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1_5C18B735.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Lst>
  <p:sldSz cx="32918400" cy="4389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4" userDrawn="1">
          <p15:clr>
            <a:srgbClr val="A4A3A4"/>
          </p15:clr>
        </p15:guide>
        <p15:guide id="2" pos="13656"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8D79484-32C7-AA39-D034-86C51FD8E679}" name="Caleb Henning" initials="CH" userId="S::chenning@wesleyan.edu::d63c03b4-1ac9-45f3-af77-7fa3e5e21368" providerId="AD"/>
  <p188:author id="{CE3A26D9-6F08-E62C-4756-86618CA6115D}" name="Caleb Henning" initials="CH" userId="Caleb Henning"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82"/>
    <p:restoredTop sz="96327"/>
  </p:normalViewPr>
  <p:slideViewPr>
    <p:cSldViewPr snapToObjects="1">
      <p:cViewPr>
        <p:scale>
          <a:sx n="33" d="100"/>
          <a:sy n="33" d="100"/>
        </p:scale>
        <p:origin x="734" y="-557"/>
      </p:cViewPr>
      <p:guideLst>
        <p:guide orient="horz" pos="13824"/>
        <p:guide pos="136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omments/modernComment_101_5C18B735.xml><?xml version="1.0" encoding="utf-8"?>
<p188:cmLst xmlns:a="http://schemas.openxmlformats.org/drawingml/2006/main" xmlns:r="http://schemas.openxmlformats.org/officeDocument/2006/relationships" xmlns:p188="http://schemas.microsoft.com/office/powerpoint/2018/8/main">
  <p188:cm id="{0B6205BA-9D0C-4090-9BCC-6F34510B2204}" authorId="{28D79484-32C7-AA39-D034-86C51FD8E679}" created="2025-04-07T20:06:46.231">
    <ac:txMkLst xmlns:ac="http://schemas.microsoft.com/office/drawing/2013/main/command">
      <pc:docMk xmlns:pc="http://schemas.microsoft.com/office/powerpoint/2013/main/command"/>
      <pc:sldMk xmlns:pc="http://schemas.microsoft.com/office/powerpoint/2013/main/command" cId="1545123637" sldId="257"/>
      <ac:spMk id="11" creationId="{236CFC62-7BB8-494D-844C-C3270CE07753}"/>
      <ac:txMk cp="414" len="210">
        <ac:context len="625" hash="2905445074"/>
      </ac:txMk>
    </ac:txMkLst>
    <p188:pos x="14395659" y="4768463"/>
    <p188:txBody>
      <a:bodyPr/>
      <a:lstStyle/>
      <a:p>
        <a:r>
          <a:rPr lang="en-US"/>
          <a:t>Rephrase slightly to make this make more sense</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992C42-F11F-E040-BC90-3B367F5E599E}"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EAABD-507B-8547-A2C9-CF75AE071EA3}" type="slidenum">
              <a:rPr lang="en-US" smtClean="0"/>
              <a:t>‹#›</a:t>
            </a:fld>
            <a:endParaRPr lang="en-US"/>
          </a:p>
        </p:txBody>
      </p:sp>
    </p:spTree>
    <p:extLst>
      <p:ext uri="{BB962C8B-B14F-4D97-AF65-F5344CB8AC3E}">
        <p14:creationId xmlns:p14="http://schemas.microsoft.com/office/powerpoint/2010/main" val="2452082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92C42-F11F-E040-BC90-3B367F5E599E}"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EAABD-507B-8547-A2C9-CF75AE071EA3}" type="slidenum">
              <a:rPr lang="en-US" smtClean="0"/>
              <a:t>‹#›</a:t>
            </a:fld>
            <a:endParaRPr lang="en-US"/>
          </a:p>
        </p:txBody>
      </p:sp>
    </p:spTree>
    <p:extLst>
      <p:ext uri="{BB962C8B-B14F-4D97-AF65-F5344CB8AC3E}">
        <p14:creationId xmlns:p14="http://schemas.microsoft.com/office/powerpoint/2010/main" val="1242917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336800"/>
            <a:ext cx="20882610" cy="37195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92C42-F11F-E040-BC90-3B367F5E599E}"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EAABD-507B-8547-A2C9-CF75AE071EA3}" type="slidenum">
              <a:rPr lang="en-US" smtClean="0"/>
              <a:t>‹#›</a:t>
            </a:fld>
            <a:endParaRPr lang="en-US"/>
          </a:p>
        </p:txBody>
      </p:sp>
    </p:spTree>
    <p:extLst>
      <p:ext uri="{BB962C8B-B14F-4D97-AF65-F5344CB8AC3E}">
        <p14:creationId xmlns:p14="http://schemas.microsoft.com/office/powerpoint/2010/main" val="1592044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92C42-F11F-E040-BC90-3B367F5E599E}"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EAABD-507B-8547-A2C9-CF75AE071EA3}" type="slidenum">
              <a:rPr lang="en-US" smtClean="0"/>
              <a:t>‹#›</a:t>
            </a:fld>
            <a:endParaRPr lang="en-US"/>
          </a:p>
        </p:txBody>
      </p:sp>
    </p:spTree>
    <p:extLst>
      <p:ext uri="{BB962C8B-B14F-4D97-AF65-F5344CB8AC3E}">
        <p14:creationId xmlns:p14="http://schemas.microsoft.com/office/powerpoint/2010/main" val="2293186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3"/>
            <a:ext cx="28392120" cy="1825751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9372573"/>
            <a:ext cx="28392120" cy="96011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992C42-F11F-E040-BC90-3B367F5E599E}"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EAABD-507B-8547-A2C9-CF75AE071EA3}" type="slidenum">
              <a:rPr lang="en-US" smtClean="0"/>
              <a:t>‹#›</a:t>
            </a:fld>
            <a:endParaRPr lang="en-US"/>
          </a:p>
        </p:txBody>
      </p:sp>
    </p:spTree>
    <p:extLst>
      <p:ext uri="{BB962C8B-B14F-4D97-AF65-F5344CB8AC3E}">
        <p14:creationId xmlns:p14="http://schemas.microsoft.com/office/powerpoint/2010/main" val="135939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992C42-F11F-E040-BC90-3B367F5E599E}" type="datetimeFigureOut">
              <a:rPr lang="en-US" smtClean="0"/>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EAABD-507B-8547-A2C9-CF75AE071EA3}" type="slidenum">
              <a:rPr lang="en-US" smtClean="0"/>
              <a:t>‹#›</a:t>
            </a:fld>
            <a:endParaRPr lang="en-US"/>
          </a:p>
        </p:txBody>
      </p:sp>
    </p:spTree>
    <p:extLst>
      <p:ext uri="{BB962C8B-B14F-4D97-AF65-F5344CB8AC3E}">
        <p14:creationId xmlns:p14="http://schemas.microsoft.com/office/powerpoint/2010/main" val="115243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0"/>
            <a:ext cx="28392120" cy="84836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10759443"/>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2267431" y="16032480"/>
            <a:ext cx="13926024"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10759443"/>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16664942" y="16032480"/>
            <a:ext cx="13994608"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992C42-F11F-E040-BC90-3B367F5E599E}" type="datetimeFigureOut">
              <a:rPr lang="en-US" smtClean="0"/>
              <a:t>4/7/2025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0EAABD-507B-8547-A2C9-CF75AE071EA3}" type="slidenum">
              <a:rPr lang="en-US" smtClean="0"/>
              <a:t>‹#›</a:t>
            </a:fld>
            <a:endParaRPr lang="en-US"/>
          </a:p>
        </p:txBody>
      </p:sp>
    </p:spTree>
    <p:extLst>
      <p:ext uri="{BB962C8B-B14F-4D97-AF65-F5344CB8AC3E}">
        <p14:creationId xmlns:p14="http://schemas.microsoft.com/office/powerpoint/2010/main" val="2310917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992C42-F11F-E040-BC90-3B367F5E599E}" type="datetimeFigureOut">
              <a:rPr lang="en-US" smtClean="0"/>
              <a:t>4/7/2025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0EAABD-507B-8547-A2C9-CF75AE071EA3}" type="slidenum">
              <a:rPr lang="en-US" smtClean="0"/>
              <a:t>‹#›</a:t>
            </a:fld>
            <a:endParaRPr lang="en-US"/>
          </a:p>
        </p:txBody>
      </p:sp>
    </p:spTree>
    <p:extLst>
      <p:ext uri="{BB962C8B-B14F-4D97-AF65-F5344CB8AC3E}">
        <p14:creationId xmlns:p14="http://schemas.microsoft.com/office/powerpoint/2010/main" val="1993276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992C42-F11F-E040-BC90-3B367F5E599E}" type="datetimeFigureOut">
              <a:rPr lang="en-US" smtClean="0"/>
              <a:t>4/7/2025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0EAABD-507B-8547-A2C9-CF75AE071EA3}" type="slidenum">
              <a:rPr lang="en-US" smtClean="0"/>
              <a:t>‹#›</a:t>
            </a:fld>
            <a:endParaRPr lang="en-US"/>
          </a:p>
        </p:txBody>
      </p:sp>
    </p:spTree>
    <p:extLst>
      <p:ext uri="{BB962C8B-B14F-4D97-AF65-F5344CB8AC3E}">
        <p14:creationId xmlns:p14="http://schemas.microsoft.com/office/powerpoint/2010/main" val="1835606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6319530"/>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76992C42-F11F-E040-BC90-3B367F5E599E}" type="datetimeFigureOut">
              <a:rPr lang="en-US" smtClean="0"/>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EAABD-507B-8547-A2C9-CF75AE071EA3}" type="slidenum">
              <a:rPr lang="en-US" smtClean="0"/>
              <a:t>‹#›</a:t>
            </a:fld>
            <a:endParaRPr lang="en-US"/>
          </a:p>
        </p:txBody>
      </p:sp>
    </p:spTree>
    <p:extLst>
      <p:ext uri="{BB962C8B-B14F-4D97-AF65-F5344CB8AC3E}">
        <p14:creationId xmlns:p14="http://schemas.microsoft.com/office/powerpoint/2010/main" val="3369814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76992C42-F11F-E040-BC90-3B367F5E599E}" type="datetimeFigureOut">
              <a:rPr lang="en-US" smtClean="0"/>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EAABD-507B-8547-A2C9-CF75AE071EA3}" type="slidenum">
              <a:rPr lang="en-US" smtClean="0"/>
              <a:t>‹#›</a:t>
            </a:fld>
            <a:endParaRPr lang="en-US"/>
          </a:p>
        </p:txBody>
      </p:sp>
    </p:spTree>
    <p:extLst>
      <p:ext uri="{BB962C8B-B14F-4D97-AF65-F5344CB8AC3E}">
        <p14:creationId xmlns:p14="http://schemas.microsoft.com/office/powerpoint/2010/main" val="3966668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0"/>
            <a:ext cx="28392120" cy="8483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76992C42-F11F-E040-BC90-3B367F5E599E}" type="datetimeFigureOut">
              <a:rPr lang="en-US" smtClean="0"/>
              <a:t>4/7/2025</a:t>
            </a:fld>
            <a:endParaRPr lang="en-US"/>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640EAABD-507B-8547-A2C9-CF75AE071EA3}" type="slidenum">
              <a:rPr lang="en-US" smtClean="0"/>
              <a:t>‹#›</a:t>
            </a:fld>
            <a:endParaRPr lang="en-US"/>
          </a:p>
        </p:txBody>
      </p:sp>
    </p:spTree>
    <p:extLst>
      <p:ext uri="{BB962C8B-B14F-4D97-AF65-F5344CB8AC3E}">
        <p14:creationId xmlns:p14="http://schemas.microsoft.com/office/powerpoint/2010/main" val="20617433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doi.org/10.1080/10826084.2017.1305413" TargetMode="External"/><Relationship Id="rId13"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hyperlink" Target="https://doi.org/10.15288/jsa.1997.58.464" TargetMode="External"/><Relationship Id="rId12" Type="http://schemas.openxmlformats.org/officeDocument/2006/relationships/image" Target="../media/image3.png"/><Relationship Id="rId2" Type="http://schemas.microsoft.com/office/2018/10/relationships/comments" Target="../comments/modernComment_101_5C18B735.xml"/><Relationship Id="rId1" Type="http://schemas.openxmlformats.org/officeDocument/2006/relationships/slideLayout" Target="../slideLayouts/slideLayout1.xml"/><Relationship Id="rId6" Type="http://schemas.openxmlformats.org/officeDocument/2006/relationships/hyperlink" Target="https://doi.org/10.1001/archpsyc.1986.01800120017004" TargetMode="External"/><Relationship Id="rId11" Type="http://schemas.openxmlformats.org/officeDocument/2006/relationships/hyperlink" Target="https://doi.org/10.1097/01.ALC.0000158832.07705.22" TargetMode="External"/><Relationship Id="rId5" Type="http://schemas.openxmlformats.org/officeDocument/2006/relationships/hyperlink" Target="https://doi.org/10.1080/10826084.2017.1281311" TargetMode="External"/><Relationship Id="rId10" Type="http://schemas.openxmlformats.org/officeDocument/2006/relationships/hyperlink" Target="https://doi.org/10.1016/j.amepre.2013.06.004" TargetMode="External"/><Relationship Id="rId4" Type="http://schemas.openxmlformats.org/officeDocument/2006/relationships/image" Target="../media/image2.png"/><Relationship Id="rId9" Type="http://schemas.openxmlformats.org/officeDocument/2006/relationships/hyperlink" Target="https://doi.org/10.1016/j.chiabu.2020.10470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35">
            <a:extLst>
              <a:ext uri="{FF2B5EF4-FFF2-40B4-BE49-F238E27FC236}">
                <a16:creationId xmlns:a16="http://schemas.microsoft.com/office/drawing/2014/main" id="{2FA56424-7F85-E94D-9492-1574B9DB895E}"/>
              </a:ext>
            </a:extLst>
          </p:cNvPr>
          <p:cNvSpPr txBox="1">
            <a:spLocks noChangeArrowheads="1"/>
          </p:cNvSpPr>
          <p:nvPr/>
        </p:nvSpPr>
        <p:spPr bwMode="auto">
          <a:xfrm>
            <a:off x="4114802" y="260383"/>
            <a:ext cx="23088598"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0" tIns="457200" rIns="457200" bIns="457200">
            <a:spAutoFit/>
          </a:bodyPr>
          <a:lstStyle>
            <a:lvl1pPr defTabSz="908050">
              <a:spcBef>
                <a:spcPct val="20000"/>
              </a:spcBef>
              <a:buChar char="•"/>
              <a:defRPr sz="14500">
                <a:solidFill>
                  <a:schemeClr val="tx1"/>
                </a:solidFill>
                <a:latin typeface="Times New Roman" panose="02020603050405020304" pitchFamily="18" charset="0"/>
                <a:ea typeface="MS PGothic" panose="020B0600070205080204" pitchFamily="34" charset="-128"/>
              </a:defRPr>
            </a:lvl1pPr>
            <a:lvl2pPr marL="742950" indent="-285750" defTabSz="908050">
              <a:spcBef>
                <a:spcPct val="20000"/>
              </a:spcBef>
              <a:buChar char="–"/>
              <a:defRPr sz="13200">
                <a:solidFill>
                  <a:schemeClr val="tx1"/>
                </a:solidFill>
                <a:latin typeface="Times New Roman" panose="02020603050405020304" pitchFamily="18" charset="0"/>
                <a:ea typeface="MS PGothic" panose="020B0600070205080204" pitchFamily="34" charset="-128"/>
              </a:defRPr>
            </a:lvl2pPr>
            <a:lvl3pPr marL="1143000" indent="-228600" defTabSz="908050">
              <a:spcBef>
                <a:spcPct val="20000"/>
              </a:spcBef>
              <a:buChar char="•"/>
              <a:defRPr sz="11000">
                <a:solidFill>
                  <a:schemeClr val="tx1"/>
                </a:solidFill>
                <a:latin typeface="Times New Roman" panose="02020603050405020304" pitchFamily="18" charset="0"/>
                <a:ea typeface="MS PGothic" panose="020B0600070205080204" pitchFamily="34" charset="-128"/>
              </a:defRPr>
            </a:lvl3pPr>
            <a:lvl4pPr marL="1600200" indent="-228600" defTabSz="908050">
              <a:spcBef>
                <a:spcPct val="20000"/>
              </a:spcBef>
              <a:buChar char="–"/>
              <a:defRPr sz="9300">
                <a:solidFill>
                  <a:schemeClr val="tx1"/>
                </a:solidFill>
                <a:latin typeface="Times New Roman" panose="02020603050405020304" pitchFamily="18" charset="0"/>
                <a:ea typeface="MS PGothic" panose="020B0600070205080204" pitchFamily="34" charset="-128"/>
              </a:defRPr>
            </a:lvl4pPr>
            <a:lvl5pPr marL="2057400" indent="-228600" defTabSz="908050">
              <a:spcBef>
                <a:spcPct val="20000"/>
              </a:spcBef>
              <a:buChar char="»"/>
              <a:defRPr sz="9300">
                <a:solidFill>
                  <a:schemeClr val="tx1"/>
                </a:solidFill>
                <a:latin typeface="Times New Roman" panose="02020603050405020304" pitchFamily="18" charset="0"/>
                <a:ea typeface="MS PGothic" panose="020B0600070205080204" pitchFamily="34" charset="-128"/>
              </a:defRPr>
            </a:lvl5pPr>
            <a:lvl6pPr marL="2514600" indent="-228600" defTabSz="908050" eaLnBrk="0" fontAlgn="base" hangingPunct="0">
              <a:spcBef>
                <a:spcPct val="20000"/>
              </a:spcBef>
              <a:spcAft>
                <a:spcPct val="0"/>
              </a:spcAft>
              <a:buChar char="»"/>
              <a:defRPr sz="9300">
                <a:solidFill>
                  <a:schemeClr val="tx1"/>
                </a:solidFill>
                <a:latin typeface="Times New Roman" panose="02020603050405020304" pitchFamily="18" charset="0"/>
                <a:ea typeface="MS PGothic" panose="020B0600070205080204" pitchFamily="34" charset="-128"/>
              </a:defRPr>
            </a:lvl6pPr>
            <a:lvl7pPr marL="2971800" indent="-228600" defTabSz="908050" eaLnBrk="0" fontAlgn="base" hangingPunct="0">
              <a:spcBef>
                <a:spcPct val="20000"/>
              </a:spcBef>
              <a:spcAft>
                <a:spcPct val="0"/>
              </a:spcAft>
              <a:buChar char="»"/>
              <a:defRPr sz="9300">
                <a:solidFill>
                  <a:schemeClr val="tx1"/>
                </a:solidFill>
                <a:latin typeface="Times New Roman" panose="02020603050405020304" pitchFamily="18" charset="0"/>
                <a:ea typeface="MS PGothic" panose="020B0600070205080204" pitchFamily="34" charset="-128"/>
              </a:defRPr>
            </a:lvl7pPr>
            <a:lvl8pPr marL="3429000" indent="-228600" defTabSz="908050" eaLnBrk="0" fontAlgn="base" hangingPunct="0">
              <a:spcBef>
                <a:spcPct val="20000"/>
              </a:spcBef>
              <a:spcAft>
                <a:spcPct val="0"/>
              </a:spcAft>
              <a:buChar char="»"/>
              <a:defRPr sz="9300">
                <a:solidFill>
                  <a:schemeClr val="tx1"/>
                </a:solidFill>
                <a:latin typeface="Times New Roman" panose="02020603050405020304" pitchFamily="18" charset="0"/>
                <a:ea typeface="MS PGothic" panose="020B0600070205080204" pitchFamily="34" charset="-128"/>
              </a:defRPr>
            </a:lvl8pPr>
            <a:lvl9pPr marL="3886200" indent="-228600" defTabSz="908050" eaLnBrk="0" fontAlgn="base" hangingPunct="0">
              <a:spcBef>
                <a:spcPct val="20000"/>
              </a:spcBef>
              <a:spcAft>
                <a:spcPct val="0"/>
              </a:spcAft>
              <a:buChar char="»"/>
              <a:defRPr sz="9300">
                <a:solidFill>
                  <a:schemeClr val="tx1"/>
                </a:solidFill>
                <a:latin typeface="Times New Roman" panose="02020603050405020304" pitchFamily="18" charset="0"/>
                <a:ea typeface="MS PGothic" panose="020B0600070205080204" pitchFamily="34" charset="-128"/>
              </a:defRPr>
            </a:lvl9pPr>
          </a:lstStyle>
          <a:p>
            <a:pPr algn="ctr">
              <a:spcBef>
                <a:spcPct val="0"/>
              </a:spcBef>
              <a:buFontTx/>
              <a:buNone/>
            </a:pPr>
            <a:r>
              <a:rPr lang="en-US" altLang="en-US" sz="8000" b="1" dirty="0">
                <a:latin typeface="Cambria" panose="02040503050406030204" pitchFamily="18" charset="0"/>
                <a:ea typeface="Lora" panose="02000503000000020004" pitchFamily="2" charset="77"/>
                <a:cs typeface="Consolas" panose="020B0609020204030204" pitchFamily="49" charset="0"/>
              </a:rPr>
              <a:t>Investigating the Relationship Between Pre-Assessed Risk Levels, Criminal Thinking Profiles, and Post-prison Outcomes</a:t>
            </a:r>
          </a:p>
        </p:txBody>
      </p:sp>
      <p:sp>
        <p:nvSpPr>
          <p:cNvPr id="5" name="Text Box 736">
            <a:extLst>
              <a:ext uri="{FF2B5EF4-FFF2-40B4-BE49-F238E27FC236}">
                <a16:creationId xmlns:a16="http://schemas.microsoft.com/office/drawing/2014/main" id="{BBDD25A9-872F-6C43-ABB6-E845B90A1428}"/>
              </a:ext>
            </a:extLst>
          </p:cNvPr>
          <p:cNvSpPr txBox="1">
            <a:spLocks noChangeArrowheads="1"/>
          </p:cNvSpPr>
          <p:nvPr/>
        </p:nvSpPr>
        <p:spPr bwMode="auto">
          <a:xfrm>
            <a:off x="4686476" y="4463093"/>
            <a:ext cx="21999071" cy="101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19070" tIns="45267" rIns="419070" bIns="45267">
            <a:spAutoFit/>
          </a:bodyPr>
          <a:lstStyle>
            <a:lvl1pPr defTabSz="908050">
              <a:spcBef>
                <a:spcPct val="20000"/>
              </a:spcBef>
              <a:buChar char="•"/>
              <a:defRPr sz="14500">
                <a:solidFill>
                  <a:schemeClr val="tx1"/>
                </a:solidFill>
                <a:latin typeface="Times New Roman" panose="02020603050405020304" pitchFamily="18" charset="0"/>
                <a:ea typeface="MS PGothic" panose="020B0600070205080204" pitchFamily="34" charset="-128"/>
              </a:defRPr>
            </a:lvl1pPr>
            <a:lvl2pPr marL="742950" indent="-285750" defTabSz="908050">
              <a:spcBef>
                <a:spcPct val="20000"/>
              </a:spcBef>
              <a:buChar char="–"/>
              <a:defRPr sz="13200">
                <a:solidFill>
                  <a:schemeClr val="tx1"/>
                </a:solidFill>
                <a:latin typeface="Times New Roman" panose="02020603050405020304" pitchFamily="18" charset="0"/>
                <a:ea typeface="MS PGothic" panose="020B0600070205080204" pitchFamily="34" charset="-128"/>
              </a:defRPr>
            </a:lvl2pPr>
            <a:lvl3pPr marL="1143000" indent="-228600" defTabSz="908050">
              <a:spcBef>
                <a:spcPct val="20000"/>
              </a:spcBef>
              <a:buChar char="•"/>
              <a:defRPr sz="11000">
                <a:solidFill>
                  <a:schemeClr val="tx1"/>
                </a:solidFill>
                <a:latin typeface="Times New Roman" panose="02020603050405020304" pitchFamily="18" charset="0"/>
                <a:ea typeface="MS PGothic" panose="020B0600070205080204" pitchFamily="34" charset="-128"/>
              </a:defRPr>
            </a:lvl3pPr>
            <a:lvl4pPr marL="1600200" indent="-228600" defTabSz="908050">
              <a:spcBef>
                <a:spcPct val="20000"/>
              </a:spcBef>
              <a:buChar char="–"/>
              <a:defRPr sz="9300">
                <a:solidFill>
                  <a:schemeClr val="tx1"/>
                </a:solidFill>
                <a:latin typeface="Times New Roman" panose="02020603050405020304" pitchFamily="18" charset="0"/>
                <a:ea typeface="MS PGothic" panose="020B0600070205080204" pitchFamily="34" charset="-128"/>
              </a:defRPr>
            </a:lvl4pPr>
            <a:lvl5pPr marL="2057400" indent="-228600" defTabSz="908050">
              <a:spcBef>
                <a:spcPct val="20000"/>
              </a:spcBef>
              <a:buChar char="»"/>
              <a:defRPr sz="9300">
                <a:solidFill>
                  <a:schemeClr val="tx1"/>
                </a:solidFill>
                <a:latin typeface="Times New Roman" panose="02020603050405020304" pitchFamily="18" charset="0"/>
                <a:ea typeface="MS PGothic" panose="020B0600070205080204" pitchFamily="34" charset="-128"/>
              </a:defRPr>
            </a:lvl5pPr>
            <a:lvl6pPr marL="2514600" indent="-228600" defTabSz="908050" eaLnBrk="0" fontAlgn="base" hangingPunct="0">
              <a:spcBef>
                <a:spcPct val="20000"/>
              </a:spcBef>
              <a:spcAft>
                <a:spcPct val="0"/>
              </a:spcAft>
              <a:buChar char="»"/>
              <a:defRPr sz="9300">
                <a:solidFill>
                  <a:schemeClr val="tx1"/>
                </a:solidFill>
                <a:latin typeface="Times New Roman" panose="02020603050405020304" pitchFamily="18" charset="0"/>
                <a:ea typeface="MS PGothic" panose="020B0600070205080204" pitchFamily="34" charset="-128"/>
              </a:defRPr>
            </a:lvl6pPr>
            <a:lvl7pPr marL="2971800" indent="-228600" defTabSz="908050" eaLnBrk="0" fontAlgn="base" hangingPunct="0">
              <a:spcBef>
                <a:spcPct val="20000"/>
              </a:spcBef>
              <a:spcAft>
                <a:spcPct val="0"/>
              </a:spcAft>
              <a:buChar char="»"/>
              <a:defRPr sz="9300">
                <a:solidFill>
                  <a:schemeClr val="tx1"/>
                </a:solidFill>
                <a:latin typeface="Times New Roman" panose="02020603050405020304" pitchFamily="18" charset="0"/>
                <a:ea typeface="MS PGothic" panose="020B0600070205080204" pitchFamily="34" charset="-128"/>
              </a:defRPr>
            </a:lvl7pPr>
            <a:lvl8pPr marL="3429000" indent="-228600" defTabSz="908050" eaLnBrk="0" fontAlgn="base" hangingPunct="0">
              <a:spcBef>
                <a:spcPct val="20000"/>
              </a:spcBef>
              <a:spcAft>
                <a:spcPct val="0"/>
              </a:spcAft>
              <a:buChar char="»"/>
              <a:defRPr sz="9300">
                <a:solidFill>
                  <a:schemeClr val="tx1"/>
                </a:solidFill>
                <a:latin typeface="Times New Roman" panose="02020603050405020304" pitchFamily="18" charset="0"/>
                <a:ea typeface="MS PGothic" panose="020B0600070205080204" pitchFamily="34" charset="-128"/>
              </a:defRPr>
            </a:lvl8pPr>
            <a:lvl9pPr marL="3886200" indent="-228600" defTabSz="908050" eaLnBrk="0" fontAlgn="base" hangingPunct="0">
              <a:spcBef>
                <a:spcPct val="20000"/>
              </a:spcBef>
              <a:spcAft>
                <a:spcPct val="0"/>
              </a:spcAft>
              <a:buChar char="»"/>
              <a:defRPr sz="9300">
                <a:solidFill>
                  <a:schemeClr val="tx1"/>
                </a:solidFill>
                <a:latin typeface="Times New Roman" panose="02020603050405020304" pitchFamily="18" charset="0"/>
                <a:ea typeface="MS PGothic" panose="020B0600070205080204" pitchFamily="34" charset="-128"/>
              </a:defRPr>
            </a:lvl9pPr>
          </a:lstStyle>
          <a:p>
            <a:pPr algn="ctr">
              <a:spcBef>
                <a:spcPct val="0"/>
              </a:spcBef>
              <a:buFontTx/>
              <a:buNone/>
            </a:pPr>
            <a:r>
              <a:rPr lang="en-US" altLang="en-US" sz="6000" dirty="0">
                <a:latin typeface="Cambria" panose="02040503050406030204" pitchFamily="18" charset="0"/>
                <a:ea typeface="Lora" panose="02000503000000020004" pitchFamily="2" charset="77"/>
                <a:cs typeface="Consolas" panose="020B0609020204030204" pitchFamily="49" charset="0"/>
              </a:rPr>
              <a:t>Caleb Henning, Wesleyan University</a:t>
            </a:r>
          </a:p>
        </p:txBody>
      </p:sp>
      <p:pic>
        <p:nvPicPr>
          <p:cNvPr id="6" name="Picture 182">
            <a:extLst>
              <a:ext uri="{FF2B5EF4-FFF2-40B4-BE49-F238E27FC236}">
                <a16:creationId xmlns:a16="http://schemas.microsoft.com/office/drawing/2014/main" id="{E6B69D0B-76D6-5E40-9D15-893FA5DCBA6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203400" y="2209800"/>
            <a:ext cx="4894263" cy="1552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183">
            <a:extLst>
              <a:ext uri="{FF2B5EF4-FFF2-40B4-BE49-F238E27FC236}">
                <a16:creationId xmlns:a16="http://schemas.microsoft.com/office/drawing/2014/main" id="{AC775D30-0B5F-3745-96D1-A3A466CAEF0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98578" y="1544422"/>
            <a:ext cx="3475037" cy="328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703">
            <a:extLst>
              <a:ext uri="{FF2B5EF4-FFF2-40B4-BE49-F238E27FC236}">
                <a16:creationId xmlns:a16="http://schemas.microsoft.com/office/drawing/2014/main" id="{236CFC62-7BB8-494D-844C-C3270CE07753}"/>
              </a:ext>
            </a:extLst>
          </p:cNvPr>
          <p:cNvSpPr txBox="1">
            <a:spLocks noChangeArrowheads="1"/>
          </p:cNvSpPr>
          <p:nvPr/>
        </p:nvSpPr>
        <p:spPr bwMode="auto">
          <a:xfrm>
            <a:off x="1313264" y="7353199"/>
            <a:ext cx="14459360" cy="577297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457200" tIns="45267" rIns="228600" bIns="45267">
            <a:spAutoFit/>
          </a:bodyPr>
          <a:lstStyle>
            <a:lvl1pPr defTabSz="908050">
              <a:spcBef>
                <a:spcPct val="20000"/>
              </a:spcBef>
              <a:buChar char="•"/>
              <a:tabLst>
                <a:tab pos="914400" algn="l"/>
              </a:tabLst>
              <a:defRPr sz="14500">
                <a:solidFill>
                  <a:schemeClr val="tx1"/>
                </a:solidFill>
                <a:latin typeface="Times New Roman" charset="0"/>
                <a:ea typeface="MS PGothic" charset="-128"/>
              </a:defRPr>
            </a:lvl1pPr>
            <a:lvl2pPr marL="742950" indent="-285750" defTabSz="908050">
              <a:spcBef>
                <a:spcPct val="20000"/>
              </a:spcBef>
              <a:buChar char="–"/>
              <a:tabLst>
                <a:tab pos="914400" algn="l"/>
              </a:tabLst>
              <a:defRPr sz="13200">
                <a:solidFill>
                  <a:schemeClr val="tx1"/>
                </a:solidFill>
                <a:latin typeface="Times New Roman" charset="0"/>
                <a:ea typeface="MS PGothic" charset="-128"/>
              </a:defRPr>
            </a:lvl2pPr>
            <a:lvl3pPr marL="1143000" indent="-228600" defTabSz="908050">
              <a:spcBef>
                <a:spcPct val="20000"/>
              </a:spcBef>
              <a:buChar char="•"/>
              <a:tabLst>
                <a:tab pos="914400" algn="l"/>
              </a:tabLst>
              <a:defRPr sz="11000">
                <a:solidFill>
                  <a:schemeClr val="tx1"/>
                </a:solidFill>
                <a:latin typeface="Times New Roman" charset="0"/>
                <a:ea typeface="MS PGothic" charset="-128"/>
              </a:defRPr>
            </a:lvl3pPr>
            <a:lvl4pPr marL="1600200" indent="-228600" defTabSz="908050">
              <a:spcBef>
                <a:spcPct val="20000"/>
              </a:spcBef>
              <a:buChar char="–"/>
              <a:tabLst>
                <a:tab pos="914400" algn="l"/>
              </a:tabLst>
              <a:defRPr sz="9300">
                <a:solidFill>
                  <a:schemeClr val="tx1"/>
                </a:solidFill>
                <a:latin typeface="Times New Roman" charset="0"/>
                <a:ea typeface="MS PGothic" charset="-128"/>
              </a:defRPr>
            </a:lvl4pPr>
            <a:lvl5pPr marL="2057400" indent="-228600" defTabSz="908050">
              <a:spcBef>
                <a:spcPct val="20000"/>
              </a:spcBef>
              <a:buChar char="»"/>
              <a:tabLst>
                <a:tab pos="914400" algn="l"/>
              </a:tabLst>
              <a:defRPr sz="9300">
                <a:solidFill>
                  <a:schemeClr val="tx1"/>
                </a:solidFill>
                <a:latin typeface="Times New Roman" charset="0"/>
                <a:ea typeface="MS PGothic" charset="-128"/>
              </a:defRPr>
            </a:lvl5pPr>
            <a:lvl6pPr marL="2514600" indent="-228600" defTabSz="908050" eaLnBrk="0" fontAlgn="base" hangingPunct="0">
              <a:spcBef>
                <a:spcPct val="20000"/>
              </a:spcBef>
              <a:spcAft>
                <a:spcPct val="0"/>
              </a:spcAft>
              <a:buChar char="»"/>
              <a:tabLst>
                <a:tab pos="914400" algn="l"/>
              </a:tabLst>
              <a:defRPr sz="9300">
                <a:solidFill>
                  <a:schemeClr val="tx1"/>
                </a:solidFill>
                <a:latin typeface="Times New Roman" charset="0"/>
                <a:ea typeface="MS PGothic" charset="-128"/>
              </a:defRPr>
            </a:lvl6pPr>
            <a:lvl7pPr marL="2971800" indent="-228600" defTabSz="908050" eaLnBrk="0" fontAlgn="base" hangingPunct="0">
              <a:spcBef>
                <a:spcPct val="20000"/>
              </a:spcBef>
              <a:spcAft>
                <a:spcPct val="0"/>
              </a:spcAft>
              <a:buChar char="»"/>
              <a:tabLst>
                <a:tab pos="914400" algn="l"/>
              </a:tabLst>
              <a:defRPr sz="9300">
                <a:solidFill>
                  <a:schemeClr val="tx1"/>
                </a:solidFill>
                <a:latin typeface="Times New Roman" charset="0"/>
                <a:ea typeface="MS PGothic" charset="-128"/>
              </a:defRPr>
            </a:lvl7pPr>
            <a:lvl8pPr marL="3429000" indent="-228600" defTabSz="908050" eaLnBrk="0" fontAlgn="base" hangingPunct="0">
              <a:spcBef>
                <a:spcPct val="20000"/>
              </a:spcBef>
              <a:spcAft>
                <a:spcPct val="0"/>
              </a:spcAft>
              <a:buChar char="»"/>
              <a:tabLst>
                <a:tab pos="914400" algn="l"/>
              </a:tabLst>
              <a:defRPr sz="9300">
                <a:solidFill>
                  <a:schemeClr val="tx1"/>
                </a:solidFill>
                <a:latin typeface="Times New Roman" charset="0"/>
                <a:ea typeface="MS PGothic" charset="-128"/>
              </a:defRPr>
            </a:lvl8pPr>
            <a:lvl9pPr marL="3886200" indent="-228600" defTabSz="908050" eaLnBrk="0" fontAlgn="base" hangingPunct="0">
              <a:spcBef>
                <a:spcPct val="20000"/>
              </a:spcBef>
              <a:spcAft>
                <a:spcPct val="0"/>
              </a:spcAft>
              <a:buChar char="»"/>
              <a:tabLst>
                <a:tab pos="914400" algn="l"/>
              </a:tabLst>
              <a:defRPr sz="9300">
                <a:solidFill>
                  <a:schemeClr val="tx1"/>
                </a:solidFill>
                <a:latin typeface="Times New Roman" charset="0"/>
                <a:ea typeface="MS PGothic" charset="-128"/>
              </a:defRPr>
            </a:lvl9pPr>
          </a:lstStyle>
          <a:p>
            <a:pPr marL="571500" indent="-571500">
              <a:spcAft>
                <a:spcPts val="1200"/>
              </a:spcAft>
              <a:buClr>
                <a:schemeClr val="accent1"/>
              </a:buClr>
              <a:buFont typeface="Wingdings" pitchFamily="2" charset="2"/>
              <a:buChar char="§"/>
              <a:defRPr/>
            </a:pPr>
            <a:r>
              <a:rPr lang="en-US" altLang="en-US" sz="3200" dirty="0">
                <a:latin typeface="Franklin Gothic Book" panose="020B0503020102020204" pitchFamily="34" charset="0"/>
                <a:cs typeface="Arial" pitchFamily="34" charset="0"/>
              </a:rPr>
              <a:t>Bullet point about risk levels and ORAS</a:t>
            </a:r>
          </a:p>
          <a:p>
            <a:pPr marL="571500" indent="-571500">
              <a:spcAft>
                <a:spcPts val="1200"/>
              </a:spcAft>
              <a:buClr>
                <a:schemeClr val="accent1"/>
              </a:buClr>
              <a:buFont typeface="Wingdings" pitchFamily="2" charset="2"/>
              <a:buChar char="§"/>
              <a:defRPr/>
            </a:pPr>
            <a:r>
              <a:rPr lang="en-US" altLang="en-US" sz="3200" dirty="0">
                <a:latin typeface="Franklin Gothic Book" panose="020B0503020102020204" pitchFamily="34" charset="0"/>
                <a:cs typeface="Arial" pitchFamily="34" charset="0"/>
              </a:rPr>
              <a:t>Bullet point about demographic factors and how they influence post-prison outcomes</a:t>
            </a:r>
          </a:p>
          <a:p>
            <a:pPr marL="571500" indent="-571500">
              <a:spcAft>
                <a:spcPts val="1200"/>
              </a:spcAft>
              <a:buClr>
                <a:schemeClr val="accent1"/>
              </a:buClr>
              <a:buFont typeface="Wingdings" pitchFamily="2" charset="2"/>
              <a:buChar char="§"/>
              <a:defRPr/>
            </a:pPr>
            <a:r>
              <a:rPr lang="en-US" altLang="en-US" sz="3200" dirty="0">
                <a:latin typeface="Franklin Gothic Book" panose="020B0503020102020204" pitchFamily="34" charset="0"/>
                <a:cs typeface="Arial" pitchFamily="34" charset="0"/>
              </a:rPr>
              <a:t>Bullet point about criminal thinking profile/any relevant research along those lines and how they influence post-prison outcomes</a:t>
            </a:r>
          </a:p>
          <a:p>
            <a:pPr marL="571500" indent="-571500">
              <a:spcAft>
                <a:spcPts val="1200"/>
              </a:spcAft>
              <a:buClr>
                <a:schemeClr val="accent1"/>
              </a:buClr>
              <a:buFont typeface="Wingdings" pitchFamily="2" charset="2"/>
              <a:buChar char="§"/>
              <a:defRPr/>
            </a:pPr>
            <a:r>
              <a:rPr lang="en-US" altLang="en-US" sz="3200" dirty="0">
                <a:latin typeface="Franklin Gothic Book" panose="020B0503020102020204" pitchFamily="34" charset="0"/>
                <a:cs typeface="Arial" pitchFamily="34" charset="0"/>
              </a:rPr>
              <a:t>This capstone aims to investigate the relationship between pre-assessed risk levels, criminal thinking profiles, demographic variables, and post-prison outcomes. Additionally, this project will delve more specifically into how these relationships are moderated by the program type and location each prisoner is placed into for rehabilitation after their sentence is over. </a:t>
            </a:r>
          </a:p>
        </p:txBody>
      </p:sp>
      <p:sp>
        <p:nvSpPr>
          <p:cNvPr id="14" name="Text Box 736">
            <a:extLst>
              <a:ext uri="{FF2B5EF4-FFF2-40B4-BE49-F238E27FC236}">
                <a16:creationId xmlns:a16="http://schemas.microsoft.com/office/drawing/2014/main" id="{5504B8B9-61B3-4A45-97C8-4923CD424407}"/>
              </a:ext>
            </a:extLst>
          </p:cNvPr>
          <p:cNvSpPr txBox="1">
            <a:spLocks noChangeArrowheads="1"/>
          </p:cNvSpPr>
          <p:nvPr/>
        </p:nvSpPr>
        <p:spPr bwMode="auto">
          <a:xfrm>
            <a:off x="1513096" y="6425018"/>
            <a:ext cx="12441528" cy="101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19070" tIns="45267" rIns="419070" bIns="45267">
            <a:spAutoFit/>
          </a:bodyPr>
          <a:lstStyle>
            <a:lvl1pPr defTabSz="908050">
              <a:spcBef>
                <a:spcPct val="20000"/>
              </a:spcBef>
              <a:buChar char="•"/>
              <a:defRPr sz="14500">
                <a:solidFill>
                  <a:schemeClr val="tx1"/>
                </a:solidFill>
                <a:latin typeface="Times New Roman" panose="02020603050405020304" pitchFamily="18" charset="0"/>
                <a:ea typeface="MS PGothic" panose="020B0600070205080204" pitchFamily="34" charset="-128"/>
              </a:defRPr>
            </a:lvl1pPr>
            <a:lvl2pPr marL="742950" indent="-285750" defTabSz="908050">
              <a:spcBef>
                <a:spcPct val="20000"/>
              </a:spcBef>
              <a:buChar char="–"/>
              <a:defRPr sz="13200">
                <a:solidFill>
                  <a:schemeClr val="tx1"/>
                </a:solidFill>
                <a:latin typeface="Times New Roman" panose="02020603050405020304" pitchFamily="18" charset="0"/>
                <a:ea typeface="MS PGothic" panose="020B0600070205080204" pitchFamily="34" charset="-128"/>
              </a:defRPr>
            </a:lvl2pPr>
            <a:lvl3pPr marL="1143000" indent="-228600" defTabSz="908050">
              <a:spcBef>
                <a:spcPct val="20000"/>
              </a:spcBef>
              <a:buChar char="•"/>
              <a:defRPr sz="11000">
                <a:solidFill>
                  <a:schemeClr val="tx1"/>
                </a:solidFill>
                <a:latin typeface="Times New Roman" panose="02020603050405020304" pitchFamily="18" charset="0"/>
                <a:ea typeface="MS PGothic" panose="020B0600070205080204" pitchFamily="34" charset="-128"/>
              </a:defRPr>
            </a:lvl3pPr>
            <a:lvl4pPr marL="1600200" indent="-228600" defTabSz="908050">
              <a:spcBef>
                <a:spcPct val="20000"/>
              </a:spcBef>
              <a:buChar char="–"/>
              <a:defRPr sz="9300">
                <a:solidFill>
                  <a:schemeClr val="tx1"/>
                </a:solidFill>
                <a:latin typeface="Times New Roman" panose="02020603050405020304" pitchFamily="18" charset="0"/>
                <a:ea typeface="MS PGothic" panose="020B0600070205080204" pitchFamily="34" charset="-128"/>
              </a:defRPr>
            </a:lvl4pPr>
            <a:lvl5pPr marL="2057400" indent="-228600" defTabSz="908050">
              <a:spcBef>
                <a:spcPct val="20000"/>
              </a:spcBef>
              <a:buChar char="»"/>
              <a:defRPr sz="9300">
                <a:solidFill>
                  <a:schemeClr val="tx1"/>
                </a:solidFill>
                <a:latin typeface="Times New Roman" panose="02020603050405020304" pitchFamily="18" charset="0"/>
                <a:ea typeface="MS PGothic" panose="020B0600070205080204" pitchFamily="34" charset="-128"/>
              </a:defRPr>
            </a:lvl5pPr>
            <a:lvl6pPr marL="2514600" indent="-228600" defTabSz="908050" eaLnBrk="0" fontAlgn="base" hangingPunct="0">
              <a:spcBef>
                <a:spcPct val="20000"/>
              </a:spcBef>
              <a:spcAft>
                <a:spcPct val="0"/>
              </a:spcAft>
              <a:buChar char="»"/>
              <a:defRPr sz="9300">
                <a:solidFill>
                  <a:schemeClr val="tx1"/>
                </a:solidFill>
                <a:latin typeface="Times New Roman" panose="02020603050405020304" pitchFamily="18" charset="0"/>
                <a:ea typeface="MS PGothic" panose="020B0600070205080204" pitchFamily="34" charset="-128"/>
              </a:defRPr>
            </a:lvl6pPr>
            <a:lvl7pPr marL="2971800" indent="-228600" defTabSz="908050" eaLnBrk="0" fontAlgn="base" hangingPunct="0">
              <a:spcBef>
                <a:spcPct val="20000"/>
              </a:spcBef>
              <a:spcAft>
                <a:spcPct val="0"/>
              </a:spcAft>
              <a:buChar char="»"/>
              <a:defRPr sz="9300">
                <a:solidFill>
                  <a:schemeClr val="tx1"/>
                </a:solidFill>
                <a:latin typeface="Times New Roman" panose="02020603050405020304" pitchFamily="18" charset="0"/>
                <a:ea typeface="MS PGothic" panose="020B0600070205080204" pitchFamily="34" charset="-128"/>
              </a:defRPr>
            </a:lvl7pPr>
            <a:lvl8pPr marL="3429000" indent="-228600" defTabSz="908050" eaLnBrk="0" fontAlgn="base" hangingPunct="0">
              <a:spcBef>
                <a:spcPct val="20000"/>
              </a:spcBef>
              <a:spcAft>
                <a:spcPct val="0"/>
              </a:spcAft>
              <a:buChar char="»"/>
              <a:defRPr sz="9300">
                <a:solidFill>
                  <a:schemeClr val="tx1"/>
                </a:solidFill>
                <a:latin typeface="Times New Roman" panose="02020603050405020304" pitchFamily="18" charset="0"/>
                <a:ea typeface="MS PGothic" panose="020B0600070205080204" pitchFamily="34" charset="-128"/>
              </a:defRPr>
            </a:lvl8pPr>
            <a:lvl9pPr marL="3886200" indent="-228600" defTabSz="908050" eaLnBrk="0" fontAlgn="base" hangingPunct="0">
              <a:spcBef>
                <a:spcPct val="20000"/>
              </a:spcBef>
              <a:spcAft>
                <a:spcPct val="0"/>
              </a:spcAft>
              <a:buChar char="»"/>
              <a:defRPr sz="93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6000" b="1" dirty="0">
                <a:solidFill>
                  <a:srgbClr val="002060"/>
                </a:solidFill>
                <a:latin typeface="Cambria" panose="02040503050406030204" pitchFamily="18" charset="0"/>
                <a:ea typeface="Baskerville" panose="02020502070401020303" pitchFamily="18" charset="0"/>
                <a:cs typeface="Lora" panose="02000503000000020004" pitchFamily="2" charset="77"/>
              </a:rPr>
              <a:t>Introduction</a:t>
            </a:r>
          </a:p>
        </p:txBody>
      </p:sp>
      <p:sp>
        <p:nvSpPr>
          <p:cNvPr id="16" name="Text Box 703">
            <a:extLst>
              <a:ext uri="{FF2B5EF4-FFF2-40B4-BE49-F238E27FC236}">
                <a16:creationId xmlns:a16="http://schemas.microsoft.com/office/drawing/2014/main" id="{85DBECAF-C9DD-5044-B299-43B4632CE39D}"/>
              </a:ext>
            </a:extLst>
          </p:cNvPr>
          <p:cNvSpPr txBox="1">
            <a:spLocks noChangeArrowheads="1"/>
          </p:cNvSpPr>
          <p:nvPr/>
        </p:nvSpPr>
        <p:spPr bwMode="auto">
          <a:xfrm>
            <a:off x="1952006" y="17596924"/>
            <a:ext cx="29014383" cy="12301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457200" tIns="45267" rIns="228600" bIns="45267">
            <a:spAutoFit/>
          </a:bodyPr>
          <a:lstStyle>
            <a:lvl1pPr defTabSz="908050">
              <a:spcBef>
                <a:spcPct val="20000"/>
              </a:spcBef>
              <a:buChar char="•"/>
              <a:tabLst>
                <a:tab pos="914400" algn="l"/>
              </a:tabLst>
              <a:defRPr sz="14500">
                <a:solidFill>
                  <a:schemeClr val="tx1"/>
                </a:solidFill>
                <a:latin typeface="Times New Roman" charset="0"/>
                <a:ea typeface="MS PGothic" charset="-128"/>
              </a:defRPr>
            </a:lvl1pPr>
            <a:lvl2pPr marL="742950" indent="-285750" defTabSz="908050">
              <a:spcBef>
                <a:spcPct val="20000"/>
              </a:spcBef>
              <a:buChar char="–"/>
              <a:tabLst>
                <a:tab pos="914400" algn="l"/>
              </a:tabLst>
              <a:defRPr sz="13200">
                <a:solidFill>
                  <a:schemeClr val="tx1"/>
                </a:solidFill>
                <a:latin typeface="Times New Roman" charset="0"/>
                <a:ea typeface="MS PGothic" charset="-128"/>
              </a:defRPr>
            </a:lvl2pPr>
            <a:lvl3pPr marL="1143000" indent="-228600" defTabSz="908050">
              <a:spcBef>
                <a:spcPct val="20000"/>
              </a:spcBef>
              <a:buChar char="•"/>
              <a:tabLst>
                <a:tab pos="914400" algn="l"/>
              </a:tabLst>
              <a:defRPr sz="11000">
                <a:solidFill>
                  <a:schemeClr val="tx1"/>
                </a:solidFill>
                <a:latin typeface="Times New Roman" charset="0"/>
                <a:ea typeface="MS PGothic" charset="-128"/>
              </a:defRPr>
            </a:lvl3pPr>
            <a:lvl4pPr marL="1600200" indent="-228600" defTabSz="908050">
              <a:spcBef>
                <a:spcPct val="20000"/>
              </a:spcBef>
              <a:buChar char="–"/>
              <a:tabLst>
                <a:tab pos="914400" algn="l"/>
              </a:tabLst>
              <a:defRPr sz="9300">
                <a:solidFill>
                  <a:schemeClr val="tx1"/>
                </a:solidFill>
                <a:latin typeface="Times New Roman" charset="0"/>
                <a:ea typeface="MS PGothic" charset="-128"/>
              </a:defRPr>
            </a:lvl4pPr>
            <a:lvl5pPr marL="2057400" indent="-228600" defTabSz="908050">
              <a:spcBef>
                <a:spcPct val="20000"/>
              </a:spcBef>
              <a:buChar char="»"/>
              <a:tabLst>
                <a:tab pos="914400" algn="l"/>
              </a:tabLst>
              <a:defRPr sz="9300">
                <a:solidFill>
                  <a:schemeClr val="tx1"/>
                </a:solidFill>
                <a:latin typeface="Times New Roman" charset="0"/>
                <a:ea typeface="MS PGothic" charset="-128"/>
              </a:defRPr>
            </a:lvl5pPr>
            <a:lvl6pPr marL="2514600" indent="-228600" defTabSz="908050" eaLnBrk="0" fontAlgn="base" hangingPunct="0">
              <a:spcBef>
                <a:spcPct val="20000"/>
              </a:spcBef>
              <a:spcAft>
                <a:spcPct val="0"/>
              </a:spcAft>
              <a:buChar char="»"/>
              <a:tabLst>
                <a:tab pos="914400" algn="l"/>
              </a:tabLst>
              <a:defRPr sz="9300">
                <a:solidFill>
                  <a:schemeClr val="tx1"/>
                </a:solidFill>
                <a:latin typeface="Times New Roman" charset="0"/>
                <a:ea typeface="MS PGothic" charset="-128"/>
              </a:defRPr>
            </a:lvl6pPr>
            <a:lvl7pPr marL="2971800" indent="-228600" defTabSz="908050" eaLnBrk="0" fontAlgn="base" hangingPunct="0">
              <a:spcBef>
                <a:spcPct val="20000"/>
              </a:spcBef>
              <a:spcAft>
                <a:spcPct val="0"/>
              </a:spcAft>
              <a:buChar char="»"/>
              <a:tabLst>
                <a:tab pos="914400" algn="l"/>
              </a:tabLst>
              <a:defRPr sz="9300">
                <a:solidFill>
                  <a:schemeClr val="tx1"/>
                </a:solidFill>
                <a:latin typeface="Times New Roman" charset="0"/>
                <a:ea typeface="MS PGothic" charset="-128"/>
              </a:defRPr>
            </a:lvl7pPr>
            <a:lvl8pPr marL="3429000" indent="-228600" defTabSz="908050" eaLnBrk="0" fontAlgn="base" hangingPunct="0">
              <a:spcBef>
                <a:spcPct val="20000"/>
              </a:spcBef>
              <a:spcAft>
                <a:spcPct val="0"/>
              </a:spcAft>
              <a:buChar char="»"/>
              <a:tabLst>
                <a:tab pos="914400" algn="l"/>
              </a:tabLst>
              <a:defRPr sz="9300">
                <a:solidFill>
                  <a:schemeClr val="tx1"/>
                </a:solidFill>
                <a:latin typeface="Times New Roman" charset="0"/>
                <a:ea typeface="MS PGothic" charset="-128"/>
              </a:defRPr>
            </a:lvl8pPr>
            <a:lvl9pPr marL="3886200" indent="-228600" defTabSz="908050" eaLnBrk="0" fontAlgn="base" hangingPunct="0">
              <a:spcBef>
                <a:spcPct val="20000"/>
              </a:spcBef>
              <a:spcAft>
                <a:spcPct val="0"/>
              </a:spcAft>
              <a:buChar char="»"/>
              <a:tabLst>
                <a:tab pos="914400" algn="l"/>
              </a:tabLst>
              <a:defRPr sz="9300">
                <a:solidFill>
                  <a:schemeClr val="tx1"/>
                </a:solidFill>
                <a:latin typeface="Times New Roman" charset="0"/>
                <a:ea typeface="MS PGothic" charset="-128"/>
              </a:defRPr>
            </a:lvl9pPr>
          </a:lstStyle>
          <a:p>
            <a:pPr>
              <a:spcBef>
                <a:spcPct val="0"/>
              </a:spcBef>
              <a:spcAft>
                <a:spcPts val="1200"/>
              </a:spcAft>
              <a:buClr>
                <a:schemeClr val="accent1"/>
              </a:buClr>
              <a:buFont typeface="Wingdings" pitchFamily="2" charset="2"/>
              <a:buChar char="§"/>
            </a:pPr>
            <a:r>
              <a:rPr lang="en-US" altLang="en-US" sz="3200" dirty="0">
                <a:latin typeface="Franklin Gothic Book" panose="020B0503020102020204" pitchFamily="34" charset="0"/>
                <a:cs typeface="Arial" panose="020B0604020202020204" pitchFamily="34" charset="0"/>
              </a:rPr>
              <a:t>What factors influence successful and unsuccessful outcomes for people in rehabilitation programs at the Connection?</a:t>
            </a:r>
          </a:p>
          <a:p>
            <a:pPr>
              <a:spcBef>
                <a:spcPct val="0"/>
              </a:spcBef>
              <a:spcAft>
                <a:spcPts val="1200"/>
              </a:spcAft>
              <a:buClr>
                <a:schemeClr val="accent1"/>
              </a:buClr>
              <a:buFont typeface="Wingdings" pitchFamily="2" charset="2"/>
              <a:buChar char="§"/>
            </a:pPr>
            <a:endParaRPr lang="en-US" altLang="en-US" sz="3200" dirty="0">
              <a:latin typeface="Franklin Gothic Book" panose="020B0503020102020204" pitchFamily="34" charset="0"/>
              <a:cs typeface="Arial" panose="020B0604020202020204" pitchFamily="34" charset="0"/>
            </a:endParaRPr>
          </a:p>
        </p:txBody>
      </p:sp>
      <p:sp>
        <p:nvSpPr>
          <p:cNvPr id="20" name="Text Box 703">
            <a:extLst>
              <a:ext uri="{FF2B5EF4-FFF2-40B4-BE49-F238E27FC236}">
                <a16:creationId xmlns:a16="http://schemas.microsoft.com/office/drawing/2014/main" id="{E9736929-64BE-9542-B98D-AD642F336F2B}"/>
              </a:ext>
            </a:extLst>
          </p:cNvPr>
          <p:cNvSpPr txBox="1">
            <a:spLocks noChangeArrowheads="1"/>
          </p:cNvSpPr>
          <p:nvPr/>
        </p:nvSpPr>
        <p:spPr bwMode="auto">
          <a:xfrm>
            <a:off x="16459200" y="7450417"/>
            <a:ext cx="14702734" cy="563139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457200" tIns="45267" rIns="228600" bIns="45267">
            <a:spAutoFit/>
          </a:bodyPr>
          <a:lstStyle>
            <a:lvl1pPr defTabSz="908050">
              <a:spcBef>
                <a:spcPct val="20000"/>
              </a:spcBef>
              <a:buChar char="•"/>
              <a:tabLst>
                <a:tab pos="914400" algn="l"/>
              </a:tabLst>
              <a:defRPr sz="14500">
                <a:solidFill>
                  <a:schemeClr val="tx1"/>
                </a:solidFill>
                <a:latin typeface="Times New Roman" charset="0"/>
                <a:ea typeface="MS PGothic" charset="-128"/>
              </a:defRPr>
            </a:lvl1pPr>
            <a:lvl2pPr marL="742950" indent="-285750" defTabSz="908050">
              <a:spcBef>
                <a:spcPct val="20000"/>
              </a:spcBef>
              <a:buChar char="–"/>
              <a:tabLst>
                <a:tab pos="914400" algn="l"/>
              </a:tabLst>
              <a:defRPr sz="13200">
                <a:solidFill>
                  <a:schemeClr val="tx1"/>
                </a:solidFill>
                <a:latin typeface="Times New Roman" charset="0"/>
                <a:ea typeface="MS PGothic" charset="-128"/>
              </a:defRPr>
            </a:lvl2pPr>
            <a:lvl3pPr marL="1143000" indent="-228600" defTabSz="908050">
              <a:spcBef>
                <a:spcPct val="20000"/>
              </a:spcBef>
              <a:buChar char="•"/>
              <a:tabLst>
                <a:tab pos="914400" algn="l"/>
              </a:tabLst>
              <a:defRPr sz="11000">
                <a:solidFill>
                  <a:schemeClr val="tx1"/>
                </a:solidFill>
                <a:latin typeface="Times New Roman" charset="0"/>
                <a:ea typeface="MS PGothic" charset="-128"/>
              </a:defRPr>
            </a:lvl3pPr>
            <a:lvl4pPr marL="1600200" indent="-228600" defTabSz="908050">
              <a:spcBef>
                <a:spcPct val="20000"/>
              </a:spcBef>
              <a:buChar char="–"/>
              <a:tabLst>
                <a:tab pos="914400" algn="l"/>
              </a:tabLst>
              <a:defRPr sz="9300">
                <a:solidFill>
                  <a:schemeClr val="tx1"/>
                </a:solidFill>
                <a:latin typeface="Times New Roman" charset="0"/>
                <a:ea typeface="MS PGothic" charset="-128"/>
              </a:defRPr>
            </a:lvl4pPr>
            <a:lvl5pPr marL="2057400" indent="-228600" defTabSz="908050">
              <a:spcBef>
                <a:spcPct val="20000"/>
              </a:spcBef>
              <a:buChar char="»"/>
              <a:tabLst>
                <a:tab pos="914400" algn="l"/>
              </a:tabLst>
              <a:defRPr sz="9300">
                <a:solidFill>
                  <a:schemeClr val="tx1"/>
                </a:solidFill>
                <a:latin typeface="Times New Roman" charset="0"/>
                <a:ea typeface="MS PGothic" charset="-128"/>
              </a:defRPr>
            </a:lvl5pPr>
            <a:lvl6pPr marL="2514600" indent="-228600" defTabSz="908050" eaLnBrk="0" fontAlgn="base" hangingPunct="0">
              <a:spcBef>
                <a:spcPct val="20000"/>
              </a:spcBef>
              <a:spcAft>
                <a:spcPct val="0"/>
              </a:spcAft>
              <a:buChar char="»"/>
              <a:tabLst>
                <a:tab pos="914400" algn="l"/>
              </a:tabLst>
              <a:defRPr sz="9300">
                <a:solidFill>
                  <a:schemeClr val="tx1"/>
                </a:solidFill>
                <a:latin typeface="Times New Roman" charset="0"/>
                <a:ea typeface="MS PGothic" charset="-128"/>
              </a:defRPr>
            </a:lvl6pPr>
            <a:lvl7pPr marL="2971800" indent="-228600" defTabSz="908050" eaLnBrk="0" fontAlgn="base" hangingPunct="0">
              <a:spcBef>
                <a:spcPct val="20000"/>
              </a:spcBef>
              <a:spcAft>
                <a:spcPct val="0"/>
              </a:spcAft>
              <a:buChar char="»"/>
              <a:tabLst>
                <a:tab pos="914400" algn="l"/>
              </a:tabLst>
              <a:defRPr sz="9300">
                <a:solidFill>
                  <a:schemeClr val="tx1"/>
                </a:solidFill>
                <a:latin typeface="Times New Roman" charset="0"/>
                <a:ea typeface="MS PGothic" charset="-128"/>
              </a:defRPr>
            </a:lvl7pPr>
            <a:lvl8pPr marL="3429000" indent="-228600" defTabSz="908050" eaLnBrk="0" fontAlgn="base" hangingPunct="0">
              <a:spcBef>
                <a:spcPct val="20000"/>
              </a:spcBef>
              <a:spcAft>
                <a:spcPct val="0"/>
              </a:spcAft>
              <a:buChar char="»"/>
              <a:tabLst>
                <a:tab pos="914400" algn="l"/>
              </a:tabLst>
              <a:defRPr sz="9300">
                <a:solidFill>
                  <a:schemeClr val="tx1"/>
                </a:solidFill>
                <a:latin typeface="Times New Roman" charset="0"/>
                <a:ea typeface="MS PGothic" charset="-128"/>
              </a:defRPr>
            </a:lvl8pPr>
            <a:lvl9pPr marL="3886200" indent="-228600" defTabSz="908050" eaLnBrk="0" fontAlgn="base" hangingPunct="0">
              <a:spcBef>
                <a:spcPct val="20000"/>
              </a:spcBef>
              <a:spcAft>
                <a:spcPct val="0"/>
              </a:spcAft>
              <a:buChar char="»"/>
              <a:tabLst>
                <a:tab pos="914400" algn="l"/>
              </a:tabLst>
              <a:defRPr sz="9300">
                <a:solidFill>
                  <a:schemeClr val="tx1"/>
                </a:solidFill>
                <a:latin typeface="Times New Roman" charset="0"/>
                <a:ea typeface="MS PGothic" charset="-128"/>
              </a:defRPr>
            </a:lvl9pPr>
          </a:lstStyle>
          <a:p>
            <a:pPr>
              <a:spcBef>
                <a:spcPts val="1800"/>
              </a:spcBef>
              <a:spcAft>
                <a:spcPts val="1200"/>
              </a:spcAft>
              <a:buClr>
                <a:schemeClr val="accent1"/>
              </a:buClr>
              <a:buFontTx/>
              <a:buNone/>
              <a:defRPr/>
            </a:pPr>
            <a:r>
              <a:rPr lang="en-US" altLang="x-none" sz="3000" b="1" dirty="0">
                <a:latin typeface="Franklin Gothic Book" panose="020B0503020102020204" pitchFamily="34" charset="0"/>
                <a:ea typeface="Muli" charset="0"/>
                <a:cs typeface="Muli" charset="0"/>
              </a:rPr>
              <a:t>Sample</a:t>
            </a:r>
          </a:p>
          <a:p>
            <a:pPr marL="571500" indent="-571500">
              <a:spcAft>
                <a:spcPts val="1200"/>
              </a:spcAft>
              <a:buClr>
                <a:schemeClr val="accent1"/>
              </a:buClr>
              <a:buFont typeface="Wingdings" pitchFamily="2" charset="2"/>
              <a:buChar char="§"/>
              <a:defRPr/>
            </a:pPr>
            <a:r>
              <a:rPr lang="en-US" altLang="en-US" sz="3000" dirty="0">
                <a:latin typeface="Franklin Gothic Book" panose="020B0503020102020204" pitchFamily="34" charset="0"/>
                <a:cs typeface="Arial" pitchFamily="34" charset="0"/>
              </a:rPr>
              <a:t>Data were collected from seven different datasets (N=1129), including information on demographics, which programs they were in and how long, criminal thinking profile scores, pre-assessed risk levels, and suicide and homicide risk. </a:t>
            </a:r>
          </a:p>
          <a:p>
            <a:pPr>
              <a:spcBef>
                <a:spcPct val="0"/>
              </a:spcBef>
              <a:spcAft>
                <a:spcPts val="1200"/>
              </a:spcAft>
              <a:buClr>
                <a:schemeClr val="accent1"/>
              </a:buClr>
              <a:buFontTx/>
              <a:buNone/>
              <a:defRPr/>
            </a:pPr>
            <a:r>
              <a:rPr lang="en-US" altLang="en-US" sz="3000" b="1" dirty="0">
                <a:latin typeface="Franklin Gothic Book" panose="020B0503020102020204" pitchFamily="34" charset="0"/>
                <a:ea typeface="Muli" charset="0"/>
                <a:cs typeface="Muli" charset="0"/>
              </a:rPr>
              <a:t>Measures</a:t>
            </a:r>
          </a:p>
          <a:p>
            <a:pPr marL="571500" indent="-571500">
              <a:spcAft>
                <a:spcPts val="1200"/>
              </a:spcAft>
              <a:buClr>
                <a:schemeClr val="accent1"/>
              </a:buClr>
              <a:buFont typeface="Wingdings" pitchFamily="2" charset="2"/>
              <a:buChar char="§"/>
              <a:defRPr/>
            </a:pPr>
            <a:r>
              <a:rPr lang="en-US" altLang="en-US" sz="3000" dirty="0">
                <a:latin typeface="Franklin Gothic Book" panose="020B0503020102020204" pitchFamily="34" charset="0"/>
                <a:cs typeface="Arial" pitchFamily="34" charset="0"/>
              </a:rPr>
              <a:t>Risk level variable and scoring </a:t>
            </a:r>
          </a:p>
          <a:p>
            <a:pPr marL="571500" indent="-571500">
              <a:spcAft>
                <a:spcPts val="1200"/>
              </a:spcAft>
              <a:buClr>
                <a:schemeClr val="accent1"/>
              </a:buClr>
              <a:buFont typeface="Wingdings" pitchFamily="2" charset="2"/>
              <a:buChar char="§"/>
              <a:defRPr/>
            </a:pPr>
            <a:r>
              <a:rPr lang="en-US" altLang="en-US" sz="3000" dirty="0">
                <a:latin typeface="Franklin Gothic Book" panose="020B0503020102020204" pitchFamily="34" charset="0"/>
                <a:cs typeface="Arial" pitchFamily="34" charset="0"/>
              </a:rPr>
              <a:t>CTP and scoring </a:t>
            </a:r>
          </a:p>
          <a:p>
            <a:pPr marL="571500" indent="-571500">
              <a:spcAft>
                <a:spcPts val="1200"/>
              </a:spcAft>
              <a:buClr>
                <a:schemeClr val="accent1"/>
              </a:buClr>
              <a:buFont typeface="Wingdings" pitchFamily="2" charset="2"/>
              <a:buChar char="§"/>
              <a:defRPr/>
            </a:pPr>
            <a:r>
              <a:rPr lang="en-US" altLang="en-US" sz="3000" dirty="0">
                <a:latin typeface="Franklin Gothic Book" panose="020B0503020102020204" pitchFamily="34" charset="0"/>
                <a:cs typeface="Arial" pitchFamily="34" charset="0"/>
              </a:rPr>
              <a:t>Outcomes and scoring </a:t>
            </a:r>
          </a:p>
          <a:p>
            <a:pPr marL="571500" indent="-571500">
              <a:spcAft>
                <a:spcPts val="1200"/>
              </a:spcAft>
              <a:buClr>
                <a:schemeClr val="accent1"/>
              </a:buClr>
              <a:buFont typeface="Wingdings" pitchFamily="2" charset="2"/>
              <a:buChar char="§"/>
              <a:defRPr/>
            </a:pPr>
            <a:r>
              <a:rPr lang="en-US" altLang="en-US" sz="3000" dirty="0">
                <a:latin typeface="Franklin Gothic Book" panose="020B0503020102020204" pitchFamily="34" charset="0"/>
                <a:cs typeface="Arial" pitchFamily="34" charset="0"/>
              </a:rPr>
              <a:t>Demographics, program names, suicide/homicide risk, length of stay, etc. </a:t>
            </a:r>
          </a:p>
        </p:txBody>
      </p:sp>
      <p:sp>
        <p:nvSpPr>
          <p:cNvPr id="25" name="Text Box 703">
            <a:extLst>
              <a:ext uri="{FF2B5EF4-FFF2-40B4-BE49-F238E27FC236}">
                <a16:creationId xmlns:a16="http://schemas.microsoft.com/office/drawing/2014/main" id="{BBE63FE5-64B3-0F4E-A5B6-61D1571CDF35}"/>
              </a:ext>
            </a:extLst>
          </p:cNvPr>
          <p:cNvSpPr txBox="1">
            <a:spLocks noChangeArrowheads="1"/>
          </p:cNvSpPr>
          <p:nvPr/>
        </p:nvSpPr>
        <p:spPr bwMode="auto">
          <a:xfrm>
            <a:off x="22270014" y="21640800"/>
            <a:ext cx="9135185" cy="1317192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457200" tIns="45267" rIns="228600" bIns="45267">
            <a:spAutoFit/>
          </a:bodyPr>
          <a:lstStyle>
            <a:lvl1pPr defTabSz="908050">
              <a:spcBef>
                <a:spcPct val="20000"/>
              </a:spcBef>
              <a:buChar char="•"/>
              <a:tabLst>
                <a:tab pos="914400" algn="l"/>
              </a:tabLst>
              <a:defRPr sz="14500">
                <a:solidFill>
                  <a:schemeClr val="tx1"/>
                </a:solidFill>
                <a:latin typeface="Times New Roman" charset="0"/>
                <a:ea typeface="MS PGothic" charset="-128"/>
              </a:defRPr>
            </a:lvl1pPr>
            <a:lvl2pPr marL="742950" indent="-285750" defTabSz="908050">
              <a:spcBef>
                <a:spcPct val="20000"/>
              </a:spcBef>
              <a:buChar char="–"/>
              <a:tabLst>
                <a:tab pos="914400" algn="l"/>
              </a:tabLst>
              <a:defRPr sz="13200">
                <a:solidFill>
                  <a:schemeClr val="tx1"/>
                </a:solidFill>
                <a:latin typeface="Times New Roman" charset="0"/>
                <a:ea typeface="MS PGothic" charset="-128"/>
              </a:defRPr>
            </a:lvl2pPr>
            <a:lvl3pPr marL="1143000" indent="-228600" defTabSz="908050">
              <a:spcBef>
                <a:spcPct val="20000"/>
              </a:spcBef>
              <a:buChar char="•"/>
              <a:tabLst>
                <a:tab pos="914400" algn="l"/>
              </a:tabLst>
              <a:defRPr sz="11000">
                <a:solidFill>
                  <a:schemeClr val="tx1"/>
                </a:solidFill>
                <a:latin typeface="Times New Roman" charset="0"/>
                <a:ea typeface="MS PGothic" charset="-128"/>
              </a:defRPr>
            </a:lvl3pPr>
            <a:lvl4pPr marL="1600200" indent="-228600" defTabSz="908050">
              <a:spcBef>
                <a:spcPct val="20000"/>
              </a:spcBef>
              <a:buChar char="–"/>
              <a:tabLst>
                <a:tab pos="914400" algn="l"/>
              </a:tabLst>
              <a:defRPr sz="9300">
                <a:solidFill>
                  <a:schemeClr val="tx1"/>
                </a:solidFill>
                <a:latin typeface="Times New Roman" charset="0"/>
                <a:ea typeface="MS PGothic" charset="-128"/>
              </a:defRPr>
            </a:lvl4pPr>
            <a:lvl5pPr marL="2057400" indent="-228600" defTabSz="908050">
              <a:spcBef>
                <a:spcPct val="20000"/>
              </a:spcBef>
              <a:buChar char="»"/>
              <a:tabLst>
                <a:tab pos="914400" algn="l"/>
              </a:tabLst>
              <a:defRPr sz="9300">
                <a:solidFill>
                  <a:schemeClr val="tx1"/>
                </a:solidFill>
                <a:latin typeface="Times New Roman" charset="0"/>
                <a:ea typeface="MS PGothic" charset="-128"/>
              </a:defRPr>
            </a:lvl5pPr>
            <a:lvl6pPr marL="2514600" indent="-228600" defTabSz="908050" eaLnBrk="0" fontAlgn="base" hangingPunct="0">
              <a:spcBef>
                <a:spcPct val="20000"/>
              </a:spcBef>
              <a:spcAft>
                <a:spcPct val="0"/>
              </a:spcAft>
              <a:buChar char="»"/>
              <a:tabLst>
                <a:tab pos="914400" algn="l"/>
              </a:tabLst>
              <a:defRPr sz="9300">
                <a:solidFill>
                  <a:schemeClr val="tx1"/>
                </a:solidFill>
                <a:latin typeface="Times New Roman" charset="0"/>
                <a:ea typeface="MS PGothic" charset="-128"/>
              </a:defRPr>
            </a:lvl6pPr>
            <a:lvl7pPr marL="2971800" indent="-228600" defTabSz="908050" eaLnBrk="0" fontAlgn="base" hangingPunct="0">
              <a:spcBef>
                <a:spcPct val="20000"/>
              </a:spcBef>
              <a:spcAft>
                <a:spcPct val="0"/>
              </a:spcAft>
              <a:buChar char="»"/>
              <a:tabLst>
                <a:tab pos="914400" algn="l"/>
              </a:tabLst>
              <a:defRPr sz="9300">
                <a:solidFill>
                  <a:schemeClr val="tx1"/>
                </a:solidFill>
                <a:latin typeface="Times New Roman" charset="0"/>
                <a:ea typeface="MS PGothic" charset="-128"/>
              </a:defRPr>
            </a:lvl7pPr>
            <a:lvl8pPr marL="3429000" indent="-228600" defTabSz="908050" eaLnBrk="0" fontAlgn="base" hangingPunct="0">
              <a:spcBef>
                <a:spcPct val="20000"/>
              </a:spcBef>
              <a:spcAft>
                <a:spcPct val="0"/>
              </a:spcAft>
              <a:buChar char="»"/>
              <a:tabLst>
                <a:tab pos="914400" algn="l"/>
              </a:tabLst>
              <a:defRPr sz="9300">
                <a:solidFill>
                  <a:schemeClr val="tx1"/>
                </a:solidFill>
                <a:latin typeface="Times New Roman" charset="0"/>
                <a:ea typeface="MS PGothic" charset="-128"/>
              </a:defRPr>
            </a:lvl8pPr>
            <a:lvl9pPr marL="3886200" indent="-228600" defTabSz="908050" eaLnBrk="0" fontAlgn="base" hangingPunct="0">
              <a:spcBef>
                <a:spcPct val="20000"/>
              </a:spcBef>
              <a:spcAft>
                <a:spcPct val="0"/>
              </a:spcAft>
              <a:buChar char="»"/>
              <a:tabLst>
                <a:tab pos="914400" algn="l"/>
              </a:tabLst>
              <a:defRPr sz="9300">
                <a:solidFill>
                  <a:schemeClr val="tx1"/>
                </a:solidFill>
                <a:latin typeface="Times New Roman" charset="0"/>
                <a:ea typeface="MS PGothic" charset="-128"/>
              </a:defRPr>
            </a:lvl9pPr>
          </a:lstStyle>
          <a:p>
            <a:pPr marL="571500" indent="-571500">
              <a:spcBef>
                <a:spcPts val="1200"/>
              </a:spcBef>
              <a:spcAft>
                <a:spcPts val="1200"/>
              </a:spcAft>
              <a:buClr>
                <a:schemeClr val="accent1"/>
              </a:buClr>
              <a:buFont typeface="Wingdings" pitchFamily="2" charset="2"/>
              <a:buChar char="§"/>
              <a:defRPr/>
            </a:pPr>
            <a:r>
              <a:rPr lang="en-US" sz="3200" dirty="0">
                <a:latin typeface="Franklin Gothic Book" panose="020B0503020102020204" pitchFamily="34" charset="0"/>
                <a:cs typeface="Arial" pitchFamily="34" charset="0"/>
              </a:rPr>
              <a:t>Individuals raised by adoptive parents are more at risk for developing later in life alcohol abuse and/or dependence. </a:t>
            </a:r>
          </a:p>
          <a:p>
            <a:pPr marL="571500" indent="-571500">
              <a:spcAft>
                <a:spcPts val="1200"/>
              </a:spcAft>
              <a:buClr>
                <a:schemeClr val="accent1"/>
              </a:buClr>
              <a:buFont typeface="Wingdings" pitchFamily="2" charset="2"/>
              <a:buChar char="§"/>
              <a:defRPr/>
            </a:pPr>
            <a:r>
              <a:rPr lang="en-US" sz="3200" dirty="0">
                <a:latin typeface="Franklin Gothic Book" panose="020B0503020102020204" pitchFamily="34" charset="0"/>
                <a:cs typeface="Arial" pitchFamily="34" charset="0"/>
              </a:rPr>
              <a:t>Individuals experiencing parental divorce are also more at at risk for developing later in life alcohol abuse and/or dependence.</a:t>
            </a:r>
          </a:p>
          <a:p>
            <a:pPr marL="571500" indent="-571500">
              <a:spcAft>
                <a:spcPts val="1200"/>
              </a:spcAft>
              <a:buClr>
                <a:schemeClr val="accent1"/>
              </a:buClr>
              <a:buFont typeface="Wingdings" pitchFamily="2" charset="2"/>
              <a:buChar char="§"/>
              <a:defRPr/>
            </a:pPr>
            <a:r>
              <a:rPr lang="en-US" sz="3200" dirty="0">
                <a:latin typeface="Franklin Gothic Book" panose="020B0503020102020204" pitchFamily="34" charset="0"/>
                <a:cs typeface="Arial" pitchFamily="34" charset="0"/>
              </a:rPr>
              <a:t>Younger individuals in general are significantly more at risk for developing alcohol abuse and/or dependence.</a:t>
            </a:r>
          </a:p>
          <a:p>
            <a:pPr marL="571500" indent="-571500">
              <a:spcAft>
                <a:spcPts val="1200"/>
              </a:spcAft>
              <a:buClr>
                <a:schemeClr val="accent1"/>
              </a:buClr>
              <a:buFont typeface="Wingdings" pitchFamily="2" charset="2"/>
              <a:buChar char="§"/>
              <a:defRPr/>
            </a:pPr>
            <a:r>
              <a:rPr lang="en-US" sz="3200" dirty="0">
                <a:latin typeface="Franklin Gothic Book" panose="020B0503020102020204" pitchFamily="34" charset="0"/>
                <a:cs typeface="Arial" pitchFamily="34" charset="0"/>
              </a:rPr>
              <a:t>Interestingly, other factors also seem to be related to later in life alcohol abuse and/or dependence, including sex and region. Research does not support the findings about those in the Midwest being most at risk (Sacks et al., 2013). Research does support men being historically more at risk for drinking problems and less willing to get help for them (Grant, 1997; Timko et al., 2005).</a:t>
            </a:r>
          </a:p>
          <a:p>
            <a:pPr marL="571500" indent="-571500">
              <a:spcAft>
                <a:spcPts val="1200"/>
              </a:spcAft>
              <a:buClr>
                <a:schemeClr val="accent1"/>
              </a:buClr>
              <a:buFont typeface="Wingdings" pitchFamily="2" charset="2"/>
              <a:buChar char="§"/>
              <a:defRPr/>
            </a:pPr>
            <a:r>
              <a:rPr lang="en-US" sz="3200" dirty="0">
                <a:latin typeface="Franklin Gothic Book" panose="020B0503020102020204" pitchFamily="34" charset="0"/>
                <a:cs typeface="Arial" pitchFamily="34" charset="0"/>
              </a:rPr>
              <a:t>Those raised in unorthodox family situations and/or those experiencing family turbulence during childhood need more support during adolescence to prevent developing drinking problems. </a:t>
            </a:r>
          </a:p>
          <a:p>
            <a:pPr marL="457200" indent="-457200">
              <a:buClr>
                <a:schemeClr val="accent1"/>
              </a:buClr>
              <a:defRPr/>
            </a:pPr>
            <a:endParaRPr lang="en-US" sz="3200" dirty="0">
              <a:latin typeface="Franklin Gothic Book" panose="020B0503020102020204" pitchFamily="34" charset="0"/>
              <a:ea typeface="Muli" charset="0"/>
              <a:cs typeface="Muli" charset="0"/>
            </a:endParaRPr>
          </a:p>
        </p:txBody>
      </p:sp>
      <p:sp>
        <p:nvSpPr>
          <p:cNvPr id="28" name="Rectangle 27">
            <a:extLst>
              <a:ext uri="{FF2B5EF4-FFF2-40B4-BE49-F238E27FC236}">
                <a16:creationId xmlns:a16="http://schemas.microsoft.com/office/drawing/2014/main" id="{431F67A9-2745-F14A-BF07-441FE448A7FD}"/>
              </a:ext>
            </a:extLst>
          </p:cNvPr>
          <p:cNvSpPr/>
          <p:nvPr/>
        </p:nvSpPr>
        <p:spPr>
          <a:xfrm>
            <a:off x="22270016" y="34339304"/>
            <a:ext cx="9690721" cy="9842694"/>
          </a:xfrm>
          <a:prstGeom prst="rect">
            <a:avLst/>
          </a:prstGeom>
        </p:spPr>
        <p:txBody>
          <a:bodyPr wrap="square">
            <a:spAutoFit/>
          </a:bodyPr>
          <a:lstStyle/>
          <a:p>
            <a:pPr>
              <a:lnSpc>
                <a:spcPct val="90000"/>
              </a:lnSpc>
              <a:spcBef>
                <a:spcPct val="0"/>
              </a:spcBef>
            </a:pPr>
            <a:r>
              <a:rPr lang="en-US" altLang="en-US" sz="2150" dirty="0">
                <a:latin typeface="Franklin Gothic Book" panose="020B0503020102020204" pitchFamily="34" charset="0"/>
                <a:cs typeface="Arial" panose="020B0604020202020204" pitchFamily="34" charset="0"/>
              </a:rPr>
              <a:t>Askeland, K. G., Sivertsen, B., </a:t>
            </a:r>
            <a:r>
              <a:rPr lang="en-US" altLang="en-US" sz="2150" dirty="0" err="1">
                <a:latin typeface="Franklin Gothic Book" panose="020B0503020102020204" pitchFamily="34" charset="0"/>
                <a:cs typeface="Arial" panose="020B0604020202020204" pitchFamily="34" charset="0"/>
              </a:rPr>
              <a:t>Skogen</a:t>
            </a:r>
            <a:r>
              <a:rPr lang="en-US" altLang="en-US" sz="2150" dirty="0">
                <a:latin typeface="Franklin Gothic Book" panose="020B0503020102020204" pitchFamily="34" charset="0"/>
                <a:cs typeface="Arial" panose="020B0604020202020204" pitchFamily="34" charset="0"/>
              </a:rPr>
              <a:t>, J. C., La </a:t>
            </a:r>
            <a:r>
              <a:rPr lang="en-US" altLang="en-US" sz="2150" dirty="0" err="1">
                <a:latin typeface="Franklin Gothic Book" panose="020B0503020102020204" pitchFamily="34" charset="0"/>
                <a:cs typeface="Arial" panose="020B0604020202020204" pitchFamily="34" charset="0"/>
              </a:rPr>
              <a:t>Greca</a:t>
            </a:r>
            <a:r>
              <a:rPr lang="en-US" altLang="en-US" sz="2150" dirty="0">
                <a:latin typeface="Franklin Gothic Book" panose="020B0503020102020204" pitchFamily="34" charset="0"/>
                <a:cs typeface="Arial" panose="020B0604020202020204" pitchFamily="34" charset="0"/>
              </a:rPr>
              <a:t>, A. M., Tell, G. S.,   </a:t>
            </a:r>
          </a:p>
          <a:p>
            <a:pPr>
              <a:lnSpc>
                <a:spcPct val="90000"/>
              </a:lnSpc>
              <a:spcBef>
                <a:spcPct val="0"/>
              </a:spcBef>
            </a:pPr>
            <a:r>
              <a:rPr lang="en-US" altLang="en-US" sz="2150" dirty="0">
                <a:latin typeface="Franklin Gothic Book" panose="020B0503020102020204" pitchFamily="34" charset="0"/>
                <a:cs typeface="Arial" panose="020B0604020202020204" pitchFamily="34" charset="0"/>
              </a:rPr>
              <a:t>  </a:t>
            </a:r>
            <a:r>
              <a:rPr lang="en-US" altLang="en-US" sz="2150" dirty="0" err="1">
                <a:latin typeface="Franklin Gothic Book" panose="020B0503020102020204" pitchFamily="34" charset="0"/>
                <a:cs typeface="Arial" panose="020B0604020202020204" pitchFamily="34" charset="0"/>
              </a:rPr>
              <a:t>Aarø</a:t>
            </a:r>
            <a:r>
              <a:rPr lang="en-US" altLang="en-US" sz="2150" dirty="0">
                <a:latin typeface="Franklin Gothic Book" panose="020B0503020102020204" pitchFamily="34" charset="0"/>
                <a:cs typeface="Arial" panose="020B0604020202020204" pitchFamily="34" charset="0"/>
              </a:rPr>
              <a:t>, L. E., &amp; </a:t>
            </a:r>
            <a:r>
              <a:rPr lang="en-US" altLang="en-US" sz="2150" dirty="0" err="1">
                <a:latin typeface="Franklin Gothic Book" panose="020B0503020102020204" pitchFamily="34" charset="0"/>
                <a:cs typeface="Arial" panose="020B0604020202020204" pitchFamily="34" charset="0"/>
              </a:rPr>
              <a:t>Hysing</a:t>
            </a:r>
            <a:r>
              <a:rPr lang="en-US" altLang="en-US" sz="2150" dirty="0">
                <a:latin typeface="Franklin Gothic Book" panose="020B0503020102020204" pitchFamily="34" charset="0"/>
                <a:cs typeface="Arial" panose="020B0604020202020204" pitchFamily="34" charset="0"/>
              </a:rPr>
              <a:t>, M. (2018). Alcohol and drug use among </a:t>
            </a:r>
          </a:p>
          <a:p>
            <a:pPr>
              <a:lnSpc>
                <a:spcPct val="90000"/>
              </a:lnSpc>
              <a:spcBef>
                <a:spcPct val="0"/>
              </a:spcBef>
            </a:pPr>
            <a:r>
              <a:rPr lang="en-US" altLang="en-US" sz="2150" dirty="0">
                <a:latin typeface="Franklin Gothic Book" panose="020B0503020102020204" pitchFamily="34" charset="0"/>
                <a:cs typeface="Arial" panose="020B0604020202020204" pitchFamily="34" charset="0"/>
              </a:rPr>
              <a:t>  internationally adopted adolescents: Results from a Norwegian </a:t>
            </a:r>
          </a:p>
          <a:p>
            <a:pPr>
              <a:lnSpc>
                <a:spcPct val="90000"/>
              </a:lnSpc>
              <a:spcBef>
                <a:spcPct val="0"/>
              </a:spcBef>
            </a:pPr>
            <a:r>
              <a:rPr lang="en-US" altLang="en-US" sz="2150" dirty="0">
                <a:latin typeface="Franklin Gothic Book" panose="020B0503020102020204" pitchFamily="34" charset="0"/>
                <a:cs typeface="Arial" panose="020B0604020202020204" pitchFamily="34" charset="0"/>
              </a:rPr>
              <a:t>  population-based study. </a:t>
            </a:r>
            <a:r>
              <a:rPr lang="en-US" altLang="en-US" sz="2150" i="1" dirty="0">
                <a:latin typeface="Franklin Gothic Book" panose="020B0503020102020204" pitchFamily="34" charset="0"/>
                <a:cs typeface="Arial" panose="020B0604020202020204" pitchFamily="34" charset="0"/>
              </a:rPr>
              <a:t>American Journal of Orthopsychiatry, 88</a:t>
            </a:r>
            <a:r>
              <a:rPr lang="en-US" altLang="en-US" sz="2150" dirty="0">
                <a:latin typeface="Franklin Gothic Book" panose="020B0503020102020204" pitchFamily="34" charset="0"/>
                <a:cs typeface="Arial" panose="020B0604020202020204" pitchFamily="34" charset="0"/>
              </a:rPr>
              <a:t>(2), </a:t>
            </a:r>
          </a:p>
          <a:p>
            <a:pPr>
              <a:lnSpc>
                <a:spcPct val="90000"/>
              </a:lnSpc>
              <a:spcBef>
                <a:spcPct val="0"/>
              </a:spcBef>
            </a:pPr>
            <a:r>
              <a:rPr lang="en-US" altLang="en-US" sz="2150" dirty="0">
                <a:latin typeface="Franklin Gothic Book" panose="020B0503020102020204" pitchFamily="34" charset="0"/>
                <a:cs typeface="Arial" panose="020B0604020202020204" pitchFamily="34" charset="0"/>
              </a:rPr>
              <a:t>  225–235.</a:t>
            </a:r>
          </a:p>
          <a:p>
            <a:pPr>
              <a:lnSpc>
                <a:spcPct val="90000"/>
              </a:lnSpc>
              <a:spcBef>
                <a:spcPct val="0"/>
              </a:spcBef>
            </a:pPr>
            <a:r>
              <a:rPr lang="en-US" altLang="en-US" sz="2150" dirty="0">
                <a:latin typeface="Franklin Gothic Book" panose="020B0503020102020204" pitchFamily="34" charset="0"/>
                <a:cs typeface="Arial" panose="020B0604020202020204" pitchFamily="34" charset="0"/>
              </a:rPr>
              <a:t>Balázs, M. </a:t>
            </a:r>
            <a:r>
              <a:rPr lang="en-US" altLang="en-US" sz="2150" dirty="0" err="1">
                <a:latin typeface="Franklin Gothic Book" panose="020B0503020102020204" pitchFamily="34" charset="0"/>
                <a:cs typeface="Arial" panose="020B0604020202020204" pitchFamily="34" charset="0"/>
              </a:rPr>
              <a:t>Á</a:t>
            </a:r>
            <a:r>
              <a:rPr lang="en-US" altLang="en-US" sz="2150" dirty="0">
                <a:latin typeface="Franklin Gothic Book" panose="020B0503020102020204" pitchFamily="34" charset="0"/>
                <a:cs typeface="Arial" panose="020B0604020202020204" pitchFamily="34" charset="0"/>
              </a:rPr>
              <a:t>., </a:t>
            </a:r>
            <a:r>
              <a:rPr lang="en-US" altLang="en-US" sz="2150" dirty="0" err="1">
                <a:latin typeface="Franklin Gothic Book" panose="020B0503020102020204" pitchFamily="34" charset="0"/>
                <a:cs typeface="Arial" panose="020B0604020202020204" pitchFamily="34" charset="0"/>
              </a:rPr>
              <a:t>Piko</a:t>
            </a:r>
            <a:r>
              <a:rPr lang="en-US" altLang="en-US" sz="2150" dirty="0">
                <a:latin typeface="Franklin Gothic Book" panose="020B0503020102020204" pitchFamily="34" charset="0"/>
                <a:cs typeface="Arial" panose="020B0604020202020204" pitchFamily="34" charset="0"/>
              </a:rPr>
              <a:t>, B. F., &amp; Fitzpatrick, K. M. (2017). Youth problem </a:t>
            </a:r>
          </a:p>
          <a:p>
            <a:pPr>
              <a:lnSpc>
                <a:spcPct val="90000"/>
              </a:lnSpc>
              <a:spcBef>
                <a:spcPct val="0"/>
              </a:spcBef>
            </a:pPr>
            <a:r>
              <a:rPr lang="en-US" altLang="en-US" sz="2150" dirty="0">
                <a:latin typeface="Franklin Gothic Book" panose="020B0503020102020204" pitchFamily="34" charset="0"/>
                <a:cs typeface="Arial" panose="020B0604020202020204" pitchFamily="34" charset="0"/>
              </a:rPr>
              <a:t>  drinking: The role of parental and familial relationships. </a:t>
            </a:r>
            <a:r>
              <a:rPr lang="en-US" altLang="en-US" sz="2150" i="1" dirty="0">
                <a:latin typeface="Franklin Gothic Book" panose="020B0503020102020204" pitchFamily="34" charset="0"/>
                <a:cs typeface="Arial" panose="020B0604020202020204" pitchFamily="34" charset="0"/>
              </a:rPr>
              <a:t>Substance Use </a:t>
            </a:r>
          </a:p>
          <a:p>
            <a:pPr>
              <a:lnSpc>
                <a:spcPct val="90000"/>
              </a:lnSpc>
              <a:spcBef>
                <a:spcPct val="0"/>
              </a:spcBef>
            </a:pPr>
            <a:r>
              <a:rPr lang="en-US" altLang="en-US" sz="2150" i="1" dirty="0">
                <a:latin typeface="Franklin Gothic Book" panose="020B0503020102020204" pitchFamily="34" charset="0"/>
                <a:cs typeface="Arial" panose="020B0604020202020204" pitchFamily="34" charset="0"/>
              </a:rPr>
              <a:t>  &amp; Misuse, 52</a:t>
            </a:r>
            <a:r>
              <a:rPr lang="en-US" altLang="en-US" sz="2150" dirty="0">
                <a:latin typeface="Franklin Gothic Book" panose="020B0503020102020204" pitchFamily="34" charset="0"/>
                <a:cs typeface="Arial" panose="020B0604020202020204" pitchFamily="34" charset="0"/>
              </a:rPr>
              <a:t>(12), 1538–1545. </a:t>
            </a:r>
          </a:p>
          <a:p>
            <a:pPr>
              <a:lnSpc>
                <a:spcPct val="90000"/>
              </a:lnSpc>
              <a:spcBef>
                <a:spcPct val="0"/>
              </a:spcBef>
            </a:pPr>
            <a:r>
              <a:rPr lang="en-US" altLang="en-US" sz="2150" dirty="0">
                <a:latin typeface="Franklin Gothic Book" panose="020B0503020102020204" pitchFamily="34" charset="0"/>
                <a:cs typeface="Arial" panose="020B0604020202020204" pitchFamily="34" charset="0"/>
              </a:rPr>
              <a:t>  </a:t>
            </a:r>
            <a:r>
              <a:rPr lang="en-US" altLang="en-US" sz="2150" dirty="0">
                <a:solidFill>
                  <a:srgbClr val="0563C1"/>
                </a:solidFill>
                <a:latin typeface="Franklin Gothic Book" panose="020B0503020102020204" pitchFamily="34" charset="0"/>
                <a:cs typeface="Arial" panose="020B0604020202020204" pitchFamily="34" charset="0"/>
                <a:hlinkClick r:id="rId5"/>
              </a:rPr>
              <a:t>https://doi.org/</a:t>
            </a:r>
            <a:r>
              <a:rPr lang="en-US" altLang="en-US" sz="2150" dirty="0">
                <a:latin typeface="Franklin Gothic Book" panose="020B0503020102020204" pitchFamily="34" charset="0"/>
                <a:cs typeface="Arial" panose="020B0604020202020204" pitchFamily="34" charset="0"/>
                <a:hlinkClick r:id="rId5"/>
              </a:rPr>
              <a:t>10.1080/10826084.2017.1281311</a:t>
            </a:r>
            <a:endParaRPr lang="en-US" altLang="en-US" sz="2150" dirty="0">
              <a:latin typeface="Franklin Gothic Book" panose="020B0503020102020204" pitchFamily="34" charset="0"/>
              <a:cs typeface="Arial" panose="020B0604020202020204" pitchFamily="34" charset="0"/>
            </a:endParaRPr>
          </a:p>
          <a:p>
            <a:pPr>
              <a:lnSpc>
                <a:spcPct val="90000"/>
              </a:lnSpc>
              <a:spcBef>
                <a:spcPct val="0"/>
              </a:spcBef>
            </a:pPr>
            <a:r>
              <a:rPr lang="en-US" altLang="en-US" sz="2150" dirty="0">
                <a:latin typeface="Franklin Gothic Book" panose="020B0503020102020204" pitchFamily="34" charset="0"/>
                <a:cs typeface="Arial" panose="020B0604020202020204" pitchFamily="34" charset="0"/>
              </a:rPr>
              <a:t>Cadoret, R. J., Troughton, E., O’Gorman, T. W., &amp; Heywood, E. (1986). An </a:t>
            </a:r>
          </a:p>
          <a:p>
            <a:pPr>
              <a:lnSpc>
                <a:spcPct val="90000"/>
              </a:lnSpc>
              <a:spcBef>
                <a:spcPct val="0"/>
              </a:spcBef>
            </a:pPr>
            <a:r>
              <a:rPr lang="en-US" altLang="en-US" sz="2150" dirty="0">
                <a:latin typeface="Franklin Gothic Book" panose="020B0503020102020204" pitchFamily="34" charset="0"/>
                <a:cs typeface="Arial" panose="020B0604020202020204" pitchFamily="34" charset="0"/>
              </a:rPr>
              <a:t>  adoption study of genetic and environmental factors in drug abuse. </a:t>
            </a:r>
          </a:p>
          <a:p>
            <a:pPr>
              <a:lnSpc>
                <a:spcPct val="90000"/>
              </a:lnSpc>
              <a:spcBef>
                <a:spcPct val="0"/>
              </a:spcBef>
            </a:pPr>
            <a:r>
              <a:rPr lang="en-US" altLang="en-US" sz="2150" dirty="0">
                <a:latin typeface="Franklin Gothic Book" panose="020B0503020102020204" pitchFamily="34" charset="0"/>
                <a:cs typeface="Arial" panose="020B0604020202020204" pitchFamily="34" charset="0"/>
              </a:rPr>
              <a:t>  </a:t>
            </a:r>
            <a:r>
              <a:rPr lang="en-US" altLang="en-US" sz="2150" i="1" dirty="0">
                <a:latin typeface="Franklin Gothic Book" panose="020B0503020102020204" pitchFamily="34" charset="0"/>
                <a:cs typeface="Arial" panose="020B0604020202020204" pitchFamily="34" charset="0"/>
              </a:rPr>
              <a:t>Archives of General Psychiatry, 43</a:t>
            </a:r>
            <a:r>
              <a:rPr lang="en-US" altLang="en-US" sz="2150" dirty="0">
                <a:latin typeface="Franklin Gothic Book" panose="020B0503020102020204" pitchFamily="34" charset="0"/>
                <a:cs typeface="Arial" panose="020B0604020202020204" pitchFamily="34" charset="0"/>
              </a:rPr>
              <a:t>(12), 1131–1136.    </a:t>
            </a:r>
          </a:p>
          <a:p>
            <a:pPr>
              <a:lnSpc>
                <a:spcPct val="90000"/>
              </a:lnSpc>
              <a:spcBef>
                <a:spcPct val="0"/>
              </a:spcBef>
            </a:pPr>
            <a:r>
              <a:rPr lang="en-US" altLang="en-US" sz="2150" dirty="0">
                <a:solidFill>
                  <a:srgbClr val="0563C1"/>
                </a:solidFill>
                <a:latin typeface="Franklin Gothic Book" panose="020B0503020102020204" pitchFamily="34" charset="0"/>
                <a:cs typeface="Arial" panose="020B0604020202020204" pitchFamily="34" charset="0"/>
              </a:rPr>
              <a:t>  </a:t>
            </a:r>
            <a:r>
              <a:rPr lang="en-US" altLang="en-US" sz="2150" dirty="0">
                <a:solidFill>
                  <a:srgbClr val="0563C1"/>
                </a:solidFill>
                <a:latin typeface="Franklin Gothic Book" panose="020B0503020102020204" pitchFamily="34" charset="0"/>
                <a:cs typeface="Arial" panose="020B0604020202020204" pitchFamily="34" charset="0"/>
                <a:hlinkClick r:id="rId6"/>
              </a:rPr>
              <a:t>https://doi.org/10.1001/archpsyc.</a:t>
            </a:r>
            <a:r>
              <a:rPr lang="en-US" altLang="en-US" sz="2150" dirty="0">
                <a:latin typeface="Franklin Gothic Book" panose="020B0503020102020204" pitchFamily="34" charset="0"/>
                <a:cs typeface="Arial" panose="020B0604020202020204" pitchFamily="34" charset="0"/>
                <a:hlinkClick r:id="rId6"/>
              </a:rPr>
              <a:t>1986.01800120017004</a:t>
            </a:r>
            <a:endParaRPr lang="en-US" altLang="en-US" sz="2150" dirty="0">
              <a:latin typeface="Franklin Gothic Book" panose="020B0503020102020204" pitchFamily="34" charset="0"/>
              <a:cs typeface="Arial" panose="020B0604020202020204" pitchFamily="34" charset="0"/>
            </a:endParaRPr>
          </a:p>
          <a:p>
            <a:pPr>
              <a:lnSpc>
                <a:spcPct val="90000"/>
              </a:lnSpc>
              <a:spcBef>
                <a:spcPct val="0"/>
              </a:spcBef>
            </a:pPr>
            <a:r>
              <a:rPr lang="en-US" altLang="en-US" sz="2150" dirty="0">
                <a:latin typeface="Franklin Gothic Book" panose="020B0503020102020204" pitchFamily="34" charset="0"/>
                <a:cs typeface="Arial" panose="020B0604020202020204" pitchFamily="34" charset="0"/>
              </a:rPr>
              <a:t>Grant, B. F. (1997). Prevalence and correlates of alcohol use and DSM-IV </a:t>
            </a:r>
          </a:p>
          <a:p>
            <a:pPr>
              <a:lnSpc>
                <a:spcPct val="90000"/>
              </a:lnSpc>
              <a:spcBef>
                <a:spcPct val="0"/>
              </a:spcBef>
            </a:pPr>
            <a:r>
              <a:rPr lang="en-US" altLang="en-US" sz="2150" dirty="0">
                <a:latin typeface="Franklin Gothic Book" panose="020B0503020102020204" pitchFamily="34" charset="0"/>
                <a:cs typeface="Arial" panose="020B0604020202020204" pitchFamily="34" charset="0"/>
              </a:rPr>
              <a:t>  alcohol dependence in the United States: Results of the National </a:t>
            </a:r>
          </a:p>
          <a:p>
            <a:pPr>
              <a:lnSpc>
                <a:spcPct val="90000"/>
              </a:lnSpc>
              <a:spcBef>
                <a:spcPct val="0"/>
              </a:spcBef>
            </a:pPr>
            <a:r>
              <a:rPr lang="en-US" altLang="en-US" sz="2150" dirty="0">
                <a:latin typeface="Franklin Gothic Book" panose="020B0503020102020204" pitchFamily="34" charset="0"/>
                <a:cs typeface="Arial" panose="020B0604020202020204" pitchFamily="34" charset="0"/>
              </a:rPr>
              <a:t>  Longitudinal Alcohol Epidemiologic Survey. Journal of Studies on Alcohol, </a:t>
            </a:r>
          </a:p>
          <a:p>
            <a:pPr>
              <a:lnSpc>
                <a:spcPct val="90000"/>
              </a:lnSpc>
              <a:spcBef>
                <a:spcPct val="0"/>
              </a:spcBef>
            </a:pPr>
            <a:r>
              <a:rPr lang="en-US" altLang="en-US" sz="2150" dirty="0">
                <a:latin typeface="Franklin Gothic Book" panose="020B0503020102020204" pitchFamily="34" charset="0"/>
                <a:cs typeface="Arial" panose="020B0604020202020204" pitchFamily="34" charset="0"/>
              </a:rPr>
              <a:t>  58(5), 464–473. </a:t>
            </a:r>
            <a:r>
              <a:rPr lang="en-US" altLang="en-US" sz="2150" dirty="0">
                <a:latin typeface="Franklin Gothic Book" panose="020B0503020102020204" pitchFamily="34" charset="0"/>
                <a:cs typeface="Arial" panose="020B0604020202020204" pitchFamily="34" charset="0"/>
                <a:hlinkClick r:id="rId7"/>
              </a:rPr>
              <a:t>https://doi.org/10.15288/jsa.1997.58.464</a:t>
            </a:r>
            <a:endParaRPr lang="en-US" altLang="en-US" sz="2150" dirty="0">
              <a:latin typeface="Franklin Gothic Book" panose="020B0503020102020204" pitchFamily="34" charset="0"/>
              <a:cs typeface="Arial" panose="020B0604020202020204" pitchFamily="34" charset="0"/>
            </a:endParaRPr>
          </a:p>
          <a:p>
            <a:pPr>
              <a:lnSpc>
                <a:spcPct val="90000"/>
              </a:lnSpc>
              <a:spcBef>
                <a:spcPct val="0"/>
              </a:spcBef>
            </a:pPr>
            <a:r>
              <a:rPr lang="en-US" altLang="en-US" sz="2150" dirty="0">
                <a:latin typeface="Franklin Gothic Book" panose="020B0503020102020204" pitchFamily="34" charset="0"/>
                <a:cs typeface="Arial" panose="020B0604020202020204" pitchFamily="34" charset="0"/>
              </a:rPr>
              <a:t>Hoffmann, J. P. (2017). Family structure and adolescent substance use: </a:t>
            </a:r>
          </a:p>
          <a:p>
            <a:pPr>
              <a:lnSpc>
                <a:spcPct val="90000"/>
              </a:lnSpc>
              <a:spcBef>
                <a:spcPct val="0"/>
              </a:spcBef>
            </a:pPr>
            <a:r>
              <a:rPr lang="en-US" altLang="en-US" sz="2150" dirty="0">
                <a:latin typeface="Franklin Gothic Book" panose="020B0503020102020204" pitchFamily="34" charset="0"/>
                <a:cs typeface="Arial" panose="020B0604020202020204" pitchFamily="34" charset="0"/>
              </a:rPr>
              <a:t>  An international perspective. </a:t>
            </a:r>
            <a:r>
              <a:rPr lang="en-US" altLang="en-US" sz="2150" i="1" dirty="0">
                <a:latin typeface="Franklin Gothic Book" panose="020B0503020102020204" pitchFamily="34" charset="0"/>
                <a:cs typeface="Arial" panose="020B0604020202020204" pitchFamily="34" charset="0"/>
              </a:rPr>
              <a:t>Substance Use &amp; Misuse, 52</a:t>
            </a:r>
            <a:r>
              <a:rPr lang="en-US" altLang="en-US" sz="2150" dirty="0">
                <a:latin typeface="Franklin Gothic Book" panose="020B0503020102020204" pitchFamily="34" charset="0"/>
                <a:cs typeface="Arial" panose="020B0604020202020204" pitchFamily="34" charset="0"/>
              </a:rPr>
              <a:t>(13), 1667–</a:t>
            </a:r>
          </a:p>
          <a:p>
            <a:pPr>
              <a:lnSpc>
                <a:spcPct val="90000"/>
              </a:lnSpc>
              <a:spcBef>
                <a:spcPct val="0"/>
              </a:spcBef>
            </a:pPr>
            <a:r>
              <a:rPr lang="en-US" altLang="en-US" sz="2150" dirty="0">
                <a:latin typeface="Franklin Gothic Book" panose="020B0503020102020204" pitchFamily="34" charset="0"/>
                <a:cs typeface="Arial" panose="020B0604020202020204" pitchFamily="34" charset="0"/>
              </a:rPr>
              <a:t>  1683. </a:t>
            </a:r>
            <a:r>
              <a:rPr lang="en-US" altLang="en-US" sz="2150" dirty="0">
                <a:solidFill>
                  <a:srgbClr val="0563C1"/>
                </a:solidFill>
                <a:latin typeface="Franklin Gothic Book" panose="020B0503020102020204" pitchFamily="34" charset="0"/>
                <a:cs typeface="Arial" panose="020B0604020202020204" pitchFamily="34" charset="0"/>
                <a:hlinkClick r:id="rId8"/>
              </a:rPr>
              <a:t>https://doi.org/</a:t>
            </a:r>
            <a:r>
              <a:rPr lang="en-US" altLang="en-US" sz="2150" dirty="0">
                <a:latin typeface="Franklin Gothic Book" panose="020B0503020102020204" pitchFamily="34" charset="0"/>
                <a:cs typeface="Arial" panose="020B0604020202020204" pitchFamily="34" charset="0"/>
                <a:hlinkClick r:id="rId8"/>
              </a:rPr>
              <a:t>10.1080/10826084.2017.1305413</a:t>
            </a:r>
            <a:r>
              <a:rPr lang="en-US" altLang="en-US" sz="2150" dirty="0">
                <a:latin typeface="Franklin Gothic Book" panose="020B0503020102020204" pitchFamily="34" charset="0"/>
                <a:cs typeface="Arial" panose="020B0604020202020204" pitchFamily="34" charset="0"/>
              </a:rPr>
              <a:t>. </a:t>
            </a:r>
          </a:p>
          <a:p>
            <a:pPr>
              <a:lnSpc>
                <a:spcPct val="90000"/>
              </a:lnSpc>
              <a:spcBef>
                <a:spcPct val="0"/>
              </a:spcBef>
            </a:pPr>
            <a:r>
              <a:rPr lang="en-US" altLang="en-US" sz="2150" dirty="0">
                <a:latin typeface="Franklin Gothic Book" panose="020B0503020102020204" pitchFamily="34" charset="0"/>
                <a:cs typeface="Arial" panose="020B0604020202020204" pitchFamily="34" charset="0"/>
              </a:rPr>
              <a:t>Lee, M.-C., Huang, N., &amp; Chen, C.-Y. (2020). Effects of childhood adversity </a:t>
            </a:r>
          </a:p>
          <a:p>
            <a:pPr>
              <a:lnSpc>
                <a:spcPct val="90000"/>
              </a:lnSpc>
              <a:spcBef>
                <a:spcPct val="0"/>
              </a:spcBef>
            </a:pPr>
            <a:r>
              <a:rPr lang="en-US" altLang="en-US" sz="2150" dirty="0">
                <a:latin typeface="Franklin Gothic Book" panose="020B0503020102020204" pitchFamily="34" charset="0"/>
                <a:cs typeface="Arial" panose="020B0604020202020204" pitchFamily="34" charset="0"/>
              </a:rPr>
              <a:t>  trajectories on mental health outcomes in late adolescence: The </a:t>
            </a:r>
          </a:p>
          <a:p>
            <a:pPr>
              <a:lnSpc>
                <a:spcPct val="90000"/>
              </a:lnSpc>
              <a:spcBef>
                <a:spcPct val="0"/>
              </a:spcBef>
            </a:pPr>
            <a:r>
              <a:rPr lang="en-US" altLang="en-US" sz="2150" dirty="0">
                <a:latin typeface="Franklin Gothic Book" panose="020B0503020102020204" pitchFamily="34" charset="0"/>
                <a:cs typeface="Arial" panose="020B0604020202020204" pitchFamily="34" charset="0"/>
              </a:rPr>
              <a:t>  buffering role of parenting practices in Taiwan. </a:t>
            </a:r>
            <a:r>
              <a:rPr lang="en-US" altLang="en-US" sz="2150" i="1" dirty="0">
                <a:latin typeface="Franklin Gothic Book" panose="020B0503020102020204" pitchFamily="34" charset="0"/>
                <a:cs typeface="Arial" panose="020B0604020202020204" pitchFamily="34" charset="0"/>
              </a:rPr>
              <a:t>Child Abuse &amp; Neglect, </a:t>
            </a:r>
          </a:p>
          <a:p>
            <a:pPr>
              <a:lnSpc>
                <a:spcPct val="90000"/>
              </a:lnSpc>
              <a:spcBef>
                <a:spcPct val="0"/>
              </a:spcBef>
            </a:pPr>
            <a:r>
              <a:rPr lang="en-US" altLang="en-US" sz="2150" i="1" dirty="0">
                <a:latin typeface="Franklin Gothic Book" panose="020B0503020102020204" pitchFamily="34" charset="0"/>
                <a:cs typeface="Arial" panose="020B0604020202020204" pitchFamily="34" charset="0"/>
              </a:rPr>
              <a:t>  109</a:t>
            </a:r>
            <a:r>
              <a:rPr lang="en-US" altLang="en-US" sz="2150" dirty="0">
                <a:latin typeface="Franklin Gothic Book" panose="020B0503020102020204" pitchFamily="34" charset="0"/>
                <a:cs typeface="Arial" panose="020B0604020202020204" pitchFamily="34" charset="0"/>
              </a:rPr>
              <a:t>, 104705. </a:t>
            </a:r>
            <a:r>
              <a:rPr lang="en-US" altLang="en-US" sz="2150" dirty="0">
                <a:solidFill>
                  <a:srgbClr val="0563C1"/>
                </a:solidFill>
                <a:latin typeface="Franklin Gothic Book" panose="020B0503020102020204" pitchFamily="34" charset="0"/>
                <a:cs typeface="Arial" panose="020B0604020202020204" pitchFamily="34" charset="0"/>
                <a:hlinkClick r:id="rId9"/>
              </a:rPr>
              <a:t>https://doi.org/10.1016/j.chiabu.</a:t>
            </a:r>
            <a:r>
              <a:rPr lang="en-US" altLang="en-US" sz="2150" dirty="0">
                <a:latin typeface="Franklin Gothic Book" panose="020B0503020102020204" pitchFamily="34" charset="0"/>
                <a:cs typeface="Arial" panose="020B0604020202020204" pitchFamily="34" charset="0"/>
                <a:hlinkClick r:id="rId9"/>
              </a:rPr>
              <a:t>2020.104705</a:t>
            </a:r>
            <a:endParaRPr lang="en-US" altLang="en-US" sz="2150" dirty="0">
              <a:latin typeface="Franklin Gothic Book" panose="020B0503020102020204" pitchFamily="34" charset="0"/>
              <a:cs typeface="Arial" panose="020B0604020202020204" pitchFamily="34" charset="0"/>
            </a:endParaRPr>
          </a:p>
          <a:p>
            <a:pPr>
              <a:lnSpc>
                <a:spcPct val="90000"/>
              </a:lnSpc>
              <a:spcBef>
                <a:spcPct val="0"/>
              </a:spcBef>
            </a:pPr>
            <a:r>
              <a:rPr lang="en-US" altLang="en-US" sz="2150" dirty="0">
                <a:latin typeface="Franklin Gothic Book" panose="020B0503020102020204" pitchFamily="34" charset="0"/>
                <a:cs typeface="Arial" panose="020B0604020202020204" pitchFamily="34" charset="0"/>
              </a:rPr>
              <a:t>Sacks, J. J., </a:t>
            </a:r>
            <a:r>
              <a:rPr lang="en-US" altLang="en-US" sz="2150" dirty="0" err="1">
                <a:latin typeface="Franklin Gothic Book" panose="020B0503020102020204" pitchFamily="34" charset="0"/>
                <a:cs typeface="Arial" panose="020B0604020202020204" pitchFamily="34" charset="0"/>
              </a:rPr>
              <a:t>Roeber</a:t>
            </a:r>
            <a:r>
              <a:rPr lang="en-US" altLang="en-US" sz="2150" dirty="0">
                <a:latin typeface="Franklin Gothic Book" panose="020B0503020102020204" pitchFamily="34" charset="0"/>
                <a:cs typeface="Arial" panose="020B0604020202020204" pitchFamily="34" charset="0"/>
              </a:rPr>
              <a:t>, J., </a:t>
            </a:r>
            <a:r>
              <a:rPr lang="en-US" altLang="en-US" sz="2150" dirty="0" err="1">
                <a:latin typeface="Franklin Gothic Book" panose="020B0503020102020204" pitchFamily="34" charset="0"/>
                <a:cs typeface="Arial" panose="020B0604020202020204" pitchFamily="34" charset="0"/>
              </a:rPr>
              <a:t>Bouchery</a:t>
            </a:r>
            <a:r>
              <a:rPr lang="en-US" altLang="en-US" sz="2150" dirty="0">
                <a:latin typeface="Franklin Gothic Book" panose="020B0503020102020204" pitchFamily="34" charset="0"/>
                <a:cs typeface="Arial" panose="020B0604020202020204" pitchFamily="34" charset="0"/>
              </a:rPr>
              <a:t>, E. E., Gonzales, K., </a:t>
            </a:r>
            <a:r>
              <a:rPr lang="en-US" altLang="en-US" sz="2150" dirty="0" err="1">
                <a:latin typeface="Franklin Gothic Book" panose="020B0503020102020204" pitchFamily="34" charset="0"/>
                <a:cs typeface="Arial" panose="020B0604020202020204" pitchFamily="34" charset="0"/>
              </a:rPr>
              <a:t>Chaloupka</a:t>
            </a:r>
            <a:r>
              <a:rPr lang="en-US" altLang="en-US" sz="2150" dirty="0">
                <a:latin typeface="Franklin Gothic Book" panose="020B0503020102020204" pitchFamily="34" charset="0"/>
                <a:cs typeface="Arial" panose="020B0604020202020204" pitchFamily="34" charset="0"/>
              </a:rPr>
              <a:t>, F. J., &amp; </a:t>
            </a:r>
          </a:p>
          <a:p>
            <a:pPr>
              <a:lnSpc>
                <a:spcPct val="90000"/>
              </a:lnSpc>
              <a:spcBef>
                <a:spcPct val="0"/>
              </a:spcBef>
            </a:pPr>
            <a:r>
              <a:rPr lang="en-US" altLang="en-US" sz="2150" dirty="0">
                <a:latin typeface="Franklin Gothic Book" panose="020B0503020102020204" pitchFamily="34" charset="0"/>
                <a:cs typeface="Arial" panose="020B0604020202020204" pitchFamily="34" charset="0"/>
              </a:rPr>
              <a:t>  Brewer, R. D. (2013). State costs of excessive alcohol consumption, </a:t>
            </a:r>
          </a:p>
          <a:p>
            <a:pPr>
              <a:lnSpc>
                <a:spcPct val="90000"/>
              </a:lnSpc>
              <a:spcBef>
                <a:spcPct val="0"/>
              </a:spcBef>
            </a:pPr>
            <a:r>
              <a:rPr lang="en-US" altLang="en-US" sz="2150" dirty="0">
                <a:latin typeface="Franklin Gothic Book" panose="020B0503020102020204" pitchFamily="34" charset="0"/>
                <a:cs typeface="Arial" panose="020B0604020202020204" pitchFamily="34" charset="0"/>
              </a:rPr>
              <a:t>  2006. </a:t>
            </a:r>
            <a:r>
              <a:rPr lang="en-US" altLang="en-US" sz="2150" i="1" dirty="0">
                <a:latin typeface="Franklin Gothic Book" panose="020B0503020102020204" pitchFamily="34" charset="0"/>
                <a:cs typeface="Arial" panose="020B0604020202020204" pitchFamily="34" charset="0"/>
              </a:rPr>
              <a:t>American Journal of Preventive Medicine, 45(4</a:t>
            </a:r>
            <a:r>
              <a:rPr lang="en-US" altLang="en-US" sz="2150" dirty="0">
                <a:latin typeface="Franklin Gothic Book" panose="020B0503020102020204" pitchFamily="34" charset="0"/>
                <a:cs typeface="Arial" panose="020B0604020202020204" pitchFamily="34" charset="0"/>
              </a:rPr>
              <a:t>), 474–485. </a:t>
            </a:r>
          </a:p>
          <a:p>
            <a:pPr>
              <a:lnSpc>
                <a:spcPct val="90000"/>
              </a:lnSpc>
              <a:spcBef>
                <a:spcPct val="0"/>
              </a:spcBef>
            </a:pPr>
            <a:r>
              <a:rPr lang="en-US" altLang="en-US" sz="2150" dirty="0">
                <a:latin typeface="Franklin Gothic Book" panose="020B0503020102020204" pitchFamily="34" charset="0"/>
                <a:cs typeface="Arial" panose="020B0604020202020204" pitchFamily="34" charset="0"/>
              </a:rPr>
              <a:t>  </a:t>
            </a:r>
            <a:r>
              <a:rPr lang="en-US" altLang="en-US" sz="2150" dirty="0">
                <a:latin typeface="Franklin Gothic Book" panose="020B0503020102020204" pitchFamily="34" charset="0"/>
                <a:cs typeface="Arial" panose="020B0604020202020204" pitchFamily="34" charset="0"/>
                <a:hlinkClick r:id="rId10"/>
              </a:rPr>
              <a:t>https://doi.org/10.1016/j.amepre.2013.06.004</a:t>
            </a:r>
            <a:endParaRPr lang="en-US" altLang="en-US" sz="2150" dirty="0">
              <a:latin typeface="Franklin Gothic Book" panose="020B0503020102020204" pitchFamily="34" charset="0"/>
              <a:cs typeface="Arial" panose="020B0604020202020204" pitchFamily="34" charset="0"/>
            </a:endParaRPr>
          </a:p>
          <a:p>
            <a:pPr>
              <a:lnSpc>
                <a:spcPct val="90000"/>
              </a:lnSpc>
              <a:spcBef>
                <a:spcPct val="0"/>
              </a:spcBef>
            </a:pPr>
            <a:r>
              <a:rPr lang="en-US" altLang="en-US" sz="2150" dirty="0">
                <a:latin typeface="Franklin Gothic Book" panose="020B0503020102020204" pitchFamily="34" charset="0"/>
                <a:cs typeface="Arial" panose="020B0604020202020204" pitchFamily="34" charset="0"/>
              </a:rPr>
              <a:t>Timko, C., Finney, J. W., &amp; Moos, R. H. (2005). The 8-year course of </a:t>
            </a:r>
          </a:p>
          <a:p>
            <a:pPr>
              <a:lnSpc>
                <a:spcPct val="90000"/>
              </a:lnSpc>
              <a:spcBef>
                <a:spcPct val="0"/>
              </a:spcBef>
            </a:pPr>
            <a:r>
              <a:rPr lang="en-US" altLang="en-US" sz="2150" dirty="0">
                <a:latin typeface="Franklin Gothic Book" panose="020B0503020102020204" pitchFamily="34" charset="0"/>
                <a:cs typeface="Arial" panose="020B0604020202020204" pitchFamily="34" charset="0"/>
              </a:rPr>
              <a:t>  alcohol abuse: Gender differences in social context and coping. </a:t>
            </a:r>
          </a:p>
          <a:p>
            <a:pPr>
              <a:lnSpc>
                <a:spcPct val="90000"/>
              </a:lnSpc>
              <a:spcBef>
                <a:spcPct val="0"/>
              </a:spcBef>
            </a:pPr>
            <a:r>
              <a:rPr lang="en-US" altLang="en-US" sz="2150" dirty="0">
                <a:latin typeface="Franklin Gothic Book" panose="020B0503020102020204" pitchFamily="34" charset="0"/>
                <a:cs typeface="Arial" panose="020B0604020202020204" pitchFamily="34" charset="0"/>
              </a:rPr>
              <a:t>  </a:t>
            </a:r>
            <a:r>
              <a:rPr lang="en-US" altLang="en-US" sz="2150" i="1" dirty="0">
                <a:latin typeface="Franklin Gothic Book" panose="020B0503020102020204" pitchFamily="34" charset="0"/>
                <a:cs typeface="Arial" panose="020B0604020202020204" pitchFamily="34" charset="0"/>
              </a:rPr>
              <a:t>Alcoholism: Clinical and Experimental Research, 29</a:t>
            </a:r>
            <a:r>
              <a:rPr lang="en-US" altLang="en-US" sz="2150" dirty="0">
                <a:latin typeface="Franklin Gothic Book" panose="020B0503020102020204" pitchFamily="34" charset="0"/>
                <a:cs typeface="Arial" panose="020B0604020202020204" pitchFamily="34" charset="0"/>
              </a:rPr>
              <a:t>(4), 612–621. </a:t>
            </a:r>
          </a:p>
          <a:p>
            <a:pPr>
              <a:lnSpc>
                <a:spcPct val="90000"/>
              </a:lnSpc>
              <a:spcBef>
                <a:spcPct val="0"/>
              </a:spcBef>
            </a:pPr>
            <a:r>
              <a:rPr lang="en-US" altLang="en-US" sz="2150" dirty="0">
                <a:latin typeface="Franklin Gothic Book" panose="020B0503020102020204" pitchFamily="34" charset="0"/>
                <a:cs typeface="Arial" panose="020B0604020202020204" pitchFamily="34" charset="0"/>
              </a:rPr>
              <a:t>  </a:t>
            </a:r>
            <a:r>
              <a:rPr lang="en-US" altLang="en-US" sz="2150" dirty="0">
                <a:latin typeface="Franklin Gothic Book" panose="020B0503020102020204" pitchFamily="34" charset="0"/>
                <a:cs typeface="Arial" panose="020B0604020202020204" pitchFamily="34" charset="0"/>
                <a:hlinkClick r:id="rId11"/>
              </a:rPr>
              <a:t>https://doi.org/10.1097/01.ALC.0000158832.07705.22</a:t>
            </a:r>
            <a:endParaRPr lang="en-US" altLang="en-US" sz="2150" dirty="0">
              <a:latin typeface="Franklin Gothic Book" panose="020B0503020102020204" pitchFamily="34" charset="0"/>
              <a:cs typeface="Arial" panose="020B0604020202020204" pitchFamily="34" charset="0"/>
            </a:endParaRPr>
          </a:p>
        </p:txBody>
      </p:sp>
      <p:sp>
        <p:nvSpPr>
          <p:cNvPr id="37" name="Text Box 736">
            <a:extLst>
              <a:ext uri="{FF2B5EF4-FFF2-40B4-BE49-F238E27FC236}">
                <a16:creationId xmlns:a16="http://schemas.microsoft.com/office/drawing/2014/main" id="{68E35FD0-19D1-514D-8891-E74C7CBDC04B}"/>
              </a:ext>
            </a:extLst>
          </p:cNvPr>
          <p:cNvSpPr txBox="1">
            <a:spLocks noChangeArrowheads="1"/>
          </p:cNvSpPr>
          <p:nvPr/>
        </p:nvSpPr>
        <p:spPr bwMode="auto">
          <a:xfrm>
            <a:off x="16459198" y="6409412"/>
            <a:ext cx="12441528" cy="101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19070" tIns="45267" rIns="419070" bIns="45267">
            <a:spAutoFit/>
          </a:bodyPr>
          <a:lstStyle>
            <a:lvl1pPr defTabSz="908050">
              <a:spcBef>
                <a:spcPct val="20000"/>
              </a:spcBef>
              <a:buChar char="•"/>
              <a:defRPr sz="14500">
                <a:solidFill>
                  <a:schemeClr val="tx1"/>
                </a:solidFill>
                <a:latin typeface="Times New Roman" panose="02020603050405020304" pitchFamily="18" charset="0"/>
                <a:ea typeface="MS PGothic" panose="020B0600070205080204" pitchFamily="34" charset="-128"/>
              </a:defRPr>
            </a:lvl1pPr>
            <a:lvl2pPr marL="742950" indent="-285750" defTabSz="908050">
              <a:spcBef>
                <a:spcPct val="20000"/>
              </a:spcBef>
              <a:buChar char="–"/>
              <a:defRPr sz="13200">
                <a:solidFill>
                  <a:schemeClr val="tx1"/>
                </a:solidFill>
                <a:latin typeface="Times New Roman" panose="02020603050405020304" pitchFamily="18" charset="0"/>
                <a:ea typeface="MS PGothic" panose="020B0600070205080204" pitchFamily="34" charset="-128"/>
              </a:defRPr>
            </a:lvl2pPr>
            <a:lvl3pPr marL="1143000" indent="-228600" defTabSz="908050">
              <a:spcBef>
                <a:spcPct val="20000"/>
              </a:spcBef>
              <a:buChar char="•"/>
              <a:defRPr sz="11000">
                <a:solidFill>
                  <a:schemeClr val="tx1"/>
                </a:solidFill>
                <a:latin typeface="Times New Roman" panose="02020603050405020304" pitchFamily="18" charset="0"/>
                <a:ea typeface="MS PGothic" panose="020B0600070205080204" pitchFamily="34" charset="-128"/>
              </a:defRPr>
            </a:lvl3pPr>
            <a:lvl4pPr marL="1600200" indent="-228600" defTabSz="908050">
              <a:spcBef>
                <a:spcPct val="20000"/>
              </a:spcBef>
              <a:buChar char="–"/>
              <a:defRPr sz="9300">
                <a:solidFill>
                  <a:schemeClr val="tx1"/>
                </a:solidFill>
                <a:latin typeface="Times New Roman" panose="02020603050405020304" pitchFamily="18" charset="0"/>
                <a:ea typeface="MS PGothic" panose="020B0600070205080204" pitchFamily="34" charset="-128"/>
              </a:defRPr>
            </a:lvl4pPr>
            <a:lvl5pPr marL="2057400" indent="-228600" defTabSz="908050">
              <a:spcBef>
                <a:spcPct val="20000"/>
              </a:spcBef>
              <a:buChar char="»"/>
              <a:defRPr sz="9300">
                <a:solidFill>
                  <a:schemeClr val="tx1"/>
                </a:solidFill>
                <a:latin typeface="Times New Roman" panose="02020603050405020304" pitchFamily="18" charset="0"/>
                <a:ea typeface="MS PGothic" panose="020B0600070205080204" pitchFamily="34" charset="-128"/>
              </a:defRPr>
            </a:lvl5pPr>
            <a:lvl6pPr marL="2514600" indent="-228600" defTabSz="908050" eaLnBrk="0" fontAlgn="base" hangingPunct="0">
              <a:spcBef>
                <a:spcPct val="20000"/>
              </a:spcBef>
              <a:spcAft>
                <a:spcPct val="0"/>
              </a:spcAft>
              <a:buChar char="»"/>
              <a:defRPr sz="9300">
                <a:solidFill>
                  <a:schemeClr val="tx1"/>
                </a:solidFill>
                <a:latin typeface="Times New Roman" panose="02020603050405020304" pitchFamily="18" charset="0"/>
                <a:ea typeface="MS PGothic" panose="020B0600070205080204" pitchFamily="34" charset="-128"/>
              </a:defRPr>
            </a:lvl6pPr>
            <a:lvl7pPr marL="2971800" indent="-228600" defTabSz="908050" eaLnBrk="0" fontAlgn="base" hangingPunct="0">
              <a:spcBef>
                <a:spcPct val="20000"/>
              </a:spcBef>
              <a:spcAft>
                <a:spcPct val="0"/>
              </a:spcAft>
              <a:buChar char="»"/>
              <a:defRPr sz="9300">
                <a:solidFill>
                  <a:schemeClr val="tx1"/>
                </a:solidFill>
                <a:latin typeface="Times New Roman" panose="02020603050405020304" pitchFamily="18" charset="0"/>
                <a:ea typeface="MS PGothic" panose="020B0600070205080204" pitchFamily="34" charset="-128"/>
              </a:defRPr>
            </a:lvl7pPr>
            <a:lvl8pPr marL="3429000" indent="-228600" defTabSz="908050" eaLnBrk="0" fontAlgn="base" hangingPunct="0">
              <a:spcBef>
                <a:spcPct val="20000"/>
              </a:spcBef>
              <a:spcAft>
                <a:spcPct val="0"/>
              </a:spcAft>
              <a:buChar char="»"/>
              <a:defRPr sz="9300">
                <a:solidFill>
                  <a:schemeClr val="tx1"/>
                </a:solidFill>
                <a:latin typeface="Times New Roman" panose="02020603050405020304" pitchFamily="18" charset="0"/>
                <a:ea typeface="MS PGothic" panose="020B0600070205080204" pitchFamily="34" charset="-128"/>
              </a:defRPr>
            </a:lvl8pPr>
            <a:lvl9pPr marL="3886200" indent="-228600" defTabSz="908050" eaLnBrk="0" fontAlgn="base" hangingPunct="0">
              <a:spcBef>
                <a:spcPct val="20000"/>
              </a:spcBef>
              <a:spcAft>
                <a:spcPct val="0"/>
              </a:spcAft>
              <a:buChar char="»"/>
              <a:defRPr sz="93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6000" b="1" dirty="0">
                <a:solidFill>
                  <a:srgbClr val="002060"/>
                </a:solidFill>
                <a:latin typeface="Cambria" panose="02040503050406030204" pitchFamily="18" charset="0"/>
                <a:ea typeface="Lora" panose="02000503000000020004" pitchFamily="2" charset="77"/>
                <a:cs typeface="Lora" panose="02000503000000020004" pitchFamily="2" charset="77"/>
              </a:rPr>
              <a:t>Methods</a:t>
            </a:r>
          </a:p>
        </p:txBody>
      </p:sp>
      <p:sp>
        <p:nvSpPr>
          <p:cNvPr id="39" name="Rectangle 701">
            <a:extLst>
              <a:ext uri="{FF2B5EF4-FFF2-40B4-BE49-F238E27FC236}">
                <a16:creationId xmlns:a16="http://schemas.microsoft.com/office/drawing/2014/main" id="{51F01EE3-6A79-F642-84E0-3ED34E879C5D}"/>
              </a:ext>
            </a:extLst>
          </p:cNvPr>
          <p:cNvSpPr>
            <a:spLocks noChangeArrowheads="1"/>
          </p:cNvSpPr>
          <p:nvPr/>
        </p:nvSpPr>
        <p:spPr bwMode="auto">
          <a:xfrm>
            <a:off x="1290227" y="17380309"/>
            <a:ext cx="30202145" cy="2730664"/>
          </a:xfrm>
          <a:prstGeom prst="rect">
            <a:avLst/>
          </a:prstGeom>
          <a:noFill/>
          <a:ln w="76200">
            <a:solidFill>
              <a:srgbClr val="0070C0"/>
            </a:solidFill>
          </a:ln>
        </p:spPr>
        <p:style>
          <a:lnRef idx="2">
            <a:schemeClr val="accent6"/>
          </a:lnRef>
          <a:fillRef idx="1">
            <a:schemeClr val="lt1"/>
          </a:fillRef>
          <a:effectRef idx="0">
            <a:schemeClr val="accent6"/>
          </a:effectRef>
          <a:fontRef idx="minor">
            <a:schemeClr val="dk1"/>
          </a:fontRef>
        </p:style>
        <p:txBody>
          <a:bodyPr wrap="none" anchor="ctr"/>
          <a:lstStyle>
            <a:lvl1pPr>
              <a:spcBef>
                <a:spcPct val="20000"/>
              </a:spcBef>
              <a:buChar char="•"/>
              <a:defRPr sz="145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har char="–"/>
              <a:defRPr sz="132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har char="•"/>
              <a:defRPr sz="110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93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93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93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93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93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93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endParaRPr lang="en-US" altLang="en-US" sz="4000">
              <a:latin typeface="Arial" panose="020B0604020202020204" pitchFamily="34" charset="0"/>
            </a:endParaRPr>
          </a:p>
        </p:txBody>
      </p:sp>
      <p:sp>
        <p:nvSpPr>
          <p:cNvPr id="31" name="Text Box 736">
            <a:extLst>
              <a:ext uri="{FF2B5EF4-FFF2-40B4-BE49-F238E27FC236}">
                <a16:creationId xmlns:a16="http://schemas.microsoft.com/office/drawing/2014/main" id="{C2D6DEED-E530-6D48-BC35-44D05BE69D2E}"/>
              </a:ext>
            </a:extLst>
          </p:cNvPr>
          <p:cNvSpPr txBox="1">
            <a:spLocks noChangeArrowheads="1"/>
          </p:cNvSpPr>
          <p:nvPr/>
        </p:nvSpPr>
        <p:spPr bwMode="auto">
          <a:xfrm>
            <a:off x="11757254" y="16081937"/>
            <a:ext cx="8917152" cy="1014748"/>
          </a:xfrm>
          <a:prstGeom prst="rect">
            <a:avLst/>
          </a:prstGeom>
          <a:ln w="76200">
            <a:noFill/>
          </a:ln>
        </p:spPr>
        <p:style>
          <a:lnRef idx="1">
            <a:schemeClr val="accent1"/>
          </a:lnRef>
          <a:fillRef idx="0">
            <a:schemeClr val="accent1"/>
          </a:fillRef>
          <a:effectRef idx="0">
            <a:schemeClr val="accent1"/>
          </a:effectRef>
          <a:fontRef idx="minor">
            <a:schemeClr val="tx1"/>
          </a:fontRef>
        </p:style>
        <p:txBody>
          <a:bodyPr wrap="square" lIns="419070" tIns="45267" rIns="419070" bIns="45267">
            <a:spAutoFit/>
          </a:bodyPr>
          <a:lstStyle>
            <a:lvl1pPr defTabSz="908050">
              <a:spcBef>
                <a:spcPct val="20000"/>
              </a:spcBef>
              <a:buChar char="•"/>
              <a:defRPr sz="14500">
                <a:solidFill>
                  <a:schemeClr val="tx1"/>
                </a:solidFill>
                <a:latin typeface="Times New Roman" panose="02020603050405020304" pitchFamily="18" charset="0"/>
                <a:ea typeface="MS PGothic" panose="020B0600070205080204" pitchFamily="34" charset="-128"/>
              </a:defRPr>
            </a:lvl1pPr>
            <a:lvl2pPr marL="742950" indent="-285750" defTabSz="908050">
              <a:spcBef>
                <a:spcPct val="20000"/>
              </a:spcBef>
              <a:buChar char="–"/>
              <a:defRPr sz="13200">
                <a:solidFill>
                  <a:schemeClr val="tx1"/>
                </a:solidFill>
                <a:latin typeface="Times New Roman" panose="02020603050405020304" pitchFamily="18" charset="0"/>
                <a:ea typeface="MS PGothic" panose="020B0600070205080204" pitchFamily="34" charset="-128"/>
              </a:defRPr>
            </a:lvl2pPr>
            <a:lvl3pPr marL="1143000" indent="-228600" defTabSz="908050">
              <a:spcBef>
                <a:spcPct val="20000"/>
              </a:spcBef>
              <a:buChar char="•"/>
              <a:defRPr sz="11000">
                <a:solidFill>
                  <a:schemeClr val="tx1"/>
                </a:solidFill>
                <a:latin typeface="Times New Roman" panose="02020603050405020304" pitchFamily="18" charset="0"/>
                <a:ea typeface="MS PGothic" panose="020B0600070205080204" pitchFamily="34" charset="-128"/>
              </a:defRPr>
            </a:lvl3pPr>
            <a:lvl4pPr marL="1600200" indent="-228600" defTabSz="908050">
              <a:spcBef>
                <a:spcPct val="20000"/>
              </a:spcBef>
              <a:buChar char="–"/>
              <a:defRPr sz="9300">
                <a:solidFill>
                  <a:schemeClr val="tx1"/>
                </a:solidFill>
                <a:latin typeface="Times New Roman" panose="02020603050405020304" pitchFamily="18" charset="0"/>
                <a:ea typeface="MS PGothic" panose="020B0600070205080204" pitchFamily="34" charset="-128"/>
              </a:defRPr>
            </a:lvl4pPr>
            <a:lvl5pPr marL="2057400" indent="-228600" defTabSz="908050">
              <a:spcBef>
                <a:spcPct val="20000"/>
              </a:spcBef>
              <a:buChar char="»"/>
              <a:defRPr sz="9300">
                <a:solidFill>
                  <a:schemeClr val="tx1"/>
                </a:solidFill>
                <a:latin typeface="Times New Roman" panose="02020603050405020304" pitchFamily="18" charset="0"/>
                <a:ea typeface="MS PGothic" panose="020B0600070205080204" pitchFamily="34" charset="-128"/>
              </a:defRPr>
            </a:lvl5pPr>
            <a:lvl6pPr marL="2514600" indent="-228600" defTabSz="908050" eaLnBrk="0" fontAlgn="base" hangingPunct="0">
              <a:spcBef>
                <a:spcPct val="20000"/>
              </a:spcBef>
              <a:spcAft>
                <a:spcPct val="0"/>
              </a:spcAft>
              <a:buChar char="»"/>
              <a:defRPr sz="9300">
                <a:solidFill>
                  <a:schemeClr val="tx1"/>
                </a:solidFill>
                <a:latin typeface="Times New Roman" panose="02020603050405020304" pitchFamily="18" charset="0"/>
                <a:ea typeface="MS PGothic" panose="020B0600070205080204" pitchFamily="34" charset="-128"/>
              </a:defRPr>
            </a:lvl6pPr>
            <a:lvl7pPr marL="2971800" indent="-228600" defTabSz="908050" eaLnBrk="0" fontAlgn="base" hangingPunct="0">
              <a:spcBef>
                <a:spcPct val="20000"/>
              </a:spcBef>
              <a:spcAft>
                <a:spcPct val="0"/>
              </a:spcAft>
              <a:buChar char="»"/>
              <a:defRPr sz="9300">
                <a:solidFill>
                  <a:schemeClr val="tx1"/>
                </a:solidFill>
                <a:latin typeface="Times New Roman" panose="02020603050405020304" pitchFamily="18" charset="0"/>
                <a:ea typeface="MS PGothic" panose="020B0600070205080204" pitchFamily="34" charset="-128"/>
              </a:defRPr>
            </a:lvl7pPr>
            <a:lvl8pPr marL="3429000" indent="-228600" defTabSz="908050" eaLnBrk="0" fontAlgn="base" hangingPunct="0">
              <a:spcBef>
                <a:spcPct val="20000"/>
              </a:spcBef>
              <a:spcAft>
                <a:spcPct val="0"/>
              </a:spcAft>
              <a:buChar char="»"/>
              <a:defRPr sz="9300">
                <a:solidFill>
                  <a:schemeClr val="tx1"/>
                </a:solidFill>
                <a:latin typeface="Times New Roman" panose="02020603050405020304" pitchFamily="18" charset="0"/>
                <a:ea typeface="MS PGothic" panose="020B0600070205080204" pitchFamily="34" charset="-128"/>
              </a:defRPr>
            </a:lvl8pPr>
            <a:lvl9pPr marL="3886200" indent="-228600" defTabSz="908050" eaLnBrk="0" fontAlgn="base" hangingPunct="0">
              <a:spcBef>
                <a:spcPct val="20000"/>
              </a:spcBef>
              <a:spcAft>
                <a:spcPct val="0"/>
              </a:spcAft>
              <a:buChar char="»"/>
              <a:defRPr sz="9300">
                <a:solidFill>
                  <a:schemeClr val="tx1"/>
                </a:solidFill>
                <a:latin typeface="Times New Roman" panose="02020603050405020304" pitchFamily="18" charset="0"/>
                <a:ea typeface="MS PGothic" panose="020B0600070205080204" pitchFamily="34" charset="-128"/>
              </a:defRPr>
            </a:lvl9pPr>
          </a:lstStyle>
          <a:p>
            <a:pPr algn="ctr">
              <a:spcBef>
                <a:spcPct val="0"/>
              </a:spcBef>
              <a:buFontTx/>
              <a:buNone/>
            </a:pPr>
            <a:r>
              <a:rPr lang="en-US" altLang="en-US" sz="6000" b="1" dirty="0">
                <a:solidFill>
                  <a:srgbClr val="002060"/>
                </a:solidFill>
                <a:latin typeface="Cambria" panose="02040503050406030204" pitchFamily="18" charset="0"/>
                <a:ea typeface="Lora" panose="02000503000000020004" pitchFamily="2" charset="77"/>
                <a:cs typeface="Lora" panose="02000503000000020004" pitchFamily="2" charset="77"/>
              </a:rPr>
              <a:t>Research Questions</a:t>
            </a:r>
          </a:p>
        </p:txBody>
      </p:sp>
      <p:cxnSp>
        <p:nvCxnSpPr>
          <p:cNvPr id="8" name="Straight Connector 7">
            <a:extLst>
              <a:ext uri="{FF2B5EF4-FFF2-40B4-BE49-F238E27FC236}">
                <a16:creationId xmlns:a16="http://schemas.microsoft.com/office/drawing/2014/main" id="{147A4F94-0FC0-9E4F-A5DC-58B02D946622}"/>
              </a:ext>
            </a:extLst>
          </p:cNvPr>
          <p:cNvCxnSpPr>
            <a:cxnSpLocks/>
          </p:cNvCxnSpPr>
          <p:nvPr/>
        </p:nvCxnSpPr>
        <p:spPr>
          <a:xfrm>
            <a:off x="16215830" y="6084277"/>
            <a:ext cx="0" cy="9425354"/>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41" name="Text Box 703">
            <a:extLst>
              <a:ext uri="{FF2B5EF4-FFF2-40B4-BE49-F238E27FC236}">
                <a16:creationId xmlns:a16="http://schemas.microsoft.com/office/drawing/2014/main" id="{0821C15F-F2E7-A541-9988-77AB92A6C730}"/>
              </a:ext>
            </a:extLst>
          </p:cNvPr>
          <p:cNvSpPr txBox="1">
            <a:spLocks noChangeArrowheads="1"/>
          </p:cNvSpPr>
          <p:nvPr/>
        </p:nvSpPr>
        <p:spPr bwMode="auto">
          <a:xfrm>
            <a:off x="1290227" y="21793200"/>
            <a:ext cx="9718502" cy="453571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457200" tIns="45267" rIns="228600" bIns="45267">
            <a:spAutoFit/>
          </a:bodyPr>
          <a:lstStyle>
            <a:lvl1pPr defTabSz="908050">
              <a:spcBef>
                <a:spcPct val="20000"/>
              </a:spcBef>
              <a:buChar char="•"/>
              <a:tabLst>
                <a:tab pos="914400" algn="l"/>
              </a:tabLst>
              <a:defRPr sz="14500">
                <a:solidFill>
                  <a:schemeClr val="tx1"/>
                </a:solidFill>
                <a:latin typeface="Times New Roman" charset="0"/>
                <a:ea typeface="MS PGothic" charset="-128"/>
              </a:defRPr>
            </a:lvl1pPr>
            <a:lvl2pPr marL="742950" indent="-285750" defTabSz="908050">
              <a:spcBef>
                <a:spcPct val="20000"/>
              </a:spcBef>
              <a:buChar char="–"/>
              <a:tabLst>
                <a:tab pos="914400" algn="l"/>
              </a:tabLst>
              <a:defRPr sz="13200">
                <a:solidFill>
                  <a:schemeClr val="tx1"/>
                </a:solidFill>
                <a:latin typeface="Times New Roman" charset="0"/>
                <a:ea typeface="MS PGothic" charset="-128"/>
              </a:defRPr>
            </a:lvl2pPr>
            <a:lvl3pPr marL="1143000" indent="-228600" defTabSz="908050">
              <a:spcBef>
                <a:spcPct val="20000"/>
              </a:spcBef>
              <a:buChar char="•"/>
              <a:tabLst>
                <a:tab pos="914400" algn="l"/>
              </a:tabLst>
              <a:defRPr sz="11000">
                <a:solidFill>
                  <a:schemeClr val="tx1"/>
                </a:solidFill>
                <a:latin typeface="Times New Roman" charset="0"/>
                <a:ea typeface="MS PGothic" charset="-128"/>
              </a:defRPr>
            </a:lvl3pPr>
            <a:lvl4pPr marL="1600200" indent="-228600" defTabSz="908050">
              <a:spcBef>
                <a:spcPct val="20000"/>
              </a:spcBef>
              <a:buChar char="–"/>
              <a:tabLst>
                <a:tab pos="914400" algn="l"/>
              </a:tabLst>
              <a:defRPr sz="9300">
                <a:solidFill>
                  <a:schemeClr val="tx1"/>
                </a:solidFill>
                <a:latin typeface="Times New Roman" charset="0"/>
                <a:ea typeface="MS PGothic" charset="-128"/>
              </a:defRPr>
            </a:lvl4pPr>
            <a:lvl5pPr marL="2057400" indent="-228600" defTabSz="908050">
              <a:spcBef>
                <a:spcPct val="20000"/>
              </a:spcBef>
              <a:buChar char="»"/>
              <a:tabLst>
                <a:tab pos="914400" algn="l"/>
              </a:tabLst>
              <a:defRPr sz="9300">
                <a:solidFill>
                  <a:schemeClr val="tx1"/>
                </a:solidFill>
                <a:latin typeface="Times New Roman" charset="0"/>
                <a:ea typeface="MS PGothic" charset="-128"/>
              </a:defRPr>
            </a:lvl5pPr>
            <a:lvl6pPr marL="2514600" indent="-228600" defTabSz="908050" eaLnBrk="0" fontAlgn="base" hangingPunct="0">
              <a:spcBef>
                <a:spcPct val="20000"/>
              </a:spcBef>
              <a:spcAft>
                <a:spcPct val="0"/>
              </a:spcAft>
              <a:buChar char="»"/>
              <a:tabLst>
                <a:tab pos="914400" algn="l"/>
              </a:tabLst>
              <a:defRPr sz="9300">
                <a:solidFill>
                  <a:schemeClr val="tx1"/>
                </a:solidFill>
                <a:latin typeface="Times New Roman" charset="0"/>
                <a:ea typeface="MS PGothic" charset="-128"/>
              </a:defRPr>
            </a:lvl6pPr>
            <a:lvl7pPr marL="2971800" indent="-228600" defTabSz="908050" eaLnBrk="0" fontAlgn="base" hangingPunct="0">
              <a:spcBef>
                <a:spcPct val="20000"/>
              </a:spcBef>
              <a:spcAft>
                <a:spcPct val="0"/>
              </a:spcAft>
              <a:buChar char="»"/>
              <a:tabLst>
                <a:tab pos="914400" algn="l"/>
              </a:tabLst>
              <a:defRPr sz="9300">
                <a:solidFill>
                  <a:schemeClr val="tx1"/>
                </a:solidFill>
                <a:latin typeface="Times New Roman" charset="0"/>
                <a:ea typeface="MS PGothic" charset="-128"/>
              </a:defRPr>
            </a:lvl7pPr>
            <a:lvl8pPr marL="3429000" indent="-228600" defTabSz="908050" eaLnBrk="0" fontAlgn="base" hangingPunct="0">
              <a:spcBef>
                <a:spcPct val="20000"/>
              </a:spcBef>
              <a:spcAft>
                <a:spcPct val="0"/>
              </a:spcAft>
              <a:buChar char="»"/>
              <a:tabLst>
                <a:tab pos="914400" algn="l"/>
              </a:tabLst>
              <a:defRPr sz="9300">
                <a:solidFill>
                  <a:schemeClr val="tx1"/>
                </a:solidFill>
                <a:latin typeface="Times New Roman" charset="0"/>
                <a:ea typeface="MS PGothic" charset="-128"/>
              </a:defRPr>
            </a:lvl8pPr>
            <a:lvl9pPr marL="3886200" indent="-228600" defTabSz="908050" eaLnBrk="0" fontAlgn="base" hangingPunct="0">
              <a:spcBef>
                <a:spcPct val="20000"/>
              </a:spcBef>
              <a:spcAft>
                <a:spcPct val="0"/>
              </a:spcAft>
              <a:buChar char="»"/>
              <a:tabLst>
                <a:tab pos="914400" algn="l"/>
              </a:tabLst>
              <a:defRPr sz="9300">
                <a:solidFill>
                  <a:schemeClr val="tx1"/>
                </a:solidFill>
                <a:latin typeface="Times New Roman" charset="0"/>
                <a:ea typeface="MS PGothic" charset="-128"/>
              </a:defRPr>
            </a:lvl9pPr>
          </a:lstStyle>
          <a:p>
            <a:pPr>
              <a:spcBef>
                <a:spcPct val="0"/>
              </a:spcBef>
              <a:spcAft>
                <a:spcPts val="1200"/>
              </a:spcAft>
              <a:buClr>
                <a:schemeClr val="accent1"/>
              </a:buClr>
              <a:buFontTx/>
              <a:buNone/>
              <a:defRPr/>
            </a:pPr>
            <a:r>
              <a:rPr lang="en-US" altLang="x-none" sz="3200" b="1" dirty="0">
                <a:latin typeface="Franklin Gothic Book" panose="020B0503020102020204" pitchFamily="34" charset="0"/>
                <a:ea typeface="Muli" charset="0"/>
                <a:cs typeface="Muli" charset="0"/>
              </a:rPr>
              <a:t>Univariate</a:t>
            </a:r>
          </a:p>
          <a:p>
            <a:pPr marL="571500" indent="-571500">
              <a:spcAft>
                <a:spcPts val="1200"/>
              </a:spcAft>
              <a:buClr>
                <a:schemeClr val="accent1"/>
              </a:buClr>
              <a:buFont typeface="Wingdings" pitchFamily="2" charset="2"/>
              <a:buChar char="§"/>
              <a:defRPr/>
            </a:pPr>
            <a:r>
              <a:rPr lang="en-US" sz="3200" dirty="0">
                <a:latin typeface="Franklin Gothic Book" panose="020B0503020102020204" pitchFamily="34" charset="0"/>
                <a:cs typeface="Arial" pitchFamily="34" charset="0"/>
              </a:rPr>
              <a:t>27% of young adults between 25 and 35 who experienced divorce during childhood developed problems with alcohol abuse and/or dependence. </a:t>
            </a:r>
          </a:p>
          <a:p>
            <a:pPr marL="571500" indent="-571500">
              <a:spcAft>
                <a:spcPts val="1200"/>
              </a:spcAft>
              <a:buClr>
                <a:schemeClr val="accent1"/>
              </a:buClr>
              <a:buFont typeface="Wingdings" pitchFamily="2" charset="2"/>
              <a:buChar char="§"/>
              <a:defRPr/>
            </a:pPr>
            <a:r>
              <a:rPr lang="en-US" sz="3200" dirty="0">
                <a:latin typeface="Franklin Gothic Book" panose="020B0503020102020204" pitchFamily="34" charset="0"/>
                <a:cs typeface="Arial" pitchFamily="34" charset="0"/>
              </a:rPr>
              <a:t>A much lower proportion of young adults in this age range had unorthodox family structures, with 2% being adopted and 0.9% in other situations. </a:t>
            </a:r>
          </a:p>
        </p:txBody>
      </p:sp>
      <p:sp>
        <p:nvSpPr>
          <p:cNvPr id="42" name="Text Box 736">
            <a:extLst>
              <a:ext uri="{FF2B5EF4-FFF2-40B4-BE49-F238E27FC236}">
                <a16:creationId xmlns:a16="http://schemas.microsoft.com/office/drawing/2014/main" id="{4AE746E3-1177-B64E-97F8-2E7F6DC276BD}"/>
              </a:ext>
            </a:extLst>
          </p:cNvPr>
          <p:cNvSpPr txBox="1">
            <a:spLocks noChangeArrowheads="1"/>
          </p:cNvSpPr>
          <p:nvPr/>
        </p:nvSpPr>
        <p:spPr bwMode="auto">
          <a:xfrm>
            <a:off x="1290227" y="20574000"/>
            <a:ext cx="12441528" cy="101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19070" tIns="45267" rIns="419070" bIns="45267">
            <a:spAutoFit/>
          </a:bodyPr>
          <a:lstStyle>
            <a:lvl1pPr defTabSz="908050">
              <a:spcBef>
                <a:spcPct val="20000"/>
              </a:spcBef>
              <a:buChar char="•"/>
              <a:defRPr sz="14500">
                <a:solidFill>
                  <a:schemeClr val="tx1"/>
                </a:solidFill>
                <a:latin typeface="Times New Roman" panose="02020603050405020304" pitchFamily="18" charset="0"/>
                <a:ea typeface="MS PGothic" panose="020B0600070205080204" pitchFamily="34" charset="-128"/>
              </a:defRPr>
            </a:lvl1pPr>
            <a:lvl2pPr marL="742950" indent="-285750" defTabSz="908050">
              <a:spcBef>
                <a:spcPct val="20000"/>
              </a:spcBef>
              <a:buChar char="–"/>
              <a:defRPr sz="13200">
                <a:solidFill>
                  <a:schemeClr val="tx1"/>
                </a:solidFill>
                <a:latin typeface="Times New Roman" panose="02020603050405020304" pitchFamily="18" charset="0"/>
                <a:ea typeface="MS PGothic" panose="020B0600070205080204" pitchFamily="34" charset="-128"/>
              </a:defRPr>
            </a:lvl2pPr>
            <a:lvl3pPr marL="1143000" indent="-228600" defTabSz="908050">
              <a:spcBef>
                <a:spcPct val="20000"/>
              </a:spcBef>
              <a:buChar char="•"/>
              <a:defRPr sz="11000">
                <a:solidFill>
                  <a:schemeClr val="tx1"/>
                </a:solidFill>
                <a:latin typeface="Times New Roman" panose="02020603050405020304" pitchFamily="18" charset="0"/>
                <a:ea typeface="MS PGothic" panose="020B0600070205080204" pitchFamily="34" charset="-128"/>
              </a:defRPr>
            </a:lvl3pPr>
            <a:lvl4pPr marL="1600200" indent="-228600" defTabSz="908050">
              <a:spcBef>
                <a:spcPct val="20000"/>
              </a:spcBef>
              <a:buChar char="–"/>
              <a:defRPr sz="9300">
                <a:solidFill>
                  <a:schemeClr val="tx1"/>
                </a:solidFill>
                <a:latin typeface="Times New Roman" panose="02020603050405020304" pitchFamily="18" charset="0"/>
                <a:ea typeface="MS PGothic" panose="020B0600070205080204" pitchFamily="34" charset="-128"/>
              </a:defRPr>
            </a:lvl4pPr>
            <a:lvl5pPr marL="2057400" indent="-228600" defTabSz="908050">
              <a:spcBef>
                <a:spcPct val="20000"/>
              </a:spcBef>
              <a:buChar char="»"/>
              <a:defRPr sz="9300">
                <a:solidFill>
                  <a:schemeClr val="tx1"/>
                </a:solidFill>
                <a:latin typeface="Times New Roman" panose="02020603050405020304" pitchFamily="18" charset="0"/>
                <a:ea typeface="MS PGothic" panose="020B0600070205080204" pitchFamily="34" charset="-128"/>
              </a:defRPr>
            </a:lvl5pPr>
            <a:lvl6pPr marL="2514600" indent="-228600" defTabSz="908050" eaLnBrk="0" fontAlgn="base" hangingPunct="0">
              <a:spcBef>
                <a:spcPct val="20000"/>
              </a:spcBef>
              <a:spcAft>
                <a:spcPct val="0"/>
              </a:spcAft>
              <a:buChar char="»"/>
              <a:defRPr sz="9300">
                <a:solidFill>
                  <a:schemeClr val="tx1"/>
                </a:solidFill>
                <a:latin typeface="Times New Roman" panose="02020603050405020304" pitchFamily="18" charset="0"/>
                <a:ea typeface="MS PGothic" panose="020B0600070205080204" pitchFamily="34" charset="-128"/>
              </a:defRPr>
            </a:lvl6pPr>
            <a:lvl7pPr marL="2971800" indent="-228600" defTabSz="908050" eaLnBrk="0" fontAlgn="base" hangingPunct="0">
              <a:spcBef>
                <a:spcPct val="20000"/>
              </a:spcBef>
              <a:spcAft>
                <a:spcPct val="0"/>
              </a:spcAft>
              <a:buChar char="»"/>
              <a:defRPr sz="9300">
                <a:solidFill>
                  <a:schemeClr val="tx1"/>
                </a:solidFill>
                <a:latin typeface="Times New Roman" panose="02020603050405020304" pitchFamily="18" charset="0"/>
                <a:ea typeface="MS PGothic" panose="020B0600070205080204" pitchFamily="34" charset="-128"/>
              </a:defRPr>
            </a:lvl7pPr>
            <a:lvl8pPr marL="3429000" indent="-228600" defTabSz="908050" eaLnBrk="0" fontAlgn="base" hangingPunct="0">
              <a:spcBef>
                <a:spcPct val="20000"/>
              </a:spcBef>
              <a:spcAft>
                <a:spcPct val="0"/>
              </a:spcAft>
              <a:buChar char="»"/>
              <a:defRPr sz="9300">
                <a:solidFill>
                  <a:schemeClr val="tx1"/>
                </a:solidFill>
                <a:latin typeface="Times New Roman" panose="02020603050405020304" pitchFamily="18" charset="0"/>
                <a:ea typeface="MS PGothic" panose="020B0600070205080204" pitchFamily="34" charset="-128"/>
              </a:defRPr>
            </a:lvl8pPr>
            <a:lvl9pPr marL="3886200" indent="-228600" defTabSz="908050" eaLnBrk="0" fontAlgn="base" hangingPunct="0">
              <a:spcBef>
                <a:spcPct val="20000"/>
              </a:spcBef>
              <a:spcAft>
                <a:spcPct val="0"/>
              </a:spcAft>
              <a:buChar char="»"/>
              <a:defRPr sz="93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6000" b="1" dirty="0">
                <a:solidFill>
                  <a:srgbClr val="002060"/>
                </a:solidFill>
                <a:latin typeface="Cambria" panose="02040503050406030204" pitchFamily="18" charset="0"/>
                <a:ea typeface="Lora" panose="02000503000000020004" pitchFamily="2" charset="77"/>
                <a:cs typeface="Lora" panose="02000503000000020004" pitchFamily="2" charset="77"/>
              </a:rPr>
              <a:t>Results</a:t>
            </a:r>
          </a:p>
        </p:txBody>
      </p:sp>
      <p:cxnSp>
        <p:nvCxnSpPr>
          <p:cNvPr id="55" name="Straight Connector 54">
            <a:extLst>
              <a:ext uri="{FF2B5EF4-FFF2-40B4-BE49-F238E27FC236}">
                <a16:creationId xmlns:a16="http://schemas.microsoft.com/office/drawing/2014/main" id="{3F48114B-E8D3-1041-9488-6F4BC1AE5A78}"/>
              </a:ext>
            </a:extLst>
          </p:cNvPr>
          <p:cNvCxnSpPr>
            <a:cxnSpLocks/>
          </p:cNvCxnSpPr>
          <p:nvPr/>
        </p:nvCxnSpPr>
        <p:spPr>
          <a:xfrm flipH="1">
            <a:off x="22270015" y="34137600"/>
            <a:ext cx="9690722" cy="0"/>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A50C0E7A-3B4A-9F4E-BEF1-0B737CE8AEB3}"/>
              </a:ext>
            </a:extLst>
          </p:cNvPr>
          <p:cNvSpPr/>
          <p:nvPr/>
        </p:nvSpPr>
        <p:spPr>
          <a:xfrm>
            <a:off x="12337674" y="27432000"/>
            <a:ext cx="7079464" cy="1169551"/>
          </a:xfrm>
          <a:prstGeom prst="rect">
            <a:avLst/>
          </a:prstGeom>
        </p:spPr>
        <p:txBody>
          <a:bodyPr wrap="square">
            <a:spAutoFit/>
          </a:bodyPr>
          <a:lstStyle/>
          <a:p>
            <a:pPr>
              <a:spcBef>
                <a:spcPct val="0"/>
              </a:spcBef>
              <a:spcAft>
                <a:spcPts val="1200"/>
              </a:spcAft>
              <a:buClr>
                <a:srgbClr val="D72828"/>
              </a:buClr>
              <a:defRPr/>
            </a:pPr>
            <a:r>
              <a:rPr lang="en-US" altLang="x-none" sz="2000" b="1" dirty="0">
                <a:latin typeface="Franklin Gothic Book" panose="020B0503020102020204" pitchFamily="34" charset="0"/>
                <a:ea typeface="Muli" charset="0"/>
                <a:cs typeface="Muli" charset="0"/>
              </a:rPr>
              <a:t>Figure 1. </a:t>
            </a:r>
            <a:r>
              <a:rPr lang="en-US" sz="2000" b="1" dirty="0">
                <a:latin typeface="Franklin Gothic Book" panose="020B0503020102020204" pitchFamily="34" charset="0"/>
                <a:cs typeface="Arial" pitchFamily="34" charset="0"/>
              </a:rPr>
              <a:t>Probability of Respondents in Each Family Structure with Family Turbulence Having Drinking Problems</a:t>
            </a:r>
          </a:p>
          <a:p>
            <a:pPr>
              <a:spcBef>
                <a:spcPct val="0"/>
              </a:spcBef>
              <a:spcAft>
                <a:spcPts val="1200"/>
              </a:spcAft>
              <a:buClr>
                <a:srgbClr val="D72828"/>
              </a:buClr>
              <a:defRPr/>
            </a:pPr>
            <a:endParaRPr lang="en-US" altLang="x-none" sz="2000" dirty="0">
              <a:latin typeface="Franklin Gothic Book" panose="020B0503020102020204" pitchFamily="34" charset="0"/>
            </a:endParaRPr>
          </a:p>
        </p:txBody>
      </p:sp>
      <p:sp>
        <p:nvSpPr>
          <p:cNvPr id="61" name="Text Box 703">
            <a:extLst>
              <a:ext uri="{FF2B5EF4-FFF2-40B4-BE49-F238E27FC236}">
                <a16:creationId xmlns:a16="http://schemas.microsoft.com/office/drawing/2014/main" id="{21D9692C-A90C-CD41-924A-68D539BF2D96}"/>
              </a:ext>
            </a:extLst>
          </p:cNvPr>
          <p:cNvSpPr txBox="1">
            <a:spLocks noChangeArrowheads="1"/>
          </p:cNvSpPr>
          <p:nvPr/>
        </p:nvSpPr>
        <p:spPr bwMode="auto">
          <a:xfrm>
            <a:off x="11734800" y="28441395"/>
            <a:ext cx="9761789" cy="931855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457200" tIns="45267" rIns="228600" bIns="45267">
            <a:spAutoFit/>
          </a:bodyPr>
          <a:lstStyle>
            <a:lvl1pPr defTabSz="908050">
              <a:spcBef>
                <a:spcPct val="20000"/>
              </a:spcBef>
              <a:buChar char="•"/>
              <a:tabLst>
                <a:tab pos="914400" algn="l"/>
              </a:tabLst>
              <a:defRPr sz="14500">
                <a:solidFill>
                  <a:schemeClr val="tx1"/>
                </a:solidFill>
                <a:latin typeface="Times New Roman" charset="0"/>
                <a:ea typeface="MS PGothic" charset="-128"/>
              </a:defRPr>
            </a:lvl1pPr>
            <a:lvl2pPr marL="742950" indent="-285750" defTabSz="908050">
              <a:spcBef>
                <a:spcPct val="20000"/>
              </a:spcBef>
              <a:buChar char="–"/>
              <a:tabLst>
                <a:tab pos="914400" algn="l"/>
              </a:tabLst>
              <a:defRPr sz="13200">
                <a:solidFill>
                  <a:schemeClr val="tx1"/>
                </a:solidFill>
                <a:latin typeface="Times New Roman" charset="0"/>
                <a:ea typeface="MS PGothic" charset="-128"/>
              </a:defRPr>
            </a:lvl2pPr>
            <a:lvl3pPr marL="1143000" indent="-228600" defTabSz="908050">
              <a:spcBef>
                <a:spcPct val="20000"/>
              </a:spcBef>
              <a:buChar char="•"/>
              <a:tabLst>
                <a:tab pos="914400" algn="l"/>
              </a:tabLst>
              <a:defRPr sz="11000">
                <a:solidFill>
                  <a:schemeClr val="tx1"/>
                </a:solidFill>
                <a:latin typeface="Times New Roman" charset="0"/>
                <a:ea typeface="MS PGothic" charset="-128"/>
              </a:defRPr>
            </a:lvl3pPr>
            <a:lvl4pPr marL="1600200" indent="-228600" defTabSz="908050">
              <a:spcBef>
                <a:spcPct val="20000"/>
              </a:spcBef>
              <a:buChar char="–"/>
              <a:tabLst>
                <a:tab pos="914400" algn="l"/>
              </a:tabLst>
              <a:defRPr sz="9300">
                <a:solidFill>
                  <a:schemeClr val="tx1"/>
                </a:solidFill>
                <a:latin typeface="Times New Roman" charset="0"/>
                <a:ea typeface="MS PGothic" charset="-128"/>
              </a:defRPr>
            </a:lvl4pPr>
            <a:lvl5pPr marL="2057400" indent="-228600" defTabSz="908050">
              <a:spcBef>
                <a:spcPct val="20000"/>
              </a:spcBef>
              <a:buChar char="»"/>
              <a:tabLst>
                <a:tab pos="914400" algn="l"/>
              </a:tabLst>
              <a:defRPr sz="9300">
                <a:solidFill>
                  <a:schemeClr val="tx1"/>
                </a:solidFill>
                <a:latin typeface="Times New Roman" charset="0"/>
                <a:ea typeface="MS PGothic" charset="-128"/>
              </a:defRPr>
            </a:lvl5pPr>
            <a:lvl6pPr marL="2514600" indent="-228600" defTabSz="908050" eaLnBrk="0" fontAlgn="base" hangingPunct="0">
              <a:spcBef>
                <a:spcPct val="20000"/>
              </a:spcBef>
              <a:spcAft>
                <a:spcPct val="0"/>
              </a:spcAft>
              <a:buChar char="»"/>
              <a:tabLst>
                <a:tab pos="914400" algn="l"/>
              </a:tabLst>
              <a:defRPr sz="9300">
                <a:solidFill>
                  <a:schemeClr val="tx1"/>
                </a:solidFill>
                <a:latin typeface="Times New Roman" charset="0"/>
                <a:ea typeface="MS PGothic" charset="-128"/>
              </a:defRPr>
            </a:lvl6pPr>
            <a:lvl7pPr marL="2971800" indent="-228600" defTabSz="908050" eaLnBrk="0" fontAlgn="base" hangingPunct="0">
              <a:spcBef>
                <a:spcPct val="20000"/>
              </a:spcBef>
              <a:spcAft>
                <a:spcPct val="0"/>
              </a:spcAft>
              <a:buChar char="»"/>
              <a:tabLst>
                <a:tab pos="914400" algn="l"/>
              </a:tabLst>
              <a:defRPr sz="9300">
                <a:solidFill>
                  <a:schemeClr val="tx1"/>
                </a:solidFill>
                <a:latin typeface="Times New Roman" charset="0"/>
                <a:ea typeface="MS PGothic" charset="-128"/>
              </a:defRPr>
            </a:lvl7pPr>
            <a:lvl8pPr marL="3429000" indent="-228600" defTabSz="908050" eaLnBrk="0" fontAlgn="base" hangingPunct="0">
              <a:spcBef>
                <a:spcPct val="20000"/>
              </a:spcBef>
              <a:spcAft>
                <a:spcPct val="0"/>
              </a:spcAft>
              <a:buChar char="»"/>
              <a:tabLst>
                <a:tab pos="914400" algn="l"/>
              </a:tabLst>
              <a:defRPr sz="9300">
                <a:solidFill>
                  <a:schemeClr val="tx1"/>
                </a:solidFill>
                <a:latin typeface="Times New Roman" charset="0"/>
                <a:ea typeface="MS PGothic" charset="-128"/>
              </a:defRPr>
            </a:lvl8pPr>
            <a:lvl9pPr marL="3886200" indent="-228600" defTabSz="908050" eaLnBrk="0" fontAlgn="base" hangingPunct="0">
              <a:spcBef>
                <a:spcPct val="20000"/>
              </a:spcBef>
              <a:spcAft>
                <a:spcPct val="0"/>
              </a:spcAft>
              <a:buChar char="»"/>
              <a:tabLst>
                <a:tab pos="914400" algn="l"/>
              </a:tabLst>
              <a:defRPr sz="9300">
                <a:solidFill>
                  <a:schemeClr val="tx1"/>
                </a:solidFill>
                <a:latin typeface="Times New Roman" charset="0"/>
                <a:ea typeface="MS PGothic" charset="-128"/>
              </a:defRPr>
            </a:lvl9pPr>
          </a:lstStyle>
          <a:p>
            <a:pPr>
              <a:buClr>
                <a:schemeClr val="accent1"/>
              </a:buClr>
              <a:buNone/>
              <a:defRPr/>
            </a:pPr>
            <a:r>
              <a:rPr lang="en-US" altLang="x-none" sz="3200" b="1" dirty="0">
                <a:solidFill>
                  <a:prstClr val="black"/>
                </a:solidFill>
                <a:latin typeface="Franklin Gothic Book" panose="020B0503020102020204" pitchFamily="34" charset="0"/>
                <a:ea typeface="Muli" charset="0"/>
                <a:cs typeface="Muli" charset="0"/>
              </a:rPr>
              <a:t>Multivariate (cont.)</a:t>
            </a:r>
            <a:endParaRPr lang="en-US" sz="3200" dirty="0">
              <a:solidFill>
                <a:prstClr val="black"/>
              </a:solidFill>
              <a:latin typeface="Franklin Gothic Book" panose="020B0503020102020204" pitchFamily="34" charset="0"/>
              <a:ea typeface="Muli" charset="0"/>
              <a:cs typeface="Muli" charset="0"/>
            </a:endParaRPr>
          </a:p>
          <a:p>
            <a:pPr marL="571500" indent="-571500">
              <a:spcAft>
                <a:spcPts val="1200"/>
              </a:spcAft>
              <a:buClr>
                <a:schemeClr val="accent1"/>
              </a:buClr>
              <a:buFont typeface="Wingdings" pitchFamily="2" charset="2"/>
              <a:buChar char="§"/>
              <a:defRPr/>
            </a:pPr>
            <a:r>
              <a:rPr lang="en-US" sz="3200" dirty="0">
                <a:latin typeface="Franklin Gothic Book" panose="020B0503020102020204" pitchFamily="34" charset="0"/>
                <a:cs typeface="Arial" pitchFamily="34" charset="0"/>
              </a:rPr>
              <a:t>Those raised by adoptive parents have an expected odds of drinking problems that is 1.94 times higher than those raised by at least one biological parent holding age, sex, region and family turbulence fixed. </a:t>
            </a:r>
          </a:p>
          <a:p>
            <a:pPr marL="571500" indent="-571500">
              <a:spcAft>
                <a:spcPts val="1200"/>
              </a:spcAft>
              <a:buClr>
                <a:schemeClr val="accent1"/>
              </a:buClr>
              <a:buFont typeface="Wingdings" pitchFamily="2" charset="2"/>
              <a:buChar char="§"/>
              <a:defRPr/>
            </a:pPr>
            <a:r>
              <a:rPr lang="en-US" sz="3200" dirty="0">
                <a:latin typeface="Franklin Gothic Book" panose="020B0503020102020204" pitchFamily="34" charset="0"/>
                <a:cs typeface="Arial" pitchFamily="34" charset="0"/>
              </a:rPr>
              <a:t>Those who experienced divorce during childhood have an expected odds of drinking problems that is 1.43 times higher than those raised by at least one biological parent holding age, sex, region and family structure fixed. </a:t>
            </a:r>
          </a:p>
          <a:p>
            <a:pPr marL="571500" indent="-571500">
              <a:spcAft>
                <a:spcPts val="1200"/>
              </a:spcAft>
              <a:buClr>
                <a:schemeClr val="accent1"/>
              </a:buClr>
              <a:buFont typeface="Wingdings" pitchFamily="2" charset="2"/>
              <a:buChar char="§"/>
              <a:defRPr/>
            </a:pPr>
            <a:r>
              <a:rPr lang="en-US" sz="3200" dirty="0">
                <a:latin typeface="Franklin Gothic Book" panose="020B0503020102020204" pitchFamily="34" charset="0"/>
                <a:cs typeface="Arial" pitchFamily="34" charset="0"/>
              </a:rPr>
              <a:t>Age also appears to influence drinking problems as respondents who are within the 18-29 age group having a probability of 0.15, which drops down to 0.09 in the 30-39 age group, holding all other variables fixed (Figure 2).</a:t>
            </a:r>
          </a:p>
          <a:p>
            <a:pPr marL="571500" indent="-571500">
              <a:spcAft>
                <a:spcPts val="1200"/>
              </a:spcAft>
              <a:buClr>
                <a:schemeClr val="accent1"/>
              </a:buClr>
              <a:buFont typeface="Wingdings" pitchFamily="2" charset="2"/>
              <a:buChar char="§"/>
              <a:defRPr/>
            </a:pPr>
            <a:endParaRPr lang="en-US" sz="3200" dirty="0">
              <a:latin typeface="Franklin Gothic Book" panose="020B0503020102020204" pitchFamily="34" charset="0"/>
              <a:cs typeface="Arial" pitchFamily="34" charset="0"/>
            </a:endParaRPr>
          </a:p>
        </p:txBody>
      </p:sp>
      <p:sp>
        <p:nvSpPr>
          <p:cNvPr id="69" name="Text Box 736">
            <a:extLst>
              <a:ext uri="{FF2B5EF4-FFF2-40B4-BE49-F238E27FC236}">
                <a16:creationId xmlns:a16="http://schemas.microsoft.com/office/drawing/2014/main" id="{90A88A2F-0D3D-D34C-98C8-C27060FE7A22}"/>
              </a:ext>
            </a:extLst>
          </p:cNvPr>
          <p:cNvSpPr txBox="1">
            <a:spLocks noChangeArrowheads="1"/>
          </p:cNvSpPr>
          <p:nvPr/>
        </p:nvSpPr>
        <p:spPr bwMode="auto">
          <a:xfrm>
            <a:off x="22391700" y="20574000"/>
            <a:ext cx="8891814" cy="101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19070" tIns="45267" rIns="419070" bIns="45267">
            <a:spAutoFit/>
          </a:bodyPr>
          <a:lstStyle>
            <a:lvl1pPr defTabSz="908050">
              <a:spcBef>
                <a:spcPct val="20000"/>
              </a:spcBef>
              <a:buChar char="•"/>
              <a:defRPr sz="14500">
                <a:solidFill>
                  <a:schemeClr val="tx1"/>
                </a:solidFill>
                <a:latin typeface="Times New Roman" panose="02020603050405020304" pitchFamily="18" charset="0"/>
                <a:ea typeface="MS PGothic" panose="020B0600070205080204" pitchFamily="34" charset="-128"/>
              </a:defRPr>
            </a:lvl1pPr>
            <a:lvl2pPr marL="742950" indent="-285750" defTabSz="908050">
              <a:spcBef>
                <a:spcPct val="20000"/>
              </a:spcBef>
              <a:buChar char="–"/>
              <a:defRPr sz="13200">
                <a:solidFill>
                  <a:schemeClr val="tx1"/>
                </a:solidFill>
                <a:latin typeface="Times New Roman" panose="02020603050405020304" pitchFamily="18" charset="0"/>
                <a:ea typeface="MS PGothic" panose="020B0600070205080204" pitchFamily="34" charset="-128"/>
              </a:defRPr>
            </a:lvl2pPr>
            <a:lvl3pPr marL="1143000" indent="-228600" defTabSz="908050">
              <a:spcBef>
                <a:spcPct val="20000"/>
              </a:spcBef>
              <a:buChar char="•"/>
              <a:defRPr sz="11000">
                <a:solidFill>
                  <a:schemeClr val="tx1"/>
                </a:solidFill>
                <a:latin typeface="Times New Roman" panose="02020603050405020304" pitchFamily="18" charset="0"/>
                <a:ea typeface="MS PGothic" panose="020B0600070205080204" pitchFamily="34" charset="-128"/>
              </a:defRPr>
            </a:lvl3pPr>
            <a:lvl4pPr marL="1600200" indent="-228600" defTabSz="908050">
              <a:spcBef>
                <a:spcPct val="20000"/>
              </a:spcBef>
              <a:buChar char="–"/>
              <a:defRPr sz="9300">
                <a:solidFill>
                  <a:schemeClr val="tx1"/>
                </a:solidFill>
                <a:latin typeface="Times New Roman" panose="02020603050405020304" pitchFamily="18" charset="0"/>
                <a:ea typeface="MS PGothic" panose="020B0600070205080204" pitchFamily="34" charset="-128"/>
              </a:defRPr>
            </a:lvl4pPr>
            <a:lvl5pPr marL="2057400" indent="-228600" defTabSz="908050">
              <a:spcBef>
                <a:spcPct val="20000"/>
              </a:spcBef>
              <a:buChar char="»"/>
              <a:defRPr sz="9300">
                <a:solidFill>
                  <a:schemeClr val="tx1"/>
                </a:solidFill>
                <a:latin typeface="Times New Roman" panose="02020603050405020304" pitchFamily="18" charset="0"/>
                <a:ea typeface="MS PGothic" panose="020B0600070205080204" pitchFamily="34" charset="-128"/>
              </a:defRPr>
            </a:lvl5pPr>
            <a:lvl6pPr marL="2514600" indent="-228600" defTabSz="908050" eaLnBrk="0" fontAlgn="base" hangingPunct="0">
              <a:spcBef>
                <a:spcPct val="20000"/>
              </a:spcBef>
              <a:spcAft>
                <a:spcPct val="0"/>
              </a:spcAft>
              <a:buChar char="»"/>
              <a:defRPr sz="9300">
                <a:solidFill>
                  <a:schemeClr val="tx1"/>
                </a:solidFill>
                <a:latin typeface="Times New Roman" panose="02020603050405020304" pitchFamily="18" charset="0"/>
                <a:ea typeface="MS PGothic" panose="020B0600070205080204" pitchFamily="34" charset="-128"/>
              </a:defRPr>
            </a:lvl6pPr>
            <a:lvl7pPr marL="2971800" indent="-228600" defTabSz="908050" eaLnBrk="0" fontAlgn="base" hangingPunct="0">
              <a:spcBef>
                <a:spcPct val="20000"/>
              </a:spcBef>
              <a:spcAft>
                <a:spcPct val="0"/>
              </a:spcAft>
              <a:buChar char="»"/>
              <a:defRPr sz="9300">
                <a:solidFill>
                  <a:schemeClr val="tx1"/>
                </a:solidFill>
                <a:latin typeface="Times New Roman" panose="02020603050405020304" pitchFamily="18" charset="0"/>
                <a:ea typeface="MS PGothic" panose="020B0600070205080204" pitchFamily="34" charset="-128"/>
              </a:defRPr>
            </a:lvl7pPr>
            <a:lvl8pPr marL="3429000" indent="-228600" defTabSz="908050" eaLnBrk="0" fontAlgn="base" hangingPunct="0">
              <a:spcBef>
                <a:spcPct val="20000"/>
              </a:spcBef>
              <a:spcAft>
                <a:spcPct val="0"/>
              </a:spcAft>
              <a:buChar char="»"/>
              <a:defRPr sz="9300">
                <a:solidFill>
                  <a:schemeClr val="tx1"/>
                </a:solidFill>
                <a:latin typeface="Times New Roman" panose="02020603050405020304" pitchFamily="18" charset="0"/>
                <a:ea typeface="MS PGothic" panose="020B0600070205080204" pitchFamily="34" charset="-128"/>
              </a:defRPr>
            </a:lvl8pPr>
            <a:lvl9pPr marL="3886200" indent="-228600" defTabSz="908050" eaLnBrk="0" fontAlgn="base" hangingPunct="0">
              <a:spcBef>
                <a:spcPct val="20000"/>
              </a:spcBef>
              <a:spcAft>
                <a:spcPct val="0"/>
              </a:spcAft>
              <a:buChar char="»"/>
              <a:defRPr sz="9300">
                <a:solidFill>
                  <a:schemeClr val="tx1"/>
                </a:solidFill>
                <a:latin typeface="Times New Roman" panose="02020603050405020304" pitchFamily="18" charset="0"/>
                <a:ea typeface="MS PGothic" panose="020B0600070205080204" pitchFamily="34" charset="-128"/>
              </a:defRPr>
            </a:lvl9pPr>
          </a:lstStyle>
          <a:p>
            <a:pPr>
              <a:spcBef>
                <a:spcPct val="0"/>
              </a:spcBef>
              <a:buFontTx/>
              <a:buNone/>
            </a:pPr>
            <a:r>
              <a:rPr lang="en-US" altLang="en-US" sz="6000" b="1" dirty="0">
                <a:solidFill>
                  <a:srgbClr val="002060"/>
                </a:solidFill>
                <a:latin typeface="Cambria" panose="02040503050406030204" pitchFamily="18" charset="0"/>
                <a:ea typeface="Lora" panose="02000503000000020004" pitchFamily="2" charset="77"/>
                <a:cs typeface="Lora" panose="02000503000000020004" pitchFamily="2" charset="77"/>
              </a:rPr>
              <a:t>Discussion</a:t>
            </a:r>
          </a:p>
        </p:txBody>
      </p:sp>
      <p:sp>
        <p:nvSpPr>
          <p:cNvPr id="30" name="Text Box 703">
            <a:extLst>
              <a:ext uri="{FF2B5EF4-FFF2-40B4-BE49-F238E27FC236}">
                <a16:creationId xmlns:a16="http://schemas.microsoft.com/office/drawing/2014/main" id="{3DC7848F-99D1-A644-BE61-1EBB6ABA42E0}"/>
              </a:ext>
            </a:extLst>
          </p:cNvPr>
          <p:cNvSpPr txBox="1">
            <a:spLocks noChangeArrowheads="1"/>
          </p:cNvSpPr>
          <p:nvPr/>
        </p:nvSpPr>
        <p:spPr bwMode="auto">
          <a:xfrm>
            <a:off x="1359505" y="26060400"/>
            <a:ext cx="9718502" cy="847525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457200" tIns="45267" rIns="228600" bIns="45267">
            <a:spAutoFit/>
          </a:bodyPr>
          <a:lstStyle>
            <a:lvl1pPr defTabSz="908050">
              <a:spcBef>
                <a:spcPct val="20000"/>
              </a:spcBef>
              <a:buChar char="•"/>
              <a:tabLst>
                <a:tab pos="914400" algn="l"/>
              </a:tabLst>
              <a:defRPr sz="14500">
                <a:solidFill>
                  <a:schemeClr val="tx1"/>
                </a:solidFill>
                <a:latin typeface="Times New Roman" charset="0"/>
                <a:ea typeface="MS PGothic" charset="-128"/>
              </a:defRPr>
            </a:lvl1pPr>
            <a:lvl2pPr marL="742950" indent="-285750" defTabSz="908050">
              <a:spcBef>
                <a:spcPct val="20000"/>
              </a:spcBef>
              <a:buChar char="–"/>
              <a:tabLst>
                <a:tab pos="914400" algn="l"/>
              </a:tabLst>
              <a:defRPr sz="13200">
                <a:solidFill>
                  <a:schemeClr val="tx1"/>
                </a:solidFill>
                <a:latin typeface="Times New Roman" charset="0"/>
                <a:ea typeface="MS PGothic" charset="-128"/>
              </a:defRPr>
            </a:lvl2pPr>
            <a:lvl3pPr marL="1143000" indent="-228600" defTabSz="908050">
              <a:spcBef>
                <a:spcPct val="20000"/>
              </a:spcBef>
              <a:buChar char="•"/>
              <a:tabLst>
                <a:tab pos="914400" algn="l"/>
              </a:tabLst>
              <a:defRPr sz="11000">
                <a:solidFill>
                  <a:schemeClr val="tx1"/>
                </a:solidFill>
                <a:latin typeface="Times New Roman" charset="0"/>
                <a:ea typeface="MS PGothic" charset="-128"/>
              </a:defRPr>
            </a:lvl3pPr>
            <a:lvl4pPr marL="1600200" indent="-228600" defTabSz="908050">
              <a:spcBef>
                <a:spcPct val="20000"/>
              </a:spcBef>
              <a:buChar char="–"/>
              <a:tabLst>
                <a:tab pos="914400" algn="l"/>
              </a:tabLst>
              <a:defRPr sz="9300">
                <a:solidFill>
                  <a:schemeClr val="tx1"/>
                </a:solidFill>
                <a:latin typeface="Times New Roman" charset="0"/>
                <a:ea typeface="MS PGothic" charset="-128"/>
              </a:defRPr>
            </a:lvl4pPr>
            <a:lvl5pPr marL="2057400" indent="-228600" defTabSz="908050">
              <a:spcBef>
                <a:spcPct val="20000"/>
              </a:spcBef>
              <a:buChar char="»"/>
              <a:tabLst>
                <a:tab pos="914400" algn="l"/>
              </a:tabLst>
              <a:defRPr sz="9300">
                <a:solidFill>
                  <a:schemeClr val="tx1"/>
                </a:solidFill>
                <a:latin typeface="Times New Roman" charset="0"/>
                <a:ea typeface="MS PGothic" charset="-128"/>
              </a:defRPr>
            </a:lvl5pPr>
            <a:lvl6pPr marL="2514600" indent="-228600" defTabSz="908050" eaLnBrk="0" fontAlgn="base" hangingPunct="0">
              <a:spcBef>
                <a:spcPct val="20000"/>
              </a:spcBef>
              <a:spcAft>
                <a:spcPct val="0"/>
              </a:spcAft>
              <a:buChar char="»"/>
              <a:tabLst>
                <a:tab pos="914400" algn="l"/>
              </a:tabLst>
              <a:defRPr sz="9300">
                <a:solidFill>
                  <a:schemeClr val="tx1"/>
                </a:solidFill>
                <a:latin typeface="Times New Roman" charset="0"/>
                <a:ea typeface="MS PGothic" charset="-128"/>
              </a:defRPr>
            </a:lvl6pPr>
            <a:lvl7pPr marL="2971800" indent="-228600" defTabSz="908050" eaLnBrk="0" fontAlgn="base" hangingPunct="0">
              <a:spcBef>
                <a:spcPct val="20000"/>
              </a:spcBef>
              <a:spcAft>
                <a:spcPct val="0"/>
              </a:spcAft>
              <a:buChar char="»"/>
              <a:tabLst>
                <a:tab pos="914400" algn="l"/>
              </a:tabLst>
              <a:defRPr sz="9300">
                <a:solidFill>
                  <a:schemeClr val="tx1"/>
                </a:solidFill>
                <a:latin typeface="Times New Roman" charset="0"/>
                <a:ea typeface="MS PGothic" charset="-128"/>
              </a:defRPr>
            </a:lvl7pPr>
            <a:lvl8pPr marL="3429000" indent="-228600" defTabSz="908050" eaLnBrk="0" fontAlgn="base" hangingPunct="0">
              <a:spcBef>
                <a:spcPct val="20000"/>
              </a:spcBef>
              <a:spcAft>
                <a:spcPct val="0"/>
              </a:spcAft>
              <a:buChar char="»"/>
              <a:tabLst>
                <a:tab pos="914400" algn="l"/>
              </a:tabLst>
              <a:defRPr sz="9300">
                <a:solidFill>
                  <a:schemeClr val="tx1"/>
                </a:solidFill>
                <a:latin typeface="Times New Roman" charset="0"/>
                <a:ea typeface="MS PGothic" charset="-128"/>
              </a:defRPr>
            </a:lvl8pPr>
            <a:lvl9pPr marL="3886200" indent="-228600" defTabSz="908050" eaLnBrk="0" fontAlgn="base" hangingPunct="0">
              <a:spcBef>
                <a:spcPct val="20000"/>
              </a:spcBef>
              <a:spcAft>
                <a:spcPct val="0"/>
              </a:spcAft>
              <a:buChar char="»"/>
              <a:tabLst>
                <a:tab pos="914400" algn="l"/>
              </a:tabLst>
              <a:defRPr sz="9300">
                <a:solidFill>
                  <a:schemeClr val="tx1"/>
                </a:solidFill>
                <a:latin typeface="Times New Roman" charset="0"/>
                <a:ea typeface="MS PGothic" charset="-128"/>
              </a:defRPr>
            </a:lvl9pPr>
          </a:lstStyle>
          <a:p>
            <a:pPr>
              <a:buClr>
                <a:schemeClr val="accent1"/>
              </a:buClr>
              <a:buNone/>
              <a:defRPr/>
            </a:pPr>
            <a:endParaRPr lang="en-US" sz="3200" dirty="0">
              <a:latin typeface="Franklin Gothic Book" panose="020B0503020102020204" pitchFamily="34" charset="0"/>
              <a:ea typeface="Muli" charset="0"/>
              <a:cs typeface="Muli" charset="0"/>
            </a:endParaRPr>
          </a:p>
          <a:p>
            <a:pPr>
              <a:spcBef>
                <a:spcPct val="0"/>
              </a:spcBef>
              <a:spcAft>
                <a:spcPts val="1200"/>
              </a:spcAft>
              <a:buClr>
                <a:schemeClr val="accent1"/>
              </a:buClr>
              <a:buFontTx/>
              <a:buNone/>
              <a:defRPr/>
            </a:pPr>
            <a:r>
              <a:rPr lang="en-US" altLang="x-none" sz="3200" b="1" dirty="0">
                <a:latin typeface="Franklin Gothic Book" panose="020B0503020102020204" pitchFamily="34" charset="0"/>
                <a:ea typeface="Muli" charset="0"/>
                <a:cs typeface="Muli" charset="0"/>
              </a:rPr>
              <a:t>Bivariate</a:t>
            </a:r>
          </a:p>
          <a:p>
            <a:pPr marL="571500" indent="-571500">
              <a:spcAft>
                <a:spcPts val="1200"/>
              </a:spcAft>
              <a:buClr>
                <a:schemeClr val="accent1"/>
              </a:buClr>
              <a:buFont typeface="Wingdings" pitchFamily="2" charset="2"/>
              <a:buChar char="§"/>
              <a:defRPr/>
            </a:pPr>
            <a:r>
              <a:rPr lang="en-US" sz="3200" dirty="0">
                <a:latin typeface="Franklin Gothic Book" panose="020B0503020102020204" pitchFamily="34" charset="0"/>
                <a:cs typeface="Arial" pitchFamily="34" charset="0"/>
              </a:rPr>
              <a:t>Chi-Square analysis showed that young adults who experienced family turbulence were more likely to develop drinking problems than those who did not (X</a:t>
            </a:r>
            <a:r>
              <a:rPr lang="en-US" sz="3200" baseline="30000" dirty="0">
                <a:latin typeface="Franklin Gothic Book" panose="020B0503020102020204" pitchFamily="34" charset="0"/>
                <a:cs typeface="Arial" pitchFamily="34" charset="0"/>
              </a:rPr>
              <a:t>2</a:t>
            </a:r>
            <a:r>
              <a:rPr lang="en-US" sz="3200" dirty="0">
                <a:latin typeface="Franklin Gothic Book" panose="020B0503020102020204" pitchFamily="34" charset="0"/>
                <a:cs typeface="Arial" pitchFamily="34" charset="0"/>
              </a:rPr>
              <a:t>=14.59, 3 df, p=0.002). Pearson residuals revealed that those who experienced divorce are especially more likely to develop drinking problems than those who experienced no turbulence (p=0.006).</a:t>
            </a:r>
          </a:p>
          <a:p>
            <a:pPr marL="571500" indent="-571500">
              <a:spcAft>
                <a:spcPts val="1200"/>
              </a:spcAft>
              <a:buClr>
                <a:schemeClr val="accent1"/>
              </a:buClr>
              <a:buFont typeface="Wingdings" pitchFamily="2" charset="2"/>
              <a:buChar char="§"/>
              <a:defRPr/>
            </a:pPr>
            <a:r>
              <a:rPr lang="en-US" sz="3200" dirty="0">
                <a:latin typeface="Franklin Gothic Book" panose="020B0503020102020204" pitchFamily="34" charset="0"/>
                <a:cs typeface="Arial" pitchFamily="34" charset="0"/>
              </a:rPr>
              <a:t>Chi-Square analysis also showed an association between family structure and developing drinking problems (X</a:t>
            </a:r>
            <a:r>
              <a:rPr lang="en-US" sz="3200" baseline="30000" dirty="0">
                <a:latin typeface="Franklin Gothic Book" panose="020B0503020102020204" pitchFamily="34" charset="0"/>
                <a:cs typeface="Arial" pitchFamily="34" charset="0"/>
              </a:rPr>
              <a:t>2</a:t>
            </a:r>
            <a:r>
              <a:rPr lang="en-US" sz="3200" dirty="0">
                <a:latin typeface="Franklin Gothic Book" panose="020B0503020102020204" pitchFamily="34" charset="0"/>
                <a:cs typeface="Arial" pitchFamily="34" charset="0"/>
              </a:rPr>
              <a:t>=12.41, 2 df, p&lt;0.0002). Pearson residuals revealed that those who were raised in other family structures (p&lt;0.02) are especially more likely to develop drinking problems. </a:t>
            </a:r>
          </a:p>
        </p:txBody>
      </p:sp>
      <p:sp>
        <p:nvSpPr>
          <p:cNvPr id="32" name="Text Box 703">
            <a:extLst>
              <a:ext uri="{FF2B5EF4-FFF2-40B4-BE49-F238E27FC236}">
                <a16:creationId xmlns:a16="http://schemas.microsoft.com/office/drawing/2014/main" id="{7D7A82A8-B0A4-404B-AFC4-BCC1076CB7BC}"/>
              </a:ext>
            </a:extLst>
          </p:cNvPr>
          <p:cNvSpPr txBox="1">
            <a:spLocks noChangeArrowheads="1"/>
          </p:cNvSpPr>
          <p:nvPr/>
        </p:nvSpPr>
        <p:spPr bwMode="auto">
          <a:xfrm>
            <a:off x="1513096" y="34594800"/>
            <a:ext cx="9718500" cy="832136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457200" tIns="45267" rIns="228600" bIns="45267">
            <a:spAutoFit/>
          </a:bodyPr>
          <a:lstStyle>
            <a:lvl1pPr defTabSz="908050">
              <a:spcBef>
                <a:spcPct val="20000"/>
              </a:spcBef>
              <a:buChar char="•"/>
              <a:tabLst>
                <a:tab pos="914400" algn="l"/>
              </a:tabLst>
              <a:defRPr sz="14500">
                <a:solidFill>
                  <a:schemeClr val="tx1"/>
                </a:solidFill>
                <a:latin typeface="Times New Roman" charset="0"/>
                <a:ea typeface="MS PGothic" charset="-128"/>
              </a:defRPr>
            </a:lvl1pPr>
            <a:lvl2pPr marL="742950" indent="-285750" defTabSz="908050">
              <a:spcBef>
                <a:spcPct val="20000"/>
              </a:spcBef>
              <a:buChar char="–"/>
              <a:tabLst>
                <a:tab pos="914400" algn="l"/>
              </a:tabLst>
              <a:defRPr sz="13200">
                <a:solidFill>
                  <a:schemeClr val="tx1"/>
                </a:solidFill>
                <a:latin typeface="Times New Roman" charset="0"/>
                <a:ea typeface="MS PGothic" charset="-128"/>
              </a:defRPr>
            </a:lvl2pPr>
            <a:lvl3pPr marL="1143000" indent="-228600" defTabSz="908050">
              <a:spcBef>
                <a:spcPct val="20000"/>
              </a:spcBef>
              <a:buChar char="•"/>
              <a:tabLst>
                <a:tab pos="914400" algn="l"/>
              </a:tabLst>
              <a:defRPr sz="11000">
                <a:solidFill>
                  <a:schemeClr val="tx1"/>
                </a:solidFill>
                <a:latin typeface="Times New Roman" charset="0"/>
                <a:ea typeface="MS PGothic" charset="-128"/>
              </a:defRPr>
            </a:lvl3pPr>
            <a:lvl4pPr marL="1600200" indent="-228600" defTabSz="908050">
              <a:spcBef>
                <a:spcPct val="20000"/>
              </a:spcBef>
              <a:buChar char="–"/>
              <a:tabLst>
                <a:tab pos="914400" algn="l"/>
              </a:tabLst>
              <a:defRPr sz="9300">
                <a:solidFill>
                  <a:schemeClr val="tx1"/>
                </a:solidFill>
                <a:latin typeface="Times New Roman" charset="0"/>
                <a:ea typeface="MS PGothic" charset="-128"/>
              </a:defRPr>
            </a:lvl4pPr>
            <a:lvl5pPr marL="2057400" indent="-228600" defTabSz="908050">
              <a:spcBef>
                <a:spcPct val="20000"/>
              </a:spcBef>
              <a:buChar char="»"/>
              <a:tabLst>
                <a:tab pos="914400" algn="l"/>
              </a:tabLst>
              <a:defRPr sz="9300">
                <a:solidFill>
                  <a:schemeClr val="tx1"/>
                </a:solidFill>
                <a:latin typeface="Times New Roman" charset="0"/>
                <a:ea typeface="MS PGothic" charset="-128"/>
              </a:defRPr>
            </a:lvl5pPr>
            <a:lvl6pPr marL="2514600" indent="-228600" defTabSz="908050" eaLnBrk="0" fontAlgn="base" hangingPunct="0">
              <a:spcBef>
                <a:spcPct val="20000"/>
              </a:spcBef>
              <a:spcAft>
                <a:spcPct val="0"/>
              </a:spcAft>
              <a:buChar char="»"/>
              <a:tabLst>
                <a:tab pos="914400" algn="l"/>
              </a:tabLst>
              <a:defRPr sz="9300">
                <a:solidFill>
                  <a:schemeClr val="tx1"/>
                </a:solidFill>
                <a:latin typeface="Times New Roman" charset="0"/>
                <a:ea typeface="MS PGothic" charset="-128"/>
              </a:defRPr>
            </a:lvl6pPr>
            <a:lvl7pPr marL="2971800" indent="-228600" defTabSz="908050" eaLnBrk="0" fontAlgn="base" hangingPunct="0">
              <a:spcBef>
                <a:spcPct val="20000"/>
              </a:spcBef>
              <a:spcAft>
                <a:spcPct val="0"/>
              </a:spcAft>
              <a:buChar char="»"/>
              <a:tabLst>
                <a:tab pos="914400" algn="l"/>
              </a:tabLst>
              <a:defRPr sz="9300">
                <a:solidFill>
                  <a:schemeClr val="tx1"/>
                </a:solidFill>
                <a:latin typeface="Times New Roman" charset="0"/>
                <a:ea typeface="MS PGothic" charset="-128"/>
              </a:defRPr>
            </a:lvl7pPr>
            <a:lvl8pPr marL="3429000" indent="-228600" defTabSz="908050" eaLnBrk="0" fontAlgn="base" hangingPunct="0">
              <a:spcBef>
                <a:spcPct val="20000"/>
              </a:spcBef>
              <a:spcAft>
                <a:spcPct val="0"/>
              </a:spcAft>
              <a:buChar char="»"/>
              <a:tabLst>
                <a:tab pos="914400" algn="l"/>
              </a:tabLst>
              <a:defRPr sz="9300">
                <a:solidFill>
                  <a:schemeClr val="tx1"/>
                </a:solidFill>
                <a:latin typeface="Times New Roman" charset="0"/>
                <a:ea typeface="MS PGothic" charset="-128"/>
              </a:defRPr>
            </a:lvl8pPr>
            <a:lvl9pPr marL="3886200" indent="-228600" defTabSz="908050" eaLnBrk="0" fontAlgn="base" hangingPunct="0">
              <a:spcBef>
                <a:spcPct val="20000"/>
              </a:spcBef>
              <a:spcAft>
                <a:spcPct val="0"/>
              </a:spcAft>
              <a:buChar char="»"/>
              <a:tabLst>
                <a:tab pos="914400" algn="l"/>
              </a:tabLst>
              <a:defRPr sz="9300">
                <a:solidFill>
                  <a:schemeClr val="tx1"/>
                </a:solidFill>
                <a:latin typeface="Times New Roman" charset="0"/>
                <a:ea typeface="MS PGothic" charset="-128"/>
              </a:defRPr>
            </a:lvl9pPr>
          </a:lstStyle>
          <a:p>
            <a:pPr>
              <a:buClr>
                <a:schemeClr val="accent1"/>
              </a:buClr>
              <a:buNone/>
              <a:defRPr/>
            </a:pPr>
            <a:r>
              <a:rPr lang="en-US" altLang="x-none" sz="3200" b="1" dirty="0">
                <a:solidFill>
                  <a:prstClr val="black"/>
                </a:solidFill>
                <a:latin typeface="Franklin Gothic Book" panose="020B0503020102020204" pitchFamily="34" charset="0"/>
                <a:ea typeface="Muli" charset="0"/>
                <a:cs typeface="Muli" charset="0"/>
              </a:rPr>
              <a:t>Multivariate</a:t>
            </a:r>
            <a:endParaRPr lang="en-US" sz="3200" dirty="0">
              <a:solidFill>
                <a:prstClr val="black"/>
              </a:solidFill>
              <a:latin typeface="Franklin Gothic Book" panose="020B0503020102020204" pitchFamily="34" charset="0"/>
              <a:ea typeface="Muli" charset="0"/>
              <a:cs typeface="Muli" charset="0"/>
            </a:endParaRPr>
          </a:p>
          <a:p>
            <a:pPr marL="571500" indent="-571500">
              <a:spcAft>
                <a:spcPts val="1200"/>
              </a:spcAft>
              <a:buClr>
                <a:schemeClr val="accent1"/>
              </a:buClr>
              <a:buFont typeface="Wingdings" pitchFamily="2" charset="2"/>
              <a:buChar char="§"/>
              <a:defRPr/>
            </a:pPr>
            <a:r>
              <a:rPr lang="en-US" sz="3200" dirty="0">
                <a:latin typeface="Franklin Gothic Book" panose="020B0503020102020204" pitchFamily="34" charset="0"/>
                <a:cs typeface="Arial" pitchFamily="34" charset="0"/>
              </a:rPr>
              <a:t>Both family turbulence and family structure influence later in life drinking problems, but underrepresentation of adopted children has led to difficulty in interpreting how much of a difference turbulence makes for them. However, adopted children are more at risk for drinking problems even if they don’t experience turbulence, emphasizing the importance of family structure (Figure 1). </a:t>
            </a:r>
          </a:p>
          <a:p>
            <a:pPr marL="571500" indent="-571500">
              <a:spcAft>
                <a:spcPts val="1200"/>
              </a:spcAft>
              <a:buClr>
                <a:schemeClr val="accent1"/>
              </a:buClr>
              <a:buFont typeface="Wingdings" pitchFamily="2" charset="2"/>
              <a:buChar char="§"/>
              <a:defRPr/>
            </a:pPr>
            <a:r>
              <a:rPr lang="en-US" sz="3200" dirty="0">
                <a:latin typeface="Franklin Gothic Book" panose="020B0503020102020204" pitchFamily="34" charset="0"/>
                <a:cs typeface="Arial" pitchFamily="34" charset="0"/>
              </a:rPr>
              <a:t>It is also clear that those raised by at least one biological parent experience significant effects from family turbulence, specifically divorce, as their probability for drinking problems rises from 0.10 to 0.13 after experiencing divorce during childhood (Figure 1). </a:t>
            </a:r>
          </a:p>
        </p:txBody>
      </p:sp>
      <p:sp>
        <p:nvSpPr>
          <p:cNvPr id="38" name="Rectangle 37">
            <a:extLst>
              <a:ext uri="{FF2B5EF4-FFF2-40B4-BE49-F238E27FC236}">
                <a16:creationId xmlns:a16="http://schemas.microsoft.com/office/drawing/2014/main" id="{55A38530-48D4-3B4F-8AAE-0A7D25C63FE4}"/>
              </a:ext>
            </a:extLst>
          </p:cNvPr>
          <p:cNvSpPr/>
          <p:nvPr/>
        </p:nvSpPr>
        <p:spPr>
          <a:xfrm>
            <a:off x="12337674" y="42900600"/>
            <a:ext cx="7079464" cy="707886"/>
          </a:xfrm>
          <a:prstGeom prst="rect">
            <a:avLst/>
          </a:prstGeom>
        </p:spPr>
        <p:txBody>
          <a:bodyPr wrap="square">
            <a:spAutoFit/>
          </a:bodyPr>
          <a:lstStyle/>
          <a:p>
            <a:pPr>
              <a:spcBef>
                <a:spcPct val="0"/>
              </a:spcBef>
              <a:spcAft>
                <a:spcPts val="1200"/>
              </a:spcAft>
              <a:buClr>
                <a:srgbClr val="D72828"/>
              </a:buClr>
              <a:defRPr/>
            </a:pPr>
            <a:r>
              <a:rPr lang="en-US" altLang="x-none" sz="2000" b="1" dirty="0">
                <a:latin typeface="Franklin Gothic Book" panose="020B0503020102020204" pitchFamily="34" charset="0"/>
                <a:ea typeface="Muli" charset="0"/>
                <a:cs typeface="Muli" charset="0"/>
              </a:rPr>
              <a:t>Figure 2. </a:t>
            </a:r>
            <a:r>
              <a:rPr lang="en-US" sz="2000" b="1" dirty="0">
                <a:latin typeface="Franklin Gothic Book" panose="020B0503020102020204" pitchFamily="34" charset="0"/>
                <a:cs typeface="Arial" pitchFamily="34" charset="0"/>
              </a:rPr>
              <a:t>Probability of Respondents in Each Age Group Having Drinking Problems</a:t>
            </a:r>
            <a:endParaRPr lang="en-US" altLang="x-none" sz="2000" dirty="0">
              <a:latin typeface="Franklin Gothic Book" panose="020B0503020102020204" pitchFamily="34" charset="0"/>
            </a:endParaRPr>
          </a:p>
        </p:txBody>
      </p:sp>
      <p:pic>
        <p:nvPicPr>
          <p:cNvPr id="19" name="Picture 18" descr="Chart, line chart&#10;&#10;Description automatically generated">
            <a:extLst>
              <a:ext uri="{FF2B5EF4-FFF2-40B4-BE49-F238E27FC236}">
                <a16:creationId xmlns:a16="http://schemas.microsoft.com/office/drawing/2014/main" id="{0A6D9F19-976B-2940-89CF-94CF0AD6CA20}"/>
              </a:ext>
            </a:extLst>
          </p:cNvPr>
          <p:cNvPicPr>
            <a:picLocks noChangeAspect="1"/>
          </p:cNvPicPr>
          <p:nvPr/>
        </p:nvPicPr>
        <p:blipFill>
          <a:blip r:embed="rId12"/>
          <a:stretch>
            <a:fillRect/>
          </a:stretch>
        </p:blipFill>
        <p:spPr>
          <a:xfrm>
            <a:off x="12030535" y="21793200"/>
            <a:ext cx="9489249" cy="5457600"/>
          </a:xfrm>
          <a:prstGeom prst="rect">
            <a:avLst/>
          </a:prstGeom>
        </p:spPr>
      </p:pic>
      <p:pic>
        <p:nvPicPr>
          <p:cNvPr id="22" name="Picture 21" descr="Chart, line chart&#10;&#10;Description automatically generated">
            <a:extLst>
              <a:ext uri="{FF2B5EF4-FFF2-40B4-BE49-F238E27FC236}">
                <a16:creationId xmlns:a16="http://schemas.microsoft.com/office/drawing/2014/main" id="{275C7449-FFB4-064E-92B5-4EC1BD44C2F8}"/>
              </a:ext>
            </a:extLst>
          </p:cNvPr>
          <p:cNvPicPr>
            <a:picLocks noChangeAspect="1"/>
          </p:cNvPicPr>
          <p:nvPr/>
        </p:nvPicPr>
        <p:blipFill rotWithShape="1">
          <a:blip r:embed="rId13"/>
          <a:srcRect b="271"/>
          <a:stretch/>
        </p:blipFill>
        <p:spPr>
          <a:xfrm>
            <a:off x="11757253" y="37189036"/>
            <a:ext cx="9874445" cy="5711564"/>
          </a:xfrm>
          <a:prstGeom prst="rect">
            <a:avLst/>
          </a:prstGeom>
        </p:spPr>
      </p:pic>
    </p:spTree>
    <p:extLst>
      <p:ext uri="{BB962C8B-B14F-4D97-AF65-F5344CB8AC3E}">
        <p14:creationId xmlns:p14="http://schemas.microsoft.com/office/powerpoint/2010/main" val="1545123637"/>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4931</TotalTime>
  <Words>1268</Words>
  <Application>Microsoft Office PowerPoint</Application>
  <PresentationFormat>Custom</PresentationFormat>
  <Paragraphs>72</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Cambria</vt:lpstr>
      <vt:lpstr>Franklin Gothic Book</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Ori Cantwell</dc:creator>
  <cp:lastModifiedBy>Caleb Henning</cp:lastModifiedBy>
  <cp:revision>81</cp:revision>
  <dcterms:created xsi:type="dcterms:W3CDTF">2020-11-09T16:31:46Z</dcterms:created>
  <dcterms:modified xsi:type="dcterms:W3CDTF">2025-04-07T21:21:12Z</dcterms:modified>
</cp:coreProperties>
</file>