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6" r:id="rId2"/>
    <p:sldId id="257" r:id="rId3"/>
    <p:sldId id="258" r:id="rId4"/>
    <p:sldId id="259" r:id="rId5"/>
    <p:sldId id="260" r:id="rId6"/>
    <p:sldId id="261" r:id="rId7"/>
    <p:sldId id="262" r:id="rId8"/>
    <p:sldId id="292" r:id="rId9"/>
    <p:sldId id="263" r:id="rId10"/>
    <p:sldId id="264" r:id="rId11"/>
    <p:sldId id="265" r:id="rId12"/>
    <p:sldId id="284" r:id="rId13"/>
    <p:sldId id="285" r:id="rId14"/>
    <p:sldId id="287" r:id="rId15"/>
    <p:sldId id="288" r:id="rId16"/>
    <p:sldId id="266" r:id="rId17"/>
    <p:sldId id="286" r:id="rId18"/>
    <p:sldId id="267" r:id="rId19"/>
    <p:sldId id="268" r:id="rId20"/>
    <p:sldId id="299" r:id="rId21"/>
    <p:sldId id="300" r:id="rId22"/>
    <p:sldId id="306" r:id="rId23"/>
    <p:sldId id="307" r:id="rId24"/>
    <p:sldId id="308" r:id="rId25"/>
    <p:sldId id="301" r:id="rId26"/>
    <p:sldId id="302" r:id="rId27"/>
    <p:sldId id="304" r:id="rId28"/>
    <p:sldId id="309" r:id="rId29"/>
    <p:sldId id="305" r:id="rId30"/>
    <p:sldId id="270" r:id="rId31"/>
    <p:sldId id="279" r:id="rId32"/>
    <p:sldId id="278" r:id="rId33"/>
    <p:sldId id="272" r:id="rId34"/>
    <p:sldId id="273" r:id="rId35"/>
    <p:sldId id="303" r:id="rId36"/>
    <p:sldId id="274" r:id="rId37"/>
    <p:sldId id="269" r:id="rId38"/>
    <p:sldId id="280" r:id="rId39"/>
    <p:sldId id="276" r:id="rId40"/>
    <p:sldId id="281" r:id="rId41"/>
    <p:sldId id="282" r:id="rId42"/>
    <p:sldId id="283" r:id="rId43"/>
    <p:sldId id="293" r:id="rId44"/>
    <p:sldId id="294" r:id="rId45"/>
    <p:sldId id="291" r:id="rId46"/>
    <p:sldId id="310" r:id="rId47"/>
    <p:sldId id="311" r:id="rId48"/>
    <p:sldId id="295" r:id="rId49"/>
    <p:sldId id="297" r:id="rId50"/>
    <p:sldId id="298" r:id="rId51"/>
    <p:sldId id="296" r:id="rId52"/>
    <p:sldId id="312" r:id="rId53"/>
    <p:sldId id="313"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00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86" autoAdjust="0"/>
    <p:restoredTop sz="69534" autoAdjust="0"/>
  </p:normalViewPr>
  <p:slideViewPr>
    <p:cSldViewPr>
      <p:cViewPr varScale="1">
        <p:scale>
          <a:sx n="50" d="100"/>
          <a:sy n="50" d="100"/>
        </p:scale>
        <p:origin x="-1086"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3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64E6DC-8B2E-46BE-A5BA-C78B823CD30D}" type="datetimeFigureOut">
              <a:rPr lang="en-US" smtClean="0"/>
              <a:pPr/>
              <a:t>11/18/2014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B2765E-C421-4ECC-A4B1-B963F5E3778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4B2765E-C421-4ECC-A4B1-B963F5E3778B}" type="slidenum">
              <a:rPr lang="en-US" smtClean="0"/>
              <a:pPr/>
              <a:t>13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 </a:t>
            </a:r>
            <a:endParaRPr lang="en-US" dirty="0"/>
          </a:p>
        </p:txBody>
      </p:sp>
      <p:sp>
        <p:nvSpPr>
          <p:cNvPr id="4" name="Slide Number Placeholder 3"/>
          <p:cNvSpPr>
            <a:spLocks noGrp="1"/>
          </p:cNvSpPr>
          <p:nvPr>
            <p:ph type="sldNum" sz="quarter" idx="10"/>
          </p:nvPr>
        </p:nvSpPr>
        <p:spPr/>
        <p:txBody>
          <a:bodyPr/>
          <a:lstStyle/>
          <a:p>
            <a:fld id="{64B2765E-C421-4ECC-A4B1-B963F5E3778B}" type="slidenum">
              <a:rPr lang="en-US" smtClean="0"/>
              <a:pPr/>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Privacy</a:t>
            </a:r>
            <a:r>
              <a:rPr lang="en-US" sz="1200" kern="1200" dirty="0" smtClean="0">
                <a:solidFill>
                  <a:schemeClr val="tx1"/>
                </a:solidFill>
                <a:latin typeface="+mn-lt"/>
                <a:ea typeface="+mn-ea"/>
                <a:cs typeface="+mn-cs"/>
              </a:rPr>
              <a:t>:  Always encrypt with the receiver’s PUBLIC key.  Receiver decrypts with receiver’s PRIVATE key which only that receiver has.  </a:t>
            </a:r>
          </a:p>
          <a:p>
            <a:r>
              <a:rPr lang="en-US" sz="1200" b="1" kern="1200" dirty="0" smtClean="0">
                <a:solidFill>
                  <a:schemeClr val="tx1"/>
                </a:solidFill>
                <a:latin typeface="+mn-lt"/>
                <a:ea typeface="+mn-ea"/>
                <a:cs typeface="+mn-cs"/>
              </a:rPr>
              <a:t>Authenticity</a:t>
            </a:r>
            <a:r>
              <a:rPr lang="en-US" sz="1200" kern="1200" dirty="0" smtClean="0">
                <a:solidFill>
                  <a:schemeClr val="tx1"/>
                </a:solidFill>
                <a:latin typeface="+mn-lt"/>
                <a:ea typeface="+mn-ea"/>
                <a:cs typeface="+mn-cs"/>
              </a:rPr>
              <a:t>:  Sender will encrypt “something” with the sender’s PRIVATE key.  When the receiver is able to successfully decrypt that “something” with that sender’s PUBLIC key, that proves it was encrypted with the sender’s PRIVATE key, which only the sender has.  </a:t>
            </a:r>
          </a:p>
          <a:p>
            <a:r>
              <a:rPr lang="en-US" sz="1200" b="1" kern="1200" dirty="0" smtClean="0">
                <a:solidFill>
                  <a:schemeClr val="tx1"/>
                </a:solidFill>
                <a:latin typeface="+mn-lt"/>
                <a:ea typeface="+mn-ea"/>
                <a:cs typeface="+mn-cs"/>
              </a:rPr>
              <a:t>Integrity</a:t>
            </a:r>
            <a:r>
              <a:rPr lang="en-US" sz="1200" kern="1200" dirty="0" smtClean="0">
                <a:solidFill>
                  <a:schemeClr val="tx1"/>
                </a:solidFill>
                <a:latin typeface="+mn-lt"/>
                <a:ea typeface="+mn-ea"/>
                <a:cs typeface="+mn-cs"/>
              </a:rPr>
              <a:t>:  Create a message digest (hash) with a hashing algorithm (MD5, SHA-1, SHA 256)</a:t>
            </a:r>
          </a:p>
          <a:p>
            <a:r>
              <a:rPr lang="en-US" sz="1200" b="1" kern="1200" dirty="0" smtClean="0">
                <a:solidFill>
                  <a:schemeClr val="tx1"/>
                </a:solidFill>
                <a:latin typeface="+mn-lt"/>
                <a:ea typeface="+mn-ea"/>
                <a:cs typeface="+mn-cs"/>
              </a:rPr>
              <a:t>Non</a:t>
            </a:r>
            <a:r>
              <a:rPr lang="en-US" sz="120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Repudiation</a:t>
            </a:r>
            <a:r>
              <a:rPr lang="en-US" sz="1200" kern="1200" dirty="0" smtClean="0">
                <a:solidFill>
                  <a:schemeClr val="tx1"/>
                </a:solidFill>
                <a:latin typeface="+mn-lt"/>
                <a:ea typeface="+mn-ea"/>
                <a:cs typeface="+mn-cs"/>
              </a:rPr>
              <a:t>.  Sender encrypts hash with the sender’s private key.  Receiver decrypts hash with sender’s public key.  Receiver hashes document—if hashes match, receiver gets a guarantee that message has not been modified.  This is called a digital signature.  </a:t>
            </a:r>
          </a:p>
          <a:p>
            <a:endParaRPr lang="en-US" dirty="0"/>
          </a:p>
        </p:txBody>
      </p:sp>
      <p:sp>
        <p:nvSpPr>
          <p:cNvPr id="4" name="Slide Number Placeholder 3"/>
          <p:cNvSpPr>
            <a:spLocks noGrp="1"/>
          </p:cNvSpPr>
          <p:nvPr>
            <p:ph type="sldNum" sz="quarter" idx="10"/>
          </p:nvPr>
        </p:nvSpPr>
        <p:spPr/>
        <p:txBody>
          <a:bodyPr/>
          <a:lstStyle/>
          <a:p>
            <a:fld id="{64B2765E-C421-4ECC-A4B1-B963F5E3778B}" type="slidenum">
              <a:rPr lang="en-US" smtClean="0"/>
              <a:pPr/>
              <a:t>30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4B2765E-C421-4ECC-A4B1-B963F5E3778B}" type="slidenum">
              <a:rPr lang="en-US" smtClean="0"/>
              <a:pPr/>
              <a:t>37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4B2765E-C421-4ECC-A4B1-B963F5E3778B}" type="slidenum">
              <a:rPr lang="en-US" smtClean="0"/>
              <a:pPr/>
              <a:t>45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dirty="0" smtClean="0">
                <a:solidFill>
                  <a:schemeClr val="tx1"/>
                </a:solidFill>
                <a:latin typeface="+mn-lt"/>
                <a:ea typeface="+mn-ea"/>
                <a:cs typeface="+mn-cs"/>
              </a:rPr>
              <a:t>IPSEC (Internet Protocol Security)  Made up of several sub-protocols: </a:t>
            </a:r>
          </a:p>
          <a:p>
            <a:r>
              <a:rPr lang="en-US" sz="1200" kern="1200" dirty="0" smtClean="0">
                <a:solidFill>
                  <a:schemeClr val="tx1"/>
                </a:solidFill>
                <a:latin typeface="+mn-lt"/>
                <a:ea typeface="+mn-ea"/>
                <a:cs typeface="+mn-cs"/>
              </a:rPr>
              <a:t>	AH:  Provides Authentication and Integrity.  To provide integrity, AH uses an ICV (Integrity Check Value), which is essentially the same as a Message Authentication Code (provides system based, aka data origin authentication).  This integrity check is performed on the whole packet, not just the data.  This ensures that neither the data nor headers/trailers have been altered.  This can cause problems with NAT.  </a:t>
            </a:r>
          </a:p>
          <a:p>
            <a:r>
              <a:rPr lang="en-US" sz="1200" kern="1200" dirty="0" smtClean="0">
                <a:solidFill>
                  <a:schemeClr val="tx1"/>
                </a:solidFill>
                <a:latin typeface="+mn-lt"/>
                <a:ea typeface="+mn-ea"/>
                <a:cs typeface="+mn-cs"/>
              </a:rPr>
              <a:t>	ESP (Encapsulating Security Payload) provides encryption, authentication, and integrity checking on just the payload, so it is compatible with NAT.</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IPSEC can operate in transport or tunnel mode.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Transport mode is used for securing communications between end users on a network.  Just the payload is encrypted.</a:t>
            </a:r>
          </a:p>
          <a:p>
            <a:r>
              <a:rPr lang="en-US" sz="1200" kern="1200" dirty="0" smtClean="0">
                <a:solidFill>
                  <a:schemeClr val="tx1"/>
                </a:solidFill>
                <a:latin typeface="+mn-lt"/>
                <a:ea typeface="+mn-ea"/>
                <a:cs typeface="+mn-cs"/>
              </a:rPr>
              <a:t>Tunnel Mode is for securing WAN communication.  Data, headers, trailers encrypted.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An SA (Security Association) functions in a manner similar to a socket.  It tracks each secured session and contains information about that session and allows multiple IPSec connections to/from the same system.   Each connection has two SA’s, one on each end.  Computer A will have an SA to identify connection1 to Computer B—that SA might be called “1234”.  Computer B will have an SA to identify it’s session with Computer A.  That SA could be called “4321”.  The point is, though the SA is known by different “names” on each computer, it’s really identifies the one connection.</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There are two ways IPSEC manages keys.  Each device wishing to communicate can be configured with a symmetric key, SA info, and other info.  Or, the Internet Key Exchange (IKE) can be used.  IKE is made up of two protocols, ISAKMP—Internet Security Association and Key Management Protocol-- and Oakley).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How does this come into play?</a:t>
            </a:r>
            <a:br>
              <a:rPr lang="en-US" sz="1200" kern="1200" dirty="0" smtClean="0">
                <a:solidFill>
                  <a:schemeClr val="tx1"/>
                </a:solidFill>
                <a:latin typeface="+mn-lt"/>
                <a:ea typeface="+mn-ea"/>
                <a:cs typeface="+mn-cs"/>
              </a:rPr>
            </a:b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If I want to establish a secure VPN connection between two routers, those routers will use a handshaking process to exchange security parameters like algorithms, key size, etc.  This is information that you would not want a hacker to </a:t>
            </a:r>
            <a:r>
              <a:rPr lang="en-US" sz="1200" kern="1200" dirty="0" err="1" smtClean="0">
                <a:solidFill>
                  <a:schemeClr val="tx1"/>
                </a:solidFill>
                <a:latin typeface="+mn-lt"/>
                <a:ea typeface="+mn-ea"/>
                <a:cs typeface="+mn-cs"/>
              </a:rPr>
              <a:t>acces</a:t>
            </a:r>
            <a:r>
              <a:rPr lang="en-US" sz="1200" kern="1200" dirty="0" smtClean="0">
                <a:solidFill>
                  <a:schemeClr val="tx1"/>
                </a:solidFill>
                <a:latin typeface="+mn-lt"/>
                <a:ea typeface="+mn-ea"/>
                <a:cs typeface="+mn-cs"/>
              </a:rPr>
              <a:t>.  Here’s where IKE comes in.  First IKE is used to establish a secure channel between the routers.  It uses </a:t>
            </a:r>
            <a:r>
              <a:rPr lang="en-US" sz="1200" kern="1200" dirty="0" err="1" smtClean="0">
                <a:solidFill>
                  <a:schemeClr val="tx1"/>
                </a:solidFill>
                <a:latin typeface="+mn-lt"/>
                <a:ea typeface="+mn-ea"/>
                <a:cs typeface="+mn-cs"/>
              </a:rPr>
              <a:t>Diffie</a:t>
            </a:r>
            <a:r>
              <a:rPr lang="en-US" sz="1200" kern="1200" dirty="0" smtClean="0">
                <a:solidFill>
                  <a:schemeClr val="tx1"/>
                </a:solidFill>
                <a:latin typeface="+mn-lt"/>
                <a:ea typeface="+mn-ea"/>
                <a:cs typeface="+mn-cs"/>
              </a:rPr>
              <a:t> Hellman to get a secure session key on each end.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Second, that session key is used to encrypt VPN parameters.  These parameters are stored as a part of the SA.  Now, the data can be transmitted securely.  </a:t>
            </a:r>
          </a:p>
          <a:p>
            <a:r>
              <a:rPr lang="en-US" sz="1200" kern="1200" dirty="0" smtClean="0">
                <a:solidFill>
                  <a:schemeClr val="tx1"/>
                </a:solidFill>
                <a:latin typeface="+mn-lt"/>
                <a:ea typeface="+mn-ea"/>
                <a:cs typeface="+mn-cs"/>
              </a:rPr>
              <a:t> </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4B2765E-C421-4ECC-A4B1-B963F5E3778B}" type="slidenum">
              <a:rPr lang="en-US" smtClean="0"/>
              <a:pPr/>
              <a:t>46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4B2765E-C421-4ECC-A4B1-B963F5E3778B}" type="slidenum">
              <a:rPr lang="en-US" smtClean="0"/>
              <a:pPr/>
              <a:t>48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71FE161-BEE8-40A1-835C-10B964197C24}" type="datetimeFigureOut">
              <a:rPr lang="en-US" smtClean="0"/>
              <a:pPr/>
              <a:t>11/18/2014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55048A4-8BAA-41CF-AC6F-4317EBF6BDA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1FE161-BEE8-40A1-835C-10B964197C24}" type="datetimeFigureOut">
              <a:rPr lang="en-US" smtClean="0"/>
              <a:pPr/>
              <a:t>11/18/2014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048A4-8BAA-41CF-AC6F-4317EBF6BDA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1FE161-BEE8-40A1-835C-10B964197C24}" type="datetimeFigureOut">
              <a:rPr lang="en-US" smtClean="0"/>
              <a:pPr/>
              <a:t>11/18/2014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048A4-8BAA-41CF-AC6F-4317EBF6BD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1FE161-BEE8-40A1-835C-10B964197C24}" type="datetimeFigureOut">
              <a:rPr lang="en-US" smtClean="0"/>
              <a:pPr/>
              <a:t>11/18/2014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048A4-8BAA-41CF-AC6F-4317EBF6BD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71FE161-BEE8-40A1-835C-10B964197C24}" type="datetimeFigureOut">
              <a:rPr lang="en-US" smtClean="0"/>
              <a:pPr/>
              <a:t>11/18/2014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048A4-8BAA-41CF-AC6F-4317EBF6BDA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71FE161-BEE8-40A1-835C-10B964197C24}" type="datetimeFigureOut">
              <a:rPr lang="en-US" smtClean="0"/>
              <a:pPr/>
              <a:t>11/18/2014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5048A4-8BAA-41CF-AC6F-4317EBF6BDA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71FE161-BEE8-40A1-835C-10B964197C24}" type="datetimeFigureOut">
              <a:rPr lang="en-US" smtClean="0"/>
              <a:pPr/>
              <a:t>11/18/2014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5048A4-8BAA-41CF-AC6F-4317EBF6BDA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71FE161-BEE8-40A1-835C-10B964197C24}" type="datetimeFigureOut">
              <a:rPr lang="en-US" smtClean="0"/>
              <a:pPr/>
              <a:t>11/18/2014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5048A4-8BAA-41CF-AC6F-4317EBF6BDA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1FE161-BEE8-40A1-835C-10B964197C24}" type="datetimeFigureOut">
              <a:rPr lang="en-US" smtClean="0"/>
              <a:pPr/>
              <a:t>11/18/2014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5048A4-8BAA-41CF-AC6F-4317EBF6BDA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71FE161-BEE8-40A1-835C-10B964197C24}" type="datetimeFigureOut">
              <a:rPr lang="en-US" smtClean="0"/>
              <a:pPr/>
              <a:t>11/18/2014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5048A4-8BAA-41CF-AC6F-4317EBF6BDA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71FE161-BEE8-40A1-835C-10B964197C24}" type="datetimeFigureOut">
              <a:rPr lang="en-US" smtClean="0"/>
              <a:pPr/>
              <a:t>11/18/2014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55048A4-8BAA-41CF-AC6F-4317EBF6BDAF}"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71FE161-BEE8-40A1-835C-10B964197C24}" type="datetimeFigureOut">
              <a:rPr lang="en-US" smtClean="0"/>
              <a:pPr/>
              <a:t>11/18/2014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55048A4-8BAA-41CF-AC6F-4317EBF6BDAF}"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Cryptography</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 and Concepts</a:t>
            </a:r>
            <a:endParaRPr lang="en-US" dirty="0"/>
          </a:p>
        </p:txBody>
      </p:sp>
      <p:sp>
        <p:nvSpPr>
          <p:cNvPr id="3" name="Content Placeholder 2"/>
          <p:cNvSpPr>
            <a:spLocks noGrp="1"/>
          </p:cNvSpPr>
          <p:nvPr>
            <p:ph idx="1"/>
          </p:nvPr>
        </p:nvSpPr>
        <p:spPr>
          <a:xfrm>
            <a:off x="228600" y="2057400"/>
            <a:ext cx="8686800" cy="4068763"/>
          </a:xfrm>
        </p:spPr>
        <p:txBody>
          <a:bodyPr>
            <a:normAutofit/>
          </a:bodyPr>
          <a:lstStyle/>
          <a:p>
            <a:pPr>
              <a:buNone/>
            </a:pPr>
            <a:r>
              <a:rPr lang="en-US" b="1" dirty="0" smtClean="0"/>
              <a:t>Plain Text + Initialization Vector + Algorithm + Key</a:t>
            </a:r>
          </a:p>
          <a:p>
            <a:pPr lvl="2" algn="just">
              <a:buNone/>
            </a:pPr>
            <a:r>
              <a:rPr lang="en-US" dirty="0"/>
              <a:t> </a:t>
            </a:r>
            <a:r>
              <a:rPr lang="en-US" dirty="0" smtClean="0"/>
              <a:t>                                            </a:t>
            </a:r>
            <a:r>
              <a:rPr lang="en-US" sz="3600" b="1" dirty="0" smtClean="0"/>
              <a:t> =</a:t>
            </a:r>
          </a:p>
          <a:p>
            <a:pPr lvl="2" algn="just">
              <a:buNone/>
            </a:pPr>
            <a:r>
              <a:rPr lang="en-US" sz="3600" b="1" dirty="0" smtClean="0"/>
              <a:t>                       </a:t>
            </a:r>
            <a:r>
              <a:rPr lang="en-US" sz="3600" b="1" dirty="0" err="1" smtClean="0"/>
              <a:t>Ciphertext</a:t>
            </a:r>
            <a:r>
              <a:rPr lang="en-US" sz="3600" b="1" dirty="0" smtClean="0"/>
              <a:t>         </a:t>
            </a:r>
          </a:p>
          <a:p>
            <a:pPr lvl="2" algn="just">
              <a:buNone/>
            </a:pPr>
            <a:endParaRPr lang="en-US"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 and Concepts</a:t>
            </a:r>
            <a:endParaRPr lang="en-US" dirty="0"/>
          </a:p>
        </p:txBody>
      </p:sp>
      <p:sp>
        <p:nvSpPr>
          <p:cNvPr id="3" name="Content Placeholder 2"/>
          <p:cNvSpPr>
            <a:spLocks noGrp="1"/>
          </p:cNvSpPr>
          <p:nvPr>
            <p:ph idx="1"/>
          </p:nvPr>
        </p:nvSpPr>
        <p:spPr/>
        <p:txBody>
          <a:bodyPr/>
          <a:lstStyle/>
          <a:p>
            <a:r>
              <a:rPr lang="en-US" dirty="0" smtClean="0"/>
              <a:t>Plain text is unencrypted text</a:t>
            </a:r>
          </a:p>
          <a:p>
            <a:r>
              <a:rPr lang="en-US" dirty="0" smtClean="0"/>
              <a:t>Initialization Vector (IV) adds randomness to the beginning of the process</a:t>
            </a:r>
          </a:p>
          <a:p>
            <a:r>
              <a:rPr lang="en-US" dirty="0" smtClean="0"/>
              <a:t>Algorithm is the collection of math functions that can be performed</a:t>
            </a:r>
          </a:p>
          <a:p>
            <a:r>
              <a:rPr lang="en-US" dirty="0" smtClean="0"/>
              <a:t>Key:  Instruction set on how to use the algorithm</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Elements of Cryptography</a:t>
            </a:r>
            <a:endParaRPr lang="en-US" dirty="0"/>
          </a:p>
        </p:txBody>
      </p:sp>
      <p:sp>
        <p:nvSpPr>
          <p:cNvPr id="3" name="Content Placeholder 2"/>
          <p:cNvSpPr>
            <a:spLocks noGrp="1"/>
          </p:cNvSpPr>
          <p:nvPr>
            <p:ph idx="1"/>
          </p:nvPr>
        </p:nvSpPr>
        <p:spPr/>
        <p:txBody>
          <a:bodyPr>
            <a:normAutofit lnSpcReduction="10000"/>
          </a:bodyPr>
          <a:lstStyle/>
          <a:p>
            <a:r>
              <a:rPr lang="en-US" dirty="0" smtClean="0"/>
              <a:t>Desirable Qualities of an Algorithm</a:t>
            </a:r>
          </a:p>
          <a:p>
            <a:pPr lvl="1"/>
            <a:r>
              <a:rPr lang="en-US" dirty="0" smtClean="0"/>
              <a:t>Confusion</a:t>
            </a:r>
          </a:p>
          <a:p>
            <a:pPr lvl="1"/>
            <a:r>
              <a:rPr lang="en-US" dirty="0" smtClean="0"/>
              <a:t>Diffusion</a:t>
            </a:r>
          </a:p>
          <a:p>
            <a:pPr lvl="1"/>
            <a:r>
              <a:rPr lang="en-US" dirty="0" smtClean="0"/>
              <a:t>Avalanche</a:t>
            </a:r>
          </a:p>
          <a:p>
            <a:pPr lvl="1"/>
            <a:r>
              <a:rPr lang="en-US" dirty="0" smtClean="0"/>
              <a:t>Permutations</a:t>
            </a:r>
          </a:p>
          <a:p>
            <a:pPr lvl="1"/>
            <a:r>
              <a:rPr lang="en-US" dirty="0" smtClean="0"/>
              <a:t>Open—</a:t>
            </a:r>
            <a:r>
              <a:rPr lang="en-US" dirty="0" err="1" smtClean="0"/>
              <a:t>Kerckhoff’s</a:t>
            </a:r>
            <a:r>
              <a:rPr lang="en-US" dirty="0" smtClean="0"/>
              <a:t> Principle</a:t>
            </a:r>
          </a:p>
          <a:p>
            <a:r>
              <a:rPr lang="en-US" dirty="0" smtClean="0"/>
              <a:t>Desirable Qualities of a Key</a:t>
            </a:r>
          </a:p>
          <a:p>
            <a:r>
              <a:rPr lang="en-US" dirty="0" smtClean="0"/>
              <a:t>Long</a:t>
            </a:r>
          </a:p>
          <a:p>
            <a:r>
              <a:rPr lang="en-US" dirty="0" smtClean="0"/>
              <a:t>Random</a:t>
            </a:r>
          </a:p>
          <a:p>
            <a:r>
              <a:rPr lang="en-US" dirty="0" smtClean="0"/>
              <a:t>Secret</a:t>
            </a:r>
          </a:p>
          <a:p>
            <a:pPr lvl="1"/>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r>
              <a:rPr lang="en-US" dirty="0" smtClean="0"/>
              <a:t>Cryptography</a:t>
            </a:r>
            <a:endParaRPr lang="en-US" dirty="0"/>
          </a:p>
        </p:txBody>
      </p:sp>
      <p:cxnSp>
        <p:nvCxnSpPr>
          <p:cNvPr id="55" name="Straight Arrow Connector 54"/>
          <p:cNvCxnSpPr/>
          <p:nvPr/>
        </p:nvCxnSpPr>
        <p:spPr>
          <a:xfrm flipH="1">
            <a:off x="2971800" y="2209800"/>
            <a:ext cx="11430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1524000" y="2971800"/>
            <a:ext cx="1905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Symmetric</a:t>
            </a:r>
            <a:endParaRPr lang="en-US" dirty="0"/>
          </a:p>
        </p:txBody>
      </p:sp>
      <p:sp>
        <p:nvSpPr>
          <p:cNvPr id="57" name="Rectangle 56"/>
          <p:cNvSpPr/>
          <p:nvPr/>
        </p:nvSpPr>
        <p:spPr>
          <a:xfrm>
            <a:off x="5257800" y="2819400"/>
            <a:ext cx="1905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Asymmetric</a:t>
            </a:r>
            <a:endParaRPr lang="en-US" dirty="0"/>
          </a:p>
        </p:txBody>
      </p:sp>
      <p:sp>
        <p:nvSpPr>
          <p:cNvPr id="58" name="Rectangle 57"/>
          <p:cNvSpPr/>
          <p:nvPr/>
        </p:nvSpPr>
        <p:spPr>
          <a:xfrm>
            <a:off x="914400" y="36576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Stream </a:t>
            </a:r>
            <a:endParaRPr lang="en-US" dirty="0"/>
          </a:p>
        </p:txBody>
      </p:sp>
      <p:sp>
        <p:nvSpPr>
          <p:cNvPr id="59" name="Rectangle 58"/>
          <p:cNvSpPr/>
          <p:nvPr/>
        </p:nvSpPr>
        <p:spPr>
          <a:xfrm>
            <a:off x="2667000" y="3733800"/>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Block</a:t>
            </a:r>
            <a:endParaRPr lang="en-US" dirty="0"/>
          </a:p>
        </p:txBody>
      </p:sp>
      <p:sp>
        <p:nvSpPr>
          <p:cNvPr id="60" name="Rectangle 59"/>
          <p:cNvSpPr/>
          <p:nvPr/>
        </p:nvSpPr>
        <p:spPr>
          <a:xfrm>
            <a:off x="6553200" y="35814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Factorization</a:t>
            </a:r>
            <a:endParaRPr lang="en-US" dirty="0"/>
          </a:p>
        </p:txBody>
      </p:sp>
      <p:sp>
        <p:nvSpPr>
          <p:cNvPr id="61" name="Rectangle 60"/>
          <p:cNvSpPr/>
          <p:nvPr/>
        </p:nvSpPr>
        <p:spPr>
          <a:xfrm>
            <a:off x="4572000" y="3581400"/>
            <a:ext cx="1905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Discrete Logarithms</a:t>
            </a:r>
            <a:endParaRPr lang="en-US" dirty="0"/>
          </a:p>
        </p:txBody>
      </p:sp>
      <p:cxnSp>
        <p:nvCxnSpPr>
          <p:cNvPr id="62" name="Straight Arrow Connector 61"/>
          <p:cNvCxnSpPr/>
          <p:nvPr/>
        </p:nvCxnSpPr>
        <p:spPr>
          <a:xfrm flipH="1">
            <a:off x="1981200" y="3429000"/>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6" idx="2"/>
          </p:cNvCxnSpPr>
          <p:nvPr/>
        </p:nvCxnSpPr>
        <p:spPr>
          <a:xfrm>
            <a:off x="2476500" y="3429000"/>
            <a:ext cx="2667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6553200" y="3276600"/>
            <a:ext cx="2667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5486400" y="3200400"/>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914400" y="43434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RC-4 </a:t>
            </a:r>
            <a:endParaRPr lang="en-US" dirty="0"/>
          </a:p>
        </p:txBody>
      </p:sp>
      <p:sp>
        <p:nvSpPr>
          <p:cNvPr id="67" name="Rectangle 66"/>
          <p:cNvSpPr/>
          <p:nvPr/>
        </p:nvSpPr>
        <p:spPr>
          <a:xfrm>
            <a:off x="2667000" y="4495800"/>
            <a:ext cx="1219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AES/3DES</a:t>
            </a:r>
            <a:endParaRPr lang="en-US" dirty="0"/>
          </a:p>
        </p:txBody>
      </p:sp>
      <p:sp>
        <p:nvSpPr>
          <p:cNvPr id="68" name="Rectangle 67"/>
          <p:cNvSpPr/>
          <p:nvPr/>
        </p:nvSpPr>
        <p:spPr>
          <a:xfrm>
            <a:off x="4572000" y="4724400"/>
            <a:ext cx="1600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ECC</a:t>
            </a:r>
            <a:endParaRPr lang="en-US" dirty="0"/>
          </a:p>
        </p:txBody>
      </p:sp>
      <p:sp>
        <p:nvSpPr>
          <p:cNvPr id="69" name="Rectangle 68"/>
          <p:cNvSpPr/>
          <p:nvPr/>
        </p:nvSpPr>
        <p:spPr>
          <a:xfrm>
            <a:off x="4572000" y="4267200"/>
            <a:ext cx="1752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 </a:t>
            </a:r>
            <a:r>
              <a:rPr lang="en-US" sz="1600" dirty="0" err="1" smtClean="0"/>
              <a:t>Diffie</a:t>
            </a:r>
            <a:r>
              <a:rPr lang="en-US" sz="1600" dirty="0" smtClean="0"/>
              <a:t> -Hellman</a:t>
            </a:r>
            <a:endParaRPr lang="en-US" sz="1600" dirty="0"/>
          </a:p>
        </p:txBody>
      </p:sp>
      <p:sp>
        <p:nvSpPr>
          <p:cNvPr id="70" name="Rectangle 69"/>
          <p:cNvSpPr/>
          <p:nvPr/>
        </p:nvSpPr>
        <p:spPr>
          <a:xfrm>
            <a:off x="4572000" y="5257800"/>
            <a:ext cx="1600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El </a:t>
            </a:r>
            <a:r>
              <a:rPr lang="en-US" dirty="0" err="1" smtClean="0"/>
              <a:t>Gamal</a:t>
            </a:r>
            <a:endParaRPr lang="en-US" dirty="0"/>
          </a:p>
        </p:txBody>
      </p:sp>
      <p:sp>
        <p:nvSpPr>
          <p:cNvPr id="71" name="Rectangle 70"/>
          <p:cNvSpPr/>
          <p:nvPr/>
        </p:nvSpPr>
        <p:spPr>
          <a:xfrm>
            <a:off x="7162800" y="41910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RSA</a:t>
            </a:r>
            <a:endParaRPr lang="en-US" dirty="0"/>
          </a:p>
        </p:txBody>
      </p:sp>
      <p:cxnSp>
        <p:nvCxnSpPr>
          <p:cNvPr id="54" name="Straight Arrow Connector 53"/>
          <p:cNvCxnSpPr/>
          <p:nvPr/>
        </p:nvCxnSpPr>
        <p:spPr>
          <a:xfrm>
            <a:off x="4267200" y="1981200"/>
            <a:ext cx="15240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3200400" y="1981200"/>
            <a:ext cx="2133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Cryptography</a:t>
            </a: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1143000"/>
          </a:xfrm>
        </p:spPr>
        <p:txBody>
          <a:bodyPr/>
          <a:lstStyle/>
          <a:p>
            <a:r>
              <a:rPr lang="en-US" dirty="0" smtClean="0"/>
              <a:t>Stream Ciphers XOR</a:t>
            </a:r>
            <a:endParaRPr lang="en-US" dirty="0"/>
          </a:p>
        </p:txBody>
      </p:sp>
      <p:pic>
        <p:nvPicPr>
          <p:cNvPr id="3075" name="Picture 3"/>
          <p:cNvPicPr>
            <a:picLocks noGrp="1" noChangeAspect="1" noChangeArrowheads="1"/>
          </p:cNvPicPr>
          <p:nvPr>
            <p:ph idx="1"/>
          </p:nvPr>
        </p:nvPicPr>
        <p:blipFill>
          <a:blip r:embed="rId2" cstate="print"/>
          <a:srcRect/>
          <a:stretch>
            <a:fillRect/>
          </a:stretch>
        </p:blipFill>
        <p:spPr bwMode="auto">
          <a:xfrm>
            <a:off x="762000" y="2362200"/>
            <a:ext cx="6706101" cy="297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Ciphers</a:t>
            </a:r>
            <a:endParaRPr 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1147762" y="1828801"/>
            <a:ext cx="6848475" cy="36964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Symmetric Cryptography</a:t>
            </a:r>
            <a:endParaRPr lang="en-US" dirty="0"/>
          </a:p>
        </p:txBody>
      </p:sp>
      <p:sp>
        <p:nvSpPr>
          <p:cNvPr id="3" name="Content Placeholder 2"/>
          <p:cNvSpPr>
            <a:spLocks noGrp="1"/>
          </p:cNvSpPr>
          <p:nvPr>
            <p:ph idx="1"/>
          </p:nvPr>
        </p:nvSpPr>
        <p:spPr/>
        <p:txBody>
          <a:bodyPr/>
          <a:lstStyle/>
          <a:p>
            <a:r>
              <a:rPr lang="en-US" dirty="0" smtClean="0"/>
              <a:t>Symmetric = Same</a:t>
            </a:r>
          </a:p>
          <a:p>
            <a:r>
              <a:rPr lang="en-US" dirty="0" smtClean="0"/>
              <a:t>In symmetric cryptography the same key is used to both encrypt and decrypt</a:t>
            </a:r>
          </a:p>
          <a:p>
            <a:r>
              <a:rPr lang="en-US" dirty="0" smtClean="0"/>
              <a:t>Very </a:t>
            </a:r>
            <a:r>
              <a:rPr lang="en-US" b="1" dirty="0" smtClean="0"/>
              <a:t>fast</a:t>
            </a:r>
            <a:r>
              <a:rPr lang="en-US" dirty="0" smtClean="0"/>
              <a:t> means of encrypting/decrypting with good strength for privacy</a:t>
            </a:r>
          </a:p>
          <a:p>
            <a:r>
              <a:rPr lang="en-US" dirty="0" smtClean="0"/>
              <a:t>Preferred means of protecting privacy data</a:t>
            </a:r>
          </a:p>
          <a:p>
            <a:r>
              <a:rPr lang="en-US" dirty="0" smtClean="0"/>
              <a:t>Also can be called “Private Key” “Secret Key” or “Shared Key” Cryptography</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 vs. Block</a:t>
            </a:r>
            <a:endParaRPr lang="en-US" dirty="0"/>
          </a:p>
        </p:txBody>
      </p:sp>
      <p:sp>
        <p:nvSpPr>
          <p:cNvPr id="3" name="Content Placeholder 2"/>
          <p:cNvSpPr>
            <a:spLocks noGrp="1"/>
          </p:cNvSpPr>
          <p:nvPr>
            <p:ph idx="1"/>
          </p:nvPr>
        </p:nvSpPr>
        <p:spPr/>
        <p:txBody>
          <a:bodyPr>
            <a:normAutofit/>
          </a:bodyPr>
          <a:lstStyle/>
          <a:p>
            <a:r>
              <a:rPr lang="en-US" dirty="0" smtClean="0"/>
              <a:t>Stream Ciphers encrypt one bit (up to one byte) of data at a time.</a:t>
            </a:r>
          </a:p>
          <a:p>
            <a:pPr lvl="1"/>
            <a:r>
              <a:rPr lang="en-US" dirty="0" smtClean="0"/>
              <a:t>Transposition, Substitution, XOR</a:t>
            </a:r>
          </a:p>
          <a:p>
            <a:pPr lvl="1"/>
            <a:r>
              <a:rPr lang="en-US" dirty="0" smtClean="0"/>
              <a:t>Very fast and efficient</a:t>
            </a:r>
          </a:p>
          <a:p>
            <a:pPr lvl="1"/>
            <a:r>
              <a:rPr lang="en-US" dirty="0" smtClean="0"/>
              <a:t>Not as Secure</a:t>
            </a:r>
          </a:p>
          <a:p>
            <a:pPr lvl="1"/>
            <a:r>
              <a:rPr lang="en-US" dirty="0" smtClean="0"/>
              <a:t>RC-4 is the only stream cipher necessary for the test</a:t>
            </a:r>
          </a:p>
          <a:p>
            <a:r>
              <a:rPr lang="en-US" dirty="0" smtClean="0"/>
              <a:t>Block Ciphers chunk data into blocks.  Each chunk goes through a series of math functions called S-boxes </a:t>
            </a:r>
          </a:p>
          <a:p>
            <a:pPr lvl="1"/>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Drawbacks to Symmetric Cryptography</a:t>
            </a:r>
            <a:endParaRPr lang="en-US" dirty="0"/>
          </a:p>
        </p:txBody>
      </p:sp>
      <p:sp>
        <p:nvSpPr>
          <p:cNvPr id="3" name="Content Placeholder 2"/>
          <p:cNvSpPr>
            <a:spLocks noGrp="1"/>
          </p:cNvSpPr>
          <p:nvPr>
            <p:ph idx="1"/>
          </p:nvPr>
        </p:nvSpPr>
        <p:spPr/>
        <p:txBody>
          <a:bodyPr/>
          <a:lstStyle/>
          <a:p>
            <a:endParaRPr lang="en-US" dirty="0" smtClean="0"/>
          </a:p>
          <a:p>
            <a:r>
              <a:rPr lang="en-US" dirty="0" smtClean="0"/>
              <a:t>Out of band key exchange</a:t>
            </a:r>
          </a:p>
          <a:p>
            <a:r>
              <a:rPr lang="en-US" dirty="0" smtClean="0"/>
              <a:t>Not Scalable     </a:t>
            </a:r>
            <a:r>
              <a:rPr lang="en-US" b="1" u="heavy" dirty="0" smtClean="0"/>
              <a:t>N * (N-1)</a:t>
            </a:r>
          </a:p>
          <a:p>
            <a:pPr>
              <a:buNone/>
            </a:pPr>
            <a:r>
              <a:rPr lang="en-US" b="1" dirty="0" smtClean="0"/>
              <a:t>                                      </a:t>
            </a:r>
            <a:r>
              <a:rPr lang="en-US" sz="4400" b="1" baseline="30000" dirty="0" smtClean="0"/>
              <a:t>2</a:t>
            </a:r>
          </a:p>
          <a:p>
            <a:r>
              <a:rPr lang="en-US" dirty="0" smtClean="0"/>
              <a:t>No Authenticity, Integrity or Non-repudiation</a:t>
            </a:r>
            <a:endParaRPr lang="en-US" dirty="0"/>
          </a:p>
          <a:p>
            <a:pPr>
              <a:buNone/>
            </a:pPr>
            <a:endParaRPr lang="en-US" b="1" baseline="30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Asymmetric Cryptography</a:t>
            </a:r>
            <a:endParaRPr lang="en-US" dirty="0"/>
          </a:p>
        </p:txBody>
      </p:sp>
      <p:sp>
        <p:nvSpPr>
          <p:cNvPr id="3" name="Content Placeholder 2"/>
          <p:cNvSpPr>
            <a:spLocks noGrp="1"/>
          </p:cNvSpPr>
          <p:nvPr>
            <p:ph idx="1"/>
          </p:nvPr>
        </p:nvSpPr>
        <p:spPr/>
        <p:txBody>
          <a:bodyPr/>
          <a:lstStyle/>
          <a:p>
            <a:r>
              <a:rPr lang="en-US" dirty="0" smtClean="0"/>
              <a:t>Every user has a key pair.  </a:t>
            </a:r>
          </a:p>
          <a:p>
            <a:pPr lvl="1"/>
            <a:r>
              <a:rPr lang="en-US" dirty="0" smtClean="0"/>
              <a:t>Public key is made available to anyone who requests it </a:t>
            </a:r>
          </a:p>
          <a:p>
            <a:pPr lvl="1"/>
            <a:r>
              <a:rPr lang="en-US" dirty="0" smtClean="0"/>
              <a:t>Private key is only available to that user and must not be disclosed or shared</a:t>
            </a:r>
          </a:p>
          <a:p>
            <a:r>
              <a:rPr lang="en-US" dirty="0" smtClean="0"/>
              <a:t>The keys are mathematically related so that anything encrypted with one key can only be decrypted by the other.</a:t>
            </a:r>
          </a:p>
          <a:p>
            <a:endParaRPr lang="en-US" dirty="0" smtClean="0"/>
          </a:p>
          <a:p>
            <a:endParaRPr lang="en-US" dirty="0" smtClean="0"/>
          </a:p>
          <a:p>
            <a:pPr lvl="1"/>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Historical uses of Cryptography</a:t>
            </a:r>
          </a:p>
          <a:p>
            <a:r>
              <a:rPr lang="en-US" dirty="0" smtClean="0"/>
              <a:t>Security Services provided by cryptography</a:t>
            </a:r>
          </a:p>
          <a:p>
            <a:r>
              <a:rPr lang="en-US" dirty="0" smtClean="0"/>
              <a:t>Definitions and terms</a:t>
            </a:r>
          </a:p>
          <a:p>
            <a:r>
              <a:rPr lang="en-US" dirty="0" smtClean="0"/>
              <a:t>Symmetric Cryptography</a:t>
            </a:r>
          </a:p>
          <a:p>
            <a:r>
              <a:rPr lang="en-US" dirty="0" smtClean="0"/>
              <a:t>Asymmetric Cryptography</a:t>
            </a:r>
          </a:p>
          <a:p>
            <a:r>
              <a:rPr lang="en-US" dirty="0" smtClean="0"/>
              <a:t>Hybrid Cryptography</a:t>
            </a:r>
          </a:p>
          <a:p>
            <a:r>
              <a:rPr lang="en-US" dirty="0" smtClean="0"/>
              <a:t>Integrity through Hashing, MACs and Digital Signatures</a:t>
            </a:r>
          </a:p>
          <a:p>
            <a:r>
              <a:rPr lang="en-US" dirty="0" smtClean="0"/>
              <a:t>Public Key Infrastructure</a:t>
            </a:r>
          </a:p>
          <a:p>
            <a:r>
              <a:rPr lang="en-US" dirty="0" smtClean="0"/>
              <a:t>IPSec</a:t>
            </a:r>
          </a:p>
          <a:p>
            <a:r>
              <a:rPr lang="en-US" dirty="0" smtClean="0"/>
              <a:t>Attacks on Cryptography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Summary of Symmetric vs. Asymmetric</a:t>
            </a:r>
            <a:endParaRPr 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762000" y="1981200"/>
            <a:ext cx="7620000" cy="42671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Common Symmetric Algorithm</a:t>
            </a:r>
            <a:endParaRPr lang="en-US" dirty="0"/>
          </a:p>
        </p:txBody>
      </p:sp>
      <p:sp>
        <p:nvSpPr>
          <p:cNvPr id="3" name="Content Placeholder 2"/>
          <p:cNvSpPr>
            <a:spLocks noGrp="1"/>
          </p:cNvSpPr>
          <p:nvPr>
            <p:ph idx="1"/>
          </p:nvPr>
        </p:nvSpPr>
        <p:spPr/>
        <p:txBody>
          <a:bodyPr>
            <a:normAutofit lnSpcReduction="10000"/>
          </a:bodyPr>
          <a:lstStyle/>
          <a:p>
            <a:r>
              <a:rPr lang="en-US" dirty="0" smtClean="0"/>
              <a:t>DES</a:t>
            </a:r>
          </a:p>
          <a:p>
            <a:r>
              <a:rPr lang="en-US" dirty="0" smtClean="0"/>
              <a:t>3DES</a:t>
            </a:r>
          </a:p>
          <a:p>
            <a:r>
              <a:rPr lang="en-US" dirty="0" smtClean="0"/>
              <a:t>AES</a:t>
            </a:r>
          </a:p>
          <a:p>
            <a:r>
              <a:rPr lang="en-US" dirty="0" smtClean="0"/>
              <a:t>RC-4</a:t>
            </a:r>
            <a:endParaRPr lang="en-US" dirty="0" smtClean="0"/>
          </a:p>
          <a:p>
            <a:r>
              <a:rPr lang="en-US" dirty="0" smtClean="0"/>
              <a:t>RC-5</a:t>
            </a:r>
          </a:p>
          <a:p>
            <a:r>
              <a:rPr lang="en-US" dirty="0" smtClean="0"/>
              <a:t>Two Fish</a:t>
            </a:r>
          </a:p>
          <a:p>
            <a:r>
              <a:rPr lang="en-US" dirty="0" smtClean="0"/>
              <a:t>Blowfish</a:t>
            </a:r>
          </a:p>
          <a:p>
            <a:r>
              <a:rPr lang="en-US" dirty="0" smtClean="0"/>
              <a:t>IDEA</a:t>
            </a:r>
          </a:p>
          <a:p>
            <a:r>
              <a:rPr lang="en-US" dirty="0" smtClean="0"/>
              <a:t>CAST </a:t>
            </a:r>
          </a:p>
          <a:p>
            <a:r>
              <a:rPr lang="en-US" dirty="0" smtClean="0"/>
              <a:t>MARS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Modes of DES</a:t>
            </a:r>
            <a:endParaRPr lang="en-US" dirty="0"/>
          </a:p>
        </p:txBody>
      </p:sp>
      <p:sp>
        <p:nvSpPr>
          <p:cNvPr id="3" name="Content Placeholder 2"/>
          <p:cNvSpPr>
            <a:spLocks noGrp="1"/>
          </p:cNvSpPr>
          <p:nvPr>
            <p:ph idx="1"/>
          </p:nvPr>
        </p:nvSpPr>
        <p:spPr/>
        <p:txBody>
          <a:bodyPr/>
          <a:lstStyle/>
          <a:p>
            <a:r>
              <a:rPr lang="en-US" dirty="0" smtClean="0"/>
              <a:t>ECB (Electronic Code Book):  Very weak, but very fast.  Same plaintext produces the same cipher text.  Used PINs.  Hard to detect patterns with such a small amount of data</a:t>
            </a:r>
          </a:p>
          <a:p>
            <a:r>
              <a:rPr lang="en-US" dirty="0" smtClean="0"/>
              <a:t>CBC (Cipher Block Chaining):  Output from one function is used as input into the next. (Cascading errors)</a:t>
            </a:r>
          </a:p>
          <a:p>
            <a:r>
              <a:rPr lang="en-US" dirty="0" smtClean="0"/>
              <a:t>**These are the most commonly asked about modes of DES</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Modes of DES continued</a:t>
            </a:r>
            <a:endParaRPr lang="en-US" dirty="0"/>
          </a:p>
        </p:txBody>
      </p:sp>
      <p:sp>
        <p:nvSpPr>
          <p:cNvPr id="3" name="Content Placeholder 2"/>
          <p:cNvSpPr>
            <a:spLocks noGrp="1"/>
          </p:cNvSpPr>
          <p:nvPr>
            <p:ph idx="1"/>
          </p:nvPr>
        </p:nvSpPr>
        <p:spPr/>
        <p:txBody>
          <a:bodyPr/>
          <a:lstStyle/>
          <a:p>
            <a:r>
              <a:rPr lang="en-US" dirty="0" smtClean="0"/>
              <a:t>Remaining 3 modes act like a stream</a:t>
            </a:r>
          </a:p>
          <a:p>
            <a:pPr lvl="1"/>
            <a:r>
              <a:rPr lang="en-US" dirty="0" smtClean="0"/>
              <a:t>CFB—terminal services</a:t>
            </a:r>
          </a:p>
          <a:p>
            <a:pPr lvl="1"/>
            <a:r>
              <a:rPr lang="en-US" dirty="0" smtClean="0"/>
              <a:t>OFB—</a:t>
            </a:r>
            <a:r>
              <a:rPr lang="en-US" dirty="0" err="1" smtClean="0"/>
              <a:t>satellits</a:t>
            </a:r>
            <a:endParaRPr lang="en-US" dirty="0" smtClean="0"/>
          </a:p>
          <a:p>
            <a:pPr lvl="1"/>
            <a:r>
              <a:rPr lang="en-US" dirty="0" smtClean="0"/>
              <a:t>CTR—some wireless devices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4 Modes of 3DES</a:t>
            </a:r>
            <a:endParaRPr lang="en-US" dirty="0"/>
          </a:p>
        </p:txBody>
      </p:sp>
      <p:sp>
        <p:nvSpPr>
          <p:cNvPr id="3" name="Content Placeholder 2"/>
          <p:cNvSpPr>
            <a:spLocks noGrp="1"/>
          </p:cNvSpPr>
          <p:nvPr>
            <p:ph idx="1"/>
          </p:nvPr>
        </p:nvSpPr>
        <p:spPr/>
        <p:txBody>
          <a:bodyPr/>
          <a:lstStyle/>
          <a:p>
            <a:r>
              <a:rPr lang="en-US" dirty="0" smtClean="0"/>
              <a:t>EEE2</a:t>
            </a:r>
          </a:p>
          <a:p>
            <a:r>
              <a:rPr lang="en-US" dirty="0" smtClean="0"/>
              <a:t>EEE3</a:t>
            </a:r>
          </a:p>
          <a:p>
            <a:r>
              <a:rPr lang="en-US" dirty="0" smtClean="0"/>
              <a:t>EDE2</a:t>
            </a:r>
          </a:p>
          <a:p>
            <a:r>
              <a:rPr lang="en-US" dirty="0" smtClean="0"/>
              <a:t>EDE3</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Common Asymmetric Algorithms</a:t>
            </a:r>
            <a:endParaRPr lang="en-US" dirty="0"/>
          </a:p>
        </p:txBody>
      </p:sp>
      <p:sp>
        <p:nvSpPr>
          <p:cNvPr id="3" name="Content Placeholder 2"/>
          <p:cNvSpPr>
            <a:spLocks noGrp="1"/>
          </p:cNvSpPr>
          <p:nvPr>
            <p:ph idx="1"/>
          </p:nvPr>
        </p:nvSpPr>
        <p:spPr/>
        <p:txBody>
          <a:bodyPr/>
          <a:lstStyle/>
          <a:p>
            <a:r>
              <a:rPr lang="en-US" dirty="0" smtClean="0"/>
              <a:t>DSA</a:t>
            </a:r>
          </a:p>
          <a:p>
            <a:r>
              <a:rPr lang="en-US" dirty="0" smtClean="0"/>
              <a:t>RSA</a:t>
            </a:r>
          </a:p>
          <a:p>
            <a:r>
              <a:rPr lang="en-US" dirty="0" smtClean="0"/>
              <a:t>ECC (</a:t>
            </a:r>
            <a:r>
              <a:rPr lang="en-US" dirty="0" err="1" smtClean="0"/>
              <a:t>Eliptical</a:t>
            </a:r>
            <a:r>
              <a:rPr lang="en-US" dirty="0" smtClean="0"/>
              <a:t> Curve Cryptography)</a:t>
            </a:r>
          </a:p>
          <a:p>
            <a:r>
              <a:rPr lang="en-US" dirty="0" smtClean="0"/>
              <a:t>El </a:t>
            </a:r>
            <a:r>
              <a:rPr lang="en-US" dirty="0" err="1" smtClean="0"/>
              <a:t>Gamal</a:t>
            </a:r>
            <a:endParaRPr lang="en-US" dirty="0" smtClean="0"/>
          </a:p>
          <a:p>
            <a:r>
              <a:rPr lang="en-US" dirty="0" err="1" smtClean="0"/>
              <a:t>Diffie</a:t>
            </a:r>
            <a:r>
              <a:rPr lang="en-US" dirty="0" smtClean="0"/>
              <a:t> </a:t>
            </a:r>
            <a:r>
              <a:rPr lang="en-US" dirty="0" smtClean="0"/>
              <a:t>Hellman</a:t>
            </a:r>
          </a:p>
          <a:p>
            <a:r>
              <a:rPr lang="en-US" dirty="0" smtClean="0"/>
              <a:t>Knapsack</a:t>
            </a:r>
            <a:endParaRPr lang="en-US" dirty="0" smtClean="0"/>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RSA</a:t>
            </a:r>
            <a:endParaRPr lang="en-US" dirty="0"/>
          </a:p>
        </p:txBody>
      </p:sp>
      <p:sp>
        <p:nvSpPr>
          <p:cNvPr id="3" name="Content Placeholder 2"/>
          <p:cNvSpPr>
            <a:spLocks noGrp="1"/>
          </p:cNvSpPr>
          <p:nvPr>
            <p:ph idx="1"/>
          </p:nvPr>
        </p:nvSpPr>
        <p:spPr/>
        <p:txBody>
          <a:bodyPr/>
          <a:lstStyle/>
          <a:p>
            <a:r>
              <a:rPr lang="en-US" dirty="0" smtClean="0"/>
              <a:t>Named for </a:t>
            </a:r>
            <a:r>
              <a:rPr lang="en-US" dirty="0" err="1" smtClean="0"/>
              <a:t>Rivest</a:t>
            </a:r>
            <a:r>
              <a:rPr lang="en-US" dirty="0" smtClean="0"/>
              <a:t>, Shamir, and </a:t>
            </a:r>
            <a:r>
              <a:rPr lang="en-US" dirty="0" err="1" smtClean="0"/>
              <a:t>Adleman</a:t>
            </a:r>
            <a:r>
              <a:rPr lang="en-US" dirty="0" smtClean="0"/>
              <a:t>, the creator </a:t>
            </a:r>
          </a:p>
          <a:p>
            <a:r>
              <a:rPr lang="en-US" dirty="0" smtClean="0"/>
              <a:t>Currently the standard for Digital Signatures</a:t>
            </a:r>
          </a:p>
          <a:p>
            <a:r>
              <a:rPr lang="en-US" dirty="0" smtClean="0"/>
              <a:t>Uses the idea that there is no efficient way to </a:t>
            </a:r>
            <a:r>
              <a:rPr lang="en-US" dirty="0" smtClean="0"/>
              <a:t>factor the product </a:t>
            </a:r>
            <a:r>
              <a:rPr lang="en-US" dirty="0" smtClean="0"/>
              <a:t>large prime numbers</a:t>
            </a:r>
          </a:p>
          <a:p>
            <a:r>
              <a:rPr lang="en-US" dirty="0" smtClean="0"/>
              <a:t>The math used for RSA is sometimes referred to as a trap-door function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Diffie</a:t>
            </a:r>
            <a:r>
              <a:rPr lang="en-US" dirty="0" smtClean="0"/>
              <a:t> Hellman</a:t>
            </a:r>
            <a:endParaRPr lang="en-US" dirty="0"/>
          </a:p>
        </p:txBody>
      </p:sp>
      <p:sp>
        <p:nvSpPr>
          <p:cNvPr id="3" name="Content Placeholder 2"/>
          <p:cNvSpPr>
            <a:spLocks noGrp="1"/>
          </p:cNvSpPr>
          <p:nvPr>
            <p:ph idx="1"/>
          </p:nvPr>
        </p:nvSpPr>
        <p:spPr/>
        <p:txBody>
          <a:bodyPr/>
          <a:lstStyle/>
          <a:p>
            <a:r>
              <a:rPr lang="en-US" dirty="0" smtClean="0"/>
              <a:t>The first asymmetric algorithm </a:t>
            </a:r>
          </a:p>
          <a:p>
            <a:r>
              <a:rPr lang="en-US" dirty="0" smtClean="0"/>
              <a:t>Secure key-agreement without pre-shared secrets</a:t>
            </a:r>
          </a:p>
          <a:p>
            <a:r>
              <a:rPr lang="en-US" dirty="0" smtClean="0"/>
              <a:t>Based on discrete logarithms in a finite field</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Diffie</a:t>
            </a:r>
            <a:r>
              <a:rPr lang="en-US" dirty="0" smtClean="0"/>
              <a:t> Hellman Key Agreement</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178236" y="1935163"/>
            <a:ext cx="6787527" cy="4389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ECC (</a:t>
            </a:r>
            <a:r>
              <a:rPr lang="en-US" dirty="0" err="1" smtClean="0"/>
              <a:t>Eliptical</a:t>
            </a:r>
            <a:r>
              <a:rPr lang="en-US" dirty="0" smtClean="0"/>
              <a:t> Curve </a:t>
            </a:r>
            <a:r>
              <a:rPr lang="en-US" dirty="0" smtClean="0"/>
              <a:t>Cryptography)</a:t>
            </a:r>
            <a:endParaRPr lang="en-US" dirty="0"/>
          </a:p>
        </p:txBody>
      </p:sp>
      <p:sp>
        <p:nvSpPr>
          <p:cNvPr id="3" name="Content Placeholder 2"/>
          <p:cNvSpPr>
            <a:spLocks noGrp="1"/>
          </p:cNvSpPr>
          <p:nvPr>
            <p:ph idx="1"/>
          </p:nvPr>
        </p:nvSpPr>
        <p:spPr/>
        <p:txBody>
          <a:bodyPr/>
          <a:lstStyle/>
          <a:p>
            <a:r>
              <a:rPr lang="en-US" dirty="0" smtClean="0"/>
              <a:t>Based upon plotting points upon a curve</a:t>
            </a:r>
          </a:p>
          <a:p>
            <a:r>
              <a:rPr lang="en-US" dirty="0" smtClean="0"/>
              <a:t>Very efficient, but only designed to work within certain environments</a:t>
            </a:r>
          </a:p>
          <a:p>
            <a:r>
              <a:rPr lang="en-US" dirty="0" smtClean="0"/>
              <a:t>Frequently used for handheld devices due to their limited processing capability</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Cryptography in History</a:t>
            </a:r>
            <a:endParaRPr lang="en-US" dirty="0"/>
          </a:p>
        </p:txBody>
      </p:sp>
      <p:sp>
        <p:nvSpPr>
          <p:cNvPr id="3" name="Content Placeholder 2"/>
          <p:cNvSpPr>
            <a:spLocks noGrp="1"/>
          </p:cNvSpPr>
          <p:nvPr>
            <p:ph idx="1"/>
          </p:nvPr>
        </p:nvSpPr>
        <p:spPr/>
        <p:txBody>
          <a:bodyPr/>
          <a:lstStyle/>
          <a:p>
            <a:r>
              <a:rPr lang="en-US" dirty="0" smtClean="0"/>
              <a:t>Caesar Machine</a:t>
            </a:r>
          </a:p>
          <a:p>
            <a:r>
              <a:rPr lang="en-US" dirty="0" err="1" smtClean="0"/>
              <a:t>Scytale</a:t>
            </a:r>
            <a:endParaRPr lang="en-US" dirty="0" smtClean="0"/>
          </a:p>
          <a:p>
            <a:r>
              <a:rPr lang="en-US" dirty="0" err="1" smtClean="0"/>
              <a:t>Vignere</a:t>
            </a:r>
            <a:endParaRPr lang="en-US" dirty="0" smtClean="0"/>
          </a:p>
          <a:p>
            <a:r>
              <a:rPr lang="en-US" dirty="0" err="1" smtClean="0"/>
              <a:t>Vernam</a:t>
            </a:r>
            <a:endParaRPr lang="en-US" dirty="0" smtClean="0"/>
          </a:p>
          <a:p>
            <a:r>
              <a:rPr lang="en-US" dirty="0" smtClean="0"/>
              <a:t>Enigma Machine and Purple Machine</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382000" cy="1143000"/>
          </a:xfrm>
        </p:spPr>
        <p:txBody>
          <a:bodyPr>
            <a:noAutofit/>
          </a:bodyPr>
          <a:lstStyle/>
          <a:p>
            <a:r>
              <a:rPr lang="en-US" sz="4400" dirty="0" smtClean="0"/>
              <a:t>P.A.I.N Services through  Asymmetric Cryptography and Hashing</a:t>
            </a:r>
            <a:endParaRPr lang="en-US" sz="4400" dirty="0"/>
          </a:p>
        </p:txBody>
      </p:sp>
      <p:sp>
        <p:nvSpPr>
          <p:cNvPr id="3" name="Content Placeholder 2"/>
          <p:cNvSpPr>
            <a:spLocks noGrp="1"/>
          </p:cNvSpPr>
          <p:nvPr>
            <p:ph idx="1"/>
          </p:nvPr>
        </p:nvSpPr>
        <p:spPr>
          <a:xfrm>
            <a:off x="457200" y="2514600"/>
            <a:ext cx="8229600" cy="3810000"/>
          </a:xfrm>
        </p:spPr>
        <p:txBody>
          <a:bodyPr/>
          <a:lstStyle/>
          <a:p>
            <a:r>
              <a:rPr lang="en-US" dirty="0" smtClean="0"/>
              <a:t>Privacy:  Receiver’s Public Key</a:t>
            </a:r>
          </a:p>
          <a:p>
            <a:r>
              <a:rPr lang="en-US" dirty="0" smtClean="0"/>
              <a:t>Authenticity:  Sender’s Private Key</a:t>
            </a:r>
          </a:p>
          <a:p>
            <a:r>
              <a:rPr lang="en-US" dirty="0" smtClean="0"/>
              <a:t>Integrity (not asymmetric OR symmetric)</a:t>
            </a:r>
          </a:p>
          <a:p>
            <a:r>
              <a:rPr lang="en-US" dirty="0" smtClean="0"/>
              <a:t>Non-Repudiation:  Hash encrypted Sender’s Private Key</a:t>
            </a:r>
          </a:p>
          <a:p>
            <a:endParaRPr lang="en-US" dirty="0" smtClean="0"/>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Review Symmetric vs. Asymmetric</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Symmetric</a:t>
            </a:r>
          </a:p>
          <a:p>
            <a:pPr lvl="1"/>
            <a:r>
              <a:rPr lang="en-US" dirty="0" smtClean="0"/>
              <a:t>Fast</a:t>
            </a:r>
          </a:p>
          <a:p>
            <a:pPr lvl="1"/>
            <a:r>
              <a:rPr lang="en-US" dirty="0" smtClean="0"/>
              <a:t>Out of band key exchange</a:t>
            </a:r>
          </a:p>
          <a:p>
            <a:pPr lvl="1"/>
            <a:r>
              <a:rPr lang="en-US" dirty="0" smtClean="0"/>
              <a:t>No integrity, authenticity or authenticity</a:t>
            </a:r>
          </a:p>
          <a:p>
            <a:pPr lvl="1"/>
            <a:r>
              <a:rPr lang="en-US" dirty="0" smtClean="0"/>
              <a:t>Not Scalable</a:t>
            </a:r>
          </a:p>
          <a:p>
            <a:r>
              <a:rPr lang="en-US" dirty="0" smtClean="0"/>
              <a:t>Asymmetric</a:t>
            </a:r>
          </a:p>
          <a:p>
            <a:pPr lvl="1"/>
            <a:r>
              <a:rPr lang="en-US" dirty="0" smtClean="0"/>
              <a:t>Slow</a:t>
            </a:r>
          </a:p>
          <a:p>
            <a:pPr lvl="1"/>
            <a:r>
              <a:rPr lang="en-US" dirty="0" smtClean="0"/>
              <a:t>Scales to large organizations well</a:t>
            </a:r>
          </a:p>
          <a:p>
            <a:pPr lvl="1"/>
            <a:r>
              <a:rPr lang="en-US" dirty="0" smtClean="0"/>
              <a:t>Provides non-repudiation</a:t>
            </a:r>
          </a:p>
          <a:p>
            <a:pPr lvl="1"/>
            <a:r>
              <a:rPr lang="en-US" dirty="0" smtClean="0"/>
              <a:t>Key exchange does not require exchange of any secret information</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Cryptography in SSL/TLS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Client initiates a secure connection</a:t>
            </a:r>
          </a:p>
          <a:p>
            <a:r>
              <a:rPr lang="en-US" dirty="0" smtClean="0"/>
              <a:t>Server responds by sending it’s public key to the client</a:t>
            </a:r>
          </a:p>
          <a:p>
            <a:r>
              <a:rPr lang="en-US" dirty="0" smtClean="0"/>
              <a:t>The client then generates a symmetric session key.</a:t>
            </a:r>
          </a:p>
          <a:p>
            <a:r>
              <a:rPr lang="en-US" dirty="0" smtClean="0"/>
              <a:t> Client encrypts uses the server’s public key to encrypt the session key.</a:t>
            </a:r>
          </a:p>
          <a:p>
            <a:r>
              <a:rPr lang="en-US" dirty="0" smtClean="0"/>
              <a:t>Client sends the session key (encrypted with the server’s public key) to the server</a:t>
            </a:r>
          </a:p>
          <a:p>
            <a:r>
              <a:rPr lang="en-US" dirty="0" smtClean="0"/>
              <a:t>Server uses it’s private key to decrypt the session key</a:t>
            </a:r>
          </a:p>
          <a:p>
            <a:r>
              <a:rPr lang="en-US" dirty="0" smtClean="0"/>
              <a:t>Now that a symmetric session key has been distributed, both parties have a secure channel across which to communicate.</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Integrity</a:t>
            </a:r>
            <a:endParaRPr lang="en-US" dirty="0"/>
          </a:p>
        </p:txBody>
      </p:sp>
      <p:sp>
        <p:nvSpPr>
          <p:cNvPr id="3" name="Content Placeholder 2"/>
          <p:cNvSpPr>
            <a:spLocks noGrp="1"/>
          </p:cNvSpPr>
          <p:nvPr>
            <p:ph idx="1"/>
          </p:nvPr>
        </p:nvSpPr>
        <p:spPr/>
        <p:txBody>
          <a:bodyPr>
            <a:normAutofit/>
          </a:bodyPr>
          <a:lstStyle/>
          <a:p>
            <a:r>
              <a:rPr lang="en-US" dirty="0" smtClean="0"/>
              <a:t>Data gets modified</a:t>
            </a:r>
          </a:p>
          <a:p>
            <a:pPr lvl="1"/>
            <a:r>
              <a:rPr lang="en-US" dirty="0" smtClean="0"/>
              <a:t>Accidentally through corruption</a:t>
            </a:r>
          </a:p>
          <a:p>
            <a:pPr lvl="1"/>
            <a:r>
              <a:rPr lang="en-US" dirty="0" smtClean="0"/>
              <a:t>Intentionally through malicious alteration</a:t>
            </a:r>
          </a:p>
          <a:p>
            <a:r>
              <a:rPr lang="en-US" dirty="0" smtClean="0"/>
              <a:t>Hash:  only good for accidental modification</a:t>
            </a:r>
          </a:p>
          <a:p>
            <a:r>
              <a:rPr lang="en-US" dirty="0" smtClean="0"/>
              <a:t>MAC:  Provides reasonable authenticity and integrity not strong enough to be non-repudiation (because it uses a symmetric key)</a:t>
            </a:r>
          </a:p>
          <a:p>
            <a:r>
              <a:rPr lang="en-US" dirty="0" smtClean="0"/>
              <a:t>Digital Signatures: Can detect both malicious and accidental modification, but requires an overhead.  Provides true non-repudiation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Hashing</a:t>
            </a:r>
            <a:endParaRPr lang="en-US" dirty="0"/>
          </a:p>
        </p:txBody>
      </p:sp>
      <p:sp>
        <p:nvSpPr>
          <p:cNvPr id="3" name="Content Placeholder 2"/>
          <p:cNvSpPr>
            <a:spLocks noGrp="1"/>
          </p:cNvSpPr>
          <p:nvPr>
            <p:ph idx="1"/>
          </p:nvPr>
        </p:nvSpPr>
        <p:spPr>
          <a:xfrm>
            <a:off x="457200" y="2057400"/>
            <a:ext cx="8229600" cy="4389120"/>
          </a:xfrm>
        </p:spPr>
        <p:txBody>
          <a:bodyPr>
            <a:normAutofit/>
          </a:bodyPr>
          <a:lstStyle/>
          <a:p>
            <a:endParaRPr lang="en-US" dirty="0" smtClean="0"/>
          </a:p>
          <a:p>
            <a:r>
              <a:rPr lang="en-US" dirty="0" smtClean="0"/>
              <a:t>Digital representation of the contents of the file</a:t>
            </a:r>
          </a:p>
          <a:p>
            <a:r>
              <a:rPr lang="en-US" dirty="0" smtClean="0"/>
              <a:t>If the file changes, the hash will change</a:t>
            </a:r>
          </a:p>
          <a:p>
            <a:r>
              <a:rPr lang="en-US" dirty="0" smtClean="0"/>
              <a:t>One way math</a:t>
            </a:r>
          </a:p>
          <a:p>
            <a:r>
              <a:rPr lang="en-US" dirty="0" smtClean="0"/>
              <a:t>When two different documents produce the same hash it is called a collision</a:t>
            </a:r>
          </a:p>
          <a:p>
            <a:r>
              <a:rPr lang="en-US" dirty="0" smtClean="0"/>
              <a:t>A birthday attack is an attempt to cause collisions.  It is based on the idea that it is easier to find two hashes that happen to match than to produce a specific hash.  </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Hashing Algorithms</a:t>
            </a:r>
            <a:endParaRPr lang="en-US" dirty="0"/>
          </a:p>
        </p:txBody>
      </p:sp>
      <p:sp>
        <p:nvSpPr>
          <p:cNvPr id="3" name="Content Placeholder 2"/>
          <p:cNvSpPr>
            <a:spLocks noGrp="1"/>
          </p:cNvSpPr>
          <p:nvPr>
            <p:ph idx="1"/>
          </p:nvPr>
        </p:nvSpPr>
        <p:spPr/>
        <p:txBody>
          <a:bodyPr/>
          <a:lstStyle/>
          <a:p>
            <a:r>
              <a:rPr lang="en-US" dirty="0" smtClean="0"/>
              <a:t>Variable length message, fixed length has</a:t>
            </a:r>
          </a:p>
          <a:p>
            <a:r>
              <a:rPr lang="en-US" dirty="0" smtClean="0"/>
              <a:t>MD-5 used to be the standard with a 128 bit hash</a:t>
            </a:r>
          </a:p>
          <a:p>
            <a:r>
              <a:rPr lang="en-US" dirty="0" smtClean="0"/>
              <a:t>SHA-1 160 bit </a:t>
            </a:r>
            <a:r>
              <a:rPr lang="en-US" dirty="0" smtClean="0"/>
              <a:t>replaced MD-5 for the most part</a:t>
            </a:r>
          </a:p>
          <a:p>
            <a:r>
              <a:rPr lang="en-US" dirty="0" smtClean="0"/>
              <a:t>SHA-256 is becoming very frequently used</a:t>
            </a:r>
          </a:p>
          <a:p>
            <a:r>
              <a:rPr lang="en-US" dirty="0" err="1" smtClean="0"/>
              <a:t>RipeMD</a:t>
            </a:r>
            <a:r>
              <a:rPr lang="en-US" dirty="0" smtClean="0"/>
              <a:t>, Tiger, Whirlpool, HAVAL are lesser known hashing algorithms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 (Message Authentication Code)</a:t>
            </a:r>
            <a:endParaRPr lang="en-US" dirty="0"/>
          </a:p>
        </p:txBody>
      </p:sp>
      <p:sp>
        <p:nvSpPr>
          <p:cNvPr id="3" name="Content Placeholder 2"/>
          <p:cNvSpPr>
            <a:spLocks noGrp="1"/>
          </p:cNvSpPr>
          <p:nvPr>
            <p:ph idx="1"/>
          </p:nvPr>
        </p:nvSpPr>
        <p:spPr/>
        <p:txBody>
          <a:bodyPr/>
          <a:lstStyle/>
          <a:p>
            <a:r>
              <a:rPr lang="en-US" dirty="0" smtClean="0"/>
              <a:t>Message + Symmetric </a:t>
            </a:r>
            <a:r>
              <a:rPr lang="en-US" dirty="0" smtClean="0"/>
              <a:t>Number +Hashing </a:t>
            </a:r>
            <a:r>
              <a:rPr lang="en-US" dirty="0" err="1" smtClean="0"/>
              <a:t>algorith</a:t>
            </a:r>
            <a:endParaRPr lang="en-US" dirty="0" smtClean="0"/>
          </a:p>
          <a:p>
            <a:pPr>
              <a:buNone/>
            </a:pPr>
            <a:r>
              <a:rPr lang="en-US" dirty="0" smtClean="0"/>
              <a:t> </a:t>
            </a:r>
            <a:r>
              <a:rPr lang="en-US" dirty="0" smtClean="0"/>
              <a:t>                                  </a:t>
            </a:r>
            <a:r>
              <a:rPr lang="en-US" dirty="0" smtClean="0"/>
              <a:t> </a:t>
            </a:r>
            <a:r>
              <a:rPr lang="en-US" dirty="0" smtClean="0"/>
              <a:t>= HMAC</a:t>
            </a:r>
          </a:p>
          <a:p>
            <a:r>
              <a:rPr lang="en-US" dirty="0" smtClean="0"/>
              <a:t>Integrity and (reasonable) authenticity</a:t>
            </a:r>
          </a:p>
          <a:p>
            <a:r>
              <a:rPr lang="en-US" dirty="0" smtClean="0"/>
              <a:t>A MAC does not provide true </a:t>
            </a:r>
            <a:r>
              <a:rPr lang="en-US" dirty="0" smtClean="0"/>
              <a:t>authenticity (symmetric)</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Signature</a:t>
            </a:r>
            <a:endParaRPr lang="en-US" dirty="0"/>
          </a:p>
        </p:txBody>
      </p:sp>
      <p:sp>
        <p:nvSpPr>
          <p:cNvPr id="3" name="Content Placeholder 2"/>
          <p:cNvSpPr>
            <a:spLocks noGrp="1"/>
          </p:cNvSpPr>
          <p:nvPr>
            <p:ph idx="1"/>
          </p:nvPr>
        </p:nvSpPr>
        <p:spPr/>
        <p:txBody>
          <a:bodyPr/>
          <a:lstStyle/>
          <a:p>
            <a:r>
              <a:rPr lang="en-US" dirty="0" smtClean="0"/>
              <a:t>Message is hashed.</a:t>
            </a:r>
          </a:p>
          <a:p>
            <a:r>
              <a:rPr lang="en-US" dirty="0" smtClean="0"/>
              <a:t>Hash is encrypted by Sender’s Private Key.</a:t>
            </a:r>
          </a:p>
          <a:p>
            <a:r>
              <a:rPr lang="en-US" dirty="0" smtClean="0"/>
              <a:t>SHA-1 is generally used for the hash</a:t>
            </a:r>
          </a:p>
          <a:p>
            <a:r>
              <a:rPr lang="en-US" dirty="0" smtClean="0"/>
              <a:t>RSA is the asymmetric encryption algorithm</a:t>
            </a:r>
            <a:r>
              <a:rPr lang="en-US" dirty="0"/>
              <a:t> </a:t>
            </a:r>
            <a:r>
              <a:rPr lang="en-US" dirty="0" smtClean="0"/>
              <a:t>that encrypts the hash with the sender’s private key.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Prevents MITM Attacks</a:t>
            </a:r>
            <a:endParaRPr lang="en-US" dirty="0"/>
          </a:p>
        </p:txBody>
      </p:sp>
      <p:sp>
        <p:nvSpPr>
          <p:cNvPr id="3" name="Content Placeholder 2"/>
          <p:cNvSpPr>
            <a:spLocks noGrp="1"/>
          </p:cNvSpPr>
          <p:nvPr>
            <p:ph idx="1"/>
          </p:nvPr>
        </p:nvSpPr>
        <p:spPr/>
        <p:txBody>
          <a:bodyPr/>
          <a:lstStyle/>
          <a:p>
            <a:r>
              <a:rPr lang="en-US" dirty="0" smtClean="0"/>
              <a:t>Authentication?</a:t>
            </a:r>
          </a:p>
          <a:p>
            <a:r>
              <a:rPr lang="en-US" dirty="0" smtClean="0"/>
              <a:t>Remember Encryption can NOT thwart a MITM attack</a:t>
            </a:r>
          </a:p>
          <a:p>
            <a:r>
              <a:rPr lang="en-US" dirty="0" smtClean="0"/>
              <a:t>Authentication is what prevents MITM</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Certificates</a:t>
            </a:r>
            <a:endParaRPr lang="en-US" dirty="0"/>
          </a:p>
        </p:txBody>
      </p:sp>
      <p:sp>
        <p:nvSpPr>
          <p:cNvPr id="3" name="Content Placeholder 2"/>
          <p:cNvSpPr>
            <a:spLocks noGrp="1"/>
          </p:cNvSpPr>
          <p:nvPr>
            <p:ph idx="1"/>
          </p:nvPr>
        </p:nvSpPr>
        <p:spPr>
          <a:xfrm>
            <a:off x="381000" y="1828800"/>
            <a:ext cx="3581400" cy="4525963"/>
          </a:xfrm>
        </p:spPr>
        <p:txBody>
          <a:bodyPr>
            <a:normAutofit/>
          </a:bodyPr>
          <a:lstStyle/>
          <a:p>
            <a:r>
              <a:rPr lang="en-US" sz="2400" dirty="0" smtClean="0"/>
              <a:t>X.509 v.4 standard</a:t>
            </a:r>
          </a:p>
          <a:p>
            <a:r>
              <a:rPr lang="en-US" sz="2400" dirty="0" smtClean="0"/>
              <a:t>Provides authenticity of a server’s public key</a:t>
            </a:r>
          </a:p>
          <a:p>
            <a:r>
              <a:rPr lang="en-US" sz="2400" dirty="0" smtClean="0"/>
              <a:t>Necessary to avoid MITM attacks with server’s using SSL or TLS</a:t>
            </a:r>
          </a:p>
          <a:p>
            <a:r>
              <a:rPr lang="en-US" sz="2400" dirty="0" smtClean="0"/>
              <a:t>Digitally signed by Certificate Authority</a:t>
            </a:r>
          </a:p>
          <a:p>
            <a:endParaRPr lang="en-US" sz="2400" dirty="0" smtClean="0"/>
          </a:p>
          <a:p>
            <a:endParaRPr lang="en-US" sz="2400" dirty="0"/>
          </a:p>
        </p:txBody>
      </p:sp>
      <p:pic>
        <p:nvPicPr>
          <p:cNvPr id="4" name="Picture 2"/>
          <p:cNvPicPr>
            <a:picLocks noChangeAspect="1" noChangeArrowheads="1"/>
          </p:cNvPicPr>
          <p:nvPr/>
        </p:nvPicPr>
        <p:blipFill>
          <a:blip r:embed="rId2" cstate="print"/>
          <a:srcRect/>
          <a:stretch>
            <a:fillRect/>
          </a:stretch>
        </p:blipFill>
        <p:spPr bwMode="auto">
          <a:xfrm>
            <a:off x="4038600" y="1371600"/>
            <a:ext cx="3400425" cy="4229797"/>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srcRect/>
          <a:stretch>
            <a:fillRect/>
          </a:stretch>
        </p:blipFill>
        <p:spPr bwMode="auto">
          <a:xfrm>
            <a:off x="5334000" y="2209800"/>
            <a:ext cx="3124200" cy="393529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Caesar Cipher</a:t>
            </a:r>
            <a:endParaRPr lang="en-US" dirty="0"/>
          </a:p>
        </p:txBody>
      </p:sp>
      <p:sp>
        <p:nvSpPr>
          <p:cNvPr id="3" name="Content Placeholder 2"/>
          <p:cNvSpPr>
            <a:spLocks noGrp="1"/>
          </p:cNvSpPr>
          <p:nvPr>
            <p:ph idx="1"/>
          </p:nvPr>
        </p:nvSpPr>
        <p:spPr/>
        <p:txBody>
          <a:bodyPr/>
          <a:lstStyle/>
          <a:p>
            <a:r>
              <a:rPr lang="en-US" dirty="0" smtClean="0"/>
              <a:t>Simple Substitution</a:t>
            </a:r>
          </a:p>
          <a:p>
            <a:r>
              <a:rPr lang="en-US" dirty="0" smtClean="0"/>
              <a:t>Shift Characters 3 spaces</a:t>
            </a:r>
          </a:p>
          <a:p>
            <a:r>
              <a:rPr lang="en-US" dirty="0" smtClean="0"/>
              <a:t>A=D, B=E, C=F, etc</a:t>
            </a:r>
          </a:p>
          <a:p>
            <a:r>
              <a:rPr lang="en-US" dirty="0" smtClean="0"/>
              <a:t>Substitution Ciphers are subject to pattern analysis</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PKI (Public Key Infrastructure)</a:t>
            </a:r>
            <a:endParaRPr lang="en-US" dirty="0"/>
          </a:p>
        </p:txBody>
      </p:sp>
      <p:sp>
        <p:nvSpPr>
          <p:cNvPr id="3" name="Content Placeholder 2"/>
          <p:cNvSpPr>
            <a:spLocks noGrp="1"/>
          </p:cNvSpPr>
          <p:nvPr>
            <p:ph idx="1"/>
          </p:nvPr>
        </p:nvSpPr>
        <p:spPr/>
        <p:txBody>
          <a:bodyPr/>
          <a:lstStyle/>
          <a:p>
            <a:r>
              <a:rPr lang="en-US" dirty="0" smtClean="0"/>
              <a:t>Certificate Authority (CA)</a:t>
            </a:r>
          </a:p>
          <a:p>
            <a:r>
              <a:rPr lang="en-US" dirty="0" smtClean="0"/>
              <a:t>Registration Authority (RA)</a:t>
            </a:r>
          </a:p>
          <a:p>
            <a:r>
              <a:rPr lang="en-US" dirty="0" smtClean="0"/>
              <a:t>Certificate Repository</a:t>
            </a:r>
          </a:p>
          <a:p>
            <a:r>
              <a:rPr lang="en-US" dirty="0" smtClean="0"/>
              <a:t>Certificate Revocation List</a:t>
            </a:r>
          </a:p>
          <a:p>
            <a:pPr>
              <a:buNone/>
            </a:pP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Certificate Contents</a:t>
            </a:r>
            <a:endParaRPr lang="en-US" dirty="0"/>
          </a:p>
        </p:txBody>
      </p:sp>
      <p:pic>
        <p:nvPicPr>
          <p:cNvPr id="1026" name="Picture 2"/>
          <p:cNvPicPr>
            <a:picLocks noGrp="1" noChangeAspect="1" noChangeArrowheads="1"/>
          </p:cNvPicPr>
          <p:nvPr>
            <p:ph idx="1"/>
          </p:nvPr>
        </p:nvPicPr>
        <p:blipFill>
          <a:blip r:embed="rId2" cstate="print"/>
          <a:stretch>
            <a:fillRect/>
          </a:stretch>
        </p:blipFill>
        <p:spPr bwMode="auto">
          <a:xfrm>
            <a:off x="2823017" y="1935163"/>
            <a:ext cx="3497965" cy="4389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Certificate Revocation</a:t>
            </a:r>
            <a:endParaRPr lang="en-US" dirty="0"/>
          </a:p>
        </p:txBody>
      </p:sp>
      <p:sp>
        <p:nvSpPr>
          <p:cNvPr id="3" name="Content Placeholder 2"/>
          <p:cNvSpPr>
            <a:spLocks noGrp="1"/>
          </p:cNvSpPr>
          <p:nvPr>
            <p:ph idx="1"/>
          </p:nvPr>
        </p:nvSpPr>
        <p:spPr/>
        <p:txBody>
          <a:bodyPr/>
          <a:lstStyle/>
          <a:p>
            <a:r>
              <a:rPr lang="en-US" dirty="0" smtClean="0"/>
              <a:t>CRL:  CA publishes CRL.  Client is responsible for downloading to see if a certificate has been revoked.</a:t>
            </a:r>
          </a:p>
          <a:p>
            <a:r>
              <a:rPr lang="en-US" dirty="0" smtClean="0"/>
              <a:t>OCSP (Online Certificate Status Protocol) Streamlines the process of verifying whether or not a certificate has been revoked.</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Encrypting Data in Transit</a:t>
            </a:r>
            <a:endParaRPr lang="en-US" dirty="0"/>
          </a:p>
        </p:txBody>
      </p:sp>
      <p:sp>
        <p:nvSpPr>
          <p:cNvPr id="3" name="Content Placeholder 2"/>
          <p:cNvSpPr>
            <a:spLocks noGrp="1"/>
          </p:cNvSpPr>
          <p:nvPr>
            <p:ph idx="1"/>
          </p:nvPr>
        </p:nvSpPr>
        <p:spPr/>
        <p:txBody>
          <a:bodyPr/>
          <a:lstStyle/>
          <a:p>
            <a:r>
              <a:rPr lang="en-US" dirty="0" smtClean="0"/>
              <a:t>Protect Data as it traverses the network</a:t>
            </a:r>
          </a:p>
          <a:p>
            <a:r>
              <a:rPr lang="en-US" dirty="0" smtClean="0"/>
              <a:t>Most protocols like IP, HTTP FTP are not inherently secure</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Encrypting Data in Transit: SSL/TLS</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109662" y="2182019"/>
            <a:ext cx="6924675" cy="3895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3429000" y="4876800"/>
            <a:ext cx="914400" cy="838200"/>
          </a:xfrm>
          <a:prstGeom prst="rect">
            <a:avLst/>
          </a:prstGeom>
          <a:solidFill>
            <a:srgbClr val="33CC33">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609600"/>
            <a:ext cx="8229600" cy="1143000"/>
          </a:xfrm>
        </p:spPr>
        <p:txBody>
          <a:bodyPr/>
          <a:lstStyle/>
          <a:p>
            <a:r>
              <a:rPr lang="en-US" dirty="0" smtClean="0"/>
              <a:t>IPSEC </a:t>
            </a:r>
            <a:endParaRPr lang="en-US" dirty="0"/>
          </a:p>
        </p:txBody>
      </p:sp>
      <p:sp>
        <p:nvSpPr>
          <p:cNvPr id="3" name="Content Placeholder 2"/>
          <p:cNvSpPr>
            <a:spLocks noGrp="1"/>
          </p:cNvSpPr>
          <p:nvPr>
            <p:ph idx="1"/>
          </p:nvPr>
        </p:nvSpPr>
        <p:spPr>
          <a:xfrm>
            <a:off x="457200" y="1676400"/>
            <a:ext cx="8229600" cy="4648200"/>
          </a:xfrm>
        </p:spPr>
        <p:txBody>
          <a:bodyPr>
            <a:normAutofit/>
          </a:bodyPr>
          <a:lstStyle/>
          <a:p>
            <a:r>
              <a:rPr lang="en-US" sz="2400" dirty="0" smtClean="0"/>
              <a:t>IPSec is an Encapsulation Framework that supports the security services of P.A.I.N</a:t>
            </a:r>
          </a:p>
          <a:p>
            <a:r>
              <a:rPr lang="en-US" sz="2400" dirty="0" smtClean="0"/>
              <a:t>Tunnel Mode:  Whole packet is encapsulated</a:t>
            </a:r>
          </a:p>
          <a:p>
            <a:endParaRPr lang="en-US" sz="2400" dirty="0" smtClean="0"/>
          </a:p>
          <a:p>
            <a:endParaRPr lang="en-US" sz="2400" dirty="0" smtClean="0"/>
          </a:p>
          <a:p>
            <a:pPr lvl="2">
              <a:buNone/>
            </a:pPr>
            <a:r>
              <a:rPr lang="en-US" sz="1800" dirty="0" smtClean="0"/>
              <a:t> </a:t>
            </a:r>
          </a:p>
          <a:p>
            <a:pPr lvl="2"/>
            <a:endParaRPr lang="en-US" sz="1800" dirty="0" smtClean="0"/>
          </a:p>
          <a:p>
            <a:pPr lvl="2"/>
            <a:r>
              <a:rPr lang="en-US" sz="1800" dirty="0" smtClean="0"/>
              <a:t>Transport Mode: Only the payload is encapsulated</a:t>
            </a:r>
            <a:endParaRPr lang="en-US" sz="1800" dirty="0"/>
          </a:p>
        </p:txBody>
      </p:sp>
      <p:sp>
        <p:nvSpPr>
          <p:cNvPr id="4" name="Rectangle 3"/>
          <p:cNvSpPr/>
          <p:nvPr/>
        </p:nvSpPr>
        <p:spPr>
          <a:xfrm>
            <a:off x="2667000" y="3200400"/>
            <a:ext cx="762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IP Header</a:t>
            </a:r>
            <a:endParaRPr lang="en-US" sz="1400" dirty="0"/>
          </a:p>
        </p:txBody>
      </p:sp>
      <p:sp>
        <p:nvSpPr>
          <p:cNvPr id="5" name="Rectangle 4"/>
          <p:cNvSpPr/>
          <p:nvPr/>
        </p:nvSpPr>
        <p:spPr>
          <a:xfrm>
            <a:off x="1905000" y="3200400"/>
            <a:ext cx="762000" cy="457200"/>
          </a:xfrm>
          <a:prstGeom prst="rect">
            <a:avLst/>
          </a:prstGeom>
          <a:solidFill>
            <a:srgbClr val="33CC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IPSec Header</a:t>
            </a:r>
            <a:endParaRPr lang="en-US" sz="1400" dirty="0"/>
          </a:p>
        </p:txBody>
      </p:sp>
      <p:sp>
        <p:nvSpPr>
          <p:cNvPr id="6" name="Rectangle 5"/>
          <p:cNvSpPr/>
          <p:nvPr/>
        </p:nvSpPr>
        <p:spPr>
          <a:xfrm>
            <a:off x="4343400" y="3200400"/>
            <a:ext cx="838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IP Trailer</a:t>
            </a:r>
            <a:endParaRPr lang="en-US" sz="1400" dirty="0"/>
          </a:p>
        </p:txBody>
      </p:sp>
      <p:sp>
        <p:nvSpPr>
          <p:cNvPr id="7" name="Rectangle 6"/>
          <p:cNvSpPr/>
          <p:nvPr/>
        </p:nvSpPr>
        <p:spPr>
          <a:xfrm>
            <a:off x="3429000" y="32004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IP  Payload</a:t>
            </a:r>
            <a:endParaRPr lang="en-US" sz="1400" dirty="0"/>
          </a:p>
        </p:txBody>
      </p:sp>
      <p:sp>
        <p:nvSpPr>
          <p:cNvPr id="9" name="Rectangle 8"/>
          <p:cNvSpPr/>
          <p:nvPr/>
        </p:nvSpPr>
        <p:spPr>
          <a:xfrm>
            <a:off x="2667000" y="3048000"/>
            <a:ext cx="2514600" cy="685800"/>
          </a:xfrm>
          <a:prstGeom prst="rect">
            <a:avLst/>
          </a:prstGeom>
          <a:solidFill>
            <a:srgbClr val="33CC33">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181600" y="3200400"/>
            <a:ext cx="762000" cy="457200"/>
          </a:xfrm>
          <a:prstGeom prst="rect">
            <a:avLst/>
          </a:prstGeom>
          <a:solidFill>
            <a:srgbClr val="33CC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IPSec Trailer</a:t>
            </a:r>
            <a:endParaRPr lang="en-US" sz="1400" dirty="0"/>
          </a:p>
        </p:txBody>
      </p:sp>
      <p:sp>
        <p:nvSpPr>
          <p:cNvPr id="11" name="Rectangle 10"/>
          <p:cNvSpPr/>
          <p:nvPr/>
        </p:nvSpPr>
        <p:spPr>
          <a:xfrm>
            <a:off x="2590800" y="3657600"/>
            <a:ext cx="2667000" cy="228600"/>
          </a:xfrm>
          <a:prstGeom prst="rect">
            <a:avLst/>
          </a:prstGeom>
          <a:solidFill>
            <a:srgbClr val="33CC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IPSec Payload</a:t>
            </a:r>
            <a:endParaRPr lang="en-US" dirty="0"/>
          </a:p>
        </p:txBody>
      </p:sp>
      <p:sp>
        <p:nvSpPr>
          <p:cNvPr id="12" name="Rectangle 11"/>
          <p:cNvSpPr/>
          <p:nvPr/>
        </p:nvSpPr>
        <p:spPr>
          <a:xfrm>
            <a:off x="1905000" y="5105400"/>
            <a:ext cx="762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IP Header</a:t>
            </a:r>
            <a:endParaRPr lang="en-US" sz="1400" dirty="0"/>
          </a:p>
        </p:txBody>
      </p:sp>
      <p:sp>
        <p:nvSpPr>
          <p:cNvPr id="13" name="Rectangle 12"/>
          <p:cNvSpPr/>
          <p:nvPr/>
        </p:nvSpPr>
        <p:spPr>
          <a:xfrm>
            <a:off x="3429000" y="51054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IP  Payload</a:t>
            </a:r>
            <a:endParaRPr lang="en-US" sz="1400" dirty="0"/>
          </a:p>
        </p:txBody>
      </p:sp>
      <p:sp>
        <p:nvSpPr>
          <p:cNvPr id="14" name="Rectangle 13"/>
          <p:cNvSpPr/>
          <p:nvPr/>
        </p:nvSpPr>
        <p:spPr>
          <a:xfrm>
            <a:off x="5105400" y="5105400"/>
            <a:ext cx="838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IP Trailer</a:t>
            </a:r>
            <a:endParaRPr lang="en-US" sz="1400" dirty="0"/>
          </a:p>
        </p:txBody>
      </p:sp>
      <p:sp>
        <p:nvSpPr>
          <p:cNvPr id="15" name="Rectangle 14"/>
          <p:cNvSpPr/>
          <p:nvPr/>
        </p:nvSpPr>
        <p:spPr>
          <a:xfrm>
            <a:off x="4343400" y="5105400"/>
            <a:ext cx="762000" cy="457200"/>
          </a:xfrm>
          <a:prstGeom prst="rect">
            <a:avLst/>
          </a:prstGeom>
          <a:solidFill>
            <a:srgbClr val="33CC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IPSec Trailer</a:t>
            </a:r>
            <a:endParaRPr lang="en-US" sz="1400" dirty="0"/>
          </a:p>
        </p:txBody>
      </p:sp>
      <p:sp>
        <p:nvSpPr>
          <p:cNvPr id="16" name="Rectangle 15"/>
          <p:cNvSpPr/>
          <p:nvPr/>
        </p:nvSpPr>
        <p:spPr>
          <a:xfrm>
            <a:off x="2667000" y="5105400"/>
            <a:ext cx="762000" cy="457200"/>
          </a:xfrm>
          <a:prstGeom prst="rect">
            <a:avLst/>
          </a:prstGeom>
          <a:solidFill>
            <a:srgbClr val="33CC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IPSec Header</a:t>
            </a:r>
            <a:endParaRPr lang="en-US" sz="1400" dirty="0"/>
          </a:p>
        </p:txBody>
      </p:sp>
      <p:sp>
        <p:nvSpPr>
          <p:cNvPr id="18" name="Rectangle 17"/>
          <p:cNvSpPr/>
          <p:nvPr/>
        </p:nvSpPr>
        <p:spPr>
          <a:xfrm>
            <a:off x="3352800" y="5638800"/>
            <a:ext cx="1143000" cy="609600"/>
          </a:xfrm>
          <a:prstGeom prst="rect">
            <a:avLst/>
          </a:prstGeom>
          <a:solidFill>
            <a:srgbClr val="33CC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IPSec Payload</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IPSec Sub-protocols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AH (Authentication Header)  Provides integrity, authenticity, and non-repudiation through the use of an ICV (Integrity Check Value).  The ICV is run on the entire packet (header, data, trailer) except for particular fields in the header that are dynamic (like TTL, etc). NO CONFIDENTIALITY</a:t>
            </a:r>
          </a:p>
          <a:p>
            <a:r>
              <a:rPr lang="en-US" dirty="0" smtClean="0"/>
              <a:t>ESP (Encapsulating Security Payload) Provides  authenticity and integrity through a MAC (no non-repudiation since a MAC is symmetric).  The main service provided is ENCRYPTION.  </a:t>
            </a:r>
          </a:p>
          <a:p>
            <a:r>
              <a:rPr lang="en-US" dirty="0" smtClean="0"/>
              <a:t>IKE:  Internet Key Exchange---No Security Services.  Just management of secure connection</a:t>
            </a:r>
          </a:p>
          <a:p>
            <a:pPr lvl="1"/>
            <a:r>
              <a:rPr lang="en-US" dirty="0" smtClean="0"/>
              <a:t>Oakley:  Uses </a:t>
            </a:r>
            <a:r>
              <a:rPr lang="en-US" dirty="0" err="1" smtClean="0"/>
              <a:t>Diffie</a:t>
            </a:r>
            <a:r>
              <a:rPr lang="en-US" dirty="0" smtClean="0"/>
              <a:t> Hellman to agree upon a key</a:t>
            </a:r>
          </a:p>
          <a:p>
            <a:pPr lvl="1"/>
            <a:r>
              <a:rPr lang="en-US" dirty="0" smtClean="0"/>
              <a:t>ISAKMP (Internet Security Association and Key Management Protocol) Manages Keys, Security Associations (SAs)and Security Parameters Index (SPI)</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Associations and SPIs</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562100" y="2672556"/>
            <a:ext cx="4686300" cy="2914650"/>
          </a:xfrm>
          <a:prstGeom prst="rect">
            <a:avLst/>
          </a:prstGeom>
          <a:noFill/>
          <a:ln w="9525">
            <a:noFill/>
            <a:miter lim="800000"/>
            <a:headEnd/>
            <a:tailEnd/>
          </a:ln>
        </p:spPr>
      </p:pic>
      <p:cxnSp>
        <p:nvCxnSpPr>
          <p:cNvPr id="6" name="Straight Arrow Connector 5"/>
          <p:cNvCxnSpPr/>
          <p:nvPr/>
        </p:nvCxnSpPr>
        <p:spPr>
          <a:xfrm>
            <a:off x="6229350" y="2819400"/>
            <a:ext cx="609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6229350" y="3200400"/>
            <a:ext cx="609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858000" y="2819400"/>
            <a:ext cx="1676400" cy="646331"/>
          </a:xfrm>
          <a:prstGeom prst="rect">
            <a:avLst/>
          </a:prstGeom>
          <a:noFill/>
        </p:spPr>
        <p:txBody>
          <a:bodyPr wrap="square" rtlCol="0">
            <a:spAutoFit/>
          </a:bodyPr>
          <a:lstStyle/>
          <a:p>
            <a:r>
              <a:rPr lang="en-US" dirty="0" smtClean="0"/>
              <a:t>Security Association</a:t>
            </a:r>
            <a:endParaRPr lang="en-US" dirty="0"/>
          </a:p>
        </p:txBody>
      </p:sp>
      <p:sp>
        <p:nvSpPr>
          <p:cNvPr id="12" name="TextBox 11"/>
          <p:cNvSpPr txBox="1"/>
          <p:nvPr/>
        </p:nvSpPr>
        <p:spPr>
          <a:xfrm>
            <a:off x="1143000" y="5791200"/>
            <a:ext cx="6477000" cy="369332"/>
          </a:xfrm>
          <a:prstGeom prst="rect">
            <a:avLst/>
          </a:prstGeom>
          <a:noFill/>
        </p:spPr>
        <p:txBody>
          <a:bodyPr wrap="square" rtlCol="0">
            <a:spAutoFit/>
          </a:bodyPr>
          <a:lstStyle/>
          <a:p>
            <a:r>
              <a:rPr lang="en-US" b="1" dirty="0" smtClean="0"/>
              <a:t>There will be at least two SAs for every secure connection</a:t>
            </a:r>
            <a:endParaRPr lang="en-US" b="1"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08888"/>
          </a:xfrm>
        </p:spPr>
        <p:txBody>
          <a:bodyPr>
            <a:normAutofit/>
          </a:bodyPr>
          <a:lstStyle/>
          <a:p>
            <a:r>
              <a:rPr lang="en-US" dirty="0" smtClean="0"/>
              <a:t>SSH (Secure Shell)</a:t>
            </a:r>
            <a:endParaRPr lang="en-US" dirty="0"/>
          </a:p>
        </p:txBody>
      </p:sp>
      <p:sp>
        <p:nvSpPr>
          <p:cNvPr id="3" name="Content Placeholder 2"/>
          <p:cNvSpPr>
            <a:spLocks noGrp="1"/>
          </p:cNvSpPr>
          <p:nvPr>
            <p:ph idx="1"/>
          </p:nvPr>
        </p:nvSpPr>
        <p:spPr>
          <a:xfrm>
            <a:off x="457200" y="1935480"/>
            <a:ext cx="8229600" cy="2407920"/>
          </a:xfrm>
        </p:spPr>
        <p:txBody>
          <a:bodyPr/>
          <a:lstStyle/>
          <a:p>
            <a:r>
              <a:rPr lang="en-US" dirty="0" smtClean="0"/>
              <a:t>Secure alternative to unsecure remote administrative protocols</a:t>
            </a:r>
          </a:p>
          <a:p>
            <a:r>
              <a:rPr lang="en-US" dirty="0" smtClean="0"/>
              <a:t>Telnet, FTP, R-</a:t>
            </a:r>
            <a:r>
              <a:rPr lang="en-US" dirty="0" err="1" smtClean="0"/>
              <a:t>utilitites</a:t>
            </a:r>
            <a:r>
              <a:rPr lang="en-US" dirty="0" smtClean="0"/>
              <a:t> (Rlogin, etc) transmit credentials in clear text</a:t>
            </a:r>
          </a:p>
          <a:p>
            <a:r>
              <a:rPr lang="en-US" dirty="0" smtClean="0"/>
              <a:t>SSL sets up a secure tunnel</a:t>
            </a:r>
          </a:p>
          <a:p>
            <a:endParaRPr lang="en-US" dirty="0"/>
          </a:p>
        </p:txBody>
      </p:sp>
      <p:pic>
        <p:nvPicPr>
          <p:cNvPr id="6" name="Picture 2"/>
          <p:cNvPicPr>
            <a:picLocks noChangeAspect="1" noChangeArrowheads="1"/>
          </p:cNvPicPr>
          <p:nvPr/>
        </p:nvPicPr>
        <p:blipFill>
          <a:blip r:embed="rId3" cstate="print"/>
          <a:stretch>
            <a:fillRect/>
          </a:stretch>
        </p:blipFill>
        <p:spPr bwMode="auto">
          <a:xfrm>
            <a:off x="1905000" y="4495800"/>
            <a:ext cx="4648200" cy="876300"/>
          </a:xfrm>
          <a:prstGeom prst="rect">
            <a:avLst/>
          </a:prstGeom>
          <a:noFill/>
          <a:ln>
            <a:noFill/>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305800" cy="1143000"/>
          </a:xfrm>
        </p:spPr>
        <p:txBody>
          <a:bodyPr>
            <a:normAutofit fontScale="90000"/>
          </a:bodyPr>
          <a:lstStyle/>
          <a:p>
            <a:r>
              <a:rPr lang="en-US" dirty="0" smtClean="0"/>
              <a:t>Implementation of Cryptography: Digital Envelopes in S/MIME</a:t>
            </a:r>
            <a:endParaRPr lang="en-US" dirty="0"/>
          </a:p>
        </p:txBody>
      </p:sp>
      <p:sp>
        <p:nvSpPr>
          <p:cNvPr id="3" name="Content Placeholder 2"/>
          <p:cNvSpPr>
            <a:spLocks noGrp="1"/>
          </p:cNvSpPr>
          <p:nvPr>
            <p:ph idx="1"/>
          </p:nvPr>
        </p:nvSpPr>
        <p:spPr>
          <a:xfrm>
            <a:off x="457200" y="2286000"/>
            <a:ext cx="8229600" cy="4038600"/>
          </a:xfrm>
        </p:spPr>
        <p:txBody>
          <a:bodyPr>
            <a:normAutofit fontScale="77500" lnSpcReduction="20000"/>
          </a:bodyPr>
          <a:lstStyle/>
          <a:p>
            <a:r>
              <a:rPr lang="en-US" dirty="0" smtClean="0"/>
              <a:t>S/MIME (Secure Multipart Internet Mail Exchange)</a:t>
            </a:r>
            <a:r>
              <a:rPr lang="en-US" b="1" dirty="0" smtClean="0"/>
              <a:t> :  </a:t>
            </a:r>
          </a:p>
          <a:p>
            <a:pPr>
              <a:buNone/>
            </a:pPr>
            <a:r>
              <a:rPr lang="en-US" b="1" dirty="0" smtClean="0"/>
              <a:t>Standards based secure email by creating a digital envelope</a:t>
            </a:r>
          </a:p>
          <a:p>
            <a:pPr>
              <a:buNone/>
            </a:pPr>
            <a:r>
              <a:rPr lang="en-US" b="1" dirty="0" smtClean="0"/>
              <a:t>Sender functions:</a:t>
            </a:r>
          </a:p>
          <a:p>
            <a:pPr>
              <a:buNone/>
            </a:pPr>
            <a:r>
              <a:rPr lang="en-US" dirty="0" smtClean="0"/>
              <a:t> Calculate hash value on message</a:t>
            </a:r>
          </a:p>
          <a:p>
            <a:pPr>
              <a:buNone/>
            </a:pPr>
            <a:r>
              <a:rPr lang="en-US" dirty="0" smtClean="0"/>
              <a:t> Encrypt message with session key</a:t>
            </a:r>
          </a:p>
          <a:p>
            <a:pPr>
              <a:buNone/>
            </a:pPr>
            <a:r>
              <a:rPr lang="en-US" dirty="0" smtClean="0"/>
              <a:t> Encrypt hash value with private key</a:t>
            </a:r>
          </a:p>
          <a:p>
            <a:pPr>
              <a:buNone/>
            </a:pPr>
            <a:r>
              <a:rPr lang="en-US" dirty="0" smtClean="0"/>
              <a:t> Encrypt session key with receiver’s public key</a:t>
            </a:r>
          </a:p>
          <a:p>
            <a:pPr>
              <a:buNone/>
            </a:pPr>
            <a:r>
              <a:rPr lang="en-US" b="1" dirty="0" smtClean="0"/>
              <a:t>Receiver functions:</a:t>
            </a:r>
          </a:p>
          <a:p>
            <a:pPr>
              <a:buNone/>
            </a:pPr>
            <a:r>
              <a:rPr lang="en-US" dirty="0" smtClean="0"/>
              <a:t> Decrypt session key with private key</a:t>
            </a:r>
          </a:p>
          <a:p>
            <a:pPr>
              <a:buNone/>
            </a:pPr>
            <a:r>
              <a:rPr lang="en-US" dirty="0" smtClean="0"/>
              <a:t> Decrypt hash value with sender’s public key</a:t>
            </a:r>
          </a:p>
          <a:p>
            <a:pPr>
              <a:buNone/>
            </a:pPr>
            <a:r>
              <a:rPr lang="en-US" dirty="0" smtClean="0"/>
              <a:t> Decrypt message</a:t>
            </a:r>
          </a:p>
          <a:p>
            <a:pPr>
              <a:buNone/>
            </a:pPr>
            <a:r>
              <a:rPr lang="en-US" dirty="0" smtClean="0"/>
              <a:t> Calculate hash value and compare with one sent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Scytale</a:t>
            </a:r>
            <a:endParaRPr lang="en-US" dirty="0"/>
          </a:p>
        </p:txBody>
      </p:sp>
      <p:sp>
        <p:nvSpPr>
          <p:cNvPr id="3" name="Content Placeholder 2"/>
          <p:cNvSpPr>
            <a:spLocks noGrp="1"/>
          </p:cNvSpPr>
          <p:nvPr>
            <p:ph idx="1"/>
          </p:nvPr>
        </p:nvSpPr>
        <p:spPr/>
        <p:txBody>
          <a:bodyPr/>
          <a:lstStyle/>
          <a:p>
            <a:r>
              <a:rPr lang="en-US" dirty="0" smtClean="0"/>
              <a:t>Spartans used this cipher to communicate messages to generals in the field</a:t>
            </a:r>
          </a:p>
          <a:p>
            <a:r>
              <a:rPr lang="en-US" dirty="0" smtClean="0"/>
              <a:t>Wrapped tape around a rod</a:t>
            </a:r>
          </a:p>
          <a:p>
            <a:r>
              <a:rPr lang="en-US" dirty="0" smtClean="0"/>
              <a:t>Diameter of the rod is the pre-agreed upon secret (key) </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en-US" dirty="0" smtClean="0"/>
              <a:t>Implementation of Cryptography:  PGP (Pretty Good Privacy)</a:t>
            </a:r>
            <a:endParaRPr lang="en-US" dirty="0"/>
          </a:p>
        </p:txBody>
      </p:sp>
      <p:sp>
        <p:nvSpPr>
          <p:cNvPr id="3" name="Content Placeholder 2"/>
          <p:cNvSpPr>
            <a:spLocks noGrp="1"/>
          </p:cNvSpPr>
          <p:nvPr>
            <p:ph idx="1"/>
          </p:nvPr>
        </p:nvSpPr>
        <p:spPr/>
        <p:txBody>
          <a:bodyPr>
            <a:normAutofit/>
          </a:bodyPr>
          <a:lstStyle/>
          <a:p>
            <a:r>
              <a:rPr lang="en-US" dirty="0" smtClean="0"/>
              <a:t>Proprietary mail standard from Phil Zimmerman</a:t>
            </a:r>
          </a:p>
          <a:p>
            <a:r>
              <a:rPr lang="en-US" dirty="0" smtClean="0"/>
              <a:t>Free, but proprietary software must  be installed</a:t>
            </a:r>
          </a:p>
          <a:p>
            <a:r>
              <a:rPr lang="en-US" dirty="0" smtClean="0"/>
              <a:t>Uses Web of Trust</a:t>
            </a:r>
          </a:p>
          <a:p>
            <a:r>
              <a:rPr lang="en-US" dirty="0" smtClean="0"/>
              <a:t>Passphrases instead of passwords</a:t>
            </a:r>
          </a:p>
          <a:p>
            <a:r>
              <a:rPr lang="en-US" dirty="0" smtClean="0"/>
              <a:t>Learned keys are stored in a file called the key ring</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Protecting Confidentiality of Data Rest</a:t>
            </a:r>
            <a:endParaRPr lang="en-US" dirty="0"/>
          </a:p>
        </p:txBody>
      </p:sp>
      <p:sp>
        <p:nvSpPr>
          <p:cNvPr id="3" name="Content Placeholder 2"/>
          <p:cNvSpPr>
            <a:spLocks noGrp="1"/>
          </p:cNvSpPr>
          <p:nvPr>
            <p:ph idx="1"/>
          </p:nvPr>
        </p:nvSpPr>
        <p:spPr/>
        <p:txBody>
          <a:bodyPr/>
          <a:lstStyle/>
          <a:p>
            <a:r>
              <a:rPr lang="en-US" dirty="0" smtClean="0"/>
              <a:t>Data stored on local drives must be protected</a:t>
            </a:r>
          </a:p>
          <a:p>
            <a:r>
              <a:rPr lang="en-US" dirty="0" smtClean="0"/>
              <a:t>Log off of workstations not in use</a:t>
            </a:r>
          </a:p>
          <a:p>
            <a:r>
              <a:rPr lang="en-US" dirty="0" smtClean="0"/>
              <a:t>Use encryption within the operating system (ex:  EFS in Windows environment)</a:t>
            </a:r>
          </a:p>
          <a:p>
            <a:r>
              <a:rPr lang="en-US" dirty="0" smtClean="0"/>
              <a:t>Whole Drive Encryption:  Protect Hard Drive in the event the disk is stolen</a:t>
            </a:r>
          </a:p>
          <a:p>
            <a:pPr lvl="1"/>
            <a:r>
              <a:rPr lang="en-US" dirty="0" smtClean="0"/>
              <a:t>TPM </a:t>
            </a:r>
          </a:p>
          <a:p>
            <a:pPr lvl="1"/>
            <a:r>
              <a:rPr lang="en-US" dirty="0" smtClean="0"/>
              <a:t>USB</a:t>
            </a:r>
          </a:p>
          <a:p>
            <a:pPr lvl="1"/>
            <a:r>
              <a:rPr lang="en-US" dirty="0" smtClean="0"/>
              <a:t>Directory Services</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Attacks on Cryptography</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Ciphertext</a:t>
            </a:r>
            <a:r>
              <a:rPr lang="en-US" dirty="0" smtClean="0"/>
              <a:t> Only:  Attacker has captured encrypted text on the network.  Usually means all the attacker can do is brute force</a:t>
            </a:r>
          </a:p>
          <a:p>
            <a:r>
              <a:rPr lang="en-US" dirty="0" smtClean="0"/>
              <a:t>Known Plain Text: The attacker has captured cipher text, but also knows what a portion of the message is in plain text (like an automatic signature)</a:t>
            </a:r>
          </a:p>
          <a:p>
            <a:r>
              <a:rPr lang="en-US" dirty="0" smtClean="0"/>
              <a:t>Chosen Plaintext:  Attacker can see the full text encrypted and decrypted.  Usually the attacker has initiated the message</a:t>
            </a:r>
          </a:p>
          <a:p>
            <a:r>
              <a:rPr lang="en-US" dirty="0" smtClean="0"/>
              <a:t>Chosen </a:t>
            </a:r>
            <a:r>
              <a:rPr lang="en-US" dirty="0" err="1" smtClean="0"/>
              <a:t>Ciphertext</a:t>
            </a:r>
            <a:r>
              <a:rPr lang="en-US" dirty="0" smtClean="0"/>
              <a:t>:  An attacker can see whatever they want in plain or </a:t>
            </a:r>
            <a:r>
              <a:rPr lang="en-US" dirty="0" err="1" smtClean="0"/>
              <a:t>ciphertext</a:t>
            </a:r>
            <a:r>
              <a:rPr lang="en-US" dirty="0" smtClean="0"/>
              <a:t>.  They have compromised a workstation.  Sometimes called a lunchtime or midnight attack.  </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Attacks on Cryptography Continued</a:t>
            </a:r>
            <a:endParaRPr lang="en-US" dirty="0"/>
          </a:p>
        </p:txBody>
      </p:sp>
      <p:sp>
        <p:nvSpPr>
          <p:cNvPr id="3" name="Content Placeholder 2"/>
          <p:cNvSpPr>
            <a:spLocks noGrp="1"/>
          </p:cNvSpPr>
          <p:nvPr>
            <p:ph idx="1"/>
          </p:nvPr>
        </p:nvSpPr>
        <p:spPr/>
        <p:txBody>
          <a:bodyPr/>
          <a:lstStyle/>
          <a:p>
            <a:r>
              <a:rPr lang="en-US" dirty="0" smtClean="0"/>
              <a:t>Meet in the Middle (Not to be confused with Man in the Middle).  These attacks </a:t>
            </a:r>
            <a:r>
              <a:rPr lang="en-US" smtClean="0"/>
              <a:t>are targeted </a:t>
            </a:r>
            <a:r>
              <a:rPr lang="en-US" dirty="0" smtClean="0"/>
              <a:t>towards algorithms like 3DES where there are multiple key.  An attacker tries to learn what each key does individually.</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Vignere</a:t>
            </a:r>
            <a:r>
              <a:rPr lang="en-US" dirty="0" smtClean="0"/>
              <a:t> </a:t>
            </a:r>
            <a:endParaRPr lang="en-US" dirty="0"/>
          </a:p>
        </p:txBody>
      </p:sp>
      <p:sp>
        <p:nvSpPr>
          <p:cNvPr id="3" name="Content Placeholder 2"/>
          <p:cNvSpPr>
            <a:spLocks noGrp="1"/>
          </p:cNvSpPr>
          <p:nvPr>
            <p:ph idx="1"/>
          </p:nvPr>
        </p:nvSpPr>
        <p:spPr/>
        <p:txBody>
          <a:bodyPr/>
          <a:lstStyle/>
          <a:p>
            <a:r>
              <a:rPr lang="en-US" dirty="0" smtClean="0"/>
              <a:t>First </a:t>
            </a:r>
            <a:r>
              <a:rPr lang="en-US" dirty="0" err="1" smtClean="0"/>
              <a:t>polyalphabetic</a:t>
            </a:r>
            <a:r>
              <a:rPr lang="en-US" dirty="0" smtClean="0"/>
              <a:t> cipher</a:t>
            </a:r>
          </a:p>
          <a:p>
            <a:r>
              <a:rPr lang="en-US" dirty="0" smtClean="0"/>
              <a:t>Key word is agreed upon ahead of time</a:t>
            </a:r>
          </a:p>
          <a:p>
            <a:r>
              <a:rPr lang="en-US" dirty="0" smtClean="0"/>
              <a:t>First letter of the key is matched up against first letter of the message, and so on</a:t>
            </a:r>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4128691" y="3886200"/>
            <a:ext cx="4048575"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Cryptography in Warfare</a:t>
            </a:r>
            <a:endParaRPr lang="en-US" dirty="0"/>
          </a:p>
        </p:txBody>
      </p:sp>
      <p:sp>
        <p:nvSpPr>
          <p:cNvPr id="3" name="Content Placeholder 2"/>
          <p:cNvSpPr>
            <a:spLocks noGrp="1"/>
          </p:cNvSpPr>
          <p:nvPr>
            <p:ph idx="1"/>
          </p:nvPr>
        </p:nvSpPr>
        <p:spPr>
          <a:xfrm>
            <a:off x="457200" y="1600200"/>
            <a:ext cx="4876800" cy="4525963"/>
          </a:xfrm>
        </p:spPr>
        <p:txBody>
          <a:bodyPr>
            <a:normAutofit/>
          </a:bodyPr>
          <a:lstStyle/>
          <a:p>
            <a:r>
              <a:rPr lang="en-US" dirty="0" smtClean="0"/>
              <a:t>Enigma Machine/Purple Machine</a:t>
            </a:r>
          </a:p>
          <a:p>
            <a:r>
              <a:rPr lang="en-US" dirty="0" smtClean="0"/>
              <a:t>Used by the Germans/Japanese in WWII</a:t>
            </a:r>
          </a:p>
          <a:p>
            <a:r>
              <a:rPr lang="en-US" dirty="0" smtClean="0"/>
              <a:t>Breaking the cryptography of these devices is credited with reducing the length of the war.  </a:t>
            </a:r>
          </a:p>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5791200" y="2438400"/>
            <a:ext cx="2847975" cy="29545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Vernam</a:t>
            </a:r>
            <a:r>
              <a:rPr lang="en-US" dirty="0" smtClean="0"/>
              <a:t> Cipher</a:t>
            </a:r>
            <a:endParaRPr lang="en-US" dirty="0"/>
          </a:p>
        </p:txBody>
      </p:sp>
      <p:sp>
        <p:nvSpPr>
          <p:cNvPr id="3" name="Content Placeholder 2"/>
          <p:cNvSpPr>
            <a:spLocks noGrp="1"/>
          </p:cNvSpPr>
          <p:nvPr>
            <p:ph idx="1"/>
          </p:nvPr>
        </p:nvSpPr>
        <p:spPr/>
        <p:txBody>
          <a:bodyPr/>
          <a:lstStyle/>
          <a:p>
            <a:r>
              <a:rPr lang="en-US" dirty="0" smtClean="0"/>
              <a:t>One Time Pad</a:t>
            </a:r>
          </a:p>
          <a:p>
            <a:r>
              <a:rPr lang="en-US" dirty="0" smtClean="0"/>
              <a:t>Only mathematically unbreakable form of cryptography</a:t>
            </a:r>
          </a:p>
          <a:p>
            <a:pPr lvl="1"/>
            <a:r>
              <a:rPr lang="en-US" dirty="0" smtClean="0"/>
              <a:t>Key must be used only once</a:t>
            </a:r>
          </a:p>
          <a:p>
            <a:pPr lvl="1"/>
            <a:r>
              <a:rPr lang="en-US" dirty="0" smtClean="0"/>
              <a:t>Pad must be at least as long as the message</a:t>
            </a:r>
          </a:p>
          <a:p>
            <a:pPr lvl="1"/>
            <a:r>
              <a:rPr lang="en-US" dirty="0" smtClean="0"/>
              <a:t>Key pad is statistically unpredictable</a:t>
            </a:r>
          </a:p>
          <a:p>
            <a:pPr lvl="1"/>
            <a:r>
              <a:rPr lang="en-US" dirty="0" smtClean="0"/>
              <a:t>Key Pad must be delivered and stored securely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dirty="0" smtClean="0"/>
              <a:t>Security Services provided by Cryptography</a:t>
            </a:r>
            <a:endParaRPr lang="en-US" dirty="0"/>
          </a:p>
        </p:txBody>
      </p:sp>
      <p:sp>
        <p:nvSpPr>
          <p:cNvPr id="3" name="Content Placeholder 2"/>
          <p:cNvSpPr>
            <a:spLocks noGrp="1"/>
          </p:cNvSpPr>
          <p:nvPr>
            <p:ph idx="1"/>
          </p:nvPr>
        </p:nvSpPr>
        <p:spPr/>
        <p:txBody>
          <a:bodyPr/>
          <a:lstStyle/>
          <a:p>
            <a:r>
              <a:rPr lang="en-US" dirty="0" smtClean="0"/>
              <a:t>Privacy:  Prevents unauthorized disclosure of information</a:t>
            </a:r>
          </a:p>
          <a:p>
            <a:r>
              <a:rPr lang="en-US" dirty="0" smtClean="0"/>
              <a:t>Authenticity:  Verifies the claimed identity </a:t>
            </a:r>
          </a:p>
          <a:p>
            <a:r>
              <a:rPr lang="en-US" dirty="0" smtClean="0"/>
              <a:t>Integrity:  Detects modification or corruption</a:t>
            </a:r>
          </a:p>
          <a:p>
            <a:r>
              <a:rPr lang="en-US" dirty="0" smtClean="0"/>
              <a:t>Non-Repudiation:  Combines authenticity and integrity.  A sender can’t dispute having sent a message, nor its contents.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1525</TotalTime>
  <Words>2041</Words>
  <Application>Microsoft Office PowerPoint</Application>
  <PresentationFormat>On-screen Show (4:3)</PresentationFormat>
  <Paragraphs>322</Paragraphs>
  <Slides>53</Slides>
  <Notes>7</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Flow</vt:lpstr>
      <vt:lpstr>Cryptography</vt:lpstr>
      <vt:lpstr>Overview</vt:lpstr>
      <vt:lpstr>Cryptography in History</vt:lpstr>
      <vt:lpstr>Caesar Cipher</vt:lpstr>
      <vt:lpstr>Scytale</vt:lpstr>
      <vt:lpstr>Vignere </vt:lpstr>
      <vt:lpstr>Cryptography in Warfare</vt:lpstr>
      <vt:lpstr>Vernam Cipher</vt:lpstr>
      <vt:lpstr>Security Services provided by Cryptography</vt:lpstr>
      <vt:lpstr>Definitions and Concepts</vt:lpstr>
      <vt:lpstr>Definitions and Concepts</vt:lpstr>
      <vt:lpstr>Elements of Cryptography</vt:lpstr>
      <vt:lpstr>Cryptography</vt:lpstr>
      <vt:lpstr>Stream Ciphers XOR</vt:lpstr>
      <vt:lpstr>Block Ciphers</vt:lpstr>
      <vt:lpstr>Symmetric Cryptography</vt:lpstr>
      <vt:lpstr>Stream vs. Block</vt:lpstr>
      <vt:lpstr>Drawbacks to Symmetric Cryptography</vt:lpstr>
      <vt:lpstr>Asymmetric Cryptography</vt:lpstr>
      <vt:lpstr>Summary of Symmetric vs. Asymmetric</vt:lpstr>
      <vt:lpstr>Common Symmetric Algorithm</vt:lpstr>
      <vt:lpstr>5 Modes of DES</vt:lpstr>
      <vt:lpstr>Modes of DES continued</vt:lpstr>
      <vt:lpstr>4 Modes of 3DES</vt:lpstr>
      <vt:lpstr>Common Asymmetric Algorithms</vt:lpstr>
      <vt:lpstr>RSA</vt:lpstr>
      <vt:lpstr>Diffie Hellman</vt:lpstr>
      <vt:lpstr>Diffie Hellman Key Agreement</vt:lpstr>
      <vt:lpstr>ECC (Eliptical Curve Cryptography)</vt:lpstr>
      <vt:lpstr>P.A.I.N Services through  Asymmetric Cryptography and Hashing</vt:lpstr>
      <vt:lpstr>Review Symmetric vs. Asymmetric</vt:lpstr>
      <vt:lpstr>Hybrid Cryptography in SSL/TLS</vt:lpstr>
      <vt:lpstr>Integrity</vt:lpstr>
      <vt:lpstr>Hashing</vt:lpstr>
      <vt:lpstr>Hashing Algorithms</vt:lpstr>
      <vt:lpstr>MAC (Message Authentication Code)</vt:lpstr>
      <vt:lpstr>Digital Signature</vt:lpstr>
      <vt:lpstr>What Prevents MITM Attacks</vt:lpstr>
      <vt:lpstr>Certificates</vt:lpstr>
      <vt:lpstr>PKI (Public Key Infrastructure)</vt:lpstr>
      <vt:lpstr>Certificate Contents</vt:lpstr>
      <vt:lpstr>Certificate Revocation</vt:lpstr>
      <vt:lpstr>Encrypting Data in Transit</vt:lpstr>
      <vt:lpstr>Encrypting Data in Transit: SSL/TLS</vt:lpstr>
      <vt:lpstr>IPSEC </vt:lpstr>
      <vt:lpstr>IPSec Sub-protocols</vt:lpstr>
      <vt:lpstr>Security Associations and SPIs</vt:lpstr>
      <vt:lpstr>SSH (Secure Shell)</vt:lpstr>
      <vt:lpstr>Implementation of Cryptography: Digital Envelopes in S/MIME</vt:lpstr>
      <vt:lpstr>Implementation of Cryptography:  PGP (Pretty Good Privacy)</vt:lpstr>
      <vt:lpstr>Protecting Confidentiality of Data Rest</vt:lpstr>
      <vt:lpstr>Attacks on Cryptography</vt:lpstr>
      <vt:lpstr>Attacks on Cryptography Continued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dc:title>
  <dc:creator>1057</dc:creator>
  <cp:lastModifiedBy>1057</cp:lastModifiedBy>
  <cp:revision>93</cp:revision>
  <dcterms:created xsi:type="dcterms:W3CDTF">2014-11-01T21:10:31Z</dcterms:created>
  <dcterms:modified xsi:type="dcterms:W3CDTF">2014-11-18T21:57:01Z</dcterms:modified>
</cp:coreProperties>
</file>