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7" r:id="rId14"/>
    <p:sldId id="258" r:id="rId15"/>
    <p:sldId id="259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DFE5-F498-4646-99D8-5A417E47A9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5AD-8085-4D9A-B3CC-63942041F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DFE5-F498-4646-99D8-5A417E47A9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5AD-8085-4D9A-B3CC-63942041F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DFE5-F498-4646-99D8-5A417E47A9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5AD-8085-4D9A-B3CC-63942041F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DFE5-F498-4646-99D8-5A417E47A9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5AD-8085-4D9A-B3CC-63942041F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DFE5-F498-4646-99D8-5A417E47A9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5AD-8085-4D9A-B3CC-63942041F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DFE5-F498-4646-99D8-5A417E47A9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5AD-8085-4D9A-B3CC-63942041F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DFE5-F498-4646-99D8-5A417E47A9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5AD-8085-4D9A-B3CC-63942041F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DFE5-F498-4646-99D8-5A417E47A9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5AD-8085-4D9A-B3CC-63942041F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DFE5-F498-4646-99D8-5A417E47A9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5AD-8085-4D9A-B3CC-63942041F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DFE5-F498-4646-99D8-5A417E47A9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5AD-8085-4D9A-B3CC-63942041F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DFE5-F498-4646-99D8-5A417E47A9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5AD-8085-4D9A-B3CC-63942041F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DFE5-F498-4646-99D8-5A417E47A9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D5AD-8085-4D9A-B3CC-63942041F0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Threaded Binary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439" y="1701800"/>
            <a:ext cx="175259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80" dirty="0"/>
              <a:t>The </a:t>
            </a:r>
            <a:r>
              <a:rPr spc="45" dirty="0"/>
              <a:t>left </a:t>
            </a:r>
            <a:r>
              <a:rPr spc="70" dirty="0"/>
              <a:t>thread </a:t>
            </a:r>
            <a:r>
              <a:rPr spc="60" dirty="0"/>
              <a:t>of </a:t>
            </a:r>
            <a:r>
              <a:rPr spc="80" dirty="0"/>
              <a:t>node 30 and </a:t>
            </a:r>
            <a:r>
              <a:rPr spc="65" dirty="0"/>
              <a:t>the </a:t>
            </a:r>
            <a:r>
              <a:rPr spc="55" dirty="0"/>
              <a:t>right </a:t>
            </a:r>
            <a:r>
              <a:rPr spc="65" dirty="0"/>
              <a:t>thread </a:t>
            </a:r>
            <a:r>
              <a:rPr spc="60" dirty="0"/>
              <a:t>of </a:t>
            </a:r>
            <a:r>
              <a:rPr spc="80" dirty="0"/>
              <a:t>node</a:t>
            </a:r>
            <a:r>
              <a:rPr spc="-130" dirty="0"/>
              <a:t> </a:t>
            </a:r>
            <a:r>
              <a:rPr spc="80" dirty="0"/>
              <a:t>80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45639" y="1912620"/>
            <a:ext cx="285305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point to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850" spc="75" dirty="0">
                <a:solidFill>
                  <a:srgbClr val="333399"/>
                </a:solidFill>
                <a:latin typeface="Arial"/>
                <a:cs typeface="Arial"/>
              </a:rPr>
              <a:t>header</a:t>
            </a:r>
            <a:r>
              <a:rPr sz="185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333399"/>
                </a:solidFill>
                <a:latin typeface="Arial"/>
                <a:cs typeface="Arial"/>
              </a:rPr>
              <a:t>node.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9089" y="2524759"/>
            <a:ext cx="609600" cy="303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9090" y="252348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77559" y="252348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1490" y="252348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23890" y="229488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7059" y="244856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929" y="0"/>
                </a:moveTo>
                <a:lnTo>
                  <a:pt x="0" y="0"/>
                </a:lnTo>
                <a:lnTo>
                  <a:pt x="36829" y="74929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15559" y="1995170"/>
            <a:ext cx="1122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33399"/>
                </a:solidFill>
                <a:latin typeface="Arial"/>
                <a:cs typeface="Arial"/>
              </a:rPr>
              <a:t>Header</a:t>
            </a:r>
            <a:r>
              <a:rPr sz="14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99"/>
                </a:solidFill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43400" y="5181600"/>
            <a:ext cx="762000" cy="990600"/>
          </a:xfrm>
          <a:custGeom>
            <a:avLst/>
            <a:gdLst/>
            <a:ahLst/>
            <a:cxnLst/>
            <a:rect l="l" t="t" r="r" b="b"/>
            <a:pathLst>
              <a:path w="762000" h="990600">
                <a:moveTo>
                  <a:pt x="0" y="0"/>
                </a:moveTo>
                <a:lnTo>
                  <a:pt x="762000" y="990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41148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4876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36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36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90672" y="4909820"/>
            <a:ext cx="29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57600" y="3276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838200" y="0"/>
                </a:moveTo>
                <a:lnTo>
                  <a:pt x="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5800" y="2971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5800" y="2971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5400" y="3276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800" y="4876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38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38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86200" y="4876800"/>
            <a:ext cx="3048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29400" y="4876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9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29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88089" y="4909820"/>
            <a:ext cx="29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00600" y="60960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7400" y="38100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770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5400" y="4876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5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05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57800" y="4876800"/>
            <a:ext cx="3048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latin typeface="Arial"/>
                <a:cs typeface="Arial"/>
              </a:rPr>
              <a:t>69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48000" y="38100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26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818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57800" y="6096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53000" y="6096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908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58611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72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95800" y="2971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95800" y="2971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30417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9530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4648200" y="2967354"/>
            <a:ext cx="304800" cy="309245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95"/>
              </a:spcBef>
            </a:pPr>
            <a:r>
              <a:rPr sz="1400" b="1" spc="-5" dirty="0">
                <a:latin typeface="Arial"/>
                <a:cs typeface="Arial"/>
              </a:rPr>
              <a:t>65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95800" y="2967354"/>
            <a:ext cx="152400" cy="309245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085"/>
              </a:lnSpc>
            </a:pP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86400" y="41148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150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039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915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804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69329" y="502920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60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960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960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960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960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960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960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960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960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960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579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24400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13300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009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898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787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676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552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441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330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546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657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768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768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768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768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768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768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768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768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768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768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76800" y="4180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76800" y="40932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76800" y="4004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76800" y="3915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76800" y="3827779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53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876800" y="37388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76800" y="36499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76800" y="35610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6800" y="34734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76800" y="33845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387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24400" y="5359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724400" y="5270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24400" y="51816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24400" y="5093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24400" y="5005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724400" y="4916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24400" y="4828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24400" y="4739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24400" y="4650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24400" y="4561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24400" y="44742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24400" y="4385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24400" y="4296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724400" y="42075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724400" y="41198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724400" y="40309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724400" y="39420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724400" y="38531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724400" y="37655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724400" y="36766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724400" y="35877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724400" y="350012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724400" y="341122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724400" y="33477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4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6863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486400" y="54102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86400" y="54991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86400" y="55867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86400" y="56756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86400" y="57645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86400" y="58534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86400" y="59410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486400" y="60299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486400" y="61188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86400" y="6206490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102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4290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290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290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4290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290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290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4290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4290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4290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4290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3909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4290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5179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6055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694429" y="502920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484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484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2484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484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2484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2484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484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2484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2484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484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2103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24840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1444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38047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44779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51383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57986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766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766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2766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766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766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766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766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766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766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766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385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3850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17246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10642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04037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74339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90830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84098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77495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4191000" y="4876800"/>
            <a:ext cx="1524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050"/>
              </a:lnSpc>
            </a:pP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47498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6609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5720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4843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3954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3065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2176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13004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4114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38600" y="61976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38600" y="61087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38600" y="6021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38600" y="5932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38600" y="58432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038600" y="57543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038600" y="5666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38600" y="5577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038600" y="54889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038600" y="5401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038600" y="5312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038600" y="5251450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-6289" y="11430"/>
                </a:moveTo>
                <a:lnTo>
                  <a:pt x="6289" y="1143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000500" y="51816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6576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4953000" y="2967354"/>
            <a:ext cx="152400" cy="309245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085"/>
              </a:lnSpc>
            </a:pP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2133600" y="4876800"/>
            <a:ext cx="15868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1336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80310" y="4876800"/>
            <a:ext cx="156149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866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09550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02946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96342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97379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3007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6402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69798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63195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56591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499869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43256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36651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30048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295400" y="49911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295400" y="492505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295400" y="485902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295400" y="47917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295400" y="4725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295400" y="46596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295400" y="4593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295400" y="4527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295400" y="4461509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295400" y="439547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295400" y="432815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295400" y="42621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29540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295400" y="413004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295400" y="4064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295400" y="3997959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295400" y="393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295400" y="3864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295400" y="37985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295400" y="37325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295400" y="36664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295400" y="360045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95400" y="353314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295400" y="34671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95400" y="340105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95400" y="333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95400" y="32689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295400" y="320293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295400" y="313690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295400" y="30695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295400" y="3003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295400" y="29375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295400" y="2871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295400" y="28054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295400" y="273938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295400" y="2672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295400" y="26060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29540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36143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2748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49351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560830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626870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69291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75895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82498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89102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95707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024379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09042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15646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22250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28853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35457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421889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48792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55397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62001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68605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75208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819400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885439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95147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01752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08356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14960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21563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82950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34899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41502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48107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54710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61315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680459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746500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81254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87857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94462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01065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077970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144009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21005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27609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34212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40817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47420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541520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60755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67360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73964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80567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87172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939029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005070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07110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13715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20319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26922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34000" y="2552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23900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30504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37108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43711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50443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570469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63650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70255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76859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83463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90066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96798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03401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077200" y="49911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077200" y="492505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077200" y="485902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077200" y="47917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077200" y="47256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077200" y="46596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8077200" y="45935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077200" y="4527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077200" y="4461509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077200" y="439547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77200" y="432815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077200" y="42621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077200" y="4196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077200" y="413004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077200" y="40640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077200" y="3997959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077200" y="39306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077200" y="386460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077200" y="37985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09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077200" y="37325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077200" y="366649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077200" y="3600450"/>
            <a:ext cx="0" cy="36830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077200" y="353314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077200" y="346710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077200" y="340105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077200" y="333502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077200" y="32689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077200" y="320293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077200" y="3136900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29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077200" y="306958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077200" y="300355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077200" y="293751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077200" y="2871470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077200" y="280542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077200" y="273938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83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077200" y="26720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077200" y="260603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090920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15695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2300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28904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35507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42112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488429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55446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62050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68655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75259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81863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885940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951980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701801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708405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15010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21614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28218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349490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41553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48156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54760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61365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67969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747000" y="25908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81304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879080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94511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011159" y="2590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019800" y="25527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800600" y="26670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800600" y="2667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 txBox="1"/>
          <p:nvPr/>
        </p:nvSpPr>
        <p:spPr>
          <a:xfrm>
            <a:off x="2139889" y="4758690"/>
            <a:ext cx="141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4" name="object 414"/>
          <p:cNvSpPr txBox="1"/>
          <p:nvPr/>
        </p:nvSpPr>
        <p:spPr>
          <a:xfrm>
            <a:off x="7091272" y="4758690"/>
            <a:ext cx="142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5" name="object 415"/>
          <p:cNvSpPr/>
          <p:nvPr/>
        </p:nvSpPr>
        <p:spPr>
          <a:xfrm>
            <a:off x="6031229" y="265811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248400" y="265811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791200" y="296291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791200" y="2894329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6858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53100" y="282447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 txBox="1"/>
          <p:nvPr/>
        </p:nvSpPr>
        <p:spPr>
          <a:xfrm>
            <a:off x="4993640" y="6145862"/>
            <a:ext cx="2235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70" y="744220"/>
            <a:ext cx="4772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00"/>
                </a:solidFill>
                <a:latin typeface="Tahoma"/>
                <a:cs typeface="Tahoma"/>
              </a:rPr>
              <a:t>Representing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a </a:t>
            </a:r>
            <a:r>
              <a:rPr sz="2000" b="1" spc="-5" dirty="0">
                <a:solidFill>
                  <a:srgbClr val="000000"/>
                </a:solidFill>
                <a:latin typeface="Tahoma"/>
                <a:cs typeface="Tahoma"/>
              </a:rPr>
              <a:t>Threaded Binary</a:t>
            </a:r>
            <a:r>
              <a:rPr sz="2000" b="1" spc="-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Tree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610" y="1342389"/>
            <a:ext cx="175260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1610" y="1968500"/>
            <a:ext cx="175260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962400"/>
            <a:ext cx="48006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74910" y="3956110"/>
          <a:ext cx="48006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914400"/>
                <a:gridCol w="1600200"/>
                <a:gridCol w="914400"/>
                <a:gridCol w="685800"/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4631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Information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2389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06670" y="5139690"/>
            <a:ext cx="974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33399"/>
                </a:solidFill>
                <a:latin typeface="Arial"/>
                <a:cs typeface="Arial"/>
              </a:rPr>
              <a:t>Address </a:t>
            </a:r>
            <a:r>
              <a:rPr sz="1400" b="1" dirty="0">
                <a:solidFill>
                  <a:srgbClr val="333399"/>
                </a:solidFill>
                <a:latin typeface="Arial"/>
                <a:cs typeface="Arial"/>
              </a:rPr>
              <a:t>of  </a:t>
            </a:r>
            <a:r>
              <a:rPr sz="1400" b="1" spc="-5" dirty="0">
                <a:solidFill>
                  <a:srgbClr val="333399"/>
                </a:solidFill>
                <a:latin typeface="Arial"/>
                <a:cs typeface="Arial"/>
              </a:rPr>
              <a:t>Right</a:t>
            </a:r>
            <a:r>
              <a:rPr sz="1400" b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99"/>
                </a:solidFill>
                <a:latin typeface="Arial"/>
                <a:cs typeface="Arial"/>
              </a:rPr>
              <a:t>Child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3200" y="5154929"/>
            <a:ext cx="954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33399"/>
                </a:solidFill>
                <a:latin typeface="Arial"/>
                <a:cs typeface="Arial"/>
              </a:rPr>
              <a:t>Address</a:t>
            </a:r>
            <a:r>
              <a:rPr sz="14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3399"/>
                </a:solidFill>
                <a:latin typeface="Arial"/>
                <a:cs typeface="Arial"/>
              </a:rPr>
              <a:t>of  </a:t>
            </a:r>
            <a:r>
              <a:rPr sz="1400" b="1" spc="-5" dirty="0">
                <a:solidFill>
                  <a:srgbClr val="333399"/>
                </a:solidFill>
                <a:latin typeface="Arial"/>
                <a:cs typeface="Arial"/>
              </a:rPr>
              <a:t>Left</a:t>
            </a:r>
            <a:r>
              <a:rPr sz="14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99"/>
                </a:solidFill>
                <a:latin typeface="Arial"/>
                <a:cs typeface="Arial"/>
              </a:rPr>
              <a:t>Child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0" y="48704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23495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09900" y="48006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8800" y="48704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23495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00700" y="48006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7200" y="48704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23495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9100" y="48006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14800" y="5139690"/>
            <a:ext cx="411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33399"/>
                </a:solidFill>
                <a:latin typeface="Arial"/>
                <a:cs typeface="Arial"/>
              </a:rPr>
              <a:t>Da</a:t>
            </a:r>
            <a:r>
              <a:rPr sz="1400" b="1" dirty="0">
                <a:solidFill>
                  <a:srgbClr val="333399"/>
                </a:solidFill>
                <a:latin typeface="Arial"/>
                <a:cs typeface="Arial"/>
              </a:rPr>
              <a:t>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2470" y="5139690"/>
            <a:ext cx="618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33399"/>
                </a:solidFill>
                <a:latin typeface="Arial"/>
                <a:cs typeface="Arial"/>
              </a:rPr>
              <a:t>Left  </a:t>
            </a:r>
            <a:r>
              <a:rPr sz="1400" b="1" dirty="0">
                <a:solidFill>
                  <a:srgbClr val="333399"/>
                </a:solidFill>
                <a:latin typeface="Arial"/>
                <a:cs typeface="Arial"/>
              </a:rPr>
              <a:t>Th</a:t>
            </a:r>
            <a:r>
              <a:rPr sz="1400" b="1" spc="-5" dirty="0">
                <a:solidFill>
                  <a:srgbClr val="333399"/>
                </a:solidFill>
                <a:latin typeface="Arial"/>
                <a:cs typeface="Arial"/>
              </a:rPr>
              <a:t>read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09800" y="48704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23495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71700" y="48006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49670" y="5139690"/>
            <a:ext cx="618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33399"/>
                </a:solidFill>
                <a:latin typeface="Arial"/>
                <a:cs typeface="Arial"/>
              </a:rPr>
              <a:t>Right  </a:t>
            </a:r>
            <a:r>
              <a:rPr sz="1400" b="1" dirty="0">
                <a:solidFill>
                  <a:srgbClr val="333399"/>
                </a:solidFill>
                <a:latin typeface="Arial"/>
                <a:cs typeface="Arial"/>
              </a:rPr>
              <a:t>Th</a:t>
            </a:r>
            <a:r>
              <a:rPr sz="1400" b="1" spc="-5" dirty="0">
                <a:solidFill>
                  <a:srgbClr val="333399"/>
                </a:solidFill>
                <a:latin typeface="Arial"/>
                <a:cs typeface="Arial"/>
              </a:rPr>
              <a:t>read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77000" y="4870450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23495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38900" y="48006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1610" y="2854960"/>
            <a:ext cx="175260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8809" y="3181350"/>
            <a:ext cx="147320" cy="16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8809" y="3495040"/>
            <a:ext cx="147320" cy="16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35" marR="5080">
              <a:lnSpc>
                <a:spcPct val="100000"/>
              </a:lnSpc>
              <a:spcBef>
                <a:spcPts val="110"/>
              </a:spcBef>
            </a:pPr>
            <a:r>
              <a:rPr spc="85" dirty="0"/>
              <a:t>The </a:t>
            </a:r>
            <a:r>
              <a:rPr spc="60" dirty="0"/>
              <a:t>structure of </a:t>
            </a:r>
            <a:r>
              <a:rPr spc="80" dirty="0"/>
              <a:t>a node </a:t>
            </a:r>
            <a:r>
              <a:rPr spc="50" dirty="0"/>
              <a:t>in </a:t>
            </a:r>
            <a:r>
              <a:rPr spc="80" dirty="0"/>
              <a:t>a </a:t>
            </a:r>
            <a:r>
              <a:rPr spc="70" dirty="0"/>
              <a:t>threaded </a:t>
            </a:r>
            <a:r>
              <a:rPr spc="65" dirty="0"/>
              <a:t>binary tree </a:t>
            </a:r>
            <a:r>
              <a:rPr spc="50" dirty="0"/>
              <a:t>is </a:t>
            </a:r>
            <a:r>
              <a:rPr spc="80" dirty="0"/>
              <a:t>a </a:t>
            </a:r>
            <a:r>
              <a:rPr spc="50" dirty="0"/>
              <a:t>bit different</a:t>
            </a:r>
            <a:r>
              <a:rPr spc="-110" dirty="0"/>
              <a:t> </a:t>
            </a:r>
            <a:r>
              <a:rPr spc="70" dirty="0"/>
              <a:t>from  </a:t>
            </a:r>
            <a:r>
              <a:rPr spc="60" dirty="0"/>
              <a:t>that of </a:t>
            </a:r>
            <a:r>
              <a:rPr spc="80" dirty="0"/>
              <a:t>a </a:t>
            </a:r>
            <a:r>
              <a:rPr spc="70" dirty="0"/>
              <a:t>normal </a:t>
            </a:r>
            <a:r>
              <a:rPr spc="65" dirty="0"/>
              <a:t>binary</a:t>
            </a:r>
            <a:r>
              <a:rPr spc="-15" dirty="0"/>
              <a:t> </a:t>
            </a:r>
            <a:r>
              <a:rPr spc="55" dirty="0"/>
              <a:t>tree.</a:t>
            </a:r>
          </a:p>
          <a:p>
            <a:pPr marL="13335" marR="149225">
              <a:lnSpc>
                <a:spcPct val="100000"/>
              </a:lnSpc>
              <a:spcBef>
                <a:spcPts val="489"/>
              </a:spcBef>
            </a:pPr>
            <a:r>
              <a:rPr spc="65" dirty="0"/>
              <a:t>Unlike </a:t>
            </a:r>
            <a:r>
              <a:rPr spc="80" dirty="0"/>
              <a:t>a </a:t>
            </a:r>
            <a:r>
              <a:rPr spc="70" dirty="0"/>
              <a:t>normal </a:t>
            </a:r>
            <a:r>
              <a:rPr spc="65" dirty="0"/>
              <a:t>binary </a:t>
            </a:r>
            <a:r>
              <a:rPr spc="60" dirty="0"/>
              <a:t>tree, </a:t>
            </a:r>
            <a:r>
              <a:rPr spc="75" dirty="0"/>
              <a:t>each </a:t>
            </a:r>
            <a:r>
              <a:rPr spc="80" dirty="0"/>
              <a:t>node </a:t>
            </a:r>
            <a:r>
              <a:rPr spc="60" dirty="0"/>
              <a:t>of </a:t>
            </a:r>
            <a:r>
              <a:rPr spc="80" dirty="0"/>
              <a:t>a </a:t>
            </a:r>
            <a:r>
              <a:rPr spc="70" dirty="0"/>
              <a:t>threaded </a:t>
            </a:r>
            <a:r>
              <a:rPr spc="65" dirty="0"/>
              <a:t>binary </a:t>
            </a:r>
            <a:r>
              <a:rPr spc="60" dirty="0"/>
              <a:t>tree  </a:t>
            </a:r>
            <a:r>
              <a:rPr spc="65" dirty="0"/>
              <a:t>contains </a:t>
            </a:r>
            <a:r>
              <a:rPr spc="75" dirty="0"/>
              <a:t>two </a:t>
            </a:r>
            <a:r>
              <a:rPr spc="65" dirty="0"/>
              <a:t>extra pieces </a:t>
            </a:r>
            <a:r>
              <a:rPr spc="60" dirty="0"/>
              <a:t>of information, </a:t>
            </a:r>
            <a:r>
              <a:rPr spc="75" dirty="0"/>
              <a:t>namely </a:t>
            </a:r>
            <a:r>
              <a:rPr spc="45" dirty="0"/>
              <a:t>left </a:t>
            </a:r>
            <a:r>
              <a:rPr spc="65" dirty="0"/>
              <a:t>thread </a:t>
            </a:r>
            <a:r>
              <a:rPr spc="80" dirty="0"/>
              <a:t>and </a:t>
            </a:r>
            <a:r>
              <a:rPr spc="55" dirty="0"/>
              <a:t>right  </a:t>
            </a:r>
            <a:r>
              <a:rPr spc="65" dirty="0"/>
              <a:t>thread.</a:t>
            </a: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pc="85" dirty="0"/>
              <a:t>The </a:t>
            </a:r>
            <a:r>
              <a:rPr spc="45" dirty="0"/>
              <a:t>left </a:t>
            </a:r>
            <a:r>
              <a:rPr spc="80" dirty="0"/>
              <a:t>and </a:t>
            </a:r>
            <a:r>
              <a:rPr spc="55" dirty="0"/>
              <a:t>right </a:t>
            </a:r>
            <a:r>
              <a:rPr spc="65" dirty="0"/>
              <a:t>thread </a:t>
            </a:r>
            <a:r>
              <a:rPr spc="55" dirty="0"/>
              <a:t>fields </a:t>
            </a:r>
            <a:r>
              <a:rPr spc="60" dirty="0"/>
              <a:t>of </a:t>
            </a:r>
            <a:r>
              <a:rPr spc="80" dirty="0"/>
              <a:t>a node </a:t>
            </a:r>
            <a:r>
              <a:rPr spc="75" dirty="0"/>
              <a:t>can </a:t>
            </a:r>
            <a:r>
              <a:rPr spc="80" dirty="0"/>
              <a:t>have </a:t>
            </a:r>
            <a:r>
              <a:rPr spc="70" dirty="0"/>
              <a:t>two</a:t>
            </a:r>
            <a:r>
              <a:rPr spc="-170" dirty="0"/>
              <a:t> </a:t>
            </a:r>
            <a:r>
              <a:rPr spc="65" dirty="0"/>
              <a:t>values:</a:t>
            </a:r>
          </a:p>
          <a:p>
            <a:pPr marL="467995">
              <a:lnSpc>
                <a:spcPct val="100000"/>
              </a:lnSpc>
              <a:spcBef>
                <a:spcPts val="480"/>
              </a:spcBef>
            </a:pPr>
            <a:r>
              <a:rPr sz="1650" b="1" spc="60" dirty="0">
                <a:latin typeface="Arial"/>
                <a:cs typeface="Arial"/>
              </a:rPr>
              <a:t>1</a:t>
            </a:r>
            <a:r>
              <a:rPr sz="1650" spc="60" dirty="0"/>
              <a:t>: Indicates </a:t>
            </a:r>
            <a:r>
              <a:rPr sz="1650" spc="80" dirty="0"/>
              <a:t>a </a:t>
            </a:r>
            <a:r>
              <a:rPr sz="1650" spc="70" dirty="0"/>
              <a:t>normal </a:t>
            </a:r>
            <a:r>
              <a:rPr sz="1650" spc="50" dirty="0"/>
              <a:t>link </a:t>
            </a:r>
            <a:r>
              <a:rPr sz="1650" spc="60" dirty="0"/>
              <a:t>to the </a:t>
            </a:r>
            <a:r>
              <a:rPr sz="1650" spc="55" dirty="0"/>
              <a:t>child</a:t>
            </a:r>
            <a:r>
              <a:rPr sz="1650" spc="-150" dirty="0"/>
              <a:t> </a:t>
            </a:r>
            <a:r>
              <a:rPr sz="1650" spc="75" dirty="0"/>
              <a:t>node</a:t>
            </a:r>
            <a:endParaRPr sz="1650">
              <a:latin typeface="Arial"/>
              <a:cs typeface="Arial"/>
            </a:endParaRPr>
          </a:p>
          <a:p>
            <a:pPr marL="467995" marR="688975">
              <a:lnSpc>
                <a:spcPct val="101499"/>
              </a:lnSpc>
              <a:spcBef>
                <a:spcPts val="459"/>
              </a:spcBef>
            </a:pPr>
            <a:r>
              <a:rPr sz="1650" b="1" spc="60" dirty="0">
                <a:latin typeface="Arial"/>
                <a:cs typeface="Arial"/>
              </a:rPr>
              <a:t>0</a:t>
            </a:r>
            <a:r>
              <a:rPr sz="1650" spc="60" dirty="0"/>
              <a:t>: Indicates </a:t>
            </a:r>
            <a:r>
              <a:rPr sz="1650" spc="80" dirty="0"/>
              <a:t>a </a:t>
            </a:r>
            <a:r>
              <a:rPr sz="1650" spc="65" dirty="0"/>
              <a:t>thread </a:t>
            </a:r>
            <a:r>
              <a:rPr sz="1650" spc="60" dirty="0"/>
              <a:t>pointing to the inorder </a:t>
            </a:r>
            <a:r>
              <a:rPr sz="1650" spc="65" dirty="0"/>
              <a:t>predecessor </a:t>
            </a:r>
            <a:r>
              <a:rPr sz="1650" spc="60" dirty="0"/>
              <a:t>or</a:t>
            </a:r>
            <a:r>
              <a:rPr sz="1650" spc="-175" dirty="0"/>
              <a:t> </a:t>
            </a:r>
            <a:r>
              <a:rPr sz="1650" spc="60" dirty="0"/>
              <a:t>inorder  </a:t>
            </a:r>
            <a:r>
              <a:rPr sz="1650" spc="65" dirty="0"/>
              <a:t>successor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439" y="1701800"/>
            <a:ext cx="175259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5639" y="1631950"/>
            <a:ext cx="6816090" cy="871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tabLst>
                <a:tab pos="2569210" algn="l"/>
                <a:tab pos="2750185" algn="l"/>
              </a:tabLst>
            </a:pPr>
            <a:r>
              <a:rPr spc="60" dirty="0"/>
              <a:t>In </a:t>
            </a:r>
            <a:r>
              <a:rPr spc="80" dirty="0"/>
              <a:t>a </a:t>
            </a:r>
            <a:r>
              <a:rPr spc="70" dirty="0"/>
              <a:t>threaded </a:t>
            </a:r>
            <a:r>
              <a:rPr spc="65" dirty="0"/>
              <a:t>binary </a:t>
            </a:r>
            <a:r>
              <a:rPr spc="60" dirty="0"/>
              <a:t>tree, </a:t>
            </a:r>
            <a:r>
              <a:rPr spc="65" dirty="0"/>
              <a:t>the </a:t>
            </a:r>
            <a:r>
              <a:rPr spc="55" dirty="0"/>
              <a:t>right </a:t>
            </a:r>
            <a:r>
              <a:rPr spc="65" dirty="0"/>
              <a:t>thread </a:t>
            </a:r>
            <a:r>
              <a:rPr spc="60" dirty="0"/>
              <a:t>of </a:t>
            </a:r>
            <a:r>
              <a:rPr spc="80" dirty="0"/>
              <a:t>a node </a:t>
            </a:r>
            <a:r>
              <a:rPr spc="60" dirty="0"/>
              <a:t>points</a:t>
            </a:r>
            <a:r>
              <a:rPr spc="-110" dirty="0"/>
              <a:t> </a:t>
            </a:r>
            <a:r>
              <a:rPr spc="60" dirty="0"/>
              <a:t>to  </a:t>
            </a:r>
            <a:r>
              <a:rPr spc="45" dirty="0"/>
              <a:t>its</a:t>
            </a:r>
            <a:r>
              <a:rPr spc="60" dirty="0"/>
              <a:t> inorder</a:t>
            </a:r>
            <a:r>
              <a:rPr u="heavy" spc="60" dirty="0">
                <a:uFill>
                  <a:solidFill>
                    <a:srgbClr val="323298"/>
                  </a:solidFill>
                </a:uFill>
              </a:rPr>
              <a:t> 		</a:t>
            </a:r>
            <a:r>
              <a:rPr spc="40" dirty="0"/>
              <a:t>, </a:t>
            </a:r>
            <a:r>
              <a:rPr spc="80" dirty="0"/>
              <a:t>and </a:t>
            </a:r>
            <a:r>
              <a:rPr spc="65" dirty="0"/>
              <a:t>the </a:t>
            </a:r>
            <a:r>
              <a:rPr spc="50" dirty="0"/>
              <a:t>left </a:t>
            </a:r>
            <a:r>
              <a:rPr spc="65" dirty="0"/>
              <a:t>thread </a:t>
            </a:r>
            <a:r>
              <a:rPr spc="60" dirty="0"/>
              <a:t>points to </a:t>
            </a:r>
            <a:r>
              <a:rPr spc="45" dirty="0"/>
              <a:t>its  </a:t>
            </a:r>
            <a:r>
              <a:rPr spc="60" dirty="0"/>
              <a:t>inorder</a:t>
            </a:r>
            <a:r>
              <a:rPr u="heavy" spc="60" dirty="0">
                <a:uFill>
                  <a:solidFill>
                    <a:srgbClr val="323298"/>
                  </a:solidFill>
                </a:uFill>
              </a:rPr>
              <a:t> 	</a:t>
            </a:r>
            <a:r>
              <a:rPr spc="40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1615439" y="4446270"/>
            <a:ext cx="175259" cy="17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2639" y="4772659"/>
            <a:ext cx="147319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45639" y="4310366"/>
            <a:ext cx="2878455" cy="6864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50" spc="70" dirty="0">
                <a:solidFill>
                  <a:srgbClr val="333399"/>
                </a:solidFill>
                <a:latin typeface="Arial"/>
                <a:cs typeface="Arial"/>
              </a:rPr>
              <a:t>Answer:</a:t>
            </a:r>
            <a:endParaRPr sz="1850">
              <a:latin typeface="Arial"/>
              <a:cs typeface="Arial"/>
            </a:endParaRPr>
          </a:p>
          <a:p>
            <a:pPr marL="468630">
              <a:lnSpc>
                <a:spcPct val="100000"/>
              </a:lnSpc>
              <a:spcBef>
                <a:spcPts val="480"/>
              </a:spcBef>
            </a:pPr>
            <a:r>
              <a:rPr sz="1650" spc="55" dirty="0">
                <a:solidFill>
                  <a:srgbClr val="333399"/>
                </a:solidFill>
                <a:latin typeface="Arial"/>
                <a:cs typeface="Arial"/>
              </a:rPr>
              <a:t>successor,</a:t>
            </a:r>
            <a:r>
              <a:rPr sz="165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50" spc="70" dirty="0">
                <a:solidFill>
                  <a:srgbClr val="333399"/>
                </a:solidFill>
                <a:latin typeface="Arial"/>
                <a:cs typeface="Arial"/>
              </a:rPr>
              <a:t>predecessor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Threaded Binary 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/>
            <a:r>
              <a:rPr lang="en-US" dirty="0" err="1"/>
              <a:t>Inorder</a:t>
            </a:r>
            <a:r>
              <a:rPr lang="en-US" dirty="0"/>
              <a:t> traversal of a Binary tree </a:t>
            </a:r>
            <a:r>
              <a:rPr lang="en-US" dirty="0" smtClean="0"/>
              <a:t>done using </a:t>
            </a:r>
            <a:r>
              <a:rPr lang="en-US" dirty="0"/>
              <a:t>recursion or with </a:t>
            </a:r>
            <a:r>
              <a:rPr lang="en-US" dirty="0" smtClean="0"/>
              <a:t>auxiliary </a:t>
            </a:r>
            <a:r>
              <a:rPr lang="en-US" dirty="0"/>
              <a:t>stack. </a:t>
            </a:r>
            <a:endParaRPr lang="en-US" dirty="0" smtClean="0"/>
          </a:p>
          <a:p>
            <a:pPr algn="just"/>
            <a:r>
              <a:rPr lang="en-US" dirty="0" smtClean="0"/>
              <a:t>Threaded </a:t>
            </a:r>
            <a:r>
              <a:rPr lang="en-US" dirty="0"/>
              <a:t>binary trees </a:t>
            </a:r>
            <a:r>
              <a:rPr lang="en-US" dirty="0" smtClean="0"/>
              <a:t>makes </a:t>
            </a:r>
            <a:r>
              <a:rPr lang="en-US" dirty="0" err="1">
                <a:solidFill>
                  <a:srgbClr val="FF0000"/>
                </a:solidFill>
              </a:rPr>
              <a:t>inorder</a:t>
            </a:r>
            <a:r>
              <a:rPr lang="en-US" dirty="0">
                <a:solidFill>
                  <a:srgbClr val="FF0000"/>
                </a:solidFill>
              </a:rPr>
              <a:t> traversal faster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00B0F0"/>
                </a:solidFill>
              </a:rPr>
              <a:t>without </a:t>
            </a:r>
            <a:r>
              <a:rPr lang="en-US" dirty="0">
                <a:solidFill>
                  <a:srgbClr val="00B0F0"/>
                </a:solidFill>
              </a:rPr>
              <a:t>stack and </a:t>
            </a:r>
            <a:r>
              <a:rPr lang="en-US" dirty="0" smtClean="0">
                <a:solidFill>
                  <a:srgbClr val="00B0F0"/>
                </a:solidFill>
              </a:rPr>
              <a:t>recursion</a:t>
            </a:r>
            <a:r>
              <a:rPr lang="en-US" dirty="0">
                <a:solidFill>
                  <a:srgbClr val="00B0F0"/>
                </a:solidFill>
              </a:rPr>
              <a:t>. </a:t>
            </a:r>
            <a:endParaRPr lang="en-US" dirty="0" smtClean="0">
              <a:solidFill>
                <a:srgbClr val="00B0F0"/>
              </a:solidFill>
            </a:endParaRPr>
          </a:p>
          <a:p>
            <a:pPr algn="just"/>
            <a:r>
              <a:rPr lang="en-US" dirty="0" smtClean="0"/>
              <a:t>A </a:t>
            </a:r>
            <a:r>
              <a:rPr lang="en-US" dirty="0"/>
              <a:t>binary tree is made threaded by making all </a:t>
            </a:r>
            <a:r>
              <a:rPr lang="en-US" dirty="0">
                <a:solidFill>
                  <a:srgbClr val="FF0000"/>
                </a:solidFill>
              </a:rPr>
              <a:t>right child pointers </a:t>
            </a:r>
            <a:r>
              <a:rPr lang="en-US" dirty="0" smtClean="0">
                <a:solidFill>
                  <a:srgbClr val="FF0000"/>
                </a:solidFill>
              </a:rPr>
              <a:t>point </a:t>
            </a:r>
            <a:r>
              <a:rPr lang="en-US" dirty="0">
                <a:solidFill>
                  <a:srgbClr val="FF0000"/>
                </a:solidFill>
              </a:rPr>
              <a:t>to the </a:t>
            </a:r>
            <a:r>
              <a:rPr lang="en-US" dirty="0" err="1">
                <a:solidFill>
                  <a:srgbClr val="FF0000"/>
                </a:solidFill>
              </a:rPr>
              <a:t>inorder</a:t>
            </a:r>
            <a:r>
              <a:rPr lang="en-US" dirty="0">
                <a:solidFill>
                  <a:srgbClr val="FF0000"/>
                </a:solidFill>
              </a:rPr>
              <a:t> successor </a:t>
            </a:r>
            <a:r>
              <a:rPr lang="en-US" dirty="0"/>
              <a:t>of the node (if it exists).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Inorder</a:t>
            </a:r>
            <a:r>
              <a:rPr lang="en-US" dirty="0" smtClean="0">
                <a:solidFill>
                  <a:srgbClr val="FF0000"/>
                </a:solidFill>
              </a:rPr>
              <a:t> Order Traversal Using Threads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3057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553200" y="6172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Inorder</a:t>
            </a:r>
            <a:r>
              <a:rPr lang="en-US" dirty="0" smtClean="0">
                <a:solidFill>
                  <a:srgbClr val="FF0000"/>
                </a:solidFill>
              </a:rPr>
              <a:t> Order Traversal Using Threads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6172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Inorder</a:t>
            </a:r>
            <a:r>
              <a:rPr lang="en-US" dirty="0" smtClean="0">
                <a:solidFill>
                  <a:srgbClr val="FF0000"/>
                </a:solidFill>
              </a:rPr>
              <a:t> Order Traversal Using Threads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6172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31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0000"/>
                </a:solidFill>
                <a:latin typeface="+mn-lt"/>
                <a:cs typeface="Tahoma"/>
              </a:rPr>
              <a:t>Defining Threaded Binary</a:t>
            </a:r>
            <a:r>
              <a:rPr sz="4000" spc="-30" dirty="0">
                <a:solidFill>
                  <a:srgbClr val="FF0000"/>
                </a:solidFill>
                <a:latin typeface="+mn-lt"/>
                <a:cs typeface="Tahoma"/>
              </a:rPr>
              <a:t> </a:t>
            </a:r>
            <a:r>
              <a:rPr sz="4000" dirty="0">
                <a:solidFill>
                  <a:srgbClr val="FF0000"/>
                </a:solidFill>
                <a:latin typeface="+mn-lt"/>
                <a:cs typeface="Tahoma"/>
              </a:rPr>
              <a:t>Trees</a:t>
            </a:r>
            <a:endParaRPr sz="4000">
              <a:solidFill>
                <a:srgbClr val="FF0000"/>
              </a:solidFill>
              <a:latin typeface="+mn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1469" y="195325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371601"/>
            <a:ext cx="8276589" cy="352532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71755" indent="-234950" algn="just">
              <a:lnSpc>
                <a:spcPct val="100000"/>
              </a:lnSpc>
              <a:spcBef>
                <a:spcPts val="110"/>
              </a:spcBef>
              <a:buFont typeface="Arial" pitchFamily="34" charset="0"/>
              <a:buChar char="•"/>
            </a:pPr>
            <a:r>
              <a:rPr sz="3200" spc="60" dirty="0">
                <a:cs typeface="Arial"/>
              </a:rPr>
              <a:t>In </a:t>
            </a:r>
            <a:r>
              <a:rPr sz="3200" spc="80" dirty="0">
                <a:cs typeface="Arial"/>
              </a:rPr>
              <a:t>a </a:t>
            </a:r>
            <a:r>
              <a:rPr sz="3200" spc="65" dirty="0">
                <a:cs typeface="Arial"/>
              </a:rPr>
              <a:t>binary </a:t>
            </a:r>
            <a:r>
              <a:rPr sz="3200" spc="70" dirty="0">
                <a:cs typeface="Arial"/>
              </a:rPr>
              <a:t>search </a:t>
            </a:r>
            <a:r>
              <a:rPr sz="3200" spc="60" dirty="0">
                <a:cs typeface="Arial"/>
              </a:rPr>
              <a:t>tree, </a:t>
            </a:r>
            <a:r>
              <a:rPr sz="3200" spc="65" dirty="0">
                <a:cs typeface="Arial"/>
              </a:rPr>
              <a:t>there </a:t>
            </a:r>
            <a:r>
              <a:rPr sz="3200" spc="70" dirty="0">
                <a:cs typeface="Arial"/>
              </a:rPr>
              <a:t>are </a:t>
            </a:r>
            <a:r>
              <a:rPr sz="3200" spc="90" dirty="0">
                <a:cs typeface="Arial"/>
              </a:rPr>
              <a:t>many </a:t>
            </a:r>
            <a:r>
              <a:rPr sz="3200" spc="75" dirty="0">
                <a:cs typeface="Arial"/>
              </a:rPr>
              <a:t>nodes </a:t>
            </a:r>
            <a:r>
              <a:rPr sz="3200" spc="60" dirty="0">
                <a:cs typeface="Arial"/>
              </a:rPr>
              <a:t>that </a:t>
            </a:r>
            <a:r>
              <a:rPr sz="3200" spc="75" dirty="0">
                <a:cs typeface="Arial"/>
              </a:rPr>
              <a:t>have</a:t>
            </a:r>
            <a:r>
              <a:rPr sz="3200" spc="-140" dirty="0">
                <a:cs typeface="Arial"/>
              </a:rPr>
              <a:t> </a:t>
            </a:r>
            <a:r>
              <a:rPr sz="3200" spc="80" dirty="0">
                <a:cs typeface="Arial"/>
              </a:rPr>
              <a:t>an  empty </a:t>
            </a:r>
            <a:r>
              <a:rPr sz="3200" spc="45" dirty="0">
                <a:cs typeface="Arial"/>
              </a:rPr>
              <a:t>left </a:t>
            </a:r>
            <a:r>
              <a:rPr sz="3200" spc="55" dirty="0">
                <a:cs typeface="Arial"/>
              </a:rPr>
              <a:t>child </a:t>
            </a:r>
            <a:r>
              <a:rPr sz="3200" spc="65" dirty="0">
                <a:cs typeface="Arial"/>
              </a:rPr>
              <a:t>or </a:t>
            </a:r>
            <a:r>
              <a:rPr sz="3200" spc="80" dirty="0">
                <a:cs typeface="Arial"/>
              </a:rPr>
              <a:t>empty </a:t>
            </a:r>
            <a:r>
              <a:rPr sz="3200" spc="55" dirty="0">
                <a:cs typeface="Arial"/>
              </a:rPr>
              <a:t>right child </a:t>
            </a:r>
            <a:r>
              <a:rPr sz="3200" spc="65" dirty="0">
                <a:cs typeface="Arial"/>
              </a:rPr>
              <a:t>or</a:t>
            </a:r>
            <a:r>
              <a:rPr sz="3200" spc="-40" dirty="0">
                <a:cs typeface="Arial"/>
              </a:rPr>
              <a:t> </a:t>
            </a:r>
            <a:r>
              <a:rPr sz="3200" spc="65" dirty="0">
                <a:cs typeface="Arial"/>
              </a:rPr>
              <a:t>both.</a:t>
            </a:r>
            <a:endParaRPr sz="3200"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90"/>
              </a:spcBef>
              <a:buSzPct val="108108"/>
              <a:buChar char="•"/>
              <a:tabLst>
                <a:tab pos="354965" algn="l"/>
                <a:tab pos="355600" algn="l"/>
              </a:tabLst>
            </a:pPr>
            <a:r>
              <a:rPr sz="3200" spc="25" dirty="0">
                <a:cs typeface="Arial"/>
              </a:rPr>
              <a:t>You </a:t>
            </a:r>
            <a:r>
              <a:rPr sz="3200" spc="80" dirty="0">
                <a:cs typeface="Arial"/>
              </a:rPr>
              <a:t>can </a:t>
            </a:r>
            <a:r>
              <a:rPr sz="3200" spc="50" dirty="0">
                <a:cs typeface="Arial"/>
              </a:rPr>
              <a:t>utilize </a:t>
            </a:r>
            <a:r>
              <a:rPr sz="3200" spc="70" dirty="0">
                <a:cs typeface="Arial"/>
              </a:rPr>
              <a:t>these </a:t>
            </a:r>
            <a:r>
              <a:rPr sz="3200" spc="55" dirty="0">
                <a:cs typeface="Arial"/>
              </a:rPr>
              <a:t>fields in </a:t>
            </a:r>
            <a:r>
              <a:rPr sz="3200" spc="75" dirty="0">
                <a:cs typeface="Arial"/>
              </a:rPr>
              <a:t>such </a:t>
            </a:r>
            <a:r>
              <a:rPr sz="3200" spc="80" dirty="0">
                <a:cs typeface="Arial"/>
              </a:rPr>
              <a:t>a </a:t>
            </a:r>
            <a:r>
              <a:rPr sz="3200" spc="85" dirty="0">
                <a:cs typeface="Arial"/>
              </a:rPr>
              <a:t>way </a:t>
            </a:r>
            <a:r>
              <a:rPr sz="3200" spc="80" dirty="0">
                <a:cs typeface="Arial"/>
              </a:rPr>
              <a:t>so </a:t>
            </a:r>
            <a:r>
              <a:rPr sz="3200" spc="60" dirty="0">
                <a:cs typeface="Arial"/>
              </a:rPr>
              <a:t>that </a:t>
            </a:r>
            <a:r>
              <a:rPr sz="3200" spc="65" dirty="0">
                <a:cs typeface="Arial"/>
              </a:rPr>
              <a:t>the </a:t>
            </a:r>
            <a:r>
              <a:rPr sz="3200" spc="80" dirty="0">
                <a:cs typeface="Arial"/>
              </a:rPr>
              <a:t>empty  </a:t>
            </a:r>
            <a:r>
              <a:rPr sz="3200" spc="45" dirty="0">
                <a:cs typeface="Arial"/>
              </a:rPr>
              <a:t>left </a:t>
            </a:r>
            <a:r>
              <a:rPr sz="3200" spc="55" dirty="0">
                <a:cs typeface="Arial"/>
              </a:rPr>
              <a:t>child </a:t>
            </a:r>
            <a:r>
              <a:rPr sz="3200" spc="60" dirty="0">
                <a:cs typeface="Arial"/>
              </a:rPr>
              <a:t>of </a:t>
            </a:r>
            <a:r>
              <a:rPr sz="3200" spc="80" dirty="0">
                <a:cs typeface="Arial"/>
              </a:rPr>
              <a:t>a node </a:t>
            </a:r>
            <a:r>
              <a:rPr sz="3200" spc="60" dirty="0">
                <a:cs typeface="Arial"/>
              </a:rPr>
              <a:t>points to </a:t>
            </a:r>
            <a:r>
              <a:rPr sz="3200" spc="45" dirty="0">
                <a:cs typeface="Arial"/>
              </a:rPr>
              <a:t>its </a:t>
            </a:r>
            <a:r>
              <a:rPr sz="3200" spc="65" dirty="0">
                <a:cs typeface="Arial"/>
              </a:rPr>
              <a:t>inorder </a:t>
            </a:r>
            <a:r>
              <a:rPr sz="3200" spc="70" dirty="0">
                <a:cs typeface="Arial"/>
              </a:rPr>
              <a:t>predecessor </a:t>
            </a:r>
            <a:r>
              <a:rPr sz="3200" spc="80" dirty="0">
                <a:cs typeface="Arial"/>
              </a:rPr>
              <a:t>and  empty </a:t>
            </a:r>
            <a:r>
              <a:rPr sz="3200" spc="55" dirty="0">
                <a:cs typeface="Arial"/>
              </a:rPr>
              <a:t>right child </a:t>
            </a:r>
            <a:r>
              <a:rPr sz="3200" spc="60" dirty="0">
                <a:cs typeface="Arial"/>
              </a:rPr>
              <a:t>of </a:t>
            </a:r>
            <a:r>
              <a:rPr sz="3200" spc="65" dirty="0">
                <a:cs typeface="Arial"/>
              </a:rPr>
              <a:t>the </a:t>
            </a:r>
            <a:r>
              <a:rPr sz="3200" spc="80" dirty="0">
                <a:cs typeface="Arial"/>
              </a:rPr>
              <a:t>node </a:t>
            </a:r>
            <a:r>
              <a:rPr sz="3200" spc="60" dirty="0">
                <a:cs typeface="Arial"/>
              </a:rPr>
              <a:t>points to </a:t>
            </a:r>
            <a:r>
              <a:rPr sz="3200" spc="45" dirty="0">
                <a:cs typeface="Arial"/>
              </a:rPr>
              <a:t>its </a:t>
            </a:r>
            <a:r>
              <a:rPr sz="3200" spc="60" dirty="0">
                <a:cs typeface="Arial"/>
              </a:rPr>
              <a:t>inorder</a:t>
            </a:r>
            <a:r>
              <a:rPr sz="3200" spc="-30" dirty="0">
                <a:cs typeface="Arial"/>
              </a:rPr>
              <a:t> </a:t>
            </a:r>
            <a:r>
              <a:rPr sz="3200" spc="60" dirty="0">
                <a:cs typeface="Arial"/>
              </a:rPr>
              <a:t>successor.</a:t>
            </a:r>
            <a:endParaRPr sz="320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28600"/>
            <a:ext cx="5358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0000"/>
                </a:solidFill>
                <a:latin typeface="+mn-lt"/>
              </a:rPr>
              <a:t>Threaded </a:t>
            </a:r>
            <a:r>
              <a:rPr sz="4400" spc="-5" dirty="0">
                <a:solidFill>
                  <a:srgbClr val="FF0000"/>
                </a:solidFill>
                <a:latin typeface="+mn-lt"/>
              </a:rPr>
              <a:t>binary</a:t>
            </a:r>
            <a:r>
              <a:rPr sz="4400" spc="-165" dirty="0">
                <a:solidFill>
                  <a:srgbClr val="FF0000"/>
                </a:solidFill>
                <a:latin typeface="+mn-lt"/>
              </a:rPr>
              <a:t> </a:t>
            </a:r>
            <a:r>
              <a:rPr sz="4400" spc="-45" dirty="0">
                <a:solidFill>
                  <a:srgbClr val="FF0000"/>
                </a:solidFill>
                <a:latin typeface="+mn-lt"/>
              </a:rPr>
              <a:t>Tree</a:t>
            </a:r>
            <a:endParaRPr sz="44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6924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31949"/>
            <a:ext cx="7972425" cy="2132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46685" indent="-342900">
              <a:lnSpc>
                <a:spcPct val="100800"/>
              </a:lnSpc>
              <a:spcBef>
                <a:spcPts val="105"/>
              </a:spcBef>
              <a:buSzPct val="109090"/>
              <a:buChar char="•"/>
              <a:tabLst>
                <a:tab pos="354965" algn="l"/>
                <a:tab pos="355600" algn="l"/>
                <a:tab pos="3249295" algn="l"/>
              </a:tabLst>
            </a:pPr>
            <a:r>
              <a:rPr sz="2200" spc="120" dirty="0">
                <a:solidFill>
                  <a:srgbClr val="333399"/>
                </a:solidFill>
                <a:latin typeface="Arial"/>
                <a:cs typeface="Arial"/>
              </a:rPr>
              <a:t>One</a:t>
            </a:r>
            <a:r>
              <a:rPr sz="22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33399"/>
                </a:solidFill>
                <a:latin typeface="Arial"/>
                <a:cs typeface="Arial"/>
              </a:rPr>
              <a:t>way</a:t>
            </a:r>
            <a:r>
              <a:rPr sz="2200" spc="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33399"/>
                </a:solidFill>
                <a:latin typeface="Arial"/>
                <a:cs typeface="Arial"/>
              </a:rPr>
              <a:t>threading:-	</a:t>
            </a:r>
            <a:r>
              <a:rPr sz="2200" spc="13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200" spc="90" dirty="0">
                <a:solidFill>
                  <a:srgbClr val="333399"/>
                </a:solidFill>
                <a:latin typeface="Arial"/>
                <a:cs typeface="Arial"/>
              </a:rPr>
              <a:t>thread </a:t>
            </a:r>
            <a:r>
              <a:rPr sz="2200" spc="65" dirty="0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sz="2200" spc="95" dirty="0">
                <a:solidFill>
                  <a:srgbClr val="333399"/>
                </a:solidFill>
                <a:latin typeface="Arial"/>
                <a:cs typeface="Arial"/>
              </a:rPr>
              <a:t>appear </a:t>
            </a:r>
            <a:r>
              <a:rPr sz="2200" spc="7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200" spc="11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200" spc="70" dirty="0">
                <a:solidFill>
                  <a:srgbClr val="333399"/>
                </a:solidFill>
                <a:latin typeface="Arial"/>
                <a:cs typeface="Arial"/>
              </a:rPr>
              <a:t>right</a:t>
            </a:r>
            <a:r>
              <a:rPr sz="2200" spc="-3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33399"/>
                </a:solidFill>
                <a:latin typeface="Arial"/>
                <a:cs typeface="Arial"/>
              </a:rPr>
              <a:t>field  </a:t>
            </a:r>
            <a:r>
              <a:rPr sz="2200" spc="8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200" spc="11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200" spc="105" dirty="0">
                <a:solidFill>
                  <a:srgbClr val="333399"/>
                </a:solidFill>
                <a:latin typeface="Arial"/>
                <a:cs typeface="Arial"/>
              </a:rPr>
              <a:t>node and </a:t>
            </a:r>
            <a:r>
              <a:rPr sz="2200" spc="60" dirty="0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sz="2200" spc="80" dirty="0">
                <a:solidFill>
                  <a:srgbClr val="333399"/>
                </a:solidFill>
                <a:latin typeface="Arial"/>
                <a:cs typeface="Arial"/>
              </a:rPr>
              <a:t>point to </a:t>
            </a:r>
            <a:r>
              <a:rPr sz="2200" spc="85" dirty="0">
                <a:solidFill>
                  <a:srgbClr val="333399"/>
                </a:solidFill>
                <a:latin typeface="Arial"/>
                <a:cs typeface="Arial"/>
              </a:rPr>
              <a:t>the next </a:t>
            </a:r>
            <a:r>
              <a:rPr sz="2200" spc="105" dirty="0">
                <a:solidFill>
                  <a:srgbClr val="333399"/>
                </a:solidFill>
                <a:latin typeface="Arial"/>
                <a:cs typeface="Arial"/>
              </a:rPr>
              <a:t>node </a:t>
            </a:r>
            <a:r>
              <a:rPr sz="2200" spc="7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200" spc="9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200" spc="80" dirty="0">
                <a:solidFill>
                  <a:srgbClr val="333399"/>
                </a:solidFill>
                <a:latin typeface="Arial"/>
                <a:cs typeface="Arial"/>
              </a:rPr>
              <a:t>inorder  </a:t>
            </a:r>
            <a:r>
              <a:rPr sz="2200" spc="75" dirty="0">
                <a:solidFill>
                  <a:srgbClr val="333399"/>
                </a:solidFill>
                <a:latin typeface="Arial"/>
                <a:cs typeface="Arial"/>
              </a:rPr>
              <a:t>traversal.</a:t>
            </a:r>
            <a:endParaRPr sz="2200">
              <a:latin typeface="Arial"/>
              <a:cs typeface="Arial"/>
            </a:endParaRPr>
          </a:p>
          <a:p>
            <a:pPr marL="355600" marR="5080">
              <a:lnSpc>
                <a:spcPct val="100899"/>
              </a:lnSpc>
              <a:spcBef>
                <a:spcPts val="600"/>
              </a:spcBef>
              <a:tabLst>
                <a:tab pos="3229610" algn="l"/>
              </a:tabLst>
            </a:pPr>
            <a:r>
              <a:rPr sz="2200" spc="75" dirty="0">
                <a:solidFill>
                  <a:srgbClr val="333399"/>
                </a:solidFill>
                <a:latin typeface="Arial"/>
                <a:cs typeface="Arial"/>
              </a:rPr>
              <a:t>Two</a:t>
            </a:r>
            <a:r>
              <a:rPr sz="2200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33399"/>
                </a:solidFill>
                <a:latin typeface="Arial"/>
                <a:cs typeface="Arial"/>
              </a:rPr>
              <a:t>way</a:t>
            </a:r>
            <a:r>
              <a:rPr sz="2200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33399"/>
                </a:solidFill>
                <a:latin typeface="Arial"/>
                <a:cs typeface="Arial"/>
              </a:rPr>
              <a:t>threading:-	</a:t>
            </a:r>
            <a:r>
              <a:rPr sz="2200" spc="13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200" spc="85" dirty="0">
                <a:solidFill>
                  <a:srgbClr val="333399"/>
                </a:solidFill>
                <a:latin typeface="Arial"/>
                <a:cs typeface="Arial"/>
              </a:rPr>
              <a:t>thread </a:t>
            </a:r>
            <a:r>
              <a:rPr sz="2200" spc="60" dirty="0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sz="2200" spc="85" dirty="0">
                <a:solidFill>
                  <a:srgbClr val="333399"/>
                </a:solidFill>
                <a:latin typeface="Arial"/>
                <a:cs typeface="Arial"/>
              </a:rPr>
              <a:t>also </a:t>
            </a:r>
            <a:r>
              <a:rPr sz="2200" spc="95" dirty="0">
                <a:solidFill>
                  <a:srgbClr val="333399"/>
                </a:solidFill>
                <a:latin typeface="Arial"/>
                <a:cs typeface="Arial"/>
              </a:rPr>
              <a:t>appear </a:t>
            </a:r>
            <a:r>
              <a:rPr sz="2200" spc="7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200" spc="8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200" spc="60" dirty="0">
                <a:solidFill>
                  <a:srgbClr val="333399"/>
                </a:solidFill>
                <a:latin typeface="Arial"/>
                <a:cs typeface="Arial"/>
              </a:rPr>
              <a:t>left  </a:t>
            </a:r>
            <a:r>
              <a:rPr sz="2200" spc="70" dirty="0">
                <a:solidFill>
                  <a:srgbClr val="333399"/>
                </a:solidFill>
                <a:latin typeface="Arial"/>
                <a:cs typeface="Arial"/>
              </a:rPr>
              <a:t>field </a:t>
            </a:r>
            <a:r>
              <a:rPr sz="2200" spc="8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200" spc="11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200" spc="105" dirty="0">
                <a:solidFill>
                  <a:srgbClr val="333399"/>
                </a:solidFill>
                <a:latin typeface="Arial"/>
                <a:cs typeface="Arial"/>
              </a:rPr>
              <a:t>node </a:t>
            </a:r>
            <a:r>
              <a:rPr sz="2200" spc="100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200" spc="60" dirty="0">
                <a:solidFill>
                  <a:srgbClr val="333399"/>
                </a:solidFill>
                <a:latin typeface="Arial"/>
                <a:cs typeface="Arial"/>
              </a:rPr>
              <a:t>will </a:t>
            </a:r>
            <a:r>
              <a:rPr sz="2200" spc="80" dirty="0">
                <a:solidFill>
                  <a:srgbClr val="333399"/>
                </a:solidFill>
                <a:latin typeface="Arial"/>
                <a:cs typeface="Arial"/>
              </a:rPr>
              <a:t>point to </a:t>
            </a:r>
            <a:r>
              <a:rPr sz="2200" spc="8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200" spc="90" dirty="0">
                <a:solidFill>
                  <a:srgbClr val="333399"/>
                </a:solidFill>
                <a:latin typeface="Arial"/>
                <a:cs typeface="Arial"/>
              </a:rPr>
              <a:t>preceding </a:t>
            </a:r>
            <a:r>
              <a:rPr sz="2200" spc="105" dirty="0">
                <a:solidFill>
                  <a:srgbClr val="333399"/>
                </a:solidFill>
                <a:latin typeface="Arial"/>
                <a:cs typeface="Arial"/>
              </a:rPr>
              <a:t>node </a:t>
            </a:r>
            <a:r>
              <a:rPr sz="2200" spc="7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200" spc="-3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33399"/>
                </a:solidFill>
                <a:latin typeface="Arial"/>
                <a:cs typeface="Arial"/>
              </a:rPr>
              <a:t>the  </a:t>
            </a:r>
            <a:r>
              <a:rPr sz="2200" spc="80" dirty="0">
                <a:solidFill>
                  <a:srgbClr val="333399"/>
                </a:solidFill>
                <a:latin typeface="Arial"/>
                <a:cs typeface="Arial"/>
              </a:rPr>
              <a:t>inorder</a:t>
            </a:r>
            <a:r>
              <a:rPr sz="2200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33399"/>
                </a:solidFill>
                <a:latin typeface="Arial"/>
                <a:cs typeface="Arial"/>
              </a:rPr>
              <a:t>traversal.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490" y="1629410"/>
            <a:ext cx="175260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490" y="1974850"/>
            <a:ext cx="175260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5181600"/>
            <a:ext cx="762000" cy="990600"/>
          </a:xfrm>
          <a:custGeom>
            <a:avLst/>
            <a:gdLst/>
            <a:ahLst/>
            <a:cxnLst/>
            <a:rect l="l" t="t" r="r" b="b"/>
            <a:pathLst>
              <a:path w="762000" h="990600">
                <a:moveTo>
                  <a:pt x="0" y="0"/>
                </a:moveTo>
                <a:lnTo>
                  <a:pt x="762000" y="990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400" y="41148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4876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7600" y="3276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838200" y="0"/>
                </a:moveTo>
                <a:lnTo>
                  <a:pt x="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5400" y="3276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00" y="4876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9400" y="4876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0600" y="60960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7400" y="38100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770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5400" y="4876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0" y="38100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8611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72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0417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9530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5486400" y="41148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576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489510" y="29655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2133600" y="4876800"/>
            <a:ext cx="15868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84510" y="4876800"/>
            <a:ext cx="156149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127310" y="48705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3733800" y="4876800"/>
            <a:ext cx="149859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727510" y="48705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4800600" y="6096000"/>
            <a:ext cx="158689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00600" y="60960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51510" y="6096000"/>
            <a:ext cx="156149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57800" y="60960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62600" y="4876800"/>
            <a:ext cx="149859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80310" y="4876800"/>
            <a:ext cx="156149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5400" y="4876800"/>
            <a:ext cx="15868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099110" y="48705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6629400" y="4876800"/>
            <a:ext cx="158689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623110" y="48705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229870" y="744220"/>
            <a:ext cx="4050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00"/>
                </a:solidFill>
                <a:latin typeface="Tahoma"/>
                <a:cs typeface="Tahoma"/>
              </a:rPr>
              <a:t>Defining Threaded Binary</a:t>
            </a:r>
            <a:r>
              <a:rPr sz="2000" b="1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Trees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7650" y="2566670"/>
            <a:ext cx="175259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66419" y="1498853"/>
            <a:ext cx="8130540" cy="15875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50" spc="70" dirty="0">
                <a:solidFill>
                  <a:srgbClr val="333399"/>
                </a:solidFill>
                <a:latin typeface="Arial"/>
                <a:cs typeface="Arial"/>
              </a:rPr>
              <a:t>Consider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following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binary </a:t>
            </a:r>
            <a:r>
              <a:rPr sz="1850" spc="75" dirty="0">
                <a:solidFill>
                  <a:srgbClr val="333399"/>
                </a:solidFill>
                <a:latin typeface="Arial"/>
                <a:cs typeface="Arial"/>
              </a:rPr>
              <a:t>search</a:t>
            </a:r>
            <a:r>
              <a:rPr sz="18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333399"/>
                </a:solidFill>
                <a:latin typeface="Arial"/>
                <a:cs typeface="Arial"/>
              </a:rPr>
              <a:t>tree.</a:t>
            </a: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90"/>
              </a:spcBef>
            </a:pPr>
            <a:r>
              <a:rPr sz="1850" spc="80" dirty="0">
                <a:solidFill>
                  <a:srgbClr val="333399"/>
                </a:solidFill>
                <a:latin typeface="Arial"/>
                <a:cs typeface="Arial"/>
              </a:rPr>
              <a:t>Most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850" spc="75" dirty="0">
                <a:solidFill>
                  <a:srgbClr val="333399"/>
                </a:solidFill>
                <a:latin typeface="Arial"/>
                <a:cs typeface="Arial"/>
              </a:rPr>
              <a:t>nodes </a:t>
            </a:r>
            <a:r>
              <a:rPr sz="1850" spc="5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1850" spc="55" dirty="0">
                <a:solidFill>
                  <a:srgbClr val="333399"/>
                </a:solidFill>
                <a:latin typeface="Arial"/>
                <a:cs typeface="Arial"/>
              </a:rPr>
              <a:t>this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tree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hold </a:t>
            </a:r>
            <a:r>
              <a:rPr sz="1850" spc="8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1850" spc="90" dirty="0">
                <a:solidFill>
                  <a:srgbClr val="333399"/>
                </a:solidFill>
                <a:latin typeface="Arial"/>
                <a:cs typeface="Arial"/>
              </a:rPr>
              <a:t>NULL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value </a:t>
            </a:r>
            <a:r>
              <a:rPr sz="1850" spc="55" dirty="0">
                <a:solidFill>
                  <a:srgbClr val="333399"/>
                </a:solidFill>
                <a:latin typeface="Arial"/>
                <a:cs typeface="Arial"/>
              </a:rPr>
              <a:t>in their </a:t>
            </a:r>
            <a:r>
              <a:rPr sz="1850" spc="45" dirty="0">
                <a:solidFill>
                  <a:srgbClr val="333399"/>
                </a:solidFill>
                <a:latin typeface="Arial"/>
                <a:cs typeface="Arial"/>
              </a:rPr>
              <a:t>left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sz="1850" spc="55" dirty="0">
                <a:solidFill>
                  <a:srgbClr val="333399"/>
                </a:solidFill>
                <a:latin typeface="Arial"/>
                <a:cs typeface="Arial"/>
              </a:rPr>
              <a:t>right</a:t>
            </a:r>
            <a:r>
              <a:rPr sz="1850" spc="-2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333399"/>
                </a:solidFill>
                <a:latin typeface="Arial"/>
                <a:cs typeface="Arial"/>
              </a:rPr>
              <a:t>child  </a:t>
            </a:r>
            <a:r>
              <a:rPr sz="1850" spc="50" dirty="0">
                <a:solidFill>
                  <a:srgbClr val="333399"/>
                </a:solidFill>
                <a:latin typeface="Arial"/>
                <a:cs typeface="Arial"/>
              </a:rPr>
              <a:t>fields.</a:t>
            </a:r>
            <a:endParaRPr sz="1850">
              <a:latin typeface="Arial"/>
              <a:cs typeface="Arial"/>
            </a:endParaRPr>
          </a:p>
          <a:p>
            <a:pPr marL="23495" marR="190500">
              <a:lnSpc>
                <a:spcPct val="100000"/>
              </a:lnSpc>
              <a:spcBef>
                <a:spcPts val="220"/>
              </a:spcBef>
            </a:pP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1850" spc="55" dirty="0">
                <a:solidFill>
                  <a:srgbClr val="333399"/>
                </a:solidFill>
                <a:latin typeface="Arial"/>
                <a:cs typeface="Arial"/>
              </a:rPr>
              <a:t>this </a:t>
            </a:r>
            <a:r>
              <a:rPr sz="1850" spc="70" dirty="0">
                <a:solidFill>
                  <a:srgbClr val="333399"/>
                </a:solidFill>
                <a:latin typeface="Arial"/>
                <a:cs typeface="Arial"/>
              </a:rPr>
              <a:t>case, </a:t>
            </a:r>
            <a:r>
              <a:rPr sz="1850" spc="35" dirty="0">
                <a:solidFill>
                  <a:srgbClr val="333399"/>
                </a:solidFill>
                <a:latin typeface="Arial"/>
                <a:cs typeface="Arial"/>
              </a:rPr>
              <a:t>it </a:t>
            </a:r>
            <a:r>
              <a:rPr sz="1850" spc="75" dirty="0">
                <a:solidFill>
                  <a:srgbClr val="333399"/>
                </a:solidFill>
                <a:latin typeface="Arial"/>
                <a:cs typeface="Arial"/>
              </a:rPr>
              <a:t>would </a:t>
            </a:r>
            <a:r>
              <a:rPr sz="1850" spc="80" dirty="0">
                <a:solidFill>
                  <a:srgbClr val="333399"/>
                </a:solidFill>
                <a:latin typeface="Arial"/>
                <a:cs typeface="Arial"/>
              </a:rPr>
              <a:t>be good </a:t>
            </a:r>
            <a:r>
              <a:rPr sz="1850" spc="3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1850" spc="70" dirty="0">
                <a:solidFill>
                  <a:srgbClr val="333399"/>
                </a:solidFill>
                <a:latin typeface="Arial"/>
                <a:cs typeface="Arial"/>
              </a:rPr>
              <a:t>these </a:t>
            </a:r>
            <a:r>
              <a:rPr sz="1850" spc="90" dirty="0">
                <a:solidFill>
                  <a:srgbClr val="333399"/>
                </a:solidFill>
                <a:latin typeface="Arial"/>
                <a:cs typeface="Arial"/>
              </a:rPr>
              <a:t>NULL </a:t>
            </a:r>
            <a:r>
              <a:rPr sz="1850" spc="55" dirty="0">
                <a:solidFill>
                  <a:srgbClr val="333399"/>
                </a:solidFill>
                <a:latin typeface="Arial"/>
                <a:cs typeface="Arial"/>
              </a:rPr>
              <a:t>fields </a:t>
            </a:r>
            <a:r>
              <a:rPr sz="1850" spc="70" dirty="0">
                <a:solidFill>
                  <a:srgbClr val="333399"/>
                </a:solidFill>
                <a:latin typeface="Arial"/>
                <a:cs typeface="Arial"/>
              </a:rPr>
              <a:t>are </a:t>
            </a:r>
            <a:r>
              <a:rPr sz="1850" spc="50" dirty="0">
                <a:solidFill>
                  <a:srgbClr val="333399"/>
                </a:solidFill>
                <a:latin typeface="Arial"/>
                <a:cs typeface="Arial"/>
              </a:rPr>
              <a:t>utilized </a:t>
            </a:r>
            <a:r>
              <a:rPr sz="1850" spc="55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1850" spc="-1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333399"/>
                </a:solidFill>
                <a:latin typeface="Arial"/>
                <a:cs typeface="Arial"/>
              </a:rPr>
              <a:t>some 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other useful</a:t>
            </a:r>
            <a:r>
              <a:rPr sz="185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purpose.</a:t>
            </a:r>
            <a:endParaRPr sz="18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93640" y="6145862"/>
            <a:ext cx="2235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14400"/>
            <a:ext cx="175260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524000"/>
            <a:ext cx="175260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5181600"/>
            <a:ext cx="762000" cy="990600"/>
          </a:xfrm>
          <a:custGeom>
            <a:avLst/>
            <a:gdLst/>
            <a:ahLst/>
            <a:cxnLst/>
            <a:rect l="l" t="t" r="r" b="b"/>
            <a:pathLst>
              <a:path w="762000" h="990600">
                <a:moveTo>
                  <a:pt x="0" y="0"/>
                </a:moveTo>
                <a:lnTo>
                  <a:pt x="762000" y="990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400" y="41148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4876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36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90672" y="4909820"/>
            <a:ext cx="29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57600" y="3276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838200" y="0"/>
                </a:moveTo>
                <a:lnTo>
                  <a:pt x="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05400" y="3276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3800" y="4876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9400" y="4876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0600" y="60960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7400" y="38100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70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5400" y="4876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5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5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62472" y="4909820"/>
            <a:ext cx="29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69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48000" y="38100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26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08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8611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72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0417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9530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5486400" y="41148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50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39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915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804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69329" y="502920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960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0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960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60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960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60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960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960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960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960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579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24400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13300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009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898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787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676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552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441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330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24400" y="5359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24400" y="5270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24400" y="51816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24400" y="5093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24400" y="5005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24400" y="4916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24400" y="4828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24400" y="4739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24400" y="4650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24400" y="4561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24400" y="44742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24400" y="4385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24400" y="4296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24400" y="42075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24400" y="41198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24400" y="40309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24400" y="39420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24400" y="38531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24400" y="37655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24400" y="36766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24400" y="35877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24400" y="350012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24400" y="341122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724400" y="33477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4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863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766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766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766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766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766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766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766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766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766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766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385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3850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7246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0642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4037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74339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0830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4098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7495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576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33600" y="4876800"/>
            <a:ext cx="15868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336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590800" y="4876800"/>
            <a:ext cx="14986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908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33800" y="4876800"/>
            <a:ext cx="149859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4" name="object 104"/>
          <p:cNvGraphicFramePr>
            <a:graphicFrameLocks noGrp="1"/>
          </p:cNvGraphicFramePr>
          <p:nvPr/>
        </p:nvGraphicFramePr>
        <p:xfrm>
          <a:off x="3727510" y="48705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5" name="object 105"/>
          <p:cNvSpPr/>
          <p:nvPr/>
        </p:nvSpPr>
        <p:spPr>
          <a:xfrm>
            <a:off x="4800600" y="6096000"/>
            <a:ext cx="158689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00600" y="60960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51510" y="6096000"/>
            <a:ext cx="156149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57800" y="60960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62600" y="4876800"/>
            <a:ext cx="149859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626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80310" y="4876800"/>
            <a:ext cx="156149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105400" y="4876800"/>
            <a:ext cx="15868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054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29400" y="4876800"/>
            <a:ext cx="158689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5" name="object 115"/>
          <p:cNvGraphicFramePr>
            <a:graphicFrameLocks noGrp="1"/>
          </p:cNvGraphicFramePr>
          <p:nvPr/>
        </p:nvGraphicFramePr>
        <p:xfrm>
          <a:off x="6623110" y="48705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6" name="object 116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4115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One Way </a:t>
            </a:r>
            <a:r>
              <a:rPr sz="2000" b="1" spc="-5" dirty="0">
                <a:solidFill>
                  <a:srgbClr val="000000"/>
                </a:solidFill>
                <a:latin typeface="Tahoma"/>
                <a:cs typeface="Tahoma"/>
              </a:rPr>
              <a:t>Threaded Binary</a:t>
            </a:r>
            <a:r>
              <a:rPr sz="2000" b="1" spc="-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Trees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457200" y="2133600"/>
            <a:ext cx="175260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7200" y="2362200"/>
            <a:ext cx="175260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57200" y="2743200"/>
            <a:ext cx="175260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62000" y="838200"/>
            <a:ext cx="7738745" cy="2189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875" marR="5080">
              <a:lnSpc>
                <a:spcPct val="100000"/>
              </a:lnSpc>
              <a:spcBef>
                <a:spcPts val="110"/>
              </a:spcBef>
            </a:pPr>
            <a:r>
              <a:rPr sz="1850" spc="80" dirty="0">
                <a:solidFill>
                  <a:srgbClr val="333399"/>
                </a:solidFill>
                <a:latin typeface="Arial"/>
                <a:cs typeface="Arial"/>
              </a:rPr>
              <a:t>The empty </a:t>
            </a:r>
            <a:r>
              <a:rPr sz="1850" spc="45" dirty="0">
                <a:solidFill>
                  <a:srgbClr val="333399"/>
                </a:solidFill>
                <a:latin typeface="Arial"/>
                <a:cs typeface="Arial"/>
              </a:rPr>
              <a:t>left </a:t>
            </a:r>
            <a:r>
              <a:rPr sz="1850" spc="55" dirty="0">
                <a:solidFill>
                  <a:srgbClr val="333399"/>
                </a:solidFill>
                <a:latin typeface="Arial"/>
                <a:cs typeface="Arial"/>
              </a:rPr>
              <a:t>child </a:t>
            </a:r>
            <a:r>
              <a:rPr sz="1850" spc="50" dirty="0">
                <a:solidFill>
                  <a:srgbClr val="333399"/>
                </a:solidFill>
                <a:latin typeface="Arial"/>
                <a:cs typeface="Arial"/>
              </a:rPr>
              <a:t>field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850" spc="80" dirty="0">
                <a:solidFill>
                  <a:srgbClr val="333399"/>
                </a:solidFill>
                <a:latin typeface="Arial"/>
                <a:cs typeface="Arial"/>
              </a:rPr>
              <a:t>a node </a:t>
            </a:r>
            <a:r>
              <a:rPr sz="1850" spc="75" dirty="0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sz="1850" spc="80" dirty="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sz="1850" spc="75" dirty="0">
                <a:solidFill>
                  <a:srgbClr val="333399"/>
                </a:solidFill>
                <a:latin typeface="Arial"/>
                <a:cs typeface="Arial"/>
              </a:rPr>
              <a:t>used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to point to </a:t>
            </a:r>
            <a:r>
              <a:rPr sz="1850" spc="45" dirty="0">
                <a:solidFill>
                  <a:srgbClr val="333399"/>
                </a:solidFill>
                <a:latin typeface="Arial"/>
                <a:cs typeface="Arial"/>
              </a:rPr>
              <a:t>its</a:t>
            </a:r>
            <a:r>
              <a:rPr sz="1850" spc="-10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inorder  predecessor.</a:t>
            </a:r>
            <a:endParaRPr sz="1850">
              <a:latin typeface="Arial"/>
              <a:cs typeface="Arial"/>
            </a:endParaRPr>
          </a:p>
          <a:p>
            <a:pPr marL="15875" marR="40005">
              <a:lnSpc>
                <a:spcPct val="100000"/>
              </a:lnSpc>
              <a:spcBef>
                <a:spcPts val="500"/>
              </a:spcBef>
            </a:pPr>
            <a:r>
              <a:rPr sz="1850" spc="40" dirty="0">
                <a:solidFill>
                  <a:srgbClr val="333399"/>
                </a:solidFill>
                <a:latin typeface="Arial"/>
                <a:cs typeface="Arial"/>
              </a:rPr>
              <a:t>Similarly,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850" spc="80" dirty="0">
                <a:solidFill>
                  <a:srgbClr val="333399"/>
                </a:solidFill>
                <a:latin typeface="Arial"/>
                <a:cs typeface="Arial"/>
              </a:rPr>
              <a:t>empty </a:t>
            </a:r>
            <a:r>
              <a:rPr sz="1850" spc="55" dirty="0">
                <a:solidFill>
                  <a:srgbClr val="333399"/>
                </a:solidFill>
                <a:latin typeface="Arial"/>
                <a:cs typeface="Arial"/>
              </a:rPr>
              <a:t>right child </a:t>
            </a:r>
            <a:r>
              <a:rPr sz="1850" spc="50" dirty="0">
                <a:solidFill>
                  <a:srgbClr val="333399"/>
                </a:solidFill>
                <a:latin typeface="Arial"/>
                <a:cs typeface="Arial"/>
              </a:rPr>
              <a:t>field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850" spc="80" dirty="0">
                <a:solidFill>
                  <a:srgbClr val="333399"/>
                </a:solidFill>
                <a:latin typeface="Arial"/>
                <a:cs typeface="Arial"/>
              </a:rPr>
              <a:t>a node </a:t>
            </a:r>
            <a:r>
              <a:rPr sz="1850" spc="75" dirty="0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sz="1850" spc="80" dirty="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sz="1850" spc="75" dirty="0">
                <a:solidFill>
                  <a:srgbClr val="333399"/>
                </a:solidFill>
                <a:latin typeface="Arial"/>
                <a:cs typeface="Arial"/>
              </a:rPr>
              <a:t>used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to point</a:t>
            </a:r>
            <a:r>
              <a:rPr sz="185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to  </a:t>
            </a:r>
            <a:r>
              <a:rPr sz="1850" spc="45" dirty="0">
                <a:solidFill>
                  <a:srgbClr val="333399"/>
                </a:solidFill>
                <a:latin typeface="Arial"/>
                <a:cs typeface="Arial"/>
              </a:rPr>
              <a:t>its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in-order</a:t>
            </a:r>
            <a:r>
              <a:rPr sz="1850" spc="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333399"/>
                </a:solidFill>
                <a:latin typeface="Arial"/>
                <a:cs typeface="Arial"/>
              </a:rPr>
              <a:t>successor.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Such a type of binary tree is known as a one way threaded binary</a:t>
            </a:r>
            <a:r>
              <a:rPr sz="1850" spc="-2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tree.</a:t>
            </a:r>
            <a:endParaRPr sz="1850">
              <a:latin typeface="Arial"/>
              <a:cs typeface="Arial"/>
            </a:endParaRPr>
          </a:p>
          <a:p>
            <a:pPr marL="12700" marR="162560">
              <a:lnSpc>
                <a:spcPct val="120700"/>
              </a:lnSpc>
              <a:spcBef>
                <a:spcPts val="10"/>
              </a:spcBef>
            </a:pP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850" spc="-1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field</a:t>
            </a:r>
            <a:r>
              <a:rPr sz="185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that</a:t>
            </a:r>
            <a:r>
              <a:rPr sz="185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holds</a:t>
            </a:r>
            <a:r>
              <a:rPr sz="185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185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address</a:t>
            </a:r>
            <a:r>
              <a:rPr sz="185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185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its</a:t>
            </a:r>
            <a:r>
              <a:rPr sz="185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in-order</a:t>
            </a:r>
            <a:r>
              <a:rPr sz="185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successor</a:t>
            </a:r>
            <a:r>
              <a:rPr sz="185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185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known</a:t>
            </a:r>
            <a:r>
              <a:rPr sz="185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as</a:t>
            </a:r>
            <a:r>
              <a:rPr sz="185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thread.  In-order :- 30 40 50 60 65 69 72</a:t>
            </a:r>
            <a:r>
              <a:rPr sz="1850" spc="-2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333399"/>
                </a:solidFill>
                <a:latin typeface="Arial"/>
                <a:cs typeface="Arial"/>
              </a:rPr>
              <a:t>80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3" name="object 123"/>
          <p:cNvGraphicFramePr>
            <a:graphicFrameLocks noGrp="1"/>
          </p:cNvGraphicFramePr>
          <p:nvPr/>
        </p:nvGraphicFramePr>
        <p:xfrm>
          <a:off x="4489510" y="29655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4" name="object 124"/>
          <p:cNvSpPr/>
          <p:nvPr/>
        </p:nvSpPr>
        <p:spPr>
          <a:xfrm>
            <a:off x="5486400" y="54102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86400" y="54991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86400" y="55867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486400" y="56756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86400" y="57645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86400" y="58534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86400" y="59410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86400" y="60299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86400" y="61188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86400" y="6206490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4102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4993640" y="6145862"/>
            <a:ext cx="2235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050" y="2332989"/>
            <a:ext cx="175259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3050" y="2663189"/>
            <a:ext cx="175259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050" y="3252999"/>
            <a:ext cx="157479" cy="15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5181600"/>
            <a:ext cx="762000" cy="990600"/>
          </a:xfrm>
          <a:custGeom>
            <a:avLst/>
            <a:gdLst/>
            <a:ahLst/>
            <a:cxnLst/>
            <a:rect l="l" t="t" r="r" b="b"/>
            <a:pathLst>
              <a:path w="762000" h="990600">
                <a:moveTo>
                  <a:pt x="0" y="0"/>
                </a:moveTo>
                <a:lnTo>
                  <a:pt x="762000" y="990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41148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4876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36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36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90672" y="4909820"/>
            <a:ext cx="29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57600" y="3276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838200" y="0"/>
                </a:moveTo>
                <a:lnTo>
                  <a:pt x="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400" y="3276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33800" y="4876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86200" y="4876800"/>
            <a:ext cx="3048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29400" y="4876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88089" y="4909820"/>
            <a:ext cx="29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00600" y="60960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67400" y="38100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70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5400" y="4876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05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05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57800" y="4876800"/>
            <a:ext cx="3048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latin typeface="Arial"/>
                <a:cs typeface="Arial"/>
              </a:rPr>
              <a:t>69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48000" y="38100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626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818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53000" y="6096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908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8611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72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0417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9530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5486400" y="41148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039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915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804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69329" y="502920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960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960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60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960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960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960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960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960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960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960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579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24400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13300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009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898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787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676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552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441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330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546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657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768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768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768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768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768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768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768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768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768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768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76800" y="4180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76800" y="40932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76800" y="4004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76800" y="3915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76800" y="3827779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53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76800" y="37388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76800" y="36499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76800" y="35610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76800" y="34734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76800" y="33845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387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24400" y="5359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724400" y="5270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24400" y="51816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24400" y="5093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24400" y="5005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24400" y="4916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24400" y="4828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24400" y="4739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24400" y="4650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24400" y="4561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24400" y="44742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24400" y="4385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4400" y="4296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24400" y="42075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24400" y="41198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24400" y="40309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24400" y="39420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724400" y="38531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24400" y="37655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24400" y="36766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24400" y="35877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724400" y="350012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24400" y="341122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24400" y="33477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4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863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290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290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290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290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290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290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4290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290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290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290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909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290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179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6055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94429" y="502920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484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2484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484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484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484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484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2484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2484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484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2484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2103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24840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31444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38047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4779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1383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7986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2766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2766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2766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2766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2766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2766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2766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2766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2766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2766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2385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23850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17246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10642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04037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974339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90830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84098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77495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4191000" y="4876800"/>
            <a:ext cx="1524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050"/>
              </a:lnSpc>
            </a:pP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7498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6609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720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4843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3954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3065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2176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13004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4114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038600" y="61976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038600" y="61087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038600" y="6021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038600" y="5932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038600" y="58432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38600" y="57543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38600" y="5666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38600" y="5577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038600" y="54889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038600" y="5401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038600" y="5312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038600" y="5251450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-6289" y="11430"/>
                </a:moveTo>
                <a:lnTo>
                  <a:pt x="6289" y="1143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000500" y="51816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6576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133600" y="4876800"/>
            <a:ext cx="158689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1336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590800" y="4876800"/>
            <a:ext cx="14986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5908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733800" y="4876800"/>
            <a:ext cx="14985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7338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00600" y="6096000"/>
            <a:ext cx="149859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800600" y="60960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51510" y="6096000"/>
            <a:ext cx="156149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257800" y="60960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62600" y="4876800"/>
            <a:ext cx="14985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626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080310" y="4876800"/>
            <a:ext cx="156149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0866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05400" y="4876800"/>
            <a:ext cx="14985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1054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629400" y="4876800"/>
            <a:ext cx="149859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6294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>
            <a:spLocks noGrp="1"/>
          </p:cNvSpPr>
          <p:nvPr>
            <p:ph type="title"/>
          </p:nvPr>
        </p:nvSpPr>
        <p:spPr>
          <a:xfrm>
            <a:off x="229870" y="744220"/>
            <a:ext cx="4109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00"/>
                </a:solidFill>
                <a:latin typeface="Tahoma"/>
                <a:cs typeface="Tahoma"/>
              </a:rPr>
              <a:t>Two way Threaded Binary</a:t>
            </a:r>
            <a:r>
              <a:rPr sz="2000" b="1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Trees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273050" y="1398269"/>
            <a:ext cx="175259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73050" y="1743710"/>
            <a:ext cx="175259" cy="175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 txBox="1"/>
          <p:nvPr/>
        </p:nvSpPr>
        <p:spPr>
          <a:xfrm>
            <a:off x="588009" y="1267714"/>
            <a:ext cx="8187690" cy="2197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585"/>
              </a:spcBef>
            </a:pPr>
            <a:r>
              <a:rPr sz="1850" spc="80" dirty="0">
                <a:solidFill>
                  <a:srgbClr val="333399"/>
                </a:solidFill>
                <a:latin typeface="Arial"/>
                <a:cs typeface="Arial"/>
              </a:rPr>
              <a:t>Such a </a:t>
            </a:r>
            <a:r>
              <a:rPr sz="1850" spc="70" dirty="0">
                <a:solidFill>
                  <a:srgbClr val="333399"/>
                </a:solidFill>
                <a:latin typeface="Arial"/>
                <a:cs typeface="Arial"/>
              </a:rPr>
              <a:t>type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binary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tree </a:t>
            </a:r>
            <a:r>
              <a:rPr sz="1850" spc="5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1850" spc="80" dirty="0">
                <a:solidFill>
                  <a:srgbClr val="333399"/>
                </a:solidFill>
                <a:latin typeface="Arial"/>
                <a:cs typeface="Arial"/>
              </a:rPr>
              <a:t>known </a:t>
            </a:r>
            <a:r>
              <a:rPr sz="1850" spc="75" dirty="0">
                <a:solidFill>
                  <a:srgbClr val="333399"/>
                </a:solidFill>
                <a:latin typeface="Arial"/>
                <a:cs typeface="Arial"/>
              </a:rPr>
              <a:t>as </a:t>
            </a:r>
            <a:r>
              <a:rPr sz="1850" spc="8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1850" spc="70" dirty="0">
                <a:solidFill>
                  <a:srgbClr val="333399"/>
                </a:solidFill>
                <a:latin typeface="Arial"/>
                <a:cs typeface="Arial"/>
              </a:rPr>
              <a:t>threaded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binary</a:t>
            </a:r>
            <a:r>
              <a:rPr sz="1850" spc="-1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333399"/>
                </a:solidFill>
                <a:latin typeface="Arial"/>
                <a:cs typeface="Arial"/>
              </a:rPr>
              <a:t>tree.</a:t>
            </a:r>
            <a:endParaRPr sz="1850">
              <a:latin typeface="Arial"/>
              <a:cs typeface="Arial"/>
            </a:endParaRPr>
          </a:p>
          <a:p>
            <a:pPr marL="27940" marR="177800">
              <a:lnSpc>
                <a:spcPct val="100000"/>
              </a:lnSpc>
              <a:spcBef>
                <a:spcPts val="490"/>
              </a:spcBef>
            </a:pPr>
            <a:r>
              <a:rPr sz="1850" spc="1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1850" spc="50" dirty="0">
                <a:solidFill>
                  <a:srgbClr val="333399"/>
                </a:solidFill>
                <a:latin typeface="Arial"/>
                <a:cs typeface="Arial"/>
              </a:rPr>
              <a:t>field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holds the </a:t>
            </a:r>
            <a:r>
              <a:rPr sz="1850" spc="75" dirty="0">
                <a:solidFill>
                  <a:srgbClr val="333399"/>
                </a:solidFill>
                <a:latin typeface="Arial"/>
                <a:cs typeface="Arial"/>
              </a:rPr>
              <a:t>address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850" spc="45" dirty="0">
                <a:solidFill>
                  <a:srgbClr val="333399"/>
                </a:solidFill>
                <a:latin typeface="Arial"/>
                <a:cs typeface="Arial"/>
              </a:rPr>
              <a:t>its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inorder </a:t>
            </a:r>
            <a:r>
              <a:rPr sz="1850" spc="70" dirty="0">
                <a:solidFill>
                  <a:srgbClr val="333399"/>
                </a:solidFill>
                <a:latin typeface="Arial"/>
                <a:cs typeface="Arial"/>
              </a:rPr>
              <a:t>successor </a:t>
            </a:r>
            <a:r>
              <a:rPr sz="1850" spc="65" dirty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sz="1850" spc="70" dirty="0">
                <a:solidFill>
                  <a:srgbClr val="333399"/>
                </a:solidFill>
                <a:latin typeface="Arial"/>
                <a:cs typeface="Arial"/>
              </a:rPr>
              <a:t>predecessor</a:t>
            </a:r>
            <a:r>
              <a:rPr sz="1850" spc="-1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45" dirty="0">
                <a:solidFill>
                  <a:srgbClr val="333399"/>
                </a:solidFill>
                <a:latin typeface="Arial"/>
                <a:cs typeface="Arial"/>
              </a:rPr>
              <a:t>is  </a:t>
            </a:r>
            <a:r>
              <a:rPr sz="1850" spc="80" dirty="0">
                <a:solidFill>
                  <a:srgbClr val="333399"/>
                </a:solidFill>
                <a:latin typeface="Arial"/>
                <a:cs typeface="Arial"/>
              </a:rPr>
              <a:t>known as</a:t>
            </a:r>
            <a:r>
              <a:rPr sz="185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333399"/>
                </a:solidFill>
                <a:latin typeface="Arial"/>
                <a:cs typeface="Arial"/>
              </a:rPr>
              <a:t>thread.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750" spc="1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333399"/>
                </a:solidFill>
                <a:latin typeface="Arial"/>
                <a:cs typeface="Arial"/>
              </a:rPr>
              <a:t>empty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left</a:t>
            </a:r>
            <a:r>
              <a:rPr sz="17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child</a:t>
            </a:r>
            <a:r>
              <a:rPr sz="17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field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17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7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node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333399"/>
                </a:solidFill>
                <a:latin typeface="Arial"/>
                <a:cs typeface="Arial"/>
              </a:rPr>
              <a:t>can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17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used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point</a:t>
            </a:r>
            <a:r>
              <a:rPr sz="175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its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333399"/>
                </a:solidFill>
                <a:latin typeface="Arial"/>
                <a:cs typeface="Arial"/>
              </a:rPr>
              <a:t>inorder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333399"/>
                </a:solidFill>
                <a:latin typeface="Arial"/>
                <a:cs typeface="Arial"/>
              </a:rPr>
              <a:t>predecessor.</a:t>
            </a:r>
            <a:endParaRPr sz="1750">
              <a:latin typeface="Arial"/>
              <a:cs typeface="Arial"/>
            </a:endParaRPr>
          </a:p>
          <a:p>
            <a:pPr marL="12700" marR="333375">
              <a:lnSpc>
                <a:spcPct val="101400"/>
              </a:lnSpc>
              <a:spcBef>
                <a:spcPts val="470"/>
              </a:spcBef>
            </a:pPr>
            <a:r>
              <a:rPr sz="1750" spc="-5" dirty="0">
                <a:solidFill>
                  <a:srgbClr val="333399"/>
                </a:solidFill>
                <a:latin typeface="Arial"/>
                <a:cs typeface="Arial"/>
              </a:rPr>
              <a:t>Similarly,</a:t>
            </a:r>
            <a:r>
              <a:rPr sz="17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17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333399"/>
                </a:solidFill>
                <a:latin typeface="Arial"/>
                <a:cs typeface="Arial"/>
              </a:rPr>
              <a:t>empty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333399"/>
                </a:solidFill>
                <a:latin typeface="Arial"/>
                <a:cs typeface="Arial"/>
              </a:rPr>
              <a:t>right</a:t>
            </a:r>
            <a:r>
              <a:rPr sz="175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child</a:t>
            </a:r>
            <a:r>
              <a:rPr sz="17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field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175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7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node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333399"/>
                </a:solidFill>
                <a:latin typeface="Arial"/>
                <a:cs typeface="Arial"/>
              </a:rPr>
              <a:t>can</a:t>
            </a:r>
            <a:r>
              <a:rPr sz="17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17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used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17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point</a:t>
            </a:r>
            <a:r>
              <a:rPr sz="175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175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333399"/>
                </a:solidFill>
                <a:latin typeface="Arial"/>
                <a:cs typeface="Arial"/>
              </a:rPr>
              <a:t>its</a:t>
            </a:r>
            <a:r>
              <a:rPr sz="175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750" spc="5" dirty="0">
                <a:solidFill>
                  <a:srgbClr val="333399"/>
                </a:solidFill>
                <a:latin typeface="Arial"/>
                <a:cs typeface="Arial"/>
              </a:rPr>
              <a:t>inorder  </a:t>
            </a:r>
            <a:r>
              <a:rPr sz="1750" spc="-10" dirty="0">
                <a:solidFill>
                  <a:srgbClr val="333399"/>
                </a:solidFill>
                <a:latin typeface="Arial"/>
                <a:cs typeface="Arial"/>
              </a:rPr>
              <a:t>successor.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Inorder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:-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30 40 50 60 65 69 72</a:t>
            </a:r>
            <a:r>
              <a:rPr sz="1600" spc="114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80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0" name="object 210"/>
          <p:cNvGraphicFramePr>
            <a:graphicFrameLocks noGrp="1"/>
          </p:cNvGraphicFramePr>
          <p:nvPr/>
        </p:nvGraphicFramePr>
        <p:xfrm>
          <a:off x="4489510" y="29655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1" name="object 211"/>
          <p:cNvSpPr/>
          <p:nvPr/>
        </p:nvSpPr>
        <p:spPr>
          <a:xfrm>
            <a:off x="5486400" y="54102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486400" y="54991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486400" y="55867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86400" y="56756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486400" y="57645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486400" y="58534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486400" y="59410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486400" y="60299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86400" y="61188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486400" y="6206490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4102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4993640" y="6145862"/>
            <a:ext cx="2235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8153400" cy="198387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5425" marR="5080" indent="-212725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sz="2800" spc="85" dirty="0">
                <a:latin typeface="+mn-lt"/>
              </a:rPr>
              <a:t>Node </a:t>
            </a:r>
            <a:r>
              <a:rPr sz="2800" spc="80" dirty="0">
                <a:latin typeface="+mn-lt"/>
              </a:rPr>
              <a:t>30 </a:t>
            </a:r>
            <a:r>
              <a:rPr sz="2800" spc="75" dirty="0">
                <a:latin typeface="+mn-lt"/>
              </a:rPr>
              <a:t>does </a:t>
            </a:r>
            <a:r>
              <a:rPr sz="2800" spc="65" dirty="0">
                <a:latin typeface="+mn-lt"/>
              </a:rPr>
              <a:t>not </a:t>
            </a:r>
            <a:r>
              <a:rPr sz="2800" spc="75" dirty="0">
                <a:latin typeface="+mn-lt"/>
              </a:rPr>
              <a:t>have </a:t>
            </a:r>
            <a:r>
              <a:rPr sz="2800" spc="80" dirty="0">
                <a:latin typeface="+mn-lt"/>
              </a:rPr>
              <a:t>an </a:t>
            </a:r>
            <a:r>
              <a:rPr sz="2800" spc="65" dirty="0">
                <a:latin typeface="+mn-lt"/>
              </a:rPr>
              <a:t>inorder </a:t>
            </a:r>
            <a:r>
              <a:rPr sz="2800" spc="70" dirty="0">
                <a:latin typeface="+mn-lt"/>
              </a:rPr>
              <a:t>predecessor </a:t>
            </a:r>
            <a:r>
              <a:rPr sz="2800" spc="75" dirty="0">
                <a:latin typeface="+mn-lt"/>
              </a:rPr>
              <a:t>because</a:t>
            </a:r>
            <a:r>
              <a:rPr sz="2800" spc="-125" dirty="0">
                <a:latin typeface="+mn-lt"/>
              </a:rPr>
              <a:t> </a:t>
            </a:r>
            <a:r>
              <a:rPr sz="2800" spc="30" dirty="0">
                <a:latin typeface="+mn-lt"/>
              </a:rPr>
              <a:t>it  </a:t>
            </a:r>
            <a:r>
              <a:rPr sz="2800" spc="45" dirty="0">
                <a:latin typeface="+mn-lt"/>
              </a:rPr>
              <a:t>is </a:t>
            </a:r>
            <a:r>
              <a:rPr sz="2800" spc="65" dirty="0">
                <a:latin typeface="+mn-lt"/>
              </a:rPr>
              <a:t>the </a:t>
            </a:r>
            <a:r>
              <a:rPr sz="2800" spc="45" dirty="0">
                <a:latin typeface="+mn-lt"/>
              </a:rPr>
              <a:t>first </a:t>
            </a:r>
            <a:r>
              <a:rPr sz="2800" spc="80" dirty="0">
                <a:latin typeface="+mn-lt"/>
              </a:rPr>
              <a:t>node </a:t>
            </a:r>
            <a:r>
              <a:rPr sz="2800" spc="60" dirty="0">
                <a:latin typeface="+mn-lt"/>
              </a:rPr>
              <a:t>to </a:t>
            </a:r>
            <a:r>
              <a:rPr sz="2800" spc="80" dirty="0">
                <a:latin typeface="+mn-lt"/>
              </a:rPr>
              <a:t>be </a:t>
            </a:r>
            <a:r>
              <a:rPr sz="2800" spc="65" dirty="0">
                <a:latin typeface="+mn-lt"/>
              </a:rPr>
              <a:t>traversed </a:t>
            </a:r>
            <a:r>
              <a:rPr sz="2800" spc="55" dirty="0">
                <a:latin typeface="+mn-lt"/>
              </a:rPr>
              <a:t>in </a:t>
            </a:r>
            <a:r>
              <a:rPr sz="2800" spc="60" dirty="0">
                <a:latin typeface="+mn-lt"/>
              </a:rPr>
              <a:t>inorder</a:t>
            </a:r>
            <a:r>
              <a:rPr sz="2800" spc="-20" dirty="0">
                <a:latin typeface="+mn-lt"/>
              </a:rPr>
              <a:t> </a:t>
            </a:r>
            <a:r>
              <a:rPr sz="2800" spc="70" dirty="0">
                <a:latin typeface="+mn-lt"/>
              </a:rPr>
              <a:t>sequence.</a:t>
            </a:r>
          </a:p>
          <a:p>
            <a:pPr marL="225425" indent="-212725" algn="just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sz="2800" spc="80" smtClean="0">
                <a:latin typeface="+mn-lt"/>
              </a:rPr>
              <a:t>node </a:t>
            </a:r>
            <a:r>
              <a:rPr sz="2800" spc="80" dirty="0">
                <a:latin typeface="+mn-lt"/>
              </a:rPr>
              <a:t>80 </a:t>
            </a:r>
            <a:r>
              <a:rPr sz="2800" spc="75" dirty="0">
                <a:latin typeface="+mn-lt"/>
              </a:rPr>
              <a:t>does </a:t>
            </a:r>
            <a:r>
              <a:rPr sz="2800" spc="65" dirty="0">
                <a:latin typeface="+mn-lt"/>
              </a:rPr>
              <a:t>not </a:t>
            </a:r>
            <a:r>
              <a:rPr sz="2800" spc="75" dirty="0">
                <a:latin typeface="+mn-lt"/>
              </a:rPr>
              <a:t>have </a:t>
            </a:r>
            <a:r>
              <a:rPr sz="2800" spc="80">
                <a:latin typeface="+mn-lt"/>
              </a:rPr>
              <a:t>an </a:t>
            </a:r>
            <a:r>
              <a:rPr sz="2800" spc="65" smtClean="0">
                <a:latin typeface="+mn-lt"/>
              </a:rPr>
              <a:t>inorder</a:t>
            </a:r>
            <a:r>
              <a:rPr lang="en-US" sz="2800" spc="65" dirty="0" smtClean="0">
                <a:latin typeface="+mn-lt"/>
              </a:rPr>
              <a:t> </a:t>
            </a:r>
            <a:r>
              <a:rPr sz="2800" spc="60" smtClean="0">
                <a:latin typeface="+mn-lt"/>
              </a:rPr>
              <a:t>successor</a:t>
            </a:r>
            <a:r>
              <a:rPr spc="60" dirty="0"/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4343400" y="5181600"/>
            <a:ext cx="762000" cy="990600"/>
          </a:xfrm>
          <a:custGeom>
            <a:avLst/>
            <a:gdLst/>
            <a:ahLst/>
            <a:cxnLst/>
            <a:rect l="l" t="t" r="r" b="b"/>
            <a:pathLst>
              <a:path w="762000" h="990600">
                <a:moveTo>
                  <a:pt x="0" y="0"/>
                </a:moveTo>
                <a:lnTo>
                  <a:pt x="762000" y="990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41148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48768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36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36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90672" y="4909820"/>
            <a:ext cx="29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57600" y="3276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838200" y="0"/>
                </a:moveTo>
                <a:lnTo>
                  <a:pt x="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05400" y="3276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8768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38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86200" y="4876800"/>
            <a:ext cx="3048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9400" y="48768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9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88089" y="4909820"/>
            <a:ext cx="29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00600" y="60960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7400" y="38100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770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05400" y="48768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05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05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57800" y="4876800"/>
            <a:ext cx="3048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latin typeface="Arial"/>
                <a:cs typeface="Arial"/>
              </a:rPr>
              <a:t>69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626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818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57800" y="6096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3000" y="6096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08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8611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72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0417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9530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5486400" y="41148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150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039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915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804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69329" y="502920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960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960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960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960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960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960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960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960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579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24400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13300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009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898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787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676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552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441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330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546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657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768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768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768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768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768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768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768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768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768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768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76800" y="4180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76800" y="40932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76800" y="4004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76800" y="3915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76800" y="3827779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53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76800" y="37388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76800" y="36499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76800" y="35610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76800" y="34734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76800" y="33845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387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24400" y="5359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24400" y="5270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24400" y="51816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24400" y="5093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24400" y="5005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24400" y="4916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24400" y="4828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24400" y="4739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24400" y="4650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4400" y="4561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24400" y="44742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24400" y="4385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24400" y="4296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24400" y="42075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724400" y="41198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24400" y="40309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24400" y="39420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24400" y="38531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724400" y="37655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24400" y="36766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24400" y="35877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24400" y="350012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24400" y="341122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24400" y="33477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4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6863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86400" y="54102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486400" y="54991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86400" y="55867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86400" y="56756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86400" y="57645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86400" y="58534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86400" y="59410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486400" y="60299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486400" y="61188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486400" y="6206490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102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290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290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4290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4290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4290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290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290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290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290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290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909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290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5179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6055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94429" y="502920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2484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484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484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2484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2484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2484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484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484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2484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2484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103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24840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31444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38047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4779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1383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7986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766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2766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2766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2766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2766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766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2766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766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2766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2766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385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3850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17246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10642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04037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74339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0830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84098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77495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4191000" y="4876800"/>
            <a:ext cx="1524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050"/>
              </a:lnSpc>
            </a:pP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47498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6609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720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843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3954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065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2176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13004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04114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38600" y="61976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38600" y="61087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38600" y="6021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38600" y="5932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38600" y="58432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38600" y="57543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38600" y="5666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38600" y="5577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38600" y="54889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38600" y="5401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038600" y="5312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038600" y="5251450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-6289" y="11430"/>
                </a:moveTo>
                <a:lnTo>
                  <a:pt x="6289" y="1143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00500" y="51816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6576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0" name="object 200"/>
          <p:cNvGraphicFramePr>
            <a:graphicFrameLocks noGrp="1"/>
          </p:cNvGraphicFramePr>
          <p:nvPr/>
        </p:nvGraphicFramePr>
        <p:xfrm>
          <a:off x="4489510" y="29655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1" name="object 201"/>
          <p:cNvSpPr/>
          <p:nvPr/>
        </p:nvSpPr>
        <p:spPr>
          <a:xfrm>
            <a:off x="2133600" y="4876800"/>
            <a:ext cx="158689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1336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080310" y="4876800"/>
            <a:ext cx="156149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0866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4993640" y="6145862"/>
            <a:ext cx="2235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419089" y="2524759"/>
            <a:ext cx="609600" cy="303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9090" y="252348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7559" y="252348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1490" y="2523489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3890" y="2294889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87059" y="244856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74929" y="0"/>
                </a:moveTo>
                <a:lnTo>
                  <a:pt x="0" y="0"/>
                </a:lnTo>
                <a:lnTo>
                  <a:pt x="36829" y="74929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6452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00"/>
                </a:solidFill>
                <a:latin typeface="Tahoma"/>
                <a:cs typeface="Tahoma"/>
              </a:rPr>
              <a:t>Two way Threaded Binary </a:t>
            </a:r>
            <a:r>
              <a:rPr sz="2000" b="1" dirty="0">
                <a:solidFill>
                  <a:srgbClr val="000000"/>
                </a:solidFill>
                <a:latin typeface="Tahoma"/>
                <a:cs typeface="Tahoma"/>
              </a:rPr>
              <a:t>Trees </a:t>
            </a:r>
            <a:r>
              <a:rPr sz="2000" b="1" spc="-5" dirty="0">
                <a:solidFill>
                  <a:srgbClr val="000000"/>
                </a:solidFill>
                <a:latin typeface="Tahoma"/>
                <a:cs typeface="Tahoma"/>
              </a:rPr>
              <a:t>with header</a:t>
            </a:r>
            <a:r>
              <a:rPr sz="2000" b="1" spc="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Tahoma"/>
                <a:cs typeface="Tahoma"/>
              </a:rPr>
              <a:t>Node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3400" y="5181600"/>
            <a:ext cx="762000" cy="990600"/>
          </a:xfrm>
          <a:custGeom>
            <a:avLst/>
            <a:gdLst/>
            <a:ahLst/>
            <a:cxnLst/>
            <a:rect l="l" t="t" r="r" b="b"/>
            <a:pathLst>
              <a:path w="762000" h="990600">
                <a:moveTo>
                  <a:pt x="0" y="0"/>
                </a:moveTo>
                <a:lnTo>
                  <a:pt x="762000" y="990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41148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3600" y="4876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36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90672" y="4909820"/>
            <a:ext cx="29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7600" y="3276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838200" y="0"/>
                </a:moveTo>
                <a:lnTo>
                  <a:pt x="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5400" y="3276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3800" y="4876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8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38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86200" y="4876800"/>
            <a:ext cx="3048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29400" y="4876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9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29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88089" y="4909820"/>
            <a:ext cx="29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00600" y="60960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67400" y="38100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70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05400" y="4876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05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05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257800" y="4876800"/>
            <a:ext cx="3048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latin typeface="Arial"/>
                <a:cs typeface="Arial"/>
              </a:rPr>
              <a:t>69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48000" y="38100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26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818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57800" y="6096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53000" y="6096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08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8611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72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0417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9530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5486400" y="41148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150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039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15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804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9329" y="502920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960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960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960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960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960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60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60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960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579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24400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13300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009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898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787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676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552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441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330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546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657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768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768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768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768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768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768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768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768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768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768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76800" y="4180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76800" y="40932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76800" y="4004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76800" y="3915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76800" y="3827779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53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76800" y="37388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76800" y="36499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76800" y="35610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76800" y="34734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76800" y="33845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387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24400" y="5359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24400" y="5270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24400" y="51816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24400" y="5093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4400" y="5005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24400" y="4916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24400" y="4828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24400" y="4739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24400" y="4650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724400" y="4561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24400" y="44742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24400" y="4385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24400" y="4296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724400" y="42075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24400" y="41198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24400" y="40309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24400" y="39420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24400" y="38531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24400" y="37655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24400" y="36766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24400" y="35877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724400" y="350012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724400" y="341122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724400" y="33477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4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6863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86400" y="54102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86400" y="54991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486400" y="55867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486400" y="56756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486400" y="57645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86400" y="58534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86400" y="59410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86400" y="60299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486400" y="61188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86400" y="6206490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102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290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290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290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290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290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290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290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4290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4290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290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3909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4290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5179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6055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94429" y="502920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2484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484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484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2484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2484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484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2484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2484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484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484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2103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4840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31444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38047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44779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1383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7986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766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2766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766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2766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2766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766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766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2766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766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766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2385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3850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17246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10642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04037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974339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90830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84098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77495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4191000" y="4876800"/>
            <a:ext cx="1524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050"/>
              </a:lnSpc>
            </a:pP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47498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6609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5720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4843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954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3065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2176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3004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4114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38600" y="61976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38600" y="61087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38600" y="6021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38600" y="5932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38600" y="58432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038600" y="57543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038600" y="5666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38600" y="5577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38600" y="54889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38600" y="5401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38600" y="5312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38600" y="5251450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-6289" y="11430"/>
                </a:moveTo>
                <a:lnTo>
                  <a:pt x="6289" y="1143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000500" y="51816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6576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5" name="object 205"/>
          <p:cNvGraphicFramePr>
            <a:graphicFrameLocks noGrp="1"/>
          </p:cNvGraphicFramePr>
          <p:nvPr/>
        </p:nvGraphicFramePr>
        <p:xfrm>
          <a:off x="4489510" y="29655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6" name="object 206"/>
          <p:cNvSpPr/>
          <p:nvPr/>
        </p:nvSpPr>
        <p:spPr>
          <a:xfrm>
            <a:off x="2133600" y="4876800"/>
            <a:ext cx="158689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1336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080310" y="4876800"/>
            <a:ext cx="15614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0866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457200" y="762000"/>
            <a:ext cx="8091170" cy="90537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800"/>
              </a:spcBef>
            </a:pPr>
            <a:r>
              <a:rPr sz="2400" spc="80" dirty="0">
                <a:solidFill>
                  <a:srgbClr val="333399"/>
                </a:solidFill>
                <a:cs typeface="Arial"/>
              </a:rPr>
              <a:t>The </a:t>
            </a:r>
            <a:r>
              <a:rPr sz="2400" spc="55" dirty="0">
                <a:solidFill>
                  <a:srgbClr val="333399"/>
                </a:solidFill>
                <a:cs typeface="Arial"/>
              </a:rPr>
              <a:t>right child </a:t>
            </a:r>
            <a:r>
              <a:rPr sz="2400" spc="60" dirty="0">
                <a:solidFill>
                  <a:srgbClr val="333399"/>
                </a:solidFill>
                <a:cs typeface="Arial"/>
              </a:rPr>
              <a:t>of </a:t>
            </a:r>
            <a:r>
              <a:rPr sz="2400" spc="65" dirty="0">
                <a:solidFill>
                  <a:srgbClr val="333399"/>
                </a:solidFill>
                <a:cs typeface="Arial"/>
              </a:rPr>
              <a:t>the </a:t>
            </a:r>
            <a:r>
              <a:rPr sz="2400" spc="75" dirty="0">
                <a:solidFill>
                  <a:srgbClr val="333399"/>
                </a:solidFill>
                <a:cs typeface="Arial"/>
              </a:rPr>
              <a:t>header </a:t>
            </a:r>
            <a:r>
              <a:rPr sz="2400" spc="80" dirty="0">
                <a:solidFill>
                  <a:srgbClr val="333399"/>
                </a:solidFill>
                <a:cs typeface="Arial"/>
              </a:rPr>
              <a:t>node </a:t>
            </a:r>
            <a:r>
              <a:rPr sz="2400" spc="70" dirty="0">
                <a:solidFill>
                  <a:srgbClr val="333399"/>
                </a:solidFill>
                <a:cs typeface="Arial"/>
              </a:rPr>
              <a:t>always </a:t>
            </a:r>
            <a:r>
              <a:rPr sz="2400" spc="60" dirty="0">
                <a:solidFill>
                  <a:srgbClr val="333399"/>
                </a:solidFill>
                <a:cs typeface="Arial"/>
              </a:rPr>
              <a:t>points to</a:t>
            </a:r>
            <a:r>
              <a:rPr sz="2400" spc="-65" dirty="0">
                <a:solidFill>
                  <a:srgbClr val="333399"/>
                </a:solidFill>
                <a:cs typeface="Arial"/>
              </a:rPr>
              <a:t> </a:t>
            </a:r>
            <a:r>
              <a:rPr sz="2400" spc="45" dirty="0">
                <a:solidFill>
                  <a:srgbClr val="333399"/>
                </a:solidFill>
                <a:cs typeface="Arial"/>
              </a:rPr>
              <a:t>itself.</a:t>
            </a:r>
            <a:endParaRPr sz="240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spc="-5" smtClean="0">
                <a:solidFill>
                  <a:srgbClr val="333399"/>
                </a:solidFill>
                <a:cs typeface="Arial"/>
              </a:rPr>
              <a:t>Therefore</a:t>
            </a:r>
            <a:r>
              <a:rPr sz="2400" spc="-5" dirty="0">
                <a:solidFill>
                  <a:srgbClr val="333399"/>
                </a:solidFill>
                <a:cs typeface="Arial"/>
              </a:rPr>
              <a:t>, you take </a:t>
            </a:r>
            <a:r>
              <a:rPr sz="2400" spc="-10" dirty="0">
                <a:solidFill>
                  <a:srgbClr val="333399"/>
                </a:solidFill>
                <a:cs typeface="Arial"/>
              </a:rPr>
              <a:t>a </a:t>
            </a:r>
            <a:r>
              <a:rPr sz="2400" spc="-5" dirty="0">
                <a:solidFill>
                  <a:srgbClr val="333399"/>
                </a:solidFill>
                <a:cs typeface="Arial"/>
              </a:rPr>
              <a:t>dummy node called the header</a:t>
            </a:r>
            <a:r>
              <a:rPr sz="2400" spc="-195" dirty="0">
                <a:solidFill>
                  <a:srgbClr val="333399"/>
                </a:solidFill>
                <a:cs typeface="Arial"/>
              </a:rPr>
              <a:t> </a:t>
            </a:r>
            <a:r>
              <a:rPr sz="2400" spc="-5">
                <a:solidFill>
                  <a:srgbClr val="333399"/>
                </a:solidFill>
                <a:cs typeface="Arial"/>
              </a:rPr>
              <a:t>node</a:t>
            </a:r>
            <a:r>
              <a:rPr sz="2400" spc="-5" smtClean="0">
                <a:solidFill>
                  <a:srgbClr val="333399"/>
                </a:solidFill>
                <a:cs typeface="Arial"/>
              </a:rPr>
              <a:t>.</a:t>
            </a:r>
            <a:endParaRPr sz="2400">
              <a:cs typeface="Aria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6031229" y="265811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248400" y="265811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791200" y="296291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791200" y="2894329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6858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753100" y="282447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4993640" y="6145862"/>
            <a:ext cx="2235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800600" y="2057400"/>
            <a:ext cx="248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881380" algn="r">
              <a:lnSpc>
                <a:spcPct val="100000"/>
              </a:lnSpc>
              <a:spcBef>
                <a:spcPts val="1190"/>
              </a:spcBef>
            </a:pPr>
            <a:r>
              <a:rPr lang="en-US" b="1" spc="-5" dirty="0" smtClean="0">
                <a:solidFill>
                  <a:srgbClr val="333399"/>
                </a:solidFill>
                <a:latin typeface="Arial"/>
                <a:cs typeface="Arial"/>
              </a:rPr>
              <a:t>Header</a:t>
            </a:r>
            <a:r>
              <a:rPr lang="en-US" b="1" spc="-8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b="1" spc="-5" dirty="0" smtClean="0">
                <a:solidFill>
                  <a:srgbClr val="333399"/>
                </a:solidFill>
                <a:latin typeface="Arial"/>
                <a:cs typeface="Arial"/>
              </a:rPr>
              <a:t>Node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914400"/>
            <a:ext cx="8305800" cy="8771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5" dirty="0">
                <a:solidFill>
                  <a:srgbClr val="333399"/>
                </a:solidFill>
                <a:cs typeface="Arial"/>
              </a:rPr>
              <a:t>The</a:t>
            </a:r>
            <a:r>
              <a:rPr sz="2800" spc="-20" dirty="0">
                <a:solidFill>
                  <a:srgbClr val="333399"/>
                </a:solidFill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cs typeface="Arial"/>
              </a:rPr>
              <a:t>threaded</a:t>
            </a:r>
            <a:r>
              <a:rPr sz="2800" spc="-20" dirty="0">
                <a:solidFill>
                  <a:srgbClr val="333399"/>
                </a:solidFill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cs typeface="Arial"/>
              </a:rPr>
              <a:t>binary</a:t>
            </a:r>
            <a:r>
              <a:rPr sz="2800" spc="-15" dirty="0">
                <a:solidFill>
                  <a:srgbClr val="333399"/>
                </a:solidFill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cs typeface="Arial"/>
              </a:rPr>
              <a:t>tree</a:t>
            </a:r>
            <a:r>
              <a:rPr sz="2800" spc="-20" dirty="0">
                <a:solidFill>
                  <a:srgbClr val="333399"/>
                </a:solidFill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cs typeface="Arial"/>
              </a:rPr>
              <a:t>is</a:t>
            </a:r>
            <a:r>
              <a:rPr sz="2800" spc="-15" dirty="0">
                <a:solidFill>
                  <a:srgbClr val="333399"/>
                </a:solidFill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cs typeface="Arial"/>
              </a:rPr>
              <a:t>represented</a:t>
            </a:r>
            <a:r>
              <a:rPr sz="2800" spc="-15" dirty="0">
                <a:solidFill>
                  <a:srgbClr val="333399"/>
                </a:solidFill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cs typeface="Arial"/>
              </a:rPr>
              <a:t>as</a:t>
            </a:r>
            <a:r>
              <a:rPr sz="2800" spc="-15" dirty="0">
                <a:solidFill>
                  <a:srgbClr val="333399"/>
                </a:solidFill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cs typeface="Arial"/>
              </a:rPr>
              <a:t>the</a:t>
            </a:r>
            <a:r>
              <a:rPr sz="2800" spc="-20" dirty="0">
                <a:solidFill>
                  <a:srgbClr val="333399"/>
                </a:solidFill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cs typeface="Arial"/>
              </a:rPr>
              <a:t>left</a:t>
            </a:r>
            <a:r>
              <a:rPr sz="2800" spc="-20" dirty="0">
                <a:solidFill>
                  <a:srgbClr val="333399"/>
                </a:solidFill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cs typeface="Arial"/>
              </a:rPr>
              <a:t>child</a:t>
            </a:r>
            <a:r>
              <a:rPr sz="2800" spc="-20" dirty="0">
                <a:solidFill>
                  <a:srgbClr val="333399"/>
                </a:solidFill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cs typeface="Arial"/>
              </a:rPr>
              <a:t>of</a:t>
            </a:r>
            <a:r>
              <a:rPr sz="2800" spc="-20" dirty="0">
                <a:solidFill>
                  <a:srgbClr val="333399"/>
                </a:solidFill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cs typeface="Arial"/>
              </a:rPr>
              <a:t>the</a:t>
            </a:r>
            <a:r>
              <a:rPr sz="2800" spc="-15" dirty="0">
                <a:solidFill>
                  <a:srgbClr val="333399"/>
                </a:solidFill>
                <a:cs typeface="Arial"/>
              </a:rPr>
              <a:t> </a:t>
            </a:r>
            <a:r>
              <a:rPr sz="2800" spc="5" dirty="0">
                <a:solidFill>
                  <a:srgbClr val="333399"/>
                </a:solidFill>
                <a:cs typeface="Arial"/>
              </a:rPr>
              <a:t>header</a:t>
            </a:r>
            <a:r>
              <a:rPr sz="2800" spc="-15" dirty="0">
                <a:solidFill>
                  <a:srgbClr val="333399"/>
                </a:solidFill>
                <a:cs typeface="Arial"/>
              </a:rPr>
              <a:t> </a:t>
            </a:r>
            <a:r>
              <a:rPr sz="2800" spc="5">
                <a:solidFill>
                  <a:srgbClr val="333399"/>
                </a:solidFill>
                <a:cs typeface="Arial"/>
              </a:rPr>
              <a:t>node</a:t>
            </a:r>
            <a:r>
              <a:rPr sz="2800" spc="5" smtClean="0">
                <a:solidFill>
                  <a:srgbClr val="333399"/>
                </a:solidFill>
                <a:cs typeface="Arial"/>
              </a:rPr>
              <a:t>.</a:t>
            </a:r>
            <a:endParaRPr sz="2800"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43400" y="5181600"/>
            <a:ext cx="762000" cy="990600"/>
          </a:xfrm>
          <a:custGeom>
            <a:avLst/>
            <a:gdLst/>
            <a:ahLst/>
            <a:cxnLst/>
            <a:rect l="l" t="t" r="r" b="b"/>
            <a:pathLst>
              <a:path w="762000" h="990600">
                <a:moveTo>
                  <a:pt x="0" y="0"/>
                </a:moveTo>
                <a:lnTo>
                  <a:pt x="762000" y="9906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8400" y="41148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48768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90672" y="4909820"/>
            <a:ext cx="29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7600" y="3276600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838200" y="0"/>
                </a:moveTo>
                <a:lnTo>
                  <a:pt x="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5800" y="2971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2971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05400" y="32766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5334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800" y="48768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338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38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86200" y="4876800"/>
            <a:ext cx="3048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9400" y="48768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9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9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88089" y="4909820"/>
            <a:ext cx="294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00600" y="60960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00600" y="60960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7400" y="38100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770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05400" y="48768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05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05400" y="4876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57800" y="4876800"/>
            <a:ext cx="3048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latin typeface="Arial"/>
                <a:cs typeface="Arial"/>
              </a:rPr>
              <a:t>69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48000" y="38100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626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818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57800" y="6096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3000" y="6096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08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8611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72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4495800" y="2971800"/>
            <a:ext cx="6096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95800" y="2971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95800" y="2971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609600" y="0"/>
                </a:lnTo>
                <a:lnTo>
                  <a:pt x="609600" y="304800"/>
                </a:lnTo>
                <a:lnTo>
                  <a:pt x="304800" y="3048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3041710" y="3803710"/>
          <a:ext cx="609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304800"/>
                <a:gridCol w="152400"/>
              </a:tblGrid>
              <a:tr h="304800">
                <a:tc>
                  <a:txBody>
                    <a:bodyPr/>
                    <a:lstStyle/>
                    <a:p>
                      <a:pPr marL="49530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205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4648200" y="2967354"/>
            <a:ext cx="304800" cy="309245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95"/>
              </a:spcBef>
            </a:pPr>
            <a:r>
              <a:rPr sz="1400" b="1" spc="-5" dirty="0">
                <a:latin typeface="Arial"/>
                <a:cs typeface="Arial"/>
              </a:rPr>
              <a:t>65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95800" y="2967354"/>
            <a:ext cx="152400" cy="309245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085"/>
              </a:lnSpc>
            </a:pP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86400" y="41148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381000" y="0"/>
                </a:moveTo>
                <a:lnTo>
                  <a:pt x="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150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039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915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804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69329" y="5029200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6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960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960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960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960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960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960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60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960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579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24400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13300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009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898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787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6762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552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441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33059" y="5410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546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657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768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768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768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768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768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768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768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768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768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768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76800" y="4180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76800" y="40932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76800" y="4004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876800" y="3915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876800" y="3827779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53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76800" y="37388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76800" y="36499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76800" y="35610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76800" y="34734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76800" y="33845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387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24400" y="5359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24400" y="5270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24400" y="51816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24400" y="5093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24400" y="5005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4400" y="4916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24400" y="4828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24400" y="4739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24400" y="4650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24400" y="4561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724400" y="44742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24400" y="4385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24400" y="4296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24400" y="42075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724400" y="41198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24400" y="40309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724400" y="39420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24400" y="385317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24400" y="37655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24400" y="36766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24400" y="35877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724400" y="350012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724400" y="341122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724400" y="334772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4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686300" y="3276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86400" y="54102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86400" y="54991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86400" y="55867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486400" y="56756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486400" y="57645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486400" y="585342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86400" y="59410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86400" y="60299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86400" y="611885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799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486400" y="6206490"/>
            <a:ext cx="0" cy="41910"/>
          </a:xfrm>
          <a:custGeom>
            <a:avLst/>
            <a:gdLst/>
            <a:ahLst/>
            <a:cxnLst/>
            <a:rect l="l" t="t" r="r" b="b"/>
            <a:pathLst>
              <a:path h="41910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102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4290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290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290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290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4290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290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290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290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4290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4290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909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290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17900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605529" y="5029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694429" y="5029200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937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2484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2484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484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484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2484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2484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484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2484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2484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484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103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24840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31444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38047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44779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3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1383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2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57986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276600" y="4978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76600" y="48895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276600" y="48018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76600" y="47129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276600" y="4624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276600" y="4535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76600" y="44475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76600" y="43586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276600" y="4269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76600" y="4185920"/>
            <a:ext cx="0" cy="45720"/>
          </a:xfrm>
          <a:custGeom>
            <a:avLst/>
            <a:gdLst/>
            <a:ahLst/>
            <a:cxnLst/>
            <a:rect l="l" t="t" r="r" b="b"/>
            <a:pathLst>
              <a:path h="45720">
                <a:moveTo>
                  <a:pt x="0" y="4571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38500" y="4114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23850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17246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10642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04037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974339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908300" y="502920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83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840989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774950" y="50292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4191000" y="4876800"/>
            <a:ext cx="152400" cy="30480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050"/>
              </a:lnSpc>
            </a:pP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47498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6609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57200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843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954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065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1767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13004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41140" y="62484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50800" y="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38600" y="61976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38600" y="61087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38600" y="60210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038600" y="59321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038600" y="58432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38600" y="575437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038600" y="56667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038600" y="55778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38600" y="548894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38600" y="54013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038600" y="5312409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799"/>
                </a:moveTo>
                <a:lnTo>
                  <a:pt x="0" y="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038600" y="5251450"/>
            <a:ext cx="0" cy="22860"/>
          </a:xfrm>
          <a:custGeom>
            <a:avLst/>
            <a:gdLst/>
            <a:ahLst/>
            <a:cxnLst/>
            <a:rect l="l" t="t" r="r" b="b"/>
            <a:pathLst>
              <a:path h="22860">
                <a:moveTo>
                  <a:pt x="-6289" y="11430"/>
                </a:moveTo>
                <a:lnTo>
                  <a:pt x="6289" y="1143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000500" y="5181600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657600" y="411480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457200" y="762000"/>
                </a:lnTo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4953000" y="2967354"/>
            <a:ext cx="152400" cy="309245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2085"/>
              </a:lnSpc>
            </a:pP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2133600" y="4876800"/>
            <a:ext cx="158689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1336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080310" y="4876800"/>
            <a:ext cx="156149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086600" y="48768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762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52400" y="0"/>
                </a:lnTo>
                <a:lnTo>
                  <a:pt x="152400" y="304800"/>
                </a:lnTo>
                <a:lnTo>
                  <a:pt x="76200" y="304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800600" y="26670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00600" y="2667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031229" y="265811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248400" y="265811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791200" y="296291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791200" y="2894329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6858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753100" y="2824479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38100" y="0"/>
                </a:moveTo>
                <a:lnTo>
                  <a:pt x="0" y="74930"/>
                </a:lnTo>
                <a:lnTo>
                  <a:pt x="76200" y="7493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 txBox="1"/>
          <p:nvPr/>
        </p:nvSpPr>
        <p:spPr>
          <a:xfrm>
            <a:off x="4993640" y="6145862"/>
            <a:ext cx="2235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981200" y="2438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71520">
              <a:lnSpc>
                <a:spcPct val="100000"/>
              </a:lnSpc>
              <a:spcBef>
                <a:spcPts val="1220"/>
              </a:spcBef>
            </a:pPr>
            <a:r>
              <a:rPr lang="en-US" b="1" spc="-5" dirty="0" smtClean="0">
                <a:solidFill>
                  <a:srgbClr val="333399"/>
                </a:solidFill>
                <a:latin typeface="Arial"/>
                <a:cs typeface="Arial"/>
              </a:rPr>
              <a:t>Header</a:t>
            </a:r>
            <a:r>
              <a:rPr lang="en-US" b="1" spc="-1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b="1" spc="-5" dirty="0" smtClean="0">
                <a:solidFill>
                  <a:srgbClr val="333399"/>
                </a:solidFill>
                <a:latin typeface="Arial"/>
                <a:cs typeface="Arial"/>
              </a:rPr>
              <a:t>Node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661</Words>
  <Application>Microsoft Office PowerPoint</Application>
  <PresentationFormat>On-screen Show (4:3)</PresentationFormat>
  <Paragraphs>173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Threaded Binary Tree</vt:lpstr>
      <vt:lpstr>Defining Threaded Binary Trees</vt:lpstr>
      <vt:lpstr>Threaded binary Tree</vt:lpstr>
      <vt:lpstr>Defining Threaded Binary Trees</vt:lpstr>
      <vt:lpstr>One Way Threaded Binary Trees</vt:lpstr>
      <vt:lpstr>Two way Threaded Binary Trees</vt:lpstr>
      <vt:lpstr>Node 30 does not have an inorder predecessor because it  is the first node to be traversed in inorder sequence. node 80 does not have an inorder successor.</vt:lpstr>
      <vt:lpstr>Two way Threaded Binary Trees with header Node</vt:lpstr>
      <vt:lpstr>Slide 9</vt:lpstr>
      <vt:lpstr>The left thread of node 30 and the right thread of node 80</vt:lpstr>
      <vt:lpstr>Representing a Threaded Binary Tree</vt:lpstr>
      <vt:lpstr>In a threaded binary tree, the right thread of a node points to  its inorder   , and the left thread points to its  inorder  .</vt:lpstr>
      <vt:lpstr>Threaded Binary Tree</vt:lpstr>
      <vt:lpstr>Inorder Order Traversal Using Threads</vt:lpstr>
      <vt:lpstr>Inorder Order Traversal Using Threads</vt:lpstr>
      <vt:lpstr>Inorder Order Traversal Using 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Threaded Binary Tree</dc:title>
  <dc:creator>online</dc:creator>
  <cp:lastModifiedBy>online</cp:lastModifiedBy>
  <cp:revision>2</cp:revision>
  <dcterms:created xsi:type="dcterms:W3CDTF">2020-08-27T04:34:42Z</dcterms:created>
  <dcterms:modified xsi:type="dcterms:W3CDTF">2020-08-27T04:51:41Z</dcterms:modified>
</cp:coreProperties>
</file>