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56" r:id="rId2"/>
    <p:sldId id="263" r:id="rId3"/>
    <p:sldId id="264" r:id="rId4"/>
    <p:sldId id="366" r:id="rId5"/>
    <p:sldId id="367" r:id="rId6"/>
    <p:sldId id="365" r:id="rId7"/>
    <p:sldId id="265" r:id="rId8"/>
    <p:sldId id="266" r:id="rId9"/>
    <p:sldId id="267" r:id="rId10"/>
    <p:sldId id="268" r:id="rId11"/>
    <p:sldId id="269" r:id="rId12"/>
    <p:sldId id="368" r:id="rId13"/>
    <p:sldId id="369" r:id="rId14"/>
    <p:sldId id="271" r:id="rId15"/>
    <p:sldId id="272" r:id="rId16"/>
    <p:sldId id="273" r:id="rId17"/>
    <p:sldId id="275" r:id="rId18"/>
    <p:sldId id="274" r:id="rId19"/>
    <p:sldId id="276" r:id="rId20"/>
    <p:sldId id="278" r:id="rId21"/>
    <p:sldId id="370" r:id="rId22"/>
    <p:sldId id="371" r:id="rId23"/>
    <p:sldId id="277" r:id="rId24"/>
    <p:sldId id="372" r:id="rId25"/>
    <p:sldId id="374" r:id="rId26"/>
    <p:sldId id="280" r:id="rId27"/>
    <p:sldId id="375" r:id="rId28"/>
    <p:sldId id="283" r:id="rId29"/>
    <p:sldId id="284" r:id="rId30"/>
    <p:sldId id="285" r:id="rId31"/>
    <p:sldId id="286" r:id="rId32"/>
    <p:sldId id="287" r:id="rId33"/>
    <p:sldId id="279" r:id="rId34"/>
    <p:sldId id="377" r:id="rId35"/>
    <p:sldId id="288" r:id="rId36"/>
    <p:sldId id="289" r:id="rId37"/>
    <p:sldId id="290" r:id="rId38"/>
    <p:sldId id="378" r:id="rId39"/>
    <p:sldId id="379" r:id="rId40"/>
    <p:sldId id="380" r:id="rId41"/>
    <p:sldId id="384" r:id="rId42"/>
    <p:sldId id="381" r:id="rId43"/>
    <p:sldId id="383" r:id="rId44"/>
    <p:sldId id="382" r:id="rId45"/>
    <p:sldId id="301" r:id="rId46"/>
    <p:sldId id="302" r:id="rId47"/>
    <p:sldId id="306" r:id="rId48"/>
    <p:sldId id="307" r:id="rId49"/>
    <p:sldId id="308" r:id="rId50"/>
    <p:sldId id="300" r:id="rId51"/>
    <p:sldId id="309" r:id="rId52"/>
    <p:sldId id="311" r:id="rId53"/>
    <p:sldId id="314" r:id="rId54"/>
    <p:sldId id="315" r:id="rId55"/>
    <p:sldId id="316" r:id="rId56"/>
    <p:sldId id="385" r:id="rId57"/>
    <p:sldId id="386" r:id="rId58"/>
    <p:sldId id="387" r:id="rId59"/>
    <p:sldId id="327" r:id="rId60"/>
    <p:sldId id="388" r:id="rId61"/>
    <p:sldId id="389" r:id="rId62"/>
    <p:sldId id="330" r:id="rId63"/>
    <p:sldId id="331" r:id="rId64"/>
    <p:sldId id="390" r:id="rId65"/>
    <p:sldId id="332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  <p:sldId id="345" r:id="rId78"/>
    <p:sldId id="346" r:id="rId79"/>
    <p:sldId id="347" r:id="rId80"/>
    <p:sldId id="393" r:id="rId81"/>
    <p:sldId id="394" r:id="rId82"/>
    <p:sldId id="355" r:id="rId83"/>
    <p:sldId id="348" r:id="rId84"/>
    <p:sldId id="349" r:id="rId85"/>
    <p:sldId id="350" r:id="rId86"/>
    <p:sldId id="351" r:id="rId87"/>
    <p:sldId id="352" r:id="rId88"/>
    <p:sldId id="395" r:id="rId89"/>
    <p:sldId id="396" r:id="rId90"/>
    <p:sldId id="397" r:id="rId91"/>
    <p:sldId id="391" r:id="rId9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CC0099"/>
    <a:srgbClr val="FFDC47"/>
    <a:srgbClr val="FF4370"/>
    <a:srgbClr val="FE9202"/>
    <a:srgbClr val="FFF3E7"/>
    <a:srgbClr val="5EEC3C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7B1D3-F35E-4C0F-BE10-DAF7B9B02FB9}" type="doc">
      <dgm:prSet loTypeId="urn:microsoft.com/office/officeart/2005/8/layout/orgChart1" loCatId="hierarchy" qsTypeId="urn:microsoft.com/office/officeart/2005/8/quickstyle/3d2#1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46C57748-83A2-4917-B799-FABE327E0EAB}">
      <dgm:prSet phldrT="[Text]"/>
      <dgm:spPr/>
      <dgm:t>
        <a:bodyPr/>
        <a:lstStyle/>
        <a:p>
          <a:r>
            <a:rPr lang="en-IN" b="1" dirty="0"/>
            <a:t>Rotations</a:t>
          </a:r>
        </a:p>
      </dgm:t>
    </dgm:pt>
    <dgm:pt modelId="{E4738DA8-4E02-4E14-9D67-6D2E9DA3E6F1}" type="parTrans" cxnId="{653F33DB-E94E-4BFF-8373-4D92FF3F9541}">
      <dgm:prSet/>
      <dgm:spPr/>
      <dgm:t>
        <a:bodyPr/>
        <a:lstStyle/>
        <a:p>
          <a:endParaRPr lang="en-IN" b="1"/>
        </a:p>
      </dgm:t>
    </dgm:pt>
    <dgm:pt modelId="{B93E7D5A-9822-47B6-982F-7C5823C38C04}" type="sibTrans" cxnId="{653F33DB-E94E-4BFF-8373-4D92FF3F9541}">
      <dgm:prSet/>
      <dgm:spPr/>
      <dgm:t>
        <a:bodyPr/>
        <a:lstStyle/>
        <a:p>
          <a:endParaRPr lang="en-IN" b="1"/>
        </a:p>
      </dgm:t>
    </dgm:pt>
    <dgm:pt modelId="{A1B5D758-7EA0-462F-8134-7C59173F6204}">
      <dgm:prSet phldrT="[Text]"/>
      <dgm:spPr/>
      <dgm:t>
        <a:bodyPr/>
        <a:lstStyle/>
        <a:p>
          <a:r>
            <a:rPr lang="en-IN" b="1" dirty="0"/>
            <a:t>Single</a:t>
          </a:r>
        </a:p>
      </dgm:t>
    </dgm:pt>
    <dgm:pt modelId="{895F7BDC-101A-4DBE-A362-E072ACA41C6B}" type="parTrans" cxnId="{8B922430-875C-4F8F-88D0-C5F4B355771C}">
      <dgm:prSet/>
      <dgm:spPr/>
      <dgm:t>
        <a:bodyPr/>
        <a:lstStyle/>
        <a:p>
          <a:endParaRPr lang="en-IN" b="1"/>
        </a:p>
      </dgm:t>
    </dgm:pt>
    <dgm:pt modelId="{5106A4F4-7BC8-42E7-9FE4-72968756EF3A}" type="sibTrans" cxnId="{8B922430-875C-4F8F-88D0-C5F4B355771C}">
      <dgm:prSet/>
      <dgm:spPr/>
      <dgm:t>
        <a:bodyPr/>
        <a:lstStyle/>
        <a:p>
          <a:endParaRPr lang="en-IN" b="1"/>
        </a:p>
      </dgm:t>
    </dgm:pt>
    <dgm:pt modelId="{EEF5BE7D-F95F-4C80-B5C5-6A13D2FF5BA8}">
      <dgm:prSet phldrT="[Text]"/>
      <dgm:spPr/>
      <dgm:t>
        <a:bodyPr/>
        <a:lstStyle/>
        <a:p>
          <a:r>
            <a:rPr lang="en-IN" b="1"/>
            <a:t>Double</a:t>
          </a:r>
          <a:endParaRPr lang="en-IN" b="1" dirty="0"/>
        </a:p>
      </dgm:t>
    </dgm:pt>
    <dgm:pt modelId="{7E198CF4-A057-4CEF-9E81-2DF355D33B7C}" type="parTrans" cxnId="{82378543-F53B-46FE-8CB4-27F5B29BA469}">
      <dgm:prSet/>
      <dgm:spPr/>
      <dgm:t>
        <a:bodyPr/>
        <a:lstStyle/>
        <a:p>
          <a:endParaRPr lang="en-IN" b="1"/>
        </a:p>
      </dgm:t>
    </dgm:pt>
    <dgm:pt modelId="{CB4CDC8C-B147-48DC-8DA1-1BE1C4E15548}" type="sibTrans" cxnId="{82378543-F53B-46FE-8CB4-27F5B29BA469}">
      <dgm:prSet/>
      <dgm:spPr/>
      <dgm:t>
        <a:bodyPr/>
        <a:lstStyle/>
        <a:p>
          <a:endParaRPr lang="en-IN" b="1"/>
        </a:p>
      </dgm:t>
    </dgm:pt>
    <dgm:pt modelId="{8E6A71BC-F417-450B-8840-57A52A5D5687}">
      <dgm:prSet/>
      <dgm:spPr/>
      <dgm:t>
        <a:bodyPr/>
        <a:lstStyle/>
        <a:p>
          <a:r>
            <a:rPr lang="en-IN" b="1" dirty="0"/>
            <a:t>Left of Left Rotation (LL)</a:t>
          </a:r>
        </a:p>
      </dgm:t>
    </dgm:pt>
    <dgm:pt modelId="{391E9041-6BEB-452C-835D-B3B738EBF1A9}" type="parTrans" cxnId="{05BE868C-22EF-4BE2-A319-18C3E4655707}">
      <dgm:prSet/>
      <dgm:spPr/>
      <dgm:t>
        <a:bodyPr/>
        <a:lstStyle/>
        <a:p>
          <a:endParaRPr lang="en-IN" b="1"/>
        </a:p>
      </dgm:t>
    </dgm:pt>
    <dgm:pt modelId="{60B1E509-E505-4186-864C-23D3243E8C79}" type="sibTrans" cxnId="{05BE868C-22EF-4BE2-A319-18C3E4655707}">
      <dgm:prSet/>
      <dgm:spPr/>
      <dgm:t>
        <a:bodyPr/>
        <a:lstStyle/>
        <a:p>
          <a:endParaRPr lang="en-IN" b="1"/>
        </a:p>
      </dgm:t>
    </dgm:pt>
    <dgm:pt modelId="{B3C7ED68-291D-4B9A-94E5-ABCA40C0A37E}">
      <dgm:prSet/>
      <dgm:spPr/>
      <dgm:t>
        <a:bodyPr/>
        <a:lstStyle/>
        <a:p>
          <a:r>
            <a:rPr lang="en-IN" b="1" dirty="0"/>
            <a:t>Right of Right Rotation (RR)</a:t>
          </a:r>
        </a:p>
      </dgm:t>
    </dgm:pt>
    <dgm:pt modelId="{25B3F6B2-0D9C-4B71-AE85-A6590FB8E236}" type="parTrans" cxnId="{8555CFD9-E4DD-45E6-8D3A-0BB4742BC37D}">
      <dgm:prSet/>
      <dgm:spPr/>
      <dgm:t>
        <a:bodyPr/>
        <a:lstStyle/>
        <a:p>
          <a:endParaRPr lang="en-IN" b="1"/>
        </a:p>
      </dgm:t>
    </dgm:pt>
    <dgm:pt modelId="{44E6B826-B46F-4631-A157-89B0FA454FB6}" type="sibTrans" cxnId="{8555CFD9-E4DD-45E6-8D3A-0BB4742BC37D}">
      <dgm:prSet/>
      <dgm:spPr/>
      <dgm:t>
        <a:bodyPr/>
        <a:lstStyle/>
        <a:p>
          <a:endParaRPr lang="en-IN" b="1"/>
        </a:p>
      </dgm:t>
    </dgm:pt>
    <dgm:pt modelId="{E11AF1D3-5A66-41BA-924D-9C4DFD6DDD6B}">
      <dgm:prSet/>
      <dgm:spPr/>
      <dgm:t>
        <a:bodyPr/>
        <a:lstStyle/>
        <a:p>
          <a:r>
            <a:rPr lang="en-IN" b="1" dirty="0"/>
            <a:t>Left of Right Rotation (LR)</a:t>
          </a:r>
        </a:p>
      </dgm:t>
    </dgm:pt>
    <dgm:pt modelId="{8A4BDE26-9CD5-4AC6-A3BD-8484A32417A4}" type="parTrans" cxnId="{9CA974EF-D893-46F5-AAC1-E871BD37C617}">
      <dgm:prSet/>
      <dgm:spPr/>
      <dgm:t>
        <a:bodyPr/>
        <a:lstStyle/>
        <a:p>
          <a:endParaRPr lang="en-IN" b="1"/>
        </a:p>
      </dgm:t>
    </dgm:pt>
    <dgm:pt modelId="{72D5A861-894D-43C8-8BF1-F25DEF387553}" type="sibTrans" cxnId="{9CA974EF-D893-46F5-AAC1-E871BD37C617}">
      <dgm:prSet/>
      <dgm:spPr/>
      <dgm:t>
        <a:bodyPr/>
        <a:lstStyle/>
        <a:p>
          <a:endParaRPr lang="en-IN" b="1"/>
        </a:p>
      </dgm:t>
    </dgm:pt>
    <dgm:pt modelId="{D1EFABE0-C112-4CBC-85D4-8538F2EE84C1}">
      <dgm:prSet/>
      <dgm:spPr/>
      <dgm:t>
        <a:bodyPr/>
        <a:lstStyle/>
        <a:p>
          <a:r>
            <a:rPr lang="en-IN" b="1" dirty="0"/>
            <a:t>Right of Left Rotation (RL)</a:t>
          </a:r>
        </a:p>
      </dgm:t>
    </dgm:pt>
    <dgm:pt modelId="{3385CD06-5BC2-4BFD-8F98-289ACF709648}" type="parTrans" cxnId="{AC862374-4FE0-44E7-B132-C1360A7D3B64}">
      <dgm:prSet/>
      <dgm:spPr/>
      <dgm:t>
        <a:bodyPr/>
        <a:lstStyle/>
        <a:p>
          <a:endParaRPr lang="en-IN" b="1"/>
        </a:p>
      </dgm:t>
    </dgm:pt>
    <dgm:pt modelId="{C82F819C-AFE3-41DF-8384-821A24438D50}" type="sibTrans" cxnId="{AC862374-4FE0-44E7-B132-C1360A7D3B64}">
      <dgm:prSet/>
      <dgm:spPr/>
      <dgm:t>
        <a:bodyPr/>
        <a:lstStyle/>
        <a:p>
          <a:endParaRPr lang="en-IN" b="1"/>
        </a:p>
      </dgm:t>
    </dgm:pt>
    <dgm:pt modelId="{70DB4922-8FD9-4484-BA45-E0BE05F18B58}" type="pres">
      <dgm:prSet presAssocID="{44C7B1D3-F35E-4C0F-BE10-DAF7B9B02F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1328051-79DE-4A05-A60A-1FC2F90C2128}" type="pres">
      <dgm:prSet presAssocID="{46C57748-83A2-4917-B799-FABE327E0EAB}" presName="hierRoot1" presStyleCnt="0">
        <dgm:presLayoutVars>
          <dgm:hierBranch val="init"/>
        </dgm:presLayoutVars>
      </dgm:prSet>
      <dgm:spPr/>
    </dgm:pt>
    <dgm:pt modelId="{AF625659-B9C7-4462-A24D-3161ADE05AEF}" type="pres">
      <dgm:prSet presAssocID="{46C57748-83A2-4917-B799-FABE327E0EAB}" presName="rootComposite1" presStyleCnt="0"/>
      <dgm:spPr/>
    </dgm:pt>
    <dgm:pt modelId="{25AACDC2-C3FF-43C3-AEE5-D17E836875EB}" type="pres">
      <dgm:prSet presAssocID="{46C57748-83A2-4917-B799-FABE327E0EAB}" presName="rootText1" presStyleLbl="node0" presStyleIdx="0" presStyleCnt="1" custLinFactNeighborX="-4562" custLinFactNeighborY="-83">
        <dgm:presLayoutVars>
          <dgm:chPref val="3"/>
        </dgm:presLayoutVars>
      </dgm:prSet>
      <dgm:spPr/>
    </dgm:pt>
    <dgm:pt modelId="{28B8B69B-A82F-476D-B18F-931D20C19E10}" type="pres">
      <dgm:prSet presAssocID="{46C57748-83A2-4917-B799-FABE327E0EAB}" presName="rootConnector1" presStyleLbl="node1" presStyleIdx="0" presStyleCnt="0"/>
      <dgm:spPr/>
    </dgm:pt>
    <dgm:pt modelId="{D96619AA-193D-4534-8F00-1CD65E4DEFBA}" type="pres">
      <dgm:prSet presAssocID="{46C57748-83A2-4917-B799-FABE327E0EAB}" presName="hierChild2" presStyleCnt="0"/>
      <dgm:spPr/>
    </dgm:pt>
    <dgm:pt modelId="{67922965-D331-421E-96B5-A60F59D4D682}" type="pres">
      <dgm:prSet presAssocID="{895F7BDC-101A-4DBE-A362-E072ACA41C6B}" presName="Name37" presStyleLbl="parChTrans1D2" presStyleIdx="0" presStyleCnt="2"/>
      <dgm:spPr/>
    </dgm:pt>
    <dgm:pt modelId="{DAA0803E-EE54-40E5-A340-426A7D8BD270}" type="pres">
      <dgm:prSet presAssocID="{A1B5D758-7EA0-462F-8134-7C59173F6204}" presName="hierRoot2" presStyleCnt="0">
        <dgm:presLayoutVars>
          <dgm:hierBranch val="init"/>
        </dgm:presLayoutVars>
      </dgm:prSet>
      <dgm:spPr/>
    </dgm:pt>
    <dgm:pt modelId="{816CBDD2-3D2F-45BD-8B3B-CAD4F8712161}" type="pres">
      <dgm:prSet presAssocID="{A1B5D758-7EA0-462F-8134-7C59173F6204}" presName="rootComposite" presStyleCnt="0"/>
      <dgm:spPr/>
    </dgm:pt>
    <dgm:pt modelId="{2FF3A53A-9A74-427A-8877-9A4BCE5097EE}" type="pres">
      <dgm:prSet presAssocID="{A1B5D758-7EA0-462F-8134-7C59173F6204}" presName="rootText" presStyleLbl="node2" presStyleIdx="0" presStyleCnt="2">
        <dgm:presLayoutVars>
          <dgm:chPref val="3"/>
        </dgm:presLayoutVars>
      </dgm:prSet>
      <dgm:spPr/>
    </dgm:pt>
    <dgm:pt modelId="{522102C3-BDC8-4B6B-BCFD-FBCA3F9035F6}" type="pres">
      <dgm:prSet presAssocID="{A1B5D758-7EA0-462F-8134-7C59173F6204}" presName="rootConnector" presStyleLbl="node2" presStyleIdx="0" presStyleCnt="2"/>
      <dgm:spPr/>
    </dgm:pt>
    <dgm:pt modelId="{77255F89-3C8E-4FD2-8B7C-C5712DE40B98}" type="pres">
      <dgm:prSet presAssocID="{A1B5D758-7EA0-462F-8134-7C59173F6204}" presName="hierChild4" presStyleCnt="0"/>
      <dgm:spPr/>
    </dgm:pt>
    <dgm:pt modelId="{8C9698E8-FC6E-42D9-A18C-AFB5D4B17957}" type="pres">
      <dgm:prSet presAssocID="{391E9041-6BEB-452C-835D-B3B738EBF1A9}" presName="Name37" presStyleLbl="parChTrans1D3" presStyleIdx="0" presStyleCnt="4"/>
      <dgm:spPr/>
    </dgm:pt>
    <dgm:pt modelId="{BBF103F6-82E1-4A93-A67A-BCE866DEDD9E}" type="pres">
      <dgm:prSet presAssocID="{8E6A71BC-F417-450B-8840-57A52A5D5687}" presName="hierRoot2" presStyleCnt="0">
        <dgm:presLayoutVars>
          <dgm:hierBranch val="init"/>
        </dgm:presLayoutVars>
      </dgm:prSet>
      <dgm:spPr/>
    </dgm:pt>
    <dgm:pt modelId="{D412C844-7918-41FB-A8F9-8AD74E21E428}" type="pres">
      <dgm:prSet presAssocID="{8E6A71BC-F417-450B-8840-57A52A5D5687}" presName="rootComposite" presStyleCnt="0"/>
      <dgm:spPr/>
    </dgm:pt>
    <dgm:pt modelId="{7B35077C-70D1-43DF-8BC1-A9040DA068BF}" type="pres">
      <dgm:prSet presAssocID="{8E6A71BC-F417-450B-8840-57A52A5D5687}" presName="rootText" presStyleLbl="node3" presStyleIdx="0" presStyleCnt="4" custScaleX="226915">
        <dgm:presLayoutVars>
          <dgm:chPref val="3"/>
        </dgm:presLayoutVars>
      </dgm:prSet>
      <dgm:spPr/>
    </dgm:pt>
    <dgm:pt modelId="{7118D1A6-1034-4C3A-A0DA-4DF4224609F3}" type="pres">
      <dgm:prSet presAssocID="{8E6A71BC-F417-450B-8840-57A52A5D5687}" presName="rootConnector" presStyleLbl="node3" presStyleIdx="0" presStyleCnt="4"/>
      <dgm:spPr/>
    </dgm:pt>
    <dgm:pt modelId="{6674946D-B892-45CF-86F8-36FC165A94EA}" type="pres">
      <dgm:prSet presAssocID="{8E6A71BC-F417-450B-8840-57A52A5D5687}" presName="hierChild4" presStyleCnt="0"/>
      <dgm:spPr/>
    </dgm:pt>
    <dgm:pt modelId="{0A2F6F01-5D22-43C6-AC8C-BA4FB89A5DEA}" type="pres">
      <dgm:prSet presAssocID="{8E6A71BC-F417-450B-8840-57A52A5D5687}" presName="hierChild5" presStyleCnt="0"/>
      <dgm:spPr/>
    </dgm:pt>
    <dgm:pt modelId="{0FD4E50E-B304-41A4-A347-D9CEF5FEB868}" type="pres">
      <dgm:prSet presAssocID="{25B3F6B2-0D9C-4B71-AE85-A6590FB8E236}" presName="Name37" presStyleLbl="parChTrans1D3" presStyleIdx="1" presStyleCnt="4"/>
      <dgm:spPr/>
    </dgm:pt>
    <dgm:pt modelId="{E43B3E21-75A8-4060-86E4-6F94DFE003B9}" type="pres">
      <dgm:prSet presAssocID="{B3C7ED68-291D-4B9A-94E5-ABCA40C0A37E}" presName="hierRoot2" presStyleCnt="0">
        <dgm:presLayoutVars>
          <dgm:hierBranch val="init"/>
        </dgm:presLayoutVars>
      </dgm:prSet>
      <dgm:spPr/>
    </dgm:pt>
    <dgm:pt modelId="{D73BAD37-EFC0-41DD-ABEF-FEA1F47549B8}" type="pres">
      <dgm:prSet presAssocID="{B3C7ED68-291D-4B9A-94E5-ABCA40C0A37E}" presName="rootComposite" presStyleCnt="0"/>
      <dgm:spPr/>
    </dgm:pt>
    <dgm:pt modelId="{7E28B81A-AF18-4E9D-9AA9-3CF41A638A89}" type="pres">
      <dgm:prSet presAssocID="{B3C7ED68-291D-4B9A-94E5-ABCA40C0A37E}" presName="rootText" presStyleLbl="node3" presStyleIdx="1" presStyleCnt="4" custScaleX="226915">
        <dgm:presLayoutVars>
          <dgm:chPref val="3"/>
        </dgm:presLayoutVars>
      </dgm:prSet>
      <dgm:spPr/>
    </dgm:pt>
    <dgm:pt modelId="{9F7638B6-385B-4B15-9C9E-487CE910CE90}" type="pres">
      <dgm:prSet presAssocID="{B3C7ED68-291D-4B9A-94E5-ABCA40C0A37E}" presName="rootConnector" presStyleLbl="node3" presStyleIdx="1" presStyleCnt="4"/>
      <dgm:spPr/>
    </dgm:pt>
    <dgm:pt modelId="{9A755936-13FD-44DF-AC0D-31C7FEC0AFFD}" type="pres">
      <dgm:prSet presAssocID="{B3C7ED68-291D-4B9A-94E5-ABCA40C0A37E}" presName="hierChild4" presStyleCnt="0"/>
      <dgm:spPr/>
    </dgm:pt>
    <dgm:pt modelId="{9CE1CF87-FFAA-4AEC-A1E1-60AF14BE8B34}" type="pres">
      <dgm:prSet presAssocID="{B3C7ED68-291D-4B9A-94E5-ABCA40C0A37E}" presName="hierChild5" presStyleCnt="0"/>
      <dgm:spPr/>
    </dgm:pt>
    <dgm:pt modelId="{86843C6C-A336-4D73-84A2-B7A12469CBF7}" type="pres">
      <dgm:prSet presAssocID="{A1B5D758-7EA0-462F-8134-7C59173F6204}" presName="hierChild5" presStyleCnt="0"/>
      <dgm:spPr/>
    </dgm:pt>
    <dgm:pt modelId="{0DFB544D-59B7-4679-B3EE-6D0A6DB299BC}" type="pres">
      <dgm:prSet presAssocID="{7E198CF4-A057-4CEF-9E81-2DF355D33B7C}" presName="Name37" presStyleLbl="parChTrans1D2" presStyleIdx="1" presStyleCnt="2"/>
      <dgm:spPr/>
    </dgm:pt>
    <dgm:pt modelId="{C55211AA-2406-4F47-89F8-38A292E89A8A}" type="pres">
      <dgm:prSet presAssocID="{EEF5BE7D-F95F-4C80-B5C5-6A13D2FF5BA8}" presName="hierRoot2" presStyleCnt="0">
        <dgm:presLayoutVars>
          <dgm:hierBranch val="init"/>
        </dgm:presLayoutVars>
      </dgm:prSet>
      <dgm:spPr/>
    </dgm:pt>
    <dgm:pt modelId="{4A161734-3129-43BF-84DB-10776E15C49C}" type="pres">
      <dgm:prSet presAssocID="{EEF5BE7D-F95F-4C80-B5C5-6A13D2FF5BA8}" presName="rootComposite" presStyleCnt="0"/>
      <dgm:spPr/>
    </dgm:pt>
    <dgm:pt modelId="{0C4FC22D-34B5-43E8-B6B3-548599614795}" type="pres">
      <dgm:prSet presAssocID="{EEF5BE7D-F95F-4C80-B5C5-6A13D2FF5BA8}" presName="rootText" presStyleLbl="node2" presStyleIdx="1" presStyleCnt="2">
        <dgm:presLayoutVars>
          <dgm:chPref val="3"/>
        </dgm:presLayoutVars>
      </dgm:prSet>
      <dgm:spPr/>
    </dgm:pt>
    <dgm:pt modelId="{03BCC48D-C685-440C-A1C0-3817F7D04CFB}" type="pres">
      <dgm:prSet presAssocID="{EEF5BE7D-F95F-4C80-B5C5-6A13D2FF5BA8}" presName="rootConnector" presStyleLbl="node2" presStyleIdx="1" presStyleCnt="2"/>
      <dgm:spPr/>
    </dgm:pt>
    <dgm:pt modelId="{41317644-34D7-449A-A639-7B7640DF3ED0}" type="pres">
      <dgm:prSet presAssocID="{EEF5BE7D-F95F-4C80-B5C5-6A13D2FF5BA8}" presName="hierChild4" presStyleCnt="0"/>
      <dgm:spPr/>
    </dgm:pt>
    <dgm:pt modelId="{5176C479-9CBB-44E6-A281-167257B8FEDD}" type="pres">
      <dgm:prSet presAssocID="{8A4BDE26-9CD5-4AC6-A3BD-8484A32417A4}" presName="Name37" presStyleLbl="parChTrans1D3" presStyleIdx="2" presStyleCnt="4"/>
      <dgm:spPr/>
    </dgm:pt>
    <dgm:pt modelId="{64FB852F-9B94-4358-8AC8-194ADAE855BC}" type="pres">
      <dgm:prSet presAssocID="{E11AF1D3-5A66-41BA-924D-9C4DFD6DDD6B}" presName="hierRoot2" presStyleCnt="0">
        <dgm:presLayoutVars>
          <dgm:hierBranch val="init"/>
        </dgm:presLayoutVars>
      </dgm:prSet>
      <dgm:spPr/>
    </dgm:pt>
    <dgm:pt modelId="{B62B0B55-81CB-4353-ABDA-5D8002D2556D}" type="pres">
      <dgm:prSet presAssocID="{E11AF1D3-5A66-41BA-924D-9C4DFD6DDD6B}" presName="rootComposite" presStyleCnt="0"/>
      <dgm:spPr/>
    </dgm:pt>
    <dgm:pt modelId="{6EBD7378-2160-4F35-8FA9-87B5328DABEA}" type="pres">
      <dgm:prSet presAssocID="{E11AF1D3-5A66-41BA-924D-9C4DFD6DDD6B}" presName="rootText" presStyleLbl="node3" presStyleIdx="2" presStyleCnt="4" custScaleX="226915">
        <dgm:presLayoutVars>
          <dgm:chPref val="3"/>
        </dgm:presLayoutVars>
      </dgm:prSet>
      <dgm:spPr/>
    </dgm:pt>
    <dgm:pt modelId="{9E5AA984-6F88-4864-A079-56D422CD3245}" type="pres">
      <dgm:prSet presAssocID="{E11AF1D3-5A66-41BA-924D-9C4DFD6DDD6B}" presName="rootConnector" presStyleLbl="node3" presStyleIdx="2" presStyleCnt="4"/>
      <dgm:spPr/>
    </dgm:pt>
    <dgm:pt modelId="{F4E95F00-D4DD-4F34-B496-33E21EA5D611}" type="pres">
      <dgm:prSet presAssocID="{E11AF1D3-5A66-41BA-924D-9C4DFD6DDD6B}" presName="hierChild4" presStyleCnt="0"/>
      <dgm:spPr/>
    </dgm:pt>
    <dgm:pt modelId="{AFA14DB4-2A6C-426D-A360-D4F6937E70CE}" type="pres">
      <dgm:prSet presAssocID="{E11AF1D3-5A66-41BA-924D-9C4DFD6DDD6B}" presName="hierChild5" presStyleCnt="0"/>
      <dgm:spPr/>
    </dgm:pt>
    <dgm:pt modelId="{0E227CC8-6319-44C9-BE53-D3DC6DCEBF52}" type="pres">
      <dgm:prSet presAssocID="{3385CD06-5BC2-4BFD-8F98-289ACF709648}" presName="Name37" presStyleLbl="parChTrans1D3" presStyleIdx="3" presStyleCnt="4"/>
      <dgm:spPr/>
    </dgm:pt>
    <dgm:pt modelId="{4D492CBD-BFD2-4E6D-B514-DE4EC98987F1}" type="pres">
      <dgm:prSet presAssocID="{D1EFABE0-C112-4CBC-85D4-8538F2EE84C1}" presName="hierRoot2" presStyleCnt="0">
        <dgm:presLayoutVars>
          <dgm:hierBranch val="init"/>
        </dgm:presLayoutVars>
      </dgm:prSet>
      <dgm:spPr/>
    </dgm:pt>
    <dgm:pt modelId="{8B5368C1-7997-4345-875C-F8839054F3DF}" type="pres">
      <dgm:prSet presAssocID="{D1EFABE0-C112-4CBC-85D4-8538F2EE84C1}" presName="rootComposite" presStyleCnt="0"/>
      <dgm:spPr/>
    </dgm:pt>
    <dgm:pt modelId="{9EEAE98A-E088-4991-812B-2AAF867410C7}" type="pres">
      <dgm:prSet presAssocID="{D1EFABE0-C112-4CBC-85D4-8538F2EE84C1}" presName="rootText" presStyleLbl="node3" presStyleIdx="3" presStyleCnt="4" custScaleX="226915">
        <dgm:presLayoutVars>
          <dgm:chPref val="3"/>
        </dgm:presLayoutVars>
      </dgm:prSet>
      <dgm:spPr/>
    </dgm:pt>
    <dgm:pt modelId="{3941C851-3419-461F-8CBC-48F0FB2827A0}" type="pres">
      <dgm:prSet presAssocID="{D1EFABE0-C112-4CBC-85D4-8538F2EE84C1}" presName="rootConnector" presStyleLbl="node3" presStyleIdx="3" presStyleCnt="4"/>
      <dgm:spPr/>
    </dgm:pt>
    <dgm:pt modelId="{BD96D8D8-3435-4011-BDF7-F2C7CE2E3ACB}" type="pres">
      <dgm:prSet presAssocID="{D1EFABE0-C112-4CBC-85D4-8538F2EE84C1}" presName="hierChild4" presStyleCnt="0"/>
      <dgm:spPr/>
    </dgm:pt>
    <dgm:pt modelId="{3AA014A5-BD75-48DC-9159-6F918D5E7BEF}" type="pres">
      <dgm:prSet presAssocID="{D1EFABE0-C112-4CBC-85D4-8538F2EE84C1}" presName="hierChild5" presStyleCnt="0"/>
      <dgm:spPr/>
    </dgm:pt>
    <dgm:pt modelId="{19691E99-2A25-4BFB-9AA1-4FEA1A633CE4}" type="pres">
      <dgm:prSet presAssocID="{EEF5BE7D-F95F-4C80-B5C5-6A13D2FF5BA8}" presName="hierChild5" presStyleCnt="0"/>
      <dgm:spPr/>
    </dgm:pt>
    <dgm:pt modelId="{A597DFFB-E465-46D7-B5DF-082527FAC238}" type="pres">
      <dgm:prSet presAssocID="{46C57748-83A2-4917-B799-FABE327E0EAB}" presName="hierChild3" presStyleCnt="0"/>
      <dgm:spPr/>
    </dgm:pt>
  </dgm:ptLst>
  <dgm:cxnLst>
    <dgm:cxn modelId="{C7E5F801-1A43-4B44-81E3-0E80F205A5CF}" type="presOf" srcId="{E11AF1D3-5A66-41BA-924D-9C4DFD6DDD6B}" destId="{6EBD7378-2160-4F35-8FA9-87B5328DABEA}" srcOrd="0" destOrd="0" presId="urn:microsoft.com/office/officeart/2005/8/layout/orgChart1"/>
    <dgm:cxn modelId="{53420B20-23F8-4CF7-B73C-34EBCF1014F1}" type="presOf" srcId="{B3C7ED68-291D-4B9A-94E5-ABCA40C0A37E}" destId="{7E28B81A-AF18-4E9D-9AA9-3CF41A638A89}" srcOrd="0" destOrd="0" presId="urn:microsoft.com/office/officeart/2005/8/layout/orgChart1"/>
    <dgm:cxn modelId="{8B922430-875C-4F8F-88D0-C5F4B355771C}" srcId="{46C57748-83A2-4917-B799-FABE327E0EAB}" destId="{A1B5D758-7EA0-462F-8134-7C59173F6204}" srcOrd="0" destOrd="0" parTransId="{895F7BDC-101A-4DBE-A362-E072ACA41C6B}" sibTransId="{5106A4F4-7BC8-42E7-9FE4-72968756EF3A}"/>
    <dgm:cxn modelId="{04EDC13C-7B2C-4B1E-BFB4-9F6F4F517E7D}" type="presOf" srcId="{46C57748-83A2-4917-B799-FABE327E0EAB}" destId="{25AACDC2-C3FF-43C3-AEE5-D17E836875EB}" srcOrd="0" destOrd="0" presId="urn:microsoft.com/office/officeart/2005/8/layout/orgChart1"/>
    <dgm:cxn modelId="{CDC26A3E-BFEB-435F-8F5F-C8DBE8FA1AB8}" type="presOf" srcId="{25B3F6B2-0D9C-4B71-AE85-A6590FB8E236}" destId="{0FD4E50E-B304-41A4-A347-D9CEF5FEB868}" srcOrd="0" destOrd="0" presId="urn:microsoft.com/office/officeart/2005/8/layout/orgChart1"/>
    <dgm:cxn modelId="{29153760-9192-4E86-BFE2-C9F8963F982E}" type="presOf" srcId="{A1B5D758-7EA0-462F-8134-7C59173F6204}" destId="{522102C3-BDC8-4B6B-BCFD-FBCA3F9035F6}" srcOrd="1" destOrd="0" presId="urn:microsoft.com/office/officeart/2005/8/layout/orgChart1"/>
    <dgm:cxn modelId="{97BFD962-2882-49E1-87D8-B4BCBB385D6A}" type="presOf" srcId="{391E9041-6BEB-452C-835D-B3B738EBF1A9}" destId="{8C9698E8-FC6E-42D9-A18C-AFB5D4B17957}" srcOrd="0" destOrd="0" presId="urn:microsoft.com/office/officeart/2005/8/layout/orgChart1"/>
    <dgm:cxn modelId="{82378543-F53B-46FE-8CB4-27F5B29BA469}" srcId="{46C57748-83A2-4917-B799-FABE327E0EAB}" destId="{EEF5BE7D-F95F-4C80-B5C5-6A13D2FF5BA8}" srcOrd="1" destOrd="0" parTransId="{7E198CF4-A057-4CEF-9E81-2DF355D33B7C}" sibTransId="{CB4CDC8C-B147-48DC-8DA1-1BE1C4E15548}"/>
    <dgm:cxn modelId="{1CA2744C-E226-4DA9-A4E6-1C194970DBA1}" type="presOf" srcId="{EEF5BE7D-F95F-4C80-B5C5-6A13D2FF5BA8}" destId="{03BCC48D-C685-440C-A1C0-3817F7D04CFB}" srcOrd="1" destOrd="0" presId="urn:microsoft.com/office/officeart/2005/8/layout/orgChart1"/>
    <dgm:cxn modelId="{579E2E6D-AC10-4D30-A24F-81B95DA9C654}" type="presOf" srcId="{D1EFABE0-C112-4CBC-85D4-8538F2EE84C1}" destId="{9EEAE98A-E088-4991-812B-2AAF867410C7}" srcOrd="0" destOrd="0" presId="urn:microsoft.com/office/officeart/2005/8/layout/orgChart1"/>
    <dgm:cxn modelId="{AC862374-4FE0-44E7-B132-C1360A7D3B64}" srcId="{EEF5BE7D-F95F-4C80-B5C5-6A13D2FF5BA8}" destId="{D1EFABE0-C112-4CBC-85D4-8538F2EE84C1}" srcOrd="1" destOrd="0" parTransId="{3385CD06-5BC2-4BFD-8F98-289ACF709648}" sibTransId="{C82F819C-AFE3-41DF-8384-821A24438D50}"/>
    <dgm:cxn modelId="{05BE868C-22EF-4BE2-A319-18C3E4655707}" srcId="{A1B5D758-7EA0-462F-8134-7C59173F6204}" destId="{8E6A71BC-F417-450B-8840-57A52A5D5687}" srcOrd="0" destOrd="0" parTransId="{391E9041-6BEB-452C-835D-B3B738EBF1A9}" sibTransId="{60B1E509-E505-4186-864C-23D3243E8C79}"/>
    <dgm:cxn modelId="{A59E7592-C0D7-4C65-B9CA-38178B67F8A6}" type="presOf" srcId="{D1EFABE0-C112-4CBC-85D4-8538F2EE84C1}" destId="{3941C851-3419-461F-8CBC-48F0FB2827A0}" srcOrd="1" destOrd="0" presId="urn:microsoft.com/office/officeart/2005/8/layout/orgChart1"/>
    <dgm:cxn modelId="{1DDA4BAA-5D01-4C9F-8763-EC4E28951726}" type="presOf" srcId="{7E198CF4-A057-4CEF-9E81-2DF355D33B7C}" destId="{0DFB544D-59B7-4679-B3EE-6D0A6DB299BC}" srcOrd="0" destOrd="0" presId="urn:microsoft.com/office/officeart/2005/8/layout/orgChart1"/>
    <dgm:cxn modelId="{BA7927AB-95C2-4733-8328-AE6A1D05F7B4}" type="presOf" srcId="{895F7BDC-101A-4DBE-A362-E072ACA41C6B}" destId="{67922965-D331-421E-96B5-A60F59D4D682}" srcOrd="0" destOrd="0" presId="urn:microsoft.com/office/officeart/2005/8/layout/orgChart1"/>
    <dgm:cxn modelId="{6D36BEAC-12A5-43E5-9B0D-30B0F5F57F40}" type="presOf" srcId="{44C7B1D3-F35E-4C0F-BE10-DAF7B9B02FB9}" destId="{70DB4922-8FD9-4484-BA45-E0BE05F18B58}" srcOrd="0" destOrd="0" presId="urn:microsoft.com/office/officeart/2005/8/layout/orgChart1"/>
    <dgm:cxn modelId="{AE1002B3-31DA-4FEC-A2E4-AB7E0B984D75}" type="presOf" srcId="{8A4BDE26-9CD5-4AC6-A3BD-8484A32417A4}" destId="{5176C479-9CBB-44E6-A281-167257B8FEDD}" srcOrd="0" destOrd="0" presId="urn:microsoft.com/office/officeart/2005/8/layout/orgChart1"/>
    <dgm:cxn modelId="{D31779B3-AE19-488B-97CF-BD36B60631C9}" type="presOf" srcId="{46C57748-83A2-4917-B799-FABE327E0EAB}" destId="{28B8B69B-A82F-476D-B18F-931D20C19E10}" srcOrd="1" destOrd="0" presId="urn:microsoft.com/office/officeart/2005/8/layout/orgChart1"/>
    <dgm:cxn modelId="{4C56E8B8-0A09-482E-B6DD-14001C024927}" type="presOf" srcId="{8E6A71BC-F417-450B-8840-57A52A5D5687}" destId="{7B35077C-70D1-43DF-8BC1-A9040DA068BF}" srcOrd="0" destOrd="0" presId="urn:microsoft.com/office/officeart/2005/8/layout/orgChart1"/>
    <dgm:cxn modelId="{F62EF6B8-E361-4B1B-BB12-1F9DCEA6EB22}" type="presOf" srcId="{A1B5D758-7EA0-462F-8134-7C59173F6204}" destId="{2FF3A53A-9A74-427A-8877-9A4BCE5097EE}" srcOrd="0" destOrd="0" presId="urn:microsoft.com/office/officeart/2005/8/layout/orgChart1"/>
    <dgm:cxn modelId="{3A487FBD-C6AF-4C8B-AD5F-285CDCC0D125}" type="presOf" srcId="{E11AF1D3-5A66-41BA-924D-9C4DFD6DDD6B}" destId="{9E5AA984-6F88-4864-A079-56D422CD3245}" srcOrd="1" destOrd="0" presId="urn:microsoft.com/office/officeart/2005/8/layout/orgChart1"/>
    <dgm:cxn modelId="{8D8C75C1-A872-4E51-9BCA-7E17DF61E3B8}" type="presOf" srcId="{B3C7ED68-291D-4B9A-94E5-ABCA40C0A37E}" destId="{9F7638B6-385B-4B15-9C9E-487CE910CE90}" srcOrd="1" destOrd="0" presId="urn:microsoft.com/office/officeart/2005/8/layout/orgChart1"/>
    <dgm:cxn modelId="{0FE211D8-6B5D-46FB-BFF2-EDD9790C0B2D}" type="presOf" srcId="{8E6A71BC-F417-450B-8840-57A52A5D5687}" destId="{7118D1A6-1034-4C3A-A0DA-4DF4224609F3}" srcOrd="1" destOrd="0" presId="urn:microsoft.com/office/officeart/2005/8/layout/orgChart1"/>
    <dgm:cxn modelId="{8555CFD9-E4DD-45E6-8D3A-0BB4742BC37D}" srcId="{A1B5D758-7EA0-462F-8134-7C59173F6204}" destId="{B3C7ED68-291D-4B9A-94E5-ABCA40C0A37E}" srcOrd="1" destOrd="0" parTransId="{25B3F6B2-0D9C-4B71-AE85-A6590FB8E236}" sibTransId="{44E6B826-B46F-4631-A157-89B0FA454FB6}"/>
    <dgm:cxn modelId="{653F33DB-E94E-4BFF-8373-4D92FF3F9541}" srcId="{44C7B1D3-F35E-4C0F-BE10-DAF7B9B02FB9}" destId="{46C57748-83A2-4917-B799-FABE327E0EAB}" srcOrd="0" destOrd="0" parTransId="{E4738DA8-4E02-4E14-9D67-6D2E9DA3E6F1}" sibTransId="{B93E7D5A-9822-47B6-982F-7C5823C38C04}"/>
    <dgm:cxn modelId="{1627E0EA-906E-4165-A175-095C904EB4DD}" type="presOf" srcId="{EEF5BE7D-F95F-4C80-B5C5-6A13D2FF5BA8}" destId="{0C4FC22D-34B5-43E8-B6B3-548599614795}" srcOrd="0" destOrd="0" presId="urn:microsoft.com/office/officeart/2005/8/layout/orgChart1"/>
    <dgm:cxn modelId="{9CA974EF-D893-46F5-AAC1-E871BD37C617}" srcId="{EEF5BE7D-F95F-4C80-B5C5-6A13D2FF5BA8}" destId="{E11AF1D3-5A66-41BA-924D-9C4DFD6DDD6B}" srcOrd="0" destOrd="0" parTransId="{8A4BDE26-9CD5-4AC6-A3BD-8484A32417A4}" sibTransId="{72D5A861-894D-43C8-8BF1-F25DEF387553}"/>
    <dgm:cxn modelId="{D1A477EF-3B2C-42FC-B0CC-65CBF0E8B69A}" type="presOf" srcId="{3385CD06-5BC2-4BFD-8F98-289ACF709648}" destId="{0E227CC8-6319-44C9-BE53-D3DC6DCEBF52}" srcOrd="0" destOrd="0" presId="urn:microsoft.com/office/officeart/2005/8/layout/orgChart1"/>
    <dgm:cxn modelId="{3D9670F2-89F4-4CE2-BF0F-91F5C9403731}" type="presParOf" srcId="{70DB4922-8FD9-4484-BA45-E0BE05F18B58}" destId="{01328051-79DE-4A05-A60A-1FC2F90C2128}" srcOrd="0" destOrd="0" presId="urn:microsoft.com/office/officeart/2005/8/layout/orgChart1"/>
    <dgm:cxn modelId="{2DBCE625-0068-438B-A7BB-2CDCBD6B42E0}" type="presParOf" srcId="{01328051-79DE-4A05-A60A-1FC2F90C2128}" destId="{AF625659-B9C7-4462-A24D-3161ADE05AEF}" srcOrd="0" destOrd="0" presId="urn:microsoft.com/office/officeart/2005/8/layout/orgChart1"/>
    <dgm:cxn modelId="{B8D9246B-5B7C-4BEB-BA04-83B956168EB8}" type="presParOf" srcId="{AF625659-B9C7-4462-A24D-3161ADE05AEF}" destId="{25AACDC2-C3FF-43C3-AEE5-D17E836875EB}" srcOrd="0" destOrd="0" presId="urn:microsoft.com/office/officeart/2005/8/layout/orgChart1"/>
    <dgm:cxn modelId="{D8CFCD77-91E4-4FC2-B5D1-3E5D96D059BF}" type="presParOf" srcId="{AF625659-B9C7-4462-A24D-3161ADE05AEF}" destId="{28B8B69B-A82F-476D-B18F-931D20C19E10}" srcOrd="1" destOrd="0" presId="urn:microsoft.com/office/officeart/2005/8/layout/orgChart1"/>
    <dgm:cxn modelId="{36535E8A-AA0C-47EF-B3E8-ABF7CEC92892}" type="presParOf" srcId="{01328051-79DE-4A05-A60A-1FC2F90C2128}" destId="{D96619AA-193D-4534-8F00-1CD65E4DEFBA}" srcOrd="1" destOrd="0" presId="urn:microsoft.com/office/officeart/2005/8/layout/orgChart1"/>
    <dgm:cxn modelId="{0B3CB513-5DC1-4C21-925E-54D244C77F67}" type="presParOf" srcId="{D96619AA-193D-4534-8F00-1CD65E4DEFBA}" destId="{67922965-D331-421E-96B5-A60F59D4D682}" srcOrd="0" destOrd="0" presId="urn:microsoft.com/office/officeart/2005/8/layout/orgChart1"/>
    <dgm:cxn modelId="{3A1A1707-A48F-46A8-98A4-787E8315F25E}" type="presParOf" srcId="{D96619AA-193D-4534-8F00-1CD65E4DEFBA}" destId="{DAA0803E-EE54-40E5-A340-426A7D8BD270}" srcOrd="1" destOrd="0" presId="urn:microsoft.com/office/officeart/2005/8/layout/orgChart1"/>
    <dgm:cxn modelId="{6090A6C3-E148-4B09-B2BF-9ED952BEE6EA}" type="presParOf" srcId="{DAA0803E-EE54-40E5-A340-426A7D8BD270}" destId="{816CBDD2-3D2F-45BD-8B3B-CAD4F8712161}" srcOrd="0" destOrd="0" presId="urn:microsoft.com/office/officeart/2005/8/layout/orgChart1"/>
    <dgm:cxn modelId="{5B4B51F8-1B47-4E00-91FF-F09EA4CA960B}" type="presParOf" srcId="{816CBDD2-3D2F-45BD-8B3B-CAD4F8712161}" destId="{2FF3A53A-9A74-427A-8877-9A4BCE5097EE}" srcOrd="0" destOrd="0" presId="urn:microsoft.com/office/officeart/2005/8/layout/orgChart1"/>
    <dgm:cxn modelId="{DDFE1D5E-A7F4-43E0-928E-B655962BB06E}" type="presParOf" srcId="{816CBDD2-3D2F-45BD-8B3B-CAD4F8712161}" destId="{522102C3-BDC8-4B6B-BCFD-FBCA3F9035F6}" srcOrd="1" destOrd="0" presId="urn:microsoft.com/office/officeart/2005/8/layout/orgChart1"/>
    <dgm:cxn modelId="{ACDB0217-1BF3-4431-997D-76D9CD7D1F12}" type="presParOf" srcId="{DAA0803E-EE54-40E5-A340-426A7D8BD270}" destId="{77255F89-3C8E-4FD2-8B7C-C5712DE40B98}" srcOrd="1" destOrd="0" presId="urn:microsoft.com/office/officeart/2005/8/layout/orgChart1"/>
    <dgm:cxn modelId="{A97C2048-7AF4-4E6A-B204-7D35344CA8E5}" type="presParOf" srcId="{77255F89-3C8E-4FD2-8B7C-C5712DE40B98}" destId="{8C9698E8-FC6E-42D9-A18C-AFB5D4B17957}" srcOrd="0" destOrd="0" presId="urn:microsoft.com/office/officeart/2005/8/layout/orgChart1"/>
    <dgm:cxn modelId="{221CDE31-6BB8-483E-B525-5A354A95593B}" type="presParOf" srcId="{77255F89-3C8E-4FD2-8B7C-C5712DE40B98}" destId="{BBF103F6-82E1-4A93-A67A-BCE866DEDD9E}" srcOrd="1" destOrd="0" presId="urn:microsoft.com/office/officeart/2005/8/layout/orgChart1"/>
    <dgm:cxn modelId="{A670EEC2-632C-400D-8D40-3A156B205FC9}" type="presParOf" srcId="{BBF103F6-82E1-4A93-A67A-BCE866DEDD9E}" destId="{D412C844-7918-41FB-A8F9-8AD74E21E428}" srcOrd="0" destOrd="0" presId="urn:microsoft.com/office/officeart/2005/8/layout/orgChart1"/>
    <dgm:cxn modelId="{88CD9320-EF43-4EAB-A73F-2CDCBB501F1F}" type="presParOf" srcId="{D412C844-7918-41FB-A8F9-8AD74E21E428}" destId="{7B35077C-70D1-43DF-8BC1-A9040DA068BF}" srcOrd="0" destOrd="0" presId="urn:microsoft.com/office/officeart/2005/8/layout/orgChart1"/>
    <dgm:cxn modelId="{A0EB7A4D-370C-4B85-825F-F47C97C11FEC}" type="presParOf" srcId="{D412C844-7918-41FB-A8F9-8AD74E21E428}" destId="{7118D1A6-1034-4C3A-A0DA-4DF4224609F3}" srcOrd="1" destOrd="0" presId="urn:microsoft.com/office/officeart/2005/8/layout/orgChart1"/>
    <dgm:cxn modelId="{0653C523-AA89-4DD5-BEA6-120ECCABFE29}" type="presParOf" srcId="{BBF103F6-82E1-4A93-A67A-BCE866DEDD9E}" destId="{6674946D-B892-45CF-86F8-36FC165A94EA}" srcOrd="1" destOrd="0" presId="urn:microsoft.com/office/officeart/2005/8/layout/orgChart1"/>
    <dgm:cxn modelId="{D22C76A7-C245-46D6-A1A7-C6B05788DA60}" type="presParOf" srcId="{BBF103F6-82E1-4A93-A67A-BCE866DEDD9E}" destId="{0A2F6F01-5D22-43C6-AC8C-BA4FB89A5DEA}" srcOrd="2" destOrd="0" presId="urn:microsoft.com/office/officeart/2005/8/layout/orgChart1"/>
    <dgm:cxn modelId="{B2E9E5D3-B37C-44AA-9F8C-968C190B886A}" type="presParOf" srcId="{77255F89-3C8E-4FD2-8B7C-C5712DE40B98}" destId="{0FD4E50E-B304-41A4-A347-D9CEF5FEB868}" srcOrd="2" destOrd="0" presId="urn:microsoft.com/office/officeart/2005/8/layout/orgChart1"/>
    <dgm:cxn modelId="{E5C93A68-359E-4154-9DAC-42C84D88FAA0}" type="presParOf" srcId="{77255F89-3C8E-4FD2-8B7C-C5712DE40B98}" destId="{E43B3E21-75A8-4060-86E4-6F94DFE003B9}" srcOrd="3" destOrd="0" presId="urn:microsoft.com/office/officeart/2005/8/layout/orgChart1"/>
    <dgm:cxn modelId="{BAE76091-52E3-47E2-B2D8-91344B60A078}" type="presParOf" srcId="{E43B3E21-75A8-4060-86E4-6F94DFE003B9}" destId="{D73BAD37-EFC0-41DD-ABEF-FEA1F47549B8}" srcOrd="0" destOrd="0" presId="urn:microsoft.com/office/officeart/2005/8/layout/orgChart1"/>
    <dgm:cxn modelId="{B8C0C3B1-33CC-4FD7-85B0-94410C9AC13E}" type="presParOf" srcId="{D73BAD37-EFC0-41DD-ABEF-FEA1F47549B8}" destId="{7E28B81A-AF18-4E9D-9AA9-3CF41A638A89}" srcOrd="0" destOrd="0" presId="urn:microsoft.com/office/officeart/2005/8/layout/orgChart1"/>
    <dgm:cxn modelId="{2096C41F-238A-4E11-876D-863CE4D8AF24}" type="presParOf" srcId="{D73BAD37-EFC0-41DD-ABEF-FEA1F47549B8}" destId="{9F7638B6-385B-4B15-9C9E-487CE910CE90}" srcOrd="1" destOrd="0" presId="urn:microsoft.com/office/officeart/2005/8/layout/orgChart1"/>
    <dgm:cxn modelId="{9EF019A7-6EFF-4DCF-934B-E90B64B17B4D}" type="presParOf" srcId="{E43B3E21-75A8-4060-86E4-6F94DFE003B9}" destId="{9A755936-13FD-44DF-AC0D-31C7FEC0AFFD}" srcOrd="1" destOrd="0" presId="urn:microsoft.com/office/officeart/2005/8/layout/orgChart1"/>
    <dgm:cxn modelId="{F8346320-50EC-4796-ADA4-5FC0662303B3}" type="presParOf" srcId="{E43B3E21-75A8-4060-86E4-6F94DFE003B9}" destId="{9CE1CF87-FFAA-4AEC-A1E1-60AF14BE8B34}" srcOrd="2" destOrd="0" presId="urn:microsoft.com/office/officeart/2005/8/layout/orgChart1"/>
    <dgm:cxn modelId="{3559C0D1-A30D-485F-B818-085700C8827D}" type="presParOf" srcId="{DAA0803E-EE54-40E5-A340-426A7D8BD270}" destId="{86843C6C-A336-4D73-84A2-B7A12469CBF7}" srcOrd="2" destOrd="0" presId="urn:microsoft.com/office/officeart/2005/8/layout/orgChart1"/>
    <dgm:cxn modelId="{759C6DC1-4AF4-4D44-AD8F-FD9C9386860A}" type="presParOf" srcId="{D96619AA-193D-4534-8F00-1CD65E4DEFBA}" destId="{0DFB544D-59B7-4679-B3EE-6D0A6DB299BC}" srcOrd="2" destOrd="0" presId="urn:microsoft.com/office/officeart/2005/8/layout/orgChart1"/>
    <dgm:cxn modelId="{CFF2E985-D521-44DB-990C-DFAA6D6EBA79}" type="presParOf" srcId="{D96619AA-193D-4534-8F00-1CD65E4DEFBA}" destId="{C55211AA-2406-4F47-89F8-38A292E89A8A}" srcOrd="3" destOrd="0" presId="urn:microsoft.com/office/officeart/2005/8/layout/orgChart1"/>
    <dgm:cxn modelId="{ABC3126D-7944-4354-8F0A-80B4FBD3DC0F}" type="presParOf" srcId="{C55211AA-2406-4F47-89F8-38A292E89A8A}" destId="{4A161734-3129-43BF-84DB-10776E15C49C}" srcOrd="0" destOrd="0" presId="urn:microsoft.com/office/officeart/2005/8/layout/orgChart1"/>
    <dgm:cxn modelId="{615A7DE0-537B-441D-B239-98EC6075EFE5}" type="presParOf" srcId="{4A161734-3129-43BF-84DB-10776E15C49C}" destId="{0C4FC22D-34B5-43E8-B6B3-548599614795}" srcOrd="0" destOrd="0" presId="urn:microsoft.com/office/officeart/2005/8/layout/orgChart1"/>
    <dgm:cxn modelId="{37FDA537-72D2-4409-8A26-67F4B609AF27}" type="presParOf" srcId="{4A161734-3129-43BF-84DB-10776E15C49C}" destId="{03BCC48D-C685-440C-A1C0-3817F7D04CFB}" srcOrd="1" destOrd="0" presId="urn:microsoft.com/office/officeart/2005/8/layout/orgChart1"/>
    <dgm:cxn modelId="{AB43305D-4A5F-4AF4-85B4-39E21C6DFF2E}" type="presParOf" srcId="{C55211AA-2406-4F47-89F8-38A292E89A8A}" destId="{41317644-34D7-449A-A639-7B7640DF3ED0}" srcOrd="1" destOrd="0" presId="urn:microsoft.com/office/officeart/2005/8/layout/orgChart1"/>
    <dgm:cxn modelId="{52B0F2B6-CACB-4CE6-AC8D-20A9D37D03A6}" type="presParOf" srcId="{41317644-34D7-449A-A639-7B7640DF3ED0}" destId="{5176C479-9CBB-44E6-A281-167257B8FEDD}" srcOrd="0" destOrd="0" presId="urn:microsoft.com/office/officeart/2005/8/layout/orgChart1"/>
    <dgm:cxn modelId="{EDB5C06B-9441-4499-80ED-EB27469BA67C}" type="presParOf" srcId="{41317644-34D7-449A-A639-7B7640DF3ED0}" destId="{64FB852F-9B94-4358-8AC8-194ADAE855BC}" srcOrd="1" destOrd="0" presId="urn:microsoft.com/office/officeart/2005/8/layout/orgChart1"/>
    <dgm:cxn modelId="{87A7BA2E-0DEA-4D39-9413-28589B261420}" type="presParOf" srcId="{64FB852F-9B94-4358-8AC8-194ADAE855BC}" destId="{B62B0B55-81CB-4353-ABDA-5D8002D2556D}" srcOrd="0" destOrd="0" presId="urn:microsoft.com/office/officeart/2005/8/layout/orgChart1"/>
    <dgm:cxn modelId="{F9FA8661-231E-413B-A73A-2AE3D1748DE2}" type="presParOf" srcId="{B62B0B55-81CB-4353-ABDA-5D8002D2556D}" destId="{6EBD7378-2160-4F35-8FA9-87B5328DABEA}" srcOrd="0" destOrd="0" presId="urn:microsoft.com/office/officeart/2005/8/layout/orgChart1"/>
    <dgm:cxn modelId="{4C2488F5-EE9B-4AD6-AAD5-D5295A9FC91F}" type="presParOf" srcId="{B62B0B55-81CB-4353-ABDA-5D8002D2556D}" destId="{9E5AA984-6F88-4864-A079-56D422CD3245}" srcOrd="1" destOrd="0" presId="urn:microsoft.com/office/officeart/2005/8/layout/orgChart1"/>
    <dgm:cxn modelId="{84CDAC88-3802-4709-AFB3-F6D597F69539}" type="presParOf" srcId="{64FB852F-9B94-4358-8AC8-194ADAE855BC}" destId="{F4E95F00-D4DD-4F34-B496-33E21EA5D611}" srcOrd="1" destOrd="0" presId="urn:microsoft.com/office/officeart/2005/8/layout/orgChart1"/>
    <dgm:cxn modelId="{183CC9F3-DF3F-4E01-9EDC-770421A7820F}" type="presParOf" srcId="{64FB852F-9B94-4358-8AC8-194ADAE855BC}" destId="{AFA14DB4-2A6C-426D-A360-D4F6937E70CE}" srcOrd="2" destOrd="0" presId="urn:microsoft.com/office/officeart/2005/8/layout/orgChart1"/>
    <dgm:cxn modelId="{25FC0F5E-B604-48BA-82AB-BB257FA9BEDE}" type="presParOf" srcId="{41317644-34D7-449A-A639-7B7640DF3ED0}" destId="{0E227CC8-6319-44C9-BE53-D3DC6DCEBF52}" srcOrd="2" destOrd="0" presId="urn:microsoft.com/office/officeart/2005/8/layout/orgChart1"/>
    <dgm:cxn modelId="{15C47566-81E4-42AE-AE5E-7A5DF86BE838}" type="presParOf" srcId="{41317644-34D7-449A-A639-7B7640DF3ED0}" destId="{4D492CBD-BFD2-4E6D-B514-DE4EC98987F1}" srcOrd="3" destOrd="0" presId="urn:microsoft.com/office/officeart/2005/8/layout/orgChart1"/>
    <dgm:cxn modelId="{B36C99C0-92BA-4900-9E34-3F520D0CF893}" type="presParOf" srcId="{4D492CBD-BFD2-4E6D-B514-DE4EC98987F1}" destId="{8B5368C1-7997-4345-875C-F8839054F3DF}" srcOrd="0" destOrd="0" presId="urn:microsoft.com/office/officeart/2005/8/layout/orgChart1"/>
    <dgm:cxn modelId="{9BFC835D-F3B5-4323-B3DC-97503099F771}" type="presParOf" srcId="{8B5368C1-7997-4345-875C-F8839054F3DF}" destId="{9EEAE98A-E088-4991-812B-2AAF867410C7}" srcOrd="0" destOrd="0" presId="urn:microsoft.com/office/officeart/2005/8/layout/orgChart1"/>
    <dgm:cxn modelId="{A31D3BA9-2F76-43F7-9D19-13C14C8DF25F}" type="presParOf" srcId="{8B5368C1-7997-4345-875C-F8839054F3DF}" destId="{3941C851-3419-461F-8CBC-48F0FB2827A0}" srcOrd="1" destOrd="0" presId="urn:microsoft.com/office/officeart/2005/8/layout/orgChart1"/>
    <dgm:cxn modelId="{51E21C21-3CFD-4B8E-9556-CB1B07D5D842}" type="presParOf" srcId="{4D492CBD-BFD2-4E6D-B514-DE4EC98987F1}" destId="{BD96D8D8-3435-4011-BDF7-F2C7CE2E3ACB}" srcOrd="1" destOrd="0" presId="urn:microsoft.com/office/officeart/2005/8/layout/orgChart1"/>
    <dgm:cxn modelId="{8197EAFE-869E-42FA-9DEF-D30C437D1923}" type="presParOf" srcId="{4D492CBD-BFD2-4E6D-B514-DE4EC98987F1}" destId="{3AA014A5-BD75-48DC-9159-6F918D5E7BEF}" srcOrd="2" destOrd="0" presId="urn:microsoft.com/office/officeart/2005/8/layout/orgChart1"/>
    <dgm:cxn modelId="{607B1774-3FB8-4AB4-B1BA-AC5445C00E29}" type="presParOf" srcId="{C55211AA-2406-4F47-89F8-38A292E89A8A}" destId="{19691E99-2A25-4BFB-9AA1-4FEA1A633CE4}" srcOrd="2" destOrd="0" presId="urn:microsoft.com/office/officeart/2005/8/layout/orgChart1"/>
    <dgm:cxn modelId="{23D58A5F-4EA3-4C02-9754-5D730AFC7FBE}" type="presParOf" srcId="{01328051-79DE-4A05-A60A-1FC2F90C2128}" destId="{A597DFFB-E465-46D7-B5DF-082527FAC2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27CC8-6319-44C9-BE53-D3DC6DCEBF52}">
      <dsp:nvSpPr>
        <dsp:cNvPr id="0" name=""/>
        <dsp:cNvSpPr/>
      </dsp:nvSpPr>
      <dsp:spPr>
        <a:xfrm>
          <a:off x="4300044" y="1869800"/>
          <a:ext cx="231714" cy="1807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7370"/>
              </a:lnTo>
              <a:lnTo>
                <a:pt x="231714" y="180737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76C479-9CBB-44E6-A281-167257B8FEDD}">
      <dsp:nvSpPr>
        <dsp:cNvPr id="0" name=""/>
        <dsp:cNvSpPr/>
      </dsp:nvSpPr>
      <dsp:spPr>
        <a:xfrm>
          <a:off x="4300044" y="1869800"/>
          <a:ext cx="231714" cy="710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590"/>
              </a:lnTo>
              <a:lnTo>
                <a:pt x="231714" y="71059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B544D-59B7-4679-B3EE-6D0A6DB299BC}">
      <dsp:nvSpPr>
        <dsp:cNvPr id="0" name=""/>
        <dsp:cNvSpPr/>
      </dsp:nvSpPr>
      <dsp:spPr>
        <a:xfrm>
          <a:off x="2932629" y="772380"/>
          <a:ext cx="1985319" cy="325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38"/>
              </a:lnTo>
              <a:lnTo>
                <a:pt x="1985319" y="162838"/>
              </a:lnTo>
              <a:lnTo>
                <a:pt x="1985319" y="32503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4E50E-B304-41A4-A347-D9CEF5FEB868}">
      <dsp:nvSpPr>
        <dsp:cNvPr id="0" name=""/>
        <dsp:cNvSpPr/>
      </dsp:nvSpPr>
      <dsp:spPr>
        <a:xfrm>
          <a:off x="470349" y="1869800"/>
          <a:ext cx="231714" cy="1807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7370"/>
              </a:lnTo>
              <a:lnTo>
                <a:pt x="231714" y="180737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698E8-FC6E-42D9-A18C-AFB5D4B17957}">
      <dsp:nvSpPr>
        <dsp:cNvPr id="0" name=""/>
        <dsp:cNvSpPr/>
      </dsp:nvSpPr>
      <dsp:spPr>
        <a:xfrm>
          <a:off x="470349" y="1869800"/>
          <a:ext cx="231714" cy="710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590"/>
              </a:lnTo>
              <a:lnTo>
                <a:pt x="231714" y="71059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22965-D331-421E-96B5-A60F59D4D682}">
      <dsp:nvSpPr>
        <dsp:cNvPr id="0" name=""/>
        <dsp:cNvSpPr/>
      </dsp:nvSpPr>
      <dsp:spPr>
        <a:xfrm>
          <a:off x="1088254" y="772380"/>
          <a:ext cx="1844375" cy="325038"/>
        </a:xfrm>
        <a:custGeom>
          <a:avLst/>
          <a:gdLst/>
          <a:ahLst/>
          <a:cxnLst/>
          <a:rect l="0" t="0" r="0" b="0"/>
          <a:pathLst>
            <a:path>
              <a:moveTo>
                <a:pt x="1844375" y="0"/>
              </a:moveTo>
              <a:lnTo>
                <a:pt x="1844375" y="162838"/>
              </a:lnTo>
              <a:lnTo>
                <a:pt x="0" y="162838"/>
              </a:lnTo>
              <a:lnTo>
                <a:pt x="0" y="32503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ACDC2-C3FF-43C3-AEE5-D17E836875EB}">
      <dsp:nvSpPr>
        <dsp:cNvPr id="0" name=""/>
        <dsp:cNvSpPr/>
      </dsp:nvSpPr>
      <dsp:spPr>
        <a:xfrm>
          <a:off x="2160249" y="0"/>
          <a:ext cx="1544761" cy="7723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 dirty="0"/>
            <a:t>Rotations</a:t>
          </a:r>
        </a:p>
      </dsp:txBody>
      <dsp:txXfrm>
        <a:off x="2160249" y="0"/>
        <a:ext cx="1544761" cy="772380"/>
      </dsp:txXfrm>
    </dsp:sp>
    <dsp:sp modelId="{2FF3A53A-9A74-427A-8877-9A4BCE5097EE}">
      <dsp:nvSpPr>
        <dsp:cNvPr id="0" name=""/>
        <dsp:cNvSpPr/>
      </dsp:nvSpPr>
      <dsp:spPr>
        <a:xfrm>
          <a:off x="315873" y="1097419"/>
          <a:ext cx="1544761" cy="77238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 dirty="0"/>
            <a:t>Single</a:t>
          </a:r>
        </a:p>
      </dsp:txBody>
      <dsp:txXfrm>
        <a:off x="315873" y="1097419"/>
        <a:ext cx="1544761" cy="772380"/>
      </dsp:txXfrm>
    </dsp:sp>
    <dsp:sp modelId="{7B35077C-70D1-43DF-8BC1-A9040DA068BF}">
      <dsp:nvSpPr>
        <dsp:cNvPr id="0" name=""/>
        <dsp:cNvSpPr/>
      </dsp:nvSpPr>
      <dsp:spPr>
        <a:xfrm>
          <a:off x="702063" y="2194199"/>
          <a:ext cx="3505295" cy="7723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 dirty="0"/>
            <a:t>Left of Left Rotation (LL)</a:t>
          </a:r>
        </a:p>
      </dsp:txBody>
      <dsp:txXfrm>
        <a:off x="702063" y="2194199"/>
        <a:ext cx="3505295" cy="772380"/>
      </dsp:txXfrm>
    </dsp:sp>
    <dsp:sp modelId="{7E28B81A-AF18-4E9D-9AA9-3CF41A638A89}">
      <dsp:nvSpPr>
        <dsp:cNvPr id="0" name=""/>
        <dsp:cNvSpPr/>
      </dsp:nvSpPr>
      <dsp:spPr>
        <a:xfrm>
          <a:off x="702063" y="3290980"/>
          <a:ext cx="3505295" cy="7723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 dirty="0"/>
            <a:t>Right of Right Rotation (RR)</a:t>
          </a:r>
        </a:p>
      </dsp:txBody>
      <dsp:txXfrm>
        <a:off x="702063" y="3290980"/>
        <a:ext cx="3505295" cy="772380"/>
      </dsp:txXfrm>
    </dsp:sp>
    <dsp:sp modelId="{0C4FC22D-34B5-43E8-B6B3-548599614795}">
      <dsp:nvSpPr>
        <dsp:cNvPr id="0" name=""/>
        <dsp:cNvSpPr/>
      </dsp:nvSpPr>
      <dsp:spPr>
        <a:xfrm>
          <a:off x="4145568" y="1097419"/>
          <a:ext cx="1544761" cy="77238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/>
            <a:t>Double</a:t>
          </a:r>
          <a:endParaRPr lang="en-IN" sz="2600" b="1" kern="1200" dirty="0"/>
        </a:p>
      </dsp:txBody>
      <dsp:txXfrm>
        <a:off x="4145568" y="1097419"/>
        <a:ext cx="1544761" cy="772380"/>
      </dsp:txXfrm>
    </dsp:sp>
    <dsp:sp modelId="{6EBD7378-2160-4F35-8FA9-87B5328DABEA}">
      <dsp:nvSpPr>
        <dsp:cNvPr id="0" name=""/>
        <dsp:cNvSpPr/>
      </dsp:nvSpPr>
      <dsp:spPr>
        <a:xfrm>
          <a:off x="4531759" y="2194199"/>
          <a:ext cx="3505295" cy="7723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 dirty="0"/>
            <a:t>Left of Right Rotation (LR)</a:t>
          </a:r>
        </a:p>
      </dsp:txBody>
      <dsp:txXfrm>
        <a:off x="4531759" y="2194199"/>
        <a:ext cx="3505295" cy="772380"/>
      </dsp:txXfrm>
    </dsp:sp>
    <dsp:sp modelId="{9EEAE98A-E088-4991-812B-2AAF867410C7}">
      <dsp:nvSpPr>
        <dsp:cNvPr id="0" name=""/>
        <dsp:cNvSpPr/>
      </dsp:nvSpPr>
      <dsp:spPr>
        <a:xfrm>
          <a:off x="4531759" y="3290980"/>
          <a:ext cx="3505295" cy="7723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 dirty="0"/>
            <a:t>Right of Left Rotation (RL)</a:t>
          </a:r>
        </a:p>
      </dsp:txBody>
      <dsp:txXfrm>
        <a:off x="4531759" y="3290980"/>
        <a:ext cx="3505295" cy="772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76056-A642-40B3-A6D2-DF83ABC1FB87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96883-9EC2-4D35-8FE1-3EB1405AAE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67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96883-9EC2-4D35-8FE1-3EB1405AAE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7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96883-9EC2-4D35-8FE1-3EB1405AAE4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9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808225"/>
            <a:ext cx="809336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5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7E2F2A59-40E6-4B25-9A0E-89ECD1F1AD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rgbClr val="CC0099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20"/>
            <a:ext cx="8246070" cy="3054094"/>
          </a:xfrm>
        </p:spPr>
        <p:txBody>
          <a:bodyPr/>
          <a:lstStyle>
            <a:lvl1pPr algn="just">
              <a:defRPr sz="2800">
                <a:solidFill>
                  <a:schemeClr val="bg1"/>
                </a:solidFill>
              </a:defRPr>
            </a:lvl1pPr>
            <a:lvl2pPr algn="just">
              <a:defRPr>
                <a:solidFill>
                  <a:schemeClr val="bg1"/>
                </a:solidFill>
              </a:defRPr>
            </a:lvl2pPr>
            <a:lvl3pPr algn="just">
              <a:defRPr>
                <a:solidFill>
                  <a:schemeClr val="bg1"/>
                </a:solidFill>
              </a:defRPr>
            </a:lvl3pPr>
            <a:lvl4pPr algn="just">
              <a:defRPr>
                <a:solidFill>
                  <a:schemeClr val="bg1"/>
                </a:solidFill>
              </a:defRPr>
            </a:lvl4pPr>
            <a:lvl5pPr algn="just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6"/>
            <a:ext cx="6260905" cy="335835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59298-BD24-4E95-A4F2-05FE2F1BA819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SCS1201 –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Advanced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B.E. CSE – II Year / III Semester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Threaded </a:t>
            </a:r>
            <a:r>
              <a:rPr lang="en-IN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2550"/>
            <a:ext cx="8246070" cy="2440230"/>
          </a:xfrm>
        </p:spPr>
        <p:txBody>
          <a:bodyPr/>
          <a:lstStyle/>
          <a:p>
            <a:r>
              <a:rPr lang="en-IN"/>
              <a:t>The threads </a:t>
            </a:r>
            <a:r>
              <a:rPr lang="en-IN">
                <a:solidFill>
                  <a:srgbClr val="FFFF00"/>
                </a:solidFill>
              </a:rPr>
              <a:t>H</a:t>
            </a:r>
            <a:r>
              <a:rPr lang="en-IN"/>
              <a:t> and </a:t>
            </a:r>
            <a:r>
              <a:rPr lang="en-IN" dirty="0">
                <a:solidFill>
                  <a:srgbClr val="FFFF00"/>
                </a:solidFill>
              </a:rPr>
              <a:t>G</a:t>
            </a:r>
            <a:r>
              <a:rPr lang="en-IN" dirty="0"/>
              <a:t> have been </a:t>
            </a:r>
            <a:r>
              <a:rPr lang="en-IN"/>
              <a:t>left dangling</a:t>
            </a:r>
            <a:r>
              <a:rPr lang="en-IN" dirty="0"/>
              <a:t>.</a:t>
            </a:r>
          </a:p>
          <a:p>
            <a:r>
              <a:rPr lang="en-IN"/>
              <a:t>To avoid </a:t>
            </a:r>
            <a:r>
              <a:rPr lang="en-IN" dirty="0"/>
              <a:t>the </a:t>
            </a:r>
            <a:r>
              <a:rPr lang="en-IN"/>
              <a:t>loose threads</a:t>
            </a:r>
            <a:r>
              <a:rPr lang="en-IN" dirty="0"/>
              <a:t>, </a:t>
            </a:r>
            <a:r>
              <a:rPr lang="en-IN"/>
              <a:t>a </a:t>
            </a:r>
            <a:r>
              <a:rPr lang="en-IN">
                <a:solidFill>
                  <a:srgbClr val="FFFF00"/>
                </a:solidFill>
              </a:rPr>
              <a:t>header node </a:t>
            </a:r>
            <a:r>
              <a:rPr lang="en-IN"/>
              <a:t>is created </a:t>
            </a:r>
            <a:r>
              <a:rPr lang="en-IN" dirty="0"/>
              <a:t>for </a:t>
            </a:r>
            <a:r>
              <a:rPr lang="en-IN"/>
              <a:t>all threaded </a:t>
            </a:r>
            <a:r>
              <a:rPr lang="en-IN" dirty="0"/>
              <a:t>binary trees</a:t>
            </a:r>
          </a:p>
          <a:p>
            <a:r>
              <a:rPr lang="en-IN" dirty="0"/>
              <a:t>The original tree is the left subtree of </a:t>
            </a:r>
            <a:r>
              <a:rPr lang="en-IN"/>
              <a:t>the header node</a:t>
            </a:r>
            <a:r>
              <a:rPr lang="en-IN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870690"/>
              </p:ext>
            </p:extLst>
          </p:nvPr>
        </p:nvGraphicFramePr>
        <p:xfrm>
          <a:off x="1371600" y="3867150"/>
          <a:ext cx="6477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leftThread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leftChild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data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rightChild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rightThread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3200400" y="4400550"/>
            <a:ext cx="0" cy="51435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981200" y="4914900"/>
            <a:ext cx="1219200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981200" y="4552950"/>
            <a:ext cx="0" cy="36195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943600" y="4400550"/>
            <a:ext cx="0" cy="514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943600" y="4904509"/>
            <a:ext cx="121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162800" y="4552950"/>
            <a:ext cx="0" cy="3619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36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Memory representation </a:t>
            </a:r>
            <a:r>
              <a:rPr lang="en-IN" sz="2800"/>
              <a:t>of Threaded </a:t>
            </a:r>
            <a:r>
              <a:rPr lang="en-IN" sz="2800" dirty="0"/>
              <a:t>Binary Tree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35666"/>
              </p:ext>
            </p:extLst>
          </p:nvPr>
        </p:nvGraphicFramePr>
        <p:xfrm>
          <a:off x="6332400" y="1276350"/>
          <a:ext cx="1440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554958"/>
              </p:ext>
            </p:extLst>
          </p:nvPr>
        </p:nvGraphicFramePr>
        <p:xfrm>
          <a:off x="4275000" y="1809750"/>
          <a:ext cx="144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87300"/>
              </p:ext>
            </p:extLst>
          </p:nvPr>
        </p:nvGraphicFramePr>
        <p:xfrm>
          <a:off x="2293800" y="2571750"/>
          <a:ext cx="144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046400"/>
              </p:ext>
            </p:extLst>
          </p:nvPr>
        </p:nvGraphicFramePr>
        <p:xfrm>
          <a:off x="6484800" y="2571750"/>
          <a:ext cx="144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8482"/>
              </p:ext>
            </p:extLst>
          </p:nvPr>
        </p:nvGraphicFramePr>
        <p:xfrm>
          <a:off x="1082400" y="3333750"/>
          <a:ext cx="144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93581"/>
              </p:ext>
            </p:extLst>
          </p:nvPr>
        </p:nvGraphicFramePr>
        <p:xfrm>
          <a:off x="3513000" y="3333750"/>
          <a:ext cx="144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179334"/>
              </p:ext>
            </p:extLst>
          </p:nvPr>
        </p:nvGraphicFramePr>
        <p:xfrm>
          <a:off x="5334000" y="3333750"/>
          <a:ext cx="144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488342"/>
              </p:ext>
            </p:extLst>
          </p:nvPr>
        </p:nvGraphicFramePr>
        <p:xfrm>
          <a:off x="7315200" y="3333750"/>
          <a:ext cx="144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027474"/>
              </p:ext>
            </p:extLst>
          </p:nvPr>
        </p:nvGraphicFramePr>
        <p:xfrm>
          <a:off x="388800" y="4400550"/>
          <a:ext cx="144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425790"/>
              </p:ext>
            </p:extLst>
          </p:nvPr>
        </p:nvGraphicFramePr>
        <p:xfrm>
          <a:off x="2293800" y="4400550"/>
          <a:ext cx="144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>
            <a:endCxn id="6" idx="0"/>
          </p:cNvCxnSpPr>
          <p:nvPr/>
        </p:nvCxnSpPr>
        <p:spPr>
          <a:xfrm flipH="1">
            <a:off x="3013800" y="2114550"/>
            <a:ext cx="1710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0"/>
          </p:cNvCxnSpPr>
          <p:nvPr/>
        </p:nvCxnSpPr>
        <p:spPr>
          <a:xfrm>
            <a:off x="5334000" y="2114550"/>
            <a:ext cx="18708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5" idx="0"/>
          </p:cNvCxnSpPr>
          <p:nvPr/>
        </p:nvCxnSpPr>
        <p:spPr>
          <a:xfrm flipH="1">
            <a:off x="4995000" y="1581150"/>
            <a:ext cx="17868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7315200" y="1504950"/>
            <a:ext cx="304800" cy="457200"/>
            <a:chOff x="914400" y="1962150"/>
            <a:chExt cx="609600" cy="6858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914400" y="1962150"/>
              <a:ext cx="0" cy="6858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14400" y="2647950"/>
              <a:ext cx="6096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1524000" y="219075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/>
          <p:cNvCxnSpPr>
            <a:endCxn id="8" idx="0"/>
          </p:cNvCxnSpPr>
          <p:nvPr/>
        </p:nvCxnSpPr>
        <p:spPr>
          <a:xfrm flipH="1">
            <a:off x="1802400" y="2800350"/>
            <a:ext cx="9408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2" idx="0"/>
          </p:cNvCxnSpPr>
          <p:nvPr/>
        </p:nvCxnSpPr>
        <p:spPr>
          <a:xfrm flipH="1">
            <a:off x="1108800" y="3638550"/>
            <a:ext cx="4758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0" idx="0"/>
          </p:cNvCxnSpPr>
          <p:nvPr/>
        </p:nvCxnSpPr>
        <p:spPr>
          <a:xfrm flipH="1">
            <a:off x="6054000" y="2800350"/>
            <a:ext cx="885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1" idx="0"/>
          </p:cNvCxnSpPr>
          <p:nvPr/>
        </p:nvCxnSpPr>
        <p:spPr>
          <a:xfrm>
            <a:off x="7467600" y="2800350"/>
            <a:ext cx="567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9" idx="0"/>
          </p:cNvCxnSpPr>
          <p:nvPr/>
        </p:nvCxnSpPr>
        <p:spPr>
          <a:xfrm>
            <a:off x="3301500" y="2800350"/>
            <a:ext cx="9315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3" idx="0"/>
          </p:cNvCxnSpPr>
          <p:nvPr/>
        </p:nvCxnSpPr>
        <p:spPr>
          <a:xfrm>
            <a:off x="2133600" y="3638550"/>
            <a:ext cx="8802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6344399" y="2942588"/>
            <a:ext cx="595200" cy="1415963"/>
            <a:chOff x="914400" y="1570671"/>
            <a:chExt cx="421704" cy="796479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914400" y="1962150"/>
              <a:ext cx="0" cy="4050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914400" y="2354591"/>
              <a:ext cx="421704" cy="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1332278" y="1570671"/>
              <a:ext cx="0" cy="78165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4468083" y="2180590"/>
            <a:ext cx="540000" cy="2129272"/>
            <a:chOff x="914400" y="1169435"/>
            <a:chExt cx="382594" cy="1197715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914400" y="1962150"/>
              <a:ext cx="0" cy="4050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914400" y="2354591"/>
              <a:ext cx="382594" cy="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5" idx="2"/>
            </p:cNvCxnSpPr>
            <p:nvPr/>
          </p:nvCxnSpPr>
          <p:spPr>
            <a:xfrm flipH="1" flipV="1">
              <a:off x="1287726" y="1169435"/>
              <a:ext cx="0" cy="118288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324102" y="3737186"/>
            <a:ext cx="597741" cy="1277642"/>
            <a:chOff x="912600" y="1570670"/>
            <a:chExt cx="423504" cy="718673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912600" y="2036218"/>
              <a:ext cx="0" cy="25312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914400" y="2286712"/>
              <a:ext cx="421704" cy="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1332278" y="1570670"/>
              <a:ext cx="0" cy="70875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3036125" y="2952750"/>
            <a:ext cx="838200" cy="2086620"/>
            <a:chOff x="3036125" y="2952750"/>
            <a:chExt cx="838200" cy="2086620"/>
          </a:xfrm>
        </p:grpSpPr>
        <p:grpSp>
          <p:nvGrpSpPr>
            <p:cNvPr id="73" name="Group 72"/>
            <p:cNvGrpSpPr/>
            <p:nvPr/>
          </p:nvGrpSpPr>
          <p:grpSpPr>
            <a:xfrm>
              <a:off x="3048000" y="2952750"/>
              <a:ext cx="821101" cy="2086620"/>
              <a:chOff x="754348" y="1115620"/>
              <a:chExt cx="581756" cy="1173723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>
                <a:off x="912600" y="2036218"/>
                <a:ext cx="0" cy="253125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V="1">
                <a:off x="914400" y="2280033"/>
                <a:ext cx="421704" cy="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V="1">
                <a:off x="754348" y="1115620"/>
                <a:ext cx="0" cy="7087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/>
            <p:cNvCxnSpPr/>
            <p:nvPr/>
          </p:nvCxnSpPr>
          <p:spPr>
            <a:xfrm flipV="1">
              <a:off x="3036125" y="4212751"/>
              <a:ext cx="8382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874325" y="4212751"/>
              <a:ext cx="0" cy="82582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7772400" y="1452500"/>
            <a:ext cx="1128600" cy="2880000"/>
            <a:chOff x="7772400" y="1452500"/>
            <a:chExt cx="1128600" cy="2880000"/>
          </a:xfrm>
        </p:grpSpPr>
        <p:grpSp>
          <p:nvGrpSpPr>
            <p:cNvPr id="82" name="Group 81"/>
            <p:cNvGrpSpPr/>
            <p:nvPr/>
          </p:nvGrpSpPr>
          <p:grpSpPr>
            <a:xfrm>
              <a:off x="7772400" y="1461770"/>
              <a:ext cx="1128600" cy="2870418"/>
              <a:chOff x="536482" y="752540"/>
              <a:chExt cx="799622" cy="161461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914400" y="1962150"/>
                <a:ext cx="0" cy="40500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914400" y="2354591"/>
                <a:ext cx="421704" cy="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endCxn id="4" idx="3"/>
              </p:cNvCxnSpPr>
              <p:nvPr/>
            </p:nvCxnSpPr>
            <p:spPr>
              <a:xfrm flipH="1">
                <a:off x="536482" y="752540"/>
                <a:ext cx="7996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901000" y="1452500"/>
              <a:ext cx="0" cy="28800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152401" y="1357304"/>
            <a:ext cx="6205548" cy="3682067"/>
            <a:chOff x="152401" y="1995169"/>
            <a:chExt cx="6205548" cy="3044201"/>
          </a:xfrm>
        </p:grpSpPr>
        <p:grpSp>
          <p:nvGrpSpPr>
            <p:cNvPr id="93" name="Group 92"/>
            <p:cNvGrpSpPr/>
            <p:nvPr/>
          </p:nvGrpSpPr>
          <p:grpSpPr>
            <a:xfrm>
              <a:off x="152401" y="1995169"/>
              <a:ext cx="6205548" cy="3012049"/>
              <a:chOff x="644459" y="1021206"/>
              <a:chExt cx="4396679" cy="1694278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644459" y="1021207"/>
                <a:ext cx="0" cy="1688634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V="1">
                <a:off x="644459" y="2715483"/>
                <a:ext cx="421704" cy="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V="1">
                <a:off x="644459" y="1021206"/>
                <a:ext cx="4396679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/>
            <p:nvPr/>
          </p:nvCxnSpPr>
          <p:spPr>
            <a:xfrm>
              <a:off x="763438" y="4589370"/>
              <a:ext cx="0" cy="4500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2162526" y="3728551"/>
            <a:ext cx="595201" cy="1260000"/>
            <a:chOff x="914400" y="1587163"/>
            <a:chExt cx="421704" cy="70875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1336104" y="2033587"/>
              <a:ext cx="0" cy="25312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914400" y="2286712"/>
              <a:ext cx="421704" cy="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V="1">
              <a:off x="926481" y="1587163"/>
              <a:ext cx="0" cy="70875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3301500" y="2941523"/>
            <a:ext cx="595201" cy="1078027"/>
            <a:chOff x="914400" y="1587163"/>
            <a:chExt cx="421704" cy="708750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1336104" y="2033587"/>
              <a:ext cx="0" cy="25312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914400" y="2286712"/>
              <a:ext cx="421704" cy="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1">
              <a:off x="926481" y="1587163"/>
              <a:ext cx="0" cy="70875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7174676" y="2952750"/>
            <a:ext cx="595201" cy="1260000"/>
            <a:chOff x="922814" y="1587163"/>
            <a:chExt cx="421704" cy="708750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1331427" y="1945539"/>
              <a:ext cx="4677" cy="34117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922814" y="2293392"/>
              <a:ext cx="421704" cy="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926481" y="1587163"/>
              <a:ext cx="0" cy="70875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5236474" y="2180590"/>
            <a:ext cx="595201" cy="1812418"/>
            <a:chOff x="914400" y="1276428"/>
            <a:chExt cx="421704" cy="1019485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1336104" y="2033587"/>
              <a:ext cx="0" cy="25312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914400" y="2286712"/>
              <a:ext cx="421704" cy="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H="1" flipV="1">
              <a:off x="914400" y="1276428"/>
              <a:ext cx="12081" cy="101948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3629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D6F4-CE0B-48AF-821F-B35CFFD7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for you: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FE9E1-3D0F-4807-9C6D-5C8C6A7C5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347614"/>
            <a:ext cx="8246070" cy="3362000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Threaded binary tree concept was introduced by------</a:t>
            </a:r>
          </a:p>
          <a:p>
            <a:r>
              <a:rPr lang="en-US" sz="2600" dirty="0"/>
              <a:t>Traversal is easy in Threaded BT. True or False-----------</a:t>
            </a:r>
          </a:p>
          <a:p>
            <a:r>
              <a:rPr lang="en-US" sz="2600" dirty="0"/>
              <a:t>Insertion of data takes less time in Threaded BT. Say True or False---------</a:t>
            </a:r>
          </a:p>
          <a:p>
            <a:r>
              <a:rPr lang="en-US" sz="2600" dirty="0"/>
              <a:t>A null left child field in node p is replaced by the ----------------- of p.</a:t>
            </a:r>
          </a:p>
          <a:p>
            <a:r>
              <a:rPr lang="en-US" sz="2600" dirty="0"/>
              <a:t>Information needed to represent the linked list representation of a threaded binary tree.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25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111-A36D-4427-A45A-5A5F20A0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Questions for you: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F23A1-165D-48B5-90A9-5E5A533F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131590"/>
            <a:ext cx="8246070" cy="3816424"/>
          </a:xfrm>
        </p:spPr>
        <p:txBody>
          <a:bodyPr/>
          <a:lstStyle/>
          <a:p>
            <a:r>
              <a:rPr lang="en-US" sz="2400" dirty="0"/>
              <a:t>Normal binary tree is less complex than a threaded binary tree. True or False</a:t>
            </a:r>
          </a:p>
          <a:p>
            <a:r>
              <a:rPr lang="en-US" sz="2400" dirty="0"/>
              <a:t>A 0 right child field at node p is replaced by the ---------------------------- of p.</a:t>
            </a:r>
          </a:p>
          <a:p>
            <a:r>
              <a:rPr lang="en-US" sz="2400" dirty="0"/>
              <a:t>We use stack concept to do </a:t>
            </a:r>
            <a:r>
              <a:rPr lang="en-US" sz="2400" dirty="0" err="1"/>
              <a:t>inorder</a:t>
            </a:r>
            <a:r>
              <a:rPr lang="en-US" sz="2400" dirty="0"/>
              <a:t> traversal in a Threaded BT.(True/False)</a:t>
            </a:r>
          </a:p>
          <a:p>
            <a:r>
              <a:rPr lang="en-US" sz="2400" dirty="0"/>
              <a:t>Recursion technique is not used for </a:t>
            </a:r>
            <a:r>
              <a:rPr lang="en-US" sz="2400" dirty="0" err="1"/>
              <a:t>inorder</a:t>
            </a:r>
            <a:r>
              <a:rPr lang="en-US" sz="2400" dirty="0"/>
              <a:t> traversal in TBT.(True/False)</a:t>
            </a:r>
          </a:p>
          <a:p>
            <a:r>
              <a:rPr lang="en-US" sz="2400" dirty="0"/>
              <a:t>In TBT, -------------- pointers are used as threads.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170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Insertion of Months in a year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524000" y="1795592"/>
            <a:ext cx="695222" cy="811237"/>
          </a:xfrm>
          <a:prstGeom prst="ellipse">
            <a:avLst/>
          </a:prstGeom>
          <a:scene3d>
            <a:camera prst="obliqueTopLeft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b="1" dirty="0">
                <a:solidFill>
                  <a:srgbClr val="FFFF00"/>
                </a:solidFill>
              </a:rPr>
              <a:t>Feb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477496" y="1429798"/>
            <a:ext cx="695222" cy="811237"/>
          </a:xfrm>
          <a:prstGeom prst="ellipse">
            <a:avLst/>
          </a:prstGeom>
          <a:scene3d>
            <a:camera prst="obliqueTopLeft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IN" b="1" dirty="0">
                <a:solidFill>
                  <a:srgbClr val="FFFF00"/>
                </a:solidFill>
              </a:rPr>
              <a:t>Mar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62068" y="2689207"/>
            <a:ext cx="695222" cy="811237"/>
          </a:xfrm>
          <a:prstGeom prst="ellipse">
            <a:avLst/>
          </a:prstGeom>
          <a:scene3d>
            <a:camera prst="obliqueTopLeft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IN" b="1" dirty="0">
                <a:solidFill>
                  <a:srgbClr val="FFFF00"/>
                </a:solidFill>
              </a:rPr>
              <a:t>Apr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428728" y="3571882"/>
            <a:ext cx="695222" cy="811237"/>
          </a:xfrm>
          <a:prstGeom prst="ellipse">
            <a:avLst/>
          </a:prstGeom>
          <a:scene3d>
            <a:camera prst="obliqueTopLeft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IN" b="1" dirty="0">
                <a:solidFill>
                  <a:srgbClr val="FFFF00"/>
                </a:solidFill>
              </a:rPr>
              <a:t>Aug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948216" y="2357436"/>
            <a:ext cx="695222" cy="811237"/>
          </a:xfrm>
          <a:prstGeom prst="ellipse">
            <a:avLst/>
          </a:prstGeom>
          <a:scene3d>
            <a:camera prst="obliqueTopLeft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IN" b="1" dirty="0">
                <a:solidFill>
                  <a:srgbClr val="FFFF00"/>
                </a:solidFill>
              </a:rPr>
              <a:t>Jun</a:t>
            </a:r>
          </a:p>
        </p:txBody>
      </p:sp>
      <p:cxnSp>
        <p:nvCxnSpPr>
          <p:cNvPr id="9" name="Straight Connector 8"/>
          <p:cNvCxnSpPr>
            <a:stCxn id="4" idx="2"/>
            <a:endCxn id="6" idx="0"/>
          </p:cNvCxnSpPr>
          <p:nvPr/>
        </p:nvCxnSpPr>
        <p:spPr bwMode="auto">
          <a:xfrm rot="10800000" flipV="1">
            <a:off x="1009680" y="2201211"/>
            <a:ext cx="514321" cy="487996"/>
          </a:xfrm>
          <a:prstGeom prst="line">
            <a:avLst/>
          </a:prstGeom>
          <a:ln/>
          <a:scene3d>
            <a:camera prst="obliqueTopLeft"/>
            <a:lightRig rig="threePt" dir="t"/>
          </a:scene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5"/>
            <a:endCxn id="7" idx="0"/>
          </p:cNvCxnSpPr>
          <p:nvPr/>
        </p:nvCxnSpPr>
        <p:spPr bwMode="auto">
          <a:xfrm rot="16200000" flipH="1">
            <a:off x="1420788" y="3216330"/>
            <a:ext cx="190241" cy="520862"/>
          </a:xfrm>
          <a:prstGeom prst="line">
            <a:avLst/>
          </a:prstGeom>
          <a:ln/>
          <a:scene3d>
            <a:camera prst="obliqueTopLeft"/>
            <a:lightRig rig="threePt" dir="t"/>
          </a:scene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8" idx="0"/>
          </p:cNvCxnSpPr>
          <p:nvPr/>
        </p:nvCxnSpPr>
        <p:spPr bwMode="auto">
          <a:xfrm rot="5400000">
            <a:off x="4319966" y="2098093"/>
            <a:ext cx="235204" cy="283482"/>
          </a:xfrm>
          <a:prstGeom prst="line">
            <a:avLst/>
          </a:prstGeom>
          <a:ln/>
          <a:scene3d>
            <a:camera prst="obliqueTopLeft"/>
            <a:lightRig rig="threePt" dir="t"/>
          </a:scene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6"/>
            <a:endCxn id="13" idx="0"/>
          </p:cNvCxnSpPr>
          <p:nvPr/>
        </p:nvCxnSpPr>
        <p:spPr bwMode="auto">
          <a:xfrm>
            <a:off x="5172718" y="1835417"/>
            <a:ext cx="675587" cy="236267"/>
          </a:xfrm>
          <a:prstGeom prst="line">
            <a:avLst/>
          </a:prstGeom>
          <a:ln/>
          <a:scene3d>
            <a:camera prst="obliqueTopLeft"/>
            <a:lightRig rig="threePt" dir="t"/>
          </a:scene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 bwMode="auto">
          <a:xfrm>
            <a:off x="5500694" y="2071684"/>
            <a:ext cx="695222" cy="811237"/>
          </a:xfrm>
          <a:prstGeom prst="ellipse">
            <a:avLst/>
          </a:prstGeom>
          <a:scene3d>
            <a:camera prst="obliqueTopLeft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b="1" dirty="0">
                <a:solidFill>
                  <a:srgbClr val="FFFF00"/>
                </a:solidFill>
              </a:rPr>
              <a:t>May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071802" y="727310"/>
            <a:ext cx="695222" cy="811237"/>
          </a:xfrm>
          <a:prstGeom prst="ellipse">
            <a:avLst/>
          </a:prstGeom>
          <a:scene3d>
            <a:camera prst="obliqueTopLeft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IN" b="1" dirty="0">
                <a:solidFill>
                  <a:srgbClr val="FFFF00"/>
                </a:solidFill>
              </a:rPr>
              <a:t>Jan</a:t>
            </a:r>
          </a:p>
        </p:txBody>
      </p:sp>
      <p:cxnSp>
        <p:nvCxnSpPr>
          <p:cNvPr id="15" name="Straight Connector 14"/>
          <p:cNvCxnSpPr>
            <a:stCxn id="14" idx="3"/>
            <a:endCxn id="4" idx="7"/>
          </p:cNvCxnSpPr>
          <p:nvPr/>
        </p:nvCxnSpPr>
        <p:spPr bwMode="auto">
          <a:xfrm rot="5400000">
            <a:off x="2398187" y="1138966"/>
            <a:ext cx="494651" cy="1056206"/>
          </a:xfrm>
          <a:prstGeom prst="line">
            <a:avLst/>
          </a:prstGeom>
          <a:scene3d>
            <a:camera prst="obliqueTopLeft"/>
            <a:lightRig rig="threePt" dir="t"/>
          </a:scene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5"/>
            <a:endCxn id="5" idx="1"/>
          </p:cNvCxnSpPr>
          <p:nvPr/>
        </p:nvCxnSpPr>
        <p:spPr bwMode="auto">
          <a:xfrm rot="16200000" flipH="1">
            <a:off x="4057832" y="1027123"/>
            <a:ext cx="128857" cy="914098"/>
          </a:xfrm>
          <a:prstGeom prst="line">
            <a:avLst/>
          </a:prstGeom>
          <a:scene3d>
            <a:camera prst="obliqueTopLeft"/>
            <a:lightRig rig="threePt" dir="t"/>
          </a:scene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 bwMode="auto">
          <a:xfrm>
            <a:off x="3428992" y="3429006"/>
            <a:ext cx="695222" cy="811237"/>
          </a:xfrm>
          <a:prstGeom prst="ellipse">
            <a:avLst/>
          </a:prstGeom>
          <a:scene3d>
            <a:camera prst="obliqueTopLeft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IN" b="1" dirty="0">
                <a:solidFill>
                  <a:srgbClr val="FFFF00"/>
                </a:solidFill>
              </a:rPr>
              <a:t>Jul</a:t>
            </a:r>
          </a:p>
        </p:txBody>
      </p:sp>
      <p:cxnSp>
        <p:nvCxnSpPr>
          <p:cNvPr id="33" name="Straight Connector 32"/>
          <p:cNvCxnSpPr>
            <a:stCxn id="8" idx="3"/>
            <a:endCxn id="32" idx="0"/>
          </p:cNvCxnSpPr>
          <p:nvPr/>
        </p:nvCxnSpPr>
        <p:spPr bwMode="auto">
          <a:xfrm rot="5400000">
            <a:off x="3723748" y="3102725"/>
            <a:ext cx="379136" cy="273426"/>
          </a:xfrm>
          <a:prstGeom prst="line">
            <a:avLst/>
          </a:prstGeom>
          <a:ln/>
          <a:scene3d>
            <a:camera prst="obliqueTopLeft"/>
            <a:lightRig rig="threePt" dir="t"/>
          </a:scene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3" idx="6"/>
            <a:endCxn id="51" idx="0"/>
          </p:cNvCxnSpPr>
          <p:nvPr/>
        </p:nvCxnSpPr>
        <p:spPr bwMode="auto">
          <a:xfrm>
            <a:off x="6195916" y="2477303"/>
            <a:ext cx="581083" cy="308761"/>
          </a:xfrm>
          <a:prstGeom prst="line">
            <a:avLst/>
          </a:prstGeom>
          <a:ln/>
          <a:scene3d>
            <a:camera prst="obliqueTopLeft"/>
            <a:lightRig rig="threePt" dir="t"/>
          </a:scene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 bwMode="auto">
          <a:xfrm>
            <a:off x="6429388" y="2786064"/>
            <a:ext cx="695222" cy="811237"/>
          </a:xfrm>
          <a:prstGeom prst="ellipse">
            <a:avLst/>
          </a:prstGeom>
          <a:scene3d>
            <a:camera prst="obliqueTopLeft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b="1" dirty="0">
                <a:solidFill>
                  <a:srgbClr val="FFFF00"/>
                </a:solidFill>
              </a:rPr>
              <a:t>Sep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805604" y="3546463"/>
            <a:ext cx="695222" cy="811237"/>
          </a:xfrm>
          <a:prstGeom prst="ellipse">
            <a:avLst/>
          </a:prstGeom>
          <a:scene3d>
            <a:camera prst="obliqueTopLeft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IN" b="1" dirty="0">
                <a:solidFill>
                  <a:srgbClr val="FFFF00"/>
                </a:solidFill>
              </a:rPr>
              <a:t>Oct</a:t>
            </a:r>
          </a:p>
        </p:txBody>
      </p:sp>
      <p:cxnSp>
        <p:nvCxnSpPr>
          <p:cNvPr id="56" name="Straight Connector 55"/>
          <p:cNvCxnSpPr>
            <a:stCxn id="51" idx="3"/>
            <a:endCxn id="55" idx="7"/>
          </p:cNvCxnSpPr>
          <p:nvPr/>
        </p:nvCxnSpPr>
        <p:spPr bwMode="auto">
          <a:xfrm rot="5400000">
            <a:off x="6371723" y="3505788"/>
            <a:ext cx="186768" cy="132188"/>
          </a:xfrm>
          <a:prstGeom prst="line">
            <a:avLst/>
          </a:prstGeom>
          <a:ln/>
          <a:scene3d>
            <a:camera prst="obliqueTopLeft"/>
            <a:lightRig rig="threePt" dir="t"/>
          </a:scene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 bwMode="auto">
          <a:xfrm>
            <a:off x="5072066" y="4332263"/>
            <a:ext cx="695222" cy="811237"/>
          </a:xfrm>
          <a:prstGeom prst="ellipse">
            <a:avLst/>
          </a:prstGeom>
          <a:scene3d>
            <a:camera prst="obliqueTopLeft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IN" b="1" dirty="0">
                <a:solidFill>
                  <a:srgbClr val="FFFF00"/>
                </a:solidFill>
              </a:rPr>
              <a:t>Nov</a:t>
            </a:r>
          </a:p>
        </p:txBody>
      </p:sp>
      <p:cxnSp>
        <p:nvCxnSpPr>
          <p:cNvPr id="58" name="Straight Connector 57"/>
          <p:cNvCxnSpPr>
            <a:stCxn id="55" idx="3"/>
            <a:endCxn id="57" idx="7"/>
          </p:cNvCxnSpPr>
          <p:nvPr/>
        </p:nvCxnSpPr>
        <p:spPr bwMode="auto">
          <a:xfrm rot="5400000">
            <a:off x="5680362" y="4224010"/>
            <a:ext cx="212169" cy="241942"/>
          </a:xfrm>
          <a:prstGeom prst="line">
            <a:avLst/>
          </a:prstGeom>
          <a:ln/>
          <a:scene3d>
            <a:camera prst="obliqueTopLeft"/>
            <a:lightRig rig="threePt" dir="t"/>
          </a:scene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 bwMode="auto">
          <a:xfrm>
            <a:off x="2214546" y="4332263"/>
            <a:ext cx="695222" cy="811237"/>
          </a:xfrm>
          <a:prstGeom prst="ellipse">
            <a:avLst/>
          </a:prstGeom>
          <a:scene3d>
            <a:camera prst="obliqueTopLeft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IN" b="1" dirty="0">
                <a:solidFill>
                  <a:srgbClr val="FFFF00"/>
                </a:solidFill>
              </a:rPr>
              <a:t>Dec</a:t>
            </a:r>
          </a:p>
        </p:txBody>
      </p:sp>
      <p:cxnSp>
        <p:nvCxnSpPr>
          <p:cNvPr id="31" name="Straight Connector 30"/>
          <p:cNvCxnSpPr>
            <a:stCxn id="7" idx="6"/>
            <a:endCxn id="29" idx="1"/>
          </p:cNvCxnSpPr>
          <p:nvPr/>
        </p:nvCxnSpPr>
        <p:spPr>
          <a:xfrm>
            <a:off x="2123950" y="3977501"/>
            <a:ext cx="192409" cy="47356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58148" y="1307323"/>
            <a:ext cx="5715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</a:rPr>
              <a:t>C</a:t>
            </a:r>
          </a:p>
          <a:p>
            <a:r>
              <a:rPr lang="en-US" b="1" dirty="0">
                <a:solidFill>
                  <a:schemeClr val="bg1"/>
                </a:solidFill>
              </a:rPr>
              <a:t>D</a:t>
            </a:r>
          </a:p>
          <a:p>
            <a:r>
              <a:rPr lang="en-US" b="1" dirty="0">
                <a:solidFill>
                  <a:schemeClr val="bg1"/>
                </a:solidFill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</a:rPr>
              <a:t>F</a:t>
            </a:r>
          </a:p>
          <a:p>
            <a:r>
              <a:rPr lang="en-US" b="1" dirty="0">
                <a:solidFill>
                  <a:schemeClr val="bg1"/>
                </a:solidFill>
              </a:rPr>
              <a:t>G</a:t>
            </a:r>
          </a:p>
          <a:p>
            <a:r>
              <a:rPr lang="en-US" b="1" dirty="0">
                <a:solidFill>
                  <a:schemeClr val="bg1"/>
                </a:solidFill>
              </a:rPr>
              <a:t>H</a:t>
            </a:r>
          </a:p>
          <a:p>
            <a:r>
              <a:rPr lang="en-US" b="1" dirty="0">
                <a:solidFill>
                  <a:schemeClr val="bg1"/>
                </a:solidFill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</a:rPr>
              <a:t>J</a:t>
            </a:r>
          </a:p>
          <a:p>
            <a:r>
              <a:rPr lang="en-US" b="1" dirty="0">
                <a:solidFill>
                  <a:schemeClr val="bg1"/>
                </a:solidFill>
              </a:rPr>
              <a:t>K</a:t>
            </a:r>
          </a:p>
          <a:p>
            <a:r>
              <a:rPr lang="en-US" b="1" dirty="0">
                <a:solidFill>
                  <a:schemeClr val="bg1"/>
                </a:solidFill>
              </a:rPr>
              <a:t>L</a:t>
            </a:r>
          </a:p>
          <a:p>
            <a:r>
              <a:rPr lang="en-US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215338" y="1307323"/>
            <a:ext cx="64292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r>
              <a:rPr lang="en-US" b="1" dirty="0">
                <a:solidFill>
                  <a:schemeClr val="bg1"/>
                </a:solidFill>
              </a:rPr>
              <a:t>O</a:t>
            </a:r>
          </a:p>
          <a:p>
            <a:r>
              <a:rPr lang="en-US" b="1" dirty="0">
                <a:solidFill>
                  <a:schemeClr val="bg1"/>
                </a:solidFill>
              </a:rPr>
              <a:t>P</a:t>
            </a:r>
          </a:p>
          <a:p>
            <a:r>
              <a:rPr lang="en-US" b="1" dirty="0">
                <a:solidFill>
                  <a:schemeClr val="bg1"/>
                </a:solidFill>
              </a:rPr>
              <a:t>Q</a:t>
            </a:r>
          </a:p>
          <a:p>
            <a:r>
              <a:rPr lang="en-US" b="1" dirty="0">
                <a:solidFill>
                  <a:schemeClr val="bg1"/>
                </a:solidFill>
              </a:rPr>
              <a:t>R</a:t>
            </a:r>
          </a:p>
          <a:p>
            <a:r>
              <a:rPr lang="en-US" b="1" dirty="0">
                <a:solidFill>
                  <a:schemeClr val="bg1"/>
                </a:solidFill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</a:rPr>
              <a:t>U</a:t>
            </a:r>
          </a:p>
          <a:p>
            <a:r>
              <a:rPr lang="en-US" b="1" dirty="0">
                <a:solidFill>
                  <a:schemeClr val="bg1"/>
                </a:solidFill>
              </a:rPr>
              <a:t>V</a:t>
            </a:r>
          </a:p>
          <a:p>
            <a:r>
              <a:rPr lang="en-US" b="1" dirty="0">
                <a:solidFill>
                  <a:schemeClr val="bg1"/>
                </a:solidFill>
              </a:rPr>
              <a:t>W</a:t>
            </a:r>
          </a:p>
          <a:p>
            <a:r>
              <a:rPr lang="en-US" b="1" dirty="0">
                <a:solidFill>
                  <a:schemeClr val="bg1"/>
                </a:solidFill>
              </a:rPr>
              <a:t>X</a:t>
            </a:r>
          </a:p>
          <a:p>
            <a:r>
              <a:rPr lang="en-US" b="1" dirty="0">
                <a:solidFill>
                  <a:schemeClr val="bg1"/>
                </a:solidFill>
              </a:rPr>
              <a:t>Y</a:t>
            </a:r>
          </a:p>
          <a:p>
            <a:r>
              <a:rPr lang="en-US" b="1" dirty="0">
                <a:solidFill>
                  <a:schemeClr val="bg1"/>
                </a:solidFill>
              </a:rPr>
              <a:t>Z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32" grpId="0" animBg="1"/>
      <p:bldP spid="51" grpId="0" animBg="1"/>
      <p:bldP spid="55" grpId="0" animBg="1"/>
      <p:bldP spid="57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Balanced </a:t>
            </a:r>
            <a:r>
              <a:rPr lang="en-IN" dirty="0"/>
              <a:t>Tree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23800" y="1203598"/>
            <a:ext cx="8191351" cy="3600400"/>
            <a:chOff x="0" y="1362075"/>
            <a:chExt cx="9086850" cy="4946651"/>
          </a:xfrm>
        </p:grpSpPr>
        <p:sp>
          <p:nvSpPr>
            <p:cNvPr id="5" name="Oval 4"/>
            <p:cNvSpPr/>
            <p:nvPr/>
          </p:nvSpPr>
          <p:spPr bwMode="auto">
            <a:xfrm>
              <a:off x="1619240" y="2571750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FF00"/>
                  </a:solidFill>
                </a:rPr>
                <a:t>FEB</a:t>
              </a:r>
              <a:endParaRPr lang="en-IN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888600" y="2586037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FF00"/>
                  </a:solidFill>
                </a:rPr>
                <a:t>MAY</a:t>
              </a:r>
              <a:endParaRPr lang="en-IN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559861" y="3941763"/>
              <a:ext cx="91187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1600" b="1" dirty="0">
                  <a:solidFill>
                    <a:srgbClr val="FFFF00"/>
                  </a:solidFill>
                </a:rPr>
                <a:t>AUG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26654" y="4062413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1600" b="1" dirty="0">
                  <a:solidFill>
                    <a:srgbClr val="FFFF00"/>
                  </a:solidFill>
                </a:rPr>
                <a:t>JAN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4881186" y="4022726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1600" b="1" dirty="0">
                  <a:solidFill>
                    <a:srgbClr val="FFFF00"/>
                  </a:solidFill>
                </a:rPr>
                <a:t>MAR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0" y="5372101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FF00"/>
                  </a:solidFill>
                </a:rPr>
                <a:t>APR</a:t>
              </a:r>
              <a:endParaRPr lang="en-IN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076141" y="5394326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>
                  <a:solidFill>
                    <a:srgbClr val="FFFF00"/>
                  </a:solidFill>
                </a:rPr>
                <a:t>DEC</a:t>
              </a:r>
              <a:endParaRPr lang="en-IN" sz="16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3" name="Straight Connector 12"/>
            <p:cNvCxnSpPr>
              <a:stCxn id="5" idx="3"/>
              <a:endCxn id="7" idx="0"/>
            </p:cNvCxnSpPr>
            <p:nvPr/>
          </p:nvCxnSpPr>
          <p:spPr bwMode="auto">
            <a:xfrm flipH="1">
              <a:off x="1017472" y="3352800"/>
              <a:ext cx="737542" cy="588962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5"/>
              <a:endCxn id="8" idx="0"/>
            </p:cNvCxnSpPr>
            <p:nvPr/>
          </p:nvCxnSpPr>
          <p:spPr bwMode="auto">
            <a:xfrm>
              <a:off x="2398687" y="3352800"/>
              <a:ext cx="685579" cy="709612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3"/>
              <a:endCxn id="9" idx="0"/>
            </p:cNvCxnSpPr>
            <p:nvPr/>
          </p:nvCxnSpPr>
          <p:spPr bwMode="auto">
            <a:xfrm flipH="1">
              <a:off x="5338797" y="3367087"/>
              <a:ext cx="685579" cy="655638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5"/>
              <a:endCxn id="20" idx="0"/>
            </p:cNvCxnSpPr>
            <p:nvPr/>
          </p:nvCxnSpPr>
          <p:spPr bwMode="auto">
            <a:xfrm>
              <a:off x="6671401" y="3367087"/>
              <a:ext cx="972214" cy="731838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3"/>
              <a:endCxn id="10" idx="0"/>
            </p:cNvCxnSpPr>
            <p:nvPr/>
          </p:nvCxnSpPr>
          <p:spPr bwMode="auto">
            <a:xfrm flipH="1">
              <a:off x="457611" y="4721226"/>
              <a:ext cx="236349" cy="650875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5"/>
              <a:endCxn id="11" idx="0"/>
            </p:cNvCxnSpPr>
            <p:nvPr/>
          </p:nvCxnSpPr>
          <p:spPr bwMode="auto">
            <a:xfrm>
              <a:off x="1339308" y="4721226"/>
              <a:ext cx="194443" cy="67310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 bwMode="auto">
            <a:xfrm>
              <a:off x="7186004" y="4098926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FF00"/>
                  </a:solidFill>
                </a:rPr>
                <a:t>OCT</a:t>
              </a:r>
              <a:endParaRPr lang="en-IN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3634070" y="1362075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1600" b="1" dirty="0">
                  <a:solidFill>
                    <a:srgbClr val="FFFF00"/>
                  </a:solidFill>
                </a:rPr>
                <a:t>JUL</a:t>
              </a:r>
            </a:p>
          </p:txBody>
        </p:sp>
        <p:cxnSp>
          <p:nvCxnSpPr>
            <p:cNvPr id="24" name="Straight Connector 23"/>
            <p:cNvCxnSpPr>
              <a:stCxn id="23" idx="3"/>
              <a:endCxn id="5" idx="7"/>
            </p:cNvCxnSpPr>
            <p:nvPr/>
          </p:nvCxnSpPr>
          <p:spPr>
            <a:xfrm flipH="1">
              <a:off x="2398687" y="2143125"/>
              <a:ext cx="1371157" cy="561975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3" idx="5"/>
              <a:endCxn id="6" idx="1"/>
            </p:cNvCxnSpPr>
            <p:nvPr/>
          </p:nvCxnSpPr>
          <p:spPr>
            <a:xfrm>
              <a:off x="4416869" y="2143125"/>
              <a:ext cx="1607506" cy="57785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4207341" y="5394326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FF00"/>
                  </a:solidFill>
                </a:rPr>
                <a:t>JUN</a:t>
              </a:r>
              <a:endParaRPr lang="en-IN" sz="16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28" name="Straight Connector 27"/>
            <p:cNvCxnSpPr>
              <a:stCxn id="9" idx="3"/>
              <a:endCxn id="26" idx="0"/>
            </p:cNvCxnSpPr>
            <p:nvPr/>
          </p:nvCxnSpPr>
          <p:spPr>
            <a:xfrm flipH="1">
              <a:off x="4664952" y="4803776"/>
              <a:ext cx="348656" cy="59055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 bwMode="auto">
            <a:xfrm>
              <a:off x="6609380" y="5373688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1600" b="1" dirty="0">
                  <a:solidFill>
                    <a:srgbClr val="FFFF00"/>
                  </a:solidFill>
                </a:rPr>
                <a:t>NOV</a:t>
              </a: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8171628" y="5367338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1600" b="1" dirty="0">
                  <a:solidFill>
                    <a:srgbClr val="FFFF00"/>
                  </a:solidFill>
                </a:rPr>
                <a:t>SEP</a:t>
              </a:r>
            </a:p>
          </p:txBody>
        </p:sp>
        <p:cxnSp>
          <p:nvCxnSpPr>
            <p:cNvPr id="32" name="Straight Connector 31"/>
            <p:cNvCxnSpPr>
              <a:stCxn id="20" idx="3"/>
              <a:endCxn id="30" idx="0"/>
            </p:cNvCxnSpPr>
            <p:nvPr/>
          </p:nvCxnSpPr>
          <p:spPr>
            <a:xfrm flipH="1">
              <a:off x="7066992" y="4879976"/>
              <a:ext cx="253110" cy="493712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0" idx="5"/>
              <a:endCxn id="31" idx="0"/>
            </p:cNvCxnSpPr>
            <p:nvPr/>
          </p:nvCxnSpPr>
          <p:spPr>
            <a:xfrm>
              <a:off x="7965452" y="4879976"/>
              <a:ext cx="663788" cy="487362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7" name="Group 36">
            <a:extLst>
              <a:ext uri="{FF2B5EF4-FFF2-40B4-BE49-F238E27FC236}">
                <a16:creationId xmlns:a16="http://schemas.microsoft.com/office/drawing/2014/main" id="{B4E0C978-BDF7-4A12-A708-1CAD8D7D1650}"/>
              </a:ext>
            </a:extLst>
          </p:cNvPr>
          <p:cNvGrpSpPr>
            <a:grpSpLocks/>
          </p:cNvGrpSpPr>
          <p:nvPr/>
        </p:nvGrpSpPr>
        <p:grpSpPr bwMode="auto">
          <a:xfrm>
            <a:off x="323528" y="1203598"/>
            <a:ext cx="8191351" cy="3600400"/>
            <a:chOff x="0" y="1362075"/>
            <a:chExt cx="9086850" cy="494665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F5C1446-9427-424F-9FF5-84A0AFA0DB9C}"/>
                </a:ext>
              </a:extLst>
            </p:cNvPr>
            <p:cNvSpPr/>
            <p:nvPr/>
          </p:nvSpPr>
          <p:spPr bwMode="auto">
            <a:xfrm>
              <a:off x="1619240" y="2571750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FF00"/>
                  </a:solidFill>
                </a:rPr>
                <a:t>FEB</a:t>
              </a:r>
              <a:endParaRPr lang="en-IN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57EEE16-819D-474B-AAF2-32F679D7DDF8}"/>
                </a:ext>
              </a:extLst>
            </p:cNvPr>
            <p:cNvSpPr/>
            <p:nvPr/>
          </p:nvSpPr>
          <p:spPr bwMode="auto">
            <a:xfrm>
              <a:off x="5888600" y="2586037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FF00"/>
                  </a:solidFill>
                </a:rPr>
                <a:t>MAY</a:t>
              </a:r>
              <a:endParaRPr lang="en-IN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19DDF29-F6E8-4E23-8C78-2C0C2DDE8813}"/>
                </a:ext>
              </a:extLst>
            </p:cNvPr>
            <p:cNvSpPr/>
            <p:nvPr/>
          </p:nvSpPr>
          <p:spPr bwMode="auto">
            <a:xfrm>
              <a:off x="559861" y="3941763"/>
              <a:ext cx="91187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1600" b="1" dirty="0">
                  <a:solidFill>
                    <a:srgbClr val="FFFF00"/>
                  </a:solidFill>
                </a:rPr>
                <a:t>AUG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DCDBCC2-38F4-47B3-B935-E2A937E4449A}"/>
                </a:ext>
              </a:extLst>
            </p:cNvPr>
            <p:cNvSpPr/>
            <p:nvPr/>
          </p:nvSpPr>
          <p:spPr bwMode="auto">
            <a:xfrm>
              <a:off x="2626654" y="4062413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1600" b="1" dirty="0">
                  <a:solidFill>
                    <a:srgbClr val="FFFF00"/>
                  </a:solidFill>
                </a:rPr>
                <a:t>JAN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62F54F4-3309-486A-AAC8-FE592ECB1D05}"/>
                </a:ext>
              </a:extLst>
            </p:cNvPr>
            <p:cNvSpPr/>
            <p:nvPr/>
          </p:nvSpPr>
          <p:spPr bwMode="auto">
            <a:xfrm>
              <a:off x="4881186" y="4022726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1600" b="1" dirty="0">
                  <a:solidFill>
                    <a:srgbClr val="FFFF00"/>
                  </a:solidFill>
                </a:rPr>
                <a:t>MAR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0D0CCA5-2017-4904-BD9F-808454C88BBA}"/>
                </a:ext>
              </a:extLst>
            </p:cNvPr>
            <p:cNvSpPr/>
            <p:nvPr/>
          </p:nvSpPr>
          <p:spPr bwMode="auto">
            <a:xfrm>
              <a:off x="0" y="5372101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FF00"/>
                  </a:solidFill>
                </a:rPr>
                <a:t>APR</a:t>
              </a:r>
              <a:endParaRPr lang="en-IN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5AF47F9-6203-4280-92E6-5C4B9F952E74}"/>
                </a:ext>
              </a:extLst>
            </p:cNvPr>
            <p:cNvSpPr/>
            <p:nvPr/>
          </p:nvSpPr>
          <p:spPr bwMode="auto">
            <a:xfrm>
              <a:off x="1076141" y="5394326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>
                  <a:solidFill>
                    <a:srgbClr val="FFFF00"/>
                  </a:solidFill>
                </a:rPr>
                <a:t>DEC</a:t>
              </a:r>
              <a:endParaRPr lang="en-IN" sz="16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15C7A53-AC9B-4F7C-8B19-725DFCA31AA8}"/>
                </a:ext>
              </a:extLst>
            </p:cNvPr>
            <p:cNvCxnSpPr>
              <a:stCxn id="29" idx="3"/>
              <a:endCxn id="35" idx="0"/>
            </p:cNvCxnSpPr>
            <p:nvPr/>
          </p:nvCxnSpPr>
          <p:spPr bwMode="auto">
            <a:xfrm flipH="1">
              <a:off x="1017472" y="3352800"/>
              <a:ext cx="737542" cy="588962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F221A3B-B98C-493E-A715-7C7400011883}"/>
                </a:ext>
              </a:extLst>
            </p:cNvPr>
            <p:cNvCxnSpPr>
              <a:stCxn id="29" idx="5"/>
              <a:endCxn id="36" idx="0"/>
            </p:cNvCxnSpPr>
            <p:nvPr/>
          </p:nvCxnSpPr>
          <p:spPr bwMode="auto">
            <a:xfrm>
              <a:off x="2398687" y="3352800"/>
              <a:ext cx="685579" cy="709612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F0F36C8-02B8-40CE-9BAB-607752A453DF}"/>
                </a:ext>
              </a:extLst>
            </p:cNvPr>
            <p:cNvCxnSpPr>
              <a:stCxn id="34" idx="3"/>
              <a:endCxn id="37" idx="0"/>
            </p:cNvCxnSpPr>
            <p:nvPr/>
          </p:nvCxnSpPr>
          <p:spPr bwMode="auto">
            <a:xfrm flipH="1">
              <a:off x="5338797" y="3367087"/>
              <a:ext cx="685579" cy="655638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241C5C5-32B2-4C7E-80AE-6C5800868A84}"/>
                </a:ext>
              </a:extLst>
            </p:cNvPr>
            <p:cNvCxnSpPr>
              <a:stCxn id="34" idx="5"/>
              <a:endCxn id="46" idx="0"/>
            </p:cNvCxnSpPr>
            <p:nvPr/>
          </p:nvCxnSpPr>
          <p:spPr bwMode="auto">
            <a:xfrm>
              <a:off x="6671401" y="3367087"/>
              <a:ext cx="972214" cy="731838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EB5C29B-50CC-486A-BE9E-B6DA66F845A3}"/>
                </a:ext>
              </a:extLst>
            </p:cNvPr>
            <p:cNvCxnSpPr>
              <a:stCxn id="35" idx="3"/>
              <a:endCxn id="38" idx="0"/>
            </p:cNvCxnSpPr>
            <p:nvPr/>
          </p:nvCxnSpPr>
          <p:spPr bwMode="auto">
            <a:xfrm flipH="1">
              <a:off x="457611" y="4721226"/>
              <a:ext cx="236349" cy="650875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97D9C61-6ED6-423D-A42E-C19F7BE60857}"/>
                </a:ext>
              </a:extLst>
            </p:cNvPr>
            <p:cNvCxnSpPr>
              <a:stCxn id="35" idx="5"/>
              <a:endCxn id="39" idx="0"/>
            </p:cNvCxnSpPr>
            <p:nvPr/>
          </p:nvCxnSpPr>
          <p:spPr bwMode="auto">
            <a:xfrm>
              <a:off x="1339308" y="4721226"/>
              <a:ext cx="194443" cy="67310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F832BAD-0236-4179-80A7-AB2F82552114}"/>
                </a:ext>
              </a:extLst>
            </p:cNvPr>
            <p:cNvSpPr/>
            <p:nvPr/>
          </p:nvSpPr>
          <p:spPr bwMode="auto">
            <a:xfrm>
              <a:off x="7186004" y="4098926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FF00"/>
                  </a:solidFill>
                </a:rPr>
                <a:t>OCT</a:t>
              </a:r>
              <a:endParaRPr lang="en-IN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DA924DF-B2F0-4F00-8700-02846E2676F3}"/>
                </a:ext>
              </a:extLst>
            </p:cNvPr>
            <p:cNvSpPr/>
            <p:nvPr/>
          </p:nvSpPr>
          <p:spPr bwMode="auto">
            <a:xfrm>
              <a:off x="3634070" y="1362075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1600" b="1" dirty="0">
                  <a:solidFill>
                    <a:srgbClr val="FFFF00"/>
                  </a:solidFill>
                </a:rPr>
                <a:t>JUL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05AB414-3169-4FB9-B9EC-0979D8A8E0D8}"/>
                </a:ext>
              </a:extLst>
            </p:cNvPr>
            <p:cNvCxnSpPr>
              <a:stCxn id="47" idx="3"/>
              <a:endCxn id="29" idx="7"/>
            </p:cNvCxnSpPr>
            <p:nvPr/>
          </p:nvCxnSpPr>
          <p:spPr>
            <a:xfrm flipH="1">
              <a:off x="2398687" y="2143125"/>
              <a:ext cx="1371157" cy="561975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0525024-EC22-45B4-A265-A0196B38726A}"/>
                </a:ext>
              </a:extLst>
            </p:cNvPr>
            <p:cNvCxnSpPr>
              <a:stCxn id="47" idx="5"/>
              <a:endCxn id="34" idx="1"/>
            </p:cNvCxnSpPr>
            <p:nvPr/>
          </p:nvCxnSpPr>
          <p:spPr>
            <a:xfrm>
              <a:off x="4416869" y="2143125"/>
              <a:ext cx="1607506" cy="57785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FB21C2-5E44-48E7-8E52-EEC3002E606C}"/>
                </a:ext>
              </a:extLst>
            </p:cNvPr>
            <p:cNvSpPr/>
            <p:nvPr/>
          </p:nvSpPr>
          <p:spPr bwMode="auto">
            <a:xfrm>
              <a:off x="4207341" y="5394326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FF00"/>
                  </a:solidFill>
                </a:rPr>
                <a:t>JUN</a:t>
              </a:r>
              <a:endParaRPr lang="en-IN" sz="16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BE7D5F6-76BE-43E2-9A9F-6B0D54503B98}"/>
                </a:ext>
              </a:extLst>
            </p:cNvPr>
            <p:cNvCxnSpPr>
              <a:stCxn id="37" idx="3"/>
              <a:endCxn id="50" idx="0"/>
            </p:cNvCxnSpPr>
            <p:nvPr/>
          </p:nvCxnSpPr>
          <p:spPr>
            <a:xfrm flipH="1">
              <a:off x="4664952" y="4803776"/>
              <a:ext cx="348656" cy="59055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2365B2-9A9D-45C7-8E59-CB3D8875478C}"/>
                </a:ext>
              </a:extLst>
            </p:cNvPr>
            <p:cNvSpPr/>
            <p:nvPr/>
          </p:nvSpPr>
          <p:spPr bwMode="auto">
            <a:xfrm>
              <a:off x="6609380" y="5373688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1600" b="1" dirty="0">
                  <a:solidFill>
                    <a:srgbClr val="FFFF00"/>
                  </a:solidFill>
                </a:rPr>
                <a:t>NOV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C21BF95-8415-400F-8B2A-6E7B43EA0B7D}"/>
                </a:ext>
              </a:extLst>
            </p:cNvPr>
            <p:cNvSpPr/>
            <p:nvPr/>
          </p:nvSpPr>
          <p:spPr bwMode="auto">
            <a:xfrm>
              <a:off x="8171628" y="5367338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1600" b="1" dirty="0">
                  <a:solidFill>
                    <a:srgbClr val="FFFF00"/>
                  </a:solidFill>
                </a:rPr>
                <a:t>SEP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9D9355-916F-4B5F-A19E-C7ADCBCA864A}"/>
                </a:ext>
              </a:extLst>
            </p:cNvPr>
            <p:cNvCxnSpPr>
              <a:stCxn id="46" idx="3"/>
              <a:endCxn id="52" idx="0"/>
            </p:cNvCxnSpPr>
            <p:nvPr/>
          </p:nvCxnSpPr>
          <p:spPr>
            <a:xfrm flipH="1">
              <a:off x="7066992" y="4879976"/>
              <a:ext cx="253110" cy="493712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77C0D40-969F-44F1-87A9-501A93E49991}"/>
                </a:ext>
              </a:extLst>
            </p:cNvPr>
            <p:cNvCxnSpPr>
              <a:stCxn id="46" idx="5"/>
              <a:endCxn id="53" idx="0"/>
            </p:cNvCxnSpPr>
            <p:nvPr/>
          </p:nvCxnSpPr>
          <p:spPr>
            <a:xfrm>
              <a:off x="7965452" y="4879976"/>
              <a:ext cx="663788" cy="487362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0482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AVL Trees (</a:t>
            </a:r>
            <a:r>
              <a:rPr lang="en-US" dirty="0" err="1"/>
              <a:t>Adelson</a:t>
            </a:r>
            <a:r>
              <a:rPr lang="en-US" dirty="0"/>
              <a:t>, </a:t>
            </a:r>
            <a:r>
              <a:rPr lang="en-US" dirty="0" err="1"/>
              <a:t>Velskii</a:t>
            </a:r>
            <a:r>
              <a:rPr lang="en-US"/>
              <a:t>, Landis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76350"/>
            <a:ext cx="8246070" cy="36576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An empty tree is height-balanced. </a:t>
            </a:r>
          </a:p>
          <a:p>
            <a:r>
              <a:rPr lang="en-IN" dirty="0"/>
              <a:t>If </a:t>
            </a:r>
            <a:r>
              <a:rPr lang="en-IN" dirty="0">
                <a:solidFill>
                  <a:srgbClr val="92D050"/>
                </a:solidFill>
              </a:rPr>
              <a:t>T</a:t>
            </a:r>
            <a:r>
              <a:rPr lang="en-IN" dirty="0"/>
              <a:t> is a non empty binary search tree with </a:t>
            </a:r>
            <a:r>
              <a:rPr lang="en-IN" dirty="0">
                <a:solidFill>
                  <a:srgbClr val="92D050"/>
                </a:solidFill>
              </a:rPr>
              <a:t>T</a:t>
            </a:r>
            <a:r>
              <a:rPr lang="en-IN" baseline="-25000" dirty="0">
                <a:solidFill>
                  <a:srgbClr val="92D050"/>
                </a:solidFill>
              </a:rPr>
              <a:t>L</a:t>
            </a:r>
            <a:r>
              <a:rPr lang="en-IN" dirty="0">
                <a:solidFill>
                  <a:srgbClr val="92D050"/>
                </a:solidFill>
              </a:rPr>
              <a:t> and T</a:t>
            </a:r>
            <a:r>
              <a:rPr lang="en-IN" baseline="-25000" dirty="0">
                <a:solidFill>
                  <a:srgbClr val="92D050"/>
                </a:solidFill>
              </a:rPr>
              <a:t>R</a:t>
            </a:r>
            <a:r>
              <a:rPr lang="en-IN" dirty="0"/>
              <a:t> as its left and right subtrees respectively, then </a:t>
            </a:r>
            <a:r>
              <a:rPr lang="en-IN" dirty="0">
                <a:solidFill>
                  <a:srgbClr val="92D050"/>
                </a:solidFill>
              </a:rPr>
              <a:t>T</a:t>
            </a:r>
            <a:r>
              <a:rPr lang="en-IN" dirty="0"/>
              <a:t> is height balanced if and only if</a:t>
            </a:r>
          </a:p>
          <a:p>
            <a:pPr lvl="1"/>
            <a:r>
              <a:rPr lang="en-IN" dirty="0">
                <a:solidFill>
                  <a:srgbClr val="92D050"/>
                </a:solidFill>
              </a:rPr>
              <a:t>T</a:t>
            </a:r>
            <a:r>
              <a:rPr lang="en-IN" baseline="-25000" dirty="0">
                <a:solidFill>
                  <a:srgbClr val="92D050"/>
                </a:solidFill>
              </a:rPr>
              <a:t>L</a:t>
            </a:r>
            <a:r>
              <a:rPr lang="en-IN" dirty="0"/>
              <a:t> and </a:t>
            </a:r>
            <a:r>
              <a:rPr lang="en-IN" dirty="0">
                <a:solidFill>
                  <a:srgbClr val="92D050"/>
                </a:solidFill>
              </a:rPr>
              <a:t>T</a:t>
            </a:r>
            <a:r>
              <a:rPr lang="en-IN" baseline="-25000" dirty="0">
                <a:solidFill>
                  <a:srgbClr val="92D050"/>
                </a:solidFill>
              </a:rPr>
              <a:t>R</a:t>
            </a:r>
            <a:r>
              <a:rPr lang="en-IN" dirty="0"/>
              <a:t> are </a:t>
            </a:r>
            <a:r>
              <a:rPr lang="en-IN" dirty="0">
                <a:solidFill>
                  <a:srgbClr val="92D050"/>
                </a:solidFill>
              </a:rPr>
              <a:t>height balanced</a:t>
            </a:r>
          </a:p>
          <a:p>
            <a:pPr lvl="1"/>
            <a:r>
              <a:rPr lang="en-IN" dirty="0">
                <a:solidFill>
                  <a:srgbClr val="92D050"/>
                </a:solidFill>
              </a:rPr>
              <a:t>| </a:t>
            </a:r>
            <a:r>
              <a:rPr lang="en-IN" dirty="0" err="1">
                <a:solidFill>
                  <a:srgbClr val="92D050"/>
                </a:solidFill>
              </a:rPr>
              <a:t>h</a:t>
            </a:r>
            <a:r>
              <a:rPr lang="en-IN" baseline="-25000" dirty="0" err="1">
                <a:solidFill>
                  <a:srgbClr val="92D050"/>
                </a:solidFill>
              </a:rPr>
              <a:t>L</a:t>
            </a:r>
            <a:r>
              <a:rPr lang="en-IN" baseline="-25000" dirty="0">
                <a:solidFill>
                  <a:srgbClr val="92D050"/>
                </a:solidFill>
              </a:rPr>
              <a:t> </a:t>
            </a:r>
            <a:r>
              <a:rPr lang="en-IN" dirty="0">
                <a:solidFill>
                  <a:srgbClr val="92D050"/>
                </a:solidFill>
              </a:rPr>
              <a:t>- </a:t>
            </a:r>
            <a:r>
              <a:rPr lang="en-IN" dirty="0" err="1">
                <a:solidFill>
                  <a:srgbClr val="92D050"/>
                </a:solidFill>
              </a:rPr>
              <a:t>h</a:t>
            </a:r>
            <a:r>
              <a:rPr lang="en-IN" baseline="-25000" dirty="0" err="1">
                <a:solidFill>
                  <a:srgbClr val="92D050"/>
                </a:solidFill>
              </a:rPr>
              <a:t>R</a:t>
            </a:r>
            <a:r>
              <a:rPr lang="en-IN" dirty="0">
                <a:solidFill>
                  <a:srgbClr val="92D050"/>
                </a:solidFill>
              </a:rPr>
              <a:t> | </a:t>
            </a:r>
            <a:r>
              <a:rPr lang="en-IN" dirty="0">
                <a:solidFill>
                  <a:srgbClr val="92D050"/>
                </a:solidFill>
                <a:sym typeface="Symbol"/>
              </a:rPr>
              <a:t>={-1,0,1}</a:t>
            </a:r>
            <a:r>
              <a:rPr lang="en-IN" dirty="0">
                <a:sym typeface="Symbol"/>
              </a:rPr>
              <a:t> where </a:t>
            </a:r>
            <a:r>
              <a:rPr lang="en-IN" dirty="0" err="1">
                <a:solidFill>
                  <a:srgbClr val="92D050"/>
                </a:solidFill>
                <a:sym typeface="Symbol"/>
              </a:rPr>
              <a:t>h</a:t>
            </a:r>
            <a:r>
              <a:rPr lang="en-IN" baseline="-25000" dirty="0" err="1">
                <a:solidFill>
                  <a:srgbClr val="92D050"/>
                </a:solidFill>
                <a:sym typeface="Symbol"/>
              </a:rPr>
              <a:t>L</a:t>
            </a:r>
            <a:r>
              <a:rPr lang="en-IN" dirty="0">
                <a:sym typeface="Symbol"/>
              </a:rPr>
              <a:t> and </a:t>
            </a:r>
            <a:r>
              <a:rPr lang="en-IN" dirty="0" err="1">
                <a:solidFill>
                  <a:srgbClr val="92D050"/>
                </a:solidFill>
                <a:sym typeface="Symbol"/>
              </a:rPr>
              <a:t>h</a:t>
            </a:r>
            <a:r>
              <a:rPr lang="en-IN" baseline="-25000" dirty="0" err="1">
                <a:solidFill>
                  <a:srgbClr val="92D050"/>
                </a:solidFill>
                <a:sym typeface="Symbol"/>
              </a:rPr>
              <a:t>R</a:t>
            </a:r>
            <a:r>
              <a:rPr lang="en-IN" dirty="0">
                <a:sym typeface="Symbol"/>
              </a:rPr>
              <a:t> are the heights of </a:t>
            </a:r>
            <a:r>
              <a:rPr lang="en-IN" dirty="0">
                <a:solidFill>
                  <a:srgbClr val="92D050"/>
                </a:solidFill>
                <a:sym typeface="Symbol"/>
              </a:rPr>
              <a:t>T</a:t>
            </a:r>
            <a:r>
              <a:rPr lang="en-IN" baseline="-25000" dirty="0">
                <a:solidFill>
                  <a:srgbClr val="92D050"/>
                </a:solidFill>
                <a:sym typeface="Symbol"/>
              </a:rPr>
              <a:t>L</a:t>
            </a:r>
            <a:r>
              <a:rPr lang="en-IN" dirty="0">
                <a:sym typeface="Symbol"/>
              </a:rPr>
              <a:t> and </a:t>
            </a:r>
            <a:r>
              <a:rPr lang="en-IN" dirty="0">
                <a:solidFill>
                  <a:srgbClr val="92D050"/>
                </a:solidFill>
                <a:sym typeface="Symbol"/>
              </a:rPr>
              <a:t>T</a:t>
            </a:r>
            <a:r>
              <a:rPr lang="en-IN" baseline="-25000" dirty="0">
                <a:solidFill>
                  <a:srgbClr val="92D050"/>
                </a:solidFill>
                <a:sym typeface="Symbol"/>
              </a:rPr>
              <a:t>R</a:t>
            </a:r>
            <a:r>
              <a:rPr lang="en-IN" dirty="0">
                <a:sym typeface="Symbol"/>
              </a:rPr>
              <a:t> respectively.</a:t>
            </a:r>
          </a:p>
          <a:p>
            <a:pPr lvl="1"/>
            <a:r>
              <a:rPr lang="en-IN" dirty="0">
                <a:sym typeface="Symbol"/>
              </a:rPr>
              <a:t>i.e. For any node in an AVL Tree the </a:t>
            </a:r>
            <a:r>
              <a:rPr lang="en-IN" dirty="0">
                <a:solidFill>
                  <a:srgbClr val="92D050"/>
                </a:solidFill>
                <a:sym typeface="Symbol"/>
              </a:rPr>
              <a:t>Balance Factor(T)</a:t>
            </a:r>
            <a:r>
              <a:rPr lang="en-IN" dirty="0">
                <a:sym typeface="Symbol"/>
              </a:rPr>
              <a:t> should be either  </a:t>
            </a:r>
            <a:r>
              <a:rPr lang="en-IN" dirty="0">
                <a:solidFill>
                  <a:srgbClr val="92D050"/>
                </a:solidFill>
                <a:sym typeface="Symbol"/>
              </a:rPr>
              <a:t>-1 </a:t>
            </a:r>
            <a:r>
              <a:rPr lang="en-IN" dirty="0">
                <a:sym typeface="Symbol"/>
              </a:rPr>
              <a:t>or</a:t>
            </a:r>
            <a:r>
              <a:rPr lang="en-IN" dirty="0">
                <a:solidFill>
                  <a:srgbClr val="92D050"/>
                </a:solidFill>
                <a:sym typeface="Symbol"/>
              </a:rPr>
              <a:t> 0 </a:t>
            </a:r>
            <a:r>
              <a:rPr lang="en-IN" dirty="0">
                <a:sym typeface="Symbol"/>
              </a:rPr>
              <a:t>or</a:t>
            </a:r>
            <a:r>
              <a:rPr lang="en-IN" dirty="0">
                <a:solidFill>
                  <a:srgbClr val="92D050"/>
                </a:solidFill>
                <a:sym typeface="Symbol"/>
              </a:rPr>
              <a:t> 1</a:t>
            </a:r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396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 bwMode="auto">
          <a:xfrm>
            <a:off x="1524000" y="1795592"/>
            <a:ext cx="695222" cy="811237"/>
          </a:xfrm>
          <a:prstGeom prst="ellipse">
            <a:avLst/>
          </a:prstGeom>
          <a:scene3d>
            <a:camera prst="obliqueTopLeft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b="1" dirty="0">
                <a:solidFill>
                  <a:srgbClr val="FFFF00"/>
                </a:solidFill>
              </a:rPr>
              <a:t>Feb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477496" y="1429798"/>
            <a:ext cx="695222" cy="811237"/>
          </a:xfrm>
          <a:prstGeom prst="ellipse">
            <a:avLst/>
          </a:prstGeom>
          <a:scene3d>
            <a:camera prst="obliqueTopLeft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IN" b="1" dirty="0">
                <a:solidFill>
                  <a:srgbClr val="FFFF00"/>
                </a:solidFill>
              </a:rPr>
              <a:t>Mar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153716" y="2556384"/>
            <a:ext cx="695222" cy="811237"/>
          </a:xfrm>
          <a:prstGeom prst="ellipse">
            <a:avLst/>
          </a:prstGeom>
          <a:scene3d>
            <a:camera prst="obliqueTopLeft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IN" b="1" dirty="0">
                <a:solidFill>
                  <a:srgbClr val="FFFF00"/>
                </a:solidFill>
              </a:rPr>
              <a:t>APR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599665" y="3461531"/>
            <a:ext cx="695222" cy="811237"/>
          </a:xfrm>
          <a:prstGeom prst="ellipse">
            <a:avLst/>
          </a:prstGeom>
          <a:scene3d>
            <a:camera prst="obliqueTopLeft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IN" b="1" dirty="0">
                <a:solidFill>
                  <a:srgbClr val="FFFF00"/>
                </a:solidFill>
              </a:rPr>
              <a:t>Aug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948216" y="2357436"/>
            <a:ext cx="695222" cy="811237"/>
          </a:xfrm>
          <a:prstGeom prst="ellipse">
            <a:avLst/>
          </a:prstGeom>
          <a:scene3d>
            <a:camera prst="obliqueTopLeft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IN" b="1" dirty="0">
                <a:solidFill>
                  <a:srgbClr val="FFFF00"/>
                </a:solidFill>
              </a:rPr>
              <a:t>Jun</a:t>
            </a:r>
          </a:p>
        </p:txBody>
      </p:sp>
      <p:cxnSp>
        <p:nvCxnSpPr>
          <p:cNvPr id="9" name="Straight Connector 8"/>
          <p:cNvCxnSpPr>
            <a:stCxn id="4" idx="5"/>
            <a:endCxn id="6" idx="1"/>
          </p:cNvCxnSpPr>
          <p:nvPr/>
        </p:nvCxnSpPr>
        <p:spPr bwMode="auto">
          <a:xfrm>
            <a:off x="2117409" y="2488026"/>
            <a:ext cx="138120" cy="187161"/>
          </a:xfrm>
          <a:prstGeom prst="line">
            <a:avLst/>
          </a:prstGeom>
          <a:ln/>
          <a:scene3d>
            <a:camera prst="obliqueTopLeft"/>
            <a:lightRig rig="threePt" dir="t"/>
          </a:scene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5"/>
            <a:endCxn id="7" idx="0"/>
          </p:cNvCxnSpPr>
          <p:nvPr/>
        </p:nvCxnSpPr>
        <p:spPr bwMode="auto">
          <a:xfrm>
            <a:off x="2747125" y="3248818"/>
            <a:ext cx="200151" cy="212713"/>
          </a:xfrm>
          <a:prstGeom prst="line">
            <a:avLst/>
          </a:prstGeom>
          <a:ln/>
          <a:scene3d>
            <a:camera prst="obliqueTopLeft"/>
            <a:lightRig rig="threePt" dir="t"/>
          </a:scene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8" idx="0"/>
          </p:cNvCxnSpPr>
          <p:nvPr/>
        </p:nvCxnSpPr>
        <p:spPr bwMode="auto">
          <a:xfrm rot="5400000">
            <a:off x="4319966" y="2098093"/>
            <a:ext cx="235204" cy="283482"/>
          </a:xfrm>
          <a:prstGeom prst="line">
            <a:avLst/>
          </a:prstGeom>
          <a:ln/>
          <a:scene3d>
            <a:camera prst="obliqueTopLeft"/>
            <a:lightRig rig="threePt" dir="t"/>
          </a:scene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6"/>
            <a:endCxn id="13" idx="0"/>
          </p:cNvCxnSpPr>
          <p:nvPr/>
        </p:nvCxnSpPr>
        <p:spPr bwMode="auto">
          <a:xfrm>
            <a:off x="5172718" y="1835417"/>
            <a:ext cx="675587" cy="236267"/>
          </a:xfrm>
          <a:prstGeom prst="line">
            <a:avLst/>
          </a:prstGeom>
          <a:ln/>
          <a:scene3d>
            <a:camera prst="obliqueTopLeft"/>
            <a:lightRig rig="threePt" dir="t"/>
          </a:scene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 bwMode="auto">
          <a:xfrm>
            <a:off x="5500694" y="2071684"/>
            <a:ext cx="695222" cy="811237"/>
          </a:xfrm>
          <a:prstGeom prst="ellipse">
            <a:avLst/>
          </a:prstGeom>
          <a:scene3d>
            <a:camera prst="obliqueTopLeft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b="1" dirty="0">
                <a:solidFill>
                  <a:srgbClr val="FFFF00"/>
                </a:solidFill>
              </a:rPr>
              <a:t>May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071802" y="727310"/>
            <a:ext cx="695222" cy="811237"/>
          </a:xfrm>
          <a:prstGeom prst="ellipse">
            <a:avLst/>
          </a:prstGeom>
          <a:scene3d>
            <a:camera prst="obliqueTopLeft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IN" b="1" dirty="0">
                <a:solidFill>
                  <a:srgbClr val="FFFF00"/>
                </a:solidFill>
              </a:rPr>
              <a:t>Jan</a:t>
            </a:r>
          </a:p>
        </p:txBody>
      </p:sp>
      <p:cxnSp>
        <p:nvCxnSpPr>
          <p:cNvPr id="15" name="Straight Connector 14"/>
          <p:cNvCxnSpPr>
            <a:stCxn id="14" idx="3"/>
            <a:endCxn id="4" idx="7"/>
          </p:cNvCxnSpPr>
          <p:nvPr/>
        </p:nvCxnSpPr>
        <p:spPr bwMode="auto">
          <a:xfrm rot="5400000">
            <a:off x="2398187" y="1138966"/>
            <a:ext cx="494651" cy="1056206"/>
          </a:xfrm>
          <a:prstGeom prst="line">
            <a:avLst/>
          </a:prstGeom>
          <a:scene3d>
            <a:camera prst="obliqueTopLeft"/>
            <a:lightRig rig="threePt" dir="t"/>
          </a:scene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5"/>
            <a:endCxn id="5" idx="1"/>
          </p:cNvCxnSpPr>
          <p:nvPr/>
        </p:nvCxnSpPr>
        <p:spPr bwMode="auto">
          <a:xfrm rot="16200000" flipH="1">
            <a:off x="4057832" y="1027123"/>
            <a:ext cx="128857" cy="914098"/>
          </a:xfrm>
          <a:prstGeom prst="line">
            <a:avLst/>
          </a:prstGeom>
          <a:scene3d>
            <a:camera prst="obliqueTopLeft"/>
            <a:lightRig rig="threePt" dir="t"/>
          </a:scene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 bwMode="auto">
          <a:xfrm>
            <a:off x="3428992" y="3429006"/>
            <a:ext cx="695222" cy="811237"/>
          </a:xfrm>
          <a:prstGeom prst="ellipse">
            <a:avLst/>
          </a:prstGeom>
          <a:scene3d>
            <a:camera prst="obliqueTopLeft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IN" b="1" dirty="0">
                <a:solidFill>
                  <a:srgbClr val="FFFF00"/>
                </a:solidFill>
              </a:rPr>
              <a:t>Jul</a:t>
            </a:r>
          </a:p>
        </p:txBody>
      </p:sp>
      <p:cxnSp>
        <p:nvCxnSpPr>
          <p:cNvPr id="33" name="Straight Connector 32"/>
          <p:cNvCxnSpPr>
            <a:stCxn id="8" idx="3"/>
            <a:endCxn id="32" idx="0"/>
          </p:cNvCxnSpPr>
          <p:nvPr/>
        </p:nvCxnSpPr>
        <p:spPr bwMode="auto">
          <a:xfrm rot="5400000">
            <a:off x="3723748" y="3102725"/>
            <a:ext cx="379136" cy="273426"/>
          </a:xfrm>
          <a:prstGeom prst="line">
            <a:avLst/>
          </a:prstGeom>
          <a:ln/>
          <a:scene3d>
            <a:camera prst="obliqueTopLeft"/>
            <a:lightRig rig="threePt" dir="t"/>
          </a:scene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3" idx="6"/>
            <a:endCxn id="51" idx="0"/>
          </p:cNvCxnSpPr>
          <p:nvPr/>
        </p:nvCxnSpPr>
        <p:spPr bwMode="auto">
          <a:xfrm>
            <a:off x="6195916" y="2477303"/>
            <a:ext cx="581083" cy="308761"/>
          </a:xfrm>
          <a:prstGeom prst="line">
            <a:avLst/>
          </a:prstGeom>
          <a:ln/>
          <a:scene3d>
            <a:camera prst="obliqueTopLeft"/>
            <a:lightRig rig="threePt" dir="t"/>
          </a:scene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 bwMode="auto">
          <a:xfrm>
            <a:off x="6429388" y="2786064"/>
            <a:ext cx="695222" cy="811237"/>
          </a:xfrm>
          <a:prstGeom prst="ellipse">
            <a:avLst/>
          </a:prstGeom>
          <a:scene3d>
            <a:camera prst="obliqueTopLeft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b="1" dirty="0">
                <a:solidFill>
                  <a:srgbClr val="FFFF00"/>
                </a:solidFill>
              </a:rPr>
              <a:t>Sep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805604" y="3546463"/>
            <a:ext cx="695222" cy="811237"/>
          </a:xfrm>
          <a:prstGeom prst="ellipse">
            <a:avLst/>
          </a:prstGeom>
          <a:scene3d>
            <a:camera prst="obliqueTopLeft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IN" b="1" dirty="0">
                <a:solidFill>
                  <a:srgbClr val="FFFF00"/>
                </a:solidFill>
              </a:rPr>
              <a:t>Oct</a:t>
            </a:r>
          </a:p>
        </p:txBody>
      </p:sp>
      <p:cxnSp>
        <p:nvCxnSpPr>
          <p:cNvPr id="56" name="Straight Connector 55"/>
          <p:cNvCxnSpPr>
            <a:stCxn id="51" idx="3"/>
            <a:endCxn id="55" idx="7"/>
          </p:cNvCxnSpPr>
          <p:nvPr/>
        </p:nvCxnSpPr>
        <p:spPr bwMode="auto">
          <a:xfrm rot="5400000">
            <a:off x="6371723" y="3505788"/>
            <a:ext cx="186768" cy="132188"/>
          </a:xfrm>
          <a:prstGeom prst="line">
            <a:avLst/>
          </a:prstGeom>
          <a:ln/>
          <a:scene3d>
            <a:camera prst="obliqueTopLeft"/>
            <a:lightRig rig="threePt" dir="t"/>
          </a:scene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 bwMode="auto">
          <a:xfrm>
            <a:off x="5072066" y="4332263"/>
            <a:ext cx="695222" cy="811237"/>
          </a:xfrm>
          <a:prstGeom prst="ellipse">
            <a:avLst/>
          </a:prstGeom>
          <a:scene3d>
            <a:camera prst="obliqueTopLeft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IN" b="1" dirty="0">
                <a:solidFill>
                  <a:srgbClr val="FFFF00"/>
                </a:solidFill>
              </a:rPr>
              <a:t>Nov</a:t>
            </a:r>
          </a:p>
        </p:txBody>
      </p:sp>
      <p:cxnSp>
        <p:nvCxnSpPr>
          <p:cNvPr id="58" name="Straight Connector 57"/>
          <p:cNvCxnSpPr>
            <a:stCxn id="55" idx="3"/>
            <a:endCxn id="57" idx="7"/>
          </p:cNvCxnSpPr>
          <p:nvPr/>
        </p:nvCxnSpPr>
        <p:spPr bwMode="auto">
          <a:xfrm rot="5400000">
            <a:off x="5680362" y="4224010"/>
            <a:ext cx="212169" cy="241942"/>
          </a:xfrm>
          <a:prstGeom prst="line">
            <a:avLst/>
          </a:prstGeom>
          <a:ln/>
          <a:scene3d>
            <a:camera prst="obliqueTopLeft"/>
            <a:lightRig rig="threePt" dir="t"/>
          </a:scene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71670" y="3786196"/>
            <a:ext cx="30168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1714480" y="2845360"/>
            <a:ext cx="372218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1071538" y="2071684"/>
            <a:ext cx="372218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4214810" y="3714758"/>
            <a:ext cx="30168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4714876" y="2714626"/>
            <a:ext cx="30168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5857884" y="4643452"/>
            <a:ext cx="30168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6572264" y="3857634"/>
            <a:ext cx="30168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7215206" y="3000378"/>
            <a:ext cx="30168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6500826" y="2000246"/>
            <a:ext cx="372218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5357818" y="1285866"/>
            <a:ext cx="372218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3857620" y="928676"/>
            <a:ext cx="372218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7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0" animBg="1"/>
      <p:bldP spid="13" grpId="0" animBg="1"/>
      <p:bldP spid="14" grpId="0" animBg="1"/>
      <p:bldP spid="5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395319" y="1142990"/>
            <a:ext cx="8605837" cy="3868879"/>
            <a:chOff x="0" y="1362075"/>
            <a:chExt cx="9086850" cy="4946651"/>
          </a:xfrm>
        </p:grpSpPr>
        <p:sp>
          <p:nvSpPr>
            <p:cNvPr id="6" name="Oval 5"/>
            <p:cNvSpPr/>
            <p:nvPr/>
          </p:nvSpPr>
          <p:spPr bwMode="auto">
            <a:xfrm>
              <a:off x="1619240" y="2571750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FF00"/>
                  </a:solidFill>
                </a:rPr>
                <a:t>FEB</a:t>
              </a:r>
              <a:endParaRPr lang="en-IN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5888600" y="2586037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FF00"/>
                  </a:solidFill>
                </a:rPr>
                <a:t>MAY</a:t>
              </a:r>
              <a:endParaRPr lang="en-IN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59861" y="3941763"/>
              <a:ext cx="91187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1600" b="1" dirty="0">
                  <a:solidFill>
                    <a:srgbClr val="FFFF00"/>
                  </a:solidFill>
                </a:rPr>
                <a:t>AUG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626654" y="4062413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1600" b="1" dirty="0">
                  <a:solidFill>
                    <a:srgbClr val="FFFF00"/>
                  </a:solidFill>
                </a:rPr>
                <a:t>JAN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881186" y="4022726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1600" b="1" dirty="0">
                  <a:solidFill>
                    <a:srgbClr val="FFFF00"/>
                  </a:solidFill>
                </a:rPr>
                <a:t>MAR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0" y="5372101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FF00"/>
                  </a:solidFill>
                </a:rPr>
                <a:t>APR</a:t>
              </a:r>
              <a:endParaRPr lang="en-IN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1076141" y="5394326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>
                  <a:solidFill>
                    <a:srgbClr val="FFFF00"/>
                  </a:solidFill>
                </a:rPr>
                <a:t>DEC</a:t>
              </a:r>
              <a:endParaRPr lang="en-IN" sz="16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3"/>
              <a:endCxn id="8" idx="0"/>
            </p:cNvCxnSpPr>
            <p:nvPr/>
          </p:nvCxnSpPr>
          <p:spPr bwMode="auto">
            <a:xfrm flipH="1">
              <a:off x="1017472" y="3352800"/>
              <a:ext cx="737542" cy="588962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9" idx="0"/>
            </p:cNvCxnSpPr>
            <p:nvPr/>
          </p:nvCxnSpPr>
          <p:spPr bwMode="auto">
            <a:xfrm>
              <a:off x="2398687" y="3352800"/>
              <a:ext cx="685579" cy="709612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10" idx="0"/>
            </p:cNvCxnSpPr>
            <p:nvPr/>
          </p:nvCxnSpPr>
          <p:spPr bwMode="auto">
            <a:xfrm flipH="1">
              <a:off x="5338797" y="3367087"/>
              <a:ext cx="685579" cy="655638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19" idx="0"/>
            </p:cNvCxnSpPr>
            <p:nvPr/>
          </p:nvCxnSpPr>
          <p:spPr bwMode="auto">
            <a:xfrm>
              <a:off x="6671401" y="3367087"/>
              <a:ext cx="972214" cy="731838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3"/>
              <a:endCxn id="11" idx="0"/>
            </p:cNvCxnSpPr>
            <p:nvPr/>
          </p:nvCxnSpPr>
          <p:spPr bwMode="auto">
            <a:xfrm flipH="1">
              <a:off x="457611" y="4721226"/>
              <a:ext cx="236349" cy="650875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5"/>
              <a:endCxn id="12" idx="0"/>
            </p:cNvCxnSpPr>
            <p:nvPr/>
          </p:nvCxnSpPr>
          <p:spPr bwMode="auto">
            <a:xfrm>
              <a:off x="1339308" y="4721226"/>
              <a:ext cx="194443" cy="67310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 bwMode="auto">
            <a:xfrm>
              <a:off x="7186004" y="4098926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FF00"/>
                  </a:solidFill>
                </a:rPr>
                <a:t>OCT</a:t>
              </a:r>
              <a:endParaRPr lang="en-IN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3634070" y="1362075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1600" b="1" dirty="0">
                  <a:solidFill>
                    <a:srgbClr val="FFFF00"/>
                  </a:solidFill>
                </a:rPr>
                <a:t>JUL</a:t>
              </a:r>
            </a:p>
          </p:txBody>
        </p:sp>
        <p:cxnSp>
          <p:nvCxnSpPr>
            <p:cNvPr id="21" name="Straight Connector 20"/>
            <p:cNvCxnSpPr>
              <a:stCxn id="20" idx="3"/>
              <a:endCxn id="6" idx="7"/>
            </p:cNvCxnSpPr>
            <p:nvPr/>
          </p:nvCxnSpPr>
          <p:spPr>
            <a:xfrm flipH="1">
              <a:off x="2398687" y="2143125"/>
              <a:ext cx="1371157" cy="561975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0" idx="5"/>
              <a:endCxn id="7" idx="1"/>
            </p:cNvCxnSpPr>
            <p:nvPr/>
          </p:nvCxnSpPr>
          <p:spPr>
            <a:xfrm>
              <a:off x="4416869" y="2143125"/>
              <a:ext cx="1607506" cy="57785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4207341" y="5394326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FF00"/>
                  </a:solidFill>
                </a:rPr>
                <a:t>JUN</a:t>
              </a:r>
              <a:endParaRPr lang="en-IN" sz="16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24" name="Straight Connector 23"/>
            <p:cNvCxnSpPr>
              <a:stCxn id="10" idx="3"/>
              <a:endCxn id="23" idx="0"/>
            </p:cNvCxnSpPr>
            <p:nvPr/>
          </p:nvCxnSpPr>
          <p:spPr>
            <a:xfrm flipH="1">
              <a:off x="4664952" y="4803776"/>
              <a:ext cx="348656" cy="59055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 bwMode="auto">
            <a:xfrm>
              <a:off x="6609380" y="5373688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1600" b="1" dirty="0">
                  <a:solidFill>
                    <a:srgbClr val="FFFF00"/>
                  </a:solidFill>
                </a:rPr>
                <a:t>NOV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8171628" y="5367338"/>
              <a:ext cx="915222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1600" b="1" dirty="0">
                  <a:solidFill>
                    <a:srgbClr val="FFFF00"/>
                  </a:solidFill>
                </a:rPr>
                <a:t>SEP</a:t>
              </a:r>
            </a:p>
          </p:txBody>
        </p:sp>
        <p:cxnSp>
          <p:nvCxnSpPr>
            <p:cNvPr id="27" name="Straight Connector 26"/>
            <p:cNvCxnSpPr>
              <a:stCxn id="19" idx="3"/>
              <a:endCxn id="25" idx="0"/>
            </p:cNvCxnSpPr>
            <p:nvPr/>
          </p:nvCxnSpPr>
          <p:spPr>
            <a:xfrm flipH="1">
              <a:off x="7066992" y="4879976"/>
              <a:ext cx="253110" cy="493712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9" idx="5"/>
              <a:endCxn id="26" idx="0"/>
            </p:cNvCxnSpPr>
            <p:nvPr/>
          </p:nvCxnSpPr>
          <p:spPr>
            <a:xfrm>
              <a:off x="7965452" y="4879976"/>
              <a:ext cx="663788" cy="487362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428596" y="3857634"/>
            <a:ext cx="30168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1984298" y="3916930"/>
            <a:ext cx="30168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1000100" y="2786064"/>
            <a:ext cx="30168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2627240" y="3059674"/>
            <a:ext cx="30168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2071670" y="1714494"/>
            <a:ext cx="30168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4000496" y="4500576"/>
            <a:ext cx="30168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4643438" y="3286130"/>
            <a:ext cx="30168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6643702" y="3857634"/>
            <a:ext cx="30168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8572528" y="3857634"/>
            <a:ext cx="30168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7786710" y="2857502"/>
            <a:ext cx="30168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6643702" y="1714494"/>
            <a:ext cx="30168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4786314" y="1285866"/>
            <a:ext cx="30168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Rotations in Search Trees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956740"/>
              </p:ext>
            </p:extLst>
          </p:nvPr>
        </p:nvGraphicFramePr>
        <p:xfrm>
          <a:off x="107504" y="1028030"/>
          <a:ext cx="83529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775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AACDC2-C3FF-43C3-AEE5-D17E836875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25AACDC2-C3FF-43C3-AEE5-D17E836875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25AACDC2-C3FF-43C3-AEE5-D17E836875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922965-D331-421E-96B5-A60F59D4D6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67922965-D331-421E-96B5-A60F59D4D6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67922965-D331-421E-96B5-A60F59D4D6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F3A53A-9A74-427A-8877-9A4BCE5097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2FF3A53A-9A74-427A-8877-9A4BCE5097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2FF3A53A-9A74-427A-8877-9A4BCE5097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9698E8-FC6E-42D9-A18C-AFB5D4B179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8C9698E8-FC6E-42D9-A18C-AFB5D4B179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8C9698E8-FC6E-42D9-A18C-AFB5D4B179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35077C-70D1-43DF-8BC1-A9040DA068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7B35077C-70D1-43DF-8BC1-A9040DA068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7B35077C-70D1-43DF-8BC1-A9040DA068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D4E50E-B304-41A4-A347-D9CEF5FEB8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0FD4E50E-B304-41A4-A347-D9CEF5FEB8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0FD4E50E-B304-41A4-A347-D9CEF5FEB8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28B81A-AF18-4E9D-9AA9-3CF41A638A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7E28B81A-AF18-4E9D-9AA9-3CF41A638A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7E28B81A-AF18-4E9D-9AA9-3CF41A638A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FB544D-59B7-4679-B3EE-6D0A6DB299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0DFB544D-59B7-4679-B3EE-6D0A6DB299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0DFB544D-59B7-4679-B3EE-6D0A6DB299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4FC22D-34B5-43E8-B6B3-548599614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0C4FC22D-34B5-43E8-B6B3-548599614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0C4FC22D-34B5-43E8-B6B3-548599614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76C479-9CBB-44E6-A281-167257B8FE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5176C479-9CBB-44E6-A281-167257B8FE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graphicEl>
                                              <a:dgm id="{5176C479-9CBB-44E6-A281-167257B8FE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BD7378-2160-4F35-8FA9-87B5328DAB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6EBD7378-2160-4F35-8FA9-87B5328DAB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6EBD7378-2160-4F35-8FA9-87B5328DAB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E227CC8-6319-44C9-BE53-D3DC6DCEB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graphicEl>
                                              <a:dgm id="{0E227CC8-6319-44C9-BE53-D3DC6DCEB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graphicEl>
                                              <a:dgm id="{0E227CC8-6319-44C9-BE53-D3DC6DCEB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EAE98A-E088-4991-812B-2AAF867410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9EEAE98A-E088-4991-812B-2AAF867410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9EEAE98A-E088-4991-812B-2AAF867410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 II – Advanced Tree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Threaded Binary Trees</a:t>
            </a:r>
          </a:p>
          <a:p>
            <a:r>
              <a:rPr lang="en-US" dirty="0"/>
              <a:t>AVL Tree</a:t>
            </a:r>
          </a:p>
          <a:p>
            <a:r>
              <a:rPr lang="en-US" dirty="0"/>
              <a:t>B-Tree </a:t>
            </a:r>
          </a:p>
          <a:p>
            <a:pPr lvl="1"/>
            <a:r>
              <a:rPr lang="en-US" dirty="0"/>
              <a:t>Insertion</a:t>
            </a:r>
          </a:p>
          <a:p>
            <a:pPr lvl="1"/>
            <a:r>
              <a:rPr lang="en-US" dirty="0"/>
              <a:t>Deletion</a:t>
            </a:r>
          </a:p>
          <a:p>
            <a:r>
              <a:rPr lang="en-US" dirty="0"/>
              <a:t>Splay Trees</a:t>
            </a:r>
          </a:p>
          <a:p>
            <a:r>
              <a:rPr lang="en-US" dirty="0"/>
              <a:t>Heap Trees</a:t>
            </a:r>
          </a:p>
          <a:p>
            <a:r>
              <a:rPr lang="en-US" dirty="0" err="1"/>
              <a:t>Heapify</a:t>
            </a:r>
            <a:r>
              <a:rPr lang="en-US" dirty="0"/>
              <a:t> Procedure</a:t>
            </a:r>
          </a:p>
          <a:p>
            <a:r>
              <a:rPr lang="en-US" dirty="0"/>
              <a:t>Tries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CASE LL (Left of Left Rotation)</a:t>
            </a:r>
          </a:p>
        </p:txBody>
      </p:sp>
      <p:pic>
        <p:nvPicPr>
          <p:cNvPr id="1030" name="Picture 6" descr="http://btechsmartclass.com/DS/images/LL%20Rota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6" t="11735" r="10428" b="32472"/>
          <a:stretch/>
        </p:blipFill>
        <p:spPr bwMode="auto">
          <a:xfrm>
            <a:off x="6567055" y="1650670"/>
            <a:ext cx="2208810" cy="212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0125" y="1251414"/>
            <a:ext cx="136608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Insert 3, 2,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3813419"/>
            <a:ext cx="223022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Tree </a:t>
            </a:r>
            <a:r>
              <a:rPr lang="en-IN" b="1"/>
              <a:t>is imbalanced.</a:t>
            </a:r>
            <a:endParaRPr lang="en-IN" b="1" dirty="0"/>
          </a:p>
          <a:p>
            <a:r>
              <a:rPr lang="en-IN" b="1" dirty="0"/>
              <a:t>Key 3 – </a:t>
            </a:r>
            <a:r>
              <a:rPr lang="en-IN" b="1"/>
              <a:t>is imbalanced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43808" y="3786594"/>
            <a:ext cx="36004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Perform LL on Key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04248" y="3790754"/>
            <a:ext cx="171553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Tree </a:t>
            </a:r>
            <a:r>
              <a:rPr lang="en-IN" b="1"/>
              <a:t>is balanced</a:t>
            </a:r>
            <a:endParaRPr lang="en-IN" b="1" dirty="0"/>
          </a:p>
        </p:txBody>
      </p:sp>
      <p:sp>
        <p:nvSpPr>
          <p:cNvPr id="3" name="AutoShape 2" descr="http://btechsmartclass.com/DS/images/RR%20Ro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" t="11487" r="73579" b="32721"/>
          <a:stretch/>
        </p:blipFill>
        <p:spPr bwMode="auto">
          <a:xfrm>
            <a:off x="323528" y="1670202"/>
            <a:ext cx="2421370" cy="212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5" descr="http://btechsmartclass.com/DS/images/RR%20Ro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0" t="11176" r="41599" b="33344"/>
          <a:stretch/>
        </p:blipFill>
        <p:spPr bwMode="auto">
          <a:xfrm>
            <a:off x="3236069" y="1563638"/>
            <a:ext cx="2848099" cy="211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05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073C-7EC7-48B2-A9C2-11A6B541F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95486"/>
            <a:ext cx="8246070" cy="61082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Algorithm- LEFT-OF-LEFT(pivot)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E175-0CB2-4030-84AE-97A79E393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284301"/>
            <a:ext cx="8246070" cy="35780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 = left(pivot) </a:t>
            </a:r>
          </a:p>
          <a:p>
            <a:r>
              <a:rPr lang="en-US" dirty="0"/>
              <a:t>Q = right(P) </a:t>
            </a:r>
          </a:p>
          <a:p>
            <a:r>
              <a:rPr lang="en-US" dirty="0"/>
              <a:t>Root = P </a:t>
            </a:r>
          </a:p>
          <a:p>
            <a:r>
              <a:rPr lang="en-US" dirty="0"/>
              <a:t>Right(P) = pivot </a:t>
            </a:r>
          </a:p>
          <a:p>
            <a:r>
              <a:rPr lang="en-US" dirty="0"/>
              <a:t>Left(pivot) = Q </a:t>
            </a:r>
          </a:p>
          <a:p>
            <a:r>
              <a:rPr lang="en-US" dirty="0"/>
              <a:t>Bal(pivot) = 0</a:t>
            </a:r>
          </a:p>
          <a:p>
            <a:r>
              <a:rPr lang="en-US" dirty="0"/>
              <a:t>Bal(left(pivot)) = 0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692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CASE LL (Left of Left Rotation)</a:t>
            </a:r>
          </a:p>
        </p:txBody>
      </p:sp>
      <p:pic>
        <p:nvPicPr>
          <p:cNvPr id="1030" name="Picture 6" descr="http://btechsmartclass.com/DS/images/LL%20Rota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6" t="11735" r="10428" b="32472"/>
          <a:stretch/>
        </p:blipFill>
        <p:spPr bwMode="auto">
          <a:xfrm>
            <a:off x="6567055" y="1650670"/>
            <a:ext cx="2208810" cy="212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0124" y="1251414"/>
            <a:ext cx="137757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Insert 3, 2,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6552" y="3641998"/>
            <a:ext cx="1944216" cy="14773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Pivot = 3</a:t>
            </a:r>
          </a:p>
          <a:p>
            <a:r>
              <a:rPr lang="en-IN" b="1" dirty="0"/>
              <a:t>P = 2</a:t>
            </a:r>
          </a:p>
          <a:p>
            <a:r>
              <a:rPr lang="en-IN" b="1" dirty="0"/>
              <a:t>Q = Null</a:t>
            </a:r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43808" y="3786594"/>
            <a:ext cx="36004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Perform LL on Key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72166" y="3507854"/>
            <a:ext cx="2511650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Root = 2</a:t>
            </a:r>
          </a:p>
          <a:p>
            <a:r>
              <a:rPr lang="en-IN" b="1" dirty="0"/>
              <a:t>Pivot 3 becomes right(2)</a:t>
            </a:r>
          </a:p>
          <a:p>
            <a:r>
              <a:rPr lang="en-IN" b="1" dirty="0"/>
              <a:t>Left (3) = Null</a:t>
            </a:r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3" name="AutoShape 2" descr="http://btechsmartclass.com/DS/images/RR%20Ro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" t="11487" r="73579" b="32721"/>
          <a:stretch/>
        </p:blipFill>
        <p:spPr bwMode="auto">
          <a:xfrm>
            <a:off x="332649" y="1647286"/>
            <a:ext cx="2295135" cy="2014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5" descr="http://btechsmartclass.com/DS/images/RR%20Ro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0" t="11176" r="41599" b="33344"/>
          <a:stretch/>
        </p:blipFill>
        <p:spPr bwMode="auto">
          <a:xfrm>
            <a:off x="3236069" y="1563638"/>
            <a:ext cx="2848099" cy="211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26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CASE RR (Right of Right Rotation)</a:t>
            </a:r>
          </a:p>
        </p:txBody>
      </p:sp>
      <p:pic>
        <p:nvPicPr>
          <p:cNvPr id="1026" name="Picture 2" descr="http://btechsmartclass.com/DS/images/LL%20Rota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5" r="72482" b="32642"/>
          <a:stretch/>
        </p:blipFill>
        <p:spPr bwMode="auto">
          <a:xfrm>
            <a:off x="35496" y="1650670"/>
            <a:ext cx="2683953" cy="212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techsmartclass.com/DS/images/LL%20Rota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8" t="11735" r="38148" b="32472"/>
          <a:stretch/>
        </p:blipFill>
        <p:spPr bwMode="auto">
          <a:xfrm>
            <a:off x="2861952" y="1650670"/>
            <a:ext cx="3206339" cy="212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techsmartclass.com/DS/images/LL%20Rota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6" t="11735" r="10428" b="32472"/>
          <a:stretch/>
        </p:blipFill>
        <p:spPr bwMode="auto">
          <a:xfrm>
            <a:off x="6500826" y="1586934"/>
            <a:ext cx="2275039" cy="218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0125" y="1251414"/>
            <a:ext cx="136608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Insert 1, 2,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3813419"/>
            <a:ext cx="223022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Tree is imbalanced.</a:t>
            </a:r>
          </a:p>
          <a:p>
            <a:r>
              <a:rPr lang="en-IN" b="1" dirty="0"/>
              <a:t>Key 1 – is imbalanced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3786594"/>
            <a:ext cx="36004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Perform RR on Key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04248" y="3790754"/>
            <a:ext cx="171553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Tree </a:t>
            </a:r>
            <a:r>
              <a:rPr lang="en-IN" b="1"/>
              <a:t>is balanced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2690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064B-8465-4F1B-848E-CED867A9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Algorithm- Right of Right (pivot)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EAC44-CD51-43AE-9994-D9A6EAD72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203598"/>
            <a:ext cx="8246070" cy="35060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 = right(pivot) </a:t>
            </a:r>
          </a:p>
          <a:p>
            <a:r>
              <a:rPr lang="en-US" dirty="0"/>
              <a:t>Q = left(P) </a:t>
            </a:r>
          </a:p>
          <a:p>
            <a:r>
              <a:rPr lang="en-US" dirty="0"/>
              <a:t>Root = P </a:t>
            </a:r>
          </a:p>
          <a:p>
            <a:r>
              <a:rPr lang="en-US" dirty="0"/>
              <a:t>Left(P) = pivot</a:t>
            </a:r>
          </a:p>
          <a:p>
            <a:r>
              <a:rPr lang="en-US" dirty="0"/>
              <a:t>Right(pivot) = Q</a:t>
            </a:r>
          </a:p>
          <a:p>
            <a:r>
              <a:rPr lang="en-US" dirty="0"/>
              <a:t>Bal(pivot) = 0</a:t>
            </a:r>
          </a:p>
          <a:p>
            <a:r>
              <a:rPr lang="en-US" dirty="0"/>
              <a:t>Bal(right(pivot)) = 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3848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CASE RR (Right of Right Rotation)</a:t>
            </a:r>
          </a:p>
        </p:txBody>
      </p:sp>
      <p:pic>
        <p:nvPicPr>
          <p:cNvPr id="1026" name="Picture 2" descr="http://btechsmartclass.com/DS/images/LL%20Rota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5" r="72482" b="32642"/>
          <a:stretch/>
        </p:blipFill>
        <p:spPr bwMode="auto">
          <a:xfrm>
            <a:off x="35496" y="1650670"/>
            <a:ext cx="2683953" cy="212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techsmartclass.com/DS/images/LL%20Rota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8" t="11735" r="38148" b="32472"/>
          <a:stretch/>
        </p:blipFill>
        <p:spPr bwMode="auto">
          <a:xfrm>
            <a:off x="2861952" y="1650670"/>
            <a:ext cx="3206339" cy="212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techsmartclass.com/DS/images/LL%20Rota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6" t="11735" r="10428" b="32472"/>
          <a:stretch/>
        </p:blipFill>
        <p:spPr bwMode="auto">
          <a:xfrm>
            <a:off x="6500826" y="1586934"/>
            <a:ext cx="2275039" cy="218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0125" y="1251414"/>
            <a:ext cx="136608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Insert 1, 2,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506" y="3075806"/>
            <a:ext cx="1547664" cy="20313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Pivot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Calibri"/>
              </a:rPr>
              <a:t>P =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Calibri"/>
              </a:rPr>
              <a:t>Q=left(2)=null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3808" y="3786594"/>
            <a:ext cx="36004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Perform RR on Key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04248" y="3790754"/>
            <a:ext cx="1469761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Root =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Calibri"/>
              </a:rPr>
              <a:t>Left (2)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Right(1)= null</a:t>
            </a:r>
          </a:p>
        </p:txBody>
      </p:sp>
    </p:spTree>
    <p:extLst>
      <p:ext uri="{BB962C8B-B14F-4D97-AF65-F5344CB8AC3E}">
        <p14:creationId xmlns:p14="http://schemas.microsoft.com/office/powerpoint/2010/main" val="144215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CASE LR (LR Rotation)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251414"/>
            <a:ext cx="136608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Insert 1, 3,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813419"/>
            <a:ext cx="223022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Tree is imbalanced</a:t>
            </a:r>
          </a:p>
          <a:p>
            <a:r>
              <a:rPr lang="en-IN" b="1" dirty="0"/>
              <a:t>Key 1 – is imbalanced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36887" y="3916687"/>
            <a:ext cx="171553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Tree </a:t>
            </a:r>
            <a:r>
              <a:rPr lang="en-IN" b="1"/>
              <a:t>is balanced</a:t>
            </a:r>
            <a:endParaRPr lang="en-IN" b="1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242" y="1672144"/>
            <a:ext cx="1809750" cy="203835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41" y="1635646"/>
            <a:ext cx="21621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8" r="12820"/>
          <a:stretch/>
        </p:blipFill>
        <p:spPr bwMode="auto">
          <a:xfrm>
            <a:off x="7279573" y="1635646"/>
            <a:ext cx="1721923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9738"/>
            <a:ext cx="15811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20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0190-1DE9-402C-84D3-860697E0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– Left of Right Rotation (LR)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FF0C-1750-4637-9FDE-83E6BCD1D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203598"/>
            <a:ext cx="8246070" cy="3939902"/>
          </a:xfrm>
        </p:spPr>
        <p:txBody>
          <a:bodyPr>
            <a:normAutofit/>
          </a:bodyPr>
          <a:lstStyle/>
          <a:p>
            <a:r>
              <a:rPr lang="en-IN" sz="2400" dirty="0"/>
              <a:t>P = right(pivot) </a:t>
            </a:r>
          </a:p>
          <a:p>
            <a:r>
              <a:rPr lang="en-IN" sz="2400" dirty="0"/>
              <a:t>Q = left(P) </a:t>
            </a:r>
          </a:p>
          <a:p>
            <a:r>
              <a:rPr lang="en-IN" sz="2400" dirty="0"/>
              <a:t>Root= Q </a:t>
            </a:r>
          </a:p>
          <a:p>
            <a:r>
              <a:rPr lang="en-IN" sz="2400" dirty="0"/>
              <a:t>Right(Q) = P </a:t>
            </a:r>
          </a:p>
          <a:p>
            <a:r>
              <a:rPr lang="en-IN" sz="2400" dirty="0"/>
              <a:t>Left(Q) = Pivot</a:t>
            </a:r>
          </a:p>
          <a:p>
            <a:r>
              <a:rPr lang="en-IN" sz="2400" dirty="0"/>
              <a:t>Right(pivot) = left(Q) </a:t>
            </a:r>
          </a:p>
          <a:p>
            <a:r>
              <a:rPr lang="en-IN" sz="2400" dirty="0"/>
              <a:t>Left(P) = right(Q)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019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83893" y="1251414"/>
            <a:ext cx="90762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Insert 4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3"/>
          <a:stretch/>
        </p:blipFill>
        <p:spPr bwMode="auto">
          <a:xfrm>
            <a:off x="3563888" y="1847561"/>
            <a:ext cx="1947631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79936" y="4074626"/>
            <a:ext cx="171553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Tree is balanced</a:t>
            </a:r>
          </a:p>
        </p:txBody>
      </p:sp>
    </p:spTree>
    <p:extLst>
      <p:ext uri="{BB962C8B-B14F-4D97-AF65-F5344CB8AC3E}">
        <p14:creationId xmlns:p14="http://schemas.microsoft.com/office/powerpoint/2010/main" val="248306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217959"/>
            <a:ext cx="90762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Insert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722698"/>
            <a:ext cx="195919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Tree is imbalanced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4722698"/>
            <a:ext cx="219685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RR Rotation on Key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2160" y="4739932"/>
            <a:ext cx="171553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Tree is balanced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9"/>
          <a:stretch/>
        </p:blipFill>
        <p:spPr bwMode="auto">
          <a:xfrm>
            <a:off x="35496" y="1824583"/>
            <a:ext cx="2529232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32989"/>
            <a:ext cx="26289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042" y="1923678"/>
            <a:ext cx="20383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4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Threaded Binary Tree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In the Binary Tree representation using Linked List, it is observed that there are more null pointers (0-links) rather than the actual pointers.</a:t>
            </a:r>
          </a:p>
          <a:p>
            <a:pPr algn="just"/>
            <a:r>
              <a:rPr lang="en-IN" dirty="0"/>
              <a:t>n+1 null pointers (n – total number of nodes)</a:t>
            </a:r>
          </a:p>
          <a:p>
            <a:pPr algn="just"/>
            <a:r>
              <a:rPr lang="en-IN" dirty="0"/>
              <a:t>2n total number of links</a:t>
            </a:r>
          </a:p>
          <a:p>
            <a:pPr algn="just"/>
            <a:r>
              <a:rPr lang="en-IN" dirty="0"/>
              <a:t>Replace null pointers by pointers called threads to other nodes in the tree. (A J Perlis and C Thornton)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Insertion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7654"/>
            <a:ext cx="26289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1217959"/>
            <a:ext cx="90762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Insert 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4722698"/>
            <a:ext cx="195919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Tree is imbalanced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12429"/>
            <a:ext cx="32004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9244" y="4722698"/>
            <a:ext cx="219685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RR Rotation on Key 2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2012453"/>
            <a:ext cx="26479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04248" y="4724375"/>
            <a:ext cx="171553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Tree is balanced</a:t>
            </a:r>
          </a:p>
        </p:txBody>
      </p:sp>
    </p:spTree>
    <p:extLst>
      <p:ext uri="{BB962C8B-B14F-4D97-AF65-F5344CB8AC3E}">
        <p14:creationId xmlns:p14="http://schemas.microsoft.com/office/powerpoint/2010/main" val="181954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217959"/>
            <a:ext cx="90762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Insert 7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851670"/>
            <a:ext cx="31242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4722698"/>
            <a:ext cx="195919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Tree is imbalanced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96" y="2067694"/>
            <a:ext cx="25527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55268" y="4722698"/>
            <a:ext cx="219685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RR Rotation on Key 5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988418"/>
            <a:ext cx="30670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04248" y="4724375"/>
            <a:ext cx="171553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Tree is balanced</a:t>
            </a:r>
          </a:p>
        </p:txBody>
      </p:sp>
    </p:spTree>
    <p:extLst>
      <p:ext uri="{BB962C8B-B14F-4D97-AF65-F5344CB8AC3E}">
        <p14:creationId xmlns:p14="http://schemas.microsoft.com/office/powerpoint/2010/main" val="157856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8189" y="1402625"/>
            <a:ext cx="90762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Insert 8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1851670"/>
            <a:ext cx="37528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14233" y="4659982"/>
            <a:ext cx="171553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Tree is balanced</a:t>
            </a:r>
          </a:p>
        </p:txBody>
      </p:sp>
    </p:spTree>
    <p:extLst>
      <p:ext uri="{BB962C8B-B14F-4D97-AF65-F5344CB8AC3E}">
        <p14:creationId xmlns:p14="http://schemas.microsoft.com/office/powerpoint/2010/main" val="83599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CASE RL (Right of Left Rotation)</a:t>
            </a:r>
          </a:p>
        </p:txBody>
      </p:sp>
      <p:pic>
        <p:nvPicPr>
          <p:cNvPr id="4" name="Picture 6" descr="http://btechsmartclass.com/DS/images/LL%20Rot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6" t="11735" r="10428" b="32472"/>
          <a:stretch/>
        </p:blipFill>
        <p:spPr bwMode="auto">
          <a:xfrm>
            <a:off x="6899694" y="1650670"/>
            <a:ext cx="2208810" cy="212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1251414"/>
            <a:ext cx="136608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Insert 3, 1,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813419"/>
            <a:ext cx="223022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Tree </a:t>
            </a:r>
            <a:r>
              <a:rPr lang="en-IN" b="1"/>
              <a:t>is imbalanced.</a:t>
            </a:r>
            <a:endParaRPr lang="en-IN" b="1" dirty="0"/>
          </a:p>
          <a:p>
            <a:r>
              <a:rPr lang="en-IN" b="1" dirty="0"/>
              <a:t>Key 3 – </a:t>
            </a:r>
            <a:r>
              <a:rPr lang="en-IN" b="1"/>
              <a:t>is imbalanced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36887" y="3790754"/>
            <a:ext cx="171553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Tree </a:t>
            </a:r>
            <a:r>
              <a:rPr lang="en-IN" b="1"/>
              <a:t>is balanced</a:t>
            </a:r>
            <a:endParaRPr lang="en-IN" b="1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8" t="11176" r="43552" b="33344"/>
          <a:stretch/>
        </p:blipFill>
        <p:spPr bwMode="auto">
          <a:xfrm>
            <a:off x="4643695" y="1563638"/>
            <a:ext cx="2232561" cy="211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http://btechsmartclass.com/DS/images/LR%20Rotation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" t="10507" r="78576" b="35883"/>
          <a:stretch/>
        </p:blipFill>
        <p:spPr bwMode="auto">
          <a:xfrm>
            <a:off x="251520" y="1733796"/>
            <a:ext cx="1779161" cy="204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btechsmartclass.com/DS/images/LR%20Rotation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5" t="7991" r="57095" b="35570"/>
          <a:stretch/>
        </p:blipFill>
        <p:spPr bwMode="auto">
          <a:xfrm>
            <a:off x="2627784" y="1527178"/>
            <a:ext cx="1757549" cy="215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16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6132-475A-4A73-A39D-115BD9D5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-  Right of Left Rotation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81B15-7642-4774-828A-6F3DE74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203598"/>
            <a:ext cx="8246070" cy="350601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 = left(pivot) </a:t>
            </a:r>
          </a:p>
          <a:p>
            <a:r>
              <a:rPr lang="en-IN" dirty="0"/>
              <a:t>Q = right(P) </a:t>
            </a:r>
          </a:p>
          <a:p>
            <a:r>
              <a:rPr lang="en-IN" dirty="0"/>
              <a:t>Root = Q </a:t>
            </a:r>
          </a:p>
          <a:p>
            <a:r>
              <a:rPr lang="en-IN" dirty="0"/>
              <a:t>Left(Q) = P</a:t>
            </a:r>
          </a:p>
          <a:p>
            <a:r>
              <a:rPr lang="en-IN" dirty="0"/>
              <a:t>Right(Q) = Pivot </a:t>
            </a:r>
          </a:p>
          <a:p>
            <a:r>
              <a:rPr lang="en-IN" dirty="0"/>
              <a:t>Left(pivot) = right(Q) </a:t>
            </a:r>
          </a:p>
          <a:p>
            <a:r>
              <a:rPr lang="en-IN" dirty="0"/>
              <a:t>Right(P) = left(Q)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7142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Deletion in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The deletion operation is similar to deletion operation in Binary Search Trees. </a:t>
            </a:r>
          </a:p>
          <a:p>
            <a:r>
              <a:rPr lang="en-IN" dirty="0"/>
              <a:t>After every deletion operation, it is necessary to check the Balance Factor Condition.</a:t>
            </a:r>
          </a:p>
          <a:p>
            <a:r>
              <a:rPr lang="en-IN" dirty="0"/>
              <a:t>If the tree is balanced after deletion then </a:t>
            </a:r>
          </a:p>
          <a:p>
            <a:pPr lvl="1"/>
            <a:r>
              <a:rPr lang="en-IN" dirty="0"/>
              <a:t>perform the next operation</a:t>
            </a:r>
          </a:p>
          <a:p>
            <a:r>
              <a:rPr lang="en-IN" dirty="0"/>
              <a:t>else </a:t>
            </a:r>
          </a:p>
          <a:p>
            <a:pPr lvl="1"/>
            <a:r>
              <a:rPr lang="en-IN" dirty="0"/>
              <a:t>compute the appropriate rotation to ensure that the tree is height balanced.</a:t>
            </a:r>
          </a:p>
        </p:txBody>
      </p:sp>
    </p:spTree>
    <p:extLst>
      <p:ext uri="{BB962C8B-B14F-4D97-AF65-F5344CB8AC3E}">
        <p14:creationId xmlns:p14="http://schemas.microsoft.com/office/powerpoint/2010/main" val="1634886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m-Way Search Trees (multiway search trees)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35646"/>
            <a:ext cx="8246070" cy="2664296"/>
          </a:xfrm>
        </p:spPr>
        <p:txBody>
          <a:bodyPr>
            <a:normAutofit/>
          </a:bodyPr>
          <a:lstStyle/>
          <a:p>
            <a:r>
              <a:rPr lang="en-US" dirty="0" err="1"/>
              <a:t>Generalised</a:t>
            </a:r>
            <a:r>
              <a:rPr lang="en-US" dirty="0"/>
              <a:t> versions of binary trees.</a:t>
            </a:r>
          </a:p>
          <a:p>
            <a:r>
              <a:rPr lang="en-US" dirty="0"/>
              <a:t>Each node contains multiple elements.</a:t>
            </a:r>
          </a:p>
          <a:p>
            <a:r>
              <a:rPr lang="en-US" dirty="0"/>
              <a:t>In an m-way tree of order m, each node contains a maximum of m-1 elements and m children.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5698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 – m-way search tree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58" y="1256875"/>
            <a:ext cx="8640960" cy="364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075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024A-2EB4-4FE1-AE64-CCB20D3C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Conditions for a B-Tree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1D79E-DE51-4AE4-89CB-F8F132C1B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19622"/>
            <a:ext cx="8246070" cy="3024336"/>
          </a:xfrm>
        </p:spPr>
        <p:txBody>
          <a:bodyPr>
            <a:normAutofit fontScale="70000" lnSpcReduction="20000"/>
          </a:bodyPr>
          <a:lstStyle/>
          <a:p>
            <a:r>
              <a:rPr lang="en-US" sz="3800" dirty="0"/>
              <a:t>(</a:t>
            </a:r>
            <a:r>
              <a:rPr lang="en-US" sz="3800" dirty="0" err="1"/>
              <a:t>i</a:t>
            </a:r>
            <a:r>
              <a:rPr lang="en-US" sz="3800" dirty="0"/>
              <a:t>)	All non-leaf nodes (except root node) have at least n/2 children and maximum n children.</a:t>
            </a:r>
          </a:p>
          <a:p>
            <a:r>
              <a:rPr lang="en-US" sz="3800" dirty="0"/>
              <a:t>(ii)	The non-leaf root node may have at least 2 children and maximum n children.</a:t>
            </a:r>
          </a:p>
          <a:p>
            <a:r>
              <a:rPr lang="en-US" sz="3800" dirty="0"/>
              <a:t>(iii)	B-Tree can exist with only one node. i.e. the root node containing no child.</a:t>
            </a:r>
          </a:p>
          <a:p>
            <a:r>
              <a:rPr lang="en-US" sz="3800" dirty="0"/>
              <a:t>(iv)	If a node has n children then it must have n-1 values.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247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E72F-A245-4D8C-B21F-5252A30D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Conditions for a B-Tree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52D3F-8D8D-406C-ADE4-D8DE67A78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95014"/>
            <a:ext cx="8246070" cy="357802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(v)	All the values that appear on the left most child of a node are smaller than the first value of that node. All values that appears on the right most child of a node are greater that the last values of that node.</a:t>
            </a:r>
          </a:p>
          <a:p>
            <a:r>
              <a:rPr lang="en-US" dirty="0"/>
              <a:t>(vi)	If x and y are any two </a:t>
            </a:r>
            <a:r>
              <a:rPr lang="en-US" dirty="0" err="1"/>
              <a:t>ith</a:t>
            </a:r>
            <a:r>
              <a:rPr lang="en-US" dirty="0"/>
              <a:t> and (i+1)</a:t>
            </a:r>
            <a:r>
              <a:rPr lang="en-US" dirty="0" err="1"/>
              <a:t>th</a:t>
            </a:r>
            <a:r>
              <a:rPr lang="en-US" dirty="0"/>
              <a:t> values of a node, where x &lt; y, then all the values appearing on the (i+1)</a:t>
            </a:r>
            <a:r>
              <a:rPr lang="en-US" dirty="0" err="1"/>
              <a:t>th</a:t>
            </a:r>
            <a:r>
              <a:rPr lang="en-US" dirty="0"/>
              <a:t> sub-tree of that node are greater than x and less than y.</a:t>
            </a:r>
          </a:p>
          <a:p>
            <a:r>
              <a:rPr lang="en-US" dirty="0"/>
              <a:t>(vii)	All the leaf nodes should appear on the same level. All the nodes except root  node should have minimum n/2 values.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108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E4BD-911F-496E-A669-2EE06C81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92304-6209-4C36-80CD-B75134390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C54B29-4FBA-4541-923D-A2A3487DF901}"/>
              </a:ext>
            </a:extLst>
          </p:cNvPr>
          <p:cNvSpPr/>
          <p:nvPr/>
        </p:nvSpPr>
        <p:spPr>
          <a:xfrm>
            <a:off x="4067944" y="19038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45DA96-51C1-48E2-92EB-5466ACB6C3AD}"/>
              </a:ext>
            </a:extLst>
          </p:cNvPr>
          <p:cNvCxnSpPr>
            <a:stCxn id="4" idx="3"/>
          </p:cNvCxnSpPr>
          <p:nvPr/>
        </p:nvCxnSpPr>
        <p:spPr>
          <a:xfrm flipH="1">
            <a:off x="3779912" y="2334043"/>
            <a:ext cx="361849" cy="43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47E085-E607-4810-98D8-524A34EA839D}"/>
              </a:ext>
            </a:extLst>
          </p:cNvPr>
          <p:cNvCxnSpPr>
            <a:stCxn id="4" idx="5"/>
          </p:cNvCxnSpPr>
          <p:nvPr/>
        </p:nvCxnSpPr>
        <p:spPr>
          <a:xfrm>
            <a:off x="4498183" y="2334043"/>
            <a:ext cx="289841" cy="38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BD7CFAA-8758-40B1-84A8-9898F7E8B32B}"/>
              </a:ext>
            </a:extLst>
          </p:cNvPr>
          <p:cNvSpPr/>
          <p:nvPr/>
        </p:nvSpPr>
        <p:spPr>
          <a:xfrm>
            <a:off x="3426081" y="2744811"/>
            <a:ext cx="576968" cy="586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A17084-5609-438A-BA85-294639F8BCA7}"/>
              </a:ext>
            </a:extLst>
          </p:cNvPr>
          <p:cNvSpPr/>
          <p:nvPr/>
        </p:nvSpPr>
        <p:spPr>
          <a:xfrm>
            <a:off x="4596093" y="2715729"/>
            <a:ext cx="576968" cy="586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DE1407-5AED-4ABD-A944-5D1767552AB8}"/>
              </a:ext>
            </a:extLst>
          </p:cNvPr>
          <p:cNvSpPr txBox="1"/>
          <p:nvPr/>
        </p:nvSpPr>
        <p:spPr>
          <a:xfrm>
            <a:off x="4146888" y="1999893"/>
            <a:ext cx="28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8AB21-8B28-4502-BDA0-0705C1AD02D4}"/>
              </a:ext>
            </a:extLst>
          </p:cNvPr>
          <p:cNvSpPr txBox="1"/>
          <p:nvPr/>
        </p:nvSpPr>
        <p:spPr>
          <a:xfrm>
            <a:off x="3563887" y="2897595"/>
            <a:ext cx="36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8DAC8-4ADD-4B14-B2A7-7F1278DA48D6}"/>
              </a:ext>
            </a:extLst>
          </p:cNvPr>
          <p:cNvSpPr txBox="1"/>
          <p:nvPr/>
        </p:nvSpPr>
        <p:spPr>
          <a:xfrm>
            <a:off x="4700839" y="282440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90A0A1-8895-4A16-A821-E3B6105C2471}"/>
              </a:ext>
            </a:extLst>
          </p:cNvPr>
          <p:cNvCxnSpPr/>
          <p:nvPr/>
        </p:nvCxnSpPr>
        <p:spPr>
          <a:xfrm flipH="1">
            <a:off x="2987824" y="3266927"/>
            <a:ext cx="504056" cy="52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E935C7-36EE-438B-AECB-393F746AD3DC}"/>
              </a:ext>
            </a:extLst>
          </p:cNvPr>
          <p:cNvCxnSpPr/>
          <p:nvPr/>
        </p:nvCxnSpPr>
        <p:spPr>
          <a:xfrm>
            <a:off x="3851920" y="3331452"/>
            <a:ext cx="289841" cy="46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9F3B38-4A8D-4CE4-994B-E7009AA2A2EC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4363089" y="3216458"/>
            <a:ext cx="317499" cy="55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EEB4A8-7B3C-476E-AA49-4058E96C606C}"/>
              </a:ext>
            </a:extLst>
          </p:cNvPr>
          <p:cNvCxnSpPr>
            <a:stCxn id="12" idx="5"/>
          </p:cNvCxnSpPr>
          <p:nvPr/>
        </p:nvCxnSpPr>
        <p:spPr>
          <a:xfrm>
            <a:off x="5088566" y="3216458"/>
            <a:ext cx="275522" cy="55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483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E7A9-7088-4F98-87F9-37ABCFF0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B Tree of order 3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DA5275-59FF-4C24-B972-35568351A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664" y="1203598"/>
            <a:ext cx="5328592" cy="3024336"/>
          </a:xfrm>
        </p:spPr>
      </p:pic>
    </p:spTree>
    <p:extLst>
      <p:ext uri="{BB962C8B-B14F-4D97-AF65-F5344CB8AC3E}">
        <p14:creationId xmlns:p14="http://schemas.microsoft.com/office/powerpoint/2010/main" val="126806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5FAF17-330F-4F09-B74D-67D9FC982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0"/>
            <a:ext cx="6768752" cy="508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8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230E-5A5D-4A6F-90E4-FF438ABA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Insertion in a B Tree of order 4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8BF90F-1880-44C6-9B9F-7247CA652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728" y="1563638"/>
            <a:ext cx="4248472" cy="2808312"/>
          </a:xfrm>
        </p:spPr>
      </p:pic>
    </p:spTree>
    <p:extLst>
      <p:ext uri="{BB962C8B-B14F-4D97-AF65-F5344CB8AC3E}">
        <p14:creationId xmlns:p14="http://schemas.microsoft.com/office/powerpoint/2010/main" val="3178968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0E38-0BEE-484D-A0C7-E452649D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 key 37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496A9E-0461-4B4A-90F6-17CD477D7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712" y="1563638"/>
            <a:ext cx="4824536" cy="2808312"/>
          </a:xfrm>
        </p:spPr>
      </p:pic>
    </p:spTree>
    <p:extLst>
      <p:ext uri="{BB962C8B-B14F-4D97-AF65-F5344CB8AC3E}">
        <p14:creationId xmlns:p14="http://schemas.microsoft.com/office/powerpoint/2010/main" val="13256840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EBCA-38C9-422E-9F05-AB116CA9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 key 19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8CE178-4D21-4632-9DE4-1F56847A6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716" y="2499742"/>
            <a:ext cx="5112568" cy="253551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80A009-96F8-4980-A511-EC3338DCC3A8}"/>
              </a:ext>
            </a:extLst>
          </p:cNvPr>
          <p:cNvSpPr txBox="1"/>
          <p:nvPr/>
        </p:nvSpPr>
        <p:spPr>
          <a:xfrm>
            <a:off x="448964" y="1214572"/>
            <a:ext cx="70753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 B tree of order 4 can have only maximum 3 values in it.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node is split into two nodes.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mid value 13 is pushed into the parent.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45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2 - B-Tree of Order 3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027879" y="1285866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30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7879" y="1286054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80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2576775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20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72396" y="2576775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90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1629" y="2571750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50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91629" y="2571938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60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6116" y="4000322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35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86116" y="4000510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40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18016" y="4000322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82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16" y="4000510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85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596" y="4000510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10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14480" y="4000510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25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6248" y="4000510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55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86380" y="4000510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70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58214" y="4000510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95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57158" y="4500576"/>
            <a:ext cx="180000" cy="465752"/>
            <a:chOff x="428596" y="2571750"/>
            <a:chExt cx="180000" cy="465752"/>
          </a:xfrm>
        </p:grpSpPr>
        <p:cxnSp>
          <p:nvCxnSpPr>
            <p:cNvPr id="20" name="Straight Connector 19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57224" y="4500576"/>
            <a:ext cx="180000" cy="465752"/>
            <a:chOff x="428596" y="2571750"/>
            <a:chExt cx="180000" cy="465752"/>
          </a:xfrm>
        </p:grpSpPr>
        <p:cxnSp>
          <p:nvCxnSpPr>
            <p:cNvPr id="23" name="Straight Connector 22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653606" y="4500576"/>
            <a:ext cx="180000" cy="465752"/>
            <a:chOff x="428596" y="2571750"/>
            <a:chExt cx="180000" cy="465752"/>
          </a:xfrm>
        </p:grpSpPr>
        <p:cxnSp>
          <p:nvCxnSpPr>
            <p:cNvPr id="26" name="Straight Connector 25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153672" y="4500576"/>
            <a:ext cx="180000" cy="465752"/>
            <a:chOff x="428596" y="2571750"/>
            <a:chExt cx="180000" cy="465752"/>
          </a:xfrm>
        </p:grpSpPr>
        <p:cxnSp>
          <p:nvCxnSpPr>
            <p:cNvPr id="29" name="Straight Connector 28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78799" y="4500576"/>
            <a:ext cx="180000" cy="465752"/>
            <a:chOff x="428596" y="2571750"/>
            <a:chExt cx="180000" cy="465752"/>
          </a:xfrm>
        </p:grpSpPr>
        <p:cxnSp>
          <p:nvCxnSpPr>
            <p:cNvPr id="32" name="Straight Connector 31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178865" y="4500576"/>
            <a:ext cx="180000" cy="465752"/>
            <a:chOff x="428596" y="2571750"/>
            <a:chExt cx="180000" cy="465752"/>
          </a:xfrm>
        </p:grpSpPr>
        <p:cxnSp>
          <p:nvCxnSpPr>
            <p:cNvPr id="35" name="Straight Connector 34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214810" y="4500576"/>
            <a:ext cx="180000" cy="465752"/>
            <a:chOff x="428596" y="2571750"/>
            <a:chExt cx="180000" cy="465752"/>
          </a:xfrm>
        </p:grpSpPr>
        <p:cxnSp>
          <p:nvCxnSpPr>
            <p:cNvPr id="38" name="Straight Connector 37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714876" y="4500576"/>
            <a:ext cx="180000" cy="465752"/>
            <a:chOff x="428596" y="2571750"/>
            <a:chExt cx="180000" cy="465752"/>
          </a:xfrm>
        </p:grpSpPr>
        <p:cxnSp>
          <p:nvCxnSpPr>
            <p:cNvPr id="41" name="Straight Connector 40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14942" y="4500576"/>
            <a:ext cx="180000" cy="465752"/>
            <a:chOff x="428596" y="2571750"/>
            <a:chExt cx="180000" cy="465752"/>
          </a:xfrm>
        </p:grpSpPr>
        <p:cxnSp>
          <p:nvCxnSpPr>
            <p:cNvPr id="44" name="Straight Connector 43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715008" y="4500576"/>
            <a:ext cx="180000" cy="465752"/>
            <a:chOff x="428596" y="2571750"/>
            <a:chExt cx="180000" cy="465752"/>
          </a:xfrm>
        </p:grpSpPr>
        <p:cxnSp>
          <p:nvCxnSpPr>
            <p:cNvPr id="47" name="Straight Connector 46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49388" y="4500576"/>
            <a:ext cx="180000" cy="465752"/>
            <a:chOff x="428596" y="2571750"/>
            <a:chExt cx="180000" cy="465752"/>
          </a:xfrm>
        </p:grpSpPr>
        <p:cxnSp>
          <p:nvCxnSpPr>
            <p:cNvPr id="50" name="Straight Connector 49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749454" y="4500576"/>
            <a:ext cx="180000" cy="465752"/>
            <a:chOff x="428596" y="2571750"/>
            <a:chExt cx="180000" cy="465752"/>
          </a:xfrm>
        </p:grpSpPr>
        <p:cxnSp>
          <p:nvCxnSpPr>
            <p:cNvPr id="53" name="Straight Connector 52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286776" y="4500576"/>
            <a:ext cx="180000" cy="465752"/>
            <a:chOff x="428596" y="2571750"/>
            <a:chExt cx="180000" cy="465752"/>
          </a:xfrm>
        </p:grpSpPr>
        <p:cxnSp>
          <p:nvCxnSpPr>
            <p:cNvPr id="56" name="Straight Connector 55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786842" y="4500576"/>
            <a:ext cx="180000" cy="465752"/>
            <a:chOff x="428596" y="2571750"/>
            <a:chExt cx="180000" cy="465752"/>
          </a:xfrm>
        </p:grpSpPr>
        <p:cxnSp>
          <p:nvCxnSpPr>
            <p:cNvPr id="59" name="Straight Connector 58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286644" y="4500576"/>
            <a:ext cx="180000" cy="465752"/>
            <a:chOff x="428596" y="2571750"/>
            <a:chExt cx="180000" cy="465752"/>
          </a:xfrm>
        </p:grpSpPr>
        <p:cxnSp>
          <p:nvCxnSpPr>
            <p:cNvPr id="62" name="Straight Connector 61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714744" y="4500576"/>
            <a:ext cx="180000" cy="465752"/>
            <a:chOff x="428596" y="2571750"/>
            <a:chExt cx="180000" cy="465752"/>
          </a:xfrm>
        </p:grpSpPr>
        <p:cxnSp>
          <p:nvCxnSpPr>
            <p:cNvPr id="65" name="Straight Connector 64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68" name="Straight Connector 67"/>
          <p:cNvCxnSpPr>
            <a:stCxn id="4" idx="1"/>
            <a:endCxn id="6" idx="0"/>
          </p:cNvCxnSpPr>
          <p:nvPr/>
        </p:nvCxnSpPr>
        <p:spPr>
          <a:xfrm rot="10800000" flipV="1">
            <a:off x="1341539" y="1569105"/>
            <a:ext cx="2686341" cy="100766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4167216" y="2178841"/>
            <a:ext cx="785818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" idx="0"/>
            <a:endCxn id="5" idx="3"/>
          </p:cNvCxnSpPr>
          <p:nvPr/>
        </p:nvCxnSpPr>
        <p:spPr>
          <a:xfrm rot="16200000" flipV="1">
            <a:off x="5971398" y="705776"/>
            <a:ext cx="1007481" cy="273451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" idx="1"/>
            <a:endCxn id="14" idx="0"/>
          </p:cNvCxnSpPr>
          <p:nvPr/>
        </p:nvCxnSpPr>
        <p:spPr>
          <a:xfrm rot="10800000" flipV="1">
            <a:off x="698596" y="2860014"/>
            <a:ext cx="372942" cy="114049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" idx="3"/>
            <a:endCxn id="15" idx="0"/>
          </p:cNvCxnSpPr>
          <p:nvPr/>
        </p:nvCxnSpPr>
        <p:spPr>
          <a:xfrm>
            <a:off x="1611538" y="2860015"/>
            <a:ext cx="372942" cy="114049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" idx="1"/>
          </p:cNvCxnSpPr>
          <p:nvPr/>
        </p:nvCxnSpPr>
        <p:spPr>
          <a:xfrm rot="10800000" flipV="1">
            <a:off x="3286117" y="2854990"/>
            <a:ext cx="765513" cy="114552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16" idx="0"/>
          </p:cNvCxnSpPr>
          <p:nvPr/>
        </p:nvCxnSpPr>
        <p:spPr>
          <a:xfrm rot="5400000">
            <a:off x="4135497" y="3564005"/>
            <a:ext cx="857256" cy="1575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7" idx="0"/>
            <a:endCxn id="9" idx="3"/>
          </p:cNvCxnSpPr>
          <p:nvPr/>
        </p:nvCxnSpPr>
        <p:spPr>
          <a:xfrm rot="16200000" flipV="1">
            <a:off x="4771339" y="3215468"/>
            <a:ext cx="1145332" cy="42475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" idx="1"/>
          </p:cNvCxnSpPr>
          <p:nvPr/>
        </p:nvCxnSpPr>
        <p:spPr>
          <a:xfrm rot="10800000" flipV="1">
            <a:off x="6858016" y="2860014"/>
            <a:ext cx="714380" cy="114049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8" idx="0"/>
            <a:endCxn id="7" idx="3"/>
          </p:cNvCxnSpPr>
          <p:nvPr/>
        </p:nvCxnSpPr>
        <p:spPr>
          <a:xfrm rot="16200000" flipV="1">
            <a:off x="7800058" y="3172354"/>
            <a:ext cx="1140495" cy="51581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39501"/>
            <a:ext cx="8246070" cy="552493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 44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The element is added to the internal node [35, 40].</a:t>
            </a:r>
          </a:p>
          <a:p>
            <a:pPr>
              <a:buNone/>
            </a:pP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027879" y="1285866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30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7879" y="1286054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80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852" y="2576775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20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72396" y="2576775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90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1629" y="2571750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50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91629" y="2571938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60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4546" y="4000322"/>
            <a:ext cx="540000" cy="56647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35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14612" y="4000510"/>
            <a:ext cx="540000" cy="56647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40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18016" y="4000322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82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16" y="4000510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85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910" y="4000510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10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88794" y="4000510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25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6248" y="4000510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55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86380" y="4000510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70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58214" y="4000510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95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3718" y="4500576"/>
            <a:ext cx="180000" cy="465752"/>
            <a:chOff x="428596" y="2571750"/>
            <a:chExt cx="180000" cy="465752"/>
          </a:xfrm>
        </p:grpSpPr>
        <p:cxnSp>
          <p:nvCxnSpPr>
            <p:cNvPr id="20" name="Straight Connector 19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3784" y="4500576"/>
            <a:ext cx="180000" cy="465752"/>
            <a:chOff x="428596" y="2571750"/>
            <a:chExt cx="180000" cy="465752"/>
          </a:xfrm>
        </p:grpSpPr>
        <p:cxnSp>
          <p:nvCxnSpPr>
            <p:cNvPr id="23" name="Straight Connector 22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320166" y="4500576"/>
            <a:ext cx="180000" cy="465752"/>
            <a:chOff x="428596" y="2571750"/>
            <a:chExt cx="180000" cy="465752"/>
          </a:xfrm>
        </p:grpSpPr>
        <p:cxnSp>
          <p:nvCxnSpPr>
            <p:cNvPr id="26" name="Straight Connector 25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820232" y="4500576"/>
            <a:ext cx="180000" cy="465752"/>
            <a:chOff x="428596" y="2571750"/>
            <a:chExt cx="180000" cy="465752"/>
          </a:xfrm>
        </p:grpSpPr>
        <p:cxnSp>
          <p:nvCxnSpPr>
            <p:cNvPr id="29" name="Straight Connector 28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43174" y="4500576"/>
            <a:ext cx="180000" cy="465752"/>
            <a:chOff x="428596" y="2571750"/>
            <a:chExt cx="180000" cy="465752"/>
          </a:xfrm>
        </p:grpSpPr>
        <p:cxnSp>
          <p:nvCxnSpPr>
            <p:cNvPr id="32" name="Straight Connector 31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143240" y="4500576"/>
            <a:ext cx="180000" cy="465752"/>
            <a:chOff x="428596" y="2571750"/>
            <a:chExt cx="180000" cy="465752"/>
          </a:xfrm>
        </p:grpSpPr>
        <p:cxnSp>
          <p:nvCxnSpPr>
            <p:cNvPr id="35" name="Straight Connector 34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214810" y="4500576"/>
            <a:ext cx="180000" cy="465752"/>
            <a:chOff x="428596" y="2571750"/>
            <a:chExt cx="180000" cy="465752"/>
          </a:xfrm>
        </p:grpSpPr>
        <p:cxnSp>
          <p:nvCxnSpPr>
            <p:cNvPr id="38" name="Straight Connector 37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714876" y="4500576"/>
            <a:ext cx="180000" cy="465752"/>
            <a:chOff x="428596" y="2571750"/>
            <a:chExt cx="180000" cy="465752"/>
          </a:xfrm>
        </p:grpSpPr>
        <p:cxnSp>
          <p:nvCxnSpPr>
            <p:cNvPr id="41" name="Straight Connector 40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14942" y="4500576"/>
            <a:ext cx="180000" cy="465752"/>
            <a:chOff x="428596" y="2571750"/>
            <a:chExt cx="180000" cy="465752"/>
          </a:xfrm>
        </p:grpSpPr>
        <p:cxnSp>
          <p:nvCxnSpPr>
            <p:cNvPr id="44" name="Straight Connector 43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715008" y="4500576"/>
            <a:ext cx="180000" cy="465752"/>
            <a:chOff x="428596" y="2571750"/>
            <a:chExt cx="180000" cy="465752"/>
          </a:xfrm>
        </p:grpSpPr>
        <p:cxnSp>
          <p:nvCxnSpPr>
            <p:cNvPr id="47" name="Straight Connector 46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49388" y="4500576"/>
            <a:ext cx="180000" cy="465752"/>
            <a:chOff x="428596" y="2571750"/>
            <a:chExt cx="180000" cy="465752"/>
          </a:xfrm>
        </p:grpSpPr>
        <p:cxnSp>
          <p:nvCxnSpPr>
            <p:cNvPr id="50" name="Straight Connector 49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749454" y="4500576"/>
            <a:ext cx="180000" cy="465752"/>
            <a:chOff x="428596" y="2571750"/>
            <a:chExt cx="180000" cy="465752"/>
          </a:xfrm>
        </p:grpSpPr>
        <p:cxnSp>
          <p:nvCxnSpPr>
            <p:cNvPr id="53" name="Straight Connector 52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286776" y="4500576"/>
            <a:ext cx="180000" cy="465752"/>
            <a:chOff x="428596" y="2571750"/>
            <a:chExt cx="180000" cy="465752"/>
          </a:xfrm>
        </p:grpSpPr>
        <p:cxnSp>
          <p:nvCxnSpPr>
            <p:cNvPr id="56" name="Straight Connector 55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786842" y="4500576"/>
            <a:ext cx="180000" cy="465752"/>
            <a:chOff x="428596" y="2571750"/>
            <a:chExt cx="180000" cy="465752"/>
          </a:xfrm>
        </p:grpSpPr>
        <p:cxnSp>
          <p:nvCxnSpPr>
            <p:cNvPr id="59" name="Straight Connector 58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286644" y="4500576"/>
            <a:ext cx="180000" cy="465752"/>
            <a:chOff x="428596" y="2571750"/>
            <a:chExt cx="180000" cy="465752"/>
          </a:xfrm>
        </p:grpSpPr>
        <p:cxnSp>
          <p:nvCxnSpPr>
            <p:cNvPr id="62" name="Straight Connector 61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643306" y="4500576"/>
            <a:ext cx="180000" cy="465752"/>
            <a:chOff x="428596" y="2571750"/>
            <a:chExt cx="180000" cy="465752"/>
          </a:xfrm>
        </p:grpSpPr>
        <p:cxnSp>
          <p:nvCxnSpPr>
            <p:cNvPr id="65" name="Straight Connector 64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67" name="Straight Connector 66"/>
          <p:cNvCxnSpPr>
            <a:stCxn id="4" idx="1"/>
            <a:endCxn id="6" idx="0"/>
          </p:cNvCxnSpPr>
          <p:nvPr/>
        </p:nvCxnSpPr>
        <p:spPr>
          <a:xfrm rot="10800000" flipV="1">
            <a:off x="1015853" y="1569105"/>
            <a:ext cx="3012027" cy="100766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4167216" y="2178841"/>
            <a:ext cx="785818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7" idx="0"/>
            <a:endCxn id="5" idx="3"/>
          </p:cNvCxnSpPr>
          <p:nvPr/>
        </p:nvCxnSpPr>
        <p:spPr>
          <a:xfrm rot="16200000" flipV="1">
            <a:off x="5971398" y="705776"/>
            <a:ext cx="1007481" cy="273451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" idx="1"/>
            <a:endCxn id="14" idx="0"/>
          </p:cNvCxnSpPr>
          <p:nvPr/>
        </p:nvCxnSpPr>
        <p:spPr>
          <a:xfrm rot="10800000" flipV="1">
            <a:off x="372910" y="2860014"/>
            <a:ext cx="372942" cy="114049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" idx="3"/>
            <a:endCxn id="15" idx="0"/>
          </p:cNvCxnSpPr>
          <p:nvPr/>
        </p:nvCxnSpPr>
        <p:spPr>
          <a:xfrm>
            <a:off x="1285852" y="2860015"/>
            <a:ext cx="372942" cy="114049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8" idx="1"/>
          </p:cNvCxnSpPr>
          <p:nvPr/>
        </p:nvCxnSpPr>
        <p:spPr>
          <a:xfrm rot="10800000" flipV="1">
            <a:off x="3286117" y="2854990"/>
            <a:ext cx="765513" cy="114552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16" idx="0"/>
          </p:cNvCxnSpPr>
          <p:nvPr/>
        </p:nvCxnSpPr>
        <p:spPr>
          <a:xfrm rot="5400000">
            <a:off x="4135497" y="3564005"/>
            <a:ext cx="857256" cy="1575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7" idx="0"/>
            <a:endCxn id="9" idx="3"/>
          </p:cNvCxnSpPr>
          <p:nvPr/>
        </p:nvCxnSpPr>
        <p:spPr>
          <a:xfrm rot="16200000" flipV="1">
            <a:off x="4771339" y="3215468"/>
            <a:ext cx="1145332" cy="42475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" idx="1"/>
          </p:cNvCxnSpPr>
          <p:nvPr/>
        </p:nvCxnSpPr>
        <p:spPr>
          <a:xfrm rot="10800000" flipV="1">
            <a:off x="6858016" y="2860014"/>
            <a:ext cx="714380" cy="114049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8" idx="0"/>
            <a:endCxn id="7" idx="3"/>
          </p:cNvCxnSpPr>
          <p:nvPr/>
        </p:nvCxnSpPr>
        <p:spPr>
          <a:xfrm rot="16200000" flipV="1">
            <a:off x="7800058" y="3172354"/>
            <a:ext cx="1140495" cy="51581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214678" y="4000510"/>
            <a:ext cx="540000" cy="56647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IN" sz="2500" b="1" dirty="0">
                <a:latin typeface="Arial" pitchFamily="34" charset="0"/>
                <a:cs typeface="Arial" pitchFamily="34" charset="0"/>
              </a:rPr>
              <a:t>44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2141797" y="4500576"/>
            <a:ext cx="180000" cy="465752"/>
            <a:chOff x="428596" y="2571750"/>
            <a:chExt cx="180000" cy="465752"/>
          </a:xfrm>
        </p:grpSpPr>
        <p:cxnSp>
          <p:nvCxnSpPr>
            <p:cNvPr id="79" name="Straight Connector 78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2 - B-Tree of Order 3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027879" y="1285866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30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7879" y="1286054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80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2576775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20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72396" y="2576775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90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1568" y="2571750"/>
            <a:ext cx="540000" cy="56647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50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41568" y="2571938"/>
            <a:ext cx="540000" cy="56647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60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6116" y="4000322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35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7686" y="4000510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44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18016" y="4000322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82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16" y="4000510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85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596" y="4000510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10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14480" y="4000510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25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34876" y="4000510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55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5008" y="4000510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70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58214" y="4000510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95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18"/>
          <p:cNvGrpSpPr/>
          <p:nvPr/>
        </p:nvGrpSpPr>
        <p:grpSpPr>
          <a:xfrm>
            <a:off x="357158" y="4500576"/>
            <a:ext cx="180000" cy="465752"/>
            <a:chOff x="428596" y="2571750"/>
            <a:chExt cx="180000" cy="465752"/>
          </a:xfrm>
        </p:grpSpPr>
        <p:cxnSp>
          <p:nvCxnSpPr>
            <p:cNvPr id="20" name="Straight Connector 19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21"/>
          <p:cNvGrpSpPr/>
          <p:nvPr/>
        </p:nvGrpSpPr>
        <p:grpSpPr>
          <a:xfrm>
            <a:off x="857224" y="4500576"/>
            <a:ext cx="180000" cy="465752"/>
            <a:chOff x="428596" y="2571750"/>
            <a:chExt cx="180000" cy="465752"/>
          </a:xfrm>
        </p:grpSpPr>
        <p:cxnSp>
          <p:nvCxnSpPr>
            <p:cNvPr id="23" name="Straight Connector 22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" name="Group 24"/>
          <p:cNvGrpSpPr/>
          <p:nvPr/>
        </p:nvGrpSpPr>
        <p:grpSpPr>
          <a:xfrm>
            <a:off x="1653606" y="4500576"/>
            <a:ext cx="180000" cy="465752"/>
            <a:chOff x="428596" y="2571750"/>
            <a:chExt cx="180000" cy="465752"/>
          </a:xfrm>
        </p:grpSpPr>
        <p:cxnSp>
          <p:nvCxnSpPr>
            <p:cNvPr id="26" name="Straight Connector 25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" name="Group 27"/>
          <p:cNvGrpSpPr/>
          <p:nvPr/>
        </p:nvGrpSpPr>
        <p:grpSpPr>
          <a:xfrm>
            <a:off x="2153672" y="4500576"/>
            <a:ext cx="180000" cy="465752"/>
            <a:chOff x="428596" y="2571750"/>
            <a:chExt cx="180000" cy="465752"/>
          </a:xfrm>
        </p:grpSpPr>
        <p:cxnSp>
          <p:nvCxnSpPr>
            <p:cNvPr id="29" name="Straight Connector 28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" name="Group 30"/>
          <p:cNvGrpSpPr/>
          <p:nvPr/>
        </p:nvGrpSpPr>
        <p:grpSpPr>
          <a:xfrm>
            <a:off x="2678799" y="4500576"/>
            <a:ext cx="180000" cy="465752"/>
            <a:chOff x="428596" y="2571750"/>
            <a:chExt cx="180000" cy="465752"/>
          </a:xfrm>
        </p:grpSpPr>
        <p:cxnSp>
          <p:nvCxnSpPr>
            <p:cNvPr id="32" name="Straight Connector 31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3"/>
          <p:cNvGrpSpPr/>
          <p:nvPr/>
        </p:nvGrpSpPr>
        <p:grpSpPr>
          <a:xfrm>
            <a:off x="3178865" y="4500576"/>
            <a:ext cx="180000" cy="465752"/>
            <a:chOff x="428596" y="2571750"/>
            <a:chExt cx="180000" cy="465752"/>
          </a:xfrm>
        </p:grpSpPr>
        <p:cxnSp>
          <p:nvCxnSpPr>
            <p:cNvPr id="35" name="Straight Connector 34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4" name="Group 36"/>
          <p:cNvGrpSpPr/>
          <p:nvPr/>
        </p:nvGrpSpPr>
        <p:grpSpPr>
          <a:xfrm>
            <a:off x="4463438" y="4500576"/>
            <a:ext cx="180000" cy="465752"/>
            <a:chOff x="428596" y="2571750"/>
            <a:chExt cx="180000" cy="465752"/>
          </a:xfrm>
        </p:grpSpPr>
        <p:cxnSp>
          <p:nvCxnSpPr>
            <p:cNvPr id="38" name="Straight Connector 37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9"/>
          <p:cNvGrpSpPr/>
          <p:nvPr/>
        </p:nvGrpSpPr>
        <p:grpSpPr>
          <a:xfrm>
            <a:off x="4963504" y="4500576"/>
            <a:ext cx="180000" cy="465752"/>
            <a:chOff x="428596" y="2571750"/>
            <a:chExt cx="180000" cy="465752"/>
          </a:xfrm>
        </p:grpSpPr>
        <p:cxnSp>
          <p:nvCxnSpPr>
            <p:cNvPr id="41" name="Straight Connector 40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0" name="Group 42"/>
          <p:cNvGrpSpPr/>
          <p:nvPr/>
        </p:nvGrpSpPr>
        <p:grpSpPr>
          <a:xfrm>
            <a:off x="5463570" y="4500576"/>
            <a:ext cx="180000" cy="465752"/>
            <a:chOff x="428596" y="2571750"/>
            <a:chExt cx="180000" cy="465752"/>
          </a:xfrm>
        </p:grpSpPr>
        <p:cxnSp>
          <p:nvCxnSpPr>
            <p:cNvPr id="44" name="Straight Connector 43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3" name="Group 45"/>
          <p:cNvGrpSpPr/>
          <p:nvPr/>
        </p:nvGrpSpPr>
        <p:grpSpPr>
          <a:xfrm>
            <a:off x="5963636" y="4500576"/>
            <a:ext cx="180000" cy="465752"/>
            <a:chOff x="428596" y="2571750"/>
            <a:chExt cx="180000" cy="465752"/>
          </a:xfrm>
        </p:grpSpPr>
        <p:cxnSp>
          <p:nvCxnSpPr>
            <p:cNvPr id="47" name="Straight Connector 46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6" name="Group 48"/>
          <p:cNvGrpSpPr/>
          <p:nvPr/>
        </p:nvGrpSpPr>
        <p:grpSpPr>
          <a:xfrm>
            <a:off x="6249388" y="4500576"/>
            <a:ext cx="180000" cy="465752"/>
            <a:chOff x="428596" y="2571750"/>
            <a:chExt cx="180000" cy="465752"/>
          </a:xfrm>
        </p:grpSpPr>
        <p:cxnSp>
          <p:nvCxnSpPr>
            <p:cNvPr id="50" name="Straight Connector 49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9" name="Group 51"/>
          <p:cNvGrpSpPr/>
          <p:nvPr/>
        </p:nvGrpSpPr>
        <p:grpSpPr>
          <a:xfrm>
            <a:off x="6749454" y="4500576"/>
            <a:ext cx="180000" cy="465752"/>
            <a:chOff x="428596" y="2571750"/>
            <a:chExt cx="180000" cy="465752"/>
          </a:xfrm>
        </p:grpSpPr>
        <p:cxnSp>
          <p:nvCxnSpPr>
            <p:cNvPr id="53" name="Straight Connector 52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2" name="Group 54"/>
          <p:cNvGrpSpPr/>
          <p:nvPr/>
        </p:nvGrpSpPr>
        <p:grpSpPr>
          <a:xfrm>
            <a:off x="8286776" y="4500576"/>
            <a:ext cx="180000" cy="465752"/>
            <a:chOff x="428596" y="2571750"/>
            <a:chExt cx="180000" cy="465752"/>
          </a:xfrm>
        </p:grpSpPr>
        <p:cxnSp>
          <p:nvCxnSpPr>
            <p:cNvPr id="56" name="Straight Connector 55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5" name="Group 57"/>
          <p:cNvGrpSpPr/>
          <p:nvPr/>
        </p:nvGrpSpPr>
        <p:grpSpPr>
          <a:xfrm>
            <a:off x="8786842" y="4500576"/>
            <a:ext cx="180000" cy="465752"/>
            <a:chOff x="428596" y="2571750"/>
            <a:chExt cx="180000" cy="465752"/>
          </a:xfrm>
        </p:grpSpPr>
        <p:cxnSp>
          <p:nvCxnSpPr>
            <p:cNvPr id="59" name="Straight Connector 58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8" name="Group 60"/>
          <p:cNvGrpSpPr/>
          <p:nvPr/>
        </p:nvGrpSpPr>
        <p:grpSpPr>
          <a:xfrm>
            <a:off x="7286644" y="4500576"/>
            <a:ext cx="180000" cy="465752"/>
            <a:chOff x="428596" y="2571750"/>
            <a:chExt cx="180000" cy="465752"/>
          </a:xfrm>
        </p:grpSpPr>
        <p:cxnSp>
          <p:nvCxnSpPr>
            <p:cNvPr id="62" name="Straight Connector 61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1" name="Group 63"/>
          <p:cNvGrpSpPr/>
          <p:nvPr/>
        </p:nvGrpSpPr>
        <p:grpSpPr>
          <a:xfrm>
            <a:off x="3749058" y="4512639"/>
            <a:ext cx="180000" cy="465752"/>
            <a:chOff x="428596" y="2571750"/>
            <a:chExt cx="180000" cy="465752"/>
          </a:xfrm>
        </p:grpSpPr>
        <p:cxnSp>
          <p:nvCxnSpPr>
            <p:cNvPr id="65" name="Straight Connector 64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68" name="Straight Connector 67"/>
          <p:cNvCxnSpPr>
            <a:stCxn id="4" idx="1"/>
            <a:endCxn id="6" idx="0"/>
          </p:cNvCxnSpPr>
          <p:nvPr/>
        </p:nvCxnSpPr>
        <p:spPr>
          <a:xfrm rot="10800000" flipV="1">
            <a:off x="1341539" y="1569105"/>
            <a:ext cx="2686341" cy="100766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4167216" y="2178841"/>
            <a:ext cx="785818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" idx="0"/>
            <a:endCxn id="5" idx="3"/>
          </p:cNvCxnSpPr>
          <p:nvPr/>
        </p:nvCxnSpPr>
        <p:spPr>
          <a:xfrm rot="16200000" flipV="1">
            <a:off x="5971398" y="705776"/>
            <a:ext cx="1007481" cy="273451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" idx="1"/>
            <a:endCxn id="14" idx="0"/>
          </p:cNvCxnSpPr>
          <p:nvPr/>
        </p:nvCxnSpPr>
        <p:spPr>
          <a:xfrm rot="10800000" flipV="1">
            <a:off x="698596" y="2860014"/>
            <a:ext cx="372942" cy="114049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" idx="3"/>
            <a:endCxn id="15" idx="0"/>
          </p:cNvCxnSpPr>
          <p:nvPr/>
        </p:nvCxnSpPr>
        <p:spPr>
          <a:xfrm>
            <a:off x="1611538" y="2860015"/>
            <a:ext cx="372942" cy="114049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6" idx="1"/>
            <a:endCxn id="10" idx="0"/>
          </p:cNvCxnSpPr>
          <p:nvPr/>
        </p:nvCxnSpPr>
        <p:spPr>
          <a:xfrm rot="10800000" flipV="1">
            <a:off x="3016117" y="2854990"/>
            <a:ext cx="734253" cy="114533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16" idx="0"/>
          </p:cNvCxnSpPr>
          <p:nvPr/>
        </p:nvCxnSpPr>
        <p:spPr>
          <a:xfrm rot="16200000" flipH="1">
            <a:off x="4366967" y="3562601"/>
            <a:ext cx="857256" cy="1856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7" idx="0"/>
            <a:endCxn id="9" idx="3"/>
          </p:cNvCxnSpPr>
          <p:nvPr/>
        </p:nvCxnSpPr>
        <p:spPr>
          <a:xfrm rot="16200000" flipV="1">
            <a:off x="5020622" y="3216124"/>
            <a:ext cx="1145332" cy="4234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" idx="1"/>
          </p:cNvCxnSpPr>
          <p:nvPr/>
        </p:nvCxnSpPr>
        <p:spPr>
          <a:xfrm rot="10800000" flipV="1">
            <a:off x="6858016" y="2860014"/>
            <a:ext cx="714380" cy="114049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8" idx="0"/>
            <a:endCxn id="7" idx="3"/>
          </p:cNvCxnSpPr>
          <p:nvPr/>
        </p:nvCxnSpPr>
        <p:spPr>
          <a:xfrm rot="16200000" flipV="1">
            <a:off x="7800058" y="3172354"/>
            <a:ext cx="1140495" cy="51581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750369" y="2571750"/>
            <a:ext cx="540000" cy="56647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40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1" name="Straight Connector 80"/>
          <p:cNvCxnSpPr>
            <a:endCxn id="11" idx="0"/>
          </p:cNvCxnSpPr>
          <p:nvPr/>
        </p:nvCxnSpPr>
        <p:spPr>
          <a:xfrm rot="5400000">
            <a:off x="3758339" y="3472601"/>
            <a:ext cx="857256" cy="19856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84" name="Group 63"/>
          <p:cNvGrpSpPr/>
          <p:nvPr/>
        </p:nvGrpSpPr>
        <p:grpSpPr>
          <a:xfrm>
            <a:off x="4249124" y="4500576"/>
            <a:ext cx="180000" cy="465752"/>
            <a:chOff x="428596" y="2571750"/>
            <a:chExt cx="180000" cy="465752"/>
          </a:xfrm>
        </p:grpSpPr>
        <p:cxnSp>
          <p:nvCxnSpPr>
            <p:cNvPr id="85" name="Straight Connector 84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786182" y="1285866"/>
            <a:ext cx="540000" cy="56647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30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3819" y="1286054"/>
            <a:ext cx="540000" cy="56647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80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2576775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20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72396" y="2576775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90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41568" y="2571938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60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6116" y="4000322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35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7686" y="4000510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44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18016" y="4000322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82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16" y="4000510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85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596" y="4000510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10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14480" y="4000510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25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34876" y="4000510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55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5008" y="4000510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70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58214" y="4000510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95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57158" y="4500576"/>
            <a:ext cx="180000" cy="465752"/>
            <a:chOff x="428596" y="2571750"/>
            <a:chExt cx="180000" cy="465752"/>
          </a:xfrm>
        </p:grpSpPr>
        <p:cxnSp>
          <p:nvCxnSpPr>
            <p:cNvPr id="20" name="Straight Connector 19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57224" y="4500576"/>
            <a:ext cx="180000" cy="465752"/>
            <a:chOff x="428596" y="2571750"/>
            <a:chExt cx="180000" cy="465752"/>
          </a:xfrm>
        </p:grpSpPr>
        <p:cxnSp>
          <p:nvCxnSpPr>
            <p:cNvPr id="23" name="Straight Connector 22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653606" y="4500576"/>
            <a:ext cx="180000" cy="465752"/>
            <a:chOff x="428596" y="2571750"/>
            <a:chExt cx="180000" cy="465752"/>
          </a:xfrm>
        </p:grpSpPr>
        <p:cxnSp>
          <p:nvCxnSpPr>
            <p:cNvPr id="26" name="Straight Connector 25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153672" y="4500576"/>
            <a:ext cx="180000" cy="465752"/>
            <a:chOff x="428596" y="2571750"/>
            <a:chExt cx="180000" cy="465752"/>
          </a:xfrm>
        </p:grpSpPr>
        <p:cxnSp>
          <p:nvCxnSpPr>
            <p:cNvPr id="29" name="Straight Connector 28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78799" y="4500576"/>
            <a:ext cx="180000" cy="465752"/>
            <a:chOff x="428596" y="2571750"/>
            <a:chExt cx="180000" cy="465752"/>
          </a:xfrm>
        </p:grpSpPr>
        <p:cxnSp>
          <p:nvCxnSpPr>
            <p:cNvPr id="32" name="Straight Connector 31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178865" y="4500576"/>
            <a:ext cx="180000" cy="465752"/>
            <a:chOff x="428596" y="2571750"/>
            <a:chExt cx="180000" cy="465752"/>
          </a:xfrm>
        </p:grpSpPr>
        <p:cxnSp>
          <p:nvCxnSpPr>
            <p:cNvPr id="35" name="Straight Connector 34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63438" y="4500576"/>
            <a:ext cx="180000" cy="465752"/>
            <a:chOff x="428596" y="2571750"/>
            <a:chExt cx="180000" cy="465752"/>
          </a:xfrm>
        </p:grpSpPr>
        <p:cxnSp>
          <p:nvCxnSpPr>
            <p:cNvPr id="38" name="Straight Connector 37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963504" y="4500576"/>
            <a:ext cx="180000" cy="465752"/>
            <a:chOff x="428596" y="2571750"/>
            <a:chExt cx="180000" cy="465752"/>
          </a:xfrm>
        </p:grpSpPr>
        <p:cxnSp>
          <p:nvCxnSpPr>
            <p:cNvPr id="41" name="Straight Connector 40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463570" y="4500576"/>
            <a:ext cx="180000" cy="465752"/>
            <a:chOff x="428596" y="2571750"/>
            <a:chExt cx="180000" cy="465752"/>
          </a:xfrm>
        </p:grpSpPr>
        <p:cxnSp>
          <p:nvCxnSpPr>
            <p:cNvPr id="44" name="Straight Connector 43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63636" y="4500576"/>
            <a:ext cx="180000" cy="465752"/>
            <a:chOff x="428596" y="2571750"/>
            <a:chExt cx="180000" cy="465752"/>
          </a:xfrm>
        </p:grpSpPr>
        <p:cxnSp>
          <p:nvCxnSpPr>
            <p:cNvPr id="47" name="Straight Connector 46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49388" y="4500576"/>
            <a:ext cx="180000" cy="465752"/>
            <a:chOff x="428596" y="2571750"/>
            <a:chExt cx="180000" cy="465752"/>
          </a:xfrm>
        </p:grpSpPr>
        <p:cxnSp>
          <p:nvCxnSpPr>
            <p:cNvPr id="50" name="Straight Connector 49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749454" y="4500576"/>
            <a:ext cx="180000" cy="465752"/>
            <a:chOff x="428596" y="2571750"/>
            <a:chExt cx="180000" cy="465752"/>
          </a:xfrm>
        </p:grpSpPr>
        <p:cxnSp>
          <p:nvCxnSpPr>
            <p:cNvPr id="53" name="Straight Connector 52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286776" y="4500576"/>
            <a:ext cx="180000" cy="465752"/>
            <a:chOff x="428596" y="2571750"/>
            <a:chExt cx="180000" cy="465752"/>
          </a:xfrm>
        </p:grpSpPr>
        <p:cxnSp>
          <p:nvCxnSpPr>
            <p:cNvPr id="56" name="Straight Connector 55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786842" y="4500576"/>
            <a:ext cx="180000" cy="465752"/>
            <a:chOff x="428596" y="2571750"/>
            <a:chExt cx="180000" cy="465752"/>
          </a:xfrm>
        </p:grpSpPr>
        <p:cxnSp>
          <p:nvCxnSpPr>
            <p:cNvPr id="59" name="Straight Connector 58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286644" y="4500576"/>
            <a:ext cx="180000" cy="465752"/>
            <a:chOff x="428596" y="2571750"/>
            <a:chExt cx="180000" cy="465752"/>
          </a:xfrm>
        </p:grpSpPr>
        <p:cxnSp>
          <p:nvCxnSpPr>
            <p:cNvPr id="62" name="Straight Connector 61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749058" y="4512639"/>
            <a:ext cx="180000" cy="465752"/>
            <a:chOff x="428596" y="2571750"/>
            <a:chExt cx="180000" cy="465752"/>
          </a:xfrm>
        </p:grpSpPr>
        <p:cxnSp>
          <p:nvCxnSpPr>
            <p:cNvPr id="65" name="Straight Connector 64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67" name="Straight Connector 66"/>
          <p:cNvCxnSpPr>
            <a:stCxn id="4" idx="1"/>
            <a:endCxn id="6" idx="0"/>
          </p:cNvCxnSpPr>
          <p:nvPr/>
        </p:nvCxnSpPr>
        <p:spPr>
          <a:xfrm rot="10800000" flipV="1">
            <a:off x="1341538" y="1569105"/>
            <a:ext cx="2444644" cy="100766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77" idx="0"/>
          </p:cNvCxnSpPr>
          <p:nvPr/>
        </p:nvCxnSpPr>
        <p:spPr>
          <a:xfrm rot="5400000">
            <a:off x="3761194" y="2045108"/>
            <a:ext cx="785818" cy="2674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7" idx="0"/>
            <a:endCxn id="5" idx="3"/>
          </p:cNvCxnSpPr>
          <p:nvPr/>
        </p:nvCxnSpPr>
        <p:spPr>
          <a:xfrm rot="16200000" flipV="1">
            <a:off x="6114368" y="848746"/>
            <a:ext cx="1007481" cy="244857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" idx="1"/>
            <a:endCxn id="14" idx="0"/>
          </p:cNvCxnSpPr>
          <p:nvPr/>
        </p:nvCxnSpPr>
        <p:spPr>
          <a:xfrm rot="10800000" flipV="1">
            <a:off x="698596" y="2860014"/>
            <a:ext cx="372942" cy="114049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" idx="3"/>
            <a:endCxn id="15" idx="0"/>
          </p:cNvCxnSpPr>
          <p:nvPr/>
        </p:nvCxnSpPr>
        <p:spPr>
          <a:xfrm>
            <a:off x="1611538" y="2860015"/>
            <a:ext cx="372942" cy="114049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77" idx="1"/>
            <a:endCxn id="10" idx="0"/>
          </p:cNvCxnSpPr>
          <p:nvPr/>
        </p:nvCxnSpPr>
        <p:spPr>
          <a:xfrm rot="10800000" flipV="1">
            <a:off x="3016117" y="2854990"/>
            <a:ext cx="734253" cy="114533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9" idx="2"/>
            <a:endCxn id="16" idx="0"/>
          </p:cNvCxnSpPr>
          <p:nvPr/>
        </p:nvCxnSpPr>
        <p:spPr>
          <a:xfrm rot="5400000">
            <a:off x="4527176" y="3416117"/>
            <a:ext cx="862093" cy="30669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7" idx="0"/>
            <a:endCxn id="9" idx="3"/>
          </p:cNvCxnSpPr>
          <p:nvPr/>
        </p:nvCxnSpPr>
        <p:spPr>
          <a:xfrm rot="16200000" flipV="1">
            <a:off x="5020622" y="3216124"/>
            <a:ext cx="1145332" cy="4234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" idx="1"/>
          </p:cNvCxnSpPr>
          <p:nvPr/>
        </p:nvCxnSpPr>
        <p:spPr>
          <a:xfrm rot="10800000" flipV="1">
            <a:off x="6858016" y="2860014"/>
            <a:ext cx="714380" cy="114049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8" idx="0"/>
            <a:endCxn id="7" idx="3"/>
          </p:cNvCxnSpPr>
          <p:nvPr/>
        </p:nvCxnSpPr>
        <p:spPr>
          <a:xfrm rot="16200000" flipV="1">
            <a:off x="7800058" y="3172354"/>
            <a:ext cx="1140495" cy="51581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750369" y="2571750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40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8" name="Straight Connector 77"/>
          <p:cNvCxnSpPr>
            <a:stCxn id="77" idx="2"/>
            <a:endCxn id="11" idx="0"/>
          </p:cNvCxnSpPr>
          <p:nvPr/>
        </p:nvCxnSpPr>
        <p:spPr>
          <a:xfrm rot="16200000" flipH="1">
            <a:off x="3622887" y="3535710"/>
            <a:ext cx="862281" cy="6731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79" name="Group 63"/>
          <p:cNvGrpSpPr/>
          <p:nvPr/>
        </p:nvGrpSpPr>
        <p:grpSpPr>
          <a:xfrm>
            <a:off x="4249124" y="4500576"/>
            <a:ext cx="180000" cy="465752"/>
            <a:chOff x="428596" y="2571750"/>
            <a:chExt cx="180000" cy="465752"/>
          </a:xfrm>
        </p:grpSpPr>
        <p:cxnSp>
          <p:nvCxnSpPr>
            <p:cNvPr id="80" name="Straight Connector 79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4321873" y="1285866"/>
            <a:ext cx="540000" cy="56647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50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2" name="Straight Connector 161"/>
          <p:cNvCxnSpPr>
            <a:endCxn id="9" idx="0"/>
          </p:cNvCxnSpPr>
          <p:nvPr/>
        </p:nvCxnSpPr>
        <p:spPr>
          <a:xfrm rot="16200000" flipH="1">
            <a:off x="4618234" y="2078603"/>
            <a:ext cx="714567" cy="27210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01A4-AC0C-4E10-A163-DE85FF93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threaded and normal binary tree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4A033-2D66-428C-A953-5A16717F3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347614"/>
            <a:ext cx="7200800" cy="3312368"/>
          </a:xfrm>
          <a:effectLst>
            <a:glow rad="127000">
              <a:schemeClr val="bg2"/>
            </a:glow>
          </a:effectLst>
        </p:spPr>
      </p:pic>
    </p:spTree>
    <p:extLst>
      <p:ext uri="{BB962C8B-B14F-4D97-AF65-F5344CB8AC3E}">
        <p14:creationId xmlns:p14="http://schemas.microsoft.com/office/powerpoint/2010/main" val="24595823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 Tree of </a:t>
            </a:r>
            <a:r>
              <a:rPr lang="en-US"/>
              <a:t>Order 2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429092" y="1285866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50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514" y="2219588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30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3736" y="2219588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80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2944" y="3071819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20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09834" y="3076844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40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5540" y="3071819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60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32430" y="3071819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90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440" y="4076976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10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28762" y="4071951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25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43142" y="4076976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35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0464" y="4071951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44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4910" y="4076976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55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32232" y="4071951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70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46612" y="4076976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82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03934" y="4071951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95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00034" y="4582545"/>
            <a:ext cx="691909" cy="467269"/>
            <a:chOff x="0" y="4653998"/>
            <a:chExt cx="691909" cy="467269"/>
          </a:xfrm>
        </p:grpSpPr>
        <p:grpSp>
          <p:nvGrpSpPr>
            <p:cNvPr id="20" name="Group 19"/>
            <p:cNvGrpSpPr/>
            <p:nvPr/>
          </p:nvGrpSpPr>
          <p:grpSpPr>
            <a:xfrm>
              <a:off x="0" y="4653998"/>
              <a:ext cx="180000" cy="465752"/>
              <a:chOff x="428596" y="2548000"/>
              <a:chExt cx="180000" cy="465752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rot="5400000">
                <a:off x="357158" y="2690082"/>
                <a:ext cx="285752" cy="1588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428596" y="2833752"/>
                <a:ext cx="180000" cy="180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11909" y="4655515"/>
              <a:ext cx="180000" cy="465752"/>
              <a:chOff x="428596" y="2524250"/>
              <a:chExt cx="180000" cy="465752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rot="5400000">
                <a:off x="357158" y="2666332"/>
                <a:ext cx="285752" cy="1588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428596" y="2810002"/>
                <a:ext cx="180000" cy="180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867920" y="4582545"/>
            <a:ext cx="691909" cy="474799"/>
            <a:chOff x="0" y="4703015"/>
            <a:chExt cx="691909" cy="474799"/>
          </a:xfrm>
        </p:grpSpPr>
        <p:grpSp>
          <p:nvGrpSpPr>
            <p:cNvPr id="28" name="Group 19"/>
            <p:cNvGrpSpPr/>
            <p:nvPr/>
          </p:nvGrpSpPr>
          <p:grpSpPr>
            <a:xfrm>
              <a:off x="0" y="4712062"/>
              <a:ext cx="180000" cy="465752"/>
              <a:chOff x="428596" y="2606064"/>
              <a:chExt cx="180000" cy="465752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rot="5400000">
                <a:off x="357158" y="2748146"/>
                <a:ext cx="285752" cy="1588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428596" y="2891816"/>
                <a:ext cx="180000" cy="180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9" name="Group 22"/>
            <p:cNvGrpSpPr/>
            <p:nvPr/>
          </p:nvGrpSpPr>
          <p:grpSpPr>
            <a:xfrm>
              <a:off x="511909" y="4703015"/>
              <a:ext cx="180000" cy="465752"/>
              <a:chOff x="428596" y="2571750"/>
              <a:chExt cx="180000" cy="465752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rot="5400000">
                <a:off x="357158" y="2713832"/>
                <a:ext cx="285752" cy="1588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428596" y="2857502"/>
                <a:ext cx="180000" cy="180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2571736" y="4582545"/>
            <a:ext cx="691909" cy="467269"/>
            <a:chOff x="0" y="4653998"/>
            <a:chExt cx="691909" cy="467269"/>
          </a:xfrm>
        </p:grpSpPr>
        <p:grpSp>
          <p:nvGrpSpPr>
            <p:cNvPr id="35" name="Group 19"/>
            <p:cNvGrpSpPr/>
            <p:nvPr/>
          </p:nvGrpSpPr>
          <p:grpSpPr>
            <a:xfrm>
              <a:off x="0" y="4653998"/>
              <a:ext cx="180000" cy="465752"/>
              <a:chOff x="428596" y="2548000"/>
              <a:chExt cx="180000" cy="46575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5400000">
                <a:off x="357158" y="2690082"/>
                <a:ext cx="285752" cy="1588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428596" y="2833752"/>
                <a:ext cx="180000" cy="180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6" name="Group 22"/>
            <p:cNvGrpSpPr/>
            <p:nvPr/>
          </p:nvGrpSpPr>
          <p:grpSpPr>
            <a:xfrm>
              <a:off x="511909" y="4655515"/>
              <a:ext cx="180000" cy="465752"/>
              <a:chOff x="428596" y="2524250"/>
              <a:chExt cx="180000" cy="465752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rot="5400000">
                <a:off x="357158" y="2666332"/>
                <a:ext cx="285752" cy="1588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428596" y="2810002"/>
                <a:ext cx="180000" cy="180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3939622" y="4582545"/>
            <a:ext cx="691909" cy="474799"/>
            <a:chOff x="0" y="4703015"/>
            <a:chExt cx="691909" cy="474799"/>
          </a:xfrm>
        </p:grpSpPr>
        <p:grpSp>
          <p:nvGrpSpPr>
            <p:cNvPr id="42" name="Group 19"/>
            <p:cNvGrpSpPr/>
            <p:nvPr/>
          </p:nvGrpSpPr>
          <p:grpSpPr>
            <a:xfrm>
              <a:off x="0" y="4712062"/>
              <a:ext cx="180000" cy="465752"/>
              <a:chOff x="428596" y="2606064"/>
              <a:chExt cx="180000" cy="46575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rot="5400000">
                <a:off x="357158" y="2748146"/>
                <a:ext cx="285752" cy="1588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428596" y="2891816"/>
                <a:ext cx="180000" cy="180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3" name="Group 22"/>
            <p:cNvGrpSpPr/>
            <p:nvPr/>
          </p:nvGrpSpPr>
          <p:grpSpPr>
            <a:xfrm>
              <a:off x="511909" y="4703015"/>
              <a:ext cx="180000" cy="465752"/>
              <a:chOff x="428596" y="2571750"/>
              <a:chExt cx="180000" cy="465752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rot="5400000">
                <a:off x="357158" y="2713832"/>
                <a:ext cx="285752" cy="1588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428596" y="2857502"/>
                <a:ext cx="180000" cy="180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619500" y="4582545"/>
            <a:ext cx="691909" cy="467269"/>
            <a:chOff x="0" y="4653998"/>
            <a:chExt cx="691909" cy="467269"/>
          </a:xfrm>
        </p:grpSpPr>
        <p:grpSp>
          <p:nvGrpSpPr>
            <p:cNvPr id="49" name="Group 19"/>
            <p:cNvGrpSpPr/>
            <p:nvPr/>
          </p:nvGrpSpPr>
          <p:grpSpPr>
            <a:xfrm>
              <a:off x="0" y="4653998"/>
              <a:ext cx="180000" cy="465752"/>
              <a:chOff x="428596" y="2548000"/>
              <a:chExt cx="180000" cy="465752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5400000">
                <a:off x="357158" y="2690082"/>
                <a:ext cx="285752" cy="1588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28596" y="2833752"/>
                <a:ext cx="180000" cy="180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0" name="Group 22"/>
            <p:cNvGrpSpPr/>
            <p:nvPr/>
          </p:nvGrpSpPr>
          <p:grpSpPr>
            <a:xfrm>
              <a:off x="511909" y="4655515"/>
              <a:ext cx="180000" cy="465752"/>
              <a:chOff x="428596" y="2524250"/>
              <a:chExt cx="180000" cy="465752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rot="5400000">
                <a:off x="357158" y="2666332"/>
                <a:ext cx="285752" cy="1588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428596" y="2810002"/>
                <a:ext cx="180000" cy="180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5963636" y="4582545"/>
            <a:ext cx="691909" cy="474799"/>
            <a:chOff x="0" y="4703015"/>
            <a:chExt cx="691909" cy="474799"/>
          </a:xfrm>
        </p:grpSpPr>
        <p:grpSp>
          <p:nvGrpSpPr>
            <p:cNvPr id="56" name="Group 19"/>
            <p:cNvGrpSpPr/>
            <p:nvPr/>
          </p:nvGrpSpPr>
          <p:grpSpPr>
            <a:xfrm>
              <a:off x="0" y="4712062"/>
              <a:ext cx="180000" cy="465752"/>
              <a:chOff x="428596" y="2606064"/>
              <a:chExt cx="180000" cy="465752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rot="5400000">
                <a:off x="357158" y="2748146"/>
                <a:ext cx="285752" cy="1588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1" name="Rectangle 60"/>
              <p:cNvSpPr/>
              <p:nvPr/>
            </p:nvSpPr>
            <p:spPr>
              <a:xfrm>
                <a:off x="428596" y="2891816"/>
                <a:ext cx="180000" cy="180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7" name="Group 22"/>
            <p:cNvGrpSpPr/>
            <p:nvPr/>
          </p:nvGrpSpPr>
          <p:grpSpPr>
            <a:xfrm>
              <a:off x="511909" y="4703015"/>
              <a:ext cx="180000" cy="465752"/>
              <a:chOff x="428596" y="2571750"/>
              <a:chExt cx="180000" cy="465752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rot="5400000">
                <a:off x="357158" y="2713832"/>
                <a:ext cx="285752" cy="1588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428596" y="2857502"/>
                <a:ext cx="180000" cy="180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6680794" y="4582545"/>
            <a:ext cx="691909" cy="467269"/>
            <a:chOff x="0" y="4653998"/>
            <a:chExt cx="691909" cy="467269"/>
          </a:xfrm>
        </p:grpSpPr>
        <p:grpSp>
          <p:nvGrpSpPr>
            <p:cNvPr id="63" name="Group 19"/>
            <p:cNvGrpSpPr/>
            <p:nvPr/>
          </p:nvGrpSpPr>
          <p:grpSpPr>
            <a:xfrm>
              <a:off x="0" y="4653998"/>
              <a:ext cx="180000" cy="465752"/>
              <a:chOff x="428596" y="2548000"/>
              <a:chExt cx="180000" cy="465752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rot="5400000">
                <a:off x="357158" y="2690082"/>
                <a:ext cx="285752" cy="1588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8" name="Rectangle 67"/>
              <p:cNvSpPr/>
              <p:nvPr/>
            </p:nvSpPr>
            <p:spPr>
              <a:xfrm>
                <a:off x="428596" y="2833752"/>
                <a:ext cx="180000" cy="180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4" name="Group 22"/>
            <p:cNvGrpSpPr/>
            <p:nvPr/>
          </p:nvGrpSpPr>
          <p:grpSpPr>
            <a:xfrm>
              <a:off x="511909" y="4655515"/>
              <a:ext cx="180000" cy="465752"/>
              <a:chOff x="428596" y="2524250"/>
              <a:chExt cx="180000" cy="465752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5400000">
                <a:off x="357158" y="2666332"/>
                <a:ext cx="285752" cy="1588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6" name="Rectangle 65"/>
              <p:cNvSpPr/>
              <p:nvPr/>
            </p:nvSpPr>
            <p:spPr>
              <a:xfrm>
                <a:off x="428596" y="2810002"/>
                <a:ext cx="180000" cy="180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024742" y="4582545"/>
            <a:ext cx="691909" cy="474799"/>
            <a:chOff x="0" y="4703015"/>
            <a:chExt cx="691909" cy="474799"/>
          </a:xfrm>
        </p:grpSpPr>
        <p:grpSp>
          <p:nvGrpSpPr>
            <p:cNvPr id="70" name="Group 19"/>
            <p:cNvGrpSpPr/>
            <p:nvPr/>
          </p:nvGrpSpPr>
          <p:grpSpPr>
            <a:xfrm>
              <a:off x="0" y="4712062"/>
              <a:ext cx="180000" cy="465752"/>
              <a:chOff x="428596" y="2606064"/>
              <a:chExt cx="180000" cy="465752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5400000">
                <a:off x="357158" y="2748146"/>
                <a:ext cx="285752" cy="1588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75" name="Rectangle 74"/>
              <p:cNvSpPr/>
              <p:nvPr/>
            </p:nvSpPr>
            <p:spPr>
              <a:xfrm>
                <a:off x="428596" y="2891816"/>
                <a:ext cx="180000" cy="180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71" name="Group 22"/>
            <p:cNvGrpSpPr/>
            <p:nvPr/>
          </p:nvGrpSpPr>
          <p:grpSpPr>
            <a:xfrm>
              <a:off x="511909" y="4703015"/>
              <a:ext cx="180000" cy="465752"/>
              <a:chOff x="428596" y="2571750"/>
              <a:chExt cx="180000" cy="465752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rot="5400000">
                <a:off x="357158" y="2713832"/>
                <a:ext cx="285752" cy="1588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428596" y="2857502"/>
                <a:ext cx="180000" cy="180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76" name="TextBox 75"/>
          <p:cNvSpPr txBox="1"/>
          <p:nvPr/>
        </p:nvSpPr>
        <p:spPr>
          <a:xfrm>
            <a:off x="7286612" y="4077164"/>
            <a:ext cx="540000" cy="5664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85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rot="5400000">
            <a:off x="7643802" y="4724627"/>
            <a:ext cx="285752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715240" y="4869644"/>
            <a:ext cx="180000" cy="18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Connector 79"/>
          <p:cNvCxnSpPr>
            <a:stCxn id="5" idx="1"/>
            <a:endCxn id="6" idx="0"/>
          </p:cNvCxnSpPr>
          <p:nvPr/>
        </p:nvCxnSpPr>
        <p:spPr>
          <a:xfrm rot="10800000" flipV="1">
            <a:off x="2484514" y="1569106"/>
            <a:ext cx="1944578" cy="65048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" idx="3"/>
            <a:endCxn id="7" idx="0"/>
          </p:cNvCxnSpPr>
          <p:nvPr/>
        </p:nvCxnSpPr>
        <p:spPr>
          <a:xfrm>
            <a:off x="4969092" y="1569106"/>
            <a:ext cx="1904644" cy="65048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" idx="1"/>
            <a:endCxn id="8" idx="0"/>
          </p:cNvCxnSpPr>
          <p:nvPr/>
        </p:nvCxnSpPr>
        <p:spPr>
          <a:xfrm rot="10800000" flipV="1">
            <a:off x="1412944" y="2502827"/>
            <a:ext cx="801570" cy="56899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" idx="0"/>
            <a:endCxn id="6" idx="3"/>
          </p:cNvCxnSpPr>
          <p:nvPr/>
        </p:nvCxnSpPr>
        <p:spPr>
          <a:xfrm rot="16200000" flipV="1">
            <a:off x="2880166" y="2377176"/>
            <a:ext cx="574016" cy="82532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" idx="1"/>
            <a:endCxn id="10" idx="0"/>
          </p:cNvCxnSpPr>
          <p:nvPr/>
        </p:nvCxnSpPr>
        <p:spPr>
          <a:xfrm rot="10800000" flipV="1">
            <a:off x="5635540" y="2502827"/>
            <a:ext cx="968196" cy="56899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1" idx="0"/>
            <a:endCxn id="7" idx="3"/>
          </p:cNvCxnSpPr>
          <p:nvPr/>
        </p:nvCxnSpPr>
        <p:spPr>
          <a:xfrm rot="16200000" flipV="1">
            <a:off x="7188588" y="2457977"/>
            <a:ext cx="568991" cy="6586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" idx="1"/>
            <a:endCxn id="12" idx="0"/>
          </p:cNvCxnSpPr>
          <p:nvPr/>
        </p:nvCxnSpPr>
        <p:spPr>
          <a:xfrm rot="10800000" flipV="1">
            <a:off x="841440" y="3355058"/>
            <a:ext cx="301504" cy="72191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3" idx="0"/>
            <a:endCxn id="8" idx="3"/>
          </p:cNvCxnSpPr>
          <p:nvPr/>
        </p:nvCxnSpPr>
        <p:spPr>
          <a:xfrm rot="16200000" flipV="1">
            <a:off x="1582407" y="3455596"/>
            <a:ext cx="716892" cy="51581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" idx="1"/>
            <a:endCxn id="14" idx="0"/>
          </p:cNvCxnSpPr>
          <p:nvPr/>
        </p:nvCxnSpPr>
        <p:spPr>
          <a:xfrm rot="10800000" flipV="1">
            <a:off x="2913142" y="3360084"/>
            <a:ext cx="396692" cy="71689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9" idx="3"/>
            <a:endCxn id="15" idx="0"/>
          </p:cNvCxnSpPr>
          <p:nvPr/>
        </p:nvCxnSpPr>
        <p:spPr>
          <a:xfrm>
            <a:off x="3849834" y="3360084"/>
            <a:ext cx="420630" cy="7118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" idx="1"/>
            <a:endCxn id="16" idx="0"/>
          </p:cNvCxnSpPr>
          <p:nvPr/>
        </p:nvCxnSpPr>
        <p:spPr>
          <a:xfrm rot="10800000" flipV="1">
            <a:off x="4944910" y="3355058"/>
            <a:ext cx="420630" cy="72191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" idx="3"/>
            <a:endCxn id="17" idx="0"/>
          </p:cNvCxnSpPr>
          <p:nvPr/>
        </p:nvCxnSpPr>
        <p:spPr>
          <a:xfrm>
            <a:off x="5905540" y="3355059"/>
            <a:ext cx="396692" cy="71689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" idx="1"/>
          </p:cNvCxnSpPr>
          <p:nvPr/>
        </p:nvCxnSpPr>
        <p:spPr>
          <a:xfrm rot="10800000" flipV="1">
            <a:off x="7286614" y="3355058"/>
            <a:ext cx="245817" cy="71689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" idx="3"/>
            <a:endCxn id="19" idx="0"/>
          </p:cNvCxnSpPr>
          <p:nvPr/>
        </p:nvCxnSpPr>
        <p:spPr>
          <a:xfrm>
            <a:off x="8072430" y="3355059"/>
            <a:ext cx="301504" cy="71689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1406" y="1142990"/>
            <a:ext cx="3429024" cy="56647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0000" tIns="90000" rIns="90000" bIns="90000" rtlCol="0" anchor="ctr" anchorCtr="0">
            <a:spAutoFit/>
          </a:bodyPr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Insert 92, 96, 87, 88</a:t>
            </a:r>
            <a:endParaRPr lang="en-IN" sz="25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03598"/>
            <a:ext cx="8246070" cy="381642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Times New Roman" panose="02020603050405020304" pitchFamily="18" charset="0"/>
              </a:rPr>
              <a:t>Case 1</a:t>
            </a:r>
            <a:r>
              <a:rPr lang="en-US" b="1" dirty="0">
                <a:effectLst/>
                <a:ea typeface="Times New Roman" panose="02020603050405020304" pitchFamily="18" charset="0"/>
              </a:rPr>
              <a:t>: </a:t>
            </a:r>
            <a:r>
              <a:rPr lang="en-US" dirty="0">
                <a:effectLst/>
                <a:ea typeface="Times New Roman" panose="02020603050405020304" pitchFamily="18" charset="0"/>
              </a:rPr>
              <a:t>The node from which the value is deleted has minimum n/2 values even after deletion.</a:t>
            </a:r>
          </a:p>
          <a:p>
            <a:r>
              <a:rPr lang="en-US" dirty="0"/>
              <a:t>Case 2: After deletion, the node has less than n/2 values. </a:t>
            </a:r>
          </a:p>
          <a:p>
            <a:r>
              <a:rPr lang="en-US" dirty="0"/>
              <a:t>Case 3: After deletion, if all the nodes have exactly the minimum number of nodes, no value can be borrowed from any of the adjacent nodes.</a:t>
            </a:r>
            <a:endParaRPr lang="en-I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Case 1: Delete 50 (B Tree of order 7)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15564"/>
              </p:ext>
            </p:extLst>
          </p:nvPr>
        </p:nvGraphicFramePr>
        <p:xfrm>
          <a:off x="3857620" y="1214428"/>
          <a:ext cx="1381092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0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028666"/>
              </p:ext>
            </p:extLst>
          </p:nvPr>
        </p:nvGraphicFramePr>
        <p:xfrm>
          <a:off x="500034" y="2214560"/>
          <a:ext cx="1381092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607503"/>
              </p:ext>
            </p:extLst>
          </p:nvPr>
        </p:nvGraphicFramePr>
        <p:xfrm>
          <a:off x="3250493" y="2214560"/>
          <a:ext cx="2643204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IN" b="1" dirty="0">
                        <a:effectLst>
                          <a:glow rad="2286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580063"/>
              </p:ext>
            </p:extLst>
          </p:nvPr>
        </p:nvGraphicFramePr>
        <p:xfrm>
          <a:off x="7072330" y="2214560"/>
          <a:ext cx="1762136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82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84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86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88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28596" y="2571750"/>
            <a:ext cx="180000" cy="465752"/>
            <a:chOff x="428596" y="2571750"/>
            <a:chExt cx="180000" cy="465752"/>
          </a:xfrm>
        </p:grpSpPr>
        <p:cxnSp>
          <p:nvCxnSpPr>
            <p:cNvPr id="9" name="Straight Connector 8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/>
          <p:cNvCxnSpPr/>
          <p:nvPr/>
        </p:nvCxnSpPr>
        <p:spPr>
          <a:xfrm rot="10800000" flipV="1">
            <a:off x="1214414" y="1571618"/>
            <a:ext cx="2643206" cy="6429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239448" y="1892295"/>
            <a:ext cx="642942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14942" y="1571618"/>
            <a:ext cx="2786082" cy="6429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748662" y="2571750"/>
            <a:ext cx="180000" cy="465752"/>
            <a:chOff x="428596" y="2571750"/>
            <a:chExt cx="180000" cy="465752"/>
          </a:xfrm>
        </p:grpSpPr>
        <p:cxnSp>
          <p:nvCxnSpPr>
            <p:cNvPr id="15" name="Straight Connector 14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05852" y="2571750"/>
            <a:ext cx="180000" cy="465752"/>
            <a:chOff x="428596" y="2571750"/>
            <a:chExt cx="180000" cy="465752"/>
          </a:xfrm>
        </p:grpSpPr>
        <p:cxnSp>
          <p:nvCxnSpPr>
            <p:cNvPr id="18" name="Straight Connector 17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64353" y="2571750"/>
            <a:ext cx="180000" cy="465752"/>
            <a:chOff x="428596" y="2571750"/>
            <a:chExt cx="180000" cy="465752"/>
          </a:xfrm>
        </p:grpSpPr>
        <p:cxnSp>
          <p:nvCxnSpPr>
            <p:cNvPr id="21" name="Straight Connector 20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08357" y="2571750"/>
            <a:ext cx="180000" cy="465752"/>
            <a:chOff x="428596" y="2571750"/>
            <a:chExt cx="180000" cy="465752"/>
          </a:xfrm>
        </p:grpSpPr>
        <p:cxnSp>
          <p:nvCxnSpPr>
            <p:cNvPr id="24" name="Straight Connector 23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000892" y="2571750"/>
            <a:ext cx="180000" cy="465752"/>
            <a:chOff x="428596" y="2571750"/>
            <a:chExt cx="180000" cy="465752"/>
          </a:xfrm>
        </p:grpSpPr>
        <p:cxnSp>
          <p:nvCxnSpPr>
            <p:cNvPr id="27" name="Straight Connector 26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28021" y="2571750"/>
            <a:ext cx="180000" cy="465752"/>
            <a:chOff x="428596" y="2571750"/>
            <a:chExt cx="180000" cy="465752"/>
          </a:xfrm>
        </p:grpSpPr>
        <p:cxnSp>
          <p:nvCxnSpPr>
            <p:cNvPr id="30" name="Straight Connector 29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868524" y="2571750"/>
            <a:ext cx="180000" cy="465752"/>
            <a:chOff x="428596" y="2571750"/>
            <a:chExt cx="180000" cy="465752"/>
          </a:xfrm>
        </p:grpSpPr>
        <p:cxnSp>
          <p:nvCxnSpPr>
            <p:cNvPr id="33" name="Straight Connector 32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98651" y="2571750"/>
            <a:ext cx="180000" cy="465752"/>
            <a:chOff x="428596" y="2571750"/>
            <a:chExt cx="180000" cy="465752"/>
          </a:xfrm>
        </p:grpSpPr>
        <p:cxnSp>
          <p:nvCxnSpPr>
            <p:cNvPr id="36" name="Straight Connector 35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749718" y="2571750"/>
            <a:ext cx="180000" cy="465752"/>
            <a:chOff x="428596" y="2571750"/>
            <a:chExt cx="180000" cy="465752"/>
          </a:xfrm>
        </p:grpSpPr>
        <p:cxnSp>
          <p:nvCxnSpPr>
            <p:cNvPr id="39" name="Straight Connector 38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190928" y="2571750"/>
            <a:ext cx="180000" cy="465752"/>
            <a:chOff x="428596" y="2571750"/>
            <a:chExt cx="180000" cy="465752"/>
          </a:xfrm>
        </p:grpSpPr>
        <p:cxnSp>
          <p:nvCxnSpPr>
            <p:cNvPr id="42" name="Straight Connector 41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618057" y="2571750"/>
            <a:ext cx="180000" cy="465752"/>
            <a:chOff x="428596" y="2571750"/>
            <a:chExt cx="180000" cy="465752"/>
          </a:xfrm>
        </p:grpSpPr>
        <p:cxnSp>
          <p:nvCxnSpPr>
            <p:cNvPr id="45" name="Straight Connector 44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058560" y="2571750"/>
            <a:ext cx="180000" cy="465752"/>
            <a:chOff x="428596" y="2571750"/>
            <a:chExt cx="180000" cy="465752"/>
          </a:xfrm>
        </p:grpSpPr>
        <p:cxnSp>
          <p:nvCxnSpPr>
            <p:cNvPr id="48" name="Straight Connector 47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488687" y="2571750"/>
            <a:ext cx="180000" cy="465752"/>
            <a:chOff x="428596" y="2571750"/>
            <a:chExt cx="180000" cy="465752"/>
          </a:xfrm>
        </p:grpSpPr>
        <p:cxnSp>
          <p:nvCxnSpPr>
            <p:cNvPr id="51" name="Straight Connector 50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939754" y="2571750"/>
            <a:ext cx="180000" cy="465752"/>
            <a:chOff x="428596" y="2571750"/>
            <a:chExt cx="180000" cy="465752"/>
          </a:xfrm>
        </p:grpSpPr>
        <p:cxnSp>
          <p:nvCxnSpPr>
            <p:cNvPr id="54" name="Straight Connector 53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357818" y="2571750"/>
            <a:ext cx="180000" cy="465752"/>
            <a:chOff x="428596" y="2571750"/>
            <a:chExt cx="180000" cy="465752"/>
          </a:xfrm>
        </p:grpSpPr>
        <p:cxnSp>
          <p:nvCxnSpPr>
            <p:cNvPr id="57" name="Straight Connector 56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808885" y="2571750"/>
            <a:ext cx="180000" cy="465752"/>
            <a:chOff x="428596" y="2571750"/>
            <a:chExt cx="180000" cy="465752"/>
          </a:xfrm>
        </p:grpSpPr>
        <p:cxnSp>
          <p:nvCxnSpPr>
            <p:cNvPr id="60" name="Straight Connector 59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44176"/>
              </p:ext>
            </p:extLst>
          </p:nvPr>
        </p:nvGraphicFramePr>
        <p:xfrm>
          <a:off x="3824560" y="3268956"/>
          <a:ext cx="1381092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0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205507"/>
              </p:ext>
            </p:extLst>
          </p:nvPr>
        </p:nvGraphicFramePr>
        <p:xfrm>
          <a:off x="466974" y="4269088"/>
          <a:ext cx="1381092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742680"/>
              </p:ext>
            </p:extLst>
          </p:nvPr>
        </p:nvGraphicFramePr>
        <p:xfrm>
          <a:off x="3436803" y="4269088"/>
          <a:ext cx="220267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614628"/>
              </p:ext>
            </p:extLst>
          </p:nvPr>
        </p:nvGraphicFramePr>
        <p:xfrm>
          <a:off x="7039270" y="4269088"/>
          <a:ext cx="1762136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82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84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86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88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6" name="Group 65"/>
          <p:cNvGrpSpPr/>
          <p:nvPr/>
        </p:nvGrpSpPr>
        <p:grpSpPr>
          <a:xfrm>
            <a:off x="395536" y="4626278"/>
            <a:ext cx="180000" cy="465752"/>
            <a:chOff x="428596" y="2571750"/>
            <a:chExt cx="180000" cy="465752"/>
          </a:xfrm>
        </p:grpSpPr>
        <p:cxnSp>
          <p:nvCxnSpPr>
            <p:cNvPr id="67" name="Straight Connector 66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69" name="Straight Connector 68"/>
          <p:cNvCxnSpPr/>
          <p:nvPr/>
        </p:nvCxnSpPr>
        <p:spPr>
          <a:xfrm rot="10800000" flipV="1">
            <a:off x="1181354" y="3626146"/>
            <a:ext cx="2643206" cy="6429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4206388" y="3946823"/>
            <a:ext cx="642942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181882" y="3626146"/>
            <a:ext cx="2786082" cy="6429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715602" y="4626278"/>
            <a:ext cx="180000" cy="465752"/>
            <a:chOff x="428596" y="2571750"/>
            <a:chExt cx="180000" cy="465752"/>
          </a:xfrm>
        </p:grpSpPr>
        <p:cxnSp>
          <p:nvCxnSpPr>
            <p:cNvPr id="73" name="Straight Connector 72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072792" y="4626278"/>
            <a:ext cx="180000" cy="465752"/>
            <a:chOff x="428596" y="2571750"/>
            <a:chExt cx="180000" cy="465752"/>
          </a:xfrm>
        </p:grpSpPr>
        <p:cxnSp>
          <p:nvCxnSpPr>
            <p:cNvPr id="76" name="Straight Connector 75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431293" y="4626278"/>
            <a:ext cx="180000" cy="465752"/>
            <a:chOff x="428596" y="2571750"/>
            <a:chExt cx="180000" cy="465752"/>
          </a:xfrm>
        </p:grpSpPr>
        <p:cxnSp>
          <p:nvCxnSpPr>
            <p:cNvPr id="79" name="Straight Connector 78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775297" y="4626278"/>
            <a:ext cx="180000" cy="465752"/>
            <a:chOff x="428596" y="2571750"/>
            <a:chExt cx="180000" cy="465752"/>
          </a:xfrm>
        </p:grpSpPr>
        <p:cxnSp>
          <p:nvCxnSpPr>
            <p:cNvPr id="82" name="Straight Connector 81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967832" y="4626278"/>
            <a:ext cx="180000" cy="465752"/>
            <a:chOff x="428596" y="2571750"/>
            <a:chExt cx="180000" cy="465752"/>
          </a:xfrm>
        </p:grpSpPr>
        <p:cxnSp>
          <p:nvCxnSpPr>
            <p:cNvPr id="85" name="Straight Connector 84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394961" y="4626278"/>
            <a:ext cx="180000" cy="465752"/>
            <a:chOff x="428596" y="2571750"/>
            <a:chExt cx="180000" cy="465752"/>
          </a:xfrm>
        </p:grpSpPr>
        <p:cxnSp>
          <p:nvCxnSpPr>
            <p:cNvPr id="88" name="Straight Connector 87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835464" y="4626278"/>
            <a:ext cx="180000" cy="465752"/>
            <a:chOff x="428596" y="2571750"/>
            <a:chExt cx="180000" cy="465752"/>
          </a:xfrm>
        </p:grpSpPr>
        <p:cxnSp>
          <p:nvCxnSpPr>
            <p:cNvPr id="91" name="Straight Connector 90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265591" y="4626278"/>
            <a:ext cx="180000" cy="465752"/>
            <a:chOff x="428596" y="2571750"/>
            <a:chExt cx="180000" cy="465752"/>
          </a:xfrm>
        </p:grpSpPr>
        <p:cxnSp>
          <p:nvCxnSpPr>
            <p:cNvPr id="94" name="Straight Connector 93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8716658" y="4626278"/>
            <a:ext cx="180000" cy="465752"/>
            <a:chOff x="428596" y="2571750"/>
            <a:chExt cx="180000" cy="465752"/>
          </a:xfrm>
        </p:grpSpPr>
        <p:cxnSp>
          <p:nvCxnSpPr>
            <p:cNvPr id="97" name="Straight Connector 96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377238" y="4626278"/>
            <a:ext cx="180000" cy="465752"/>
            <a:chOff x="428596" y="2571750"/>
            <a:chExt cx="180000" cy="465752"/>
          </a:xfrm>
        </p:grpSpPr>
        <p:cxnSp>
          <p:nvCxnSpPr>
            <p:cNvPr id="100" name="Straight Connector 99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804367" y="4626278"/>
            <a:ext cx="180000" cy="465752"/>
            <a:chOff x="428596" y="2571750"/>
            <a:chExt cx="180000" cy="465752"/>
          </a:xfrm>
        </p:grpSpPr>
        <p:cxnSp>
          <p:nvCxnSpPr>
            <p:cNvPr id="103" name="Straight Connector 102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244870" y="4626278"/>
            <a:ext cx="180000" cy="465752"/>
            <a:chOff x="428596" y="2571750"/>
            <a:chExt cx="180000" cy="465752"/>
          </a:xfrm>
        </p:grpSpPr>
        <p:cxnSp>
          <p:nvCxnSpPr>
            <p:cNvPr id="106" name="Straight Connector 105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674997" y="4626278"/>
            <a:ext cx="180000" cy="465752"/>
            <a:chOff x="428596" y="2571750"/>
            <a:chExt cx="180000" cy="465752"/>
          </a:xfrm>
        </p:grpSpPr>
        <p:cxnSp>
          <p:nvCxnSpPr>
            <p:cNvPr id="109" name="Straight Connector 108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5126064" y="4626278"/>
            <a:ext cx="180000" cy="465752"/>
            <a:chOff x="428596" y="2571750"/>
            <a:chExt cx="180000" cy="465752"/>
          </a:xfrm>
        </p:grpSpPr>
        <p:cxnSp>
          <p:nvCxnSpPr>
            <p:cNvPr id="112" name="Straight Connector 111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544128" y="4626278"/>
            <a:ext cx="180000" cy="465752"/>
            <a:chOff x="428596" y="2571750"/>
            <a:chExt cx="180000" cy="465752"/>
          </a:xfrm>
        </p:grpSpPr>
        <p:cxnSp>
          <p:nvCxnSpPr>
            <p:cNvPr id="115" name="Straight Connector 114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8702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When the element is being deleted from a non-root node that has exactly the minimum number of elements, </a:t>
            </a:r>
          </a:p>
          <a:p>
            <a:pPr lvl="1"/>
            <a:r>
              <a:rPr lang="en-IN" dirty="0"/>
              <a:t>replace the deleted element with an element from its nearest left or right sibling.</a:t>
            </a:r>
          </a:p>
          <a:p>
            <a:r>
              <a:rPr lang="en-IN" dirty="0"/>
              <a:t>Every node other than the root has either a nearest left or right sibling or both.</a:t>
            </a:r>
          </a:p>
        </p:txBody>
      </p:sp>
    </p:spTree>
    <p:extLst>
      <p:ext uri="{BB962C8B-B14F-4D97-AF65-F5344CB8AC3E}">
        <p14:creationId xmlns:p14="http://schemas.microsoft.com/office/powerpoint/2010/main" val="4575979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Case 2 : Delete 25 (B Tree of order 7)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57620" y="1214428"/>
          <a:ext cx="1381092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60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0034" y="2214560"/>
          <a:ext cx="1381092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24765"/>
              </p:ext>
            </p:extLst>
          </p:nvPr>
        </p:nvGraphicFramePr>
        <p:xfrm>
          <a:off x="2917053" y="2214560"/>
          <a:ext cx="1321602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IN" b="1" dirty="0">
                        <a:effectLst>
                          <a:glow rad="2286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072330" y="2214560"/>
          <a:ext cx="1762136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82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84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86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88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28596" y="2571750"/>
            <a:ext cx="180000" cy="465752"/>
            <a:chOff x="428596" y="2571750"/>
            <a:chExt cx="180000" cy="465752"/>
          </a:xfrm>
        </p:grpSpPr>
        <p:cxnSp>
          <p:nvCxnSpPr>
            <p:cNvPr id="9" name="Straight Connector 8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/>
          <p:cNvCxnSpPr/>
          <p:nvPr/>
        </p:nvCxnSpPr>
        <p:spPr>
          <a:xfrm rot="10800000" flipV="1">
            <a:off x="1214414" y="1571618"/>
            <a:ext cx="2643206" cy="6429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 flipV="1">
            <a:off x="3643306" y="1571620"/>
            <a:ext cx="714382" cy="6429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14942" y="1571618"/>
            <a:ext cx="2786082" cy="6429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748662" y="2571750"/>
            <a:ext cx="180000" cy="465752"/>
            <a:chOff x="428596" y="2571750"/>
            <a:chExt cx="180000" cy="465752"/>
          </a:xfrm>
        </p:grpSpPr>
        <p:cxnSp>
          <p:nvCxnSpPr>
            <p:cNvPr id="15" name="Straight Connector 14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05852" y="2571750"/>
            <a:ext cx="180000" cy="465752"/>
            <a:chOff x="428596" y="2571750"/>
            <a:chExt cx="180000" cy="465752"/>
          </a:xfrm>
        </p:grpSpPr>
        <p:cxnSp>
          <p:nvCxnSpPr>
            <p:cNvPr id="18" name="Straight Connector 17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64353" y="2571750"/>
            <a:ext cx="180000" cy="465752"/>
            <a:chOff x="428596" y="2571750"/>
            <a:chExt cx="180000" cy="465752"/>
          </a:xfrm>
        </p:grpSpPr>
        <p:cxnSp>
          <p:nvCxnSpPr>
            <p:cNvPr id="21" name="Straight Connector 20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08357" y="2571750"/>
            <a:ext cx="180000" cy="465752"/>
            <a:chOff x="428596" y="2571750"/>
            <a:chExt cx="180000" cy="465752"/>
          </a:xfrm>
        </p:grpSpPr>
        <p:cxnSp>
          <p:nvCxnSpPr>
            <p:cNvPr id="24" name="Straight Connector 23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000892" y="2571750"/>
            <a:ext cx="180000" cy="465752"/>
            <a:chOff x="428596" y="2571750"/>
            <a:chExt cx="180000" cy="465752"/>
          </a:xfrm>
        </p:grpSpPr>
        <p:cxnSp>
          <p:nvCxnSpPr>
            <p:cNvPr id="27" name="Straight Connector 26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28021" y="2571750"/>
            <a:ext cx="180000" cy="465752"/>
            <a:chOff x="428596" y="2571750"/>
            <a:chExt cx="180000" cy="465752"/>
          </a:xfrm>
        </p:grpSpPr>
        <p:cxnSp>
          <p:nvCxnSpPr>
            <p:cNvPr id="30" name="Straight Connector 29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868524" y="2571750"/>
            <a:ext cx="180000" cy="465752"/>
            <a:chOff x="428596" y="2571750"/>
            <a:chExt cx="180000" cy="465752"/>
          </a:xfrm>
        </p:grpSpPr>
        <p:cxnSp>
          <p:nvCxnSpPr>
            <p:cNvPr id="33" name="Straight Connector 32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98651" y="2571750"/>
            <a:ext cx="180000" cy="465752"/>
            <a:chOff x="428596" y="2571750"/>
            <a:chExt cx="180000" cy="465752"/>
          </a:xfrm>
        </p:grpSpPr>
        <p:cxnSp>
          <p:nvCxnSpPr>
            <p:cNvPr id="36" name="Straight Connector 35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749718" y="2571750"/>
            <a:ext cx="180000" cy="465752"/>
            <a:chOff x="428596" y="2571750"/>
            <a:chExt cx="180000" cy="465752"/>
          </a:xfrm>
        </p:grpSpPr>
        <p:cxnSp>
          <p:nvCxnSpPr>
            <p:cNvPr id="39" name="Straight Connector 38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857488" y="2571750"/>
            <a:ext cx="180000" cy="465752"/>
            <a:chOff x="428596" y="2571750"/>
            <a:chExt cx="180000" cy="465752"/>
          </a:xfrm>
        </p:grpSpPr>
        <p:cxnSp>
          <p:nvCxnSpPr>
            <p:cNvPr id="42" name="Straight Connector 41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284617" y="2571750"/>
            <a:ext cx="180000" cy="465752"/>
            <a:chOff x="428596" y="2571750"/>
            <a:chExt cx="180000" cy="465752"/>
          </a:xfrm>
        </p:grpSpPr>
        <p:cxnSp>
          <p:nvCxnSpPr>
            <p:cNvPr id="45" name="Straight Connector 44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725120" y="2571750"/>
            <a:ext cx="180000" cy="465752"/>
            <a:chOff x="428596" y="2571750"/>
            <a:chExt cx="180000" cy="465752"/>
          </a:xfrm>
        </p:grpSpPr>
        <p:cxnSp>
          <p:nvCxnSpPr>
            <p:cNvPr id="48" name="Straight Connector 47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155247" y="2571750"/>
            <a:ext cx="180000" cy="465752"/>
            <a:chOff x="428596" y="2571750"/>
            <a:chExt cx="180000" cy="465752"/>
          </a:xfrm>
        </p:grpSpPr>
        <p:cxnSp>
          <p:nvCxnSpPr>
            <p:cNvPr id="51" name="Straight Connector 50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714876" y="2571750"/>
            <a:ext cx="180000" cy="465752"/>
            <a:chOff x="428596" y="2571750"/>
            <a:chExt cx="180000" cy="465752"/>
          </a:xfrm>
        </p:grpSpPr>
        <p:cxnSp>
          <p:nvCxnSpPr>
            <p:cNvPr id="54" name="Straight Connector 53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132940" y="2571750"/>
            <a:ext cx="180000" cy="465752"/>
            <a:chOff x="428596" y="2571750"/>
            <a:chExt cx="180000" cy="465752"/>
          </a:xfrm>
        </p:grpSpPr>
        <p:cxnSp>
          <p:nvCxnSpPr>
            <p:cNvPr id="57" name="Straight Connector 56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584007" y="2571750"/>
            <a:ext cx="180000" cy="465752"/>
            <a:chOff x="428596" y="2571750"/>
            <a:chExt cx="180000" cy="465752"/>
          </a:xfrm>
        </p:grpSpPr>
        <p:cxnSp>
          <p:nvCxnSpPr>
            <p:cNvPr id="60" name="Straight Connector 59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4786314" y="2214560"/>
          <a:ext cx="1321602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6035074" y="2571750"/>
            <a:ext cx="180000" cy="465752"/>
            <a:chOff x="428596" y="2571750"/>
            <a:chExt cx="180000" cy="465752"/>
          </a:xfrm>
        </p:grpSpPr>
        <p:cxnSp>
          <p:nvCxnSpPr>
            <p:cNvPr id="64" name="Straight Connector 63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86316" y="1571618"/>
            <a:ext cx="714378" cy="6429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-24637" y="3291830"/>
            <a:ext cx="9108504" cy="175432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990099"/>
                </a:solidFill>
              </a:rPr>
              <a:t>The deletion leaves behind the node [20, 30], which has just two elements.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990099"/>
                </a:solidFill>
              </a:rPr>
              <a:t>Since this is node is not a root node of B-Tree of Order 7, it must contain </a:t>
            </a:r>
            <a:r>
              <a:rPr lang="en-IN" b="1" dirty="0" err="1">
                <a:solidFill>
                  <a:srgbClr val="990099"/>
                </a:solidFill>
              </a:rPr>
              <a:t>atleast</a:t>
            </a:r>
            <a:r>
              <a:rPr lang="en-IN" b="1" dirty="0">
                <a:solidFill>
                  <a:srgbClr val="990099"/>
                </a:solidFill>
              </a:rPr>
              <a:t> three elements.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990099"/>
                </a:solidFill>
              </a:rPr>
              <a:t>Its nearest sibling [2, 3, 4, 6] has an extra element.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990099"/>
                </a:solidFill>
              </a:rPr>
              <a:t>The largest element from here is moved to the parent node, and the intervening element (10) is moved down.</a:t>
            </a:r>
          </a:p>
        </p:txBody>
      </p:sp>
    </p:spTree>
    <p:extLst>
      <p:ext uri="{BB962C8B-B14F-4D97-AF65-F5344CB8AC3E}">
        <p14:creationId xmlns:p14="http://schemas.microsoft.com/office/powerpoint/2010/main" val="40421909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After Deleting 25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682"/>
              </p:ext>
            </p:extLst>
          </p:nvPr>
        </p:nvGraphicFramePr>
        <p:xfrm>
          <a:off x="3857620" y="1468756"/>
          <a:ext cx="1381092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60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46347"/>
              </p:ext>
            </p:extLst>
          </p:nvPr>
        </p:nvGraphicFramePr>
        <p:xfrm>
          <a:off x="907401" y="2468888"/>
          <a:ext cx="103581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07033"/>
              </p:ext>
            </p:extLst>
          </p:nvPr>
        </p:nvGraphicFramePr>
        <p:xfrm>
          <a:off x="2917053" y="2468888"/>
          <a:ext cx="1321602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54924"/>
              </p:ext>
            </p:extLst>
          </p:nvPr>
        </p:nvGraphicFramePr>
        <p:xfrm>
          <a:off x="7072330" y="2468888"/>
          <a:ext cx="1762136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82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84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86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88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35963" y="2826078"/>
            <a:ext cx="180000" cy="465752"/>
            <a:chOff x="428596" y="2571750"/>
            <a:chExt cx="180000" cy="465752"/>
          </a:xfrm>
        </p:grpSpPr>
        <p:cxnSp>
          <p:nvCxnSpPr>
            <p:cNvPr id="9" name="Straight Connector 8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/>
          <p:cNvCxnSpPr>
            <a:endCxn id="5" idx="0"/>
          </p:cNvCxnSpPr>
          <p:nvPr/>
        </p:nvCxnSpPr>
        <p:spPr>
          <a:xfrm flipH="1">
            <a:off x="1425310" y="1825946"/>
            <a:ext cx="2432310" cy="6429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 flipH="1">
            <a:off x="3577854" y="1825948"/>
            <a:ext cx="779834" cy="6429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" idx="0"/>
          </p:cNvCxnSpPr>
          <p:nvPr/>
        </p:nvCxnSpPr>
        <p:spPr>
          <a:xfrm>
            <a:off x="5214942" y="1825946"/>
            <a:ext cx="2738456" cy="6429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156029" y="2826078"/>
            <a:ext cx="180000" cy="465752"/>
            <a:chOff x="428596" y="2571750"/>
            <a:chExt cx="180000" cy="465752"/>
          </a:xfrm>
        </p:grpSpPr>
        <p:cxnSp>
          <p:nvCxnSpPr>
            <p:cNvPr id="15" name="Straight Connector 14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13219" y="2826078"/>
            <a:ext cx="180000" cy="465752"/>
            <a:chOff x="428596" y="2571750"/>
            <a:chExt cx="180000" cy="465752"/>
          </a:xfrm>
        </p:grpSpPr>
        <p:cxnSp>
          <p:nvCxnSpPr>
            <p:cNvPr id="18" name="Straight Connector 17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71720" y="2826078"/>
            <a:ext cx="180000" cy="465752"/>
            <a:chOff x="428596" y="2571750"/>
            <a:chExt cx="180000" cy="465752"/>
          </a:xfrm>
        </p:grpSpPr>
        <p:cxnSp>
          <p:nvCxnSpPr>
            <p:cNvPr id="21" name="Straight Connector 20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000892" y="2826078"/>
            <a:ext cx="180000" cy="465752"/>
            <a:chOff x="428596" y="2571750"/>
            <a:chExt cx="180000" cy="465752"/>
          </a:xfrm>
        </p:grpSpPr>
        <p:cxnSp>
          <p:nvCxnSpPr>
            <p:cNvPr id="27" name="Straight Connector 26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28021" y="2826078"/>
            <a:ext cx="180000" cy="465752"/>
            <a:chOff x="428596" y="2571750"/>
            <a:chExt cx="180000" cy="465752"/>
          </a:xfrm>
        </p:grpSpPr>
        <p:cxnSp>
          <p:nvCxnSpPr>
            <p:cNvPr id="30" name="Straight Connector 29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868524" y="2826078"/>
            <a:ext cx="180000" cy="465752"/>
            <a:chOff x="428596" y="2571750"/>
            <a:chExt cx="180000" cy="465752"/>
          </a:xfrm>
        </p:grpSpPr>
        <p:cxnSp>
          <p:nvCxnSpPr>
            <p:cNvPr id="33" name="Straight Connector 32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98651" y="2826078"/>
            <a:ext cx="180000" cy="465752"/>
            <a:chOff x="428596" y="2571750"/>
            <a:chExt cx="180000" cy="465752"/>
          </a:xfrm>
        </p:grpSpPr>
        <p:cxnSp>
          <p:nvCxnSpPr>
            <p:cNvPr id="36" name="Straight Connector 35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749718" y="2826078"/>
            <a:ext cx="180000" cy="465752"/>
            <a:chOff x="428596" y="2571750"/>
            <a:chExt cx="180000" cy="465752"/>
          </a:xfrm>
        </p:grpSpPr>
        <p:cxnSp>
          <p:nvCxnSpPr>
            <p:cNvPr id="39" name="Straight Connector 38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857488" y="2826078"/>
            <a:ext cx="180000" cy="465752"/>
            <a:chOff x="428596" y="2571750"/>
            <a:chExt cx="180000" cy="465752"/>
          </a:xfrm>
        </p:grpSpPr>
        <p:cxnSp>
          <p:nvCxnSpPr>
            <p:cNvPr id="42" name="Straight Connector 41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284617" y="2826078"/>
            <a:ext cx="180000" cy="465752"/>
            <a:chOff x="428596" y="2571750"/>
            <a:chExt cx="180000" cy="465752"/>
          </a:xfrm>
        </p:grpSpPr>
        <p:cxnSp>
          <p:nvCxnSpPr>
            <p:cNvPr id="45" name="Straight Connector 44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725120" y="2826078"/>
            <a:ext cx="180000" cy="465752"/>
            <a:chOff x="428596" y="2571750"/>
            <a:chExt cx="180000" cy="465752"/>
          </a:xfrm>
        </p:grpSpPr>
        <p:cxnSp>
          <p:nvCxnSpPr>
            <p:cNvPr id="48" name="Straight Connector 47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155247" y="2826078"/>
            <a:ext cx="180000" cy="465752"/>
            <a:chOff x="428596" y="2571750"/>
            <a:chExt cx="180000" cy="465752"/>
          </a:xfrm>
        </p:grpSpPr>
        <p:cxnSp>
          <p:nvCxnSpPr>
            <p:cNvPr id="51" name="Straight Connector 50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714876" y="2826078"/>
            <a:ext cx="180000" cy="465752"/>
            <a:chOff x="428596" y="2571750"/>
            <a:chExt cx="180000" cy="465752"/>
          </a:xfrm>
        </p:grpSpPr>
        <p:cxnSp>
          <p:nvCxnSpPr>
            <p:cNvPr id="54" name="Straight Connector 53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132940" y="2826078"/>
            <a:ext cx="180000" cy="465752"/>
            <a:chOff x="428596" y="2571750"/>
            <a:chExt cx="180000" cy="465752"/>
          </a:xfrm>
        </p:grpSpPr>
        <p:cxnSp>
          <p:nvCxnSpPr>
            <p:cNvPr id="57" name="Straight Connector 56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584007" y="2826078"/>
            <a:ext cx="180000" cy="465752"/>
            <a:chOff x="428596" y="2571750"/>
            <a:chExt cx="180000" cy="465752"/>
          </a:xfrm>
        </p:grpSpPr>
        <p:cxnSp>
          <p:nvCxnSpPr>
            <p:cNvPr id="60" name="Straight Connector 59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259421"/>
              </p:ext>
            </p:extLst>
          </p:nvPr>
        </p:nvGraphicFramePr>
        <p:xfrm>
          <a:off x="4786314" y="2468888"/>
          <a:ext cx="1321602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6035074" y="2826078"/>
            <a:ext cx="180000" cy="465752"/>
            <a:chOff x="428596" y="2571750"/>
            <a:chExt cx="180000" cy="465752"/>
          </a:xfrm>
        </p:grpSpPr>
        <p:cxnSp>
          <p:nvCxnSpPr>
            <p:cNvPr id="64" name="Straight Connector 63"/>
            <p:cNvCxnSpPr/>
            <p:nvPr/>
          </p:nvCxnSpPr>
          <p:spPr>
            <a:xfrm rot="5400000">
              <a:off x="357158" y="2713832"/>
              <a:ext cx="285752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428596" y="2857502"/>
              <a:ext cx="180000" cy="18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66" name="Straight Connector 65"/>
          <p:cNvCxnSpPr>
            <a:endCxn id="62" idx="0"/>
          </p:cNvCxnSpPr>
          <p:nvPr/>
        </p:nvCxnSpPr>
        <p:spPr>
          <a:xfrm>
            <a:off x="4786316" y="1825946"/>
            <a:ext cx="660799" cy="6429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7566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C9D4-5333-4D55-8A05-F4ABD273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3 : Delete 42 (B Tree of order 5)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7D64F8-0903-4A81-B1EC-7AA2A1A24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696" y="1419622"/>
            <a:ext cx="5515058" cy="3168352"/>
          </a:xfrm>
        </p:spPr>
      </p:pic>
    </p:spTree>
    <p:extLst>
      <p:ext uri="{BB962C8B-B14F-4D97-AF65-F5344CB8AC3E}">
        <p14:creationId xmlns:p14="http://schemas.microsoft.com/office/powerpoint/2010/main" val="3280598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C61C-D62E-4A58-B80C-3F806FC0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B13EA9-38A6-4A50-8B25-781023847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664" y="1275606"/>
            <a:ext cx="5688632" cy="3024336"/>
          </a:xfrm>
        </p:spPr>
      </p:pic>
    </p:spTree>
    <p:extLst>
      <p:ext uri="{BB962C8B-B14F-4D97-AF65-F5344CB8AC3E}">
        <p14:creationId xmlns:p14="http://schemas.microsoft.com/office/powerpoint/2010/main" val="34281360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04B2-3451-424C-ADDA-01BF2B75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A6055A-FCF4-483E-9693-ADF056443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275606"/>
            <a:ext cx="6588732" cy="3168352"/>
          </a:xfrm>
        </p:spPr>
      </p:pic>
    </p:spTree>
    <p:extLst>
      <p:ext uri="{BB962C8B-B14F-4D97-AF65-F5344CB8AC3E}">
        <p14:creationId xmlns:p14="http://schemas.microsoft.com/office/powerpoint/2010/main" val="17024428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Splay Trees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85866"/>
            <a:ext cx="8246070" cy="3643338"/>
          </a:xfrm>
        </p:spPr>
        <p:txBody>
          <a:bodyPr>
            <a:normAutofit/>
          </a:bodyPr>
          <a:lstStyle/>
          <a:p>
            <a:r>
              <a:rPr lang="en-US" dirty="0"/>
              <a:t>A splay tree is a self-adjusting binary search tree </a:t>
            </a:r>
          </a:p>
          <a:p>
            <a:r>
              <a:rPr lang="en-US" dirty="0"/>
              <a:t>Recently accessed elements are quick to access again. </a:t>
            </a:r>
          </a:p>
          <a:p>
            <a:r>
              <a:rPr lang="en-US" dirty="0"/>
              <a:t>It performs basic operations such as insertion, look-up and removal in O(log n) time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CFA5-1608-45D3-AEC6-5107937A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 you go for threaded binary trees?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C251D-9196-400B-9FEF-56C4CC4D9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trees have a lot of wasted space.</a:t>
            </a:r>
          </a:p>
          <a:p>
            <a:r>
              <a:rPr lang="en-US" dirty="0"/>
              <a:t>The idea of threaded binary trees is to make </a:t>
            </a:r>
            <a:r>
              <a:rPr lang="en-US" dirty="0" err="1"/>
              <a:t>inorder</a:t>
            </a:r>
            <a:r>
              <a:rPr lang="en-US" dirty="0"/>
              <a:t> traversal faster and do it without stack and without recursion.</a:t>
            </a:r>
          </a:p>
          <a:p>
            <a:r>
              <a:rPr lang="en-US" dirty="0"/>
              <a:t>Reduces the time complexity of the algorithm.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8430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87F3-3F2A-4E32-932E-EFAA74BA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splaying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C11DA-2060-4642-8939-CC475040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Rearranges the tree so that a certain element is placed at the root of the tree.</a:t>
            </a:r>
          </a:p>
          <a:p>
            <a:r>
              <a:rPr lang="en-US" dirty="0"/>
              <a:t>First perform a standard binary tree search for the element in question, and then use tree rotations in a specific fashion to bring the element to the top.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4796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393D-56AE-485B-89D5-3AF71E50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splay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37816-FCFF-4825-8DA3-FF4672D6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self-optimizing</a:t>
            </a:r>
          </a:p>
          <a:p>
            <a:r>
              <a:rPr lang="en-US" dirty="0"/>
              <a:t>Frequently accessed nodes will move nearer to the root where they can be accessed more quickly.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8697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Splay Rotations (6 types)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	Left and right rotations</a:t>
            </a:r>
          </a:p>
          <a:p>
            <a:pPr marL="0" indent="0">
              <a:buNone/>
            </a:pPr>
            <a:r>
              <a:rPr lang="en-US" dirty="0"/>
              <a:t>•	Zig-zig left-left and zig-zig right-right rotations</a:t>
            </a:r>
          </a:p>
          <a:p>
            <a:pPr marL="0" indent="0">
              <a:buNone/>
            </a:pPr>
            <a:r>
              <a:rPr lang="en-US" dirty="0"/>
              <a:t>•	Zig-zag left-right and zig-zag right-left rotations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Node q has a parent p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 bwMode="auto">
          <a:xfrm>
            <a:off x="2554263" y="2533642"/>
            <a:ext cx="673595" cy="72041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071538" y="1357304"/>
            <a:ext cx="775499" cy="785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000" b="1" dirty="0">
              <a:solidFill>
                <a:srgbClr val="FFFF00"/>
              </a:solidFill>
            </a:endParaRPr>
          </a:p>
        </p:txBody>
      </p:sp>
      <p:cxnSp>
        <p:nvCxnSpPr>
          <p:cNvPr id="7" name="Straight Connector 6"/>
          <p:cNvCxnSpPr>
            <a:cxnSpLocks/>
            <a:stCxn id="6" idx="3"/>
            <a:endCxn id="9" idx="0"/>
          </p:cNvCxnSpPr>
          <p:nvPr/>
        </p:nvCxnSpPr>
        <p:spPr bwMode="auto">
          <a:xfrm flipH="1">
            <a:off x="562055" y="2028042"/>
            <a:ext cx="623052" cy="76044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  <a:stCxn id="6" idx="5"/>
            <a:endCxn id="5" idx="1"/>
          </p:cNvCxnSpPr>
          <p:nvPr/>
        </p:nvCxnSpPr>
        <p:spPr bwMode="auto">
          <a:xfrm>
            <a:off x="1733468" y="2028042"/>
            <a:ext cx="919441" cy="61110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spect="1"/>
          </p:cNvSpPr>
          <p:nvPr/>
        </p:nvSpPr>
        <p:spPr>
          <a:xfrm>
            <a:off x="285720" y="2788491"/>
            <a:ext cx="552670" cy="8251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180000" tIns="180000" rIns="180000" bIns="180000" rtlCol="0">
            <a:spAutoFit/>
          </a:bodyPr>
          <a:lstStyle/>
          <a:p>
            <a:r>
              <a:rPr lang="en-US" sz="3000" b="1" dirty="0"/>
              <a:t>a</a:t>
            </a:r>
            <a:endParaRPr lang="en-IN" sz="3000" b="1" dirty="0"/>
          </a:p>
        </p:txBody>
      </p:sp>
      <p:sp>
        <p:nvSpPr>
          <p:cNvPr id="11" name="TextBox 10"/>
          <p:cNvSpPr txBox="1">
            <a:spLocks noChangeAspect="1"/>
          </p:cNvSpPr>
          <p:nvPr/>
        </p:nvSpPr>
        <p:spPr>
          <a:xfrm>
            <a:off x="2022969" y="3788623"/>
            <a:ext cx="570304" cy="8251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180000" tIns="180000" rIns="180000" bIns="180000" rtlCol="0">
            <a:spAutoFit/>
          </a:bodyPr>
          <a:lstStyle/>
          <a:p>
            <a:r>
              <a:rPr lang="en-US" sz="3000" b="1" dirty="0"/>
              <a:t>b</a:t>
            </a:r>
            <a:endParaRPr lang="en-IN" sz="3000" b="1" dirty="0"/>
          </a:p>
        </p:txBody>
      </p:sp>
      <p:sp>
        <p:nvSpPr>
          <p:cNvPr id="12" name="TextBox 11"/>
          <p:cNvSpPr txBox="1">
            <a:spLocks noChangeAspect="1"/>
          </p:cNvSpPr>
          <p:nvPr/>
        </p:nvSpPr>
        <p:spPr>
          <a:xfrm>
            <a:off x="3400898" y="3736160"/>
            <a:ext cx="523816" cy="8251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180000" tIns="180000" rIns="180000" bIns="180000" rtlCol="0">
            <a:spAutoFit/>
          </a:bodyPr>
          <a:lstStyle/>
          <a:p>
            <a:r>
              <a:rPr lang="en-US" sz="3000" b="1" dirty="0"/>
              <a:t>c</a:t>
            </a:r>
            <a:endParaRPr lang="en-IN" sz="3000" b="1" dirty="0"/>
          </a:p>
        </p:txBody>
      </p:sp>
      <p:cxnSp>
        <p:nvCxnSpPr>
          <p:cNvPr id="13" name="Straight Connector 12"/>
          <p:cNvCxnSpPr>
            <a:cxnSpLocks/>
            <a:stCxn id="5" idx="3"/>
            <a:endCxn id="11" idx="0"/>
          </p:cNvCxnSpPr>
          <p:nvPr/>
        </p:nvCxnSpPr>
        <p:spPr bwMode="auto">
          <a:xfrm flipH="1">
            <a:off x="2308121" y="3148552"/>
            <a:ext cx="344788" cy="64007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  <a:stCxn id="5" idx="5"/>
            <a:endCxn id="12" idx="0"/>
          </p:cNvCxnSpPr>
          <p:nvPr/>
        </p:nvCxnSpPr>
        <p:spPr bwMode="auto">
          <a:xfrm>
            <a:off x="3129212" y="3148552"/>
            <a:ext cx="533594" cy="58760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spect="1"/>
          </p:cNvSpPr>
          <p:nvPr/>
        </p:nvSpPr>
        <p:spPr>
          <a:xfrm>
            <a:off x="525769" y="1219025"/>
            <a:ext cx="450626" cy="8251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180000" tIns="180000" rIns="180000" bIns="180000" rtlCol="0">
            <a:spAutoFit/>
          </a:bodyPr>
          <a:lstStyle/>
          <a:p>
            <a:r>
              <a:rPr lang="en-US" sz="3000" b="1" dirty="0"/>
              <a:t>p</a:t>
            </a:r>
            <a:endParaRPr lang="en-IN" sz="3000" b="1" dirty="0"/>
          </a:p>
        </p:txBody>
      </p:sp>
      <p:sp>
        <p:nvSpPr>
          <p:cNvPr id="20" name="TextBox 19"/>
          <p:cNvSpPr txBox="1">
            <a:spLocks noChangeAspect="1"/>
          </p:cNvSpPr>
          <p:nvPr/>
        </p:nvSpPr>
        <p:spPr>
          <a:xfrm>
            <a:off x="3409981" y="2485032"/>
            <a:ext cx="477105" cy="8251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180000" tIns="180000" rIns="180000" bIns="180000" rtlCol="0">
            <a:spAutoFit/>
          </a:bodyPr>
          <a:lstStyle/>
          <a:p>
            <a:r>
              <a:rPr lang="en-US" sz="3000" b="1" dirty="0"/>
              <a:t>q</a:t>
            </a:r>
            <a:endParaRPr lang="en-IN" sz="3000" b="1" dirty="0"/>
          </a:p>
        </p:txBody>
      </p:sp>
      <p:sp>
        <p:nvSpPr>
          <p:cNvPr id="21" name="Oval 20"/>
          <p:cNvSpPr/>
          <p:nvPr/>
        </p:nvSpPr>
        <p:spPr bwMode="auto">
          <a:xfrm>
            <a:off x="7007737" y="1071552"/>
            <a:ext cx="804624" cy="82518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852239" y="2357436"/>
            <a:ext cx="857884" cy="81789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000" b="1" dirty="0">
              <a:solidFill>
                <a:srgbClr val="FFFF00"/>
              </a:solidFill>
            </a:endParaRPr>
          </a:p>
        </p:txBody>
      </p:sp>
      <p:cxnSp>
        <p:nvCxnSpPr>
          <p:cNvPr id="23" name="Straight Connector 22"/>
          <p:cNvCxnSpPr>
            <a:cxnSpLocks/>
            <a:stCxn id="22" idx="3"/>
            <a:endCxn id="25" idx="0"/>
          </p:cNvCxnSpPr>
          <p:nvPr/>
        </p:nvCxnSpPr>
        <p:spPr bwMode="auto">
          <a:xfrm flipH="1">
            <a:off x="5500768" y="3055553"/>
            <a:ext cx="477105" cy="68060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  <a:stCxn id="22" idx="5"/>
            <a:endCxn id="26" idx="0"/>
          </p:cNvCxnSpPr>
          <p:nvPr/>
        </p:nvCxnSpPr>
        <p:spPr bwMode="auto">
          <a:xfrm>
            <a:off x="6584489" y="3055553"/>
            <a:ext cx="526177" cy="72968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spect="1"/>
          </p:cNvSpPr>
          <p:nvPr/>
        </p:nvSpPr>
        <p:spPr>
          <a:xfrm>
            <a:off x="5224433" y="3736160"/>
            <a:ext cx="552670" cy="8251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180000" tIns="180000" rIns="180000" bIns="180000" rtlCol="0">
            <a:spAutoFit/>
          </a:bodyPr>
          <a:lstStyle/>
          <a:p>
            <a:r>
              <a:rPr lang="en-US" sz="3000" b="1" dirty="0"/>
              <a:t>a</a:t>
            </a:r>
            <a:endParaRPr lang="en-IN" sz="3000" b="1" dirty="0"/>
          </a:p>
        </p:txBody>
      </p:sp>
      <p:sp>
        <p:nvSpPr>
          <p:cNvPr id="26" name="TextBox 25"/>
          <p:cNvSpPr txBox="1">
            <a:spLocks noChangeAspect="1"/>
          </p:cNvSpPr>
          <p:nvPr/>
        </p:nvSpPr>
        <p:spPr>
          <a:xfrm>
            <a:off x="6825514" y="3785235"/>
            <a:ext cx="570304" cy="8251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180000" tIns="180000" rIns="180000" bIns="180000" rtlCol="0">
            <a:spAutoFit/>
          </a:bodyPr>
          <a:lstStyle/>
          <a:p>
            <a:r>
              <a:rPr lang="en-US" sz="3000" b="1" dirty="0"/>
              <a:t>b</a:t>
            </a:r>
            <a:endParaRPr lang="en-IN" sz="3000" b="1" dirty="0"/>
          </a:p>
        </p:txBody>
      </p:sp>
      <p:sp>
        <p:nvSpPr>
          <p:cNvPr id="27" name="TextBox 26"/>
          <p:cNvSpPr txBox="1">
            <a:spLocks noChangeAspect="1"/>
          </p:cNvSpPr>
          <p:nvPr/>
        </p:nvSpPr>
        <p:spPr>
          <a:xfrm>
            <a:off x="8058129" y="2453572"/>
            <a:ext cx="523816" cy="8251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180000" tIns="180000" rIns="180000" bIns="180000" rtlCol="0">
            <a:spAutoFit/>
          </a:bodyPr>
          <a:lstStyle/>
          <a:p>
            <a:r>
              <a:rPr lang="en-US" sz="3000" b="1" dirty="0"/>
              <a:t>c</a:t>
            </a:r>
            <a:endParaRPr lang="en-IN" sz="3000" b="1" dirty="0"/>
          </a:p>
        </p:txBody>
      </p:sp>
      <p:cxnSp>
        <p:nvCxnSpPr>
          <p:cNvPr id="28" name="Straight Connector 27"/>
          <p:cNvCxnSpPr>
            <a:cxnSpLocks/>
            <a:stCxn id="21" idx="3"/>
            <a:endCxn id="22" idx="0"/>
          </p:cNvCxnSpPr>
          <p:nvPr/>
        </p:nvCxnSpPr>
        <p:spPr bwMode="auto">
          <a:xfrm flipH="1">
            <a:off x="6281181" y="1775887"/>
            <a:ext cx="844390" cy="58154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  <a:stCxn id="21" idx="5"/>
            <a:endCxn id="27" idx="0"/>
          </p:cNvCxnSpPr>
          <p:nvPr/>
        </p:nvCxnSpPr>
        <p:spPr bwMode="auto">
          <a:xfrm>
            <a:off x="7694527" y="1775887"/>
            <a:ext cx="625510" cy="6776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>
            <a:spLocks noChangeAspect="1"/>
          </p:cNvSpPr>
          <p:nvPr/>
        </p:nvSpPr>
        <p:spPr>
          <a:xfrm>
            <a:off x="5235092" y="2428874"/>
            <a:ext cx="477105" cy="82240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180000" tIns="180000" rIns="180000" bIns="180000" rtlCol="0">
            <a:spAutoFit/>
          </a:bodyPr>
          <a:lstStyle/>
          <a:p>
            <a:r>
              <a:rPr lang="en-US" sz="3000" b="1" dirty="0"/>
              <a:t>p</a:t>
            </a:r>
            <a:endParaRPr lang="en-IN" sz="3000" b="1" dirty="0"/>
          </a:p>
        </p:txBody>
      </p:sp>
      <p:sp>
        <p:nvSpPr>
          <p:cNvPr id="31" name="TextBox 30"/>
          <p:cNvSpPr txBox="1">
            <a:spLocks noChangeAspect="1"/>
          </p:cNvSpPr>
          <p:nvPr/>
        </p:nvSpPr>
        <p:spPr>
          <a:xfrm>
            <a:off x="6363862" y="1148594"/>
            <a:ext cx="461652" cy="8251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180000" tIns="180000" rIns="180000" bIns="180000" rtlCol="0">
            <a:spAutoFit/>
          </a:bodyPr>
          <a:lstStyle/>
          <a:p>
            <a:r>
              <a:rPr lang="en-US" sz="3000" b="1" dirty="0"/>
              <a:t>q</a:t>
            </a:r>
            <a:endParaRPr lang="en-IN" sz="3000" b="1" dirty="0"/>
          </a:p>
        </p:txBody>
      </p:sp>
      <p:sp>
        <p:nvSpPr>
          <p:cNvPr id="42" name="Right Arrow 41"/>
          <p:cNvSpPr/>
          <p:nvPr/>
        </p:nvSpPr>
        <p:spPr>
          <a:xfrm>
            <a:off x="3857620" y="1857370"/>
            <a:ext cx="1785950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/>
          <p:cNvSpPr txBox="1">
            <a:spLocks noChangeAspect="1"/>
          </p:cNvSpPr>
          <p:nvPr/>
        </p:nvSpPr>
        <p:spPr>
          <a:xfrm>
            <a:off x="3924714" y="1470827"/>
            <a:ext cx="1378583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Left Rotation</a:t>
            </a:r>
            <a:endParaRPr lang="en-IN" sz="2000" b="1" dirty="0"/>
          </a:p>
        </p:txBody>
      </p:sp>
      <p:sp>
        <p:nvSpPr>
          <p:cNvPr id="44" name="TextBox 43"/>
          <p:cNvSpPr txBox="1">
            <a:spLocks noChangeAspect="1"/>
          </p:cNvSpPr>
          <p:nvPr/>
        </p:nvSpPr>
        <p:spPr>
          <a:xfrm>
            <a:off x="214282" y="4148750"/>
            <a:ext cx="1632755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p – parent</a:t>
            </a:r>
          </a:p>
          <a:p>
            <a:r>
              <a:rPr lang="en-US" sz="2000" b="1" dirty="0"/>
              <a:t>q – splay node</a:t>
            </a:r>
          </a:p>
          <a:p>
            <a:r>
              <a:rPr lang="en-US" sz="2000" b="1" dirty="0" err="1"/>
              <a:t>a,b,c</a:t>
            </a:r>
            <a:r>
              <a:rPr lang="en-US" sz="2000" b="1" dirty="0"/>
              <a:t> - </a:t>
            </a:r>
            <a:r>
              <a:rPr lang="en-US" sz="2000" b="1" dirty="0" err="1"/>
              <a:t>Subtrees</a:t>
            </a:r>
            <a:endParaRPr lang="en-IN" sz="2000" b="1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8843-C713-4860-8EF0-6FF6CF1F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Right Rotation (Splay node is x)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9DD08A-6128-46C8-B97F-4600570CC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2032938"/>
            <a:ext cx="1330708" cy="15841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D307C9-39EE-4D6B-A652-0EF49981A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032938"/>
            <a:ext cx="1512168" cy="1512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3E2A23-754C-4657-B5E3-78F31EB12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7" y="2032938"/>
            <a:ext cx="1584176" cy="1433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F9E50F-342E-432B-86DC-2AB878F29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347" y="2030656"/>
            <a:ext cx="1665101" cy="162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095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14428"/>
            <a:ext cx="8246069" cy="330153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If ‘q’ has a parent, ‘p’ and a grand parent ‘</a:t>
            </a:r>
            <a:r>
              <a:rPr lang="en-US" dirty="0" err="1"/>
              <a:t>gp</a:t>
            </a:r>
            <a:r>
              <a:rPr lang="en-US" dirty="0"/>
              <a:t>’ then the rotation is classified as:</a:t>
            </a:r>
          </a:p>
          <a:p>
            <a:pPr marL="514350" indent="-514350">
              <a:buNone/>
            </a:pPr>
            <a:r>
              <a:rPr lang="en-US" dirty="0"/>
              <a:t>(a) </a:t>
            </a:r>
            <a:r>
              <a:rPr lang="en-US" b="1" u="sng" dirty="0">
                <a:solidFill>
                  <a:srgbClr val="FFFF00"/>
                </a:solidFill>
              </a:rPr>
              <a:t>ZIG ZIG</a:t>
            </a:r>
            <a:r>
              <a:rPr lang="en-US" dirty="0"/>
              <a:t>: LL ( p -&gt; left child of </a:t>
            </a:r>
            <a:r>
              <a:rPr lang="en-US" dirty="0" err="1"/>
              <a:t>gp</a:t>
            </a:r>
            <a:r>
              <a:rPr lang="en-US" dirty="0"/>
              <a:t>, q -&gt; left child of p)</a:t>
            </a:r>
          </a:p>
          <a:p>
            <a:pPr marL="514350" indent="-514350">
              <a:buNone/>
            </a:pPr>
            <a:r>
              <a:rPr lang="en-US" dirty="0"/>
              <a:t>(b) </a:t>
            </a:r>
            <a:r>
              <a:rPr lang="en-US" b="1" u="sng" dirty="0">
                <a:solidFill>
                  <a:srgbClr val="FFFF00"/>
                </a:solidFill>
              </a:rPr>
              <a:t>ZIG ZAG</a:t>
            </a:r>
            <a:r>
              <a:rPr lang="en-US" dirty="0"/>
              <a:t>: LR ( p -&gt; left child of </a:t>
            </a:r>
            <a:r>
              <a:rPr lang="en-US" dirty="0" err="1"/>
              <a:t>gp</a:t>
            </a:r>
            <a:r>
              <a:rPr lang="en-US" dirty="0"/>
              <a:t>, q -&gt; right child of p)</a:t>
            </a:r>
          </a:p>
          <a:p>
            <a:pPr marL="514350" indent="-514350">
              <a:buNone/>
            </a:pPr>
            <a:r>
              <a:rPr lang="en-US" dirty="0"/>
              <a:t>(c) </a:t>
            </a:r>
            <a:r>
              <a:rPr lang="en-US" b="1" u="sng" dirty="0">
                <a:solidFill>
                  <a:srgbClr val="FFFF00"/>
                </a:solidFill>
              </a:rPr>
              <a:t>ZAG ZAG</a:t>
            </a:r>
            <a:r>
              <a:rPr lang="en-US" dirty="0"/>
              <a:t>: RR ( p -&gt; right child of </a:t>
            </a:r>
            <a:r>
              <a:rPr lang="en-US" dirty="0" err="1"/>
              <a:t>gp</a:t>
            </a:r>
            <a:r>
              <a:rPr lang="en-US" dirty="0"/>
              <a:t>, q -&gt; right child of p)</a:t>
            </a:r>
          </a:p>
          <a:p>
            <a:pPr>
              <a:buNone/>
            </a:pPr>
            <a:r>
              <a:rPr lang="en-US" dirty="0"/>
              <a:t>(d) </a:t>
            </a:r>
            <a:r>
              <a:rPr lang="en-US" b="1" u="sng" dirty="0">
                <a:solidFill>
                  <a:srgbClr val="FFFF00"/>
                </a:solidFill>
              </a:rPr>
              <a:t>ZAG ZIG</a:t>
            </a:r>
            <a:r>
              <a:rPr lang="en-US" dirty="0"/>
              <a:t>: RL ( p -&gt; right child of </a:t>
            </a:r>
            <a:r>
              <a:rPr lang="en-US" dirty="0" err="1"/>
              <a:t>gp</a:t>
            </a:r>
            <a:r>
              <a:rPr lang="en-US" dirty="0"/>
              <a:t>, q -&gt; left child of p)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LL, LR, RR and RL in a splay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 bwMode="auto">
          <a:xfrm>
            <a:off x="2500298" y="3000378"/>
            <a:ext cx="540000" cy="54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714480" y="2214560"/>
            <a:ext cx="540000" cy="54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000" b="1" dirty="0">
              <a:solidFill>
                <a:srgbClr val="FFFF00"/>
              </a:solidFill>
            </a:endParaRPr>
          </a:p>
        </p:txBody>
      </p:sp>
      <p:cxnSp>
        <p:nvCxnSpPr>
          <p:cNvPr id="6" name="Straight Connector 5"/>
          <p:cNvCxnSpPr>
            <a:stCxn id="5" idx="3"/>
            <a:endCxn id="8" idx="0"/>
          </p:cNvCxnSpPr>
          <p:nvPr/>
        </p:nvCxnSpPr>
        <p:spPr bwMode="auto">
          <a:xfrm rot="5400000">
            <a:off x="1244402" y="2808408"/>
            <a:ext cx="682089" cy="41623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" idx="5"/>
            <a:endCxn id="4" idx="1"/>
          </p:cNvCxnSpPr>
          <p:nvPr/>
        </p:nvCxnSpPr>
        <p:spPr bwMode="auto">
          <a:xfrm rot="16200000" flipH="1">
            <a:off x="2175399" y="2675479"/>
            <a:ext cx="403980" cy="40398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spect="1"/>
          </p:cNvSpPr>
          <p:nvPr/>
        </p:nvSpPr>
        <p:spPr>
          <a:xfrm>
            <a:off x="1183058" y="3357568"/>
            <a:ext cx="388546" cy="6434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0000" tIns="90000" rIns="90000" bIns="90000" rtlCol="0">
            <a:spAutoFit/>
          </a:bodyPr>
          <a:lstStyle/>
          <a:p>
            <a:r>
              <a:rPr lang="en-US" sz="3000" b="1" dirty="0"/>
              <a:t>b</a:t>
            </a:r>
            <a:endParaRPr lang="en-IN" sz="3000" b="1" dirty="0"/>
          </a:p>
        </p:txBody>
      </p:sp>
      <p:sp>
        <p:nvSpPr>
          <p:cNvPr id="9" name="TextBox 8"/>
          <p:cNvSpPr txBox="1">
            <a:spLocks noChangeAspect="1"/>
          </p:cNvSpPr>
          <p:nvPr/>
        </p:nvSpPr>
        <p:spPr>
          <a:xfrm>
            <a:off x="2022969" y="4000029"/>
            <a:ext cx="342058" cy="6434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0000" tIns="90000" rIns="90000" bIns="90000" rtlCol="0">
            <a:spAutoFit/>
          </a:bodyPr>
          <a:lstStyle/>
          <a:p>
            <a:r>
              <a:rPr lang="en-US" sz="3000" b="1" dirty="0"/>
              <a:t>c</a:t>
            </a:r>
            <a:endParaRPr lang="en-IN" sz="3000" b="1" dirty="0"/>
          </a:p>
        </p:txBody>
      </p:sp>
      <p:sp>
        <p:nvSpPr>
          <p:cNvPr id="10" name="TextBox 9"/>
          <p:cNvSpPr txBox="1">
            <a:spLocks noChangeAspect="1"/>
          </p:cNvSpPr>
          <p:nvPr/>
        </p:nvSpPr>
        <p:spPr>
          <a:xfrm>
            <a:off x="3214678" y="4000510"/>
            <a:ext cx="388546" cy="6434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0000" tIns="90000" rIns="90000" bIns="90000" rtlCol="0">
            <a:spAutoFit/>
          </a:bodyPr>
          <a:lstStyle/>
          <a:p>
            <a:r>
              <a:rPr lang="en-US" sz="3000" b="1" dirty="0"/>
              <a:t>d</a:t>
            </a:r>
            <a:endParaRPr lang="en-IN" sz="3000" b="1" dirty="0"/>
          </a:p>
        </p:txBody>
      </p:sp>
      <p:cxnSp>
        <p:nvCxnSpPr>
          <p:cNvPr id="11" name="Straight Connector 10"/>
          <p:cNvCxnSpPr>
            <a:stCxn id="4" idx="3"/>
            <a:endCxn id="9" idx="0"/>
          </p:cNvCxnSpPr>
          <p:nvPr/>
        </p:nvCxnSpPr>
        <p:spPr bwMode="auto">
          <a:xfrm rot="5400000">
            <a:off x="2117323" y="3537973"/>
            <a:ext cx="538732" cy="38538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5"/>
            <a:endCxn id="10" idx="0"/>
          </p:cNvCxnSpPr>
          <p:nvPr/>
        </p:nvCxnSpPr>
        <p:spPr bwMode="auto">
          <a:xfrm rot="16200000" flipH="1">
            <a:off x="2915478" y="3507036"/>
            <a:ext cx="539213" cy="44773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spect="1"/>
          </p:cNvSpPr>
          <p:nvPr/>
        </p:nvSpPr>
        <p:spPr>
          <a:xfrm>
            <a:off x="2285984" y="1999765"/>
            <a:ext cx="570304" cy="64342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0000" tIns="90000" rIns="90000" bIns="90000" rtlCol="0">
            <a:spAutoFit/>
          </a:bodyPr>
          <a:lstStyle/>
          <a:p>
            <a:pPr algn="ctr"/>
            <a:r>
              <a:rPr lang="en-US" sz="3000" b="1" dirty="0"/>
              <a:t>p</a:t>
            </a:r>
            <a:endParaRPr lang="en-IN" sz="3000" b="1" dirty="0"/>
          </a:p>
        </p:txBody>
      </p:sp>
      <p:sp>
        <p:nvSpPr>
          <p:cNvPr id="14" name="TextBox 13"/>
          <p:cNvSpPr txBox="1">
            <a:spLocks noChangeAspect="1"/>
          </p:cNvSpPr>
          <p:nvPr/>
        </p:nvSpPr>
        <p:spPr>
          <a:xfrm>
            <a:off x="3214678" y="2857021"/>
            <a:ext cx="428628" cy="64342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0000" tIns="90000" rIns="90000" bIns="90000" rtlCol="0">
            <a:spAutoFit/>
          </a:bodyPr>
          <a:lstStyle/>
          <a:p>
            <a:r>
              <a:rPr lang="en-US" sz="3000" b="1" dirty="0"/>
              <a:t>q</a:t>
            </a:r>
            <a:endParaRPr lang="en-IN" sz="3000" b="1" dirty="0"/>
          </a:p>
        </p:txBody>
      </p:sp>
      <p:sp>
        <p:nvSpPr>
          <p:cNvPr id="15" name="TextBox 14"/>
          <p:cNvSpPr txBox="1">
            <a:spLocks noChangeAspect="1"/>
          </p:cNvSpPr>
          <p:nvPr/>
        </p:nvSpPr>
        <p:spPr>
          <a:xfrm>
            <a:off x="214282" y="4148750"/>
            <a:ext cx="1504514" cy="10156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n-US" sz="1600" b="1" dirty="0" err="1"/>
              <a:t>gp</a:t>
            </a:r>
            <a:r>
              <a:rPr lang="en-US" sz="1600" b="1" dirty="0"/>
              <a:t> – grand parent</a:t>
            </a:r>
          </a:p>
          <a:p>
            <a:r>
              <a:rPr lang="en-US" sz="1600" b="1" dirty="0"/>
              <a:t>p – parent</a:t>
            </a:r>
          </a:p>
          <a:p>
            <a:r>
              <a:rPr lang="en-US" sz="1600" b="1" dirty="0"/>
              <a:t>q – splay node</a:t>
            </a:r>
          </a:p>
          <a:p>
            <a:r>
              <a:rPr lang="en-US" sz="1600" b="1" dirty="0" err="1"/>
              <a:t>a,b,c</a:t>
            </a:r>
            <a:r>
              <a:rPr lang="en-US" sz="1600" b="1" dirty="0"/>
              <a:t> - </a:t>
            </a:r>
            <a:r>
              <a:rPr lang="en-US" sz="1600" b="1" dirty="0" err="1"/>
              <a:t>Subtrees</a:t>
            </a:r>
            <a:endParaRPr lang="en-IN" sz="1600" b="1" dirty="0"/>
          </a:p>
        </p:txBody>
      </p:sp>
      <p:sp>
        <p:nvSpPr>
          <p:cNvPr id="31" name="Oval 30"/>
          <p:cNvSpPr/>
          <p:nvPr/>
        </p:nvSpPr>
        <p:spPr bwMode="auto">
          <a:xfrm>
            <a:off x="1000100" y="1571618"/>
            <a:ext cx="540000" cy="54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>
            <a:spLocks noChangeAspect="1"/>
          </p:cNvSpPr>
          <p:nvPr/>
        </p:nvSpPr>
        <p:spPr>
          <a:xfrm>
            <a:off x="1571604" y="1428742"/>
            <a:ext cx="570304" cy="64342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0000" tIns="90000" rIns="90000" bIns="90000" rtlCol="0">
            <a:spAutoFit/>
          </a:bodyPr>
          <a:lstStyle/>
          <a:p>
            <a:r>
              <a:rPr lang="en-US" sz="3000" b="1" dirty="0" err="1"/>
              <a:t>gp</a:t>
            </a:r>
            <a:endParaRPr lang="en-IN" sz="3000" b="1" dirty="0"/>
          </a:p>
        </p:txBody>
      </p:sp>
      <p:cxnSp>
        <p:nvCxnSpPr>
          <p:cNvPr id="34" name="Straight Connector 33"/>
          <p:cNvCxnSpPr>
            <a:stCxn id="31" idx="5"/>
            <a:endCxn id="5" idx="1"/>
          </p:cNvCxnSpPr>
          <p:nvPr/>
        </p:nvCxnSpPr>
        <p:spPr bwMode="auto">
          <a:xfrm rot="16200000" flipH="1">
            <a:off x="1496738" y="1996818"/>
            <a:ext cx="261104" cy="3325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1" idx="3"/>
            <a:endCxn id="44" idx="0"/>
          </p:cNvCxnSpPr>
          <p:nvPr/>
        </p:nvCxnSpPr>
        <p:spPr bwMode="auto">
          <a:xfrm rot="5400000">
            <a:off x="514857" y="2118011"/>
            <a:ext cx="649798" cy="47885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TextBox 43"/>
          <p:cNvSpPr txBox="1">
            <a:spLocks noChangeAspect="1"/>
          </p:cNvSpPr>
          <p:nvPr/>
        </p:nvSpPr>
        <p:spPr>
          <a:xfrm>
            <a:off x="414874" y="2682335"/>
            <a:ext cx="370912" cy="6434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0000" tIns="90000" rIns="90000" bIns="90000" rtlCol="0">
            <a:spAutoFit/>
          </a:bodyPr>
          <a:lstStyle/>
          <a:p>
            <a:r>
              <a:rPr lang="en-US" sz="3000" b="1" dirty="0"/>
              <a:t>a</a:t>
            </a:r>
            <a:endParaRPr lang="en-IN" sz="3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43306" y="1946314"/>
            <a:ext cx="1508746" cy="553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b="1" dirty="0"/>
              <a:t>RR CASE</a:t>
            </a:r>
            <a:endParaRPr lang="en-IN" sz="3000" b="1" dirty="0"/>
          </a:p>
        </p:txBody>
      </p:sp>
      <p:sp>
        <p:nvSpPr>
          <p:cNvPr id="21" name="Oval 20"/>
          <p:cNvSpPr/>
          <p:nvPr/>
        </p:nvSpPr>
        <p:spPr bwMode="auto">
          <a:xfrm>
            <a:off x="5734637" y="3031882"/>
            <a:ext cx="540000" cy="54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460892" y="2317502"/>
            <a:ext cx="540000" cy="54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000" b="1" dirty="0">
              <a:solidFill>
                <a:srgbClr val="FFFF00"/>
              </a:solidFill>
            </a:endParaRPr>
          </a:p>
        </p:txBody>
      </p:sp>
      <p:cxnSp>
        <p:nvCxnSpPr>
          <p:cNvPr id="23" name="Straight Connector 22"/>
          <p:cNvCxnSpPr>
            <a:stCxn id="21" idx="2"/>
            <a:endCxn id="39" idx="0"/>
          </p:cNvCxnSpPr>
          <p:nvPr/>
        </p:nvCxnSpPr>
        <p:spPr bwMode="auto">
          <a:xfrm rot="10800000" flipV="1">
            <a:off x="5269397" y="3301882"/>
            <a:ext cx="465240" cy="38893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6"/>
            <a:endCxn id="25" idx="0"/>
          </p:cNvCxnSpPr>
          <p:nvPr/>
        </p:nvCxnSpPr>
        <p:spPr bwMode="auto">
          <a:xfrm>
            <a:off x="6274637" y="3301882"/>
            <a:ext cx="460544" cy="37725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spect="1"/>
          </p:cNvSpPr>
          <p:nvPr/>
        </p:nvSpPr>
        <p:spPr>
          <a:xfrm>
            <a:off x="6540908" y="3679133"/>
            <a:ext cx="388546" cy="6434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0000" tIns="90000" rIns="90000" bIns="90000" rtlCol="0">
            <a:spAutoFit/>
          </a:bodyPr>
          <a:lstStyle/>
          <a:p>
            <a:r>
              <a:rPr lang="en-US" sz="3000" b="1" dirty="0"/>
              <a:t>b</a:t>
            </a:r>
            <a:endParaRPr lang="en-IN" sz="3000" b="1" dirty="0"/>
          </a:p>
        </p:txBody>
      </p:sp>
      <p:sp>
        <p:nvSpPr>
          <p:cNvPr id="26" name="TextBox 25"/>
          <p:cNvSpPr txBox="1">
            <a:spLocks noChangeAspect="1"/>
          </p:cNvSpPr>
          <p:nvPr/>
        </p:nvSpPr>
        <p:spPr>
          <a:xfrm>
            <a:off x="7286644" y="2964565"/>
            <a:ext cx="342058" cy="6434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0000" tIns="90000" rIns="90000" bIns="90000" rtlCol="0">
            <a:spAutoFit/>
          </a:bodyPr>
          <a:lstStyle/>
          <a:p>
            <a:r>
              <a:rPr lang="en-US" sz="3000" b="1" dirty="0"/>
              <a:t>c</a:t>
            </a:r>
            <a:endParaRPr lang="en-IN" sz="3000" b="1" dirty="0"/>
          </a:p>
        </p:txBody>
      </p:sp>
      <p:sp>
        <p:nvSpPr>
          <p:cNvPr id="27" name="TextBox 26"/>
          <p:cNvSpPr txBox="1">
            <a:spLocks noChangeAspect="1"/>
          </p:cNvSpPr>
          <p:nvPr/>
        </p:nvSpPr>
        <p:spPr>
          <a:xfrm>
            <a:off x="7965399" y="2261767"/>
            <a:ext cx="388546" cy="6434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0000" tIns="90000" rIns="90000" bIns="90000" rtlCol="0">
            <a:spAutoFit/>
          </a:bodyPr>
          <a:lstStyle/>
          <a:p>
            <a:r>
              <a:rPr lang="en-US" sz="3000" b="1" dirty="0"/>
              <a:t>d</a:t>
            </a:r>
            <a:endParaRPr lang="en-IN" sz="3000" b="1" dirty="0"/>
          </a:p>
        </p:txBody>
      </p:sp>
      <p:cxnSp>
        <p:nvCxnSpPr>
          <p:cNvPr id="28" name="Straight Connector 27"/>
          <p:cNvCxnSpPr>
            <a:stCxn id="22" idx="3"/>
            <a:endCxn id="21" idx="7"/>
          </p:cNvCxnSpPr>
          <p:nvPr/>
        </p:nvCxnSpPr>
        <p:spPr bwMode="auto">
          <a:xfrm rot="5400000">
            <a:off x="6201494" y="2772484"/>
            <a:ext cx="332542" cy="34441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6"/>
            <a:endCxn id="26" idx="0"/>
          </p:cNvCxnSpPr>
          <p:nvPr/>
        </p:nvCxnSpPr>
        <p:spPr bwMode="auto">
          <a:xfrm>
            <a:off x="7000892" y="2587502"/>
            <a:ext cx="456781" cy="37706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>
            <a:spLocks noChangeAspect="1"/>
          </p:cNvSpPr>
          <p:nvPr/>
        </p:nvSpPr>
        <p:spPr>
          <a:xfrm>
            <a:off x="5857884" y="2143122"/>
            <a:ext cx="570304" cy="64342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0000" tIns="90000" rIns="90000" bIns="90000" rtlCol="0">
            <a:spAutoFit/>
          </a:bodyPr>
          <a:lstStyle/>
          <a:p>
            <a:pPr algn="ctr"/>
            <a:r>
              <a:rPr lang="en-US" sz="3000" b="1" dirty="0"/>
              <a:t>p</a:t>
            </a:r>
            <a:endParaRPr lang="en-IN" sz="3000" b="1" dirty="0"/>
          </a:p>
        </p:txBody>
      </p:sp>
      <p:sp>
        <p:nvSpPr>
          <p:cNvPr id="33" name="TextBox 32"/>
          <p:cNvSpPr txBox="1">
            <a:spLocks noChangeAspect="1"/>
          </p:cNvSpPr>
          <p:nvPr/>
        </p:nvSpPr>
        <p:spPr>
          <a:xfrm>
            <a:off x="5072066" y="2714626"/>
            <a:ext cx="571504" cy="64342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0000" tIns="90000" rIns="90000" bIns="90000" rtlCol="0">
            <a:spAutoFit/>
          </a:bodyPr>
          <a:lstStyle/>
          <a:p>
            <a:r>
              <a:rPr lang="en-US" sz="3000" b="1" dirty="0" err="1"/>
              <a:t>gp</a:t>
            </a:r>
            <a:endParaRPr lang="en-IN" sz="3000" b="1" dirty="0"/>
          </a:p>
        </p:txBody>
      </p:sp>
      <p:sp>
        <p:nvSpPr>
          <p:cNvPr id="35" name="Oval 34"/>
          <p:cNvSpPr/>
          <p:nvPr/>
        </p:nvSpPr>
        <p:spPr bwMode="auto">
          <a:xfrm>
            <a:off x="7179581" y="1571618"/>
            <a:ext cx="540000" cy="54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36" name="TextBox 35"/>
          <p:cNvSpPr txBox="1">
            <a:spLocks noChangeAspect="1"/>
          </p:cNvSpPr>
          <p:nvPr/>
        </p:nvSpPr>
        <p:spPr>
          <a:xfrm>
            <a:off x="6572264" y="1500180"/>
            <a:ext cx="570304" cy="64342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0000" tIns="90000" rIns="90000" bIns="90000" rtlCol="0">
            <a:spAutoFit/>
          </a:bodyPr>
          <a:lstStyle/>
          <a:p>
            <a:pPr algn="ctr"/>
            <a:r>
              <a:rPr lang="en-US" sz="3000" b="1" dirty="0"/>
              <a:t>q</a:t>
            </a:r>
            <a:endParaRPr lang="en-IN" sz="3000" b="1" dirty="0"/>
          </a:p>
        </p:txBody>
      </p:sp>
      <p:cxnSp>
        <p:nvCxnSpPr>
          <p:cNvPr id="37" name="Straight Connector 36"/>
          <p:cNvCxnSpPr>
            <a:stCxn id="35" idx="6"/>
            <a:endCxn id="27" idx="0"/>
          </p:cNvCxnSpPr>
          <p:nvPr/>
        </p:nvCxnSpPr>
        <p:spPr bwMode="auto">
          <a:xfrm>
            <a:off x="7719581" y="1841618"/>
            <a:ext cx="440091" cy="42014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5" idx="3"/>
            <a:endCxn id="22" idx="7"/>
          </p:cNvCxnSpPr>
          <p:nvPr/>
        </p:nvCxnSpPr>
        <p:spPr bwMode="auto">
          <a:xfrm rot="5400000">
            <a:off x="6908214" y="2046135"/>
            <a:ext cx="364046" cy="33685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>
            <a:spLocks noChangeAspect="1"/>
          </p:cNvSpPr>
          <p:nvPr/>
        </p:nvSpPr>
        <p:spPr>
          <a:xfrm>
            <a:off x="5083941" y="3690820"/>
            <a:ext cx="370912" cy="6434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0000" tIns="90000" rIns="90000" bIns="90000" rtlCol="0">
            <a:spAutoFit/>
          </a:bodyPr>
          <a:lstStyle/>
          <a:p>
            <a:r>
              <a:rPr lang="en-US" sz="3000" b="1" dirty="0"/>
              <a:t>a</a:t>
            </a:r>
            <a:endParaRPr lang="en-IN" sz="3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30" grpId="0" animBg="1"/>
      <p:bldP spid="33" grpId="0" animBg="1"/>
      <p:bldP spid="35" grpId="0" animBg="1"/>
      <p:bldP spid="36" grpId="0" animBg="1"/>
      <p:bldP spid="3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4" name="Oval 3"/>
          <p:cNvSpPr/>
          <p:nvPr/>
        </p:nvSpPr>
        <p:spPr bwMode="auto">
          <a:xfrm>
            <a:off x="1397372" y="3071816"/>
            <a:ext cx="540000" cy="54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929994" y="2214560"/>
            <a:ext cx="540000" cy="54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000" b="1" dirty="0">
              <a:solidFill>
                <a:srgbClr val="FFFF00"/>
              </a:solidFill>
            </a:endParaRPr>
          </a:p>
        </p:txBody>
      </p:sp>
      <p:cxnSp>
        <p:nvCxnSpPr>
          <p:cNvPr id="6" name="Straight Connector 5"/>
          <p:cNvCxnSpPr>
            <a:stCxn id="5" idx="3"/>
            <a:endCxn id="4" idx="0"/>
          </p:cNvCxnSpPr>
          <p:nvPr/>
        </p:nvCxnSpPr>
        <p:spPr bwMode="auto">
          <a:xfrm rot="5400000">
            <a:off x="1640056" y="2702796"/>
            <a:ext cx="396337" cy="34170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" idx="5"/>
            <a:endCxn id="8" idx="0"/>
          </p:cNvCxnSpPr>
          <p:nvPr/>
        </p:nvCxnSpPr>
        <p:spPr bwMode="auto">
          <a:xfrm rot="16200000" flipH="1">
            <a:off x="2400334" y="2666058"/>
            <a:ext cx="467775" cy="4866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spect="1"/>
          </p:cNvSpPr>
          <p:nvPr/>
        </p:nvSpPr>
        <p:spPr>
          <a:xfrm>
            <a:off x="2683256" y="3143254"/>
            <a:ext cx="388546" cy="6434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0000" tIns="90000" rIns="90000" bIns="90000" rtlCol="0">
            <a:spAutoFit/>
          </a:bodyPr>
          <a:lstStyle/>
          <a:p>
            <a:r>
              <a:rPr lang="en-US" sz="3000" b="1" dirty="0"/>
              <a:t>d</a:t>
            </a:r>
            <a:endParaRPr lang="en-IN" sz="3000" b="1" dirty="0"/>
          </a:p>
        </p:txBody>
      </p:sp>
      <p:sp>
        <p:nvSpPr>
          <p:cNvPr id="9" name="TextBox 8"/>
          <p:cNvSpPr txBox="1">
            <a:spLocks noChangeAspect="1"/>
          </p:cNvSpPr>
          <p:nvPr/>
        </p:nvSpPr>
        <p:spPr>
          <a:xfrm>
            <a:off x="920043" y="4071467"/>
            <a:ext cx="388546" cy="6434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0000" tIns="90000" rIns="90000" bIns="90000" rtlCol="0">
            <a:spAutoFit/>
          </a:bodyPr>
          <a:lstStyle/>
          <a:p>
            <a:r>
              <a:rPr lang="en-US" sz="3000" b="1" dirty="0"/>
              <a:t>b</a:t>
            </a:r>
            <a:endParaRPr lang="en-IN" sz="3000" b="1" dirty="0"/>
          </a:p>
        </p:txBody>
      </p:sp>
      <p:sp>
        <p:nvSpPr>
          <p:cNvPr id="10" name="TextBox 9"/>
          <p:cNvSpPr txBox="1">
            <a:spLocks noChangeAspect="1"/>
          </p:cNvSpPr>
          <p:nvPr/>
        </p:nvSpPr>
        <p:spPr>
          <a:xfrm>
            <a:off x="2111752" y="4071948"/>
            <a:ext cx="342058" cy="6434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0000" tIns="90000" rIns="90000" bIns="90000" rtlCol="0">
            <a:spAutoFit/>
          </a:bodyPr>
          <a:lstStyle/>
          <a:p>
            <a:r>
              <a:rPr lang="en-US" sz="3000" b="1" dirty="0"/>
              <a:t>c</a:t>
            </a:r>
            <a:endParaRPr lang="en-IN" sz="3000" b="1" dirty="0"/>
          </a:p>
        </p:txBody>
      </p:sp>
      <p:cxnSp>
        <p:nvCxnSpPr>
          <p:cNvPr id="11" name="Straight Connector 10"/>
          <p:cNvCxnSpPr>
            <a:stCxn id="4" idx="3"/>
            <a:endCxn id="9" idx="0"/>
          </p:cNvCxnSpPr>
          <p:nvPr/>
        </p:nvCxnSpPr>
        <p:spPr bwMode="auto">
          <a:xfrm rot="5400000">
            <a:off x="1026019" y="3621033"/>
            <a:ext cx="538732" cy="36213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5"/>
            <a:endCxn id="10" idx="0"/>
          </p:cNvCxnSpPr>
          <p:nvPr/>
        </p:nvCxnSpPr>
        <p:spPr bwMode="auto">
          <a:xfrm rot="16200000" flipH="1">
            <a:off x="1800930" y="3590096"/>
            <a:ext cx="539213" cy="4244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spect="1"/>
          </p:cNvSpPr>
          <p:nvPr/>
        </p:nvSpPr>
        <p:spPr>
          <a:xfrm>
            <a:off x="2501498" y="1999765"/>
            <a:ext cx="570304" cy="64342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0000" tIns="90000" rIns="90000" bIns="90000" rtlCol="0">
            <a:spAutoFit/>
          </a:bodyPr>
          <a:lstStyle/>
          <a:p>
            <a:pPr algn="ctr"/>
            <a:r>
              <a:rPr lang="en-US" sz="3000" b="1" dirty="0"/>
              <a:t>p</a:t>
            </a:r>
            <a:endParaRPr lang="en-IN" sz="3000" b="1" dirty="0"/>
          </a:p>
        </p:txBody>
      </p:sp>
      <p:sp>
        <p:nvSpPr>
          <p:cNvPr id="14" name="TextBox 13"/>
          <p:cNvSpPr txBox="1">
            <a:spLocks noChangeAspect="1"/>
          </p:cNvSpPr>
          <p:nvPr/>
        </p:nvSpPr>
        <p:spPr>
          <a:xfrm>
            <a:off x="928662" y="3071816"/>
            <a:ext cx="428628" cy="64342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0000" tIns="90000" rIns="90000" bIns="90000" rtlCol="0">
            <a:spAutoFit/>
          </a:bodyPr>
          <a:lstStyle/>
          <a:p>
            <a:r>
              <a:rPr lang="en-US" sz="3000" b="1" dirty="0"/>
              <a:t>q</a:t>
            </a:r>
            <a:endParaRPr lang="en-IN" sz="3000" b="1" dirty="0"/>
          </a:p>
        </p:txBody>
      </p:sp>
      <p:sp>
        <p:nvSpPr>
          <p:cNvPr id="15" name="Oval 14"/>
          <p:cNvSpPr/>
          <p:nvPr/>
        </p:nvSpPr>
        <p:spPr bwMode="auto">
          <a:xfrm>
            <a:off x="1000100" y="1571618"/>
            <a:ext cx="540000" cy="54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>
            <a:spLocks noChangeAspect="1"/>
          </p:cNvSpPr>
          <p:nvPr/>
        </p:nvSpPr>
        <p:spPr>
          <a:xfrm>
            <a:off x="1572804" y="1285866"/>
            <a:ext cx="570304" cy="64342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0000" tIns="90000" rIns="90000" bIns="90000" rtlCol="0">
            <a:spAutoFit/>
          </a:bodyPr>
          <a:lstStyle/>
          <a:p>
            <a:r>
              <a:rPr lang="en-US" sz="3000" b="1" dirty="0" err="1"/>
              <a:t>gp</a:t>
            </a:r>
            <a:endParaRPr lang="en-IN" sz="3000" b="1" dirty="0"/>
          </a:p>
        </p:txBody>
      </p:sp>
      <p:cxnSp>
        <p:nvCxnSpPr>
          <p:cNvPr id="17" name="Straight Connector 16"/>
          <p:cNvCxnSpPr>
            <a:stCxn id="15" idx="6"/>
            <a:endCxn id="5" idx="1"/>
          </p:cNvCxnSpPr>
          <p:nvPr/>
        </p:nvCxnSpPr>
        <p:spPr bwMode="auto">
          <a:xfrm>
            <a:off x="1540100" y="1841618"/>
            <a:ext cx="468975" cy="45202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2"/>
            <a:endCxn id="19" idx="0"/>
          </p:cNvCxnSpPr>
          <p:nvPr/>
        </p:nvCxnSpPr>
        <p:spPr bwMode="auto">
          <a:xfrm rot="10800000" flipV="1">
            <a:off x="399738" y="1841618"/>
            <a:ext cx="600362" cy="6586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spect="1"/>
          </p:cNvSpPr>
          <p:nvPr/>
        </p:nvSpPr>
        <p:spPr>
          <a:xfrm>
            <a:off x="214282" y="2500312"/>
            <a:ext cx="370912" cy="6434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0000" tIns="90000" rIns="90000" bIns="90000" rtlCol="0">
            <a:spAutoFit/>
          </a:bodyPr>
          <a:lstStyle/>
          <a:p>
            <a:r>
              <a:rPr lang="en-US" sz="3000" b="1" dirty="0"/>
              <a:t>a</a:t>
            </a:r>
            <a:endParaRPr lang="en-IN" sz="3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357554" y="2660694"/>
            <a:ext cx="1454244" cy="553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b="1" dirty="0"/>
              <a:t>RL CASE</a:t>
            </a:r>
            <a:endParaRPr lang="en-IN" sz="3000" b="1" dirty="0"/>
          </a:p>
        </p:txBody>
      </p:sp>
      <p:sp>
        <p:nvSpPr>
          <p:cNvPr id="27" name="Oval 26"/>
          <p:cNvSpPr/>
          <p:nvPr/>
        </p:nvSpPr>
        <p:spPr bwMode="auto">
          <a:xfrm>
            <a:off x="5763709" y="2428874"/>
            <a:ext cx="540000" cy="54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818214" y="2460378"/>
            <a:ext cx="540000" cy="54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000" b="1" dirty="0">
              <a:solidFill>
                <a:srgbClr val="FFFF00"/>
              </a:solidFill>
            </a:endParaRPr>
          </a:p>
        </p:txBody>
      </p:sp>
      <p:cxnSp>
        <p:nvCxnSpPr>
          <p:cNvPr id="29" name="Straight Connector 28"/>
          <p:cNvCxnSpPr>
            <a:stCxn id="28" idx="3"/>
            <a:endCxn id="42" idx="0"/>
          </p:cNvCxnSpPr>
          <p:nvPr/>
        </p:nvCxnSpPr>
        <p:spPr bwMode="auto">
          <a:xfrm rot="5400000">
            <a:off x="7395365" y="2926595"/>
            <a:ext cx="507228" cy="49663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5"/>
            <a:endCxn id="31" idx="0"/>
          </p:cNvCxnSpPr>
          <p:nvPr/>
        </p:nvCxnSpPr>
        <p:spPr bwMode="auto">
          <a:xfrm rot="16200000" flipH="1">
            <a:off x="8325113" y="2875317"/>
            <a:ext cx="507228" cy="5991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spect="1"/>
          </p:cNvSpPr>
          <p:nvPr/>
        </p:nvSpPr>
        <p:spPr>
          <a:xfrm>
            <a:off x="8684048" y="3428525"/>
            <a:ext cx="388546" cy="6434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0000" tIns="90000" rIns="90000" bIns="90000" rtlCol="0">
            <a:spAutoFit/>
          </a:bodyPr>
          <a:lstStyle/>
          <a:p>
            <a:r>
              <a:rPr lang="en-US" sz="3000" b="1" dirty="0"/>
              <a:t>b</a:t>
            </a:r>
            <a:endParaRPr lang="en-IN" sz="3000" b="1" dirty="0"/>
          </a:p>
        </p:txBody>
      </p:sp>
      <p:sp>
        <p:nvSpPr>
          <p:cNvPr id="32" name="TextBox 31"/>
          <p:cNvSpPr txBox="1">
            <a:spLocks noChangeAspect="1"/>
          </p:cNvSpPr>
          <p:nvPr/>
        </p:nvSpPr>
        <p:spPr>
          <a:xfrm>
            <a:off x="5286380" y="3428525"/>
            <a:ext cx="342058" cy="6434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0000" tIns="90000" rIns="90000" bIns="90000" rtlCol="0">
            <a:spAutoFit/>
          </a:bodyPr>
          <a:lstStyle/>
          <a:p>
            <a:r>
              <a:rPr lang="en-US" sz="3000" b="1" dirty="0"/>
              <a:t>c</a:t>
            </a:r>
            <a:endParaRPr lang="en-IN" sz="3000" b="1" dirty="0"/>
          </a:p>
        </p:txBody>
      </p:sp>
      <p:sp>
        <p:nvSpPr>
          <p:cNvPr id="33" name="TextBox 32"/>
          <p:cNvSpPr txBox="1">
            <a:spLocks noChangeAspect="1"/>
          </p:cNvSpPr>
          <p:nvPr/>
        </p:nvSpPr>
        <p:spPr>
          <a:xfrm>
            <a:off x="6478089" y="3429006"/>
            <a:ext cx="388546" cy="6434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0000" tIns="90000" rIns="90000" bIns="90000" rtlCol="0">
            <a:spAutoFit/>
          </a:bodyPr>
          <a:lstStyle/>
          <a:p>
            <a:r>
              <a:rPr lang="en-US" sz="3000" b="1" dirty="0"/>
              <a:t>d</a:t>
            </a:r>
            <a:endParaRPr lang="en-IN" sz="3000" b="1" dirty="0"/>
          </a:p>
        </p:txBody>
      </p:sp>
      <p:cxnSp>
        <p:nvCxnSpPr>
          <p:cNvPr id="34" name="Straight Connector 33"/>
          <p:cNvCxnSpPr>
            <a:stCxn id="27" idx="3"/>
            <a:endCxn id="32" idx="0"/>
          </p:cNvCxnSpPr>
          <p:nvPr/>
        </p:nvCxnSpPr>
        <p:spPr bwMode="auto">
          <a:xfrm rot="5400000">
            <a:off x="5380734" y="2966469"/>
            <a:ext cx="538732" cy="38538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7" idx="5"/>
            <a:endCxn id="33" idx="0"/>
          </p:cNvCxnSpPr>
          <p:nvPr/>
        </p:nvCxnSpPr>
        <p:spPr bwMode="auto">
          <a:xfrm rot="16200000" flipH="1">
            <a:off x="6178889" y="2935532"/>
            <a:ext cx="539213" cy="44773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>
            <a:spLocks noChangeAspect="1"/>
          </p:cNvSpPr>
          <p:nvPr/>
        </p:nvSpPr>
        <p:spPr>
          <a:xfrm>
            <a:off x="8429652" y="2214079"/>
            <a:ext cx="570304" cy="64342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0000" tIns="90000" rIns="90000" bIns="90000" rtlCol="0">
            <a:spAutoFit/>
          </a:bodyPr>
          <a:lstStyle/>
          <a:p>
            <a:pPr algn="ctr"/>
            <a:r>
              <a:rPr lang="en-US" sz="3000" b="1" dirty="0"/>
              <a:t>p</a:t>
            </a:r>
            <a:endParaRPr lang="en-IN" sz="3000" b="1" dirty="0"/>
          </a:p>
        </p:txBody>
      </p:sp>
      <p:sp>
        <p:nvSpPr>
          <p:cNvPr id="37" name="TextBox 36"/>
          <p:cNvSpPr txBox="1">
            <a:spLocks noChangeAspect="1"/>
          </p:cNvSpPr>
          <p:nvPr/>
        </p:nvSpPr>
        <p:spPr>
          <a:xfrm>
            <a:off x="5572132" y="1714494"/>
            <a:ext cx="571504" cy="64342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0000" tIns="90000" rIns="90000" bIns="90000" rtlCol="0">
            <a:spAutoFit/>
          </a:bodyPr>
          <a:lstStyle/>
          <a:p>
            <a:r>
              <a:rPr lang="en-US" sz="3000" b="1" dirty="0" err="1"/>
              <a:t>gp</a:t>
            </a:r>
            <a:endParaRPr lang="en-IN" sz="3000" b="1" dirty="0"/>
          </a:p>
        </p:txBody>
      </p:sp>
      <p:sp>
        <p:nvSpPr>
          <p:cNvPr id="38" name="Oval 37"/>
          <p:cNvSpPr/>
          <p:nvPr/>
        </p:nvSpPr>
        <p:spPr bwMode="auto">
          <a:xfrm>
            <a:off x="6786578" y="1571137"/>
            <a:ext cx="540000" cy="54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39" name="TextBox 38"/>
          <p:cNvSpPr txBox="1">
            <a:spLocks noChangeAspect="1"/>
          </p:cNvSpPr>
          <p:nvPr/>
        </p:nvSpPr>
        <p:spPr>
          <a:xfrm>
            <a:off x="7430720" y="1356823"/>
            <a:ext cx="570304" cy="64342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0000" tIns="90000" rIns="90000" bIns="90000" rtlCol="0">
            <a:spAutoFit/>
          </a:bodyPr>
          <a:lstStyle/>
          <a:p>
            <a:pPr algn="ctr"/>
            <a:r>
              <a:rPr lang="en-US" sz="3000" b="1" dirty="0"/>
              <a:t>q</a:t>
            </a:r>
            <a:endParaRPr lang="en-IN" sz="3000" b="1" dirty="0"/>
          </a:p>
        </p:txBody>
      </p:sp>
      <p:cxnSp>
        <p:nvCxnSpPr>
          <p:cNvPr id="40" name="Straight Connector 39"/>
          <p:cNvCxnSpPr>
            <a:stCxn id="38" idx="5"/>
            <a:endCxn id="28" idx="1"/>
          </p:cNvCxnSpPr>
          <p:nvPr/>
        </p:nvCxnSpPr>
        <p:spPr bwMode="auto">
          <a:xfrm rot="16200000" flipH="1">
            <a:off x="7318695" y="1960858"/>
            <a:ext cx="507403" cy="64979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3"/>
            <a:endCxn id="27" idx="7"/>
          </p:cNvCxnSpPr>
          <p:nvPr/>
        </p:nvCxnSpPr>
        <p:spPr bwMode="auto">
          <a:xfrm rot="5400000">
            <a:off x="6307195" y="1949490"/>
            <a:ext cx="475899" cy="64103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TextBox 41"/>
          <p:cNvSpPr txBox="1">
            <a:spLocks noChangeAspect="1"/>
          </p:cNvSpPr>
          <p:nvPr/>
        </p:nvSpPr>
        <p:spPr>
          <a:xfrm>
            <a:off x="7215206" y="3428525"/>
            <a:ext cx="370912" cy="6434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0000" tIns="90000" rIns="90000" bIns="90000" rtlCol="0">
            <a:spAutoFit/>
          </a:bodyPr>
          <a:lstStyle/>
          <a:p>
            <a:r>
              <a:rPr lang="en-US" sz="3000" b="1" dirty="0"/>
              <a:t>a</a:t>
            </a:r>
            <a:endParaRPr lang="en-IN" sz="3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530653" y="4589502"/>
            <a:ext cx="4613379" cy="5539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b="1" dirty="0"/>
              <a:t>Assignment: LL and LR CASE</a:t>
            </a:r>
            <a:endParaRPr lang="en-IN" sz="3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2" grpId="0" animBg="1"/>
      <p:bldP spid="5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016208" y="2444951"/>
            <a:ext cx="3214678" cy="6108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Initial Search Tree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400003" y="71420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1</a:t>
            </a:r>
            <a:endParaRPr lang="en-IN" sz="2000" b="1" dirty="0">
              <a:solidFill>
                <a:srgbClr val="FFFF00"/>
              </a:solidFill>
            </a:endParaRPr>
          </a:p>
        </p:txBody>
      </p:sp>
      <p:cxnSp>
        <p:nvCxnSpPr>
          <p:cNvPr id="17" name="Straight Connector 16"/>
          <p:cNvCxnSpPr>
            <a:stCxn id="15" idx="5"/>
            <a:endCxn id="23" idx="1"/>
          </p:cNvCxnSpPr>
          <p:nvPr/>
        </p:nvCxnSpPr>
        <p:spPr bwMode="auto">
          <a:xfrm rot="16200000" flipH="1">
            <a:off x="2716720" y="412011"/>
            <a:ext cx="152384" cy="17605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3" idx="3"/>
            <a:endCxn id="24" idx="0"/>
          </p:cNvCxnSpPr>
          <p:nvPr/>
        </p:nvCxnSpPr>
        <p:spPr bwMode="auto">
          <a:xfrm rot="5400000">
            <a:off x="2691669" y="897996"/>
            <a:ext cx="219077" cy="1594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spect="1"/>
          </p:cNvSpPr>
          <p:nvPr/>
        </p:nvSpPr>
        <p:spPr>
          <a:xfrm>
            <a:off x="1971375" y="642906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a</a:t>
            </a:r>
            <a:endParaRPr lang="en-IN" sz="2000" b="1" dirty="0"/>
          </a:p>
        </p:txBody>
      </p:sp>
      <p:sp>
        <p:nvSpPr>
          <p:cNvPr id="23" name="Oval 22"/>
          <p:cNvSpPr/>
          <p:nvPr/>
        </p:nvSpPr>
        <p:spPr bwMode="auto">
          <a:xfrm>
            <a:off x="2828631" y="515764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9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542879" y="1087268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8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217193" y="1643038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2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685755" y="2143104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7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400003" y="2714608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6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2114251" y="3301846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3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2542879" y="3786178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4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3042945" y="4286244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5</a:t>
            </a:r>
            <a:endParaRPr lang="en-IN" sz="2000" b="1" dirty="0">
              <a:solidFill>
                <a:srgbClr val="FFFF00"/>
              </a:solidFill>
            </a:endParaRPr>
          </a:p>
        </p:txBody>
      </p:sp>
      <p:cxnSp>
        <p:nvCxnSpPr>
          <p:cNvPr id="36" name="Straight Connector 35"/>
          <p:cNvCxnSpPr>
            <a:stCxn id="24" idx="3"/>
            <a:endCxn id="25" idx="0"/>
          </p:cNvCxnSpPr>
          <p:nvPr/>
        </p:nvCxnSpPr>
        <p:spPr bwMode="auto">
          <a:xfrm rot="5400000">
            <a:off x="2393817" y="1441666"/>
            <a:ext cx="203343" cy="199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5" idx="5"/>
            <a:endCxn id="26" idx="1"/>
          </p:cNvCxnSpPr>
          <p:nvPr/>
        </p:nvCxnSpPr>
        <p:spPr bwMode="auto">
          <a:xfrm rot="16200000" flipH="1">
            <a:off x="2526016" y="1991523"/>
            <a:ext cx="208106" cy="2159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6" idx="3"/>
            <a:endCxn id="27" idx="0"/>
          </p:cNvCxnSpPr>
          <p:nvPr/>
        </p:nvCxnSpPr>
        <p:spPr bwMode="auto">
          <a:xfrm rot="5400000">
            <a:off x="2548793" y="2525336"/>
            <a:ext cx="219077" cy="1594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7" idx="3"/>
            <a:endCxn id="28" idx="0"/>
          </p:cNvCxnSpPr>
          <p:nvPr/>
        </p:nvCxnSpPr>
        <p:spPr bwMode="auto">
          <a:xfrm rot="5400000">
            <a:off x="2255174" y="3104707"/>
            <a:ext cx="234811" cy="1594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8" idx="5"/>
            <a:endCxn id="29" idx="1"/>
          </p:cNvCxnSpPr>
          <p:nvPr/>
        </p:nvCxnSpPr>
        <p:spPr bwMode="auto">
          <a:xfrm rot="16200000" flipH="1">
            <a:off x="2410974" y="3662431"/>
            <a:ext cx="192372" cy="17605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9" idx="5"/>
            <a:endCxn id="30" idx="1"/>
          </p:cNvCxnSpPr>
          <p:nvPr/>
        </p:nvCxnSpPr>
        <p:spPr bwMode="auto">
          <a:xfrm rot="16200000" flipH="1">
            <a:off x="2867454" y="4118911"/>
            <a:ext cx="208106" cy="2474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5" idx="3"/>
            <a:endCxn id="19" idx="0"/>
          </p:cNvCxnSpPr>
          <p:nvPr/>
        </p:nvCxnSpPr>
        <p:spPr bwMode="auto">
          <a:xfrm rot="5400000">
            <a:off x="2195043" y="385636"/>
            <a:ext cx="219059" cy="29548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TextBox 85"/>
          <p:cNvSpPr txBox="1">
            <a:spLocks noChangeAspect="1"/>
          </p:cNvSpPr>
          <p:nvPr/>
        </p:nvSpPr>
        <p:spPr>
          <a:xfrm>
            <a:off x="1757061" y="2192517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b</a:t>
            </a:r>
            <a:endParaRPr lang="en-IN" sz="2000" b="1" dirty="0"/>
          </a:p>
        </p:txBody>
      </p:sp>
      <p:cxnSp>
        <p:nvCxnSpPr>
          <p:cNvPr id="87" name="Straight Connector 86"/>
          <p:cNvCxnSpPr>
            <a:stCxn id="25" idx="3"/>
            <a:endCxn id="86" idx="0"/>
          </p:cNvCxnSpPr>
          <p:nvPr/>
        </p:nvCxnSpPr>
        <p:spPr bwMode="auto">
          <a:xfrm rot="5400000">
            <a:off x="2007484" y="1930499"/>
            <a:ext cx="197052" cy="3269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/>
          <p:cNvSpPr txBox="1">
            <a:spLocks noChangeAspect="1"/>
          </p:cNvSpPr>
          <p:nvPr/>
        </p:nvSpPr>
        <p:spPr>
          <a:xfrm>
            <a:off x="1714480" y="3862361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c</a:t>
            </a:r>
            <a:endParaRPr lang="en-IN" sz="2000" b="1" dirty="0"/>
          </a:p>
        </p:txBody>
      </p:sp>
      <p:cxnSp>
        <p:nvCxnSpPr>
          <p:cNvPr id="90" name="Straight Connector 89"/>
          <p:cNvCxnSpPr>
            <a:stCxn id="28" idx="3"/>
            <a:endCxn id="89" idx="0"/>
          </p:cNvCxnSpPr>
          <p:nvPr/>
        </p:nvCxnSpPr>
        <p:spPr bwMode="auto">
          <a:xfrm rot="5400000">
            <a:off x="1929204" y="3625005"/>
            <a:ext cx="208088" cy="26662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2" name="TextBox 91"/>
          <p:cNvSpPr txBox="1">
            <a:spLocks noChangeAspect="1"/>
          </p:cNvSpPr>
          <p:nvPr/>
        </p:nvSpPr>
        <p:spPr>
          <a:xfrm>
            <a:off x="2114251" y="4362427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d</a:t>
            </a:r>
            <a:endParaRPr lang="en-IN" sz="2000" b="1" dirty="0"/>
          </a:p>
        </p:txBody>
      </p:sp>
      <p:cxnSp>
        <p:nvCxnSpPr>
          <p:cNvPr id="93" name="Straight Connector 92"/>
          <p:cNvCxnSpPr>
            <a:stCxn id="29" idx="3"/>
            <a:endCxn id="92" idx="0"/>
          </p:cNvCxnSpPr>
          <p:nvPr/>
        </p:nvCxnSpPr>
        <p:spPr bwMode="auto">
          <a:xfrm rot="5400000">
            <a:off x="2335537" y="4102776"/>
            <a:ext cx="223822" cy="29548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6" name="TextBox 95"/>
          <p:cNvSpPr txBox="1">
            <a:spLocks noChangeAspect="1"/>
          </p:cNvSpPr>
          <p:nvPr/>
        </p:nvSpPr>
        <p:spPr>
          <a:xfrm>
            <a:off x="2643174" y="4786310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e</a:t>
            </a:r>
            <a:endParaRPr lang="en-IN" sz="2000" b="1" dirty="0"/>
          </a:p>
        </p:txBody>
      </p:sp>
      <p:cxnSp>
        <p:nvCxnSpPr>
          <p:cNvPr id="97" name="Straight Connector 96"/>
          <p:cNvCxnSpPr>
            <a:stCxn id="30" idx="3"/>
            <a:endCxn id="96" idx="0"/>
          </p:cNvCxnSpPr>
          <p:nvPr/>
        </p:nvCxnSpPr>
        <p:spPr bwMode="auto">
          <a:xfrm rot="5400000">
            <a:off x="2888123" y="4579178"/>
            <a:ext cx="147639" cy="26662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9" name="TextBox 98"/>
          <p:cNvSpPr txBox="1">
            <a:spLocks noChangeAspect="1"/>
          </p:cNvSpPr>
          <p:nvPr/>
        </p:nvSpPr>
        <p:spPr>
          <a:xfrm>
            <a:off x="3500430" y="4791055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f</a:t>
            </a:r>
            <a:endParaRPr lang="en-IN" sz="2000" b="1" dirty="0"/>
          </a:p>
        </p:txBody>
      </p:sp>
      <p:cxnSp>
        <p:nvCxnSpPr>
          <p:cNvPr id="100" name="Straight Connector 99"/>
          <p:cNvCxnSpPr>
            <a:stCxn id="30" idx="5"/>
            <a:endCxn id="99" idx="0"/>
          </p:cNvCxnSpPr>
          <p:nvPr/>
        </p:nvCxnSpPr>
        <p:spPr bwMode="auto">
          <a:xfrm rot="16200000" flipH="1">
            <a:off x="3440664" y="4545833"/>
            <a:ext cx="152384" cy="3380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4" name="TextBox 103"/>
          <p:cNvSpPr txBox="1">
            <a:spLocks noChangeAspect="1"/>
          </p:cNvSpPr>
          <p:nvPr/>
        </p:nvSpPr>
        <p:spPr>
          <a:xfrm>
            <a:off x="2828631" y="3214674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g</a:t>
            </a:r>
            <a:endParaRPr lang="en-IN" sz="2000" b="1" dirty="0"/>
          </a:p>
        </p:txBody>
      </p:sp>
      <p:cxnSp>
        <p:nvCxnSpPr>
          <p:cNvPr id="105" name="Straight Connector 104"/>
          <p:cNvCxnSpPr>
            <a:stCxn id="27" idx="6"/>
            <a:endCxn id="104" idx="0"/>
          </p:cNvCxnSpPr>
          <p:nvPr/>
        </p:nvCxnSpPr>
        <p:spPr bwMode="auto">
          <a:xfrm>
            <a:off x="2757193" y="2921055"/>
            <a:ext cx="256894" cy="29361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6" name="TextBox 105"/>
          <p:cNvSpPr txBox="1">
            <a:spLocks noChangeAspect="1"/>
          </p:cNvSpPr>
          <p:nvPr/>
        </p:nvSpPr>
        <p:spPr>
          <a:xfrm>
            <a:off x="3042945" y="1571600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 err="1"/>
              <a:t>i</a:t>
            </a:r>
            <a:endParaRPr lang="en-IN" sz="2000" b="1" dirty="0"/>
          </a:p>
        </p:txBody>
      </p:sp>
      <p:cxnSp>
        <p:nvCxnSpPr>
          <p:cNvPr id="107" name="Straight Connector 106"/>
          <p:cNvCxnSpPr>
            <a:stCxn id="24" idx="6"/>
            <a:endCxn id="106" idx="0"/>
          </p:cNvCxnSpPr>
          <p:nvPr/>
        </p:nvCxnSpPr>
        <p:spPr bwMode="auto">
          <a:xfrm>
            <a:off x="2900069" y="1293715"/>
            <a:ext cx="328332" cy="2778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" name="TextBox 107"/>
          <p:cNvSpPr txBox="1">
            <a:spLocks noChangeAspect="1"/>
          </p:cNvSpPr>
          <p:nvPr/>
        </p:nvSpPr>
        <p:spPr>
          <a:xfrm>
            <a:off x="3257259" y="1000096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j</a:t>
            </a:r>
            <a:endParaRPr lang="en-IN" sz="2000" b="1" dirty="0"/>
          </a:p>
        </p:txBody>
      </p:sp>
      <p:cxnSp>
        <p:nvCxnSpPr>
          <p:cNvPr id="109" name="Straight Connector 108"/>
          <p:cNvCxnSpPr>
            <a:stCxn id="23" idx="6"/>
            <a:endCxn id="108" idx="0"/>
          </p:cNvCxnSpPr>
          <p:nvPr/>
        </p:nvCxnSpPr>
        <p:spPr bwMode="auto">
          <a:xfrm>
            <a:off x="3185821" y="722211"/>
            <a:ext cx="256894" cy="2778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3" name="TextBox 112"/>
          <p:cNvSpPr txBox="1">
            <a:spLocks noChangeAspect="1"/>
          </p:cNvSpPr>
          <p:nvPr/>
        </p:nvSpPr>
        <p:spPr>
          <a:xfrm>
            <a:off x="3042945" y="2764021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h</a:t>
            </a:r>
            <a:endParaRPr lang="en-IN" sz="2000" b="1" dirty="0"/>
          </a:p>
        </p:txBody>
      </p:sp>
      <p:cxnSp>
        <p:nvCxnSpPr>
          <p:cNvPr id="114" name="Straight Connector 113"/>
          <p:cNvCxnSpPr>
            <a:stCxn id="26" idx="5"/>
            <a:endCxn id="113" idx="0"/>
          </p:cNvCxnSpPr>
          <p:nvPr/>
        </p:nvCxnSpPr>
        <p:spPr bwMode="auto">
          <a:xfrm rot="16200000" flipH="1">
            <a:off x="2975273" y="2510893"/>
            <a:ext cx="268490" cy="23776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8" name="TextBox 117"/>
          <p:cNvSpPr txBox="1">
            <a:spLocks noChangeAspect="1"/>
          </p:cNvSpPr>
          <p:nvPr/>
        </p:nvSpPr>
        <p:spPr>
          <a:xfrm>
            <a:off x="3471573" y="4214806"/>
            <a:ext cx="370912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q</a:t>
            </a:r>
            <a:endParaRPr lang="en-IN" sz="2000" b="1" dirty="0"/>
          </a:p>
        </p:txBody>
      </p:sp>
      <p:sp>
        <p:nvSpPr>
          <p:cNvPr id="119" name="Oval 118"/>
          <p:cNvSpPr/>
          <p:nvPr/>
        </p:nvSpPr>
        <p:spPr bwMode="auto">
          <a:xfrm>
            <a:off x="7458379" y="25258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1</a:t>
            </a:r>
            <a:endParaRPr lang="en-IN" sz="2000" b="1" dirty="0">
              <a:solidFill>
                <a:srgbClr val="FFFF00"/>
              </a:solidFill>
            </a:endParaRPr>
          </a:p>
        </p:txBody>
      </p:sp>
      <p:cxnSp>
        <p:nvCxnSpPr>
          <p:cNvPr id="120" name="Straight Connector 119"/>
          <p:cNvCxnSpPr>
            <a:stCxn id="119" idx="5"/>
            <a:endCxn id="123" idx="1"/>
          </p:cNvCxnSpPr>
          <p:nvPr/>
        </p:nvCxnSpPr>
        <p:spPr bwMode="auto">
          <a:xfrm rot="16200000" flipH="1">
            <a:off x="7775096" y="365849"/>
            <a:ext cx="152384" cy="17605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23" idx="3"/>
            <a:endCxn id="124" idx="0"/>
          </p:cNvCxnSpPr>
          <p:nvPr/>
        </p:nvCxnSpPr>
        <p:spPr bwMode="auto">
          <a:xfrm rot="5400000">
            <a:off x="7750045" y="851834"/>
            <a:ext cx="219077" cy="1594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2" name="TextBox 121"/>
          <p:cNvSpPr txBox="1">
            <a:spLocks noChangeAspect="1"/>
          </p:cNvSpPr>
          <p:nvPr/>
        </p:nvSpPr>
        <p:spPr>
          <a:xfrm>
            <a:off x="7029751" y="596744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a</a:t>
            </a:r>
            <a:endParaRPr lang="en-IN" sz="2000" b="1" dirty="0"/>
          </a:p>
        </p:txBody>
      </p:sp>
      <p:sp>
        <p:nvSpPr>
          <p:cNvPr id="123" name="Oval 122"/>
          <p:cNvSpPr/>
          <p:nvPr/>
        </p:nvSpPr>
        <p:spPr bwMode="auto">
          <a:xfrm>
            <a:off x="7887007" y="469602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9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24" name="Oval 123"/>
          <p:cNvSpPr/>
          <p:nvPr/>
        </p:nvSpPr>
        <p:spPr bwMode="auto">
          <a:xfrm>
            <a:off x="7601255" y="1041106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8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7275569" y="1596876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2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7744131" y="2096942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7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7458379" y="2668446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6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7172627" y="3255684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5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7000892" y="3801930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4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715140" y="4373434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3</a:t>
            </a:r>
            <a:endParaRPr lang="en-IN" sz="2000" b="1" dirty="0">
              <a:solidFill>
                <a:srgbClr val="FFFF00"/>
              </a:solidFill>
            </a:endParaRPr>
          </a:p>
        </p:txBody>
      </p:sp>
      <p:cxnSp>
        <p:nvCxnSpPr>
          <p:cNvPr id="131" name="Straight Connector 130"/>
          <p:cNvCxnSpPr>
            <a:stCxn id="124" idx="3"/>
            <a:endCxn id="125" idx="0"/>
          </p:cNvCxnSpPr>
          <p:nvPr/>
        </p:nvCxnSpPr>
        <p:spPr bwMode="auto">
          <a:xfrm rot="5400000">
            <a:off x="7452193" y="1395504"/>
            <a:ext cx="203343" cy="199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5" idx="5"/>
            <a:endCxn id="126" idx="1"/>
          </p:cNvCxnSpPr>
          <p:nvPr/>
        </p:nvCxnSpPr>
        <p:spPr bwMode="auto">
          <a:xfrm rot="16200000" flipH="1">
            <a:off x="7584392" y="1945361"/>
            <a:ext cx="208106" cy="2159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6" idx="3"/>
            <a:endCxn id="127" idx="0"/>
          </p:cNvCxnSpPr>
          <p:nvPr/>
        </p:nvCxnSpPr>
        <p:spPr bwMode="auto">
          <a:xfrm rot="5400000">
            <a:off x="7607169" y="2479174"/>
            <a:ext cx="219077" cy="1594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7" idx="3"/>
            <a:endCxn id="128" idx="0"/>
          </p:cNvCxnSpPr>
          <p:nvPr/>
        </p:nvCxnSpPr>
        <p:spPr bwMode="auto">
          <a:xfrm rot="5400000">
            <a:off x="7313550" y="3058545"/>
            <a:ext cx="234811" cy="1594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28" idx="4"/>
            <a:endCxn id="129" idx="0"/>
          </p:cNvCxnSpPr>
          <p:nvPr/>
        </p:nvCxnSpPr>
        <p:spPr bwMode="auto">
          <a:xfrm rot="5400000">
            <a:off x="7198679" y="3649387"/>
            <a:ext cx="133352" cy="17173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29" idx="3"/>
            <a:endCxn id="130" idx="0"/>
          </p:cNvCxnSpPr>
          <p:nvPr/>
        </p:nvCxnSpPr>
        <p:spPr bwMode="auto">
          <a:xfrm rot="5400000">
            <a:off x="6863930" y="4184162"/>
            <a:ext cx="219077" cy="1594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19" idx="3"/>
            <a:endCxn id="122" idx="0"/>
          </p:cNvCxnSpPr>
          <p:nvPr/>
        </p:nvCxnSpPr>
        <p:spPr bwMode="auto">
          <a:xfrm rot="5400000">
            <a:off x="7253419" y="339474"/>
            <a:ext cx="219059" cy="29548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8" name="TextBox 137"/>
          <p:cNvSpPr txBox="1">
            <a:spLocks noChangeAspect="1"/>
          </p:cNvSpPr>
          <p:nvPr/>
        </p:nvSpPr>
        <p:spPr>
          <a:xfrm>
            <a:off x="6815437" y="2146355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b</a:t>
            </a:r>
            <a:endParaRPr lang="en-IN" sz="2000" b="1" dirty="0"/>
          </a:p>
        </p:txBody>
      </p:sp>
      <p:cxnSp>
        <p:nvCxnSpPr>
          <p:cNvPr id="139" name="Straight Connector 138"/>
          <p:cNvCxnSpPr>
            <a:stCxn id="125" idx="3"/>
            <a:endCxn id="138" idx="0"/>
          </p:cNvCxnSpPr>
          <p:nvPr/>
        </p:nvCxnSpPr>
        <p:spPr bwMode="auto">
          <a:xfrm rot="5400000">
            <a:off x="7065860" y="1884337"/>
            <a:ext cx="197052" cy="3269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0" name="TextBox 139"/>
          <p:cNvSpPr txBox="1">
            <a:spLocks noChangeAspect="1"/>
          </p:cNvSpPr>
          <p:nvPr/>
        </p:nvSpPr>
        <p:spPr>
          <a:xfrm>
            <a:off x="6243932" y="4835723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c</a:t>
            </a:r>
            <a:endParaRPr lang="en-IN" sz="2000" b="1" dirty="0"/>
          </a:p>
        </p:txBody>
      </p:sp>
      <p:cxnSp>
        <p:nvCxnSpPr>
          <p:cNvPr id="141" name="Straight Connector 140"/>
          <p:cNvCxnSpPr>
            <a:stCxn id="130" idx="2"/>
            <a:endCxn id="140" idx="0"/>
          </p:cNvCxnSpPr>
          <p:nvPr/>
        </p:nvCxnSpPr>
        <p:spPr bwMode="auto">
          <a:xfrm rot="10800000" flipV="1">
            <a:off x="6429388" y="4579881"/>
            <a:ext cx="285752" cy="2558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2" name="TextBox 141"/>
          <p:cNvSpPr txBox="1">
            <a:spLocks noChangeAspect="1"/>
          </p:cNvSpPr>
          <p:nvPr/>
        </p:nvSpPr>
        <p:spPr>
          <a:xfrm>
            <a:off x="7072330" y="4835723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d</a:t>
            </a:r>
            <a:endParaRPr lang="en-IN" sz="2000" b="1" dirty="0"/>
          </a:p>
        </p:txBody>
      </p:sp>
      <p:cxnSp>
        <p:nvCxnSpPr>
          <p:cNvPr id="143" name="Straight Connector 142"/>
          <p:cNvCxnSpPr>
            <a:stCxn id="130" idx="6"/>
            <a:endCxn id="142" idx="0"/>
          </p:cNvCxnSpPr>
          <p:nvPr/>
        </p:nvCxnSpPr>
        <p:spPr bwMode="auto">
          <a:xfrm>
            <a:off x="7072330" y="4579881"/>
            <a:ext cx="185456" cy="2558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4" name="TextBox 143"/>
          <p:cNvSpPr txBox="1">
            <a:spLocks noChangeAspect="1"/>
          </p:cNvSpPr>
          <p:nvPr/>
        </p:nvSpPr>
        <p:spPr>
          <a:xfrm>
            <a:off x="7415798" y="4373434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e</a:t>
            </a:r>
            <a:endParaRPr lang="en-IN" sz="2000" b="1" dirty="0"/>
          </a:p>
        </p:txBody>
      </p:sp>
      <p:cxnSp>
        <p:nvCxnSpPr>
          <p:cNvPr id="145" name="Straight Connector 144"/>
          <p:cNvCxnSpPr>
            <a:stCxn id="129" idx="5"/>
            <a:endCxn id="144" idx="0"/>
          </p:cNvCxnSpPr>
          <p:nvPr/>
        </p:nvCxnSpPr>
        <p:spPr bwMode="auto">
          <a:xfrm rot="16200000" flipH="1">
            <a:off x="7343975" y="4116154"/>
            <a:ext cx="219077" cy="29548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6" name="TextBox 145"/>
          <p:cNvSpPr txBox="1">
            <a:spLocks noChangeAspect="1"/>
          </p:cNvSpPr>
          <p:nvPr/>
        </p:nvSpPr>
        <p:spPr>
          <a:xfrm>
            <a:off x="7630112" y="3851343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f</a:t>
            </a:r>
            <a:endParaRPr lang="en-IN" sz="2000" b="1" dirty="0"/>
          </a:p>
        </p:txBody>
      </p:sp>
      <p:cxnSp>
        <p:nvCxnSpPr>
          <p:cNvPr id="147" name="Straight Connector 146"/>
          <p:cNvCxnSpPr>
            <a:stCxn id="128" idx="5"/>
            <a:endCxn id="146" idx="0"/>
          </p:cNvCxnSpPr>
          <p:nvPr/>
        </p:nvCxnSpPr>
        <p:spPr bwMode="auto">
          <a:xfrm rot="16200000" flipH="1">
            <a:off x="7524922" y="3560697"/>
            <a:ext cx="243232" cy="3380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8" name="TextBox 147"/>
          <p:cNvSpPr txBox="1">
            <a:spLocks noChangeAspect="1"/>
          </p:cNvSpPr>
          <p:nvPr/>
        </p:nvSpPr>
        <p:spPr>
          <a:xfrm>
            <a:off x="7887007" y="3168512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g</a:t>
            </a:r>
            <a:endParaRPr lang="en-IN" sz="2000" b="1" dirty="0"/>
          </a:p>
        </p:txBody>
      </p:sp>
      <p:cxnSp>
        <p:nvCxnSpPr>
          <p:cNvPr id="149" name="Straight Connector 148"/>
          <p:cNvCxnSpPr>
            <a:stCxn id="127" idx="6"/>
            <a:endCxn id="148" idx="0"/>
          </p:cNvCxnSpPr>
          <p:nvPr/>
        </p:nvCxnSpPr>
        <p:spPr bwMode="auto">
          <a:xfrm>
            <a:off x="7815569" y="2874893"/>
            <a:ext cx="256894" cy="29361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0" name="TextBox 149"/>
          <p:cNvSpPr txBox="1">
            <a:spLocks noChangeAspect="1"/>
          </p:cNvSpPr>
          <p:nvPr/>
        </p:nvSpPr>
        <p:spPr>
          <a:xfrm>
            <a:off x="8101321" y="1525438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 err="1"/>
              <a:t>i</a:t>
            </a:r>
            <a:endParaRPr lang="en-IN" sz="2000" b="1" dirty="0"/>
          </a:p>
        </p:txBody>
      </p:sp>
      <p:cxnSp>
        <p:nvCxnSpPr>
          <p:cNvPr id="151" name="Straight Connector 150"/>
          <p:cNvCxnSpPr>
            <a:stCxn id="124" idx="6"/>
            <a:endCxn id="150" idx="0"/>
          </p:cNvCxnSpPr>
          <p:nvPr/>
        </p:nvCxnSpPr>
        <p:spPr bwMode="auto">
          <a:xfrm>
            <a:off x="7958445" y="1247553"/>
            <a:ext cx="328332" cy="2778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2" name="TextBox 151"/>
          <p:cNvSpPr txBox="1">
            <a:spLocks noChangeAspect="1"/>
          </p:cNvSpPr>
          <p:nvPr/>
        </p:nvSpPr>
        <p:spPr>
          <a:xfrm>
            <a:off x="8315635" y="953934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j</a:t>
            </a:r>
            <a:endParaRPr lang="en-IN" sz="2000" b="1" dirty="0"/>
          </a:p>
        </p:txBody>
      </p:sp>
      <p:cxnSp>
        <p:nvCxnSpPr>
          <p:cNvPr id="153" name="Straight Connector 152"/>
          <p:cNvCxnSpPr>
            <a:stCxn id="123" idx="6"/>
            <a:endCxn id="152" idx="0"/>
          </p:cNvCxnSpPr>
          <p:nvPr/>
        </p:nvCxnSpPr>
        <p:spPr bwMode="auto">
          <a:xfrm>
            <a:off x="8244197" y="676049"/>
            <a:ext cx="256894" cy="2778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4" name="TextBox 153"/>
          <p:cNvSpPr txBox="1">
            <a:spLocks noChangeAspect="1"/>
          </p:cNvSpPr>
          <p:nvPr/>
        </p:nvSpPr>
        <p:spPr>
          <a:xfrm>
            <a:off x="8101321" y="2717859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h</a:t>
            </a:r>
            <a:endParaRPr lang="en-IN" sz="2000" b="1" dirty="0"/>
          </a:p>
        </p:txBody>
      </p:sp>
      <p:cxnSp>
        <p:nvCxnSpPr>
          <p:cNvPr id="155" name="Straight Connector 154"/>
          <p:cNvCxnSpPr>
            <a:stCxn id="126" idx="5"/>
            <a:endCxn id="154" idx="0"/>
          </p:cNvCxnSpPr>
          <p:nvPr/>
        </p:nvCxnSpPr>
        <p:spPr bwMode="auto">
          <a:xfrm rot="16200000" flipH="1">
            <a:off x="8033649" y="2464731"/>
            <a:ext cx="268490" cy="23776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6" name="TextBox 155"/>
          <p:cNvSpPr txBox="1">
            <a:spLocks noChangeAspect="1"/>
          </p:cNvSpPr>
          <p:nvPr/>
        </p:nvSpPr>
        <p:spPr>
          <a:xfrm>
            <a:off x="6786578" y="3286130"/>
            <a:ext cx="370912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q</a:t>
            </a:r>
            <a:endParaRPr lang="en-IN" sz="2000" b="1" dirty="0"/>
          </a:p>
        </p:txBody>
      </p:sp>
      <p:sp>
        <p:nvSpPr>
          <p:cNvPr id="176" name="TextBox 175"/>
          <p:cNvSpPr txBox="1">
            <a:spLocks noChangeAspect="1"/>
          </p:cNvSpPr>
          <p:nvPr/>
        </p:nvSpPr>
        <p:spPr>
          <a:xfrm>
            <a:off x="4000496" y="2143122"/>
            <a:ext cx="200026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b="1" dirty="0"/>
              <a:t>RR Rotation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8" grpId="0" animBg="1"/>
      <p:bldP spid="140" grpId="0" animBg="1"/>
      <p:bldP spid="142" grpId="0" animBg="1"/>
      <p:bldP spid="144" grpId="0" animBg="1"/>
      <p:bldP spid="146" grpId="0" animBg="1"/>
      <p:bldP spid="148" grpId="0" animBg="1"/>
      <p:bldP spid="150" grpId="0" animBg="1"/>
      <p:bldP spid="152" grpId="0" animBg="1"/>
      <p:bldP spid="154" grpId="0" animBg="1"/>
      <p:bldP spid="15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val 118"/>
          <p:cNvSpPr/>
          <p:nvPr/>
        </p:nvSpPr>
        <p:spPr bwMode="auto">
          <a:xfrm>
            <a:off x="1928795" y="25258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1</a:t>
            </a:r>
            <a:endParaRPr lang="en-IN" sz="2000" b="1" dirty="0">
              <a:solidFill>
                <a:srgbClr val="FFFF00"/>
              </a:solidFill>
            </a:endParaRPr>
          </a:p>
        </p:txBody>
      </p:sp>
      <p:cxnSp>
        <p:nvCxnSpPr>
          <p:cNvPr id="120" name="Straight Connector 119"/>
          <p:cNvCxnSpPr>
            <a:stCxn id="119" idx="5"/>
            <a:endCxn id="123" idx="1"/>
          </p:cNvCxnSpPr>
          <p:nvPr/>
        </p:nvCxnSpPr>
        <p:spPr bwMode="auto">
          <a:xfrm rot="16200000" flipH="1">
            <a:off x="2245512" y="365849"/>
            <a:ext cx="152384" cy="17605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23" idx="3"/>
            <a:endCxn id="124" idx="0"/>
          </p:cNvCxnSpPr>
          <p:nvPr/>
        </p:nvCxnSpPr>
        <p:spPr bwMode="auto">
          <a:xfrm rot="5400000">
            <a:off x="2220461" y="851834"/>
            <a:ext cx="219077" cy="1594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2" name="TextBox 121"/>
          <p:cNvSpPr txBox="1">
            <a:spLocks noChangeAspect="1"/>
          </p:cNvSpPr>
          <p:nvPr/>
        </p:nvSpPr>
        <p:spPr>
          <a:xfrm>
            <a:off x="1500167" y="596744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a</a:t>
            </a:r>
            <a:endParaRPr lang="en-IN" sz="2000" b="1" dirty="0"/>
          </a:p>
        </p:txBody>
      </p:sp>
      <p:sp>
        <p:nvSpPr>
          <p:cNvPr id="123" name="Oval 122"/>
          <p:cNvSpPr/>
          <p:nvPr/>
        </p:nvSpPr>
        <p:spPr bwMode="auto">
          <a:xfrm>
            <a:off x="2357423" y="469602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9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24" name="Oval 123"/>
          <p:cNvSpPr/>
          <p:nvPr/>
        </p:nvSpPr>
        <p:spPr bwMode="auto">
          <a:xfrm>
            <a:off x="2071671" y="1041106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8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1745985" y="1596876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2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2214547" y="2096942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7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1928795" y="2668446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6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1643043" y="3255684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5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1471308" y="3801930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4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1185556" y="4373434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3</a:t>
            </a:r>
            <a:endParaRPr lang="en-IN" sz="2000" b="1" dirty="0">
              <a:solidFill>
                <a:srgbClr val="FFFF00"/>
              </a:solidFill>
            </a:endParaRPr>
          </a:p>
        </p:txBody>
      </p:sp>
      <p:cxnSp>
        <p:nvCxnSpPr>
          <p:cNvPr id="131" name="Straight Connector 130"/>
          <p:cNvCxnSpPr>
            <a:stCxn id="124" idx="3"/>
            <a:endCxn id="125" idx="0"/>
          </p:cNvCxnSpPr>
          <p:nvPr/>
        </p:nvCxnSpPr>
        <p:spPr bwMode="auto">
          <a:xfrm rot="5400000">
            <a:off x="1922609" y="1395504"/>
            <a:ext cx="203343" cy="199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5" idx="5"/>
            <a:endCxn id="126" idx="1"/>
          </p:cNvCxnSpPr>
          <p:nvPr/>
        </p:nvCxnSpPr>
        <p:spPr bwMode="auto">
          <a:xfrm rot="16200000" flipH="1">
            <a:off x="2054808" y="1945361"/>
            <a:ext cx="208106" cy="2159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6" idx="3"/>
            <a:endCxn id="127" idx="0"/>
          </p:cNvCxnSpPr>
          <p:nvPr/>
        </p:nvCxnSpPr>
        <p:spPr bwMode="auto">
          <a:xfrm rot="5400000">
            <a:off x="2077585" y="2479174"/>
            <a:ext cx="219077" cy="1594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7" idx="3"/>
            <a:endCxn id="128" idx="0"/>
          </p:cNvCxnSpPr>
          <p:nvPr/>
        </p:nvCxnSpPr>
        <p:spPr bwMode="auto">
          <a:xfrm rot="5400000">
            <a:off x="1783966" y="3058545"/>
            <a:ext cx="234811" cy="1594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28" idx="4"/>
            <a:endCxn id="129" idx="0"/>
          </p:cNvCxnSpPr>
          <p:nvPr/>
        </p:nvCxnSpPr>
        <p:spPr bwMode="auto">
          <a:xfrm rot="5400000">
            <a:off x="1669095" y="3649387"/>
            <a:ext cx="133352" cy="17173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29" idx="3"/>
            <a:endCxn id="130" idx="0"/>
          </p:cNvCxnSpPr>
          <p:nvPr/>
        </p:nvCxnSpPr>
        <p:spPr bwMode="auto">
          <a:xfrm rot="5400000">
            <a:off x="1334346" y="4184162"/>
            <a:ext cx="219077" cy="1594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19" idx="3"/>
            <a:endCxn id="122" idx="0"/>
          </p:cNvCxnSpPr>
          <p:nvPr/>
        </p:nvCxnSpPr>
        <p:spPr bwMode="auto">
          <a:xfrm rot="5400000">
            <a:off x="1723835" y="339474"/>
            <a:ext cx="219059" cy="29548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8" name="TextBox 137"/>
          <p:cNvSpPr txBox="1">
            <a:spLocks noChangeAspect="1"/>
          </p:cNvSpPr>
          <p:nvPr/>
        </p:nvSpPr>
        <p:spPr>
          <a:xfrm>
            <a:off x="1285853" y="2146355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b</a:t>
            </a:r>
            <a:endParaRPr lang="en-IN" sz="2000" b="1" dirty="0"/>
          </a:p>
        </p:txBody>
      </p:sp>
      <p:cxnSp>
        <p:nvCxnSpPr>
          <p:cNvPr id="139" name="Straight Connector 138"/>
          <p:cNvCxnSpPr>
            <a:stCxn id="125" idx="3"/>
            <a:endCxn id="138" idx="0"/>
          </p:cNvCxnSpPr>
          <p:nvPr/>
        </p:nvCxnSpPr>
        <p:spPr bwMode="auto">
          <a:xfrm rot="5400000">
            <a:off x="1536276" y="1884337"/>
            <a:ext cx="197052" cy="3269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0" name="TextBox 139"/>
          <p:cNvSpPr txBox="1">
            <a:spLocks noChangeAspect="1"/>
          </p:cNvSpPr>
          <p:nvPr/>
        </p:nvSpPr>
        <p:spPr>
          <a:xfrm>
            <a:off x="714348" y="4835723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c</a:t>
            </a:r>
            <a:endParaRPr lang="en-IN" sz="2000" b="1" dirty="0"/>
          </a:p>
        </p:txBody>
      </p:sp>
      <p:cxnSp>
        <p:nvCxnSpPr>
          <p:cNvPr id="141" name="Straight Connector 140"/>
          <p:cNvCxnSpPr>
            <a:stCxn id="130" idx="2"/>
            <a:endCxn id="140" idx="0"/>
          </p:cNvCxnSpPr>
          <p:nvPr/>
        </p:nvCxnSpPr>
        <p:spPr bwMode="auto">
          <a:xfrm rot="10800000" flipV="1">
            <a:off x="899804" y="4579881"/>
            <a:ext cx="285752" cy="2558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2" name="TextBox 141"/>
          <p:cNvSpPr txBox="1">
            <a:spLocks noChangeAspect="1"/>
          </p:cNvSpPr>
          <p:nvPr/>
        </p:nvSpPr>
        <p:spPr>
          <a:xfrm>
            <a:off x="1542746" y="4835723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d</a:t>
            </a:r>
            <a:endParaRPr lang="en-IN" sz="2000" b="1" dirty="0"/>
          </a:p>
        </p:txBody>
      </p:sp>
      <p:cxnSp>
        <p:nvCxnSpPr>
          <p:cNvPr id="143" name="Straight Connector 142"/>
          <p:cNvCxnSpPr>
            <a:stCxn id="130" idx="6"/>
            <a:endCxn id="142" idx="0"/>
          </p:cNvCxnSpPr>
          <p:nvPr/>
        </p:nvCxnSpPr>
        <p:spPr bwMode="auto">
          <a:xfrm>
            <a:off x="1542746" y="4579881"/>
            <a:ext cx="185456" cy="2558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4" name="TextBox 143"/>
          <p:cNvSpPr txBox="1">
            <a:spLocks noChangeAspect="1"/>
          </p:cNvSpPr>
          <p:nvPr/>
        </p:nvSpPr>
        <p:spPr>
          <a:xfrm>
            <a:off x="1886214" y="4373434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e</a:t>
            </a:r>
            <a:endParaRPr lang="en-IN" sz="2000" b="1" dirty="0"/>
          </a:p>
        </p:txBody>
      </p:sp>
      <p:cxnSp>
        <p:nvCxnSpPr>
          <p:cNvPr id="145" name="Straight Connector 144"/>
          <p:cNvCxnSpPr>
            <a:stCxn id="129" idx="5"/>
            <a:endCxn id="144" idx="0"/>
          </p:cNvCxnSpPr>
          <p:nvPr/>
        </p:nvCxnSpPr>
        <p:spPr bwMode="auto">
          <a:xfrm rot="16200000" flipH="1">
            <a:off x="1814391" y="4116154"/>
            <a:ext cx="219077" cy="29548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6" name="TextBox 145"/>
          <p:cNvSpPr txBox="1">
            <a:spLocks noChangeAspect="1"/>
          </p:cNvSpPr>
          <p:nvPr/>
        </p:nvSpPr>
        <p:spPr>
          <a:xfrm>
            <a:off x="2100528" y="3851343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f</a:t>
            </a:r>
            <a:endParaRPr lang="en-IN" sz="2000" b="1" dirty="0"/>
          </a:p>
        </p:txBody>
      </p:sp>
      <p:cxnSp>
        <p:nvCxnSpPr>
          <p:cNvPr id="147" name="Straight Connector 146"/>
          <p:cNvCxnSpPr>
            <a:stCxn id="128" idx="5"/>
            <a:endCxn id="146" idx="0"/>
          </p:cNvCxnSpPr>
          <p:nvPr/>
        </p:nvCxnSpPr>
        <p:spPr bwMode="auto">
          <a:xfrm rot="16200000" flipH="1">
            <a:off x="1995338" y="3560697"/>
            <a:ext cx="243232" cy="3380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8" name="TextBox 147"/>
          <p:cNvSpPr txBox="1">
            <a:spLocks noChangeAspect="1"/>
          </p:cNvSpPr>
          <p:nvPr/>
        </p:nvSpPr>
        <p:spPr>
          <a:xfrm>
            <a:off x="2357423" y="3168512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g</a:t>
            </a:r>
            <a:endParaRPr lang="en-IN" sz="2000" b="1" dirty="0"/>
          </a:p>
        </p:txBody>
      </p:sp>
      <p:cxnSp>
        <p:nvCxnSpPr>
          <p:cNvPr id="149" name="Straight Connector 148"/>
          <p:cNvCxnSpPr>
            <a:stCxn id="127" idx="6"/>
            <a:endCxn id="148" idx="0"/>
          </p:cNvCxnSpPr>
          <p:nvPr/>
        </p:nvCxnSpPr>
        <p:spPr bwMode="auto">
          <a:xfrm>
            <a:off x="2285985" y="2874893"/>
            <a:ext cx="256894" cy="29361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0" name="TextBox 149"/>
          <p:cNvSpPr txBox="1">
            <a:spLocks noChangeAspect="1"/>
          </p:cNvSpPr>
          <p:nvPr/>
        </p:nvSpPr>
        <p:spPr>
          <a:xfrm>
            <a:off x="2571737" y="1525438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 err="1"/>
              <a:t>i</a:t>
            </a:r>
            <a:endParaRPr lang="en-IN" sz="2000" b="1" dirty="0"/>
          </a:p>
        </p:txBody>
      </p:sp>
      <p:cxnSp>
        <p:nvCxnSpPr>
          <p:cNvPr id="151" name="Straight Connector 150"/>
          <p:cNvCxnSpPr>
            <a:stCxn id="124" idx="6"/>
            <a:endCxn id="150" idx="0"/>
          </p:cNvCxnSpPr>
          <p:nvPr/>
        </p:nvCxnSpPr>
        <p:spPr bwMode="auto">
          <a:xfrm>
            <a:off x="2428861" y="1247553"/>
            <a:ext cx="328332" cy="2778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2" name="TextBox 151"/>
          <p:cNvSpPr txBox="1">
            <a:spLocks noChangeAspect="1"/>
          </p:cNvSpPr>
          <p:nvPr/>
        </p:nvSpPr>
        <p:spPr>
          <a:xfrm>
            <a:off x="2786051" y="953934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j</a:t>
            </a:r>
            <a:endParaRPr lang="en-IN" sz="2000" b="1" dirty="0"/>
          </a:p>
        </p:txBody>
      </p:sp>
      <p:cxnSp>
        <p:nvCxnSpPr>
          <p:cNvPr id="153" name="Straight Connector 152"/>
          <p:cNvCxnSpPr>
            <a:stCxn id="123" idx="6"/>
            <a:endCxn id="152" idx="0"/>
          </p:cNvCxnSpPr>
          <p:nvPr/>
        </p:nvCxnSpPr>
        <p:spPr bwMode="auto">
          <a:xfrm>
            <a:off x="2714613" y="676049"/>
            <a:ext cx="256894" cy="2778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4" name="TextBox 153"/>
          <p:cNvSpPr txBox="1">
            <a:spLocks noChangeAspect="1"/>
          </p:cNvSpPr>
          <p:nvPr/>
        </p:nvSpPr>
        <p:spPr>
          <a:xfrm>
            <a:off x="2571737" y="2717859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h</a:t>
            </a:r>
            <a:endParaRPr lang="en-IN" sz="2000" b="1" dirty="0"/>
          </a:p>
        </p:txBody>
      </p:sp>
      <p:cxnSp>
        <p:nvCxnSpPr>
          <p:cNvPr id="155" name="Straight Connector 154"/>
          <p:cNvCxnSpPr>
            <a:stCxn id="126" idx="5"/>
            <a:endCxn id="154" idx="0"/>
          </p:cNvCxnSpPr>
          <p:nvPr/>
        </p:nvCxnSpPr>
        <p:spPr bwMode="auto">
          <a:xfrm rot="16200000" flipH="1">
            <a:off x="2504065" y="2464731"/>
            <a:ext cx="268490" cy="23776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6" name="TextBox 155"/>
          <p:cNvSpPr txBox="1">
            <a:spLocks noChangeAspect="1"/>
          </p:cNvSpPr>
          <p:nvPr/>
        </p:nvSpPr>
        <p:spPr>
          <a:xfrm>
            <a:off x="1256994" y="3286130"/>
            <a:ext cx="370912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q</a:t>
            </a:r>
            <a:endParaRPr lang="en-IN" sz="2000" b="1" dirty="0"/>
          </a:p>
        </p:txBody>
      </p:sp>
      <p:sp>
        <p:nvSpPr>
          <p:cNvPr id="80" name="TextBox 79"/>
          <p:cNvSpPr txBox="1">
            <a:spLocks noChangeAspect="1"/>
          </p:cNvSpPr>
          <p:nvPr/>
        </p:nvSpPr>
        <p:spPr>
          <a:xfrm>
            <a:off x="3714744" y="2143122"/>
            <a:ext cx="200026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b="1" dirty="0"/>
              <a:t>LL Rotation</a:t>
            </a:r>
            <a:endParaRPr lang="en-IN" sz="2400" b="1" dirty="0"/>
          </a:p>
        </p:txBody>
      </p:sp>
      <p:sp>
        <p:nvSpPr>
          <p:cNvPr id="175" name="Oval 174"/>
          <p:cNvSpPr/>
          <p:nvPr/>
        </p:nvSpPr>
        <p:spPr bwMode="auto">
          <a:xfrm>
            <a:off x="6958312" y="755408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1</a:t>
            </a:r>
            <a:endParaRPr lang="en-IN" sz="2000" b="1" dirty="0">
              <a:solidFill>
                <a:srgbClr val="FFFF00"/>
              </a:solidFill>
            </a:endParaRPr>
          </a:p>
        </p:txBody>
      </p:sp>
      <p:cxnSp>
        <p:nvCxnSpPr>
          <p:cNvPr id="176" name="Straight Connector 175"/>
          <p:cNvCxnSpPr>
            <a:stCxn id="175" idx="5"/>
            <a:endCxn id="179" idx="1"/>
          </p:cNvCxnSpPr>
          <p:nvPr/>
        </p:nvCxnSpPr>
        <p:spPr bwMode="auto">
          <a:xfrm rot="16200000" flipH="1">
            <a:off x="7275029" y="1095999"/>
            <a:ext cx="152384" cy="17605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79" idx="3"/>
            <a:endCxn id="180" idx="0"/>
          </p:cNvCxnSpPr>
          <p:nvPr/>
        </p:nvCxnSpPr>
        <p:spPr bwMode="auto">
          <a:xfrm rot="5400000">
            <a:off x="7249978" y="1581984"/>
            <a:ext cx="219077" cy="1594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8" name="TextBox 177"/>
          <p:cNvSpPr txBox="1">
            <a:spLocks noChangeAspect="1"/>
          </p:cNvSpPr>
          <p:nvPr/>
        </p:nvSpPr>
        <p:spPr>
          <a:xfrm>
            <a:off x="6529684" y="1326894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a</a:t>
            </a:r>
            <a:endParaRPr lang="en-IN" sz="2000" b="1" dirty="0"/>
          </a:p>
        </p:txBody>
      </p:sp>
      <p:sp>
        <p:nvSpPr>
          <p:cNvPr id="179" name="Oval 178"/>
          <p:cNvSpPr/>
          <p:nvPr/>
        </p:nvSpPr>
        <p:spPr bwMode="auto">
          <a:xfrm>
            <a:off x="7386940" y="1199752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9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80" name="Oval 179"/>
          <p:cNvSpPr/>
          <p:nvPr/>
        </p:nvSpPr>
        <p:spPr bwMode="auto">
          <a:xfrm>
            <a:off x="7101188" y="1771256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8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81" name="Oval 180"/>
          <p:cNvSpPr/>
          <p:nvPr/>
        </p:nvSpPr>
        <p:spPr bwMode="auto">
          <a:xfrm>
            <a:off x="6775502" y="2327026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2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82" name="Oval 181"/>
          <p:cNvSpPr/>
          <p:nvPr/>
        </p:nvSpPr>
        <p:spPr bwMode="auto">
          <a:xfrm>
            <a:off x="7244064" y="2827092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5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83" name="Oval 182"/>
          <p:cNvSpPr/>
          <p:nvPr/>
        </p:nvSpPr>
        <p:spPr bwMode="auto">
          <a:xfrm>
            <a:off x="7972166" y="3301882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6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84" name="Oval 183"/>
          <p:cNvSpPr/>
          <p:nvPr/>
        </p:nvSpPr>
        <p:spPr bwMode="auto">
          <a:xfrm>
            <a:off x="8400794" y="3801948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7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85" name="Oval 184"/>
          <p:cNvSpPr/>
          <p:nvPr/>
        </p:nvSpPr>
        <p:spPr bwMode="auto">
          <a:xfrm>
            <a:off x="6900596" y="3373320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4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86" name="Oval 185"/>
          <p:cNvSpPr/>
          <p:nvPr/>
        </p:nvSpPr>
        <p:spPr bwMode="auto">
          <a:xfrm>
            <a:off x="6614844" y="3944824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3</a:t>
            </a:r>
            <a:endParaRPr lang="en-IN" sz="2000" b="1" dirty="0">
              <a:solidFill>
                <a:srgbClr val="FFFF00"/>
              </a:solidFill>
            </a:endParaRPr>
          </a:p>
        </p:txBody>
      </p:sp>
      <p:cxnSp>
        <p:nvCxnSpPr>
          <p:cNvPr id="187" name="Straight Connector 186"/>
          <p:cNvCxnSpPr>
            <a:stCxn id="180" idx="3"/>
            <a:endCxn id="181" idx="0"/>
          </p:cNvCxnSpPr>
          <p:nvPr/>
        </p:nvCxnSpPr>
        <p:spPr bwMode="auto">
          <a:xfrm rot="5400000">
            <a:off x="6952126" y="2125654"/>
            <a:ext cx="203343" cy="199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81" idx="5"/>
            <a:endCxn id="182" idx="1"/>
          </p:cNvCxnSpPr>
          <p:nvPr/>
        </p:nvCxnSpPr>
        <p:spPr bwMode="auto">
          <a:xfrm rot="16200000" flipH="1">
            <a:off x="7084325" y="2675511"/>
            <a:ext cx="208106" cy="2159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83" idx="5"/>
            <a:endCxn id="184" idx="1"/>
          </p:cNvCxnSpPr>
          <p:nvPr/>
        </p:nvCxnSpPr>
        <p:spPr bwMode="auto">
          <a:xfrm rot="16200000" flipH="1">
            <a:off x="8261022" y="3670334"/>
            <a:ext cx="208106" cy="17605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82" idx="3"/>
            <a:endCxn id="185" idx="0"/>
          </p:cNvCxnSpPr>
          <p:nvPr/>
        </p:nvCxnSpPr>
        <p:spPr bwMode="auto">
          <a:xfrm rot="5400000">
            <a:off x="7090882" y="3167828"/>
            <a:ext cx="193801" cy="21718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85" idx="3"/>
            <a:endCxn id="186" idx="0"/>
          </p:cNvCxnSpPr>
          <p:nvPr/>
        </p:nvCxnSpPr>
        <p:spPr bwMode="auto">
          <a:xfrm rot="5400000">
            <a:off x="6763634" y="3755552"/>
            <a:ext cx="219077" cy="1594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75" idx="3"/>
            <a:endCxn id="178" idx="0"/>
          </p:cNvCxnSpPr>
          <p:nvPr/>
        </p:nvCxnSpPr>
        <p:spPr bwMode="auto">
          <a:xfrm rot="5400000">
            <a:off x="6753352" y="1069624"/>
            <a:ext cx="219059" cy="29548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4" name="TextBox 193"/>
          <p:cNvSpPr txBox="1">
            <a:spLocks noChangeAspect="1"/>
          </p:cNvSpPr>
          <p:nvPr/>
        </p:nvSpPr>
        <p:spPr>
          <a:xfrm>
            <a:off x="6315370" y="2876505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b</a:t>
            </a:r>
            <a:endParaRPr lang="en-IN" sz="2000" b="1" dirty="0"/>
          </a:p>
        </p:txBody>
      </p:sp>
      <p:cxnSp>
        <p:nvCxnSpPr>
          <p:cNvPr id="195" name="Straight Connector 194"/>
          <p:cNvCxnSpPr>
            <a:stCxn id="181" idx="3"/>
            <a:endCxn id="194" idx="0"/>
          </p:cNvCxnSpPr>
          <p:nvPr/>
        </p:nvCxnSpPr>
        <p:spPr bwMode="auto">
          <a:xfrm rot="5400000">
            <a:off x="6565793" y="2614487"/>
            <a:ext cx="197052" cy="3269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6" name="TextBox 195"/>
          <p:cNvSpPr txBox="1">
            <a:spLocks noChangeAspect="1"/>
          </p:cNvSpPr>
          <p:nvPr/>
        </p:nvSpPr>
        <p:spPr>
          <a:xfrm>
            <a:off x="6143636" y="4407113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c</a:t>
            </a:r>
            <a:endParaRPr lang="en-IN" sz="2000" b="1" dirty="0"/>
          </a:p>
        </p:txBody>
      </p:sp>
      <p:cxnSp>
        <p:nvCxnSpPr>
          <p:cNvPr id="197" name="Straight Connector 196"/>
          <p:cNvCxnSpPr>
            <a:stCxn id="186" idx="2"/>
            <a:endCxn id="196" idx="0"/>
          </p:cNvCxnSpPr>
          <p:nvPr/>
        </p:nvCxnSpPr>
        <p:spPr bwMode="auto">
          <a:xfrm rot="10800000" flipV="1">
            <a:off x="6329092" y="4151271"/>
            <a:ext cx="285752" cy="2558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8" name="TextBox 197"/>
          <p:cNvSpPr txBox="1">
            <a:spLocks noChangeAspect="1"/>
          </p:cNvSpPr>
          <p:nvPr/>
        </p:nvSpPr>
        <p:spPr>
          <a:xfrm>
            <a:off x="6972034" y="4407113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d</a:t>
            </a:r>
            <a:endParaRPr lang="en-IN" sz="2000" b="1" dirty="0"/>
          </a:p>
        </p:txBody>
      </p:sp>
      <p:cxnSp>
        <p:nvCxnSpPr>
          <p:cNvPr id="199" name="Straight Connector 198"/>
          <p:cNvCxnSpPr>
            <a:stCxn id="186" idx="6"/>
            <a:endCxn id="198" idx="0"/>
          </p:cNvCxnSpPr>
          <p:nvPr/>
        </p:nvCxnSpPr>
        <p:spPr bwMode="auto">
          <a:xfrm>
            <a:off x="6972034" y="4151271"/>
            <a:ext cx="185456" cy="2558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0" name="TextBox 199"/>
          <p:cNvSpPr txBox="1">
            <a:spLocks noChangeAspect="1"/>
          </p:cNvSpPr>
          <p:nvPr/>
        </p:nvSpPr>
        <p:spPr>
          <a:xfrm>
            <a:off x="7315502" y="3944824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e</a:t>
            </a:r>
            <a:endParaRPr lang="en-IN" sz="2000" b="1" dirty="0"/>
          </a:p>
        </p:txBody>
      </p:sp>
      <p:cxnSp>
        <p:nvCxnSpPr>
          <p:cNvPr id="201" name="Straight Connector 200"/>
          <p:cNvCxnSpPr>
            <a:stCxn id="185" idx="5"/>
            <a:endCxn id="200" idx="0"/>
          </p:cNvCxnSpPr>
          <p:nvPr/>
        </p:nvCxnSpPr>
        <p:spPr bwMode="auto">
          <a:xfrm rot="16200000" flipH="1">
            <a:off x="7243679" y="3687544"/>
            <a:ext cx="219077" cy="29548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2" name="TextBox 201"/>
          <p:cNvSpPr txBox="1">
            <a:spLocks noChangeAspect="1"/>
          </p:cNvSpPr>
          <p:nvPr/>
        </p:nvSpPr>
        <p:spPr>
          <a:xfrm>
            <a:off x="7757852" y="3944824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f</a:t>
            </a:r>
            <a:endParaRPr lang="en-IN" sz="2000" b="1" dirty="0"/>
          </a:p>
        </p:txBody>
      </p:sp>
      <p:cxnSp>
        <p:nvCxnSpPr>
          <p:cNvPr id="203" name="Straight Connector 202"/>
          <p:cNvCxnSpPr>
            <a:stCxn id="183" idx="3"/>
          </p:cNvCxnSpPr>
          <p:nvPr/>
        </p:nvCxnSpPr>
        <p:spPr bwMode="auto">
          <a:xfrm rot="5400000">
            <a:off x="7817345" y="3737693"/>
            <a:ext cx="290515" cy="1237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4" name="TextBox 203"/>
          <p:cNvSpPr txBox="1">
            <a:spLocks noChangeAspect="1"/>
          </p:cNvSpPr>
          <p:nvPr/>
        </p:nvSpPr>
        <p:spPr>
          <a:xfrm>
            <a:off x="8601354" y="4373452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h</a:t>
            </a:r>
            <a:endParaRPr lang="en-IN" sz="2000" b="1" dirty="0"/>
          </a:p>
        </p:txBody>
      </p:sp>
      <p:cxnSp>
        <p:nvCxnSpPr>
          <p:cNvPr id="205" name="Straight Connector 204"/>
          <p:cNvCxnSpPr>
            <a:stCxn id="184" idx="5"/>
            <a:endCxn id="204" idx="0"/>
          </p:cNvCxnSpPr>
          <p:nvPr/>
        </p:nvCxnSpPr>
        <p:spPr bwMode="auto">
          <a:xfrm rot="16200000" flipH="1">
            <a:off x="8636704" y="4223345"/>
            <a:ext cx="219077" cy="8113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6" name="TextBox 205"/>
          <p:cNvSpPr txBox="1">
            <a:spLocks noChangeAspect="1"/>
          </p:cNvSpPr>
          <p:nvPr/>
        </p:nvSpPr>
        <p:spPr>
          <a:xfrm>
            <a:off x="7601254" y="2255588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 err="1"/>
              <a:t>i</a:t>
            </a:r>
            <a:endParaRPr lang="en-IN" sz="2000" b="1" dirty="0"/>
          </a:p>
        </p:txBody>
      </p:sp>
      <p:cxnSp>
        <p:nvCxnSpPr>
          <p:cNvPr id="207" name="Straight Connector 206"/>
          <p:cNvCxnSpPr>
            <a:stCxn id="180" idx="6"/>
            <a:endCxn id="206" idx="0"/>
          </p:cNvCxnSpPr>
          <p:nvPr/>
        </p:nvCxnSpPr>
        <p:spPr bwMode="auto">
          <a:xfrm>
            <a:off x="7458378" y="1977703"/>
            <a:ext cx="328332" cy="2778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8" name="TextBox 207"/>
          <p:cNvSpPr txBox="1">
            <a:spLocks noChangeAspect="1"/>
          </p:cNvSpPr>
          <p:nvPr/>
        </p:nvSpPr>
        <p:spPr>
          <a:xfrm>
            <a:off x="7815568" y="1684084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j</a:t>
            </a:r>
            <a:endParaRPr lang="en-IN" sz="2000" b="1" dirty="0"/>
          </a:p>
        </p:txBody>
      </p:sp>
      <p:cxnSp>
        <p:nvCxnSpPr>
          <p:cNvPr id="209" name="Straight Connector 208"/>
          <p:cNvCxnSpPr>
            <a:stCxn id="179" idx="6"/>
            <a:endCxn id="208" idx="0"/>
          </p:cNvCxnSpPr>
          <p:nvPr/>
        </p:nvCxnSpPr>
        <p:spPr bwMode="auto">
          <a:xfrm>
            <a:off x="7744130" y="1406199"/>
            <a:ext cx="256894" cy="2778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0" name="TextBox 209"/>
          <p:cNvSpPr txBox="1">
            <a:spLocks noChangeAspect="1"/>
          </p:cNvSpPr>
          <p:nvPr/>
        </p:nvSpPr>
        <p:spPr>
          <a:xfrm>
            <a:off x="8101320" y="4373452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g</a:t>
            </a:r>
            <a:endParaRPr lang="en-IN" sz="2000" b="1" dirty="0"/>
          </a:p>
        </p:txBody>
      </p:sp>
      <p:cxnSp>
        <p:nvCxnSpPr>
          <p:cNvPr id="211" name="Straight Connector 210"/>
          <p:cNvCxnSpPr>
            <a:stCxn id="184" idx="3"/>
            <a:endCxn id="210" idx="0"/>
          </p:cNvCxnSpPr>
          <p:nvPr/>
        </p:nvCxnSpPr>
        <p:spPr bwMode="auto">
          <a:xfrm rot="5400000">
            <a:off x="8260402" y="4180750"/>
            <a:ext cx="219077" cy="1663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2" name="TextBox 211"/>
          <p:cNvSpPr txBox="1">
            <a:spLocks noChangeAspect="1"/>
          </p:cNvSpPr>
          <p:nvPr/>
        </p:nvSpPr>
        <p:spPr>
          <a:xfrm>
            <a:off x="7757852" y="2873254"/>
            <a:ext cx="370912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q</a:t>
            </a:r>
            <a:endParaRPr lang="en-IN" sz="2000" b="1" dirty="0"/>
          </a:p>
        </p:txBody>
      </p:sp>
      <p:cxnSp>
        <p:nvCxnSpPr>
          <p:cNvPr id="230" name="Straight Connector 229"/>
          <p:cNvCxnSpPr>
            <a:stCxn id="182" idx="6"/>
            <a:endCxn id="183" idx="1"/>
          </p:cNvCxnSpPr>
          <p:nvPr/>
        </p:nvCxnSpPr>
        <p:spPr bwMode="auto">
          <a:xfrm>
            <a:off x="7601254" y="3033539"/>
            <a:ext cx="423221" cy="32881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94" grpId="0" animBg="1"/>
      <p:bldP spid="196" grpId="0" animBg="1"/>
      <p:bldP spid="198" grpId="0" animBg="1"/>
      <p:bldP spid="200" grpId="0" animBg="1"/>
      <p:bldP spid="202" grpId="0" animBg="1"/>
      <p:bldP spid="204" grpId="0" animBg="1"/>
      <p:bldP spid="206" grpId="0" animBg="1"/>
      <p:bldP spid="208" grpId="0" animBg="1"/>
      <p:bldP spid="210" grpId="0" animBg="1"/>
      <p:bldP spid="2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Rule 1 </a:t>
            </a:r>
            <a:r>
              <a:rPr lang="en-IN"/>
              <a:t>– Threaded </a:t>
            </a:r>
            <a:r>
              <a:rPr lang="en-IN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/>
              <a:t>0 rightChild field in node </a:t>
            </a:r>
            <a:r>
              <a:rPr lang="en-IN" dirty="0"/>
              <a:t>p </a:t>
            </a:r>
            <a:r>
              <a:rPr lang="en-IN"/>
              <a:t>is replaced </a:t>
            </a:r>
            <a:r>
              <a:rPr lang="en-IN" dirty="0"/>
              <a:t>by a pointer to </a:t>
            </a:r>
            <a:r>
              <a:rPr lang="en-IN"/>
              <a:t>the node that would be visited </a:t>
            </a:r>
            <a:r>
              <a:rPr lang="en-IN" dirty="0"/>
              <a:t>after p when traversing the tree </a:t>
            </a:r>
            <a:r>
              <a:rPr lang="en-IN"/>
              <a:t>in inorder</a:t>
            </a:r>
            <a:r>
              <a:rPr lang="en-IN" dirty="0"/>
              <a:t>. </a:t>
            </a:r>
          </a:p>
          <a:p>
            <a:r>
              <a:rPr lang="en-IN" dirty="0"/>
              <a:t>i.e. it </a:t>
            </a:r>
            <a:r>
              <a:rPr lang="en-IN"/>
              <a:t>is replaced </a:t>
            </a:r>
            <a:r>
              <a:rPr lang="en-IN" dirty="0"/>
              <a:t>by </a:t>
            </a:r>
            <a:r>
              <a:rPr lang="en-IN"/>
              <a:t>the inorder </a:t>
            </a:r>
            <a:r>
              <a:rPr lang="en-IN" dirty="0"/>
              <a:t>successor of p.</a:t>
            </a:r>
          </a:p>
        </p:txBody>
      </p:sp>
    </p:spTree>
    <p:extLst>
      <p:ext uri="{BB962C8B-B14F-4D97-AF65-F5344CB8AC3E}">
        <p14:creationId xmlns:p14="http://schemas.microsoft.com/office/powerpoint/2010/main" val="18678359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>
            <a:spLocks noChangeAspect="1"/>
          </p:cNvSpPr>
          <p:nvPr/>
        </p:nvSpPr>
        <p:spPr>
          <a:xfrm>
            <a:off x="3714744" y="2143122"/>
            <a:ext cx="200026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b="1"/>
              <a:t>LR </a:t>
            </a:r>
            <a:r>
              <a:rPr lang="en-US" sz="2400" b="1" dirty="0"/>
              <a:t>Rotation</a:t>
            </a:r>
            <a:endParaRPr lang="en-IN" sz="2400" b="1" dirty="0"/>
          </a:p>
        </p:txBody>
      </p:sp>
      <p:sp>
        <p:nvSpPr>
          <p:cNvPr id="175" name="Oval 174"/>
          <p:cNvSpPr/>
          <p:nvPr/>
        </p:nvSpPr>
        <p:spPr bwMode="auto">
          <a:xfrm>
            <a:off x="1285852" y="357190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1</a:t>
            </a:r>
            <a:endParaRPr lang="en-IN" sz="2000" b="1" dirty="0">
              <a:solidFill>
                <a:srgbClr val="FFFF00"/>
              </a:solidFill>
            </a:endParaRPr>
          </a:p>
        </p:txBody>
      </p:sp>
      <p:cxnSp>
        <p:nvCxnSpPr>
          <p:cNvPr id="176" name="Straight Connector 175"/>
          <p:cNvCxnSpPr>
            <a:stCxn id="175" idx="5"/>
            <a:endCxn id="179" idx="1"/>
          </p:cNvCxnSpPr>
          <p:nvPr/>
        </p:nvCxnSpPr>
        <p:spPr bwMode="auto">
          <a:xfrm rot="16200000" flipH="1">
            <a:off x="1602569" y="697781"/>
            <a:ext cx="152384" cy="17605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79" idx="3"/>
            <a:endCxn id="180" idx="0"/>
          </p:cNvCxnSpPr>
          <p:nvPr/>
        </p:nvCxnSpPr>
        <p:spPr bwMode="auto">
          <a:xfrm rot="5400000">
            <a:off x="1577518" y="1183766"/>
            <a:ext cx="219077" cy="1594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8" name="TextBox 177"/>
          <p:cNvSpPr txBox="1">
            <a:spLocks noChangeAspect="1"/>
          </p:cNvSpPr>
          <p:nvPr/>
        </p:nvSpPr>
        <p:spPr>
          <a:xfrm>
            <a:off x="857224" y="928676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a</a:t>
            </a:r>
            <a:endParaRPr lang="en-IN" sz="2000" b="1" dirty="0"/>
          </a:p>
        </p:txBody>
      </p:sp>
      <p:sp>
        <p:nvSpPr>
          <p:cNvPr id="179" name="Oval 178"/>
          <p:cNvSpPr/>
          <p:nvPr/>
        </p:nvSpPr>
        <p:spPr bwMode="auto">
          <a:xfrm>
            <a:off x="1714480" y="801534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9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80" name="Oval 179"/>
          <p:cNvSpPr/>
          <p:nvPr/>
        </p:nvSpPr>
        <p:spPr bwMode="auto">
          <a:xfrm>
            <a:off x="1428728" y="1373038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8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81" name="Oval 180"/>
          <p:cNvSpPr/>
          <p:nvPr/>
        </p:nvSpPr>
        <p:spPr bwMode="auto">
          <a:xfrm>
            <a:off x="1103042" y="1928808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2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82" name="Oval 181"/>
          <p:cNvSpPr/>
          <p:nvPr/>
        </p:nvSpPr>
        <p:spPr bwMode="auto">
          <a:xfrm>
            <a:off x="1571604" y="2428874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5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83" name="Oval 182"/>
          <p:cNvSpPr/>
          <p:nvPr/>
        </p:nvSpPr>
        <p:spPr bwMode="auto">
          <a:xfrm>
            <a:off x="2299706" y="2903664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6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84" name="Oval 183"/>
          <p:cNvSpPr/>
          <p:nvPr/>
        </p:nvSpPr>
        <p:spPr bwMode="auto">
          <a:xfrm>
            <a:off x="2728334" y="3403730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7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85" name="Oval 184"/>
          <p:cNvSpPr/>
          <p:nvPr/>
        </p:nvSpPr>
        <p:spPr bwMode="auto">
          <a:xfrm>
            <a:off x="1228136" y="2975102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4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86" name="Oval 185"/>
          <p:cNvSpPr/>
          <p:nvPr/>
        </p:nvSpPr>
        <p:spPr bwMode="auto">
          <a:xfrm>
            <a:off x="942384" y="3546606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3</a:t>
            </a:r>
            <a:endParaRPr lang="en-IN" sz="2000" b="1" dirty="0">
              <a:solidFill>
                <a:srgbClr val="FFFF00"/>
              </a:solidFill>
            </a:endParaRPr>
          </a:p>
        </p:txBody>
      </p:sp>
      <p:cxnSp>
        <p:nvCxnSpPr>
          <p:cNvPr id="187" name="Straight Connector 186"/>
          <p:cNvCxnSpPr>
            <a:stCxn id="180" idx="3"/>
            <a:endCxn id="181" idx="0"/>
          </p:cNvCxnSpPr>
          <p:nvPr/>
        </p:nvCxnSpPr>
        <p:spPr bwMode="auto">
          <a:xfrm rot="5400000">
            <a:off x="1279666" y="1727436"/>
            <a:ext cx="203343" cy="199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81" idx="5"/>
            <a:endCxn id="182" idx="1"/>
          </p:cNvCxnSpPr>
          <p:nvPr/>
        </p:nvCxnSpPr>
        <p:spPr bwMode="auto">
          <a:xfrm rot="16200000" flipH="1">
            <a:off x="1411865" y="2277293"/>
            <a:ext cx="208106" cy="2159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83" idx="5"/>
            <a:endCxn id="184" idx="1"/>
          </p:cNvCxnSpPr>
          <p:nvPr/>
        </p:nvCxnSpPr>
        <p:spPr bwMode="auto">
          <a:xfrm rot="16200000" flipH="1">
            <a:off x="2588562" y="3272116"/>
            <a:ext cx="208106" cy="17605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82" idx="3"/>
            <a:endCxn id="185" idx="0"/>
          </p:cNvCxnSpPr>
          <p:nvPr/>
        </p:nvCxnSpPr>
        <p:spPr bwMode="auto">
          <a:xfrm rot="5400000">
            <a:off x="1418422" y="2769610"/>
            <a:ext cx="193801" cy="21718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85" idx="3"/>
            <a:endCxn id="186" idx="0"/>
          </p:cNvCxnSpPr>
          <p:nvPr/>
        </p:nvCxnSpPr>
        <p:spPr bwMode="auto">
          <a:xfrm rot="5400000">
            <a:off x="1091174" y="3357334"/>
            <a:ext cx="219077" cy="1594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75" idx="3"/>
            <a:endCxn id="178" idx="0"/>
          </p:cNvCxnSpPr>
          <p:nvPr/>
        </p:nvCxnSpPr>
        <p:spPr bwMode="auto">
          <a:xfrm rot="5400000">
            <a:off x="1080892" y="671406"/>
            <a:ext cx="219059" cy="29548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4" name="TextBox 193"/>
          <p:cNvSpPr txBox="1">
            <a:spLocks noChangeAspect="1"/>
          </p:cNvSpPr>
          <p:nvPr/>
        </p:nvSpPr>
        <p:spPr>
          <a:xfrm>
            <a:off x="642910" y="2478287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b</a:t>
            </a:r>
            <a:endParaRPr lang="en-IN" sz="2000" b="1" dirty="0"/>
          </a:p>
        </p:txBody>
      </p:sp>
      <p:cxnSp>
        <p:nvCxnSpPr>
          <p:cNvPr id="195" name="Straight Connector 194"/>
          <p:cNvCxnSpPr>
            <a:stCxn id="181" idx="3"/>
            <a:endCxn id="194" idx="0"/>
          </p:cNvCxnSpPr>
          <p:nvPr/>
        </p:nvCxnSpPr>
        <p:spPr bwMode="auto">
          <a:xfrm rot="5400000">
            <a:off x="893333" y="2216269"/>
            <a:ext cx="197052" cy="3269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6" name="TextBox 195"/>
          <p:cNvSpPr txBox="1">
            <a:spLocks noChangeAspect="1"/>
          </p:cNvSpPr>
          <p:nvPr/>
        </p:nvSpPr>
        <p:spPr>
          <a:xfrm>
            <a:off x="471176" y="4008895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c</a:t>
            </a:r>
            <a:endParaRPr lang="en-IN" sz="2000" b="1" dirty="0"/>
          </a:p>
        </p:txBody>
      </p:sp>
      <p:cxnSp>
        <p:nvCxnSpPr>
          <p:cNvPr id="197" name="Straight Connector 196"/>
          <p:cNvCxnSpPr>
            <a:stCxn id="186" idx="2"/>
            <a:endCxn id="196" idx="0"/>
          </p:cNvCxnSpPr>
          <p:nvPr/>
        </p:nvCxnSpPr>
        <p:spPr bwMode="auto">
          <a:xfrm rot="10800000" flipV="1">
            <a:off x="656632" y="3753053"/>
            <a:ext cx="285752" cy="2558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8" name="TextBox 197"/>
          <p:cNvSpPr txBox="1">
            <a:spLocks noChangeAspect="1"/>
          </p:cNvSpPr>
          <p:nvPr/>
        </p:nvSpPr>
        <p:spPr>
          <a:xfrm>
            <a:off x="1299574" y="4008895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d</a:t>
            </a:r>
            <a:endParaRPr lang="en-IN" sz="2000" b="1" dirty="0"/>
          </a:p>
        </p:txBody>
      </p:sp>
      <p:cxnSp>
        <p:nvCxnSpPr>
          <p:cNvPr id="199" name="Straight Connector 198"/>
          <p:cNvCxnSpPr>
            <a:stCxn id="186" idx="6"/>
            <a:endCxn id="198" idx="0"/>
          </p:cNvCxnSpPr>
          <p:nvPr/>
        </p:nvCxnSpPr>
        <p:spPr bwMode="auto">
          <a:xfrm>
            <a:off x="1299574" y="3753053"/>
            <a:ext cx="185456" cy="2558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0" name="TextBox 199"/>
          <p:cNvSpPr txBox="1">
            <a:spLocks noChangeAspect="1"/>
          </p:cNvSpPr>
          <p:nvPr/>
        </p:nvSpPr>
        <p:spPr>
          <a:xfrm>
            <a:off x="1643042" y="3546606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e</a:t>
            </a:r>
            <a:endParaRPr lang="en-IN" sz="2000" b="1" dirty="0"/>
          </a:p>
        </p:txBody>
      </p:sp>
      <p:cxnSp>
        <p:nvCxnSpPr>
          <p:cNvPr id="201" name="Straight Connector 200"/>
          <p:cNvCxnSpPr>
            <a:stCxn id="185" idx="5"/>
            <a:endCxn id="200" idx="0"/>
          </p:cNvCxnSpPr>
          <p:nvPr/>
        </p:nvCxnSpPr>
        <p:spPr bwMode="auto">
          <a:xfrm rot="16200000" flipH="1">
            <a:off x="1571219" y="3289326"/>
            <a:ext cx="219077" cy="29548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2" name="TextBox 201"/>
          <p:cNvSpPr txBox="1">
            <a:spLocks noChangeAspect="1"/>
          </p:cNvSpPr>
          <p:nvPr/>
        </p:nvSpPr>
        <p:spPr>
          <a:xfrm>
            <a:off x="2085392" y="3546606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f</a:t>
            </a:r>
            <a:endParaRPr lang="en-IN" sz="2000" b="1" dirty="0"/>
          </a:p>
        </p:txBody>
      </p:sp>
      <p:cxnSp>
        <p:nvCxnSpPr>
          <p:cNvPr id="203" name="Straight Connector 202"/>
          <p:cNvCxnSpPr>
            <a:stCxn id="183" idx="3"/>
          </p:cNvCxnSpPr>
          <p:nvPr/>
        </p:nvCxnSpPr>
        <p:spPr bwMode="auto">
          <a:xfrm rot="5400000">
            <a:off x="2144885" y="3339475"/>
            <a:ext cx="290515" cy="1237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4" name="TextBox 203"/>
          <p:cNvSpPr txBox="1">
            <a:spLocks noChangeAspect="1"/>
          </p:cNvSpPr>
          <p:nvPr/>
        </p:nvSpPr>
        <p:spPr>
          <a:xfrm>
            <a:off x="2928926" y="4000510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h</a:t>
            </a:r>
            <a:endParaRPr lang="en-IN" sz="2000" b="1" dirty="0"/>
          </a:p>
        </p:txBody>
      </p:sp>
      <p:cxnSp>
        <p:nvCxnSpPr>
          <p:cNvPr id="205" name="Straight Connector 204"/>
          <p:cNvCxnSpPr>
            <a:stCxn id="184" idx="5"/>
            <a:endCxn id="204" idx="0"/>
          </p:cNvCxnSpPr>
          <p:nvPr/>
        </p:nvCxnSpPr>
        <p:spPr bwMode="auto">
          <a:xfrm rot="16200000" flipH="1">
            <a:off x="2951622" y="3837749"/>
            <a:ext cx="244353" cy="811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6" name="TextBox 205"/>
          <p:cNvSpPr txBox="1">
            <a:spLocks noChangeAspect="1"/>
          </p:cNvSpPr>
          <p:nvPr/>
        </p:nvSpPr>
        <p:spPr>
          <a:xfrm>
            <a:off x="1928794" y="1857370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 err="1"/>
              <a:t>i</a:t>
            </a:r>
            <a:endParaRPr lang="en-IN" sz="2000" b="1" dirty="0"/>
          </a:p>
        </p:txBody>
      </p:sp>
      <p:cxnSp>
        <p:nvCxnSpPr>
          <p:cNvPr id="207" name="Straight Connector 206"/>
          <p:cNvCxnSpPr>
            <a:stCxn id="180" idx="6"/>
            <a:endCxn id="206" idx="0"/>
          </p:cNvCxnSpPr>
          <p:nvPr/>
        </p:nvCxnSpPr>
        <p:spPr bwMode="auto">
          <a:xfrm>
            <a:off x="1785918" y="1579485"/>
            <a:ext cx="328332" cy="2778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8" name="TextBox 207"/>
          <p:cNvSpPr txBox="1">
            <a:spLocks noChangeAspect="1"/>
          </p:cNvSpPr>
          <p:nvPr/>
        </p:nvSpPr>
        <p:spPr>
          <a:xfrm>
            <a:off x="2143108" y="1285866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j</a:t>
            </a:r>
            <a:endParaRPr lang="en-IN" sz="2000" b="1" dirty="0"/>
          </a:p>
        </p:txBody>
      </p:sp>
      <p:cxnSp>
        <p:nvCxnSpPr>
          <p:cNvPr id="209" name="Straight Connector 208"/>
          <p:cNvCxnSpPr>
            <a:stCxn id="179" idx="6"/>
            <a:endCxn id="208" idx="0"/>
          </p:cNvCxnSpPr>
          <p:nvPr/>
        </p:nvCxnSpPr>
        <p:spPr bwMode="auto">
          <a:xfrm>
            <a:off x="2071670" y="1007981"/>
            <a:ext cx="256894" cy="2778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0" name="TextBox 209"/>
          <p:cNvSpPr txBox="1">
            <a:spLocks noChangeAspect="1"/>
          </p:cNvSpPr>
          <p:nvPr/>
        </p:nvSpPr>
        <p:spPr>
          <a:xfrm>
            <a:off x="2428860" y="3975234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g</a:t>
            </a:r>
            <a:endParaRPr lang="en-IN" sz="2000" b="1" dirty="0"/>
          </a:p>
        </p:txBody>
      </p:sp>
      <p:cxnSp>
        <p:nvCxnSpPr>
          <p:cNvPr id="211" name="Straight Connector 210"/>
          <p:cNvCxnSpPr>
            <a:stCxn id="184" idx="3"/>
            <a:endCxn id="210" idx="0"/>
          </p:cNvCxnSpPr>
          <p:nvPr/>
        </p:nvCxnSpPr>
        <p:spPr bwMode="auto">
          <a:xfrm rot="5400000">
            <a:off x="2587942" y="3782532"/>
            <a:ext cx="219077" cy="1663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2" name="TextBox 211"/>
          <p:cNvSpPr txBox="1">
            <a:spLocks noChangeAspect="1"/>
          </p:cNvSpPr>
          <p:nvPr/>
        </p:nvSpPr>
        <p:spPr>
          <a:xfrm>
            <a:off x="2085392" y="2475036"/>
            <a:ext cx="370912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q</a:t>
            </a:r>
            <a:endParaRPr lang="en-IN" sz="2000" b="1" dirty="0"/>
          </a:p>
        </p:txBody>
      </p:sp>
      <p:cxnSp>
        <p:nvCxnSpPr>
          <p:cNvPr id="230" name="Straight Connector 229"/>
          <p:cNvCxnSpPr>
            <a:stCxn id="182" idx="6"/>
            <a:endCxn id="183" idx="1"/>
          </p:cNvCxnSpPr>
          <p:nvPr/>
        </p:nvCxnSpPr>
        <p:spPr bwMode="auto">
          <a:xfrm>
            <a:off x="1928794" y="2635321"/>
            <a:ext cx="423221" cy="32881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 bwMode="auto">
          <a:xfrm>
            <a:off x="6858016" y="555770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1</a:t>
            </a:r>
            <a:endParaRPr lang="en-IN" sz="2000" b="1" dirty="0">
              <a:solidFill>
                <a:srgbClr val="FFFF00"/>
              </a:solidFill>
            </a:endParaRPr>
          </a:p>
        </p:txBody>
      </p:sp>
      <p:cxnSp>
        <p:nvCxnSpPr>
          <p:cNvPr id="82" name="Straight Connector 81"/>
          <p:cNvCxnSpPr>
            <a:stCxn id="81" idx="5"/>
            <a:endCxn id="85" idx="1"/>
          </p:cNvCxnSpPr>
          <p:nvPr/>
        </p:nvCxnSpPr>
        <p:spPr bwMode="auto">
          <a:xfrm rot="16200000" flipH="1">
            <a:off x="7174733" y="896361"/>
            <a:ext cx="152384" cy="17605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85" idx="3"/>
            <a:endCxn id="86" idx="0"/>
          </p:cNvCxnSpPr>
          <p:nvPr/>
        </p:nvCxnSpPr>
        <p:spPr bwMode="auto">
          <a:xfrm rot="5400000">
            <a:off x="7149682" y="1382346"/>
            <a:ext cx="219077" cy="1594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4" name="TextBox 83"/>
          <p:cNvSpPr txBox="1">
            <a:spLocks noChangeAspect="1"/>
          </p:cNvSpPr>
          <p:nvPr/>
        </p:nvSpPr>
        <p:spPr>
          <a:xfrm>
            <a:off x="6429388" y="1127256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a</a:t>
            </a:r>
            <a:endParaRPr lang="en-IN" sz="2000" b="1" dirty="0"/>
          </a:p>
        </p:txBody>
      </p:sp>
      <p:sp>
        <p:nvSpPr>
          <p:cNvPr id="85" name="Oval 84"/>
          <p:cNvSpPr/>
          <p:nvPr/>
        </p:nvSpPr>
        <p:spPr bwMode="auto">
          <a:xfrm>
            <a:off x="7286644" y="1000114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9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7000892" y="1571618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5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6360596" y="2286016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2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7987302" y="2285998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FFFF00"/>
                </a:solidFill>
              </a:rPr>
              <a:t>8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7715272" y="2816492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6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8143900" y="3316558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7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614844" y="2873254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4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6329092" y="3444758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3</a:t>
            </a:r>
            <a:endParaRPr lang="en-IN" sz="2000" b="1" dirty="0">
              <a:solidFill>
                <a:srgbClr val="FFFF00"/>
              </a:solidFill>
            </a:endParaRPr>
          </a:p>
        </p:txBody>
      </p:sp>
      <p:cxnSp>
        <p:nvCxnSpPr>
          <p:cNvPr id="93" name="Straight Connector 92"/>
          <p:cNvCxnSpPr>
            <a:stCxn id="86" idx="3"/>
            <a:endCxn id="87" idx="0"/>
          </p:cNvCxnSpPr>
          <p:nvPr/>
        </p:nvCxnSpPr>
        <p:spPr bwMode="auto">
          <a:xfrm rot="5400000">
            <a:off x="6615211" y="1848025"/>
            <a:ext cx="361971" cy="51401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91" idx="0"/>
          </p:cNvCxnSpPr>
          <p:nvPr/>
        </p:nvCxnSpPr>
        <p:spPr bwMode="auto">
          <a:xfrm>
            <a:off x="6471968" y="2658940"/>
            <a:ext cx="321471" cy="21431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9" idx="5"/>
            <a:endCxn id="90" idx="1"/>
          </p:cNvCxnSpPr>
          <p:nvPr/>
        </p:nvCxnSpPr>
        <p:spPr bwMode="auto">
          <a:xfrm rot="16200000" flipH="1">
            <a:off x="8004128" y="3184944"/>
            <a:ext cx="208106" cy="17605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8" idx="0"/>
            <a:endCxn id="86" idx="5"/>
          </p:cNvCxnSpPr>
          <p:nvPr/>
        </p:nvCxnSpPr>
        <p:spPr bwMode="auto">
          <a:xfrm rot="16200000" flipV="1">
            <a:off x="7554859" y="1674960"/>
            <a:ext cx="361953" cy="86012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1" idx="3"/>
            <a:endCxn id="92" idx="0"/>
          </p:cNvCxnSpPr>
          <p:nvPr/>
        </p:nvCxnSpPr>
        <p:spPr bwMode="auto">
          <a:xfrm rot="5400000">
            <a:off x="6477882" y="3255486"/>
            <a:ext cx="219077" cy="1594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1" idx="3"/>
            <a:endCxn id="84" idx="0"/>
          </p:cNvCxnSpPr>
          <p:nvPr/>
        </p:nvCxnSpPr>
        <p:spPr bwMode="auto">
          <a:xfrm rot="5400000">
            <a:off x="6653056" y="869986"/>
            <a:ext cx="219059" cy="29548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9" name="TextBox 98"/>
          <p:cNvSpPr txBox="1">
            <a:spLocks noChangeAspect="1"/>
          </p:cNvSpPr>
          <p:nvPr/>
        </p:nvSpPr>
        <p:spPr>
          <a:xfrm>
            <a:off x="5900464" y="2835495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b</a:t>
            </a:r>
            <a:endParaRPr lang="en-IN" sz="2000" b="1" dirty="0"/>
          </a:p>
        </p:txBody>
      </p:sp>
      <p:cxnSp>
        <p:nvCxnSpPr>
          <p:cNvPr id="100" name="Straight Connector 99"/>
          <p:cNvCxnSpPr>
            <a:stCxn id="87" idx="3"/>
            <a:endCxn id="99" idx="0"/>
          </p:cNvCxnSpPr>
          <p:nvPr/>
        </p:nvCxnSpPr>
        <p:spPr bwMode="auto">
          <a:xfrm rot="5400000">
            <a:off x="6150887" y="2573477"/>
            <a:ext cx="197052" cy="3269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1" name="TextBox 100"/>
          <p:cNvSpPr txBox="1">
            <a:spLocks noChangeAspect="1"/>
          </p:cNvSpPr>
          <p:nvPr/>
        </p:nvSpPr>
        <p:spPr>
          <a:xfrm>
            <a:off x="5857884" y="3907047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c</a:t>
            </a:r>
            <a:endParaRPr lang="en-IN" sz="2000" b="1" dirty="0"/>
          </a:p>
        </p:txBody>
      </p:sp>
      <p:cxnSp>
        <p:nvCxnSpPr>
          <p:cNvPr id="102" name="Straight Connector 101"/>
          <p:cNvCxnSpPr>
            <a:stCxn id="92" idx="2"/>
            <a:endCxn id="101" idx="0"/>
          </p:cNvCxnSpPr>
          <p:nvPr/>
        </p:nvCxnSpPr>
        <p:spPr bwMode="auto">
          <a:xfrm rot="10800000" flipV="1">
            <a:off x="6043340" y="3651205"/>
            <a:ext cx="285752" cy="2558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" name="TextBox 102"/>
          <p:cNvSpPr txBox="1">
            <a:spLocks noChangeAspect="1"/>
          </p:cNvSpPr>
          <p:nvPr/>
        </p:nvSpPr>
        <p:spPr>
          <a:xfrm>
            <a:off x="6686282" y="3907047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d</a:t>
            </a:r>
            <a:endParaRPr lang="en-IN" sz="2000" b="1" dirty="0"/>
          </a:p>
        </p:txBody>
      </p:sp>
      <p:cxnSp>
        <p:nvCxnSpPr>
          <p:cNvPr id="104" name="Straight Connector 103"/>
          <p:cNvCxnSpPr>
            <a:stCxn id="92" idx="6"/>
            <a:endCxn id="103" idx="0"/>
          </p:cNvCxnSpPr>
          <p:nvPr/>
        </p:nvCxnSpPr>
        <p:spPr bwMode="auto">
          <a:xfrm>
            <a:off x="6686282" y="3651205"/>
            <a:ext cx="185456" cy="2558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5" name="TextBox 104"/>
          <p:cNvSpPr txBox="1">
            <a:spLocks noChangeAspect="1"/>
          </p:cNvSpPr>
          <p:nvPr/>
        </p:nvSpPr>
        <p:spPr>
          <a:xfrm>
            <a:off x="7029750" y="3444758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e</a:t>
            </a:r>
            <a:endParaRPr lang="en-IN" sz="2000" b="1" dirty="0"/>
          </a:p>
        </p:txBody>
      </p:sp>
      <p:cxnSp>
        <p:nvCxnSpPr>
          <p:cNvPr id="106" name="Straight Connector 105"/>
          <p:cNvCxnSpPr>
            <a:stCxn id="91" idx="5"/>
            <a:endCxn id="105" idx="0"/>
          </p:cNvCxnSpPr>
          <p:nvPr/>
        </p:nvCxnSpPr>
        <p:spPr bwMode="auto">
          <a:xfrm rot="16200000" flipH="1">
            <a:off x="6957927" y="3187478"/>
            <a:ext cx="219077" cy="29548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7" name="TextBox 106"/>
          <p:cNvSpPr txBox="1">
            <a:spLocks noChangeAspect="1"/>
          </p:cNvSpPr>
          <p:nvPr/>
        </p:nvSpPr>
        <p:spPr>
          <a:xfrm>
            <a:off x="7500958" y="3459434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f</a:t>
            </a:r>
            <a:endParaRPr lang="en-IN" sz="2000" b="1" dirty="0"/>
          </a:p>
        </p:txBody>
      </p:sp>
      <p:cxnSp>
        <p:nvCxnSpPr>
          <p:cNvPr id="108" name="Straight Connector 107"/>
          <p:cNvCxnSpPr>
            <a:stCxn id="89" idx="3"/>
          </p:cNvCxnSpPr>
          <p:nvPr/>
        </p:nvCxnSpPr>
        <p:spPr bwMode="auto">
          <a:xfrm rot="5400000">
            <a:off x="7560451" y="3252303"/>
            <a:ext cx="290515" cy="1237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9" name="TextBox 108"/>
          <p:cNvSpPr txBox="1">
            <a:spLocks noChangeAspect="1"/>
          </p:cNvSpPr>
          <p:nvPr/>
        </p:nvSpPr>
        <p:spPr>
          <a:xfrm>
            <a:off x="8344492" y="3913338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h</a:t>
            </a:r>
            <a:endParaRPr lang="en-IN" sz="2000" b="1" dirty="0"/>
          </a:p>
        </p:txBody>
      </p:sp>
      <p:cxnSp>
        <p:nvCxnSpPr>
          <p:cNvPr id="110" name="Straight Connector 109"/>
          <p:cNvCxnSpPr>
            <a:stCxn id="90" idx="5"/>
            <a:endCxn id="109" idx="0"/>
          </p:cNvCxnSpPr>
          <p:nvPr/>
        </p:nvCxnSpPr>
        <p:spPr bwMode="auto">
          <a:xfrm rot="16200000" flipH="1">
            <a:off x="8367188" y="3750577"/>
            <a:ext cx="244353" cy="811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1" name="TextBox 110"/>
          <p:cNvSpPr txBox="1">
            <a:spLocks noChangeAspect="1"/>
          </p:cNvSpPr>
          <p:nvPr/>
        </p:nvSpPr>
        <p:spPr>
          <a:xfrm>
            <a:off x="8487368" y="2849635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 err="1"/>
              <a:t>i</a:t>
            </a:r>
            <a:endParaRPr lang="en-IN" sz="2000" b="1" dirty="0"/>
          </a:p>
        </p:txBody>
      </p:sp>
      <p:cxnSp>
        <p:nvCxnSpPr>
          <p:cNvPr id="112" name="Straight Connector 111"/>
          <p:cNvCxnSpPr>
            <a:stCxn id="88" idx="6"/>
            <a:endCxn id="111" idx="0"/>
          </p:cNvCxnSpPr>
          <p:nvPr/>
        </p:nvCxnSpPr>
        <p:spPr bwMode="auto">
          <a:xfrm>
            <a:off x="8344492" y="2492445"/>
            <a:ext cx="328332" cy="3571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3" name="TextBox 112"/>
          <p:cNvSpPr txBox="1">
            <a:spLocks noChangeAspect="1"/>
          </p:cNvSpPr>
          <p:nvPr/>
        </p:nvSpPr>
        <p:spPr>
          <a:xfrm>
            <a:off x="7715272" y="1484446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j</a:t>
            </a:r>
            <a:endParaRPr lang="en-IN" sz="2000" b="1" dirty="0"/>
          </a:p>
        </p:txBody>
      </p:sp>
      <p:cxnSp>
        <p:nvCxnSpPr>
          <p:cNvPr id="114" name="Straight Connector 113"/>
          <p:cNvCxnSpPr>
            <a:stCxn id="85" idx="6"/>
            <a:endCxn id="113" idx="0"/>
          </p:cNvCxnSpPr>
          <p:nvPr/>
        </p:nvCxnSpPr>
        <p:spPr bwMode="auto">
          <a:xfrm>
            <a:off x="7643834" y="1206561"/>
            <a:ext cx="256894" cy="2778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5" name="TextBox 114"/>
          <p:cNvSpPr txBox="1">
            <a:spLocks noChangeAspect="1"/>
          </p:cNvSpPr>
          <p:nvPr/>
        </p:nvSpPr>
        <p:spPr>
          <a:xfrm>
            <a:off x="7844426" y="3888062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g</a:t>
            </a:r>
            <a:endParaRPr lang="en-IN" sz="2000" b="1" dirty="0"/>
          </a:p>
        </p:txBody>
      </p:sp>
      <p:cxnSp>
        <p:nvCxnSpPr>
          <p:cNvPr id="116" name="Straight Connector 115"/>
          <p:cNvCxnSpPr>
            <a:stCxn id="90" idx="3"/>
            <a:endCxn id="115" idx="0"/>
          </p:cNvCxnSpPr>
          <p:nvPr/>
        </p:nvCxnSpPr>
        <p:spPr bwMode="auto">
          <a:xfrm rot="5400000">
            <a:off x="8003508" y="3695360"/>
            <a:ext cx="219077" cy="1663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TextBox 116"/>
          <p:cNvSpPr txBox="1">
            <a:spLocks noChangeAspect="1"/>
          </p:cNvSpPr>
          <p:nvPr/>
        </p:nvSpPr>
        <p:spPr>
          <a:xfrm>
            <a:off x="6572264" y="1643056"/>
            <a:ext cx="370912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q</a:t>
            </a:r>
            <a:endParaRPr lang="en-IN" sz="2000" b="1" dirty="0"/>
          </a:p>
        </p:txBody>
      </p:sp>
      <p:cxnSp>
        <p:nvCxnSpPr>
          <p:cNvPr id="118" name="Straight Connector 117"/>
          <p:cNvCxnSpPr>
            <a:stCxn id="88" idx="3"/>
            <a:endCxn id="89" idx="0"/>
          </p:cNvCxnSpPr>
          <p:nvPr/>
        </p:nvCxnSpPr>
        <p:spPr bwMode="auto">
          <a:xfrm rot="5400000">
            <a:off x="7877706" y="2654586"/>
            <a:ext cx="178067" cy="1457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9" grpId="0" animBg="1"/>
      <p:bldP spid="101" grpId="0" animBg="1"/>
      <p:bldP spid="103" grpId="0" animBg="1"/>
      <p:bldP spid="105" grpId="0" animBg="1"/>
      <p:bldP spid="107" grpId="0" animBg="1"/>
      <p:bldP spid="109" grpId="0" animBg="1"/>
      <p:bldP spid="111" grpId="0" animBg="1"/>
      <p:bldP spid="113" grpId="0" animBg="1"/>
      <p:bldP spid="115" grpId="0" animBg="1"/>
      <p:bldP spid="11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>
            <a:spLocks noChangeAspect="1"/>
          </p:cNvSpPr>
          <p:nvPr/>
        </p:nvSpPr>
        <p:spPr>
          <a:xfrm>
            <a:off x="3143240" y="2143122"/>
            <a:ext cx="200026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b="1" dirty="0"/>
              <a:t>RL Rotation</a:t>
            </a:r>
            <a:endParaRPr lang="en-IN" sz="2400" b="1" dirty="0"/>
          </a:p>
        </p:txBody>
      </p:sp>
      <p:sp>
        <p:nvSpPr>
          <p:cNvPr id="81" name="Oval 80"/>
          <p:cNvSpPr/>
          <p:nvPr/>
        </p:nvSpPr>
        <p:spPr bwMode="auto">
          <a:xfrm>
            <a:off x="1214414" y="555770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1</a:t>
            </a:r>
            <a:endParaRPr lang="en-IN" sz="2000" b="1" dirty="0">
              <a:solidFill>
                <a:srgbClr val="FFFF00"/>
              </a:solidFill>
            </a:endParaRPr>
          </a:p>
        </p:txBody>
      </p:sp>
      <p:cxnSp>
        <p:nvCxnSpPr>
          <p:cNvPr id="82" name="Straight Connector 81"/>
          <p:cNvCxnSpPr>
            <a:stCxn id="81" idx="5"/>
            <a:endCxn id="85" idx="1"/>
          </p:cNvCxnSpPr>
          <p:nvPr/>
        </p:nvCxnSpPr>
        <p:spPr bwMode="auto">
          <a:xfrm rot="16200000" flipH="1">
            <a:off x="1531131" y="896361"/>
            <a:ext cx="152384" cy="17605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85" idx="3"/>
            <a:endCxn id="86" idx="0"/>
          </p:cNvCxnSpPr>
          <p:nvPr/>
        </p:nvCxnSpPr>
        <p:spPr bwMode="auto">
          <a:xfrm rot="5400000">
            <a:off x="1506080" y="1382346"/>
            <a:ext cx="219077" cy="1594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4" name="TextBox 83"/>
          <p:cNvSpPr txBox="1">
            <a:spLocks noChangeAspect="1"/>
          </p:cNvSpPr>
          <p:nvPr/>
        </p:nvSpPr>
        <p:spPr>
          <a:xfrm>
            <a:off x="785786" y="1127256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a</a:t>
            </a:r>
            <a:endParaRPr lang="en-IN" sz="2000" b="1" dirty="0"/>
          </a:p>
        </p:txBody>
      </p:sp>
      <p:sp>
        <p:nvSpPr>
          <p:cNvPr id="85" name="Oval 84"/>
          <p:cNvSpPr/>
          <p:nvPr/>
        </p:nvSpPr>
        <p:spPr bwMode="auto">
          <a:xfrm>
            <a:off x="1643042" y="1000114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9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1357290" y="1571618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5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716994" y="2286016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2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2343700" y="2285998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FFFF00"/>
                </a:solidFill>
              </a:rPr>
              <a:t>8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2071670" y="2816492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6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2500298" y="3316558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7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971242" y="2873254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4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685490" y="3444758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3</a:t>
            </a:r>
            <a:endParaRPr lang="en-IN" sz="2000" b="1" dirty="0">
              <a:solidFill>
                <a:srgbClr val="FFFF00"/>
              </a:solidFill>
            </a:endParaRPr>
          </a:p>
        </p:txBody>
      </p:sp>
      <p:cxnSp>
        <p:nvCxnSpPr>
          <p:cNvPr id="93" name="Straight Connector 92"/>
          <p:cNvCxnSpPr>
            <a:stCxn id="86" idx="3"/>
            <a:endCxn id="87" idx="0"/>
          </p:cNvCxnSpPr>
          <p:nvPr/>
        </p:nvCxnSpPr>
        <p:spPr bwMode="auto">
          <a:xfrm rot="5400000">
            <a:off x="971609" y="1848025"/>
            <a:ext cx="361971" cy="51401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91" idx="0"/>
          </p:cNvCxnSpPr>
          <p:nvPr/>
        </p:nvCxnSpPr>
        <p:spPr bwMode="auto">
          <a:xfrm>
            <a:off x="828366" y="2658940"/>
            <a:ext cx="321471" cy="21431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9" idx="5"/>
            <a:endCxn id="90" idx="1"/>
          </p:cNvCxnSpPr>
          <p:nvPr/>
        </p:nvCxnSpPr>
        <p:spPr bwMode="auto">
          <a:xfrm rot="16200000" flipH="1">
            <a:off x="2360526" y="3184944"/>
            <a:ext cx="208106" cy="17605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8" idx="0"/>
            <a:endCxn id="86" idx="5"/>
          </p:cNvCxnSpPr>
          <p:nvPr/>
        </p:nvCxnSpPr>
        <p:spPr bwMode="auto">
          <a:xfrm rot="16200000" flipV="1">
            <a:off x="1911257" y="1674960"/>
            <a:ext cx="361953" cy="86012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1" idx="3"/>
            <a:endCxn id="92" idx="0"/>
          </p:cNvCxnSpPr>
          <p:nvPr/>
        </p:nvCxnSpPr>
        <p:spPr bwMode="auto">
          <a:xfrm rot="5400000">
            <a:off x="834280" y="3255486"/>
            <a:ext cx="219077" cy="1594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1" idx="3"/>
            <a:endCxn id="84" idx="0"/>
          </p:cNvCxnSpPr>
          <p:nvPr/>
        </p:nvCxnSpPr>
        <p:spPr bwMode="auto">
          <a:xfrm rot="5400000">
            <a:off x="1009454" y="869986"/>
            <a:ext cx="219059" cy="29548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9" name="TextBox 98"/>
          <p:cNvSpPr txBox="1">
            <a:spLocks noChangeAspect="1"/>
          </p:cNvSpPr>
          <p:nvPr/>
        </p:nvSpPr>
        <p:spPr>
          <a:xfrm>
            <a:off x="256862" y="2835495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b</a:t>
            </a:r>
            <a:endParaRPr lang="en-IN" sz="2000" b="1" dirty="0"/>
          </a:p>
        </p:txBody>
      </p:sp>
      <p:cxnSp>
        <p:nvCxnSpPr>
          <p:cNvPr id="100" name="Straight Connector 99"/>
          <p:cNvCxnSpPr>
            <a:stCxn id="87" idx="3"/>
            <a:endCxn id="99" idx="0"/>
          </p:cNvCxnSpPr>
          <p:nvPr/>
        </p:nvCxnSpPr>
        <p:spPr bwMode="auto">
          <a:xfrm rot="5400000">
            <a:off x="507285" y="2573477"/>
            <a:ext cx="197052" cy="3269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1" name="TextBox 100"/>
          <p:cNvSpPr txBox="1">
            <a:spLocks noChangeAspect="1"/>
          </p:cNvSpPr>
          <p:nvPr/>
        </p:nvSpPr>
        <p:spPr>
          <a:xfrm>
            <a:off x="214282" y="3907047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c</a:t>
            </a:r>
            <a:endParaRPr lang="en-IN" sz="2000" b="1" dirty="0"/>
          </a:p>
        </p:txBody>
      </p:sp>
      <p:cxnSp>
        <p:nvCxnSpPr>
          <p:cNvPr id="102" name="Straight Connector 101"/>
          <p:cNvCxnSpPr>
            <a:stCxn id="92" idx="2"/>
            <a:endCxn id="101" idx="0"/>
          </p:cNvCxnSpPr>
          <p:nvPr/>
        </p:nvCxnSpPr>
        <p:spPr bwMode="auto">
          <a:xfrm rot="10800000" flipV="1">
            <a:off x="399738" y="3651205"/>
            <a:ext cx="285752" cy="2558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" name="TextBox 102"/>
          <p:cNvSpPr txBox="1">
            <a:spLocks noChangeAspect="1"/>
          </p:cNvSpPr>
          <p:nvPr/>
        </p:nvSpPr>
        <p:spPr>
          <a:xfrm>
            <a:off x="1042680" y="3907047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d</a:t>
            </a:r>
            <a:endParaRPr lang="en-IN" sz="2000" b="1" dirty="0"/>
          </a:p>
        </p:txBody>
      </p:sp>
      <p:cxnSp>
        <p:nvCxnSpPr>
          <p:cNvPr id="104" name="Straight Connector 103"/>
          <p:cNvCxnSpPr>
            <a:stCxn id="92" idx="6"/>
            <a:endCxn id="103" idx="0"/>
          </p:cNvCxnSpPr>
          <p:nvPr/>
        </p:nvCxnSpPr>
        <p:spPr bwMode="auto">
          <a:xfrm>
            <a:off x="1042680" y="3651205"/>
            <a:ext cx="185456" cy="2558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5" name="TextBox 104"/>
          <p:cNvSpPr txBox="1">
            <a:spLocks noChangeAspect="1"/>
          </p:cNvSpPr>
          <p:nvPr/>
        </p:nvSpPr>
        <p:spPr>
          <a:xfrm>
            <a:off x="1386148" y="3444758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e</a:t>
            </a:r>
            <a:endParaRPr lang="en-IN" sz="2000" b="1" dirty="0"/>
          </a:p>
        </p:txBody>
      </p:sp>
      <p:cxnSp>
        <p:nvCxnSpPr>
          <p:cNvPr id="106" name="Straight Connector 105"/>
          <p:cNvCxnSpPr>
            <a:stCxn id="91" idx="5"/>
            <a:endCxn id="105" idx="0"/>
          </p:cNvCxnSpPr>
          <p:nvPr/>
        </p:nvCxnSpPr>
        <p:spPr bwMode="auto">
          <a:xfrm rot="16200000" flipH="1">
            <a:off x="1314325" y="3187478"/>
            <a:ext cx="219077" cy="29548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7" name="TextBox 106"/>
          <p:cNvSpPr txBox="1">
            <a:spLocks noChangeAspect="1"/>
          </p:cNvSpPr>
          <p:nvPr/>
        </p:nvSpPr>
        <p:spPr>
          <a:xfrm>
            <a:off x="1857356" y="3459434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f</a:t>
            </a:r>
            <a:endParaRPr lang="en-IN" sz="2000" b="1" dirty="0"/>
          </a:p>
        </p:txBody>
      </p:sp>
      <p:cxnSp>
        <p:nvCxnSpPr>
          <p:cNvPr id="108" name="Straight Connector 107"/>
          <p:cNvCxnSpPr>
            <a:stCxn id="89" idx="3"/>
          </p:cNvCxnSpPr>
          <p:nvPr/>
        </p:nvCxnSpPr>
        <p:spPr bwMode="auto">
          <a:xfrm rot="5400000">
            <a:off x="1916849" y="3252303"/>
            <a:ext cx="290515" cy="1237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9" name="TextBox 108"/>
          <p:cNvSpPr txBox="1">
            <a:spLocks noChangeAspect="1"/>
          </p:cNvSpPr>
          <p:nvPr/>
        </p:nvSpPr>
        <p:spPr>
          <a:xfrm>
            <a:off x="2700890" y="3913338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h</a:t>
            </a:r>
            <a:endParaRPr lang="en-IN" sz="2000" b="1" dirty="0"/>
          </a:p>
        </p:txBody>
      </p:sp>
      <p:cxnSp>
        <p:nvCxnSpPr>
          <p:cNvPr id="110" name="Straight Connector 109"/>
          <p:cNvCxnSpPr>
            <a:stCxn id="90" idx="5"/>
            <a:endCxn id="109" idx="0"/>
          </p:cNvCxnSpPr>
          <p:nvPr/>
        </p:nvCxnSpPr>
        <p:spPr bwMode="auto">
          <a:xfrm rot="16200000" flipH="1">
            <a:off x="2723586" y="3750577"/>
            <a:ext cx="244353" cy="811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1" name="TextBox 110"/>
          <p:cNvSpPr txBox="1">
            <a:spLocks noChangeAspect="1"/>
          </p:cNvSpPr>
          <p:nvPr/>
        </p:nvSpPr>
        <p:spPr>
          <a:xfrm>
            <a:off x="2843766" y="2849635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 err="1"/>
              <a:t>i</a:t>
            </a:r>
            <a:endParaRPr lang="en-IN" sz="2000" b="1" dirty="0"/>
          </a:p>
        </p:txBody>
      </p:sp>
      <p:cxnSp>
        <p:nvCxnSpPr>
          <p:cNvPr id="112" name="Straight Connector 111"/>
          <p:cNvCxnSpPr>
            <a:stCxn id="88" idx="6"/>
            <a:endCxn id="111" idx="0"/>
          </p:cNvCxnSpPr>
          <p:nvPr/>
        </p:nvCxnSpPr>
        <p:spPr bwMode="auto">
          <a:xfrm>
            <a:off x="2700890" y="2492445"/>
            <a:ext cx="328332" cy="3571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3" name="TextBox 112"/>
          <p:cNvSpPr txBox="1">
            <a:spLocks noChangeAspect="1"/>
          </p:cNvSpPr>
          <p:nvPr/>
        </p:nvSpPr>
        <p:spPr>
          <a:xfrm>
            <a:off x="2071670" y="1484446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j</a:t>
            </a:r>
            <a:endParaRPr lang="en-IN" sz="2000" b="1" dirty="0"/>
          </a:p>
        </p:txBody>
      </p:sp>
      <p:cxnSp>
        <p:nvCxnSpPr>
          <p:cNvPr id="114" name="Straight Connector 113"/>
          <p:cNvCxnSpPr>
            <a:stCxn id="85" idx="6"/>
            <a:endCxn id="113" idx="0"/>
          </p:cNvCxnSpPr>
          <p:nvPr/>
        </p:nvCxnSpPr>
        <p:spPr bwMode="auto">
          <a:xfrm>
            <a:off x="2000232" y="1206561"/>
            <a:ext cx="256894" cy="2778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5" name="TextBox 114"/>
          <p:cNvSpPr txBox="1">
            <a:spLocks noChangeAspect="1"/>
          </p:cNvSpPr>
          <p:nvPr/>
        </p:nvSpPr>
        <p:spPr>
          <a:xfrm>
            <a:off x="2200824" y="3888062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g</a:t>
            </a:r>
            <a:endParaRPr lang="en-IN" sz="2000" b="1" dirty="0"/>
          </a:p>
        </p:txBody>
      </p:sp>
      <p:cxnSp>
        <p:nvCxnSpPr>
          <p:cNvPr id="116" name="Straight Connector 115"/>
          <p:cNvCxnSpPr>
            <a:stCxn id="90" idx="3"/>
            <a:endCxn id="115" idx="0"/>
          </p:cNvCxnSpPr>
          <p:nvPr/>
        </p:nvCxnSpPr>
        <p:spPr bwMode="auto">
          <a:xfrm rot="5400000">
            <a:off x="2359906" y="3695360"/>
            <a:ext cx="219077" cy="1663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TextBox 116"/>
          <p:cNvSpPr txBox="1">
            <a:spLocks noChangeAspect="1"/>
          </p:cNvSpPr>
          <p:nvPr/>
        </p:nvSpPr>
        <p:spPr>
          <a:xfrm>
            <a:off x="928662" y="1643056"/>
            <a:ext cx="370912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q</a:t>
            </a:r>
            <a:endParaRPr lang="en-IN" sz="2000" b="1" dirty="0"/>
          </a:p>
        </p:txBody>
      </p:sp>
      <p:cxnSp>
        <p:nvCxnSpPr>
          <p:cNvPr id="118" name="Straight Connector 117"/>
          <p:cNvCxnSpPr>
            <a:stCxn id="88" idx="3"/>
            <a:endCxn id="89" idx="0"/>
          </p:cNvCxnSpPr>
          <p:nvPr/>
        </p:nvCxnSpPr>
        <p:spPr bwMode="auto">
          <a:xfrm rot="5400000">
            <a:off x="2234104" y="2654586"/>
            <a:ext cx="178067" cy="1457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 bwMode="auto">
          <a:xfrm>
            <a:off x="7143768" y="285734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5</a:t>
            </a:r>
            <a:endParaRPr lang="en-IN" sz="2000" b="1" dirty="0">
              <a:solidFill>
                <a:srgbClr val="FFFF00"/>
              </a:solidFill>
            </a:endParaRPr>
          </a:p>
        </p:txBody>
      </p:sp>
      <p:cxnSp>
        <p:nvCxnSpPr>
          <p:cNvPr id="157" name="Straight Connector 156"/>
          <p:cNvCxnSpPr>
            <a:stCxn id="156" idx="6"/>
            <a:endCxn id="160" idx="0"/>
          </p:cNvCxnSpPr>
          <p:nvPr/>
        </p:nvCxnSpPr>
        <p:spPr bwMode="auto">
          <a:xfrm>
            <a:off x="7500958" y="492181"/>
            <a:ext cx="607223" cy="80941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6" idx="2"/>
            <a:endCxn id="161" idx="0"/>
          </p:cNvCxnSpPr>
          <p:nvPr/>
        </p:nvCxnSpPr>
        <p:spPr bwMode="auto">
          <a:xfrm rot="10800000" flipV="1">
            <a:off x="5893604" y="492180"/>
            <a:ext cx="1250165" cy="7936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9" name="TextBox 158"/>
          <p:cNvSpPr txBox="1">
            <a:spLocks noChangeAspect="1"/>
          </p:cNvSpPr>
          <p:nvPr/>
        </p:nvSpPr>
        <p:spPr>
          <a:xfrm>
            <a:off x="5234070" y="1835345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a</a:t>
            </a:r>
            <a:endParaRPr lang="en-IN" sz="2000" b="1" dirty="0"/>
          </a:p>
        </p:txBody>
      </p:sp>
      <p:sp>
        <p:nvSpPr>
          <p:cNvPr id="160" name="Oval 159"/>
          <p:cNvSpPr/>
          <p:nvPr/>
        </p:nvSpPr>
        <p:spPr bwMode="auto">
          <a:xfrm>
            <a:off x="7929586" y="1301600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9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61" name="Oval 160"/>
          <p:cNvSpPr/>
          <p:nvPr/>
        </p:nvSpPr>
        <p:spPr bwMode="auto">
          <a:xfrm>
            <a:off x="5715008" y="1285866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1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62" name="Oval 161"/>
          <p:cNvSpPr/>
          <p:nvPr/>
        </p:nvSpPr>
        <p:spPr bwMode="auto">
          <a:xfrm>
            <a:off x="6029618" y="2158874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2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63" name="Oval 162"/>
          <p:cNvSpPr/>
          <p:nvPr/>
        </p:nvSpPr>
        <p:spPr bwMode="auto">
          <a:xfrm>
            <a:off x="7558674" y="2428874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FFFF00"/>
                </a:solidFill>
              </a:rPr>
              <a:t>8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64" name="Oval 163"/>
          <p:cNvSpPr/>
          <p:nvPr/>
        </p:nvSpPr>
        <p:spPr bwMode="auto">
          <a:xfrm>
            <a:off x="7286644" y="2959368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6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65" name="Oval 164"/>
          <p:cNvSpPr/>
          <p:nvPr/>
        </p:nvSpPr>
        <p:spPr bwMode="auto">
          <a:xfrm>
            <a:off x="7715272" y="3459434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7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66" name="Oval 165"/>
          <p:cNvSpPr/>
          <p:nvPr/>
        </p:nvSpPr>
        <p:spPr bwMode="auto">
          <a:xfrm>
            <a:off x="6458246" y="2730378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4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167" name="Oval 166"/>
          <p:cNvSpPr/>
          <p:nvPr/>
        </p:nvSpPr>
        <p:spPr bwMode="auto">
          <a:xfrm>
            <a:off x="6143636" y="3301882"/>
            <a:ext cx="357190" cy="4128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3</a:t>
            </a:r>
            <a:endParaRPr lang="en-IN" sz="2000" b="1" dirty="0">
              <a:solidFill>
                <a:srgbClr val="FFFF00"/>
              </a:solidFill>
            </a:endParaRPr>
          </a:p>
        </p:txBody>
      </p:sp>
      <p:cxnSp>
        <p:nvCxnSpPr>
          <p:cNvPr id="168" name="Straight Connector 167"/>
          <p:cNvCxnSpPr>
            <a:stCxn id="161" idx="5"/>
            <a:endCxn id="162" idx="0"/>
          </p:cNvCxnSpPr>
          <p:nvPr/>
        </p:nvCxnSpPr>
        <p:spPr bwMode="auto">
          <a:xfrm rot="16200000" flipH="1">
            <a:off x="5853761" y="1804421"/>
            <a:ext cx="520581" cy="18832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62" idx="5"/>
            <a:endCxn id="166" idx="0"/>
          </p:cNvCxnSpPr>
          <p:nvPr/>
        </p:nvCxnSpPr>
        <p:spPr bwMode="auto">
          <a:xfrm rot="16200000" flipH="1">
            <a:off x="6376132" y="2469668"/>
            <a:ext cx="219077" cy="3023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4" idx="5"/>
            <a:endCxn id="165" idx="1"/>
          </p:cNvCxnSpPr>
          <p:nvPr/>
        </p:nvCxnSpPr>
        <p:spPr bwMode="auto">
          <a:xfrm rot="16200000" flipH="1">
            <a:off x="7575500" y="3327820"/>
            <a:ext cx="208106" cy="17605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63" idx="0"/>
            <a:endCxn id="160" idx="3"/>
          </p:cNvCxnSpPr>
          <p:nvPr/>
        </p:nvCxnSpPr>
        <p:spPr bwMode="auto">
          <a:xfrm rot="5400000" flipH="1" flipV="1">
            <a:off x="7472159" y="1919138"/>
            <a:ext cx="774847" cy="24462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66" idx="3"/>
            <a:endCxn id="167" idx="0"/>
          </p:cNvCxnSpPr>
          <p:nvPr/>
        </p:nvCxnSpPr>
        <p:spPr bwMode="auto">
          <a:xfrm rot="5400000">
            <a:off x="6306855" y="3098181"/>
            <a:ext cx="219077" cy="18832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61" idx="3"/>
            <a:endCxn id="159" idx="0"/>
          </p:cNvCxnSpPr>
          <p:nvPr/>
        </p:nvCxnSpPr>
        <p:spPr bwMode="auto">
          <a:xfrm rot="5400000">
            <a:off x="5494896" y="1562924"/>
            <a:ext cx="197052" cy="34779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4" name="TextBox 173"/>
          <p:cNvSpPr txBox="1">
            <a:spLocks noChangeAspect="1"/>
          </p:cNvSpPr>
          <p:nvPr/>
        </p:nvSpPr>
        <p:spPr>
          <a:xfrm>
            <a:off x="5600990" y="2873254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b</a:t>
            </a:r>
            <a:endParaRPr lang="en-IN" sz="2000" b="1" dirty="0"/>
          </a:p>
        </p:txBody>
      </p:sp>
      <p:cxnSp>
        <p:nvCxnSpPr>
          <p:cNvPr id="191" name="Straight Connector 190"/>
          <p:cNvCxnSpPr>
            <a:stCxn id="162" idx="3"/>
            <a:endCxn id="174" idx="0"/>
          </p:cNvCxnSpPr>
          <p:nvPr/>
        </p:nvCxnSpPr>
        <p:spPr bwMode="auto">
          <a:xfrm rot="5400000">
            <a:off x="5753211" y="2544537"/>
            <a:ext cx="361953" cy="29548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3" name="TextBox 212"/>
          <p:cNvSpPr txBox="1">
            <a:spLocks noChangeAspect="1"/>
          </p:cNvSpPr>
          <p:nvPr/>
        </p:nvSpPr>
        <p:spPr>
          <a:xfrm>
            <a:off x="5672428" y="3764171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c</a:t>
            </a:r>
            <a:endParaRPr lang="en-IN" sz="2000" b="1" dirty="0"/>
          </a:p>
        </p:txBody>
      </p:sp>
      <p:cxnSp>
        <p:nvCxnSpPr>
          <p:cNvPr id="214" name="Straight Connector 213"/>
          <p:cNvCxnSpPr>
            <a:stCxn id="167" idx="2"/>
            <a:endCxn id="213" idx="0"/>
          </p:cNvCxnSpPr>
          <p:nvPr/>
        </p:nvCxnSpPr>
        <p:spPr bwMode="auto">
          <a:xfrm rot="10800000" flipV="1">
            <a:off x="5857884" y="3508329"/>
            <a:ext cx="285752" cy="2558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5" name="TextBox 214"/>
          <p:cNvSpPr txBox="1">
            <a:spLocks noChangeAspect="1"/>
          </p:cNvSpPr>
          <p:nvPr/>
        </p:nvSpPr>
        <p:spPr>
          <a:xfrm>
            <a:off x="6500826" y="3764171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d</a:t>
            </a:r>
            <a:endParaRPr lang="en-IN" sz="2000" b="1" dirty="0"/>
          </a:p>
        </p:txBody>
      </p:sp>
      <p:cxnSp>
        <p:nvCxnSpPr>
          <p:cNvPr id="216" name="Straight Connector 215"/>
          <p:cNvCxnSpPr>
            <a:stCxn id="167" idx="6"/>
            <a:endCxn id="215" idx="0"/>
          </p:cNvCxnSpPr>
          <p:nvPr/>
        </p:nvCxnSpPr>
        <p:spPr bwMode="auto">
          <a:xfrm>
            <a:off x="6500826" y="3508329"/>
            <a:ext cx="185456" cy="2558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7" name="TextBox 216"/>
          <p:cNvSpPr txBox="1">
            <a:spLocks noChangeAspect="1"/>
          </p:cNvSpPr>
          <p:nvPr/>
        </p:nvSpPr>
        <p:spPr>
          <a:xfrm>
            <a:off x="6915732" y="3301882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e</a:t>
            </a:r>
            <a:endParaRPr lang="en-IN" sz="2000" b="1" dirty="0"/>
          </a:p>
        </p:txBody>
      </p:sp>
      <p:cxnSp>
        <p:nvCxnSpPr>
          <p:cNvPr id="218" name="Straight Connector 217"/>
          <p:cNvCxnSpPr>
            <a:stCxn id="166" idx="5"/>
            <a:endCxn id="217" idx="0"/>
          </p:cNvCxnSpPr>
          <p:nvPr/>
        </p:nvCxnSpPr>
        <p:spPr bwMode="auto">
          <a:xfrm rot="16200000" flipH="1">
            <a:off x="6822619" y="3023312"/>
            <a:ext cx="219077" cy="3380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9" name="TextBox 218"/>
          <p:cNvSpPr txBox="1">
            <a:spLocks noChangeAspect="1"/>
          </p:cNvSpPr>
          <p:nvPr/>
        </p:nvSpPr>
        <p:spPr>
          <a:xfrm>
            <a:off x="7072330" y="3602310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f</a:t>
            </a:r>
            <a:endParaRPr lang="en-IN" sz="2000" b="1" dirty="0"/>
          </a:p>
        </p:txBody>
      </p:sp>
      <p:cxnSp>
        <p:nvCxnSpPr>
          <p:cNvPr id="220" name="Straight Connector 219"/>
          <p:cNvCxnSpPr>
            <a:stCxn id="164" idx="3"/>
          </p:cNvCxnSpPr>
          <p:nvPr/>
        </p:nvCxnSpPr>
        <p:spPr bwMode="auto">
          <a:xfrm rot="5400000">
            <a:off x="7131823" y="3395179"/>
            <a:ext cx="290515" cy="1237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1" name="TextBox 220"/>
          <p:cNvSpPr txBox="1">
            <a:spLocks noChangeAspect="1"/>
          </p:cNvSpPr>
          <p:nvPr/>
        </p:nvSpPr>
        <p:spPr>
          <a:xfrm>
            <a:off x="7915864" y="4056214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h</a:t>
            </a:r>
            <a:endParaRPr lang="en-IN" sz="2000" b="1" dirty="0"/>
          </a:p>
        </p:txBody>
      </p:sp>
      <p:cxnSp>
        <p:nvCxnSpPr>
          <p:cNvPr id="222" name="Straight Connector 221"/>
          <p:cNvCxnSpPr>
            <a:stCxn id="165" idx="5"/>
            <a:endCxn id="221" idx="0"/>
          </p:cNvCxnSpPr>
          <p:nvPr/>
        </p:nvCxnSpPr>
        <p:spPr bwMode="auto">
          <a:xfrm rot="16200000" flipH="1">
            <a:off x="7938560" y="3893453"/>
            <a:ext cx="244353" cy="811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3" name="TextBox 222"/>
          <p:cNvSpPr txBox="1">
            <a:spLocks noChangeAspect="1"/>
          </p:cNvSpPr>
          <p:nvPr/>
        </p:nvSpPr>
        <p:spPr>
          <a:xfrm>
            <a:off x="8058740" y="2992511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 err="1"/>
              <a:t>i</a:t>
            </a:r>
            <a:endParaRPr lang="en-IN" sz="2000" b="1" dirty="0"/>
          </a:p>
        </p:txBody>
      </p:sp>
      <p:cxnSp>
        <p:nvCxnSpPr>
          <p:cNvPr id="224" name="Straight Connector 223"/>
          <p:cNvCxnSpPr>
            <a:stCxn id="163" idx="6"/>
            <a:endCxn id="223" idx="0"/>
          </p:cNvCxnSpPr>
          <p:nvPr/>
        </p:nvCxnSpPr>
        <p:spPr bwMode="auto">
          <a:xfrm>
            <a:off x="7915864" y="2635321"/>
            <a:ext cx="328332" cy="3571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5" name="TextBox 224"/>
          <p:cNvSpPr txBox="1">
            <a:spLocks noChangeAspect="1"/>
          </p:cNvSpPr>
          <p:nvPr/>
        </p:nvSpPr>
        <p:spPr>
          <a:xfrm>
            <a:off x="8630244" y="2192535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j</a:t>
            </a:r>
            <a:endParaRPr lang="en-IN" sz="2000" b="1" dirty="0"/>
          </a:p>
        </p:txBody>
      </p:sp>
      <p:cxnSp>
        <p:nvCxnSpPr>
          <p:cNvPr id="226" name="Straight Connector 225"/>
          <p:cNvCxnSpPr>
            <a:stCxn id="160" idx="6"/>
            <a:endCxn id="225" idx="0"/>
          </p:cNvCxnSpPr>
          <p:nvPr/>
        </p:nvCxnSpPr>
        <p:spPr bwMode="auto">
          <a:xfrm>
            <a:off x="8286776" y="1508047"/>
            <a:ext cx="528924" cy="6844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7" name="TextBox 226"/>
          <p:cNvSpPr txBox="1">
            <a:spLocks noChangeAspect="1"/>
          </p:cNvSpPr>
          <p:nvPr/>
        </p:nvSpPr>
        <p:spPr>
          <a:xfrm>
            <a:off x="7415798" y="4030938"/>
            <a:ext cx="37091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g</a:t>
            </a:r>
            <a:endParaRPr lang="en-IN" sz="2000" b="1" dirty="0"/>
          </a:p>
        </p:txBody>
      </p:sp>
      <p:cxnSp>
        <p:nvCxnSpPr>
          <p:cNvPr id="228" name="Straight Connector 227"/>
          <p:cNvCxnSpPr>
            <a:stCxn id="165" idx="3"/>
            <a:endCxn id="227" idx="0"/>
          </p:cNvCxnSpPr>
          <p:nvPr/>
        </p:nvCxnSpPr>
        <p:spPr bwMode="auto">
          <a:xfrm rot="5400000">
            <a:off x="7574880" y="3838236"/>
            <a:ext cx="219077" cy="1663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9" name="TextBox 228"/>
          <p:cNvSpPr txBox="1">
            <a:spLocks noChangeAspect="1"/>
          </p:cNvSpPr>
          <p:nvPr/>
        </p:nvSpPr>
        <p:spPr>
          <a:xfrm>
            <a:off x="7143768" y="714362"/>
            <a:ext cx="370912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b="1" dirty="0"/>
              <a:t>q</a:t>
            </a:r>
            <a:endParaRPr lang="en-IN" sz="2000" b="1" dirty="0"/>
          </a:p>
        </p:txBody>
      </p:sp>
      <p:cxnSp>
        <p:nvCxnSpPr>
          <p:cNvPr id="231" name="Straight Connector 230"/>
          <p:cNvCxnSpPr>
            <a:stCxn id="163" idx="3"/>
            <a:endCxn id="164" idx="0"/>
          </p:cNvCxnSpPr>
          <p:nvPr/>
        </p:nvCxnSpPr>
        <p:spPr bwMode="auto">
          <a:xfrm rot="5400000">
            <a:off x="7449078" y="2797462"/>
            <a:ext cx="178067" cy="1457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74" grpId="0" animBg="1"/>
      <p:bldP spid="213" grpId="0" animBg="1"/>
      <p:bldP spid="215" grpId="0" animBg="1"/>
      <p:bldP spid="217" grpId="0" animBg="1"/>
      <p:bldP spid="219" grpId="0" animBg="1"/>
      <p:bldP spid="221" grpId="0" animBg="1"/>
      <p:bldP spid="223" grpId="0" animBg="1"/>
      <p:bldP spid="225" grpId="0" animBg="1"/>
      <p:bldP spid="227" grpId="0" animBg="1"/>
      <p:bldP spid="22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Heap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419622"/>
            <a:ext cx="8246070" cy="3289992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FFCC66"/>
                </a:solidFill>
              </a:rPr>
              <a:t>Heap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/>
              <a:t>is a special case of balanced binary tree data structure where the root-node key is compared with its children and arranged accordingly. </a:t>
            </a:r>
          </a:p>
          <a:p>
            <a:r>
              <a:rPr lang="en-IN" dirty="0"/>
              <a:t>If </a:t>
            </a:r>
            <a:r>
              <a:rPr lang="en-IN" b="1" dirty="0">
                <a:solidFill>
                  <a:srgbClr val="5EEC3C"/>
                </a:solidFill>
              </a:rPr>
              <a:t>α</a:t>
            </a:r>
            <a:r>
              <a:rPr lang="en-IN" dirty="0"/>
              <a:t> has child node </a:t>
            </a:r>
            <a:r>
              <a:rPr lang="en-IN" b="1" dirty="0">
                <a:solidFill>
                  <a:srgbClr val="5EEC3C"/>
                </a:solidFill>
              </a:rPr>
              <a:t>β</a:t>
            </a:r>
            <a:r>
              <a:rPr lang="en-IN" dirty="0"/>
              <a:t> then −</a:t>
            </a:r>
          </a:p>
          <a:p>
            <a:pPr marL="457200" lvl="1" indent="0">
              <a:buNone/>
            </a:pPr>
            <a:r>
              <a:rPr lang="en-IN" b="1" dirty="0"/>
              <a:t>		</a:t>
            </a:r>
            <a:r>
              <a:rPr lang="en-IN" b="1" dirty="0">
                <a:solidFill>
                  <a:srgbClr val="FFFF00"/>
                </a:solidFill>
              </a:rPr>
              <a:t>key(</a:t>
            </a:r>
            <a:r>
              <a:rPr lang="el-GR" b="1" dirty="0">
                <a:solidFill>
                  <a:srgbClr val="FFFF00"/>
                </a:solidFill>
              </a:rPr>
              <a:t>α) ≥ </a:t>
            </a:r>
            <a:r>
              <a:rPr lang="en-IN" b="1" dirty="0">
                <a:solidFill>
                  <a:srgbClr val="FFFF00"/>
                </a:solidFill>
              </a:rPr>
              <a:t>key(</a:t>
            </a:r>
            <a:r>
              <a:rPr lang="el-GR" b="1" dirty="0">
                <a:solidFill>
                  <a:srgbClr val="FFFF00"/>
                </a:solidFill>
              </a:rPr>
              <a:t>β)</a:t>
            </a:r>
            <a:endParaRPr lang="en-IN" b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IN" dirty="0"/>
              <a:t>As the value of parent is greater than that of child, this property generates </a:t>
            </a:r>
            <a:r>
              <a:rPr lang="en-IN" b="1" dirty="0">
                <a:solidFill>
                  <a:schemeClr val="accent6"/>
                </a:solidFill>
              </a:rPr>
              <a:t>Max Heap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82094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Minimum Heap</a:t>
            </a:r>
          </a:p>
        </p:txBody>
      </p:sp>
      <p:pic>
        <p:nvPicPr>
          <p:cNvPr id="1026" name="Picture 2" descr="Max Heap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91630"/>
            <a:ext cx="614702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1740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Maximum Heap</a:t>
            </a:r>
          </a:p>
        </p:txBody>
      </p:sp>
      <p:pic>
        <p:nvPicPr>
          <p:cNvPr id="2050" name="Picture 2" descr="Max Heap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53374"/>
            <a:ext cx="5986636" cy="29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4119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Max Heap Construction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63638"/>
            <a:ext cx="8568952" cy="305409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5EEC3C"/>
                </a:solidFill>
              </a:rPr>
              <a:t>Step 1</a:t>
            </a:r>
            <a:r>
              <a:rPr lang="en-IN" dirty="0"/>
              <a:t> − Create a new node at the end of heap.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5EEC3C"/>
                </a:solidFill>
              </a:rPr>
              <a:t>Step 2</a:t>
            </a:r>
            <a:r>
              <a:rPr lang="en-IN" dirty="0"/>
              <a:t> − Assign new value to the node.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5EEC3C"/>
                </a:solidFill>
              </a:rPr>
              <a:t>Step 3</a:t>
            </a:r>
            <a:r>
              <a:rPr lang="en-IN" dirty="0"/>
              <a:t> − Compare the value of this child node with its parent.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5EEC3C"/>
                </a:solidFill>
              </a:rPr>
              <a:t>Step 4</a:t>
            </a:r>
            <a:r>
              <a:rPr lang="en-IN" dirty="0"/>
              <a:t> − If value of parent is less than child, then swap them.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5EEC3C"/>
                </a:solidFill>
              </a:rPr>
              <a:t>Step 5</a:t>
            </a:r>
            <a:r>
              <a:rPr lang="en-IN" dirty="0"/>
              <a:t> − Repeat step 3 &amp; 4 until Heap property holds.</a:t>
            </a:r>
          </a:p>
        </p:txBody>
      </p:sp>
    </p:spTree>
    <p:extLst>
      <p:ext uri="{BB962C8B-B14F-4D97-AF65-F5344CB8AC3E}">
        <p14:creationId xmlns:p14="http://schemas.microsoft.com/office/powerpoint/2010/main" val="40178963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47614"/>
            <a:ext cx="8246070" cy="3054094"/>
          </a:xfrm>
        </p:spPr>
        <p:txBody>
          <a:bodyPr/>
          <a:lstStyle/>
          <a:p>
            <a:r>
              <a:rPr lang="en-IN" dirty="0"/>
              <a:t>35,  33, 42, 10, 14, 19, 27, 44, 26, 31</a:t>
            </a:r>
          </a:p>
        </p:txBody>
      </p:sp>
      <p:pic>
        <p:nvPicPr>
          <p:cNvPr id="4" name="Picture 2" descr="Max Heap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08" y="1923678"/>
            <a:ext cx="5986636" cy="29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21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Max Heap Deletion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56" y="1491630"/>
            <a:ext cx="8443516" cy="305409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5EEC3C"/>
                </a:solidFill>
              </a:rPr>
              <a:t>Step 1</a:t>
            </a:r>
            <a:r>
              <a:rPr lang="en-IN" dirty="0"/>
              <a:t> − Remove root node.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5EEC3C"/>
                </a:solidFill>
              </a:rPr>
              <a:t>Step 2</a:t>
            </a:r>
            <a:r>
              <a:rPr lang="en-IN" dirty="0"/>
              <a:t> − Move the last element of last level to root.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5EEC3C"/>
                </a:solidFill>
              </a:rPr>
              <a:t>Step 3</a:t>
            </a:r>
            <a:r>
              <a:rPr lang="en-IN" dirty="0"/>
              <a:t> − Compare the value of this child node with its parent.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5EEC3C"/>
                </a:solidFill>
              </a:rPr>
              <a:t>Step 4</a:t>
            </a:r>
            <a:r>
              <a:rPr lang="en-IN" dirty="0"/>
              <a:t> − If value of parent is less than child, then swap them.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5EEC3C"/>
                </a:solidFill>
              </a:rPr>
              <a:t>Step 5</a:t>
            </a:r>
            <a:r>
              <a:rPr lang="en-IN" dirty="0"/>
              <a:t> − Repeat step 3 &amp; 4 until Heap property holds.</a:t>
            </a:r>
          </a:p>
        </p:txBody>
      </p:sp>
    </p:spTree>
    <p:extLst>
      <p:ext uri="{BB962C8B-B14F-4D97-AF65-F5344CB8AC3E}">
        <p14:creationId xmlns:p14="http://schemas.microsoft.com/office/powerpoint/2010/main" val="2296749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Delete 44</a:t>
            </a:r>
          </a:p>
        </p:txBody>
      </p:sp>
      <p:pic>
        <p:nvPicPr>
          <p:cNvPr id="4" name="Picture 2" descr="Max Heap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53374"/>
            <a:ext cx="5986636" cy="29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9254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491630"/>
            <a:ext cx="8246070" cy="3217984"/>
          </a:xfrm>
        </p:spPr>
        <p:txBody>
          <a:bodyPr>
            <a:normAutofit/>
          </a:bodyPr>
          <a:lstStyle/>
          <a:p>
            <a:r>
              <a:rPr lang="en-US" dirty="0"/>
              <a:t>Digital tree or radix tree or prefix tree.</a:t>
            </a:r>
          </a:p>
          <a:p>
            <a:r>
              <a:rPr lang="en-US" dirty="0"/>
              <a:t>Tries are an excellent data structure for strings.</a:t>
            </a:r>
          </a:p>
          <a:p>
            <a:r>
              <a:rPr lang="en-US" dirty="0"/>
              <a:t>Tries is a tree data structure used for storing collections of strings.</a:t>
            </a:r>
          </a:p>
          <a:p>
            <a:r>
              <a:rPr lang="en-US" dirty="0"/>
              <a:t>Tries came from the word retrieval.</a:t>
            </a:r>
          </a:p>
          <a:p>
            <a:r>
              <a:rPr lang="en-US" dirty="0"/>
              <a:t>Nodes store associative keys (strings) and values.</a:t>
            </a:r>
          </a:p>
        </p:txBody>
      </p:sp>
    </p:spTree>
    <p:extLst>
      <p:ext uri="{BB962C8B-B14F-4D97-AF65-F5344CB8AC3E}">
        <p14:creationId xmlns:p14="http://schemas.microsoft.com/office/powerpoint/2010/main" val="160348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Rule 2 </a:t>
            </a:r>
            <a:r>
              <a:rPr lang="en-IN"/>
              <a:t>– Threaded </a:t>
            </a:r>
            <a:r>
              <a:rPr lang="en-IN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/>
              <a:t>0 leftChild field at node </a:t>
            </a:r>
            <a:r>
              <a:rPr lang="en-IN" dirty="0"/>
              <a:t>p </a:t>
            </a:r>
            <a:r>
              <a:rPr lang="en-IN"/>
              <a:t>is replaced </a:t>
            </a:r>
            <a:r>
              <a:rPr lang="en-IN" dirty="0"/>
              <a:t>by a pointer to </a:t>
            </a:r>
            <a:r>
              <a:rPr lang="en-IN"/>
              <a:t>the node that immediately precedes node </a:t>
            </a:r>
            <a:r>
              <a:rPr lang="en-IN" dirty="0"/>
              <a:t>p </a:t>
            </a:r>
            <a:r>
              <a:rPr lang="en-IN"/>
              <a:t>in inorder</a:t>
            </a:r>
            <a:r>
              <a:rPr lang="en-IN" dirty="0"/>
              <a:t>. </a:t>
            </a:r>
          </a:p>
          <a:p>
            <a:r>
              <a:rPr lang="en-IN" dirty="0"/>
              <a:t>i.e. it </a:t>
            </a:r>
            <a:r>
              <a:rPr lang="en-IN"/>
              <a:t>is replaced </a:t>
            </a:r>
            <a:r>
              <a:rPr lang="en-IN" dirty="0"/>
              <a:t>by </a:t>
            </a:r>
            <a:r>
              <a:rPr lang="en-IN"/>
              <a:t>the inorder predecessor </a:t>
            </a:r>
            <a:r>
              <a:rPr lang="en-IN" dirty="0"/>
              <a:t>of p.</a:t>
            </a:r>
          </a:p>
        </p:txBody>
      </p:sp>
    </p:spTree>
    <p:extLst>
      <p:ext uri="{BB962C8B-B14F-4D97-AF65-F5344CB8AC3E}">
        <p14:creationId xmlns:p14="http://schemas.microsoft.com/office/powerpoint/2010/main" val="21992026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D306-051A-4D44-ABB0-34B9E52E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9DDEB9-1412-49F7-BDC2-BEBABD5E0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1491630"/>
            <a:ext cx="4680520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292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1C37-1AD6-48B0-8F2C-979FE0B4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C7FF2C-A5DB-456E-AC76-E10FB09A8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664" y="1275606"/>
            <a:ext cx="489654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708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 of Binary </a:t>
            </a:r>
            <a:r>
              <a:rPr lang="en-IN" dirty="0" err="1"/>
              <a:t>trie</a:t>
            </a:r>
            <a:endParaRPr lang="en-IN" dirty="0"/>
          </a:p>
        </p:txBody>
      </p:sp>
      <p:grpSp>
        <p:nvGrpSpPr>
          <p:cNvPr id="90" name="Group 4"/>
          <p:cNvGrpSpPr>
            <a:grpSpLocks/>
          </p:cNvGrpSpPr>
          <p:nvPr/>
        </p:nvGrpSpPr>
        <p:grpSpPr bwMode="auto">
          <a:xfrm>
            <a:off x="533400" y="1059582"/>
            <a:ext cx="8001000" cy="3940640"/>
            <a:chOff x="336" y="912"/>
            <a:chExt cx="5040" cy="2823"/>
          </a:xfrm>
        </p:grpSpPr>
        <p:grpSp>
          <p:nvGrpSpPr>
            <p:cNvPr id="91" name="Group 5"/>
            <p:cNvGrpSpPr>
              <a:grpSpLocks/>
            </p:cNvGrpSpPr>
            <p:nvPr/>
          </p:nvGrpSpPr>
          <p:grpSpPr bwMode="auto">
            <a:xfrm>
              <a:off x="336" y="912"/>
              <a:ext cx="5040" cy="2823"/>
              <a:chOff x="336" y="912"/>
              <a:chExt cx="5040" cy="2823"/>
            </a:xfrm>
          </p:grpSpPr>
          <p:sp>
            <p:nvSpPr>
              <p:cNvPr id="102" name="Oval 6"/>
              <p:cNvSpPr>
                <a:spLocks noChangeArrowheads="1"/>
              </p:cNvSpPr>
              <p:nvPr/>
            </p:nvSpPr>
            <p:spPr bwMode="auto">
              <a:xfrm>
                <a:off x="3024" y="912"/>
                <a:ext cx="280" cy="28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3" name="Oval 7"/>
              <p:cNvSpPr>
                <a:spLocks noChangeArrowheads="1"/>
              </p:cNvSpPr>
              <p:nvPr/>
            </p:nvSpPr>
            <p:spPr bwMode="auto">
              <a:xfrm>
                <a:off x="1680" y="1536"/>
                <a:ext cx="280" cy="28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4" name="Oval 8"/>
              <p:cNvSpPr>
                <a:spLocks noChangeArrowheads="1"/>
              </p:cNvSpPr>
              <p:nvPr/>
            </p:nvSpPr>
            <p:spPr bwMode="auto">
              <a:xfrm>
                <a:off x="4416" y="1536"/>
                <a:ext cx="280" cy="28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5" name="Oval 9"/>
              <p:cNvSpPr>
                <a:spLocks noChangeArrowheads="1"/>
              </p:cNvSpPr>
              <p:nvPr/>
            </p:nvSpPr>
            <p:spPr bwMode="auto">
              <a:xfrm>
                <a:off x="1056" y="2064"/>
                <a:ext cx="280" cy="28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6" name="Oval 10"/>
              <p:cNvSpPr>
                <a:spLocks noChangeArrowheads="1"/>
              </p:cNvSpPr>
              <p:nvPr/>
            </p:nvSpPr>
            <p:spPr bwMode="auto">
              <a:xfrm>
                <a:off x="3648" y="2064"/>
                <a:ext cx="280" cy="28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7" name="Line 11"/>
              <p:cNvSpPr>
                <a:spLocks noChangeShapeType="1"/>
              </p:cNvSpPr>
              <p:nvPr/>
            </p:nvSpPr>
            <p:spPr bwMode="auto">
              <a:xfrm flipH="1">
                <a:off x="1964" y="1100"/>
                <a:ext cx="1056" cy="528"/>
              </a:xfrm>
              <a:prstGeom prst="line">
                <a:avLst/>
              </a:prstGeom>
              <a:noFill/>
              <a:ln w="38100">
                <a:solidFill>
                  <a:srgbClr val="5EEC3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8" name="Line 12"/>
              <p:cNvSpPr>
                <a:spLocks noChangeShapeType="1"/>
              </p:cNvSpPr>
              <p:nvPr/>
            </p:nvSpPr>
            <p:spPr bwMode="auto">
              <a:xfrm>
                <a:off x="3308" y="1100"/>
                <a:ext cx="1152" cy="528"/>
              </a:xfrm>
              <a:prstGeom prst="line">
                <a:avLst/>
              </a:prstGeom>
              <a:noFill/>
              <a:ln w="38100">
                <a:solidFill>
                  <a:srgbClr val="5EEC3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9" name="Line 13"/>
              <p:cNvSpPr>
                <a:spLocks noChangeShapeType="1"/>
              </p:cNvSpPr>
              <p:nvPr/>
            </p:nvSpPr>
            <p:spPr bwMode="auto">
              <a:xfrm flipH="1">
                <a:off x="1244" y="1772"/>
                <a:ext cx="480" cy="336"/>
              </a:xfrm>
              <a:prstGeom prst="line">
                <a:avLst/>
              </a:prstGeom>
              <a:noFill/>
              <a:ln w="38100">
                <a:solidFill>
                  <a:srgbClr val="5EEC3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0" name="Line 14"/>
              <p:cNvSpPr>
                <a:spLocks noChangeShapeType="1"/>
              </p:cNvSpPr>
              <p:nvPr/>
            </p:nvSpPr>
            <p:spPr bwMode="auto">
              <a:xfrm flipH="1">
                <a:off x="3884" y="1776"/>
                <a:ext cx="580" cy="284"/>
              </a:xfrm>
              <a:prstGeom prst="line">
                <a:avLst/>
              </a:prstGeom>
              <a:noFill/>
              <a:ln w="38100">
                <a:solidFill>
                  <a:srgbClr val="5EEC3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1" name="Line 15"/>
              <p:cNvSpPr>
                <a:spLocks noChangeShapeType="1"/>
              </p:cNvSpPr>
              <p:nvPr/>
            </p:nvSpPr>
            <p:spPr bwMode="auto">
              <a:xfrm flipH="1">
                <a:off x="860" y="2300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5EEC3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2" name="Line 16"/>
              <p:cNvSpPr>
                <a:spLocks noChangeShapeType="1"/>
              </p:cNvSpPr>
              <p:nvPr/>
            </p:nvSpPr>
            <p:spPr bwMode="auto">
              <a:xfrm>
                <a:off x="1292" y="2300"/>
                <a:ext cx="192" cy="480"/>
              </a:xfrm>
              <a:prstGeom prst="line">
                <a:avLst/>
              </a:prstGeom>
              <a:noFill/>
              <a:ln w="38100">
                <a:solidFill>
                  <a:srgbClr val="5EEC3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3" name="Oval 17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0" cy="28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4" name="Line 18"/>
              <p:cNvSpPr>
                <a:spLocks noChangeShapeType="1"/>
              </p:cNvSpPr>
              <p:nvPr/>
            </p:nvSpPr>
            <p:spPr bwMode="auto">
              <a:xfrm flipH="1">
                <a:off x="3500" y="2348"/>
                <a:ext cx="240" cy="336"/>
              </a:xfrm>
              <a:prstGeom prst="line">
                <a:avLst/>
              </a:prstGeom>
              <a:noFill/>
              <a:ln w="38100">
                <a:solidFill>
                  <a:srgbClr val="5EEC3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15" name="Group 19"/>
              <p:cNvGrpSpPr>
                <a:grpSpLocks/>
              </p:cNvGrpSpPr>
              <p:nvPr/>
            </p:nvGrpSpPr>
            <p:grpSpPr bwMode="auto">
              <a:xfrm>
                <a:off x="336" y="2688"/>
                <a:ext cx="816" cy="375"/>
                <a:chOff x="528" y="3216"/>
                <a:chExt cx="816" cy="375"/>
              </a:xfrm>
            </p:grpSpPr>
            <p:sp>
              <p:nvSpPr>
                <p:cNvPr id="131" name="Oval 20"/>
                <p:cNvSpPr>
                  <a:spLocks noChangeArrowheads="1"/>
                </p:cNvSpPr>
                <p:nvPr/>
              </p:nvSpPr>
              <p:spPr bwMode="auto">
                <a:xfrm>
                  <a:off x="528" y="3264"/>
                  <a:ext cx="768" cy="288"/>
                </a:xfrm>
                <a:prstGeom prst="ellipse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3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672" y="3216"/>
                  <a:ext cx="672" cy="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800" dirty="0">
                      <a:solidFill>
                        <a:srgbClr val="990099"/>
                      </a:solidFill>
                      <a:latin typeface="Calibri (Body)"/>
                    </a:rPr>
                    <a:t>000</a:t>
                  </a:r>
                </a:p>
              </p:txBody>
            </p:sp>
          </p:grpSp>
          <p:grpSp>
            <p:nvGrpSpPr>
              <p:cNvPr id="116" name="Group 22"/>
              <p:cNvGrpSpPr>
                <a:grpSpLocks/>
              </p:cNvGrpSpPr>
              <p:nvPr/>
            </p:nvGrpSpPr>
            <p:grpSpPr bwMode="auto">
              <a:xfrm>
                <a:off x="1152" y="2736"/>
                <a:ext cx="816" cy="375"/>
                <a:chOff x="528" y="3216"/>
                <a:chExt cx="816" cy="375"/>
              </a:xfrm>
            </p:grpSpPr>
            <p:sp>
              <p:nvSpPr>
                <p:cNvPr id="129" name="Oval 23"/>
                <p:cNvSpPr>
                  <a:spLocks noChangeArrowheads="1"/>
                </p:cNvSpPr>
                <p:nvPr/>
              </p:nvSpPr>
              <p:spPr bwMode="auto">
                <a:xfrm>
                  <a:off x="528" y="3264"/>
                  <a:ext cx="768" cy="288"/>
                </a:xfrm>
                <a:prstGeom prst="ellipse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3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72" y="3216"/>
                  <a:ext cx="672" cy="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800" dirty="0">
                      <a:solidFill>
                        <a:srgbClr val="990099"/>
                      </a:solidFill>
                      <a:latin typeface="Calibri (Body)"/>
                    </a:rPr>
                    <a:t>001</a:t>
                  </a:r>
                </a:p>
              </p:txBody>
            </p:sp>
          </p:grpSp>
          <p:grpSp>
            <p:nvGrpSpPr>
              <p:cNvPr id="117" name="Group 25"/>
              <p:cNvGrpSpPr>
                <a:grpSpLocks/>
              </p:cNvGrpSpPr>
              <p:nvPr/>
            </p:nvGrpSpPr>
            <p:grpSpPr bwMode="auto">
              <a:xfrm>
                <a:off x="4560" y="2064"/>
                <a:ext cx="816" cy="375"/>
                <a:chOff x="528" y="3216"/>
                <a:chExt cx="816" cy="375"/>
              </a:xfrm>
            </p:grpSpPr>
            <p:sp>
              <p:nvSpPr>
                <p:cNvPr id="127" name="Oval 26"/>
                <p:cNvSpPr>
                  <a:spLocks noChangeArrowheads="1"/>
                </p:cNvSpPr>
                <p:nvPr/>
              </p:nvSpPr>
              <p:spPr bwMode="auto">
                <a:xfrm>
                  <a:off x="528" y="3264"/>
                  <a:ext cx="768" cy="288"/>
                </a:xfrm>
                <a:prstGeom prst="ellipse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2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672" y="3216"/>
                  <a:ext cx="672" cy="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800" dirty="0">
                      <a:solidFill>
                        <a:srgbClr val="990099"/>
                      </a:solidFill>
                      <a:latin typeface="Calibri (Body)"/>
                    </a:rPr>
                    <a:t>11</a:t>
                  </a:r>
                </a:p>
              </p:txBody>
            </p:sp>
          </p:grpSp>
          <p:sp>
            <p:nvSpPr>
              <p:cNvPr id="118" name="Line 28"/>
              <p:cNvSpPr>
                <a:spLocks noChangeShapeType="1"/>
              </p:cNvSpPr>
              <p:nvPr/>
            </p:nvSpPr>
            <p:spPr bwMode="auto">
              <a:xfrm>
                <a:off x="4608" y="1776"/>
                <a:ext cx="384" cy="336"/>
              </a:xfrm>
              <a:prstGeom prst="line">
                <a:avLst/>
              </a:prstGeom>
              <a:noFill/>
              <a:ln w="38100">
                <a:solidFill>
                  <a:srgbClr val="5EEC3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9" name="Line 29"/>
              <p:cNvSpPr>
                <a:spLocks noChangeShapeType="1"/>
              </p:cNvSpPr>
              <p:nvPr/>
            </p:nvSpPr>
            <p:spPr bwMode="auto">
              <a:xfrm flipH="1">
                <a:off x="3116" y="2924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5EEC3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0" name="Line 30"/>
              <p:cNvSpPr>
                <a:spLocks noChangeShapeType="1"/>
              </p:cNvSpPr>
              <p:nvPr/>
            </p:nvSpPr>
            <p:spPr bwMode="auto">
              <a:xfrm>
                <a:off x="3548" y="2924"/>
                <a:ext cx="192" cy="480"/>
              </a:xfrm>
              <a:prstGeom prst="line">
                <a:avLst/>
              </a:prstGeom>
              <a:noFill/>
              <a:ln w="38100">
                <a:solidFill>
                  <a:srgbClr val="5EEC3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21" name="Group 31"/>
              <p:cNvGrpSpPr>
                <a:grpSpLocks/>
              </p:cNvGrpSpPr>
              <p:nvPr/>
            </p:nvGrpSpPr>
            <p:grpSpPr bwMode="auto">
              <a:xfrm>
                <a:off x="2592" y="3312"/>
                <a:ext cx="816" cy="375"/>
                <a:chOff x="528" y="3216"/>
                <a:chExt cx="816" cy="375"/>
              </a:xfrm>
            </p:grpSpPr>
            <p:sp>
              <p:nvSpPr>
                <p:cNvPr id="125" name="Oval 32"/>
                <p:cNvSpPr>
                  <a:spLocks noChangeArrowheads="1"/>
                </p:cNvSpPr>
                <p:nvPr/>
              </p:nvSpPr>
              <p:spPr bwMode="auto">
                <a:xfrm>
                  <a:off x="528" y="3264"/>
                  <a:ext cx="768" cy="288"/>
                </a:xfrm>
                <a:prstGeom prst="ellipse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26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672" y="3216"/>
                  <a:ext cx="672" cy="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800">
                      <a:solidFill>
                        <a:srgbClr val="990099"/>
                      </a:solidFill>
                      <a:latin typeface="Calibri (Body)"/>
                    </a:rPr>
                    <a:t>1000</a:t>
                  </a:r>
                </a:p>
              </p:txBody>
            </p:sp>
          </p:grpSp>
          <p:grpSp>
            <p:nvGrpSpPr>
              <p:cNvPr id="122" name="Group 34"/>
              <p:cNvGrpSpPr>
                <a:grpSpLocks/>
              </p:cNvGrpSpPr>
              <p:nvPr/>
            </p:nvGrpSpPr>
            <p:grpSpPr bwMode="auto">
              <a:xfrm>
                <a:off x="3408" y="3360"/>
                <a:ext cx="816" cy="375"/>
                <a:chOff x="528" y="3216"/>
                <a:chExt cx="816" cy="375"/>
              </a:xfrm>
            </p:grpSpPr>
            <p:sp>
              <p:nvSpPr>
                <p:cNvPr id="123" name="Oval 35"/>
                <p:cNvSpPr>
                  <a:spLocks noChangeArrowheads="1"/>
                </p:cNvSpPr>
                <p:nvPr/>
              </p:nvSpPr>
              <p:spPr bwMode="auto">
                <a:xfrm>
                  <a:off x="528" y="3264"/>
                  <a:ext cx="768" cy="288"/>
                </a:xfrm>
                <a:prstGeom prst="ellipse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2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672" y="3216"/>
                  <a:ext cx="672" cy="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800">
                      <a:solidFill>
                        <a:srgbClr val="990099"/>
                      </a:solidFill>
                      <a:latin typeface="Calibri (Body)"/>
                    </a:rPr>
                    <a:t>1001</a:t>
                  </a:r>
                </a:p>
              </p:txBody>
            </p:sp>
          </p:grpSp>
        </p:grpSp>
        <p:sp>
          <p:nvSpPr>
            <p:cNvPr id="92" name="Text Box 37"/>
            <p:cNvSpPr txBox="1">
              <a:spLocks noChangeArrowheads="1"/>
            </p:cNvSpPr>
            <p:nvPr/>
          </p:nvSpPr>
          <p:spPr bwMode="auto">
            <a:xfrm>
              <a:off x="2448" y="100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0</a:t>
              </a:r>
            </a:p>
          </p:txBody>
        </p:sp>
        <p:sp>
          <p:nvSpPr>
            <p:cNvPr id="93" name="Text Box 38"/>
            <p:cNvSpPr txBox="1">
              <a:spLocks noChangeArrowheads="1"/>
            </p:cNvSpPr>
            <p:nvPr/>
          </p:nvSpPr>
          <p:spPr bwMode="auto">
            <a:xfrm>
              <a:off x="1296" y="168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/>
                <a:t>0</a:t>
              </a:r>
            </a:p>
          </p:txBody>
        </p:sp>
        <p:sp>
          <p:nvSpPr>
            <p:cNvPr id="94" name="Text Box 39"/>
            <p:cNvSpPr txBox="1">
              <a:spLocks noChangeArrowheads="1"/>
            </p:cNvSpPr>
            <p:nvPr/>
          </p:nvSpPr>
          <p:spPr bwMode="auto">
            <a:xfrm>
              <a:off x="720" y="230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/>
                <a:t>0</a:t>
              </a:r>
            </a:p>
          </p:txBody>
        </p:sp>
        <p:sp>
          <p:nvSpPr>
            <p:cNvPr id="95" name="Text Box 40"/>
            <p:cNvSpPr txBox="1">
              <a:spLocks noChangeArrowheads="1"/>
            </p:cNvSpPr>
            <p:nvPr/>
          </p:nvSpPr>
          <p:spPr bwMode="auto">
            <a:xfrm>
              <a:off x="3024" y="297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0</a:t>
              </a:r>
            </a:p>
          </p:txBody>
        </p:sp>
        <p:sp>
          <p:nvSpPr>
            <p:cNvPr id="96" name="Text Box 41"/>
            <p:cNvSpPr txBox="1">
              <a:spLocks noChangeArrowheads="1"/>
            </p:cNvSpPr>
            <p:nvPr/>
          </p:nvSpPr>
          <p:spPr bwMode="auto">
            <a:xfrm>
              <a:off x="3408" y="230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0</a:t>
              </a:r>
            </a:p>
          </p:txBody>
        </p:sp>
        <p:sp>
          <p:nvSpPr>
            <p:cNvPr id="97" name="Text Box 42"/>
            <p:cNvSpPr txBox="1">
              <a:spLocks noChangeArrowheads="1"/>
            </p:cNvSpPr>
            <p:nvPr/>
          </p:nvSpPr>
          <p:spPr bwMode="auto">
            <a:xfrm>
              <a:off x="4080" y="1632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0</a:t>
              </a:r>
            </a:p>
          </p:txBody>
        </p:sp>
        <p:sp>
          <p:nvSpPr>
            <p:cNvPr id="98" name="Text Box 43"/>
            <p:cNvSpPr txBox="1">
              <a:spLocks noChangeArrowheads="1"/>
            </p:cNvSpPr>
            <p:nvPr/>
          </p:nvSpPr>
          <p:spPr bwMode="auto">
            <a:xfrm>
              <a:off x="3792" y="105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1</a:t>
              </a:r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4752" y="168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1</a:t>
              </a:r>
            </a:p>
          </p:txBody>
        </p:sp>
        <p:sp>
          <p:nvSpPr>
            <p:cNvPr id="100" name="Text Box 45"/>
            <p:cNvSpPr txBox="1">
              <a:spLocks noChangeArrowheads="1"/>
            </p:cNvSpPr>
            <p:nvPr/>
          </p:nvSpPr>
          <p:spPr bwMode="auto">
            <a:xfrm>
              <a:off x="3648" y="297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1</a:t>
              </a:r>
            </a:p>
          </p:txBody>
        </p:sp>
        <p:sp>
          <p:nvSpPr>
            <p:cNvPr id="101" name="Text Box 46"/>
            <p:cNvSpPr txBox="1">
              <a:spLocks noChangeArrowheads="1"/>
            </p:cNvSpPr>
            <p:nvPr/>
          </p:nvSpPr>
          <p:spPr bwMode="auto">
            <a:xfrm>
              <a:off x="1392" y="230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1</a:t>
              </a:r>
            </a:p>
          </p:txBody>
        </p:sp>
      </p:grpSp>
      <p:sp>
        <p:nvSpPr>
          <p:cNvPr id="133" name="Text Box 37"/>
          <p:cNvSpPr txBox="1">
            <a:spLocks noChangeArrowheads="1"/>
          </p:cNvSpPr>
          <p:nvPr/>
        </p:nvSpPr>
        <p:spPr bwMode="auto">
          <a:xfrm>
            <a:off x="3886200" y="1088677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FFFF00"/>
                </a:solidFill>
                <a:latin typeface="+mj-lt"/>
              </a:rPr>
              <a:t>0</a:t>
            </a:r>
          </a:p>
        </p:txBody>
      </p:sp>
      <p:sp>
        <p:nvSpPr>
          <p:cNvPr id="134" name="Text Box 38"/>
          <p:cNvSpPr txBox="1">
            <a:spLocks noChangeArrowheads="1"/>
          </p:cNvSpPr>
          <p:nvPr/>
        </p:nvSpPr>
        <p:spPr bwMode="auto">
          <a:xfrm>
            <a:off x="2057400" y="2155477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FFFF00"/>
                </a:solidFill>
                <a:latin typeface="+mj-lt"/>
              </a:rPr>
              <a:t>0</a:t>
            </a:r>
          </a:p>
        </p:txBody>
      </p:sp>
      <p:sp>
        <p:nvSpPr>
          <p:cNvPr id="135" name="Text Box 39"/>
          <p:cNvSpPr txBox="1">
            <a:spLocks noChangeArrowheads="1"/>
          </p:cNvSpPr>
          <p:nvPr/>
        </p:nvSpPr>
        <p:spPr bwMode="auto">
          <a:xfrm>
            <a:off x="1143000" y="3146077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FFFF00"/>
                </a:solidFill>
                <a:latin typeface="+mj-lt"/>
              </a:rPr>
              <a:t>0</a:t>
            </a:r>
          </a:p>
        </p:txBody>
      </p:sp>
      <p:sp>
        <p:nvSpPr>
          <p:cNvPr id="136" name="Text Box 40"/>
          <p:cNvSpPr txBox="1">
            <a:spLocks noChangeArrowheads="1"/>
          </p:cNvSpPr>
          <p:nvPr/>
        </p:nvSpPr>
        <p:spPr bwMode="auto">
          <a:xfrm>
            <a:off x="4788024" y="3867894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FFFF00"/>
                </a:solidFill>
                <a:latin typeface="+mj-lt"/>
              </a:rPr>
              <a:t>0</a:t>
            </a:r>
          </a:p>
        </p:txBody>
      </p:sp>
      <p:sp>
        <p:nvSpPr>
          <p:cNvPr id="137" name="Text Box 41"/>
          <p:cNvSpPr txBox="1">
            <a:spLocks noChangeArrowheads="1"/>
          </p:cNvSpPr>
          <p:nvPr/>
        </p:nvSpPr>
        <p:spPr bwMode="auto">
          <a:xfrm>
            <a:off x="5410200" y="293179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FFFF00"/>
                </a:solidFill>
                <a:latin typeface="+mj-lt"/>
              </a:rPr>
              <a:t>0</a:t>
            </a:r>
          </a:p>
        </p:txBody>
      </p:sp>
      <p:sp>
        <p:nvSpPr>
          <p:cNvPr id="138" name="Text Box 42"/>
          <p:cNvSpPr txBox="1">
            <a:spLocks noChangeArrowheads="1"/>
          </p:cNvSpPr>
          <p:nvPr/>
        </p:nvSpPr>
        <p:spPr bwMode="auto">
          <a:xfrm>
            <a:off x="6477000" y="1980629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FFFF00"/>
                </a:solidFill>
                <a:latin typeface="+mj-lt"/>
              </a:rPr>
              <a:t>0</a:t>
            </a:r>
          </a:p>
        </p:txBody>
      </p:sp>
      <p:sp>
        <p:nvSpPr>
          <p:cNvPr id="139" name="Text Box 43"/>
          <p:cNvSpPr txBox="1">
            <a:spLocks noChangeArrowheads="1"/>
          </p:cNvSpPr>
          <p:nvPr/>
        </p:nvSpPr>
        <p:spPr bwMode="auto">
          <a:xfrm>
            <a:off x="6019800" y="1164877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FFFF00"/>
                </a:solidFill>
                <a:latin typeface="+mj-lt"/>
              </a:rPr>
              <a:t>1</a:t>
            </a:r>
          </a:p>
        </p:txBody>
      </p:sp>
      <p:sp>
        <p:nvSpPr>
          <p:cNvPr id="140" name="Text Box 44"/>
          <p:cNvSpPr txBox="1">
            <a:spLocks noChangeArrowheads="1"/>
          </p:cNvSpPr>
          <p:nvPr/>
        </p:nvSpPr>
        <p:spPr bwMode="auto">
          <a:xfrm>
            <a:off x="7543800" y="2155477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FFFF00"/>
                </a:solidFill>
                <a:latin typeface="+mj-lt"/>
              </a:rPr>
              <a:t>1</a:t>
            </a:r>
          </a:p>
        </p:txBody>
      </p:sp>
      <p:sp>
        <p:nvSpPr>
          <p:cNvPr id="141" name="Text Box 45"/>
          <p:cNvSpPr txBox="1">
            <a:spLocks noChangeArrowheads="1"/>
          </p:cNvSpPr>
          <p:nvPr/>
        </p:nvSpPr>
        <p:spPr bwMode="auto">
          <a:xfrm>
            <a:off x="5778624" y="3867894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FFFF00"/>
                </a:solidFill>
                <a:latin typeface="+mj-lt"/>
              </a:rPr>
              <a:t>1</a:t>
            </a:r>
          </a:p>
        </p:txBody>
      </p:sp>
      <p:sp>
        <p:nvSpPr>
          <p:cNvPr id="142" name="Text Box 46"/>
          <p:cNvSpPr txBox="1">
            <a:spLocks noChangeArrowheads="1"/>
          </p:cNvSpPr>
          <p:nvPr/>
        </p:nvSpPr>
        <p:spPr bwMode="auto">
          <a:xfrm>
            <a:off x="2209800" y="3146077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FFFF00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7198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Digital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Assume fixed number of bits.</a:t>
            </a:r>
          </a:p>
          <a:p>
            <a:r>
              <a:rPr lang="en-US" altLang="en-US" dirty="0"/>
              <a:t>Not empty =&gt;</a:t>
            </a:r>
          </a:p>
          <a:p>
            <a:pPr lvl="1"/>
            <a:r>
              <a:rPr lang="en-US" altLang="en-US" dirty="0"/>
              <a:t>Root contains one dictionary pair (any pair).</a:t>
            </a:r>
          </a:p>
          <a:p>
            <a:pPr lvl="1"/>
            <a:r>
              <a:rPr lang="en-US" altLang="en-US" dirty="0"/>
              <a:t>All remaining pairs whose key begins with a </a:t>
            </a:r>
            <a:r>
              <a:rPr lang="en-US" altLang="en-US" dirty="0">
                <a:solidFill>
                  <a:srgbClr val="FF3300"/>
                </a:solidFill>
              </a:rPr>
              <a:t>0</a:t>
            </a:r>
            <a:r>
              <a:rPr lang="en-US" altLang="en-US" dirty="0"/>
              <a:t> are in the left subtree.</a:t>
            </a:r>
          </a:p>
          <a:p>
            <a:pPr lvl="1"/>
            <a:r>
              <a:rPr lang="en-US" altLang="en-US" dirty="0"/>
              <a:t>All remaining pairs whose key begins with a </a:t>
            </a:r>
            <a:r>
              <a:rPr lang="en-US" altLang="en-US" dirty="0">
                <a:solidFill>
                  <a:srgbClr val="FF3300"/>
                </a:solidFill>
              </a:rPr>
              <a:t>1</a:t>
            </a:r>
            <a:r>
              <a:rPr lang="en-US" altLang="en-US" dirty="0"/>
              <a:t> are in the right subtree.</a:t>
            </a:r>
          </a:p>
          <a:p>
            <a:pPr lvl="1"/>
            <a:r>
              <a:rPr lang="en-US" altLang="en-US" dirty="0"/>
              <a:t>Left and right subtrees are digital subtrees on remaining bits.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1340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Example</a:t>
            </a:r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0444"/>
            <a:ext cx="7772400" cy="85725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Start with an empty digital search tree and insert a pair whose key is </a:t>
            </a:r>
            <a:r>
              <a:rPr lang="en-US" altLang="en-US" dirty="0">
                <a:solidFill>
                  <a:srgbClr val="FE9202"/>
                </a:solidFill>
              </a:rPr>
              <a:t>0110</a:t>
            </a:r>
            <a:r>
              <a:rPr lang="en-US" altLang="en-US" dirty="0"/>
              <a:t>.</a:t>
            </a:r>
          </a:p>
        </p:txBody>
      </p:sp>
      <p:grpSp>
        <p:nvGrpSpPr>
          <p:cNvPr id="757764" name="Group 4"/>
          <p:cNvGrpSpPr>
            <a:grpSpLocks/>
          </p:cNvGrpSpPr>
          <p:nvPr/>
        </p:nvGrpSpPr>
        <p:grpSpPr bwMode="auto">
          <a:xfrm>
            <a:off x="3581400" y="1991916"/>
            <a:ext cx="1600200" cy="579834"/>
            <a:chOff x="1680" y="2064"/>
            <a:chExt cx="1008" cy="487"/>
          </a:xfrm>
        </p:grpSpPr>
        <p:sp>
          <p:nvSpPr>
            <p:cNvPr id="757765" name="Oval 5"/>
            <p:cNvSpPr>
              <a:spLocks noChangeArrowheads="1"/>
            </p:cNvSpPr>
            <p:nvPr/>
          </p:nvSpPr>
          <p:spPr bwMode="auto">
            <a:xfrm>
              <a:off x="1680" y="2064"/>
              <a:ext cx="1008" cy="43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7766" name="Text Box 6"/>
            <p:cNvSpPr txBox="1">
              <a:spLocks noChangeArrowheads="1"/>
            </p:cNvSpPr>
            <p:nvPr/>
          </p:nvSpPr>
          <p:spPr bwMode="auto">
            <a:xfrm>
              <a:off x="1920" y="2112"/>
              <a:ext cx="672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rgbClr val="FF3300"/>
                  </a:solidFill>
                </a:rPr>
                <a:t>0110</a:t>
              </a:r>
            </a:p>
          </p:txBody>
        </p:sp>
      </p:grpSp>
      <p:sp>
        <p:nvSpPr>
          <p:cNvPr id="757767" name="Rectangle 7"/>
          <p:cNvSpPr>
            <a:spLocks noChangeArrowheads="1"/>
          </p:cNvSpPr>
          <p:nvPr/>
        </p:nvSpPr>
        <p:spPr bwMode="auto">
          <a:xfrm>
            <a:off x="685800" y="2571750"/>
            <a:ext cx="77724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600" dirty="0">
                <a:solidFill>
                  <a:schemeClr val="bg1"/>
                </a:solidFill>
                <a:latin typeface="+mn-lt"/>
              </a:rPr>
              <a:t>Now, insert a pair whose key is </a:t>
            </a:r>
            <a:r>
              <a:rPr lang="en-US" altLang="en-US" sz="2600" dirty="0">
                <a:solidFill>
                  <a:srgbClr val="FE9202"/>
                </a:solidFill>
                <a:latin typeface="+mn-lt"/>
              </a:rPr>
              <a:t>0010</a:t>
            </a:r>
            <a:r>
              <a:rPr lang="en-US" altLang="en-US" sz="26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grpSp>
        <p:nvGrpSpPr>
          <p:cNvPr id="757768" name="Group 8"/>
          <p:cNvGrpSpPr>
            <a:grpSpLocks/>
          </p:cNvGrpSpPr>
          <p:nvPr/>
        </p:nvGrpSpPr>
        <p:grpSpPr bwMode="auto">
          <a:xfrm>
            <a:off x="2514600" y="3143249"/>
            <a:ext cx="2667000" cy="1494234"/>
            <a:chOff x="1584" y="2976"/>
            <a:chExt cx="1680" cy="1255"/>
          </a:xfrm>
        </p:grpSpPr>
        <p:grpSp>
          <p:nvGrpSpPr>
            <p:cNvPr id="757769" name="Group 9"/>
            <p:cNvGrpSpPr>
              <a:grpSpLocks/>
            </p:cNvGrpSpPr>
            <p:nvPr/>
          </p:nvGrpSpPr>
          <p:grpSpPr bwMode="auto">
            <a:xfrm>
              <a:off x="2256" y="2976"/>
              <a:ext cx="1008" cy="487"/>
              <a:chOff x="1680" y="2064"/>
              <a:chExt cx="1008" cy="487"/>
            </a:xfrm>
          </p:grpSpPr>
          <p:sp>
            <p:nvSpPr>
              <p:cNvPr id="757770" name="Oval 10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1008" cy="432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7771" name="Text Box 11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672" cy="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800">
                    <a:solidFill>
                      <a:srgbClr val="FF3300"/>
                    </a:solidFill>
                  </a:rPr>
                  <a:t>0110</a:t>
                </a:r>
              </a:p>
            </p:txBody>
          </p:sp>
        </p:grpSp>
        <p:grpSp>
          <p:nvGrpSpPr>
            <p:cNvPr id="757772" name="Group 12"/>
            <p:cNvGrpSpPr>
              <a:grpSpLocks/>
            </p:cNvGrpSpPr>
            <p:nvPr/>
          </p:nvGrpSpPr>
          <p:grpSpPr bwMode="auto">
            <a:xfrm>
              <a:off x="1584" y="3744"/>
              <a:ext cx="1008" cy="487"/>
              <a:chOff x="1680" y="2064"/>
              <a:chExt cx="1008" cy="487"/>
            </a:xfrm>
          </p:grpSpPr>
          <p:sp>
            <p:nvSpPr>
              <p:cNvPr id="757773" name="Oval 13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1008" cy="432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7774" name="Text Box 14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672" cy="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800">
                    <a:solidFill>
                      <a:srgbClr val="FF3300"/>
                    </a:solidFill>
                  </a:rPr>
                  <a:t>0010</a:t>
                </a:r>
              </a:p>
            </p:txBody>
          </p:sp>
        </p:grpSp>
        <p:sp>
          <p:nvSpPr>
            <p:cNvPr id="757775" name="Line 15"/>
            <p:cNvSpPr>
              <a:spLocks noChangeShapeType="1"/>
            </p:cNvSpPr>
            <p:nvPr/>
          </p:nvSpPr>
          <p:spPr bwMode="auto">
            <a:xfrm flipH="1">
              <a:off x="2208" y="3360"/>
              <a:ext cx="288" cy="384"/>
            </a:xfrm>
            <a:prstGeom prst="line">
              <a:avLst/>
            </a:prstGeom>
            <a:ln w="19050">
              <a:solidFill>
                <a:srgbClr val="5EEC3C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4632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7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7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Insert the key: 1001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1000" y="2499742"/>
            <a:ext cx="2667000" cy="1905000"/>
            <a:chOff x="1584" y="2976"/>
            <a:chExt cx="1680" cy="1200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256" y="2976"/>
              <a:ext cx="1008" cy="432"/>
              <a:chOff x="1680" y="2064"/>
              <a:chExt cx="1008" cy="432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1008" cy="432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800">
                    <a:solidFill>
                      <a:srgbClr val="FF3300"/>
                    </a:solidFill>
                  </a:rPr>
                  <a:t>0110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1584" y="3744"/>
              <a:ext cx="1008" cy="432"/>
              <a:chOff x="1680" y="2064"/>
              <a:chExt cx="1008" cy="432"/>
            </a:xfrm>
          </p:grpSpPr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1008" cy="432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" name="Text Box 10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800">
                    <a:solidFill>
                      <a:srgbClr val="FF3300"/>
                    </a:solidFill>
                  </a:rPr>
                  <a:t>0010</a:t>
                </a:r>
              </a:p>
            </p:txBody>
          </p:sp>
        </p:grpSp>
        <p:sp>
          <p:nvSpPr>
            <p:cNvPr id="7" name="Line 11"/>
            <p:cNvSpPr>
              <a:spLocks noChangeShapeType="1"/>
            </p:cNvSpPr>
            <p:nvPr/>
          </p:nvSpPr>
          <p:spPr bwMode="auto">
            <a:xfrm flipH="1">
              <a:off x="2208" y="3360"/>
              <a:ext cx="288" cy="384"/>
            </a:xfrm>
            <a:prstGeom prst="line">
              <a:avLst/>
            </a:prstGeom>
            <a:noFill/>
            <a:ln w="57150">
              <a:solidFill>
                <a:srgbClr val="5EEC3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505200" y="3566542"/>
            <a:ext cx="9144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4724400" y="2652142"/>
            <a:ext cx="3962400" cy="1981200"/>
            <a:chOff x="2688" y="1680"/>
            <a:chExt cx="2496" cy="1248"/>
          </a:xfrm>
        </p:grpSpPr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4176" y="2496"/>
              <a:ext cx="1008" cy="432"/>
              <a:chOff x="1680" y="2064"/>
              <a:chExt cx="1008" cy="432"/>
            </a:xfrm>
          </p:grpSpPr>
          <p:sp>
            <p:nvSpPr>
              <p:cNvPr id="24" name="Oval 15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1008" cy="432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" name="Text Box 16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800">
                    <a:solidFill>
                      <a:srgbClr val="FF3300"/>
                    </a:solidFill>
                  </a:rPr>
                  <a:t>1001</a:t>
                </a:r>
              </a:p>
            </p:txBody>
          </p:sp>
        </p:grpSp>
        <p:grpSp>
          <p:nvGrpSpPr>
            <p:cNvPr id="15" name="Group 17"/>
            <p:cNvGrpSpPr>
              <a:grpSpLocks/>
            </p:cNvGrpSpPr>
            <p:nvPr/>
          </p:nvGrpSpPr>
          <p:grpSpPr bwMode="auto">
            <a:xfrm>
              <a:off x="2688" y="1680"/>
              <a:ext cx="1680" cy="1200"/>
              <a:chOff x="1584" y="2976"/>
              <a:chExt cx="1680" cy="1200"/>
            </a:xfrm>
          </p:grpSpPr>
          <p:grpSp>
            <p:nvGrpSpPr>
              <p:cNvPr id="17" name="Group 18"/>
              <p:cNvGrpSpPr>
                <a:grpSpLocks/>
              </p:cNvGrpSpPr>
              <p:nvPr/>
            </p:nvGrpSpPr>
            <p:grpSpPr bwMode="auto">
              <a:xfrm>
                <a:off x="2256" y="2976"/>
                <a:ext cx="1008" cy="432"/>
                <a:chOff x="1680" y="2064"/>
                <a:chExt cx="1008" cy="432"/>
              </a:xfrm>
            </p:grpSpPr>
            <p:sp>
              <p:nvSpPr>
                <p:cNvPr id="22" name="Oval 19"/>
                <p:cNvSpPr>
                  <a:spLocks noChangeArrowheads="1"/>
                </p:cNvSpPr>
                <p:nvPr/>
              </p:nvSpPr>
              <p:spPr bwMode="auto">
                <a:xfrm>
                  <a:off x="1680" y="2064"/>
                  <a:ext cx="1008" cy="432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920" y="2112"/>
                  <a:ext cx="67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800" dirty="0">
                      <a:solidFill>
                        <a:srgbClr val="FF3300"/>
                      </a:solidFill>
                    </a:rPr>
                    <a:t>0110</a:t>
                  </a:r>
                </a:p>
              </p:txBody>
            </p:sp>
          </p:grpSp>
          <p:grpSp>
            <p:nvGrpSpPr>
              <p:cNvPr id="18" name="Group 21"/>
              <p:cNvGrpSpPr>
                <a:grpSpLocks/>
              </p:cNvGrpSpPr>
              <p:nvPr/>
            </p:nvGrpSpPr>
            <p:grpSpPr bwMode="auto">
              <a:xfrm>
                <a:off x="1584" y="3744"/>
                <a:ext cx="1008" cy="432"/>
                <a:chOff x="1680" y="2064"/>
                <a:chExt cx="1008" cy="432"/>
              </a:xfrm>
            </p:grpSpPr>
            <p:sp>
              <p:nvSpPr>
                <p:cNvPr id="20" name="Oval 22"/>
                <p:cNvSpPr>
                  <a:spLocks noChangeArrowheads="1"/>
                </p:cNvSpPr>
                <p:nvPr/>
              </p:nvSpPr>
              <p:spPr bwMode="auto">
                <a:xfrm>
                  <a:off x="1680" y="2064"/>
                  <a:ext cx="1008" cy="432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920" y="2112"/>
                  <a:ext cx="67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800">
                      <a:solidFill>
                        <a:srgbClr val="FF3300"/>
                      </a:solidFill>
                    </a:rPr>
                    <a:t>0010</a:t>
                  </a:r>
                </a:p>
              </p:txBody>
            </p:sp>
          </p:grpSp>
          <p:sp>
            <p:nvSpPr>
              <p:cNvPr id="19" name="Line 24"/>
              <p:cNvSpPr>
                <a:spLocks noChangeShapeType="1"/>
              </p:cNvSpPr>
              <p:nvPr/>
            </p:nvSpPr>
            <p:spPr bwMode="auto">
              <a:xfrm flipH="1">
                <a:off x="2208" y="3360"/>
                <a:ext cx="288" cy="384"/>
              </a:xfrm>
              <a:prstGeom prst="line">
                <a:avLst/>
              </a:prstGeom>
              <a:noFill/>
              <a:ln w="57150">
                <a:solidFill>
                  <a:srgbClr val="5EEC3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>
              <a:off x="4176" y="2064"/>
              <a:ext cx="336" cy="432"/>
            </a:xfrm>
            <a:prstGeom prst="line">
              <a:avLst/>
            </a:prstGeom>
            <a:noFill/>
            <a:ln w="57150">
              <a:solidFill>
                <a:srgbClr val="5EEC3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623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Insert the key: 1011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114800" y="2846462"/>
            <a:ext cx="9144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76200" y="1855862"/>
            <a:ext cx="3962400" cy="1981200"/>
            <a:chOff x="2688" y="1680"/>
            <a:chExt cx="2496" cy="1248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4176" y="2496"/>
              <a:ext cx="1008" cy="432"/>
              <a:chOff x="1680" y="2064"/>
              <a:chExt cx="1008" cy="432"/>
            </a:xfrm>
          </p:grpSpPr>
          <p:sp>
            <p:nvSpPr>
              <p:cNvPr id="16" name="Oval 7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1008" cy="432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" name="Text Box 8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800">
                    <a:solidFill>
                      <a:srgbClr val="FF3300"/>
                    </a:solidFill>
                  </a:rPr>
                  <a:t>1001</a:t>
                </a:r>
              </a:p>
            </p:txBody>
          </p:sp>
        </p:grp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2688" y="1680"/>
              <a:ext cx="1680" cy="1200"/>
              <a:chOff x="1584" y="2976"/>
              <a:chExt cx="1680" cy="1200"/>
            </a:xfrm>
          </p:grpSpPr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2256" y="2976"/>
                <a:ext cx="1008" cy="432"/>
                <a:chOff x="1680" y="2064"/>
                <a:chExt cx="1008" cy="432"/>
              </a:xfrm>
            </p:grpSpPr>
            <p:sp>
              <p:nvSpPr>
                <p:cNvPr id="14" name="Oval 11"/>
                <p:cNvSpPr>
                  <a:spLocks noChangeArrowheads="1"/>
                </p:cNvSpPr>
                <p:nvPr/>
              </p:nvSpPr>
              <p:spPr bwMode="auto">
                <a:xfrm>
                  <a:off x="1680" y="2064"/>
                  <a:ext cx="1008" cy="432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920" y="2112"/>
                  <a:ext cx="67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800">
                      <a:solidFill>
                        <a:srgbClr val="FF3300"/>
                      </a:solidFill>
                    </a:rPr>
                    <a:t>0110</a:t>
                  </a:r>
                </a:p>
              </p:txBody>
            </p:sp>
          </p:grpSp>
          <p:grpSp>
            <p:nvGrpSpPr>
              <p:cNvPr id="10" name="Group 13"/>
              <p:cNvGrpSpPr>
                <a:grpSpLocks/>
              </p:cNvGrpSpPr>
              <p:nvPr/>
            </p:nvGrpSpPr>
            <p:grpSpPr bwMode="auto">
              <a:xfrm>
                <a:off x="1584" y="3744"/>
                <a:ext cx="1008" cy="432"/>
                <a:chOff x="1680" y="2064"/>
                <a:chExt cx="1008" cy="432"/>
              </a:xfrm>
            </p:grpSpPr>
            <p:sp>
              <p:nvSpPr>
                <p:cNvPr id="12" name="Oval 14"/>
                <p:cNvSpPr>
                  <a:spLocks noChangeArrowheads="1"/>
                </p:cNvSpPr>
                <p:nvPr/>
              </p:nvSpPr>
              <p:spPr bwMode="auto">
                <a:xfrm>
                  <a:off x="1680" y="2064"/>
                  <a:ext cx="1008" cy="432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920" y="2112"/>
                  <a:ext cx="67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800">
                      <a:solidFill>
                        <a:srgbClr val="FF3300"/>
                      </a:solidFill>
                    </a:rPr>
                    <a:t>0010</a:t>
                  </a:r>
                </a:p>
              </p:txBody>
            </p:sp>
          </p:grpSp>
          <p:sp>
            <p:nvSpPr>
              <p:cNvPr id="11" name="Line 16"/>
              <p:cNvSpPr>
                <a:spLocks noChangeShapeType="1"/>
              </p:cNvSpPr>
              <p:nvPr/>
            </p:nvSpPr>
            <p:spPr bwMode="auto">
              <a:xfrm flipH="1">
                <a:off x="2208" y="3360"/>
                <a:ext cx="288" cy="384"/>
              </a:xfrm>
              <a:prstGeom prst="line">
                <a:avLst/>
              </a:prstGeom>
              <a:noFill/>
              <a:ln w="57150">
                <a:solidFill>
                  <a:srgbClr val="5EEC3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4176" y="2064"/>
              <a:ext cx="336" cy="432"/>
            </a:xfrm>
            <a:prstGeom prst="line">
              <a:avLst/>
            </a:prstGeom>
            <a:noFill/>
            <a:ln w="57150">
              <a:solidFill>
                <a:srgbClr val="5EEC3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4876800" y="1779662"/>
            <a:ext cx="3962400" cy="3200400"/>
            <a:chOff x="3024" y="1728"/>
            <a:chExt cx="2496" cy="2016"/>
          </a:xfrm>
        </p:grpSpPr>
        <p:grpSp>
          <p:nvGrpSpPr>
            <p:cNvPr id="19" name="Group 19"/>
            <p:cNvGrpSpPr>
              <a:grpSpLocks/>
            </p:cNvGrpSpPr>
            <p:nvPr/>
          </p:nvGrpSpPr>
          <p:grpSpPr bwMode="auto">
            <a:xfrm>
              <a:off x="4512" y="2544"/>
              <a:ext cx="1008" cy="432"/>
              <a:chOff x="1680" y="2064"/>
              <a:chExt cx="1008" cy="432"/>
            </a:xfrm>
          </p:grpSpPr>
          <p:sp>
            <p:nvSpPr>
              <p:cNvPr id="32" name="Oval 20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1008" cy="432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3" name="Text Box 21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800">
                    <a:solidFill>
                      <a:srgbClr val="FF3300"/>
                    </a:solidFill>
                  </a:rPr>
                  <a:t>1001</a:t>
                </a:r>
              </a:p>
            </p:txBody>
          </p:sp>
        </p:grpSp>
        <p:grpSp>
          <p:nvGrpSpPr>
            <p:cNvPr id="20" name="Group 22"/>
            <p:cNvGrpSpPr>
              <a:grpSpLocks/>
            </p:cNvGrpSpPr>
            <p:nvPr/>
          </p:nvGrpSpPr>
          <p:grpSpPr bwMode="auto">
            <a:xfrm>
              <a:off x="3696" y="1728"/>
              <a:ext cx="1008" cy="432"/>
              <a:chOff x="1680" y="2064"/>
              <a:chExt cx="1008" cy="432"/>
            </a:xfrm>
          </p:grpSpPr>
          <p:sp>
            <p:nvSpPr>
              <p:cNvPr id="30" name="Oval 23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1008" cy="432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" name="Text Box 24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800">
                    <a:solidFill>
                      <a:srgbClr val="FF3300"/>
                    </a:solidFill>
                  </a:rPr>
                  <a:t>0110</a:t>
                </a:r>
              </a:p>
            </p:txBody>
          </p:sp>
        </p:grpSp>
        <p:grpSp>
          <p:nvGrpSpPr>
            <p:cNvPr id="21" name="Group 25"/>
            <p:cNvGrpSpPr>
              <a:grpSpLocks/>
            </p:cNvGrpSpPr>
            <p:nvPr/>
          </p:nvGrpSpPr>
          <p:grpSpPr bwMode="auto">
            <a:xfrm>
              <a:off x="3024" y="2496"/>
              <a:ext cx="1008" cy="432"/>
              <a:chOff x="1680" y="2064"/>
              <a:chExt cx="1008" cy="432"/>
            </a:xfrm>
          </p:grpSpPr>
          <p:sp>
            <p:nvSpPr>
              <p:cNvPr id="28" name="Oval 26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1008" cy="432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" name="Text Box 27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800">
                    <a:solidFill>
                      <a:srgbClr val="FF3300"/>
                    </a:solidFill>
                  </a:rPr>
                  <a:t>0010</a:t>
                </a:r>
              </a:p>
            </p:txBody>
          </p:sp>
        </p:grp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 flipH="1">
              <a:off x="3648" y="2112"/>
              <a:ext cx="288" cy="384"/>
            </a:xfrm>
            <a:prstGeom prst="line">
              <a:avLst/>
            </a:prstGeom>
            <a:noFill/>
            <a:ln w="57150">
              <a:solidFill>
                <a:srgbClr val="5EEC3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>
              <a:off x="4512" y="2112"/>
              <a:ext cx="336" cy="432"/>
            </a:xfrm>
            <a:prstGeom prst="line">
              <a:avLst/>
            </a:prstGeom>
            <a:noFill/>
            <a:ln w="57150">
              <a:solidFill>
                <a:srgbClr val="5EEC3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4" name="Group 30"/>
            <p:cNvGrpSpPr>
              <a:grpSpLocks/>
            </p:cNvGrpSpPr>
            <p:nvPr/>
          </p:nvGrpSpPr>
          <p:grpSpPr bwMode="auto">
            <a:xfrm>
              <a:off x="3840" y="3312"/>
              <a:ext cx="1008" cy="432"/>
              <a:chOff x="1680" y="2064"/>
              <a:chExt cx="1008" cy="432"/>
            </a:xfrm>
          </p:grpSpPr>
          <p:sp>
            <p:nvSpPr>
              <p:cNvPr id="26" name="Oval 31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1008" cy="432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" name="Text Box 32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800">
                    <a:solidFill>
                      <a:srgbClr val="FF3300"/>
                    </a:solidFill>
                  </a:rPr>
                  <a:t>1011</a:t>
                </a:r>
              </a:p>
            </p:txBody>
          </p:sp>
        </p:grp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 flipH="1">
              <a:off x="4464" y="2928"/>
              <a:ext cx="288" cy="384"/>
            </a:xfrm>
            <a:prstGeom prst="line">
              <a:avLst/>
            </a:prstGeom>
            <a:noFill/>
            <a:ln w="57150">
              <a:solidFill>
                <a:srgbClr val="5EEC3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6152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Insert the key: 0000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49560" y="1563638"/>
            <a:ext cx="3962400" cy="3200400"/>
            <a:chOff x="3024" y="1728"/>
            <a:chExt cx="2496" cy="2016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4512" y="2544"/>
              <a:ext cx="1008" cy="432"/>
              <a:chOff x="1680" y="2064"/>
              <a:chExt cx="1008" cy="432"/>
            </a:xfrm>
          </p:grpSpPr>
          <p:sp>
            <p:nvSpPr>
              <p:cNvPr id="18" name="Oval 20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1008" cy="432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" name="Text Box 21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800">
                    <a:solidFill>
                      <a:srgbClr val="FF3300"/>
                    </a:solidFill>
                  </a:rPr>
                  <a:t>1001</a:t>
                </a:r>
              </a:p>
            </p:txBody>
          </p:sp>
        </p:grp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3696" y="1728"/>
              <a:ext cx="1008" cy="432"/>
              <a:chOff x="1680" y="2064"/>
              <a:chExt cx="1008" cy="432"/>
            </a:xfrm>
          </p:grpSpPr>
          <p:sp>
            <p:nvSpPr>
              <p:cNvPr id="16" name="Oval 23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1008" cy="432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" name="Text Box 24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800">
                    <a:solidFill>
                      <a:srgbClr val="FF3300"/>
                    </a:solidFill>
                  </a:rPr>
                  <a:t>0110</a:t>
                </a:r>
              </a:p>
            </p:txBody>
          </p: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3024" y="2496"/>
              <a:ext cx="1008" cy="432"/>
              <a:chOff x="1680" y="2064"/>
              <a:chExt cx="1008" cy="432"/>
            </a:xfrm>
          </p:grpSpPr>
          <p:sp>
            <p:nvSpPr>
              <p:cNvPr id="14" name="Oval 26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1008" cy="432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" name="Text Box 27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800">
                    <a:solidFill>
                      <a:srgbClr val="FF3300"/>
                    </a:solidFill>
                  </a:rPr>
                  <a:t>0010</a:t>
                </a:r>
              </a:p>
            </p:txBody>
          </p:sp>
        </p:grpSp>
        <p:sp>
          <p:nvSpPr>
            <p:cNvPr id="8" name="Line 28"/>
            <p:cNvSpPr>
              <a:spLocks noChangeShapeType="1"/>
            </p:cNvSpPr>
            <p:nvPr/>
          </p:nvSpPr>
          <p:spPr bwMode="auto">
            <a:xfrm flipH="1">
              <a:off x="3648" y="2112"/>
              <a:ext cx="288" cy="384"/>
            </a:xfrm>
            <a:prstGeom prst="line">
              <a:avLst/>
            </a:prstGeom>
            <a:noFill/>
            <a:ln w="57150">
              <a:solidFill>
                <a:srgbClr val="5EEC3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29"/>
            <p:cNvSpPr>
              <a:spLocks noChangeShapeType="1"/>
            </p:cNvSpPr>
            <p:nvPr/>
          </p:nvSpPr>
          <p:spPr bwMode="auto">
            <a:xfrm>
              <a:off x="4512" y="2112"/>
              <a:ext cx="336" cy="432"/>
            </a:xfrm>
            <a:prstGeom prst="line">
              <a:avLst/>
            </a:prstGeom>
            <a:noFill/>
            <a:ln w="57150">
              <a:solidFill>
                <a:srgbClr val="5EEC3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3840" y="3312"/>
              <a:ext cx="1008" cy="432"/>
              <a:chOff x="1680" y="2064"/>
              <a:chExt cx="1008" cy="432"/>
            </a:xfrm>
          </p:grpSpPr>
          <p:sp>
            <p:nvSpPr>
              <p:cNvPr id="12" name="Oval 31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1008" cy="432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" name="Text Box 32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800">
                    <a:solidFill>
                      <a:srgbClr val="FF3300"/>
                    </a:solidFill>
                  </a:rPr>
                  <a:t>1011</a:t>
                </a:r>
              </a:p>
            </p:txBody>
          </p:sp>
        </p:grpSp>
        <p:sp>
          <p:nvSpPr>
            <p:cNvPr id="11" name="Line 33"/>
            <p:cNvSpPr>
              <a:spLocks noChangeShapeType="1"/>
            </p:cNvSpPr>
            <p:nvPr/>
          </p:nvSpPr>
          <p:spPr bwMode="auto">
            <a:xfrm flipH="1">
              <a:off x="4464" y="2928"/>
              <a:ext cx="288" cy="384"/>
            </a:xfrm>
            <a:prstGeom prst="line">
              <a:avLst/>
            </a:prstGeom>
            <a:noFill/>
            <a:ln w="57150">
              <a:solidFill>
                <a:srgbClr val="5EEC3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0" name="Line 4"/>
          <p:cNvSpPr>
            <a:spLocks noChangeShapeType="1"/>
          </p:cNvSpPr>
          <p:nvPr/>
        </p:nvSpPr>
        <p:spPr bwMode="auto">
          <a:xfrm>
            <a:off x="4114800" y="2846462"/>
            <a:ext cx="9144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4114800" y="1539455"/>
            <a:ext cx="4953000" cy="3200400"/>
            <a:chOff x="2448" y="1680"/>
            <a:chExt cx="3120" cy="2016"/>
          </a:xfrm>
        </p:grpSpPr>
        <p:grpSp>
          <p:nvGrpSpPr>
            <p:cNvPr id="22" name="Group 22"/>
            <p:cNvGrpSpPr>
              <a:grpSpLocks/>
            </p:cNvGrpSpPr>
            <p:nvPr/>
          </p:nvGrpSpPr>
          <p:grpSpPr bwMode="auto">
            <a:xfrm>
              <a:off x="4560" y="2496"/>
              <a:ext cx="1008" cy="432"/>
              <a:chOff x="1680" y="2064"/>
              <a:chExt cx="1008" cy="432"/>
            </a:xfrm>
          </p:grpSpPr>
          <p:sp>
            <p:nvSpPr>
              <p:cNvPr id="39" name="Oval 23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1008" cy="432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0" name="Text Box 24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800">
                    <a:solidFill>
                      <a:srgbClr val="FF3300"/>
                    </a:solidFill>
                  </a:rPr>
                  <a:t>1001</a:t>
                </a:r>
              </a:p>
            </p:txBody>
          </p:sp>
        </p:grpSp>
        <p:grpSp>
          <p:nvGrpSpPr>
            <p:cNvPr id="23" name="Group 25"/>
            <p:cNvGrpSpPr>
              <a:grpSpLocks/>
            </p:cNvGrpSpPr>
            <p:nvPr/>
          </p:nvGrpSpPr>
          <p:grpSpPr bwMode="auto">
            <a:xfrm>
              <a:off x="3744" y="1680"/>
              <a:ext cx="1008" cy="432"/>
              <a:chOff x="1680" y="2064"/>
              <a:chExt cx="1008" cy="432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1008" cy="432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8" name="Text Box 27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800">
                    <a:solidFill>
                      <a:srgbClr val="FF3300"/>
                    </a:solidFill>
                  </a:rPr>
                  <a:t>0110</a:t>
                </a:r>
              </a:p>
            </p:txBody>
          </p:sp>
        </p:grpSp>
        <p:grpSp>
          <p:nvGrpSpPr>
            <p:cNvPr id="24" name="Group 28"/>
            <p:cNvGrpSpPr>
              <a:grpSpLocks/>
            </p:cNvGrpSpPr>
            <p:nvPr/>
          </p:nvGrpSpPr>
          <p:grpSpPr bwMode="auto">
            <a:xfrm>
              <a:off x="3072" y="2448"/>
              <a:ext cx="1008" cy="432"/>
              <a:chOff x="1680" y="2064"/>
              <a:chExt cx="1008" cy="432"/>
            </a:xfrm>
          </p:grpSpPr>
          <p:sp>
            <p:nvSpPr>
              <p:cNvPr id="35" name="Oval 29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1008" cy="432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" name="Text Box 30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800">
                    <a:solidFill>
                      <a:srgbClr val="FF3300"/>
                    </a:solidFill>
                  </a:rPr>
                  <a:t>0010</a:t>
                </a:r>
              </a:p>
            </p:txBody>
          </p:sp>
        </p:grp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 flipH="1">
              <a:off x="3696" y="2064"/>
              <a:ext cx="288" cy="384"/>
            </a:xfrm>
            <a:prstGeom prst="line">
              <a:avLst/>
            </a:prstGeom>
            <a:noFill/>
            <a:ln w="57150">
              <a:solidFill>
                <a:srgbClr val="5EEC3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>
              <a:off x="4560" y="2064"/>
              <a:ext cx="336" cy="432"/>
            </a:xfrm>
            <a:prstGeom prst="line">
              <a:avLst/>
            </a:prstGeom>
            <a:noFill/>
            <a:ln w="57150">
              <a:solidFill>
                <a:srgbClr val="5EEC3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7" name="Group 33"/>
            <p:cNvGrpSpPr>
              <a:grpSpLocks/>
            </p:cNvGrpSpPr>
            <p:nvPr/>
          </p:nvGrpSpPr>
          <p:grpSpPr bwMode="auto">
            <a:xfrm>
              <a:off x="3888" y="3264"/>
              <a:ext cx="1008" cy="432"/>
              <a:chOff x="1680" y="2064"/>
              <a:chExt cx="1008" cy="432"/>
            </a:xfrm>
          </p:grpSpPr>
          <p:sp>
            <p:nvSpPr>
              <p:cNvPr id="33" name="Oval 34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1008" cy="432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4" name="Text Box 35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800">
                    <a:solidFill>
                      <a:srgbClr val="FF3300"/>
                    </a:solidFill>
                  </a:rPr>
                  <a:t>1011</a:t>
                </a:r>
              </a:p>
            </p:txBody>
          </p:sp>
        </p:grpSp>
        <p:sp>
          <p:nvSpPr>
            <p:cNvPr id="28" name="Line 36"/>
            <p:cNvSpPr>
              <a:spLocks noChangeShapeType="1"/>
            </p:cNvSpPr>
            <p:nvPr/>
          </p:nvSpPr>
          <p:spPr bwMode="auto">
            <a:xfrm flipH="1">
              <a:off x="4512" y="2880"/>
              <a:ext cx="288" cy="384"/>
            </a:xfrm>
            <a:prstGeom prst="line">
              <a:avLst/>
            </a:prstGeom>
            <a:noFill/>
            <a:ln w="57150">
              <a:solidFill>
                <a:srgbClr val="5EEC3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9" name="Group 37"/>
            <p:cNvGrpSpPr>
              <a:grpSpLocks/>
            </p:cNvGrpSpPr>
            <p:nvPr/>
          </p:nvGrpSpPr>
          <p:grpSpPr bwMode="auto">
            <a:xfrm>
              <a:off x="2448" y="3264"/>
              <a:ext cx="1008" cy="432"/>
              <a:chOff x="1680" y="2064"/>
              <a:chExt cx="1008" cy="432"/>
            </a:xfrm>
          </p:grpSpPr>
          <p:sp>
            <p:nvSpPr>
              <p:cNvPr id="31" name="Oval 38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1008" cy="432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2" name="Text Box 39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800">
                    <a:solidFill>
                      <a:srgbClr val="FF3300"/>
                    </a:solidFill>
                  </a:rPr>
                  <a:t>0000</a:t>
                </a:r>
              </a:p>
            </p:txBody>
          </p:sp>
        </p:grp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 flipH="1">
              <a:off x="3072" y="2880"/>
              <a:ext cx="288" cy="384"/>
            </a:xfrm>
            <a:prstGeom prst="line">
              <a:avLst/>
            </a:prstGeom>
            <a:noFill/>
            <a:ln w="57150">
              <a:solidFill>
                <a:srgbClr val="5EEC3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7550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3BC9-CDDB-42CF-AA29-C57A416F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 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69F4-7E4B-418E-A841-62B8B1D0A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Searching for a key begins at the root node, compare the characters and move down. </a:t>
            </a:r>
          </a:p>
          <a:p>
            <a:r>
              <a:rPr lang="en-US" dirty="0"/>
              <a:t>The search can terminate due to end of string or lack of key in tries.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639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39B2-7D6F-4E1A-95BA-8FBC7E4D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F9EE3-EFC5-4F08-8831-8A6AA3A2D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275606"/>
            <a:ext cx="8246070" cy="35283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Find the place of the item by following bits.</a:t>
            </a:r>
          </a:p>
          <a:p>
            <a:r>
              <a:rPr lang="en-US" dirty="0"/>
              <a:t>If there is nothing, just insert the item there as a leaf node.</a:t>
            </a:r>
          </a:p>
          <a:p>
            <a:r>
              <a:rPr lang="en-US" dirty="0"/>
              <a:t>If there is something on the leaf node, it becomes a new internal node. Build a new sub tree to that inner node.</a:t>
            </a:r>
          </a:p>
          <a:p>
            <a:r>
              <a:rPr lang="en-US" dirty="0"/>
              <a:t>Create new leaf nodes where you store the item that was to be inserted.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95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4474800" y="1123950"/>
            <a:ext cx="554400" cy="5544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6303600" y="1885950"/>
            <a:ext cx="554400" cy="5544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722200" y="1885950"/>
            <a:ext cx="554400" cy="5544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B</a:t>
            </a:r>
          </a:p>
        </p:txBody>
      </p:sp>
      <p:cxnSp>
        <p:nvCxnSpPr>
          <p:cNvPr id="10" name="Straight Connector 9"/>
          <p:cNvCxnSpPr>
            <a:stCxn id="4" idx="3"/>
            <a:endCxn id="6" idx="7"/>
          </p:cNvCxnSpPr>
          <p:nvPr/>
        </p:nvCxnSpPr>
        <p:spPr>
          <a:xfrm flipH="1">
            <a:off x="3195410" y="1597160"/>
            <a:ext cx="1360580" cy="36998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5" idx="1"/>
          </p:cNvCxnSpPr>
          <p:nvPr/>
        </p:nvCxnSpPr>
        <p:spPr>
          <a:xfrm>
            <a:off x="5029200" y="1401150"/>
            <a:ext cx="1355590" cy="56599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371600" y="2703150"/>
            <a:ext cx="554400" cy="5544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b="1">
                <a:solidFill>
                  <a:srgbClr val="002060"/>
                </a:solidFill>
              </a:rPr>
              <a:t>D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209800" y="3465150"/>
            <a:ext cx="554400" cy="5544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I</a:t>
            </a:r>
          </a:p>
        </p:txBody>
      </p:sp>
      <p:sp>
        <p:nvSpPr>
          <p:cNvPr id="16" name="Oval 15"/>
          <p:cNvSpPr/>
          <p:nvPr/>
        </p:nvSpPr>
        <p:spPr>
          <a:xfrm>
            <a:off x="588600" y="3465150"/>
            <a:ext cx="554400" cy="5544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H</a:t>
            </a:r>
          </a:p>
        </p:txBody>
      </p:sp>
      <p:cxnSp>
        <p:nvCxnSpPr>
          <p:cNvPr id="17" name="Straight Connector 16"/>
          <p:cNvCxnSpPr>
            <a:stCxn id="14" idx="3"/>
            <a:endCxn id="16" idx="7"/>
          </p:cNvCxnSpPr>
          <p:nvPr/>
        </p:nvCxnSpPr>
        <p:spPr>
          <a:xfrm flipH="1">
            <a:off x="1061810" y="3176360"/>
            <a:ext cx="390980" cy="36998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6"/>
            <a:endCxn id="15" idx="1"/>
          </p:cNvCxnSpPr>
          <p:nvPr/>
        </p:nvCxnSpPr>
        <p:spPr>
          <a:xfrm>
            <a:off x="1926000" y="2980350"/>
            <a:ext cx="364990" cy="56599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789000" y="2724150"/>
            <a:ext cx="554400" cy="5544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E</a:t>
            </a:r>
          </a:p>
        </p:txBody>
      </p:sp>
      <p:cxnSp>
        <p:nvCxnSpPr>
          <p:cNvPr id="20" name="Straight Connector 19"/>
          <p:cNvCxnSpPr>
            <a:stCxn id="6" idx="5"/>
            <a:endCxn id="19" idx="1"/>
          </p:cNvCxnSpPr>
          <p:nvPr/>
        </p:nvCxnSpPr>
        <p:spPr>
          <a:xfrm>
            <a:off x="3195410" y="2359160"/>
            <a:ext cx="674780" cy="44618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7"/>
          </p:cNvCxnSpPr>
          <p:nvPr/>
        </p:nvCxnSpPr>
        <p:spPr>
          <a:xfrm flipH="1">
            <a:off x="1844810" y="2163150"/>
            <a:ext cx="877390" cy="62119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541600" y="2724150"/>
            <a:ext cx="554400" cy="5544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F</a:t>
            </a:r>
          </a:p>
        </p:txBody>
      </p:sp>
      <p:sp>
        <p:nvSpPr>
          <p:cNvPr id="26" name="Oval 25"/>
          <p:cNvSpPr/>
          <p:nvPr/>
        </p:nvSpPr>
        <p:spPr>
          <a:xfrm>
            <a:off x="7599000" y="2708140"/>
            <a:ext cx="554400" cy="5544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G</a:t>
            </a:r>
          </a:p>
        </p:txBody>
      </p:sp>
      <p:cxnSp>
        <p:nvCxnSpPr>
          <p:cNvPr id="27" name="Straight Connector 26"/>
          <p:cNvCxnSpPr>
            <a:stCxn id="5" idx="6"/>
            <a:endCxn id="26" idx="1"/>
          </p:cNvCxnSpPr>
          <p:nvPr/>
        </p:nvCxnSpPr>
        <p:spPr>
          <a:xfrm>
            <a:off x="6858000" y="2163150"/>
            <a:ext cx="822190" cy="62618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3"/>
            <a:endCxn id="25" idx="7"/>
          </p:cNvCxnSpPr>
          <p:nvPr/>
        </p:nvCxnSpPr>
        <p:spPr>
          <a:xfrm flipH="1">
            <a:off x="6014810" y="2359160"/>
            <a:ext cx="369980" cy="44618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03390" y="4564618"/>
            <a:ext cx="3140210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H</a:t>
            </a:r>
            <a:r>
              <a:rPr lang="en-IN" sz="2400" b="1"/>
              <a:t>, D, </a:t>
            </a:r>
            <a:r>
              <a:rPr lang="en-IN" sz="2400" b="1" dirty="0"/>
              <a:t>I, B, E, A, F, C, G</a:t>
            </a:r>
          </a:p>
        </p:txBody>
      </p:sp>
      <p:cxnSp>
        <p:nvCxnSpPr>
          <p:cNvPr id="33" name="Elbow Connector 32"/>
          <p:cNvCxnSpPr>
            <a:stCxn id="16" idx="2"/>
          </p:cNvCxnSpPr>
          <p:nvPr/>
        </p:nvCxnSpPr>
        <p:spPr>
          <a:xfrm rot="10800000">
            <a:off x="76200" y="2563746"/>
            <a:ext cx="512400" cy="1178604"/>
          </a:xfrm>
          <a:prstGeom prst="bentConnector2">
            <a:avLst/>
          </a:prstGeom>
          <a:ln>
            <a:solidFill>
              <a:srgbClr val="FFFF00"/>
            </a:solidFill>
            <a:prstDash val="sys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6" idx="6"/>
            <a:endCxn id="14" idx="4"/>
          </p:cNvCxnSpPr>
          <p:nvPr/>
        </p:nvCxnSpPr>
        <p:spPr>
          <a:xfrm flipV="1">
            <a:off x="1143000" y="3257550"/>
            <a:ext cx="505800" cy="484800"/>
          </a:xfrm>
          <a:prstGeom prst="bentConnector2">
            <a:avLst/>
          </a:prstGeom>
          <a:ln>
            <a:solidFill>
              <a:srgbClr val="FFFF00"/>
            </a:solidFill>
            <a:prstDash val="sys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5" idx="2"/>
            <a:endCxn id="14" idx="5"/>
          </p:cNvCxnSpPr>
          <p:nvPr/>
        </p:nvCxnSpPr>
        <p:spPr>
          <a:xfrm rot="10800000">
            <a:off x="1844810" y="3176360"/>
            <a:ext cx="364990" cy="565990"/>
          </a:xfrm>
          <a:prstGeom prst="bentConnector2">
            <a:avLst/>
          </a:prstGeom>
          <a:ln>
            <a:solidFill>
              <a:srgbClr val="FFFF00"/>
            </a:solidFill>
            <a:prstDash val="sys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5" idx="6"/>
            <a:endCxn id="6" idx="3"/>
          </p:cNvCxnSpPr>
          <p:nvPr/>
        </p:nvCxnSpPr>
        <p:spPr>
          <a:xfrm flipV="1">
            <a:off x="2764200" y="2359160"/>
            <a:ext cx="39190" cy="1383190"/>
          </a:xfrm>
          <a:prstGeom prst="bentConnector2">
            <a:avLst/>
          </a:prstGeom>
          <a:ln>
            <a:solidFill>
              <a:srgbClr val="FFFF00"/>
            </a:solidFill>
            <a:prstDash val="sys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4" idx="4"/>
          </p:cNvCxnSpPr>
          <p:nvPr/>
        </p:nvCxnSpPr>
        <p:spPr>
          <a:xfrm rot="5400000" flipH="1" flipV="1">
            <a:off x="3886200" y="2135550"/>
            <a:ext cx="1323000" cy="408600"/>
          </a:xfrm>
          <a:prstGeom prst="bentConnector3">
            <a:avLst>
              <a:gd name="adj1" fmla="val -266"/>
            </a:avLst>
          </a:prstGeom>
          <a:ln>
            <a:solidFill>
              <a:srgbClr val="FFFF00"/>
            </a:solidFill>
            <a:prstDash val="sys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5" idx="2"/>
            <a:endCxn id="4" idx="5"/>
          </p:cNvCxnSpPr>
          <p:nvPr/>
        </p:nvCxnSpPr>
        <p:spPr>
          <a:xfrm rot="10800000">
            <a:off x="4948010" y="1597160"/>
            <a:ext cx="593590" cy="1404190"/>
          </a:xfrm>
          <a:prstGeom prst="bentConnector2">
            <a:avLst/>
          </a:prstGeom>
          <a:ln>
            <a:solidFill>
              <a:srgbClr val="FFFF00"/>
            </a:solidFill>
            <a:prstDash val="sys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5" idx="6"/>
            <a:endCxn id="5" idx="4"/>
          </p:cNvCxnSpPr>
          <p:nvPr/>
        </p:nvCxnSpPr>
        <p:spPr>
          <a:xfrm flipV="1">
            <a:off x="6096000" y="2440350"/>
            <a:ext cx="484800" cy="561000"/>
          </a:xfrm>
          <a:prstGeom prst="bentConnector2">
            <a:avLst/>
          </a:prstGeom>
          <a:ln>
            <a:solidFill>
              <a:srgbClr val="FFFF00"/>
            </a:solidFill>
            <a:prstDash val="sys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6" idx="2"/>
            <a:endCxn id="5" idx="5"/>
          </p:cNvCxnSpPr>
          <p:nvPr/>
        </p:nvCxnSpPr>
        <p:spPr>
          <a:xfrm rot="10800000">
            <a:off x="6776810" y="2359160"/>
            <a:ext cx="822190" cy="626180"/>
          </a:xfrm>
          <a:prstGeom prst="bentConnector2">
            <a:avLst/>
          </a:prstGeom>
          <a:ln>
            <a:solidFill>
              <a:srgbClr val="FFFF00"/>
            </a:solidFill>
            <a:prstDash val="sys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6" idx="6"/>
          </p:cNvCxnSpPr>
          <p:nvPr/>
        </p:nvCxnSpPr>
        <p:spPr>
          <a:xfrm flipV="1">
            <a:off x="8153400" y="2299255"/>
            <a:ext cx="457200" cy="686085"/>
          </a:xfrm>
          <a:prstGeom prst="bentConnector2">
            <a:avLst/>
          </a:prstGeom>
          <a:ln>
            <a:solidFill>
              <a:srgbClr val="FFFF00"/>
            </a:solidFill>
            <a:prstDash val="sys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88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DDD5-D01D-40F2-AF26-C6AC2305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E8B5-480B-41F9-88D6-85156FF5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419622"/>
            <a:ext cx="8246070" cy="32899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Trace down the path corresponding to the key to be deleted, and when we reach the appropriate node, set the TAG field of this node as FALSE. </a:t>
            </a:r>
          </a:p>
          <a:p>
            <a:r>
              <a:rPr lang="en-US" dirty="0"/>
              <a:t>If all the field entries of this node are NULL, then return this node to the pool of free storage. </a:t>
            </a:r>
          </a:p>
          <a:p>
            <a:r>
              <a:rPr lang="en-US" dirty="0"/>
              <a:t>To do so, maintain a stack of PATH to store all the pointers of nodes on the path from the root to the last node reached.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7796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7067-FC9B-477F-AD9A-2EC5A9C7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7494"/>
            <a:ext cx="8246070" cy="610820"/>
          </a:xfrm>
        </p:spPr>
        <p:txBody>
          <a:bodyPr>
            <a:normAutofit fontScale="90000"/>
          </a:bodyPr>
          <a:lstStyle/>
          <a:p>
            <a:r>
              <a:rPr lang="en-IN" dirty="0"/>
              <a:t>Application of Tries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8417-89B5-48B6-8BE9-3D3135D4C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Retrieval operation of lexicographic words in a dictionary.</a:t>
            </a:r>
          </a:p>
          <a:p>
            <a:r>
              <a:rPr lang="en-US" dirty="0"/>
              <a:t>Word processing packages to support the spelling check.</a:t>
            </a:r>
          </a:p>
          <a:p>
            <a:r>
              <a:rPr lang="en-US" dirty="0"/>
              <a:t>Useful for storing a predictive text for auto complete.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85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3212</TotalTime>
  <Words>3211</Words>
  <Application>Microsoft Office PowerPoint</Application>
  <PresentationFormat>On-screen Show (16:9)</PresentationFormat>
  <Paragraphs>860</Paragraphs>
  <Slides>91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5" baseType="lpstr">
      <vt:lpstr>Arial</vt:lpstr>
      <vt:lpstr>Calibri</vt:lpstr>
      <vt:lpstr>Calibri (Body)</vt:lpstr>
      <vt:lpstr>Office Theme</vt:lpstr>
      <vt:lpstr>SCS1201 –  Advanced Data Structures</vt:lpstr>
      <vt:lpstr>UNIT II – Advanced Tree Concepts</vt:lpstr>
      <vt:lpstr>Threaded Binary Tree</vt:lpstr>
      <vt:lpstr>Example</vt:lpstr>
      <vt:lpstr>Difference between threaded and normal binary tree</vt:lpstr>
      <vt:lpstr>Why do you go for threaded binary trees?</vt:lpstr>
      <vt:lpstr>Rule 1 – Threaded Binary Tree</vt:lpstr>
      <vt:lpstr>Rule 2 – Threaded Binary Tree</vt:lpstr>
      <vt:lpstr>Example</vt:lpstr>
      <vt:lpstr>Threaded Binary Tree</vt:lpstr>
      <vt:lpstr>Memory representation of Threaded Binary Tree</vt:lpstr>
      <vt:lpstr>Questions for you:</vt:lpstr>
      <vt:lpstr>Questions for you:</vt:lpstr>
      <vt:lpstr>Insertion of Months in a year</vt:lpstr>
      <vt:lpstr>Balanced Tree</vt:lpstr>
      <vt:lpstr>AVL Trees (Adelson, Velskii, Landis)</vt:lpstr>
      <vt:lpstr>Example</vt:lpstr>
      <vt:lpstr>Example</vt:lpstr>
      <vt:lpstr>Rotations in Search Trees</vt:lpstr>
      <vt:lpstr>CASE LL (Left of Left Rotation)</vt:lpstr>
      <vt:lpstr> Algorithm- LEFT-OF-LEFT(pivot) </vt:lpstr>
      <vt:lpstr>CASE LL (Left of Left Rotation)</vt:lpstr>
      <vt:lpstr>CASE RR (Right of Right Rotation)</vt:lpstr>
      <vt:lpstr> Algorithm- Right of Right (pivot) </vt:lpstr>
      <vt:lpstr>CASE RR (Right of Right Rotation)</vt:lpstr>
      <vt:lpstr>CASE LR (LR Rotation)</vt:lpstr>
      <vt:lpstr>Algorithm – Left of Right Rotation (LR)</vt:lpstr>
      <vt:lpstr>Insertion</vt:lpstr>
      <vt:lpstr>Insertion</vt:lpstr>
      <vt:lpstr>Insertion</vt:lpstr>
      <vt:lpstr>Insertion</vt:lpstr>
      <vt:lpstr>Insertion</vt:lpstr>
      <vt:lpstr>CASE RL (Right of Left Rotation)</vt:lpstr>
      <vt:lpstr>Algorithm -  Right of Left Rotation</vt:lpstr>
      <vt:lpstr>Deletion in AVL Tree</vt:lpstr>
      <vt:lpstr>m-Way Search Trees (multiway search trees)</vt:lpstr>
      <vt:lpstr>Example – m-way search tree</vt:lpstr>
      <vt:lpstr>Conditions for a B-Tree</vt:lpstr>
      <vt:lpstr>Conditions for a B-Tree</vt:lpstr>
      <vt:lpstr>Example B Tree of order 3</vt:lpstr>
      <vt:lpstr>PowerPoint Presentation</vt:lpstr>
      <vt:lpstr>Insertion in a B Tree of order 4</vt:lpstr>
      <vt:lpstr>Insert key 37</vt:lpstr>
      <vt:lpstr>Insert key 19</vt:lpstr>
      <vt:lpstr>Example 2 - B-Tree of Order 3</vt:lpstr>
      <vt:lpstr>Insert 44</vt:lpstr>
      <vt:lpstr>PowerPoint Presentation</vt:lpstr>
      <vt:lpstr>Example 2 - B-Tree of Order 3</vt:lpstr>
      <vt:lpstr>PowerPoint Presentation</vt:lpstr>
      <vt:lpstr>B Tree of Order 2</vt:lpstr>
      <vt:lpstr>Deletion </vt:lpstr>
      <vt:lpstr>Case 1: Delete 50 (B Tree of order 7)</vt:lpstr>
      <vt:lpstr>Case 2</vt:lpstr>
      <vt:lpstr>Case 2 : Delete 25 (B Tree of order 7)</vt:lpstr>
      <vt:lpstr>After Deleting 25</vt:lpstr>
      <vt:lpstr>Case 3 : Delete 42 (B Tree of order 5)</vt:lpstr>
      <vt:lpstr>PowerPoint Presentation</vt:lpstr>
      <vt:lpstr>PowerPoint Presentation</vt:lpstr>
      <vt:lpstr>Splay Trees</vt:lpstr>
      <vt:lpstr>Tree splaying</vt:lpstr>
      <vt:lpstr>Advantages of splay tree</vt:lpstr>
      <vt:lpstr>Splay Rotations (6 types)</vt:lpstr>
      <vt:lpstr>Node q has a parent p</vt:lpstr>
      <vt:lpstr>Right Rotation (Splay node is x)</vt:lpstr>
      <vt:lpstr>PowerPoint Presentation</vt:lpstr>
      <vt:lpstr>LL, LR, RR and RL in a splay</vt:lpstr>
      <vt:lpstr>PowerPoint Presentation</vt:lpstr>
      <vt:lpstr>Initial Search Tree</vt:lpstr>
      <vt:lpstr>PowerPoint Presentation</vt:lpstr>
      <vt:lpstr>PowerPoint Presentation</vt:lpstr>
      <vt:lpstr>PowerPoint Presentation</vt:lpstr>
      <vt:lpstr>Heap Trees</vt:lpstr>
      <vt:lpstr>Minimum Heap</vt:lpstr>
      <vt:lpstr>Maximum Heap</vt:lpstr>
      <vt:lpstr>Max Heap Construction Algorithm</vt:lpstr>
      <vt:lpstr>Example</vt:lpstr>
      <vt:lpstr>Max Heap Deletion Algorithm</vt:lpstr>
      <vt:lpstr>Delete 44</vt:lpstr>
      <vt:lpstr>Tries</vt:lpstr>
      <vt:lpstr>Example</vt:lpstr>
      <vt:lpstr>Example</vt:lpstr>
      <vt:lpstr>Example of Binary trie</vt:lpstr>
      <vt:lpstr>Digital Search Trees</vt:lpstr>
      <vt:lpstr>Example</vt:lpstr>
      <vt:lpstr>Insert the key: 1001</vt:lpstr>
      <vt:lpstr>Insert the key: 1011</vt:lpstr>
      <vt:lpstr>Insert the key: 0000</vt:lpstr>
      <vt:lpstr>Search operation</vt:lpstr>
      <vt:lpstr>Insertion </vt:lpstr>
      <vt:lpstr>Deletion</vt:lpstr>
      <vt:lpstr>Application of Tries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Antony David Kingsly</cp:lastModifiedBy>
  <cp:revision>369</cp:revision>
  <dcterms:created xsi:type="dcterms:W3CDTF">2013-08-21T19:17:07Z</dcterms:created>
  <dcterms:modified xsi:type="dcterms:W3CDTF">2020-11-16T07:36:48Z</dcterms:modified>
</cp:coreProperties>
</file>