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341" r:id="rId13"/>
    <p:sldId id="342" r:id="rId14"/>
    <p:sldId id="343" r:id="rId15"/>
    <p:sldId id="344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0060-B4F5-40EC-949E-B5F9014F53C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304-DEE1-41EF-8D3F-22076776B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0060-B4F5-40EC-949E-B5F9014F53C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304-DEE1-41EF-8D3F-22076776B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0060-B4F5-40EC-949E-B5F9014F53C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304-DEE1-41EF-8D3F-22076776B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0060-B4F5-40EC-949E-B5F9014F53C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304-DEE1-41EF-8D3F-22076776B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0060-B4F5-40EC-949E-B5F9014F53C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304-DEE1-41EF-8D3F-22076776B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0060-B4F5-40EC-949E-B5F9014F53C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304-DEE1-41EF-8D3F-22076776B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0060-B4F5-40EC-949E-B5F9014F53C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304-DEE1-41EF-8D3F-22076776B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0060-B4F5-40EC-949E-B5F9014F53C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304-DEE1-41EF-8D3F-22076776B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0060-B4F5-40EC-949E-B5F9014F53C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304-DEE1-41EF-8D3F-22076776B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0060-B4F5-40EC-949E-B5F9014F53C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304-DEE1-41EF-8D3F-22076776B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0060-B4F5-40EC-949E-B5F9014F53C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304-DEE1-41EF-8D3F-22076776B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90060-B4F5-40EC-949E-B5F9014F53C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7304-DEE1-41EF-8D3F-22076776BB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IV</a:t>
            </a:r>
            <a:br>
              <a:rPr lang="en-IN" dirty="0" smtClean="0"/>
            </a:br>
            <a:r>
              <a:rPr lang="en-IN" dirty="0" smtClean="0"/>
              <a:t>Graph concepts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Scs1201 – advanced data structures</a:t>
            </a:r>
          </a:p>
          <a:p>
            <a:r>
              <a:rPr lang="en-IN" dirty="0" smtClean="0"/>
              <a:t>Semester iii / year ii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424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dirty="0" smtClean="0">
                <a:ea typeface="新細明體" charset="-120"/>
              </a:rPr>
              <a:t>Build a minimum cost spanning tree T by 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adding edges to T one at a time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dirty="0" smtClean="0">
                <a:ea typeface="新細明體" charset="-120"/>
              </a:rPr>
              <a:t>Select the edges for inclusion in T in the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non-decreasing order of the cost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dirty="0" smtClean="0">
                <a:ea typeface="新細明體" charset="-120"/>
              </a:rPr>
              <a:t>An edge is added to T if it does not form a cycle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dirty="0" smtClean="0">
                <a:ea typeface="新細明體" charset="-120"/>
              </a:rPr>
              <a:t>Since G is connected and has n &gt; 0 vertices, exactly n-1 edges will be selected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>
            <a:off x="581029" y="1566285"/>
            <a:ext cx="1673258" cy="3396523"/>
            <a:chOff x="2215577" y="2259012"/>
            <a:chExt cx="2231011" cy="3396523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968052" y="2259012"/>
              <a:ext cx="459361" cy="5291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591939" y="2851149"/>
              <a:ext cx="459361" cy="5291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925314" y="3684587"/>
              <a:ext cx="459361" cy="5291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344289" y="5038724"/>
              <a:ext cx="459361" cy="5291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 dirty="0">
                  <a:solidFill>
                    <a:schemeClr val="tx1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574352" y="4559299"/>
              <a:ext cx="459361" cy="5291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4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215577" y="3698874"/>
              <a:ext cx="459361" cy="5291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198239" y="3678237"/>
              <a:ext cx="459361" cy="5291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6</a:t>
              </a: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 flipH="1">
              <a:off x="2447492" y="2717800"/>
              <a:ext cx="651308" cy="11528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3361134" y="2666999"/>
              <a:ext cx="282179" cy="302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3924861" y="3278187"/>
              <a:ext cx="228039" cy="4856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H="1">
              <a:off x="3410820" y="3278187"/>
              <a:ext cx="316630" cy="4856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 flipH="1">
              <a:off x="3695180" y="4111625"/>
              <a:ext cx="457720" cy="11339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>
              <a:off x="3435128" y="4146550"/>
              <a:ext cx="104997" cy="10715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 flipH="1">
              <a:off x="2914824" y="4111624"/>
              <a:ext cx="387176" cy="546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2441388" y="4146549"/>
              <a:ext cx="300226" cy="504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2964510" y="4945063"/>
              <a:ext cx="421628" cy="2437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3450864" y="2509837"/>
              <a:ext cx="452799" cy="646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altLang="zh-TW">
                  <a:solidFill>
                    <a:schemeClr val="tx1"/>
                  </a:solidFill>
                  <a:ea typeface="新細明體" charset="-120"/>
                </a:rPr>
                <a:t>28</a:t>
              </a:r>
            </a:p>
          </p:txBody>
        </p:sp>
        <p:sp>
          <p:nvSpPr>
            <p:cNvPr id="22" name="Rectangle 29"/>
            <p:cNvSpPr>
              <a:spLocks noChangeArrowheads="1"/>
            </p:cNvSpPr>
            <p:nvPr/>
          </p:nvSpPr>
          <p:spPr bwMode="auto">
            <a:xfrm>
              <a:off x="3993789" y="3222624"/>
              <a:ext cx="452799" cy="646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altLang="zh-TW">
                  <a:solidFill>
                    <a:schemeClr val="tx1"/>
                  </a:solidFill>
                  <a:ea typeface="新細明體" charset="-120"/>
                </a:rPr>
                <a:t>16</a:t>
              </a:r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3874727" y="4448174"/>
              <a:ext cx="452799" cy="646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altLang="zh-TW">
                  <a:solidFill>
                    <a:schemeClr val="tx1"/>
                  </a:solidFill>
                  <a:ea typeface="新細明體" charset="-120"/>
                </a:rPr>
                <a:t>12</a:t>
              </a:r>
            </a:p>
          </p:txBody>
        </p:sp>
        <p:sp>
          <p:nvSpPr>
            <p:cNvPr id="24" name="Rectangle 31"/>
            <p:cNvSpPr>
              <a:spLocks noChangeArrowheads="1"/>
            </p:cNvSpPr>
            <p:nvPr/>
          </p:nvSpPr>
          <p:spPr bwMode="auto">
            <a:xfrm>
              <a:off x="3415939" y="4397374"/>
              <a:ext cx="452799" cy="646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altLang="zh-TW">
                  <a:solidFill>
                    <a:schemeClr val="tx1"/>
                  </a:solidFill>
                  <a:ea typeface="新細明體" charset="-120"/>
                </a:rPr>
                <a:t>18</a:t>
              </a:r>
            </a:p>
          </p:txBody>
        </p:sp>
        <p:sp>
          <p:nvSpPr>
            <p:cNvPr id="25" name="Rectangle 32"/>
            <p:cNvSpPr>
              <a:spLocks noChangeArrowheads="1"/>
            </p:cNvSpPr>
            <p:nvPr/>
          </p:nvSpPr>
          <p:spPr bwMode="auto">
            <a:xfrm>
              <a:off x="2752364" y="4073524"/>
              <a:ext cx="452799" cy="646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altLang="zh-TW" dirty="0">
                  <a:solidFill>
                    <a:schemeClr val="tx1"/>
                  </a:solidFill>
                  <a:ea typeface="新細明體" charset="-120"/>
                </a:rPr>
                <a:t>24</a:t>
              </a:r>
            </a:p>
          </p:txBody>
        </p:sp>
        <p:sp>
          <p:nvSpPr>
            <p:cNvPr id="26" name="Rectangle 33"/>
            <p:cNvSpPr>
              <a:spLocks noChangeArrowheads="1"/>
            </p:cNvSpPr>
            <p:nvPr/>
          </p:nvSpPr>
          <p:spPr bwMode="auto">
            <a:xfrm>
              <a:off x="2819038" y="5008562"/>
              <a:ext cx="452799" cy="646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altLang="zh-TW">
                  <a:solidFill>
                    <a:schemeClr val="tx1"/>
                  </a:solidFill>
                  <a:ea typeface="新細明體" charset="-120"/>
                </a:rPr>
                <a:t>22</a:t>
              </a:r>
            </a:p>
          </p:txBody>
        </p:sp>
        <p:sp>
          <p:nvSpPr>
            <p:cNvPr id="27" name="Rectangle 35"/>
            <p:cNvSpPr>
              <a:spLocks noChangeArrowheads="1"/>
            </p:cNvSpPr>
            <p:nvPr/>
          </p:nvSpPr>
          <p:spPr bwMode="auto">
            <a:xfrm>
              <a:off x="2412638" y="2900362"/>
              <a:ext cx="452799" cy="646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altLang="zh-TW">
                  <a:solidFill>
                    <a:schemeClr val="tx1"/>
                  </a:solidFill>
                  <a:ea typeface="新細明體" charset="-120"/>
                </a:rPr>
                <a:t>10</a:t>
              </a:r>
            </a:p>
          </p:txBody>
        </p:sp>
        <p:sp>
          <p:nvSpPr>
            <p:cNvPr id="28" name="Rectangle 36"/>
            <p:cNvSpPr>
              <a:spLocks noChangeArrowheads="1"/>
            </p:cNvSpPr>
            <p:nvPr/>
          </p:nvSpPr>
          <p:spPr bwMode="auto">
            <a:xfrm>
              <a:off x="3195276" y="3241674"/>
              <a:ext cx="452799" cy="646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altLang="zh-TW">
                  <a:solidFill>
                    <a:schemeClr val="tx1"/>
                  </a:solidFill>
                  <a:ea typeface="新細明體" charset="-120"/>
                </a:rPr>
                <a:t>14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112078" y="1641619"/>
            <a:ext cx="1615679" cy="3224212"/>
            <a:chOff x="2273" y="1346"/>
            <a:chExt cx="1357" cy="2031"/>
          </a:xfrm>
        </p:grpSpPr>
        <p:sp>
          <p:nvSpPr>
            <p:cNvPr id="30" name="Oval 12"/>
            <p:cNvSpPr>
              <a:spLocks noChangeArrowheads="1"/>
            </p:cNvSpPr>
            <p:nvPr/>
          </p:nvSpPr>
          <p:spPr bwMode="auto">
            <a:xfrm>
              <a:off x="2747" y="134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31" name="Oval 13"/>
            <p:cNvSpPr>
              <a:spLocks noChangeArrowheads="1"/>
            </p:cNvSpPr>
            <p:nvPr/>
          </p:nvSpPr>
          <p:spPr bwMode="auto">
            <a:xfrm>
              <a:off x="3140" y="1719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32" name="Oval 14"/>
            <p:cNvSpPr>
              <a:spLocks noChangeArrowheads="1"/>
            </p:cNvSpPr>
            <p:nvPr/>
          </p:nvSpPr>
          <p:spPr bwMode="auto">
            <a:xfrm>
              <a:off x="3350" y="224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33" name="Oval 15"/>
            <p:cNvSpPr>
              <a:spLocks noChangeArrowheads="1"/>
            </p:cNvSpPr>
            <p:nvPr/>
          </p:nvSpPr>
          <p:spPr bwMode="auto">
            <a:xfrm>
              <a:off x="2984" y="3097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34" name="Oval 16"/>
            <p:cNvSpPr>
              <a:spLocks noChangeArrowheads="1"/>
            </p:cNvSpPr>
            <p:nvPr/>
          </p:nvSpPr>
          <p:spPr bwMode="auto">
            <a:xfrm>
              <a:off x="2499" y="2795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4</a:t>
              </a:r>
            </a:p>
          </p:txBody>
        </p:sp>
        <p:sp>
          <p:nvSpPr>
            <p:cNvPr id="35" name="Oval 17"/>
            <p:cNvSpPr>
              <a:spLocks noChangeArrowheads="1"/>
            </p:cNvSpPr>
            <p:nvPr/>
          </p:nvSpPr>
          <p:spPr bwMode="auto">
            <a:xfrm>
              <a:off x="2273" y="2253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36" name="Oval 18"/>
            <p:cNvSpPr>
              <a:spLocks noChangeArrowheads="1"/>
            </p:cNvSpPr>
            <p:nvPr/>
          </p:nvSpPr>
          <p:spPr bwMode="auto">
            <a:xfrm>
              <a:off x="2892" y="224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6</a:t>
              </a:r>
            </a:p>
          </p:txBody>
        </p:sp>
      </p:grpSp>
      <p:grpSp>
        <p:nvGrpSpPr>
          <p:cNvPr id="29" name="Group 59"/>
          <p:cNvGrpSpPr/>
          <p:nvPr/>
        </p:nvGrpSpPr>
        <p:grpSpPr>
          <a:xfrm>
            <a:off x="6848045" y="0"/>
            <a:ext cx="978153" cy="6370975"/>
            <a:chOff x="9130725" y="0"/>
            <a:chExt cx="1304203" cy="6370975"/>
          </a:xfrm>
        </p:grpSpPr>
        <p:grpSp>
          <p:nvGrpSpPr>
            <p:cNvPr id="48" name="Group 58"/>
            <p:cNvGrpSpPr/>
            <p:nvPr/>
          </p:nvGrpSpPr>
          <p:grpSpPr>
            <a:xfrm>
              <a:off x="9395402" y="0"/>
              <a:ext cx="649482" cy="6192837"/>
              <a:chOff x="8203911" y="-27587"/>
              <a:chExt cx="649482" cy="6192837"/>
            </a:xfrm>
          </p:grpSpPr>
          <p:sp>
            <p:nvSpPr>
              <p:cNvPr id="37" name="Line 48"/>
              <p:cNvSpPr>
                <a:spLocks noChangeShapeType="1"/>
              </p:cNvSpPr>
              <p:nvPr/>
            </p:nvSpPr>
            <p:spPr bwMode="auto">
              <a:xfrm>
                <a:off x="8252691" y="297708"/>
                <a:ext cx="476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8" name="Line 49"/>
              <p:cNvSpPr>
                <a:spLocks noChangeShapeType="1"/>
              </p:cNvSpPr>
              <p:nvPr/>
            </p:nvSpPr>
            <p:spPr bwMode="auto">
              <a:xfrm>
                <a:off x="8221374" y="964600"/>
                <a:ext cx="4937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9" name="Line 50"/>
              <p:cNvSpPr>
                <a:spLocks noChangeShapeType="1"/>
              </p:cNvSpPr>
              <p:nvPr/>
            </p:nvSpPr>
            <p:spPr bwMode="auto">
              <a:xfrm>
                <a:off x="8221374" y="1705963"/>
                <a:ext cx="5651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0" name="Line 51"/>
              <p:cNvSpPr>
                <a:spLocks noChangeShapeType="1"/>
              </p:cNvSpPr>
              <p:nvPr/>
            </p:nvSpPr>
            <p:spPr bwMode="auto">
              <a:xfrm>
                <a:off x="8203911" y="2428275"/>
                <a:ext cx="5635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" name="Line 53"/>
              <p:cNvSpPr>
                <a:spLocks noChangeShapeType="1"/>
              </p:cNvSpPr>
              <p:nvPr/>
            </p:nvSpPr>
            <p:spPr bwMode="auto">
              <a:xfrm>
                <a:off x="8221374" y="3152175"/>
                <a:ext cx="4937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" name="Line 54"/>
              <p:cNvSpPr>
                <a:spLocks noChangeShapeType="1"/>
              </p:cNvSpPr>
              <p:nvPr/>
            </p:nvSpPr>
            <p:spPr bwMode="auto">
              <a:xfrm>
                <a:off x="8238836" y="3911000"/>
                <a:ext cx="476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" name="Line 55"/>
              <p:cNvSpPr>
                <a:spLocks noChangeShapeType="1"/>
              </p:cNvSpPr>
              <p:nvPr/>
            </p:nvSpPr>
            <p:spPr bwMode="auto">
              <a:xfrm>
                <a:off x="8238836" y="4615850"/>
                <a:ext cx="476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" name="Line 56"/>
              <p:cNvSpPr>
                <a:spLocks noChangeShapeType="1"/>
              </p:cNvSpPr>
              <p:nvPr/>
            </p:nvSpPr>
            <p:spPr bwMode="auto">
              <a:xfrm>
                <a:off x="8238836" y="5374675"/>
                <a:ext cx="5111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" name="Line 57"/>
              <p:cNvSpPr>
                <a:spLocks noChangeShapeType="1"/>
              </p:cNvSpPr>
              <p:nvPr/>
            </p:nvSpPr>
            <p:spPr bwMode="auto">
              <a:xfrm>
                <a:off x="8238836" y="6165250"/>
                <a:ext cx="4587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6" name="Line 58"/>
              <p:cNvSpPr>
                <a:spLocks noChangeShapeType="1"/>
              </p:cNvSpPr>
              <p:nvPr/>
            </p:nvSpPr>
            <p:spPr bwMode="auto">
              <a:xfrm>
                <a:off x="8256299" y="6165250"/>
                <a:ext cx="3889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" name="Line 59"/>
              <p:cNvSpPr>
                <a:spLocks noChangeShapeType="1"/>
              </p:cNvSpPr>
              <p:nvPr/>
            </p:nvSpPr>
            <p:spPr bwMode="auto">
              <a:xfrm>
                <a:off x="8327736" y="6165250"/>
                <a:ext cx="3698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" name="Text Box 61"/>
              <p:cNvSpPr txBox="1">
                <a:spLocks noChangeArrowheads="1"/>
              </p:cNvSpPr>
              <p:nvPr/>
            </p:nvSpPr>
            <p:spPr bwMode="auto">
              <a:xfrm>
                <a:off x="8249950" y="-27587"/>
                <a:ext cx="5582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TW" dirty="0">
                    <a:solidFill>
                      <a:schemeClr val="tx2"/>
                    </a:solidFill>
                    <a:ea typeface="新細明體" charset="-120"/>
                  </a:rPr>
                  <a:t>10</a:t>
                </a:r>
              </a:p>
            </p:txBody>
          </p:sp>
          <p:sp>
            <p:nvSpPr>
              <p:cNvPr id="50" name="Text Box 62"/>
              <p:cNvSpPr txBox="1">
                <a:spLocks noChangeArrowheads="1"/>
              </p:cNvSpPr>
              <p:nvPr/>
            </p:nvSpPr>
            <p:spPr bwMode="auto">
              <a:xfrm>
                <a:off x="8257164" y="664995"/>
                <a:ext cx="55827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TW">
                    <a:solidFill>
                      <a:schemeClr val="tx2"/>
                    </a:solidFill>
                    <a:ea typeface="新細明體" charset="-120"/>
                  </a:rPr>
                  <a:t>12</a:t>
                </a:r>
              </a:p>
            </p:txBody>
          </p:sp>
          <p:sp>
            <p:nvSpPr>
              <p:cNvPr id="51" name="Text Box 63"/>
              <p:cNvSpPr txBox="1">
                <a:spLocks noChangeArrowheads="1"/>
              </p:cNvSpPr>
              <p:nvPr/>
            </p:nvSpPr>
            <p:spPr bwMode="auto">
              <a:xfrm>
                <a:off x="8253556" y="1394523"/>
                <a:ext cx="5582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TW" dirty="0">
                    <a:solidFill>
                      <a:schemeClr val="tx2"/>
                    </a:solidFill>
                    <a:ea typeface="新細明體" charset="-120"/>
                  </a:rPr>
                  <a:t>14</a:t>
                </a:r>
              </a:p>
            </p:txBody>
          </p:sp>
          <p:sp>
            <p:nvSpPr>
              <p:cNvPr id="52" name="Text Box 64"/>
              <p:cNvSpPr txBox="1">
                <a:spLocks noChangeArrowheads="1"/>
              </p:cNvSpPr>
              <p:nvPr/>
            </p:nvSpPr>
            <p:spPr bwMode="auto">
              <a:xfrm>
                <a:off x="8244754" y="2100960"/>
                <a:ext cx="5582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TW" dirty="0">
                    <a:solidFill>
                      <a:schemeClr val="tx2"/>
                    </a:solidFill>
                    <a:ea typeface="新細明體" charset="-120"/>
                  </a:rPr>
                  <a:t>16</a:t>
                </a:r>
              </a:p>
            </p:txBody>
          </p:sp>
          <p:sp>
            <p:nvSpPr>
              <p:cNvPr id="53" name="Text Box 65"/>
              <p:cNvSpPr txBox="1">
                <a:spLocks noChangeArrowheads="1"/>
              </p:cNvSpPr>
              <p:nvPr/>
            </p:nvSpPr>
            <p:spPr bwMode="auto">
              <a:xfrm>
                <a:off x="8227291" y="2840735"/>
                <a:ext cx="5582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TW" dirty="0">
                    <a:solidFill>
                      <a:schemeClr val="tx2"/>
                    </a:solidFill>
                    <a:ea typeface="新細明體" charset="-120"/>
                  </a:rPr>
                  <a:t>18</a:t>
                </a:r>
              </a:p>
            </p:txBody>
          </p:sp>
          <p:sp>
            <p:nvSpPr>
              <p:cNvPr id="54" name="Text Box 67"/>
              <p:cNvSpPr txBox="1">
                <a:spLocks noChangeArrowheads="1"/>
              </p:cNvSpPr>
              <p:nvPr/>
            </p:nvSpPr>
            <p:spPr bwMode="auto">
              <a:xfrm>
                <a:off x="8281266" y="3587293"/>
                <a:ext cx="5582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TW" dirty="0">
                    <a:solidFill>
                      <a:schemeClr val="tx2"/>
                    </a:solidFill>
                    <a:ea typeface="新細明體" charset="-120"/>
                  </a:rPr>
                  <a:t>22</a:t>
                </a:r>
              </a:p>
            </p:txBody>
          </p:sp>
          <p:sp>
            <p:nvSpPr>
              <p:cNvPr id="55" name="Text Box 68"/>
              <p:cNvSpPr txBox="1">
                <a:spLocks noChangeArrowheads="1"/>
              </p:cNvSpPr>
              <p:nvPr/>
            </p:nvSpPr>
            <p:spPr bwMode="auto">
              <a:xfrm>
                <a:off x="8255002" y="4290698"/>
                <a:ext cx="55827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TW" dirty="0">
                    <a:solidFill>
                      <a:schemeClr val="tx2"/>
                    </a:solidFill>
                    <a:ea typeface="新細明體" charset="-120"/>
                  </a:rPr>
                  <a:t>24</a:t>
                </a:r>
              </a:p>
            </p:txBody>
          </p:sp>
          <p:sp>
            <p:nvSpPr>
              <p:cNvPr id="56" name="Text Box 69"/>
              <p:cNvSpPr txBox="1">
                <a:spLocks noChangeArrowheads="1"/>
              </p:cNvSpPr>
              <p:nvPr/>
            </p:nvSpPr>
            <p:spPr bwMode="auto">
              <a:xfrm>
                <a:off x="8295122" y="5037688"/>
                <a:ext cx="55827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TW">
                    <a:solidFill>
                      <a:schemeClr val="tx2"/>
                    </a:solidFill>
                    <a:ea typeface="新細明體" charset="-120"/>
                  </a:rPr>
                  <a:t>25</a:t>
                </a:r>
              </a:p>
            </p:txBody>
          </p:sp>
          <p:sp>
            <p:nvSpPr>
              <p:cNvPr id="57" name="Text Box 70"/>
              <p:cNvSpPr txBox="1">
                <a:spLocks noChangeArrowheads="1"/>
              </p:cNvSpPr>
              <p:nvPr/>
            </p:nvSpPr>
            <p:spPr bwMode="auto">
              <a:xfrm>
                <a:off x="8249950" y="5768375"/>
                <a:ext cx="55827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TW">
                    <a:solidFill>
                      <a:schemeClr val="tx2"/>
                    </a:solidFill>
                    <a:ea typeface="新細明體" charset="-120"/>
                  </a:rPr>
                  <a:t>28</a:t>
                </a:r>
              </a:p>
            </p:txBody>
          </p:sp>
        </p:grpSp>
        <p:sp>
          <p:nvSpPr>
            <p:cNvPr id="58" name="Text Box 47"/>
            <p:cNvSpPr txBox="1">
              <a:spLocks noChangeArrowheads="1"/>
            </p:cNvSpPr>
            <p:nvPr/>
          </p:nvSpPr>
          <p:spPr bwMode="auto">
            <a:xfrm>
              <a:off x="9130725" y="0"/>
              <a:ext cx="1304203" cy="637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TW" sz="2400" dirty="0">
                  <a:ea typeface="新細明體" charset="-120"/>
                </a:rPr>
                <a:t>0       5</a:t>
              </a:r>
            </a:p>
            <a:p>
              <a:pPr algn="l"/>
              <a:endParaRPr lang="en-US" altLang="zh-TW" sz="2400" dirty="0">
                <a:ea typeface="新細明體" charset="-120"/>
              </a:endParaRPr>
            </a:p>
            <a:p>
              <a:pPr algn="l"/>
              <a:r>
                <a:rPr lang="en-US" altLang="zh-TW" sz="2400" dirty="0">
                  <a:ea typeface="新細明體" charset="-120"/>
                </a:rPr>
                <a:t>2       3</a:t>
              </a:r>
            </a:p>
            <a:p>
              <a:pPr algn="l"/>
              <a:endParaRPr lang="en-US" altLang="zh-TW" sz="2400" dirty="0">
                <a:ea typeface="新細明體" charset="-120"/>
              </a:endParaRPr>
            </a:p>
            <a:p>
              <a:pPr algn="l"/>
              <a:r>
                <a:rPr lang="en-US" altLang="zh-TW" sz="2400" dirty="0">
                  <a:ea typeface="新細明體" charset="-120"/>
                </a:rPr>
                <a:t>1       6</a:t>
              </a:r>
            </a:p>
            <a:p>
              <a:pPr algn="l"/>
              <a:endParaRPr lang="en-US" altLang="zh-TW" sz="2400" dirty="0">
                <a:ea typeface="新細明體" charset="-120"/>
              </a:endParaRPr>
            </a:p>
            <a:p>
              <a:pPr algn="l"/>
              <a:r>
                <a:rPr lang="en-US" altLang="zh-TW" sz="2400" dirty="0">
                  <a:ea typeface="新細明體" charset="-120"/>
                </a:rPr>
                <a:t>1       2</a:t>
              </a:r>
            </a:p>
            <a:p>
              <a:pPr algn="l"/>
              <a:endParaRPr lang="en-US" altLang="zh-TW" sz="2400" dirty="0">
                <a:ea typeface="新細明體" charset="-120"/>
              </a:endParaRPr>
            </a:p>
            <a:p>
              <a:pPr algn="l"/>
              <a:r>
                <a:rPr lang="en-US" altLang="zh-TW" sz="2400" dirty="0">
                  <a:ea typeface="新細明體" charset="-120"/>
                </a:rPr>
                <a:t>3       6</a:t>
              </a:r>
            </a:p>
            <a:p>
              <a:pPr algn="l"/>
              <a:endParaRPr lang="en-US" altLang="zh-TW" sz="2400" dirty="0">
                <a:ea typeface="新細明體" charset="-120"/>
              </a:endParaRPr>
            </a:p>
            <a:p>
              <a:pPr algn="l"/>
              <a:r>
                <a:rPr lang="en-US" altLang="zh-TW" sz="2400" dirty="0">
                  <a:ea typeface="新細明體" charset="-120"/>
                </a:rPr>
                <a:t>3       4</a:t>
              </a:r>
            </a:p>
            <a:p>
              <a:pPr algn="l"/>
              <a:endParaRPr lang="en-US" altLang="zh-TW" sz="2400" dirty="0">
                <a:ea typeface="新細明體" charset="-120"/>
              </a:endParaRPr>
            </a:p>
            <a:p>
              <a:pPr algn="l"/>
              <a:r>
                <a:rPr lang="en-US" altLang="zh-TW" sz="2400" dirty="0">
                  <a:ea typeface="新細明體" charset="-120"/>
                </a:rPr>
                <a:t>4       6</a:t>
              </a:r>
            </a:p>
            <a:p>
              <a:pPr algn="l"/>
              <a:endParaRPr lang="en-US" altLang="zh-TW" sz="2400" dirty="0">
                <a:ea typeface="新細明體" charset="-120"/>
              </a:endParaRPr>
            </a:p>
            <a:p>
              <a:pPr algn="l"/>
              <a:r>
                <a:rPr lang="en-US" altLang="zh-TW" sz="2400" dirty="0">
                  <a:ea typeface="新細明體" charset="-120"/>
                </a:rPr>
                <a:t>4       5</a:t>
              </a:r>
            </a:p>
            <a:p>
              <a:pPr algn="l"/>
              <a:endParaRPr lang="en-US" altLang="zh-TW" sz="2400" dirty="0">
                <a:ea typeface="新細明體" charset="-120"/>
              </a:endParaRPr>
            </a:p>
            <a:p>
              <a:pPr algn="l"/>
              <a:r>
                <a:rPr lang="en-US" altLang="zh-TW" sz="2400" dirty="0">
                  <a:ea typeface="新細明體" charset="-120"/>
                </a:rPr>
                <a:t>0       1</a:t>
              </a:r>
            </a:p>
          </p:txBody>
        </p:sp>
      </p:grpSp>
      <p:sp>
        <p:nvSpPr>
          <p:cNvPr id="61" name="Rectangle 32"/>
          <p:cNvSpPr>
            <a:spLocks noChangeArrowheads="1"/>
          </p:cNvSpPr>
          <p:nvPr/>
        </p:nvSpPr>
        <p:spPr bwMode="auto">
          <a:xfrm>
            <a:off x="567987" y="3616322"/>
            <a:ext cx="339599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lang="en-US" altLang="zh-TW" dirty="0" smtClean="0">
                <a:solidFill>
                  <a:schemeClr val="tx1"/>
                </a:solidFill>
                <a:ea typeface="新細明體" charset="-120"/>
              </a:rPr>
              <a:t>25</a:t>
            </a:r>
            <a:endParaRPr lang="en-US" altLang="zh-TW" dirty="0">
              <a:solidFill>
                <a:schemeClr val="tx1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Kruskals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981075"/>
            <a:ext cx="52863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752600"/>
            <a:ext cx="2590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1981200"/>
            <a:ext cx="990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10200" y="3200400"/>
          <a:ext cx="24384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2590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44196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971800"/>
            <a:ext cx="38290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228600"/>
            <a:ext cx="35433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3200400"/>
            <a:ext cx="16383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742950"/>
            <a:ext cx="800100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37" y="452719"/>
            <a:ext cx="8821882" cy="843819"/>
          </a:xfrm>
        </p:spPr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IN" dirty="0"/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743059" y="1955078"/>
            <a:ext cx="1615678" cy="3224212"/>
            <a:chOff x="4137" y="1345"/>
            <a:chExt cx="1357" cy="2031"/>
          </a:xfrm>
        </p:grpSpPr>
        <p:sp>
          <p:nvSpPr>
            <p:cNvPr id="5" name="Oval 38"/>
            <p:cNvSpPr>
              <a:spLocks noChangeArrowheads="1"/>
            </p:cNvSpPr>
            <p:nvPr/>
          </p:nvSpPr>
          <p:spPr bwMode="auto">
            <a:xfrm>
              <a:off x="4611" y="1345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6" name="Oval 39"/>
            <p:cNvSpPr>
              <a:spLocks noChangeArrowheads="1"/>
            </p:cNvSpPr>
            <p:nvPr/>
          </p:nvSpPr>
          <p:spPr bwMode="auto">
            <a:xfrm>
              <a:off x="5004" y="171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7" name="Oval 40"/>
            <p:cNvSpPr>
              <a:spLocks noChangeArrowheads="1"/>
            </p:cNvSpPr>
            <p:nvPr/>
          </p:nvSpPr>
          <p:spPr bwMode="auto">
            <a:xfrm>
              <a:off x="5214" y="2243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8" name="Oval 41"/>
            <p:cNvSpPr>
              <a:spLocks noChangeArrowheads="1"/>
            </p:cNvSpPr>
            <p:nvPr/>
          </p:nvSpPr>
          <p:spPr bwMode="auto">
            <a:xfrm>
              <a:off x="4848" y="309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9" name="Oval 42"/>
            <p:cNvSpPr>
              <a:spLocks noChangeArrowheads="1"/>
            </p:cNvSpPr>
            <p:nvPr/>
          </p:nvSpPr>
          <p:spPr bwMode="auto">
            <a:xfrm>
              <a:off x="4363" y="279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4</a:t>
              </a:r>
            </a:p>
          </p:txBody>
        </p:sp>
        <p:sp>
          <p:nvSpPr>
            <p:cNvPr id="10" name="Oval 43"/>
            <p:cNvSpPr>
              <a:spLocks noChangeArrowheads="1"/>
            </p:cNvSpPr>
            <p:nvPr/>
          </p:nvSpPr>
          <p:spPr bwMode="auto">
            <a:xfrm>
              <a:off x="4137" y="225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11" name="Oval 44"/>
            <p:cNvSpPr>
              <a:spLocks noChangeArrowheads="1"/>
            </p:cNvSpPr>
            <p:nvPr/>
          </p:nvSpPr>
          <p:spPr bwMode="auto">
            <a:xfrm>
              <a:off x="4756" y="2239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6</a:t>
              </a:r>
            </a:p>
          </p:txBody>
        </p:sp>
      </p:grpSp>
      <p:sp>
        <p:nvSpPr>
          <p:cNvPr id="12" name="Line 45"/>
          <p:cNvSpPr>
            <a:spLocks noChangeShapeType="1"/>
          </p:cNvSpPr>
          <p:nvPr/>
        </p:nvSpPr>
        <p:spPr bwMode="auto">
          <a:xfrm flipH="1">
            <a:off x="909747" y="2397991"/>
            <a:ext cx="510778" cy="9874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865693" y="2631354"/>
            <a:ext cx="41998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10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936190" y="2045422"/>
            <a:ext cx="1615678" cy="3224212"/>
            <a:chOff x="504" y="1356"/>
            <a:chExt cx="1357" cy="2031"/>
          </a:xfrm>
        </p:grpSpPr>
        <p:sp>
          <p:nvSpPr>
            <p:cNvPr id="15" name="Oval 4"/>
            <p:cNvSpPr>
              <a:spLocks noChangeArrowheads="1"/>
            </p:cNvSpPr>
            <p:nvPr/>
          </p:nvSpPr>
          <p:spPr bwMode="auto">
            <a:xfrm>
              <a:off x="978" y="135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 dirty="0">
                  <a:solidFill>
                    <a:schemeClr val="tx1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1371" y="1729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1581" y="225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1215" y="3107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730" y="2805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4</a:t>
              </a:r>
            </a:p>
          </p:txBody>
        </p:sp>
        <p:sp>
          <p:nvSpPr>
            <p:cNvPr id="20" name="Oval 9"/>
            <p:cNvSpPr>
              <a:spLocks noChangeArrowheads="1"/>
            </p:cNvSpPr>
            <p:nvPr/>
          </p:nvSpPr>
          <p:spPr bwMode="auto">
            <a:xfrm>
              <a:off x="504" y="2263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1123" y="225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6</a:t>
              </a:r>
            </a:p>
          </p:txBody>
        </p:sp>
      </p:grpSp>
      <p:sp>
        <p:nvSpPr>
          <p:cNvPr id="22" name="Line 11"/>
          <p:cNvSpPr>
            <a:spLocks noChangeShapeType="1"/>
          </p:cNvSpPr>
          <p:nvPr/>
        </p:nvSpPr>
        <p:spPr bwMode="auto">
          <a:xfrm flipH="1">
            <a:off x="3104067" y="2489923"/>
            <a:ext cx="509588" cy="985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3058823" y="2721698"/>
            <a:ext cx="41998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10</a:t>
            </a: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 flipH="1">
            <a:off x="3947030" y="3918672"/>
            <a:ext cx="369094" cy="9001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4155389" y="4199660"/>
            <a:ext cx="41998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12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5242863" y="2128117"/>
            <a:ext cx="1615679" cy="3224213"/>
            <a:chOff x="2283" y="1335"/>
            <a:chExt cx="1357" cy="2031"/>
          </a:xfrm>
        </p:grpSpPr>
        <p:sp>
          <p:nvSpPr>
            <p:cNvPr id="27" name="Oval 16"/>
            <p:cNvSpPr>
              <a:spLocks noChangeArrowheads="1"/>
            </p:cNvSpPr>
            <p:nvPr/>
          </p:nvSpPr>
          <p:spPr bwMode="auto">
            <a:xfrm>
              <a:off x="2757" y="1335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28" name="Oval 17"/>
            <p:cNvSpPr>
              <a:spLocks noChangeArrowheads="1"/>
            </p:cNvSpPr>
            <p:nvPr/>
          </p:nvSpPr>
          <p:spPr bwMode="auto">
            <a:xfrm>
              <a:off x="3150" y="17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29" name="Oval 18"/>
            <p:cNvSpPr>
              <a:spLocks noChangeArrowheads="1"/>
            </p:cNvSpPr>
            <p:nvPr/>
          </p:nvSpPr>
          <p:spPr bwMode="auto">
            <a:xfrm>
              <a:off x="3360" y="2233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30" name="Oval 19"/>
            <p:cNvSpPr>
              <a:spLocks noChangeArrowheads="1"/>
            </p:cNvSpPr>
            <p:nvPr/>
          </p:nvSpPr>
          <p:spPr bwMode="auto">
            <a:xfrm>
              <a:off x="2994" y="308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31" name="Oval 20"/>
            <p:cNvSpPr>
              <a:spLocks noChangeArrowheads="1"/>
            </p:cNvSpPr>
            <p:nvPr/>
          </p:nvSpPr>
          <p:spPr bwMode="auto">
            <a:xfrm>
              <a:off x="2509" y="278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4</a:t>
              </a:r>
            </a:p>
          </p:txBody>
        </p:sp>
        <p:sp>
          <p:nvSpPr>
            <p:cNvPr id="32" name="Oval 21"/>
            <p:cNvSpPr>
              <a:spLocks noChangeArrowheads="1"/>
            </p:cNvSpPr>
            <p:nvPr/>
          </p:nvSpPr>
          <p:spPr bwMode="auto">
            <a:xfrm>
              <a:off x="2283" y="224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33" name="Oval 22"/>
            <p:cNvSpPr>
              <a:spLocks noChangeArrowheads="1"/>
            </p:cNvSpPr>
            <p:nvPr/>
          </p:nvSpPr>
          <p:spPr bwMode="auto">
            <a:xfrm>
              <a:off x="2902" y="2229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6</a:t>
              </a:r>
            </a:p>
          </p:txBody>
        </p:sp>
      </p:grpSp>
      <p:sp>
        <p:nvSpPr>
          <p:cNvPr id="34" name="Line 23"/>
          <p:cNvSpPr>
            <a:spLocks noChangeShapeType="1"/>
          </p:cNvSpPr>
          <p:nvPr/>
        </p:nvSpPr>
        <p:spPr bwMode="auto">
          <a:xfrm flipH="1">
            <a:off x="5410741" y="2572616"/>
            <a:ext cx="509588" cy="985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5365498" y="2804392"/>
            <a:ext cx="41998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10</a:t>
            </a:r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 flipH="1">
            <a:off x="6253704" y="4001367"/>
            <a:ext cx="369094" cy="900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6462063" y="4282355"/>
            <a:ext cx="41998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12</a:t>
            </a:r>
          </a:p>
        </p:txBody>
      </p:sp>
      <p:sp>
        <p:nvSpPr>
          <p:cNvPr id="38" name="Line 27"/>
          <p:cNvSpPr>
            <a:spLocks noChangeShapeType="1"/>
          </p:cNvSpPr>
          <p:nvPr/>
        </p:nvSpPr>
        <p:spPr bwMode="auto">
          <a:xfrm flipH="1">
            <a:off x="6151310" y="3167930"/>
            <a:ext cx="228600" cy="37147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5964382" y="3142530"/>
            <a:ext cx="41998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14</a:t>
            </a:r>
          </a:p>
        </p:txBody>
      </p:sp>
      <p:grpSp>
        <p:nvGrpSpPr>
          <p:cNvPr id="26" name="Group 39"/>
          <p:cNvGrpSpPr/>
          <p:nvPr/>
        </p:nvGrpSpPr>
        <p:grpSpPr>
          <a:xfrm>
            <a:off x="8250817" y="558800"/>
            <a:ext cx="978153" cy="6370975"/>
            <a:chOff x="9130725" y="0"/>
            <a:chExt cx="1304203" cy="6370975"/>
          </a:xfrm>
        </p:grpSpPr>
        <p:grpSp>
          <p:nvGrpSpPr>
            <p:cNvPr id="40" name="Group 58"/>
            <p:cNvGrpSpPr/>
            <p:nvPr/>
          </p:nvGrpSpPr>
          <p:grpSpPr>
            <a:xfrm>
              <a:off x="9395402" y="0"/>
              <a:ext cx="649482" cy="6192837"/>
              <a:chOff x="8203911" y="-27587"/>
              <a:chExt cx="649482" cy="6192837"/>
            </a:xfrm>
          </p:grpSpPr>
          <p:sp>
            <p:nvSpPr>
              <p:cNvPr id="43" name="Line 48"/>
              <p:cNvSpPr>
                <a:spLocks noChangeShapeType="1"/>
              </p:cNvSpPr>
              <p:nvPr/>
            </p:nvSpPr>
            <p:spPr bwMode="auto">
              <a:xfrm>
                <a:off x="8252691" y="297708"/>
                <a:ext cx="476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" name="Line 49"/>
              <p:cNvSpPr>
                <a:spLocks noChangeShapeType="1"/>
              </p:cNvSpPr>
              <p:nvPr/>
            </p:nvSpPr>
            <p:spPr bwMode="auto">
              <a:xfrm>
                <a:off x="8221374" y="964600"/>
                <a:ext cx="4937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" name="Line 50"/>
              <p:cNvSpPr>
                <a:spLocks noChangeShapeType="1"/>
              </p:cNvSpPr>
              <p:nvPr/>
            </p:nvSpPr>
            <p:spPr bwMode="auto">
              <a:xfrm>
                <a:off x="8221374" y="1705963"/>
                <a:ext cx="5651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6" name="Line 51"/>
              <p:cNvSpPr>
                <a:spLocks noChangeShapeType="1"/>
              </p:cNvSpPr>
              <p:nvPr/>
            </p:nvSpPr>
            <p:spPr bwMode="auto">
              <a:xfrm>
                <a:off x="8203911" y="2428275"/>
                <a:ext cx="5635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" name="Line 53"/>
              <p:cNvSpPr>
                <a:spLocks noChangeShapeType="1"/>
              </p:cNvSpPr>
              <p:nvPr/>
            </p:nvSpPr>
            <p:spPr bwMode="auto">
              <a:xfrm>
                <a:off x="8221374" y="3152175"/>
                <a:ext cx="4937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" name="Line 54"/>
              <p:cNvSpPr>
                <a:spLocks noChangeShapeType="1"/>
              </p:cNvSpPr>
              <p:nvPr/>
            </p:nvSpPr>
            <p:spPr bwMode="auto">
              <a:xfrm>
                <a:off x="8238836" y="3911000"/>
                <a:ext cx="476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" name="Line 55"/>
              <p:cNvSpPr>
                <a:spLocks noChangeShapeType="1"/>
              </p:cNvSpPr>
              <p:nvPr/>
            </p:nvSpPr>
            <p:spPr bwMode="auto">
              <a:xfrm>
                <a:off x="8238836" y="4615850"/>
                <a:ext cx="476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" name="Line 56"/>
              <p:cNvSpPr>
                <a:spLocks noChangeShapeType="1"/>
              </p:cNvSpPr>
              <p:nvPr/>
            </p:nvSpPr>
            <p:spPr bwMode="auto">
              <a:xfrm>
                <a:off x="8238836" y="5374675"/>
                <a:ext cx="5111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" name="Line 57"/>
              <p:cNvSpPr>
                <a:spLocks noChangeShapeType="1"/>
              </p:cNvSpPr>
              <p:nvPr/>
            </p:nvSpPr>
            <p:spPr bwMode="auto">
              <a:xfrm>
                <a:off x="8238836" y="6165250"/>
                <a:ext cx="4587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2" name="Line 58"/>
              <p:cNvSpPr>
                <a:spLocks noChangeShapeType="1"/>
              </p:cNvSpPr>
              <p:nvPr/>
            </p:nvSpPr>
            <p:spPr bwMode="auto">
              <a:xfrm>
                <a:off x="8256299" y="6165250"/>
                <a:ext cx="3889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" name="Line 59"/>
              <p:cNvSpPr>
                <a:spLocks noChangeShapeType="1"/>
              </p:cNvSpPr>
              <p:nvPr/>
            </p:nvSpPr>
            <p:spPr bwMode="auto">
              <a:xfrm>
                <a:off x="8327736" y="6165250"/>
                <a:ext cx="3698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" name="Text Box 61"/>
              <p:cNvSpPr txBox="1">
                <a:spLocks noChangeArrowheads="1"/>
              </p:cNvSpPr>
              <p:nvPr/>
            </p:nvSpPr>
            <p:spPr bwMode="auto">
              <a:xfrm>
                <a:off x="8249950" y="-27587"/>
                <a:ext cx="5582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TW" dirty="0">
                    <a:solidFill>
                      <a:schemeClr val="tx2"/>
                    </a:solidFill>
                    <a:ea typeface="新細明體" charset="-120"/>
                  </a:rPr>
                  <a:t>10</a:t>
                </a:r>
              </a:p>
            </p:txBody>
          </p:sp>
          <p:sp>
            <p:nvSpPr>
              <p:cNvPr id="55" name="Text Box 62"/>
              <p:cNvSpPr txBox="1">
                <a:spLocks noChangeArrowheads="1"/>
              </p:cNvSpPr>
              <p:nvPr/>
            </p:nvSpPr>
            <p:spPr bwMode="auto">
              <a:xfrm>
                <a:off x="8257164" y="664995"/>
                <a:ext cx="55827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TW">
                    <a:solidFill>
                      <a:schemeClr val="tx2"/>
                    </a:solidFill>
                    <a:ea typeface="新細明體" charset="-120"/>
                  </a:rPr>
                  <a:t>12</a:t>
                </a:r>
              </a:p>
            </p:txBody>
          </p:sp>
          <p:sp>
            <p:nvSpPr>
              <p:cNvPr id="56" name="Text Box 63"/>
              <p:cNvSpPr txBox="1">
                <a:spLocks noChangeArrowheads="1"/>
              </p:cNvSpPr>
              <p:nvPr/>
            </p:nvSpPr>
            <p:spPr bwMode="auto">
              <a:xfrm>
                <a:off x="8253556" y="1394523"/>
                <a:ext cx="5582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TW" dirty="0">
                    <a:solidFill>
                      <a:schemeClr val="tx2"/>
                    </a:solidFill>
                    <a:ea typeface="新細明體" charset="-120"/>
                  </a:rPr>
                  <a:t>14</a:t>
                </a:r>
              </a:p>
            </p:txBody>
          </p:sp>
          <p:sp>
            <p:nvSpPr>
              <p:cNvPr id="57" name="Text Box 64"/>
              <p:cNvSpPr txBox="1">
                <a:spLocks noChangeArrowheads="1"/>
              </p:cNvSpPr>
              <p:nvPr/>
            </p:nvSpPr>
            <p:spPr bwMode="auto">
              <a:xfrm>
                <a:off x="8244754" y="2100960"/>
                <a:ext cx="5582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TW" dirty="0">
                    <a:solidFill>
                      <a:schemeClr val="tx2"/>
                    </a:solidFill>
                    <a:ea typeface="新細明體" charset="-120"/>
                  </a:rPr>
                  <a:t>16</a:t>
                </a:r>
              </a:p>
            </p:txBody>
          </p:sp>
          <p:sp>
            <p:nvSpPr>
              <p:cNvPr id="58" name="Text Box 65"/>
              <p:cNvSpPr txBox="1">
                <a:spLocks noChangeArrowheads="1"/>
              </p:cNvSpPr>
              <p:nvPr/>
            </p:nvSpPr>
            <p:spPr bwMode="auto">
              <a:xfrm>
                <a:off x="8227291" y="2840735"/>
                <a:ext cx="5582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TW" dirty="0">
                    <a:solidFill>
                      <a:schemeClr val="tx2"/>
                    </a:solidFill>
                    <a:ea typeface="新細明體" charset="-120"/>
                  </a:rPr>
                  <a:t>18</a:t>
                </a:r>
              </a:p>
            </p:txBody>
          </p:sp>
          <p:sp>
            <p:nvSpPr>
              <p:cNvPr id="59" name="Text Box 67"/>
              <p:cNvSpPr txBox="1">
                <a:spLocks noChangeArrowheads="1"/>
              </p:cNvSpPr>
              <p:nvPr/>
            </p:nvSpPr>
            <p:spPr bwMode="auto">
              <a:xfrm>
                <a:off x="8281266" y="3587293"/>
                <a:ext cx="5582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TW" dirty="0">
                    <a:solidFill>
                      <a:schemeClr val="tx2"/>
                    </a:solidFill>
                    <a:ea typeface="新細明體" charset="-120"/>
                  </a:rPr>
                  <a:t>22</a:t>
                </a:r>
              </a:p>
            </p:txBody>
          </p:sp>
          <p:sp>
            <p:nvSpPr>
              <p:cNvPr id="60" name="Text Box 68"/>
              <p:cNvSpPr txBox="1">
                <a:spLocks noChangeArrowheads="1"/>
              </p:cNvSpPr>
              <p:nvPr/>
            </p:nvSpPr>
            <p:spPr bwMode="auto">
              <a:xfrm>
                <a:off x="8255002" y="4290698"/>
                <a:ext cx="55827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TW" dirty="0">
                    <a:solidFill>
                      <a:schemeClr val="tx2"/>
                    </a:solidFill>
                    <a:ea typeface="新細明體" charset="-120"/>
                  </a:rPr>
                  <a:t>24</a:t>
                </a:r>
              </a:p>
            </p:txBody>
          </p:sp>
          <p:sp>
            <p:nvSpPr>
              <p:cNvPr id="61" name="Text Box 69"/>
              <p:cNvSpPr txBox="1">
                <a:spLocks noChangeArrowheads="1"/>
              </p:cNvSpPr>
              <p:nvPr/>
            </p:nvSpPr>
            <p:spPr bwMode="auto">
              <a:xfrm>
                <a:off x="8295122" y="5037688"/>
                <a:ext cx="55827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TW">
                    <a:solidFill>
                      <a:schemeClr val="tx2"/>
                    </a:solidFill>
                    <a:ea typeface="新細明體" charset="-120"/>
                  </a:rPr>
                  <a:t>25</a:t>
                </a:r>
              </a:p>
            </p:txBody>
          </p:sp>
          <p:sp>
            <p:nvSpPr>
              <p:cNvPr id="62" name="Text Box 70"/>
              <p:cNvSpPr txBox="1">
                <a:spLocks noChangeArrowheads="1"/>
              </p:cNvSpPr>
              <p:nvPr/>
            </p:nvSpPr>
            <p:spPr bwMode="auto">
              <a:xfrm>
                <a:off x="8249950" y="5768375"/>
                <a:ext cx="55827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TW">
                    <a:solidFill>
                      <a:schemeClr val="tx2"/>
                    </a:solidFill>
                    <a:ea typeface="新細明體" charset="-120"/>
                  </a:rPr>
                  <a:t>28</a:t>
                </a:r>
              </a:p>
            </p:txBody>
          </p:sp>
        </p:grpSp>
        <p:sp>
          <p:nvSpPr>
            <p:cNvPr id="42" name="Text Box 47"/>
            <p:cNvSpPr txBox="1">
              <a:spLocks noChangeArrowheads="1"/>
            </p:cNvSpPr>
            <p:nvPr/>
          </p:nvSpPr>
          <p:spPr bwMode="auto">
            <a:xfrm>
              <a:off x="9130725" y="0"/>
              <a:ext cx="1304203" cy="637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TW" sz="2400" dirty="0">
                  <a:ea typeface="新細明體" charset="-120"/>
                </a:rPr>
                <a:t>0       5</a:t>
              </a:r>
            </a:p>
            <a:p>
              <a:pPr algn="l"/>
              <a:endParaRPr lang="en-US" altLang="zh-TW" sz="2400" dirty="0">
                <a:ea typeface="新細明體" charset="-120"/>
              </a:endParaRPr>
            </a:p>
            <a:p>
              <a:pPr algn="l"/>
              <a:r>
                <a:rPr lang="en-US" altLang="zh-TW" sz="2400" dirty="0">
                  <a:ea typeface="新細明體" charset="-120"/>
                </a:rPr>
                <a:t>2       3</a:t>
              </a:r>
            </a:p>
            <a:p>
              <a:pPr algn="l"/>
              <a:endParaRPr lang="en-US" altLang="zh-TW" sz="2400" dirty="0">
                <a:ea typeface="新細明體" charset="-120"/>
              </a:endParaRPr>
            </a:p>
            <a:p>
              <a:pPr algn="l"/>
              <a:r>
                <a:rPr lang="en-US" altLang="zh-TW" sz="2400" dirty="0">
                  <a:ea typeface="新細明體" charset="-120"/>
                </a:rPr>
                <a:t>1       6</a:t>
              </a:r>
            </a:p>
            <a:p>
              <a:pPr algn="l"/>
              <a:endParaRPr lang="en-US" altLang="zh-TW" sz="2400" dirty="0">
                <a:ea typeface="新細明體" charset="-120"/>
              </a:endParaRPr>
            </a:p>
            <a:p>
              <a:pPr algn="l"/>
              <a:r>
                <a:rPr lang="en-US" altLang="zh-TW" sz="2400" dirty="0">
                  <a:ea typeface="新細明體" charset="-120"/>
                </a:rPr>
                <a:t>1       2</a:t>
              </a:r>
            </a:p>
            <a:p>
              <a:pPr algn="l"/>
              <a:endParaRPr lang="en-US" altLang="zh-TW" sz="2400" dirty="0">
                <a:ea typeface="新細明體" charset="-120"/>
              </a:endParaRPr>
            </a:p>
            <a:p>
              <a:pPr algn="l"/>
              <a:r>
                <a:rPr lang="en-US" altLang="zh-TW" sz="2400" dirty="0">
                  <a:ea typeface="新細明體" charset="-120"/>
                </a:rPr>
                <a:t>3       6</a:t>
              </a:r>
            </a:p>
            <a:p>
              <a:pPr algn="l"/>
              <a:endParaRPr lang="en-US" altLang="zh-TW" sz="2400" dirty="0">
                <a:ea typeface="新細明體" charset="-120"/>
              </a:endParaRPr>
            </a:p>
            <a:p>
              <a:pPr algn="l"/>
              <a:r>
                <a:rPr lang="en-US" altLang="zh-TW" sz="2400" dirty="0">
                  <a:ea typeface="新細明體" charset="-120"/>
                </a:rPr>
                <a:t>3       4</a:t>
              </a:r>
            </a:p>
            <a:p>
              <a:pPr algn="l"/>
              <a:endParaRPr lang="en-US" altLang="zh-TW" sz="2400" dirty="0">
                <a:ea typeface="新細明體" charset="-120"/>
              </a:endParaRPr>
            </a:p>
            <a:p>
              <a:pPr algn="l"/>
              <a:r>
                <a:rPr lang="en-US" altLang="zh-TW" sz="2400" dirty="0">
                  <a:ea typeface="新細明體" charset="-120"/>
                </a:rPr>
                <a:t>4       6</a:t>
              </a:r>
            </a:p>
            <a:p>
              <a:pPr algn="l"/>
              <a:endParaRPr lang="en-US" altLang="zh-TW" sz="2400" dirty="0">
                <a:ea typeface="新細明體" charset="-120"/>
              </a:endParaRPr>
            </a:p>
            <a:p>
              <a:pPr algn="l"/>
              <a:r>
                <a:rPr lang="en-US" altLang="zh-TW" sz="2400" dirty="0">
                  <a:ea typeface="新細明體" charset="-120"/>
                </a:rPr>
                <a:t>4       5</a:t>
              </a:r>
            </a:p>
            <a:p>
              <a:pPr algn="l"/>
              <a:endParaRPr lang="en-US" altLang="zh-TW" sz="2400" dirty="0">
                <a:ea typeface="新細明體" charset="-120"/>
              </a:endParaRPr>
            </a:p>
            <a:p>
              <a:pPr algn="l"/>
              <a:r>
                <a:rPr lang="en-US" altLang="zh-TW" sz="2400" dirty="0">
                  <a:ea typeface="新細明體" charset="-120"/>
                </a:rPr>
                <a:t>0       1</a:t>
              </a:r>
            </a:p>
          </p:txBody>
        </p:sp>
      </p:grpSp>
      <p:sp>
        <p:nvSpPr>
          <p:cNvPr id="64" name="Text Box 90"/>
          <p:cNvSpPr txBox="1">
            <a:spLocks noChangeArrowheads="1"/>
          </p:cNvSpPr>
          <p:nvPr/>
        </p:nvSpPr>
        <p:spPr bwMode="auto">
          <a:xfrm>
            <a:off x="7063654" y="2281239"/>
            <a:ext cx="352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>
                <a:ea typeface="新細明體" charset="-120"/>
              </a:rPr>
              <a:t>+ </a:t>
            </a:r>
          </a:p>
        </p:txBody>
      </p:sp>
      <p:sp>
        <p:nvSpPr>
          <p:cNvPr id="65" name="Text Box 93"/>
          <p:cNvSpPr txBox="1">
            <a:spLocks noChangeArrowheads="1"/>
          </p:cNvSpPr>
          <p:nvPr/>
        </p:nvSpPr>
        <p:spPr bwMode="auto">
          <a:xfrm>
            <a:off x="7292254" y="2247900"/>
            <a:ext cx="8418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dirty="0">
                <a:ea typeface="新細明體" charset="-120"/>
              </a:rPr>
              <a:t>3       </a:t>
            </a:r>
            <a:r>
              <a:rPr lang="en-US" altLang="zh-TW" dirty="0" smtClean="0">
                <a:ea typeface="新細明體" charset="-120"/>
              </a:rPr>
              <a:t> 6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66" name="Line 94"/>
          <p:cNvSpPr>
            <a:spLocks noChangeShapeType="1"/>
          </p:cNvSpPr>
          <p:nvPr/>
        </p:nvSpPr>
        <p:spPr bwMode="auto">
          <a:xfrm>
            <a:off x="7476801" y="2479675"/>
            <a:ext cx="290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7" name="Text Box 95"/>
          <p:cNvSpPr txBox="1">
            <a:spLocks noChangeArrowheads="1"/>
          </p:cNvSpPr>
          <p:nvPr/>
        </p:nvSpPr>
        <p:spPr bwMode="auto">
          <a:xfrm>
            <a:off x="7330679" y="2623411"/>
            <a:ext cx="6497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  <a:ea typeface="新細明體" charset="-120"/>
              </a:rPr>
              <a:t>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22" grpId="0" animBg="1"/>
      <p:bldP spid="23" grpId="0"/>
      <p:bldP spid="24" grpId="0" animBg="1"/>
      <p:bldP spid="25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64" grpId="0"/>
      <p:bldP spid="65" grpId="0"/>
      <p:bldP spid="66" grpId="0" animBg="1"/>
      <p:bldP spid="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IN" dirty="0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04584" y="1762991"/>
            <a:ext cx="1615679" cy="3224213"/>
            <a:chOff x="879" y="1324"/>
            <a:chExt cx="1357" cy="2031"/>
          </a:xfrm>
        </p:grpSpPr>
        <p:sp>
          <p:nvSpPr>
            <p:cNvPr id="5" name="Oval 23"/>
            <p:cNvSpPr>
              <a:spLocks noChangeArrowheads="1"/>
            </p:cNvSpPr>
            <p:nvPr/>
          </p:nvSpPr>
          <p:spPr bwMode="auto">
            <a:xfrm>
              <a:off x="1353" y="13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6" name="Oval 24"/>
            <p:cNvSpPr>
              <a:spLocks noChangeArrowheads="1"/>
            </p:cNvSpPr>
            <p:nvPr/>
          </p:nvSpPr>
          <p:spPr bwMode="auto">
            <a:xfrm>
              <a:off x="1746" y="1697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7" name="Oval 25"/>
            <p:cNvSpPr>
              <a:spLocks noChangeArrowheads="1"/>
            </p:cNvSpPr>
            <p:nvPr/>
          </p:nvSpPr>
          <p:spPr bwMode="auto">
            <a:xfrm>
              <a:off x="1956" y="222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8" name="Oval 26"/>
            <p:cNvSpPr>
              <a:spLocks noChangeArrowheads="1"/>
            </p:cNvSpPr>
            <p:nvPr/>
          </p:nvSpPr>
          <p:spPr bwMode="auto">
            <a:xfrm>
              <a:off x="1590" y="3075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9" name="Oval 27"/>
            <p:cNvSpPr>
              <a:spLocks noChangeArrowheads="1"/>
            </p:cNvSpPr>
            <p:nvPr/>
          </p:nvSpPr>
          <p:spPr bwMode="auto">
            <a:xfrm>
              <a:off x="1105" y="2773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4</a:t>
              </a:r>
            </a:p>
          </p:txBody>
        </p:sp>
        <p:sp>
          <p:nvSpPr>
            <p:cNvPr id="10" name="Oval 28"/>
            <p:cNvSpPr>
              <a:spLocks noChangeArrowheads="1"/>
            </p:cNvSpPr>
            <p:nvPr/>
          </p:nvSpPr>
          <p:spPr bwMode="auto">
            <a:xfrm>
              <a:off x="879" y="2231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11" name="Oval 29"/>
            <p:cNvSpPr>
              <a:spLocks noChangeArrowheads="1"/>
            </p:cNvSpPr>
            <p:nvPr/>
          </p:nvSpPr>
          <p:spPr bwMode="auto">
            <a:xfrm>
              <a:off x="1498" y="221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6</a:t>
              </a:r>
            </a:p>
          </p:txBody>
        </p:sp>
      </p:grpSp>
      <p:sp>
        <p:nvSpPr>
          <p:cNvPr id="12" name="Line 30"/>
          <p:cNvSpPr>
            <a:spLocks noChangeShapeType="1"/>
          </p:cNvSpPr>
          <p:nvPr/>
        </p:nvSpPr>
        <p:spPr bwMode="auto">
          <a:xfrm flipH="1">
            <a:off x="472462" y="2207490"/>
            <a:ext cx="509588" cy="985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427219" y="2439266"/>
            <a:ext cx="41998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10</a:t>
            </a:r>
          </a:p>
        </p:txBody>
      </p:sp>
      <p:sp>
        <p:nvSpPr>
          <p:cNvPr id="14" name="Line 32"/>
          <p:cNvSpPr>
            <a:spLocks noChangeShapeType="1"/>
          </p:cNvSpPr>
          <p:nvPr/>
        </p:nvSpPr>
        <p:spPr bwMode="auto">
          <a:xfrm flipH="1">
            <a:off x="1315425" y="3636240"/>
            <a:ext cx="369094" cy="900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1523784" y="3917229"/>
            <a:ext cx="41998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12</a:t>
            </a:r>
          </a:p>
        </p:txBody>
      </p:sp>
      <p:sp>
        <p:nvSpPr>
          <p:cNvPr id="16" name="Line 34"/>
          <p:cNvSpPr>
            <a:spLocks noChangeShapeType="1"/>
          </p:cNvSpPr>
          <p:nvPr/>
        </p:nvSpPr>
        <p:spPr bwMode="auto">
          <a:xfrm flipH="1">
            <a:off x="1213031" y="2802804"/>
            <a:ext cx="228600" cy="371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026103" y="2777404"/>
            <a:ext cx="41998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14</a:t>
            </a:r>
          </a:p>
        </p:txBody>
      </p:sp>
      <p:sp>
        <p:nvSpPr>
          <p:cNvPr id="18" name="Line 36"/>
          <p:cNvSpPr>
            <a:spLocks noChangeShapeType="1"/>
          </p:cNvSpPr>
          <p:nvPr/>
        </p:nvSpPr>
        <p:spPr bwMode="auto">
          <a:xfrm>
            <a:off x="1583316" y="2802803"/>
            <a:ext cx="164306" cy="373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Rectangle 37"/>
          <p:cNvSpPr>
            <a:spLocks noChangeArrowheads="1"/>
          </p:cNvSpPr>
          <p:nvPr/>
        </p:nvSpPr>
        <p:spPr bwMode="auto">
          <a:xfrm>
            <a:off x="1639275" y="2777404"/>
            <a:ext cx="41998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16</a:t>
            </a:r>
          </a:p>
        </p:txBody>
      </p:sp>
      <p:sp>
        <p:nvSpPr>
          <p:cNvPr id="20" name="Line 38"/>
          <p:cNvSpPr>
            <a:spLocks noChangeShapeType="1"/>
          </p:cNvSpPr>
          <p:nvPr/>
        </p:nvSpPr>
        <p:spPr bwMode="auto">
          <a:xfrm>
            <a:off x="893944" y="4383954"/>
            <a:ext cx="279797" cy="26987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771309" y="4444279"/>
            <a:ext cx="41998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22</a:t>
            </a:r>
          </a:p>
        </p:txBody>
      </p:sp>
      <p:sp>
        <p:nvSpPr>
          <p:cNvPr id="22" name="Text Box 60"/>
          <p:cNvSpPr txBox="1">
            <a:spLocks noChangeArrowheads="1"/>
          </p:cNvSpPr>
          <p:nvPr/>
        </p:nvSpPr>
        <p:spPr bwMode="auto">
          <a:xfrm>
            <a:off x="2745691" y="1927225"/>
            <a:ext cx="7889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dirty="0">
                <a:ea typeface="新細明體" charset="-120"/>
              </a:rPr>
              <a:t>4       6</a:t>
            </a:r>
          </a:p>
        </p:txBody>
      </p:sp>
      <p:sp>
        <p:nvSpPr>
          <p:cNvPr id="23" name="Line 61"/>
          <p:cNvSpPr>
            <a:spLocks noChangeShapeType="1"/>
          </p:cNvSpPr>
          <p:nvPr/>
        </p:nvSpPr>
        <p:spPr bwMode="auto">
          <a:xfrm>
            <a:off x="2930237" y="2158999"/>
            <a:ext cx="290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Text Box 62"/>
          <p:cNvSpPr txBox="1">
            <a:spLocks noChangeArrowheads="1"/>
          </p:cNvSpPr>
          <p:nvPr/>
        </p:nvSpPr>
        <p:spPr bwMode="auto">
          <a:xfrm>
            <a:off x="2794506" y="2482850"/>
            <a:ext cx="6497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cycle</a:t>
            </a:r>
          </a:p>
        </p:txBody>
      </p:sp>
      <p:sp>
        <p:nvSpPr>
          <p:cNvPr id="25" name="Text Box 63"/>
          <p:cNvSpPr txBox="1">
            <a:spLocks noChangeArrowheads="1"/>
          </p:cNvSpPr>
          <p:nvPr/>
        </p:nvSpPr>
        <p:spPr bwMode="auto">
          <a:xfrm>
            <a:off x="2423031" y="194468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>
                <a:ea typeface="新細明體" charset="-120"/>
              </a:rPr>
              <a:t>+</a:t>
            </a: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4171950" y="1656774"/>
            <a:ext cx="1615679" cy="3224213"/>
            <a:chOff x="3429" y="1292"/>
            <a:chExt cx="1357" cy="2031"/>
          </a:xfrm>
        </p:grpSpPr>
        <p:sp>
          <p:nvSpPr>
            <p:cNvPr id="27" name="Oval 41"/>
            <p:cNvSpPr>
              <a:spLocks noChangeArrowheads="1"/>
            </p:cNvSpPr>
            <p:nvPr/>
          </p:nvSpPr>
          <p:spPr bwMode="auto">
            <a:xfrm>
              <a:off x="3903" y="12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28" name="Oval 42"/>
            <p:cNvSpPr>
              <a:spLocks noChangeArrowheads="1"/>
            </p:cNvSpPr>
            <p:nvPr/>
          </p:nvSpPr>
          <p:spPr bwMode="auto">
            <a:xfrm>
              <a:off x="4296" y="1665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29" name="Oval 43"/>
            <p:cNvSpPr>
              <a:spLocks noChangeArrowheads="1"/>
            </p:cNvSpPr>
            <p:nvPr/>
          </p:nvSpPr>
          <p:spPr bwMode="auto">
            <a:xfrm>
              <a:off x="4506" y="219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30" name="Oval 44"/>
            <p:cNvSpPr>
              <a:spLocks noChangeArrowheads="1"/>
            </p:cNvSpPr>
            <p:nvPr/>
          </p:nvSpPr>
          <p:spPr bwMode="auto">
            <a:xfrm>
              <a:off x="4140" y="3043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31" name="Oval 45"/>
            <p:cNvSpPr>
              <a:spLocks noChangeArrowheads="1"/>
            </p:cNvSpPr>
            <p:nvPr/>
          </p:nvSpPr>
          <p:spPr bwMode="auto">
            <a:xfrm>
              <a:off x="3655" y="2741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4</a:t>
              </a:r>
            </a:p>
          </p:txBody>
        </p:sp>
        <p:sp>
          <p:nvSpPr>
            <p:cNvPr id="32" name="Oval 46"/>
            <p:cNvSpPr>
              <a:spLocks noChangeArrowheads="1"/>
            </p:cNvSpPr>
            <p:nvPr/>
          </p:nvSpPr>
          <p:spPr bwMode="auto">
            <a:xfrm>
              <a:off x="3429" y="2199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33" name="Oval 47"/>
            <p:cNvSpPr>
              <a:spLocks noChangeArrowheads="1"/>
            </p:cNvSpPr>
            <p:nvPr/>
          </p:nvSpPr>
          <p:spPr bwMode="auto">
            <a:xfrm>
              <a:off x="4048" y="218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6</a:t>
              </a:r>
            </a:p>
          </p:txBody>
        </p:sp>
      </p:grpSp>
      <p:sp>
        <p:nvSpPr>
          <p:cNvPr id="34" name="Line 48"/>
          <p:cNvSpPr>
            <a:spLocks noChangeShapeType="1"/>
          </p:cNvSpPr>
          <p:nvPr/>
        </p:nvSpPr>
        <p:spPr bwMode="auto">
          <a:xfrm flipH="1">
            <a:off x="4339828" y="2101273"/>
            <a:ext cx="509588" cy="985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5" name="Rectangle 49"/>
          <p:cNvSpPr>
            <a:spLocks noChangeArrowheads="1"/>
          </p:cNvSpPr>
          <p:nvPr/>
        </p:nvSpPr>
        <p:spPr bwMode="auto">
          <a:xfrm>
            <a:off x="4294585" y="2333049"/>
            <a:ext cx="41998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10</a:t>
            </a:r>
          </a:p>
        </p:txBody>
      </p:sp>
      <p:sp>
        <p:nvSpPr>
          <p:cNvPr id="36" name="Line 50"/>
          <p:cNvSpPr>
            <a:spLocks noChangeShapeType="1"/>
          </p:cNvSpPr>
          <p:nvPr/>
        </p:nvSpPr>
        <p:spPr bwMode="auto">
          <a:xfrm flipH="1">
            <a:off x="5182791" y="3530023"/>
            <a:ext cx="369094" cy="900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Rectangle 51"/>
          <p:cNvSpPr>
            <a:spLocks noChangeArrowheads="1"/>
          </p:cNvSpPr>
          <p:nvPr/>
        </p:nvSpPr>
        <p:spPr bwMode="auto">
          <a:xfrm>
            <a:off x="5391150" y="3811012"/>
            <a:ext cx="41998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12</a:t>
            </a:r>
          </a:p>
        </p:txBody>
      </p:sp>
      <p:sp>
        <p:nvSpPr>
          <p:cNvPr id="38" name="Line 52"/>
          <p:cNvSpPr>
            <a:spLocks noChangeShapeType="1"/>
          </p:cNvSpPr>
          <p:nvPr/>
        </p:nvSpPr>
        <p:spPr bwMode="auto">
          <a:xfrm flipH="1">
            <a:off x="5080397" y="2696587"/>
            <a:ext cx="228600" cy="371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Rectangle 53"/>
          <p:cNvSpPr>
            <a:spLocks noChangeArrowheads="1"/>
          </p:cNvSpPr>
          <p:nvPr/>
        </p:nvSpPr>
        <p:spPr bwMode="auto">
          <a:xfrm>
            <a:off x="4893469" y="2671187"/>
            <a:ext cx="41998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14</a:t>
            </a:r>
          </a:p>
        </p:txBody>
      </p:sp>
      <p:sp>
        <p:nvSpPr>
          <p:cNvPr id="40" name="Line 54"/>
          <p:cNvSpPr>
            <a:spLocks noChangeShapeType="1"/>
          </p:cNvSpPr>
          <p:nvPr/>
        </p:nvSpPr>
        <p:spPr bwMode="auto">
          <a:xfrm>
            <a:off x="5450682" y="2696586"/>
            <a:ext cx="164306" cy="373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Rectangle 55"/>
          <p:cNvSpPr>
            <a:spLocks noChangeArrowheads="1"/>
          </p:cNvSpPr>
          <p:nvPr/>
        </p:nvSpPr>
        <p:spPr bwMode="auto">
          <a:xfrm>
            <a:off x="5506641" y="2671187"/>
            <a:ext cx="41998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16</a:t>
            </a:r>
          </a:p>
        </p:txBody>
      </p:sp>
      <p:sp>
        <p:nvSpPr>
          <p:cNvPr id="42" name="Line 56"/>
          <p:cNvSpPr>
            <a:spLocks noChangeShapeType="1"/>
          </p:cNvSpPr>
          <p:nvPr/>
        </p:nvSpPr>
        <p:spPr bwMode="auto">
          <a:xfrm>
            <a:off x="4761310" y="4277737"/>
            <a:ext cx="279797" cy="269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Rectangle 57"/>
          <p:cNvSpPr>
            <a:spLocks noChangeArrowheads="1"/>
          </p:cNvSpPr>
          <p:nvPr/>
        </p:nvSpPr>
        <p:spPr bwMode="auto">
          <a:xfrm>
            <a:off x="4638675" y="4338062"/>
            <a:ext cx="41998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22</a:t>
            </a:r>
          </a:p>
        </p:txBody>
      </p:sp>
      <p:sp>
        <p:nvSpPr>
          <p:cNvPr id="44" name="Line 58"/>
          <p:cNvSpPr>
            <a:spLocks noChangeShapeType="1"/>
          </p:cNvSpPr>
          <p:nvPr/>
        </p:nvSpPr>
        <p:spPr bwMode="auto">
          <a:xfrm>
            <a:off x="4354116" y="3530023"/>
            <a:ext cx="151209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" name="Rectangle 59"/>
          <p:cNvSpPr>
            <a:spLocks noChangeArrowheads="1"/>
          </p:cNvSpPr>
          <p:nvPr/>
        </p:nvSpPr>
        <p:spPr bwMode="auto">
          <a:xfrm>
            <a:off x="4117181" y="3642737"/>
            <a:ext cx="41998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25</a:t>
            </a:r>
          </a:p>
        </p:txBody>
      </p:sp>
      <p:grpSp>
        <p:nvGrpSpPr>
          <p:cNvPr id="26" name="Group 45"/>
          <p:cNvGrpSpPr/>
          <p:nvPr/>
        </p:nvGrpSpPr>
        <p:grpSpPr>
          <a:xfrm>
            <a:off x="8250817" y="558800"/>
            <a:ext cx="978153" cy="6370975"/>
            <a:chOff x="9130725" y="0"/>
            <a:chExt cx="1304203" cy="6370975"/>
          </a:xfrm>
        </p:grpSpPr>
        <p:grpSp>
          <p:nvGrpSpPr>
            <p:cNvPr id="46" name="Group 58"/>
            <p:cNvGrpSpPr/>
            <p:nvPr/>
          </p:nvGrpSpPr>
          <p:grpSpPr>
            <a:xfrm>
              <a:off x="9395402" y="0"/>
              <a:ext cx="649482" cy="6192837"/>
              <a:chOff x="8203911" y="-27587"/>
              <a:chExt cx="649482" cy="6192837"/>
            </a:xfrm>
          </p:grpSpPr>
          <p:sp>
            <p:nvSpPr>
              <p:cNvPr id="49" name="Line 48"/>
              <p:cNvSpPr>
                <a:spLocks noChangeShapeType="1"/>
              </p:cNvSpPr>
              <p:nvPr/>
            </p:nvSpPr>
            <p:spPr bwMode="auto">
              <a:xfrm>
                <a:off x="8252691" y="297708"/>
                <a:ext cx="476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" name="Line 49"/>
              <p:cNvSpPr>
                <a:spLocks noChangeShapeType="1"/>
              </p:cNvSpPr>
              <p:nvPr/>
            </p:nvSpPr>
            <p:spPr bwMode="auto">
              <a:xfrm>
                <a:off x="8221374" y="964600"/>
                <a:ext cx="4937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" name="Line 50"/>
              <p:cNvSpPr>
                <a:spLocks noChangeShapeType="1"/>
              </p:cNvSpPr>
              <p:nvPr/>
            </p:nvSpPr>
            <p:spPr bwMode="auto">
              <a:xfrm>
                <a:off x="8221374" y="1705963"/>
                <a:ext cx="5651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2" name="Line 51"/>
              <p:cNvSpPr>
                <a:spLocks noChangeShapeType="1"/>
              </p:cNvSpPr>
              <p:nvPr/>
            </p:nvSpPr>
            <p:spPr bwMode="auto">
              <a:xfrm>
                <a:off x="8203911" y="2428275"/>
                <a:ext cx="5635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>
                <a:off x="8221374" y="3152175"/>
                <a:ext cx="4937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" name="Line 54"/>
              <p:cNvSpPr>
                <a:spLocks noChangeShapeType="1"/>
              </p:cNvSpPr>
              <p:nvPr/>
            </p:nvSpPr>
            <p:spPr bwMode="auto">
              <a:xfrm>
                <a:off x="8238836" y="3911000"/>
                <a:ext cx="476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8238836" y="4615850"/>
                <a:ext cx="476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" name="Line 56"/>
              <p:cNvSpPr>
                <a:spLocks noChangeShapeType="1"/>
              </p:cNvSpPr>
              <p:nvPr/>
            </p:nvSpPr>
            <p:spPr bwMode="auto">
              <a:xfrm>
                <a:off x="8238836" y="5374675"/>
                <a:ext cx="5111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" name="Line 57"/>
              <p:cNvSpPr>
                <a:spLocks noChangeShapeType="1"/>
              </p:cNvSpPr>
              <p:nvPr/>
            </p:nvSpPr>
            <p:spPr bwMode="auto">
              <a:xfrm>
                <a:off x="8238836" y="6165250"/>
                <a:ext cx="4587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" name="Line 58"/>
              <p:cNvSpPr>
                <a:spLocks noChangeShapeType="1"/>
              </p:cNvSpPr>
              <p:nvPr/>
            </p:nvSpPr>
            <p:spPr bwMode="auto">
              <a:xfrm>
                <a:off x="8256299" y="6165250"/>
                <a:ext cx="3889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" name="Line 59"/>
              <p:cNvSpPr>
                <a:spLocks noChangeShapeType="1"/>
              </p:cNvSpPr>
              <p:nvPr/>
            </p:nvSpPr>
            <p:spPr bwMode="auto">
              <a:xfrm>
                <a:off x="8327736" y="6165250"/>
                <a:ext cx="3698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" name="Text Box 61"/>
              <p:cNvSpPr txBox="1">
                <a:spLocks noChangeArrowheads="1"/>
              </p:cNvSpPr>
              <p:nvPr/>
            </p:nvSpPr>
            <p:spPr bwMode="auto">
              <a:xfrm>
                <a:off x="8249950" y="-27587"/>
                <a:ext cx="5582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TW" dirty="0">
                    <a:solidFill>
                      <a:schemeClr val="tx2"/>
                    </a:solidFill>
                    <a:ea typeface="新細明體" charset="-120"/>
                  </a:rPr>
                  <a:t>10</a:t>
                </a:r>
              </a:p>
            </p:txBody>
          </p:sp>
          <p:sp>
            <p:nvSpPr>
              <p:cNvPr id="61" name="Text Box 62"/>
              <p:cNvSpPr txBox="1">
                <a:spLocks noChangeArrowheads="1"/>
              </p:cNvSpPr>
              <p:nvPr/>
            </p:nvSpPr>
            <p:spPr bwMode="auto">
              <a:xfrm>
                <a:off x="8257164" y="664995"/>
                <a:ext cx="55827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TW">
                    <a:solidFill>
                      <a:schemeClr val="tx2"/>
                    </a:solidFill>
                    <a:ea typeface="新細明體" charset="-120"/>
                  </a:rPr>
                  <a:t>12</a:t>
                </a:r>
              </a:p>
            </p:txBody>
          </p:sp>
          <p:sp>
            <p:nvSpPr>
              <p:cNvPr id="62" name="Text Box 63"/>
              <p:cNvSpPr txBox="1">
                <a:spLocks noChangeArrowheads="1"/>
              </p:cNvSpPr>
              <p:nvPr/>
            </p:nvSpPr>
            <p:spPr bwMode="auto">
              <a:xfrm>
                <a:off x="8253556" y="1394523"/>
                <a:ext cx="5582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TW" dirty="0">
                    <a:solidFill>
                      <a:schemeClr val="tx2"/>
                    </a:solidFill>
                    <a:ea typeface="新細明體" charset="-120"/>
                  </a:rPr>
                  <a:t>14</a:t>
                </a:r>
              </a:p>
            </p:txBody>
          </p:sp>
          <p:sp>
            <p:nvSpPr>
              <p:cNvPr id="63" name="Text Box 64"/>
              <p:cNvSpPr txBox="1">
                <a:spLocks noChangeArrowheads="1"/>
              </p:cNvSpPr>
              <p:nvPr/>
            </p:nvSpPr>
            <p:spPr bwMode="auto">
              <a:xfrm>
                <a:off x="8244754" y="2100960"/>
                <a:ext cx="5582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TW" dirty="0">
                    <a:solidFill>
                      <a:schemeClr val="tx2"/>
                    </a:solidFill>
                    <a:ea typeface="新細明體" charset="-120"/>
                  </a:rPr>
                  <a:t>16</a:t>
                </a:r>
              </a:p>
            </p:txBody>
          </p:sp>
          <p:sp>
            <p:nvSpPr>
              <p:cNvPr id="64" name="Text Box 65"/>
              <p:cNvSpPr txBox="1">
                <a:spLocks noChangeArrowheads="1"/>
              </p:cNvSpPr>
              <p:nvPr/>
            </p:nvSpPr>
            <p:spPr bwMode="auto">
              <a:xfrm>
                <a:off x="8227291" y="2840735"/>
                <a:ext cx="5582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TW" dirty="0">
                    <a:solidFill>
                      <a:schemeClr val="tx2"/>
                    </a:solidFill>
                    <a:ea typeface="新細明體" charset="-120"/>
                  </a:rPr>
                  <a:t>18</a:t>
                </a:r>
              </a:p>
            </p:txBody>
          </p:sp>
          <p:sp>
            <p:nvSpPr>
              <p:cNvPr id="65" name="Text Box 67"/>
              <p:cNvSpPr txBox="1">
                <a:spLocks noChangeArrowheads="1"/>
              </p:cNvSpPr>
              <p:nvPr/>
            </p:nvSpPr>
            <p:spPr bwMode="auto">
              <a:xfrm>
                <a:off x="8281266" y="3587293"/>
                <a:ext cx="5582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TW" dirty="0">
                    <a:solidFill>
                      <a:schemeClr val="tx2"/>
                    </a:solidFill>
                    <a:ea typeface="新細明體" charset="-120"/>
                  </a:rPr>
                  <a:t>22</a:t>
                </a:r>
              </a:p>
            </p:txBody>
          </p:sp>
          <p:sp>
            <p:nvSpPr>
              <p:cNvPr id="66" name="Text Box 68"/>
              <p:cNvSpPr txBox="1">
                <a:spLocks noChangeArrowheads="1"/>
              </p:cNvSpPr>
              <p:nvPr/>
            </p:nvSpPr>
            <p:spPr bwMode="auto">
              <a:xfrm>
                <a:off x="8255002" y="4290698"/>
                <a:ext cx="55827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TW" dirty="0">
                    <a:solidFill>
                      <a:schemeClr val="tx2"/>
                    </a:solidFill>
                    <a:ea typeface="新細明體" charset="-120"/>
                  </a:rPr>
                  <a:t>24</a:t>
                </a:r>
              </a:p>
            </p:txBody>
          </p:sp>
          <p:sp>
            <p:nvSpPr>
              <p:cNvPr id="67" name="Text Box 69"/>
              <p:cNvSpPr txBox="1">
                <a:spLocks noChangeArrowheads="1"/>
              </p:cNvSpPr>
              <p:nvPr/>
            </p:nvSpPr>
            <p:spPr bwMode="auto">
              <a:xfrm>
                <a:off x="8295122" y="5037688"/>
                <a:ext cx="55827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TW">
                    <a:solidFill>
                      <a:schemeClr val="tx2"/>
                    </a:solidFill>
                    <a:ea typeface="新細明體" charset="-120"/>
                  </a:rPr>
                  <a:t>25</a:t>
                </a:r>
              </a:p>
            </p:txBody>
          </p:sp>
          <p:sp>
            <p:nvSpPr>
              <p:cNvPr id="68" name="Text Box 70"/>
              <p:cNvSpPr txBox="1">
                <a:spLocks noChangeArrowheads="1"/>
              </p:cNvSpPr>
              <p:nvPr/>
            </p:nvSpPr>
            <p:spPr bwMode="auto">
              <a:xfrm>
                <a:off x="8249950" y="5768375"/>
                <a:ext cx="55827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TW">
                    <a:solidFill>
                      <a:schemeClr val="tx2"/>
                    </a:solidFill>
                    <a:ea typeface="新細明體" charset="-120"/>
                  </a:rPr>
                  <a:t>28</a:t>
                </a:r>
              </a:p>
            </p:txBody>
          </p:sp>
        </p:grp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9130725" y="0"/>
              <a:ext cx="1304203" cy="637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TW" sz="2400" dirty="0">
                  <a:ea typeface="新細明體" charset="-120"/>
                </a:rPr>
                <a:t>0       5</a:t>
              </a:r>
            </a:p>
            <a:p>
              <a:pPr algn="l"/>
              <a:endParaRPr lang="en-US" altLang="zh-TW" sz="2400" dirty="0">
                <a:ea typeface="新細明體" charset="-120"/>
              </a:endParaRPr>
            </a:p>
            <a:p>
              <a:pPr algn="l"/>
              <a:r>
                <a:rPr lang="en-US" altLang="zh-TW" sz="2400" dirty="0">
                  <a:ea typeface="新細明體" charset="-120"/>
                </a:rPr>
                <a:t>2       3</a:t>
              </a:r>
            </a:p>
            <a:p>
              <a:pPr algn="l"/>
              <a:endParaRPr lang="en-US" altLang="zh-TW" sz="2400" dirty="0">
                <a:ea typeface="新細明體" charset="-120"/>
              </a:endParaRPr>
            </a:p>
            <a:p>
              <a:pPr algn="l"/>
              <a:r>
                <a:rPr lang="en-US" altLang="zh-TW" sz="2400" dirty="0">
                  <a:ea typeface="新細明體" charset="-120"/>
                </a:rPr>
                <a:t>1       6</a:t>
              </a:r>
            </a:p>
            <a:p>
              <a:pPr algn="l"/>
              <a:endParaRPr lang="en-US" altLang="zh-TW" sz="2400" dirty="0">
                <a:ea typeface="新細明體" charset="-120"/>
              </a:endParaRPr>
            </a:p>
            <a:p>
              <a:pPr algn="l"/>
              <a:r>
                <a:rPr lang="en-US" altLang="zh-TW" sz="2400" dirty="0">
                  <a:ea typeface="新細明體" charset="-120"/>
                </a:rPr>
                <a:t>1       2</a:t>
              </a:r>
            </a:p>
            <a:p>
              <a:pPr algn="l"/>
              <a:endParaRPr lang="en-US" altLang="zh-TW" sz="2400" dirty="0">
                <a:ea typeface="新細明體" charset="-120"/>
              </a:endParaRPr>
            </a:p>
            <a:p>
              <a:pPr algn="l"/>
              <a:r>
                <a:rPr lang="en-US" altLang="zh-TW" sz="2400" dirty="0">
                  <a:ea typeface="新細明體" charset="-120"/>
                </a:rPr>
                <a:t>3       6</a:t>
              </a:r>
            </a:p>
            <a:p>
              <a:pPr algn="l"/>
              <a:endParaRPr lang="en-US" altLang="zh-TW" sz="2400" dirty="0">
                <a:ea typeface="新細明體" charset="-120"/>
              </a:endParaRPr>
            </a:p>
            <a:p>
              <a:pPr algn="l"/>
              <a:r>
                <a:rPr lang="en-US" altLang="zh-TW" sz="2400" dirty="0">
                  <a:ea typeface="新細明體" charset="-120"/>
                </a:rPr>
                <a:t>3       4</a:t>
              </a:r>
            </a:p>
            <a:p>
              <a:pPr algn="l"/>
              <a:endParaRPr lang="en-US" altLang="zh-TW" sz="2400" dirty="0">
                <a:ea typeface="新細明體" charset="-120"/>
              </a:endParaRPr>
            </a:p>
            <a:p>
              <a:pPr algn="l"/>
              <a:r>
                <a:rPr lang="en-US" altLang="zh-TW" sz="2400" dirty="0">
                  <a:ea typeface="新細明體" charset="-120"/>
                </a:rPr>
                <a:t>4       6</a:t>
              </a:r>
            </a:p>
            <a:p>
              <a:pPr algn="l"/>
              <a:endParaRPr lang="en-US" altLang="zh-TW" sz="2400" dirty="0">
                <a:ea typeface="新細明體" charset="-120"/>
              </a:endParaRPr>
            </a:p>
            <a:p>
              <a:pPr algn="l"/>
              <a:r>
                <a:rPr lang="en-US" altLang="zh-TW" sz="2400" dirty="0">
                  <a:ea typeface="新細明體" charset="-120"/>
                </a:rPr>
                <a:t>4       5</a:t>
              </a:r>
            </a:p>
            <a:p>
              <a:pPr algn="l"/>
              <a:endParaRPr lang="en-US" altLang="zh-TW" sz="2400" dirty="0">
                <a:ea typeface="新細明體" charset="-120"/>
              </a:endParaRPr>
            </a:p>
            <a:p>
              <a:pPr algn="l"/>
              <a:r>
                <a:rPr lang="en-US" altLang="zh-TW" sz="2400" dirty="0">
                  <a:ea typeface="新細明體" charset="-120"/>
                </a:rPr>
                <a:t>0       1</a:t>
              </a:r>
            </a:p>
          </p:txBody>
        </p:sp>
      </p:grpSp>
      <p:sp>
        <p:nvSpPr>
          <p:cNvPr id="69" name="Text Box 64"/>
          <p:cNvSpPr txBox="1">
            <a:spLocks noChangeArrowheads="1"/>
          </p:cNvSpPr>
          <p:nvPr/>
        </p:nvSpPr>
        <p:spPr bwMode="auto">
          <a:xfrm>
            <a:off x="1407736" y="5607195"/>
            <a:ext cx="5294384" cy="138499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cost 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       =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10 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+ 25 + 22 + 12 + 16 + 14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  		= 99</a:t>
            </a:r>
            <a:endParaRPr lang="en-US" altLang="zh-TW" sz="2800" b="1" dirty="0">
              <a:solidFill>
                <a:srgbClr val="FF0000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/>
      <p:bldP spid="23" grpId="0" animBg="1"/>
      <p:bldP spid="24" grpId="0"/>
      <p:bldP spid="25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MST_Kruskal</a:t>
            </a:r>
            <a:r>
              <a:rPr lang="en-US" dirty="0" smtClean="0"/>
              <a:t>(G, W)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← Ø</a:t>
            </a:r>
          </a:p>
          <a:p>
            <a:r>
              <a:rPr lang="en-US" dirty="0" smtClean="0"/>
              <a:t>for each  vertex v </a:t>
            </a:r>
            <a:r>
              <a:rPr lang="el-GR" dirty="0" smtClean="0">
                <a:latin typeface="Microsoft Sans Serif"/>
                <a:cs typeface="Microsoft Sans Serif"/>
              </a:rPr>
              <a:t>ϵ</a:t>
            </a:r>
            <a:r>
              <a:rPr lang="en-US" dirty="0" smtClean="0">
                <a:latin typeface="Microsoft Sans Serif"/>
                <a:cs typeface="Microsoft Sans Serif"/>
              </a:rPr>
              <a:t> V[G]</a:t>
            </a:r>
          </a:p>
          <a:p>
            <a:pPr lvl="1"/>
            <a:r>
              <a:rPr lang="en-US" dirty="0" smtClean="0">
                <a:latin typeface="Microsoft Sans Serif"/>
                <a:cs typeface="Microsoft Sans Serif"/>
              </a:rPr>
              <a:t>do MAKE_SET(v)</a:t>
            </a:r>
            <a:endParaRPr lang="en-US" dirty="0" smtClean="0"/>
          </a:p>
          <a:p>
            <a:r>
              <a:rPr lang="en-US" dirty="0" smtClean="0"/>
              <a:t>Sort the edges of E into non-decreasing order by weight w</a:t>
            </a:r>
          </a:p>
          <a:p>
            <a:pPr lvl="1"/>
            <a:r>
              <a:rPr lang="en-US" dirty="0" smtClean="0"/>
              <a:t>do if </a:t>
            </a:r>
            <a:r>
              <a:rPr lang="en-US" dirty="0" err="1" smtClean="0"/>
              <a:t>find_set</a:t>
            </a:r>
            <a:r>
              <a:rPr lang="en-US" dirty="0" smtClean="0"/>
              <a:t>(u) ≠ </a:t>
            </a:r>
            <a:r>
              <a:rPr lang="en-US" dirty="0" err="1" smtClean="0"/>
              <a:t>find_set</a:t>
            </a:r>
            <a:r>
              <a:rPr lang="en-US" dirty="0" smtClean="0"/>
              <a:t>(v) then</a:t>
            </a:r>
          </a:p>
          <a:p>
            <a:pPr lvl="2"/>
            <a:r>
              <a:rPr lang="en-US" dirty="0" smtClean="0"/>
              <a:t>A ← A u { (u, v) }</a:t>
            </a:r>
          </a:p>
          <a:p>
            <a:pPr lvl="2"/>
            <a:r>
              <a:rPr lang="en-US" dirty="0" smtClean="0"/>
              <a:t>UNION(u, v) </a:t>
            </a:r>
          </a:p>
          <a:p>
            <a:r>
              <a:rPr lang="en-US" dirty="0" smtClean="0"/>
              <a:t>Return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Pseudocode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683" y="762000"/>
            <a:ext cx="4873336" cy="5117909"/>
          </a:xfrm>
        </p:spPr>
        <p:txBody>
          <a:bodyPr>
            <a:noAutofit/>
          </a:bodyPr>
          <a:lstStyle/>
          <a:p>
            <a:r>
              <a:rPr lang="en-IN" sz="2400" dirty="0" smtClean="0"/>
              <a:t>KRUSKAL(E, cost, n, t) </a:t>
            </a:r>
          </a:p>
          <a:p>
            <a:r>
              <a:rPr lang="en-IN" sz="2400" dirty="0" smtClean="0"/>
              <a:t>Construct a queue with edge costs such that they are in ascending order </a:t>
            </a:r>
          </a:p>
          <a:p>
            <a:r>
              <a:rPr lang="en-IN" sz="2400" dirty="0" err="1" smtClean="0"/>
              <a:t>i</a:t>
            </a:r>
            <a:r>
              <a:rPr lang="en-IN" sz="2400" dirty="0" smtClean="0"/>
              <a:t> = 0, </a:t>
            </a:r>
            <a:r>
              <a:rPr lang="en-IN" sz="2400" dirty="0" err="1" smtClean="0"/>
              <a:t>mincost</a:t>
            </a:r>
            <a:r>
              <a:rPr lang="en-IN" sz="2400" dirty="0" smtClean="0"/>
              <a:t> = 0 </a:t>
            </a:r>
          </a:p>
          <a:p>
            <a:r>
              <a:rPr lang="en-IN" sz="2400" dirty="0" smtClean="0"/>
              <a:t>while </a:t>
            </a:r>
            <a:r>
              <a:rPr lang="en-IN" sz="2400" dirty="0" err="1" smtClean="0"/>
              <a:t>i</a:t>
            </a:r>
            <a:r>
              <a:rPr lang="en-IN" sz="2400" dirty="0" smtClean="0"/>
              <a:t> &lt; n – 1 and queue is not empty </a:t>
            </a:r>
          </a:p>
          <a:p>
            <a:pPr lvl="1"/>
            <a:r>
              <a:rPr lang="en-IN" sz="2000" dirty="0" smtClean="0"/>
              <a:t>Delete minimum cost edge (u, v) from queue </a:t>
            </a:r>
          </a:p>
          <a:p>
            <a:pPr lvl="1"/>
            <a:r>
              <a:rPr lang="en-IN" sz="2000" dirty="0" smtClean="0"/>
              <a:t>j = Find(u), </a:t>
            </a:r>
          </a:p>
          <a:p>
            <a:pPr lvl="1"/>
            <a:r>
              <a:rPr lang="en-IN" sz="2000" dirty="0" smtClean="0"/>
              <a:t>k = Find(v) </a:t>
            </a:r>
          </a:p>
          <a:p>
            <a:pPr lvl="1"/>
            <a:r>
              <a:rPr lang="en-IN" sz="2000" dirty="0" smtClean="0"/>
              <a:t>If j ≠ k </a:t>
            </a:r>
          </a:p>
          <a:p>
            <a:pPr lvl="2"/>
            <a:r>
              <a:rPr lang="en-IN" sz="1600" dirty="0" err="1" smtClean="0"/>
              <a:t>i</a:t>
            </a:r>
            <a:r>
              <a:rPr lang="en-IN" sz="1600" dirty="0" smtClean="0"/>
              <a:t> = </a:t>
            </a:r>
            <a:r>
              <a:rPr lang="en-IN" sz="1600" dirty="0" err="1" smtClean="0"/>
              <a:t>i</a:t>
            </a:r>
            <a:r>
              <a:rPr lang="en-IN" sz="1600" dirty="0" smtClean="0"/>
              <a:t> + 1 </a:t>
            </a:r>
          </a:p>
          <a:p>
            <a:pPr lvl="2"/>
            <a:r>
              <a:rPr lang="en-IN" sz="1600" dirty="0" smtClean="0"/>
              <a:t>t[</a:t>
            </a:r>
            <a:r>
              <a:rPr lang="en-IN" sz="1600" dirty="0" err="1" smtClean="0"/>
              <a:t>i</a:t>
            </a:r>
            <a:r>
              <a:rPr lang="en-IN" sz="1600" dirty="0" smtClean="0"/>
              <a:t>, 1] = u</a:t>
            </a:r>
          </a:p>
          <a:p>
            <a:pPr lvl="2"/>
            <a:r>
              <a:rPr lang="en-IN" sz="1600" dirty="0" smtClean="0"/>
              <a:t>t[</a:t>
            </a:r>
            <a:r>
              <a:rPr lang="en-IN" sz="1600" dirty="0" err="1" smtClean="0"/>
              <a:t>i</a:t>
            </a:r>
            <a:r>
              <a:rPr lang="en-IN" sz="1600" dirty="0" smtClean="0"/>
              <a:t>, 2] = v </a:t>
            </a:r>
          </a:p>
          <a:p>
            <a:pPr lvl="2"/>
            <a:r>
              <a:rPr lang="en-IN" sz="1600" dirty="0" err="1" smtClean="0"/>
              <a:t>minimum_cost</a:t>
            </a:r>
            <a:r>
              <a:rPr lang="en-IN" sz="1600" dirty="0" smtClean="0"/>
              <a:t> = </a:t>
            </a:r>
            <a:r>
              <a:rPr lang="en-IN" sz="1600" dirty="0" err="1" smtClean="0"/>
              <a:t>minimum_cost</a:t>
            </a:r>
            <a:r>
              <a:rPr lang="en-IN" sz="1600" dirty="0" smtClean="0"/>
              <a:t> + cost[u, v]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07182" y="1391242"/>
            <a:ext cx="3356264" cy="51179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143000" marR="0" lvl="2" indent="-2286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mincost</a:t>
            </a: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</a:t>
            </a:r>
            <a:r>
              <a:rPr kumimoji="0" lang="en-I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mincost</a:t>
            </a: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+ cost[u, v] </a:t>
            </a:r>
          </a:p>
          <a:p>
            <a:pPr marL="1143000" marR="0" lvl="2" indent="-2286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Union(j, k) 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End if 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End while 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If 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≠ n – 1 </a:t>
            </a:r>
          </a:p>
          <a:p>
            <a:pPr marL="742950" marR="0" lvl="1" indent="-28575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Print “Not a spanning tree” 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/>
            </a:pPr>
            <a:r>
              <a:rPr lang="en-IN" sz="2400" dirty="0" smtClean="0"/>
              <a:t>Else </a:t>
            </a:r>
          </a:p>
          <a:p>
            <a:pPr marL="742950" lvl="1" indent="-285750" algn="just" defTabSz="45720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/>
            </a:pPr>
            <a:r>
              <a:rPr lang="en-IN" sz="2000" dirty="0" smtClean="0"/>
              <a:t>Return </a:t>
            </a:r>
            <a:r>
              <a:rPr lang="en-IN" sz="2000" dirty="0" err="1" smtClean="0"/>
              <a:t>minimum_cost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indent="-342900" algn="just" defTabSz="45720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 smtClean="0"/>
              <a:t>End if</a:t>
            </a:r>
            <a:endParaRPr lang="en-IN" sz="2400" dirty="0" smtClean="0"/>
          </a:p>
          <a:p>
            <a:pPr marL="342900" indent="-342900" algn="just" defTabSz="45720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IN" sz="2400" dirty="0" smtClean="0"/>
              <a:t>End KRUSKAL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Syllabus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Minimum Spanning Tree</a:t>
            </a:r>
          </a:p>
          <a:p>
            <a:pPr lvl="1"/>
            <a:r>
              <a:rPr lang="en-IN" dirty="0" err="1" smtClean="0"/>
              <a:t>Kruskal’s</a:t>
            </a:r>
            <a:r>
              <a:rPr lang="en-IN" dirty="0" smtClean="0"/>
              <a:t> Algorithm</a:t>
            </a:r>
          </a:p>
          <a:p>
            <a:pPr lvl="1"/>
            <a:r>
              <a:rPr lang="en-IN" dirty="0" smtClean="0"/>
              <a:t>Prim’s Algorithm</a:t>
            </a:r>
          </a:p>
          <a:p>
            <a:pPr lvl="1"/>
            <a:r>
              <a:rPr lang="en-IN" dirty="0" err="1" smtClean="0"/>
              <a:t>Sollin’s</a:t>
            </a:r>
            <a:r>
              <a:rPr lang="en-IN" dirty="0" smtClean="0"/>
              <a:t> Algorithm</a:t>
            </a:r>
          </a:p>
          <a:p>
            <a:r>
              <a:rPr lang="en-IN" dirty="0" smtClean="0"/>
              <a:t>Shortest Path Algorithms</a:t>
            </a:r>
          </a:p>
          <a:p>
            <a:pPr lvl="1"/>
            <a:r>
              <a:rPr lang="en-IN" dirty="0" smtClean="0"/>
              <a:t>Dijkstra’s Algorithm</a:t>
            </a:r>
          </a:p>
          <a:p>
            <a:pPr lvl="1"/>
            <a:r>
              <a:rPr lang="en-IN" dirty="0" smtClean="0"/>
              <a:t>Bellman Ford</a:t>
            </a:r>
          </a:p>
          <a:p>
            <a:pPr lvl="1"/>
            <a:r>
              <a:rPr lang="en-IN" dirty="0" smtClean="0"/>
              <a:t>Floyd </a:t>
            </a:r>
            <a:r>
              <a:rPr lang="en-IN" dirty="0" err="1" smtClean="0"/>
              <a:t>Warshall</a:t>
            </a:r>
            <a:r>
              <a:rPr lang="en-IN" dirty="0" smtClean="0"/>
              <a:t> Algorithm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039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IN" dirty="0"/>
          </a:p>
        </p:txBody>
      </p:sp>
      <p:pic>
        <p:nvPicPr>
          <p:cNvPr id="1026" name="Picture 2" descr="https://www.geeksforgeeks.org/wp-content/uploads/Fig-0-300x13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71" y="1529485"/>
            <a:ext cx="6449933" cy="3984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IN" dirty="0"/>
          </a:p>
        </p:txBody>
      </p:sp>
      <p:pic>
        <p:nvPicPr>
          <p:cNvPr id="34818" name="Picture 2" descr="https://www.geeksforgeeks.org/wp-content/uploads/Fig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249" y="3807924"/>
            <a:ext cx="1885950" cy="685800"/>
          </a:xfrm>
          <a:prstGeom prst="rect">
            <a:avLst/>
          </a:prstGeom>
          <a:noFill/>
        </p:spPr>
      </p:pic>
      <p:pic>
        <p:nvPicPr>
          <p:cNvPr id="34820" name="Picture 4" descr="https://www.geeksforgeeks.org/wp-content/uploads/Fig-2-241x3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7814" y="3776228"/>
            <a:ext cx="1721644" cy="2857500"/>
          </a:xfrm>
          <a:prstGeom prst="rect">
            <a:avLst/>
          </a:prstGeom>
          <a:noFill/>
        </p:spPr>
      </p:pic>
      <p:pic>
        <p:nvPicPr>
          <p:cNvPr id="34822" name="Picture 6" descr="https://www.geeksforgeeks.org/wp-content/uploads/Fig-3-300x23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8686" y="2539278"/>
            <a:ext cx="2143125" cy="2209801"/>
          </a:xfrm>
          <a:prstGeom prst="rect">
            <a:avLst/>
          </a:prstGeom>
          <a:noFill/>
        </p:spPr>
      </p:pic>
      <p:pic>
        <p:nvPicPr>
          <p:cNvPr id="34824" name="Picture 8" descr="https://www.geeksforgeeks.org/wp-content/uploads/Fig-4-300x175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8686" y="5114491"/>
            <a:ext cx="2143125" cy="1666875"/>
          </a:xfrm>
          <a:prstGeom prst="rect">
            <a:avLst/>
          </a:prstGeom>
          <a:noFill/>
        </p:spPr>
      </p:pic>
      <p:pic>
        <p:nvPicPr>
          <p:cNvPr id="34826" name="Picture 10" descr="https://www.geeksforgeeks.org/wp-content/uploads/Fig-5-300x175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51039" y="1296538"/>
            <a:ext cx="2143125" cy="1666875"/>
          </a:xfrm>
          <a:prstGeom prst="rect">
            <a:avLst/>
          </a:prstGeom>
          <a:noFill/>
        </p:spPr>
      </p:pic>
      <p:pic>
        <p:nvPicPr>
          <p:cNvPr id="34828" name="Picture 12" descr="https://www.geeksforgeeks.org/wp-content/uploads/Fig-6-300x175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51039" y="3107418"/>
            <a:ext cx="2143125" cy="1666875"/>
          </a:xfrm>
          <a:prstGeom prst="rect">
            <a:avLst/>
          </a:prstGeom>
          <a:noFill/>
        </p:spPr>
      </p:pic>
      <p:pic>
        <p:nvPicPr>
          <p:cNvPr id="34830" name="Picture 14" descr="https://www.geeksforgeeks.org/wp-content/uploads/Fig-7-300x175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12896" y="5114490"/>
            <a:ext cx="2143125" cy="1666875"/>
          </a:xfrm>
          <a:prstGeom prst="rect">
            <a:avLst/>
          </a:prstGeom>
          <a:noFill/>
        </p:spPr>
      </p:pic>
      <p:pic>
        <p:nvPicPr>
          <p:cNvPr id="10" name="Picture 2" descr="https://www.geeksforgeeks.org/wp-content/uploads/Fig-0-300x139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8344" y="1526713"/>
            <a:ext cx="3217411" cy="19876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IN" dirty="0"/>
          </a:p>
        </p:txBody>
      </p:sp>
      <p:pic>
        <p:nvPicPr>
          <p:cNvPr id="4" name="Picture 16" descr="https://www.geeksforgeeks.org/wp-content/uploads/fig8new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1753" y="1886671"/>
            <a:ext cx="5086350" cy="3124201"/>
          </a:xfrm>
          <a:prstGeom prst="rect">
            <a:avLst/>
          </a:prstGeom>
          <a:noFill/>
        </p:spPr>
      </p:pic>
      <p:sp>
        <p:nvSpPr>
          <p:cNvPr id="5" name="Text Box 64"/>
          <p:cNvSpPr txBox="1">
            <a:spLocks noChangeArrowheads="1"/>
          </p:cNvSpPr>
          <p:nvPr/>
        </p:nvSpPr>
        <p:spPr bwMode="auto">
          <a:xfrm>
            <a:off x="1407736" y="5607195"/>
            <a:ext cx="5294384" cy="138499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cost 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       = 4+ 8 + 1 + 2 + 2 + 4 + 7 + 9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  		= 37</a:t>
            </a:r>
            <a:endParaRPr lang="en-US" altLang="zh-TW" sz="2800" b="1" dirty="0">
              <a:solidFill>
                <a:srgbClr val="FF0000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IN" dirty="0"/>
          </a:p>
        </p:txBody>
      </p:sp>
      <p:pic>
        <p:nvPicPr>
          <p:cNvPr id="35842" name="Picture 2" descr="MST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447" y="1509712"/>
            <a:ext cx="4558010" cy="4115233"/>
          </a:xfrm>
          <a:prstGeom prst="rect">
            <a:avLst/>
          </a:prstGeom>
          <a:noFill/>
        </p:spPr>
      </p:pic>
      <p:pic>
        <p:nvPicPr>
          <p:cNvPr id="35844" name="Picture 4" descr="MST Kruskals Algorith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5254" y="1506682"/>
            <a:ext cx="4338746" cy="40909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4</a:t>
            </a:r>
            <a:endParaRPr lang="en-IN" dirty="0"/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571500" y="1905001"/>
            <a:ext cx="4114800" cy="2271713"/>
            <a:chOff x="480" y="1200"/>
            <a:chExt cx="3456" cy="1431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580" y="13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24" y="1344"/>
              <a:ext cx="1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effectLst/>
                </a:rPr>
                <a:t>1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588" y="13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632" y="1344"/>
              <a:ext cx="1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effectLst/>
                </a:rPr>
                <a:t>3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596" y="13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640" y="1344"/>
              <a:ext cx="1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effectLst/>
                </a:rPr>
                <a:t>5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604" y="13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648" y="1344"/>
              <a:ext cx="1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effectLst/>
                </a:rPr>
                <a:t>7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80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624" y="2160"/>
              <a:ext cx="1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effectLst/>
                </a:rPr>
                <a:t>2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588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632" y="2160"/>
              <a:ext cx="1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effectLst/>
                </a:rPr>
                <a:t>4</a:t>
              </a: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596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640" y="2160"/>
              <a:ext cx="1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effectLst/>
                </a:rPr>
                <a:t>6</a:t>
              </a: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6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648" y="2160"/>
              <a:ext cx="1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effectLst/>
                </a:rPr>
                <a:t>8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720" y="1632"/>
              <a:ext cx="0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728" y="1632"/>
              <a:ext cx="0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736" y="1632"/>
              <a:ext cx="0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744" y="1632"/>
              <a:ext cx="0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864" y="1488"/>
              <a:ext cx="72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872" y="1488"/>
              <a:ext cx="72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880" y="1488"/>
              <a:ext cx="72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864" y="2304"/>
              <a:ext cx="72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V="1">
              <a:off x="816" y="1584"/>
              <a:ext cx="816" cy="6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1824" y="1584"/>
              <a:ext cx="816" cy="6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80" y="1776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2"/>
                  </a:solidFill>
                  <a:effectLst/>
                </a:rPr>
                <a:t>2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536" y="1728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2"/>
                  </a:solidFill>
                  <a:effectLst/>
                </a:rPr>
                <a:t>4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736" y="1680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2"/>
                  </a:solidFill>
                  <a:effectLst/>
                </a:rPr>
                <a:t>6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744" y="163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2"/>
                  </a:solidFill>
                  <a:effectLst/>
                </a:rPr>
                <a:t>3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104" y="1200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2"/>
                  </a:solidFill>
                  <a:effectLst/>
                </a:rPr>
                <a:t>8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2112" y="1200"/>
              <a:ext cx="43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2"/>
                  </a:solidFill>
                  <a:effectLst/>
                </a:rPr>
                <a:t>10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072" y="1200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2"/>
                  </a:solidFill>
                  <a:effectLst/>
                </a:rPr>
                <a:t>14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208" y="1680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2"/>
                  </a:solidFill>
                  <a:effectLst/>
                </a:rPr>
                <a:t>12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960" y="1680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2"/>
                  </a:solidFill>
                  <a:effectLst/>
                </a:rPr>
                <a:t>7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104" y="230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2"/>
                  </a:solidFill>
                  <a:effectLst/>
                </a:rPr>
                <a:t>9</a:t>
              </a:r>
            </a:p>
          </p:txBody>
        </p:sp>
      </p:grpSp>
      <p:grpSp>
        <p:nvGrpSpPr>
          <p:cNvPr id="4" name="Group 116"/>
          <p:cNvGrpSpPr/>
          <p:nvPr/>
        </p:nvGrpSpPr>
        <p:grpSpPr>
          <a:xfrm>
            <a:off x="5372100" y="1804723"/>
            <a:ext cx="3359776" cy="2004793"/>
            <a:chOff x="7619999" y="2281238"/>
            <a:chExt cx="3581400" cy="1328738"/>
          </a:xfrm>
        </p:grpSpPr>
        <p:grpSp>
          <p:nvGrpSpPr>
            <p:cNvPr id="41" name="Group 42"/>
            <p:cNvGrpSpPr>
              <a:grpSpLocks/>
            </p:cNvGrpSpPr>
            <p:nvPr/>
          </p:nvGrpSpPr>
          <p:grpSpPr bwMode="auto">
            <a:xfrm>
              <a:off x="9815512" y="2503490"/>
              <a:ext cx="285750" cy="284163"/>
              <a:chOff x="4695" y="1004"/>
              <a:chExt cx="180" cy="179"/>
            </a:xfrm>
          </p:grpSpPr>
          <p:sp>
            <p:nvSpPr>
              <p:cNvPr id="80" name="Oval 40"/>
              <p:cNvSpPr>
                <a:spLocks noChangeArrowheads="1"/>
              </p:cNvSpPr>
              <p:nvPr/>
            </p:nvSpPr>
            <p:spPr bwMode="auto">
              <a:xfrm>
                <a:off x="4695" y="1008"/>
                <a:ext cx="180" cy="1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1" name="Rectangle 41"/>
              <p:cNvSpPr>
                <a:spLocks noChangeArrowheads="1"/>
              </p:cNvSpPr>
              <p:nvPr/>
            </p:nvSpPr>
            <p:spPr bwMode="auto">
              <a:xfrm>
                <a:off x="4711" y="1004"/>
                <a:ext cx="116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effectLst/>
                  </a:rPr>
                  <a:t>5</a:t>
                </a:r>
              </a:p>
            </p:txBody>
          </p:sp>
        </p:grpSp>
        <p:grpSp>
          <p:nvGrpSpPr>
            <p:cNvPr id="42" name="Group 50"/>
            <p:cNvGrpSpPr>
              <a:grpSpLocks/>
            </p:cNvGrpSpPr>
            <p:nvPr/>
          </p:nvGrpSpPr>
          <p:grpSpPr bwMode="auto">
            <a:xfrm>
              <a:off x="9815512" y="2794001"/>
              <a:ext cx="341312" cy="815975"/>
              <a:chOff x="4695" y="1187"/>
              <a:chExt cx="215" cy="514"/>
            </a:xfrm>
          </p:grpSpPr>
          <p:sp>
            <p:nvSpPr>
              <p:cNvPr id="83" name="Oval 46"/>
              <p:cNvSpPr>
                <a:spLocks noChangeArrowheads="1"/>
              </p:cNvSpPr>
              <p:nvPr/>
            </p:nvSpPr>
            <p:spPr bwMode="auto">
              <a:xfrm>
                <a:off x="4695" y="1526"/>
                <a:ext cx="180" cy="1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4" name="Rectangle 47"/>
              <p:cNvSpPr>
                <a:spLocks noChangeArrowheads="1"/>
              </p:cNvSpPr>
              <p:nvPr/>
            </p:nvSpPr>
            <p:spPr bwMode="auto">
              <a:xfrm>
                <a:off x="4711" y="1522"/>
                <a:ext cx="116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effectLst/>
                  </a:rPr>
                  <a:t>6</a:t>
                </a:r>
              </a:p>
            </p:txBody>
          </p:sp>
          <p:sp>
            <p:nvSpPr>
              <p:cNvPr id="85" name="Line 48"/>
              <p:cNvSpPr>
                <a:spLocks noChangeShapeType="1"/>
              </p:cNvSpPr>
              <p:nvPr/>
            </p:nvSpPr>
            <p:spPr bwMode="auto">
              <a:xfrm>
                <a:off x="4785" y="1187"/>
                <a:ext cx="0" cy="33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" name="Rectangle 49"/>
              <p:cNvSpPr>
                <a:spLocks noChangeArrowheads="1"/>
              </p:cNvSpPr>
              <p:nvPr/>
            </p:nvSpPr>
            <p:spPr bwMode="auto">
              <a:xfrm>
                <a:off x="4785" y="1217"/>
                <a:ext cx="125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  <a:effectLst/>
                  </a:rPr>
                  <a:t>6</a:t>
                </a:r>
              </a:p>
            </p:txBody>
          </p:sp>
        </p:grpSp>
        <p:grpSp>
          <p:nvGrpSpPr>
            <p:cNvPr id="43" name="Group 56"/>
            <p:cNvGrpSpPr>
              <a:grpSpLocks/>
            </p:cNvGrpSpPr>
            <p:nvPr/>
          </p:nvGrpSpPr>
          <p:grpSpPr bwMode="auto">
            <a:xfrm>
              <a:off x="8770937" y="2281238"/>
              <a:ext cx="1038225" cy="506413"/>
              <a:chOff x="4037" y="864"/>
              <a:chExt cx="654" cy="319"/>
            </a:xfrm>
          </p:grpSpPr>
          <p:sp>
            <p:nvSpPr>
              <p:cNvPr id="88" name="Oval 52"/>
              <p:cNvSpPr>
                <a:spLocks noChangeArrowheads="1"/>
              </p:cNvSpPr>
              <p:nvPr/>
            </p:nvSpPr>
            <p:spPr bwMode="auto">
              <a:xfrm>
                <a:off x="4037" y="1008"/>
                <a:ext cx="180" cy="1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9" name="Rectangle 53"/>
              <p:cNvSpPr>
                <a:spLocks noChangeArrowheads="1"/>
              </p:cNvSpPr>
              <p:nvPr/>
            </p:nvSpPr>
            <p:spPr bwMode="auto">
              <a:xfrm>
                <a:off x="4053" y="1004"/>
                <a:ext cx="116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effectLst/>
                  </a:rPr>
                  <a:t>3</a:t>
                </a:r>
              </a:p>
            </p:txBody>
          </p:sp>
          <p:sp>
            <p:nvSpPr>
              <p:cNvPr id="90" name="Line 54"/>
              <p:cNvSpPr>
                <a:spLocks noChangeShapeType="1"/>
              </p:cNvSpPr>
              <p:nvPr/>
            </p:nvSpPr>
            <p:spPr bwMode="auto">
              <a:xfrm>
                <a:off x="4221" y="1095"/>
                <a:ext cx="47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1" name="Rectangle 55"/>
              <p:cNvSpPr>
                <a:spLocks noChangeArrowheads="1"/>
              </p:cNvSpPr>
              <p:nvPr/>
            </p:nvSpPr>
            <p:spPr bwMode="auto">
              <a:xfrm>
                <a:off x="4377" y="864"/>
                <a:ext cx="282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  <a:effectLst/>
                  </a:rPr>
                  <a:t>10</a:t>
                </a:r>
              </a:p>
            </p:txBody>
          </p:sp>
        </p:grpSp>
        <p:grpSp>
          <p:nvGrpSpPr>
            <p:cNvPr id="44" name="Group 62"/>
            <p:cNvGrpSpPr>
              <a:grpSpLocks/>
            </p:cNvGrpSpPr>
            <p:nvPr/>
          </p:nvGrpSpPr>
          <p:grpSpPr bwMode="auto">
            <a:xfrm>
              <a:off x="8637587" y="2794001"/>
              <a:ext cx="419100" cy="815975"/>
              <a:chOff x="3953" y="1187"/>
              <a:chExt cx="264" cy="514"/>
            </a:xfrm>
          </p:grpSpPr>
          <p:sp>
            <p:nvSpPr>
              <p:cNvPr id="93" name="Oval 58"/>
              <p:cNvSpPr>
                <a:spLocks noChangeArrowheads="1"/>
              </p:cNvSpPr>
              <p:nvPr/>
            </p:nvSpPr>
            <p:spPr bwMode="auto">
              <a:xfrm>
                <a:off x="4037" y="1526"/>
                <a:ext cx="180" cy="1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4" name="Rectangle 59"/>
              <p:cNvSpPr>
                <a:spLocks noChangeArrowheads="1"/>
              </p:cNvSpPr>
              <p:nvPr/>
            </p:nvSpPr>
            <p:spPr bwMode="auto">
              <a:xfrm>
                <a:off x="4053" y="1502"/>
                <a:ext cx="116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 dirty="0">
                    <a:effectLst/>
                  </a:rPr>
                  <a:t>4</a:t>
                </a:r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auto">
              <a:xfrm>
                <a:off x="4127" y="1187"/>
                <a:ext cx="0" cy="33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6" name="Rectangle 61"/>
              <p:cNvSpPr>
                <a:spLocks noChangeArrowheads="1"/>
              </p:cNvSpPr>
              <p:nvPr/>
            </p:nvSpPr>
            <p:spPr bwMode="auto">
              <a:xfrm>
                <a:off x="3953" y="1248"/>
                <a:ext cx="126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  <a:effectLst/>
                  </a:rPr>
                  <a:t>4</a:t>
                </a:r>
              </a:p>
            </p:txBody>
          </p:sp>
        </p:grpSp>
        <p:grpSp>
          <p:nvGrpSpPr>
            <p:cNvPr id="45" name="Group 67"/>
            <p:cNvGrpSpPr>
              <a:grpSpLocks/>
            </p:cNvGrpSpPr>
            <p:nvPr/>
          </p:nvGrpSpPr>
          <p:grpSpPr bwMode="auto">
            <a:xfrm>
              <a:off x="7726362" y="2744788"/>
              <a:ext cx="1087437" cy="865188"/>
              <a:chOff x="3379" y="1156"/>
              <a:chExt cx="685" cy="545"/>
            </a:xfrm>
          </p:grpSpPr>
          <p:sp>
            <p:nvSpPr>
              <p:cNvPr id="98" name="Oval 63"/>
              <p:cNvSpPr>
                <a:spLocks noChangeArrowheads="1"/>
              </p:cNvSpPr>
              <p:nvPr/>
            </p:nvSpPr>
            <p:spPr bwMode="auto">
              <a:xfrm>
                <a:off x="3379" y="1526"/>
                <a:ext cx="180" cy="1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9" name="Rectangle 64"/>
              <p:cNvSpPr>
                <a:spLocks noChangeArrowheads="1"/>
              </p:cNvSpPr>
              <p:nvPr/>
            </p:nvSpPr>
            <p:spPr bwMode="auto">
              <a:xfrm>
                <a:off x="3395" y="1522"/>
                <a:ext cx="116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effectLst/>
                  </a:rPr>
                  <a:t>2</a:t>
                </a:r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auto">
              <a:xfrm flipV="1">
                <a:off x="3531" y="1156"/>
                <a:ext cx="533" cy="39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" name="Rectangle 66"/>
              <p:cNvSpPr>
                <a:spLocks noChangeArrowheads="1"/>
              </p:cNvSpPr>
              <p:nvPr/>
            </p:nvSpPr>
            <p:spPr bwMode="auto">
              <a:xfrm>
                <a:off x="3625" y="1169"/>
                <a:ext cx="126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 dirty="0">
                    <a:solidFill>
                      <a:schemeClr val="tx2"/>
                    </a:solidFill>
                    <a:effectLst/>
                  </a:rPr>
                  <a:t>7</a:t>
                </a:r>
              </a:p>
            </p:txBody>
          </p:sp>
        </p:grpSp>
        <p:grpSp>
          <p:nvGrpSpPr>
            <p:cNvPr id="46" name="Group 72"/>
            <p:cNvGrpSpPr>
              <a:grpSpLocks/>
            </p:cNvGrpSpPr>
            <p:nvPr/>
          </p:nvGrpSpPr>
          <p:grpSpPr bwMode="auto">
            <a:xfrm>
              <a:off x="7619999" y="2503487"/>
              <a:ext cx="392113" cy="822325"/>
              <a:chOff x="3312" y="1004"/>
              <a:chExt cx="247" cy="518"/>
            </a:xfrm>
          </p:grpSpPr>
          <p:sp>
            <p:nvSpPr>
              <p:cNvPr id="103" name="Oval 68"/>
              <p:cNvSpPr>
                <a:spLocks noChangeArrowheads="1"/>
              </p:cNvSpPr>
              <p:nvPr/>
            </p:nvSpPr>
            <p:spPr bwMode="auto">
              <a:xfrm>
                <a:off x="3379" y="1008"/>
                <a:ext cx="180" cy="1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4" name="Rectangle 69"/>
              <p:cNvSpPr>
                <a:spLocks noChangeArrowheads="1"/>
              </p:cNvSpPr>
              <p:nvPr/>
            </p:nvSpPr>
            <p:spPr bwMode="auto">
              <a:xfrm>
                <a:off x="3395" y="1004"/>
                <a:ext cx="116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effectLst/>
                  </a:rPr>
                  <a:t>1</a:t>
                </a:r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auto">
              <a:xfrm>
                <a:off x="3469" y="1187"/>
                <a:ext cx="0" cy="33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6" name="Rectangle 71"/>
              <p:cNvSpPr>
                <a:spLocks noChangeArrowheads="1"/>
              </p:cNvSpPr>
              <p:nvPr/>
            </p:nvSpPr>
            <p:spPr bwMode="auto">
              <a:xfrm>
                <a:off x="3312" y="1278"/>
                <a:ext cx="125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  <a:effectLst/>
                  </a:rPr>
                  <a:t>2</a:t>
                </a:r>
              </a:p>
            </p:txBody>
          </p:sp>
        </p:grpSp>
        <p:grpSp>
          <p:nvGrpSpPr>
            <p:cNvPr id="47" name="Group 77"/>
            <p:cNvGrpSpPr>
              <a:grpSpLocks/>
            </p:cNvGrpSpPr>
            <p:nvPr/>
          </p:nvGrpSpPr>
          <p:grpSpPr bwMode="auto">
            <a:xfrm>
              <a:off x="10107612" y="2281238"/>
              <a:ext cx="1038225" cy="506413"/>
              <a:chOff x="4879" y="864"/>
              <a:chExt cx="654" cy="319"/>
            </a:xfrm>
          </p:grpSpPr>
          <p:sp>
            <p:nvSpPr>
              <p:cNvPr id="108" name="Oval 73"/>
              <p:cNvSpPr>
                <a:spLocks noChangeArrowheads="1"/>
              </p:cNvSpPr>
              <p:nvPr/>
            </p:nvSpPr>
            <p:spPr bwMode="auto">
              <a:xfrm>
                <a:off x="5353" y="1008"/>
                <a:ext cx="180" cy="1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9" name="Rectangle 74"/>
              <p:cNvSpPr>
                <a:spLocks noChangeArrowheads="1"/>
              </p:cNvSpPr>
              <p:nvPr/>
            </p:nvSpPr>
            <p:spPr bwMode="auto">
              <a:xfrm>
                <a:off x="5369" y="1004"/>
                <a:ext cx="116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effectLst/>
                  </a:rPr>
                  <a:t>7</a:t>
                </a:r>
              </a:p>
            </p:txBody>
          </p:sp>
          <p:sp>
            <p:nvSpPr>
              <p:cNvPr id="110" name="Line 75"/>
              <p:cNvSpPr>
                <a:spLocks noChangeShapeType="1"/>
              </p:cNvSpPr>
              <p:nvPr/>
            </p:nvSpPr>
            <p:spPr bwMode="auto">
              <a:xfrm>
                <a:off x="4879" y="1095"/>
                <a:ext cx="47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1" name="Rectangle 76"/>
              <p:cNvSpPr>
                <a:spLocks noChangeArrowheads="1"/>
              </p:cNvSpPr>
              <p:nvPr/>
            </p:nvSpPr>
            <p:spPr bwMode="auto">
              <a:xfrm>
                <a:off x="5004" y="864"/>
                <a:ext cx="313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  <a:effectLst/>
                  </a:rPr>
                  <a:t>14</a:t>
                </a:r>
              </a:p>
            </p:txBody>
          </p:sp>
        </p:grpSp>
        <p:grpSp>
          <p:nvGrpSpPr>
            <p:cNvPr id="48" name="Group 82"/>
            <p:cNvGrpSpPr>
              <a:grpSpLocks/>
            </p:cNvGrpSpPr>
            <p:nvPr/>
          </p:nvGrpSpPr>
          <p:grpSpPr bwMode="auto">
            <a:xfrm>
              <a:off x="10860087" y="2794001"/>
              <a:ext cx="341312" cy="815975"/>
              <a:chOff x="5353" y="1187"/>
              <a:chExt cx="215" cy="514"/>
            </a:xfrm>
          </p:grpSpPr>
          <p:sp>
            <p:nvSpPr>
              <p:cNvPr id="113" name="Oval 78"/>
              <p:cNvSpPr>
                <a:spLocks noChangeArrowheads="1"/>
              </p:cNvSpPr>
              <p:nvPr/>
            </p:nvSpPr>
            <p:spPr bwMode="auto">
              <a:xfrm>
                <a:off x="5353" y="1526"/>
                <a:ext cx="180" cy="1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4" name="Rectangle 79"/>
              <p:cNvSpPr>
                <a:spLocks noChangeArrowheads="1"/>
              </p:cNvSpPr>
              <p:nvPr/>
            </p:nvSpPr>
            <p:spPr bwMode="auto">
              <a:xfrm>
                <a:off x="5369" y="1522"/>
                <a:ext cx="116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effectLst/>
                  </a:rPr>
                  <a:t>8</a:t>
                </a:r>
              </a:p>
            </p:txBody>
          </p:sp>
          <p:sp>
            <p:nvSpPr>
              <p:cNvPr id="115" name="Line 80"/>
              <p:cNvSpPr>
                <a:spLocks noChangeShapeType="1"/>
              </p:cNvSpPr>
              <p:nvPr/>
            </p:nvSpPr>
            <p:spPr bwMode="auto">
              <a:xfrm>
                <a:off x="5443" y="1187"/>
                <a:ext cx="0" cy="33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6" name="Rectangle 81"/>
              <p:cNvSpPr>
                <a:spLocks noChangeArrowheads="1"/>
              </p:cNvSpPr>
              <p:nvPr/>
            </p:nvSpPr>
            <p:spPr bwMode="auto">
              <a:xfrm>
                <a:off x="5443" y="1187"/>
                <a:ext cx="125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  <a:effectLst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6603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5</a:t>
            </a:r>
            <a:endParaRPr lang="en-IN" dirty="0"/>
          </a:p>
        </p:txBody>
      </p:sp>
      <p:pic>
        <p:nvPicPr>
          <p:cNvPr id="6146" name="Picture 2" descr="prim's algorith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93" t="7607" r="51277" b="71372"/>
          <a:stretch/>
        </p:blipFill>
        <p:spPr bwMode="auto">
          <a:xfrm>
            <a:off x="556993" y="1481069"/>
            <a:ext cx="3984511" cy="33485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rim's algorith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1082" t="74423" r="5093" b="3878"/>
          <a:stretch/>
        </p:blipFill>
        <p:spPr bwMode="auto">
          <a:xfrm>
            <a:off x="4626736" y="1481069"/>
            <a:ext cx="3573887" cy="34189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5316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Prim’s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 = </a:t>
            </a:r>
            <a:r>
              <a:rPr lang="en-IN" dirty="0" smtClean="0"/>
              <a:t>;</a:t>
            </a:r>
            <a:endParaRPr lang="en-IN" dirty="0"/>
          </a:p>
          <a:p>
            <a:r>
              <a:rPr lang="en-IN" dirty="0"/>
              <a:t>U = { 1 </a:t>
            </a:r>
            <a:r>
              <a:rPr lang="en-IN" dirty="0" smtClean="0"/>
              <a:t>}</a:t>
            </a:r>
            <a:endParaRPr lang="en-IN" dirty="0"/>
          </a:p>
          <a:p>
            <a:r>
              <a:rPr lang="en-IN" dirty="0"/>
              <a:t>while (U ≠ V)</a:t>
            </a:r>
          </a:p>
          <a:p>
            <a:pPr lvl="1"/>
            <a:r>
              <a:rPr lang="en-IN" dirty="0" smtClean="0"/>
              <a:t>let </a:t>
            </a:r>
            <a:r>
              <a:rPr lang="en-IN" dirty="0"/>
              <a:t>(u, v) be the lowest cost edge such that u ∈ U and v ∈ V </a:t>
            </a:r>
            <a:r>
              <a:rPr lang="en-IN" dirty="0" smtClean="0"/>
              <a:t>– U</a:t>
            </a:r>
          </a:p>
          <a:p>
            <a:pPr lvl="1"/>
            <a:r>
              <a:rPr lang="en-IN" dirty="0" smtClean="0"/>
              <a:t>T </a:t>
            </a:r>
            <a:r>
              <a:rPr lang="en-IN" dirty="0"/>
              <a:t>= T ∪ {(u, v</a:t>
            </a:r>
            <a:r>
              <a:rPr lang="en-IN" dirty="0" smtClean="0"/>
              <a:t>)}</a:t>
            </a:r>
          </a:p>
          <a:p>
            <a:pPr lvl="1"/>
            <a:r>
              <a:rPr lang="en-IN" dirty="0" smtClean="0"/>
              <a:t>U </a:t>
            </a:r>
            <a:r>
              <a:rPr lang="en-IN" dirty="0"/>
              <a:t>= U ∪ {v}</a:t>
            </a:r>
          </a:p>
        </p:txBody>
      </p:sp>
    </p:spTree>
    <p:extLst>
      <p:ext uri="{BB962C8B-B14F-4D97-AF65-F5344CB8AC3E}">
        <p14:creationId xmlns="" xmlns:p14="http://schemas.microsoft.com/office/powerpoint/2010/main" val="254212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1</a:t>
            </a:r>
            <a:endParaRPr lang="en-IN" dirty="0"/>
          </a:p>
        </p:txBody>
      </p:sp>
      <p:pic>
        <p:nvPicPr>
          <p:cNvPr id="1026" name="Picture 2" descr="https://www.geeksforgeeks.org/wp-content/uploads/Fig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0" y="1315203"/>
            <a:ext cx="3641010" cy="31718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geeksforgeeks.org/wp-content/uploads/MS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193" y="1333653"/>
            <a:ext cx="1361170" cy="31533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geeksforgeeks.org/wp-content/uploads/MST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666" y="1333653"/>
            <a:ext cx="1837991" cy="31533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geeksforgeeks.org/wp-content/uploads/MST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0" y="4505696"/>
            <a:ext cx="2665381" cy="23523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64"/>
          <p:cNvSpPr txBox="1">
            <a:spLocks noChangeArrowheads="1"/>
          </p:cNvSpPr>
          <p:nvPr/>
        </p:nvSpPr>
        <p:spPr bwMode="auto">
          <a:xfrm>
            <a:off x="5611969" y="4727741"/>
            <a:ext cx="3532031" cy="138499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Cost = 37</a:t>
            </a:r>
          </a:p>
          <a:p>
            <a:pPr algn="ctr"/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4 + 8 + 1 + 2 + 2 + 4 + 7 + 9</a:t>
            </a:r>
          </a:p>
        </p:txBody>
      </p:sp>
      <p:pic>
        <p:nvPicPr>
          <p:cNvPr id="1036" name="Picture 12" descr="https://www.geeksforgeeks.org/wp-content/uploads/MST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403" y="4524144"/>
            <a:ext cx="2777259" cy="23338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0573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</a:t>
            </a:r>
            <a:endParaRPr lang="en-IN" dirty="0"/>
          </a:p>
        </p:txBody>
      </p:sp>
      <p:pic>
        <p:nvPicPr>
          <p:cNvPr id="2052" name="Picture 4" descr="MST Graph with loo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83" y="1623475"/>
            <a:ext cx="4107380" cy="37083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ST Prim's Algorith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052" y="1676947"/>
            <a:ext cx="4205986" cy="35647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7509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3</a:t>
            </a:r>
            <a:endParaRPr lang="en-IN" dirty="0"/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571500" y="1905001"/>
            <a:ext cx="4114800" cy="2271713"/>
            <a:chOff x="480" y="1200"/>
            <a:chExt cx="3456" cy="1431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580" y="13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24" y="1344"/>
              <a:ext cx="1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effectLst/>
                </a:rPr>
                <a:t>1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588" y="13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632" y="1344"/>
              <a:ext cx="1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effectLst/>
                </a:rPr>
                <a:t>3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596" y="13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640" y="1344"/>
              <a:ext cx="1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effectLst/>
                </a:rPr>
                <a:t>5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604" y="13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648" y="1344"/>
              <a:ext cx="1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effectLst/>
                </a:rPr>
                <a:t>7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80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624" y="2160"/>
              <a:ext cx="1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effectLst/>
                </a:rPr>
                <a:t>2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588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632" y="2160"/>
              <a:ext cx="1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effectLst/>
                </a:rPr>
                <a:t>4</a:t>
              </a: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596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640" y="2160"/>
              <a:ext cx="1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effectLst/>
                </a:rPr>
                <a:t>6</a:t>
              </a: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6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648" y="2160"/>
              <a:ext cx="1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effectLst/>
                </a:rPr>
                <a:t>8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720" y="1632"/>
              <a:ext cx="0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728" y="1632"/>
              <a:ext cx="0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736" y="1632"/>
              <a:ext cx="0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744" y="1632"/>
              <a:ext cx="0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864" y="1488"/>
              <a:ext cx="72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872" y="1488"/>
              <a:ext cx="72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880" y="1488"/>
              <a:ext cx="72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864" y="2304"/>
              <a:ext cx="72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V="1">
              <a:off x="816" y="1584"/>
              <a:ext cx="816" cy="6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1824" y="1584"/>
              <a:ext cx="816" cy="6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80" y="1776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2"/>
                  </a:solidFill>
                  <a:effectLst/>
                </a:rPr>
                <a:t>2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536" y="1728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2"/>
                  </a:solidFill>
                  <a:effectLst/>
                </a:rPr>
                <a:t>4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736" y="1680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2"/>
                  </a:solidFill>
                  <a:effectLst/>
                </a:rPr>
                <a:t>6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744" y="163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2"/>
                  </a:solidFill>
                  <a:effectLst/>
                </a:rPr>
                <a:t>3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104" y="1200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2"/>
                  </a:solidFill>
                  <a:effectLst/>
                </a:rPr>
                <a:t>8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2112" y="1200"/>
              <a:ext cx="43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2"/>
                  </a:solidFill>
                  <a:effectLst/>
                </a:rPr>
                <a:t>10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072" y="1200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2"/>
                  </a:solidFill>
                  <a:effectLst/>
                </a:rPr>
                <a:t>14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208" y="1680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2"/>
                  </a:solidFill>
                  <a:effectLst/>
                </a:rPr>
                <a:t>12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960" y="1680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2"/>
                  </a:solidFill>
                  <a:effectLst/>
                </a:rPr>
                <a:t>7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104" y="230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2"/>
                  </a:solidFill>
                  <a:effectLst/>
                </a:rPr>
                <a:t>9</a:t>
              </a:r>
            </a:p>
          </p:txBody>
        </p:sp>
      </p:grpSp>
      <p:grpSp>
        <p:nvGrpSpPr>
          <p:cNvPr id="4" name="Group 116"/>
          <p:cNvGrpSpPr/>
          <p:nvPr/>
        </p:nvGrpSpPr>
        <p:grpSpPr>
          <a:xfrm>
            <a:off x="5372100" y="1804723"/>
            <a:ext cx="3359776" cy="2004793"/>
            <a:chOff x="7619999" y="2281238"/>
            <a:chExt cx="3581400" cy="1328738"/>
          </a:xfrm>
        </p:grpSpPr>
        <p:grpSp>
          <p:nvGrpSpPr>
            <p:cNvPr id="41" name="Group 42"/>
            <p:cNvGrpSpPr>
              <a:grpSpLocks/>
            </p:cNvGrpSpPr>
            <p:nvPr/>
          </p:nvGrpSpPr>
          <p:grpSpPr bwMode="auto">
            <a:xfrm>
              <a:off x="9815512" y="2503490"/>
              <a:ext cx="285750" cy="284163"/>
              <a:chOff x="4695" y="1004"/>
              <a:chExt cx="180" cy="179"/>
            </a:xfrm>
          </p:grpSpPr>
          <p:sp>
            <p:nvSpPr>
              <p:cNvPr id="80" name="Oval 40"/>
              <p:cNvSpPr>
                <a:spLocks noChangeArrowheads="1"/>
              </p:cNvSpPr>
              <p:nvPr/>
            </p:nvSpPr>
            <p:spPr bwMode="auto">
              <a:xfrm>
                <a:off x="4695" y="1008"/>
                <a:ext cx="180" cy="1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1" name="Rectangle 41"/>
              <p:cNvSpPr>
                <a:spLocks noChangeArrowheads="1"/>
              </p:cNvSpPr>
              <p:nvPr/>
            </p:nvSpPr>
            <p:spPr bwMode="auto">
              <a:xfrm>
                <a:off x="4711" y="1004"/>
                <a:ext cx="116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effectLst/>
                  </a:rPr>
                  <a:t>5</a:t>
                </a:r>
              </a:p>
            </p:txBody>
          </p:sp>
        </p:grpSp>
        <p:grpSp>
          <p:nvGrpSpPr>
            <p:cNvPr id="42" name="Group 50"/>
            <p:cNvGrpSpPr>
              <a:grpSpLocks/>
            </p:cNvGrpSpPr>
            <p:nvPr/>
          </p:nvGrpSpPr>
          <p:grpSpPr bwMode="auto">
            <a:xfrm>
              <a:off x="9815512" y="2794001"/>
              <a:ext cx="341312" cy="815975"/>
              <a:chOff x="4695" y="1187"/>
              <a:chExt cx="215" cy="514"/>
            </a:xfrm>
          </p:grpSpPr>
          <p:sp>
            <p:nvSpPr>
              <p:cNvPr id="83" name="Oval 46"/>
              <p:cNvSpPr>
                <a:spLocks noChangeArrowheads="1"/>
              </p:cNvSpPr>
              <p:nvPr/>
            </p:nvSpPr>
            <p:spPr bwMode="auto">
              <a:xfrm>
                <a:off x="4695" y="1526"/>
                <a:ext cx="180" cy="1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4" name="Rectangle 47"/>
              <p:cNvSpPr>
                <a:spLocks noChangeArrowheads="1"/>
              </p:cNvSpPr>
              <p:nvPr/>
            </p:nvSpPr>
            <p:spPr bwMode="auto">
              <a:xfrm>
                <a:off x="4711" y="1522"/>
                <a:ext cx="116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effectLst/>
                  </a:rPr>
                  <a:t>6</a:t>
                </a:r>
              </a:p>
            </p:txBody>
          </p:sp>
          <p:sp>
            <p:nvSpPr>
              <p:cNvPr id="85" name="Line 48"/>
              <p:cNvSpPr>
                <a:spLocks noChangeShapeType="1"/>
              </p:cNvSpPr>
              <p:nvPr/>
            </p:nvSpPr>
            <p:spPr bwMode="auto">
              <a:xfrm>
                <a:off x="4785" y="1187"/>
                <a:ext cx="0" cy="33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" name="Rectangle 49"/>
              <p:cNvSpPr>
                <a:spLocks noChangeArrowheads="1"/>
              </p:cNvSpPr>
              <p:nvPr/>
            </p:nvSpPr>
            <p:spPr bwMode="auto">
              <a:xfrm>
                <a:off x="4785" y="1217"/>
                <a:ext cx="125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  <a:effectLst/>
                  </a:rPr>
                  <a:t>6</a:t>
                </a:r>
              </a:p>
            </p:txBody>
          </p:sp>
        </p:grpSp>
        <p:grpSp>
          <p:nvGrpSpPr>
            <p:cNvPr id="43" name="Group 56"/>
            <p:cNvGrpSpPr>
              <a:grpSpLocks/>
            </p:cNvGrpSpPr>
            <p:nvPr/>
          </p:nvGrpSpPr>
          <p:grpSpPr bwMode="auto">
            <a:xfrm>
              <a:off x="8770937" y="2281238"/>
              <a:ext cx="1038225" cy="506413"/>
              <a:chOff x="4037" y="864"/>
              <a:chExt cx="654" cy="319"/>
            </a:xfrm>
          </p:grpSpPr>
          <p:sp>
            <p:nvSpPr>
              <p:cNvPr id="88" name="Oval 52"/>
              <p:cNvSpPr>
                <a:spLocks noChangeArrowheads="1"/>
              </p:cNvSpPr>
              <p:nvPr/>
            </p:nvSpPr>
            <p:spPr bwMode="auto">
              <a:xfrm>
                <a:off x="4037" y="1008"/>
                <a:ext cx="180" cy="1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9" name="Rectangle 53"/>
              <p:cNvSpPr>
                <a:spLocks noChangeArrowheads="1"/>
              </p:cNvSpPr>
              <p:nvPr/>
            </p:nvSpPr>
            <p:spPr bwMode="auto">
              <a:xfrm>
                <a:off x="4053" y="1004"/>
                <a:ext cx="116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effectLst/>
                  </a:rPr>
                  <a:t>3</a:t>
                </a:r>
              </a:p>
            </p:txBody>
          </p:sp>
          <p:sp>
            <p:nvSpPr>
              <p:cNvPr id="90" name="Line 54"/>
              <p:cNvSpPr>
                <a:spLocks noChangeShapeType="1"/>
              </p:cNvSpPr>
              <p:nvPr/>
            </p:nvSpPr>
            <p:spPr bwMode="auto">
              <a:xfrm>
                <a:off x="4221" y="1095"/>
                <a:ext cx="47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1" name="Rectangle 55"/>
              <p:cNvSpPr>
                <a:spLocks noChangeArrowheads="1"/>
              </p:cNvSpPr>
              <p:nvPr/>
            </p:nvSpPr>
            <p:spPr bwMode="auto">
              <a:xfrm>
                <a:off x="4377" y="864"/>
                <a:ext cx="282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  <a:effectLst/>
                  </a:rPr>
                  <a:t>10</a:t>
                </a:r>
              </a:p>
            </p:txBody>
          </p:sp>
        </p:grpSp>
        <p:grpSp>
          <p:nvGrpSpPr>
            <p:cNvPr id="44" name="Group 62"/>
            <p:cNvGrpSpPr>
              <a:grpSpLocks/>
            </p:cNvGrpSpPr>
            <p:nvPr/>
          </p:nvGrpSpPr>
          <p:grpSpPr bwMode="auto">
            <a:xfrm>
              <a:off x="8637587" y="2794001"/>
              <a:ext cx="419100" cy="815975"/>
              <a:chOff x="3953" y="1187"/>
              <a:chExt cx="264" cy="514"/>
            </a:xfrm>
          </p:grpSpPr>
          <p:sp>
            <p:nvSpPr>
              <p:cNvPr id="93" name="Oval 58"/>
              <p:cNvSpPr>
                <a:spLocks noChangeArrowheads="1"/>
              </p:cNvSpPr>
              <p:nvPr/>
            </p:nvSpPr>
            <p:spPr bwMode="auto">
              <a:xfrm>
                <a:off x="4037" y="1526"/>
                <a:ext cx="180" cy="1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4" name="Rectangle 59"/>
              <p:cNvSpPr>
                <a:spLocks noChangeArrowheads="1"/>
              </p:cNvSpPr>
              <p:nvPr/>
            </p:nvSpPr>
            <p:spPr bwMode="auto">
              <a:xfrm>
                <a:off x="4053" y="1502"/>
                <a:ext cx="116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 dirty="0">
                    <a:effectLst/>
                  </a:rPr>
                  <a:t>4</a:t>
                </a:r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auto">
              <a:xfrm>
                <a:off x="4127" y="1187"/>
                <a:ext cx="0" cy="33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6" name="Rectangle 61"/>
              <p:cNvSpPr>
                <a:spLocks noChangeArrowheads="1"/>
              </p:cNvSpPr>
              <p:nvPr/>
            </p:nvSpPr>
            <p:spPr bwMode="auto">
              <a:xfrm>
                <a:off x="3953" y="1248"/>
                <a:ext cx="126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  <a:effectLst/>
                  </a:rPr>
                  <a:t>4</a:t>
                </a:r>
              </a:p>
            </p:txBody>
          </p:sp>
        </p:grpSp>
        <p:grpSp>
          <p:nvGrpSpPr>
            <p:cNvPr id="45" name="Group 67"/>
            <p:cNvGrpSpPr>
              <a:grpSpLocks/>
            </p:cNvGrpSpPr>
            <p:nvPr/>
          </p:nvGrpSpPr>
          <p:grpSpPr bwMode="auto">
            <a:xfrm>
              <a:off x="7726362" y="2744788"/>
              <a:ext cx="1087437" cy="865188"/>
              <a:chOff x="3379" y="1156"/>
              <a:chExt cx="685" cy="545"/>
            </a:xfrm>
          </p:grpSpPr>
          <p:sp>
            <p:nvSpPr>
              <p:cNvPr id="98" name="Oval 63"/>
              <p:cNvSpPr>
                <a:spLocks noChangeArrowheads="1"/>
              </p:cNvSpPr>
              <p:nvPr/>
            </p:nvSpPr>
            <p:spPr bwMode="auto">
              <a:xfrm>
                <a:off x="3379" y="1526"/>
                <a:ext cx="180" cy="1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9" name="Rectangle 64"/>
              <p:cNvSpPr>
                <a:spLocks noChangeArrowheads="1"/>
              </p:cNvSpPr>
              <p:nvPr/>
            </p:nvSpPr>
            <p:spPr bwMode="auto">
              <a:xfrm>
                <a:off x="3395" y="1522"/>
                <a:ext cx="116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effectLst/>
                  </a:rPr>
                  <a:t>2</a:t>
                </a:r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auto">
              <a:xfrm flipV="1">
                <a:off x="3531" y="1156"/>
                <a:ext cx="533" cy="39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" name="Rectangle 66"/>
              <p:cNvSpPr>
                <a:spLocks noChangeArrowheads="1"/>
              </p:cNvSpPr>
              <p:nvPr/>
            </p:nvSpPr>
            <p:spPr bwMode="auto">
              <a:xfrm>
                <a:off x="3625" y="1169"/>
                <a:ext cx="126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 dirty="0">
                    <a:solidFill>
                      <a:schemeClr val="tx2"/>
                    </a:solidFill>
                    <a:effectLst/>
                  </a:rPr>
                  <a:t>7</a:t>
                </a:r>
              </a:p>
            </p:txBody>
          </p:sp>
        </p:grpSp>
        <p:grpSp>
          <p:nvGrpSpPr>
            <p:cNvPr id="46" name="Group 72"/>
            <p:cNvGrpSpPr>
              <a:grpSpLocks/>
            </p:cNvGrpSpPr>
            <p:nvPr/>
          </p:nvGrpSpPr>
          <p:grpSpPr bwMode="auto">
            <a:xfrm>
              <a:off x="7619999" y="2503487"/>
              <a:ext cx="392113" cy="822325"/>
              <a:chOff x="3312" y="1004"/>
              <a:chExt cx="247" cy="518"/>
            </a:xfrm>
          </p:grpSpPr>
          <p:sp>
            <p:nvSpPr>
              <p:cNvPr id="103" name="Oval 68"/>
              <p:cNvSpPr>
                <a:spLocks noChangeArrowheads="1"/>
              </p:cNvSpPr>
              <p:nvPr/>
            </p:nvSpPr>
            <p:spPr bwMode="auto">
              <a:xfrm>
                <a:off x="3379" y="1008"/>
                <a:ext cx="180" cy="1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4" name="Rectangle 69"/>
              <p:cNvSpPr>
                <a:spLocks noChangeArrowheads="1"/>
              </p:cNvSpPr>
              <p:nvPr/>
            </p:nvSpPr>
            <p:spPr bwMode="auto">
              <a:xfrm>
                <a:off x="3395" y="1004"/>
                <a:ext cx="116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effectLst/>
                  </a:rPr>
                  <a:t>1</a:t>
                </a:r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auto">
              <a:xfrm>
                <a:off x="3469" y="1187"/>
                <a:ext cx="0" cy="33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6" name="Rectangle 71"/>
              <p:cNvSpPr>
                <a:spLocks noChangeArrowheads="1"/>
              </p:cNvSpPr>
              <p:nvPr/>
            </p:nvSpPr>
            <p:spPr bwMode="auto">
              <a:xfrm>
                <a:off x="3312" y="1278"/>
                <a:ext cx="125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  <a:effectLst/>
                  </a:rPr>
                  <a:t>2</a:t>
                </a:r>
              </a:p>
            </p:txBody>
          </p:sp>
        </p:grpSp>
        <p:grpSp>
          <p:nvGrpSpPr>
            <p:cNvPr id="47" name="Group 77"/>
            <p:cNvGrpSpPr>
              <a:grpSpLocks/>
            </p:cNvGrpSpPr>
            <p:nvPr/>
          </p:nvGrpSpPr>
          <p:grpSpPr bwMode="auto">
            <a:xfrm>
              <a:off x="10107612" y="2281238"/>
              <a:ext cx="1038225" cy="506413"/>
              <a:chOff x="4879" y="864"/>
              <a:chExt cx="654" cy="319"/>
            </a:xfrm>
          </p:grpSpPr>
          <p:sp>
            <p:nvSpPr>
              <p:cNvPr id="108" name="Oval 73"/>
              <p:cNvSpPr>
                <a:spLocks noChangeArrowheads="1"/>
              </p:cNvSpPr>
              <p:nvPr/>
            </p:nvSpPr>
            <p:spPr bwMode="auto">
              <a:xfrm>
                <a:off x="5353" y="1008"/>
                <a:ext cx="180" cy="1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9" name="Rectangle 74"/>
              <p:cNvSpPr>
                <a:spLocks noChangeArrowheads="1"/>
              </p:cNvSpPr>
              <p:nvPr/>
            </p:nvSpPr>
            <p:spPr bwMode="auto">
              <a:xfrm>
                <a:off x="5369" y="1004"/>
                <a:ext cx="116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effectLst/>
                  </a:rPr>
                  <a:t>7</a:t>
                </a:r>
              </a:p>
            </p:txBody>
          </p:sp>
          <p:sp>
            <p:nvSpPr>
              <p:cNvPr id="110" name="Line 75"/>
              <p:cNvSpPr>
                <a:spLocks noChangeShapeType="1"/>
              </p:cNvSpPr>
              <p:nvPr/>
            </p:nvSpPr>
            <p:spPr bwMode="auto">
              <a:xfrm>
                <a:off x="4879" y="1095"/>
                <a:ext cx="47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1" name="Rectangle 76"/>
              <p:cNvSpPr>
                <a:spLocks noChangeArrowheads="1"/>
              </p:cNvSpPr>
              <p:nvPr/>
            </p:nvSpPr>
            <p:spPr bwMode="auto">
              <a:xfrm>
                <a:off x="5004" y="864"/>
                <a:ext cx="313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  <a:effectLst/>
                  </a:rPr>
                  <a:t>14</a:t>
                </a:r>
              </a:p>
            </p:txBody>
          </p:sp>
        </p:grpSp>
        <p:grpSp>
          <p:nvGrpSpPr>
            <p:cNvPr id="48" name="Group 82"/>
            <p:cNvGrpSpPr>
              <a:grpSpLocks/>
            </p:cNvGrpSpPr>
            <p:nvPr/>
          </p:nvGrpSpPr>
          <p:grpSpPr bwMode="auto">
            <a:xfrm>
              <a:off x="10860087" y="2794001"/>
              <a:ext cx="341312" cy="815975"/>
              <a:chOff x="5353" y="1187"/>
              <a:chExt cx="215" cy="514"/>
            </a:xfrm>
          </p:grpSpPr>
          <p:sp>
            <p:nvSpPr>
              <p:cNvPr id="113" name="Oval 78"/>
              <p:cNvSpPr>
                <a:spLocks noChangeArrowheads="1"/>
              </p:cNvSpPr>
              <p:nvPr/>
            </p:nvSpPr>
            <p:spPr bwMode="auto">
              <a:xfrm>
                <a:off x="5353" y="1526"/>
                <a:ext cx="180" cy="1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4" name="Rectangle 79"/>
              <p:cNvSpPr>
                <a:spLocks noChangeArrowheads="1"/>
              </p:cNvSpPr>
              <p:nvPr/>
            </p:nvSpPr>
            <p:spPr bwMode="auto">
              <a:xfrm>
                <a:off x="5369" y="1522"/>
                <a:ext cx="116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effectLst/>
                  </a:rPr>
                  <a:t>8</a:t>
                </a:r>
              </a:p>
            </p:txBody>
          </p:sp>
          <p:sp>
            <p:nvSpPr>
              <p:cNvPr id="115" name="Line 80"/>
              <p:cNvSpPr>
                <a:spLocks noChangeShapeType="1"/>
              </p:cNvSpPr>
              <p:nvPr/>
            </p:nvSpPr>
            <p:spPr bwMode="auto">
              <a:xfrm>
                <a:off x="5443" y="1187"/>
                <a:ext cx="0" cy="33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6" name="Rectangle 81"/>
              <p:cNvSpPr>
                <a:spLocks noChangeArrowheads="1"/>
              </p:cNvSpPr>
              <p:nvPr/>
            </p:nvSpPr>
            <p:spPr bwMode="auto">
              <a:xfrm>
                <a:off x="5443" y="1187"/>
                <a:ext cx="125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solidFill>
                      <a:schemeClr val="tx2"/>
                    </a:solidFill>
                    <a:effectLst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42150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1690256"/>
            <a:ext cx="7599543" cy="4724399"/>
          </a:xfrm>
        </p:spPr>
        <p:txBody>
          <a:bodyPr>
            <a:normAutofit/>
          </a:bodyPr>
          <a:lstStyle/>
          <a:p>
            <a:r>
              <a:rPr lang="en-US" dirty="0" smtClean="0"/>
              <a:t>A tree T is a spanning tree of G if T is a spanning sub-graph of G.</a:t>
            </a:r>
          </a:p>
          <a:p>
            <a:r>
              <a:rPr lang="en-US" dirty="0" smtClean="0"/>
              <a:t>Every spanning  tree of a connected n-node graph G has (n-1) arcs.</a:t>
            </a:r>
          </a:p>
          <a:p>
            <a:r>
              <a:rPr lang="en-US" dirty="0" smtClean="0"/>
              <a:t>Acyclic Tree.</a:t>
            </a:r>
          </a:p>
          <a:p>
            <a:r>
              <a:rPr lang="en-US" dirty="0" smtClean="0"/>
              <a:t>The arcs belonging to  a spanning tree are called tree arcs and the rest are called non-tree arcs.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4</a:t>
            </a:r>
            <a:endParaRPr lang="en-IN" dirty="0"/>
          </a:p>
        </p:txBody>
      </p:sp>
      <p:pic>
        <p:nvPicPr>
          <p:cNvPr id="6146" name="Picture 2" descr="prim's algorith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93" t="7607" r="51277" b="71372"/>
          <a:stretch/>
        </p:blipFill>
        <p:spPr bwMode="auto">
          <a:xfrm>
            <a:off x="556993" y="1481069"/>
            <a:ext cx="3984511" cy="33485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rim's algorith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1082" t="74423" r="5093" b="3878"/>
          <a:stretch/>
        </p:blipFill>
        <p:spPr bwMode="auto">
          <a:xfrm>
            <a:off x="4626736" y="1481069"/>
            <a:ext cx="3573887" cy="34189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2188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Prims Algorithm (</a:t>
            </a:r>
            <a:r>
              <a:rPr lang="en-IN" dirty="0" err="1" smtClean="0"/>
              <a:t>Cormen</a:t>
            </a:r>
            <a:r>
              <a:rPr lang="en-IN" dirty="0" smtClean="0"/>
              <a:t>)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3750" t="32737" r="36691" b="34502"/>
          <a:stretch/>
        </p:blipFill>
        <p:spPr>
          <a:xfrm>
            <a:off x="615204" y="1296538"/>
            <a:ext cx="5318030" cy="44184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25741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Sollins</a:t>
            </a:r>
            <a:r>
              <a:rPr lang="en-IN" dirty="0" smtClean="0"/>
              <a:t> Algorithm (or </a:t>
            </a:r>
            <a:r>
              <a:rPr lang="en-IN" dirty="0" err="1" smtClean="0"/>
              <a:t>Boruvka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1) Input is a connected, weighted and directed graph.</a:t>
            </a:r>
          </a:p>
          <a:p>
            <a:pPr marL="0" indent="0">
              <a:buNone/>
            </a:pPr>
            <a:r>
              <a:rPr lang="en-IN" dirty="0"/>
              <a:t>2) Initialize all vertices as individual components (or sets).</a:t>
            </a:r>
          </a:p>
          <a:p>
            <a:pPr marL="0" indent="0">
              <a:buNone/>
            </a:pPr>
            <a:r>
              <a:rPr lang="en-IN" dirty="0"/>
              <a:t>3) Initialize MST as empty.</a:t>
            </a:r>
          </a:p>
          <a:p>
            <a:pPr marL="0" indent="0">
              <a:buNone/>
            </a:pPr>
            <a:r>
              <a:rPr lang="en-IN" dirty="0"/>
              <a:t>4) While there are more than one components, do </a:t>
            </a:r>
            <a:r>
              <a:rPr lang="en-IN" dirty="0" smtClean="0"/>
              <a:t>following for </a:t>
            </a:r>
            <a:r>
              <a:rPr lang="en-IN" dirty="0"/>
              <a:t>each </a:t>
            </a:r>
            <a:r>
              <a:rPr lang="en-IN" dirty="0" smtClean="0"/>
              <a:t>component.</a:t>
            </a:r>
          </a:p>
          <a:p>
            <a:pPr marL="457200" lvl="1" indent="0">
              <a:buNone/>
            </a:pPr>
            <a:r>
              <a:rPr lang="en-IN" dirty="0" smtClean="0"/>
              <a:t>a) Find </a:t>
            </a:r>
            <a:r>
              <a:rPr lang="en-IN" dirty="0"/>
              <a:t>the closest weight edge that connects this </a:t>
            </a:r>
            <a:r>
              <a:rPr lang="en-IN" dirty="0" smtClean="0"/>
              <a:t>component </a:t>
            </a:r>
            <a:r>
              <a:rPr lang="en-IN" dirty="0"/>
              <a:t>to any other </a:t>
            </a:r>
            <a:r>
              <a:rPr lang="en-IN" dirty="0" smtClean="0"/>
              <a:t>component.</a:t>
            </a:r>
          </a:p>
          <a:p>
            <a:pPr marL="457200" lvl="1" indent="0">
              <a:buNone/>
            </a:pPr>
            <a:r>
              <a:rPr lang="en-IN" dirty="0" smtClean="0"/>
              <a:t>b) Add </a:t>
            </a:r>
            <a:r>
              <a:rPr lang="en-IN" dirty="0"/>
              <a:t>this closest edge to MST if not already added.  </a:t>
            </a:r>
          </a:p>
          <a:p>
            <a:pPr marL="0" indent="0">
              <a:buNone/>
            </a:pPr>
            <a:r>
              <a:rPr lang="en-IN" dirty="0"/>
              <a:t>5) Return MST.</a:t>
            </a:r>
          </a:p>
        </p:txBody>
      </p:sp>
    </p:spTree>
    <p:extLst>
      <p:ext uri="{BB962C8B-B14F-4D97-AF65-F5344CB8AC3E}">
        <p14:creationId xmlns="" xmlns:p14="http://schemas.microsoft.com/office/powerpoint/2010/main" val="242985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7076" y="1446664"/>
            <a:ext cx="4359740" cy="51179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FFFF00"/>
                </a:solidFill>
              </a:rPr>
              <a:t>Component   	Low Cost Edge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/>
              <a:t>{0}                           0-1</a:t>
            </a:r>
          </a:p>
          <a:p>
            <a:pPr marL="0" indent="0">
              <a:buNone/>
            </a:pPr>
            <a:r>
              <a:rPr lang="en-IN" dirty="0"/>
              <a:t>  {1}                           0-1</a:t>
            </a:r>
          </a:p>
          <a:p>
            <a:pPr marL="0" indent="0">
              <a:buNone/>
            </a:pPr>
            <a:r>
              <a:rPr lang="en-IN" dirty="0"/>
              <a:t>  {2}                           2-8</a:t>
            </a:r>
          </a:p>
          <a:p>
            <a:pPr marL="0" indent="0">
              <a:buNone/>
            </a:pPr>
            <a:r>
              <a:rPr lang="en-IN" dirty="0"/>
              <a:t>  {3}                           2-3</a:t>
            </a:r>
          </a:p>
          <a:p>
            <a:pPr marL="0" indent="0">
              <a:buNone/>
            </a:pPr>
            <a:r>
              <a:rPr lang="en-IN" dirty="0"/>
              <a:t>  {4}                           3-4</a:t>
            </a:r>
          </a:p>
          <a:p>
            <a:pPr marL="0" indent="0">
              <a:buNone/>
            </a:pPr>
            <a:r>
              <a:rPr lang="en-IN" dirty="0"/>
              <a:t>  {5}                           5-6</a:t>
            </a:r>
          </a:p>
          <a:p>
            <a:pPr marL="0" indent="0">
              <a:buNone/>
            </a:pPr>
            <a:r>
              <a:rPr lang="en-IN" dirty="0"/>
              <a:t>  {6}                           6-7</a:t>
            </a:r>
          </a:p>
          <a:p>
            <a:pPr marL="0" indent="0">
              <a:buNone/>
            </a:pPr>
            <a:r>
              <a:rPr lang="en-IN" dirty="0"/>
              <a:t>  {7}                           6-7</a:t>
            </a:r>
          </a:p>
          <a:p>
            <a:pPr marL="0" indent="0">
              <a:buNone/>
            </a:pPr>
            <a:r>
              <a:rPr lang="en-IN" dirty="0"/>
              <a:t>  {8}                           2-8 </a:t>
            </a:r>
          </a:p>
        </p:txBody>
      </p:sp>
      <p:pic>
        <p:nvPicPr>
          <p:cNvPr id="9218" name="Picture 2" descr="https://www.geeksforgeeks.org/wp-content/uploads/Fig-0-300x1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83" y="1673493"/>
            <a:ext cx="3857944" cy="23833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505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Low Cost Edges (Level 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859" y="4971244"/>
            <a:ext cx="7310355" cy="895082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/>
              <a:t>{</a:t>
            </a:r>
            <a:r>
              <a:rPr lang="en-IN" dirty="0"/>
              <a:t>0-1, 2-8, 2-3, 3-4, 5-6, 6-7</a:t>
            </a:r>
            <a:r>
              <a:rPr lang="en-IN" dirty="0" smtClean="0"/>
              <a:t>}</a:t>
            </a:r>
            <a:endParaRPr lang="en-IN" dirty="0"/>
          </a:p>
        </p:txBody>
      </p:sp>
      <p:pic>
        <p:nvPicPr>
          <p:cNvPr id="10242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55" y="1296537"/>
            <a:ext cx="5552389" cy="34301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7649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Level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4458" y="4468969"/>
            <a:ext cx="5045540" cy="721218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/>
              <a:t>{{</a:t>
            </a:r>
            <a:r>
              <a:rPr lang="en-IN" dirty="0"/>
              <a:t>0,1}, {2,3,4,8}, {5,6,7</a:t>
            </a:r>
            <a:r>
              <a:rPr lang="en-IN" dirty="0" smtClean="0"/>
              <a:t>}}</a:t>
            </a:r>
            <a:endParaRPr lang="en-IN" dirty="0"/>
          </a:p>
        </p:txBody>
      </p:sp>
      <p:pic>
        <p:nvPicPr>
          <p:cNvPr id="11266" name="Picture 2" descr="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105" y="1428797"/>
            <a:ext cx="4535791" cy="28021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06661" y="5190188"/>
            <a:ext cx="33306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Component          </a:t>
            </a:r>
            <a:r>
              <a:rPr lang="en-IN" b="1" dirty="0" smtClean="0">
                <a:solidFill>
                  <a:srgbClr val="FFFF00"/>
                </a:solidFill>
              </a:rPr>
              <a:t>Low Cost Edge</a:t>
            </a:r>
          </a:p>
          <a:p>
            <a:r>
              <a:rPr lang="en-IN" dirty="0" smtClean="0"/>
              <a:t>{</a:t>
            </a:r>
            <a:r>
              <a:rPr lang="en-IN" dirty="0"/>
              <a:t>0,1}                        1-2 (or 0-7)</a:t>
            </a:r>
          </a:p>
          <a:p>
            <a:r>
              <a:rPr lang="en-IN" dirty="0" smtClean="0"/>
              <a:t>{</a:t>
            </a:r>
            <a:r>
              <a:rPr lang="en-IN" dirty="0"/>
              <a:t>2,3,4,8}                  </a:t>
            </a:r>
            <a:r>
              <a:rPr lang="en-IN" dirty="0" smtClean="0"/>
              <a:t>2-5</a:t>
            </a:r>
            <a:endParaRPr lang="en-IN" dirty="0"/>
          </a:p>
          <a:p>
            <a:r>
              <a:rPr lang="en-IN" dirty="0" smtClean="0"/>
              <a:t>{</a:t>
            </a:r>
            <a:r>
              <a:rPr lang="en-IN" dirty="0"/>
              <a:t>5,6,7}                     </a:t>
            </a:r>
            <a:r>
              <a:rPr lang="en-IN" dirty="0" smtClean="0"/>
              <a:t>2-5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5142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Level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618" y="4713669"/>
            <a:ext cx="8149331" cy="846352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 {0-1, 2-8, 2-3, 3-4, 5-6, 6-7, 1-2, 2-5}</a:t>
            </a:r>
          </a:p>
        </p:txBody>
      </p:sp>
      <p:pic>
        <p:nvPicPr>
          <p:cNvPr id="12290" name="Picture 2" descr="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72" y="1382461"/>
            <a:ext cx="4935057" cy="30487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487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>
            <a:off x="581029" y="1566285"/>
            <a:ext cx="1673258" cy="3396523"/>
            <a:chOff x="2215577" y="2259012"/>
            <a:chExt cx="2231011" cy="3396523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968052" y="2259012"/>
              <a:ext cx="459361" cy="5291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591939" y="2851149"/>
              <a:ext cx="459361" cy="5291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925314" y="3684587"/>
              <a:ext cx="459361" cy="5291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344289" y="5038724"/>
              <a:ext cx="459361" cy="5291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 dirty="0">
                  <a:solidFill>
                    <a:schemeClr val="tx1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574352" y="4559299"/>
              <a:ext cx="459361" cy="5291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4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215577" y="3698874"/>
              <a:ext cx="459361" cy="5291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5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198239" y="3678237"/>
              <a:ext cx="459361" cy="5291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en-US" altLang="zh-TW" sz="2800">
                  <a:solidFill>
                    <a:schemeClr val="tx1"/>
                  </a:solidFill>
                  <a:ea typeface="新細明體" charset="-120"/>
                </a:rPr>
                <a:t>6</a:t>
              </a: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 flipH="1">
              <a:off x="2447492" y="2717800"/>
              <a:ext cx="651308" cy="11528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3361134" y="2666999"/>
              <a:ext cx="282179" cy="302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3924861" y="3278187"/>
              <a:ext cx="228039" cy="4856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H="1">
              <a:off x="3410820" y="3278187"/>
              <a:ext cx="316630" cy="4856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 flipH="1">
              <a:off x="3695180" y="4111625"/>
              <a:ext cx="457720" cy="11339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>
              <a:off x="3435128" y="4146550"/>
              <a:ext cx="104997" cy="10715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 flipH="1">
              <a:off x="2914824" y="4111624"/>
              <a:ext cx="387176" cy="546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2441388" y="4146549"/>
              <a:ext cx="300226" cy="504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2964510" y="4945063"/>
              <a:ext cx="421628" cy="2437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3450864" y="2509837"/>
              <a:ext cx="452799" cy="646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altLang="zh-TW">
                  <a:solidFill>
                    <a:schemeClr val="tx1"/>
                  </a:solidFill>
                  <a:ea typeface="新細明體" charset="-120"/>
                </a:rPr>
                <a:t>28</a:t>
              </a:r>
            </a:p>
          </p:txBody>
        </p:sp>
        <p:sp>
          <p:nvSpPr>
            <p:cNvPr id="22" name="Rectangle 29"/>
            <p:cNvSpPr>
              <a:spLocks noChangeArrowheads="1"/>
            </p:cNvSpPr>
            <p:nvPr/>
          </p:nvSpPr>
          <p:spPr bwMode="auto">
            <a:xfrm>
              <a:off x="3993789" y="3222624"/>
              <a:ext cx="452799" cy="646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altLang="zh-TW">
                  <a:solidFill>
                    <a:schemeClr val="tx1"/>
                  </a:solidFill>
                  <a:ea typeface="新細明體" charset="-120"/>
                </a:rPr>
                <a:t>16</a:t>
              </a:r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3874727" y="4448174"/>
              <a:ext cx="452799" cy="646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altLang="zh-TW">
                  <a:solidFill>
                    <a:schemeClr val="tx1"/>
                  </a:solidFill>
                  <a:ea typeface="新細明體" charset="-120"/>
                </a:rPr>
                <a:t>12</a:t>
              </a:r>
            </a:p>
          </p:txBody>
        </p:sp>
        <p:sp>
          <p:nvSpPr>
            <p:cNvPr id="24" name="Rectangle 31"/>
            <p:cNvSpPr>
              <a:spLocks noChangeArrowheads="1"/>
            </p:cNvSpPr>
            <p:nvPr/>
          </p:nvSpPr>
          <p:spPr bwMode="auto">
            <a:xfrm>
              <a:off x="3415939" y="4397374"/>
              <a:ext cx="452799" cy="646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altLang="zh-TW">
                  <a:solidFill>
                    <a:schemeClr val="tx1"/>
                  </a:solidFill>
                  <a:ea typeface="新細明體" charset="-120"/>
                </a:rPr>
                <a:t>18</a:t>
              </a:r>
            </a:p>
          </p:txBody>
        </p:sp>
        <p:sp>
          <p:nvSpPr>
            <p:cNvPr id="25" name="Rectangle 32"/>
            <p:cNvSpPr>
              <a:spLocks noChangeArrowheads="1"/>
            </p:cNvSpPr>
            <p:nvPr/>
          </p:nvSpPr>
          <p:spPr bwMode="auto">
            <a:xfrm>
              <a:off x="2752364" y="4073524"/>
              <a:ext cx="452799" cy="646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altLang="zh-TW">
                  <a:solidFill>
                    <a:schemeClr val="tx1"/>
                  </a:solidFill>
                  <a:ea typeface="新細明體" charset="-120"/>
                </a:rPr>
                <a:t>24</a:t>
              </a:r>
            </a:p>
          </p:txBody>
        </p:sp>
        <p:sp>
          <p:nvSpPr>
            <p:cNvPr id="26" name="Rectangle 33"/>
            <p:cNvSpPr>
              <a:spLocks noChangeArrowheads="1"/>
            </p:cNvSpPr>
            <p:nvPr/>
          </p:nvSpPr>
          <p:spPr bwMode="auto">
            <a:xfrm>
              <a:off x="2819038" y="5008562"/>
              <a:ext cx="452799" cy="646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altLang="zh-TW" dirty="0">
                  <a:solidFill>
                    <a:schemeClr val="tx1"/>
                  </a:solidFill>
                  <a:ea typeface="新細明體" charset="-120"/>
                </a:rPr>
                <a:t>22</a:t>
              </a:r>
            </a:p>
          </p:txBody>
        </p:sp>
        <p:sp>
          <p:nvSpPr>
            <p:cNvPr id="27" name="Rectangle 35"/>
            <p:cNvSpPr>
              <a:spLocks noChangeArrowheads="1"/>
            </p:cNvSpPr>
            <p:nvPr/>
          </p:nvSpPr>
          <p:spPr bwMode="auto">
            <a:xfrm>
              <a:off x="2412638" y="2900362"/>
              <a:ext cx="452799" cy="646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altLang="zh-TW">
                  <a:solidFill>
                    <a:schemeClr val="tx1"/>
                  </a:solidFill>
                  <a:ea typeface="新細明體" charset="-120"/>
                </a:rPr>
                <a:t>10</a:t>
              </a:r>
            </a:p>
          </p:txBody>
        </p:sp>
        <p:sp>
          <p:nvSpPr>
            <p:cNvPr id="28" name="Rectangle 36"/>
            <p:cNvSpPr>
              <a:spLocks noChangeArrowheads="1"/>
            </p:cNvSpPr>
            <p:nvPr/>
          </p:nvSpPr>
          <p:spPr bwMode="auto">
            <a:xfrm>
              <a:off x="3195276" y="3241674"/>
              <a:ext cx="452799" cy="646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altLang="zh-TW">
                  <a:solidFill>
                    <a:schemeClr val="tx1"/>
                  </a:solidFill>
                  <a:ea typeface="新細明體" charset="-120"/>
                </a:rPr>
                <a:t>14</a:t>
              </a:r>
            </a:p>
          </p:txBody>
        </p:sp>
      </p:grp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493298" y="3657745"/>
            <a:ext cx="339599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lang="en-US" altLang="zh-TW" dirty="0" smtClean="0">
                <a:solidFill>
                  <a:schemeClr val="tx1"/>
                </a:solidFill>
                <a:ea typeface="新細明體" charset="-120"/>
              </a:rPr>
              <a:t>25</a:t>
            </a:r>
            <a:endParaRPr lang="en-US" altLang="zh-TW" dirty="0">
              <a:solidFill>
                <a:schemeClr val="tx1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Problem – Minimum Cost Spanning Tree</a:t>
            </a:r>
            <a:endParaRPr lang="en-IN" sz="3600" dirty="0"/>
          </a:p>
        </p:txBody>
      </p:sp>
      <p:pic>
        <p:nvPicPr>
          <p:cNvPr id="7170" name="Picture 2" descr="boruvka's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16" y="1100921"/>
            <a:ext cx="6470863" cy="46327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517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SHORTEST PATH ALGORITHMS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597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64778"/>
            <a:ext cx="7053542" cy="843819"/>
          </a:xfrm>
        </p:spPr>
        <p:txBody>
          <a:bodyPr/>
          <a:lstStyle/>
          <a:p>
            <a:r>
              <a:rPr lang="en-US" dirty="0" smtClean="0"/>
              <a:t>Example – Undirected Graph</a:t>
            </a:r>
            <a:endParaRPr lang="en-IN" dirty="0"/>
          </a:p>
        </p:txBody>
      </p:sp>
      <p:grpSp>
        <p:nvGrpSpPr>
          <p:cNvPr id="3" name="Group 23"/>
          <p:cNvGrpSpPr/>
          <p:nvPr/>
        </p:nvGrpSpPr>
        <p:grpSpPr>
          <a:xfrm>
            <a:off x="3387436" y="803543"/>
            <a:ext cx="2306783" cy="3020292"/>
            <a:chOff x="969817" y="1288471"/>
            <a:chExt cx="3075710" cy="3020292"/>
          </a:xfrm>
        </p:grpSpPr>
        <p:sp>
          <p:nvSpPr>
            <p:cNvPr id="4" name="Oval 3"/>
            <p:cNvSpPr/>
            <p:nvPr/>
          </p:nvSpPr>
          <p:spPr>
            <a:xfrm>
              <a:off x="969817" y="128847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v</a:t>
              </a:r>
              <a:r>
                <a:rPr lang="en-US" sz="2800" b="1" baseline="-25000" dirty="0" smtClean="0"/>
                <a:t>1</a:t>
              </a:r>
              <a:endParaRPr lang="en-IN" b="1" baseline="-250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131127" y="128847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v</a:t>
              </a:r>
              <a:r>
                <a:rPr lang="en-US" sz="2800" b="1" baseline="-25000" dirty="0" smtClean="0"/>
                <a:t>2</a:t>
              </a:r>
              <a:endParaRPr lang="en-IN" sz="28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969817" y="33943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b="1" dirty="0" smtClean="0">
                  <a:solidFill>
                    <a:prstClr val="white"/>
                  </a:solidFill>
                </a:rPr>
                <a:t>v</a:t>
              </a:r>
              <a:r>
                <a:rPr lang="en-US" sz="2800" b="1" baseline="-25000" dirty="0" smtClean="0">
                  <a:solidFill>
                    <a:prstClr val="white"/>
                  </a:solidFill>
                </a:rPr>
                <a:t>3</a:t>
              </a:r>
              <a:endParaRPr lang="en-IN" sz="2800" dirty="0" smtClean="0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131127" y="33943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b="1" dirty="0" smtClean="0">
                  <a:solidFill>
                    <a:prstClr val="white"/>
                  </a:solidFill>
                </a:rPr>
                <a:t>v</a:t>
              </a:r>
              <a:r>
                <a:rPr lang="en-US" sz="2800" b="1" baseline="-25000" dirty="0" smtClean="0">
                  <a:solidFill>
                    <a:prstClr val="white"/>
                  </a:solidFill>
                </a:rPr>
                <a:t>4</a:t>
              </a:r>
              <a:endParaRPr lang="en-IN" dirty="0"/>
            </a:p>
          </p:txBody>
        </p:sp>
        <p:cxnSp>
          <p:nvCxnSpPr>
            <p:cNvPr id="11" name="Straight Connector 10"/>
            <p:cNvCxnSpPr>
              <a:stCxn id="4" idx="4"/>
              <a:endCxn id="6" idx="0"/>
            </p:cNvCxnSpPr>
            <p:nvPr/>
          </p:nvCxnSpPr>
          <p:spPr>
            <a:xfrm rot="5400000">
              <a:off x="831272" y="2798617"/>
              <a:ext cx="1191491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6"/>
              <a:endCxn id="7" idx="2"/>
            </p:cNvCxnSpPr>
            <p:nvPr/>
          </p:nvCxnSpPr>
          <p:spPr>
            <a:xfrm flipV="1">
              <a:off x="1884217" y="3851562"/>
              <a:ext cx="124691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7"/>
              <a:endCxn id="5" idx="3"/>
            </p:cNvCxnSpPr>
            <p:nvPr/>
          </p:nvCxnSpPr>
          <p:spPr>
            <a:xfrm rot="5400000" flipH="1" flipV="1">
              <a:off x="1778015" y="2041251"/>
              <a:ext cx="1459314" cy="15147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24"/>
          <p:cNvGrpSpPr/>
          <p:nvPr/>
        </p:nvGrpSpPr>
        <p:grpSpPr>
          <a:xfrm>
            <a:off x="841663" y="803543"/>
            <a:ext cx="2306783" cy="3020292"/>
            <a:chOff x="969817" y="1288471"/>
            <a:chExt cx="3075710" cy="3020292"/>
          </a:xfrm>
        </p:grpSpPr>
        <p:sp>
          <p:nvSpPr>
            <p:cNvPr id="26" name="Oval 25"/>
            <p:cNvSpPr/>
            <p:nvPr/>
          </p:nvSpPr>
          <p:spPr>
            <a:xfrm>
              <a:off x="969817" y="128847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v</a:t>
              </a:r>
              <a:r>
                <a:rPr lang="en-US" sz="2800" b="1" baseline="-25000" dirty="0" smtClean="0"/>
                <a:t>1</a:t>
              </a:r>
              <a:endParaRPr lang="en-IN" b="1" baseline="-25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3131127" y="128847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v</a:t>
              </a:r>
              <a:r>
                <a:rPr lang="en-US" sz="2800" b="1" baseline="-25000" dirty="0" smtClean="0"/>
                <a:t>2</a:t>
              </a:r>
              <a:endParaRPr lang="en-IN" sz="28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969817" y="33943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b="1" dirty="0" smtClean="0">
                  <a:solidFill>
                    <a:prstClr val="white"/>
                  </a:solidFill>
                </a:rPr>
                <a:t>v</a:t>
              </a:r>
              <a:r>
                <a:rPr lang="en-US" sz="2800" b="1" baseline="-25000" dirty="0" smtClean="0">
                  <a:solidFill>
                    <a:prstClr val="white"/>
                  </a:solidFill>
                </a:rPr>
                <a:t>3</a:t>
              </a:r>
              <a:endParaRPr lang="en-IN" sz="2800" dirty="0" smtClean="0">
                <a:solidFill>
                  <a:prstClr val="white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131127" y="33943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b="1" dirty="0" smtClean="0">
                  <a:solidFill>
                    <a:prstClr val="white"/>
                  </a:solidFill>
                </a:rPr>
                <a:t>v</a:t>
              </a:r>
              <a:r>
                <a:rPr lang="en-US" sz="2800" b="1" baseline="-25000" dirty="0" smtClean="0">
                  <a:solidFill>
                    <a:prstClr val="white"/>
                  </a:solidFill>
                </a:rPr>
                <a:t>4</a:t>
              </a:r>
              <a:endParaRPr lang="en-IN" dirty="0"/>
            </a:p>
          </p:txBody>
        </p:sp>
        <p:cxnSp>
          <p:nvCxnSpPr>
            <p:cNvPr id="30" name="Straight Connector 29"/>
            <p:cNvCxnSpPr>
              <a:stCxn id="26" idx="6"/>
              <a:endCxn id="27" idx="2"/>
            </p:cNvCxnSpPr>
            <p:nvPr/>
          </p:nvCxnSpPr>
          <p:spPr>
            <a:xfrm flipV="1">
              <a:off x="1884217" y="1745671"/>
              <a:ext cx="124691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6" idx="4"/>
              <a:endCxn id="28" idx="0"/>
            </p:cNvCxnSpPr>
            <p:nvPr/>
          </p:nvCxnSpPr>
          <p:spPr>
            <a:xfrm rot="5400000">
              <a:off x="831272" y="2798617"/>
              <a:ext cx="1191491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8" idx="6"/>
              <a:endCxn id="29" idx="2"/>
            </p:cNvCxnSpPr>
            <p:nvPr/>
          </p:nvCxnSpPr>
          <p:spPr>
            <a:xfrm flipV="1">
              <a:off x="1884217" y="3851562"/>
              <a:ext cx="124691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7" idx="4"/>
              <a:endCxn id="29" idx="0"/>
            </p:cNvCxnSpPr>
            <p:nvPr/>
          </p:nvCxnSpPr>
          <p:spPr>
            <a:xfrm rot="5400000">
              <a:off x="2992582" y="2798616"/>
              <a:ext cx="1191491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6" idx="5"/>
              <a:endCxn id="29" idx="1"/>
            </p:cNvCxnSpPr>
            <p:nvPr/>
          </p:nvCxnSpPr>
          <p:spPr>
            <a:xfrm rot="16200000" flipH="1">
              <a:off x="1778016" y="2041251"/>
              <a:ext cx="1459312" cy="15147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7"/>
              <a:endCxn id="27" idx="3"/>
            </p:cNvCxnSpPr>
            <p:nvPr/>
          </p:nvCxnSpPr>
          <p:spPr>
            <a:xfrm rot="5400000" flipH="1" flipV="1">
              <a:off x="1778015" y="2041251"/>
              <a:ext cx="1459314" cy="15147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5"/>
          <p:cNvGrpSpPr/>
          <p:nvPr/>
        </p:nvGrpSpPr>
        <p:grpSpPr>
          <a:xfrm>
            <a:off x="5964381" y="803543"/>
            <a:ext cx="2306783" cy="3020292"/>
            <a:chOff x="969817" y="1288471"/>
            <a:chExt cx="3075710" cy="3020292"/>
          </a:xfrm>
        </p:grpSpPr>
        <p:sp>
          <p:nvSpPr>
            <p:cNvPr id="37" name="Oval 36"/>
            <p:cNvSpPr/>
            <p:nvPr/>
          </p:nvSpPr>
          <p:spPr>
            <a:xfrm>
              <a:off x="969817" y="128847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v</a:t>
              </a:r>
              <a:r>
                <a:rPr lang="en-US" sz="2800" b="1" baseline="-25000" dirty="0" smtClean="0"/>
                <a:t>1</a:t>
              </a:r>
              <a:endParaRPr lang="en-IN" b="1" baseline="-25000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3131127" y="128847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v</a:t>
              </a:r>
              <a:r>
                <a:rPr lang="en-US" sz="2800" b="1" baseline="-25000" dirty="0" smtClean="0"/>
                <a:t>2</a:t>
              </a:r>
              <a:endParaRPr lang="en-IN" sz="28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969817" y="33943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b="1" dirty="0" smtClean="0">
                  <a:solidFill>
                    <a:prstClr val="white"/>
                  </a:solidFill>
                </a:rPr>
                <a:t>v</a:t>
              </a:r>
              <a:r>
                <a:rPr lang="en-US" sz="2800" b="1" baseline="-25000" dirty="0" smtClean="0">
                  <a:solidFill>
                    <a:prstClr val="white"/>
                  </a:solidFill>
                </a:rPr>
                <a:t>3</a:t>
              </a:r>
              <a:endParaRPr lang="en-IN" sz="2800" dirty="0" smtClean="0">
                <a:solidFill>
                  <a:prstClr val="white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131127" y="33943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b="1" dirty="0" smtClean="0">
                  <a:solidFill>
                    <a:prstClr val="white"/>
                  </a:solidFill>
                </a:rPr>
                <a:t>v</a:t>
              </a:r>
              <a:r>
                <a:rPr lang="en-US" sz="2800" b="1" baseline="-25000" dirty="0" smtClean="0">
                  <a:solidFill>
                    <a:prstClr val="white"/>
                  </a:solidFill>
                </a:rPr>
                <a:t>4</a:t>
              </a:r>
              <a:endParaRPr lang="en-IN" dirty="0"/>
            </a:p>
          </p:txBody>
        </p:sp>
        <p:cxnSp>
          <p:nvCxnSpPr>
            <p:cNvPr id="45" name="Straight Connector 44"/>
            <p:cNvCxnSpPr>
              <a:stCxn id="37" idx="5"/>
              <a:endCxn id="40" idx="1"/>
            </p:cNvCxnSpPr>
            <p:nvPr/>
          </p:nvCxnSpPr>
          <p:spPr>
            <a:xfrm rot="16200000" flipH="1">
              <a:off x="1778016" y="2041251"/>
              <a:ext cx="1459312" cy="15147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9" idx="7"/>
              <a:endCxn id="38" idx="3"/>
            </p:cNvCxnSpPr>
            <p:nvPr/>
          </p:nvCxnSpPr>
          <p:spPr>
            <a:xfrm rot="5400000" flipH="1" flipV="1">
              <a:off x="1778015" y="2041251"/>
              <a:ext cx="1459314" cy="15147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46"/>
          <p:cNvGrpSpPr/>
          <p:nvPr/>
        </p:nvGrpSpPr>
        <p:grpSpPr>
          <a:xfrm>
            <a:off x="831271" y="3837708"/>
            <a:ext cx="2306783" cy="3020292"/>
            <a:chOff x="969817" y="1288471"/>
            <a:chExt cx="3075710" cy="3020292"/>
          </a:xfrm>
        </p:grpSpPr>
        <p:sp>
          <p:nvSpPr>
            <p:cNvPr id="48" name="Oval 47"/>
            <p:cNvSpPr/>
            <p:nvPr/>
          </p:nvSpPr>
          <p:spPr>
            <a:xfrm>
              <a:off x="969817" y="128847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v</a:t>
              </a:r>
              <a:r>
                <a:rPr lang="en-US" sz="2800" b="1" baseline="-25000" dirty="0" smtClean="0"/>
                <a:t>1</a:t>
              </a:r>
              <a:endParaRPr lang="en-IN" b="1" baseline="-25000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3131127" y="128847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v</a:t>
              </a:r>
              <a:r>
                <a:rPr lang="en-US" sz="2800" b="1" baseline="-25000" dirty="0" smtClean="0"/>
                <a:t>2</a:t>
              </a:r>
              <a:endParaRPr lang="en-IN" sz="28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969817" y="33943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b="1" dirty="0" smtClean="0">
                  <a:solidFill>
                    <a:prstClr val="white"/>
                  </a:solidFill>
                </a:rPr>
                <a:t>v</a:t>
              </a:r>
              <a:r>
                <a:rPr lang="en-US" sz="2800" b="1" baseline="-25000" dirty="0" smtClean="0">
                  <a:solidFill>
                    <a:prstClr val="white"/>
                  </a:solidFill>
                </a:rPr>
                <a:t>3</a:t>
              </a:r>
              <a:endParaRPr lang="en-IN" sz="2800" dirty="0" smtClean="0">
                <a:solidFill>
                  <a:prstClr val="white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3131127" y="33943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b="1" dirty="0" smtClean="0">
                  <a:solidFill>
                    <a:prstClr val="white"/>
                  </a:solidFill>
                </a:rPr>
                <a:t>v</a:t>
              </a:r>
              <a:r>
                <a:rPr lang="en-US" sz="2800" b="1" baseline="-25000" dirty="0" smtClean="0">
                  <a:solidFill>
                    <a:prstClr val="white"/>
                  </a:solidFill>
                </a:rPr>
                <a:t>4</a:t>
              </a:r>
              <a:endParaRPr lang="en-IN" dirty="0"/>
            </a:p>
          </p:txBody>
        </p:sp>
        <p:cxnSp>
          <p:nvCxnSpPr>
            <p:cNvPr id="52" name="Straight Connector 51"/>
            <p:cNvCxnSpPr>
              <a:stCxn id="48" idx="6"/>
              <a:endCxn id="49" idx="2"/>
            </p:cNvCxnSpPr>
            <p:nvPr/>
          </p:nvCxnSpPr>
          <p:spPr>
            <a:xfrm flipV="1">
              <a:off x="1884217" y="1745671"/>
              <a:ext cx="124691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8" idx="4"/>
              <a:endCxn id="50" idx="0"/>
            </p:cNvCxnSpPr>
            <p:nvPr/>
          </p:nvCxnSpPr>
          <p:spPr>
            <a:xfrm rot="5400000">
              <a:off x="831272" y="2798617"/>
              <a:ext cx="1191491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9" idx="4"/>
              <a:endCxn id="51" idx="0"/>
            </p:cNvCxnSpPr>
            <p:nvPr/>
          </p:nvCxnSpPr>
          <p:spPr>
            <a:xfrm rot="5400000">
              <a:off x="2992582" y="2798616"/>
              <a:ext cx="1191491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57"/>
          <p:cNvGrpSpPr/>
          <p:nvPr/>
        </p:nvGrpSpPr>
        <p:grpSpPr>
          <a:xfrm>
            <a:off x="3418608" y="3837708"/>
            <a:ext cx="2306783" cy="3020292"/>
            <a:chOff x="969817" y="1288471"/>
            <a:chExt cx="3075710" cy="3020292"/>
          </a:xfrm>
        </p:grpSpPr>
        <p:sp>
          <p:nvSpPr>
            <p:cNvPr id="59" name="Oval 58"/>
            <p:cNvSpPr/>
            <p:nvPr/>
          </p:nvSpPr>
          <p:spPr>
            <a:xfrm>
              <a:off x="969817" y="128847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v</a:t>
              </a:r>
              <a:r>
                <a:rPr lang="en-US" sz="2800" b="1" baseline="-25000" dirty="0" smtClean="0"/>
                <a:t>1</a:t>
              </a:r>
              <a:endParaRPr lang="en-IN" b="1" baseline="-25000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3131127" y="128847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v</a:t>
              </a:r>
              <a:r>
                <a:rPr lang="en-US" sz="2800" b="1" baseline="-25000" dirty="0" smtClean="0"/>
                <a:t>2</a:t>
              </a:r>
              <a:endParaRPr lang="en-IN" sz="2800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969817" y="33943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b="1" dirty="0" smtClean="0">
                  <a:solidFill>
                    <a:prstClr val="white"/>
                  </a:solidFill>
                </a:rPr>
                <a:t>v</a:t>
              </a:r>
              <a:r>
                <a:rPr lang="en-US" sz="2800" b="1" baseline="-25000" dirty="0" smtClean="0">
                  <a:solidFill>
                    <a:prstClr val="white"/>
                  </a:solidFill>
                </a:rPr>
                <a:t>3</a:t>
              </a:r>
              <a:endParaRPr lang="en-IN" sz="2800" dirty="0" smtClean="0">
                <a:solidFill>
                  <a:prstClr val="white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3131127" y="33943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b="1" dirty="0" smtClean="0">
                  <a:solidFill>
                    <a:prstClr val="white"/>
                  </a:solidFill>
                </a:rPr>
                <a:t>v</a:t>
              </a:r>
              <a:r>
                <a:rPr lang="en-US" sz="2800" b="1" baseline="-25000" dirty="0" smtClean="0">
                  <a:solidFill>
                    <a:prstClr val="white"/>
                  </a:solidFill>
                </a:rPr>
                <a:t>4</a:t>
              </a:r>
              <a:endParaRPr lang="en-IN" dirty="0"/>
            </a:p>
          </p:txBody>
        </p:sp>
        <p:cxnSp>
          <p:nvCxnSpPr>
            <p:cNvPr id="64" name="Straight Connector 63"/>
            <p:cNvCxnSpPr>
              <a:stCxn id="59" idx="4"/>
              <a:endCxn id="61" idx="0"/>
            </p:cNvCxnSpPr>
            <p:nvPr/>
          </p:nvCxnSpPr>
          <p:spPr>
            <a:xfrm rot="5400000">
              <a:off x="831272" y="2798617"/>
              <a:ext cx="1191491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0" idx="4"/>
              <a:endCxn id="62" idx="0"/>
            </p:cNvCxnSpPr>
            <p:nvPr/>
          </p:nvCxnSpPr>
          <p:spPr>
            <a:xfrm rot="5400000">
              <a:off x="2992582" y="2798616"/>
              <a:ext cx="1191491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9" idx="5"/>
              <a:endCxn id="62" idx="1"/>
            </p:cNvCxnSpPr>
            <p:nvPr/>
          </p:nvCxnSpPr>
          <p:spPr>
            <a:xfrm rot="16200000" flipH="1">
              <a:off x="1778016" y="2041251"/>
              <a:ext cx="1459312" cy="15147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68"/>
          <p:cNvGrpSpPr/>
          <p:nvPr/>
        </p:nvGrpSpPr>
        <p:grpSpPr>
          <a:xfrm>
            <a:off x="5974771" y="3837708"/>
            <a:ext cx="2306783" cy="3020292"/>
            <a:chOff x="969817" y="1288471"/>
            <a:chExt cx="3075710" cy="3020292"/>
          </a:xfrm>
        </p:grpSpPr>
        <p:sp>
          <p:nvSpPr>
            <p:cNvPr id="70" name="Oval 69"/>
            <p:cNvSpPr/>
            <p:nvPr/>
          </p:nvSpPr>
          <p:spPr>
            <a:xfrm>
              <a:off x="969817" y="128847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v</a:t>
              </a:r>
              <a:r>
                <a:rPr lang="en-US" sz="2800" b="1" baseline="-25000" dirty="0" smtClean="0"/>
                <a:t>1</a:t>
              </a:r>
              <a:endParaRPr lang="en-IN" b="1" baseline="-25000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3131127" y="128847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v</a:t>
              </a:r>
              <a:r>
                <a:rPr lang="en-US" sz="2800" b="1" baseline="-25000" dirty="0" smtClean="0"/>
                <a:t>2</a:t>
              </a:r>
              <a:endParaRPr lang="en-IN" sz="2800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969817" y="33943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b="1" dirty="0" smtClean="0">
                  <a:solidFill>
                    <a:prstClr val="white"/>
                  </a:solidFill>
                </a:rPr>
                <a:t>v</a:t>
              </a:r>
              <a:r>
                <a:rPr lang="en-US" sz="2800" b="1" baseline="-25000" dirty="0" smtClean="0">
                  <a:solidFill>
                    <a:prstClr val="white"/>
                  </a:solidFill>
                </a:rPr>
                <a:t>3</a:t>
              </a:r>
              <a:endParaRPr lang="en-IN" sz="2800" dirty="0" smtClean="0">
                <a:solidFill>
                  <a:prstClr val="white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3131127" y="33943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b="1" dirty="0" smtClean="0">
                  <a:solidFill>
                    <a:prstClr val="white"/>
                  </a:solidFill>
                </a:rPr>
                <a:t>v</a:t>
              </a:r>
              <a:r>
                <a:rPr lang="en-US" sz="2800" b="1" baseline="-25000" dirty="0" smtClean="0">
                  <a:solidFill>
                    <a:prstClr val="white"/>
                  </a:solidFill>
                </a:rPr>
                <a:t>4</a:t>
              </a:r>
              <a:endParaRPr lang="en-IN" dirty="0"/>
            </a:p>
          </p:txBody>
        </p:sp>
        <p:cxnSp>
          <p:nvCxnSpPr>
            <p:cNvPr id="74" name="Straight Connector 73"/>
            <p:cNvCxnSpPr>
              <a:stCxn id="70" idx="6"/>
              <a:endCxn id="71" idx="2"/>
            </p:cNvCxnSpPr>
            <p:nvPr/>
          </p:nvCxnSpPr>
          <p:spPr>
            <a:xfrm flipV="1">
              <a:off x="1884217" y="1745671"/>
              <a:ext cx="124691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2" idx="6"/>
              <a:endCxn id="73" idx="2"/>
            </p:cNvCxnSpPr>
            <p:nvPr/>
          </p:nvCxnSpPr>
          <p:spPr>
            <a:xfrm flipV="1">
              <a:off x="1884217" y="3851562"/>
              <a:ext cx="124691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1" idx="4"/>
              <a:endCxn id="73" idx="0"/>
            </p:cNvCxnSpPr>
            <p:nvPr/>
          </p:nvCxnSpPr>
          <p:spPr>
            <a:xfrm rot="5400000">
              <a:off x="2992582" y="2798616"/>
              <a:ext cx="1191491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Single Source Shortest Path</a:t>
            </a:r>
          </a:p>
          <a:p>
            <a:pPr lvl="1"/>
            <a:r>
              <a:rPr lang="en-IN" dirty="0" err="1" smtClean="0"/>
              <a:t>Dijkstras</a:t>
            </a:r>
            <a:r>
              <a:rPr lang="en-IN" dirty="0" smtClean="0"/>
              <a:t> Algorithm</a:t>
            </a:r>
          </a:p>
          <a:p>
            <a:pPr lvl="1"/>
            <a:r>
              <a:rPr lang="en-IN" dirty="0" smtClean="0"/>
              <a:t>Bellman Ford Algorithm</a:t>
            </a:r>
          </a:p>
          <a:p>
            <a:r>
              <a:rPr lang="en-IN" dirty="0" smtClean="0"/>
              <a:t>All Pairs Shortest Path</a:t>
            </a:r>
          </a:p>
          <a:p>
            <a:pPr lvl="1"/>
            <a:r>
              <a:rPr lang="en-IN" dirty="0" smtClean="0"/>
              <a:t>Floyd </a:t>
            </a:r>
            <a:r>
              <a:rPr lang="en-IN" dirty="0" err="1" smtClean="0"/>
              <a:t>Warshall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8167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5900" y="152400"/>
            <a:ext cx="6172200" cy="1143000"/>
          </a:xfrm>
        </p:spPr>
        <p:txBody>
          <a:bodyPr/>
          <a:lstStyle/>
          <a:p>
            <a:r>
              <a:rPr lang="en-GB" altLang="en-US" smtClean="0"/>
              <a:t>Edsger Wybe Dijkstra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1447800"/>
            <a:ext cx="2144316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43400" y="1371600"/>
            <a:ext cx="34290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95000"/>
              </a:lnSpc>
            </a:pPr>
            <a:r>
              <a:rPr lang="en-US" altLang="en-US" dirty="0"/>
              <a:t>- May 11, 1930 – August 6, 2002</a:t>
            </a:r>
          </a:p>
          <a:p>
            <a:pPr algn="just" eaLnBrk="1" hangingPunct="1">
              <a:lnSpc>
                <a:spcPct val="95000"/>
              </a:lnSpc>
            </a:pPr>
            <a:r>
              <a:rPr lang="en-US" altLang="en-US" dirty="0"/>
              <a:t> </a:t>
            </a:r>
          </a:p>
          <a:p>
            <a:pPr algn="just" eaLnBrk="1" hangingPunct="1">
              <a:lnSpc>
                <a:spcPct val="95000"/>
              </a:lnSpc>
            </a:pPr>
            <a:r>
              <a:rPr lang="en-US" altLang="en-US" dirty="0"/>
              <a:t>- Received the 1972 A. M. Turing Award, widely considered the most prestigious award in computer science.  </a:t>
            </a:r>
          </a:p>
          <a:p>
            <a:pPr algn="just" eaLnBrk="1" hangingPunct="1">
              <a:lnSpc>
                <a:spcPct val="95000"/>
              </a:lnSpc>
            </a:pPr>
            <a:endParaRPr lang="en-US" altLang="en-US" dirty="0"/>
          </a:p>
          <a:p>
            <a:pPr algn="just" eaLnBrk="1" hangingPunct="1">
              <a:lnSpc>
                <a:spcPct val="95000"/>
              </a:lnSpc>
            </a:pPr>
            <a:r>
              <a:rPr lang="en-US" altLang="en-US" dirty="0"/>
              <a:t>- The Schlumberger Centennial Chair of Computer Sciences at The University of Texas at Austin from 1984 until 2000</a:t>
            </a:r>
          </a:p>
          <a:p>
            <a:pPr algn="just" eaLnBrk="1" hangingPunct="1">
              <a:lnSpc>
                <a:spcPct val="95000"/>
              </a:lnSpc>
            </a:pPr>
            <a:r>
              <a:rPr lang="en-US" altLang="en-US" dirty="0"/>
              <a:t> </a:t>
            </a:r>
          </a:p>
          <a:p>
            <a:pPr algn="just" eaLnBrk="1" hangingPunct="1">
              <a:lnSpc>
                <a:spcPct val="95000"/>
              </a:lnSpc>
            </a:pPr>
            <a:r>
              <a:rPr lang="en-US" altLang="en-US" dirty="0"/>
              <a:t>- Made a strong case against use of the GOTO statement in programming languages and helped lead to its deprecation.</a:t>
            </a:r>
          </a:p>
          <a:p>
            <a:pPr algn="just" eaLnBrk="1" hangingPunct="1">
              <a:lnSpc>
                <a:spcPct val="95000"/>
              </a:lnSpc>
            </a:pPr>
            <a:r>
              <a:rPr lang="en-US" altLang="en-US" dirty="0"/>
              <a:t> </a:t>
            </a:r>
          </a:p>
          <a:p>
            <a:pPr algn="just" eaLnBrk="1" hangingPunct="1">
              <a:lnSpc>
                <a:spcPct val="95000"/>
              </a:lnSpc>
            </a:pPr>
            <a:r>
              <a:rPr lang="en-US" altLang="en-US" dirty="0"/>
              <a:t>- Known for his many essays on programming.</a:t>
            </a:r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648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Dijkstra’s Algorithm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7485" y="1343631"/>
            <a:ext cx="8149331" cy="511790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b="1" dirty="0">
                <a:latin typeface="Arial" panose="020B0604020202020204" pitchFamily="34" charset="0"/>
              </a:rPr>
              <a:t>S</a:t>
            </a:r>
            <a:r>
              <a:rPr lang="en-US" altLang="en-US" dirty="0">
                <a:latin typeface="Arial" panose="020B0604020202020204" pitchFamily="34" charset="0"/>
              </a:rPr>
              <a:t>olution to the single-source shortest path problem in graph theory. 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</a:rPr>
              <a:t>Works </a:t>
            </a:r>
            <a:r>
              <a:rPr lang="en-US" altLang="en-US" dirty="0">
                <a:latin typeface="Arial" panose="020B0604020202020204" pitchFamily="34" charset="0"/>
              </a:rPr>
              <a:t>on both directed and undirected graphs.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</a:rPr>
              <a:t>All </a:t>
            </a:r>
            <a:r>
              <a:rPr lang="en-US" altLang="en-US" dirty="0">
                <a:latin typeface="Arial" panose="020B0604020202020204" pitchFamily="34" charset="0"/>
              </a:rPr>
              <a:t>edges must have nonnegative weights</a:t>
            </a:r>
            <a:r>
              <a:rPr lang="en-US" altLang="en-US" dirty="0" smtClean="0">
                <a:latin typeface="Arial" panose="020B0604020202020204" pitchFamily="34" charset="0"/>
              </a:rPr>
              <a:t>.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en-US" dirty="0" smtClean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dirty="0" smtClean="0">
                <a:solidFill>
                  <a:srgbClr val="FFFF00"/>
                </a:solidFill>
                <a:latin typeface="Arial" panose="020B0604020202020204" pitchFamily="34" charset="0"/>
              </a:rPr>
              <a:t>Approach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altLang="en-US" dirty="0" smtClean="0">
                <a:latin typeface="Arial" panose="020B0604020202020204" pitchFamily="34" charset="0"/>
              </a:rPr>
              <a:t>Greedy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dirty="0">
                <a:solidFill>
                  <a:srgbClr val="FFFF00"/>
                </a:solidFill>
                <a:latin typeface="Arial" panose="020B0604020202020204" pitchFamily="34" charset="0"/>
              </a:rPr>
              <a:t>Input</a:t>
            </a:r>
            <a:r>
              <a:rPr lang="en-US" altLang="en-US" dirty="0">
                <a:latin typeface="Arial" panose="020B0604020202020204" pitchFamily="34" charset="0"/>
              </a:rPr>
              <a:t>: Weighted graph G={E,V} and source vertex </a:t>
            </a:r>
            <a:r>
              <a:rPr lang="en-US" altLang="en-US" i="1" dirty="0" err="1">
                <a:latin typeface="Arial" panose="020B0604020202020204" pitchFamily="34" charset="0"/>
              </a:rPr>
              <a:t>v</a:t>
            </a:r>
            <a:r>
              <a:rPr lang="en-US" altLang="en-US" dirty="0" err="1">
                <a:latin typeface="Constantia" panose="02030602050306030303" pitchFamily="18" charset="0"/>
              </a:rPr>
              <a:t>∈</a:t>
            </a:r>
            <a:r>
              <a:rPr lang="en-US" altLang="en-US" dirty="0" err="1">
                <a:latin typeface="Arial" panose="020B0604020202020204" pitchFamily="34" charset="0"/>
              </a:rPr>
              <a:t>V</a:t>
            </a:r>
            <a:r>
              <a:rPr lang="en-US" altLang="en-US" dirty="0">
                <a:latin typeface="Arial" panose="020B0604020202020204" pitchFamily="34" charset="0"/>
              </a:rPr>
              <a:t>, such that all edge weights are </a:t>
            </a:r>
            <a:r>
              <a:rPr lang="en-US" altLang="en-US" dirty="0" smtClean="0">
                <a:latin typeface="Arial" panose="020B0604020202020204" pitchFamily="34" charset="0"/>
              </a:rPr>
              <a:t>nonnegative</a:t>
            </a:r>
            <a:endParaRPr lang="en-US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dirty="0">
                <a:solidFill>
                  <a:srgbClr val="FFFF00"/>
                </a:solidFill>
                <a:latin typeface="Arial" panose="020B0604020202020204" pitchFamily="34" charset="0"/>
              </a:rPr>
              <a:t>Output</a:t>
            </a:r>
            <a:r>
              <a:rPr lang="en-US" altLang="en-US" dirty="0">
                <a:latin typeface="Arial" panose="020B0604020202020204" pitchFamily="34" charset="0"/>
              </a:rPr>
              <a:t>: Lengths of shortest paths from a given source vertex</a:t>
            </a:r>
            <a:r>
              <a:rPr lang="en-US" altLang="en-US" i="1" dirty="0">
                <a:latin typeface="Arial" panose="020B0604020202020204" pitchFamily="34" charset="0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</a:rPr>
              <a:t>v</a:t>
            </a:r>
            <a:r>
              <a:rPr lang="en-US" altLang="en-US" dirty="0" err="1">
                <a:latin typeface="Constantia" panose="02030602050306030303" pitchFamily="18" charset="0"/>
              </a:rPr>
              <a:t>∈</a:t>
            </a:r>
            <a:r>
              <a:rPr lang="en-US" altLang="en-US" dirty="0" err="1">
                <a:latin typeface="Arial" panose="020B0604020202020204" pitchFamily="34" charset="0"/>
              </a:rPr>
              <a:t>V</a:t>
            </a:r>
            <a:r>
              <a:rPr lang="en-US" altLang="en-US" dirty="0">
                <a:latin typeface="Arial" panose="020B0604020202020204" pitchFamily="34" charset="0"/>
              </a:rPr>
              <a:t>  to all other </a:t>
            </a:r>
            <a:r>
              <a:rPr lang="en-US" altLang="en-US" dirty="0" smtClean="0">
                <a:latin typeface="Arial" panose="020B0604020202020204" pitchFamily="34" charset="0"/>
              </a:rPr>
              <a:t>vertices</a:t>
            </a:r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4582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Pseudocode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314" y="1271852"/>
            <a:ext cx="8149331" cy="5117909"/>
          </a:xfrm>
        </p:spPr>
        <p:txBody>
          <a:bodyPr>
            <a:normAutofit fontScale="55000" lnSpcReduction="20000"/>
          </a:bodyPr>
          <a:lstStyle/>
          <a:p>
            <a:pPr marL="0" algn="l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en-US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dist</a:t>
            </a:r>
            <a:r>
              <a:rPr lang="en-US" alt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[s</a:t>
            </a:r>
            <a:r>
              <a:rPr lang="en-US" alt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] ←0        	</a:t>
            </a:r>
            <a:r>
              <a:rPr lang="en-US" alt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					</a:t>
            </a:r>
            <a:r>
              <a:rPr lang="en-US" altLang="en-US" dirty="0" smtClean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altLang="en-US" dirty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distance to source vertex is zero)</a:t>
            </a:r>
          </a:p>
          <a:p>
            <a:pPr marL="0" algn="l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for</a:t>
            </a:r>
            <a:r>
              <a:rPr lang="en-US" alt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  all v ∈ V–{s</a:t>
            </a:r>
            <a:r>
              <a:rPr lang="en-US" alt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}</a:t>
            </a:r>
          </a:p>
          <a:p>
            <a:pPr marL="0" algn="l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		do  </a:t>
            </a:r>
            <a:r>
              <a:rPr lang="en-US" altLang="en-US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dist</a:t>
            </a:r>
            <a:r>
              <a:rPr lang="en-US" alt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[v] ←</a:t>
            </a:r>
            <a:r>
              <a:rPr lang="en-US" altLang="en-US" sz="73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7300" b="1" dirty="0">
                <a:latin typeface="Microsoft Sans Serif" pitchFamily="34" charset="0"/>
                <a:ea typeface="Gulim" pitchFamily="34" charset="-127"/>
                <a:cs typeface="Microsoft Sans Serif" pitchFamily="34" charset="0"/>
                <a:sym typeface="Wingdings" pitchFamily="2" charset="2"/>
              </a:rPr>
              <a:t>∞</a:t>
            </a:r>
            <a:r>
              <a:rPr lang="en-US" alt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				</a:t>
            </a:r>
            <a:r>
              <a:rPr lang="en-US" altLang="en-US" dirty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(set all other distances to infinity) </a:t>
            </a:r>
          </a:p>
          <a:p>
            <a:pPr marL="0" algn="l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		S←∅ 		</a:t>
            </a:r>
            <a:r>
              <a:rPr lang="en-US" alt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					</a:t>
            </a:r>
            <a:r>
              <a:rPr lang="en-US" altLang="en-US" dirty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(S, the set of visited vertices is initially empty) </a:t>
            </a:r>
          </a:p>
          <a:p>
            <a:pPr marL="0" algn="l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		Q←V  		</a:t>
            </a:r>
            <a:r>
              <a:rPr lang="en-US" alt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					</a:t>
            </a:r>
            <a:r>
              <a:rPr lang="en-US" altLang="en-US" dirty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(Q, the queue initially contains all vertices) </a:t>
            </a:r>
          </a:p>
          <a:p>
            <a:pPr marL="0" algn="l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	while Q </a:t>
            </a:r>
            <a:r>
              <a:rPr lang="en-US" alt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≠ ∅ </a:t>
            </a:r>
            <a:r>
              <a:rPr lang="en-US" alt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		</a:t>
            </a:r>
            <a:r>
              <a:rPr lang="en-US" alt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				</a:t>
            </a:r>
            <a:r>
              <a:rPr lang="en-US" altLang="en-US" dirty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(while the queue is not empty) </a:t>
            </a:r>
          </a:p>
          <a:p>
            <a:pPr marL="0" algn="l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		do   u ← </a:t>
            </a:r>
            <a:r>
              <a:rPr lang="en-US" alt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mindistance</a:t>
            </a:r>
            <a:r>
              <a:rPr lang="en-US" alt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alt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Q,dist</a:t>
            </a:r>
            <a:r>
              <a:rPr lang="en-US" alt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) </a:t>
            </a:r>
            <a:r>
              <a:rPr lang="en-US" altLang="en-US" dirty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(select the element of Q with the min. distance) </a:t>
            </a:r>
          </a:p>
          <a:p>
            <a:pPr marL="0" algn="l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		 S</a:t>
            </a:r>
            <a:r>
              <a:rPr lang="en-US" alt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←</a:t>
            </a:r>
            <a:r>
              <a:rPr lang="en-US" alt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S ∪ {</a:t>
            </a:r>
            <a:r>
              <a:rPr lang="en-US" alt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u} 		</a:t>
            </a:r>
            <a:r>
              <a:rPr lang="en-US" alt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		</a:t>
            </a:r>
            <a:r>
              <a:rPr lang="en-US" altLang="en-US" dirty="0" smtClean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altLang="en-US" dirty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add u to list of visited vertices) </a:t>
            </a:r>
          </a:p>
          <a:p>
            <a:pPr marL="0" indent="0" algn="l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		for </a:t>
            </a:r>
            <a:r>
              <a:rPr lang="en-US" alt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all v ∈ neighbors[u</a:t>
            </a:r>
            <a:r>
              <a:rPr lang="en-US" alt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]</a:t>
            </a:r>
          </a:p>
          <a:p>
            <a:pPr marL="0" indent="0" algn="l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              do  if   </a:t>
            </a:r>
            <a:r>
              <a:rPr lang="en-US" alt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dist</a:t>
            </a:r>
            <a:r>
              <a:rPr lang="en-US" alt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[v] &gt; </a:t>
            </a:r>
            <a:r>
              <a:rPr lang="en-US" alt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dist</a:t>
            </a:r>
            <a:r>
              <a:rPr lang="en-US" alt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[u] + w(u, v) 	 </a:t>
            </a:r>
            <a:r>
              <a:rPr lang="en-US" altLang="en-US" dirty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(if new shortest path found)</a:t>
            </a:r>
          </a:p>
          <a:p>
            <a:pPr marL="0" indent="0" algn="l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                         then </a:t>
            </a:r>
            <a:r>
              <a:rPr lang="en-US" alt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dist[v</a:t>
            </a:r>
            <a:r>
              <a:rPr lang="en-US" alt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] ←</a:t>
            </a:r>
            <a:r>
              <a:rPr lang="en-US" alt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dist[u</a:t>
            </a:r>
            <a:r>
              <a:rPr lang="en-US" alt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] + w(u, v) </a:t>
            </a:r>
            <a:r>
              <a:rPr lang="en-US" alt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en-US" dirty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(set new value of shortest path</a:t>
            </a:r>
            <a:r>
              <a:rPr lang="en-US" altLang="en-US" dirty="0" smtClean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</a:p>
          <a:p>
            <a:pPr marL="0" indent="0" algn="l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return </a:t>
            </a:r>
            <a:r>
              <a:rPr lang="en-US" altLang="en-US" dirty="0" err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dist</a:t>
            </a:r>
            <a:endParaRPr lang="en-US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87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14284459"/>
              </p:ext>
            </p:extLst>
          </p:nvPr>
        </p:nvGraphicFramePr>
        <p:xfrm>
          <a:off x="484583" y="2461372"/>
          <a:ext cx="2514600" cy="9448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</a:tblGrid>
              <a:tr h="472282"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A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B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C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D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E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05" marB="45705"/>
                </a:tc>
              </a:tr>
              <a:tr h="472282"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0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05" marB="45705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4584" y="3895165"/>
            <a:ext cx="800219" cy="4770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sz="2500" dirty="0">
                <a:latin typeface="Microsoft Sans Serif" pitchFamily="34" charset="0"/>
                <a:cs typeface="Microsoft Sans Serif" pitchFamily="34" charset="0"/>
              </a:rPr>
              <a:t>S={}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4583" y="1371092"/>
            <a:ext cx="2514600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sz="3600" dirty="0" smtClean="0">
                <a:latin typeface="Microsoft Sans Serif" pitchFamily="34" charset="0"/>
                <a:cs typeface="Microsoft Sans Serif" pitchFamily="34" charset="0"/>
              </a:rPr>
              <a:t>Initialize</a:t>
            </a:r>
            <a:endParaRPr lang="en-GB" sz="3600" dirty="0">
              <a:latin typeface="Microsoft Sans Serif" pitchFamily="34" charset="0"/>
              <a:cs typeface="Microsoft Sans Serif" pitchFamily="34" charset="0"/>
            </a:endParaRPr>
          </a:p>
        </p:txBody>
      </p:sp>
      <p:grpSp>
        <p:nvGrpSpPr>
          <p:cNvPr id="3" name="Group 36"/>
          <p:cNvGrpSpPr/>
          <p:nvPr/>
        </p:nvGrpSpPr>
        <p:grpSpPr>
          <a:xfrm>
            <a:off x="4224998" y="1180348"/>
            <a:ext cx="3515528" cy="3506086"/>
            <a:chOff x="4664340" y="1050334"/>
            <a:chExt cx="4687371" cy="3506086"/>
          </a:xfrm>
        </p:grpSpPr>
        <p:sp>
          <p:nvSpPr>
            <p:cNvPr id="6" name="Oval 5"/>
            <p:cNvSpPr/>
            <p:nvPr/>
          </p:nvSpPr>
          <p:spPr>
            <a:xfrm>
              <a:off x="5048675" y="2438474"/>
              <a:ext cx="720000" cy="72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344075" y="1447874"/>
              <a:ext cx="720000" cy="72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420275" y="3505274"/>
              <a:ext cx="720000" cy="72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8477675" y="1524074"/>
              <a:ext cx="720000" cy="72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512400" y="3505274"/>
              <a:ext cx="720000" cy="72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E</a:t>
              </a:r>
            </a:p>
          </p:txBody>
        </p:sp>
        <p:cxnSp>
          <p:nvCxnSpPr>
            <p:cNvPr id="11" name="Straight Arrow Connector 10"/>
            <p:cNvCxnSpPr>
              <a:stCxn id="6" idx="7"/>
              <a:endCxn id="7" idx="3"/>
            </p:cNvCxnSpPr>
            <p:nvPr/>
          </p:nvCxnSpPr>
          <p:spPr>
            <a:xfrm rot="5400000" flipH="1" flipV="1">
              <a:off x="5814688" y="1910046"/>
              <a:ext cx="482600" cy="785813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068019" y="1775903"/>
              <a:ext cx="14398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429719" y="3149091"/>
              <a:ext cx="990600" cy="715962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106119" y="3885691"/>
              <a:ext cx="14398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7029919" y="2137853"/>
              <a:ext cx="1552575" cy="1468438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 flipH="1" flipV="1">
              <a:off x="6125838" y="2808572"/>
              <a:ext cx="13509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5973438" y="2808572"/>
              <a:ext cx="13509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8260231" y="2895091"/>
              <a:ext cx="1349375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8107831" y="2895091"/>
              <a:ext cx="1349375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31"/>
            <p:cNvSpPr txBox="1">
              <a:spLocks noChangeArrowheads="1"/>
            </p:cNvSpPr>
            <p:nvPr/>
          </p:nvSpPr>
          <p:spPr bwMode="auto">
            <a:xfrm rot="19751255">
              <a:off x="5564665" y="1931870"/>
              <a:ext cx="720711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 dirty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10</a:t>
              </a:r>
            </a:p>
          </p:txBody>
        </p:sp>
        <p:sp>
          <p:nvSpPr>
            <p:cNvPr id="21" name="TextBox 32"/>
            <p:cNvSpPr txBox="1">
              <a:spLocks noChangeArrowheads="1"/>
            </p:cNvSpPr>
            <p:nvPr/>
          </p:nvSpPr>
          <p:spPr bwMode="auto">
            <a:xfrm rot="2185704">
              <a:off x="5785679" y="3120907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3</a:t>
              </a:r>
            </a:p>
          </p:txBody>
        </p:sp>
        <p:sp>
          <p:nvSpPr>
            <p:cNvPr id="22" name="TextBox 33"/>
            <p:cNvSpPr txBox="1">
              <a:spLocks noChangeArrowheads="1"/>
            </p:cNvSpPr>
            <p:nvPr/>
          </p:nvSpPr>
          <p:spPr bwMode="auto">
            <a:xfrm>
              <a:off x="6366344" y="2574416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1</a:t>
              </a:r>
            </a:p>
          </p:txBody>
        </p:sp>
        <p:sp>
          <p:nvSpPr>
            <p:cNvPr id="23" name="TextBox 34"/>
            <p:cNvSpPr txBox="1">
              <a:spLocks noChangeArrowheads="1"/>
            </p:cNvSpPr>
            <p:nvPr/>
          </p:nvSpPr>
          <p:spPr bwMode="auto">
            <a:xfrm>
              <a:off x="6748931" y="25712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4</a:t>
              </a:r>
            </a:p>
          </p:txBody>
        </p:sp>
        <p:sp>
          <p:nvSpPr>
            <p:cNvPr id="24" name="TextBox 35"/>
            <p:cNvSpPr txBox="1">
              <a:spLocks noChangeArrowheads="1"/>
            </p:cNvSpPr>
            <p:nvPr/>
          </p:nvSpPr>
          <p:spPr bwMode="auto">
            <a:xfrm>
              <a:off x="7563319" y="137109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 dirty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2</a:t>
              </a:r>
            </a:p>
          </p:txBody>
        </p:sp>
        <p:sp>
          <p:nvSpPr>
            <p:cNvPr id="25" name="TextBox 37"/>
            <p:cNvSpPr txBox="1">
              <a:spLocks noChangeArrowheads="1"/>
            </p:cNvSpPr>
            <p:nvPr/>
          </p:nvSpPr>
          <p:spPr bwMode="auto">
            <a:xfrm>
              <a:off x="7715719" y="34856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2</a:t>
              </a:r>
            </a:p>
          </p:txBody>
        </p:sp>
        <p:sp>
          <p:nvSpPr>
            <p:cNvPr id="26" name="TextBox 38"/>
            <p:cNvSpPr txBox="1">
              <a:spLocks noChangeArrowheads="1"/>
            </p:cNvSpPr>
            <p:nvPr/>
          </p:nvSpPr>
          <p:spPr bwMode="auto">
            <a:xfrm>
              <a:off x="8498356" y="25712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7</a:t>
              </a:r>
            </a:p>
          </p:txBody>
        </p:sp>
        <p:sp>
          <p:nvSpPr>
            <p:cNvPr id="27" name="TextBox 39"/>
            <p:cNvSpPr txBox="1">
              <a:spLocks noChangeArrowheads="1"/>
            </p:cNvSpPr>
            <p:nvPr/>
          </p:nvSpPr>
          <p:spPr bwMode="auto">
            <a:xfrm>
              <a:off x="8868244" y="2566478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9</a:t>
              </a:r>
            </a:p>
          </p:txBody>
        </p:sp>
        <p:sp>
          <p:nvSpPr>
            <p:cNvPr id="28" name="TextBox 40"/>
            <p:cNvSpPr txBox="1">
              <a:spLocks noChangeArrowheads="1"/>
            </p:cNvSpPr>
            <p:nvPr/>
          </p:nvSpPr>
          <p:spPr bwMode="auto">
            <a:xfrm rot="19216362">
              <a:off x="7424774" y="2511307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8</a:t>
              </a:r>
            </a:p>
          </p:txBody>
        </p:sp>
        <p:grpSp>
          <p:nvGrpSpPr>
            <p:cNvPr id="32" name="Group 35"/>
            <p:cNvGrpSpPr/>
            <p:nvPr/>
          </p:nvGrpSpPr>
          <p:grpSpPr>
            <a:xfrm>
              <a:off x="4664340" y="1050334"/>
              <a:ext cx="4593840" cy="3506086"/>
              <a:chOff x="4664340" y="1050334"/>
              <a:chExt cx="4593840" cy="3506086"/>
            </a:xfrm>
          </p:grpSpPr>
          <p:sp>
            <p:nvSpPr>
              <p:cNvPr id="29" name="TextBox 42"/>
              <p:cNvSpPr txBox="1">
                <a:spLocks noChangeArrowheads="1"/>
              </p:cNvSpPr>
              <p:nvPr/>
            </p:nvSpPr>
            <p:spPr bwMode="auto">
              <a:xfrm>
                <a:off x="6572719" y="4073016"/>
                <a:ext cx="551861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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0" name="TextBox 43"/>
              <p:cNvSpPr txBox="1">
                <a:spLocks noChangeArrowheads="1"/>
              </p:cNvSpPr>
              <p:nvPr/>
            </p:nvSpPr>
            <p:spPr bwMode="auto">
              <a:xfrm>
                <a:off x="8706319" y="4079366"/>
                <a:ext cx="551861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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3" name="TextBox 42"/>
              <p:cNvSpPr txBox="1">
                <a:spLocks noChangeArrowheads="1"/>
              </p:cNvSpPr>
              <p:nvPr/>
            </p:nvSpPr>
            <p:spPr bwMode="auto">
              <a:xfrm>
                <a:off x="6520187" y="1050334"/>
                <a:ext cx="551861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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4" name="TextBox 43"/>
              <p:cNvSpPr txBox="1">
                <a:spLocks noChangeArrowheads="1"/>
              </p:cNvSpPr>
              <p:nvPr/>
            </p:nvSpPr>
            <p:spPr bwMode="auto">
              <a:xfrm>
                <a:off x="8653787" y="1056684"/>
                <a:ext cx="551861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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5" name="TextBox 43"/>
              <p:cNvSpPr txBox="1">
                <a:spLocks noChangeArrowheads="1"/>
              </p:cNvSpPr>
              <p:nvPr/>
            </p:nvSpPr>
            <p:spPr bwMode="auto">
              <a:xfrm>
                <a:off x="4664340" y="2528580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0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65658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Visit A</a:t>
            </a:r>
            <a:endParaRPr lang="en-IN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41953082"/>
              </p:ext>
            </p:extLst>
          </p:nvPr>
        </p:nvGraphicFramePr>
        <p:xfrm>
          <a:off x="484583" y="1601787"/>
          <a:ext cx="2514600" cy="1417638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</a:tblGrid>
              <a:tr h="472546"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A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B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C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D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E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46"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0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2546"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10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3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84584" y="3739700"/>
            <a:ext cx="1013419" cy="4770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sz="2500" dirty="0">
                <a:latin typeface="Microsoft Sans Serif" pitchFamily="34" charset="0"/>
                <a:cs typeface="Microsoft Sans Serif" pitchFamily="34" charset="0"/>
              </a:rPr>
              <a:t>S={A}</a:t>
            </a:r>
          </a:p>
        </p:txBody>
      </p:sp>
      <p:grpSp>
        <p:nvGrpSpPr>
          <p:cNvPr id="3" name="Group 58"/>
          <p:cNvGrpSpPr/>
          <p:nvPr/>
        </p:nvGrpSpPr>
        <p:grpSpPr>
          <a:xfrm>
            <a:off x="4224998" y="1180347"/>
            <a:ext cx="3515528" cy="3581624"/>
            <a:chOff x="4664340" y="1050334"/>
            <a:chExt cx="4687371" cy="3581624"/>
          </a:xfrm>
        </p:grpSpPr>
        <p:sp>
          <p:nvSpPr>
            <p:cNvPr id="60" name="Oval 59"/>
            <p:cNvSpPr/>
            <p:nvPr/>
          </p:nvSpPr>
          <p:spPr>
            <a:xfrm>
              <a:off x="5048675" y="2438474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A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6344075" y="1447874"/>
              <a:ext cx="720000" cy="72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B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6420275" y="3505274"/>
              <a:ext cx="720000" cy="72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C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8477675" y="1524074"/>
              <a:ext cx="720000" cy="72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D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8512400" y="3505274"/>
              <a:ext cx="720000" cy="72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E</a:t>
              </a:r>
            </a:p>
          </p:txBody>
        </p:sp>
        <p:cxnSp>
          <p:nvCxnSpPr>
            <p:cNvPr id="65" name="Straight Arrow Connector 64"/>
            <p:cNvCxnSpPr>
              <a:stCxn id="60" idx="7"/>
              <a:endCxn id="61" idx="3"/>
            </p:cNvCxnSpPr>
            <p:nvPr/>
          </p:nvCxnSpPr>
          <p:spPr>
            <a:xfrm rot="5400000" flipH="1" flipV="1">
              <a:off x="5814688" y="1910046"/>
              <a:ext cx="482600" cy="785813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7068019" y="1775903"/>
              <a:ext cx="14398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5429719" y="3149091"/>
              <a:ext cx="990600" cy="715962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7106119" y="3885691"/>
              <a:ext cx="14398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7029919" y="2137853"/>
              <a:ext cx="1552575" cy="1468438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5400000" flipH="1" flipV="1">
              <a:off x="6125838" y="2808572"/>
              <a:ext cx="13509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5400000" flipH="1" flipV="1">
              <a:off x="5973438" y="2808572"/>
              <a:ext cx="13509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8260231" y="2895091"/>
              <a:ext cx="1349375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 flipH="1" flipV="1">
              <a:off x="8107831" y="2895091"/>
              <a:ext cx="1349375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31"/>
            <p:cNvSpPr txBox="1">
              <a:spLocks noChangeArrowheads="1"/>
            </p:cNvSpPr>
            <p:nvPr/>
          </p:nvSpPr>
          <p:spPr bwMode="auto">
            <a:xfrm rot="19751255">
              <a:off x="5564665" y="1931870"/>
              <a:ext cx="720711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 dirty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10</a:t>
              </a:r>
            </a:p>
          </p:txBody>
        </p:sp>
        <p:sp>
          <p:nvSpPr>
            <p:cNvPr id="75" name="TextBox 32"/>
            <p:cNvSpPr txBox="1">
              <a:spLocks noChangeArrowheads="1"/>
            </p:cNvSpPr>
            <p:nvPr/>
          </p:nvSpPr>
          <p:spPr bwMode="auto">
            <a:xfrm rot="2185704">
              <a:off x="5785679" y="3120907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3</a:t>
              </a:r>
            </a:p>
          </p:txBody>
        </p:sp>
        <p:sp>
          <p:nvSpPr>
            <p:cNvPr id="76" name="TextBox 33"/>
            <p:cNvSpPr txBox="1">
              <a:spLocks noChangeArrowheads="1"/>
            </p:cNvSpPr>
            <p:nvPr/>
          </p:nvSpPr>
          <p:spPr bwMode="auto">
            <a:xfrm>
              <a:off x="6366344" y="2574416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1</a:t>
              </a:r>
            </a:p>
          </p:txBody>
        </p:sp>
        <p:sp>
          <p:nvSpPr>
            <p:cNvPr id="77" name="TextBox 34"/>
            <p:cNvSpPr txBox="1">
              <a:spLocks noChangeArrowheads="1"/>
            </p:cNvSpPr>
            <p:nvPr/>
          </p:nvSpPr>
          <p:spPr bwMode="auto">
            <a:xfrm>
              <a:off x="6748931" y="25712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4</a:t>
              </a:r>
            </a:p>
          </p:txBody>
        </p:sp>
        <p:sp>
          <p:nvSpPr>
            <p:cNvPr id="78" name="TextBox 35"/>
            <p:cNvSpPr txBox="1">
              <a:spLocks noChangeArrowheads="1"/>
            </p:cNvSpPr>
            <p:nvPr/>
          </p:nvSpPr>
          <p:spPr bwMode="auto">
            <a:xfrm>
              <a:off x="7563319" y="137109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 dirty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2</a:t>
              </a:r>
            </a:p>
          </p:txBody>
        </p:sp>
        <p:sp>
          <p:nvSpPr>
            <p:cNvPr id="79" name="TextBox 37"/>
            <p:cNvSpPr txBox="1">
              <a:spLocks noChangeArrowheads="1"/>
            </p:cNvSpPr>
            <p:nvPr/>
          </p:nvSpPr>
          <p:spPr bwMode="auto">
            <a:xfrm>
              <a:off x="7715719" y="34856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2</a:t>
              </a:r>
            </a:p>
          </p:txBody>
        </p:sp>
        <p:sp>
          <p:nvSpPr>
            <p:cNvPr id="80" name="TextBox 38"/>
            <p:cNvSpPr txBox="1">
              <a:spLocks noChangeArrowheads="1"/>
            </p:cNvSpPr>
            <p:nvPr/>
          </p:nvSpPr>
          <p:spPr bwMode="auto">
            <a:xfrm>
              <a:off x="8498356" y="25712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7</a:t>
              </a:r>
            </a:p>
          </p:txBody>
        </p:sp>
        <p:sp>
          <p:nvSpPr>
            <p:cNvPr id="81" name="TextBox 39"/>
            <p:cNvSpPr txBox="1">
              <a:spLocks noChangeArrowheads="1"/>
            </p:cNvSpPr>
            <p:nvPr/>
          </p:nvSpPr>
          <p:spPr bwMode="auto">
            <a:xfrm>
              <a:off x="8868244" y="2566478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9</a:t>
              </a:r>
            </a:p>
          </p:txBody>
        </p:sp>
        <p:sp>
          <p:nvSpPr>
            <p:cNvPr id="82" name="TextBox 40"/>
            <p:cNvSpPr txBox="1">
              <a:spLocks noChangeArrowheads="1"/>
            </p:cNvSpPr>
            <p:nvPr/>
          </p:nvSpPr>
          <p:spPr bwMode="auto">
            <a:xfrm rot="19216362">
              <a:off x="7424774" y="2511307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8</a:t>
              </a:r>
            </a:p>
          </p:txBody>
        </p:sp>
        <p:grpSp>
          <p:nvGrpSpPr>
            <p:cNvPr id="4" name="Group 82"/>
            <p:cNvGrpSpPr/>
            <p:nvPr/>
          </p:nvGrpSpPr>
          <p:grpSpPr>
            <a:xfrm>
              <a:off x="4664340" y="1050334"/>
              <a:ext cx="4593840" cy="3581624"/>
              <a:chOff x="4664340" y="1050334"/>
              <a:chExt cx="4593840" cy="3581624"/>
            </a:xfrm>
          </p:grpSpPr>
          <p:sp>
            <p:nvSpPr>
              <p:cNvPr id="84" name="TextBox 42"/>
              <p:cNvSpPr txBox="1">
                <a:spLocks noChangeArrowheads="1"/>
              </p:cNvSpPr>
              <p:nvPr/>
            </p:nvSpPr>
            <p:spPr bwMode="auto">
              <a:xfrm>
                <a:off x="6572719" y="4154904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3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5" name="TextBox 43"/>
              <p:cNvSpPr txBox="1">
                <a:spLocks noChangeArrowheads="1"/>
              </p:cNvSpPr>
              <p:nvPr/>
            </p:nvSpPr>
            <p:spPr bwMode="auto">
              <a:xfrm>
                <a:off x="8706319" y="4079366"/>
                <a:ext cx="551861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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6" name="TextBox 42"/>
              <p:cNvSpPr txBox="1">
                <a:spLocks noChangeArrowheads="1"/>
              </p:cNvSpPr>
              <p:nvPr/>
            </p:nvSpPr>
            <p:spPr bwMode="auto">
              <a:xfrm>
                <a:off x="6411003" y="1050334"/>
                <a:ext cx="720711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10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7" name="TextBox 43"/>
              <p:cNvSpPr txBox="1">
                <a:spLocks noChangeArrowheads="1"/>
              </p:cNvSpPr>
              <p:nvPr/>
            </p:nvSpPr>
            <p:spPr bwMode="auto">
              <a:xfrm>
                <a:off x="8653787" y="1056684"/>
                <a:ext cx="551861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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8" name="TextBox 43"/>
              <p:cNvSpPr txBox="1">
                <a:spLocks noChangeArrowheads="1"/>
              </p:cNvSpPr>
              <p:nvPr/>
            </p:nvSpPr>
            <p:spPr bwMode="auto">
              <a:xfrm>
                <a:off x="4664340" y="2528580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0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30180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Visit C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00050" y="4191000"/>
            <a:ext cx="1418978" cy="4770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sz="2500" dirty="0">
                <a:latin typeface="Microsoft Sans Serif" pitchFamily="34" charset="0"/>
                <a:cs typeface="Microsoft Sans Serif" pitchFamily="34" charset="0"/>
              </a:rPr>
              <a:t>S={A, C}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61143488"/>
              </p:ext>
            </p:extLst>
          </p:nvPr>
        </p:nvGraphicFramePr>
        <p:xfrm>
          <a:off x="484583" y="1601787"/>
          <a:ext cx="2514600" cy="1417638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</a:tblGrid>
              <a:tr h="472546"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A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B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C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D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E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46"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0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2546"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10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3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6"/>
          <p:cNvGrpSpPr/>
          <p:nvPr/>
        </p:nvGrpSpPr>
        <p:grpSpPr>
          <a:xfrm>
            <a:off x="4224998" y="1180347"/>
            <a:ext cx="3515528" cy="3581624"/>
            <a:chOff x="4664340" y="1050334"/>
            <a:chExt cx="4687371" cy="3581624"/>
          </a:xfrm>
        </p:grpSpPr>
        <p:sp>
          <p:nvSpPr>
            <p:cNvPr id="8" name="Oval 7"/>
            <p:cNvSpPr/>
            <p:nvPr/>
          </p:nvSpPr>
          <p:spPr>
            <a:xfrm>
              <a:off x="5048675" y="2438474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A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344075" y="1447874"/>
              <a:ext cx="720000" cy="72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420275" y="3505274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C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477675" y="1524074"/>
              <a:ext cx="720000" cy="72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D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8512400" y="3505274"/>
              <a:ext cx="720000" cy="72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E</a:t>
              </a:r>
            </a:p>
          </p:txBody>
        </p:sp>
        <p:cxnSp>
          <p:nvCxnSpPr>
            <p:cNvPr id="13" name="Straight Arrow Connector 12"/>
            <p:cNvCxnSpPr>
              <a:stCxn id="8" idx="7"/>
              <a:endCxn id="9" idx="3"/>
            </p:cNvCxnSpPr>
            <p:nvPr/>
          </p:nvCxnSpPr>
          <p:spPr>
            <a:xfrm rot="5400000" flipH="1" flipV="1">
              <a:off x="5814688" y="1910046"/>
              <a:ext cx="482600" cy="785813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068019" y="1775903"/>
              <a:ext cx="14398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429719" y="3149091"/>
              <a:ext cx="990600" cy="715962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106119" y="3885691"/>
              <a:ext cx="14398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7029919" y="2137853"/>
              <a:ext cx="1552575" cy="1468438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6125838" y="2808572"/>
              <a:ext cx="13509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5973438" y="2808572"/>
              <a:ext cx="13509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8260231" y="2895091"/>
              <a:ext cx="1349375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8107831" y="2895091"/>
              <a:ext cx="1349375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31"/>
            <p:cNvSpPr txBox="1">
              <a:spLocks noChangeArrowheads="1"/>
            </p:cNvSpPr>
            <p:nvPr/>
          </p:nvSpPr>
          <p:spPr bwMode="auto">
            <a:xfrm rot="19751255">
              <a:off x="5564665" y="1931870"/>
              <a:ext cx="720711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 dirty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10</a:t>
              </a:r>
            </a:p>
          </p:txBody>
        </p:sp>
        <p:sp>
          <p:nvSpPr>
            <p:cNvPr id="23" name="TextBox 32"/>
            <p:cNvSpPr txBox="1">
              <a:spLocks noChangeArrowheads="1"/>
            </p:cNvSpPr>
            <p:nvPr/>
          </p:nvSpPr>
          <p:spPr bwMode="auto">
            <a:xfrm rot="2185704">
              <a:off x="5785679" y="3120907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3</a:t>
              </a:r>
            </a:p>
          </p:txBody>
        </p:sp>
        <p:sp>
          <p:nvSpPr>
            <p:cNvPr id="24" name="TextBox 33"/>
            <p:cNvSpPr txBox="1">
              <a:spLocks noChangeArrowheads="1"/>
            </p:cNvSpPr>
            <p:nvPr/>
          </p:nvSpPr>
          <p:spPr bwMode="auto">
            <a:xfrm>
              <a:off x="6366344" y="2574416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1</a:t>
              </a:r>
            </a:p>
          </p:txBody>
        </p:sp>
        <p:sp>
          <p:nvSpPr>
            <p:cNvPr id="25" name="TextBox 34"/>
            <p:cNvSpPr txBox="1">
              <a:spLocks noChangeArrowheads="1"/>
            </p:cNvSpPr>
            <p:nvPr/>
          </p:nvSpPr>
          <p:spPr bwMode="auto">
            <a:xfrm>
              <a:off x="6748931" y="25712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4</a:t>
              </a:r>
            </a:p>
          </p:txBody>
        </p:sp>
        <p:sp>
          <p:nvSpPr>
            <p:cNvPr id="26" name="TextBox 35"/>
            <p:cNvSpPr txBox="1">
              <a:spLocks noChangeArrowheads="1"/>
            </p:cNvSpPr>
            <p:nvPr/>
          </p:nvSpPr>
          <p:spPr bwMode="auto">
            <a:xfrm>
              <a:off x="7563319" y="137109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 dirty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2</a:t>
              </a:r>
            </a:p>
          </p:txBody>
        </p:sp>
        <p:sp>
          <p:nvSpPr>
            <p:cNvPr id="27" name="TextBox 37"/>
            <p:cNvSpPr txBox="1">
              <a:spLocks noChangeArrowheads="1"/>
            </p:cNvSpPr>
            <p:nvPr/>
          </p:nvSpPr>
          <p:spPr bwMode="auto">
            <a:xfrm>
              <a:off x="7715719" y="34856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2</a:t>
              </a:r>
            </a:p>
          </p:txBody>
        </p:sp>
        <p:sp>
          <p:nvSpPr>
            <p:cNvPr id="28" name="TextBox 38"/>
            <p:cNvSpPr txBox="1">
              <a:spLocks noChangeArrowheads="1"/>
            </p:cNvSpPr>
            <p:nvPr/>
          </p:nvSpPr>
          <p:spPr bwMode="auto">
            <a:xfrm>
              <a:off x="8498356" y="25712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7</a:t>
              </a:r>
            </a:p>
          </p:txBody>
        </p:sp>
        <p:sp>
          <p:nvSpPr>
            <p:cNvPr id="29" name="TextBox 39"/>
            <p:cNvSpPr txBox="1">
              <a:spLocks noChangeArrowheads="1"/>
            </p:cNvSpPr>
            <p:nvPr/>
          </p:nvSpPr>
          <p:spPr bwMode="auto">
            <a:xfrm>
              <a:off x="8868244" y="2566478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9</a:t>
              </a:r>
            </a:p>
          </p:txBody>
        </p:sp>
        <p:sp>
          <p:nvSpPr>
            <p:cNvPr id="30" name="TextBox 40"/>
            <p:cNvSpPr txBox="1">
              <a:spLocks noChangeArrowheads="1"/>
            </p:cNvSpPr>
            <p:nvPr/>
          </p:nvSpPr>
          <p:spPr bwMode="auto">
            <a:xfrm rot="19216362">
              <a:off x="7424774" y="2511307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 dirty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8</a:t>
              </a:r>
            </a:p>
          </p:txBody>
        </p:sp>
        <p:grpSp>
          <p:nvGrpSpPr>
            <p:cNvPr id="4" name="Group 30"/>
            <p:cNvGrpSpPr/>
            <p:nvPr/>
          </p:nvGrpSpPr>
          <p:grpSpPr>
            <a:xfrm>
              <a:off x="4664340" y="1050334"/>
              <a:ext cx="4593840" cy="3581624"/>
              <a:chOff x="4664340" y="1050334"/>
              <a:chExt cx="4593840" cy="3581624"/>
            </a:xfrm>
          </p:grpSpPr>
          <p:sp>
            <p:nvSpPr>
              <p:cNvPr id="32" name="TextBox 42"/>
              <p:cNvSpPr txBox="1">
                <a:spLocks noChangeArrowheads="1"/>
              </p:cNvSpPr>
              <p:nvPr/>
            </p:nvSpPr>
            <p:spPr bwMode="auto">
              <a:xfrm>
                <a:off x="6572719" y="4154904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3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3" name="TextBox 43"/>
              <p:cNvSpPr txBox="1">
                <a:spLocks noChangeArrowheads="1"/>
              </p:cNvSpPr>
              <p:nvPr/>
            </p:nvSpPr>
            <p:spPr bwMode="auto">
              <a:xfrm>
                <a:off x="8706319" y="4079366"/>
                <a:ext cx="551861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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4" name="TextBox 42"/>
              <p:cNvSpPr txBox="1">
                <a:spLocks noChangeArrowheads="1"/>
              </p:cNvSpPr>
              <p:nvPr/>
            </p:nvSpPr>
            <p:spPr bwMode="auto">
              <a:xfrm>
                <a:off x="6411003" y="1050334"/>
                <a:ext cx="720711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10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5" name="TextBox 43"/>
              <p:cNvSpPr txBox="1">
                <a:spLocks noChangeArrowheads="1"/>
              </p:cNvSpPr>
              <p:nvPr/>
            </p:nvSpPr>
            <p:spPr bwMode="auto">
              <a:xfrm>
                <a:off x="8653787" y="1056684"/>
                <a:ext cx="551861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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6" name="TextBox 43"/>
              <p:cNvSpPr txBox="1">
                <a:spLocks noChangeArrowheads="1"/>
              </p:cNvSpPr>
              <p:nvPr/>
            </p:nvSpPr>
            <p:spPr bwMode="auto">
              <a:xfrm>
                <a:off x="4664340" y="2528580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0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35899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Start from C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46358080"/>
              </p:ext>
            </p:extLst>
          </p:nvPr>
        </p:nvGraphicFramePr>
        <p:xfrm>
          <a:off x="484583" y="1601787"/>
          <a:ext cx="2514600" cy="1890184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</a:tblGrid>
              <a:tr h="472546"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A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B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C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D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E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46"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0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2546"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10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3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2546"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7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11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5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1702" y="4191000"/>
            <a:ext cx="1418978" cy="4770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sz="2500" dirty="0">
                <a:latin typeface="Microsoft Sans Serif" pitchFamily="34" charset="0"/>
                <a:cs typeface="Microsoft Sans Serif" pitchFamily="34" charset="0"/>
              </a:rPr>
              <a:t>S={A, C}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4194290" y="1601787"/>
            <a:ext cx="3532618" cy="3587974"/>
            <a:chOff x="4664340" y="1050334"/>
            <a:chExt cx="4710158" cy="3587974"/>
          </a:xfrm>
        </p:grpSpPr>
        <p:sp>
          <p:nvSpPr>
            <p:cNvPr id="7" name="Oval 6"/>
            <p:cNvSpPr/>
            <p:nvPr/>
          </p:nvSpPr>
          <p:spPr>
            <a:xfrm>
              <a:off x="5048675" y="2438474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344075" y="1447874"/>
              <a:ext cx="720000" cy="72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420275" y="3505274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C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477675" y="1524074"/>
              <a:ext cx="720000" cy="72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D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512400" y="3505274"/>
              <a:ext cx="720000" cy="72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E</a:t>
              </a:r>
            </a:p>
          </p:txBody>
        </p:sp>
        <p:cxnSp>
          <p:nvCxnSpPr>
            <p:cNvPr id="12" name="Straight Arrow Connector 11"/>
            <p:cNvCxnSpPr>
              <a:stCxn id="7" idx="7"/>
              <a:endCxn id="8" idx="3"/>
            </p:cNvCxnSpPr>
            <p:nvPr/>
          </p:nvCxnSpPr>
          <p:spPr>
            <a:xfrm rot="5400000" flipH="1" flipV="1">
              <a:off x="5814688" y="1910046"/>
              <a:ext cx="482600" cy="785813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068019" y="1775903"/>
              <a:ext cx="14398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29719" y="3149091"/>
              <a:ext cx="990600" cy="715962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106119" y="3885691"/>
              <a:ext cx="14398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7029919" y="2137853"/>
              <a:ext cx="1552575" cy="1468438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6125838" y="2808572"/>
              <a:ext cx="13509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5973438" y="2808572"/>
              <a:ext cx="13509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8260231" y="2895091"/>
              <a:ext cx="1349375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8107831" y="2895091"/>
              <a:ext cx="1349375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31"/>
            <p:cNvSpPr txBox="1">
              <a:spLocks noChangeArrowheads="1"/>
            </p:cNvSpPr>
            <p:nvPr/>
          </p:nvSpPr>
          <p:spPr bwMode="auto">
            <a:xfrm rot="19751255">
              <a:off x="5564665" y="1931870"/>
              <a:ext cx="720711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 dirty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10</a:t>
              </a:r>
            </a:p>
          </p:txBody>
        </p:sp>
        <p:sp>
          <p:nvSpPr>
            <p:cNvPr id="22" name="TextBox 32"/>
            <p:cNvSpPr txBox="1">
              <a:spLocks noChangeArrowheads="1"/>
            </p:cNvSpPr>
            <p:nvPr/>
          </p:nvSpPr>
          <p:spPr bwMode="auto">
            <a:xfrm rot="2185704">
              <a:off x="5785679" y="3120907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3</a:t>
              </a:r>
            </a:p>
          </p:txBody>
        </p:sp>
        <p:sp>
          <p:nvSpPr>
            <p:cNvPr id="23" name="TextBox 33"/>
            <p:cNvSpPr txBox="1">
              <a:spLocks noChangeArrowheads="1"/>
            </p:cNvSpPr>
            <p:nvPr/>
          </p:nvSpPr>
          <p:spPr bwMode="auto">
            <a:xfrm>
              <a:off x="6366344" y="2574416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1</a:t>
              </a:r>
            </a:p>
          </p:txBody>
        </p:sp>
        <p:sp>
          <p:nvSpPr>
            <p:cNvPr id="24" name="TextBox 34"/>
            <p:cNvSpPr txBox="1">
              <a:spLocks noChangeArrowheads="1"/>
            </p:cNvSpPr>
            <p:nvPr/>
          </p:nvSpPr>
          <p:spPr bwMode="auto">
            <a:xfrm>
              <a:off x="6748931" y="25712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4</a:t>
              </a:r>
            </a:p>
          </p:txBody>
        </p:sp>
        <p:sp>
          <p:nvSpPr>
            <p:cNvPr id="25" name="TextBox 35"/>
            <p:cNvSpPr txBox="1">
              <a:spLocks noChangeArrowheads="1"/>
            </p:cNvSpPr>
            <p:nvPr/>
          </p:nvSpPr>
          <p:spPr bwMode="auto">
            <a:xfrm>
              <a:off x="7563319" y="137109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 dirty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2</a:t>
              </a:r>
            </a:p>
          </p:txBody>
        </p:sp>
        <p:sp>
          <p:nvSpPr>
            <p:cNvPr id="26" name="TextBox 37"/>
            <p:cNvSpPr txBox="1">
              <a:spLocks noChangeArrowheads="1"/>
            </p:cNvSpPr>
            <p:nvPr/>
          </p:nvSpPr>
          <p:spPr bwMode="auto">
            <a:xfrm>
              <a:off x="7715719" y="34856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2</a:t>
              </a:r>
            </a:p>
          </p:txBody>
        </p:sp>
        <p:sp>
          <p:nvSpPr>
            <p:cNvPr id="27" name="TextBox 38"/>
            <p:cNvSpPr txBox="1">
              <a:spLocks noChangeArrowheads="1"/>
            </p:cNvSpPr>
            <p:nvPr/>
          </p:nvSpPr>
          <p:spPr bwMode="auto">
            <a:xfrm>
              <a:off x="8498356" y="25712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7</a:t>
              </a:r>
            </a:p>
          </p:txBody>
        </p:sp>
        <p:sp>
          <p:nvSpPr>
            <p:cNvPr id="28" name="TextBox 39"/>
            <p:cNvSpPr txBox="1">
              <a:spLocks noChangeArrowheads="1"/>
            </p:cNvSpPr>
            <p:nvPr/>
          </p:nvSpPr>
          <p:spPr bwMode="auto">
            <a:xfrm>
              <a:off x="8868244" y="2566478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9</a:t>
              </a:r>
            </a:p>
          </p:txBody>
        </p:sp>
        <p:sp>
          <p:nvSpPr>
            <p:cNvPr id="29" name="TextBox 40"/>
            <p:cNvSpPr txBox="1">
              <a:spLocks noChangeArrowheads="1"/>
            </p:cNvSpPr>
            <p:nvPr/>
          </p:nvSpPr>
          <p:spPr bwMode="auto">
            <a:xfrm rot="19216362">
              <a:off x="7424774" y="2511307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 dirty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8</a:t>
              </a:r>
            </a:p>
          </p:txBody>
        </p:sp>
        <p:grpSp>
          <p:nvGrpSpPr>
            <p:cNvPr id="6" name="Group 29"/>
            <p:cNvGrpSpPr/>
            <p:nvPr/>
          </p:nvGrpSpPr>
          <p:grpSpPr>
            <a:xfrm>
              <a:off x="4664340" y="1050334"/>
              <a:ext cx="4710158" cy="3587974"/>
              <a:chOff x="4664340" y="1050334"/>
              <a:chExt cx="4710158" cy="3587974"/>
            </a:xfrm>
          </p:grpSpPr>
          <p:sp>
            <p:nvSpPr>
              <p:cNvPr id="31" name="TextBox 42"/>
              <p:cNvSpPr txBox="1">
                <a:spLocks noChangeArrowheads="1"/>
              </p:cNvSpPr>
              <p:nvPr/>
            </p:nvSpPr>
            <p:spPr bwMode="auto">
              <a:xfrm>
                <a:off x="6572719" y="4154904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3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2" name="TextBox 43"/>
              <p:cNvSpPr txBox="1">
                <a:spLocks noChangeArrowheads="1"/>
              </p:cNvSpPr>
              <p:nvPr/>
            </p:nvSpPr>
            <p:spPr bwMode="auto">
              <a:xfrm>
                <a:off x="8706319" y="4161254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5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3" name="TextBox 42"/>
              <p:cNvSpPr txBox="1">
                <a:spLocks noChangeArrowheads="1"/>
              </p:cNvSpPr>
              <p:nvPr/>
            </p:nvSpPr>
            <p:spPr bwMode="auto">
              <a:xfrm>
                <a:off x="6411003" y="1050334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7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4" name="TextBox 43"/>
              <p:cNvSpPr txBox="1">
                <a:spLocks noChangeArrowheads="1"/>
              </p:cNvSpPr>
              <p:nvPr/>
            </p:nvSpPr>
            <p:spPr bwMode="auto">
              <a:xfrm>
                <a:off x="8653787" y="1056684"/>
                <a:ext cx="720711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11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5" name="TextBox 43"/>
              <p:cNvSpPr txBox="1">
                <a:spLocks noChangeArrowheads="1"/>
              </p:cNvSpPr>
              <p:nvPr/>
            </p:nvSpPr>
            <p:spPr bwMode="auto">
              <a:xfrm>
                <a:off x="4664340" y="2528580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0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11515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Visit 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24179131"/>
              </p:ext>
            </p:extLst>
          </p:nvPr>
        </p:nvGraphicFramePr>
        <p:xfrm>
          <a:off x="484583" y="1601787"/>
          <a:ext cx="2514600" cy="1890184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</a:tblGrid>
              <a:tr h="472546"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A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B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C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D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E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46"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0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2546"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10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3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2546"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7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11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5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1702" y="4191000"/>
            <a:ext cx="1806905" cy="4770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sz="2500" dirty="0">
                <a:latin typeface="Microsoft Sans Serif" pitchFamily="34" charset="0"/>
                <a:cs typeface="Microsoft Sans Serif" pitchFamily="34" charset="0"/>
              </a:rPr>
              <a:t>S={A, </a:t>
            </a:r>
            <a:r>
              <a:rPr lang="en-GB" sz="2500" dirty="0" smtClean="0">
                <a:latin typeface="Microsoft Sans Serif" pitchFamily="34" charset="0"/>
                <a:cs typeface="Microsoft Sans Serif" pitchFamily="34" charset="0"/>
              </a:rPr>
              <a:t>C, E}</a:t>
            </a:r>
            <a:endParaRPr lang="en-GB" sz="2500" dirty="0">
              <a:latin typeface="Microsoft Sans Serif" pitchFamily="34" charset="0"/>
              <a:cs typeface="Microsoft Sans Serif" pitchFamily="34" charset="0"/>
            </a:endParaRPr>
          </a:p>
        </p:txBody>
      </p:sp>
      <p:grpSp>
        <p:nvGrpSpPr>
          <p:cNvPr id="3" name="Group 5"/>
          <p:cNvGrpSpPr/>
          <p:nvPr/>
        </p:nvGrpSpPr>
        <p:grpSpPr>
          <a:xfrm>
            <a:off x="4194290" y="1601787"/>
            <a:ext cx="3532618" cy="3587974"/>
            <a:chOff x="4664340" y="1050334"/>
            <a:chExt cx="4710158" cy="3587974"/>
          </a:xfrm>
        </p:grpSpPr>
        <p:sp>
          <p:nvSpPr>
            <p:cNvPr id="7" name="Oval 6"/>
            <p:cNvSpPr/>
            <p:nvPr/>
          </p:nvSpPr>
          <p:spPr>
            <a:xfrm>
              <a:off x="5048675" y="2438474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344075" y="1447874"/>
              <a:ext cx="720000" cy="72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420275" y="3505274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C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477675" y="1524074"/>
              <a:ext cx="720000" cy="72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D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512400" y="3505274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E</a:t>
              </a:r>
            </a:p>
          </p:txBody>
        </p:sp>
        <p:cxnSp>
          <p:nvCxnSpPr>
            <p:cNvPr id="12" name="Straight Arrow Connector 11"/>
            <p:cNvCxnSpPr>
              <a:stCxn id="7" idx="7"/>
              <a:endCxn id="8" idx="3"/>
            </p:cNvCxnSpPr>
            <p:nvPr/>
          </p:nvCxnSpPr>
          <p:spPr>
            <a:xfrm rot="5400000" flipH="1" flipV="1">
              <a:off x="5814688" y="1910046"/>
              <a:ext cx="482600" cy="785813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068019" y="1775903"/>
              <a:ext cx="14398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29719" y="3149091"/>
              <a:ext cx="990600" cy="715962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106119" y="3885691"/>
              <a:ext cx="14398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7029919" y="2137853"/>
              <a:ext cx="1552575" cy="1468438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6125838" y="2808572"/>
              <a:ext cx="13509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5973438" y="2808572"/>
              <a:ext cx="13509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8260231" y="2895091"/>
              <a:ext cx="1349375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8107831" y="2895091"/>
              <a:ext cx="1349375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31"/>
            <p:cNvSpPr txBox="1">
              <a:spLocks noChangeArrowheads="1"/>
            </p:cNvSpPr>
            <p:nvPr/>
          </p:nvSpPr>
          <p:spPr bwMode="auto">
            <a:xfrm rot="19751255">
              <a:off x="5564665" y="1931870"/>
              <a:ext cx="720711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 dirty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10</a:t>
              </a:r>
            </a:p>
          </p:txBody>
        </p:sp>
        <p:sp>
          <p:nvSpPr>
            <p:cNvPr id="22" name="TextBox 32"/>
            <p:cNvSpPr txBox="1">
              <a:spLocks noChangeArrowheads="1"/>
            </p:cNvSpPr>
            <p:nvPr/>
          </p:nvSpPr>
          <p:spPr bwMode="auto">
            <a:xfrm rot="2185704">
              <a:off x="5785679" y="3120907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3</a:t>
              </a:r>
            </a:p>
          </p:txBody>
        </p:sp>
        <p:sp>
          <p:nvSpPr>
            <p:cNvPr id="23" name="TextBox 33"/>
            <p:cNvSpPr txBox="1">
              <a:spLocks noChangeArrowheads="1"/>
            </p:cNvSpPr>
            <p:nvPr/>
          </p:nvSpPr>
          <p:spPr bwMode="auto">
            <a:xfrm>
              <a:off x="6366344" y="2574416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1</a:t>
              </a:r>
            </a:p>
          </p:txBody>
        </p:sp>
        <p:sp>
          <p:nvSpPr>
            <p:cNvPr id="24" name="TextBox 34"/>
            <p:cNvSpPr txBox="1">
              <a:spLocks noChangeArrowheads="1"/>
            </p:cNvSpPr>
            <p:nvPr/>
          </p:nvSpPr>
          <p:spPr bwMode="auto">
            <a:xfrm>
              <a:off x="6748931" y="25712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4</a:t>
              </a:r>
            </a:p>
          </p:txBody>
        </p:sp>
        <p:sp>
          <p:nvSpPr>
            <p:cNvPr id="25" name="TextBox 35"/>
            <p:cNvSpPr txBox="1">
              <a:spLocks noChangeArrowheads="1"/>
            </p:cNvSpPr>
            <p:nvPr/>
          </p:nvSpPr>
          <p:spPr bwMode="auto">
            <a:xfrm>
              <a:off x="7563319" y="137109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 dirty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2</a:t>
              </a:r>
            </a:p>
          </p:txBody>
        </p:sp>
        <p:sp>
          <p:nvSpPr>
            <p:cNvPr id="26" name="TextBox 37"/>
            <p:cNvSpPr txBox="1">
              <a:spLocks noChangeArrowheads="1"/>
            </p:cNvSpPr>
            <p:nvPr/>
          </p:nvSpPr>
          <p:spPr bwMode="auto">
            <a:xfrm>
              <a:off x="7715719" y="34856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2</a:t>
              </a:r>
            </a:p>
          </p:txBody>
        </p:sp>
        <p:sp>
          <p:nvSpPr>
            <p:cNvPr id="27" name="TextBox 38"/>
            <p:cNvSpPr txBox="1">
              <a:spLocks noChangeArrowheads="1"/>
            </p:cNvSpPr>
            <p:nvPr/>
          </p:nvSpPr>
          <p:spPr bwMode="auto">
            <a:xfrm>
              <a:off x="8498356" y="25712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7</a:t>
              </a:r>
            </a:p>
          </p:txBody>
        </p:sp>
        <p:sp>
          <p:nvSpPr>
            <p:cNvPr id="28" name="TextBox 39"/>
            <p:cNvSpPr txBox="1">
              <a:spLocks noChangeArrowheads="1"/>
            </p:cNvSpPr>
            <p:nvPr/>
          </p:nvSpPr>
          <p:spPr bwMode="auto">
            <a:xfrm>
              <a:off x="8868244" y="2566478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9</a:t>
              </a:r>
            </a:p>
          </p:txBody>
        </p:sp>
        <p:sp>
          <p:nvSpPr>
            <p:cNvPr id="29" name="TextBox 40"/>
            <p:cNvSpPr txBox="1">
              <a:spLocks noChangeArrowheads="1"/>
            </p:cNvSpPr>
            <p:nvPr/>
          </p:nvSpPr>
          <p:spPr bwMode="auto">
            <a:xfrm rot="19216362">
              <a:off x="7424774" y="2511307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 dirty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8</a:t>
              </a:r>
            </a:p>
          </p:txBody>
        </p:sp>
        <p:grpSp>
          <p:nvGrpSpPr>
            <p:cNvPr id="6" name="Group 29"/>
            <p:cNvGrpSpPr/>
            <p:nvPr/>
          </p:nvGrpSpPr>
          <p:grpSpPr>
            <a:xfrm>
              <a:off x="4664340" y="1050334"/>
              <a:ext cx="4710158" cy="3587974"/>
              <a:chOff x="4664340" y="1050334"/>
              <a:chExt cx="4710158" cy="3587974"/>
            </a:xfrm>
          </p:grpSpPr>
          <p:sp>
            <p:nvSpPr>
              <p:cNvPr id="31" name="TextBox 42"/>
              <p:cNvSpPr txBox="1">
                <a:spLocks noChangeArrowheads="1"/>
              </p:cNvSpPr>
              <p:nvPr/>
            </p:nvSpPr>
            <p:spPr bwMode="auto">
              <a:xfrm>
                <a:off x="6572719" y="4154904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3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2" name="TextBox 43"/>
              <p:cNvSpPr txBox="1">
                <a:spLocks noChangeArrowheads="1"/>
              </p:cNvSpPr>
              <p:nvPr/>
            </p:nvSpPr>
            <p:spPr bwMode="auto">
              <a:xfrm>
                <a:off x="8706319" y="4161254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5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3" name="TextBox 42"/>
              <p:cNvSpPr txBox="1">
                <a:spLocks noChangeArrowheads="1"/>
              </p:cNvSpPr>
              <p:nvPr/>
            </p:nvSpPr>
            <p:spPr bwMode="auto">
              <a:xfrm>
                <a:off x="6411003" y="1050334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7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4" name="TextBox 43"/>
              <p:cNvSpPr txBox="1">
                <a:spLocks noChangeArrowheads="1"/>
              </p:cNvSpPr>
              <p:nvPr/>
            </p:nvSpPr>
            <p:spPr bwMode="auto">
              <a:xfrm>
                <a:off x="8653787" y="1056684"/>
                <a:ext cx="720711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11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5" name="TextBox 43"/>
              <p:cNvSpPr txBox="1">
                <a:spLocks noChangeArrowheads="1"/>
              </p:cNvSpPr>
              <p:nvPr/>
            </p:nvSpPr>
            <p:spPr bwMode="auto">
              <a:xfrm>
                <a:off x="4664340" y="2528580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0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60461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Start from 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19893839"/>
              </p:ext>
            </p:extLst>
          </p:nvPr>
        </p:nvGraphicFramePr>
        <p:xfrm>
          <a:off x="484583" y="1601787"/>
          <a:ext cx="2514600" cy="236273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</a:tblGrid>
              <a:tr h="472546"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A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B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C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D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E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46"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0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2546"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10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3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2546"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7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11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5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472546"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14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1702" y="4191000"/>
            <a:ext cx="1806905" cy="4770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sz="2500" dirty="0">
                <a:latin typeface="Microsoft Sans Serif" pitchFamily="34" charset="0"/>
                <a:cs typeface="Microsoft Sans Serif" pitchFamily="34" charset="0"/>
              </a:rPr>
              <a:t>S={A, </a:t>
            </a:r>
            <a:r>
              <a:rPr lang="en-GB" sz="2500" dirty="0" smtClean="0">
                <a:latin typeface="Microsoft Sans Serif" pitchFamily="34" charset="0"/>
                <a:cs typeface="Microsoft Sans Serif" pitchFamily="34" charset="0"/>
              </a:rPr>
              <a:t>C, E}</a:t>
            </a:r>
            <a:endParaRPr lang="en-GB" sz="2500" dirty="0">
              <a:latin typeface="Microsoft Sans Serif" pitchFamily="34" charset="0"/>
              <a:cs typeface="Microsoft Sans Serif" pitchFamily="34" charset="0"/>
            </a:endParaRPr>
          </a:p>
        </p:txBody>
      </p:sp>
      <p:grpSp>
        <p:nvGrpSpPr>
          <p:cNvPr id="3" name="Group 5"/>
          <p:cNvGrpSpPr/>
          <p:nvPr/>
        </p:nvGrpSpPr>
        <p:grpSpPr>
          <a:xfrm>
            <a:off x="4194290" y="1601787"/>
            <a:ext cx="3532618" cy="3587974"/>
            <a:chOff x="4664340" y="1050334"/>
            <a:chExt cx="4710158" cy="3587974"/>
          </a:xfrm>
        </p:grpSpPr>
        <p:sp>
          <p:nvSpPr>
            <p:cNvPr id="7" name="Oval 6"/>
            <p:cNvSpPr/>
            <p:nvPr/>
          </p:nvSpPr>
          <p:spPr>
            <a:xfrm>
              <a:off x="5048675" y="2438474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344075" y="1447874"/>
              <a:ext cx="720000" cy="72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420275" y="3505274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C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477675" y="1524074"/>
              <a:ext cx="720000" cy="72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D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512400" y="3505274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E</a:t>
              </a:r>
            </a:p>
          </p:txBody>
        </p:sp>
        <p:cxnSp>
          <p:nvCxnSpPr>
            <p:cNvPr id="12" name="Straight Arrow Connector 11"/>
            <p:cNvCxnSpPr>
              <a:stCxn id="7" idx="7"/>
              <a:endCxn id="8" idx="3"/>
            </p:cNvCxnSpPr>
            <p:nvPr/>
          </p:nvCxnSpPr>
          <p:spPr>
            <a:xfrm rot="5400000" flipH="1" flipV="1">
              <a:off x="5814688" y="1910046"/>
              <a:ext cx="482600" cy="785813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068019" y="1775903"/>
              <a:ext cx="14398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29719" y="3149091"/>
              <a:ext cx="990600" cy="715962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106119" y="3885691"/>
              <a:ext cx="14398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7029919" y="2137853"/>
              <a:ext cx="1552575" cy="1468438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6125838" y="2808572"/>
              <a:ext cx="13509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5973438" y="2808572"/>
              <a:ext cx="13509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8260231" y="2895091"/>
              <a:ext cx="1349375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8107831" y="2895091"/>
              <a:ext cx="1349375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31"/>
            <p:cNvSpPr txBox="1">
              <a:spLocks noChangeArrowheads="1"/>
            </p:cNvSpPr>
            <p:nvPr/>
          </p:nvSpPr>
          <p:spPr bwMode="auto">
            <a:xfrm rot="19751255">
              <a:off x="5564665" y="1931870"/>
              <a:ext cx="720711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 dirty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10</a:t>
              </a:r>
            </a:p>
          </p:txBody>
        </p:sp>
        <p:sp>
          <p:nvSpPr>
            <p:cNvPr id="22" name="TextBox 32"/>
            <p:cNvSpPr txBox="1">
              <a:spLocks noChangeArrowheads="1"/>
            </p:cNvSpPr>
            <p:nvPr/>
          </p:nvSpPr>
          <p:spPr bwMode="auto">
            <a:xfrm rot="2185704">
              <a:off x="5785679" y="3120907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3</a:t>
              </a:r>
            </a:p>
          </p:txBody>
        </p:sp>
        <p:sp>
          <p:nvSpPr>
            <p:cNvPr id="23" name="TextBox 33"/>
            <p:cNvSpPr txBox="1">
              <a:spLocks noChangeArrowheads="1"/>
            </p:cNvSpPr>
            <p:nvPr/>
          </p:nvSpPr>
          <p:spPr bwMode="auto">
            <a:xfrm>
              <a:off x="6366344" y="2574416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1</a:t>
              </a:r>
            </a:p>
          </p:txBody>
        </p:sp>
        <p:sp>
          <p:nvSpPr>
            <p:cNvPr id="24" name="TextBox 34"/>
            <p:cNvSpPr txBox="1">
              <a:spLocks noChangeArrowheads="1"/>
            </p:cNvSpPr>
            <p:nvPr/>
          </p:nvSpPr>
          <p:spPr bwMode="auto">
            <a:xfrm>
              <a:off x="6748931" y="25712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4</a:t>
              </a:r>
            </a:p>
          </p:txBody>
        </p:sp>
        <p:sp>
          <p:nvSpPr>
            <p:cNvPr id="25" name="TextBox 35"/>
            <p:cNvSpPr txBox="1">
              <a:spLocks noChangeArrowheads="1"/>
            </p:cNvSpPr>
            <p:nvPr/>
          </p:nvSpPr>
          <p:spPr bwMode="auto">
            <a:xfrm>
              <a:off x="7563319" y="137109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 dirty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2</a:t>
              </a:r>
            </a:p>
          </p:txBody>
        </p:sp>
        <p:sp>
          <p:nvSpPr>
            <p:cNvPr id="26" name="TextBox 37"/>
            <p:cNvSpPr txBox="1">
              <a:spLocks noChangeArrowheads="1"/>
            </p:cNvSpPr>
            <p:nvPr/>
          </p:nvSpPr>
          <p:spPr bwMode="auto">
            <a:xfrm>
              <a:off x="7715719" y="34856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2</a:t>
              </a:r>
            </a:p>
          </p:txBody>
        </p:sp>
        <p:sp>
          <p:nvSpPr>
            <p:cNvPr id="27" name="TextBox 38"/>
            <p:cNvSpPr txBox="1">
              <a:spLocks noChangeArrowheads="1"/>
            </p:cNvSpPr>
            <p:nvPr/>
          </p:nvSpPr>
          <p:spPr bwMode="auto">
            <a:xfrm>
              <a:off x="8498356" y="25712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7</a:t>
              </a:r>
            </a:p>
          </p:txBody>
        </p:sp>
        <p:sp>
          <p:nvSpPr>
            <p:cNvPr id="28" name="TextBox 39"/>
            <p:cNvSpPr txBox="1">
              <a:spLocks noChangeArrowheads="1"/>
            </p:cNvSpPr>
            <p:nvPr/>
          </p:nvSpPr>
          <p:spPr bwMode="auto">
            <a:xfrm>
              <a:off x="8868244" y="2566478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9</a:t>
              </a:r>
            </a:p>
          </p:txBody>
        </p:sp>
        <p:sp>
          <p:nvSpPr>
            <p:cNvPr id="29" name="TextBox 40"/>
            <p:cNvSpPr txBox="1">
              <a:spLocks noChangeArrowheads="1"/>
            </p:cNvSpPr>
            <p:nvPr/>
          </p:nvSpPr>
          <p:spPr bwMode="auto">
            <a:xfrm rot="19216362">
              <a:off x="7424774" y="2511307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 dirty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8</a:t>
              </a:r>
            </a:p>
          </p:txBody>
        </p:sp>
        <p:grpSp>
          <p:nvGrpSpPr>
            <p:cNvPr id="6" name="Group 29"/>
            <p:cNvGrpSpPr/>
            <p:nvPr/>
          </p:nvGrpSpPr>
          <p:grpSpPr>
            <a:xfrm>
              <a:off x="4664340" y="1050334"/>
              <a:ext cx="4710158" cy="3587974"/>
              <a:chOff x="4664340" y="1050334"/>
              <a:chExt cx="4710158" cy="3587974"/>
            </a:xfrm>
          </p:grpSpPr>
          <p:sp>
            <p:nvSpPr>
              <p:cNvPr id="31" name="TextBox 42"/>
              <p:cNvSpPr txBox="1">
                <a:spLocks noChangeArrowheads="1"/>
              </p:cNvSpPr>
              <p:nvPr/>
            </p:nvSpPr>
            <p:spPr bwMode="auto">
              <a:xfrm>
                <a:off x="6572719" y="4154904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3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2" name="TextBox 43"/>
              <p:cNvSpPr txBox="1">
                <a:spLocks noChangeArrowheads="1"/>
              </p:cNvSpPr>
              <p:nvPr/>
            </p:nvSpPr>
            <p:spPr bwMode="auto">
              <a:xfrm>
                <a:off x="8706319" y="4161254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5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3" name="TextBox 42"/>
              <p:cNvSpPr txBox="1">
                <a:spLocks noChangeArrowheads="1"/>
              </p:cNvSpPr>
              <p:nvPr/>
            </p:nvSpPr>
            <p:spPr bwMode="auto">
              <a:xfrm>
                <a:off x="6411003" y="1050334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7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4" name="TextBox 43"/>
              <p:cNvSpPr txBox="1">
                <a:spLocks noChangeArrowheads="1"/>
              </p:cNvSpPr>
              <p:nvPr/>
            </p:nvSpPr>
            <p:spPr bwMode="auto">
              <a:xfrm>
                <a:off x="8653787" y="1056684"/>
                <a:ext cx="720711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11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5" name="TextBox 43"/>
              <p:cNvSpPr txBox="1">
                <a:spLocks noChangeArrowheads="1"/>
              </p:cNvSpPr>
              <p:nvPr/>
            </p:nvSpPr>
            <p:spPr bwMode="auto">
              <a:xfrm>
                <a:off x="4664340" y="2528580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0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20095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Directed Graph</a:t>
            </a:r>
            <a:endParaRPr lang="en-IN" dirty="0"/>
          </a:p>
        </p:txBody>
      </p:sp>
      <p:grpSp>
        <p:nvGrpSpPr>
          <p:cNvPr id="3" name="Group 50"/>
          <p:cNvGrpSpPr/>
          <p:nvPr/>
        </p:nvGrpSpPr>
        <p:grpSpPr>
          <a:xfrm>
            <a:off x="62348" y="1427019"/>
            <a:ext cx="4457702" cy="4308807"/>
            <a:chOff x="83130" y="1427018"/>
            <a:chExt cx="5943603" cy="4308807"/>
          </a:xfrm>
        </p:grpSpPr>
        <p:sp>
          <p:nvSpPr>
            <p:cNvPr id="5" name="Oval 4"/>
            <p:cNvSpPr/>
            <p:nvPr/>
          </p:nvSpPr>
          <p:spPr>
            <a:xfrm>
              <a:off x="1288477" y="142701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2</a:t>
              </a:r>
              <a:endParaRPr lang="en-IN" b="1" baseline="-25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49787" y="142701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4</a:t>
              </a:r>
              <a:endParaRPr lang="en-IN" sz="2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288477" y="4821425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b="1" dirty="0" smtClean="0">
                  <a:solidFill>
                    <a:prstClr val="white"/>
                  </a:solidFill>
                </a:rPr>
                <a:t>3</a:t>
              </a:r>
              <a:endParaRPr lang="en-IN" sz="2800" dirty="0" smtClean="0">
                <a:solidFill>
                  <a:prstClr val="white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449787" y="482142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b="1" dirty="0" smtClean="0">
                  <a:solidFill>
                    <a:prstClr val="white"/>
                  </a:solidFill>
                </a:rPr>
                <a:t>6</a:t>
              </a:r>
              <a:endParaRPr lang="en-IN" dirty="0"/>
            </a:p>
          </p:txBody>
        </p:sp>
        <p:cxnSp>
          <p:nvCxnSpPr>
            <p:cNvPr id="9" name="Straight Connector 8"/>
            <p:cNvCxnSpPr>
              <a:stCxn id="5" idx="6"/>
              <a:endCxn id="6" idx="2"/>
            </p:cNvCxnSpPr>
            <p:nvPr/>
          </p:nvCxnSpPr>
          <p:spPr>
            <a:xfrm flipV="1">
              <a:off x="2202877" y="1884218"/>
              <a:ext cx="1246910" cy="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4"/>
              <a:endCxn id="7" idx="0"/>
            </p:cNvCxnSpPr>
            <p:nvPr/>
          </p:nvCxnSpPr>
          <p:spPr>
            <a:xfrm rot="5400000">
              <a:off x="505674" y="3581422"/>
              <a:ext cx="2480006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6"/>
              <a:endCxn id="8" idx="2"/>
            </p:cNvCxnSpPr>
            <p:nvPr/>
          </p:nvCxnSpPr>
          <p:spPr>
            <a:xfrm flipV="1">
              <a:off x="2202877" y="5278624"/>
              <a:ext cx="1246910" cy="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83130" y="306189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b="1" dirty="0" smtClean="0">
                  <a:solidFill>
                    <a:prstClr val="white"/>
                  </a:solidFill>
                </a:rPr>
                <a:t>1</a:t>
              </a:r>
              <a:endParaRPr lang="en-IN" dirty="0"/>
            </a:p>
          </p:txBody>
        </p:sp>
        <p:cxnSp>
          <p:nvCxnSpPr>
            <p:cNvPr id="16" name="Straight Connector 15"/>
            <p:cNvCxnSpPr>
              <a:stCxn id="15" idx="5"/>
              <a:endCxn id="7" idx="1"/>
            </p:cNvCxnSpPr>
            <p:nvPr/>
          </p:nvCxnSpPr>
          <p:spPr>
            <a:xfrm rot="16200000" flipH="1">
              <a:off x="586528" y="4119475"/>
              <a:ext cx="1112951" cy="558769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5" idx="7"/>
              <a:endCxn id="5" idx="3"/>
            </p:cNvCxnSpPr>
            <p:nvPr/>
          </p:nvCxnSpPr>
          <p:spPr>
            <a:xfrm rot="5400000" flipH="1" flipV="1">
              <a:off x="648854" y="2422274"/>
              <a:ext cx="988299" cy="558769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3463640" y="318659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b="1" dirty="0" smtClean="0">
                  <a:solidFill>
                    <a:prstClr val="white"/>
                  </a:solidFill>
                </a:rPr>
                <a:t>5</a:t>
              </a:r>
              <a:endParaRPr lang="en-IN" dirty="0"/>
            </a:p>
          </p:txBody>
        </p:sp>
        <p:cxnSp>
          <p:nvCxnSpPr>
            <p:cNvPr id="26" name="Straight Connector 25"/>
            <p:cNvCxnSpPr>
              <a:stCxn id="6" idx="4"/>
              <a:endCxn id="25" idx="0"/>
            </p:cNvCxnSpPr>
            <p:nvPr/>
          </p:nvCxnSpPr>
          <p:spPr>
            <a:xfrm rot="16200000" flipH="1">
              <a:off x="3491326" y="2757078"/>
              <a:ext cx="845174" cy="13853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5" idx="1"/>
              <a:endCxn id="5" idx="5"/>
            </p:cNvCxnSpPr>
            <p:nvPr/>
          </p:nvCxnSpPr>
          <p:spPr>
            <a:xfrm rot="16200000" flipV="1">
              <a:off x="2276762" y="1999713"/>
              <a:ext cx="1112995" cy="152858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5" idx="3"/>
              <a:endCxn id="7" idx="7"/>
            </p:cNvCxnSpPr>
            <p:nvPr/>
          </p:nvCxnSpPr>
          <p:spPr>
            <a:xfrm rot="5400000">
              <a:off x="2339132" y="3696916"/>
              <a:ext cx="988255" cy="152858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6"/>
              <a:endCxn id="38" idx="0"/>
            </p:cNvCxnSpPr>
            <p:nvPr/>
          </p:nvCxnSpPr>
          <p:spPr>
            <a:xfrm>
              <a:off x="4364187" y="1884218"/>
              <a:ext cx="1205346" cy="130237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5112333" y="318659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b="1" dirty="0" smtClean="0">
                  <a:solidFill>
                    <a:prstClr val="white"/>
                  </a:solidFill>
                </a:rPr>
                <a:t>7</a:t>
              </a:r>
              <a:endParaRPr lang="en-IN" dirty="0"/>
            </a:p>
          </p:txBody>
        </p:sp>
        <p:cxnSp>
          <p:nvCxnSpPr>
            <p:cNvPr id="41" name="Straight Connector 40"/>
            <p:cNvCxnSpPr>
              <a:stCxn id="25" idx="6"/>
              <a:endCxn id="38" idx="2"/>
            </p:cNvCxnSpPr>
            <p:nvPr/>
          </p:nvCxnSpPr>
          <p:spPr>
            <a:xfrm>
              <a:off x="4378040" y="3643792"/>
              <a:ext cx="734293" cy="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8" idx="6"/>
              <a:endCxn id="38" idx="4"/>
            </p:cNvCxnSpPr>
            <p:nvPr/>
          </p:nvCxnSpPr>
          <p:spPr>
            <a:xfrm flipV="1">
              <a:off x="4364187" y="4100994"/>
              <a:ext cx="1205346" cy="117763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52"/>
          <p:cNvGrpSpPr/>
          <p:nvPr/>
        </p:nvGrpSpPr>
        <p:grpSpPr>
          <a:xfrm>
            <a:off x="4686298" y="1565561"/>
            <a:ext cx="4457702" cy="4308807"/>
            <a:chOff x="83130" y="1427018"/>
            <a:chExt cx="5943603" cy="4308807"/>
          </a:xfrm>
        </p:grpSpPr>
        <p:sp>
          <p:nvSpPr>
            <p:cNvPr id="54" name="Oval 53"/>
            <p:cNvSpPr/>
            <p:nvPr/>
          </p:nvSpPr>
          <p:spPr>
            <a:xfrm>
              <a:off x="1288477" y="142701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2</a:t>
              </a:r>
              <a:endParaRPr lang="en-IN" b="1" baseline="-25000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3449787" y="142701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4</a:t>
              </a:r>
              <a:endParaRPr lang="en-IN" sz="28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288477" y="4821425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b="1" dirty="0" smtClean="0">
                  <a:solidFill>
                    <a:prstClr val="white"/>
                  </a:solidFill>
                </a:rPr>
                <a:t>3</a:t>
              </a:r>
              <a:endParaRPr lang="en-IN" sz="2800" dirty="0" smtClean="0">
                <a:solidFill>
                  <a:prstClr val="white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3449787" y="482142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b="1" dirty="0" smtClean="0">
                  <a:solidFill>
                    <a:prstClr val="white"/>
                  </a:solidFill>
                </a:rPr>
                <a:t>6</a:t>
              </a:r>
              <a:endParaRPr lang="en-IN" dirty="0"/>
            </a:p>
          </p:txBody>
        </p:sp>
        <p:cxnSp>
          <p:nvCxnSpPr>
            <p:cNvPr id="58" name="Straight Connector 57"/>
            <p:cNvCxnSpPr>
              <a:stCxn id="54" idx="6"/>
              <a:endCxn id="55" idx="2"/>
            </p:cNvCxnSpPr>
            <p:nvPr/>
          </p:nvCxnSpPr>
          <p:spPr>
            <a:xfrm flipV="1">
              <a:off x="2202877" y="1884218"/>
              <a:ext cx="1246910" cy="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6" idx="6"/>
              <a:endCxn id="57" idx="2"/>
            </p:cNvCxnSpPr>
            <p:nvPr/>
          </p:nvCxnSpPr>
          <p:spPr>
            <a:xfrm flipV="1">
              <a:off x="2202877" y="5278624"/>
              <a:ext cx="1246910" cy="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83130" y="306189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b="1" dirty="0" smtClean="0">
                  <a:solidFill>
                    <a:prstClr val="white"/>
                  </a:solidFill>
                </a:rPr>
                <a:t>1</a:t>
              </a:r>
              <a:endParaRPr lang="en-IN" dirty="0"/>
            </a:p>
          </p:txBody>
        </p:sp>
        <p:cxnSp>
          <p:nvCxnSpPr>
            <p:cNvPr id="62" name="Straight Connector 61"/>
            <p:cNvCxnSpPr>
              <a:stCxn id="61" idx="5"/>
              <a:endCxn id="56" idx="1"/>
            </p:cNvCxnSpPr>
            <p:nvPr/>
          </p:nvCxnSpPr>
          <p:spPr>
            <a:xfrm rot="16200000" flipH="1">
              <a:off x="586528" y="4119475"/>
              <a:ext cx="1112951" cy="558769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1" idx="7"/>
              <a:endCxn id="54" idx="3"/>
            </p:cNvCxnSpPr>
            <p:nvPr/>
          </p:nvCxnSpPr>
          <p:spPr>
            <a:xfrm rot="5400000" flipH="1" flipV="1">
              <a:off x="648854" y="2422274"/>
              <a:ext cx="988299" cy="558769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3463640" y="318659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b="1" dirty="0" smtClean="0">
                  <a:solidFill>
                    <a:prstClr val="white"/>
                  </a:solidFill>
                </a:rPr>
                <a:t>5</a:t>
              </a:r>
              <a:endParaRPr lang="en-IN" dirty="0"/>
            </a:p>
          </p:txBody>
        </p:sp>
        <p:cxnSp>
          <p:nvCxnSpPr>
            <p:cNvPr id="65" name="Straight Connector 64"/>
            <p:cNvCxnSpPr>
              <a:stCxn id="55" idx="4"/>
              <a:endCxn id="64" idx="0"/>
            </p:cNvCxnSpPr>
            <p:nvPr/>
          </p:nvCxnSpPr>
          <p:spPr>
            <a:xfrm rot="16200000" flipH="1">
              <a:off x="3491326" y="2757078"/>
              <a:ext cx="845174" cy="13853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5112333" y="318659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b="1" smtClean="0">
                  <a:solidFill>
                    <a:prstClr val="white"/>
                  </a:solidFill>
                </a:rPr>
                <a:t>7</a:t>
              </a:r>
              <a:endParaRPr lang="en-IN" dirty="0"/>
            </a:p>
          </p:txBody>
        </p:sp>
        <p:cxnSp>
          <p:nvCxnSpPr>
            <p:cNvPr id="70" name="Straight Connector 69"/>
            <p:cNvCxnSpPr>
              <a:stCxn id="64" idx="6"/>
              <a:endCxn id="69" idx="2"/>
            </p:cNvCxnSpPr>
            <p:nvPr/>
          </p:nvCxnSpPr>
          <p:spPr>
            <a:xfrm>
              <a:off x="4378040" y="3643792"/>
              <a:ext cx="734293" cy="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Backtrack to C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70237128"/>
              </p:ext>
            </p:extLst>
          </p:nvPr>
        </p:nvGraphicFramePr>
        <p:xfrm>
          <a:off x="484583" y="1601787"/>
          <a:ext cx="2514600" cy="236273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</a:tblGrid>
              <a:tr h="472546"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A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B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C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D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E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46"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0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2546"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10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3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2546"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7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11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5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472546"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7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11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1702" y="4191000"/>
            <a:ext cx="1806905" cy="4770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sz="2500" dirty="0">
                <a:latin typeface="Microsoft Sans Serif" pitchFamily="34" charset="0"/>
                <a:cs typeface="Microsoft Sans Serif" pitchFamily="34" charset="0"/>
              </a:rPr>
              <a:t>S={A, </a:t>
            </a:r>
            <a:r>
              <a:rPr lang="en-GB" sz="2500" dirty="0" smtClean="0">
                <a:latin typeface="Microsoft Sans Serif" pitchFamily="34" charset="0"/>
                <a:cs typeface="Microsoft Sans Serif" pitchFamily="34" charset="0"/>
              </a:rPr>
              <a:t>C, E}</a:t>
            </a:r>
            <a:endParaRPr lang="en-GB" sz="2500" dirty="0">
              <a:latin typeface="Microsoft Sans Serif" pitchFamily="34" charset="0"/>
              <a:cs typeface="Microsoft Sans Serif" pitchFamily="34" charset="0"/>
            </a:endParaRPr>
          </a:p>
        </p:txBody>
      </p:sp>
      <p:grpSp>
        <p:nvGrpSpPr>
          <p:cNvPr id="3" name="Group 5"/>
          <p:cNvGrpSpPr/>
          <p:nvPr/>
        </p:nvGrpSpPr>
        <p:grpSpPr>
          <a:xfrm>
            <a:off x="4194290" y="1601787"/>
            <a:ext cx="3532618" cy="3587974"/>
            <a:chOff x="4664340" y="1050334"/>
            <a:chExt cx="4710158" cy="3587974"/>
          </a:xfrm>
        </p:grpSpPr>
        <p:sp>
          <p:nvSpPr>
            <p:cNvPr id="7" name="Oval 6"/>
            <p:cNvSpPr/>
            <p:nvPr/>
          </p:nvSpPr>
          <p:spPr>
            <a:xfrm>
              <a:off x="5048675" y="2438474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344075" y="1447874"/>
              <a:ext cx="720000" cy="72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420275" y="3505274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C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477675" y="1524074"/>
              <a:ext cx="720000" cy="72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D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512400" y="3505274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E</a:t>
              </a:r>
            </a:p>
          </p:txBody>
        </p:sp>
        <p:cxnSp>
          <p:nvCxnSpPr>
            <p:cNvPr id="12" name="Straight Arrow Connector 11"/>
            <p:cNvCxnSpPr>
              <a:stCxn id="7" idx="7"/>
              <a:endCxn id="8" idx="3"/>
            </p:cNvCxnSpPr>
            <p:nvPr/>
          </p:nvCxnSpPr>
          <p:spPr>
            <a:xfrm rot="5400000" flipH="1" flipV="1">
              <a:off x="5814688" y="1910046"/>
              <a:ext cx="482600" cy="785813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068019" y="1775903"/>
              <a:ext cx="14398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29719" y="3149091"/>
              <a:ext cx="990600" cy="715962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106119" y="3885691"/>
              <a:ext cx="14398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7029919" y="2137853"/>
              <a:ext cx="1552575" cy="1468438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6125838" y="2808572"/>
              <a:ext cx="13509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5973438" y="2808572"/>
              <a:ext cx="13509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8260231" y="2895091"/>
              <a:ext cx="1349375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8107831" y="2895091"/>
              <a:ext cx="1349375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31"/>
            <p:cNvSpPr txBox="1">
              <a:spLocks noChangeArrowheads="1"/>
            </p:cNvSpPr>
            <p:nvPr/>
          </p:nvSpPr>
          <p:spPr bwMode="auto">
            <a:xfrm rot="19751255">
              <a:off x="5564665" y="1931870"/>
              <a:ext cx="720711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 dirty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10</a:t>
              </a:r>
            </a:p>
          </p:txBody>
        </p:sp>
        <p:sp>
          <p:nvSpPr>
            <p:cNvPr id="22" name="TextBox 32"/>
            <p:cNvSpPr txBox="1">
              <a:spLocks noChangeArrowheads="1"/>
            </p:cNvSpPr>
            <p:nvPr/>
          </p:nvSpPr>
          <p:spPr bwMode="auto">
            <a:xfrm rot="2185704">
              <a:off x="5785679" y="3120907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3</a:t>
              </a:r>
            </a:p>
          </p:txBody>
        </p:sp>
        <p:sp>
          <p:nvSpPr>
            <p:cNvPr id="23" name="TextBox 33"/>
            <p:cNvSpPr txBox="1">
              <a:spLocks noChangeArrowheads="1"/>
            </p:cNvSpPr>
            <p:nvPr/>
          </p:nvSpPr>
          <p:spPr bwMode="auto">
            <a:xfrm>
              <a:off x="6366344" y="2574416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1</a:t>
              </a:r>
            </a:p>
          </p:txBody>
        </p:sp>
        <p:sp>
          <p:nvSpPr>
            <p:cNvPr id="24" name="TextBox 34"/>
            <p:cNvSpPr txBox="1">
              <a:spLocks noChangeArrowheads="1"/>
            </p:cNvSpPr>
            <p:nvPr/>
          </p:nvSpPr>
          <p:spPr bwMode="auto">
            <a:xfrm>
              <a:off x="6748931" y="25712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4</a:t>
              </a:r>
            </a:p>
          </p:txBody>
        </p:sp>
        <p:sp>
          <p:nvSpPr>
            <p:cNvPr id="25" name="TextBox 35"/>
            <p:cNvSpPr txBox="1">
              <a:spLocks noChangeArrowheads="1"/>
            </p:cNvSpPr>
            <p:nvPr/>
          </p:nvSpPr>
          <p:spPr bwMode="auto">
            <a:xfrm>
              <a:off x="7563319" y="137109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 dirty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2</a:t>
              </a:r>
            </a:p>
          </p:txBody>
        </p:sp>
        <p:sp>
          <p:nvSpPr>
            <p:cNvPr id="26" name="TextBox 37"/>
            <p:cNvSpPr txBox="1">
              <a:spLocks noChangeArrowheads="1"/>
            </p:cNvSpPr>
            <p:nvPr/>
          </p:nvSpPr>
          <p:spPr bwMode="auto">
            <a:xfrm>
              <a:off x="7715719" y="34856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2</a:t>
              </a:r>
            </a:p>
          </p:txBody>
        </p:sp>
        <p:sp>
          <p:nvSpPr>
            <p:cNvPr id="27" name="TextBox 38"/>
            <p:cNvSpPr txBox="1">
              <a:spLocks noChangeArrowheads="1"/>
            </p:cNvSpPr>
            <p:nvPr/>
          </p:nvSpPr>
          <p:spPr bwMode="auto">
            <a:xfrm>
              <a:off x="8498356" y="25712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7</a:t>
              </a:r>
            </a:p>
          </p:txBody>
        </p:sp>
        <p:sp>
          <p:nvSpPr>
            <p:cNvPr id="28" name="TextBox 39"/>
            <p:cNvSpPr txBox="1">
              <a:spLocks noChangeArrowheads="1"/>
            </p:cNvSpPr>
            <p:nvPr/>
          </p:nvSpPr>
          <p:spPr bwMode="auto">
            <a:xfrm>
              <a:off x="8868244" y="2566478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9</a:t>
              </a:r>
            </a:p>
          </p:txBody>
        </p:sp>
        <p:sp>
          <p:nvSpPr>
            <p:cNvPr id="29" name="TextBox 40"/>
            <p:cNvSpPr txBox="1">
              <a:spLocks noChangeArrowheads="1"/>
            </p:cNvSpPr>
            <p:nvPr/>
          </p:nvSpPr>
          <p:spPr bwMode="auto">
            <a:xfrm rot="19216362">
              <a:off x="7424774" y="2511307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 dirty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8</a:t>
              </a:r>
            </a:p>
          </p:txBody>
        </p:sp>
        <p:grpSp>
          <p:nvGrpSpPr>
            <p:cNvPr id="6" name="Group 29"/>
            <p:cNvGrpSpPr/>
            <p:nvPr/>
          </p:nvGrpSpPr>
          <p:grpSpPr>
            <a:xfrm>
              <a:off x="4664340" y="1050334"/>
              <a:ext cx="4710158" cy="3587974"/>
              <a:chOff x="4664340" y="1050334"/>
              <a:chExt cx="4710158" cy="3587974"/>
            </a:xfrm>
          </p:grpSpPr>
          <p:sp>
            <p:nvSpPr>
              <p:cNvPr id="31" name="TextBox 42"/>
              <p:cNvSpPr txBox="1">
                <a:spLocks noChangeArrowheads="1"/>
              </p:cNvSpPr>
              <p:nvPr/>
            </p:nvSpPr>
            <p:spPr bwMode="auto">
              <a:xfrm>
                <a:off x="6572719" y="4154904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3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2" name="TextBox 43"/>
              <p:cNvSpPr txBox="1">
                <a:spLocks noChangeArrowheads="1"/>
              </p:cNvSpPr>
              <p:nvPr/>
            </p:nvSpPr>
            <p:spPr bwMode="auto">
              <a:xfrm>
                <a:off x="8706319" y="4161254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5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3" name="TextBox 42"/>
              <p:cNvSpPr txBox="1">
                <a:spLocks noChangeArrowheads="1"/>
              </p:cNvSpPr>
              <p:nvPr/>
            </p:nvSpPr>
            <p:spPr bwMode="auto">
              <a:xfrm>
                <a:off x="6411003" y="1050334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7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4" name="TextBox 43"/>
              <p:cNvSpPr txBox="1">
                <a:spLocks noChangeArrowheads="1"/>
              </p:cNvSpPr>
              <p:nvPr/>
            </p:nvSpPr>
            <p:spPr bwMode="auto">
              <a:xfrm>
                <a:off x="8653787" y="1056684"/>
                <a:ext cx="720711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11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5" name="TextBox 43"/>
              <p:cNvSpPr txBox="1">
                <a:spLocks noChangeArrowheads="1"/>
              </p:cNvSpPr>
              <p:nvPr/>
            </p:nvSpPr>
            <p:spPr bwMode="auto">
              <a:xfrm>
                <a:off x="4664340" y="2528580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0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4460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Visit B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73827478"/>
              </p:ext>
            </p:extLst>
          </p:nvPr>
        </p:nvGraphicFramePr>
        <p:xfrm>
          <a:off x="484583" y="1601787"/>
          <a:ext cx="2514600" cy="236273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</a:tblGrid>
              <a:tr h="472546"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A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B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C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D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E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46"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0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2546"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10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3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2546"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7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11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5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472546"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7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11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1702" y="4341128"/>
            <a:ext cx="2194832" cy="4770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sz="2500" dirty="0">
                <a:latin typeface="Microsoft Sans Serif" pitchFamily="34" charset="0"/>
                <a:cs typeface="Microsoft Sans Serif" pitchFamily="34" charset="0"/>
              </a:rPr>
              <a:t>S={A, </a:t>
            </a:r>
            <a:r>
              <a:rPr lang="en-GB" sz="2500" dirty="0" smtClean="0">
                <a:latin typeface="Microsoft Sans Serif" pitchFamily="34" charset="0"/>
                <a:cs typeface="Microsoft Sans Serif" pitchFamily="34" charset="0"/>
              </a:rPr>
              <a:t>C, E, B}</a:t>
            </a:r>
            <a:endParaRPr lang="en-GB" sz="2500" dirty="0">
              <a:latin typeface="Microsoft Sans Serif" pitchFamily="34" charset="0"/>
              <a:cs typeface="Microsoft Sans Serif" pitchFamily="34" charset="0"/>
            </a:endParaRPr>
          </a:p>
        </p:txBody>
      </p:sp>
      <p:grpSp>
        <p:nvGrpSpPr>
          <p:cNvPr id="3" name="Group 5"/>
          <p:cNvGrpSpPr/>
          <p:nvPr/>
        </p:nvGrpSpPr>
        <p:grpSpPr>
          <a:xfrm>
            <a:off x="4194290" y="1601787"/>
            <a:ext cx="3532618" cy="3587974"/>
            <a:chOff x="4664340" y="1050334"/>
            <a:chExt cx="4710158" cy="3587974"/>
          </a:xfrm>
        </p:grpSpPr>
        <p:sp>
          <p:nvSpPr>
            <p:cNvPr id="7" name="Oval 6"/>
            <p:cNvSpPr/>
            <p:nvPr/>
          </p:nvSpPr>
          <p:spPr>
            <a:xfrm>
              <a:off x="5048675" y="2438474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344075" y="1447874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420275" y="3505274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C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477675" y="1524074"/>
              <a:ext cx="720000" cy="72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D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512400" y="3505274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E</a:t>
              </a:r>
            </a:p>
          </p:txBody>
        </p:sp>
        <p:cxnSp>
          <p:nvCxnSpPr>
            <p:cNvPr id="12" name="Straight Arrow Connector 11"/>
            <p:cNvCxnSpPr>
              <a:stCxn id="7" idx="7"/>
              <a:endCxn id="8" idx="3"/>
            </p:cNvCxnSpPr>
            <p:nvPr/>
          </p:nvCxnSpPr>
          <p:spPr>
            <a:xfrm rot="5400000" flipH="1" flipV="1">
              <a:off x="5814688" y="1910046"/>
              <a:ext cx="482600" cy="785813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068019" y="1775903"/>
              <a:ext cx="14398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29719" y="3149091"/>
              <a:ext cx="990600" cy="715962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106119" y="3885691"/>
              <a:ext cx="14398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7029919" y="2137853"/>
              <a:ext cx="1552575" cy="1468438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6125838" y="2808572"/>
              <a:ext cx="13509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5973438" y="2808572"/>
              <a:ext cx="13509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8260231" y="2895091"/>
              <a:ext cx="1349375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8107831" y="2895091"/>
              <a:ext cx="1349375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31"/>
            <p:cNvSpPr txBox="1">
              <a:spLocks noChangeArrowheads="1"/>
            </p:cNvSpPr>
            <p:nvPr/>
          </p:nvSpPr>
          <p:spPr bwMode="auto">
            <a:xfrm rot="19751255">
              <a:off x="5564665" y="1931870"/>
              <a:ext cx="720711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 dirty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10</a:t>
              </a:r>
            </a:p>
          </p:txBody>
        </p:sp>
        <p:sp>
          <p:nvSpPr>
            <p:cNvPr id="22" name="TextBox 32"/>
            <p:cNvSpPr txBox="1">
              <a:spLocks noChangeArrowheads="1"/>
            </p:cNvSpPr>
            <p:nvPr/>
          </p:nvSpPr>
          <p:spPr bwMode="auto">
            <a:xfrm rot="2185704">
              <a:off x="5785679" y="3120907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3</a:t>
              </a:r>
            </a:p>
          </p:txBody>
        </p:sp>
        <p:sp>
          <p:nvSpPr>
            <p:cNvPr id="23" name="TextBox 33"/>
            <p:cNvSpPr txBox="1">
              <a:spLocks noChangeArrowheads="1"/>
            </p:cNvSpPr>
            <p:nvPr/>
          </p:nvSpPr>
          <p:spPr bwMode="auto">
            <a:xfrm>
              <a:off x="6366344" y="2574416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1</a:t>
              </a:r>
            </a:p>
          </p:txBody>
        </p:sp>
        <p:sp>
          <p:nvSpPr>
            <p:cNvPr id="24" name="TextBox 34"/>
            <p:cNvSpPr txBox="1">
              <a:spLocks noChangeArrowheads="1"/>
            </p:cNvSpPr>
            <p:nvPr/>
          </p:nvSpPr>
          <p:spPr bwMode="auto">
            <a:xfrm>
              <a:off x="6748931" y="25712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4</a:t>
              </a:r>
            </a:p>
          </p:txBody>
        </p:sp>
        <p:sp>
          <p:nvSpPr>
            <p:cNvPr id="25" name="TextBox 35"/>
            <p:cNvSpPr txBox="1">
              <a:spLocks noChangeArrowheads="1"/>
            </p:cNvSpPr>
            <p:nvPr/>
          </p:nvSpPr>
          <p:spPr bwMode="auto">
            <a:xfrm>
              <a:off x="7563319" y="137109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 dirty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2</a:t>
              </a:r>
            </a:p>
          </p:txBody>
        </p:sp>
        <p:sp>
          <p:nvSpPr>
            <p:cNvPr id="26" name="TextBox 37"/>
            <p:cNvSpPr txBox="1">
              <a:spLocks noChangeArrowheads="1"/>
            </p:cNvSpPr>
            <p:nvPr/>
          </p:nvSpPr>
          <p:spPr bwMode="auto">
            <a:xfrm>
              <a:off x="7715719" y="34856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2</a:t>
              </a:r>
            </a:p>
          </p:txBody>
        </p:sp>
        <p:sp>
          <p:nvSpPr>
            <p:cNvPr id="27" name="TextBox 38"/>
            <p:cNvSpPr txBox="1">
              <a:spLocks noChangeArrowheads="1"/>
            </p:cNvSpPr>
            <p:nvPr/>
          </p:nvSpPr>
          <p:spPr bwMode="auto">
            <a:xfrm>
              <a:off x="8498356" y="25712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7</a:t>
              </a:r>
            </a:p>
          </p:txBody>
        </p:sp>
        <p:sp>
          <p:nvSpPr>
            <p:cNvPr id="28" name="TextBox 39"/>
            <p:cNvSpPr txBox="1">
              <a:spLocks noChangeArrowheads="1"/>
            </p:cNvSpPr>
            <p:nvPr/>
          </p:nvSpPr>
          <p:spPr bwMode="auto">
            <a:xfrm>
              <a:off x="8868244" y="2566478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9</a:t>
              </a:r>
            </a:p>
          </p:txBody>
        </p:sp>
        <p:sp>
          <p:nvSpPr>
            <p:cNvPr id="29" name="TextBox 40"/>
            <p:cNvSpPr txBox="1">
              <a:spLocks noChangeArrowheads="1"/>
            </p:cNvSpPr>
            <p:nvPr/>
          </p:nvSpPr>
          <p:spPr bwMode="auto">
            <a:xfrm rot="19216362">
              <a:off x="7424774" y="2511307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 dirty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8</a:t>
              </a:r>
            </a:p>
          </p:txBody>
        </p:sp>
        <p:grpSp>
          <p:nvGrpSpPr>
            <p:cNvPr id="6" name="Group 29"/>
            <p:cNvGrpSpPr/>
            <p:nvPr/>
          </p:nvGrpSpPr>
          <p:grpSpPr>
            <a:xfrm>
              <a:off x="4664340" y="1050334"/>
              <a:ext cx="4710158" cy="3587974"/>
              <a:chOff x="4664340" y="1050334"/>
              <a:chExt cx="4710158" cy="3587974"/>
            </a:xfrm>
          </p:grpSpPr>
          <p:sp>
            <p:nvSpPr>
              <p:cNvPr id="31" name="TextBox 42"/>
              <p:cNvSpPr txBox="1">
                <a:spLocks noChangeArrowheads="1"/>
              </p:cNvSpPr>
              <p:nvPr/>
            </p:nvSpPr>
            <p:spPr bwMode="auto">
              <a:xfrm>
                <a:off x="6572719" y="4154904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3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2" name="TextBox 43"/>
              <p:cNvSpPr txBox="1">
                <a:spLocks noChangeArrowheads="1"/>
              </p:cNvSpPr>
              <p:nvPr/>
            </p:nvSpPr>
            <p:spPr bwMode="auto">
              <a:xfrm>
                <a:off x="8706319" y="4161254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5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3" name="TextBox 42"/>
              <p:cNvSpPr txBox="1">
                <a:spLocks noChangeArrowheads="1"/>
              </p:cNvSpPr>
              <p:nvPr/>
            </p:nvSpPr>
            <p:spPr bwMode="auto">
              <a:xfrm>
                <a:off x="6411003" y="1050334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7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4" name="TextBox 43"/>
              <p:cNvSpPr txBox="1">
                <a:spLocks noChangeArrowheads="1"/>
              </p:cNvSpPr>
              <p:nvPr/>
            </p:nvSpPr>
            <p:spPr bwMode="auto">
              <a:xfrm>
                <a:off x="8653787" y="1056684"/>
                <a:ext cx="720711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11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5" name="TextBox 43"/>
              <p:cNvSpPr txBox="1">
                <a:spLocks noChangeArrowheads="1"/>
              </p:cNvSpPr>
              <p:nvPr/>
            </p:nvSpPr>
            <p:spPr bwMode="auto">
              <a:xfrm>
                <a:off x="4664340" y="2528580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0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422167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Start from B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62242038"/>
              </p:ext>
            </p:extLst>
          </p:nvPr>
        </p:nvGraphicFramePr>
        <p:xfrm>
          <a:off x="484583" y="1601787"/>
          <a:ext cx="2514600" cy="236273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</a:tblGrid>
              <a:tr h="472546"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A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B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C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D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E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46"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0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2546"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10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3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2546"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7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11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5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472546"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7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11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1702" y="4191000"/>
            <a:ext cx="2194832" cy="4770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sz="2500" dirty="0">
                <a:latin typeface="Microsoft Sans Serif" pitchFamily="34" charset="0"/>
                <a:cs typeface="Microsoft Sans Serif" pitchFamily="34" charset="0"/>
              </a:rPr>
              <a:t>S={A, </a:t>
            </a:r>
            <a:r>
              <a:rPr lang="en-GB" sz="2500" dirty="0" smtClean="0">
                <a:latin typeface="Microsoft Sans Serif" pitchFamily="34" charset="0"/>
                <a:cs typeface="Microsoft Sans Serif" pitchFamily="34" charset="0"/>
              </a:rPr>
              <a:t>C, E, B}</a:t>
            </a:r>
            <a:endParaRPr lang="en-GB" sz="2500" dirty="0">
              <a:latin typeface="Microsoft Sans Serif" pitchFamily="34" charset="0"/>
              <a:cs typeface="Microsoft Sans Serif" pitchFamily="34" charset="0"/>
            </a:endParaRPr>
          </a:p>
        </p:txBody>
      </p:sp>
      <p:grpSp>
        <p:nvGrpSpPr>
          <p:cNvPr id="3" name="Group 5"/>
          <p:cNvGrpSpPr/>
          <p:nvPr/>
        </p:nvGrpSpPr>
        <p:grpSpPr>
          <a:xfrm>
            <a:off x="4194290" y="1601787"/>
            <a:ext cx="3532618" cy="3587974"/>
            <a:chOff x="4664340" y="1050334"/>
            <a:chExt cx="4710158" cy="3587974"/>
          </a:xfrm>
        </p:grpSpPr>
        <p:sp>
          <p:nvSpPr>
            <p:cNvPr id="7" name="Oval 6"/>
            <p:cNvSpPr/>
            <p:nvPr/>
          </p:nvSpPr>
          <p:spPr>
            <a:xfrm>
              <a:off x="5048675" y="2438474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344075" y="1447874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420275" y="3505274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C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477675" y="1524074"/>
              <a:ext cx="720000" cy="72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D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512400" y="3505274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E</a:t>
              </a:r>
            </a:p>
          </p:txBody>
        </p:sp>
        <p:cxnSp>
          <p:nvCxnSpPr>
            <p:cNvPr id="12" name="Straight Arrow Connector 11"/>
            <p:cNvCxnSpPr>
              <a:stCxn id="7" idx="7"/>
              <a:endCxn id="8" idx="3"/>
            </p:cNvCxnSpPr>
            <p:nvPr/>
          </p:nvCxnSpPr>
          <p:spPr>
            <a:xfrm rot="5400000" flipH="1" flipV="1">
              <a:off x="5814688" y="1910046"/>
              <a:ext cx="482600" cy="785813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068019" y="1775903"/>
              <a:ext cx="14398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29719" y="3149091"/>
              <a:ext cx="990600" cy="715962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106119" y="3885691"/>
              <a:ext cx="14398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7029919" y="2137853"/>
              <a:ext cx="1552575" cy="1468438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6125838" y="2808572"/>
              <a:ext cx="13509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5973438" y="2808572"/>
              <a:ext cx="13509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8260231" y="2895091"/>
              <a:ext cx="1349375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8107831" y="2895091"/>
              <a:ext cx="1349375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31"/>
            <p:cNvSpPr txBox="1">
              <a:spLocks noChangeArrowheads="1"/>
            </p:cNvSpPr>
            <p:nvPr/>
          </p:nvSpPr>
          <p:spPr bwMode="auto">
            <a:xfrm rot="19751255">
              <a:off x="5564665" y="1931870"/>
              <a:ext cx="720711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 dirty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10</a:t>
              </a:r>
            </a:p>
          </p:txBody>
        </p:sp>
        <p:sp>
          <p:nvSpPr>
            <p:cNvPr id="22" name="TextBox 32"/>
            <p:cNvSpPr txBox="1">
              <a:spLocks noChangeArrowheads="1"/>
            </p:cNvSpPr>
            <p:nvPr/>
          </p:nvSpPr>
          <p:spPr bwMode="auto">
            <a:xfrm rot="2185704">
              <a:off x="5785679" y="3120907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3</a:t>
              </a:r>
            </a:p>
          </p:txBody>
        </p:sp>
        <p:sp>
          <p:nvSpPr>
            <p:cNvPr id="23" name="TextBox 33"/>
            <p:cNvSpPr txBox="1">
              <a:spLocks noChangeArrowheads="1"/>
            </p:cNvSpPr>
            <p:nvPr/>
          </p:nvSpPr>
          <p:spPr bwMode="auto">
            <a:xfrm>
              <a:off x="6366344" y="2574416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1</a:t>
              </a:r>
            </a:p>
          </p:txBody>
        </p:sp>
        <p:sp>
          <p:nvSpPr>
            <p:cNvPr id="24" name="TextBox 34"/>
            <p:cNvSpPr txBox="1">
              <a:spLocks noChangeArrowheads="1"/>
            </p:cNvSpPr>
            <p:nvPr/>
          </p:nvSpPr>
          <p:spPr bwMode="auto">
            <a:xfrm>
              <a:off x="6748931" y="25712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4</a:t>
              </a:r>
            </a:p>
          </p:txBody>
        </p:sp>
        <p:sp>
          <p:nvSpPr>
            <p:cNvPr id="25" name="TextBox 35"/>
            <p:cNvSpPr txBox="1">
              <a:spLocks noChangeArrowheads="1"/>
            </p:cNvSpPr>
            <p:nvPr/>
          </p:nvSpPr>
          <p:spPr bwMode="auto">
            <a:xfrm>
              <a:off x="7563319" y="137109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 dirty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2</a:t>
              </a:r>
            </a:p>
          </p:txBody>
        </p:sp>
        <p:sp>
          <p:nvSpPr>
            <p:cNvPr id="26" name="TextBox 37"/>
            <p:cNvSpPr txBox="1">
              <a:spLocks noChangeArrowheads="1"/>
            </p:cNvSpPr>
            <p:nvPr/>
          </p:nvSpPr>
          <p:spPr bwMode="auto">
            <a:xfrm>
              <a:off x="7715719" y="34856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2</a:t>
              </a:r>
            </a:p>
          </p:txBody>
        </p:sp>
        <p:sp>
          <p:nvSpPr>
            <p:cNvPr id="27" name="TextBox 38"/>
            <p:cNvSpPr txBox="1">
              <a:spLocks noChangeArrowheads="1"/>
            </p:cNvSpPr>
            <p:nvPr/>
          </p:nvSpPr>
          <p:spPr bwMode="auto">
            <a:xfrm>
              <a:off x="8498356" y="25712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7</a:t>
              </a:r>
            </a:p>
          </p:txBody>
        </p:sp>
        <p:sp>
          <p:nvSpPr>
            <p:cNvPr id="28" name="TextBox 39"/>
            <p:cNvSpPr txBox="1">
              <a:spLocks noChangeArrowheads="1"/>
            </p:cNvSpPr>
            <p:nvPr/>
          </p:nvSpPr>
          <p:spPr bwMode="auto">
            <a:xfrm>
              <a:off x="8868244" y="2566478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9</a:t>
              </a:r>
            </a:p>
          </p:txBody>
        </p:sp>
        <p:sp>
          <p:nvSpPr>
            <p:cNvPr id="29" name="TextBox 40"/>
            <p:cNvSpPr txBox="1">
              <a:spLocks noChangeArrowheads="1"/>
            </p:cNvSpPr>
            <p:nvPr/>
          </p:nvSpPr>
          <p:spPr bwMode="auto">
            <a:xfrm rot="19216362">
              <a:off x="7424774" y="2511307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 dirty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8</a:t>
              </a:r>
            </a:p>
          </p:txBody>
        </p:sp>
        <p:grpSp>
          <p:nvGrpSpPr>
            <p:cNvPr id="6" name="Group 29"/>
            <p:cNvGrpSpPr/>
            <p:nvPr/>
          </p:nvGrpSpPr>
          <p:grpSpPr>
            <a:xfrm>
              <a:off x="4664340" y="1050334"/>
              <a:ext cx="4710158" cy="3587974"/>
              <a:chOff x="4664340" y="1050334"/>
              <a:chExt cx="4710158" cy="3587974"/>
            </a:xfrm>
          </p:grpSpPr>
          <p:sp>
            <p:nvSpPr>
              <p:cNvPr id="31" name="TextBox 42"/>
              <p:cNvSpPr txBox="1">
                <a:spLocks noChangeArrowheads="1"/>
              </p:cNvSpPr>
              <p:nvPr/>
            </p:nvSpPr>
            <p:spPr bwMode="auto">
              <a:xfrm>
                <a:off x="6572719" y="4154904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3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2" name="TextBox 43"/>
              <p:cNvSpPr txBox="1">
                <a:spLocks noChangeArrowheads="1"/>
              </p:cNvSpPr>
              <p:nvPr/>
            </p:nvSpPr>
            <p:spPr bwMode="auto">
              <a:xfrm>
                <a:off x="8706319" y="4161254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5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3" name="TextBox 42"/>
              <p:cNvSpPr txBox="1">
                <a:spLocks noChangeArrowheads="1"/>
              </p:cNvSpPr>
              <p:nvPr/>
            </p:nvSpPr>
            <p:spPr bwMode="auto">
              <a:xfrm>
                <a:off x="6411003" y="1050334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7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4" name="TextBox 43"/>
              <p:cNvSpPr txBox="1">
                <a:spLocks noChangeArrowheads="1"/>
              </p:cNvSpPr>
              <p:nvPr/>
            </p:nvSpPr>
            <p:spPr bwMode="auto">
              <a:xfrm>
                <a:off x="8653787" y="1056684"/>
                <a:ext cx="720711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11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5" name="TextBox 43"/>
              <p:cNvSpPr txBox="1">
                <a:spLocks noChangeArrowheads="1"/>
              </p:cNvSpPr>
              <p:nvPr/>
            </p:nvSpPr>
            <p:spPr bwMode="auto">
              <a:xfrm>
                <a:off x="4664340" y="2528580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0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9880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Visit D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94790750"/>
              </p:ext>
            </p:extLst>
          </p:nvPr>
        </p:nvGraphicFramePr>
        <p:xfrm>
          <a:off x="484583" y="1601787"/>
          <a:ext cx="2514600" cy="236273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</a:tblGrid>
              <a:tr h="472546"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A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B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C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D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E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46"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0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2546"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10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3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2546"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7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11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5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472546"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7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9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30" marB="4573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1938" y="4272888"/>
            <a:ext cx="2600392" cy="4770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sz="2500" dirty="0">
                <a:latin typeface="Microsoft Sans Serif" pitchFamily="34" charset="0"/>
                <a:cs typeface="Microsoft Sans Serif" pitchFamily="34" charset="0"/>
              </a:rPr>
              <a:t>S={A, </a:t>
            </a:r>
            <a:r>
              <a:rPr lang="en-GB" sz="2500" dirty="0" smtClean="0">
                <a:latin typeface="Microsoft Sans Serif" pitchFamily="34" charset="0"/>
                <a:cs typeface="Microsoft Sans Serif" pitchFamily="34" charset="0"/>
              </a:rPr>
              <a:t>C, E, B, D}</a:t>
            </a:r>
            <a:endParaRPr lang="en-GB" sz="2500" dirty="0">
              <a:latin typeface="Microsoft Sans Serif" pitchFamily="34" charset="0"/>
              <a:cs typeface="Microsoft Sans Serif" pitchFamily="34" charset="0"/>
            </a:endParaRPr>
          </a:p>
        </p:txBody>
      </p:sp>
      <p:grpSp>
        <p:nvGrpSpPr>
          <p:cNvPr id="3" name="Group 5"/>
          <p:cNvGrpSpPr/>
          <p:nvPr/>
        </p:nvGrpSpPr>
        <p:grpSpPr>
          <a:xfrm>
            <a:off x="4194290" y="1601787"/>
            <a:ext cx="3515528" cy="3587974"/>
            <a:chOff x="4664340" y="1050334"/>
            <a:chExt cx="4687371" cy="3587974"/>
          </a:xfrm>
        </p:grpSpPr>
        <p:sp>
          <p:nvSpPr>
            <p:cNvPr id="7" name="Oval 6"/>
            <p:cNvSpPr/>
            <p:nvPr/>
          </p:nvSpPr>
          <p:spPr>
            <a:xfrm>
              <a:off x="5048675" y="2438474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344075" y="1447874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420275" y="3505274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C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477675" y="1524074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D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512400" y="3505274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E</a:t>
              </a:r>
            </a:p>
          </p:txBody>
        </p:sp>
        <p:cxnSp>
          <p:nvCxnSpPr>
            <p:cNvPr id="12" name="Straight Arrow Connector 11"/>
            <p:cNvCxnSpPr>
              <a:stCxn id="7" idx="7"/>
              <a:endCxn id="8" idx="3"/>
            </p:cNvCxnSpPr>
            <p:nvPr/>
          </p:nvCxnSpPr>
          <p:spPr>
            <a:xfrm rot="5400000" flipH="1" flipV="1">
              <a:off x="5814688" y="1910046"/>
              <a:ext cx="482600" cy="785813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068019" y="1775903"/>
              <a:ext cx="14398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29719" y="3149091"/>
              <a:ext cx="990600" cy="715962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106119" y="3885691"/>
              <a:ext cx="14398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7029919" y="2137853"/>
              <a:ext cx="1552575" cy="1468438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6125838" y="2808572"/>
              <a:ext cx="13509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5973438" y="2808572"/>
              <a:ext cx="13509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8260231" y="2895091"/>
              <a:ext cx="1349375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8107831" y="2895091"/>
              <a:ext cx="1349375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31"/>
            <p:cNvSpPr txBox="1">
              <a:spLocks noChangeArrowheads="1"/>
            </p:cNvSpPr>
            <p:nvPr/>
          </p:nvSpPr>
          <p:spPr bwMode="auto">
            <a:xfrm rot="19751255">
              <a:off x="5564665" y="1931870"/>
              <a:ext cx="720711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 dirty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10</a:t>
              </a:r>
            </a:p>
          </p:txBody>
        </p:sp>
        <p:sp>
          <p:nvSpPr>
            <p:cNvPr id="22" name="TextBox 32"/>
            <p:cNvSpPr txBox="1">
              <a:spLocks noChangeArrowheads="1"/>
            </p:cNvSpPr>
            <p:nvPr/>
          </p:nvSpPr>
          <p:spPr bwMode="auto">
            <a:xfrm rot="2185704">
              <a:off x="5785679" y="3120907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3</a:t>
              </a:r>
            </a:p>
          </p:txBody>
        </p:sp>
        <p:sp>
          <p:nvSpPr>
            <p:cNvPr id="23" name="TextBox 33"/>
            <p:cNvSpPr txBox="1">
              <a:spLocks noChangeArrowheads="1"/>
            </p:cNvSpPr>
            <p:nvPr/>
          </p:nvSpPr>
          <p:spPr bwMode="auto">
            <a:xfrm>
              <a:off x="6366344" y="2574416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1</a:t>
              </a:r>
            </a:p>
          </p:txBody>
        </p:sp>
        <p:sp>
          <p:nvSpPr>
            <p:cNvPr id="24" name="TextBox 34"/>
            <p:cNvSpPr txBox="1">
              <a:spLocks noChangeArrowheads="1"/>
            </p:cNvSpPr>
            <p:nvPr/>
          </p:nvSpPr>
          <p:spPr bwMode="auto">
            <a:xfrm>
              <a:off x="6748931" y="25712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4</a:t>
              </a:r>
            </a:p>
          </p:txBody>
        </p:sp>
        <p:sp>
          <p:nvSpPr>
            <p:cNvPr id="25" name="TextBox 35"/>
            <p:cNvSpPr txBox="1">
              <a:spLocks noChangeArrowheads="1"/>
            </p:cNvSpPr>
            <p:nvPr/>
          </p:nvSpPr>
          <p:spPr bwMode="auto">
            <a:xfrm>
              <a:off x="7563319" y="137109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 dirty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2</a:t>
              </a:r>
            </a:p>
          </p:txBody>
        </p:sp>
        <p:sp>
          <p:nvSpPr>
            <p:cNvPr id="26" name="TextBox 37"/>
            <p:cNvSpPr txBox="1">
              <a:spLocks noChangeArrowheads="1"/>
            </p:cNvSpPr>
            <p:nvPr/>
          </p:nvSpPr>
          <p:spPr bwMode="auto">
            <a:xfrm>
              <a:off x="7715719" y="34856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2</a:t>
              </a:r>
            </a:p>
          </p:txBody>
        </p:sp>
        <p:sp>
          <p:nvSpPr>
            <p:cNvPr id="27" name="TextBox 38"/>
            <p:cNvSpPr txBox="1">
              <a:spLocks noChangeArrowheads="1"/>
            </p:cNvSpPr>
            <p:nvPr/>
          </p:nvSpPr>
          <p:spPr bwMode="auto">
            <a:xfrm>
              <a:off x="8498356" y="25712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7</a:t>
              </a:r>
            </a:p>
          </p:txBody>
        </p:sp>
        <p:sp>
          <p:nvSpPr>
            <p:cNvPr id="28" name="TextBox 39"/>
            <p:cNvSpPr txBox="1">
              <a:spLocks noChangeArrowheads="1"/>
            </p:cNvSpPr>
            <p:nvPr/>
          </p:nvSpPr>
          <p:spPr bwMode="auto">
            <a:xfrm>
              <a:off x="8868244" y="2566478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9</a:t>
              </a:r>
            </a:p>
          </p:txBody>
        </p:sp>
        <p:sp>
          <p:nvSpPr>
            <p:cNvPr id="29" name="TextBox 40"/>
            <p:cNvSpPr txBox="1">
              <a:spLocks noChangeArrowheads="1"/>
            </p:cNvSpPr>
            <p:nvPr/>
          </p:nvSpPr>
          <p:spPr bwMode="auto">
            <a:xfrm rot="19216362">
              <a:off x="7424774" y="2511307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 dirty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8</a:t>
              </a:r>
            </a:p>
          </p:txBody>
        </p:sp>
        <p:grpSp>
          <p:nvGrpSpPr>
            <p:cNvPr id="6" name="Group 29"/>
            <p:cNvGrpSpPr/>
            <p:nvPr/>
          </p:nvGrpSpPr>
          <p:grpSpPr>
            <a:xfrm>
              <a:off x="4664340" y="1050334"/>
              <a:ext cx="4525446" cy="3587974"/>
              <a:chOff x="4664340" y="1050334"/>
              <a:chExt cx="4525446" cy="3587974"/>
            </a:xfrm>
          </p:grpSpPr>
          <p:sp>
            <p:nvSpPr>
              <p:cNvPr id="31" name="TextBox 42"/>
              <p:cNvSpPr txBox="1">
                <a:spLocks noChangeArrowheads="1"/>
              </p:cNvSpPr>
              <p:nvPr/>
            </p:nvSpPr>
            <p:spPr bwMode="auto">
              <a:xfrm>
                <a:off x="6572719" y="4154904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3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2" name="TextBox 43"/>
              <p:cNvSpPr txBox="1">
                <a:spLocks noChangeArrowheads="1"/>
              </p:cNvSpPr>
              <p:nvPr/>
            </p:nvSpPr>
            <p:spPr bwMode="auto">
              <a:xfrm>
                <a:off x="8706319" y="4161254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5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3" name="TextBox 42"/>
              <p:cNvSpPr txBox="1">
                <a:spLocks noChangeArrowheads="1"/>
              </p:cNvSpPr>
              <p:nvPr/>
            </p:nvSpPr>
            <p:spPr bwMode="auto">
              <a:xfrm>
                <a:off x="6411003" y="1050334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7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4" name="TextBox 43"/>
              <p:cNvSpPr txBox="1">
                <a:spLocks noChangeArrowheads="1"/>
              </p:cNvSpPr>
              <p:nvPr/>
            </p:nvSpPr>
            <p:spPr bwMode="auto">
              <a:xfrm>
                <a:off x="8653787" y="1056684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9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35" name="TextBox 43"/>
              <p:cNvSpPr txBox="1">
                <a:spLocks noChangeArrowheads="1"/>
              </p:cNvSpPr>
              <p:nvPr/>
            </p:nvSpPr>
            <p:spPr bwMode="auto">
              <a:xfrm>
                <a:off x="4664340" y="2528580"/>
                <a:ext cx="48346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500" b="1" dirty="0" smtClean="0">
                    <a:solidFill>
                      <a:srgbClr val="FF0000"/>
                    </a:solidFill>
                    <a:latin typeface="Microsoft Sans Serif" panose="020B0604020202020204" pitchFamily="34" charset="0"/>
                    <a:cs typeface="Microsoft Sans Serif" panose="020B0604020202020204" pitchFamily="34" charset="0"/>
                    <a:sym typeface="Symbol" panose="05050102010706020507" pitchFamily="18" charset="2"/>
                  </a:rPr>
                  <a:t>0</a:t>
                </a:r>
                <a:endParaRPr lang="en-GB" altLang="en-US" sz="2500" b="1" dirty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8692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smtClean="0"/>
              <a:t>– Source Vertex</a:t>
            </a:r>
            <a:r>
              <a:rPr lang="en-US" dirty="0" smtClean="0"/>
              <a:t>: B</a:t>
            </a:r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>
            <a:off x="1676532" y="2332378"/>
            <a:ext cx="3227277" cy="2854183"/>
            <a:chOff x="5048675" y="1371091"/>
            <a:chExt cx="4303036" cy="2854183"/>
          </a:xfrm>
        </p:grpSpPr>
        <p:sp>
          <p:nvSpPr>
            <p:cNvPr id="5" name="Oval 4"/>
            <p:cNvSpPr/>
            <p:nvPr/>
          </p:nvSpPr>
          <p:spPr>
            <a:xfrm>
              <a:off x="5048675" y="2438474"/>
              <a:ext cx="720000" cy="72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344075" y="1447874"/>
              <a:ext cx="720000" cy="72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B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420275" y="3505274"/>
              <a:ext cx="720000" cy="72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8477675" y="1524074"/>
              <a:ext cx="720000" cy="72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8512400" y="3505274"/>
              <a:ext cx="720000" cy="72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800000"/>
                  </a:solidFill>
                  <a:latin typeface="Microsoft Sans Serif" pitchFamily="34" charset="0"/>
                  <a:cs typeface="Microsoft Sans Serif" pitchFamily="34" charset="0"/>
                </a:rPr>
                <a:t>E</a:t>
              </a:r>
            </a:p>
          </p:txBody>
        </p:sp>
        <p:cxnSp>
          <p:nvCxnSpPr>
            <p:cNvPr id="10" name="Straight Arrow Connector 9"/>
            <p:cNvCxnSpPr>
              <a:stCxn id="5" idx="7"/>
              <a:endCxn id="6" idx="3"/>
            </p:cNvCxnSpPr>
            <p:nvPr/>
          </p:nvCxnSpPr>
          <p:spPr>
            <a:xfrm rot="5400000" flipH="1" flipV="1">
              <a:off x="5814688" y="1910046"/>
              <a:ext cx="482600" cy="785813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068019" y="1775903"/>
              <a:ext cx="14398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429719" y="3149091"/>
              <a:ext cx="990600" cy="715962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106119" y="3885691"/>
              <a:ext cx="14398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029919" y="2137853"/>
              <a:ext cx="1552575" cy="1468438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6125838" y="2808572"/>
              <a:ext cx="13509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 flipH="1" flipV="1">
              <a:off x="5973438" y="2808572"/>
              <a:ext cx="1350962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8260231" y="2895091"/>
              <a:ext cx="1349375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8107831" y="2895091"/>
              <a:ext cx="1349375" cy="0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31"/>
            <p:cNvSpPr txBox="1">
              <a:spLocks noChangeArrowheads="1"/>
            </p:cNvSpPr>
            <p:nvPr/>
          </p:nvSpPr>
          <p:spPr bwMode="auto">
            <a:xfrm rot="19751255">
              <a:off x="5564666" y="1931870"/>
              <a:ext cx="720711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 dirty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10</a:t>
              </a:r>
            </a:p>
          </p:txBody>
        </p:sp>
        <p:sp>
          <p:nvSpPr>
            <p:cNvPr id="20" name="TextBox 32"/>
            <p:cNvSpPr txBox="1">
              <a:spLocks noChangeArrowheads="1"/>
            </p:cNvSpPr>
            <p:nvPr/>
          </p:nvSpPr>
          <p:spPr bwMode="auto">
            <a:xfrm rot="2185704">
              <a:off x="5785679" y="3120907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3</a:t>
              </a:r>
            </a:p>
          </p:txBody>
        </p:sp>
        <p:sp>
          <p:nvSpPr>
            <p:cNvPr id="21" name="TextBox 33"/>
            <p:cNvSpPr txBox="1">
              <a:spLocks noChangeArrowheads="1"/>
            </p:cNvSpPr>
            <p:nvPr/>
          </p:nvSpPr>
          <p:spPr bwMode="auto">
            <a:xfrm>
              <a:off x="6366344" y="2574416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1</a:t>
              </a:r>
            </a:p>
          </p:txBody>
        </p:sp>
        <p:sp>
          <p:nvSpPr>
            <p:cNvPr id="22" name="TextBox 34"/>
            <p:cNvSpPr txBox="1">
              <a:spLocks noChangeArrowheads="1"/>
            </p:cNvSpPr>
            <p:nvPr/>
          </p:nvSpPr>
          <p:spPr bwMode="auto">
            <a:xfrm>
              <a:off x="6748931" y="25712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4</a:t>
              </a:r>
            </a:p>
          </p:txBody>
        </p:sp>
        <p:sp>
          <p:nvSpPr>
            <p:cNvPr id="23" name="TextBox 35"/>
            <p:cNvSpPr txBox="1">
              <a:spLocks noChangeArrowheads="1"/>
            </p:cNvSpPr>
            <p:nvPr/>
          </p:nvSpPr>
          <p:spPr bwMode="auto">
            <a:xfrm>
              <a:off x="7563319" y="137109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 dirty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2</a:t>
              </a:r>
            </a:p>
          </p:txBody>
        </p:sp>
        <p:sp>
          <p:nvSpPr>
            <p:cNvPr id="24" name="TextBox 37"/>
            <p:cNvSpPr txBox="1">
              <a:spLocks noChangeArrowheads="1"/>
            </p:cNvSpPr>
            <p:nvPr/>
          </p:nvSpPr>
          <p:spPr bwMode="auto">
            <a:xfrm>
              <a:off x="7715719" y="34856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2</a:t>
              </a:r>
            </a:p>
          </p:txBody>
        </p:sp>
        <p:sp>
          <p:nvSpPr>
            <p:cNvPr id="25" name="TextBox 38"/>
            <p:cNvSpPr txBox="1">
              <a:spLocks noChangeArrowheads="1"/>
            </p:cNvSpPr>
            <p:nvPr/>
          </p:nvSpPr>
          <p:spPr bwMode="auto">
            <a:xfrm>
              <a:off x="8498356" y="2571241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7</a:t>
              </a:r>
            </a:p>
          </p:txBody>
        </p:sp>
        <p:sp>
          <p:nvSpPr>
            <p:cNvPr id="26" name="TextBox 39"/>
            <p:cNvSpPr txBox="1">
              <a:spLocks noChangeArrowheads="1"/>
            </p:cNvSpPr>
            <p:nvPr/>
          </p:nvSpPr>
          <p:spPr bwMode="auto">
            <a:xfrm>
              <a:off x="8868244" y="2566478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9</a:t>
              </a:r>
            </a:p>
          </p:txBody>
        </p:sp>
        <p:sp>
          <p:nvSpPr>
            <p:cNvPr id="27" name="TextBox 40"/>
            <p:cNvSpPr txBox="1">
              <a:spLocks noChangeArrowheads="1"/>
            </p:cNvSpPr>
            <p:nvPr/>
          </p:nvSpPr>
          <p:spPr bwMode="auto">
            <a:xfrm rot="19216362">
              <a:off x="7424774" y="2511307"/>
              <a:ext cx="48346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500" b="1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99425"/>
            <a:ext cx="7053542" cy="843819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095" y="802421"/>
            <a:ext cx="8149331" cy="101944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Construct the Directed Graph for the given adjacency matrix. Consider 0 as the source vertex and find the shortest path using </a:t>
            </a:r>
            <a:r>
              <a:rPr lang="en-US" dirty="0" err="1" smtClean="0"/>
              <a:t>Dijkstra’s</a:t>
            </a:r>
            <a:r>
              <a:rPr lang="en-US" dirty="0" smtClean="0"/>
              <a:t> Algorithm.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66608" y="1662536"/>
          <a:ext cx="5320152" cy="5047488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591128"/>
                <a:gridCol w="591128"/>
                <a:gridCol w="591128"/>
                <a:gridCol w="591128"/>
                <a:gridCol w="591128"/>
                <a:gridCol w="591128"/>
                <a:gridCol w="591128"/>
                <a:gridCol w="591128"/>
                <a:gridCol w="591128"/>
              </a:tblGrid>
              <a:tr h="4387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1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2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3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4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5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6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7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7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7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8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2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6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7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1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8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7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2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8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5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7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3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  <a:ea typeface="Times New Roman"/>
                          <a:cs typeface="Times New Roman"/>
                        </a:rPr>
                        <a:t>9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2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7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4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2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9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7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7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5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9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3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2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2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7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6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8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4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4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3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7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7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6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4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9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Bellman Ford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Uses Relaxation to find Single Source Shortest Paths on directed graphs that may contain negative weight edges</a:t>
            </a:r>
          </a:p>
          <a:p>
            <a:r>
              <a:rPr lang="en-GB" altLang="en-US" dirty="0"/>
              <a:t>Also detects negative weight cycles. (no solution</a:t>
            </a:r>
            <a:r>
              <a:rPr lang="en-GB" altLang="en-US" dirty="0" smtClean="0"/>
              <a:t>)</a:t>
            </a:r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7053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Source Vertex : 1</a:t>
            </a:r>
            <a:endParaRPr lang="en-IN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568" y="1485900"/>
            <a:ext cx="400050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IN" dirty="0"/>
          </a:p>
        </p:txBody>
      </p:sp>
      <p:pic>
        <p:nvPicPr>
          <p:cNvPr id="102402" name="Picture 2" descr="Image result for dijkstra algorithm example proble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536" y="2013384"/>
            <a:ext cx="6412830" cy="42350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Source Vertex: A </a:t>
            </a:r>
            <a:endParaRPr lang="en-IN" dirty="0"/>
          </a:p>
        </p:txBody>
      </p:sp>
      <p:pic>
        <p:nvPicPr>
          <p:cNvPr id="104450" name="Picture 2" descr="Image result for dijkstra algorithm example proble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8346" y="1792721"/>
            <a:ext cx="5515191" cy="4633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5" y="1446664"/>
            <a:ext cx="8035961" cy="5117909"/>
          </a:xfrm>
        </p:spPr>
        <p:txBody>
          <a:bodyPr/>
          <a:lstStyle/>
          <a:p>
            <a:r>
              <a:rPr lang="en-US" dirty="0" smtClean="0"/>
              <a:t>Designing Physical Systems (E.g. Pipeline)</a:t>
            </a:r>
          </a:p>
          <a:p>
            <a:r>
              <a:rPr lang="en-US" dirty="0" smtClean="0"/>
              <a:t>Optimal Message Passing</a:t>
            </a:r>
          </a:p>
          <a:p>
            <a:r>
              <a:rPr lang="en-US" dirty="0" smtClean="0"/>
              <a:t>Reducing Data Storage</a:t>
            </a:r>
          </a:p>
          <a:p>
            <a:r>
              <a:rPr lang="en-US" dirty="0" smtClean="0"/>
              <a:t>Cluster Analysis</a:t>
            </a:r>
          </a:p>
          <a:p>
            <a:r>
              <a:rPr lang="en-US" dirty="0" smtClean="0"/>
              <a:t>All Pairs </a:t>
            </a:r>
            <a:r>
              <a:rPr lang="en-US" dirty="0" err="1" smtClean="0"/>
              <a:t>minimax</a:t>
            </a:r>
            <a:r>
              <a:rPr lang="en-US" dirty="0" smtClean="0"/>
              <a:t> Path Problem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57251" y="1622613"/>
            <a:ext cx="3499596" cy="56815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800" b="1" dirty="0">
                <a:solidFill>
                  <a:srgbClr val="7030A0"/>
                </a:solidFill>
                <a:latin typeface="Arial Narrow" pitchFamily="34" charset="0"/>
              </a:rPr>
              <a:t>Bellman-Ford(G, w, s)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 err="1">
                <a:solidFill>
                  <a:srgbClr val="002060"/>
                </a:solidFill>
                <a:latin typeface="Arial Narrow" pitchFamily="34" charset="0"/>
              </a:rPr>
              <a:t>Initialize_Single_Source</a:t>
            </a:r>
            <a:r>
              <a:rPr lang="en-GB" sz="2800" dirty="0">
                <a:solidFill>
                  <a:srgbClr val="002060"/>
                </a:solidFill>
                <a:latin typeface="Arial Narrow" pitchFamily="34" charset="0"/>
              </a:rPr>
              <a:t>(G, s)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rgbClr val="002060"/>
                </a:solidFill>
                <a:latin typeface="Arial Narrow" pitchFamily="34" charset="0"/>
              </a:rPr>
              <a:t>for </a:t>
            </a:r>
            <a:r>
              <a:rPr lang="en-GB" sz="2800" dirty="0" err="1">
                <a:solidFill>
                  <a:srgbClr val="002060"/>
                </a:solidFill>
                <a:latin typeface="Arial Narrow" pitchFamily="34" charset="0"/>
              </a:rPr>
              <a:t>i</a:t>
            </a:r>
            <a:r>
              <a:rPr lang="en-GB" sz="2800" dirty="0">
                <a:solidFill>
                  <a:srgbClr val="002060"/>
                </a:solidFill>
                <a:latin typeface="Arial Narrow" pitchFamily="34" charset="0"/>
              </a:rPr>
              <a:t> </a:t>
            </a:r>
            <a:r>
              <a:rPr lang="en-GB" sz="2800" dirty="0">
                <a:solidFill>
                  <a:srgbClr val="002060"/>
                </a:solidFill>
                <a:latin typeface="Arial Narrow" pitchFamily="34" charset="0"/>
                <a:sym typeface="Wingdings" pitchFamily="2" charset="2"/>
              </a:rPr>
              <a:t> 1 to |V[G]| - 1</a:t>
            </a: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GB" sz="2400" dirty="0">
                <a:solidFill>
                  <a:srgbClr val="002060"/>
                </a:solidFill>
                <a:latin typeface="Arial Narrow" pitchFamily="34" charset="0"/>
              </a:rPr>
              <a:t>do for each edge (</a:t>
            </a:r>
            <a:r>
              <a:rPr lang="en-GB" sz="2400" dirty="0" err="1">
                <a:solidFill>
                  <a:srgbClr val="002060"/>
                </a:solidFill>
                <a:latin typeface="Arial Narrow" pitchFamily="34" charset="0"/>
              </a:rPr>
              <a:t>u,v</a:t>
            </a:r>
            <a:r>
              <a:rPr lang="en-GB" sz="2400" dirty="0">
                <a:solidFill>
                  <a:srgbClr val="002060"/>
                </a:solidFill>
                <a:latin typeface="Arial Narrow" pitchFamily="34" charset="0"/>
              </a:rPr>
              <a:t>) </a:t>
            </a:r>
            <a:r>
              <a:rPr lang="en-GB" sz="2400" dirty="0">
                <a:solidFill>
                  <a:srgbClr val="002060"/>
                </a:solidFill>
                <a:latin typeface="Arial Narrow" pitchFamily="34" charset="0"/>
                <a:sym typeface="Symbol"/>
              </a:rPr>
              <a:t> </a:t>
            </a:r>
            <a:r>
              <a:rPr lang="en-GB" sz="2400" dirty="0">
                <a:solidFill>
                  <a:srgbClr val="002060"/>
                </a:solidFill>
                <a:latin typeface="Arial Narrow" pitchFamily="34" charset="0"/>
              </a:rPr>
              <a:t>E[G]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dirty="0">
                <a:solidFill>
                  <a:srgbClr val="002060"/>
                </a:solidFill>
                <a:latin typeface="Arial Narrow" pitchFamily="34" charset="0"/>
              </a:rPr>
              <a:t>do Relax(u, v, w)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rgbClr val="002060"/>
                </a:solidFill>
                <a:latin typeface="Arial Narrow" pitchFamily="34" charset="0"/>
              </a:rPr>
              <a:t>for each edge (u, v) </a:t>
            </a:r>
            <a:r>
              <a:rPr lang="en-GB" sz="2400" dirty="0">
                <a:solidFill>
                  <a:srgbClr val="002060"/>
                </a:solidFill>
                <a:latin typeface="Arial Narrow" pitchFamily="34" charset="0"/>
                <a:sym typeface="Symbol"/>
              </a:rPr>
              <a:t> </a:t>
            </a:r>
            <a:r>
              <a:rPr lang="en-GB" sz="2400" dirty="0">
                <a:solidFill>
                  <a:srgbClr val="002060"/>
                </a:solidFill>
                <a:latin typeface="Arial Narrow" pitchFamily="34" charset="0"/>
              </a:rPr>
              <a:t>E[G]</a:t>
            </a:r>
            <a:endParaRPr lang="en-GB" sz="2800" dirty="0">
              <a:solidFill>
                <a:srgbClr val="002060"/>
              </a:solidFill>
              <a:latin typeface="Arial Narrow" pitchFamily="34" charset="0"/>
              <a:sym typeface="Wingdings" pitchFamily="2" charset="2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GB" sz="2400" dirty="0">
                <a:solidFill>
                  <a:srgbClr val="002060"/>
                </a:solidFill>
                <a:latin typeface="Arial Narrow" pitchFamily="34" charset="0"/>
              </a:rPr>
              <a:t>do if d[v] &gt; d[u] + w(u, v)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dirty="0">
                <a:solidFill>
                  <a:srgbClr val="002060"/>
                </a:solidFill>
                <a:latin typeface="Arial Narrow" pitchFamily="34" charset="0"/>
              </a:rPr>
              <a:t>then return false</a:t>
            </a:r>
            <a:endParaRPr lang="en-GB" sz="2400" dirty="0">
              <a:solidFill>
                <a:srgbClr val="002060"/>
              </a:solidFill>
              <a:latin typeface="Arial Narrow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rgbClr val="002060"/>
                </a:solidFill>
                <a:latin typeface="Arial Narrow" pitchFamily="34" charset="0"/>
                <a:sym typeface="Wingdings" pitchFamily="2" charset="2"/>
              </a:rPr>
              <a:t>return true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92221" y="1622612"/>
            <a:ext cx="3433130" cy="26037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b="1" dirty="0" err="1">
                <a:solidFill>
                  <a:srgbClr val="7030A0"/>
                </a:solidFill>
                <a:latin typeface="Arial Narrow" pitchFamily="34" charset="0"/>
              </a:rPr>
              <a:t>Initialize_Single_Source</a:t>
            </a:r>
            <a:r>
              <a:rPr lang="en-GB" sz="2400" b="1" dirty="0">
                <a:solidFill>
                  <a:srgbClr val="7030A0"/>
                </a:solidFill>
                <a:latin typeface="Arial Narrow" pitchFamily="34" charset="0"/>
              </a:rPr>
              <a:t>(G,s)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rgbClr val="002060"/>
                </a:solidFill>
                <a:latin typeface="Arial Narrow" pitchFamily="34" charset="0"/>
              </a:rPr>
              <a:t>for each vertex v </a:t>
            </a:r>
            <a:r>
              <a:rPr lang="en-GB" sz="2400" dirty="0">
                <a:solidFill>
                  <a:srgbClr val="002060"/>
                </a:solidFill>
                <a:latin typeface="Arial Narrow" pitchFamily="34" charset="0"/>
                <a:sym typeface="Symbol"/>
              </a:rPr>
              <a:t></a:t>
            </a:r>
            <a:r>
              <a:rPr lang="en-GB" sz="2400" dirty="0">
                <a:solidFill>
                  <a:srgbClr val="002060"/>
                </a:solidFill>
                <a:latin typeface="Arial Narrow" pitchFamily="34" charset="0"/>
                <a:sym typeface="Wingdings" pitchFamily="2" charset="2"/>
              </a:rPr>
              <a:t>V[G]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rgbClr val="002060"/>
                </a:solidFill>
                <a:latin typeface="Arial Narrow" pitchFamily="34" charset="0"/>
                <a:sym typeface="Wingdings" pitchFamily="2" charset="2"/>
              </a:rPr>
              <a:t>do d[v]  </a:t>
            </a:r>
            <a:r>
              <a:rPr lang="en-GB" sz="2400" dirty="0">
                <a:solidFill>
                  <a:srgbClr val="002060"/>
                </a:solidFill>
                <a:latin typeface="Arial Narrow" pitchFamily="34" charset="0"/>
                <a:sym typeface="Symbol"/>
              </a:rPr>
              <a:t>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l-GR" sz="2400" dirty="0">
                <a:solidFill>
                  <a:srgbClr val="002060"/>
                </a:solidFill>
                <a:latin typeface="Arial Narrow" pitchFamily="34" charset="0"/>
                <a:sym typeface="Symbol"/>
              </a:rPr>
              <a:t></a:t>
            </a:r>
            <a:r>
              <a:rPr lang="en-GB" sz="2400" dirty="0">
                <a:solidFill>
                  <a:srgbClr val="002060"/>
                </a:solidFill>
                <a:latin typeface="Arial Narrow" pitchFamily="34" charset="0"/>
                <a:sym typeface="Symbol"/>
              </a:rPr>
              <a:t>[v] </a:t>
            </a:r>
            <a:r>
              <a:rPr lang="en-GB" sz="2400" dirty="0">
                <a:solidFill>
                  <a:srgbClr val="002060"/>
                </a:solidFill>
                <a:latin typeface="Arial Narrow" pitchFamily="34" charset="0"/>
                <a:sym typeface="Wingdings" pitchFamily="2" charset="2"/>
              </a:rPr>
              <a:t> nil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rgbClr val="002060"/>
                </a:solidFill>
                <a:latin typeface="Arial Narrow" pitchFamily="34" charset="0"/>
              </a:rPr>
              <a:t>d[s] </a:t>
            </a:r>
            <a:r>
              <a:rPr lang="en-GB" sz="2400" dirty="0">
                <a:solidFill>
                  <a:srgbClr val="002060"/>
                </a:solidFill>
                <a:latin typeface="Arial Narrow" pitchFamily="34" charset="0"/>
                <a:sym typeface="Wingdings" pitchFamily="2" charset="2"/>
              </a:rPr>
              <a:t> 0</a:t>
            </a:r>
            <a:endParaRPr lang="en-GB" sz="24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2221" y="4010212"/>
            <a:ext cx="3433130" cy="21605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GB" sz="2400" b="1" dirty="0">
                <a:solidFill>
                  <a:srgbClr val="7030A0"/>
                </a:solidFill>
                <a:latin typeface="Arial Narrow" pitchFamily="34" charset="0"/>
                <a:sym typeface="Symbol"/>
              </a:rPr>
              <a:t>Relax(u, v, w)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l-PL" sz="2400" dirty="0">
                <a:solidFill>
                  <a:srgbClr val="002060"/>
                </a:solidFill>
                <a:latin typeface="Arial Narrow" pitchFamily="34" charset="0"/>
                <a:sym typeface="Symbol"/>
              </a:rPr>
              <a:t>if d[v] &gt; d[u] + w(u, v)</a:t>
            </a:r>
            <a:endParaRPr lang="en-GB" sz="2400" dirty="0">
              <a:solidFill>
                <a:srgbClr val="002060"/>
              </a:solidFill>
              <a:latin typeface="Arial Narrow" pitchFamily="34" charset="0"/>
              <a:sym typeface="Symbol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rgbClr val="002060"/>
                </a:solidFill>
                <a:latin typeface="Arial Narrow" pitchFamily="34" charset="0"/>
                <a:sym typeface="Symbol"/>
              </a:rPr>
              <a:t>then </a:t>
            </a:r>
            <a:r>
              <a:rPr lang="pl-PL" sz="2400" dirty="0">
                <a:solidFill>
                  <a:srgbClr val="002060"/>
                </a:solidFill>
                <a:latin typeface="Arial Narrow" pitchFamily="34" charset="0"/>
                <a:sym typeface="Symbol"/>
              </a:rPr>
              <a:t>d[v] </a:t>
            </a:r>
            <a:r>
              <a:rPr lang="en-GB" sz="2400" dirty="0">
                <a:solidFill>
                  <a:srgbClr val="002060"/>
                </a:solidFill>
                <a:latin typeface="Arial Narrow" pitchFamily="34" charset="0"/>
                <a:sym typeface="Wingdings" pitchFamily="2" charset="2"/>
              </a:rPr>
              <a:t></a:t>
            </a:r>
            <a:r>
              <a:rPr lang="pl-PL" sz="2400" dirty="0">
                <a:solidFill>
                  <a:srgbClr val="002060"/>
                </a:solidFill>
                <a:latin typeface="Arial Narrow" pitchFamily="34" charset="0"/>
                <a:sym typeface="Symbol"/>
              </a:rPr>
              <a:t> d[u] + w(u, v)</a:t>
            </a:r>
            <a:endParaRPr lang="en-GB" sz="2400" dirty="0">
              <a:solidFill>
                <a:srgbClr val="002060"/>
              </a:solidFill>
              <a:latin typeface="Arial Narrow" pitchFamily="34" charset="0"/>
              <a:sym typeface="Symbol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l-GR" sz="2400" dirty="0">
                <a:solidFill>
                  <a:srgbClr val="002060"/>
                </a:solidFill>
                <a:latin typeface="Arial Narrow" pitchFamily="34" charset="0"/>
                <a:sym typeface="Symbol"/>
              </a:rPr>
              <a:t></a:t>
            </a:r>
            <a:r>
              <a:rPr lang="en-GB" sz="2400" dirty="0">
                <a:solidFill>
                  <a:srgbClr val="002060"/>
                </a:solidFill>
                <a:latin typeface="Arial Narrow" pitchFamily="34" charset="0"/>
                <a:sym typeface="Symbol"/>
              </a:rPr>
              <a:t>[v] </a:t>
            </a:r>
            <a:r>
              <a:rPr lang="en-GB" sz="2400" dirty="0">
                <a:solidFill>
                  <a:srgbClr val="002060"/>
                </a:solidFill>
                <a:latin typeface="Arial Narrow" pitchFamily="34" charset="0"/>
                <a:sym typeface="Wingdings" pitchFamily="2" charset="2"/>
              </a:rPr>
              <a:t> u</a:t>
            </a:r>
            <a:endParaRPr lang="pl-PL" sz="2400" dirty="0">
              <a:solidFill>
                <a:srgbClr val="002060"/>
              </a:solidFill>
              <a:latin typeface="Arial Narrow" pitchFamily="34" charset="0"/>
              <a:sym typeface="Symbo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16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Initialize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37414107"/>
              </p:ext>
            </p:extLst>
          </p:nvPr>
        </p:nvGraphicFramePr>
        <p:xfrm>
          <a:off x="595521" y="1251138"/>
          <a:ext cx="2514600" cy="1463675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472645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68580" marR="68580" marT="45740" marB="457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1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2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3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4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5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</a:tr>
              <a:tr h="472645"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FFFF00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d</a:t>
                      </a:r>
                      <a:endParaRPr lang="en-GB" sz="2500" dirty="0">
                        <a:solidFill>
                          <a:srgbClr val="FFFF00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0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</a:tr>
              <a:tr h="518385">
                <a:tc>
                  <a:txBody>
                    <a:bodyPr/>
                    <a:lstStyle/>
                    <a:p>
                      <a:pPr algn="ctr"/>
                      <a:r>
                        <a:rPr lang="el-GR" sz="2800" dirty="0" smtClean="0">
                          <a:solidFill>
                            <a:srgbClr val="FFFF00"/>
                          </a:solidFill>
                          <a:latin typeface="Arial Narrow" pitchFamily="34" charset="0"/>
                          <a:sym typeface="Symbol"/>
                        </a:rPr>
                        <a:t></a:t>
                      </a:r>
                      <a:endParaRPr lang="en-GB" sz="2500" dirty="0">
                        <a:solidFill>
                          <a:srgbClr val="FFFF00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/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/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/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/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/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5521" y="3038475"/>
            <a:ext cx="1320685" cy="69865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(1,3)=6</a:t>
            </a:r>
          </a:p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(1,4)=3</a:t>
            </a:r>
          </a:p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(2,1)=3</a:t>
            </a:r>
          </a:p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(3,4)=2</a:t>
            </a:r>
          </a:p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(4,2)=1</a:t>
            </a:r>
          </a:p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(4,3)=1</a:t>
            </a:r>
          </a:p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(5,2)=4</a:t>
            </a:r>
          </a:p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(5,4)=2</a:t>
            </a:r>
          </a:p>
        </p:txBody>
      </p:sp>
      <p:sp>
        <p:nvSpPr>
          <p:cNvPr id="6" name="Oval 5"/>
          <p:cNvSpPr/>
          <p:nvPr/>
        </p:nvSpPr>
        <p:spPr>
          <a:xfrm>
            <a:off x="3796591" y="2910471"/>
            <a:ext cx="540000" cy="720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000" b="1" dirty="0">
                <a:solidFill>
                  <a:srgbClr val="800000"/>
                </a:solidFill>
                <a:latin typeface="Microsoft Sans Serif" pitchFamily="34" charset="0"/>
                <a:cs typeface="Microsoft Sans Serif" pitchFamily="34" charset="0"/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4768141" y="1919871"/>
            <a:ext cx="540000" cy="720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000" b="1" dirty="0">
                <a:solidFill>
                  <a:srgbClr val="800000"/>
                </a:solidFill>
                <a:latin typeface="Microsoft Sans Serif" pitchFamily="34" charset="0"/>
                <a:cs typeface="Microsoft Sans Serif" pitchFamily="34" charset="0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4825291" y="3977271"/>
            <a:ext cx="540000" cy="720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000" b="1" dirty="0">
                <a:solidFill>
                  <a:srgbClr val="800000"/>
                </a:solidFill>
                <a:latin typeface="Microsoft Sans Serif" pitchFamily="34" charset="0"/>
                <a:cs typeface="Microsoft Sans Serif" pitchFamily="34" charset="0"/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6368341" y="1996071"/>
            <a:ext cx="540000" cy="720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000" b="1" dirty="0">
                <a:solidFill>
                  <a:srgbClr val="800000"/>
                </a:solidFill>
                <a:latin typeface="Microsoft Sans Serif" pitchFamily="34" charset="0"/>
                <a:cs typeface="Microsoft Sans Serif" pitchFamily="34" charset="0"/>
              </a:rPr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6394385" y="3977271"/>
            <a:ext cx="540000" cy="720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000" b="1" dirty="0">
                <a:solidFill>
                  <a:srgbClr val="800000"/>
                </a:solidFill>
                <a:latin typeface="Microsoft Sans Serif" pitchFamily="34" charset="0"/>
                <a:cs typeface="Microsoft Sans Serif" pitchFamily="34" charset="0"/>
              </a:rPr>
              <a:t>3</a:t>
            </a:r>
          </a:p>
        </p:txBody>
      </p:sp>
      <p:cxnSp>
        <p:nvCxnSpPr>
          <p:cNvPr id="11" name="Straight Arrow Connector 10"/>
          <p:cNvCxnSpPr>
            <a:stCxn id="6" idx="7"/>
            <a:endCxn id="7" idx="3"/>
          </p:cNvCxnSpPr>
          <p:nvPr/>
        </p:nvCxnSpPr>
        <p:spPr>
          <a:xfrm rot="5400000" flipH="1" flipV="1">
            <a:off x="4310776" y="2480270"/>
            <a:ext cx="482600" cy="58936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11099" y="2247900"/>
            <a:ext cx="1079897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82374" y="3621088"/>
            <a:ext cx="742950" cy="715962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39674" y="4357688"/>
            <a:ext cx="1079897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282524" y="2609850"/>
            <a:ext cx="1164431" cy="1468438"/>
          </a:xfrm>
          <a:prstGeom prst="straightConnector1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4321293" y="3280569"/>
            <a:ext cx="1350962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6036586" y="3367088"/>
            <a:ext cx="1349375" cy="0"/>
          </a:xfrm>
          <a:prstGeom prst="straightConnector1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31"/>
          <p:cNvSpPr txBox="1">
            <a:spLocks noChangeArrowheads="1"/>
          </p:cNvSpPr>
          <p:nvPr/>
        </p:nvSpPr>
        <p:spPr bwMode="auto">
          <a:xfrm rot="19751255">
            <a:off x="4272549" y="2403867"/>
            <a:ext cx="36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</a:p>
        </p:txBody>
      </p:sp>
      <p:sp>
        <p:nvSpPr>
          <p:cNvPr id="19" name="TextBox 32"/>
          <p:cNvSpPr txBox="1">
            <a:spLocks noChangeArrowheads="1"/>
          </p:cNvSpPr>
          <p:nvPr/>
        </p:nvSpPr>
        <p:spPr bwMode="auto">
          <a:xfrm rot="2185704">
            <a:off x="4349344" y="3592905"/>
            <a:ext cx="36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b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</a:p>
        </p:txBody>
      </p:sp>
      <p:sp>
        <p:nvSpPr>
          <p:cNvPr id="20" name="TextBox 33"/>
          <p:cNvSpPr txBox="1">
            <a:spLocks noChangeArrowheads="1"/>
          </p:cNvSpPr>
          <p:nvPr/>
        </p:nvSpPr>
        <p:spPr bwMode="auto">
          <a:xfrm>
            <a:off x="4784843" y="3046413"/>
            <a:ext cx="36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b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21" name="TextBox 35"/>
          <p:cNvSpPr txBox="1">
            <a:spLocks noChangeArrowheads="1"/>
          </p:cNvSpPr>
          <p:nvPr/>
        </p:nvSpPr>
        <p:spPr bwMode="auto">
          <a:xfrm>
            <a:off x="5682574" y="1843088"/>
            <a:ext cx="36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b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</a:p>
        </p:txBody>
      </p:sp>
      <p:sp>
        <p:nvSpPr>
          <p:cNvPr id="22" name="TextBox 37"/>
          <p:cNvSpPr txBox="1">
            <a:spLocks noChangeArrowheads="1"/>
          </p:cNvSpPr>
          <p:nvPr/>
        </p:nvSpPr>
        <p:spPr bwMode="auto">
          <a:xfrm>
            <a:off x="5796874" y="3957638"/>
            <a:ext cx="36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b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23" name="TextBox 39"/>
          <p:cNvSpPr txBox="1">
            <a:spLocks noChangeArrowheads="1"/>
          </p:cNvSpPr>
          <p:nvPr/>
        </p:nvSpPr>
        <p:spPr bwMode="auto">
          <a:xfrm>
            <a:off x="6661267" y="3038475"/>
            <a:ext cx="36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b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</a:p>
        </p:txBody>
      </p:sp>
      <p:sp>
        <p:nvSpPr>
          <p:cNvPr id="24" name="TextBox 40"/>
          <p:cNvSpPr txBox="1">
            <a:spLocks noChangeArrowheads="1"/>
          </p:cNvSpPr>
          <p:nvPr/>
        </p:nvSpPr>
        <p:spPr bwMode="auto">
          <a:xfrm rot="19216362">
            <a:off x="5862034" y="2673742"/>
            <a:ext cx="36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b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38483" y="4495800"/>
            <a:ext cx="1079897" cy="0"/>
          </a:xfrm>
          <a:prstGeom prst="straightConnector1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636139" y="4430713"/>
            <a:ext cx="36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b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="" xmlns:p14="http://schemas.microsoft.com/office/powerpoint/2010/main" val="135089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Iteration I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66742912"/>
              </p:ext>
            </p:extLst>
          </p:nvPr>
        </p:nvGraphicFramePr>
        <p:xfrm>
          <a:off x="595521" y="1251138"/>
          <a:ext cx="2514600" cy="1463675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472645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68580" marR="68580" marT="45740" marB="457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1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2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3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4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5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</a:tr>
              <a:tr h="472645"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FFFF00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d</a:t>
                      </a:r>
                      <a:endParaRPr lang="en-GB" sz="2500" dirty="0">
                        <a:solidFill>
                          <a:srgbClr val="FFFF00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4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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2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0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</a:tr>
              <a:tr h="518385">
                <a:tc>
                  <a:txBody>
                    <a:bodyPr/>
                    <a:lstStyle/>
                    <a:p>
                      <a:pPr algn="ctr"/>
                      <a:r>
                        <a:rPr lang="el-GR" sz="2800" dirty="0" smtClean="0">
                          <a:solidFill>
                            <a:srgbClr val="FFFF00"/>
                          </a:solidFill>
                          <a:latin typeface="Arial Narrow" pitchFamily="34" charset="0"/>
                          <a:sym typeface="Symbol"/>
                        </a:rPr>
                        <a:t></a:t>
                      </a:r>
                      <a:endParaRPr lang="en-GB" sz="2500" dirty="0">
                        <a:solidFill>
                          <a:srgbClr val="FFFF00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/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5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/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5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/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5521" y="3038475"/>
            <a:ext cx="1320685" cy="69865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(1,3)=6</a:t>
            </a:r>
          </a:p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(1,4)=3</a:t>
            </a:r>
          </a:p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(2,1)=3</a:t>
            </a:r>
          </a:p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(3,4)=2</a:t>
            </a:r>
          </a:p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(4,2)=1</a:t>
            </a:r>
          </a:p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(4,3)=1</a:t>
            </a:r>
          </a:p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(5,2)=4</a:t>
            </a:r>
          </a:p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(5,4)=2</a:t>
            </a:r>
          </a:p>
        </p:txBody>
      </p:sp>
      <p:sp>
        <p:nvSpPr>
          <p:cNvPr id="6" name="Oval 5"/>
          <p:cNvSpPr/>
          <p:nvPr/>
        </p:nvSpPr>
        <p:spPr>
          <a:xfrm>
            <a:off x="3796591" y="2910471"/>
            <a:ext cx="540000" cy="720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000" b="1" dirty="0">
                <a:solidFill>
                  <a:srgbClr val="800000"/>
                </a:solidFill>
                <a:latin typeface="Microsoft Sans Serif" pitchFamily="34" charset="0"/>
                <a:cs typeface="Microsoft Sans Serif" pitchFamily="34" charset="0"/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4768141" y="1919871"/>
            <a:ext cx="540000" cy="720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000" b="1" dirty="0">
                <a:solidFill>
                  <a:srgbClr val="800000"/>
                </a:solidFill>
                <a:latin typeface="Microsoft Sans Serif" pitchFamily="34" charset="0"/>
                <a:cs typeface="Microsoft Sans Serif" pitchFamily="34" charset="0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4825291" y="3977271"/>
            <a:ext cx="540000" cy="720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000" b="1" dirty="0">
                <a:solidFill>
                  <a:srgbClr val="800000"/>
                </a:solidFill>
                <a:latin typeface="Microsoft Sans Serif" pitchFamily="34" charset="0"/>
                <a:cs typeface="Microsoft Sans Serif" pitchFamily="34" charset="0"/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6368341" y="1996071"/>
            <a:ext cx="540000" cy="720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000" b="1" dirty="0">
                <a:solidFill>
                  <a:srgbClr val="800000"/>
                </a:solidFill>
                <a:latin typeface="Microsoft Sans Serif" pitchFamily="34" charset="0"/>
                <a:cs typeface="Microsoft Sans Serif" pitchFamily="34" charset="0"/>
              </a:rPr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6394385" y="3977271"/>
            <a:ext cx="540000" cy="720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000" b="1" dirty="0">
                <a:solidFill>
                  <a:srgbClr val="800000"/>
                </a:solidFill>
                <a:latin typeface="Microsoft Sans Serif" pitchFamily="34" charset="0"/>
                <a:cs typeface="Microsoft Sans Serif" pitchFamily="34" charset="0"/>
              </a:rPr>
              <a:t>3</a:t>
            </a:r>
          </a:p>
        </p:txBody>
      </p:sp>
      <p:cxnSp>
        <p:nvCxnSpPr>
          <p:cNvPr id="11" name="Straight Arrow Connector 10"/>
          <p:cNvCxnSpPr>
            <a:stCxn id="6" idx="7"/>
            <a:endCxn id="7" idx="3"/>
          </p:cNvCxnSpPr>
          <p:nvPr/>
        </p:nvCxnSpPr>
        <p:spPr>
          <a:xfrm rot="5400000" flipH="1" flipV="1">
            <a:off x="4310776" y="2480270"/>
            <a:ext cx="482600" cy="58936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11099" y="2247900"/>
            <a:ext cx="1079897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82374" y="3621088"/>
            <a:ext cx="742950" cy="715962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39674" y="4357688"/>
            <a:ext cx="1079897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282524" y="2609850"/>
            <a:ext cx="1164431" cy="1468438"/>
          </a:xfrm>
          <a:prstGeom prst="straightConnector1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4321293" y="3280569"/>
            <a:ext cx="1350962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6036586" y="3367088"/>
            <a:ext cx="1349375" cy="0"/>
          </a:xfrm>
          <a:prstGeom prst="straightConnector1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31"/>
          <p:cNvSpPr txBox="1">
            <a:spLocks noChangeArrowheads="1"/>
          </p:cNvSpPr>
          <p:nvPr/>
        </p:nvSpPr>
        <p:spPr bwMode="auto">
          <a:xfrm rot="19751255">
            <a:off x="4272549" y="2403867"/>
            <a:ext cx="36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</a:p>
        </p:txBody>
      </p:sp>
      <p:sp>
        <p:nvSpPr>
          <p:cNvPr id="19" name="TextBox 32"/>
          <p:cNvSpPr txBox="1">
            <a:spLocks noChangeArrowheads="1"/>
          </p:cNvSpPr>
          <p:nvPr/>
        </p:nvSpPr>
        <p:spPr bwMode="auto">
          <a:xfrm rot="2185704">
            <a:off x="4349344" y="3592905"/>
            <a:ext cx="36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b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</a:p>
        </p:txBody>
      </p:sp>
      <p:sp>
        <p:nvSpPr>
          <p:cNvPr id="20" name="TextBox 33"/>
          <p:cNvSpPr txBox="1">
            <a:spLocks noChangeArrowheads="1"/>
          </p:cNvSpPr>
          <p:nvPr/>
        </p:nvSpPr>
        <p:spPr bwMode="auto">
          <a:xfrm>
            <a:off x="4784843" y="3046413"/>
            <a:ext cx="36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b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21" name="TextBox 35"/>
          <p:cNvSpPr txBox="1">
            <a:spLocks noChangeArrowheads="1"/>
          </p:cNvSpPr>
          <p:nvPr/>
        </p:nvSpPr>
        <p:spPr bwMode="auto">
          <a:xfrm>
            <a:off x="5682574" y="1843088"/>
            <a:ext cx="36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b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</a:p>
        </p:txBody>
      </p:sp>
      <p:sp>
        <p:nvSpPr>
          <p:cNvPr id="22" name="TextBox 37"/>
          <p:cNvSpPr txBox="1">
            <a:spLocks noChangeArrowheads="1"/>
          </p:cNvSpPr>
          <p:nvPr/>
        </p:nvSpPr>
        <p:spPr bwMode="auto">
          <a:xfrm>
            <a:off x="5796874" y="3957638"/>
            <a:ext cx="36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b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23" name="TextBox 39"/>
          <p:cNvSpPr txBox="1">
            <a:spLocks noChangeArrowheads="1"/>
          </p:cNvSpPr>
          <p:nvPr/>
        </p:nvSpPr>
        <p:spPr bwMode="auto">
          <a:xfrm>
            <a:off x="6661267" y="3038475"/>
            <a:ext cx="36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b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</a:p>
        </p:txBody>
      </p:sp>
      <p:sp>
        <p:nvSpPr>
          <p:cNvPr id="24" name="TextBox 40"/>
          <p:cNvSpPr txBox="1">
            <a:spLocks noChangeArrowheads="1"/>
          </p:cNvSpPr>
          <p:nvPr/>
        </p:nvSpPr>
        <p:spPr bwMode="auto">
          <a:xfrm rot="19216362">
            <a:off x="5862034" y="2673742"/>
            <a:ext cx="36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b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38483" y="4495800"/>
            <a:ext cx="1079897" cy="0"/>
          </a:xfrm>
          <a:prstGeom prst="straightConnector1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636139" y="4430713"/>
            <a:ext cx="36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b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="" xmlns:p14="http://schemas.microsoft.com/office/powerpoint/2010/main" val="318468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Iteration II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57963844"/>
              </p:ext>
            </p:extLst>
          </p:nvPr>
        </p:nvGraphicFramePr>
        <p:xfrm>
          <a:off x="595521" y="1251138"/>
          <a:ext cx="2514600" cy="1463675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472645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68580" marR="68580" marT="45740" marB="457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1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2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3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4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5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</a:tr>
              <a:tr h="472645"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FFFF00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d</a:t>
                      </a:r>
                      <a:endParaRPr lang="en-GB" sz="2500" dirty="0">
                        <a:solidFill>
                          <a:srgbClr val="FFFF00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7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3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3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2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0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</a:tr>
              <a:tr h="518385">
                <a:tc>
                  <a:txBody>
                    <a:bodyPr/>
                    <a:lstStyle/>
                    <a:p>
                      <a:pPr algn="ctr"/>
                      <a:r>
                        <a:rPr lang="el-GR" sz="2800" dirty="0" smtClean="0">
                          <a:solidFill>
                            <a:srgbClr val="FFFF00"/>
                          </a:solidFill>
                          <a:latin typeface="Arial Narrow" pitchFamily="34" charset="0"/>
                          <a:sym typeface="Symbol"/>
                        </a:rPr>
                        <a:t></a:t>
                      </a:r>
                      <a:endParaRPr lang="en-GB" sz="2500" dirty="0">
                        <a:solidFill>
                          <a:srgbClr val="FFFF00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2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4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4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5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/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5521" y="3038475"/>
            <a:ext cx="1320685" cy="69865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(1,3)=6</a:t>
            </a:r>
          </a:p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(1,4)=3</a:t>
            </a:r>
          </a:p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(2,1)=3</a:t>
            </a:r>
          </a:p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(3,4)=2</a:t>
            </a:r>
          </a:p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(4,2)=1</a:t>
            </a:r>
          </a:p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(4,3)=1</a:t>
            </a:r>
          </a:p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(5,2)=4</a:t>
            </a:r>
          </a:p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(5,4)=2</a:t>
            </a:r>
          </a:p>
        </p:txBody>
      </p:sp>
      <p:sp>
        <p:nvSpPr>
          <p:cNvPr id="6" name="Oval 5"/>
          <p:cNvSpPr/>
          <p:nvPr/>
        </p:nvSpPr>
        <p:spPr>
          <a:xfrm>
            <a:off x="3796591" y="2910471"/>
            <a:ext cx="540000" cy="720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000" b="1" dirty="0">
                <a:solidFill>
                  <a:srgbClr val="800000"/>
                </a:solidFill>
                <a:latin typeface="Microsoft Sans Serif" pitchFamily="34" charset="0"/>
                <a:cs typeface="Microsoft Sans Serif" pitchFamily="34" charset="0"/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4768141" y="1919871"/>
            <a:ext cx="540000" cy="720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000" b="1" dirty="0">
                <a:solidFill>
                  <a:srgbClr val="800000"/>
                </a:solidFill>
                <a:latin typeface="Microsoft Sans Serif" pitchFamily="34" charset="0"/>
                <a:cs typeface="Microsoft Sans Serif" pitchFamily="34" charset="0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4825291" y="3977271"/>
            <a:ext cx="540000" cy="720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000" b="1" dirty="0">
                <a:solidFill>
                  <a:srgbClr val="800000"/>
                </a:solidFill>
                <a:latin typeface="Microsoft Sans Serif" pitchFamily="34" charset="0"/>
                <a:cs typeface="Microsoft Sans Serif" pitchFamily="34" charset="0"/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6368341" y="1996071"/>
            <a:ext cx="540000" cy="720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000" b="1" dirty="0">
                <a:solidFill>
                  <a:srgbClr val="800000"/>
                </a:solidFill>
                <a:latin typeface="Microsoft Sans Serif" pitchFamily="34" charset="0"/>
                <a:cs typeface="Microsoft Sans Serif" pitchFamily="34" charset="0"/>
              </a:rPr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6394385" y="3977271"/>
            <a:ext cx="540000" cy="720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000" b="1" dirty="0">
                <a:solidFill>
                  <a:srgbClr val="800000"/>
                </a:solidFill>
                <a:latin typeface="Microsoft Sans Serif" pitchFamily="34" charset="0"/>
                <a:cs typeface="Microsoft Sans Serif" pitchFamily="34" charset="0"/>
              </a:rPr>
              <a:t>3</a:t>
            </a:r>
          </a:p>
        </p:txBody>
      </p:sp>
      <p:cxnSp>
        <p:nvCxnSpPr>
          <p:cNvPr id="11" name="Straight Arrow Connector 10"/>
          <p:cNvCxnSpPr>
            <a:stCxn id="6" idx="7"/>
            <a:endCxn id="7" idx="3"/>
          </p:cNvCxnSpPr>
          <p:nvPr/>
        </p:nvCxnSpPr>
        <p:spPr>
          <a:xfrm rot="5400000" flipH="1" flipV="1">
            <a:off x="4310776" y="2480270"/>
            <a:ext cx="482600" cy="58936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11099" y="2247900"/>
            <a:ext cx="1079897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82374" y="3621088"/>
            <a:ext cx="742950" cy="715962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39674" y="4357688"/>
            <a:ext cx="1079897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282524" y="2609850"/>
            <a:ext cx="1164431" cy="1468438"/>
          </a:xfrm>
          <a:prstGeom prst="straightConnector1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4321293" y="3280569"/>
            <a:ext cx="1350962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6036586" y="3367088"/>
            <a:ext cx="1349375" cy="0"/>
          </a:xfrm>
          <a:prstGeom prst="straightConnector1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31"/>
          <p:cNvSpPr txBox="1">
            <a:spLocks noChangeArrowheads="1"/>
          </p:cNvSpPr>
          <p:nvPr/>
        </p:nvSpPr>
        <p:spPr bwMode="auto">
          <a:xfrm rot="19751255">
            <a:off x="4272549" y="2403867"/>
            <a:ext cx="36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</a:p>
        </p:txBody>
      </p:sp>
      <p:sp>
        <p:nvSpPr>
          <p:cNvPr id="19" name="TextBox 32"/>
          <p:cNvSpPr txBox="1">
            <a:spLocks noChangeArrowheads="1"/>
          </p:cNvSpPr>
          <p:nvPr/>
        </p:nvSpPr>
        <p:spPr bwMode="auto">
          <a:xfrm rot="2185704">
            <a:off x="4349344" y="3592905"/>
            <a:ext cx="36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b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</a:p>
        </p:txBody>
      </p:sp>
      <p:sp>
        <p:nvSpPr>
          <p:cNvPr id="20" name="TextBox 33"/>
          <p:cNvSpPr txBox="1">
            <a:spLocks noChangeArrowheads="1"/>
          </p:cNvSpPr>
          <p:nvPr/>
        </p:nvSpPr>
        <p:spPr bwMode="auto">
          <a:xfrm>
            <a:off x="4784843" y="3046413"/>
            <a:ext cx="36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b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21" name="TextBox 35"/>
          <p:cNvSpPr txBox="1">
            <a:spLocks noChangeArrowheads="1"/>
          </p:cNvSpPr>
          <p:nvPr/>
        </p:nvSpPr>
        <p:spPr bwMode="auto">
          <a:xfrm>
            <a:off x="5682574" y="1843088"/>
            <a:ext cx="36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b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</a:p>
        </p:txBody>
      </p:sp>
      <p:sp>
        <p:nvSpPr>
          <p:cNvPr id="22" name="TextBox 37"/>
          <p:cNvSpPr txBox="1">
            <a:spLocks noChangeArrowheads="1"/>
          </p:cNvSpPr>
          <p:nvPr/>
        </p:nvSpPr>
        <p:spPr bwMode="auto">
          <a:xfrm>
            <a:off x="5796874" y="3957638"/>
            <a:ext cx="36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b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23" name="TextBox 39"/>
          <p:cNvSpPr txBox="1">
            <a:spLocks noChangeArrowheads="1"/>
          </p:cNvSpPr>
          <p:nvPr/>
        </p:nvSpPr>
        <p:spPr bwMode="auto">
          <a:xfrm>
            <a:off x="6661267" y="3038475"/>
            <a:ext cx="36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b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</a:p>
        </p:txBody>
      </p:sp>
      <p:sp>
        <p:nvSpPr>
          <p:cNvPr id="24" name="TextBox 40"/>
          <p:cNvSpPr txBox="1">
            <a:spLocks noChangeArrowheads="1"/>
          </p:cNvSpPr>
          <p:nvPr/>
        </p:nvSpPr>
        <p:spPr bwMode="auto">
          <a:xfrm rot="19216362">
            <a:off x="5862034" y="2673742"/>
            <a:ext cx="36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b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38483" y="4495800"/>
            <a:ext cx="1079897" cy="0"/>
          </a:xfrm>
          <a:prstGeom prst="straightConnector1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636139" y="4430713"/>
            <a:ext cx="36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b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="" xmlns:p14="http://schemas.microsoft.com/office/powerpoint/2010/main" val="36723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Iteration III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25450611"/>
              </p:ext>
            </p:extLst>
          </p:nvPr>
        </p:nvGraphicFramePr>
        <p:xfrm>
          <a:off x="595521" y="1251138"/>
          <a:ext cx="2514600" cy="1463675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472645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68580" marR="68580" marT="45740" marB="4574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1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2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3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4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latin typeface="Microsoft Sans Serif" pitchFamily="34" charset="0"/>
                          <a:cs typeface="Microsoft Sans Serif" pitchFamily="34" charset="0"/>
                        </a:rPr>
                        <a:t>5</a:t>
                      </a:r>
                      <a:endParaRPr lang="en-GB" sz="2500" dirty="0"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</a:tr>
              <a:tr h="472645"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FFFF00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d</a:t>
                      </a:r>
                      <a:endParaRPr lang="en-GB" sz="2500" dirty="0">
                        <a:solidFill>
                          <a:srgbClr val="FFFF00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6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3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3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2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  <a:sym typeface="Symbol"/>
                        </a:rPr>
                        <a:t>0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</a:tr>
              <a:tr h="518385">
                <a:tc>
                  <a:txBody>
                    <a:bodyPr/>
                    <a:lstStyle/>
                    <a:p>
                      <a:pPr algn="ctr"/>
                      <a:r>
                        <a:rPr lang="el-GR" sz="2800" dirty="0" smtClean="0">
                          <a:solidFill>
                            <a:srgbClr val="FFFF00"/>
                          </a:solidFill>
                          <a:latin typeface="Arial Narrow" pitchFamily="34" charset="0"/>
                          <a:sym typeface="Symbol"/>
                        </a:rPr>
                        <a:t></a:t>
                      </a:r>
                      <a:endParaRPr lang="en-GB" sz="2500" dirty="0">
                        <a:solidFill>
                          <a:srgbClr val="FFFF00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2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4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4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5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dirty="0" smtClean="0">
                          <a:solidFill>
                            <a:srgbClr val="000066"/>
                          </a:solidFill>
                          <a:latin typeface="Microsoft Sans Serif" pitchFamily="34" charset="0"/>
                          <a:cs typeface="Microsoft Sans Serif" pitchFamily="34" charset="0"/>
                        </a:rPr>
                        <a:t>/</a:t>
                      </a:r>
                      <a:endParaRPr lang="en-GB" sz="2500" dirty="0">
                        <a:solidFill>
                          <a:srgbClr val="000066"/>
                        </a:solidFill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68580" marR="68580" marT="45740" marB="4574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5521" y="3038475"/>
            <a:ext cx="1320685" cy="69865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(1,3)=6</a:t>
            </a:r>
          </a:p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(1,4)=3</a:t>
            </a:r>
          </a:p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(2,1)=3</a:t>
            </a:r>
          </a:p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(3,4)=2</a:t>
            </a:r>
          </a:p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(4,2)=1</a:t>
            </a:r>
          </a:p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(4,3)=1</a:t>
            </a:r>
          </a:p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(5,2)=4</a:t>
            </a:r>
          </a:p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(5,4)=2</a:t>
            </a:r>
          </a:p>
        </p:txBody>
      </p:sp>
      <p:sp>
        <p:nvSpPr>
          <p:cNvPr id="6" name="Oval 5"/>
          <p:cNvSpPr/>
          <p:nvPr/>
        </p:nvSpPr>
        <p:spPr>
          <a:xfrm>
            <a:off x="3796591" y="2910471"/>
            <a:ext cx="540000" cy="720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000" b="1" dirty="0">
                <a:solidFill>
                  <a:srgbClr val="800000"/>
                </a:solidFill>
                <a:latin typeface="Microsoft Sans Serif" pitchFamily="34" charset="0"/>
                <a:cs typeface="Microsoft Sans Serif" pitchFamily="34" charset="0"/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4768141" y="1919871"/>
            <a:ext cx="540000" cy="720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000" b="1" dirty="0">
                <a:solidFill>
                  <a:srgbClr val="800000"/>
                </a:solidFill>
                <a:latin typeface="Microsoft Sans Serif" pitchFamily="34" charset="0"/>
                <a:cs typeface="Microsoft Sans Serif" pitchFamily="34" charset="0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4825291" y="3977271"/>
            <a:ext cx="540000" cy="720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000" b="1" dirty="0">
                <a:solidFill>
                  <a:srgbClr val="800000"/>
                </a:solidFill>
                <a:latin typeface="Microsoft Sans Serif" pitchFamily="34" charset="0"/>
                <a:cs typeface="Microsoft Sans Serif" pitchFamily="34" charset="0"/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6368341" y="1996071"/>
            <a:ext cx="540000" cy="720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000" b="1" dirty="0">
                <a:solidFill>
                  <a:srgbClr val="800000"/>
                </a:solidFill>
                <a:latin typeface="Microsoft Sans Serif" pitchFamily="34" charset="0"/>
                <a:cs typeface="Microsoft Sans Serif" pitchFamily="34" charset="0"/>
              </a:rPr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6394385" y="3977271"/>
            <a:ext cx="540000" cy="720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000" b="1" dirty="0">
                <a:solidFill>
                  <a:srgbClr val="800000"/>
                </a:solidFill>
                <a:latin typeface="Microsoft Sans Serif" pitchFamily="34" charset="0"/>
                <a:cs typeface="Microsoft Sans Serif" pitchFamily="34" charset="0"/>
              </a:rPr>
              <a:t>3</a:t>
            </a:r>
          </a:p>
        </p:txBody>
      </p:sp>
      <p:cxnSp>
        <p:nvCxnSpPr>
          <p:cNvPr id="11" name="Straight Arrow Connector 10"/>
          <p:cNvCxnSpPr>
            <a:stCxn id="6" idx="7"/>
            <a:endCxn id="7" idx="3"/>
          </p:cNvCxnSpPr>
          <p:nvPr/>
        </p:nvCxnSpPr>
        <p:spPr>
          <a:xfrm rot="5400000" flipH="1" flipV="1">
            <a:off x="4310776" y="2480270"/>
            <a:ext cx="482600" cy="58936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11099" y="2247900"/>
            <a:ext cx="1079897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82374" y="3621088"/>
            <a:ext cx="742950" cy="715962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39674" y="4357688"/>
            <a:ext cx="1079897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282524" y="2609850"/>
            <a:ext cx="1164431" cy="1468438"/>
          </a:xfrm>
          <a:prstGeom prst="straightConnector1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4321293" y="3280569"/>
            <a:ext cx="1350962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6036586" y="3367088"/>
            <a:ext cx="1349375" cy="0"/>
          </a:xfrm>
          <a:prstGeom prst="straightConnector1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31"/>
          <p:cNvSpPr txBox="1">
            <a:spLocks noChangeArrowheads="1"/>
          </p:cNvSpPr>
          <p:nvPr/>
        </p:nvSpPr>
        <p:spPr bwMode="auto">
          <a:xfrm rot="19751255">
            <a:off x="4272549" y="2403867"/>
            <a:ext cx="36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</a:p>
        </p:txBody>
      </p:sp>
      <p:sp>
        <p:nvSpPr>
          <p:cNvPr id="19" name="TextBox 32"/>
          <p:cNvSpPr txBox="1">
            <a:spLocks noChangeArrowheads="1"/>
          </p:cNvSpPr>
          <p:nvPr/>
        </p:nvSpPr>
        <p:spPr bwMode="auto">
          <a:xfrm rot="2185704">
            <a:off x="4349344" y="3592905"/>
            <a:ext cx="36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b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</a:p>
        </p:txBody>
      </p:sp>
      <p:sp>
        <p:nvSpPr>
          <p:cNvPr id="20" name="TextBox 33"/>
          <p:cNvSpPr txBox="1">
            <a:spLocks noChangeArrowheads="1"/>
          </p:cNvSpPr>
          <p:nvPr/>
        </p:nvSpPr>
        <p:spPr bwMode="auto">
          <a:xfrm>
            <a:off x="4784843" y="3046413"/>
            <a:ext cx="36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b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21" name="TextBox 35"/>
          <p:cNvSpPr txBox="1">
            <a:spLocks noChangeArrowheads="1"/>
          </p:cNvSpPr>
          <p:nvPr/>
        </p:nvSpPr>
        <p:spPr bwMode="auto">
          <a:xfrm>
            <a:off x="5682574" y="1843088"/>
            <a:ext cx="36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b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</a:p>
        </p:txBody>
      </p:sp>
      <p:sp>
        <p:nvSpPr>
          <p:cNvPr id="22" name="TextBox 37"/>
          <p:cNvSpPr txBox="1">
            <a:spLocks noChangeArrowheads="1"/>
          </p:cNvSpPr>
          <p:nvPr/>
        </p:nvSpPr>
        <p:spPr bwMode="auto">
          <a:xfrm>
            <a:off x="5796874" y="3957638"/>
            <a:ext cx="36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b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23" name="TextBox 39"/>
          <p:cNvSpPr txBox="1">
            <a:spLocks noChangeArrowheads="1"/>
          </p:cNvSpPr>
          <p:nvPr/>
        </p:nvSpPr>
        <p:spPr bwMode="auto">
          <a:xfrm>
            <a:off x="6661267" y="3038475"/>
            <a:ext cx="36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b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</a:p>
        </p:txBody>
      </p:sp>
      <p:sp>
        <p:nvSpPr>
          <p:cNvPr id="24" name="TextBox 40"/>
          <p:cNvSpPr txBox="1">
            <a:spLocks noChangeArrowheads="1"/>
          </p:cNvSpPr>
          <p:nvPr/>
        </p:nvSpPr>
        <p:spPr bwMode="auto">
          <a:xfrm rot="19216362">
            <a:off x="5862034" y="2673742"/>
            <a:ext cx="36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b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38483" y="4495800"/>
            <a:ext cx="1079897" cy="0"/>
          </a:xfrm>
          <a:prstGeom prst="straightConnector1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636139" y="4430713"/>
            <a:ext cx="3626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500" b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04056" y="6006354"/>
            <a:ext cx="5152373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sz="2800" dirty="0">
                <a:latin typeface="Microsoft Sans Serif" pitchFamily="34" charset="0"/>
                <a:cs typeface="Microsoft Sans Serif" pitchFamily="34" charset="0"/>
              </a:rPr>
              <a:t>No edges relaxes in Iteration 4.</a:t>
            </a:r>
          </a:p>
        </p:txBody>
      </p:sp>
    </p:spTree>
    <p:extLst>
      <p:ext uri="{BB962C8B-B14F-4D97-AF65-F5344CB8AC3E}">
        <p14:creationId xmlns="" xmlns:p14="http://schemas.microsoft.com/office/powerpoint/2010/main" val="399768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Negative Weight Cycle Check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1446664"/>
            <a:ext cx="6403672" cy="5117909"/>
          </a:xfrm>
        </p:spPr>
        <p:txBody>
          <a:bodyPr>
            <a:normAutofit/>
          </a:bodyPr>
          <a:lstStyle/>
          <a:p>
            <a:r>
              <a:rPr lang="en-GB" altLang="en-US" dirty="0">
                <a:solidFill>
                  <a:srgbClr val="FFFF00"/>
                </a:solidFill>
              </a:rPr>
              <a:t>d[3] &gt; d[1] + w(1, 3) </a:t>
            </a:r>
            <a:r>
              <a:rPr lang="en-GB" altLang="en-US" dirty="0">
                <a:solidFill>
                  <a:srgbClr val="FFFF00"/>
                </a:solidFill>
                <a:sym typeface="Symbol" panose="05050102010706020507" pitchFamily="18" charset="2"/>
              </a:rPr>
              <a:t></a:t>
            </a:r>
            <a:r>
              <a:rPr lang="en-GB" altLang="en-US" dirty="0">
                <a:solidFill>
                  <a:srgbClr val="FFFF00"/>
                </a:solidFill>
                <a:sym typeface="Wingdings" panose="05000000000000000000" pitchFamily="2" charset="2"/>
              </a:rPr>
              <a:t> 3 &gt; 6+6=12</a:t>
            </a:r>
          </a:p>
          <a:p>
            <a:r>
              <a:rPr lang="en-GB" altLang="en-US" dirty="0">
                <a:solidFill>
                  <a:srgbClr val="FFFF00"/>
                </a:solidFill>
              </a:rPr>
              <a:t>d[4] &gt; d[1] + w(1, 4) </a:t>
            </a:r>
            <a:r>
              <a:rPr lang="en-GB" altLang="en-US" dirty="0">
                <a:solidFill>
                  <a:srgbClr val="FFFF00"/>
                </a:solidFill>
                <a:sym typeface="Symbol" panose="05050102010706020507" pitchFamily="18" charset="2"/>
              </a:rPr>
              <a:t></a:t>
            </a:r>
            <a:r>
              <a:rPr lang="en-GB" altLang="en-US" dirty="0">
                <a:solidFill>
                  <a:srgbClr val="FFFF00"/>
                </a:solidFill>
                <a:sym typeface="Wingdings" panose="05000000000000000000" pitchFamily="2" charset="2"/>
              </a:rPr>
              <a:t> 2 &gt; 6+3=9</a:t>
            </a:r>
          </a:p>
          <a:p>
            <a:r>
              <a:rPr lang="en-GB" altLang="en-US" dirty="0">
                <a:solidFill>
                  <a:srgbClr val="FFFF00"/>
                </a:solidFill>
              </a:rPr>
              <a:t>d[1] &gt; d[2] + w(2, 1) </a:t>
            </a:r>
            <a:r>
              <a:rPr lang="en-GB" altLang="en-US" dirty="0">
                <a:solidFill>
                  <a:srgbClr val="FFFF00"/>
                </a:solidFill>
                <a:sym typeface="Symbol" panose="05050102010706020507" pitchFamily="18" charset="2"/>
              </a:rPr>
              <a:t></a:t>
            </a:r>
            <a:r>
              <a:rPr lang="en-GB" altLang="en-US" dirty="0">
                <a:solidFill>
                  <a:srgbClr val="FFFF00"/>
                </a:solidFill>
                <a:sym typeface="Wingdings" panose="05000000000000000000" pitchFamily="2" charset="2"/>
              </a:rPr>
              <a:t> 6 &gt; 3+3=6</a:t>
            </a:r>
          </a:p>
          <a:p>
            <a:r>
              <a:rPr lang="en-GB" altLang="en-US" dirty="0">
                <a:solidFill>
                  <a:srgbClr val="FFFF00"/>
                </a:solidFill>
              </a:rPr>
              <a:t>d[4] &gt; d[3] + w(3, 4) </a:t>
            </a:r>
            <a:r>
              <a:rPr lang="en-GB" altLang="en-US" dirty="0">
                <a:solidFill>
                  <a:srgbClr val="FFFF00"/>
                </a:solidFill>
                <a:sym typeface="Symbol" panose="05050102010706020507" pitchFamily="18" charset="2"/>
              </a:rPr>
              <a:t></a:t>
            </a:r>
            <a:r>
              <a:rPr lang="en-GB" altLang="en-US" dirty="0">
                <a:solidFill>
                  <a:srgbClr val="FFFF00"/>
                </a:solidFill>
                <a:sym typeface="Wingdings" panose="05000000000000000000" pitchFamily="2" charset="2"/>
              </a:rPr>
              <a:t> 2 &gt; 3+2=5</a:t>
            </a:r>
          </a:p>
          <a:p>
            <a:r>
              <a:rPr lang="en-GB" altLang="en-US" dirty="0">
                <a:solidFill>
                  <a:srgbClr val="FFFF00"/>
                </a:solidFill>
              </a:rPr>
              <a:t>d[2] &gt; d[4] + w(4, 2) </a:t>
            </a:r>
            <a:r>
              <a:rPr lang="en-GB" altLang="en-US" dirty="0">
                <a:solidFill>
                  <a:srgbClr val="FFFF00"/>
                </a:solidFill>
                <a:sym typeface="Symbol" panose="05050102010706020507" pitchFamily="18" charset="2"/>
              </a:rPr>
              <a:t></a:t>
            </a:r>
            <a:r>
              <a:rPr lang="en-GB" altLang="en-US" dirty="0">
                <a:solidFill>
                  <a:srgbClr val="FFFF00"/>
                </a:solidFill>
                <a:sym typeface="Wingdings" panose="05000000000000000000" pitchFamily="2" charset="2"/>
              </a:rPr>
              <a:t> 3 &gt; 2+1=3</a:t>
            </a:r>
          </a:p>
          <a:p>
            <a:r>
              <a:rPr lang="en-GB" altLang="en-US" dirty="0">
                <a:solidFill>
                  <a:srgbClr val="FFFF00"/>
                </a:solidFill>
              </a:rPr>
              <a:t>d[3] &gt; d[4] + w(4, 3) </a:t>
            </a:r>
            <a:r>
              <a:rPr lang="en-GB" altLang="en-US" dirty="0">
                <a:solidFill>
                  <a:srgbClr val="FFFF00"/>
                </a:solidFill>
                <a:sym typeface="Symbol" panose="05050102010706020507" pitchFamily="18" charset="2"/>
              </a:rPr>
              <a:t></a:t>
            </a:r>
            <a:r>
              <a:rPr lang="en-GB" altLang="en-US" dirty="0">
                <a:solidFill>
                  <a:srgbClr val="FFFF00"/>
                </a:solidFill>
                <a:sym typeface="Wingdings" panose="05000000000000000000" pitchFamily="2" charset="2"/>
              </a:rPr>
              <a:t> 3 &gt; 2+1=3</a:t>
            </a:r>
          </a:p>
          <a:p>
            <a:r>
              <a:rPr lang="en-GB" altLang="en-US" dirty="0">
                <a:solidFill>
                  <a:srgbClr val="FFFF00"/>
                </a:solidFill>
              </a:rPr>
              <a:t>d[2] &gt; d[5] + w(5, 2) </a:t>
            </a:r>
            <a:r>
              <a:rPr lang="en-GB" altLang="en-US" dirty="0">
                <a:solidFill>
                  <a:srgbClr val="FFFF00"/>
                </a:solidFill>
                <a:sym typeface="Symbol" panose="05050102010706020507" pitchFamily="18" charset="2"/>
              </a:rPr>
              <a:t></a:t>
            </a:r>
            <a:r>
              <a:rPr lang="en-GB" altLang="en-US" dirty="0">
                <a:solidFill>
                  <a:srgbClr val="FFFF00"/>
                </a:solidFill>
                <a:sym typeface="Wingdings" panose="05000000000000000000" pitchFamily="2" charset="2"/>
              </a:rPr>
              <a:t> 3 &gt; 0+4=4</a:t>
            </a:r>
          </a:p>
          <a:p>
            <a:r>
              <a:rPr lang="en-GB" altLang="en-US" dirty="0">
                <a:solidFill>
                  <a:srgbClr val="FFFF00"/>
                </a:solidFill>
              </a:rPr>
              <a:t>d[4] &gt; d[5] + w(5, 4) </a:t>
            </a:r>
            <a:r>
              <a:rPr lang="en-GB" altLang="en-US" dirty="0">
                <a:solidFill>
                  <a:srgbClr val="FFFF00"/>
                </a:solidFill>
                <a:sym typeface="Symbol" panose="05050102010706020507" pitchFamily="18" charset="2"/>
              </a:rPr>
              <a:t></a:t>
            </a:r>
            <a:r>
              <a:rPr lang="en-GB" altLang="en-US" dirty="0">
                <a:solidFill>
                  <a:srgbClr val="FFFF00"/>
                </a:solidFill>
                <a:sym typeface="Wingdings" panose="05000000000000000000" pitchFamily="2" charset="2"/>
              </a:rPr>
              <a:t> 2 &gt; </a:t>
            </a:r>
            <a:r>
              <a:rPr lang="en-GB" alt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0+2=2</a:t>
            </a:r>
            <a:endParaRPr lang="en-GB" altLang="en-US" dirty="0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820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99425"/>
            <a:ext cx="7053542" cy="843819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095" y="802421"/>
            <a:ext cx="8149331" cy="101944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Construct the Directed Graph for the given adjacency matrix. Consider 0 as the source vertex and find the shortest path using </a:t>
            </a:r>
            <a:r>
              <a:rPr lang="en-US" dirty="0" err="1" smtClean="0"/>
              <a:t>Dijkstra’s</a:t>
            </a:r>
            <a:r>
              <a:rPr lang="en-US" dirty="0" smtClean="0"/>
              <a:t> and Bellman Ford Algorithm.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66608" y="1662536"/>
          <a:ext cx="5320152" cy="5047488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591128"/>
                <a:gridCol w="591128"/>
                <a:gridCol w="591128"/>
                <a:gridCol w="591128"/>
                <a:gridCol w="591128"/>
                <a:gridCol w="591128"/>
                <a:gridCol w="591128"/>
                <a:gridCol w="591128"/>
                <a:gridCol w="591128"/>
              </a:tblGrid>
              <a:tr h="4387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1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2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3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4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5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6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7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7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7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8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2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smtClean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-6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7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1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8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7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2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8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5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7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3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  <a:ea typeface="Times New Roman"/>
                          <a:cs typeface="Times New Roman"/>
                        </a:rPr>
                        <a:t>9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2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7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4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-2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9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7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7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5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9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3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2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2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7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6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8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4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4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3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7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7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6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4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-9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n>
                            <a:solidFill>
                              <a:srgbClr val="FFFF00"/>
                            </a:solidFill>
                          </a:ln>
                          <a:latin typeface="Calibri" pitchFamily="34" charset="0"/>
                        </a:rPr>
                        <a:t>0</a:t>
                      </a:r>
                      <a:endParaRPr lang="en-IN" sz="3200" b="1" dirty="0">
                        <a:ln>
                          <a:solidFill>
                            <a:srgbClr val="FFFF00"/>
                          </a:solidFill>
                        </a:ln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Floyd-</a:t>
            </a:r>
            <a:r>
              <a:rPr lang="en-IN" dirty="0" err="1" smtClean="0"/>
              <a:t>Warshall</a:t>
            </a:r>
            <a:r>
              <a:rPr lang="en-IN" dirty="0" smtClean="0"/>
              <a:t>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Floyd-</a:t>
            </a:r>
            <a:r>
              <a:rPr lang="en-IN" dirty="0" err="1"/>
              <a:t>Warshall</a:t>
            </a:r>
            <a:r>
              <a:rPr lang="en-IN" dirty="0"/>
              <a:t> algorithm works based on a property of </a:t>
            </a:r>
            <a:r>
              <a:rPr lang="en-IN" i="1" dirty="0"/>
              <a:t>intermediate</a:t>
            </a:r>
            <a:r>
              <a:rPr lang="en-IN" dirty="0"/>
              <a:t> vertices of a shortest path. </a:t>
            </a:r>
            <a:endParaRPr lang="en-IN" dirty="0" smtClean="0"/>
          </a:p>
          <a:p>
            <a:r>
              <a:rPr lang="en-IN" dirty="0" smtClean="0"/>
              <a:t>An</a:t>
            </a:r>
            <a:r>
              <a:rPr lang="en-IN" dirty="0"/>
              <a:t> </a:t>
            </a:r>
            <a:r>
              <a:rPr lang="en-IN" i="1" dirty="0"/>
              <a:t>intermediate</a:t>
            </a:r>
            <a:r>
              <a:rPr lang="en-IN" dirty="0"/>
              <a:t> vertex for a path </a:t>
            </a:r>
            <a:endParaRPr lang="en-IN" dirty="0" smtClean="0"/>
          </a:p>
          <a:p>
            <a:pPr lvl="1"/>
            <a:r>
              <a:rPr lang="en-IN" i="1" dirty="0" smtClean="0"/>
              <a:t>p</a:t>
            </a:r>
            <a:r>
              <a:rPr lang="en-IN" dirty="0"/>
              <a:t> = &lt;</a:t>
            </a:r>
            <a:r>
              <a:rPr lang="en-IN" i="1" dirty="0"/>
              <a:t>v</a:t>
            </a:r>
            <a:r>
              <a:rPr lang="en-IN" baseline="-25000" dirty="0"/>
              <a:t>1</a:t>
            </a:r>
            <a:r>
              <a:rPr lang="en-IN" dirty="0"/>
              <a:t>, </a:t>
            </a:r>
            <a:r>
              <a:rPr lang="en-IN" i="1" dirty="0"/>
              <a:t>v</a:t>
            </a:r>
            <a:r>
              <a:rPr lang="en-IN" baseline="-25000" dirty="0"/>
              <a:t>2</a:t>
            </a:r>
            <a:r>
              <a:rPr lang="en-IN" dirty="0"/>
              <a:t>, ..., </a:t>
            </a:r>
            <a:r>
              <a:rPr lang="en-IN" i="1" dirty="0" err="1"/>
              <a:t>v</a:t>
            </a:r>
            <a:r>
              <a:rPr lang="en-IN" baseline="-25000" dirty="0" err="1"/>
              <a:t>j</a:t>
            </a:r>
            <a:r>
              <a:rPr lang="en-IN" dirty="0"/>
              <a:t>&gt; </a:t>
            </a:r>
            <a:endParaRPr lang="en-IN" dirty="0" smtClean="0"/>
          </a:p>
          <a:p>
            <a:pPr lvl="1"/>
            <a:r>
              <a:rPr lang="en-IN" dirty="0" smtClean="0"/>
              <a:t>is </a:t>
            </a:r>
            <a:r>
              <a:rPr lang="en-IN" dirty="0"/>
              <a:t>any vertex other than </a:t>
            </a:r>
            <a:r>
              <a:rPr lang="en-IN" i="1" dirty="0"/>
              <a:t>v</a:t>
            </a:r>
            <a:r>
              <a:rPr lang="en-IN" baseline="-25000" dirty="0"/>
              <a:t>1</a:t>
            </a:r>
            <a:r>
              <a:rPr lang="en-IN" dirty="0"/>
              <a:t> or </a:t>
            </a:r>
            <a:r>
              <a:rPr lang="en-IN" i="1" dirty="0" err="1"/>
              <a:t>v</a:t>
            </a:r>
            <a:r>
              <a:rPr lang="en-IN" baseline="-25000" dirty="0" err="1"/>
              <a:t>j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17072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If the vertices of a graph </a:t>
            </a:r>
            <a:r>
              <a:rPr lang="en-IN" i="1" dirty="0"/>
              <a:t>G</a:t>
            </a:r>
            <a:r>
              <a:rPr lang="en-IN" dirty="0"/>
              <a:t> are indexed by {1, 2, ..., </a:t>
            </a:r>
            <a:r>
              <a:rPr lang="en-IN" i="1" dirty="0"/>
              <a:t>n</a:t>
            </a:r>
            <a:r>
              <a:rPr lang="en-IN" dirty="0"/>
              <a:t>}, then </a:t>
            </a:r>
            <a:endParaRPr lang="en-IN" dirty="0" smtClean="0"/>
          </a:p>
          <a:p>
            <a:r>
              <a:rPr lang="en-IN" dirty="0" smtClean="0"/>
              <a:t>consider </a:t>
            </a:r>
            <a:r>
              <a:rPr lang="en-IN" dirty="0"/>
              <a:t>a subset of vertices {1, 2, ..., </a:t>
            </a:r>
            <a:r>
              <a:rPr lang="en-IN" i="1" dirty="0"/>
              <a:t>k</a:t>
            </a:r>
            <a:r>
              <a:rPr lang="en-IN" dirty="0"/>
              <a:t>}. </a:t>
            </a:r>
            <a:endParaRPr lang="en-IN" dirty="0" smtClean="0"/>
          </a:p>
          <a:p>
            <a:r>
              <a:rPr lang="en-IN" dirty="0" smtClean="0"/>
              <a:t>Assume</a:t>
            </a:r>
            <a:r>
              <a:rPr lang="en-IN" dirty="0"/>
              <a:t> </a:t>
            </a:r>
            <a:r>
              <a:rPr lang="en-IN" i="1" dirty="0"/>
              <a:t>p</a:t>
            </a:r>
            <a:r>
              <a:rPr lang="en-IN" dirty="0"/>
              <a:t> is a minimum weight path from vertex </a:t>
            </a:r>
            <a:r>
              <a:rPr lang="en-IN" i="1" dirty="0" err="1"/>
              <a:t>i</a:t>
            </a:r>
            <a:r>
              <a:rPr lang="en-IN" dirty="0"/>
              <a:t> to vertex </a:t>
            </a:r>
            <a:r>
              <a:rPr lang="en-IN" i="1" dirty="0"/>
              <a:t>j</a:t>
            </a:r>
            <a:r>
              <a:rPr lang="en-IN" dirty="0"/>
              <a:t> whose intermediate vertices are drawn from the subset {1, 2, ..., </a:t>
            </a:r>
            <a:r>
              <a:rPr lang="en-IN" i="1" dirty="0"/>
              <a:t>k</a:t>
            </a:r>
            <a:r>
              <a:rPr lang="en-IN" dirty="0"/>
              <a:t>}.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we consider vertex </a:t>
            </a:r>
            <a:r>
              <a:rPr lang="en-IN" i="1" dirty="0"/>
              <a:t>k</a:t>
            </a:r>
            <a:r>
              <a:rPr lang="en-IN" dirty="0"/>
              <a:t> on the path then either</a:t>
            </a:r>
            <a:r>
              <a:rPr lang="en-IN" dirty="0" smtClean="0"/>
              <a:t>:</a:t>
            </a:r>
          </a:p>
          <a:p>
            <a:pPr lvl="1"/>
            <a:r>
              <a:rPr lang="en-IN" i="1" dirty="0"/>
              <a:t>k</a:t>
            </a:r>
            <a:r>
              <a:rPr lang="en-IN" dirty="0"/>
              <a:t> is </a:t>
            </a:r>
            <a:r>
              <a:rPr lang="en-IN" b="1" dirty="0"/>
              <a:t>not</a:t>
            </a:r>
            <a:r>
              <a:rPr lang="en-IN" dirty="0"/>
              <a:t> an intermediate vertex of </a:t>
            </a:r>
            <a:r>
              <a:rPr lang="en-IN" i="1" dirty="0"/>
              <a:t>p</a:t>
            </a:r>
            <a:r>
              <a:rPr lang="en-IN" dirty="0"/>
              <a:t> </a:t>
            </a:r>
            <a:endParaRPr lang="en-IN" dirty="0" smtClean="0"/>
          </a:p>
          <a:p>
            <a:pPr lvl="1"/>
            <a:r>
              <a:rPr lang="en-IN" dirty="0"/>
              <a:t>all intermediate vertices are in {1, 2, ..., </a:t>
            </a:r>
            <a:r>
              <a:rPr lang="en-IN" i="1" dirty="0"/>
              <a:t>k</a:t>
            </a:r>
            <a:r>
              <a:rPr lang="en-IN" dirty="0"/>
              <a:t>-1</a:t>
            </a:r>
            <a:r>
              <a:rPr lang="en-IN" dirty="0" smtClean="0"/>
              <a:t>}</a:t>
            </a:r>
          </a:p>
          <a:p>
            <a:r>
              <a:rPr lang="en-IN" i="1" dirty="0" smtClean="0"/>
              <a:t>else</a:t>
            </a:r>
          </a:p>
          <a:p>
            <a:pPr lvl="1"/>
            <a:r>
              <a:rPr lang="en-IN" i="1" dirty="0" smtClean="0"/>
              <a:t>k</a:t>
            </a:r>
            <a:r>
              <a:rPr lang="en-IN" dirty="0"/>
              <a:t> is an intermediate vertex of </a:t>
            </a:r>
            <a:r>
              <a:rPr lang="en-IN" i="1" dirty="0" smtClean="0"/>
              <a:t>p</a:t>
            </a:r>
          </a:p>
          <a:p>
            <a:pPr lvl="1"/>
            <a:r>
              <a:rPr lang="en-IN" dirty="0" smtClean="0"/>
              <a:t>Divide</a:t>
            </a:r>
            <a:r>
              <a:rPr lang="en-IN" dirty="0"/>
              <a:t> </a:t>
            </a:r>
            <a:r>
              <a:rPr lang="en-IN" i="1" dirty="0"/>
              <a:t>p</a:t>
            </a:r>
            <a:r>
              <a:rPr lang="en-IN" dirty="0"/>
              <a:t> at </a:t>
            </a:r>
            <a:r>
              <a:rPr lang="en-IN" i="1" dirty="0"/>
              <a:t>k</a:t>
            </a:r>
            <a:r>
              <a:rPr lang="en-IN" dirty="0"/>
              <a:t> giving two </a:t>
            </a:r>
            <a:r>
              <a:rPr lang="en-IN" dirty="0" err="1"/>
              <a:t>subpaths</a:t>
            </a:r>
            <a:r>
              <a:rPr lang="en-IN" dirty="0"/>
              <a:t> </a:t>
            </a:r>
            <a:r>
              <a:rPr lang="en-IN" i="1" dirty="0"/>
              <a:t>p</a:t>
            </a:r>
            <a:r>
              <a:rPr lang="en-IN" baseline="-25000" dirty="0"/>
              <a:t>1</a:t>
            </a:r>
            <a:r>
              <a:rPr lang="en-IN" dirty="0"/>
              <a:t> and </a:t>
            </a:r>
            <a:r>
              <a:rPr lang="en-IN" i="1" dirty="0"/>
              <a:t>p</a:t>
            </a:r>
            <a:r>
              <a:rPr lang="en-IN" baseline="-25000" dirty="0"/>
              <a:t>2</a:t>
            </a:r>
            <a:r>
              <a:rPr lang="en-IN" dirty="0"/>
              <a:t> giving </a:t>
            </a:r>
            <a:r>
              <a:rPr lang="en-IN" i="1" dirty="0"/>
              <a:t>v</a:t>
            </a:r>
            <a:r>
              <a:rPr lang="en-IN" baseline="-25000" dirty="0"/>
              <a:t>i</a:t>
            </a:r>
            <a:r>
              <a:rPr lang="en-IN" dirty="0"/>
              <a:t> ↝ </a:t>
            </a:r>
            <a:r>
              <a:rPr lang="en-IN" i="1" dirty="0"/>
              <a:t>k</a:t>
            </a:r>
            <a:r>
              <a:rPr lang="en-IN" dirty="0"/>
              <a:t> ↝ </a:t>
            </a:r>
            <a:r>
              <a:rPr lang="en-IN" i="1" dirty="0" err="1"/>
              <a:t>v</a:t>
            </a:r>
            <a:r>
              <a:rPr lang="en-IN" baseline="-25000" dirty="0" err="1"/>
              <a:t>j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6340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5" y="1446664"/>
            <a:ext cx="8149331" cy="3864925"/>
          </a:xfrm>
        </p:spPr>
        <p:txBody>
          <a:bodyPr>
            <a:normAutofit/>
          </a:bodyPr>
          <a:lstStyle/>
          <a:p>
            <a:r>
              <a:rPr lang="en-IN" dirty="0"/>
              <a:t>D</a:t>
            </a:r>
            <a:r>
              <a:rPr lang="en-IN" dirty="0" smtClean="0"/>
              <a:t>efine </a:t>
            </a:r>
            <a:r>
              <a:rPr lang="en-IN" dirty="0"/>
              <a:t>a quantity </a:t>
            </a:r>
            <a:r>
              <a:rPr lang="en-IN" i="1" dirty="0"/>
              <a:t>d</a:t>
            </a:r>
            <a:r>
              <a:rPr lang="en-IN" baseline="30000" dirty="0"/>
              <a:t>(k)</a:t>
            </a:r>
            <a:r>
              <a:rPr lang="en-IN" baseline="-25000" dirty="0" err="1"/>
              <a:t>ij</a:t>
            </a:r>
            <a:r>
              <a:rPr lang="en-IN" dirty="0"/>
              <a:t> as the minimum weight of the path from vertex </a:t>
            </a:r>
            <a:r>
              <a:rPr lang="en-IN" i="1" dirty="0" err="1"/>
              <a:t>i</a:t>
            </a:r>
            <a:r>
              <a:rPr lang="en-IN" dirty="0"/>
              <a:t> to vertex </a:t>
            </a:r>
            <a:r>
              <a:rPr lang="en-IN" i="1" dirty="0"/>
              <a:t>j</a:t>
            </a:r>
            <a:r>
              <a:rPr lang="en-IN" dirty="0"/>
              <a:t> with intermediate vertices drawn from the set {1, 2, ..., </a:t>
            </a:r>
            <a:r>
              <a:rPr lang="en-IN" i="1" dirty="0"/>
              <a:t>k</a:t>
            </a:r>
            <a:r>
              <a:rPr lang="en-IN" dirty="0" smtClean="0"/>
              <a:t>}</a:t>
            </a:r>
          </a:p>
          <a:p>
            <a:r>
              <a:rPr lang="en-IN" dirty="0" smtClean="0"/>
              <a:t> The above </a:t>
            </a:r>
            <a:r>
              <a:rPr lang="en-IN" dirty="0"/>
              <a:t>properties give the following recursive </a:t>
            </a:r>
            <a:r>
              <a:rPr lang="en-IN" dirty="0" smtClean="0"/>
              <a:t>solution:</a:t>
            </a:r>
            <a:endParaRPr lang="en-IN" dirty="0"/>
          </a:p>
        </p:txBody>
      </p:sp>
      <p:pic>
        <p:nvPicPr>
          <p:cNvPr id="2050" name="Picture 2" descr="images/lecture23/FloydWarshRecur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299" y="5029200"/>
            <a:ext cx="5138837" cy="12371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3832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1446664"/>
            <a:ext cx="7693061" cy="5117909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ea typeface="新細明體" charset="-120"/>
              </a:rPr>
              <a:t>The cost of a spanning tree of a weighted undirected graph is the sum of the costs of the edges in the spanning tree</a:t>
            </a:r>
          </a:p>
          <a:p>
            <a:pPr algn="l"/>
            <a:r>
              <a:rPr lang="en-US" altLang="zh-TW" dirty="0" smtClean="0">
                <a:ea typeface="新細明體" charset="-120"/>
              </a:rPr>
              <a:t>A minimum cost spanning tree is a spanning tree of least cost</a:t>
            </a:r>
          </a:p>
          <a:p>
            <a:pPr algn="l"/>
            <a:r>
              <a:rPr lang="en-US" dirty="0" smtClean="0">
                <a:ea typeface="新細明體" charset="-120"/>
              </a:rPr>
              <a:t>Select n-1 edges from a weighted graph of ‘n’ vertices with minimum cost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Predecessor Matrix (</a:t>
            </a:r>
            <a:r>
              <a:rPr lang="az-Cyrl-AZ" dirty="0" smtClean="0"/>
              <a:t>П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z-Cyrl-AZ" dirty="0" smtClean="0"/>
              <a:t>П</a:t>
            </a:r>
            <a:r>
              <a:rPr lang="en-US" dirty="0" smtClean="0"/>
              <a:t> is a sequence of matrices </a:t>
            </a:r>
            <a:r>
              <a:rPr lang="az-Cyrl-AZ" dirty="0" smtClean="0"/>
              <a:t>П</a:t>
            </a:r>
            <a:r>
              <a:rPr lang="en-US" baseline="30000" dirty="0" smtClean="0"/>
              <a:t>(0)</a:t>
            </a:r>
            <a:r>
              <a:rPr lang="en-US" dirty="0" smtClean="0"/>
              <a:t>, </a:t>
            </a:r>
            <a:r>
              <a:rPr lang="az-Cyrl-AZ" dirty="0" smtClean="0"/>
              <a:t>П</a:t>
            </a:r>
            <a:r>
              <a:rPr lang="en-US" baseline="30000" dirty="0" smtClean="0"/>
              <a:t>(1)</a:t>
            </a:r>
            <a:r>
              <a:rPr lang="en-US" dirty="0" smtClean="0"/>
              <a:t>, …,</a:t>
            </a:r>
            <a:r>
              <a:rPr lang="az-Cyrl-AZ" dirty="0" smtClean="0"/>
              <a:t>П</a:t>
            </a:r>
            <a:r>
              <a:rPr lang="en-US" baseline="30000" dirty="0" smtClean="0"/>
              <a:t>(r)</a:t>
            </a:r>
          </a:p>
          <a:p>
            <a:r>
              <a:rPr lang="en-US" dirty="0" smtClean="0"/>
              <a:t>where </a:t>
            </a:r>
            <a:r>
              <a:rPr lang="az-Cyrl-AZ" dirty="0" smtClean="0"/>
              <a:t>П</a:t>
            </a:r>
            <a:r>
              <a:rPr lang="en-US" dirty="0" smtClean="0"/>
              <a:t>=</a:t>
            </a:r>
            <a:r>
              <a:rPr lang="az-Cyrl-AZ" dirty="0" smtClean="0"/>
              <a:t>П</a:t>
            </a:r>
            <a:r>
              <a:rPr lang="en-US" baseline="30000" dirty="0" smtClean="0"/>
              <a:t>(r)</a:t>
            </a:r>
            <a:r>
              <a:rPr lang="en-US" dirty="0" smtClean="0"/>
              <a:t> and </a:t>
            </a:r>
            <a:r>
              <a:rPr lang="az-Cyrl-AZ" dirty="0" smtClean="0"/>
              <a:t>П</a:t>
            </a:r>
            <a:r>
              <a:rPr lang="en-US" baseline="-25000" dirty="0" err="1" smtClean="0"/>
              <a:t>ij</a:t>
            </a:r>
            <a:r>
              <a:rPr lang="en-US" baseline="30000" dirty="0" smtClean="0"/>
              <a:t>(k)</a:t>
            </a:r>
            <a:r>
              <a:rPr lang="en-US" dirty="0" smtClean="0"/>
              <a:t> defined to be the predecessor of vertex j on a shortest path from vertex </a:t>
            </a:r>
            <a:r>
              <a:rPr lang="en-US" dirty="0" err="1" smtClean="0"/>
              <a:t>i</a:t>
            </a:r>
            <a:r>
              <a:rPr lang="en-US" dirty="0" smtClean="0"/>
              <a:t> with all intermediate vertices in the set {1,2, …, k}.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Predecessor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5" y="1446664"/>
            <a:ext cx="8149331" cy="24049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Recursive formulation of </a:t>
            </a:r>
            <a:r>
              <a:rPr lang="az-Cyrl-AZ" dirty="0" smtClean="0"/>
              <a:t>П</a:t>
            </a:r>
            <a:r>
              <a:rPr lang="en-US" baseline="-25000" dirty="0" err="1" smtClean="0"/>
              <a:t>ij</a:t>
            </a:r>
            <a:r>
              <a:rPr lang="en-US" baseline="30000" dirty="0" smtClean="0"/>
              <a:t>(k) </a:t>
            </a:r>
            <a:r>
              <a:rPr lang="en-US" dirty="0" smtClean="0"/>
              <a:t>when k = 0,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When k ≥ 1,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2" descr="http://staff.ustc.edu.cn/~csli/graduate/algorithms/book6/562_a.gif"/>
          <p:cNvPicPr>
            <a:picLocks noChangeAspect="1" noChangeArrowheads="1"/>
          </p:cNvPicPr>
          <p:nvPr/>
        </p:nvPicPr>
        <p:blipFill>
          <a:blip r:embed="rId2"/>
          <a:srcRect r="48231" b="-3224"/>
          <a:stretch>
            <a:fillRect/>
          </a:stretch>
        </p:blipFill>
        <p:spPr bwMode="auto">
          <a:xfrm>
            <a:off x="2018218" y="1953492"/>
            <a:ext cx="4971581" cy="1302328"/>
          </a:xfrm>
          <a:prstGeom prst="rect">
            <a:avLst/>
          </a:prstGeom>
          <a:noFill/>
        </p:spPr>
      </p:pic>
      <p:pic>
        <p:nvPicPr>
          <p:cNvPr id="89090" name="Picture 2" descr="http://staff.ustc.edu.cn/~csli/graduate/algorithms/book6/562_c.gif"/>
          <p:cNvPicPr>
            <a:picLocks noChangeAspect="1" noChangeArrowheads="1"/>
          </p:cNvPicPr>
          <p:nvPr/>
        </p:nvPicPr>
        <p:blipFill>
          <a:blip r:embed="rId3"/>
          <a:srcRect r="36165"/>
          <a:stretch>
            <a:fillRect/>
          </a:stretch>
        </p:blipFill>
        <p:spPr bwMode="auto">
          <a:xfrm>
            <a:off x="2070172" y="4182630"/>
            <a:ext cx="5312894" cy="12760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80292" y="1154655"/>
            <a:ext cx="6957833" cy="649408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45720" rIns="31740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FLOYD-WARSHALL(W)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n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W.rows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2. D</a:t>
            </a:r>
            <a:r>
              <a:rPr kumimoji="0" lang="en-US" altLang="en-US" sz="24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(0)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= 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3. Π</a:t>
            </a:r>
            <a:r>
              <a:rPr kumimoji="0" lang="en-US" altLang="en-US" sz="24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(0)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= π</a:t>
            </a:r>
            <a:r>
              <a:rPr kumimoji="0" lang="en-US" altLang="en-US" sz="24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(0)</a:t>
            </a:r>
            <a:r>
              <a:rPr kumimoji="0" lang="en-US" altLang="en-US" sz="2400" b="0" i="0" u="none" strike="noStrike" cap="none" normalizeH="0" baseline="-3000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ij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= NIL if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=j or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w</a:t>
            </a:r>
            <a:r>
              <a:rPr kumimoji="0" lang="en-US" altLang="en-US" sz="2400" b="0" i="0" u="none" strike="noStrike" cap="none" normalizeH="0" baseline="-3000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ij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= ∞ </a:t>
            </a:r>
          </a:p>
          <a:p>
            <a:pPr marL="0" lvl="0" indent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srgbClr val="333333"/>
                </a:solidFill>
                <a:latin typeface="Arial Unicode MS" panose="020B0604020202020204" pitchFamily="34" charset="-128"/>
              </a:rPr>
              <a:t>4. </a:t>
            </a:r>
            <a:r>
              <a:rPr lang="en-US" altLang="en-US" sz="2400" dirty="0">
                <a:solidFill>
                  <a:srgbClr val="333333"/>
                </a:solidFill>
                <a:latin typeface="Arial Unicode MS" panose="020B0604020202020204" pitchFamily="34" charset="-128"/>
              </a:rPr>
              <a:t>Π</a:t>
            </a:r>
            <a:r>
              <a:rPr lang="en-US" altLang="en-US" sz="2400" baseline="30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(0)</a:t>
            </a:r>
            <a:r>
              <a:rPr lang="en-US" altLang="en-US" sz="2400" dirty="0">
                <a:solidFill>
                  <a:srgbClr val="333333"/>
                </a:solidFill>
                <a:latin typeface="Arial Unicode MS" panose="020B0604020202020204" pitchFamily="34" charset="-128"/>
              </a:rPr>
              <a:t> = π</a:t>
            </a:r>
            <a:r>
              <a:rPr lang="en-US" altLang="en-US" sz="2400" baseline="30000" dirty="0">
                <a:solidFill>
                  <a:srgbClr val="333333"/>
                </a:solidFill>
                <a:latin typeface="Arial Unicode MS" panose="020B0604020202020204" pitchFamily="34" charset="-128"/>
              </a:rPr>
              <a:t>(0)</a:t>
            </a:r>
            <a:r>
              <a:rPr lang="en-US" altLang="en-US" sz="2400" baseline="-30000" dirty="0" err="1">
                <a:solidFill>
                  <a:srgbClr val="333333"/>
                </a:solidFill>
                <a:latin typeface="Arial Unicode MS" panose="020B0604020202020204" pitchFamily="34" charset="-128"/>
              </a:rPr>
              <a:t>ij</a:t>
            </a:r>
            <a:r>
              <a:rPr lang="en-US" altLang="en-US" sz="2400" dirty="0">
                <a:solidFill>
                  <a:srgbClr val="333333"/>
                </a:solidFill>
                <a:latin typeface="Arial Unicode MS" panose="020B0604020202020204" pitchFamily="34" charset="-128"/>
              </a:rPr>
              <a:t>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if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i≠j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and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w</a:t>
            </a:r>
            <a:r>
              <a:rPr kumimoji="0" lang="en-US" altLang="en-US" sz="2400" b="0" i="0" u="none" strike="noStrike" cap="none" normalizeH="0" baseline="-3000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ij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&lt; ∞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rgbClr val="333333"/>
                </a:solidFill>
                <a:latin typeface="Arial Unicode MS" panose="020B0604020202020204" pitchFamily="34" charset="-128"/>
              </a:rPr>
              <a:t>5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. for k 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rgbClr val="333333"/>
                </a:solidFill>
                <a:latin typeface="Arial Unicode MS" panose="020B0604020202020204" pitchFamily="34" charset="-128"/>
              </a:rPr>
              <a:t>6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. 	let D</a:t>
            </a:r>
            <a:r>
              <a:rPr kumimoji="0" lang="en-US" altLang="en-US" sz="24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(k)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= (d</a:t>
            </a:r>
            <a:r>
              <a:rPr kumimoji="0" lang="en-US" altLang="en-US" sz="24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(k)</a:t>
            </a:r>
            <a:r>
              <a:rPr kumimoji="0" lang="en-US" altLang="en-US" sz="2400" b="0" i="0" u="none" strike="noStrike" cap="none" normalizeH="0" baseline="-3000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ij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) be a new 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n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x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matrix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rgbClr val="333333"/>
                </a:solidFill>
                <a:latin typeface="Arial Unicode MS" panose="020B0604020202020204" pitchFamily="34" charset="-128"/>
              </a:rPr>
              <a:t>7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. 		for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rgbClr val="333333"/>
                </a:solidFill>
                <a:latin typeface="Arial Unicode MS" panose="020B0604020202020204" pitchFamily="34" charset="-128"/>
              </a:rPr>
              <a:t>8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. 			for j 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rgbClr val="333333"/>
                </a:solidFill>
                <a:latin typeface="Arial Unicode MS" panose="020B0604020202020204" pitchFamily="34" charset="-128"/>
              </a:rPr>
              <a:t>9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. 				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d</a:t>
            </a:r>
            <a:r>
              <a:rPr kumimoji="0" lang="en-US" altLang="en-US" sz="2400" b="0" i="0" u="none" strike="noStrike" cap="none" normalizeH="0" baseline="3000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k</a:t>
            </a:r>
            <a:r>
              <a:rPr kumimoji="0" lang="en-US" altLang="en-US" sz="2400" b="0" i="0" u="none" strike="noStrike" cap="none" normalizeH="0" baseline="-3000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ij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= min(d</a:t>
            </a:r>
            <a:r>
              <a:rPr kumimoji="0" lang="en-US" altLang="en-US" sz="24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(k-1)</a:t>
            </a:r>
            <a:r>
              <a:rPr kumimoji="0" lang="en-US" altLang="en-US" sz="2400" b="0" i="0" u="none" strike="noStrike" cap="none" normalizeH="0" baseline="-3000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ij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, d</a:t>
            </a:r>
            <a:r>
              <a:rPr kumimoji="0" lang="en-US" altLang="en-US" sz="24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(k-1)</a:t>
            </a:r>
            <a:r>
              <a:rPr kumimoji="0" lang="en-US" altLang="en-US" sz="2400" b="0" i="0" u="none" strike="noStrike" cap="none" normalizeH="0" baseline="-3000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ik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+ d</a:t>
            </a:r>
            <a:r>
              <a:rPr kumimoji="0" lang="en-US" altLang="en-US" sz="24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(k-1)</a:t>
            </a:r>
            <a:r>
              <a:rPr kumimoji="0" lang="en-US" altLang="en-US" sz="2400" b="0" i="0" u="none" strike="noStrike" cap="none" normalizeH="0" baseline="-3000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kj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 smtClean="0">
                <a:solidFill>
                  <a:srgbClr val="333333"/>
                </a:solidFill>
                <a:latin typeface="Arial Unicode MS" panose="020B0604020202020204" pitchFamily="34" charset="-128"/>
              </a:rPr>
              <a:t>10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. 				if d</a:t>
            </a:r>
            <a:r>
              <a:rPr kumimoji="0" lang="en-US" altLang="en-US" sz="24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(k-1)</a:t>
            </a:r>
            <a:r>
              <a:rPr kumimoji="0" lang="en-US" altLang="en-US" sz="2400" b="0" i="0" u="none" strike="noStrike" cap="none" normalizeH="0" baseline="-3000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ij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≤ d</a:t>
            </a:r>
            <a:r>
              <a:rPr kumimoji="0" lang="en-US" altLang="en-US" sz="24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(k-1)</a:t>
            </a:r>
            <a:r>
              <a:rPr kumimoji="0" lang="en-US" altLang="en-US" sz="2400" b="0" i="0" u="none" strike="noStrike" cap="none" normalizeH="0" baseline="-3000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ik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+ d</a:t>
            </a:r>
            <a:r>
              <a:rPr kumimoji="0" lang="en-US" altLang="en-US" sz="24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(k-1)</a:t>
            </a:r>
            <a:r>
              <a:rPr kumimoji="0" lang="en-US" altLang="en-US" sz="2400" b="0" i="0" u="none" strike="noStrike" cap="none" normalizeH="0" baseline="-3000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kj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11. 					π</a:t>
            </a:r>
            <a:r>
              <a:rPr kumimoji="0" lang="en-US" altLang="en-US" sz="24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(k)</a:t>
            </a:r>
            <a:r>
              <a:rPr kumimoji="0" lang="en-US" altLang="en-US" sz="2400" b="0" i="0" u="none" strike="noStrike" cap="none" normalizeH="0" baseline="-3000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ij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= π</a:t>
            </a:r>
            <a:r>
              <a:rPr kumimoji="0" lang="en-US" altLang="en-US" sz="24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(k-1)</a:t>
            </a:r>
            <a:r>
              <a:rPr kumimoji="0" lang="en-US" altLang="en-US" sz="2400" b="0" i="0" u="none" strike="noStrike" cap="none" normalizeH="0" baseline="-3000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ij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12. 				else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13. 					π</a:t>
            </a:r>
            <a:r>
              <a:rPr kumimoji="0" lang="en-US" altLang="en-US" sz="24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(k)</a:t>
            </a:r>
            <a:r>
              <a:rPr kumimoji="0" lang="en-US" altLang="en-US" sz="2400" b="0" i="0" u="none" strike="noStrike" cap="none" normalizeH="0" baseline="-3000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ij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= π</a:t>
            </a:r>
            <a:r>
              <a:rPr kumimoji="0" lang="en-US" altLang="en-US" sz="24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(k-1)</a:t>
            </a:r>
            <a:r>
              <a:rPr kumimoji="0" lang="en-US" altLang="en-US" sz="2400" b="0" i="0" u="none" strike="noStrike" cap="none" normalizeH="0" baseline="-3000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kj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14. return D</a:t>
            </a:r>
            <a:r>
              <a:rPr kumimoji="0" lang="en-US" altLang="en-US" sz="24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(n)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118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4098" name="Picture 2" descr="images/lecture23/FloydWarsh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05" y="1296537"/>
            <a:ext cx="5047235" cy="39612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441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IN" dirty="0"/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305" y="1707066"/>
            <a:ext cx="3932562" cy="4375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7344" y="1519670"/>
            <a:ext cx="4217087" cy="2595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50857" y="4181042"/>
            <a:ext cx="4222478" cy="212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</a:t>
            </a:r>
            <a:endParaRPr lang="en-IN" dirty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951" y="1444770"/>
            <a:ext cx="4276080" cy="291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2375" y="1485901"/>
            <a:ext cx="4421626" cy="285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2</a:t>
            </a:r>
            <a:endParaRPr lang="en-IN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247" y="1401041"/>
            <a:ext cx="4302278" cy="242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8620" y="1386319"/>
            <a:ext cx="4518425" cy="2409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3</a:t>
            </a:r>
            <a:endParaRPr lang="en-IN" dirty="0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099" y="1457231"/>
            <a:ext cx="4435178" cy="264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9332" y="1366404"/>
            <a:ext cx="4414669" cy="276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4</a:t>
            </a:r>
            <a:endParaRPr lang="en-IN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060" y="1644450"/>
            <a:ext cx="4152467" cy="3052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8825" y="1630508"/>
            <a:ext cx="4538153" cy="301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5</a:t>
            </a:r>
            <a:endParaRPr lang="en-IN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991" y="1280247"/>
            <a:ext cx="4204047" cy="255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r="5787"/>
          <a:stretch>
            <a:fillRect/>
          </a:stretch>
        </p:blipFill>
        <p:spPr bwMode="auto">
          <a:xfrm>
            <a:off x="4560636" y="1303193"/>
            <a:ext cx="458336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Prim’s Algorithm</a:t>
            </a:r>
          </a:p>
          <a:p>
            <a:r>
              <a:rPr lang="en-US" dirty="0" err="1" smtClean="0"/>
              <a:t>Sollin’s</a:t>
            </a:r>
            <a:r>
              <a:rPr lang="en-US" dirty="0" smtClean="0"/>
              <a:t> Algorithm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Initialization (k=0)</a:t>
            </a:r>
            <a:endParaRPr lang="en-IN" dirty="0"/>
          </a:p>
        </p:txBody>
      </p:sp>
      <p:pic>
        <p:nvPicPr>
          <p:cNvPr id="5122" name="Picture 2" descr="images/lecture23/FloydWarshexampl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14" y="1440048"/>
            <a:ext cx="8785481" cy="36698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97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Iteration 1: k = 1</a:t>
            </a:r>
            <a:endParaRPr lang="en-IN" dirty="0"/>
          </a:p>
        </p:txBody>
      </p:sp>
      <p:pic>
        <p:nvPicPr>
          <p:cNvPr id="6146" name="Picture 2" descr="images/lecture23/FloydWarshexampl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83" y="1296537"/>
            <a:ext cx="8420821" cy="35175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2893" y="5396256"/>
            <a:ext cx="8204199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</a:rPr>
              <a:t> </a:t>
            </a:r>
            <a:r>
              <a:rPr lang="en-IN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Shorter paths from 2 ↝ 3 and 2 ↝ 4 are found through vertex 1</a:t>
            </a:r>
          </a:p>
        </p:txBody>
      </p:sp>
    </p:spTree>
    <p:extLst>
      <p:ext uri="{BB962C8B-B14F-4D97-AF65-F5344CB8AC3E}">
        <p14:creationId xmlns="" xmlns:p14="http://schemas.microsoft.com/office/powerpoint/2010/main" val="8088912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Iteration 2: k = 2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21876" y="5396257"/>
            <a:ext cx="8663268" cy="8925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600" dirty="0"/>
              <a:t>Shorter paths from 4 ↝ 1, 5 ↝ 1, and 5 ↝ 3 are found through vertex 2</a:t>
            </a:r>
            <a:endParaRPr lang="en-IN" sz="2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 descr="images/lecture23/FloydWarshexampl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83" y="1212796"/>
            <a:ext cx="8299377" cy="34667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728670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Iteration 2: k = 3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21876" y="5396256"/>
            <a:ext cx="8663268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800" dirty="0"/>
              <a:t>No shorter paths are found through vertex 3</a:t>
            </a:r>
            <a:endParaRPr lang="en-IN" sz="2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 descr="images/lecture23/FloydWarshexampl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69" y="1212795"/>
            <a:ext cx="8375461" cy="34936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560315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Iteration 2: k = 4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21876" y="5396257"/>
            <a:ext cx="8663268" cy="1384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800" dirty="0"/>
              <a:t>Shorter paths from </a:t>
            </a:r>
            <a:r>
              <a:rPr lang="en-IN" sz="2800" dirty="0" smtClean="0"/>
              <a:t>the vertex 4 are:</a:t>
            </a:r>
          </a:p>
          <a:p>
            <a:r>
              <a:rPr lang="en-IN" sz="2800" dirty="0" smtClean="0"/>
              <a:t>1 </a:t>
            </a:r>
            <a:r>
              <a:rPr lang="en-IN" sz="2800" dirty="0"/>
              <a:t>↝ 2, 1 ↝ 3, 2 ↝ 3, 3 ↝ 1, 3 ↝ 2, 5 ↝ 1, 5 ↝ 2, 5 ↝ 3, and 5 ↝ 4 </a:t>
            </a:r>
            <a:endParaRPr lang="en-IN" sz="2800" dirty="0" smtClean="0"/>
          </a:p>
        </p:txBody>
      </p:sp>
      <p:pic>
        <p:nvPicPr>
          <p:cNvPr id="9218" name="Picture 2" descr="images/lecture23/FloydWarshexampl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83" y="1296537"/>
            <a:ext cx="8251974" cy="35712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055965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Iteration 2: k = 5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21876" y="5396256"/>
            <a:ext cx="8663268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800" dirty="0"/>
              <a:t>No shorter paths are found through vertex 5</a:t>
            </a:r>
            <a:endParaRPr lang="en-IN" sz="2800" dirty="0" smtClean="0"/>
          </a:p>
        </p:txBody>
      </p:sp>
      <p:pic>
        <p:nvPicPr>
          <p:cNvPr id="10242" name="Picture 2" descr="images/lecture23/FloydWarshexampl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83" y="1296537"/>
            <a:ext cx="8593759" cy="37192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5220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Shortest Path</a:t>
            </a:r>
            <a:endParaRPr lang="en-IN" dirty="0"/>
          </a:p>
        </p:txBody>
      </p:sp>
      <p:pic>
        <p:nvPicPr>
          <p:cNvPr id="11266" name="Picture 2" descr="images/lecture23/FloydWarshexampl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14" y="1296537"/>
            <a:ext cx="6206798" cy="47783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s/lecture23/FloydWarsh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612" y="1296538"/>
            <a:ext cx="2440886" cy="19157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4843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Strategy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dirty="0" smtClean="0">
                <a:ea typeface="新細明體" charset="-120"/>
              </a:rPr>
              <a:t>An optimal solution is constructed in stages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dirty="0" smtClean="0">
                <a:ea typeface="新細明體" charset="-120"/>
              </a:rPr>
              <a:t>At each stage, the best decision is made at this time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dirty="0" smtClean="0">
                <a:ea typeface="新細明體" charset="-120"/>
              </a:rPr>
              <a:t>Since this decision cannot be changed later,  it is ensured that the decision will result in a feasible solution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dirty="0" smtClean="0">
                <a:ea typeface="新細明體" charset="-120"/>
              </a:rPr>
              <a:t>Typically, the selection of an item at each stage is based on a least cost or a highest profit criterion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2551</Words>
  <Application>Microsoft Office PowerPoint</Application>
  <PresentationFormat>On-screen Show (4:3)</PresentationFormat>
  <Paragraphs>1243</Paragraphs>
  <Slides>86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Office Theme</vt:lpstr>
      <vt:lpstr>Unit IV Graph concepts</vt:lpstr>
      <vt:lpstr>Syllabus</vt:lpstr>
      <vt:lpstr>Minimum Spanning Tree</vt:lpstr>
      <vt:lpstr>Example – Undirected Graph</vt:lpstr>
      <vt:lpstr>Example – Directed Graph</vt:lpstr>
      <vt:lpstr>Applications</vt:lpstr>
      <vt:lpstr>Minimum Cost Spanning Trees</vt:lpstr>
      <vt:lpstr>Algorithms </vt:lpstr>
      <vt:lpstr>Greedy Strategy</vt:lpstr>
      <vt:lpstr>Kruskal’s Approach</vt:lpstr>
      <vt:lpstr>Example</vt:lpstr>
      <vt:lpstr>Kruskals Algorithm</vt:lpstr>
      <vt:lpstr>Slide 13</vt:lpstr>
      <vt:lpstr>Slide 14</vt:lpstr>
      <vt:lpstr>Slide 15</vt:lpstr>
      <vt:lpstr>Contd…</vt:lpstr>
      <vt:lpstr>Contd…</vt:lpstr>
      <vt:lpstr>MST_Kruskal(G, W)</vt:lpstr>
      <vt:lpstr>Pseudocode</vt:lpstr>
      <vt:lpstr>Example 2</vt:lpstr>
      <vt:lpstr>Solution</vt:lpstr>
      <vt:lpstr>Minimum Cost Spanning Tree</vt:lpstr>
      <vt:lpstr>Example 3</vt:lpstr>
      <vt:lpstr>Example 4</vt:lpstr>
      <vt:lpstr>Example 5</vt:lpstr>
      <vt:lpstr>Prim’s Algorithm</vt:lpstr>
      <vt:lpstr>Example 1</vt:lpstr>
      <vt:lpstr>Example 2</vt:lpstr>
      <vt:lpstr>Example 3</vt:lpstr>
      <vt:lpstr>Example 4</vt:lpstr>
      <vt:lpstr>Prims Algorithm (Cormen)</vt:lpstr>
      <vt:lpstr>Sollins Algorithm (or Boruvka)</vt:lpstr>
      <vt:lpstr>Example</vt:lpstr>
      <vt:lpstr>Low Cost Edges (Level 1)</vt:lpstr>
      <vt:lpstr>Level 2</vt:lpstr>
      <vt:lpstr>Level 3</vt:lpstr>
      <vt:lpstr>Example 2</vt:lpstr>
      <vt:lpstr>Problem – Minimum Cost Spanning Tree</vt:lpstr>
      <vt:lpstr>SHORTEST PATH ALGORITHMS</vt:lpstr>
      <vt:lpstr>Algorithms</vt:lpstr>
      <vt:lpstr>Edsger Wybe Dijkstra</vt:lpstr>
      <vt:lpstr>Dijkstra’s Algorithm</vt:lpstr>
      <vt:lpstr>Pseudocode</vt:lpstr>
      <vt:lpstr>Example</vt:lpstr>
      <vt:lpstr>Visit A</vt:lpstr>
      <vt:lpstr>Visit C</vt:lpstr>
      <vt:lpstr>Start from C</vt:lpstr>
      <vt:lpstr>Visit E</vt:lpstr>
      <vt:lpstr>Start from E</vt:lpstr>
      <vt:lpstr>Backtrack to C</vt:lpstr>
      <vt:lpstr>Visit B</vt:lpstr>
      <vt:lpstr>Start from B</vt:lpstr>
      <vt:lpstr>Visit D</vt:lpstr>
      <vt:lpstr>Problem – Source Vertex: B</vt:lpstr>
      <vt:lpstr>Problem</vt:lpstr>
      <vt:lpstr>Bellman Ford Algorithm</vt:lpstr>
      <vt:lpstr>Exercise: Source Vertex : 1</vt:lpstr>
      <vt:lpstr>Exercise</vt:lpstr>
      <vt:lpstr>Exercise: Source Vertex: A </vt:lpstr>
      <vt:lpstr>Algorithm</vt:lpstr>
      <vt:lpstr>Initialize </vt:lpstr>
      <vt:lpstr>Iteration I</vt:lpstr>
      <vt:lpstr>Iteration II</vt:lpstr>
      <vt:lpstr>Iteration III</vt:lpstr>
      <vt:lpstr>Negative Weight Cycle Check</vt:lpstr>
      <vt:lpstr>Problem</vt:lpstr>
      <vt:lpstr>Floyd-Warshall Algorithm</vt:lpstr>
      <vt:lpstr>Procedure</vt:lpstr>
      <vt:lpstr>Procedure</vt:lpstr>
      <vt:lpstr>Predecessor Matrix (П)</vt:lpstr>
      <vt:lpstr>Predecessor Matrix</vt:lpstr>
      <vt:lpstr>Algorithm </vt:lpstr>
      <vt:lpstr>Example</vt:lpstr>
      <vt:lpstr>Example </vt:lpstr>
      <vt:lpstr>Iteration 1</vt:lpstr>
      <vt:lpstr>Iteration 2</vt:lpstr>
      <vt:lpstr>Iteration 3</vt:lpstr>
      <vt:lpstr>Iteration 4</vt:lpstr>
      <vt:lpstr>Iteration 5</vt:lpstr>
      <vt:lpstr>Initialization (k=0)</vt:lpstr>
      <vt:lpstr>Iteration 1: k = 1</vt:lpstr>
      <vt:lpstr>Iteration 2: k = 2</vt:lpstr>
      <vt:lpstr>Iteration 2: k = 3</vt:lpstr>
      <vt:lpstr>Iteration 2: k = 4</vt:lpstr>
      <vt:lpstr>Iteration 2: k = 5</vt:lpstr>
      <vt:lpstr>Shortest Path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IV Graph concepts</dc:title>
  <dc:creator>Administrator</dc:creator>
  <cp:lastModifiedBy>Administrator</cp:lastModifiedBy>
  <cp:revision>5</cp:revision>
  <dcterms:created xsi:type="dcterms:W3CDTF">2020-10-08T02:41:47Z</dcterms:created>
  <dcterms:modified xsi:type="dcterms:W3CDTF">2020-10-08T03:01:30Z</dcterms:modified>
</cp:coreProperties>
</file>