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341" r:id="rId13"/>
    <p:sldId id="342" r:id="rId14"/>
    <p:sldId id="343" r:id="rId15"/>
    <p:sldId id="344" r:id="rId16"/>
    <p:sldId id="268" r:id="rId17"/>
    <p:sldId id="269" r:id="rId18"/>
    <p:sldId id="270" r:id="rId19"/>
    <p:sldId id="271" r:id="rId20"/>
    <p:sldId id="273" r:id="rId21"/>
    <p:sldId id="274" r:id="rId22"/>
    <p:sldId id="275" r:id="rId23"/>
    <p:sldId id="276" r:id="rId24"/>
    <p:sldId id="277" r:id="rId25"/>
    <p:sldId id="278" r:id="rId26"/>
    <p:sldId id="345" r:id="rId27"/>
    <p:sldId id="346" r:id="rId28"/>
    <p:sldId id="347" r:id="rId29"/>
    <p:sldId id="348" r:id="rId30"/>
    <p:sldId id="349" r:id="rId31"/>
    <p:sldId id="350"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413" r:id="rId107"/>
    <p:sldId id="414" r:id="rId108"/>
    <p:sldId id="415"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90060-B4F5-40EC-949E-B5F9014F53C6}"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B7304-DEE1-41EF-8D3F-22076776BB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90060-B4F5-40EC-949E-B5F9014F53C6}" type="datetimeFigureOut">
              <a:rPr lang="en-US" smtClean="0"/>
              <a:pPr/>
              <a:t>10/21/2020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B7304-DEE1-41EF-8D3F-22076776BB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IV</a:t>
            </a:r>
            <a:br>
              <a:rPr lang="en-IN" dirty="0" smtClean="0"/>
            </a:br>
            <a:r>
              <a:rPr lang="en-IN" dirty="0" smtClean="0"/>
              <a:t>Graph concepts</a:t>
            </a:r>
            <a:endParaRPr lang="en-IN" dirty="0"/>
          </a:p>
        </p:txBody>
      </p:sp>
      <p:sp>
        <p:nvSpPr>
          <p:cNvPr id="3" name="Subtitle 2"/>
          <p:cNvSpPr>
            <a:spLocks noGrp="1"/>
          </p:cNvSpPr>
          <p:nvPr>
            <p:ph type="subTitle" idx="1"/>
          </p:nvPr>
        </p:nvSpPr>
        <p:spPr/>
        <p:txBody>
          <a:bodyPr/>
          <a:lstStyle/>
          <a:p>
            <a:r>
              <a:rPr lang="en-IN" dirty="0" smtClean="0"/>
              <a:t>Scs1201 – advanced data structures</a:t>
            </a:r>
          </a:p>
          <a:p>
            <a:r>
              <a:rPr lang="en-IN" dirty="0" smtClean="0"/>
              <a:t>Semester iii / year ii</a:t>
            </a:r>
            <a:endParaRPr lang="en-IN" dirty="0"/>
          </a:p>
        </p:txBody>
      </p:sp>
    </p:spTree>
    <p:extLst>
      <p:ext uri="{BB962C8B-B14F-4D97-AF65-F5344CB8AC3E}">
        <p14:creationId xmlns="" xmlns:p14="http://schemas.microsoft.com/office/powerpoint/2010/main" val="4142437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Approach</a:t>
            </a:r>
            <a:endParaRPr lang="en-IN" dirty="0"/>
          </a:p>
        </p:txBody>
      </p:sp>
      <p:sp>
        <p:nvSpPr>
          <p:cNvPr id="3" name="Content Placeholder 2"/>
          <p:cNvSpPr>
            <a:spLocks noGrp="1"/>
          </p:cNvSpPr>
          <p:nvPr>
            <p:ph idx="1"/>
          </p:nvPr>
        </p:nvSpPr>
        <p:spPr/>
        <p:txBody>
          <a:bodyPr>
            <a:normAutofit/>
          </a:bodyPr>
          <a:lstStyle/>
          <a:p>
            <a:pPr algn="just">
              <a:spcBef>
                <a:spcPct val="20000"/>
              </a:spcBef>
              <a:buClr>
                <a:schemeClr val="accent1"/>
              </a:buClr>
              <a:buSzPct val="70000"/>
              <a:buFont typeface="Monotype Sorts" pitchFamily="2" charset="2"/>
              <a:buChar char="n"/>
            </a:pPr>
            <a:r>
              <a:rPr lang="en-US" altLang="zh-TW" dirty="0" smtClean="0">
                <a:ea typeface="新細明體" charset="-120"/>
              </a:rPr>
              <a:t>Build a minimum cost spanning tree T by </a:t>
            </a:r>
            <a:br>
              <a:rPr lang="en-US" altLang="zh-TW" dirty="0" smtClean="0">
                <a:ea typeface="新細明體" charset="-120"/>
              </a:rPr>
            </a:br>
            <a:r>
              <a:rPr lang="en-US" altLang="zh-TW" dirty="0" smtClean="0">
                <a:ea typeface="新細明體" charset="-120"/>
              </a:rPr>
              <a:t>adding edges to T one at a time</a:t>
            </a:r>
          </a:p>
          <a:p>
            <a:pPr algn="just">
              <a:spcBef>
                <a:spcPct val="20000"/>
              </a:spcBef>
              <a:buClr>
                <a:schemeClr val="accent1"/>
              </a:buClr>
              <a:buSzPct val="70000"/>
              <a:buFont typeface="Monotype Sorts" pitchFamily="2" charset="2"/>
              <a:buChar char="n"/>
            </a:pPr>
            <a:r>
              <a:rPr lang="en-US" altLang="zh-TW" dirty="0" smtClean="0">
                <a:ea typeface="新細明體" charset="-120"/>
              </a:rPr>
              <a:t>Select the edges for inclusion in T in the</a:t>
            </a:r>
            <a:br>
              <a:rPr lang="en-US" altLang="zh-TW" dirty="0" smtClean="0">
                <a:ea typeface="新細明體" charset="-120"/>
              </a:rPr>
            </a:br>
            <a:r>
              <a:rPr lang="en-US" altLang="zh-TW" dirty="0" smtClean="0">
                <a:ea typeface="新細明體" charset="-120"/>
              </a:rPr>
              <a:t>non-decreasing order of the cost</a:t>
            </a:r>
          </a:p>
          <a:p>
            <a:pPr algn="just">
              <a:spcBef>
                <a:spcPct val="20000"/>
              </a:spcBef>
              <a:buClr>
                <a:schemeClr val="accent1"/>
              </a:buClr>
              <a:buSzPct val="70000"/>
              <a:buFont typeface="Monotype Sorts" pitchFamily="2" charset="2"/>
              <a:buChar char="n"/>
            </a:pPr>
            <a:r>
              <a:rPr lang="en-US" altLang="zh-TW" dirty="0" smtClean="0">
                <a:ea typeface="新細明體" charset="-120"/>
              </a:rPr>
              <a:t>An edge is added to T if it does not form a cycle</a:t>
            </a:r>
          </a:p>
          <a:p>
            <a:pPr algn="just">
              <a:spcBef>
                <a:spcPct val="20000"/>
              </a:spcBef>
              <a:buClr>
                <a:schemeClr val="accent1"/>
              </a:buClr>
              <a:buSzPct val="70000"/>
              <a:buFont typeface="Monotype Sorts" pitchFamily="2" charset="2"/>
              <a:buChar char="n"/>
            </a:pPr>
            <a:r>
              <a:rPr lang="en-US" altLang="zh-TW" dirty="0" smtClean="0">
                <a:ea typeface="新細明體" charset="-120"/>
              </a:rPr>
              <a:t>Since G is connected and has n &gt; 0 vertices, exactly n-1 edges will be selected</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 1: k = 1</a:t>
            </a:r>
            <a:endParaRPr lang="en-IN" dirty="0"/>
          </a:p>
        </p:txBody>
      </p:sp>
      <p:pic>
        <p:nvPicPr>
          <p:cNvPr id="6146" name="Picture 2" descr="images/lecture23/FloydWarshexample2.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4583" y="1296537"/>
            <a:ext cx="8420821" cy="351751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592893" y="5396256"/>
            <a:ext cx="8204199" cy="95410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dirty="0">
                <a:solidFill>
                  <a:schemeClr val="tx1"/>
                </a:solidFill>
                <a:latin typeface="Times New Roman" panose="02020603050405020304" pitchFamily="18" charset="0"/>
              </a:rPr>
              <a:t> </a:t>
            </a:r>
            <a:r>
              <a:rPr lang="en-IN" sz="2800" dirty="0">
                <a:solidFill>
                  <a:schemeClr val="tx2"/>
                </a:solidFill>
                <a:latin typeface="+mj-lt"/>
                <a:ea typeface="+mj-ea"/>
                <a:cs typeface="+mj-cs"/>
              </a:rPr>
              <a:t>Shorter paths from 2 ↝ 3 and 2 ↝ 4 are found through vertex 1</a:t>
            </a:r>
          </a:p>
        </p:txBody>
      </p:sp>
    </p:spTree>
    <p:extLst>
      <p:ext uri="{BB962C8B-B14F-4D97-AF65-F5344CB8AC3E}">
        <p14:creationId xmlns="" xmlns:p14="http://schemas.microsoft.com/office/powerpoint/2010/main" val="8088912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 2: k = 2</a:t>
            </a:r>
            <a:endParaRPr lang="en-IN" dirty="0"/>
          </a:p>
        </p:txBody>
      </p:sp>
      <p:sp>
        <p:nvSpPr>
          <p:cNvPr id="4" name="Rectangle 3"/>
          <p:cNvSpPr/>
          <p:nvPr/>
        </p:nvSpPr>
        <p:spPr>
          <a:xfrm>
            <a:off x="221876" y="5396257"/>
            <a:ext cx="8663268" cy="89255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IN" sz="2600" dirty="0"/>
              <a:t>Shorter paths from 4 ↝ 1, 5 ↝ 1, and 5 ↝ 3 are found through vertex 2</a:t>
            </a:r>
            <a:endParaRPr lang="en-IN" sz="2600" dirty="0">
              <a:solidFill>
                <a:schemeClr val="tx2"/>
              </a:solidFill>
              <a:latin typeface="+mj-lt"/>
              <a:ea typeface="+mj-ea"/>
              <a:cs typeface="+mj-cs"/>
            </a:endParaRPr>
          </a:p>
        </p:txBody>
      </p:sp>
      <p:pic>
        <p:nvPicPr>
          <p:cNvPr id="7170" name="Picture 2" descr="images/lecture23/FloydWarshexample3.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4583" y="1212796"/>
            <a:ext cx="8299377" cy="34667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72867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 2: k = 3</a:t>
            </a:r>
            <a:endParaRPr lang="en-IN" dirty="0"/>
          </a:p>
        </p:txBody>
      </p:sp>
      <p:sp>
        <p:nvSpPr>
          <p:cNvPr id="4" name="Rectangle 3"/>
          <p:cNvSpPr/>
          <p:nvPr/>
        </p:nvSpPr>
        <p:spPr>
          <a:xfrm>
            <a:off x="221876" y="5396256"/>
            <a:ext cx="866326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IN" sz="2800" dirty="0"/>
              <a:t>No shorter paths are found through vertex 3</a:t>
            </a:r>
            <a:endParaRPr lang="en-IN" sz="2600" dirty="0">
              <a:solidFill>
                <a:schemeClr val="tx2"/>
              </a:solidFill>
              <a:latin typeface="+mj-lt"/>
              <a:ea typeface="+mj-ea"/>
              <a:cs typeface="+mj-cs"/>
            </a:endParaRPr>
          </a:p>
        </p:txBody>
      </p:sp>
      <p:pic>
        <p:nvPicPr>
          <p:cNvPr id="8194" name="Picture 2" descr="images/lecture23/FloydWarshexample4.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9069" y="1212795"/>
            <a:ext cx="8375461" cy="3493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560315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 2: k = 4</a:t>
            </a:r>
            <a:endParaRPr lang="en-IN" dirty="0"/>
          </a:p>
        </p:txBody>
      </p:sp>
      <p:sp>
        <p:nvSpPr>
          <p:cNvPr id="4" name="Rectangle 3"/>
          <p:cNvSpPr/>
          <p:nvPr/>
        </p:nvSpPr>
        <p:spPr>
          <a:xfrm>
            <a:off x="221876" y="5396257"/>
            <a:ext cx="8663268"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sz="2800" dirty="0"/>
              <a:t>Shorter paths from </a:t>
            </a:r>
            <a:r>
              <a:rPr lang="en-IN" sz="2800" dirty="0" smtClean="0"/>
              <a:t>the vertex 4 are:</a:t>
            </a:r>
          </a:p>
          <a:p>
            <a:r>
              <a:rPr lang="en-IN" sz="2800" dirty="0" smtClean="0"/>
              <a:t>1 </a:t>
            </a:r>
            <a:r>
              <a:rPr lang="en-IN" sz="2800" dirty="0"/>
              <a:t>↝ 2, 1 ↝ 3, 2 ↝ 3, 3 ↝ 1, 3 ↝ 2, 5 ↝ 1, 5 ↝ 2, 5 ↝ 3, and 5 ↝ 4 </a:t>
            </a:r>
            <a:endParaRPr lang="en-IN" sz="2800" dirty="0" smtClean="0"/>
          </a:p>
        </p:txBody>
      </p:sp>
      <p:pic>
        <p:nvPicPr>
          <p:cNvPr id="9218" name="Picture 2" descr="images/lecture23/FloydWarshexample5.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4583" y="1296537"/>
            <a:ext cx="8251974" cy="35712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055965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 2: k = 5</a:t>
            </a:r>
            <a:endParaRPr lang="en-IN" dirty="0"/>
          </a:p>
        </p:txBody>
      </p:sp>
      <p:sp>
        <p:nvSpPr>
          <p:cNvPr id="4" name="Rectangle 3"/>
          <p:cNvSpPr/>
          <p:nvPr/>
        </p:nvSpPr>
        <p:spPr>
          <a:xfrm>
            <a:off x="221876" y="5396256"/>
            <a:ext cx="866326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IN" sz="2800" dirty="0"/>
              <a:t>No shorter paths are found through vertex 5</a:t>
            </a:r>
            <a:endParaRPr lang="en-IN" sz="2800" dirty="0" smtClean="0"/>
          </a:p>
        </p:txBody>
      </p:sp>
      <p:pic>
        <p:nvPicPr>
          <p:cNvPr id="10242" name="Picture 2" descr="images/lecture23/FloydWarshexample6.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4583" y="1296537"/>
            <a:ext cx="8593759" cy="37192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22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Path</a:t>
            </a:r>
            <a:endParaRPr lang="en-IN" dirty="0"/>
          </a:p>
        </p:txBody>
      </p:sp>
      <p:pic>
        <p:nvPicPr>
          <p:cNvPr id="11266" name="Picture 2" descr="images/lecture23/FloydWarshexample7.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8814" y="1296537"/>
            <a:ext cx="6206798" cy="477837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images/lecture23/FloydWarshexampl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75612" y="1296538"/>
            <a:ext cx="2440886" cy="19157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484356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mtClean="0"/>
              <a:t>Analysis</a:t>
            </a:r>
          </a:p>
        </p:txBody>
      </p:sp>
      <p:sp>
        <p:nvSpPr>
          <p:cNvPr id="80899" name="Content Placeholder 2"/>
          <p:cNvSpPr>
            <a:spLocks noGrp="1"/>
          </p:cNvSpPr>
          <p:nvPr>
            <p:ph idx="1"/>
          </p:nvPr>
        </p:nvSpPr>
        <p:spPr/>
        <p:txBody>
          <a:bodyPr/>
          <a:lstStyle/>
          <a:p>
            <a:pPr eaLnBrk="1" hangingPunct="1">
              <a:buFont typeface="Arial" pitchFamily="34" charset="0"/>
              <a:buNone/>
            </a:pPr>
            <a:endParaRPr lang="en-US" altLang="en-US" smtClean="0"/>
          </a:p>
          <a:p>
            <a:pPr eaLnBrk="1" hangingPunct="1">
              <a:buFont typeface="Arial" pitchFamily="34" charset="0"/>
              <a:buNone/>
            </a:pPr>
            <a:r>
              <a:rPr lang="en-US" altLang="en-US" smtClean="0"/>
              <a:t>The complexity of the algorithm is Ɵ(n</a:t>
            </a:r>
            <a:r>
              <a:rPr lang="en-US" altLang="en-US" baseline="30000" smtClean="0"/>
              <a:t>3</a:t>
            </a:r>
            <a:r>
              <a:rPr lang="en-US" altLang="en-US" smtClean="0"/>
              <a:t>)</a:t>
            </a:r>
          </a:p>
          <a:p>
            <a:pPr eaLnBrk="1" hangingPunct="1"/>
            <a:endParaRPr lang="en-US" altLang="en-US" smtClean="0"/>
          </a:p>
        </p:txBody>
      </p:sp>
      <p:sp>
        <p:nvSpPr>
          <p:cNvPr id="2" name="Footer Placeholder 1"/>
          <p:cNvSpPr>
            <a:spLocks noGrp="1"/>
          </p:cNvSpPr>
          <p:nvPr>
            <p:ph type="ftr" sz="quarter" idx="11"/>
          </p:nvPr>
        </p:nvSpPr>
        <p:spPr>
          <a:xfrm>
            <a:off x="685800" y="6356350"/>
            <a:ext cx="7391400" cy="365125"/>
          </a:xfrm>
        </p:spPr>
        <p:txBody>
          <a:bodyPr/>
          <a:lstStyle/>
          <a:p>
            <a:pPr>
              <a:defRPr/>
            </a:pPr>
            <a:r>
              <a:rPr lang="en-US" dirty="0"/>
              <a:t>SCS1304                      UNIT 4                     SCHOOL OF COMPUTING   </a:t>
            </a:r>
          </a:p>
        </p:txBody>
      </p:sp>
      <p:sp>
        <p:nvSpPr>
          <p:cNvPr id="80901" name="Slide Number Placeholder 2"/>
          <p:cNvSpPr>
            <a:spLocks noGrp="1" noChangeArrowheads="1"/>
          </p:cNvSpPr>
          <p:nvPr>
            <p:ph type="sldNum" sz="quarter" idx="12"/>
          </p:nvPr>
        </p:nvSpPr>
        <p:spPr bwMode="auto">
          <a:noFill/>
          <a:ln>
            <a:miter lim="800000"/>
            <a:headEnd/>
            <a:tailEnd/>
          </a:ln>
        </p:spPr>
        <p:txBody>
          <a:bodyPr/>
          <a:lstStyle/>
          <a:p>
            <a:fld id="{7359FA5E-3439-4695-8ED3-C4494549E9CD}" type="slidenum">
              <a:rPr lang="en-US" altLang="en-US"/>
              <a:pPr/>
              <a:t>106</a:t>
            </a:fld>
            <a:endParaRPr lang="en-US"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z="3600" smtClean="0"/>
              <a:t>Real time Applications</a:t>
            </a:r>
          </a:p>
        </p:txBody>
      </p:sp>
      <p:sp>
        <p:nvSpPr>
          <p:cNvPr id="81923" name="Content Placeholder 2"/>
          <p:cNvSpPr>
            <a:spLocks noGrp="1"/>
          </p:cNvSpPr>
          <p:nvPr>
            <p:ph idx="1"/>
          </p:nvPr>
        </p:nvSpPr>
        <p:spPr/>
        <p:txBody>
          <a:bodyPr/>
          <a:lstStyle/>
          <a:p>
            <a:pPr algn="just" eaLnBrk="1" hangingPunct="1"/>
            <a:r>
              <a:rPr lang="en-US" altLang="en-US" sz="2800" b="1" smtClean="0"/>
              <a:t> </a:t>
            </a:r>
            <a:r>
              <a:rPr lang="en-US" altLang="en-US" sz="2800" smtClean="0"/>
              <a:t>To implement a service that manages a set of physical backup devices. When the system starts, all the shortest routes from every cabinet to every other cabinet are calculated, including special requests such as going through a particular computer. This information is stored in a large hashtable indexed by route descriptions and with routes as values.</a:t>
            </a:r>
          </a:p>
        </p:txBody>
      </p:sp>
      <p:sp>
        <p:nvSpPr>
          <p:cNvPr id="2" name="Footer Placeholder 1"/>
          <p:cNvSpPr>
            <a:spLocks noGrp="1"/>
          </p:cNvSpPr>
          <p:nvPr>
            <p:ph type="ftr" sz="quarter" idx="11"/>
          </p:nvPr>
        </p:nvSpPr>
        <p:spPr>
          <a:xfrm>
            <a:off x="914400" y="6356350"/>
            <a:ext cx="7162800" cy="365125"/>
          </a:xfrm>
        </p:spPr>
        <p:txBody>
          <a:bodyPr/>
          <a:lstStyle/>
          <a:p>
            <a:pPr>
              <a:defRPr/>
            </a:pPr>
            <a:r>
              <a:rPr lang="en-US" dirty="0"/>
              <a:t>SCS1304                      UNIT 4                     SCHOOL OF COMPUTING   </a:t>
            </a:r>
          </a:p>
        </p:txBody>
      </p:sp>
      <p:sp>
        <p:nvSpPr>
          <p:cNvPr id="81925" name="Slide Number Placeholder 2"/>
          <p:cNvSpPr>
            <a:spLocks noGrp="1" noChangeArrowheads="1"/>
          </p:cNvSpPr>
          <p:nvPr>
            <p:ph type="sldNum" sz="quarter" idx="12"/>
          </p:nvPr>
        </p:nvSpPr>
        <p:spPr bwMode="auto">
          <a:noFill/>
          <a:ln>
            <a:miter lim="800000"/>
            <a:headEnd/>
            <a:tailEnd/>
          </a:ln>
        </p:spPr>
        <p:txBody>
          <a:bodyPr/>
          <a:lstStyle/>
          <a:p>
            <a:fld id="{2836927B-E775-47E7-A473-2C2B88A28BA1}" type="slidenum">
              <a:rPr lang="en-US" altLang="en-US"/>
              <a:pPr/>
              <a:t>107</a:t>
            </a:fld>
            <a:endParaRPr lang="en-US" alt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z="3600" smtClean="0"/>
              <a:t>Real time Applications</a:t>
            </a:r>
          </a:p>
        </p:txBody>
      </p:sp>
      <p:sp>
        <p:nvSpPr>
          <p:cNvPr id="82947" name="Content Placeholder 2"/>
          <p:cNvSpPr>
            <a:spLocks noGrp="1"/>
          </p:cNvSpPr>
          <p:nvPr>
            <p:ph idx="1"/>
          </p:nvPr>
        </p:nvSpPr>
        <p:spPr>
          <a:xfrm>
            <a:off x="457200" y="1600200"/>
            <a:ext cx="8229600" cy="3657600"/>
          </a:xfrm>
        </p:spPr>
        <p:txBody>
          <a:bodyPr/>
          <a:lstStyle/>
          <a:p>
            <a:pPr algn="just" eaLnBrk="1" hangingPunct="1"/>
            <a:r>
              <a:rPr lang="en-US" altLang="en-US" sz="2800" smtClean="0"/>
              <a:t>Fast computation of Pathfinder networks.</a:t>
            </a:r>
          </a:p>
          <a:p>
            <a:pPr algn="just" eaLnBrk="1" hangingPunct="1"/>
            <a:r>
              <a:rPr lang="en-US" altLang="en-US" sz="2800" smtClean="0"/>
              <a:t>Maximum Bandwidth Paths in Flow Networks.</a:t>
            </a:r>
          </a:p>
          <a:p>
            <a:pPr algn="just" eaLnBrk="1" hangingPunct="1"/>
            <a:r>
              <a:rPr lang="en-US" altLang="en-US" sz="2800" smtClean="0"/>
              <a:t>Transitive closure of directed graphs.</a:t>
            </a:r>
          </a:p>
          <a:p>
            <a:pPr algn="just" eaLnBrk="1" hangingPunct="1"/>
            <a:r>
              <a:rPr lang="en-US" altLang="en-US" sz="2800" smtClean="0"/>
              <a:t>Optimal routing. In this application, the path with the maximum flow can be found between two vertices. This means that, rather than taking minima as in the pseudocode above, one instead takes maxima. </a:t>
            </a:r>
          </a:p>
        </p:txBody>
      </p:sp>
      <p:sp>
        <p:nvSpPr>
          <p:cNvPr id="2" name="Footer Placeholder 1"/>
          <p:cNvSpPr>
            <a:spLocks noGrp="1"/>
          </p:cNvSpPr>
          <p:nvPr>
            <p:ph type="ftr" sz="quarter" idx="11"/>
          </p:nvPr>
        </p:nvSpPr>
        <p:spPr>
          <a:xfrm>
            <a:off x="685800" y="6356350"/>
            <a:ext cx="7315200" cy="365125"/>
          </a:xfrm>
        </p:spPr>
        <p:txBody>
          <a:bodyPr/>
          <a:lstStyle/>
          <a:p>
            <a:pPr>
              <a:defRPr/>
            </a:pPr>
            <a:r>
              <a:rPr lang="en-US" dirty="0"/>
              <a:t>SCS1304                      UNIT 4                     SCHOOL OF COMPUTING   </a:t>
            </a:r>
          </a:p>
        </p:txBody>
      </p:sp>
      <p:sp>
        <p:nvSpPr>
          <p:cNvPr id="82949" name="Slide Number Placeholder 2"/>
          <p:cNvSpPr>
            <a:spLocks noGrp="1" noChangeArrowheads="1"/>
          </p:cNvSpPr>
          <p:nvPr>
            <p:ph type="sldNum" sz="quarter" idx="12"/>
          </p:nvPr>
        </p:nvSpPr>
        <p:spPr bwMode="auto">
          <a:noFill/>
          <a:ln>
            <a:miter lim="800000"/>
            <a:headEnd/>
            <a:tailEnd/>
          </a:ln>
        </p:spPr>
        <p:txBody>
          <a:bodyPr/>
          <a:lstStyle/>
          <a:p>
            <a:fld id="{CAE7E228-553E-4C15-B27E-3DC0FA125764}" type="slidenum">
              <a:rPr lang="en-US" altLang="en-US"/>
              <a:pPr/>
              <a:t>108</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pSp>
        <p:nvGrpSpPr>
          <p:cNvPr id="3" name="Group 3"/>
          <p:cNvGrpSpPr/>
          <p:nvPr/>
        </p:nvGrpSpPr>
        <p:grpSpPr>
          <a:xfrm>
            <a:off x="581029" y="1566285"/>
            <a:ext cx="1673258" cy="3396523"/>
            <a:chOff x="2215577" y="2259012"/>
            <a:chExt cx="2231011" cy="3396523"/>
          </a:xfrm>
        </p:grpSpPr>
        <p:sp>
          <p:nvSpPr>
            <p:cNvPr id="5" name="Oval 4"/>
            <p:cNvSpPr>
              <a:spLocks noChangeArrowheads="1"/>
            </p:cNvSpPr>
            <p:nvPr/>
          </p:nvSpPr>
          <p:spPr bwMode="auto">
            <a:xfrm>
              <a:off x="2968052" y="2259012"/>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6" name="Oval 5"/>
            <p:cNvSpPr>
              <a:spLocks noChangeArrowheads="1"/>
            </p:cNvSpPr>
            <p:nvPr/>
          </p:nvSpPr>
          <p:spPr bwMode="auto">
            <a:xfrm>
              <a:off x="3591939" y="2851149"/>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7" name="Oval 6"/>
            <p:cNvSpPr>
              <a:spLocks noChangeArrowheads="1"/>
            </p:cNvSpPr>
            <p:nvPr/>
          </p:nvSpPr>
          <p:spPr bwMode="auto">
            <a:xfrm>
              <a:off x="3925314" y="3684587"/>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8" name="Oval 7"/>
            <p:cNvSpPr>
              <a:spLocks noChangeArrowheads="1"/>
            </p:cNvSpPr>
            <p:nvPr/>
          </p:nvSpPr>
          <p:spPr bwMode="auto">
            <a:xfrm>
              <a:off x="3344289" y="5038724"/>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dirty="0">
                  <a:solidFill>
                    <a:schemeClr val="tx1"/>
                  </a:solidFill>
                  <a:ea typeface="新細明體" charset="-120"/>
                </a:rPr>
                <a:t>3</a:t>
              </a:r>
            </a:p>
          </p:txBody>
        </p:sp>
        <p:sp>
          <p:nvSpPr>
            <p:cNvPr id="9" name="Oval 8"/>
            <p:cNvSpPr>
              <a:spLocks noChangeArrowheads="1"/>
            </p:cNvSpPr>
            <p:nvPr/>
          </p:nvSpPr>
          <p:spPr bwMode="auto">
            <a:xfrm>
              <a:off x="2574352" y="4559299"/>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10" name="Oval 9"/>
            <p:cNvSpPr>
              <a:spLocks noChangeArrowheads="1"/>
            </p:cNvSpPr>
            <p:nvPr/>
          </p:nvSpPr>
          <p:spPr bwMode="auto">
            <a:xfrm>
              <a:off x="2215577" y="3698874"/>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11" name="Oval 10"/>
            <p:cNvSpPr>
              <a:spLocks noChangeArrowheads="1"/>
            </p:cNvSpPr>
            <p:nvPr/>
          </p:nvSpPr>
          <p:spPr bwMode="auto">
            <a:xfrm>
              <a:off x="3198239" y="3678237"/>
              <a:ext cx="459361" cy="529158"/>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12" name="Line 19"/>
            <p:cNvSpPr>
              <a:spLocks noChangeShapeType="1"/>
            </p:cNvSpPr>
            <p:nvPr/>
          </p:nvSpPr>
          <p:spPr bwMode="auto">
            <a:xfrm flipH="1">
              <a:off x="2447492" y="2717800"/>
              <a:ext cx="651308" cy="115280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3" name="Line 20"/>
            <p:cNvSpPr>
              <a:spLocks noChangeShapeType="1"/>
            </p:cNvSpPr>
            <p:nvPr/>
          </p:nvSpPr>
          <p:spPr bwMode="auto">
            <a:xfrm>
              <a:off x="3361134" y="2666999"/>
              <a:ext cx="282179" cy="302376"/>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4" name="Line 21"/>
            <p:cNvSpPr>
              <a:spLocks noChangeShapeType="1"/>
            </p:cNvSpPr>
            <p:nvPr/>
          </p:nvSpPr>
          <p:spPr bwMode="auto">
            <a:xfrm>
              <a:off x="3924861" y="3278187"/>
              <a:ext cx="228039" cy="485691"/>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5" name="Line 22"/>
            <p:cNvSpPr>
              <a:spLocks noChangeShapeType="1"/>
            </p:cNvSpPr>
            <p:nvPr/>
          </p:nvSpPr>
          <p:spPr bwMode="auto">
            <a:xfrm flipH="1">
              <a:off x="3410820" y="3278187"/>
              <a:ext cx="316630" cy="485691"/>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6" name="Line 23"/>
            <p:cNvSpPr>
              <a:spLocks noChangeShapeType="1"/>
            </p:cNvSpPr>
            <p:nvPr/>
          </p:nvSpPr>
          <p:spPr bwMode="auto">
            <a:xfrm flipH="1">
              <a:off x="3695180" y="4111625"/>
              <a:ext cx="457720" cy="113391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7" name="Line 24"/>
            <p:cNvSpPr>
              <a:spLocks noChangeShapeType="1"/>
            </p:cNvSpPr>
            <p:nvPr/>
          </p:nvSpPr>
          <p:spPr bwMode="auto">
            <a:xfrm>
              <a:off x="3435128" y="4146550"/>
              <a:ext cx="104997" cy="1071546"/>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8" name="Line 25"/>
            <p:cNvSpPr>
              <a:spLocks noChangeShapeType="1"/>
            </p:cNvSpPr>
            <p:nvPr/>
          </p:nvSpPr>
          <p:spPr bwMode="auto">
            <a:xfrm flipH="1">
              <a:off x="2914824" y="4111624"/>
              <a:ext cx="387176" cy="54616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9" name="Line 26"/>
            <p:cNvSpPr>
              <a:spLocks noChangeShapeType="1"/>
            </p:cNvSpPr>
            <p:nvPr/>
          </p:nvSpPr>
          <p:spPr bwMode="auto">
            <a:xfrm>
              <a:off x="2441388" y="4146549"/>
              <a:ext cx="300226" cy="504591"/>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0" name="Line 27"/>
            <p:cNvSpPr>
              <a:spLocks noChangeShapeType="1"/>
            </p:cNvSpPr>
            <p:nvPr/>
          </p:nvSpPr>
          <p:spPr bwMode="auto">
            <a:xfrm>
              <a:off x="2964510" y="4945063"/>
              <a:ext cx="421628" cy="24379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 name="Rectangle 28"/>
            <p:cNvSpPr>
              <a:spLocks noChangeArrowheads="1"/>
            </p:cNvSpPr>
            <p:nvPr/>
          </p:nvSpPr>
          <p:spPr bwMode="auto">
            <a:xfrm>
              <a:off x="3450864" y="2509837"/>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28</a:t>
              </a:r>
            </a:p>
          </p:txBody>
        </p:sp>
        <p:sp>
          <p:nvSpPr>
            <p:cNvPr id="22" name="Rectangle 29"/>
            <p:cNvSpPr>
              <a:spLocks noChangeArrowheads="1"/>
            </p:cNvSpPr>
            <p:nvPr/>
          </p:nvSpPr>
          <p:spPr bwMode="auto">
            <a:xfrm>
              <a:off x="3993789" y="3222624"/>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16</a:t>
              </a:r>
            </a:p>
          </p:txBody>
        </p:sp>
        <p:sp>
          <p:nvSpPr>
            <p:cNvPr id="23" name="Rectangle 30"/>
            <p:cNvSpPr>
              <a:spLocks noChangeArrowheads="1"/>
            </p:cNvSpPr>
            <p:nvPr/>
          </p:nvSpPr>
          <p:spPr bwMode="auto">
            <a:xfrm>
              <a:off x="3874727" y="4448174"/>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12</a:t>
              </a:r>
            </a:p>
          </p:txBody>
        </p:sp>
        <p:sp>
          <p:nvSpPr>
            <p:cNvPr id="24" name="Rectangle 31"/>
            <p:cNvSpPr>
              <a:spLocks noChangeArrowheads="1"/>
            </p:cNvSpPr>
            <p:nvPr/>
          </p:nvSpPr>
          <p:spPr bwMode="auto">
            <a:xfrm>
              <a:off x="3415939" y="4397374"/>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18</a:t>
              </a:r>
            </a:p>
          </p:txBody>
        </p:sp>
        <p:sp>
          <p:nvSpPr>
            <p:cNvPr id="25" name="Rectangle 32"/>
            <p:cNvSpPr>
              <a:spLocks noChangeArrowheads="1"/>
            </p:cNvSpPr>
            <p:nvPr/>
          </p:nvSpPr>
          <p:spPr bwMode="auto">
            <a:xfrm>
              <a:off x="2752364" y="4073524"/>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dirty="0">
                  <a:solidFill>
                    <a:schemeClr val="tx1"/>
                  </a:solidFill>
                  <a:ea typeface="新細明體" charset="-120"/>
                </a:rPr>
                <a:t>24</a:t>
              </a:r>
            </a:p>
          </p:txBody>
        </p:sp>
        <p:sp>
          <p:nvSpPr>
            <p:cNvPr id="26" name="Rectangle 33"/>
            <p:cNvSpPr>
              <a:spLocks noChangeArrowheads="1"/>
            </p:cNvSpPr>
            <p:nvPr/>
          </p:nvSpPr>
          <p:spPr bwMode="auto">
            <a:xfrm>
              <a:off x="2819038" y="5008562"/>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22</a:t>
              </a:r>
            </a:p>
          </p:txBody>
        </p:sp>
        <p:sp>
          <p:nvSpPr>
            <p:cNvPr id="27" name="Rectangle 35"/>
            <p:cNvSpPr>
              <a:spLocks noChangeArrowheads="1"/>
            </p:cNvSpPr>
            <p:nvPr/>
          </p:nvSpPr>
          <p:spPr bwMode="auto">
            <a:xfrm>
              <a:off x="2412638" y="2900362"/>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10</a:t>
              </a:r>
            </a:p>
          </p:txBody>
        </p:sp>
        <p:sp>
          <p:nvSpPr>
            <p:cNvPr id="28" name="Rectangle 36"/>
            <p:cNvSpPr>
              <a:spLocks noChangeArrowheads="1"/>
            </p:cNvSpPr>
            <p:nvPr/>
          </p:nvSpPr>
          <p:spPr bwMode="auto">
            <a:xfrm>
              <a:off x="3195276" y="3241674"/>
              <a:ext cx="4527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a:solidFill>
                    <a:schemeClr val="tx1"/>
                  </a:solidFill>
                  <a:ea typeface="新細明體" charset="-120"/>
                </a:rPr>
                <a:t>14</a:t>
              </a:r>
            </a:p>
          </p:txBody>
        </p:sp>
      </p:grpSp>
      <p:grpSp>
        <p:nvGrpSpPr>
          <p:cNvPr id="4" name="Group 11"/>
          <p:cNvGrpSpPr>
            <a:grpSpLocks/>
          </p:cNvGrpSpPr>
          <p:nvPr/>
        </p:nvGrpSpPr>
        <p:grpSpPr bwMode="auto">
          <a:xfrm>
            <a:off x="3112078" y="1641619"/>
            <a:ext cx="1615679" cy="3224212"/>
            <a:chOff x="2273" y="1346"/>
            <a:chExt cx="1357" cy="2031"/>
          </a:xfrm>
        </p:grpSpPr>
        <p:sp>
          <p:nvSpPr>
            <p:cNvPr id="30" name="Oval 12"/>
            <p:cNvSpPr>
              <a:spLocks noChangeArrowheads="1"/>
            </p:cNvSpPr>
            <p:nvPr/>
          </p:nvSpPr>
          <p:spPr bwMode="auto">
            <a:xfrm>
              <a:off x="2747" y="1346"/>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31" name="Oval 13"/>
            <p:cNvSpPr>
              <a:spLocks noChangeArrowheads="1"/>
            </p:cNvSpPr>
            <p:nvPr/>
          </p:nvSpPr>
          <p:spPr bwMode="auto">
            <a:xfrm>
              <a:off x="3140" y="1719"/>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32" name="Oval 14"/>
            <p:cNvSpPr>
              <a:spLocks noChangeArrowheads="1"/>
            </p:cNvSpPr>
            <p:nvPr/>
          </p:nvSpPr>
          <p:spPr bwMode="auto">
            <a:xfrm>
              <a:off x="3350" y="2244"/>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33" name="Oval 15"/>
            <p:cNvSpPr>
              <a:spLocks noChangeArrowheads="1"/>
            </p:cNvSpPr>
            <p:nvPr/>
          </p:nvSpPr>
          <p:spPr bwMode="auto">
            <a:xfrm>
              <a:off x="2984" y="3097"/>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34" name="Oval 16"/>
            <p:cNvSpPr>
              <a:spLocks noChangeArrowheads="1"/>
            </p:cNvSpPr>
            <p:nvPr/>
          </p:nvSpPr>
          <p:spPr bwMode="auto">
            <a:xfrm>
              <a:off x="2499" y="279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35" name="Oval 17"/>
            <p:cNvSpPr>
              <a:spLocks noChangeArrowheads="1"/>
            </p:cNvSpPr>
            <p:nvPr/>
          </p:nvSpPr>
          <p:spPr bwMode="auto">
            <a:xfrm>
              <a:off x="2273" y="225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36" name="Oval 18"/>
            <p:cNvSpPr>
              <a:spLocks noChangeArrowheads="1"/>
            </p:cNvSpPr>
            <p:nvPr/>
          </p:nvSpPr>
          <p:spPr bwMode="auto">
            <a:xfrm>
              <a:off x="2892" y="2240"/>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grpSp>
        <p:nvGrpSpPr>
          <p:cNvPr id="29" name="Group 59"/>
          <p:cNvGrpSpPr/>
          <p:nvPr/>
        </p:nvGrpSpPr>
        <p:grpSpPr>
          <a:xfrm>
            <a:off x="6848045" y="0"/>
            <a:ext cx="978153" cy="6370975"/>
            <a:chOff x="9130725" y="0"/>
            <a:chExt cx="1304203" cy="6370975"/>
          </a:xfrm>
        </p:grpSpPr>
        <p:grpSp>
          <p:nvGrpSpPr>
            <p:cNvPr id="48" name="Group 58"/>
            <p:cNvGrpSpPr/>
            <p:nvPr/>
          </p:nvGrpSpPr>
          <p:grpSpPr>
            <a:xfrm>
              <a:off x="9395402" y="0"/>
              <a:ext cx="649482" cy="6192837"/>
              <a:chOff x="8203911" y="-27587"/>
              <a:chExt cx="649482" cy="6192837"/>
            </a:xfrm>
          </p:grpSpPr>
          <p:sp>
            <p:nvSpPr>
              <p:cNvPr id="37" name="Line 48"/>
              <p:cNvSpPr>
                <a:spLocks noChangeShapeType="1"/>
              </p:cNvSpPr>
              <p:nvPr/>
            </p:nvSpPr>
            <p:spPr bwMode="auto">
              <a:xfrm>
                <a:off x="8252691" y="297708"/>
                <a:ext cx="476250" cy="0"/>
              </a:xfrm>
              <a:prstGeom prst="line">
                <a:avLst/>
              </a:prstGeom>
              <a:noFill/>
              <a:ln w="9525">
                <a:solidFill>
                  <a:schemeClr val="tx1"/>
                </a:solidFill>
                <a:round/>
                <a:headEnd/>
                <a:tailEnd/>
              </a:ln>
              <a:effectLst/>
            </p:spPr>
            <p:txBody>
              <a:bodyPr wrap="none" anchor="ctr"/>
              <a:lstStyle/>
              <a:p>
                <a:endParaRPr lang="en-IN"/>
              </a:p>
            </p:txBody>
          </p:sp>
          <p:sp>
            <p:nvSpPr>
              <p:cNvPr id="38" name="Line 49"/>
              <p:cNvSpPr>
                <a:spLocks noChangeShapeType="1"/>
              </p:cNvSpPr>
              <p:nvPr/>
            </p:nvSpPr>
            <p:spPr bwMode="auto">
              <a:xfrm>
                <a:off x="8221374" y="964600"/>
                <a:ext cx="493712" cy="0"/>
              </a:xfrm>
              <a:prstGeom prst="line">
                <a:avLst/>
              </a:prstGeom>
              <a:noFill/>
              <a:ln w="9525">
                <a:solidFill>
                  <a:schemeClr val="tx1"/>
                </a:solidFill>
                <a:round/>
                <a:headEnd/>
                <a:tailEnd/>
              </a:ln>
              <a:effectLst/>
            </p:spPr>
            <p:txBody>
              <a:bodyPr wrap="none" anchor="ctr"/>
              <a:lstStyle/>
              <a:p>
                <a:endParaRPr lang="en-IN"/>
              </a:p>
            </p:txBody>
          </p:sp>
          <p:sp>
            <p:nvSpPr>
              <p:cNvPr id="39" name="Line 50"/>
              <p:cNvSpPr>
                <a:spLocks noChangeShapeType="1"/>
              </p:cNvSpPr>
              <p:nvPr/>
            </p:nvSpPr>
            <p:spPr bwMode="auto">
              <a:xfrm>
                <a:off x="8221374" y="1705963"/>
                <a:ext cx="565150" cy="0"/>
              </a:xfrm>
              <a:prstGeom prst="line">
                <a:avLst/>
              </a:prstGeom>
              <a:noFill/>
              <a:ln w="9525">
                <a:solidFill>
                  <a:schemeClr val="tx1"/>
                </a:solidFill>
                <a:round/>
                <a:headEnd/>
                <a:tailEnd/>
              </a:ln>
              <a:effectLst/>
            </p:spPr>
            <p:txBody>
              <a:bodyPr wrap="none" anchor="ctr"/>
              <a:lstStyle/>
              <a:p>
                <a:endParaRPr lang="en-IN"/>
              </a:p>
            </p:txBody>
          </p:sp>
          <p:sp>
            <p:nvSpPr>
              <p:cNvPr id="40" name="Line 51"/>
              <p:cNvSpPr>
                <a:spLocks noChangeShapeType="1"/>
              </p:cNvSpPr>
              <p:nvPr/>
            </p:nvSpPr>
            <p:spPr bwMode="auto">
              <a:xfrm>
                <a:off x="8203911" y="2428275"/>
                <a:ext cx="563563" cy="0"/>
              </a:xfrm>
              <a:prstGeom prst="line">
                <a:avLst/>
              </a:prstGeom>
              <a:noFill/>
              <a:ln w="9525">
                <a:solidFill>
                  <a:schemeClr val="tx1"/>
                </a:solidFill>
                <a:round/>
                <a:headEnd/>
                <a:tailEnd/>
              </a:ln>
              <a:effectLst/>
            </p:spPr>
            <p:txBody>
              <a:bodyPr wrap="none" anchor="ctr"/>
              <a:lstStyle/>
              <a:p>
                <a:endParaRPr lang="en-IN"/>
              </a:p>
            </p:txBody>
          </p:sp>
          <p:sp>
            <p:nvSpPr>
              <p:cNvPr id="41" name="Line 53"/>
              <p:cNvSpPr>
                <a:spLocks noChangeShapeType="1"/>
              </p:cNvSpPr>
              <p:nvPr/>
            </p:nvSpPr>
            <p:spPr bwMode="auto">
              <a:xfrm>
                <a:off x="8221374" y="3152175"/>
                <a:ext cx="493712" cy="0"/>
              </a:xfrm>
              <a:prstGeom prst="line">
                <a:avLst/>
              </a:prstGeom>
              <a:noFill/>
              <a:ln w="9525">
                <a:solidFill>
                  <a:schemeClr val="tx1"/>
                </a:solidFill>
                <a:round/>
                <a:headEnd/>
                <a:tailEnd/>
              </a:ln>
              <a:effectLst/>
            </p:spPr>
            <p:txBody>
              <a:bodyPr wrap="none" anchor="ctr"/>
              <a:lstStyle/>
              <a:p>
                <a:endParaRPr lang="en-IN"/>
              </a:p>
            </p:txBody>
          </p:sp>
          <p:sp>
            <p:nvSpPr>
              <p:cNvPr id="42" name="Line 54"/>
              <p:cNvSpPr>
                <a:spLocks noChangeShapeType="1"/>
              </p:cNvSpPr>
              <p:nvPr/>
            </p:nvSpPr>
            <p:spPr bwMode="auto">
              <a:xfrm>
                <a:off x="8238836" y="3911000"/>
                <a:ext cx="476250" cy="0"/>
              </a:xfrm>
              <a:prstGeom prst="line">
                <a:avLst/>
              </a:prstGeom>
              <a:noFill/>
              <a:ln w="9525">
                <a:solidFill>
                  <a:schemeClr val="tx1"/>
                </a:solidFill>
                <a:round/>
                <a:headEnd/>
                <a:tailEnd/>
              </a:ln>
              <a:effectLst/>
            </p:spPr>
            <p:txBody>
              <a:bodyPr wrap="none" anchor="ctr"/>
              <a:lstStyle/>
              <a:p>
                <a:endParaRPr lang="en-IN"/>
              </a:p>
            </p:txBody>
          </p:sp>
          <p:sp>
            <p:nvSpPr>
              <p:cNvPr id="43" name="Line 55"/>
              <p:cNvSpPr>
                <a:spLocks noChangeShapeType="1"/>
              </p:cNvSpPr>
              <p:nvPr/>
            </p:nvSpPr>
            <p:spPr bwMode="auto">
              <a:xfrm>
                <a:off x="8238836" y="4615850"/>
                <a:ext cx="476250" cy="0"/>
              </a:xfrm>
              <a:prstGeom prst="line">
                <a:avLst/>
              </a:prstGeom>
              <a:noFill/>
              <a:ln w="9525">
                <a:solidFill>
                  <a:schemeClr val="tx1"/>
                </a:solidFill>
                <a:round/>
                <a:headEnd/>
                <a:tailEnd/>
              </a:ln>
              <a:effectLst/>
            </p:spPr>
            <p:txBody>
              <a:bodyPr wrap="none" anchor="ctr"/>
              <a:lstStyle/>
              <a:p>
                <a:endParaRPr lang="en-IN"/>
              </a:p>
            </p:txBody>
          </p:sp>
          <p:sp>
            <p:nvSpPr>
              <p:cNvPr id="44" name="Line 56"/>
              <p:cNvSpPr>
                <a:spLocks noChangeShapeType="1"/>
              </p:cNvSpPr>
              <p:nvPr/>
            </p:nvSpPr>
            <p:spPr bwMode="auto">
              <a:xfrm>
                <a:off x="8238836" y="5374675"/>
                <a:ext cx="511175" cy="0"/>
              </a:xfrm>
              <a:prstGeom prst="line">
                <a:avLst/>
              </a:prstGeom>
              <a:noFill/>
              <a:ln w="9525">
                <a:solidFill>
                  <a:schemeClr val="tx1"/>
                </a:solidFill>
                <a:round/>
                <a:headEnd/>
                <a:tailEnd/>
              </a:ln>
              <a:effectLst/>
            </p:spPr>
            <p:txBody>
              <a:bodyPr wrap="none" anchor="ctr"/>
              <a:lstStyle/>
              <a:p>
                <a:endParaRPr lang="en-IN"/>
              </a:p>
            </p:txBody>
          </p:sp>
          <p:sp>
            <p:nvSpPr>
              <p:cNvPr id="45" name="Line 57"/>
              <p:cNvSpPr>
                <a:spLocks noChangeShapeType="1"/>
              </p:cNvSpPr>
              <p:nvPr/>
            </p:nvSpPr>
            <p:spPr bwMode="auto">
              <a:xfrm>
                <a:off x="8238836" y="6165250"/>
                <a:ext cx="458788" cy="0"/>
              </a:xfrm>
              <a:prstGeom prst="line">
                <a:avLst/>
              </a:prstGeom>
              <a:noFill/>
              <a:ln w="9525">
                <a:solidFill>
                  <a:schemeClr val="tx1"/>
                </a:solidFill>
                <a:round/>
                <a:headEnd/>
                <a:tailEnd/>
              </a:ln>
              <a:effectLst/>
            </p:spPr>
            <p:txBody>
              <a:bodyPr wrap="none" anchor="ctr"/>
              <a:lstStyle/>
              <a:p>
                <a:endParaRPr lang="en-IN"/>
              </a:p>
            </p:txBody>
          </p:sp>
          <p:sp>
            <p:nvSpPr>
              <p:cNvPr id="46" name="Line 58"/>
              <p:cNvSpPr>
                <a:spLocks noChangeShapeType="1"/>
              </p:cNvSpPr>
              <p:nvPr/>
            </p:nvSpPr>
            <p:spPr bwMode="auto">
              <a:xfrm>
                <a:off x="8256299" y="6165250"/>
                <a:ext cx="388937" cy="0"/>
              </a:xfrm>
              <a:prstGeom prst="line">
                <a:avLst/>
              </a:prstGeom>
              <a:noFill/>
              <a:ln w="9525">
                <a:solidFill>
                  <a:schemeClr val="tx1"/>
                </a:solidFill>
                <a:round/>
                <a:headEnd/>
                <a:tailEnd/>
              </a:ln>
              <a:effectLst/>
            </p:spPr>
            <p:txBody>
              <a:bodyPr wrap="none" anchor="ctr"/>
              <a:lstStyle/>
              <a:p>
                <a:endParaRPr lang="en-IN"/>
              </a:p>
            </p:txBody>
          </p:sp>
          <p:sp>
            <p:nvSpPr>
              <p:cNvPr id="47" name="Line 59"/>
              <p:cNvSpPr>
                <a:spLocks noChangeShapeType="1"/>
              </p:cNvSpPr>
              <p:nvPr/>
            </p:nvSpPr>
            <p:spPr bwMode="auto">
              <a:xfrm>
                <a:off x="8327736" y="6165250"/>
                <a:ext cx="369888" cy="0"/>
              </a:xfrm>
              <a:prstGeom prst="line">
                <a:avLst/>
              </a:prstGeom>
              <a:noFill/>
              <a:ln w="9525">
                <a:solidFill>
                  <a:schemeClr val="tx1"/>
                </a:solidFill>
                <a:round/>
                <a:headEnd/>
                <a:tailEnd/>
              </a:ln>
              <a:effectLst/>
            </p:spPr>
            <p:txBody>
              <a:bodyPr wrap="none" anchor="ctr"/>
              <a:lstStyle/>
              <a:p>
                <a:endParaRPr lang="en-IN"/>
              </a:p>
            </p:txBody>
          </p:sp>
          <p:sp>
            <p:nvSpPr>
              <p:cNvPr id="49" name="Text Box 61"/>
              <p:cNvSpPr txBox="1">
                <a:spLocks noChangeArrowheads="1"/>
              </p:cNvSpPr>
              <p:nvPr/>
            </p:nvSpPr>
            <p:spPr bwMode="auto">
              <a:xfrm>
                <a:off x="8249950" y="-27587"/>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10</a:t>
                </a:r>
              </a:p>
            </p:txBody>
          </p:sp>
          <p:sp>
            <p:nvSpPr>
              <p:cNvPr id="50" name="Text Box 62"/>
              <p:cNvSpPr txBox="1">
                <a:spLocks noChangeArrowheads="1"/>
              </p:cNvSpPr>
              <p:nvPr/>
            </p:nvSpPr>
            <p:spPr bwMode="auto">
              <a:xfrm>
                <a:off x="8257164" y="66499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12</a:t>
                </a:r>
              </a:p>
            </p:txBody>
          </p:sp>
          <p:sp>
            <p:nvSpPr>
              <p:cNvPr id="51" name="Text Box 63"/>
              <p:cNvSpPr txBox="1">
                <a:spLocks noChangeArrowheads="1"/>
              </p:cNvSpPr>
              <p:nvPr/>
            </p:nvSpPr>
            <p:spPr bwMode="auto">
              <a:xfrm>
                <a:off x="8253556" y="139452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14</a:t>
                </a:r>
              </a:p>
            </p:txBody>
          </p:sp>
          <p:sp>
            <p:nvSpPr>
              <p:cNvPr id="52" name="Text Box 64"/>
              <p:cNvSpPr txBox="1">
                <a:spLocks noChangeArrowheads="1"/>
              </p:cNvSpPr>
              <p:nvPr/>
            </p:nvSpPr>
            <p:spPr bwMode="auto">
              <a:xfrm>
                <a:off x="8244754" y="2100960"/>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16</a:t>
                </a:r>
              </a:p>
            </p:txBody>
          </p:sp>
          <p:sp>
            <p:nvSpPr>
              <p:cNvPr id="53" name="Text Box 65"/>
              <p:cNvSpPr txBox="1">
                <a:spLocks noChangeArrowheads="1"/>
              </p:cNvSpPr>
              <p:nvPr/>
            </p:nvSpPr>
            <p:spPr bwMode="auto">
              <a:xfrm>
                <a:off x="8227291" y="2840735"/>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18</a:t>
                </a:r>
              </a:p>
            </p:txBody>
          </p:sp>
          <p:sp>
            <p:nvSpPr>
              <p:cNvPr id="54" name="Text Box 67"/>
              <p:cNvSpPr txBox="1">
                <a:spLocks noChangeArrowheads="1"/>
              </p:cNvSpPr>
              <p:nvPr/>
            </p:nvSpPr>
            <p:spPr bwMode="auto">
              <a:xfrm>
                <a:off x="8281266" y="358729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22</a:t>
                </a:r>
              </a:p>
            </p:txBody>
          </p:sp>
          <p:sp>
            <p:nvSpPr>
              <p:cNvPr id="55" name="Text Box 68"/>
              <p:cNvSpPr txBox="1">
                <a:spLocks noChangeArrowheads="1"/>
              </p:cNvSpPr>
              <p:nvPr/>
            </p:nvSpPr>
            <p:spPr bwMode="auto">
              <a:xfrm>
                <a:off x="8255002" y="4290698"/>
                <a:ext cx="558271"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24</a:t>
                </a:r>
              </a:p>
            </p:txBody>
          </p:sp>
          <p:sp>
            <p:nvSpPr>
              <p:cNvPr id="56" name="Text Box 69"/>
              <p:cNvSpPr txBox="1">
                <a:spLocks noChangeArrowheads="1"/>
              </p:cNvSpPr>
              <p:nvPr/>
            </p:nvSpPr>
            <p:spPr bwMode="auto">
              <a:xfrm>
                <a:off x="8295122" y="5037688"/>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25</a:t>
                </a:r>
              </a:p>
            </p:txBody>
          </p:sp>
          <p:sp>
            <p:nvSpPr>
              <p:cNvPr id="57" name="Text Box 70"/>
              <p:cNvSpPr txBox="1">
                <a:spLocks noChangeArrowheads="1"/>
              </p:cNvSpPr>
              <p:nvPr/>
            </p:nvSpPr>
            <p:spPr bwMode="auto">
              <a:xfrm>
                <a:off x="8249950" y="576837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28</a:t>
                </a:r>
              </a:p>
            </p:txBody>
          </p:sp>
        </p:grpSp>
        <p:sp>
          <p:nvSpPr>
            <p:cNvPr id="58" name="Text Box 47"/>
            <p:cNvSpPr txBox="1">
              <a:spLocks noChangeArrowheads="1"/>
            </p:cNvSpPr>
            <p:nvPr/>
          </p:nvSpPr>
          <p:spPr bwMode="auto">
            <a:xfrm>
              <a:off x="9130725" y="0"/>
              <a:ext cx="1304203" cy="6370975"/>
            </a:xfrm>
            <a:prstGeom prst="rect">
              <a:avLst/>
            </a:prstGeom>
            <a:noFill/>
            <a:ln w="9525">
              <a:noFill/>
              <a:miter lim="800000"/>
              <a:headEnd/>
              <a:tailEnd/>
            </a:ln>
            <a:effectLst/>
          </p:spPr>
          <p:txBody>
            <a:bodyPr wrap="none" anchor="ctr">
              <a:spAutoFit/>
            </a:bodyPr>
            <a:lstStyle/>
            <a:p>
              <a:pPr algn="l"/>
              <a:r>
                <a:rPr lang="en-US" altLang="zh-TW" sz="2400" dirty="0">
                  <a:ea typeface="新細明體" charset="-120"/>
                </a:rPr>
                <a:t>0       5</a:t>
              </a:r>
            </a:p>
            <a:p>
              <a:pPr algn="l"/>
              <a:endParaRPr lang="en-US" altLang="zh-TW" sz="2400" dirty="0">
                <a:ea typeface="新細明體" charset="-120"/>
              </a:endParaRPr>
            </a:p>
            <a:p>
              <a:pPr algn="l"/>
              <a:r>
                <a:rPr lang="en-US" altLang="zh-TW" sz="2400" dirty="0">
                  <a:ea typeface="新細明體" charset="-120"/>
                </a:rPr>
                <a:t>2       3</a:t>
              </a:r>
            </a:p>
            <a:p>
              <a:pPr algn="l"/>
              <a:endParaRPr lang="en-US" altLang="zh-TW" sz="2400" dirty="0">
                <a:ea typeface="新細明體" charset="-120"/>
              </a:endParaRPr>
            </a:p>
            <a:p>
              <a:pPr algn="l"/>
              <a:r>
                <a:rPr lang="en-US" altLang="zh-TW" sz="2400" dirty="0">
                  <a:ea typeface="新細明體" charset="-120"/>
                </a:rPr>
                <a:t>1       6</a:t>
              </a:r>
            </a:p>
            <a:p>
              <a:pPr algn="l"/>
              <a:endParaRPr lang="en-US" altLang="zh-TW" sz="2400" dirty="0">
                <a:ea typeface="新細明體" charset="-120"/>
              </a:endParaRPr>
            </a:p>
            <a:p>
              <a:pPr algn="l"/>
              <a:r>
                <a:rPr lang="en-US" altLang="zh-TW" sz="2400" dirty="0">
                  <a:ea typeface="新細明體" charset="-120"/>
                </a:rPr>
                <a:t>1       2</a:t>
              </a:r>
            </a:p>
            <a:p>
              <a:pPr algn="l"/>
              <a:endParaRPr lang="en-US" altLang="zh-TW" sz="2400" dirty="0">
                <a:ea typeface="新細明體" charset="-120"/>
              </a:endParaRPr>
            </a:p>
            <a:p>
              <a:pPr algn="l"/>
              <a:r>
                <a:rPr lang="en-US" altLang="zh-TW" sz="2400" dirty="0">
                  <a:ea typeface="新細明體" charset="-120"/>
                </a:rPr>
                <a:t>3       6</a:t>
              </a:r>
            </a:p>
            <a:p>
              <a:pPr algn="l"/>
              <a:endParaRPr lang="en-US" altLang="zh-TW" sz="2400" dirty="0">
                <a:ea typeface="新細明體" charset="-120"/>
              </a:endParaRPr>
            </a:p>
            <a:p>
              <a:pPr algn="l"/>
              <a:r>
                <a:rPr lang="en-US" altLang="zh-TW" sz="2400" dirty="0">
                  <a:ea typeface="新細明體" charset="-120"/>
                </a:rPr>
                <a:t>3       4</a:t>
              </a:r>
            </a:p>
            <a:p>
              <a:pPr algn="l"/>
              <a:endParaRPr lang="en-US" altLang="zh-TW" sz="2400" dirty="0">
                <a:ea typeface="新細明體" charset="-120"/>
              </a:endParaRPr>
            </a:p>
            <a:p>
              <a:pPr algn="l"/>
              <a:r>
                <a:rPr lang="en-US" altLang="zh-TW" sz="2400" dirty="0">
                  <a:ea typeface="新細明體" charset="-120"/>
                </a:rPr>
                <a:t>4       6</a:t>
              </a:r>
            </a:p>
            <a:p>
              <a:pPr algn="l"/>
              <a:endParaRPr lang="en-US" altLang="zh-TW" sz="2400" dirty="0">
                <a:ea typeface="新細明體" charset="-120"/>
              </a:endParaRPr>
            </a:p>
            <a:p>
              <a:pPr algn="l"/>
              <a:r>
                <a:rPr lang="en-US" altLang="zh-TW" sz="2400" dirty="0">
                  <a:ea typeface="新細明體" charset="-120"/>
                </a:rPr>
                <a:t>4       5</a:t>
              </a:r>
            </a:p>
            <a:p>
              <a:pPr algn="l"/>
              <a:endParaRPr lang="en-US" altLang="zh-TW" sz="2400" dirty="0">
                <a:ea typeface="新細明體" charset="-120"/>
              </a:endParaRPr>
            </a:p>
            <a:p>
              <a:pPr algn="l"/>
              <a:r>
                <a:rPr lang="en-US" altLang="zh-TW" sz="2400" dirty="0">
                  <a:ea typeface="新細明體" charset="-120"/>
                </a:rPr>
                <a:t>0       1</a:t>
              </a:r>
            </a:p>
          </p:txBody>
        </p:sp>
      </p:grpSp>
      <p:sp>
        <p:nvSpPr>
          <p:cNvPr id="61" name="Rectangle 32"/>
          <p:cNvSpPr>
            <a:spLocks noChangeArrowheads="1"/>
          </p:cNvSpPr>
          <p:nvPr/>
        </p:nvSpPr>
        <p:spPr bwMode="auto">
          <a:xfrm>
            <a:off x="567987" y="3616322"/>
            <a:ext cx="339599" cy="646973"/>
          </a:xfrm>
          <a:prstGeom prst="rect">
            <a:avLst/>
          </a:prstGeom>
          <a:noFill/>
          <a:ln w="9525">
            <a:noFill/>
            <a:miter lim="800000"/>
            <a:headEnd/>
            <a:tailEnd/>
          </a:ln>
          <a:effectLst/>
        </p:spPr>
        <p:txBody>
          <a:bodyPr wrap="square" lIns="92075" tIns="46038" rIns="92075" bIns="46038">
            <a:spAutoFit/>
          </a:bodyPr>
          <a:lstStyle/>
          <a:p>
            <a:pPr algn="l" eaLnBrk="0" hangingPunct="0"/>
            <a:r>
              <a:rPr lang="en-US" altLang="zh-TW" dirty="0" smtClean="0">
                <a:solidFill>
                  <a:schemeClr val="tx1"/>
                </a:solidFill>
                <a:ea typeface="新細明體" charset="-120"/>
              </a:rPr>
              <a:t>25</a:t>
            </a:r>
            <a:endParaRPr lang="en-US" altLang="zh-TW" dirty="0">
              <a:solidFill>
                <a:schemeClr val="tx1"/>
              </a:solidFill>
              <a:ea typeface="新細明體"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Kruskals</a:t>
            </a:r>
            <a:r>
              <a:rPr lang="en-US" dirty="0" smtClean="0"/>
              <a:t> Algorithm</a:t>
            </a:r>
            <a:endParaRPr lang="en-US" dirty="0"/>
          </a:p>
        </p:txBody>
      </p:sp>
      <p:pic>
        <p:nvPicPr>
          <p:cNvPr id="1027" name="Picture 3"/>
          <p:cNvPicPr>
            <a:picLocks noChangeAspect="1" noChangeArrowheads="1"/>
          </p:cNvPicPr>
          <p:nvPr/>
        </p:nvPicPr>
        <p:blipFill>
          <a:blip r:embed="rId2"/>
          <a:srcRect/>
          <a:stretch>
            <a:fillRect/>
          </a:stretch>
        </p:blipFill>
        <p:spPr bwMode="auto">
          <a:xfrm>
            <a:off x="3276600" y="981075"/>
            <a:ext cx="5286375" cy="5429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81000" y="1752600"/>
            <a:ext cx="2590800" cy="4038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3505200" y="1981200"/>
            <a:ext cx="990600" cy="32004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5410200" y="3200400"/>
          <a:ext cx="2438400" cy="2966720"/>
        </p:xfrm>
        <a:graphic>
          <a:graphicData uri="http://schemas.openxmlformats.org/drawingml/2006/table">
            <a:tbl>
              <a:tblPr firstRow="1" bandRow="1">
                <a:tableStyleId>{5940675A-B579-460E-94D1-54222C63F5DA}</a:tableStyleId>
              </a:tblPr>
              <a:tblGrid>
                <a:gridCol w="1219200"/>
                <a:gridCol w="1219200"/>
              </a:tblGrid>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4"/>
          <p:cNvPicPr>
            <a:picLocks noChangeAspect="1" noChangeArrowheads="1"/>
          </p:cNvPicPr>
          <p:nvPr/>
        </p:nvPicPr>
        <p:blipFill>
          <a:blip r:embed="rId2"/>
          <a:srcRect/>
          <a:stretch>
            <a:fillRect/>
          </a:stretch>
        </p:blipFill>
        <p:spPr bwMode="auto">
          <a:xfrm>
            <a:off x="304800" y="381000"/>
            <a:ext cx="25908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noChangeArrowheads="1"/>
          </p:cNvPicPr>
          <p:nvPr/>
        </p:nvPicPr>
        <p:blipFill>
          <a:blip r:embed="rId2"/>
          <a:srcRect/>
          <a:stretch>
            <a:fillRect/>
          </a:stretch>
        </p:blipFill>
        <p:spPr bwMode="auto">
          <a:xfrm>
            <a:off x="533400" y="381000"/>
            <a:ext cx="4419600" cy="22574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838200" y="2971800"/>
            <a:ext cx="3829050" cy="22193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876800" y="228600"/>
            <a:ext cx="3543300" cy="25908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4953000" y="3200400"/>
            <a:ext cx="1638300" cy="2276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09600" y="742950"/>
            <a:ext cx="8001000" cy="581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452719"/>
            <a:ext cx="8821882" cy="843819"/>
          </a:xfrm>
        </p:spPr>
        <p:txBody>
          <a:bodyPr/>
          <a:lstStyle/>
          <a:p>
            <a:r>
              <a:rPr lang="en-US" dirty="0" err="1" smtClean="0"/>
              <a:t>Contd</a:t>
            </a:r>
            <a:r>
              <a:rPr lang="en-US" dirty="0" smtClean="0"/>
              <a:t>…</a:t>
            </a:r>
            <a:endParaRPr lang="en-IN" dirty="0"/>
          </a:p>
        </p:txBody>
      </p:sp>
      <p:grpSp>
        <p:nvGrpSpPr>
          <p:cNvPr id="3" name="Group 37"/>
          <p:cNvGrpSpPr>
            <a:grpSpLocks/>
          </p:cNvGrpSpPr>
          <p:nvPr/>
        </p:nvGrpSpPr>
        <p:grpSpPr bwMode="auto">
          <a:xfrm>
            <a:off x="743059" y="1955078"/>
            <a:ext cx="1615678" cy="3224212"/>
            <a:chOff x="4137" y="1345"/>
            <a:chExt cx="1357" cy="2031"/>
          </a:xfrm>
        </p:grpSpPr>
        <p:sp>
          <p:nvSpPr>
            <p:cNvPr id="5" name="Oval 38"/>
            <p:cNvSpPr>
              <a:spLocks noChangeArrowheads="1"/>
            </p:cNvSpPr>
            <p:nvPr/>
          </p:nvSpPr>
          <p:spPr bwMode="auto">
            <a:xfrm>
              <a:off x="4611" y="134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6" name="Oval 39"/>
            <p:cNvSpPr>
              <a:spLocks noChangeArrowheads="1"/>
            </p:cNvSpPr>
            <p:nvPr/>
          </p:nvSpPr>
          <p:spPr bwMode="auto">
            <a:xfrm>
              <a:off x="5004" y="1718"/>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7" name="Oval 40"/>
            <p:cNvSpPr>
              <a:spLocks noChangeArrowheads="1"/>
            </p:cNvSpPr>
            <p:nvPr/>
          </p:nvSpPr>
          <p:spPr bwMode="auto">
            <a:xfrm>
              <a:off x="5214" y="224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8" name="Oval 41"/>
            <p:cNvSpPr>
              <a:spLocks noChangeArrowheads="1"/>
            </p:cNvSpPr>
            <p:nvPr/>
          </p:nvSpPr>
          <p:spPr bwMode="auto">
            <a:xfrm>
              <a:off x="4848" y="3096"/>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9" name="Oval 42"/>
            <p:cNvSpPr>
              <a:spLocks noChangeArrowheads="1"/>
            </p:cNvSpPr>
            <p:nvPr/>
          </p:nvSpPr>
          <p:spPr bwMode="auto">
            <a:xfrm>
              <a:off x="4363" y="2794"/>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10" name="Oval 43"/>
            <p:cNvSpPr>
              <a:spLocks noChangeArrowheads="1"/>
            </p:cNvSpPr>
            <p:nvPr/>
          </p:nvSpPr>
          <p:spPr bwMode="auto">
            <a:xfrm>
              <a:off x="4137" y="2252"/>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11" name="Oval 44"/>
            <p:cNvSpPr>
              <a:spLocks noChangeArrowheads="1"/>
            </p:cNvSpPr>
            <p:nvPr/>
          </p:nvSpPr>
          <p:spPr bwMode="auto">
            <a:xfrm>
              <a:off x="4756" y="2239"/>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sp>
        <p:nvSpPr>
          <p:cNvPr id="12" name="Line 45"/>
          <p:cNvSpPr>
            <a:spLocks noChangeShapeType="1"/>
          </p:cNvSpPr>
          <p:nvPr/>
        </p:nvSpPr>
        <p:spPr bwMode="auto">
          <a:xfrm flipH="1">
            <a:off x="909747" y="2397991"/>
            <a:ext cx="510778" cy="987425"/>
          </a:xfrm>
          <a:prstGeom prst="line">
            <a:avLst/>
          </a:prstGeom>
          <a:noFill/>
          <a:ln w="38100">
            <a:solidFill>
              <a:srgbClr val="FFFF00"/>
            </a:solidFill>
            <a:round/>
            <a:headEnd type="none" w="sm" len="sm"/>
            <a:tailEnd type="none" w="sm" len="sm"/>
          </a:ln>
          <a:effectLst/>
        </p:spPr>
        <p:txBody>
          <a:bodyPr wrap="none" anchor="ctr"/>
          <a:lstStyle/>
          <a:p>
            <a:endParaRPr lang="en-IN"/>
          </a:p>
        </p:txBody>
      </p:sp>
      <p:sp>
        <p:nvSpPr>
          <p:cNvPr id="13" name="Rectangle 46"/>
          <p:cNvSpPr>
            <a:spLocks noChangeArrowheads="1"/>
          </p:cNvSpPr>
          <p:nvPr/>
        </p:nvSpPr>
        <p:spPr bwMode="auto">
          <a:xfrm>
            <a:off x="865693" y="2631354"/>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10</a:t>
            </a:r>
          </a:p>
        </p:txBody>
      </p:sp>
      <p:grpSp>
        <p:nvGrpSpPr>
          <p:cNvPr id="4" name="Group 3"/>
          <p:cNvGrpSpPr>
            <a:grpSpLocks/>
          </p:cNvGrpSpPr>
          <p:nvPr/>
        </p:nvGrpSpPr>
        <p:grpSpPr bwMode="auto">
          <a:xfrm>
            <a:off x="2936190" y="2045422"/>
            <a:ext cx="1615678" cy="3224212"/>
            <a:chOff x="504" y="1356"/>
            <a:chExt cx="1357" cy="2031"/>
          </a:xfrm>
        </p:grpSpPr>
        <p:sp>
          <p:nvSpPr>
            <p:cNvPr id="15" name="Oval 4"/>
            <p:cNvSpPr>
              <a:spLocks noChangeArrowheads="1"/>
            </p:cNvSpPr>
            <p:nvPr/>
          </p:nvSpPr>
          <p:spPr bwMode="auto">
            <a:xfrm>
              <a:off x="978" y="1356"/>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dirty="0">
                  <a:solidFill>
                    <a:schemeClr val="tx1"/>
                  </a:solidFill>
                  <a:ea typeface="新細明體" charset="-120"/>
                </a:rPr>
                <a:t>0</a:t>
              </a:r>
            </a:p>
          </p:txBody>
        </p:sp>
        <p:sp>
          <p:nvSpPr>
            <p:cNvPr id="16" name="Oval 5"/>
            <p:cNvSpPr>
              <a:spLocks noChangeArrowheads="1"/>
            </p:cNvSpPr>
            <p:nvPr/>
          </p:nvSpPr>
          <p:spPr bwMode="auto">
            <a:xfrm>
              <a:off x="1371" y="1729"/>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17" name="Oval 6"/>
            <p:cNvSpPr>
              <a:spLocks noChangeArrowheads="1"/>
            </p:cNvSpPr>
            <p:nvPr/>
          </p:nvSpPr>
          <p:spPr bwMode="auto">
            <a:xfrm>
              <a:off x="1581" y="2254"/>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18" name="Oval 7"/>
            <p:cNvSpPr>
              <a:spLocks noChangeArrowheads="1"/>
            </p:cNvSpPr>
            <p:nvPr/>
          </p:nvSpPr>
          <p:spPr bwMode="auto">
            <a:xfrm>
              <a:off x="1215" y="3107"/>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19" name="Oval 8"/>
            <p:cNvSpPr>
              <a:spLocks noChangeArrowheads="1"/>
            </p:cNvSpPr>
            <p:nvPr/>
          </p:nvSpPr>
          <p:spPr bwMode="auto">
            <a:xfrm>
              <a:off x="730" y="280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20" name="Oval 9"/>
            <p:cNvSpPr>
              <a:spLocks noChangeArrowheads="1"/>
            </p:cNvSpPr>
            <p:nvPr/>
          </p:nvSpPr>
          <p:spPr bwMode="auto">
            <a:xfrm>
              <a:off x="504" y="226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21" name="Oval 10"/>
            <p:cNvSpPr>
              <a:spLocks noChangeArrowheads="1"/>
            </p:cNvSpPr>
            <p:nvPr/>
          </p:nvSpPr>
          <p:spPr bwMode="auto">
            <a:xfrm>
              <a:off x="1123" y="2250"/>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sp>
        <p:nvSpPr>
          <p:cNvPr id="22" name="Line 11"/>
          <p:cNvSpPr>
            <a:spLocks noChangeShapeType="1"/>
          </p:cNvSpPr>
          <p:nvPr/>
        </p:nvSpPr>
        <p:spPr bwMode="auto">
          <a:xfrm flipH="1">
            <a:off x="3104067" y="2489923"/>
            <a:ext cx="509588" cy="98583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23" name="Rectangle 12"/>
          <p:cNvSpPr>
            <a:spLocks noChangeArrowheads="1"/>
          </p:cNvSpPr>
          <p:nvPr/>
        </p:nvSpPr>
        <p:spPr bwMode="auto">
          <a:xfrm>
            <a:off x="3058823" y="2721698"/>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10</a:t>
            </a:r>
          </a:p>
        </p:txBody>
      </p:sp>
      <p:sp>
        <p:nvSpPr>
          <p:cNvPr id="24" name="Line 13"/>
          <p:cNvSpPr>
            <a:spLocks noChangeShapeType="1"/>
          </p:cNvSpPr>
          <p:nvPr/>
        </p:nvSpPr>
        <p:spPr bwMode="auto">
          <a:xfrm flipH="1">
            <a:off x="3947030" y="3918672"/>
            <a:ext cx="369094" cy="900112"/>
          </a:xfrm>
          <a:prstGeom prst="line">
            <a:avLst/>
          </a:prstGeom>
          <a:noFill/>
          <a:ln w="38100">
            <a:solidFill>
              <a:srgbClr val="FFFF00"/>
            </a:solidFill>
            <a:round/>
            <a:headEnd type="none" w="sm" len="sm"/>
            <a:tailEnd type="none" w="sm" len="sm"/>
          </a:ln>
          <a:effectLst/>
        </p:spPr>
        <p:txBody>
          <a:bodyPr wrap="none" anchor="ctr"/>
          <a:lstStyle/>
          <a:p>
            <a:endParaRPr lang="en-IN"/>
          </a:p>
        </p:txBody>
      </p:sp>
      <p:sp>
        <p:nvSpPr>
          <p:cNvPr id="25" name="Rectangle 14"/>
          <p:cNvSpPr>
            <a:spLocks noChangeArrowheads="1"/>
          </p:cNvSpPr>
          <p:nvPr/>
        </p:nvSpPr>
        <p:spPr bwMode="auto">
          <a:xfrm>
            <a:off x="4155389" y="4199660"/>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12</a:t>
            </a:r>
          </a:p>
        </p:txBody>
      </p:sp>
      <p:grpSp>
        <p:nvGrpSpPr>
          <p:cNvPr id="14" name="Group 15"/>
          <p:cNvGrpSpPr>
            <a:grpSpLocks/>
          </p:cNvGrpSpPr>
          <p:nvPr/>
        </p:nvGrpSpPr>
        <p:grpSpPr bwMode="auto">
          <a:xfrm>
            <a:off x="5242863" y="2128117"/>
            <a:ext cx="1615679" cy="3224213"/>
            <a:chOff x="2283" y="1335"/>
            <a:chExt cx="1357" cy="2031"/>
          </a:xfrm>
        </p:grpSpPr>
        <p:sp>
          <p:nvSpPr>
            <p:cNvPr id="27" name="Oval 16"/>
            <p:cNvSpPr>
              <a:spLocks noChangeArrowheads="1"/>
            </p:cNvSpPr>
            <p:nvPr/>
          </p:nvSpPr>
          <p:spPr bwMode="auto">
            <a:xfrm>
              <a:off x="2757" y="133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28" name="Oval 17"/>
            <p:cNvSpPr>
              <a:spLocks noChangeArrowheads="1"/>
            </p:cNvSpPr>
            <p:nvPr/>
          </p:nvSpPr>
          <p:spPr bwMode="auto">
            <a:xfrm>
              <a:off x="3150" y="1708"/>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29" name="Oval 18"/>
            <p:cNvSpPr>
              <a:spLocks noChangeArrowheads="1"/>
            </p:cNvSpPr>
            <p:nvPr/>
          </p:nvSpPr>
          <p:spPr bwMode="auto">
            <a:xfrm>
              <a:off x="3360" y="223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30" name="Oval 19"/>
            <p:cNvSpPr>
              <a:spLocks noChangeArrowheads="1"/>
            </p:cNvSpPr>
            <p:nvPr/>
          </p:nvSpPr>
          <p:spPr bwMode="auto">
            <a:xfrm>
              <a:off x="2994" y="3086"/>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31" name="Oval 20"/>
            <p:cNvSpPr>
              <a:spLocks noChangeArrowheads="1"/>
            </p:cNvSpPr>
            <p:nvPr/>
          </p:nvSpPr>
          <p:spPr bwMode="auto">
            <a:xfrm>
              <a:off x="2509" y="2784"/>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32" name="Oval 21"/>
            <p:cNvSpPr>
              <a:spLocks noChangeArrowheads="1"/>
            </p:cNvSpPr>
            <p:nvPr/>
          </p:nvSpPr>
          <p:spPr bwMode="auto">
            <a:xfrm>
              <a:off x="2283" y="2242"/>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33" name="Oval 22"/>
            <p:cNvSpPr>
              <a:spLocks noChangeArrowheads="1"/>
            </p:cNvSpPr>
            <p:nvPr/>
          </p:nvSpPr>
          <p:spPr bwMode="auto">
            <a:xfrm>
              <a:off x="2902" y="2229"/>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sp>
        <p:nvSpPr>
          <p:cNvPr id="34" name="Line 23"/>
          <p:cNvSpPr>
            <a:spLocks noChangeShapeType="1"/>
          </p:cNvSpPr>
          <p:nvPr/>
        </p:nvSpPr>
        <p:spPr bwMode="auto">
          <a:xfrm flipH="1">
            <a:off x="5410741" y="2572616"/>
            <a:ext cx="509588" cy="98583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35" name="Rectangle 24"/>
          <p:cNvSpPr>
            <a:spLocks noChangeArrowheads="1"/>
          </p:cNvSpPr>
          <p:nvPr/>
        </p:nvSpPr>
        <p:spPr bwMode="auto">
          <a:xfrm>
            <a:off x="5365498" y="2804392"/>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10</a:t>
            </a:r>
          </a:p>
        </p:txBody>
      </p:sp>
      <p:sp>
        <p:nvSpPr>
          <p:cNvPr id="36" name="Line 25"/>
          <p:cNvSpPr>
            <a:spLocks noChangeShapeType="1"/>
          </p:cNvSpPr>
          <p:nvPr/>
        </p:nvSpPr>
        <p:spPr bwMode="auto">
          <a:xfrm flipH="1">
            <a:off x="6253704" y="4001367"/>
            <a:ext cx="369094" cy="900113"/>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37" name="Rectangle 26"/>
          <p:cNvSpPr>
            <a:spLocks noChangeArrowheads="1"/>
          </p:cNvSpPr>
          <p:nvPr/>
        </p:nvSpPr>
        <p:spPr bwMode="auto">
          <a:xfrm>
            <a:off x="6462063" y="4282355"/>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12</a:t>
            </a:r>
          </a:p>
        </p:txBody>
      </p:sp>
      <p:sp>
        <p:nvSpPr>
          <p:cNvPr id="38" name="Line 27"/>
          <p:cNvSpPr>
            <a:spLocks noChangeShapeType="1"/>
          </p:cNvSpPr>
          <p:nvPr/>
        </p:nvSpPr>
        <p:spPr bwMode="auto">
          <a:xfrm flipH="1">
            <a:off x="6151310" y="3167930"/>
            <a:ext cx="228600" cy="371475"/>
          </a:xfrm>
          <a:prstGeom prst="line">
            <a:avLst/>
          </a:prstGeom>
          <a:noFill/>
          <a:ln w="38100">
            <a:solidFill>
              <a:srgbClr val="FFFF00"/>
            </a:solidFill>
            <a:round/>
            <a:headEnd type="none" w="sm" len="sm"/>
            <a:tailEnd type="none" w="sm" len="sm"/>
          </a:ln>
          <a:effectLst/>
        </p:spPr>
        <p:txBody>
          <a:bodyPr wrap="none" anchor="ctr"/>
          <a:lstStyle/>
          <a:p>
            <a:endParaRPr lang="en-IN"/>
          </a:p>
        </p:txBody>
      </p:sp>
      <p:sp>
        <p:nvSpPr>
          <p:cNvPr id="39" name="Rectangle 28"/>
          <p:cNvSpPr>
            <a:spLocks noChangeArrowheads="1"/>
          </p:cNvSpPr>
          <p:nvPr/>
        </p:nvSpPr>
        <p:spPr bwMode="auto">
          <a:xfrm>
            <a:off x="5964382" y="3142530"/>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14</a:t>
            </a:r>
          </a:p>
        </p:txBody>
      </p:sp>
      <p:grpSp>
        <p:nvGrpSpPr>
          <p:cNvPr id="26" name="Group 39"/>
          <p:cNvGrpSpPr/>
          <p:nvPr/>
        </p:nvGrpSpPr>
        <p:grpSpPr>
          <a:xfrm>
            <a:off x="8250817" y="558800"/>
            <a:ext cx="978153" cy="6370975"/>
            <a:chOff x="9130725" y="0"/>
            <a:chExt cx="1304203" cy="6370975"/>
          </a:xfrm>
        </p:grpSpPr>
        <p:grpSp>
          <p:nvGrpSpPr>
            <p:cNvPr id="40" name="Group 58"/>
            <p:cNvGrpSpPr/>
            <p:nvPr/>
          </p:nvGrpSpPr>
          <p:grpSpPr>
            <a:xfrm>
              <a:off x="9395402" y="0"/>
              <a:ext cx="649482" cy="6192837"/>
              <a:chOff x="8203911" y="-27587"/>
              <a:chExt cx="649482" cy="6192837"/>
            </a:xfrm>
          </p:grpSpPr>
          <p:sp>
            <p:nvSpPr>
              <p:cNvPr id="43" name="Line 48"/>
              <p:cNvSpPr>
                <a:spLocks noChangeShapeType="1"/>
              </p:cNvSpPr>
              <p:nvPr/>
            </p:nvSpPr>
            <p:spPr bwMode="auto">
              <a:xfrm>
                <a:off x="8252691" y="297708"/>
                <a:ext cx="476250" cy="0"/>
              </a:xfrm>
              <a:prstGeom prst="line">
                <a:avLst/>
              </a:prstGeom>
              <a:noFill/>
              <a:ln w="9525">
                <a:solidFill>
                  <a:schemeClr val="tx1"/>
                </a:solidFill>
                <a:round/>
                <a:headEnd/>
                <a:tailEnd/>
              </a:ln>
              <a:effectLst/>
            </p:spPr>
            <p:txBody>
              <a:bodyPr wrap="none" anchor="ctr"/>
              <a:lstStyle/>
              <a:p>
                <a:endParaRPr lang="en-IN"/>
              </a:p>
            </p:txBody>
          </p:sp>
          <p:sp>
            <p:nvSpPr>
              <p:cNvPr id="44" name="Line 49"/>
              <p:cNvSpPr>
                <a:spLocks noChangeShapeType="1"/>
              </p:cNvSpPr>
              <p:nvPr/>
            </p:nvSpPr>
            <p:spPr bwMode="auto">
              <a:xfrm>
                <a:off x="8221374" y="964600"/>
                <a:ext cx="493712" cy="0"/>
              </a:xfrm>
              <a:prstGeom prst="line">
                <a:avLst/>
              </a:prstGeom>
              <a:noFill/>
              <a:ln w="9525">
                <a:solidFill>
                  <a:schemeClr val="tx1"/>
                </a:solidFill>
                <a:round/>
                <a:headEnd/>
                <a:tailEnd/>
              </a:ln>
              <a:effectLst/>
            </p:spPr>
            <p:txBody>
              <a:bodyPr wrap="none" anchor="ctr"/>
              <a:lstStyle/>
              <a:p>
                <a:endParaRPr lang="en-IN"/>
              </a:p>
            </p:txBody>
          </p:sp>
          <p:sp>
            <p:nvSpPr>
              <p:cNvPr id="45" name="Line 50"/>
              <p:cNvSpPr>
                <a:spLocks noChangeShapeType="1"/>
              </p:cNvSpPr>
              <p:nvPr/>
            </p:nvSpPr>
            <p:spPr bwMode="auto">
              <a:xfrm>
                <a:off x="8221374" y="1705963"/>
                <a:ext cx="565150" cy="0"/>
              </a:xfrm>
              <a:prstGeom prst="line">
                <a:avLst/>
              </a:prstGeom>
              <a:noFill/>
              <a:ln w="9525">
                <a:solidFill>
                  <a:schemeClr val="tx1"/>
                </a:solidFill>
                <a:round/>
                <a:headEnd/>
                <a:tailEnd/>
              </a:ln>
              <a:effectLst/>
            </p:spPr>
            <p:txBody>
              <a:bodyPr wrap="none" anchor="ctr"/>
              <a:lstStyle/>
              <a:p>
                <a:endParaRPr lang="en-IN"/>
              </a:p>
            </p:txBody>
          </p:sp>
          <p:sp>
            <p:nvSpPr>
              <p:cNvPr id="46" name="Line 51"/>
              <p:cNvSpPr>
                <a:spLocks noChangeShapeType="1"/>
              </p:cNvSpPr>
              <p:nvPr/>
            </p:nvSpPr>
            <p:spPr bwMode="auto">
              <a:xfrm>
                <a:off x="8203911" y="2428275"/>
                <a:ext cx="563563" cy="0"/>
              </a:xfrm>
              <a:prstGeom prst="line">
                <a:avLst/>
              </a:prstGeom>
              <a:noFill/>
              <a:ln w="9525">
                <a:solidFill>
                  <a:schemeClr val="tx1"/>
                </a:solidFill>
                <a:round/>
                <a:headEnd/>
                <a:tailEnd/>
              </a:ln>
              <a:effectLst/>
            </p:spPr>
            <p:txBody>
              <a:bodyPr wrap="none" anchor="ctr"/>
              <a:lstStyle/>
              <a:p>
                <a:endParaRPr lang="en-IN"/>
              </a:p>
            </p:txBody>
          </p:sp>
          <p:sp>
            <p:nvSpPr>
              <p:cNvPr id="47" name="Line 53"/>
              <p:cNvSpPr>
                <a:spLocks noChangeShapeType="1"/>
              </p:cNvSpPr>
              <p:nvPr/>
            </p:nvSpPr>
            <p:spPr bwMode="auto">
              <a:xfrm>
                <a:off x="8221374" y="3152175"/>
                <a:ext cx="493712" cy="0"/>
              </a:xfrm>
              <a:prstGeom prst="line">
                <a:avLst/>
              </a:prstGeom>
              <a:noFill/>
              <a:ln w="9525">
                <a:solidFill>
                  <a:schemeClr val="tx1"/>
                </a:solidFill>
                <a:round/>
                <a:headEnd/>
                <a:tailEnd/>
              </a:ln>
              <a:effectLst/>
            </p:spPr>
            <p:txBody>
              <a:bodyPr wrap="none" anchor="ctr"/>
              <a:lstStyle/>
              <a:p>
                <a:endParaRPr lang="en-IN"/>
              </a:p>
            </p:txBody>
          </p:sp>
          <p:sp>
            <p:nvSpPr>
              <p:cNvPr id="48" name="Line 54"/>
              <p:cNvSpPr>
                <a:spLocks noChangeShapeType="1"/>
              </p:cNvSpPr>
              <p:nvPr/>
            </p:nvSpPr>
            <p:spPr bwMode="auto">
              <a:xfrm>
                <a:off x="8238836" y="3911000"/>
                <a:ext cx="476250" cy="0"/>
              </a:xfrm>
              <a:prstGeom prst="line">
                <a:avLst/>
              </a:prstGeom>
              <a:noFill/>
              <a:ln w="9525">
                <a:solidFill>
                  <a:schemeClr val="tx1"/>
                </a:solidFill>
                <a:round/>
                <a:headEnd/>
                <a:tailEnd/>
              </a:ln>
              <a:effectLst/>
            </p:spPr>
            <p:txBody>
              <a:bodyPr wrap="none" anchor="ctr"/>
              <a:lstStyle/>
              <a:p>
                <a:endParaRPr lang="en-IN"/>
              </a:p>
            </p:txBody>
          </p:sp>
          <p:sp>
            <p:nvSpPr>
              <p:cNvPr id="49" name="Line 55"/>
              <p:cNvSpPr>
                <a:spLocks noChangeShapeType="1"/>
              </p:cNvSpPr>
              <p:nvPr/>
            </p:nvSpPr>
            <p:spPr bwMode="auto">
              <a:xfrm>
                <a:off x="8238836" y="4615850"/>
                <a:ext cx="476250" cy="0"/>
              </a:xfrm>
              <a:prstGeom prst="line">
                <a:avLst/>
              </a:prstGeom>
              <a:noFill/>
              <a:ln w="9525">
                <a:solidFill>
                  <a:schemeClr val="tx1"/>
                </a:solidFill>
                <a:round/>
                <a:headEnd/>
                <a:tailEnd/>
              </a:ln>
              <a:effectLst/>
            </p:spPr>
            <p:txBody>
              <a:bodyPr wrap="none" anchor="ctr"/>
              <a:lstStyle/>
              <a:p>
                <a:endParaRPr lang="en-IN"/>
              </a:p>
            </p:txBody>
          </p:sp>
          <p:sp>
            <p:nvSpPr>
              <p:cNvPr id="50" name="Line 56"/>
              <p:cNvSpPr>
                <a:spLocks noChangeShapeType="1"/>
              </p:cNvSpPr>
              <p:nvPr/>
            </p:nvSpPr>
            <p:spPr bwMode="auto">
              <a:xfrm>
                <a:off x="8238836" y="5374675"/>
                <a:ext cx="511175" cy="0"/>
              </a:xfrm>
              <a:prstGeom prst="line">
                <a:avLst/>
              </a:prstGeom>
              <a:noFill/>
              <a:ln w="9525">
                <a:solidFill>
                  <a:schemeClr val="tx1"/>
                </a:solidFill>
                <a:round/>
                <a:headEnd/>
                <a:tailEnd/>
              </a:ln>
              <a:effectLst/>
            </p:spPr>
            <p:txBody>
              <a:bodyPr wrap="none" anchor="ctr"/>
              <a:lstStyle/>
              <a:p>
                <a:endParaRPr lang="en-IN"/>
              </a:p>
            </p:txBody>
          </p:sp>
          <p:sp>
            <p:nvSpPr>
              <p:cNvPr id="51" name="Line 57"/>
              <p:cNvSpPr>
                <a:spLocks noChangeShapeType="1"/>
              </p:cNvSpPr>
              <p:nvPr/>
            </p:nvSpPr>
            <p:spPr bwMode="auto">
              <a:xfrm>
                <a:off x="8238836" y="6165250"/>
                <a:ext cx="458788" cy="0"/>
              </a:xfrm>
              <a:prstGeom prst="line">
                <a:avLst/>
              </a:prstGeom>
              <a:noFill/>
              <a:ln w="9525">
                <a:solidFill>
                  <a:schemeClr val="tx1"/>
                </a:solidFill>
                <a:round/>
                <a:headEnd/>
                <a:tailEnd/>
              </a:ln>
              <a:effectLst/>
            </p:spPr>
            <p:txBody>
              <a:bodyPr wrap="none" anchor="ctr"/>
              <a:lstStyle/>
              <a:p>
                <a:endParaRPr lang="en-IN"/>
              </a:p>
            </p:txBody>
          </p:sp>
          <p:sp>
            <p:nvSpPr>
              <p:cNvPr id="52" name="Line 58"/>
              <p:cNvSpPr>
                <a:spLocks noChangeShapeType="1"/>
              </p:cNvSpPr>
              <p:nvPr/>
            </p:nvSpPr>
            <p:spPr bwMode="auto">
              <a:xfrm>
                <a:off x="8256299" y="6165250"/>
                <a:ext cx="388937" cy="0"/>
              </a:xfrm>
              <a:prstGeom prst="line">
                <a:avLst/>
              </a:prstGeom>
              <a:noFill/>
              <a:ln w="9525">
                <a:solidFill>
                  <a:schemeClr val="tx1"/>
                </a:solidFill>
                <a:round/>
                <a:headEnd/>
                <a:tailEnd/>
              </a:ln>
              <a:effectLst/>
            </p:spPr>
            <p:txBody>
              <a:bodyPr wrap="none" anchor="ctr"/>
              <a:lstStyle/>
              <a:p>
                <a:endParaRPr lang="en-IN"/>
              </a:p>
            </p:txBody>
          </p:sp>
          <p:sp>
            <p:nvSpPr>
              <p:cNvPr id="53" name="Line 59"/>
              <p:cNvSpPr>
                <a:spLocks noChangeShapeType="1"/>
              </p:cNvSpPr>
              <p:nvPr/>
            </p:nvSpPr>
            <p:spPr bwMode="auto">
              <a:xfrm>
                <a:off x="8327736" y="6165250"/>
                <a:ext cx="369888" cy="0"/>
              </a:xfrm>
              <a:prstGeom prst="line">
                <a:avLst/>
              </a:prstGeom>
              <a:noFill/>
              <a:ln w="9525">
                <a:solidFill>
                  <a:schemeClr val="tx1"/>
                </a:solidFill>
                <a:round/>
                <a:headEnd/>
                <a:tailEnd/>
              </a:ln>
              <a:effectLst/>
            </p:spPr>
            <p:txBody>
              <a:bodyPr wrap="none" anchor="ctr"/>
              <a:lstStyle/>
              <a:p>
                <a:endParaRPr lang="en-IN"/>
              </a:p>
            </p:txBody>
          </p:sp>
          <p:sp>
            <p:nvSpPr>
              <p:cNvPr id="54" name="Text Box 61"/>
              <p:cNvSpPr txBox="1">
                <a:spLocks noChangeArrowheads="1"/>
              </p:cNvSpPr>
              <p:nvPr/>
            </p:nvSpPr>
            <p:spPr bwMode="auto">
              <a:xfrm>
                <a:off x="8249950" y="-27587"/>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10</a:t>
                </a:r>
              </a:p>
            </p:txBody>
          </p:sp>
          <p:sp>
            <p:nvSpPr>
              <p:cNvPr id="55" name="Text Box 62"/>
              <p:cNvSpPr txBox="1">
                <a:spLocks noChangeArrowheads="1"/>
              </p:cNvSpPr>
              <p:nvPr/>
            </p:nvSpPr>
            <p:spPr bwMode="auto">
              <a:xfrm>
                <a:off x="8257164" y="66499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12</a:t>
                </a:r>
              </a:p>
            </p:txBody>
          </p:sp>
          <p:sp>
            <p:nvSpPr>
              <p:cNvPr id="56" name="Text Box 63"/>
              <p:cNvSpPr txBox="1">
                <a:spLocks noChangeArrowheads="1"/>
              </p:cNvSpPr>
              <p:nvPr/>
            </p:nvSpPr>
            <p:spPr bwMode="auto">
              <a:xfrm>
                <a:off x="8253556" y="139452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14</a:t>
                </a:r>
              </a:p>
            </p:txBody>
          </p:sp>
          <p:sp>
            <p:nvSpPr>
              <p:cNvPr id="57" name="Text Box 64"/>
              <p:cNvSpPr txBox="1">
                <a:spLocks noChangeArrowheads="1"/>
              </p:cNvSpPr>
              <p:nvPr/>
            </p:nvSpPr>
            <p:spPr bwMode="auto">
              <a:xfrm>
                <a:off x="8244754" y="2100960"/>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16</a:t>
                </a:r>
              </a:p>
            </p:txBody>
          </p:sp>
          <p:sp>
            <p:nvSpPr>
              <p:cNvPr id="58" name="Text Box 65"/>
              <p:cNvSpPr txBox="1">
                <a:spLocks noChangeArrowheads="1"/>
              </p:cNvSpPr>
              <p:nvPr/>
            </p:nvSpPr>
            <p:spPr bwMode="auto">
              <a:xfrm>
                <a:off x="8227291" y="2840735"/>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18</a:t>
                </a:r>
              </a:p>
            </p:txBody>
          </p:sp>
          <p:sp>
            <p:nvSpPr>
              <p:cNvPr id="59" name="Text Box 67"/>
              <p:cNvSpPr txBox="1">
                <a:spLocks noChangeArrowheads="1"/>
              </p:cNvSpPr>
              <p:nvPr/>
            </p:nvSpPr>
            <p:spPr bwMode="auto">
              <a:xfrm>
                <a:off x="8281266" y="358729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22</a:t>
                </a:r>
              </a:p>
            </p:txBody>
          </p:sp>
          <p:sp>
            <p:nvSpPr>
              <p:cNvPr id="60" name="Text Box 68"/>
              <p:cNvSpPr txBox="1">
                <a:spLocks noChangeArrowheads="1"/>
              </p:cNvSpPr>
              <p:nvPr/>
            </p:nvSpPr>
            <p:spPr bwMode="auto">
              <a:xfrm>
                <a:off x="8255002" y="4290698"/>
                <a:ext cx="558271"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24</a:t>
                </a:r>
              </a:p>
            </p:txBody>
          </p:sp>
          <p:sp>
            <p:nvSpPr>
              <p:cNvPr id="61" name="Text Box 69"/>
              <p:cNvSpPr txBox="1">
                <a:spLocks noChangeArrowheads="1"/>
              </p:cNvSpPr>
              <p:nvPr/>
            </p:nvSpPr>
            <p:spPr bwMode="auto">
              <a:xfrm>
                <a:off x="8295122" y="5037688"/>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25</a:t>
                </a:r>
              </a:p>
            </p:txBody>
          </p:sp>
          <p:sp>
            <p:nvSpPr>
              <p:cNvPr id="62" name="Text Box 70"/>
              <p:cNvSpPr txBox="1">
                <a:spLocks noChangeArrowheads="1"/>
              </p:cNvSpPr>
              <p:nvPr/>
            </p:nvSpPr>
            <p:spPr bwMode="auto">
              <a:xfrm>
                <a:off x="8249950" y="576837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28</a:t>
                </a:r>
              </a:p>
            </p:txBody>
          </p:sp>
        </p:grpSp>
        <p:sp>
          <p:nvSpPr>
            <p:cNvPr id="42" name="Text Box 47"/>
            <p:cNvSpPr txBox="1">
              <a:spLocks noChangeArrowheads="1"/>
            </p:cNvSpPr>
            <p:nvPr/>
          </p:nvSpPr>
          <p:spPr bwMode="auto">
            <a:xfrm>
              <a:off x="9130725" y="0"/>
              <a:ext cx="1304203" cy="6370975"/>
            </a:xfrm>
            <a:prstGeom prst="rect">
              <a:avLst/>
            </a:prstGeom>
            <a:noFill/>
            <a:ln w="9525">
              <a:noFill/>
              <a:miter lim="800000"/>
              <a:headEnd/>
              <a:tailEnd/>
            </a:ln>
            <a:effectLst/>
          </p:spPr>
          <p:txBody>
            <a:bodyPr wrap="none" anchor="ctr">
              <a:spAutoFit/>
            </a:bodyPr>
            <a:lstStyle/>
            <a:p>
              <a:pPr algn="l"/>
              <a:r>
                <a:rPr lang="en-US" altLang="zh-TW" sz="2400" dirty="0">
                  <a:ea typeface="新細明體" charset="-120"/>
                </a:rPr>
                <a:t>0       5</a:t>
              </a:r>
            </a:p>
            <a:p>
              <a:pPr algn="l"/>
              <a:endParaRPr lang="en-US" altLang="zh-TW" sz="2400" dirty="0">
                <a:ea typeface="新細明體" charset="-120"/>
              </a:endParaRPr>
            </a:p>
            <a:p>
              <a:pPr algn="l"/>
              <a:r>
                <a:rPr lang="en-US" altLang="zh-TW" sz="2400" dirty="0">
                  <a:ea typeface="新細明體" charset="-120"/>
                </a:rPr>
                <a:t>2       3</a:t>
              </a:r>
            </a:p>
            <a:p>
              <a:pPr algn="l"/>
              <a:endParaRPr lang="en-US" altLang="zh-TW" sz="2400" dirty="0">
                <a:ea typeface="新細明體" charset="-120"/>
              </a:endParaRPr>
            </a:p>
            <a:p>
              <a:pPr algn="l"/>
              <a:r>
                <a:rPr lang="en-US" altLang="zh-TW" sz="2400" dirty="0">
                  <a:ea typeface="新細明體" charset="-120"/>
                </a:rPr>
                <a:t>1       6</a:t>
              </a:r>
            </a:p>
            <a:p>
              <a:pPr algn="l"/>
              <a:endParaRPr lang="en-US" altLang="zh-TW" sz="2400" dirty="0">
                <a:ea typeface="新細明體" charset="-120"/>
              </a:endParaRPr>
            </a:p>
            <a:p>
              <a:pPr algn="l"/>
              <a:r>
                <a:rPr lang="en-US" altLang="zh-TW" sz="2400" dirty="0">
                  <a:ea typeface="新細明體" charset="-120"/>
                </a:rPr>
                <a:t>1       2</a:t>
              </a:r>
            </a:p>
            <a:p>
              <a:pPr algn="l"/>
              <a:endParaRPr lang="en-US" altLang="zh-TW" sz="2400" dirty="0">
                <a:ea typeface="新細明體" charset="-120"/>
              </a:endParaRPr>
            </a:p>
            <a:p>
              <a:pPr algn="l"/>
              <a:r>
                <a:rPr lang="en-US" altLang="zh-TW" sz="2400" dirty="0">
                  <a:ea typeface="新細明體" charset="-120"/>
                </a:rPr>
                <a:t>3       6</a:t>
              </a:r>
            </a:p>
            <a:p>
              <a:pPr algn="l"/>
              <a:endParaRPr lang="en-US" altLang="zh-TW" sz="2400" dirty="0">
                <a:ea typeface="新細明體" charset="-120"/>
              </a:endParaRPr>
            </a:p>
            <a:p>
              <a:pPr algn="l"/>
              <a:r>
                <a:rPr lang="en-US" altLang="zh-TW" sz="2400" dirty="0">
                  <a:ea typeface="新細明體" charset="-120"/>
                </a:rPr>
                <a:t>3       4</a:t>
              </a:r>
            </a:p>
            <a:p>
              <a:pPr algn="l"/>
              <a:endParaRPr lang="en-US" altLang="zh-TW" sz="2400" dirty="0">
                <a:ea typeface="新細明體" charset="-120"/>
              </a:endParaRPr>
            </a:p>
            <a:p>
              <a:pPr algn="l"/>
              <a:r>
                <a:rPr lang="en-US" altLang="zh-TW" sz="2400" dirty="0">
                  <a:ea typeface="新細明體" charset="-120"/>
                </a:rPr>
                <a:t>4       6</a:t>
              </a:r>
            </a:p>
            <a:p>
              <a:pPr algn="l"/>
              <a:endParaRPr lang="en-US" altLang="zh-TW" sz="2400" dirty="0">
                <a:ea typeface="新細明體" charset="-120"/>
              </a:endParaRPr>
            </a:p>
            <a:p>
              <a:pPr algn="l"/>
              <a:r>
                <a:rPr lang="en-US" altLang="zh-TW" sz="2400" dirty="0">
                  <a:ea typeface="新細明體" charset="-120"/>
                </a:rPr>
                <a:t>4       5</a:t>
              </a:r>
            </a:p>
            <a:p>
              <a:pPr algn="l"/>
              <a:endParaRPr lang="en-US" altLang="zh-TW" sz="2400" dirty="0">
                <a:ea typeface="新細明體" charset="-120"/>
              </a:endParaRPr>
            </a:p>
            <a:p>
              <a:pPr algn="l"/>
              <a:r>
                <a:rPr lang="en-US" altLang="zh-TW" sz="2400" dirty="0">
                  <a:ea typeface="新細明體" charset="-120"/>
                </a:rPr>
                <a:t>0       1</a:t>
              </a:r>
            </a:p>
          </p:txBody>
        </p:sp>
      </p:grpSp>
      <p:sp>
        <p:nvSpPr>
          <p:cNvPr id="64" name="Text Box 90"/>
          <p:cNvSpPr txBox="1">
            <a:spLocks noChangeArrowheads="1"/>
          </p:cNvSpPr>
          <p:nvPr/>
        </p:nvSpPr>
        <p:spPr bwMode="auto">
          <a:xfrm>
            <a:off x="7063654" y="2281239"/>
            <a:ext cx="352982" cy="369332"/>
          </a:xfrm>
          <a:prstGeom prst="rect">
            <a:avLst/>
          </a:prstGeom>
          <a:noFill/>
          <a:ln w="9525">
            <a:noFill/>
            <a:miter lim="800000"/>
            <a:headEnd/>
            <a:tailEnd/>
          </a:ln>
          <a:effectLst/>
        </p:spPr>
        <p:txBody>
          <a:bodyPr wrap="none" anchor="ctr">
            <a:spAutoFit/>
          </a:bodyPr>
          <a:lstStyle/>
          <a:p>
            <a:pPr algn="l"/>
            <a:r>
              <a:rPr lang="en-US" altLang="zh-TW">
                <a:ea typeface="新細明體" charset="-120"/>
              </a:rPr>
              <a:t>+ </a:t>
            </a:r>
          </a:p>
        </p:txBody>
      </p:sp>
      <p:sp>
        <p:nvSpPr>
          <p:cNvPr id="65" name="Text Box 93"/>
          <p:cNvSpPr txBox="1">
            <a:spLocks noChangeArrowheads="1"/>
          </p:cNvSpPr>
          <p:nvPr/>
        </p:nvSpPr>
        <p:spPr bwMode="auto">
          <a:xfrm>
            <a:off x="7292254" y="2247900"/>
            <a:ext cx="841897" cy="369332"/>
          </a:xfrm>
          <a:prstGeom prst="rect">
            <a:avLst/>
          </a:prstGeom>
          <a:noFill/>
          <a:ln w="9525">
            <a:noFill/>
            <a:miter lim="800000"/>
            <a:headEnd/>
            <a:tailEnd/>
          </a:ln>
          <a:effectLst/>
        </p:spPr>
        <p:txBody>
          <a:bodyPr wrap="none" anchor="ctr">
            <a:spAutoFit/>
          </a:bodyPr>
          <a:lstStyle/>
          <a:p>
            <a:r>
              <a:rPr lang="en-US" altLang="zh-TW" dirty="0">
                <a:ea typeface="新細明體" charset="-120"/>
              </a:rPr>
              <a:t>3       </a:t>
            </a:r>
            <a:r>
              <a:rPr lang="en-US" altLang="zh-TW" dirty="0" smtClean="0">
                <a:ea typeface="新細明體" charset="-120"/>
              </a:rPr>
              <a:t> 6</a:t>
            </a:r>
            <a:endParaRPr lang="en-US" altLang="zh-TW" dirty="0">
              <a:ea typeface="新細明體" charset="-120"/>
            </a:endParaRPr>
          </a:p>
        </p:txBody>
      </p:sp>
      <p:sp>
        <p:nvSpPr>
          <p:cNvPr id="66" name="Line 94"/>
          <p:cNvSpPr>
            <a:spLocks noChangeShapeType="1"/>
          </p:cNvSpPr>
          <p:nvPr/>
        </p:nvSpPr>
        <p:spPr bwMode="auto">
          <a:xfrm>
            <a:off x="7476801" y="2479675"/>
            <a:ext cx="290513" cy="0"/>
          </a:xfrm>
          <a:prstGeom prst="line">
            <a:avLst/>
          </a:prstGeom>
          <a:noFill/>
          <a:ln w="9525">
            <a:solidFill>
              <a:schemeClr val="tx1"/>
            </a:solidFill>
            <a:round/>
            <a:headEnd/>
            <a:tailEnd/>
          </a:ln>
          <a:effectLst/>
        </p:spPr>
        <p:txBody>
          <a:bodyPr wrap="none" anchor="ctr"/>
          <a:lstStyle/>
          <a:p>
            <a:endParaRPr lang="en-IN"/>
          </a:p>
        </p:txBody>
      </p:sp>
      <p:sp>
        <p:nvSpPr>
          <p:cNvPr id="67" name="Text Box 95"/>
          <p:cNvSpPr txBox="1">
            <a:spLocks noChangeArrowheads="1"/>
          </p:cNvSpPr>
          <p:nvPr/>
        </p:nvSpPr>
        <p:spPr bwMode="auto">
          <a:xfrm>
            <a:off x="7330679" y="2623411"/>
            <a:ext cx="649793"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cycle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grpSp>
        <p:nvGrpSpPr>
          <p:cNvPr id="3" name="Group 22"/>
          <p:cNvGrpSpPr>
            <a:grpSpLocks/>
          </p:cNvGrpSpPr>
          <p:nvPr/>
        </p:nvGrpSpPr>
        <p:grpSpPr bwMode="auto">
          <a:xfrm>
            <a:off x="304584" y="1762991"/>
            <a:ext cx="1615679" cy="3224213"/>
            <a:chOff x="879" y="1324"/>
            <a:chExt cx="1357" cy="2031"/>
          </a:xfrm>
        </p:grpSpPr>
        <p:sp>
          <p:nvSpPr>
            <p:cNvPr id="5" name="Oval 23"/>
            <p:cNvSpPr>
              <a:spLocks noChangeArrowheads="1"/>
            </p:cNvSpPr>
            <p:nvPr/>
          </p:nvSpPr>
          <p:spPr bwMode="auto">
            <a:xfrm>
              <a:off x="1353" y="1324"/>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6" name="Oval 24"/>
            <p:cNvSpPr>
              <a:spLocks noChangeArrowheads="1"/>
            </p:cNvSpPr>
            <p:nvPr/>
          </p:nvSpPr>
          <p:spPr bwMode="auto">
            <a:xfrm>
              <a:off x="1746" y="1697"/>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7" name="Oval 25"/>
            <p:cNvSpPr>
              <a:spLocks noChangeArrowheads="1"/>
            </p:cNvSpPr>
            <p:nvPr/>
          </p:nvSpPr>
          <p:spPr bwMode="auto">
            <a:xfrm>
              <a:off x="1956" y="2222"/>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8" name="Oval 26"/>
            <p:cNvSpPr>
              <a:spLocks noChangeArrowheads="1"/>
            </p:cNvSpPr>
            <p:nvPr/>
          </p:nvSpPr>
          <p:spPr bwMode="auto">
            <a:xfrm>
              <a:off x="1590" y="307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9" name="Oval 27"/>
            <p:cNvSpPr>
              <a:spLocks noChangeArrowheads="1"/>
            </p:cNvSpPr>
            <p:nvPr/>
          </p:nvSpPr>
          <p:spPr bwMode="auto">
            <a:xfrm>
              <a:off x="1105" y="277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10" name="Oval 28"/>
            <p:cNvSpPr>
              <a:spLocks noChangeArrowheads="1"/>
            </p:cNvSpPr>
            <p:nvPr/>
          </p:nvSpPr>
          <p:spPr bwMode="auto">
            <a:xfrm>
              <a:off x="879" y="2231"/>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11" name="Oval 29"/>
            <p:cNvSpPr>
              <a:spLocks noChangeArrowheads="1"/>
            </p:cNvSpPr>
            <p:nvPr/>
          </p:nvSpPr>
          <p:spPr bwMode="auto">
            <a:xfrm>
              <a:off x="1498" y="2218"/>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sp>
        <p:nvSpPr>
          <p:cNvPr id="12" name="Line 30"/>
          <p:cNvSpPr>
            <a:spLocks noChangeShapeType="1"/>
          </p:cNvSpPr>
          <p:nvPr/>
        </p:nvSpPr>
        <p:spPr bwMode="auto">
          <a:xfrm flipH="1">
            <a:off x="472462" y="2207490"/>
            <a:ext cx="509588" cy="98583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3" name="Rectangle 31"/>
          <p:cNvSpPr>
            <a:spLocks noChangeArrowheads="1"/>
          </p:cNvSpPr>
          <p:nvPr/>
        </p:nvSpPr>
        <p:spPr bwMode="auto">
          <a:xfrm>
            <a:off x="427219" y="2439266"/>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10</a:t>
            </a:r>
          </a:p>
        </p:txBody>
      </p:sp>
      <p:sp>
        <p:nvSpPr>
          <p:cNvPr id="14" name="Line 32"/>
          <p:cNvSpPr>
            <a:spLocks noChangeShapeType="1"/>
          </p:cNvSpPr>
          <p:nvPr/>
        </p:nvSpPr>
        <p:spPr bwMode="auto">
          <a:xfrm flipH="1">
            <a:off x="1315425" y="3636240"/>
            <a:ext cx="369094" cy="90011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5" name="Rectangle 33"/>
          <p:cNvSpPr>
            <a:spLocks noChangeArrowheads="1"/>
          </p:cNvSpPr>
          <p:nvPr/>
        </p:nvSpPr>
        <p:spPr bwMode="auto">
          <a:xfrm>
            <a:off x="1523784" y="3917229"/>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12</a:t>
            </a:r>
          </a:p>
        </p:txBody>
      </p:sp>
      <p:sp>
        <p:nvSpPr>
          <p:cNvPr id="16" name="Line 34"/>
          <p:cNvSpPr>
            <a:spLocks noChangeShapeType="1"/>
          </p:cNvSpPr>
          <p:nvPr/>
        </p:nvSpPr>
        <p:spPr bwMode="auto">
          <a:xfrm flipH="1">
            <a:off x="1213031" y="2802804"/>
            <a:ext cx="228600" cy="3714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7" name="Rectangle 35"/>
          <p:cNvSpPr>
            <a:spLocks noChangeArrowheads="1"/>
          </p:cNvSpPr>
          <p:nvPr/>
        </p:nvSpPr>
        <p:spPr bwMode="auto">
          <a:xfrm>
            <a:off x="1026103" y="2777404"/>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14</a:t>
            </a:r>
          </a:p>
        </p:txBody>
      </p:sp>
      <p:sp>
        <p:nvSpPr>
          <p:cNvPr id="18" name="Line 36"/>
          <p:cNvSpPr>
            <a:spLocks noChangeShapeType="1"/>
          </p:cNvSpPr>
          <p:nvPr/>
        </p:nvSpPr>
        <p:spPr bwMode="auto">
          <a:xfrm>
            <a:off x="1583316" y="2802803"/>
            <a:ext cx="164306" cy="3730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9" name="Rectangle 37"/>
          <p:cNvSpPr>
            <a:spLocks noChangeArrowheads="1"/>
          </p:cNvSpPr>
          <p:nvPr/>
        </p:nvSpPr>
        <p:spPr bwMode="auto">
          <a:xfrm>
            <a:off x="1639275" y="2777404"/>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16</a:t>
            </a:r>
          </a:p>
        </p:txBody>
      </p:sp>
      <p:sp>
        <p:nvSpPr>
          <p:cNvPr id="20" name="Line 38"/>
          <p:cNvSpPr>
            <a:spLocks noChangeShapeType="1"/>
          </p:cNvSpPr>
          <p:nvPr/>
        </p:nvSpPr>
        <p:spPr bwMode="auto">
          <a:xfrm>
            <a:off x="893944" y="4383954"/>
            <a:ext cx="279797" cy="269875"/>
          </a:xfrm>
          <a:prstGeom prst="line">
            <a:avLst/>
          </a:prstGeom>
          <a:noFill/>
          <a:ln w="38100">
            <a:solidFill>
              <a:srgbClr val="FFFF00"/>
            </a:solidFill>
            <a:round/>
            <a:headEnd type="none" w="sm" len="sm"/>
            <a:tailEnd type="none" w="sm" len="sm"/>
          </a:ln>
          <a:effectLst/>
        </p:spPr>
        <p:txBody>
          <a:bodyPr wrap="none" anchor="ctr"/>
          <a:lstStyle/>
          <a:p>
            <a:endParaRPr lang="en-IN"/>
          </a:p>
        </p:txBody>
      </p:sp>
      <p:sp>
        <p:nvSpPr>
          <p:cNvPr id="21" name="Rectangle 39"/>
          <p:cNvSpPr>
            <a:spLocks noChangeArrowheads="1"/>
          </p:cNvSpPr>
          <p:nvPr/>
        </p:nvSpPr>
        <p:spPr bwMode="auto">
          <a:xfrm>
            <a:off x="771309" y="4444279"/>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22</a:t>
            </a:r>
          </a:p>
        </p:txBody>
      </p:sp>
      <p:sp>
        <p:nvSpPr>
          <p:cNvPr id="22" name="Text Box 60"/>
          <p:cNvSpPr txBox="1">
            <a:spLocks noChangeArrowheads="1"/>
          </p:cNvSpPr>
          <p:nvPr/>
        </p:nvSpPr>
        <p:spPr bwMode="auto">
          <a:xfrm>
            <a:off x="2745691" y="1927225"/>
            <a:ext cx="788999" cy="369332"/>
          </a:xfrm>
          <a:prstGeom prst="rect">
            <a:avLst/>
          </a:prstGeom>
          <a:noFill/>
          <a:ln w="9525">
            <a:noFill/>
            <a:miter lim="800000"/>
            <a:headEnd/>
            <a:tailEnd/>
          </a:ln>
          <a:effectLst/>
        </p:spPr>
        <p:txBody>
          <a:bodyPr wrap="none" anchor="ctr">
            <a:spAutoFit/>
          </a:bodyPr>
          <a:lstStyle/>
          <a:p>
            <a:r>
              <a:rPr lang="en-US" altLang="zh-TW" dirty="0">
                <a:ea typeface="新細明體" charset="-120"/>
              </a:rPr>
              <a:t>4       6</a:t>
            </a:r>
          </a:p>
        </p:txBody>
      </p:sp>
      <p:sp>
        <p:nvSpPr>
          <p:cNvPr id="23" name="Line 61"/>
          <p:cNvSpPr>
            <a:spLocks noChangeShapeType="1"/>
          </p:cNvSpPr>
          <p:nvPr/>
        </p:nvSpPr>
        <p:spPr bwMode="auto">
          <a:xfrm>
            <a:off x="2930237" y="2158999"/>
            <a:ext cx="290513" cy="0"/>
          </a:xfrm>
          <a:prstGeom prst="line">
            <a:avLst/>
          </a:prstGeom>
          <a:noFill/>
          <a:ln w="9525">
            <a:solidFill>
              <a:schemeClr val="tx1"/>
            </a:solidFill>
            <a:round/>
            <a:headEnd/>
            <a:tailEnd/>
          </a:ln>
          <a:effectLst/>
        </p:spPr>
        <p:txBody>
          <a:bodyPr wrap="none" anchor="ctr"/>
          <a:lstStyle/>
          <a:p>
            <a:endParaRPr lang="en-IN"/>
          </a:p>
        </p:txBody>
      </p:sp>
      <p:sp>
        <p:nvSpPr>
          <p:cNvPr id="24" name="Text Box 62"/>
          <p:cNvSpPr txBox="1">
            <a:spLocks noChangeArrowheads="1"/>
          </p:cNvSpPr>
          <p:nvPr/>
        </p:nvSpPr>
        <p:spPr bwMode="auto">
          <a:xfrm>
            <a:off x="2794506" y="2482850"/>
            <a:ext cx="649793"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cycle</a:t>
            </a:r>
          </a:p>
        </p:txBody>
      </p:sp>
      <p:sp>
        <p:nvSpPr>
          <p:cNvPr id="25" name="Text Box 63"/>
          <p:cNvSpPr txBox="1">
            <a:spLocks noChangeArrowheads="1"/>
          </p:cNvSpPr>
          <p:nvPr/>
        </p:nvSpPr>
        <p:spPr bwMode="auto">
          <a:xfrm>
            <a:off x="2423031" y="1944688"/>
            <a:ext cx="300082" cy="369332"/>
          </a:xfrm>
          <a:prstGeom prst="rect">
            <a:avLst/>
          </a:prstGeom>
          <a:noFill/>
          <a:ln w="9525">
            <a:noFill/>
            <a:miter lim="800000"/>
            <a:headEnd/>
            <a:tailEnd/>
          </a:ln>
          <a:effectLst/>
        </p:spPr>
        <p:txBody>
          <a:bodyPr wrap="none" anchor="ctr">
            <a:spAutoFit/>
          </a:bodyPr>
          <a:lstStyle/>
          <a:p>
            <a:r>
              <a:rPr lang="en-US" altLang="zh-TW">
                <a:ea typeface="新細明體" charset="-120"/>
              </a:rPr>
              <a:t>+</a:t>
            </a:r>
          </a:p>
        </p:txBody>
      </p:sp>
      <p:grpSp>
        <p:nvGrpSpPr>
          <p:cNvPr id="4" name="Group 40"/>
          <p:cNvGrpSpPr>
            <a:grpSpLocks/>
          </p:cNvGrpSpPr>
          <p:nvPr/>
        </p:nvGrpSpPr>
        <p:grpSpPr bwMode="auto">
          <a:xfrm>
            <a:off x="4171950" y="1656774"/>
            <a:ext cx="1615679" cy="3224213"/>
            <a:chOff x="3429" y="1292"/>
            <a:chExt cx="1357" cy="2031"/>
          </a:xfrm>
        </p:grpSpPr>
        <p:sp>
          <p:nvSpPr>
            <p:cNvPr id="27" name="Oval 41"/>
            <p:cNvSpPr>
              <a:spLocks noChangeArrowheads="1"/>
            </p:cNvSpPr>
            <p:nvPr/>
          </p:nvSpPr>
          <p:spPr bwMode="auto">
            <a:xfrm>
              <a:off x="3903" y="1292"/>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28" name="Oval 42"/>
            <p:cNvSpPr>
              <a:spLocks noChangeArrowheads="1"/>
            </p:cNvSpPr>
            <p:nvPr/>
          </p:nvSpPr>
          <p:spPr bwMode="auto">
            <a:xfrm>
              <a:off x="4296" y="1665"/>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29" name="Oval 43"/>
            <p:cNvSpPr>
              <a:spLocks noChangeArrowheads="1"/>
            </p:cNvSpPr>
            <p:nvPr/>
          </p:nvSpPr>
          <p:spPr bwMode="auto">
            <a:xfrm>
              <a:off x="4506" y="2190"/>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30" name="Oval 44"/>
            <p:cNvSpPr>
              <a:spLocks noChangeArrowheads="1"/>
            </p:cNvSpPr>
            <p:nvPr/>
          </p:nvSpPr>
          <p:spPr bwMode="auto">
            <a:xfrm>
              <a:off x="4140" y="3043"/>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31" name="Oval 45"/>
            <p:cNvSpPr>
              <a:spLocks noChangeArrowheads="1"/>
            </p:cNvSpPr>
            <p:nvPr/>
          </p:nvSpPr>
          <p:spPr bwMode="auto">
            <a:xfrm>
              <a:off x="3655" y="2741"/>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32" name="Oval 46"/>
            <p:cNvSpPr>
              <a:spLocks noChangeArrowheads="1"/>
            </p:cNvSpPr>
            <p:nvPr/>
          </p:nvSpPr>
          <p:spPr bwMode="auto">
            <a:xfrm>
              <a:off x="3429" y="2199"/>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33" name="Oval 47"/>
            <p:cNvSpPr>
              <a:spLocks noChangeArrowheads="1"/>
            </p:cNvSpPr>
            <p:nvPr/>
          </p:nvSpPr>
          <p:spPr bwMode="auto">
            <a:xfrm>
              <a:off x="4048" y="2186"/>
              <a:ext cx="280" cy="28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solidFill>
                    <a:schemeClr val="tx1"/>
                  </a:solidFill>
                  <a:ea typeface="新細明體" charset="-120"/>
                </a:rPr>
                <a:t>6</a:t>
              </a:r>
            </a:p>
          </p:txBody>
        </p:sp>
      </p:grpSp>
      <p:sp>
        <p:nvSpPr>
          <p:cNvPr id="34" name="Line 48"/>
          <p:cNvSpPr>
            <a:spLocks noChangeShapeType="1"/>
          </p:cNvSpPr>
          <p:nvPr/>
        </p:nvSpPr>
        <p:spPr bwMode="auto">
          <a:xfrm flipH="1">
            <a:off x="4339828" y="2101273"/>
            <a:ext cx="509588" cy="98583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5" name="Rectangle 49"/>
          <p:cNvSpPr>
            <a:spLocks noChangeArrowheads="1"/>
          </p:cNvSpPr>
          <p:nvPr/>
        </p:nvSpPr>
        <p:spPr bwMode="auto">
          <a:xfrm>
            <a:off x="4294585" y="2333049"/>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10</a:t>
            </a:r>
          </a:p>
        </p:txBody>
      </p:sp>
      <p:sp>
        <p:nvSpPr>
          <p:cNvPr id="36" name="Line 50"/>
          <p:cNvSpPr>
            <a:spLocks noChangeShapeType="1"/>
          </p:cNvSpPr>
          <p:nvPr/>
        </p:nvSpPr>
        <p:spPr bwMode="auto">
          <a:xfrm flipH="1">
            <a:off x="5182791" y="3530023"/>
            <a:ext cx="369094" cy="90011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7" name="Rectangle 51"/>
          <p:cNvSpPr>
            <a:spLocks noChangeArrowheads="1"/>
          </p:cNvSpPr>
          <p:nvPr/>
        </p:nvSpPr>
        <p:spPr bwMode="auto">
          <a:xfrm>
            <a:off x="5391150" y="3811012"/>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12</a:t>
            </a:r>
          </a:p>
        </p:txBody>
      </p:sp>
      <p:sp>
        <p:nvSpPr>
          <p:cNvPr id="38" name="Line 52"/>
          <p:cNvSpPr>
            <a:spLocks noChangeShapeType="1"/>
          </p:cNvSpPr>
          <p:nvPr/>
        </p:nvSpPr>
        <p:spPr bwMode="auto">
          <a:xfrm flipH="1">
            <a:off x="5080397" y="2696587"/>
            <a:ext cx="228600" cy="3714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9" name="Rectangle 53"/>
          <p:cNvSpPr>
            <a:spLocks noChangeArrowheads="1"/>
          </p:cNvSpPr>
          <p:nvPr/>
        </p:nvSpPr>
        <p:spPr bwMode="auto">
          <a:xfrm>
            <a:off x="4893469" y="2671187"/>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14</a:t>
            </a:r>
          </a:p>
        </p:txBody>
      </p:sp>
      <p:sp>
        <p:nvSpPr>
          <p:cNvPr id="40" name="Line 54"/>
          <p:cNvSpPr>
            <a:spLocks noChangeShapeType="1"/>
          </p:cNvSpPr>
          <p:nvPr/>
        </p:nvSpPr>
        <p:spPr bwMode="auto">
          <a:xfrm>
            <a:off x="5450682" y="2696586"/>
            <a:ext cx="164306" cy="3730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41" name="Rectangle 55"/>
          <p:cNvSpPr>
            <a:spLocks noChangeArrowheads="1"/>
          </p:cNvSpPr>
          <p:nvPr/>
        </p:nvSpPr>
        <p:spPr bwMode="auto">
          <a:xfrm>
            <a:off x="5506641" y="2671187"/>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16</a:t>
            </a:r>
          </a:p>
        </p:txBody>
      </p:sp>
      <p:sp>
        <p:nvSpPr>
          <p:cNvPr id="42" name="Line 56"/>
          <p:cNvSpPr>
            <a:spLocks noChangeShapeType="1"/>
          </p:cNvSpPr>
          <p:nvPr/>
        </p:nvSpPr>
        <p:spPr bwMode="auto">
          <a:xfrm>
            <a:off x="4761310" y="4277737"/>
            <a:ext cx="279797" cy="2698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43" name="Rectangle 57"/>
          <p:cNvSpPr>
            <a:spLocks noChangeArrowheads="1"/>
          </p:cNvSpPr>
          <p:nvPr/>
        </p:nvSpPr>
        <p:spPr bwMode="auto">
          <a:xfrm>
            <a:off x="4638675" y="4338062"/>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22</a:t>
            </a:r>
          </a:p>
        </p:txBody>
      </p:sp>
      <p:sp>
        <p:nvSpPr>
          <p:cNvPr id="44" name="Line 58"/>
          <p:cNvSpPr>
            <a:spLocks noChangeShapeType="1"/>
          </p:cNvSpPr>
          <p:nvPr/>
        </p:nvSpPr>
        <p:spPr bwMode="auto">
          <a:xfrm>
            <a:off x="4354116" y="3530023"/>
            <a:ext cx="151209" cy="457200"/>
          </a:xfrm>
          <a:prstGeom prst="line">
            <a:avLst/>
          </a:prstGeom>
          <a:noFill/>
          <a:ln w="38100">
            <a:solidFill>
              <a:srgbClr val="FFFF00"/>
            </a:solidFill>
            <a:round/>
            <a:headEnd type="none" w="sm" len="sm"/>
            <a:tailEnd type="none" w="sm" len="sm"/>
          </a:ln>
          <a:effectLst/>
        </p:spPr>
        <p:txBody>
          <a:bodyPr wrap="none" anchor="ctr"/>
          <a:lstStyle/>
          <a:p>
            <a:endParaRPr lang="en-IN"/>
          </a:p>
        </p:txBody>
      </p:sp>
      <p:sp>
        <p:nvSpPr>
          <p:cNvPr id="45" name="Rectangle 59"/>
          <p:cNvSpPr>
            <a:spLocks noChangeArrowheads="1"/>
          </p:cNvSpPr>
          <p:nvPr/>
        </p:nvSpPr>
        <p:spPr bwMode="auto">
          <a:xfrm>
            <a:off x="4117181" y="3642737"/>
            <a:ext cx="419987" cy="369974"/>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a:solidFill>
                  <a:schemeClr val="tx1"/>
                </a:solidFill>
                <a:ea typeface="新細明體" charset="-120"/>
              </a:rPr>
              <a:t>25</a:t>
            </a:r>
          </a:p>
        </p:txBody>
      </p:sp>
      <p:grpSp>
        <p:nvGrpSpPr>
          <p:cNvPr id="26" name="Group 45"/>
          <p:cNvGrpSpPr/>
          <p:nvPr/>
        </p:nvGrpSpPr>
        <p:grpSpPr>
          <a:xfrm>
            <a:off x="8250817" y="558800"/>
            <a:ext cx="978153" cy="6370975"/>
            <a:chOff x="9130725" y="0"/>
            <a:chExt cx="1304203" cy="6370975"/>
          </a:xfrm>
        </p:grpSpPr>
        <p:grpSp>
          <p:nvGrpSpPr>
            <p:cNvPr id="46" name="Group 58"/>
            <p:cNvGrpSpPr/>
            <p:nvPr/>
          </p:nvGrpSpPr>
          <p:grpSpPr>
            <a:xfrm>
              <a:off x="9395402" y="0"/>
              <a:ext cx="649482" cy="6192837"/>
              <a:chOff x="8203911" y="-27587"/>
              <a:chExt cx="649482" cy="6192837"/>
            </a:xfrm>
          </p:grpSpPr>
          <p:sp>
            <p:nvSpPr>
              <p:cNvPr id="49" name="Line 48"/>
              <p:cNvSpPr>
                <a:spLocks noChangeShapeType="1"/>
              </p:cNvSpPr>
              <p:nvPr/>
            </p:nvSpPr>
            <p:spPr bwMode="auto">
              <a:xfrm>
                <a:off x="8252691" y="297708"/>
                <a:ext cx="476250" cy="0"/>
              </a:xfrm>
              <a:prstGeom prst="line">
                <a:avLst/>
              </a:prstGeom>
              <a:noFill/>
              <a:ln w="9525">
                <a:solidFill>
                  <a:schemeClr val="tx1"/>
                </a:solidFill>
                <a:round/>
                <a:headEnd/>
                <a:tailEnd/>
              </a:ln>
              <a:effectLst/>
            </p:spPr>
            <p:txBody>
              <a:bodyPr wrap="none" anchor="ctr"/>
              <a:lstStyle/>
              <a:p>
                <a:endParaRPr lang="en-IN"/>
              </a:p>
            </p:txBody>
          </p:sp>
          <p:sp>
            <p:nvSpPr>
              <p:cNvPr id="50" name="Line 49"/>
              <p:cNvSpPr>
                <a:spLocks noChangeShapeType="1"/>
              </p:cNvSpPr>
              <p:nvPr/>
            </p:nvSpPr>
            <p:spPr bwMode="auto">
              <a:xfrm>
                <a:off x="8221374" y="964600"/>
                <a:ext cx="493712" cy="0"/>
              </a:xfrm>
              <a:prstGeom prst="line">
                <a:avLst/>
              </a:prstGeom>
              <a:noFill/>
              <a:ln w="9525">
                <a:solidFill>
                  <a:schemeClr val="tx1"/>
                </a:solidFill>
                <a:round/>
                <a:headEnd/>
                <a:tailEnd/>
              </a:ln>
              <a:effectLst/>
            </p:spPr>
            <p:txBody>
              <a:bodyPr wrap="none" anchor="ctr"/>
              <a:lstStyle/>
              <a:p>
                <a:endParaRPr lang="en-IN"/>
              </a:p>
            </p:txBody>
          </p:sp>
          <p:sp>
            <p:nvSpPr>
              <p:cNvPr id="51" name="Line 50"/>
              <p:cNvSpPr>
                <a:spLocks noChangeShapeType="1"/>
              </p:cNvSpPr>
              <p:nvPr/>
            </p:nvSpPr>
            <p:spPr bwMode="auto">
              <a:xfrm>
                <a:off x="8221374" y="1705963"/>
                <a:ext cx="565150" cy="0"/>
              </a:xfrm>
              <a:prstGeom prst="line">
                <a:avLst/>
              </a:prstGeom>
              <a:noFill/>
              <a:ln w="9525">
                <a:solidFill>
                  <a:schemeClr val="tx1"/>
                </a:solidFill>
                <a:round/>
                <a:headEnd/>
                <a:tailEnd/>
              </a:ln>
              <a:effectLst/>
            </p:spPr>
            <p:txBody>
              <a:bodyPr wrap="none" anchor="ctr"/>
              <a:lstStyle/>
              <a:p>
                <a:endParaRPr lang="en-IN"/>
              </a:p>
            </p:txBody>
          </p:sp>
          <p:sp>
            <p:nvSpPr>
              <p:cNvPr id="52" name="Line 51"/>
              <p:cNvSpPr>
                <a:spLocks noChangeShapeType="1"/>
              </p:cNvSpPr>
              <p:nvPr/>
            </p:nvSpPr>
            <p:spPr bwMode="auto">
              <a:xfrm>
                <a:off x="8203911" y="2428275"/>
                <a:ext cx="563563" cy="0"/>
              </a:xfrm>
              <a:prstGeom prst="line">
                <a:avLst/>
              </a:prstGeom>
              <a:noFill/>
              <a:ln w="9525">
                <a:solidFill>
                  <a:schemeClr val="tx1"/>
                </a:solidFill>
                <a:round/>
                <a:headEnd/>
                <a:tailEnd/>
              </a:ln>
              <a:effectLst/>
            </p:spPr>
            <p:txBody>
              <a:bodyPr wrap="none" anchor="ctr"/>
              <a:lstStyle/>
              <a:p>
                <a:endParaRPr lang="en-IN"/>
              </a:p>
            </p:txBody>
          </p:sp>
          <p:sp>
            <p:nvSpPr>
              <p:cNvPr id="53" name="Line 53"/>
              <p:cNvSpPr>
                <a:spLocks noChangeShapeType="1"/>
              </p:cNvSpPr>
              <p:nvPr/>
            </p:nvSpPr>
            <p:spPr bwMode="auto">
              <a:xfrm>
                <a:off x="8221374" y="3152175"/>
                <a:ext cx="493712" cy="0"/>
              </a:xfrm>
              <a:prstGeom prst="line">
                <a:avLst/>
              </a:prstGeom>
              <a:noFill/>
              <a:ln w="9525">
                <a:solidFill>
                  <a:schemeClr val="tx1"/>
                </a:solidFill>
                <a:round/>
                <a:headEnd/>
                <a:tailEnd/>
              </a:ln>
              <a:effectLst/>
            </p:spPr>
            <p:txBody>
              <a:bodyPr wrap="none" anchor="ctr"/>
              <a:lstStyle/>
              <a:p>
                <a:endParaRPr lang="en-IN"/>
              </a:p>
            </p:txBody>
          </p:sp>
          <p:sp>
            <p:nvSpPr>
              <p:cNvPr id="54" name="Line 54"/>
              <p:cNvSpPr>
                <a:spLocks noChangeShapeType="1"/>
              </p:cNvSpPr>
              <p:nvPr/>
            </p:nvSpPr>
            <p:spPr bwMode="auto">
              <a:xfrm>
                <a:off x="8238836" y="3911000"/>
                <a:ext cx="476250" cy="0"/>
              </a:xfrm>
              <a:prstGeom prst="line">
                <a:avLst/>
              </a:prstGeom>
              <a:noFill/>
              <a:ln w="9525">
                <a:solidFill>
                  <a:schemeClr val="tx1"/>
                </a:solidFill>
                <a:round/>
                <a:headEnd/>
                <a:tailEnd/>
              </a:ln>
              <a:effectLst/>
            </p:spPr>
            <p:txBody>
              <a:bodyPr wrap="none" anchor="ctr"/>
              <a:lstStyle/>
              <a:p>
                <a:endParaRPr lang="en-IN"/>
              </a:p>
            </p:txBody>
          </p:sp>
          <p:sp>
            <p:nvSpPr>
              <p:cNvPr id="55" name="Line 55"/>
              <p:cNvSpPr>
                <a:spLocks noChangeShapeType="1"/>
              </p:cNvSpPr>
              <p:nvPr/>
            </p:nvSpPr>
            <p:spPr bwMode="auto">
              <a:xfrm>
                <a:off x="8238836" y="4615850"/>
                <a:ext cx="476250" cy="0"/>
              </a:xfrm>
              <a:prstGeom prst="line">
                <a:avLst/>
              </a:prstGeom>
              <a:noFill/>
              <a:ln w="9525">
                <a:solidFill>
                  <a:schemeClr val="tx1"/>
                </a:solidFill>
                <a:round/>
                <a:headEnd/>
                <a:tailEnd/>
              </a:ln>
              <a:effectLst/>
            </p:spPr>
            <p:txBody>
              <a:bodyPr wrap="none" anchor="ctr"/>
              <a:lstStyle/>
              <a:p>
                <a:endParaRPr lang="en-IN"/>
              </a:p>
            </p:txBody>
          </p:sp>
          <p:sp>
            <p:nvSpPr>
              <p:cNvPr id="56" name="Line 56"/>
              <p:cNvSpPr>
                <a:spLocks noChangeShapeType="1"/>
              </p:cNvSpPr>
              <p:nvPr/>
            </p:nvSpPr>
            <p:spPr bwMode="auto">
              <a:xfrm>
                <a:off x="8238836" y="5374675"/>
                <a:ext cx="511175" cy="0"/>
              </a:xfrm>
              <a:prstGeom prst="line">
                <a:avLst/>
              </a:prstGeom>
              <a:noFill/>
              <a:ln w="9525">
                <a:solidFill>
                  <a:schemeClr val="tx1"/>
                </a:solidFill>
                <a:round/>
                <a:headEnd/>
                <a:tailEnd/>
              </a:ln>
              <a:effectLst/>
            </p:spPr>
            <p:txBody>
              <a:bodyPr wrap="none" anchor="ctr"/>
              <a:lstStyle/>
              <a:p>
                <a:endParaRPr lang="en-IN"/>
              </a:p>
            </p:txBody>
          </p:sp>
          <p:sp>
            <p:nvSpPr>
              <p:cNvPr id="57" name="Line 57"/>
              <p:cNvSpPr>
                <a:spLocks noChangeShapeType="1"/>
              </p:cNvSpPr>
              <p:nvPr/>
            </p:nvSpPr>
            <p:spPr bwMode="auto">
              <a:xfrm>
                <a:off x="8238836" y="6165250"/>
                <a:ext cx="458788" cy="0"/>
              </a:xfrm>
              <a:prstGeom prst="line">
                <a:avLst/>
              </a:prstGeom>
              <a:noFill/>
              <a:ln w="9525">
                <a:solidFill>
                  <a:schemeClr val="tx1"/>
                </a:solidFill>
                <a:round/>
                <a:headEnd/>
                <a:tailEnd/>
              </a:ln>
              <a:effectLst/>
            </p:spPr>
            <p:txBody>
              <a:bodyPr wrap="none" anchor="ctr"/>
              <a:lstStyle/>
              <a:p>
                <a:endParaRPr lang="en-IN"/>
              </a:p>
            </p:txBody>
          </p:sp>
          <p:sp>
            <p:nvSpPr>
              <p:cNvPr id="58" name="Line 58"/>
              <p:cNvSpPr>
                <a:spLocks noChangeShapeType="1"/>
              </p:cNvSpPr>
              <p:nvPr/>
            </p:nvSpPr>
            <p:spPr bwMode="auto">
              <a:xfrm>
                <a:off x="8256299" y="6165250"/>
                <a:ext cx="388937" cy="0"/>
              </a:xfrm>
              <a:prstGeom prst="line">
                <a:avLst/>
              </a:prstGeom>
              <a:noFill/>
              <a:ln w="9525">
                <a:solidFill>
                  <a:schemeClr val="tx1"/>
                </a:solidFill>
                <a:round/>
                <a:headEnd/>
                <a:tailEnd/>
              </a:ln>
              <a:effectLst/>
            </p:spPr>
            <p:txBody>
              <a:bodyPr wrap="none" anchor="ctr"/>
              <a:lstStyle/>
              <a:p>
                <a:endParaRPr lang="en-IN"/>
              </a:p>
            </p:txBody>
          </p:sp>
          <p:sp>
            <p:nvSpPr>
              <p:cNvPr id="59" name="Line 59"/>
              <p:cNvSpPr>
                <a:spLocks noChangeShapeType="1"/>
              </p:cNvSpPr>
              <p:nvPr/>
            </p:nvSpPr>
            <p:spPr bwMode="auto">
              <a:xfrm>
                <a:off x="8327736" y="6165250"/>
                <a:ext cx="369888" cy="0"/>
              </a:xfrm>
              <a:prstGeom prst="line">
                <a:avLst/>
              </a:prstGeom>
              <a:noFill/>
              <a:ln w="9525">
                <a:solidFill>
                  <a:schemeClr val="tx1"/>
                </a:solidFill>
                <a:round/>
                <a:headEnd/>
                <a:tailEnd/>
              </a:ln>
              <a:effectLst/>
            </p:spPr>
            <p:txBody>
              <a:bodyPr wrap="none" anchor="ctr"/>
              <a:lstStyle/>
              <a:p>
                <a:endParaRPr lang="en-IN"/>
              </a:p>
            </p:txBody>
          </p:sp>
          <p:sp>
            <p:nvSpPr>
              <p:cNvPr id="60" name="Text Box 61"/>
              <p:cNvSpPr txBox="1">
                <a:spLocks noChangeArrowheads="1"/>
              </p:cNvSpPr>
              <p:nvPr/>
            </p:nvSpPr>
            <p:spPr bwMode="auto">
              <a:xfrm>
                <a:off x="8249950" y="-27587"/>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10</a:t>
                </a:r>
              </a:p>
            </p:txBody>
          </p:sp>
          <p:sp>
            <p:nvSpPr>
              <p:cNvPr id="61" name="Text Box 62"/>
              <p:cNvSpPr txBox="1">
                <a:spLocks noChangeArrowheads="1"/>
              </p:cNvSpPr>
              <p:nvPr/>
            </p:nvSpPr>
            <p:spPr bwMode="auto">
              <a:xfrm>
                <a:off x="8257164" y="66499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12</a:t>
                </a:r>
              </a:p>
            </p:txBody>
          </p:sp>
          <p:sp>
            <p:nvSpPr>
              <p:cNvPr id="62" name="Text Box 63"/>
              <p:cNvSpPr txBox="1">
                <a:spLocks noChangeArrowheads="1"/>
              </p:cNvSpPr>
              <p:nvPr/>
            </p:nvSpPr>
            <p:spPr bwMode="auto">
              <a:xfrm>
                <a:off x="8253556" y="139452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14</a:t>
                </a:r>
              </a:p>
            </p:txBody>
          </p:sp>
          <p:sp>
            <p:nvSpPr>
              <p:cNvPr id="63" name="Text Box 64"/>
              <p:cNvSpPr txBox="1">
                <a:spLocks noChangeArrowheads="1"/>
              </p:cNvSpPr>
              <p:nvPr/>
            </p:nvSpPr>
            <p:spPr bwMode="auto">
              <a:xfrm>
                <a:off x="8244754" y="2100960"/>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16</a:t>
                </a:r>
              </a:p>
            </p:txBody>
          </p:sp>
          <p:sp>
            <p:nvSpPr>
              <p:cNvPr id="64" name="Text Box 65"/>
              <p:cNvSpPr txBox="1">
                <a:spLocks noChangeArrowheads="1"/>
              </p:cNvSpPr>
              <p:nvPr/>
            </p:nvSpPr>
            <p:spPr bwMode="auto">
              <a:xfrm>
                <a:off x="8227291" y="2840735"/>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18</a:t>
                </a:r>
              </a:p>
            </p:txBody>
          </p:sp>
          <p:sp>
            <p:nvSpPr>
              <p:cNvPr id="65" name="Text Box 67"/>
              <p:cNvSpPr txBox="1">
                <a:spLocks noChangeArrowheads="1"/>
              </p:cNvSpPr>
              <p:nvPr/>
            </p:nvSpPr>
            <p:spPr bwMode="auto">
              <a:xfrm>
                <a:off x="8281266" y="3587293"/>
                <a:ext cx="558272"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22</a:t>
                </a:r>
              </a:p>
            </p:txBody>
          </p:sp>
          <p:sp>
            <p:nvSpPr>
              <p:cNvPr id="66" name="Text Box 68"/>
              <p:cNvSpPr txBox="1">
                <a:spLocks noChangeArrowheads="1"/>
              </p:cNvSpPr>
              <p:nvPr/>
            </p:nvSpPr>
            <p:spPr bwMode="auto">
              <a:xfrm>
                <a:off x="8255002" y="4290698"/>
                <a:ext cx="558271" cy="369332"/>
              </a:xfrm>
              <a:prstGeom prst="rect">
                <a:avLst/>
              </a:prstGeom>
              <a:noFill/>
              <a:ln w="9525">
                <a:noFill/>
                <a:miter lim="800000"/>
                <a:headEnd/>
                <a:tailEnd/>
              </a:ln>
              <a:effectLst/>
            </p:spPr>
            <p:txBody>
              <a:bodyPr wrap="none" anchor="ctr">
                <a:spAutoFit/>
              </a:bodyPr>
              <a:lstStyle/>
              <a:p>
                <a:r>
                  <a:rPr lang="en-US" altLang="zh-TW" dirty="0">
                    <a:solidFill>
                      <a:schemeClr val="tx2"/>
                    </a:solidFill>
                    <a:ea typeface="新細明體" charset="-120"/>
                  </a:rPr>
                  <a:t>24</a:t>
                </a:r>
              </a:p>
            </p:txBody>
          </p:sp>
          <p:sp>
            <p:nvSpPr>
              <p:cNvPr id="67" name="Text Box 69"/>
              <p:cNvSpPr txBox="1">
                <a:spLocks noChangeArrowheads="1"/>
              </p:cNvSpPr>
              <p:nvPr/>
            </p:nvSpPr>
            <p:spPr bwMode="auto">
              <a:xfrm>
                <a:off x="8295122" y="5037688"/>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25</a:t>
                </a:r>
              </a:p>
            </p:txBody>
          </p:sp>
          <p:sp>
            <p:nvSpPr>
              <p:cNvPr id="68" name="Text Box 70"/>
              <p:cNvSpPr txBox="1">
                <a:spLocks noChangeArrowheads="1"/>
              </p:cNvSpPr>
              <p:nvPr/>
            </p:nvSpPr>
            <p:spPr bwMode="auto">
              <a:xfrm>
                <a:off x="8249950" y="5768375"/>
                <a:ext cx="558271" cy="369332"/>
              </a:xfrm>
              <a:prstGeom prst="rect">
                <a:avLst/>
              </a:prstGeom>
              <a:noFill/>
              <a:ln w="9525">
                <a:noFill/>
                <a:miter lim="800000"/>
                <a:headEnd/>
                <a:tailEnd/>
              </a:ln>
              <a:effectLst/>
            </p:spPr>
            <p:txBody>
              <a:bodyPr wrap="none" anchor="ctr">
                <a:spAutoFit/>
              </a:bodyPr>
              <a:lstStyle/>
              <a:p>
                <a:r>
                  <a:rPr lang="en-US" altLang="zh-TW">
                    <a:solidFill>
                      <a:schemeClr val="tx2"/>
                    </a:solidFill>
                    <a:ea typeface="新細明體" charset="-120"/>
                  </a:rPr>
                  <a:t>28</a:t>
                </a:r>
              </a:p>
            </p:txBody>
          </p:sp>
        </p:grpSp>
        <p:sp>
          <p:nvSpPr>
            <p:cNvPr id="48" name="Text Box 47"/>
            <p:cNvSpPr txBox="1">
              <a:spLocks noChangeArrowheads="1"/>
            </p:cNvSpPr>
            <p:nvPr/>
          </p:nvSpPr>
          <p:spPr bwMode="auto">
            <a:xfrm>
              <a:off x="9130725" y="0"/>
              <a:ext cx="1304203" cy="6370975"/>
            </a:xfrm>
            <a:prstGeom prst="rect">
              <a:avLst/>
            </a:prstGeom>
            <a:noFill/>
            <a:ln w="9525">
              <a:noFill/>
              <a:miter lim="800000"/>
              <a:headEnd/>
              <a:tailEnd/>
            </a:ln>
            <a:effectLst/>
          </p:spPr>
          <p:txBody>
            <a:bodyPr wrap="none" anchor="ctr">
              <a:spAutoFit/>
            </a:bodyPr>
            <a:lstStyle/>
            <a:p>
              <a:pPr algn="l"/>
              <a:r>
                <a:rPr lang="en-US" altLang="zh-TW" sz="2400" dirty="0">
                  <a:ea typeface="新細明體" charset="-120"/>
                </a:rPr>
                <a:t>0       5</a:t>
              </a:r>
            </a:p>
            <a:p>
              <a:pPr algn="l"/>
              <a:endParaRPr lang="en-US" altLang="zh-TW" sz="2400" dirty="0">
                <a:ea typeface="新細明體" charset="-120"/>
              </a:endParaRPr>
            </a:p>
            <a:p>
              <a:pPr algn="l"/>
              <a:r>
                <a:rPr lang="en-US" altLang="zh-TW" sz="2400" dirty="0">
                  <a:ea typeface="新細明體" charset="-120"/>
                </a:rPr>
                <a:t>2       3</a:t>
              </a:r>
            </a:p>
            <a:p>
              <a:pPr algn="l"/>
              <a:endParaRPr lang="en-US" altLang="zh-TW" sz="2400" dirty="0">
                <a:ea typeface="新細明體" charset="-120"/>
              </a:endParaRPr>
            </a:p>
            <a:p>
              <a:pPr algn="l"/>
              <a:r>
                <a:rPr lang="en-US" altLang="zh-TW" sz="2400" dirty="0">
                  <a:ea typeface="新細明體" charset="-120"/>
                </a:rPr>
                <a:t>1       6</a:t>
              </a:r>
            </a:p>
            <a:p>
              <a:pPr algn="l"/>
              <a:endParaRPr lang="en-US" altLang="zh-TW" sz="2400" dirty="0">
                <a:ea typeface="新細明體" charset="-120"/>
              </a:endParaRPr>
            </a:p>
            <a:p>
              <a:pPr algn="l"/>
              <a:r>
                <a:rPr lang="en-US" altLang="zh-TW" sz="2400" dirty="0">
                  <a:ea typeface="新細明體" charset="-120"/>
                </a:rPr>
                <a:t>1       2</a:t>
              </a:r>
            </a:p>
            <a:p>
              <a:pPr algn="l"/>
              <a:endParaRPr lang="en-US" altLang="zh-TW" sz="2400" dirty="0">
                <a:ea typeface="新細明體" charset="-120"/>
              </a:endParaRPr>
            </a:p>
            <a:p>
              <a:pPr algn="l"/>
              <a:r>
                <a:rPr lang="en-US" altLang="zh-TW" sz="2400" dirty="0">
                  <a:ea typeface="新細明體" charset="-120"/>
                </a:rPr>
                <a:t>3       6</a:t>
              </a:r>
            </a:p>
            <a:p>
              <a:pPr algn="l"/>
              <a:endParaRPr lang="en-US" altLang="zh-TW" sz="2400" dirty="0">
                <a:ea typeface="新細明體" charset="-120"/>
              </a:endParaRPr>
            </a:p>
            <a:p>
              <a:pPr algn="l"/>
              <a:r>
                <a:rPr lang="en-US" altLang="zh-TW" sz="2400" dirty="0">
                  <a:ea typeface="新細明體" charset="-120"/>
                </a:rPr>
                <a:t>3       4</a:t>
              </a:r>
            </a:p>
            <a:p>
              <a:pPr algn="l"/>
              <a:endParaRPr lang="en-US" altLang="zh-TW" sz="2400" dirty="0">
                <a:ea typeface="新細明體" charset="-120"/>
              </a:endParaRPr>
            </a:p>
            <a:p>
              <a:pPr algn="l"/>
              <a:r>
                <a:rPr lang="en-US" altLang="zh-TW" sz="2400" dirty="0">
                  <a:ea typeface="新細明體" charset="-120"/>
                </a:rPr>
                <a:t>4       6</a:t>
              </a:r>
            </a:p>
            <a:p>
              <a:pPr algn="l"/>
              <a:endParaRPr lang="en-US" altLang="zh-TW" sz="2400" dirty="0">
                <a:ea typeface="新細明體" charset="-120"/>
              </a:endParaRPr>
            </a:p>
            <a:p>
              <a:pPr algn="l"/>
              <a:r>
                <a:rPr lang="en-US" altLang="zh-TW" sz="2400" dirty="0">
                  <a:ea typeface="新細明體" charset="-120"/>
                </a:rPr>
                <a:t>4       5</a:t>
              </a:r>
            </a:p>
            <a:p>
              <a:pPr algn="l"/>
              <a:endParaRPr lang="en-US" altLang="zh-TW" sz="2400" dirty="0">
                <a:ea typeface="新細明體" charset="-120"/>
              </a:endParaRPr>
            </a:p>
            <a:p>
              <a:pPr algn="l"/>
              <a:r>
                <a:rPr lang="en-US" altLang="zh-TW" sz="2400" dirty="0">
                  <a:ea typeface="新細明體" charset="-120"/>
                </a:rPr>
                <a:t>0       1</a:t>
              </a:r>
            </a:p>
          </p:txBody>
        </p:sp>
      </p:grpSp>
      <p:sp>
        <p:nvSpPr>
          <p:cNvPr id="69" name="Text Box 64"/>
          <p:cNvSpPr txBox="1">
            <a:spLocks noChangeArrowheads="1"/>
          </p:cNvSpPr>
          <p:nvPr/>
        </p:nvSpPr>
        <p:spPr bwMode="auto">
          <a:xfrm>
            <a:off x="1407736" y="5607195"/>
            <a:ext cx="5294384" cy="138499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spAutoFit/>
          </a:bodyPr>
          <a:lstStyle/>
          <a:p>
            <a:pPr algn="ctr"/>
            <a:r>
              <a:rPr lang="en-US" altLang="zh-TW" sz="2800" b="1" dirty="0">
                <a:solidFill>
                  <a:srgbClr val="FF0000"/>
                </a:solidFill>
                <a:ea typeface="新細明體" charset="-120"/>
              </a:rPr>
              <a:t>cost </a:t>
            </a:r>
            <a:r>
              <a:rPr lang="en-US" altLang="zh-TW" sz="2800" b="1" dirty="0" smtClean="0">
                <a:solidFill>
                  <a:srgbClr val="FF0000"/>
                </a:solidFill>
                <a:ea typeface="新細明體" charset="-120"/>
              </a:rPr>
              <a:t>       = </a:t>
            </a:r>
            <a:r>
              <a:rPr lang="en-US" altLang="zh-TW" sz="2800" b="1" dirty="0">
                <a:solidFill>
                  <a:srgbClr val="FF0000"/>
                </a:solidFill>
                <a:ea typeface="新細明體" charset="-120"/>
              </a:rPr>
              <a:t>10 </a:t>
            </a:r>
            <a:r>
              <a:rPr lang="en-US" altLang="zh-TW" sz="2800" b="1" dirty="0" smtClean="0">
                <a:solidFill>
                  <a:srgbClr val="FF0000"/>
                </a:solidFill>
                <a:ea typeface="新細明體" charset="-120"/>
              </a:rPr>
              <a:t>+ 25 + 22 + 12 + 16 + 14</a:t>
            </a:r>
          </a:p>
          <a:p>
            <a:r>
              <a:rPr lang="en-US" altLang="zh-TW" sz="2800" b="1" dirty="0" smtClean="0">
                <a:solidFill>
                  <a:srgbClr val="FF0000"/>
                </a:solidFill>
                <a:ea typeface="新細明體" charset="-120"/>
              </a:rPr>
              <a:t>  		= 99</a:t>
            </a:r>
            <a:endParaRPr lang="en-US" altLang="zh-TW" sz="2800" b="1" dirty="0">
              <a:solidFill>
                <a:srgbClr val="FF0000"/>
              </a:solidFill>
              <a:ea typeface="新細明體"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MST_Kruskal</a:t>
            </a:r>
            <a:r>
              <a:rPr lang="en-US" dirty="0" smtClean="0"/>
              <a:t>(G, W)</a:t>
            </a:r>
            <a:endParaRPr lang="en-IN" dirty="0"/>
          </a:p>
        </p:txBody>
      </p:sp>
      <p:sp>
        <p:nvSpPr>
          <p:cNvPr id="3" name="Content Placeholder 2"/>
          <p:cNvSpPr>
            <a:spLocks noGrp="1"/>
          </p:cNvSpPr>
          <p:nvPr>
            <p:ph idx="1"/>
          </p:nvPr>
        </p:nvSpPr>
        <p:spPr/>
        <p:txBody>
          <a:bodyPr>
            <a:normAutofit lnSpcReduction="10000"/>
          </a:bodyPr>
          <a:lstStyle/>
          <a:p>
            <a:r>
              <a:rPr lang="en-US" dirty="0" smtClean="0"/>
              <a:t>A ← Ø</a:t>
            </a:r>
          </a:p>
          <a:p>
            <a:r>
              <a:rPr lang="en-US" dirty="0" smtClean="0"/>
              <a:t>for each  vertex v </a:t>
            </a:r>
            <a:r>
              <a:rPr lang="el-GR" dirty="0" smtClean="0">
                <a:latin typeface="Microsoft Sans Serif"/>
                <a:cs typeface="Microsoft Sans Serif"/>
              </a:rPr>
              <a:t>ϵ</a:t>
            </a:r>
            <a:r>
              <a:rPr lang="en-US" dirty="0" smtClean="0">
                <a:latin typeface="Microsoft Sans Serif"/>
                <a:cs typeface="Microsoft Sans Serif"/>
              </a:rPr>
              <a:t> V[G]</a:t>
            </a:r>
          </a:p>
          <a:p>
            <a:pPr lvl="1"/>
            <a:r>
              <a:rPr lang="en-US" dirty="0" smtClean="0">
                <a:latin typeface="Microsoft Sans Serif"/>
                <a:cs typeface="Microsoft Sans Serif"/>
              </a:rPr>
              <a:t>do MAKE_SET(v)</a:t>
            </a:r>
            <a:endParaRPr lang="en-US" dirty="0" smtClean="0"/>
          </a:p>
          <a:p>
            <a:r>
              <a:rPr lang="en-US" dirty="0" smtClean="0"/>
              <a:t>Sort the edges of E into non-decreasing order by weight w</a:t>
            </a:r>
          </a:p>
          <a:p>
            <a:pPr lvl="1"/>
            <a:r>
              <a:rPr lang="en-US" dirty="0" smtClean="0"/>
              <a:t>do if </a:t>
            </a:r>
            <a:r>
              <a:rPr lang="en-US" dirty="0" err="1" smtClean="0"/>
              <a:t>find_set</a:t>
            </a:r>
            <a:r>
              <a:rPr lang="en-US" dirty="0" smtClean="0"/>
              <a:t>(u) ≠ </a:t>
            </a:r>
            <a:r>
              <a:rPr lang="en-US" dirty="0" err="1" smtClean="0"/>
              <a:t>find_set</a:t>
            </a:r>
            <a:r>
              <a:rPr lang="en-US" dirty="0" smtClean="0"/>
              <a:t>(v) then</a:t>
            </a:r>
          </a:p>
          <a:p>
            <a:pPr lvl="2"/>
            <a:r>
              <a:rPr lang="en-US" dirty="0" smtClean="0"/>
              <a:t>A ← A u { (u, v) }</a:t>
            </a:r>
          </a:p>
          <a:p>
            <a:pPr lvl="2"/>
            <a:r>
              <a:rPr lang="en-US" dirty="0" smtClean="0"/>
              <a:t>UNION(u, v) </a:t>
            </a:r>
          </a:p>
          <a:p>
            <a:r>
              <a:rPr lang="en-US" dirty="0" smtClean="0"/>
              <a:t>Return 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Pseudocode</a:t>
            </a:r>
            <a:endParaRPr lang="en-IN" dirty="0"/>
          </a:p>
        </p:txBody>
      </p:sp>
      <p:sp>
        <p:nvSpPr>
          <p:cNvPr id="3" name="Content Placeholder 2"/>
          <p:cNvSpPr>
            <a:spLocks noGrp="1"/>
          </p:cNvSpPr>
          <p:nvPr>
            <p:ph idx="1"/>
          </p:nvPr>
        </p:nvSpPr>
        <p:spPr>
          <a:xfrm>
            <a:off x="363683" y="762000"/>
            <a:ext cx="4873336" cy="5117909"/>
          </a:xfrm>
        </p:spPr>
        <p:txBody>
          <a:bodyPr>
            <a:noAutofit/>
          </a:bodyPr>
          <a:lstStyle/>
          <a:p>
            <a:r>
              <a:rPr lang="en-IN" sz="2400" dirty="0" smtClean="0"/>
              <a:t>KRUSKAL(E, cost, n, t) </a:t>
            </a:r>
          </a:p>
          <a:p>
            <a:r>
              <a:rPr lang="en-IN" sz="2400" dirty="0" smtClean="0"/>
              <a:t>Construct a queue with edge costs such that they are in ascending order </a:t>
            </a:r>
          </a:p>
          <a:p>
            <a:r>
              <a:rPr lang="en-IN" sz="2400" dirty="0" err="1" smtClean="0"/>
              <a:t>i</a:t>
            </a:r>
            <a:r>
              <a:rPr lang="en-IN" sz="2400" dirty="0" smtClean="0"/>
              <a:t> = 0, </a:t>
            </a:r>
            <a:r>
              <a:rPr lang="en-IN" sz="2400" dirty="0" err="1" smtClean="0"/>
              <a:t>mincost</a:t>
            </a:r>
            <a:r>
              <a:rPr lang="en-IN" sz="2400" dirty="0" smtClean="0"/>
              <a:t> = 0 </a:t>
            </a:r>
          </a:p>
          <a:p>
            <a:r>
              <a:rPr lang="en-IN" sz="2400" dirty="0" smtClean="0"/>
              <a:t>while </a:t>
            </a:r>
            <a:r>
              <a:rPr lang="en-IN" sz="2400" dirty="0" err="1" smtClean="0"/>
              <a:t>i</a:t>
            </a:r>
            <a:r>
              <a:rPr lang="en-IN" sz="2400" dirty="0" smtClean="0"/>
              <a:t> &lt; n – 1 and queue is not empty </a:t>
            </a:r>
          </a:p>
          <a:p>
            <a:pPr lvl="1"/>
            <a:r>
              <a:rPr lang="en-IN" sz="2000" dirty="0" smtClean="0"/>
              <a:t>Delete minimum cost edge (u, v) from queue </a:t>
            </a:r>
          </a:p>
          <a:p>
            <a:pPr lvl="1"/>
            <a:r>
              <a:rPr lang="en-IN" sz="2000" dirty="0" smtClean="0"/>
              <a:t>j = Find(u), </a:t>
            </a:r>
          </a:p>
          <a:p>
            <a:pPr lvl="1"/>
            <a:r>
              <a:rPr lang="en-IN" sz="2000" dirty="0" smtClean="0"/>
              <a:t>k = Find(v) </a:t>
            </a:r>
          </a:p>
          <a:p>
            <a:pPr lvl="1"/>
            <a:r>
              <a:rPr lang="en-IN" sz="2000" dirty="0" smtClean="0"/>
              <a:t>If j ≠ k </a:t>
            </a:r>
          </a:p>
          <a:p>
            <a:pPr lvl="2"/>
            <a:r>
              <a:rPr lang="en-IN" sz="1600" dirty="0" err="1" smtClean="0"/>
              <a:t>i</a:t>
            </a:r>
            <a:r>
              <a:rPr lang="en-IN" sz="1600" dirty="0" smtClean="0"/>
              <a:t> = </a:t>
            </a:r>
            <a:r>
              <a:rPr lang="en-IN" sz="1600" dirty="0" err="1" smtClean="0"/>
              <a:t>i</a:t>
            </a:r>
            <a:r>
              <a:rPr lang="en-IN" sz="1600" dirty="0" smtClean="0"/>
              <a:t> + 1 </a:t>
            </a:r>
          </a:p>
          <a:p>
            <a:pPr lvl="2"/>
            <a:r>
              <a:rPr lang="en-IN" sz="1600" dirty="0" smtClean="0"/>
              <a:t>t[</a:t>
            </a:r>
            <a:r>
              <a:rPr lang="en-IN" sz="1600" dirty="0" err="1" smtClean="0"/>
              <a:t>i</a:t>
            </a:r>
            <a:r>
              <a:rPr lang="en-IN" sz="1600" dirty="0" smtClean="0"/>
              <a:t>, 1] = u</a:t>
            </a:r>
          </a:p>
          <a:p>
            <a:pPr lvl="2"/>
            <a:r>
              <a:rPr lang="en-IN" sz="1600" dirty="0" smtClean="0"/>
              <a:t>t[</a:t>
            </a:r>
            <a:r>
              <a:rPr lang="en-IN" sz="1600" dirty="0" err="1" smtClean="0"/>
              <a:t>i</a:t>
            </a:r>
            <a:r>
              <a:rPr lang="en-IN" sz="1600" dirty="0" smtClean="0"/>
              <a:t>, 2] = v </a:t>
            </a:r>
          </a:p>
          <a:p>
            <a:pPr lvl="2"/>
            <a:r>
              <a:rPr lang="en-IN" sz="1600" dirty="0" err="1" smtClean="0"/>
              <a:t>minimum_cost</a:t>
            </a:r>
            <a:r>
              <a:rPr lang="en-IN" sz="1600" dirty="0" smtClean="0"/>
              <a:t> = </a:t>
            </a:r>
            <a:r>
              <a:rPr lang="en-IN" sz="1600" dirty="0" err="1" smtClean="0"/>
              <a:t>minimum_cost</a:t>
            </a:r>
            <a:r>
              <a:rPr lang="en-IN" sz="1600" dirty="0" smtClean="0"/>
              <a:t> + cost[u, v] </a:t>
            </a:r>
          </a:p>
        </p:txBody>
      </p:sp>
      <p:sp>
        <p:nvSpPr>
          <p:cNvPr id="4" name="Content Placeholder 2"/>
          <p:cNvSpPr txBox="1">
            <a:spLocks/>
          </p:cNvSpPr>
          <p:nvPr/>
        </p:nvSpPr>
        <p:spPr>
          <a:xfrm>
            <a:off x="5507182" y="1391242"/>
            <a:ext cx="3356264" cy="5117909"/>
          </a:xfrm>
          <a:prstGeom prst="rect">
            <a:avLst/>
          </a:prstGeom>
        </p:spPr>
        <p:txBody>
          <a:bodyPr vert="horz" lIns="91440" tIns="45720" rIns="91440" bIns="45720" rtlCol="0">
            <a:noAutofit/>
          </a:bodyPr>
          <a:lstStyle/>
          <a:p>
            <a:pPr marL="1143000" marR="0" lvl="2" indent="-22860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1600" b="0" i="0" u="none" strike="noStrike" kern="1200" cap="none" spc="0" normalizeH="0" baseline="0" noProof="0" dirty="0" err="1" smtClean="0">
                <a:ln>
                  <a:noFill/>
                </a:ln>
                <a:solidFill>
                  <a:schemeClr val="tx1"/>
                </a:solidFill>
                <a:effectLst/>
                <a:uLnTx/>
                <a:uFillTx/>
                <a:latin typeface="+mj-lt"/>
                <a:ea typeface="+mj-ea"/>
                <a:cs typeface="+mj-cs"/>
              </a:rPr>
              <a:t>mincost</a:t>
            </a:r>
            <a:r>
              <a:rPr kumimoji="0" lang="en-IN" sz="1600" b="0" i="0" u="none" strike="noStrike" kern="1200" cap="none" spc="0" normalizeH="0" baseline="0" noProof="0" dirty="0" smtClean="0">
                <a:ln>
                  <a:noFill/>
                </a:ln>
                <a:solidFill>
                  <a:schemeClr val="tx1"/>
                </a:solidFill>
                <a:effectLst/>
                <a:uLnTx/>
                <a:uFillTx/>
                <a:latin typeface="+mj-lt"/>
                <a:ea typeface="+mj-ea"/>
                <a:cs typeface="+mj-cs"/>
              </a:rPr>
              <a:t> = </a:t>
            </a:r>
            <a:r>
              <a:rPr kumimoji="0" lang="en-IN" sz="1600" b="0" i="0" u="none" strike="noStrike" kern="1200" cap="none" spc="0" normalizeH="0" baseline="0" noProof="0" dirty="0" err="1" smtClean="0">
                <a:ln>
                  <a:noFill/>
                </a:ln>
                <a:solidFill>
                  <a:schemeClr val="tx1"/>
                </a:solidFill>
                <a:effectLst/>
                <a:uLnTx/>
                <a:uFillTx/>
                <a:latin typeface="+mj-lt"/>
                <a:ea typeface="+mj-ea"/>
                <a:cs typeface="+mj-cs"/>
              </a:rPr>
              <a:t>mincost</a:t>
            </a:r>
            <a:r>
              <a:rPr kumimoji="0" lang="en-IN" sz="1600" b="0" i="0" u="none" strike="noStrike" kern="1200" cap="none" spc="0" normalizeH="0" baseline="0" noProof="0" dirty="0" smtClean="0">
                <a:ln>
                  <a:noFill/>
                </a:ln>
                <a:solidFill>
                  <a:schemeClr val="tx1"/>
                </a:solidFill>
                <a:effectLst/>
                <a:uLnTx/>
                <a:uFillTx/>
                <a:latin typeface="+mj-lt"/>
                <a:ea typeface="+mj-ea"/>
                <a:cs typeface="+mj-cs"/>
              </a:rPr>
              <a:t> + cost[u, v] </a:t>
            </a:r>
          </a:p>
          <a:p>
            <a:pPr marL="1143000" marR="0" lvl="2" indent="-22860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1600" b="0" i="0" u="none" strike="noStrike" kern="1200" cap="none" spc="0" normalizeH="0" baseline="0" noProof="0" dirty="0" smtClean="0">
                <a:ln>
                  <a:noFill/>
                </a:ln>
                <a:solidFill>
                  <a:schemeClr val="tx1"/>
                </a:solidFill>
                <a:effectLst/>
                <a:uLnTx/>
                <a:uFillTx/>
                <a:latin typeface="+mj-lt"/>
                <a:ea typeface="+mj-ea"/>
                <a:cs typeface="+mj-cs"/>
              </a:rPr>
              <a:t>Union(j, k) </a:t>
            </a:r>
          </a:p>
          <a:p>
            <a:pPr marL="342900" marR="0" lvl="0" indent="-34290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mj-lt"/>
                <a:ea typeface="+mj-ea"/>
                <a:cs typeface="+mj-cs"/>
              </a:rPr>
              <a:t>End if </a:t>
            </a:r>
          </a:p>
          <a:p>
            <a:pPr marL="342900" marR="0" lvl="0" indent="-34290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mj-lt"/>
                <a:ea typeface="+mj-ea"/>
                <a:cs typeface="+mj-cs"/>
              </a:rPr>
              <a:t>End while </a:t>
            </a:r>
          </a:p>
          <a:p>
            <a:pPr marL="342900" marR="0" lvl="0" indent="-34290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mj-lt"/>
                <a:ea typeface="+mj-ea"/>
                <a:cs typeface="+mj-cs"/>
              </a:rPr>
              <a:t>If </a:t>
            </a:r>
            <a:r>
              <a:rPr kumimoji="0" lang="en-IN" sz="2400" b="0" i="0" u="none" strike="noStrike" kern="1200" cap="none" spc="0" normalizeH="0" baseline="0" noProof="0" dirty="0" err="1" smtClean="0">
                <a:ln>
                  <a:noFill/>
                </a:ln>
                <a:solidFill>
                  <a:schemeClr val="tx1"/>
                </a:solidFill>
                <a:effectLst/>
                <a:uLnTx/>
                <a:uFillTx/>
                <a:latin typeface="+mj-lt"/>
                <a:ea typeface="+mj-ea"/>
                <a:cs typeface="+mj-cs"/>
              </a:rPr>
              <a:t>i</a:t>
            </a:r>
            <a:r>
              <a:rPr kumimoji="0" lang="en-IN" sz="2400" b="0" i="0" u="none" strike="noStrike" kern="1200" cap="none" spc="0" normalizeH="0" baseline="0" noProof="0" dirty="0" smtClean="0">
                <a:ln>
                  <a:noFill/>
                </a:ln>
                <a:solidFill>
                  <a:schemeClr val="tx1"/>
                </a:solidFill>
                <a:effectLst/>
                <a:uLnTx/>
                <a:uFillTx/>
                <a:latin typeface="+mj-lt"/>
                <a:ea typeface="+mj-ea"/>
                <a:cs typeface="+mj-cs"/>
              </a:rPr>
              <a:t> ≠ n – 1 </a:t>
            </a:r>
          </a:p>
          <a:p>
            <a:pPr marL="742950" marR="0" lvl="1" indent="-285750" algn="just" defTabSz="457200" rtl="0" eaLnBrk="1" fontAlgn="auto" latinLnBrk="0" hangingPunct="1">
              <a:lnSpc>
                <a:spcPct val="100000"/>
              </a:lnSpc>
              <a:spcBef>
                <a:spcPts val="1000"/>
              </a:spcBef>
              <a:spcAft>
                <a:spcPts val="0"/>
              </a:spcAft>
              <a:buClr>
                <a:schemeClr val="accent1">
                  <a:lumMod val="60000"/>
                  <a:lumOff val="40000"/>
                </a:schemeClr>
              </a:buClr>
              <a:buSzPct val="80000"/>
              <a:buFont typeface="Wingdings 3" charset="2"/>
              <a:buChar char=""/>
              <a:tabLst/>
              <a:defRPr/>
            </a:pPr>
            <a:r>
              <a:rPr kumimoji="0" lang="en-IN" sz="2000" b="0" i="0" u="none" strike="noStrike" kern="1200" cap="none" spc="0" normalizeH="0" baseline="0" noProof="0" dirty="0" smtClean="0">
                <a:ln>
                  <a:noFill/>
                </a:ln>
                <a:solidFill>
                  <a:schemeClr val="tx1"/>
                </a:solidFill>
                <a:effectLst/>
                <a:uLnTx/>
                <a:uFillTx/>
                <a:latin typeface="+mj-lt"/>
                <a:ea typeface="+mj-ea"/>
                <a:cs typeface="+mj-cs"/>
              </a:rPr>
              <a:t>Print “Not a spanning tree” </a:t>
            </a:r>
          </a:p>
          <a:p>
            <a:pPr marL="342900" lvl="0" indent="-342900" algn="just" defTabSz="457200">
              <a:spcBef>
                <a:spcPts val="1000"/>
              </a:spcBef>
              <a:buClr>
                <a:schemeClr val="accent1">
                  <a:lumMod val="60000"/>
                  <a:lumOff val="40000"/>
                </a:schemeClr>
              </a:buClr>
              <a:buSzPct val="80000"/>
              <a:buFont typeface="Wingdings 3" charset="2"/>
              <a:buChar char=""/>
              <a:defRPr/>
            </a:pPr>
            <a:r>
              <a:rPr lang="en-IN" sz="2400" dirty="0" smtClean="0"/>
              <a:t>Else </a:t>
            </a:r>
          </a:p>
          <a:p>
            <a:pPr marL="742950" lvl="1" indent="-285750" algn="just" defTabSz="457200">
              <a:spcBef>
                <a:spcPts val="1000"/>
              </a:spcBef>
              <a:buClr>
                <a:schemeClr val="accent1">
                  <a:lumMod val="60000"/>
                  <a:lumOff val="40000"/>
                </a:schemeClr>
              </a:buClr>
              <a:buSzPct val="80000"/>
              <a:buFont typeface="Wingdings 3" charset="2"/>
              <a:buChar char=""/>
              <a:defRPr/>
            </a:pPr>
            <a:r>
              <a:rPr lang="en-IN" sz="2000" dirty="0" smtClean="0"/>
              <a:t>Return </a:t>
            </a:r>
            <a:r>
              <a:rPr lang="en-IN" sz="2000" dirty="0" err="1" smtClean="0"/>
              <a:t>minimum_cost</a:t>
            </a:r>
            <a:endParaRPr kumimoji="0" lang="en-IN" sz="2000" b="0" i="0" u="none" strike="noStrike" kern="1200" cap="none" spc="0" normalizeH="0" baseline="0" noProof="0" dirty="0" smtClean="0">
              <a:ln>
                <a:noFill/>
              </a:ln>
              <a:solidFill>
                <a:schemeClr val="tx1"/>
              </a:solidFill>
              <a:effectLst/>
              <a:uLnTx/>
              <a:uFillTx/>
              <a:latin typeface="+mj-lt"/>
              <a:ea typeface="+mj-ea"/>
              <a:cs typeface="+mj-cs"/>
            </a:endParaRPr>
          </a:p>
          <a:p>
            <a:pPr marL="342900" indent="-342900" algn="just" defTabSz="457200">
              <a:spcBef>
                <a:spcPts val="1000"/>
              </a:spcBef>
              <a:buClr>
                <a:schemeClr val="accent1">
                  <a:lumMod val="60000"/>
                  <a:lumOff val="40000"/>
                </a:schemeClr>
              </a:buClr>
              <a:buSzPct val="80000"/>
              <a:buFont typeface="Wingdings 3" charset="2"/>
              <a:buChar char=""/>
            </a:pPr>
            <a:r>
              <a:rPr lang="en-US" sz="2400" dirty="0" smtClean="0"/>
              <a:t>End if</a:t>
            </a:r>
            <a:endParaRPr lang="en-IN" sz="2400" dirty="0" smtClean="0"/>
          </a:p>
          <a:p>
            <a:pPr marL="342900" indent="-342900" algn="just" defTabSz="457200">
              <a:spcBef>
                <a:spcPts val="1000"/>
              </a:spcBef>
              <a:buClr>
                <a:schemeClr val="accent1">
                  <a:lumMod val="60000"/>
                  <a:lumOff val="40000"/>
                </a:schemeClr>
              </a:buClr>
              <a:buSzPct val="80000"/>
              <a:buFont typeface="Wingdings 3" charset="2"/>
              <a:buChar char=""/>
            </a:pPr>
            <a:r>
              <a:rPr lang="en-IN" sz="2400" dirty="0" smtClean="0"/>
              <a:t>End KRUSKAL</a:t>
            </a:r>
            <a:endParaRPr kumimoji="0" lang="en-IN" sz="2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normAutofit/>
          </a:bodyPr>
          <a:lstStyle/>
          <a:p>
            <a:r>
              <a:rPr lang="en-IN" dirty="0" smtClean="0"/>
              <a:t>Minimum Spanning Tree</a:t>
            </a:r>
          </a:p>
          <a:p>
            <a:pPr lvl="1"/>
            <a:r>
              <a:rPr lang="en-IN" dirty="0" err="1" smtClean="0"/>
              <a:t>Kruskal’s</a:t>
            </a:r>
            <a:r>
              <a:rPr lang="en-IN" dirty="0" smtClean="0"/>
              <a:t> Algorithm</a:t>
            </a:r>
          </a:p>
          <a:p>
            <a:pPr lvl="1"/>
            <a:r>
              <a:rPr lang="en-IN" dirty="0" smtClean="0"/>
              <a:t>Prim’s Algorithm</a:t>
            </a:r>
          </a:p>
          <a:p>
            <a:pPr lvl="1"/>
            <a:r>
              <a:rPr lang="en-IN" dirty="0" err="1" smtClean="0"/>
              <a:t>Sollin’s</a:t>
            </a:r>
            <a:r>
              <a:rPr lang="en-IN" dirty="0" smtClean="0"/>
              <a:t> Algorithm</a:t>
            </a:r>
          </a:p>
          <a:p>
            <a:r>
              <a:rPr lang="en-IN" dirty="0" smtClean="0"/>
              <a:t>Shortest Path Algorithms</a:t>
            </a:r>
          </a:p>
          <a:p>
            <a:pPr lvl="1"/>
            <a:r>
              <a:rPr lang="en-IN" dirty="0" smtClean="0"/>
              <a:t>Dijkstra’s Algorithm</a:t>
            </a:r>
          </a:p>
          <a:p>
            <a:pPr lvl="1"/>
            <a:r>
              <a:rPr lang="en-IN" dirty="0" smtClean="0"/>
              <a:t>Bellman Ford</a:t>
            </a:r>
          </a:p>
          <a:p>
            <a:pPr lvl="1"/>
            <a:r>
              <a:rPr lang="en-IN" dirty="0" smtClean="0"/>
              <a:t>Floyd </a:t>
            </a:r>
            <a:r>
              <a:rPr lang="en-IN" dirty="0" err="1" smtClean="0"/>
              <a:t>Warshall</a:t>
            </a:r>
            <a:r>
              <a:rPr lang="en-IN" dirty="0" smtClean="0"/>
              <a:t> Algorithm</a:t>
            </a:r>
            <a:endParaRPr lang="en-IN" dirty="0"/>
          </a:p>
        </p:txBody>
      </p:sp>
    </p:spTree>
    <p:extLst>
      <p:ext uri="{BB962C8B-B14F-4D97-AF65-F5344CB8AC3E}">
        <p14:creationId xmlns="" xmlns:p14="http://schemas.microsoft.com/office/powerpoint/2010/main" val="1403978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pic>
        <p:nvPicPr>
          <p:cNvPr id="1026" name="Picture 2" descr="https://www.geeksforgeeks.org/wp-content/uploads/Fig-0-300x139.jpg"/>
          <p:cNvPicPr>
            <a:picLocks noChangeAspect="1" noChangeArrowheads="1"/>
          </p:cNvPicPr>
          <p:nvPr/>
        </p:nvPicPr>
        <p:blipFill>
          <a:blip r:embed="rId2"/>
          <a:srcRect/>
          <a:stretch>
            <a:fillRect/>
          </a:stretch>
        </p:blipFill>
        <p:spPr bwMode="auto">
          <a:xfrm>
            <a:off x="1270071" y="1529485"/>
            <a:ext cx="6449933" cy="39846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pic>
        <p:nvPicPr>
          <p:cNvPr id="34818" name="Picture 2" descr="https://www.geeksforgeeks.org/wp-content/uploads/Fig-1.jpg"/>
          <p:cNvPicPr>
            <a:picLocks noChangeAspect="1" noChangeArrowheads="1"/>
          </p:cNvPicPr>
          <p:nvPr/>
        </p:nvPicPr>
        <p:blipFill>
          <a:blip r:embed="rId2"/>
          <a:srcRect/>
          <a:stretch>
            <a:fillRect/>
          </a:stretch>
        </p:blipFill>
        <p:spPr bwMode="auto">
          <a:xfrm>
            <a:off x="77249" y="3807924"/>
            <a:ext cx="1885950" cy="685800"/>
          </a:xfrm>
          <a:prstGeom prst="rect">
            <a:avLst/>
          </a:prstGeom>
          <a:noFill/>
        </p:spPr>
      </p:pic>
      <p:pic>
        <p:nvPicPr>
          <p:cNvPr id="34820" name="Picture 4" descr="https://www.geeksforgeeks.org/wp-content/uploads/Fig-2-241x300.jpg"/>
          <p:cNvPicPr>
            <a:picLocks noChangeAspect="1" noChangeArrowheads="1"/>
          </p:cNvPicPr>
          <p:nvPr/>
        </p:nvPicPr>
        <p:blipFill>
          <a:blip r:embed="rId3"/>
          <a:srcRect/>
          <a:stretch>
            <a:fillRect/>
          </a:stretch>
        </p:blipFill>
        <p:spPr bwMode="auto">
          <a:xfrm>
            <a:off x="2107814" y="3776228"/>
            <a:ext cx="1721644" cy="2857500"/>
          </a:xfrm>
          <a:prstGeom prst="rect">
            <a:avLst/>
          </a:prstGeom>
          <a:noFill/>
        </p:spPr>
      </p:pic>
      <p:pic>
        <p:nvPicPr>
          <p:cNvPr id="34822" name="Picture 6" descr="https://www.geeksforgeeks.org/wp-content/uploads/Fig-3-300x232.jpg"/>
          <p:cNvPicPr>
            <a:picLocks noChangeAspect="1" noChangeArrowheads="1"/>
          </p:cNvPicPr>
          <p:nvPr/>
        </p:nvPicPr>
        <p:blipFill>
          <a:blip r:embed="rId4"/>
          <a:srcRect/>
          <a:stretch>
            <a:fillRect/>
          </a:stretch>
        </p:blipFill>
        <p:spPr bwMode="auto">
          <a:xfrm>
            <a:off x="4118686" y="2539278"/>
            <a:ext cx="2143125" cy="2209801"/>
          </a:xfrm>
          <a:prstGeom prst="rect">
            <a:avLst/>
          </a:prstGeom>
          <a:noFill/>
        </p:spPr>
      </p:pic>
      <p:pic>
        <p:nvPicPr>
          <p:cNvPr id="34824" name="Picture 8" descr="https://www.geeksforgeeks.org/wp-content/uploads/Fig-4-300x175.jpg"/>
          <p:cNvPicPr>
            <a:picLocks noChangeAspect="1" noChangeArrowheads="1"/>
          </p:cNvPicPr>
          <p:nvPr/>
        </p:nvPicPr>
        <p:blipFill>
          <a:blip r:embed="rId5"/>
          <a:srcRect/>
          <a:stretch>
            <a:fillRect/>
          </a:stretch>
        </p:blipFill>
        <p:spPr bwMode="auto">
          <a:xfrm>
            <a:off x="4118686" y="5114491"/>
            <a:ext cx="2143125" cy="1666875"/>
          </a:xfrm>
          <a:prstGeom prst="rect">
            <a:avLst/>
          </a:prstGeom>
          <a:noFill/>
        </p:spPr>
      </p:pic>
      <p:pic>
        <p:nvPicPr>
          <p:cNvPr id="34826" name="Picture 10" descr="https://www.geeksforgeeks.org/wp-content/uploads/Fig-5-300x175.jpg"/>
          <p:cNvPicPr>
            <a:picLocks noChangeAspect="1" noChangeArrowheads="1"/>
          </p:cNvPicPr>
          <p:nvPr/>
        </p:nvPicPr>
        <p:blipFill>
          <a:blip r:embed="rId6"/>
          <a:srcRect/>
          <a:stretch>
            <a:fillRect/>
          </a:stretch>
        </p:blipFill>
        <p:spPr bwMode="auto">
          <a:xfrm>
            <a:off x="6551039" y="1296538"/>
            <a:ext cx="2143125" cy="1666875"/>
          </a:xfrm>
          <a:prstGeom prst="rect">
            <a:avLst/>
          </a:prstGeom>
          <a:noFill/>
        </p:spPr>
      </p:pic>
      <p:pic>
        <p:nvPicPr>
          <p:cNvPr id="34828" name="Picture 12" descr="https://www.geeksforgeeks.org/wp-content/uploads/Fig-6-300x175.jpg"/>
          <p:cNvPicPr>
            <a:picLocks noChangeAspect="1" noChangeArrowheads="1"/>
          </p:cNvPicPr>
          <p:nvPr/>
        </p:nvPicPr>
        <p:blipFill>
          <a:blip r:embed="rId7"/>
          <a:srcRect/>
          <a:stretch>
            <a:fillRect/>
          </a:stretch>
        </p:blipFill>
        <p:spPr bwMode="auto">
          <a:xfrm>
            <a:off x="6551039" y="3107418"/>
            <a:ext cx="2143125" cy="1666875"/>
          </a:xfrm>
          <a:prstGeom prst="rect">
            <a:avLst/>
          </a:prstGeom>
          <a:noFill/>
        </p:spPr>
      </p:pic>
      <p:pic>
        <p:nvPicPr>
          <p:cNvPr id="34830" name="Picture 14" descr="https://www.geeksforgeeks.org/wp-content/uploads/Fig-7-300x175.jpg"/>
          <p:cNvPicPr>
            <a:picLocks noChangeAspect="1" noChangeArrowheads="1"/>
          </p:cNvPicPr>
          <p:nvPr/>
        </p:nvPicPr>
        <p:blipFill>
          <a:blip r:embed="rId8"/>
          <a:srcRect/>
          <a:stretch>
            <a:fillRect/>
          </a:stretch>
        </p:blipFill>
        <p:spPr bwMode="auto">
          <a:xfrm>
            <a:off x="6612896" y="5114490"/>
            <a:ext cx="2143125" cy="1666875"/>
          </a:xfrm>
          <a:prstGeom prst="rect">
            <a:avLst/>
          </a:prstGeom>
          <a:noFill/>
        </p:spPr>
      </p:pic>
      <p:pic>
        <p:nvPicPr>
          <p:cNvPr id="10" name="Picture 2" descr="https://www.geeksforgeeks.org/wp-content/uploads/Fig-0-300x139.jpg"/>
          <p:cNvPicPr>
            <a:picLocks noChangeAspect="1" noChangeArrowheads="1"/>
          </p:cNvPicPr>
          <p:nvPr/>
        </p:nvPicPr>
        <p:blipFill>
          <a:blip r:embed="rId9"/>
          <a:srcRect/>
          <a:stretch>
            <a:fillRect/>
          </a:stretch>
        </p:blipFill>
        <p:spPr bwMode="auto">
          <a:xfrm>
            <a:off x="108344" y="1526713"/>
            <a:ext cx="3217411" cy="19876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Cost Spanning Tree</a:t>
            </a:r>
            <a:endParaRPr lang="en-IN" dirty="0"/>
          </a:p>
        </p:txBody>
      </p:sp>
      <p:pic>
        <p:nvPicPr>
          <p:cNvPr id="4" name="Picture 16" descr="https://www.geeksforgeeks.org/wp-content/uploads/fig8new.jpeg"/>
          <p:cNvPicPr>
            <a:picLocks noChangeAspect="1" noChangeArrowheads="1"/>
          </p:cNvPicPr>
          <p:nvPr/>
        </p:nvPicPr>
        <p:blipFill>
          <a:blip r:embed="rId2"/>
          <a:srcRect/>
          <a:stretch>
            <a:fillRect/>
          </a:stretch>
        </p:blipFill>
        <p:spPr bwMode="auto">
          <a:xfrm>
            <a:off x="1511753" y="1886671"/>
            <a:ext cx="5086350" cy="3124201"/>
          </a:xfrm>
          <a:prstGeom prst="rect">
            <a:avLst/>
          </a:prstGeom>
          <a:noFill/>
        </p:spPr>
      </p:pic>
      <p:sp>
        <p:nvSpPr>
          <p:cNvPr id="5" name="Text Box 64"/>
          <p:cNvSpPr txBox="1">
            <a:spLocks noChangeArrowheads="1"/>
          </p:cNvSpPr>
          <p:nvPr/>
        </p:nvSpPr>
        <p:spPr bwMode="auto">
          <a:xfrm>
            <a:off x="1407736" y="5334000"/>
            <a:ext cx="5294384" cy="138499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spAutoFit/>
          </a:bodyPr>
          <a:lstStyle/>
          <a:p>
            <a:pPr algn="ctr"/>
            <a:r>
              <a:rPr lang="en-US" altLang="zh-TW" sz="2800" b="1" dirty="0">
                <a:solidFill>
                  <a:srgbClr val="FF0000"/>
                </a:solidFill>
                <a:ea typeface="新細明體" charset="-120"/>
              </a:rPr>
              <a:t>cost </a:t>
            </a:r>
            <a:r>
              <a:rPr lang="en-US" altLang="zh-TW" sz="2800" b="1" dirty="0" smtClean="0">
                <a:solidFill>
                  <a:srgbClr val="FF0000"/>
                </a:solidFill>
                <a:ea typeface="新細明體" charset="-120"/>
              </a:rPr>
              <a:t>       = 4+ 8 + 1 + 2 + 2 + 4 + 7 + 9</a:t>
            </a:r>
          </a:p>
          <a:p>
            <a:r>
              <a:rPr lang="en-US" altLang="zh-TW" sz="2800" b="1" dirty="0" smtClean="0">
                <a:solidFill>
                  <a:srgbClr val="FF0000"/>
                </a:solidFill>
                <a:ea typeface="新細明體" charset="-120"/>
              </a:rPr>
              <a:t>  		= 37</a:t>
            </a:r>
            <a:endParaRPr lang="en-US" altLang="zh-TW" sz="2800" b="1" dirty="0">
              <a:solidFill>
                <a:srgbClr val="FF0000"/>
              </a:solidFill>
              <a:ea typeface="新細明體"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IN" dirty="0"/>
          </a:p>
        </p:txBody>
      </p:sp>
      <p:pic>
        <p:nvPicPr>
          <p:cNvPr id="35842" name="Picture 2" descr="MST Graph"/>
          <p:cNvPicPr>
            <a:picLocks noChangeAspect="1" noChangeArrowheads="1"/>
          </p:cNvPicPr>
          <p:nvPr/>
        </p:nvPicPr>
        <p:blipFill>
          <a:blip r:embed="rId2"/>
          <a:srcRect/>
          <a:stretch>
            <a:fillRect/>
          </a:stretch>
        </p:blipFill>
        <p:spPr bwMode="auto">
          <a:xfrm>
            <a:off x="87447" y="1509712"/>
            <a:ext cx="4558010" cy="4115233"/>
          </a:xfrm>
          <a:prstGeom prst="rect">
            <a:avLst/>
          </a:prstGeom>
          <a:noFill/>
        </p:spPr>
      </p:pic>
      <p:pic>
        <p:nvPicPr>
          <p:cNvPr id="35844" name="Picture 4" descr="MST Kruskals Algorithm"/>
          <p:cNvPicPr>
            <a:picLocks noChangeAspect="1" noChangeArrowheads="1"/>
          </p:cNvPicPr>
          <p:nvPr/>
        </p:nvPicPr>
        <p:blipFill>
          <a:blip r:embed="rId3"/>
          <a:srcRect/>
          <a:stretch>
            <a:fillRect/>
          </a:stretch>
        </p:blipFill>
        <p:spPr bwMode="auto">
          <a:xfrm>
            <a:off x="4805254" y="1506682"/>
            <a:ext cx="4338746" cy="409098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IN" dirty="0"/>
          </a:p>
        </p:txBody>
      </p:sp>
      <p:grpSp>
        <p:nvGrpSpPr>
          <p:cNvPr id="3" name="Group 40"/>
          <p:cNvGrpSpPr>
            <a:grpSpLocks/>
          </p:cNvGrpSpPr>
          <p:nvPr/>
        </p:nvGrpSpPr>
        <p:grpSpPr bwMode="auto">
          <a:xfrm>
            <a:off x="571500" y="1905001"/>
            <a:ext cx="4114800" cy="2271713"/>
            <a:chOff x="480" y="1200"/>
            <a:chExt cx="3456" cy="1431"/>
          </a:xfrm>
        </p:grpSpPr>
        <p:sp>
          <p:nvSpPr>
            <p:cNvPr id="5" name="Oval 4"/>
            <p:cNvSpPr>
              <a:spLocks noChangeArrowheads="1"/>
            </p:cNvSpPr>
            <p:nvPr/>
          </p:nvSpPr>
          <p:spPr bwMode="auto">
            <a:xfrm>
              <a:off x="580" y="1348"/>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Rectangle 5"/>
            <p:cNvSpPr>
              <a:spLocks noChangeArrowheads="1"/>
            </p:cNvSpPr>
            <p:nvPr/>
          </p:nvSpPr>
          <p:spPr bwMode="auto">
            <a:xfrm>
              <a:off x="624" y="1344"/>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1</a:t>
              </a:r>
            </a:p>
          </p:txBody>
        </p:sp>
        <p:sp>
          <p:nvSpPr>
            <p:cNvPr id="7" name="Oval 6"/>
            <p:cNvSpPr>
              <a:spLocks noChangeArrowheads="1"/>
            </p:cNvSpPr>
            <p:nvPr/>
          </p:nvSpPr>
          <p:spPr bwMode="auto">
            <a:xfrm>
              <a:off x="1588" y="1348"/>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Rectangle 7"/>
            <p:cNvSpPr>
              <a:spLocks noChangeArrowheads="1"/>
            </p:cNvSpPr>
            <p:nvPr/>
          </p:nvSpPr>
          <p:spPr bwMode="auto">
            <a:xfrm>
              <a:off x="1632" y="1344"/>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3</a:t>
              </a:r>
            </a:p>
          </p:txBody>
        </p:sp>
        <p:sp>
          <p:nvSpPr>
            <p:cNvPr id="9" name="Oval 8"/>
            <p:cNvSpPr>
              <a:spLocks noChangeArrowheads="1"/>
            </p:cNvSpPr>
            <p:nvPr/>
          </p:nvSpPr>
          <p:spPr bwMode="auto">
            <a:xfrm>
              <a:off x="2596" y="1348"/>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Rectangle 9"/>
            <p:cNvSpPr>
              <a:spLocks noChangeArrowheads="1"/>
            </p:cNvSpPr>
            <p:nvPr/>
          </p:nvSpPr>
          <p:spPr bwMode="auto">
            <a:xfrm>
              <a:off x="2640" y="1344"/>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5</a:t>
              </a:r>
            </a:p>
          </p:txBody>
        </p:sp>
        <p:sp>
          <p:nvSpPr>
            <p:cNvPr id="11" name="Oval 10"/>
            <p:cNvSpPr>
              <a:spLocks noChangeArrowheads="1"/>
            </p:cNvSpPr>
            <p:nvPr/>
          </p:nvSpPr>
          <p:spPr bwMode="auto">
            <a:xfrm>
              <a:off x="3604" y="1348"/>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Rectangle 11"/>
            <p:cNvSpPr>
              <a:spLocks noChangeArrowheads="1"/>
            </p:cNvSpPr>
            <p:nvPr/>
          </p:nvSpPr>
          <p:spPr bwMode="auto">
            <a:xfrm>
              <a:off x="3648" y="1344"/>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7</a:t>
              </a:r>
            </a:p>
          </p:txBody>
        </p:sp>
        <p:sp>
          <p:nvSpPr>
            <p:cNvPr id="13" name="Oval 12"/>
            <p:cNvSpPr>
              <a:spLocks noChangeArrowheads="1"/>
            </p:cNvSpPr>
            <p:nvPr/>
          </p:nvSpPr>
          <p:spPr bwMode="auto">
            <a:xfrm>
              <a:off x="580" y="2164"/>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13"/>
            <p:cNvSpPr>
              <a:spLocks noChangeArrowheads="1"/>
            </p:cNvSpPr>
            <p:nvPr/>
          </p:nvSpPr>
          <p:spPr bwMode="auto">
            <a:xfrm>
              <a:off x="624" y="2160"/>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2</a:t>
              </a:r>
            </a:p>
          </p:txBody>
        </p:sp>
        <p:sp>
          <p:nvSpPr>
            <p:cNvPr id="15" name="Oval 14"/>
            <p:cNvSpPr>
              <a:spLocks noChangeArrowheads="1"/>
            </p:cNvSpPr>
            <p:nvPr/>
          </p:nvSpPr>
          <p:spPr bwMode="auto">
            <a:xfrm>
              <a:off x="1588" y="2164"/>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15"/>
            <p:cNvSpPr>
              <a:spLocks noChangeArrowheads="1"/>
            </p:cNvSpPr>
            <p:nvPr/>
          </p:nvSpPr>
          <p:spPr bwMode="auto">
            <a:xfrm>
              <a:off x="1632" y="2160"/>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4</a:t>
              </a:r>
            </a:p>
          </p:txBody>
        </p:sp>
        <p:sp>
          <p:nvSpPr>
            <p:cNvPr id="17" name="Oval 16"/>
            <p:cNvSpPr>
              <a:spLocks noChangeArrowheads="1"/>
            </p:cNvSpPr>
            <p:nvPr/>
          </p:nvSpPr>
          <p:spPr bwMode="auto">
            <a:xfrm>
              <a:off x="2596" y="2164"/>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17"/>
            <p:cNvSpPr>
              <a:spLocks noChangeArrowheads="1"/>
            </p:cNvSpPr>
            <p:nvPr/>
          </p:nvSpPr>
          <p:spPr bwMode="auto">
            <a:xfrm>
              <a:off x="2640" y="2160"/>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6</a:t>
              </a:r>
            </a:p>
          </p:txBody>
        </p:sp>
        <p:sp>
          <p:nvSpPr>
            <p:cNvPr id="19" name="Oval 18"/>
            <p:cNvSpPr>
              <a:spLocks noChangeArrowheads="1"/>
            </p:cNvSpPr>
            <p:nvPr/>
          </p:nvSpPr>
          <p:spPr bwMode="auto">
            <a:xfrm>
              <a:off x="3604" y="2164"/>
              <a:ext cx="280" cy="280"/>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9"/>
            <p:cNvSpPr>
              <a:spLocks noChangeArrowheads="1"/>
            </p:cNvSpPr>
            <p:nvPr/>
          </p:nvSpPr>
          <p:spPr bwMode="auto">
            <a:xfrm>
              <a:off x="3648" y="2160"/>
              <a:ext cx="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effectLst/>
                </a:rPr>
                <a:t>8</a:t>
              </a:r>
            </a:p>
          </p:txBody>
        </p:sp>
        <p:sp>
          <p:nvSpPr>
            <p:cNvPr id="21" name="Line 20"/>
            <p:cNvSpPr>
              <a:spLocks noChangeShapeType="1"/>
            </p:cNvSpPr>
            <p:nvPr/>
          </p:nvSpPr>
          <p:spPr bwMode="auto">
            <a:xfrm>
              <a:off x="720" y="1632"/>
              <a:ext cx="0" cy="528"/>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1"/>
            <p:cNvSpPr>
              <a:spLocks noChangeShapeType="1"/>
            </p:cNvSpPr>
            <p:nvPr/>
          </p:nvSpPr>
          <p:spPr bwMode="auto">
            <a:xfrm>
              <a:off x="1728" y="1632"/>
              <a:ext cx="0" cy="528"/>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22"/>
            <p:cNvSpPr>
              <a:spLocks noChangeShapeType="1"/>
            </p:cNvSpPr>
            <p:nvPr/>
          </p:nvSpPr>
          <p:spPr bwMode="auto">
            <a:xfrm>
              <a:off x="2736" y="1632"/>
              <a:ext cx="0" cy="528"/>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3"/>
            <p:cNvSpPr>
              <a:spLocks noChangeShapeType="1"/>
            </p:cNvSpPr>
            <p:nvPr/>
          </p:nvSpPr>
          <p:spPr bwMode="auto">
            <a:xfrm>
              <a:off x="3744" y="1632"/>
              <a:ext cx="0" cy="528"/>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4"/>
            <p:cNvSpPr>
              <a:spLocks noChangeShapeType="1"/>
            </p:cNvSpPr>
            <p:nvPr/>
          </p:nvSpPr>
          <p:spPr bwMode="auto">
            <a:xfrm>
              <a:off x="864" y="1488"/>
              <a:ext cx="72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5"/>
            <p:cNvSpPr>
              <a:spLocks noChangeShapeType="1"/>
            </p:cNvSpPr>
            <p:nvPr/>
          </p:nvSpPr>
          <p:spPr bwMode="auto">
            <a:xfrm>
              <a:off x="1872" y="1488"/>
              <a:ext cx="72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6"/>
            <p:cNvSpPr>
              <a:spLocks noChangeShapeType="1"/>
            </p:cNvSpPr>
            <p:nvPr/>
          </p:nvSpPr>
          <p:spPr bwMode="auto">
            <a:xfrm>
              <a:off x="2880" y="1488"/>
              <a:ext cx="72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7"/>
            <p:cNvSpPr>
              <a:spLocks noChangeShapeType="1"/>
            </p:cNvSpPr>
            <p:nvPr/>
          </p:nvSpPr>
          <p:spPr bwMode="auto">
            <a:xfrm>
              <a:off x="864" y="2304"/>
              <a:ext cx="72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8"/>
            <p:cNvSpPr>
              <a:spLocks noChangeShapeType="1"/>
            </p:cNvSpPr>
            <p:nvPr/>
          </p:nvSpPr>
          <p:spPr bwMode="auto">
            <a:xfrm flipV="1">
              <a:off x="816" y="1584"/>
              <a:ext cx="816" cy="624"/>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9"/>
            <p:cNvSpPr>
              <a:spLocks noChangeShapeType="1"/>
            </p:cNvSpPr>
            <p:nvPr/>
          </p:nvSpPr>
          <p:spPr bwMode="auto">
            <a:xfrm>
              <a:off x="1824" y="1584"/>
              <a:ext cx="816" cy="672"/>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Rectangle 30"/>
            <p:cNvSpPr>
              <a:spLocks noChangeArrowheads="1"/>
            </p:cNvSpPr>
            <p:nvPr/>
          </p:nvSpPr>
          <p:spPr bwMode="auto">
            <a:xfrm>
              <a:off x="480" y="1776"/>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2</a:t>
              </a:r>
            </a:p>
          </p:txBody>
        </p:sp>
        <p:sp>
          <p:nvSpPr>
            <p:cNvPr id="32" name="Rectangle 31"/>
            <p:cNvSpPr>
              <a:spLocks noChangeArrowheads="1"/>
            </p:cNvSpPr>
            <p:nvPr/>
          </p:nvSpPr>
          <p:spPr bwMode="auto">
            <a:xfrm>
              <a:off x="1536" y="1728"/>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4</a:t>
              </a:r>
            </a:p>
          </p:txBody>
        </p:sp>
        <p:sp>
          <p:nvSpPr>
            <p:cNvPr id="33" name="Rectangle 32"/>
            <p:cNvSpPr>
              <a:spLocks noChangeArrowheads="1"/>
            </p:cNvSpPr>
            <p:nvPr/>
          </p:nvSpPr>
          <p:spPr bwMode="auto">
            <a:xfrm>
              <a:off x="2736" y="1680"/>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6</a:t>
              </a:r>
            </a:p>
          </p:txBody>
        </p:sp>
        <p:sp>
          <p:nvSpPr>
            <p:cNvPr id="34" name="Rectangle 33"/>
            <p:cNvSpPr>
              <a:spLocks noChangeArrowheads="1"/>
            </p:cNvSpPr>
            <p:nvPr/>
          </p:nvSpPr>
          <p:spPr bwMode="auto">
            <a:xfrm>
              <a:off x="3744" y="1632"/>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3</a:t>
              </a:r>
            </a:p>
          </p:txBody>
        </p:sp>
        <p:sp>
          <p:nvSpPr>
            <p:cNvPr id="35" name="Rectangle 34"/>
            <p:cNvSpPr>
              <a:spLocks noChangeArrowheads="1"/>
            </p:cNvSpPr>
            <p:nvPr/>
          </p:nvSpPr>
          <p:spPr bwMode="auto">
            <a:xfrm>
              <a:off x="1104" y="1200"/>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8</a:t>
              </a:r>
            </a:p>
          </p:txBody>
        </p:sp>
        <p:sp>
          <p:nvSpPr>
            <p:cNvPr id="36" name="Rectangle 35"/>
            <p:cNvSpPr>
              <a:spLocks noChangeArrowheads="1"/>
            </p:cNvSpPr>
            <p:nvPr/>
          </p:nvSpPr>
          <p:spPr bwMode="auto">
            <a:xfrm>
              <a:off x="2112" y="1200"/>
              <a:ext cx="432" cy="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10</a:t>
              </a:r>
            </a:p>
          </p:txBody>
        </p:sp>
        <p:sp>
          <p:nvSpPr>
            <p:cNvPr id="37" name="Rectangle 36"/>
            <p:cNvSpPr>
              <a:spLocks noChangeArrowheads="1"/>
            </p:cNvSpPr>
            <p:nvPr/>
          </p:nvSpPr>
          <p:spPr bwMode="auto">
            <a:xfrm>
              <a:off x="3072" y="1200"/>
              <a:ext cx="48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14</a:t>
              </a:r>
            </a:p>
          </p:txBody>
        </p:sp>
        <p:sp>
          <p:nvSpPr>
            <p:cNvPr id="38" name="Rectangle 37"/>
            <p:cNvSpPr>
              <a:spLocks noChangeArrowheads="1"/>
            </p:cNvSpPr>
            <p:nvPr/>
          </p:nvSpPr>
          <p:spPr bwMode="auto">
            <a:xfrm>
              <a:off x="2208" y="1680"/>
              <a:ext cx="48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dirty="0">
                  <a:solidFill>
                    <a:schemeClr val="tx2"/>
                  </a:solidFill>
                  <a:effectLst/>
                </a:rPr>
                <a:t>12</a:t>
              </a:r>
            </a:p>
          </p:txBody>
        </p:sp>
        <p:sp>
          <p:nvSpPr>
            <p:cNvPr id="39" name="Rectangle 38"/>
            <p:cNvSpPr>
              <a:spLocks noChangeArrowheads="1"/>
            </p:cNvSpPr>
            <p:nvPr/>
          </p:nvSpPr>
          <p:spPr bwMode="auto">
            <a:xfrm>
              <a:off x="960" y="1680"/>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7</a:t>
              </a:r>
            </a:p>
          </p:txBody>
        </p:sp>
        <p:sp>
          <p:nvSpPr>
            <p:cNvPr id="40" name="Rectangle 39"/>
            <p:cNvSpPr>
              <a:spLocks noChangeArrowheads="1"/>
            </p:cNvSpPr>
            <p:nvPr/>
          </p:nvSpPr>
          <p:spPr bwMode="auto">
            <a:xfrm>
              <a:off x="1104" y="2304"/>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800">
                  <a:solidFill>
                    <a:schemeClr val="tx2"/>
                  </a:solidFill>
                  <a:effectLst/>
                </a:rPr>
                <a:t>9</a:t>
              </a:r>
            </a:p>
          </p:txBody>
        </p:sp>
      </p:grpSp>
      <p:grpSp>
        <p:nvGrpSpPr>
          <p:cNvPr id="4" name="Group 116"/>
          <p:cNvGrpSpPr/>
          <p:nvPr/>
        </p:nvGrpSpPr>
        <p:grpSpPr>
          <a:xfrm>
            <a:off x="5372100" y="1804723"/>
            <a:ext cx="3359776" cy="2004793"/>
            <a:chOff x="7619999" y="2281238"/>
            <a:chExt cx="3581400" cy="1328738"/>
          </a:xfrm>
        </p:grpSpPr>
        <p:grpSp>
          <p:nvGrpSpPr>
            <p:cNvPr id="41" name="Group 42"/>
            <p:cNvGrpSpPr>
              <a:grpSpLocks/>
            </p:cNvGrpSpPr>
            <p:nvPr/>
          </p:nvGrpSpPr>
          <p:grpSpPr bwMode="auto">
            <a:xfrm>
              <a:off x="9815512" y="2503490"/>
              <a:ext cx="285750" cy="284163"/>
              <a:chOff x="4695" y="1004"/>
              <a:chExt cx="180" cy="179"/>
            </a:xfrm>
          </p:grpSpPr>
          <p:sp>
            <p:nvSpPr>
              <p:cNvPr id="80" name="Oval 40"/>
              <p:cNvSpPr>
                <a:spLocks noChangeArrowheads="1"/>
              </p:cNvSpPr>
              <p:nvPr/>
            </p:nvSpPr>
            <p:spPr bwMode="auto">
              <a:xfrm>
                <a:off x="4695" y="1008"/>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Rectangle 41"/>
              <p:cNvSpPr>
                <a:spLocks noChangeArrowheads="1"/>
              </p:cNvSpPr>
              <p:nvPr/>
            </p:nvSpPr>
            <p:spPr bwMode="auto">
              <a:xfrm>
                <a:off x="4711" y="1004"/>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5</a:t>
                </a:r>
              </a:p>
            </p:txBody>
          </p:sp>
        </p:grpSp>
        <p:grpSp>
          <p:nvGrpSpPr>
            <p:cNvPr id="42" name="Group 50"/>
            <p:cNvGrpSpPr>
              <a:grpSpLocks/>
            </p:cNvGrpSpPr>
            <p:nvPr/>
          </p:nvGrpSpPr>
          <p:grpSpPr bwMode="auto">
            <a:xfrm>
              <a:off x="9815512" y="2794001"/>
              <a:ext cx="341312" cy="815975"/>
              <a:chOff x="4695" y="1187"/>
              <a:chExt cx="215" cy="514"/>
            </a:xfrm>
          </p:grpSpPr>
          <p:sp>
            <p:nvSpPr>
              <p:cNvPr id="83" name="Oval 46"/>
              <p:cNvSpPr>
                <a:spLocks noChangeArrowheads="1"/>
              </p:cNvSpPr>
              <p:nvPr/>
            </p:nvSpPr>
            <p:spPr bwMode="auto">
              <a:xfrm>
                <a:off x="4695" y="1526"/>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Rectangle 47"/>
              <p:cNvSpPr>
                <a:spLocks noChangeArrowheads="1"/>
              </p:cNvSpPr>
              <p:nvPr/>
            </p:nvSpPr>
            <p:spPr bwMode="auto">
              <a:xfrm>
                <a:off x="4711" y="1522"/>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6</a:t>
                </a:r>
              </a:p>
            </p:txBody>
          </p:sp>
          <p:sp>
            <p:nvSpPr>
              <p:cNvPr id="85" name="Line 48"/>
              <p:cNvSpPr>
                <a:spLocks noChangeShapeType="1"/>
              </p:cNvSpPr>
              <p:nvPr/>
            </p:nvSpPr>
            <p:spPr bwMode="auto">
              <a:xfrm>
                <a:off x="4785" y="1187"/>
                <a:ext cx="0" cy="335"/>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Rectangle 49"/>
              <p:cNvSpPr>
                <a:spLocks noChangeArrowheads="1"/>
              </p:cNvSpPr>
              <p:nvPr/>
            </p:nvSpPr>
            <p:spPr bwMode="auto">
              <a:xfrm>
                <a:off x="4785" y="1217"/>
                <a:ext cx="125"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6</a:t>
                </a:r>
              </a:p>
            </p:txBody>
          </p:sp>
        </p:grpSp>
        <p:grpSp>
          <p:nvGrpSpPr>
            <p:cNvPr id="43" name="Group 56"/>
            <p:cNvGrpSpPr>
              <a:grpSpLocks/>
            </p:cNvGrpSpPr>
            <p:nvPr/>
          </p:nvGrpSpPr>
          <p:grpSpPr bwMode="auto">
            <a:xfrm>
              <a:off x="8770937" y="2281238"/>
              <a:ext cx="1038225" cy="506413"/>
              <a:chOff x="4037" y="864"/>
              <a:chExt cx="654" cy="319"/>
            </a:xfrm>
          </p:grpSpPr>
          <p:sp>
            <p:nvSpPr>
              <p:cNvPr id="88" name="Oval 52"/>
              <p:cNvSpPr>
                <a:spLocks noChangeArrowheads="1"/>
              </p:cNvSpPr>
              <p:nvPr/>
            </p:nvSpPr>
            <p:spPr bwMode="auto">
              <a:xfrm>
                <a:off x="4037" y="1008"/>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53"/>
              <p:cNvSpPr>
                <a:spLocks noChangeArrowheads="1"/>
              </p:cNvSpPr>
              <p:nvPr/>
            </p:nvSpPr>
            <p:spPr bwMode="auto">
              <a:xfrm>
                <a:off x="4053" y="1004"/>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3</a:t>
                </a:r>
              </a:p>
            </p:txBody>
          </p:sp>
          <p:sp>
            <p:nvSpPr>
              <p:cNvPr id="90" name="Line 54"/>
              <p:cNvSpPr>
                <a:spLocks noChangeShapeType="1"/>
              </p:cNvSpPr>
              <p:nvPr/>
            </p:nvSpPr>
            <p:spPr bwMode="auto">
              <a:xfrm>
                <a:off x="4221" y="1095"/>
                <a:ext cx="47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 name="Rectangle 55"/>
              <p:cNvSpPr>
                <a:spLocks noChangeArrowheads="1"/>
              </p:cNvSpPr>
              <p:nvPr/>
            </p:nvSpPr>
            <p:spPr bwMode="auto">
              <a:xfrm>
                <a:off x="4377" y="864"/>
                <a:ext cx="282" cy="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10</a:t>
                </a:r>
              </a:p>
            </p:txBody>
          </p:sp>
        </p:grpSp>
        <p:grpSp>
          <p:nvGrpSpPr>
            <p:cNvPr id="44" name="Group 62"/>
            <p:cNvGrpSpPr>
              <a:grpSpLocks/>
            </p:cNvGrpSpPr>
            <p:nvPr/>
          </p:nvGrpSpPr>
          <p:grpSpPr bwMode="auto">
            <a:xfrm>
              <a:off x="8637587" y="2794001"/>
              <a:ext cx="419100" cy="815975"/>
              <a:chOff x="3953" y="1187"/>
              <a:chExt cx="264" cy="514"/>
            </a:xfrm>
          </p:grpSpPr>
          <p:sp>
            <p:nvSpPr>
              <p:cNvPr id="93" name="Oval 58"/>
              <p:cNvSpPr>
                <a:spLocks noChangeArrowheads="1"/>
              </p:cNvSpPr>
              <p:nvPr/>
            </p:nvSpPr>
            <p:spPr bwMode="auto">
              <a:xfrm>
                <a:off x="4037" y="1526"/>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Rectangle 59"/>
              <p:cNvSpPr>
                <a:spLocks noChangeArrowheads="1"/>
              </p:cNvSpPr>
              <p:nvPr/>
            </p:nvSpPr>
            <p:spPr bwMode="auto">
              <a:xfrm>
                <a:off x="4053" y="1502"/>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dirty="0">
                    <a:effectLst/>
                  </a:rPr>
                  <a:t>4</a:t>
                </a:r>
              </a:p>
            </p:txBody>
          </p:sp>
          <p:sp>
            <p:nvSpPr>
              <p:cNvPr id="95" name="Line 60"/>
              <p:cNvSpPr>
                <a:spLocks noChangeShapeType="1"/>
              </p:cNvSpPr>
              <p:nvPr/>
            </p:nvSpPr>
            <p:spPr bwMode="auto">
              <a:xfrm>
                <a:off x="4127" y="1187"/>
                <a:ext cx="0" cy="335"/>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6" name="Rectangle 61"/>
              <p:cNvSpPr>
                <a:spLocks noChangeArrowheads="1"/>
              </p:cNvSpPr>
              <p:nvPr/>
            </p:nvSpPr>
            <p:spPr bwMode="auto">
              <a:xfrm>
                <a:off x="3953" y="1248"/>
                <a:ext cx="12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4</a:t>
                </a:r>
              </a:p>
            </p:txBody>
          </p:sp>
        </p:grpSp>
        <p:grpSp>
          <p:nvGrpSpPr>
            <p:cNvPr id="45" name="Group 67"/>
            <p:cNvGrpSpPr>
              <a:grpSpLocks/>
            </p:cNvGrpSpPr>
            <p:nvPr/>
          </p:nvGrpSpPr>
          <p:grpSpPr bwMode="auto">
            <a:xfrm>
              <a:off x="7726362" y="2744788"/>
              <a:ext cx="1087437" cy="865188"/>
              <a:chOff x="3379" y="1156"/>
              <a:chExt cx="685" cy="545"/>
            </a:xfrm>
          </p:grpSpPr>
          <p:sp>
            <p:nvSpPr>
              <p:cNvPr id="98" name="Oval 63"/>
              <p:cNvSpPr>
                <a:spLocks noChangeArrowheads="1"/>
              </p:cNvSpPr>
              <p:nvPr/>
            </p:nvSpPr>
            <p:spPr bwMode="auto">
              <a:xfrm>
                <a:off x="3379" y="1526"/>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Rectangle 64"/>
              <p:cNvSpPr>
                <a:spLocks noChangeArrowheads="1"/>
              </p:cNvSpPr>
              <p:nvPr/>
            </p:nvSpPr>
            <p:spPr bwMode="auto">
              <a:xfrm>
                <a:off x="3395" y="1522"/>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2</a:t>
                </a:r>
              </a:p>
            </p:txBody>
          </p:sp>
          <p:sp>
            <p:nvSpPr>
              <p:cNvPr id="100" name="Line 65"/>
              <p:cNvSpPr>
                <a:spLocks noChangeShapeType="1"/>
              </p:cNvSpPr>
              <p:nvPr/>
            </p:nvSpPr>
            <p:spPr bwMode="auto">
              <a:xfrm flipV="1">
                <a:off x="3531" y="1156"/>
                <a:ext cx="533" cy="396"/>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 name="Rectangle 66"/>
              <p:cNvSpPr>
                <a:spLocks noChangeArrowheads="1"/>
              </p:cNvSpPr>
              <p:nvPr/>
            </p:nvSpPr>
            <p:spPr bwMode="auto">
              <a:xfrm>
                <a:off x="3625" y="1169"/>
                <a:ext cx="12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dirty="0">
                    <a:solidFill>
                      <a:schemeClr val="tx2"/>
                    </a:solidFill>
                    <a:effectLst/>
                  </a:rPr>
                  <a:t>7</a:t>
                </a:r>
              </a:p>
            </p:txBody>
          </p:sp>
        </p:grpSp>
        <p:grpSp>
          <p:nvGrpSpPr>
            <p:cNvPr id="46" name="Group 72"/>
            <p:cNvGrpSpPr>
              <a:grpSpLocks/>
            </p:cNvGrpSpPr>
            <p:nvPr/>
          </p:nvGrpSpPr>
          <p:grpSpPr bwMode="auto">
            <a:xfrm>
              <a:off x="7619999" y="2503487"/>
              <a:ext cx="392113" cy="822325"/>
              <a:chOff x="3312" y="1004"/>
              <a:chExt cx="247" cy="518"/>
            </a:xfrm>
          </p:grpSpPr>
          <p:sp>
            <p:nvSpPr>
              <p:cNvPr id="103" name="Oval 68"/>
              <p:cNvSpPr>
                <a:spLocks noChangeArrowheads="1"/>
              </p:cNvSpPr>
              <p:nvPr/>
            </p:nvSpPr>
            <p:spPr bwMode="auto">
              <a:xfrm>
                <a:off x="3379" y="1008"/>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Rectangle 69"/>
              <p:cNvSpPr>
                <a:spLocks noChangeArrowheads="1"/>
              </p:cNvSpPr>
              <p:nvPr/>
            </p:nvSpPr>
            <p:spPr bwMode="auto">
              <a:xfrm>
                <a:off x="3395" y="1004"/>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1</a:t>
                </a:r>
              </a:p>
            </p:txBody>
          </p:sp>
          <p:sp>
            <p:nvSpPr>
              <p:cNvPr id="105" name="Line 70"/>
              <p:cNvSpPr>
                <a:spLocks noChangeShapeType="1"/>
              </p:cNvSpPr>
              <p:nvPr/>
            </p:nvSpPr>
            <p:spPr bwMode="auto">
              <a:xfrm>
                <a:off x="3469" y="1187"/>
                <a:ext cx="0" cy="335"/>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6" name="Rectangle 71"/>
              <p:cNvSpPr>
                <a:spLocks noChangeArrowheads="1"/>
              </p:cNvSpPr>
              <p:nvPr/>
            </p:nvSpPr>
            <p:spPr bwMode="auto">
              <a:xfrm>
                <a:off x="3312" y="1278"/>
                <a:ext cx="125"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2</a:t>
                </a:r>
              </a:p>
            </p:txBody>
          </p:sp>
        </p:grpSp>
        <p:grpSp>
          <p:nvGrpSpPr>
            <p:cNvPr id="47" name="Group 77"/>
            <p:cNvGrpSpPr>
              <a:grpSpLocks/>
            </p:cNvGrpSpPr>
            <p:nvPr/>
          </p:nvGrpSpPr>
          <p:grpSpPr bwMode="auto">
            <a:xfrm>
              <a:off x="10107612" y="2281238"/>
              <a:ext cx="1038225" cy="506413"/>
              <a:chOff x="4879" y="864"/>
              <a:chExt cx="654" cy="319"/>
            </a:xfrm>
          </p:grpSpPr>
          <p:sp>
            <p:nvSpPr>
              <p:cNvPr id="108" name="Oval 73"/>
              <p:cNvSpPr>
                <a:spLocks noChangeArrowheads="1"/>
              </p:cNvSpPr>
              <p:nvPr/>
            </p:nvSpPr>
            <p:spPr bwMode="auto">
              <a:xfrm>
                <a:off x="5353" y="1008"/>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Rectangle 74"/>
              <p:cNvSpPr>
                <a:spLocks noChangeArrowheads="1"/>
              </p:cNvSpPr>
              <p:nvPr/>
            </p:nvSpPr>
            <p:spPr bwMode="auto">
              <a:xfrm>
                <a:off x="5369" y="1004"/>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7</a:t>
                </a:r>
              </a:p>
            </p:txBody>
          </p:sp>
          <p:sp>
            <p:nvSpPr>
              <p:cNvPr id="110" name="Line 75"/>
              <p:cNvSpPr>
                <a:spLocks noChangeShapeType="1"/>
              </p:cNvSpPr>
              <p:nvPr/>
            </p:nvSpPr>
            <p:spPr bwMode="auto">
              <a:xfrm>
                <a:off x="4879" y="1095"/>
                <a:ext cx="470" cy="0"/>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 name="Rectangle 76"/>
              <p:cNvSpPr>
                <a:spLocks noChangeArrowheads="1"/>
              </p:cNvSpPr>
              <p:nvPr/>
            </p:nvSpPr>
            <p:spPr bwMode="auto">
              <a:xfrm>
                <a:off x="5004" y="864"/>
                <a:ext cx="313"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14</a:t>
                </a:r>
              </a:p>
            </p:txBody>
          </p:sp>
        </p:grpSp>
        <p:grpSp>
          <p:nvGrpSpPr>
            <p:cNvPr id="48" name="Group 82"/>
            <p:cNvGrpSpPr>
              <a:grpSpLocks/>
            </p:cNvGrpSpPr>
            <p:nvPr/>
          </p:nvGrpSpPr>
          <p:grpSpPr bwMode="auto">
            <a:xfrm>
              <a:off x="10860087" y="2794001"/>
              <a:ext cx="341312" cy="815975"/>
              <a:chOff x="5353" y="1187"/>
              <a:chExt cx="215" cy="514"/>
            </a:xfrm>
          </p:grpSpPr>
          <p:sp>
            <p:nvSpPr>
              <p:cNvPr id="113" name="Oval 78"/>
              <p:cNvSpPr>
                <a:spLocks noChangeArrowheads="1"/>
              </p:cNvSpPr>
              <p:nvPr/>
            </p:nvSpPr>
            <p:spPr bwMode="auto">
              <a:xfrm>
                <a:off x="5353" y="1526"/>
                <a:ext cx="180" cy="175"/>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Rectangle 79"/>
              <p:cNvSpPr>
                <a:spLocks noChangeArrowheads="1"/>
              </p:cNvSpPr>
              <p:nvPr/>
            </p:nvSpPr>
            <p:spPr bwMode="auto">
              <a:xfrm>
                <a:off x="5369" y="1522"/>
                <a:ext cx="116"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effectLst/>
                  </a:rPr>
                  <a:t>8</a:t>
                </a:r>
              </a:p>
            </p:txBody>
          </p:sp>
          <p:sp>
            <p:nvSpPr>
              <p:cNvPr id="115" name="Line 80"/>
              <p:cNvSpPr>
                <a:spLocks noChangeShapeType="1"/>
              </p:cNvSpPr>
              <p:nvPr/>
            </p:nvSpPr>
            <p:spPr bwMode="auto">
              <a:xfrm>
                <a:off x="5443" y="1187"/>
                <a:ext cx="0" cy="335"/>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 name="Rectangle 81"/>
              <p:cNvSpPr>
                <a:spLocks noChangeArrowheads="1"/>
              </p:cNvSpPr>
              <p:nvPr/>
            </p:nvSpPr>
            <p:spPr bwMode="auto">
              <a:xfrm>
                <a:off x="5443" y="1187"/>
                <a:ext cx="125"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a:solidFill>
                      <a:schemeClr val="tx2"/>
                    </a:solidFill>
                    <a:effectLst/>
                  </a:rPr>
                  <a:t>3</a:t>
                </a:r>
              </a:p>
            </p:txBody>
          </p:sp>
        </p:grpSp>
      </p:grpSp>
    </p:spTree>
    <p:extLst>
      <p:ext uri="{BB962C8B-B14F-4D97-AF65-F5344CB8AC3E}">
        <p14:creationId xmlns="" xmlns:p14="http://schemas.microsoft.com/office/powerpoint/2010/main" val="6603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5</a:t>
            </a:r>
            <a:endParaRPr lang="en-IN" dirty="0"/>
          </a:p>
        </p:txBody>
      </p:sp>
      <p:pic>
        <p:nvPicPr>
          <p:cNvPr id="6146" name="Picture 2" descr="prim's algorithm"/>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93" t="7607" r="51277" b="71372"/>
          <a:stretch/>
        </p:blipFill>
        <p:spPr bwMode="auto">
          <a:xfrm>
            <a:off x="556993" y="1481069"/>
            <a:ext cx="3984511" cy="3348508"/>
          </a:xfrm>
          <a:prstGeom prst="rect">
            <a:avLst/>
          </a:prstGeom>
          <a:noFill/>
          <a:extLst>
            <a:ext uri="{909E8E84-426E-40DD-AFC4-6F175D3DCCD1}">
              <a14:hiddenFill xmlns="" xmlns:a14="http://schemas.microsoft.com/office/drawing/2010/main">
                <a:solidFill>
                  <a:srgbClr val="FFFFFF"/>
                </a:solidFill>
              </a14:hiddenFill>
            </a:ext>
          </a:extLst>
        </p:spPr>
      </p:pic>
      <p:pic>
        <p:nvPicPr>
          <p:cNvPr id="6150" name="Picture 6" descr="prim's algorithm"/>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51082" t="74423" r="5093" b="3878"/>
          <a:stretch/>
        </p:blipFill>
        <p:spPr bwMode="auto">
          <a:xfrm>
            <a:off x="4626736" y="1481069"/>
            <a:ext cx="3573887" cy="34189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53162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rgbClr val="FF0000"/>
                </a:solidFill>
              </a:rPr>
              <a:t>Prims</a:t>
            </a:r>
            <a:r>
              <a:rPr lang="en-US" dirty="0" smtClean="0">
                <a:solidFill>
                  <a:srgbClr val="FF0000"/>
                </a:solidFill>
              </a:rPr>
              <a:t> algorithm</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381000"/>
            <a:ext cx="8229600" cy="487362"/>
          </a:xfrm>
        </p:spPr>
        <p:txBody>
          <a:bodyPr>
            <a:normAutofit fontScale="90000"/>
          </a:bodyPr>
          <a:lstStyle/>
          <a:p>
            <a:pPr algn="l" eaLnBrk="1" hangingPunct="1"/>
            <a:r>
              <a:rPr lang="en-US" altLang="en-US" dirty="0" smtClean="0"/>
              <a:t/>
            </a:r>
            <a:br>
              <a:rPr lang="en-US" altLang="en-US" dirty="0" smtClean="0"/>
            </a:br>
            <a:r>
              <a:rPr lang="en-US" altLang="en-US" dirty="0" smtClean="0"/>
              <a:t/>
            </a:r>
            <a:br>
              <a:rPr lang="en-US" altLang="en-US" dirty="0" smtClean="0"/>
            </a:br>
            <a:r>
              <a:rPr lang="en-US" altLang="en-US" sz="4000" dirty="0" smtClean="0">
                <a:solidFill>
                  <a:srgbClr val="FF0000"/>
                </a:solidFill>
              </a:rPr>
              <a:t>Prim’s Algorithm</a:t>
            </a:r>
            <a:endParaRPr lang="en-IN" altLang="en-US" sz="4000" dirty="0" smtClean="0">
              <a:solidFill>
                <a:srgbClr val="FF0000"/>
              </a:solidFill>
            </a:endParaRPr>
          </a:p>
        </p:txBody>
      </p:sp>
      <p:sp>
        <p:nvSpPr>
          <p:cNvPr id="33795" name="Content Placeholder 2"/>
          <p:cNvSpPr>
            <a:spLocks noGrp="1"/>
          </p:cNvSpPr>
          <p:nvPr>
            <p:ph idx="1"/>
          </p:nvPr>
        </p:nvSpPr>
        <p:spPr>
          <a:xfrm>
            <a:off x="457200" y="838200"/>
            <a:ext cx="8229600" cy="5791200"/>
          </a:xfrm>
        </p:spPr>
        <p:txBody>
          <a:bodyPr>
            <a:normAutofit fontScale="92500" lnSpcReduction="10000"/>
          </a:bodyPr>
          <a:lstStyle/>
          <a:p>
            <a:pPr algn="just" eaLnBrk="1" hangingPunct="1">
              <a:spcAft>
                <a:spcPts val="600"/>
              </a:spcAft>
            </a:pPr>
            <a:r>
              <a:rPr lang="en-US" altLang="en-US" dirty="0" smtClean="0"/>
              <a:t>Popular algorithm for constructing the minimum spanning tree</a:t>
            </a:r>
          </a:p>
          <a:p>
            <a:pPr algn="just" eaLnBrk="1" hangingPunct="1">
              <a:spcAft>
                <a:spcPts val="600"/>
              </a:spcAft>
            </a:pPr>
            <a:r>
              <a:rPr lang="en-US" altLang="en-US" dirty="0" smtClean="0"/>
              <a:t>Follows greedy approach</a:t>
            </a:r>
          </a:p>
          <a:p>
            <a:pPr algn="just" eaLnBrk="1" hangingPunct="1">
              <a:spcAft>
                <a:spcPts val="600"/>
              </a:spcAft>
            </a:pPr>
            <a:r>
              <a:rPr lang="en-US" altLang="en-US" dirty="0" smtClean="0"/>
              <a:t>Prim's algorithm, in contrast with </a:t>
            </a:r>
            <a:r>
              <a:rPr lang="en-US" altLang="en-US" dirty="0" err="1" smtClean="0"/>
              <a:t>Kruskal's</a:t>
            </a:r>
            <a:r>
              <a:rPr lang="en-US" altLang="en-US" dirty="0" smtClean="0"/>
              <a:t> algorithm, treats the nodes as a single tree and keeps on adding new nodes to the spanning tree from the given graph.</a:t>
            </a:r>
          </a:p>
          <a:p>
            <a:pPr algn="just">
              <a:spcAft>
                <a:spcPts val="600"/>
              </a:spcAft>
            </a:pPr>
            <a:r>
              <a:rPr lang="en-US" altLang="en-US" dirty="0" smtClean="0"/>
              <a:t>The Prim’s algorithm was developed by </a:t>
            </a:r>
            <a:r>
              <a:rPr lang="en-US" altLang="en-US" dirty="0" err="1" smtClean="0"/>
              <a:t>Vojtěch</a:t>
            </a:r>
            <a:r>
              <a:rPr lang="en-US" altLang="en-US" dirty="0" smtClean="0"/>
              <a:t> </a:t>
            </a:r>
            <a:r>
              <a:rPr lang="en-US" altLang="en-US" dirty="0" err="1" smtClean="0"/>
              <a:t>Jarník</a:t>
            </a:r>
            <a:r>
              <a:rPr lang="en-US" altLang="en-US" dirty="0" smtClean="0"/>
              <a:t> and it was later discovered by the duo Prim and </a:t>
            </a:r>
            <a:r>
              <a:rPr lang="en-US" altLang="en-US" dirty="0" err="1" smtClean="0"/>
              <a:t>Dijkstra</a:t>
            </a:r>
            <a:r>
              <a:rPr lang="en-US" altLang="en-US" dirty="0" smtClean="0"/>
              <a:t>. </a:t>
            </a:r>
          </a:p>
          <a:p>
            <a:pPr algn="just">
              <a:spcAft>
                <a:spcPts val="600"/>
              </a:spcAft>
            </a:pPr>
            <a:r>
              <a:rPr lang="en-US" altLang="en-US" dirty="0" smtClean="0"/>
              <a:t>Therefore, Prim’s algorithm is also known as DJP Algorithm.</a:t>
            </a:r>
            <a:endParaRPr lang="en-IN" altLang="en-US" dirty="0" smtClean="0"/>
          </a:p>
          <a:p>
            <a:pPr algn="just" eaLnBrk="1" hangingPunct="1"/>
            <a:endParaRPr lang="en-IN" altLang="en-US" dirty="0" smtClean="0"/>
          </a:p>
        </p:txBody>
      </p:sp>
      <p:sp>
        <p:nvSpPr>
          <p:cNvPr id="33797" name="Slide Number Placeholder 4"/>
          <p:cNvSpPr>
            <a:spLocks noGrp="1" noChangeArrowheads="1"/>
          </p:cNvSpPr>
          <p:nvPr>
            <p:ph type="sldNum" sz="quarter" idx="12"/>
          </p:nvPr>
        </p:nvSpPr>
        <p:spPr bwMode="auto">
          <a:noFill/>
          <a:ln>
            <a:miter lim="800000"/>
            <a:headEnd/>
            <a:tailEnd/>
          </a:ln>
        </p:spPr>
        <p:txBody>
          <a:bodyPr/>
          <a:lstStyle/>
          <a:p>
            <a:fld id="{4405ADF0-313B-414A-B5F9-7CB946D42093}"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p:cNvPicPr/>
          <p:nvPr/>
        </p:nvPicPr>
        <p:blipFill>
          <a:blip r:embed="rId2" cstate="print"/>
          <a:stretch>
            <a:fillRect/>
          </a:stretch>
        </p:blipFill>
        <p:spPr>
          <a:xfrm>
            <a:off x="304800" y="228600"/>
            <a:ext cx="2895600" cy="3429000"/>
          </a:xfrm>
          <a:prstGeom prst="rect">
            <a:avLst/>
          </a:prstGeom>
        </p:spPr>
      </p:pic>
      <p:graphicFrame>
        <p:nvGraphicFramePr>
          <p:cNvPr id="5" name="Table 4"/>
          <p:cNvGraphicFramePr>
            <a:graphicFrameLocks noGrp="1"/>
          </p:cNvGraphicFramePr>
          <p:nvPr/>
        </p:nvGraphicFramePr>
        <p:xfrm>
          <a:off x="5486400" y="685800"/>
          <a:ext cx="3200400" cy="2334636"/>
        </p:xfrm>
        <a:graphic>
          <a:graphicData uri="http://schemas.openxmlformats.org/drawingml/2006/table">
            <a:tbl>
              <a:tblPr/>
              <a:tblGrid>
                <a:gridCol w="457200"/>
                <a:gridCol w="457200"/>
                <a:gridCol w="457200"/>
                <a:gridCol w="457200"/>
                <a:gridCol w="457200"/>
                <a:gridCol w="457200"/>
                <a:gridCol w="457200"/>
              </a:tblGrid>
              <a:tr h="332799">
                <a:tc>
                  <a:txBody>
                    <a:bodyPr/>
                    <a:lstStyle/>
                    <a:p>
                      <a:pPr marL="67945" marR="0">
                        <a:lnSpc>
                          <a:spcPts val="1340"/>
                        </a:lnSpc>
                        <a:spcBef>
                          <a:spcPts val="0"/>
                        </a:spcBef>
                        <a:spcAft>
                          <a:spcPts val="0"/>
                        </a:spcAft>
                      </a:pPr>
                      <a:r>
                        <a:rPr lang="en-US" sz="1200" dirty="0">
                          <a:latin typeface="Times New Roman"/>
                          <a:ea typeface="Times New Roman"/>
                          <a:cs typeface="Times New Roman"/>
                        </a:rPr>
                        <a:t>0</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28</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10</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99">
                <a:tc>
                  <a:txBody>
                    <a:bodyPr/>
                    <a:lstStyle/>
                    <a:p>
                      <a:pPr marL="67945" marR="0">
                        <a:lnSpc>
                          <a:spcPts val="1340"/>
                        </a:lnSpc>
                        <a:spcBef>
                          <a:spcPts val="0"/>
                        </a:spcBef>
                        <a:spcAft>
                          <a:spcPts val="0"/>
                        </a:spcAft>
                      </a:pPr>
                      <a:r>
                        <a:rPr lang="en-US" sz="1200" dirty="0">
                          <a:latin typeface="Times New Roman"/>
                          <a:ea typeface="Times New Roman"/>
                          <a:cs typeface="Times New Roman"/>
                        </a:rPr>
                        <a:t>28</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16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14</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99">
                <a:tc>
                  <a:txBody>
                    <a:bodyPr/>
                    <a:lstStyle/>
                    <a:p>
                      <a:pPr marL="6794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16</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12</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16">
                <a:tc>
                  <a:txBody>
                    <a:bodyPr/>
                    <a:lstStyle/>
                    <a:p>
                      <a:pPr marL="67945" marR="0">
                        <a:lnSpc>
                          <a:spcPts val="135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12</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22</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50"/>
                        </a:lnSpc>
                        <a:spcBef>
                          <a:spcPts val="0"/>
                        </a:spcBef>
                        <a:spcAft>
                          <a:spcPts val="0"/>
                        </a:spcAft>
                      </a:pPr>
                      <a:r>
                        <a:rPr lang="en-US" sz="1200">
                          <a:latin typeface="Times New Roman"/>
                          <a:ea typeface="Times New Roman"/>
                          <a:cs typeface="Times New Roman"/>
                        </a:rPr>
                        <a:t>18</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99">
                <a:tc>
                  <a:txBody>
                    <a:bodyPr/>
                    <a:lstStyle/>
                    <a:p>
                      <a:pPr marL="6794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22</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26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24</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99">
                <a:tc>
                  <a:txBody>
                    <a:bodyPr/>
                    <a:lstStyle/>
                    <a:p>
                      <a:pPr marL="67945" marR="0">
                        <a:lnSpc>
                          <a:spcPts val="1340"/>
                        </a:lnSpc>
                        <a:spcBef>
                          <a:spcPts val="0"/>
                        </a:spcBef>
                        <a:spcAft>
                          <a:spcPts val="0"/>
                        </a:spcAft>
                      </a:pPr>
                      <a:r>
                        <a:rPr lang="en-US" sz="1200">
                          <a:latin typeface="Times New Roman"/>
                          <a:ea typeface="Times New Roman"/>
                          <a:cs typeface="Times New Roman"/>
                        </a:rPr>
                        <a:t>10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26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825">
                <a:tc>
                  <a:txBody>
                    <a:bodyPr/>
                    <a:lstStyle/>
                    <a:p>
                      <a:pPr marL="67945" marR="0">
                        <a:lnSpc>
                          <a:spcPts val="1340"/>
                        </a:lnSpc>
                        <a:spcBef>
                          <a:spcPts val="0"/>
                        </a:spcBef>
                        <a:spcAft>
                          <a:spcPts val="0"/>
                        </a:spcAft>
                      </a:pPr>
                      <a:r>
                        <a:rPr lang="en-US" sz="1200" dirty="0">
                          <a:latin typeface="Times New Roman"/>
                          <a:ea typeface="Times New Roman"/>
                          <a:cs typeface="Times New Roman"/>
                        </a:rPr>
                        <a:t>∞</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14</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18</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24</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a:latin typeface="Times New Roman"/>
                          <a:ea typeface="Times New Roman"/>
                          <a:cs typeface="Times New Roman"/>
                        </a:rPr>
                        <a:t>∞</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0">
                        <a:lnSpc>
                          <a:spcPts val="1340"/>
                        </a:lnSpc>
                        <a:spcBef>
                          <a:spcPts val="0"/>
                        </a:spcBef>
                        <a:spcAft>
                          <a:spcPts val="0"/>
                        </a:spcAft>
                      </a:pPr>
                      <a:r>
                        <a:rPr lang="en-US" sz="1200" dirty="0">
                          <a:latin typeface="Times New Roman"/>
                          <a:ea typeface="Times New Roman"/>
                          <a:cs typeface="Times New Roman"/>
                        </a:rPr>
                        <a:t>0</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0" name="Text Box 2"/>
          <p:cNvSpPr txBox="1">
            <a:spLocks noChangeArrowheads="1"/>
          </p:cNvSpPr>
          <p:nvPr/>
        </p:nvSpPr>
        <p:spPr bwMode="auto">
          <a:xfrm>
            <a:off x="1300163" y="496888"/>
            <a:ext cx="3209925" cy="225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9" name="Text Box 1"/>
          <p:cNvSpPr txBox="1">
            <a:spLocks noChangeArrowheads="1"/>
          </p:cNvSpPr>
          <p:nvPr/>
        </p:nvSpPr>
        <p:spPr bwMode="auto">
          <a:xfrm>
            <a:off x="1300163" y="952500"/>
            <a:ext cx="3209925" cy="13255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4800600" y="1066800"/>
            <a:ext cx="184731" cy="8617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5105400" y="685800"/>
            <a:ext cx="304800" cy="2276521"/>
          </a:xfrm>
          <a:prstGeom prst="rect">
            <a:avLst/>
          </a:prstGeom>
        </p:spPr>
        <p:txBody>
          <a:bodyPr wrap="square">
            <a:spAutoFit/>
          </a:bodyPr>
          <a:lstStyle/>
          <a:p>
            <a:pPr lvl="0" fontAlgn="base">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12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14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Box 11"/>
          <p:cNvSpPr txBox="1"/>
          <p:nvPr/>
        </p:nvSpPr>
        <p:spPr>
          <a:xfrm>
            <a:off x="5410200" y="228600"/>
            <a:ext cx="3352800" cy="369332"/>
          </a:xfrm>
          <a:prstGeom prst="rect">
            <a:avLst/>
          </a:prstGeom>
          <a:noFill/>
        </p:spPr>
        <p:txBody>
          <a:bodyPr wrap="square" rtlCol="0">
            <a:spAutoFit/>
          </a:bodyPr>
          <a:lstStyle/>
          <a:p>
            <a:r>
              <a:rPr lang="en-US" dirty="0" smtClean="0"/>
              <a:t>1       2      3       4       5       6      7 </a:t>
            </a:r>
            <a:endParaRPr lang="en-US" dirty="0"/>
          </a:p>
        </p:txBody>
      </p:sp>
      <p:sp>
        <p:nvSpPr>
          <p:cNvPr id="13" name="Rectangle 12"/>
          <p:cNvSpPr/>
          <p:nvPr/>
        </p:nvSpPr>
        <p:spPr>
          <a:xfrm>
            <a:off x="4267200" y="3276600"/>
            <a:ext cx="4572000" cy="1200329"/>
          </a:xfrm>
          <a:prstGeom prst="rect">
            <a:avLst/>
          </a:prstGeom>
        </p:spPr>
        <p:txBody>
          <a:bodyPr>
            <a:spAutoFit/>
          </a:bodyPr>
          <a:lstStyle/>
          <a:p>
            <a:pPr lvl="0" fontAlgn="base">
              <a:spcBef>
                <a:spcPct val="0"/>
              </a:spcBef>
              <a:spcAft>
                <a:spcPct val="0"/>
              </a:spcAft>
            </a:pPr>
            <a:r>
              <a:rPr kumimoji="0" lang="en-US" b="1" i="0" u="none" strike="noStrike" cap="none" normalizeH="0" baseline="0" dirty="0" smtClean="0">
                <a:ln>
                  <a:noFill/>
                </a:ln>
                <a:solidFill>
                  <a:schemeClr val="tx1"/>
                </a:solidFill>
                <a:effectLst/>
                <a:ea typeface="Times New Roman" pitchFamily="18" charset="0"/>
                <a:cs typeface="Arial" pitchFamily="34" charset="0"/>
              </a:rPr>
              <a:t>Step 1:</a:t>
            </a: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ea typeface="Times New Roman" pitchFamily="18" charset="0"/>
                <a:cs typeface="Arial" pitchFamily="34" charset="0"/>
              </a:rPr>
              <a:t>Select the least cost edge from the graph and enter into the T matrix. The least cost edge  is (1, 6) with cost 10. T matrix</a:t>
            </a:r>
            <a:endParaRPr kumimoji="0" lang="en-US" b="0" i="0" u="none" strike="noStrike" cap="none" normalizeH="0" baseline="0" dirty="0" smtClean="0">
              <a:ln>
                <a:noFill/>
              </a:ln>
              <a:solidFill>
                <a:schemeClr val="tx1"/>
              </a:solidFill>
              <a:effectLst/>
              <a:cs typeface="Arial" pitchFamily="34" charset="0"/>
            </a:endParaRPr>
          </a:p>
        </p:txBody>
      </p:sp>
      <p:graphicFrame>
        <p:nvGraphicFramePr>
          <p:cNvPr id="14" name="Table 13"/>
          <p:cNvGraphicFramePr>
            <a:graphicFrameLocks noGrp="1"/>
          </p:cNvGraphicFramePr>
          <p:nvPr/>
        </p:nvGraphicFramePr>
        <p:xfrm>
          <a:off x="7239000" y="4572000"/>
          <a:ext cx="1174750" cy="1752601"/>
        </p:xfrm>
        <a:graphic>
          <a:graphicData uri="http://schemas.openxmlformats.org/drawingml/2006/table">
            <a:tbl>
              <a:tblPr/>
              <a:tblGrid>
                <a:gridCol w="260350"/>
                <a:gridCol w="457200"/>
                <a:gridCol w="457200"/>
              </a:tblGrid>
              <a:tr h="229735">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a:noFill/>
                    </a:lnL>
                    <a:lnR>
                      <a:noFill/>
                    </a:lnR>
                    <a:lnT>
                      <a:noFill/>
                    </a:lnT>
                    <a:lnB>
                      <a:noFill/>
                    </a:lnB>
                  </a:tcPr>
                </a:tc>
                <a:tc>
                  <a:txBody>
                    <a:bodyPr/>
                    <a:lstStyle/>
                    <a:p>
                      <a:pPr marL="0" marR="189230" algn="r">
                        <a:lnSpc>
                          <a:spcPts val="1180"/>
                        </a:lnSpc>
                        <a:spcBef>
                          <a:spcPts val="0"/>
                        </a:spcBef>
                        <a:spcAft>
                          <a:spcPts val="0"/>
                        </a:spcAft>
                      </a:pPr>
                      <a:r>
                        <a:rPr lang="en-US" sz="1200" i="1">
                          <a:latin typeface="Times New Roman"/>
                          <a:ea typeface="Times New Roman"/>
                          <a:cs typeface="Times New Roman"/>
                        </a:rPr>
                        <a:t>u</a:t>
                      </a:r>
                      <a:endParaRPr lang="en-US" sz="11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193040" algn="r">
                        <a:lnSpc>
                          <a:spcPts val="1180"/>
                        </a:lnSpc>
                        <a:spcBef>
                          <a:spcPts val="0"/>
                        </a:spcBef>
                        <a:spcAft>
                          <a:spcPts val="0"/>
                        </a:spcAft>
                      </a:pPr>
                      <a:r>
                        <a:rPr lang="en-US" sz="1200" i="1">
                          <a:latin typeface="Times New Roman"/>
                          <a:ea typeface="Times New Roman"/>
                          <a:cs typeface="Times New Roman"/>
                        </a:rPr>
                        <a:t>v</a:t>
                      </a:r>
                      <a:endParaRPr lang="en-US" sz="11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r>
              <a:tr h="253555">
                <a:tc>
                  <a:txBody>
                    <a:bodyPr/>
                    <a:lstStyle/>
                    <a:p>
                      <a:pPr marL="31750" marR="0">
                        <a:lnSpc>
                          <a:spcPts val="1340"/>
                        </a:lnSpc>
                        <a:spcBef>
                          <a:spcPts val="0"/>
                        </a:spcBef>
                        <a:spcAft>
                          <a:spcPts val="0"/>
                        </a:spcAft>
                      </a:pPr>
                      <a:r>
                        <a:rPr lang="en-US" sz="1200" i="1">
                          <a:latin typeface="Times New Roman"/>
                          <a:ea typeface="Times New Roman"/>
                          <a:cs typeface="Times New Roman"/>
                        </a:rPr>
                        <a:t>1</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r>
                        <a:rPr lang="en-US" sz="1200">
                          <a:latin typeface="Times New Roman"/>
                          <a:ea typeface="Times New Roman"/>
                          <a:cs typeface="Times New Roman"/>
                        </a:rPr>
                        <a:t>1</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r>
                        <a:rPr lang="en-US" sz="1200">
                          <a:latin typeface="Times New Roman"/>
                          <a:ea typeface="Times New Roman"/>
                          <a:cs typeface="Times New Roman"/>
                        </a:rPr>
                        <a:t>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5">
                <a:tc>
                  <a:txBody>
                    <a:bodyPr/>
                    <a:lstStyle/>
                    <a:p>
                      <a:pPr marL="31750" marR="0">
                        <a:lnSpc>
                          <a:spcPts val="1340"/>
                        </a:lnSpc>
                        <a:spcBef>
                          <a:spcPts val="0"/>
                        </a:spcBef>
                        <a:spcAft>
                          <a:spcPts val="0"/>
                        </a:spcAft>
                      </a:pPr>
                      <a:r>
                        <a:rPr lang="en-US" sz="1200" i="1">
                          <a:latin typeface="Times New Roman"/>
                          <a:ea typeface="Times New Roman"/>
                          <a:cs typeface="Times New Roman"/>
                        </a:rPr>
                        <a:t>2</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5">
                <a:tc>
                  <a:txBody>
                    <a:bodyPr/>
                    <a:lstStyle/>
                    <a:p>
                      <a:pPr marL="31750" marR="0">
                        <a:lnSpc>
                          <a:spcPts val="1340"/>
                        </a:lnSpc>
                        <a:spcBef>
                          <a:spcPts val="0"/>
                        </a:spcBef>
                        <a:spcAft>
                          <a:spcPts val="0"/>
                        </a:spcAft>
                      </a:pPr>
                      <a:r>
                        <a:rPr lang="en-US" sz="1200" i="1">
                          <a:latin typeface="Times New Roman"/>
                          <a:ea typeface="Times New Roman"/>
                          <a:cs typeface="Times New Roman"/>
                        </a:rPr>
                        <a:t>3</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5">
                <a:tc>
                  <a:txBody>
                    <a:bodyPr/>
                    <a:lstStyle/>
                    <a:p>
                      <a:pPr marL="31750" marR="0">
                        <a:lnSpc>
                          <a:spcPts val="1340"/>
                        </a:lnSpc>
                        <a:spcBef>
                          <a:spcPts val="0"/>
                        </a:spcBef>
                        <a:spcAft>
                          <a:spcPts val="0"/>
                        </a:spcAft>
                      </a:pPr>
                      <a:r>
                        <a:rPr lang="en-US" sz="1200" i="1">
                          <a:latin typeface="Times New Roman"/>
                          <a:ea typeface="Times New Roman"/>
                          <a:cs typeface="Times New Roman"/>
                        </a:rPr>
                        <a:t>4</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091">
                <a:tc>
                  <a:txBody>
                    <a:bodyPr/>
                    <a:lstStyle/>
                    <a:p>
                      <a:pPr marL="31750" marR="0">
                        <a:lnSpc>
                          <a:spcPts val="1350"/>
                        </a:lnSpc>
                        <a:spcBef>
                          <a:spcPts val="0"/>
                        </a:spcBef>
                        <a:spcAft>
                          <a:spcPts val="0"/>
                        </a:spcAft>
                      </a:pPr>
                      <a:r>
                        <a:rPr lang="en-US" sz="1200" i="1">
                          <a:latin typeface="Times New Roman"/>
                          <a:ea typeface="Times New Roman"/>
                          <a:cs typeface="Times New Roman"/>
                        </a:rPr>
                        <a:t>5</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5">
                <a:tc>
                  <a:txBody>
                    <a:bodyPr/>
                    <a:lstStyle/>
                    <a:p>
                      <a:pPr marL="31750" marR="0">
                        <a:lnSpc>
                          <a:spcPts val="1340"/>
                        </a:lnSpc>
                        <a:spcBef>
                          <a:spcPts val="0"/>
                        </a:spcBef>
                        <a:spcAft>
                          <a:spcPts val="0"/>
                        </a:spcAft>
                      </a:pPr>
                      <a:r>
                        <a:rPr lang="en-US" sz="1200" i="1">
                          <a:latin typeface="Times New Roman"/>
                          <a:ea typeface="Times New Roman"/>
                          <a:cs typeface="Times New Roman"/>
                        </a:rPr>
                        <a:t>6</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Rectangle 14"/>
          <p:cNvSpPr/>
          <p:nvPr/>
        </p:nvSpPr>
        <p:spPr>
          <a:xfrm>
            <a:off x="381000" y="3886200"/>
            <a:ext cx="2209800" cy="1754326"/>
          </a:xfrm>
          <a:prstGeom prst="rect">
            <a:avLst/>
          </a:prstGeom>
        </p:spPr>
        <p:txBody>
          <a:bodyPr wrap="square">
            <a:spAutoFit/>
          </a:bodyPr>
          <a:lstStyle/>
          <a:p>
            <a:pPr lvl="0" fontAlgn="base">
              <a:spcBef>
                <a:spcPct val="0"/>
              </a:spcBef>
              <a:spcAft>
                <a:spcPct val="0"/>
              </a:spcAft>
            </a:pPr>
            <a:r>
              <a:rPr kumimoji="0" lang="en-US" b="1" i="0" u="none" strike="noStrike" cap="none" normalizeH="0" baseline="0" dirty="0" smtClean="0">
                <a:ln>
                  <a:noFill/>
                </a:ln>
                <a:solidFill>
                  <a:schemeClr val="tx1"/>
                </a:solidFill>
                <a:effectLst/>
                <a:ea typeface="Times New Roman" pitchFamily="18" charset="0"/>
                <a:cs typeface="Arial" pitchFamily="34" charset="0"/>
              </a:rPr>
              <a:t>Calculate near array</a:t>
            </a:r>
          </a:p>
          <a:p>
            <a:pPr lvl="0" fontAlgn="base">
              <a:spcBef>
                <a:spcPct val="0"/>
              </a:spcBef>
              <a:spcAft>
                <a:spcPct val="0"/>
              </a:spcAft>
            </a:pPr>
            <a:endParaRPr lang="en-US" dirty="0" smtClean="0">
              <a:ea typeface="Times New Roman" pitchFamily="18" charset="0"/>
              <a:cs typeface="Arial" pitchFamily="34"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ea typeface="Times New Roman" pitchFamily="18" charset="0"/>
                <a:cs typeface="Arial" pitchFamily="34" charset="0"/>
              </a:rPr>
              <a:t>If cost[</a:t>
            </a:r>
            <a:r>
              <a:rPr kumimoji="0" lang="en-US"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b="0" i="0" u="none" strike="noStrike" cap="none" normalizeH="0" baseline="0" dirty="0" smtClean="0">
                <a:ln>
                  <a:noFill/>
                </a:ln>
                <a:solidFill>
                  <a:schemeClr val="tx1"/>
                </a:solidFill>
                <a:effectLst/>
                <a:ea typeface="Times New Roman" pitchFamily="18" charset="0"/>
                <a:cs typeface="Arial" pitchFamily="34" charset="0"/>
              </a:rPr>
              <a:t>, l] &lt; cost[</a:t>
            </a:r>
            <a:r>
              <a:rPr kumimoji="0" lang="en-US"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b="0" i="0" u="none" strike="noStrike" cap="none" normalizeH="0" baseline="0" dirty="0" smtClean="0">
                <a:ln>
                  <a:noFill/>
                </a:ln>
                <a:solidFill>
                  <a:schemeClr val="tx1"/>
                </a:solidFill>
                <a:effectLst/>
                <a:ea typeface="Times New Roman" pitchFamily="18" charset="0"/>
                <a:cs typeface="Arial" pitchFamily="34" charset="0"/>
              </a:rPr>
              <a:t>, k]</a:t>
            </a:r>
            <a:endParaRPr kumimoji="0" lang="en-US"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ea typeface="Times New Roman" pitchFamily="18" charset="0"/>
                <a:cs typeface="Arial" pitchFamily="34" charset="0"/>
              </a:rPr>
              <a:t>Near[</a:t>
            </a:r>
            <a:r>
              <a:rPr kumimoji="0" lang="en-US"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b="0" i="0" u="none" strike="noStrike" cap="none" normalizeH="0" baseline="0" dirty="0" smtClean="0">
                <a:ln>
                  <a:noFill/>
                </a:ln>
                <a:solidFill>
                  <a:schemeClr val="tx1"/>
                </a:solidFill>
                <a:effectLst/>
                <a:ea typeface="Times New Roman" pitchFamily="18" charset="0"/>
                <a:cs typeface="Arial" pitchFamily="34" charset="0"/>
              </a:rPr>
              <a:t>] = l</a:t>
            </a:r>
            <a:endParaRPr kumimoji="0" lang="en-US"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ea typeface="Times New Roman" pitchFamily="18" charset="0"/>
                <a:cs typeface="Arial" pitchFamily="34" charset="0"/>
              </a:rPr>
              <a:t>Else</a:t>
            </a:r>
            <a:endParaRPr kumimoji="0" lang="en-US"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ea typeface="Times New Roman" pitchFamily="18" charset="0"/>
                <a:cs typeface="Arial" pitchFamily="34" charset="0"/>
              </a:rPr>
              <a:t>Near[</a:t>
            </a:r>
            <a:r>
              <a:rPr kumimoji="0" lang="en-US"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b="0" i="0" u="none" strike="noStrike" cap="none" normalizeH="0" baseline="0" dirty="0" smtClean="0">
                <a:ln>
                  <a:noFill/>
                </a:ln>
                <a:solidFill>
                  <a:schemeClr val="tx1"/>
                </a:solidFill>
                <a:effectLst/>
                <a:ea typeface="Times New Roman" pitchFamily="18" charset="0"/>
                <a:cs typeface="Arial" pitchFamily="34" charset="0"/>
              </a:rPr>
              <a:t>] = k</a:t>
            </a:r>
            <a:endParaRPr kumimoji="0" lang="en-US" b="0" i="0" u="none" strike="noStrike" cap="none" normalizeH="0" baseline="0" dirty="0" smtClean="0">
              <a:ln>
                <a:noFill/>
              </a:ln>
              <a:solidFill>
                <a:schemeClr val="tx1"/>
              </a:solidFill>
              <a:effectLst/>
              <a:cs typeface="Arial" pitchFamily="34" charset="0"/>
            </a:endParaRPr>
          </a:p>
        </p:txBody>
      </p:sp>
      <p:graphicFrame>
        <p:nvGraphicFramePr>
          <p:cNvPr id="16" name="Table 15"/>
          <p:cNvGraphicFramePr>
            <a:graphicFrameLocks noGrp="1"/>
          </p:cNvGraphicFramePr>
          <p:nvPr/>
        </p:nvGraphicFramePr>
        <p:xfrm>
          <a:off x="3048000" y="3733798"/>
          <a:ext cx="457200" cy="2895601"/>
        </p:xfrm>
        <a:graphic>
          <a:graphicData uri="http://schemas.openxmlformats.org/drawingml/2006/table">
            <a:tbl>
              <a:tblPr/>
              <a:tblGrid>
                <a:gridCol w="457200"/>
              </a:tblGrid>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898">
                <a:tc>
                  <a:txBody>
                    <a:bodyPr/>
                    <a:lstStyle/>
                    <a:p>
                      <a:pPr marL="67945" marR="0">
                        <a:lnSpc>
                          <a:spcPts val="1350"/>
                        </a:lnSpc>
                        <a:spcBef>
                          <a:spcPts val="0"/>
                        </a:spcBef>
                        <a:spcAft>
                          <a:spcPts val="0"/>
                        </a:spcAft>
                      </a:pPr>
                      <a:endParaRPr lang="en-US" sz="2400" dirty="0" smtClean="0">
                        <a:latin typeface="Times New Roman"/>
                        <a:ea typeface="Times New Roman"/>
                        <a:cs typeface="Times New Roman"/>
                      </a:endParaRPr>
                    </a:p>
                    <a:p>
                      <a:pPr marL="67945" marR="0">
                        <a:lnSpc>
                          <a:spcPts val="135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6</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6</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898">
                <a:tc>
                  <a:txBody>
                    <a:bodyPr/>
                    <a:lstStyle/>
                    <a:p>
                      <a:pPr marL="67945" marR="0">
                        <a:lnSpc>
                          <a:spcPts val="1350"/>
                        </a:lnSpc>
                        <a:spcBef>
                          <a:spcPts val="0"/>
                        </a:spcBef>
                        <a:spcAft>
                          <a:spcPts val="0"/>
                        </a:spcAft>
                      </a:pPr>
                      <a:endParaRPr lang="en-US" sz="2400" dirty="0" smtClean="0">
                        <a:latin typeface="Times New Roman"/>
                        <a:ea typeface="Times New Roman"/>
                        <a:cs typeface="Times New Roman"/>
                      </a:endParaRPr>
                    </a:p>
                    <a:p>
                      <a:pPr marL="67945" marR="0">
                        <a:lnSpc>
                          <a:spcPts val="135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Rectangle 16"/>
          <p:cNvSpPr/>
          <p:nvPr/>
        </p:nvSpPr>
        <p:spPr>
          <a:xfrm>
            <a:off x="2590800" y="3657600"/>
            <a:ext cx="304800" cy="2949525"/>
          </a:xfrm>
          <a:prstGeom prst="rect">
            <a:avLst/>
          </a:prstGeom>
        </p:spPr>
        <p:txBody>
          <a:bodyPr wrap="square">
            <a:spAutoFit/>
          </a:bodyPr>
          <a:lstStyle/>
          <a:p>
            <a:pPr lvl="0" fontAlgn="base">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12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TextBox 17"/>
          <p:cNvSpPr txBox="1"/>
          <p:nvPr/>
        </p:nvSpPr>
        <p:spPr>
          <a:xfrm>
            <a:off x="3581400" y="3505200"/>
            <a:ext cx="533400" cy="3068532"/>
          </a:xfrm>
          <a:prstGeom prst="rect">
            <a:avLst/>
          </a:prstGeom>
          <a:noFill/>
        </p:spPr>
        <p:txBody>
          <a:bodyPr wrap="square" rtlCol="0">
            <a:spAutoFit/>
          </a:bodyPr>
          <a:lstStyle/>
          <a:p>
            <a:pPr>
              <a:lnSpc>
                <a:spcPct val="140000"/>
              </a:lnSpc>
            </a:pPr>
            <a:r>
              <a:rPr lang="en-US" sz="2000" dirty="0" smtClean="0"/>
              <a:t>0</a:t>
            </a:r>
          </a:p>
          <a:p>
            <a:pPr>
              <a:lnSpc>
                <a:spcPct val="140000"/>
              </a:lnSpc>
            </a:pPr>
            <a:r>
              <a:rPr lang="en-US" sz="2000" dirty="0" smtClean="0"/>
              <a:t>28</a:t>
            </a:r>
          </a:p>
          <a:p>
            <a:pPr>
              <a:lnSpc>
                <a:spcPct val="140000"/>
              </a:lnSpc>
            </a:pPr>
            <a:r>
              <a:rPr lang="en-US" sz="2000" dirty="0" smtClean="0"/>
              <a:t>∞</a:t>
            </a:r>
          </a:p>
          <a:p>
            <a:pPr>
              <a:lnSpc>
                <a:spcPct val="140000"/>
              </a:lnSpc>
            </a:pPr>
            <a:r>
              <a:rPr lang="en-US" sz="2000" dirty="0" smtClean="0"/>
              <a:t>∞</a:t>
            </a:r>
          </a:p>
          <a:p>
            <a:pPr>
              <a:lnSpc>
                <a:spcPct val="140000"/>
              </a:lnSpc>
            </a:pPr>
            <a:r>
              <a:rPr lang="en-US" sz="2000" dirty="0" smtClean="0"/>
              <a:t>26</a:t>
            </a:r>
          </a:p>
          <a:p>
            <a:pPr>
              <a:lnSpc>
                <a:spcPct val="140000"/>
              </a:lnSpc>
            </a:pPr>
            <a:r>
              <a:rPr lang="en-US" sz="2000" dirty="0" smtClean="0"/>
              <a:t>0</a:t>
            </a:r>
          </a:p>
          <a:p>
            <a:pPr>
              <a:lnSpc>
                <a:spcPct val="140000"/>
              </a:lnSpc>
            </a:pPr>
            <a:r>
              <a:rPr lang="en-US" sz="2000"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228600"/>
            <a:ext cx="8610600" cy="1144929"/>
          </a:xfrm>
          <a:prstGeom prst="rect">
            <a:avLst/>
          </a:prstGeom>
        </p:spPr>
        <p:txBody>
          <a:bodyPr wrap="square">
            <a:spAutoFit/>
          </a:bodyPr>
          <a:lstStyle/>
          <a:p>
            <a:pPr algn="just">
              <a:lnSpc>
                <a:spcPct val="114000"/>
              </a:lnSpc>
            </a:pPr>
            <a:r>
              <a:rPr lang="en-US" sz="2000" dirty="0"/>
              <a:t>Make the entries in the </a:t>
            </a:r>
            <a:r>
              <a:rPr lang="en-US" sz="2000" b="1" dirty="0">
                <a:solidFill>
                  <a:srgbClr val="FF0000"/>
                </a:solidFill>
              </a:rPr>
              <a:t>NEAR array corresponding to 1 and 6 as 0. </a:t>
            </a:r>
            <a:r>
              <a:rPr lang="en-US" sz="2000" b="1" dirty="0">
                <a:solidFill>
                  <a:srgbClr val="0070C0"/>
                </a:solidFill>
              </a:rPr>
              <a:t>For all non-zero entries in the near array, find out the cost[j][near[j]]</a:t>
            </a:r>
            <a:r>
              <a:rPr lang="en-US" sz="2000" dirty="0"/>
              <a:t>. Select the minimum among these costs and enter the corresponding nodes into the T matrix.</a:t>
            </a:r>
          </a:p>
        </p:txBody>
      </p:sp>
      <p:graphicFrame>
        <p:nvGraphicFramePr>
          <p:cNvPr id="9" name="Table 8"/>
          <p:cNvGraphicFramePr>
            <a:graphicFrameLocks noGrp="1"/>
          </p:cNvGraphicFramePr>
          <p:nvPr/>
        </p:nvGraphicFramePr>
        <p:xfrm>
          <a:off x="838200" y="1752598"/>
          <a:ext cx="457200" cy="2895601"/>
        </p:xfrm>
        <a:graphic>
          <a:graphicData uri="http://schemas.openxmlformats.org/drawingml/2006/table">
            <a:tbl>
              <a:tblPr/>
              <a:tblGrid>
                <a:gridCol w="457200"/>
              </a:tblGrid>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0</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898">
                <a:tc>
                  <a:txBody>
                    <a:bodyPr/>
                    <a:lstStyle/>
                    <a:p>
                      <a:pPr marL="67945" marR="0">
                        <a:lnSpc>
                          <a:spcPts val="1350"/>
                        </a:lnSpc>
                        <a:spcBef>
                          <a:spcPts val="0"/>
                        </a:spcBef>
                        <a:spcAft>
                          <a:spcPts val="0"/>
                        </a:spcAft>
                      </a:pPr>
                      <a:endParaRPr lang="en-US" sz="2400" dirty="0" smtClean="0">
                        <a:latin typeface="Times New Roman"/>
                        <a:ea typeface="Times New Roman"/>
                        <a:cs typeface="Times New Roman"/>
                      </a:endParaRPr>
                    </a:p>
                    <a:p>
                      <a:pPr marL="67945" marR="0">
                        <a:lnSpc>
                          <a:spcPts val="135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6</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61">
                <a:tc>
                  <a:txBody>
                    <a:bodyPr/>
                    <a:lstStyle/>
                    <a:p>
                      <a:pPr marL="67945" marR="0">
                        <a:lnSpc>
                          <a:spcPts val="1340"/>
                        </a:lnSpc>
                        <a:spcBef>
                          <a:spcPts val="0"/>
                        </a:spcBef>
                        <a:spcAft>
                          <a:spcPts val="0"/>
                        </a:spcAft>
                      </a:pPr>
                      <a:endParaRPr lang="en-US" sz="2400" dirty="0" smtClean="0">
                        <a:latin typeface="Times New Roman"/>
                        <a:ea typeface="Times New Roman"/>
                        <a:cs typeface="Times New Roman"/>
                      </a:endParaRPr>
                    </a:p>
                    <a:p>
                      <a:pPr marL="67945" marR="0">
                        <a:lnSpc>
                          <a:spcPts val="1340"/>
                        </a:lnSpc>
                        <a:spcBef>
                          <a:spcPts val="0"/>
                        </a:spcBef>
                        <a:spcAft>
                          <a:spcPts val="0"/>
                        </a:spcAft>
                      </a:pPr>
                      <a:r>
                        <a:rPr lang="en-US" sz="2400" dirty="0" smtClean="0">
                          <a:latin typeface="Times New Roman"/>
                          <a:ea typeface="Times New Roman"/>
                          <a:cs typeface="Times New Roman"/>
                        </a:rPr>
                        <a:t>0</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898">
                <a:tc>
                  <a:txBody>
                    <a:bodyPr/>
                    <a:lstStyle/>
                    <a:p>
                      <a:pPr marL="67945" marR="0">
                        <a:lnSpc>
                          <a:spcPts val="1350"/>
                        </a:lnSpc>
                        <a:spcBef>
                          <a:spcPts val="0"/>
                        </a:spcBef>
                        <a:spcAft>
                          <a:spcPts val="0"/>
                        </a:spcAft>
                      </a:pPr>
                      <a:endParaRPr lang="en-US" sz="2400" dirty="0" smtClean="0">
                        <a:latin typeface="Times New Roman"/>
                        <a:ea typeface="Times New Roman"/>
                        <a:cs typeface="Times New Roman"/>
                      </a:endParaRPr>
                    </a:p>
                    <a:p>
                      <a:pPr marL="67945" marR="0">
                        <a:lnSpc>
                          <a:spcPts val="1350"/>
                        </a:lnSpc>
                        <a:spcBef>
                          <a:spcPts val="0"/>
                        </a:spcBef>
                        <a:spcAft>
                          <a:spcPts val="0"/>
                        </a:spcAft>
                      </a:pPr>
                      <a:r>
                        <a:rPr lang="en-US" sz="2400" dirty="0" smtClean="0">
                          <a:latin typeface="Times New Roman"/>
                          <a:ea typeface="Times New Roman"/>
                          <a:cs typeface="Times New Roman"/>
                        </a:rPr>
                        <a:t>1</a:t>
                      </a:r>
                      <a:endParaRPr lang="en-US" sz="24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381000" y="1676400"/>
            <a:ext cx="304800" cy="2949525"/>
          </a:xfrm>
          <a:prstGeom prst="rect">
            <a:avLst/>
          </a:prstGeom>
        </p:spPr>
        <p:txBody>
          <a:bodyPr wrap="square">
            <a:spAutoFit/>
          </a:bodyPr>
          <a:lstStyle/>
          <a:p>
            <a:pPr lvl="0" fontAlgn="base">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12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Box 10"/>
          <p:cNvSpPr txBox="1"/>
          <p:nvPr/>
        </p:nvSpPr>
        <p:spPr>
          <a:xfrm>
            <a:off x="1371600" y="1524000"/>
            <a:ext cx="533400" cy="3108543"/>
          </a:xfrm>
          <a:prstGeom prst="rect">
            <a:avLst/>
          </a:prstGeom>
          <a:noFill/>
        </p:spPr>
        <p:txBody>
          <a:bodyPr wrap="square" rtlCol="0">
            <a:spAutoFit/>
          </a:bodyPr>
          <a:lstStyle/>
          <a:p>
            <a:pPr>
              <a:lnSpc>
                <a:spcPct val="140000"/>
              </a:lnSpc>
            </a:pPr>
            <a:endParaRPr lang="en-US" sz="2000" dirty="0" smtClean="0"/>
          </a:p>
          <a:p>
            <a:pPr>
              <a:lnSpc>
                <a:spcPct val="140000"/>
              </a:lnSpc>
            </a:pPr>
            <a:r>
              <a:rPr lang="en-US" sz="2000" dirty="0" smtClean="0"/>
              <a:t>28</a:t>
            </a:r>
          </a:p>
          <a:p>
            <a:pPr>
              <a:lnSpc>
                <a:spcPct val="140000"/>
              </a:lnSpc>
            </a:pPr>
            <a:r>
              <a:rPr lang="en-US" sz="2000" dirty="0" smtClean="0"/>
              <a:t>∞</a:t>
            </a:r>
          </a:p>
          <a:p>
            <a:pPr>
              <a:lnSpc>
                <a:spcPct val="140000"/>
              </a:lnSpc>
            </a:pPr>
            <a:r>
              <a:rPr lang="en-US" sz="2000" dirty="0" smtClean="0"/>
              <a:t>∞</a:t>
            </a:r>
          </a:p>
          <a:p>
            <a:pPr>
              <a:lnSpc>
                <a:spcPct val="140000"/>
              </a:lnSpc>
            </a:pPr>
            <a:r>
              <a:rPr lang="en-US" sz="2000" dirty="0" smtClean="0"/>
              <a:t>26</a:t>
            </a:r>
          </a:p>
          <a:p>
            <a:pPr>
              <a:lnSpc>
                <a:spcPct val="140000"/>
              </a:lnSpc>
            </a:pPr>
            <a:endParaRPr lang="en-US" sz="2000" dirty="0" smtClean="0"/>
          </a:p>
          <a:p>
            <a:pPr>
              <a:lnSpc>
                <a:spcPct val="140000"/>
              </a:lnSpc>
            </a:pPr>
            <a:r>
              <a:rPr lang="en-US" sz="2000" dirty="0"/>
              <a:t>∞</a:t>
            </a:r>
          </a:p>
        </p:txBody>
      </p:sp>
      <p:graphicFrame>
        <p:nvGraphicFramePr>
          <p:cNvPr id="12" name="Table 11"/>
          <p:cNvGraphicFramePr>
            <a:graphicFrameLocks noGrp="1"/>
          </p:cNvGraphicFramePr>
          <p:nvPr/>
        </p:nvGraphicFramePr>
        <p:xfrm>
          <a:off x="6477000" y="1600200"/>
          <a:ext cx="2263775" cy="2514601"/>
        </p:xfrm>
        <a:graphic>
          <a:graphicData uri="http://schemas.openxmlformats.org/drawingml/2006/table">
            <a:tbl>
              <a:tblPr/>
              <a:tblGrid>
                <a:gridCol w="501701"/>
                <a:gridCol w="881037"/>
                <a:gridCol w="881037"/>
              </a:tblGrid>
              <a:tr h="329621">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a:noFill/>
                    </a:lnL>
                    <a:lnR>
                      <a:noFill/>
                    </a:lnR>
                    <a:lnT>
                      <a:noFill/>
                    </a:lnT>
                    <a:lnB>
                      <a:noFill/>
                    </a:lnB>
                  </a:tcPr>
                </a:tc>
                <a:tc>
                  <a:txBody>
                    <a:bodyPr/>
                    <a:lstStyle/>
                    <a:p>
                      <a:pPr marL="0" marR="189230" algn="r">
                        <a:lnSpc>
                          <a:spcPts val="1180"/>
                        </a:lnSpc>
                        <a:spcBef>
                          <a:spcPts val="0"/>
                        </a:spcBef>
                        <a:spcAft>
                          <a:spcPts val="0"/>
                        </a:spcAft>
                      </a:pPr>
                      <a:r>
                        <a:rPr lang="en-US" sz="2000" i="1" dirty="0">
                          <a:latin typeface="Times New Roman"/>
                          <a:ea typeface="Times New Roman"/>
                          <a:cs typeface="Times New Roman"/>
                        </a:rPr>
                        <a:t>u</a:t>
                      </a:r>
                      <a:endParaRPr lang="en-US" sz="2000" dirty="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193040" algn="r">
                        <a:lnSpc>
                          <a:spcPts val="1180"/>
                        </a:lnSpc>
                        <a:spcBef>
                          <a:spcPts val="0"/>
                        </a:spcBef>
                        <a:spcAft>
                          <a:spcPts val="0"/>
                        </a:spcAft>
                      </a:pPr>
                      <a:r>
                        <a:rPr lang="en-US" sz="2000" i="1">
                          <a:latin typeface="Times New Roman"/>
                          <a:ea typeface="Times New Roman"/>
                          <a:cs typeface="Times New Roman"/>
                        </a:rPr>
                        <a:t>v</a:t>
                      </a:r>
                      <a:endParaRPr lang="en-US" sz="20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r>
              <a:tr h="363796">
                <a:tc>
                  <a:txBody>
                    <a:bodyPr/>
                    <a:lstStyle/>
                    <a:p>
                      <a:pPr marL="31750" marR="0">
                        <a:lnSpc>
                          <a:spcPts val="1340"/>
                        </a:lnSpc>
                        <a:spcBef>
                          <a:spcPts val="0"/>
                        </a:spcBef>
                        <a:spcAft>
                          <a:spcPts val="0"/>
                        </a:spcAft>
                      </a:pPr>
                      <a:r>
                        <a:rPr lang="en-US" sz="2000" i="1" dirty="0">
                          <a:latin typeface="Times New Roman"/>
                          <a:ea typeface="Times New Roman"/>
                          <a:cs typeface="Times New Roman"/>
                        </a:rPr>
                        <a:t>1</a:t>
                      </a:r>
                      <a:endParaRPr lang="en-US" sz="2000" dirty="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endParaRPr lang="en-US" sz="2000" dirty="0" smtClean="0">
                        <a:latin typeface="Times New Roman"/>
                        <a:ea typeface="Times New Roman"/>
                        <a:cs typeface="Times New Roman"/>
                      </a:endParaRPr>
                    </a:p>
                    <a:p>
                      <a:pPr marL="0" marR="184150" algn="r">
                        <a:lnSpc>
                          <a:spcPts val="1340"/>
                        </a:lnSpc>
                        <a:spcBef>
                          <a:spcPts val="0"/>
                        </a:spcBef>
                        <a:spcAft>
                          <a:spcPts val="0"/>
                        </a:spcAft>
                      </a:pPr>
                      <a:r>
                        <a:rPr lang="en-US" sz="2000" dirty="0" smtClean="0">
                          <a:latin typeface="Times New Roman"/>
                          <a:ea typeface="Times New Roman"/>
                          <a:cs typeface="Times New Roman"/>
                        </a:rPr>
                        <a:t>1</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endParaRPr lang="en-US" sz="2000" dirty="0" smtClean="0">
                        <a:latin typeface="Times New Roman"/>
                        <a:ea typeface="Times New Roman"/>
                        <a:cs typeface="Times New Roman"/>
                      </a:endParaRPr>
                    </a:p>
                    <a:p>
                      <a:pPr marL="0" marR="186055" algn="r">
                        <a:lnSpc>
                          <a:spcPts val="1340"/>
                        </a:lnSpc>
                        <a:spcBef>
                          <a:spcPts val="0"/>
                        </a:spcBef>
                        <a:spcAft>
                          <a:spcPts val="0"/>
                        </a:spcAft>
                      </a:pPr>
                      <a:r>
                        <a:rPr lang="en-US" sz="2000" dirty="0" smtClean="0">
                          <a:latin typeface="Times New Roman"/>
                          <a:ea typeface="Times New Roman"/>
                          <a:cs typeface="Times New Roman"/>
                        </a:rPr>
                        <a:t>6</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796">
                <a:tc>
                  <a:txBody>
                    <a:bodyPr/>
                    <a:lstStyle/>
                    <a:p>
                      <a:pPr marL="31750" marR="0">
                        <a:lnSpc>
                          <a:spcPts val="1340"/>
                        </a:lnSpc>
                        <a:spcBef>
                          <a:spcPts val="0"/>
                        </a:spcBef>
                        <a:spcAft>
                          <a:spcPts val="0"/>
                        </a:spcAft>
                      </a:pPr>
                      <a:r>
                        <a:rPr lang="en-US" sz="2000" i="1" dirty="0">
                          <a:latin typeface="Times New Roman"/>
                          <a:ea typeface="Times New Roman"/>
                          <a:cs typeface="Times New Roman"/>
                        </a:rPr>
                        <a:t>2</a:t>
                      </a:r>
                      <a:endParaRPr lang="en-US" sz="2000" dirty="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endParaRPr lang="en-US" sz="2000" dirty="0" smtClean="0">
                        <a:latin typeface="Times New Roman"/>
                        <a:ea typeface="Times New Roman"/>
                        <a:cs typeface="Times New Roman"/>
                      </a:endParaRPr>
                    </a:p>
                    <a:p>
                      <a:pPr marL="0" marR="184150" algn="r">
                        <a:lnSpc>
                          <a:spcPts val="1340"/>
                        </a:lnSpc>
                        <a:spcBef>
                          <a:spcPts val="0"/>
                        </a:spcBef>
                        <a:spcAft>
                          <a:spcPts val="0"/>
                        </a:spcAft>
                      </a:pPr>
                      <a:r>
                        <a:rPr lang="en-US" sz="2000" dirty="0" smtClean="0">
                          <a:latin typeface="Times New Roman"/>
                          <a:ea typeface="Times New Roman"/>
                          <a:cs typeface="Times New Roman"/>
                        </a:rPr>
                        <a:t>5</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endParaRPr lang="en-US" sz="2000" dirty="0" smtClean="0">
                        <a:latin typeface="Times New Roman"/>
                        <a:ea typeface="Times New Roman"/>
                        <a:cs typeface="Times New Roman"/>
                      </a:endParaRPr>
                    </a:p>
                    <a:p>
                      <a:pPr marL="0" marR="186055" algn="r">
                        <a:lnSpc>
                          <a:spcPts val="1340"/>
                        </a:lnSpc>
                        <a:spcBef>
                          <a:spcPts val="0"/>
                        </a:spcBef>
                        <a:spcAft>
                          <a:spcPts val="0"/>
                        </a:spcAft>
                      </a:pPr>
                      <a:r>
                        <a:rPr lang="en-US" sz="2000" dirty="0" smtClean="0">
                          <a:latin typeface="Times New Roman"/>
                          <a:ea typeface="Times New Roman"/>
                          <a:cs typeface="Times New Roman"/>
                        </a:rPr>
                        <a:t>6</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796">
                <a:tc>
                  <a:txBody>
                    <a:bodyPr/>
                    <a:lstStyle/>
                    <a:p>
                      <a:pPr marL="31750" marR="0">
                        <a:lnSpc>
                          <a:spcPts val="1340"/>
                        </a:lnSpc>
                        <a:spcBef>
                          <a:spcPts val="0"/>
                        </a:spcBef>
                        <a:spcAft>
                          <a:spcPts val="0"/>
                        </a:spcAft>
                      </a:pPr>
                      <a:r>
                        <a:rPr lang="en-US" sz="2000" i="1" dirty="0">
                          <a:latin typeface="Times New Roman"/>
                          <a:ea typeface="Times New Roman"/>
                          <a:cs typeface="Times New Roman"/>
                        </a:rPr>
                        <a:t>3</a:t>
                      </a:r>
                      <a:endParaRPr lang="en-US" sz="2000" dirty="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000">
                <a:tc>
                  <a:txBody>
                    <a:bodyPr/>
                    <a:lstStyle/>
                    <a:p>
                      <a:pPr marL="31750" marR="0">
                        <a:lnSpc>
                          <a:spcPts val="1350"/>
                        </a:lnSpc>
                        <a:spcBef>
                          <a:spcPts val="0"/>
                        </a:spcBef>
                        <a:spcAft>
                          <a:spcPts val="0"/>
                        </a:spcAft>
                      </a:pPr>
                      <a:r>
                        <a:rPr lang="en-US" sz="2000" i="1" dirty="0">
                          <a:latin typeface="Times New Roman"/>
                          <a:ea typeface="Times New Roman"/>
                          <a:cs typeface="Times New Roman"/>
                        </a:rPr>
                        <a:t>4</a:t>
                      </a:r>
                      <a:endParaRPr lang="en-US" sz="2000" dirty="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796">
                <a:tc>
                  <a:txBody>
                    <a:bodyPr/>
                    <a:lstStyle/>
                    <a:p>
                      <a:pPr marL="31750" marR="0">
                        <a:lnSpc>
                          <a:spcPts val="1340"/>
                        </a:lnSpc>
                        <a:spcBef>
                          <a:spcPts val="0"/>
                        </a:spcBef>
                        <a:spcAft>
                          <a:spcPts val="0"/>
                        </a:spcAft>
                      </a:pPr>
                      <a:r>
                        <a:rPr lang="en-US" sz="2000" i="1" dirty="0">
                          <a:latin typeface="Times New Roman"/>
                          <a:ea typeface="Times New Roman"/>
                          <a:cs typeface="Times New Roman"/>
                        </a:rPr>
                        <a:t>5</a:t>
                      </a:r>
                      <a:endParaRPr lang="en-US" sz="2000" dirty="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796">
                <a:tc>
                  <a:txBody>
                    <a:bodyPr/>
                    <a:lstStyle/>
                    <a:p>
                      <a:pPr marL="31750" marR="0">
                        <a:lnSpc>
                          <a:spcPts val="1340"/>
                        </a:lnSpc>
                        <a:spcBef>
                          <a:spcPts val="0"/>
                        </a:spcBef>
                        <a:spcAft>
                          <a:spcPts val="0"/>
                        </a:spcAft>
                      </a:pPr>
                      <a:r>
                        <a:rPr lang="en-US" sz="2000" i="1">
                          <a:latin typeface="Times New Roman"/>
                          <a:ea typeface="Times New Roman"/>
                          <a:cs typeface="Times New Roman"/>
                        </a:rPr>
                        <a:t>6</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7162800" y="4267200"/>
            <a:ext cx="1447800" cy="369332"/>
          </a:xfrm>
          <a:prstGeom prst="rect">
            <a:avLst/>
          </a:prstGeom>
          <a:noFill/>
        </p:spPr>
        <p:txBody>
          <a:bodyPr wrap="square" rtlCol="0">
            <a:spAutoFit/>
          </a:bodyPr>
          <a:lstStyle/>
          <a:p>
            <a:pPr algn="ctr"/>
            <a:r>
              <a:rPr lang="en-US" b="1" dirty="0" smtClean="0"/>
              <a:t>T matrix</a:t>
            </a:r>
            <a:endParaRPr lang="en-US" b="1" dirty="0"/>
          </a:p>
        </p:txBody>
      </p:sp>
      <p:sp>
        <p:nvSpPr>
          <p:cNvPr id="15" name="Rectangle 14"/>
          <p:cNvSpPr/>
          <p:nvPr/>
        </p:nvSpPr>
        <p:spPr>
          <a:xfrm>
            <a:off x="1981200" y="1676400"/>
            <a:ext cx="4114800" cy="1891287"/>
          </a:xfrm>
          <a:prstGeom prst="rect">
            <a:avLst/>
          </a:prstGeom>
        </p:spPr>
        <p:txBody>
          <a:bodyPr wrap="square">
            <a:spAutoFit/>
          </a:bodyPr>
          <a:lstStyle/>
          <a:p>
            <a:pPr algn="just">
              <a:lnSpc>
                <a:spcPct val="150000"/>
              </a:lnSpc>
            </a:pPr>
            <a:r>
              <a:rPr lang="en-US" sz="2000" dirty="0"/>
              <a:t>Among the costs, 26 is minimum. Hence (5, 6) is entered into the T matrix. The corresponding entry into the </a:t>
            </a:r>
            <a:r>
              <a:rPr lang="en-US" sz="2000" b="1" dirty="0">
                <a:solidFill>
                  <a:srgbClr val="0070C0"/>
                </a:solidFill>
              </a:rPr>
              <a:t>NEAR array is made 0.</a:t>
            </a:r>
          </a:p>
        </p:txBody>
      </p:sp>
      <p:pic>
        <p:nvPicPr>
          <p:cNvPr id="14" name="Picture 1"/>
          <p:cNvPicPr>
            <a:picLocks noChangeAspect="1" noChangeArrowheads="1"/>
          </p:cNvPicPr>
          <p:nvPr/>
        </p:nvPicPr>
        <p:blipFill>
          <a:blip r:embed="rId2"/>
          <a:srcRect/>
          <a:stretch>
            <a:fillRect/>
          </a:stretch>
        </p:blipFill>
        <p:spPr bwMode="auto">
          <a:xfrm>
            <a:off x="2590800" y="3886200"/>
            <a:ext cx="4033837"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IN" dirty="0"/>
          </a:p>
        </p:txBody>
      </p:sp>
      <p:sp>
        <p:nvSpPr>
          <p:cNvPr id="3" name="Content Placeholder 2"/>
          <p:cNvSpPr>
            <a:spLocks noGrp="1"/>
          </p:cNvSpPr>
          <p:nvPr>
            <p:ph idx="1"/>
          </p:nvPr>
        </p:nvSpPr>
        <p:spPr>
          <a:xfrm>
            <a:off x="827484" y="1690256"/>
            <a:ext cx="7599543" cy="4724399"/>
          </a:xfrm>
        </p:spPr>
        <p:txBody>
          <a:bodyPr>
            <a:normAutofit/>
          </a:bodyPr>
          <a:lstStyle/>
          <a:p>
            <a:r>
              <a:rPr lang="en-US" dirty="0" smtClean="0"/>
              <a:t>A tree T is a spanning tree of G if T is a spanning sub-graph of G.</a:t>
            </a:r>
          </a:p>
          <a:p>
            <a:r>
              <a:rPr lang="en-US" dirty="0" smtClean="0"/>
              <a:t>Every spanning  tree of a connected n-node graph G has (n-1) arcs.</a:t>
            </a:r>
          </a:p>
          <a:p>
            <a:r>
              <a:rPr lang="en-US" dirty="0" smtClean="0"/>
              <a:t>Acyclic Tree.</a:t>
            </a:r>
          </a:p>
          <a:p>
            <a:r>
              <a:rPr lang="en-US" dirty="0" smtClean="0"/>
              <a:t>The arcs belonging to  a spanning tree are called tree arcs and the rest are called non-tree arcs.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6324600" cy="1143070"/>
          </a:xfrm>
          <a:prstGeom prst="rect">
            <a:avLst/>
          </a:prstGeom>
        </p:spPr>
        <p:txBody>
          <a:bodyPr wrap="square">
            <a:spAutoFit/>
          </a:bodyPr>
          <a:lstStyle/>
          <a:p>
            <a:pPr>
              <a:lnSpc>
                <a:spcPct val="150000"/>
              </a:lnSpc>
            </a:pPr>
            <a:r>
              <a:rPr lang="en-US" sz="2400" b="1" dirty="0"/>
              <a:t>If Near[k] ≠ 0 and cost[k, Near[k]] &gt; cost[k, j]</a:t>
            </a:r>
          </a:p>
          <a:p>
            <a:pPr>
              <a:lnSpc>
                <a:spcPct val="150000"/>
              </a:lnSpc>
            </a:pPr>
            <a:r>
              <a:rPr lang="en-US" sz="2400" b="1" dirty="0"/>
              <a:t>Near[k] = j</a:t>
            </a:r>
          </a:p>
        </p:txBody>
      </p:sp>
      <p:graphicFrame>
        <p:nvGraphicFramePr>
          <p:cNvPr id="4" name="Table 3"/>
          <p:cNvGraphicFramePr>
            <a:graphicFrameLocks noGrp="1"/>
          </p:cNvGraphicFramePr>
          <p:nvPr/>
        </p:nvGraphicFramePr>
        <p:xfrm>
          <a:off x="1143000" y="1828800"/>
          <a:ext cx="457200" cy="3276601"/>
        </p:xfrm>
        <a:graphic>
          <a:graphicData uri="http://schemas.openxmlformats.org/drawingml/2006/table">
            <a:tbl>
              <a:tblPr/>
              <a:tblGrid>
                <a:gridCol w="457200"/>
              </a:tblGrid>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108">
                <a:tc>
                  <a:txBody>
                    <a:bodyPr/>
                    <a:lstStyle/>
                    <a:p>
                      <a:pPr marL="67945" marR="0">
                        <a:lnSpc>
                          <a:spcPts val="1350"/>
                        </a:lnSpc>
                        <a:spcBef>
                          <a:spcPts val="0"/>
                        </a:spcBef>
                        <a:spcAft>
                          <a:spcPts val="0"/>
                        </a:spcAft>
                      </a:pPr>
                      <a:endParaRPr lang="en-US" sz="2400" dirty="0" smtClean="0">
                        <a:latin typeface="+mn-lt"/>
                        <a:ea typeface="Times New Roman"/>
                        <a:cs typeface="Times New Roman"/>
                      </a:endParaRPr>
                    </a:p>
                    <a:p>
                      <a:pPr marL="67945" marR="0">
                        <a:lnSpc>
                          <a:spcPts val="1350"/>
                        </a:lnSpc>
                        <a:spcBef>
                          <a:spcPts val="0"/>
                        </a:spcBef>
                        <a:spcAft>
                          <a:spcPts val="0"/>
                        </a:spcAft>
                      </a:pPr>
                      <a:r>
                        <a:rPr lang="en-US" sz="2400" dirty="0" smtClean="0">
                          <a:latin typeface="+mn-lt"/>
                          <a:ea typeface="Times New Roman"/>
                          <a:cs typeface="Times New Roman"/>
                        </a:rPr>
                        <a:t>1</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1</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5</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108">
                <a:tc>
                  <a:txBody>
                    <a:bodyPr/>
                    <a:lstStyle/>
                    <a:p>
                      <a:pPr marL="67945" marR="0">
                        <a:lnSpc>
                          <a:spcPts val="1350"/>
                        </a:lnSpc>
                        <a:spcBef>
                          <a:spcPts val="0"/>
                        </a:spcBef>
                        <a:spcAft>
                          <a:spcPts val="0"/>
                        </a:spcAft>
                      </a:pPr>
                      <a:endParaRPr lang="en-US" sz="2400" dirty="0" smtClean="0">
                        <a:latin typeface="+mn-lt"/>
                        <a:ea typeface="Times New Roman"/>
                        <a:cs typeface="Times New Roman"/>
                      </a:endParaRPr>
                    </a:p>
                    <a:p>
                      <a:pPr marL="67945" marR="0">
                        <a:lnSpc>
                          <a:spcPts val="135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5</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81000" y="1905000"/>
            <a:ext cx="609600" cy="3194721"/>
          </a:xfrm>
          <a:prstGeom prst="rect">
            <a:avLst/>
          </a:prstGeom>
        </p:spPr>
        <p:txBody>
          <a:bodyPr wrap="square">
            <a:spAutoFit/>
          </a:bodyPr>
          <a:lstStyle/>
          <a:p>
            <a:pPr lvl="0" fontAlgn="base">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1</a:t>
            </a:r>
          </a:p>
          <a:p>
            <a:pPr lvl="0" fontAlgn="base">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1752600" y="1828800"/>
            <a:ext cx="533400" cy="3539430"/>
          </a:xfrm>
          <a:prstGeom prst="rect">
            <a:avLst/>
          </a:prstGeom>
          <a:noFill/>
        </p:spPr>
        <p:txBody>
          <a:bodyPr wrap="square" rtlCol="0">
            <a:spAutoFit/>
          </a:bodyPr>
          <a:lstStyle/>
          <a:p>
            <a:pPr>
              <a:lnSpc>
                <a:spcPct val="140000"/>
              </a:lnSpc>
            </a:pPr>
            <a:endParaRPr lang="en-US" sz="2000" dirty="0" smtClean="0"/>
          </a:p>
          <a:p>
            <a:pPr>
              <a:lnSpc>
                <a:spcPct val="140000"/>
              </a:lnSpc>
            </a:pPr>
            <a:r>
              <a:rPr lang="en-US" sz="2000" dirty="0" smtClean="0"/>
              <a:t>28</a:t>
            </a:r>
          </a:p>
          <a:p>
            <a:pPr>
              <a:lnSpc>
                <a:spcPct val="140000"/>
              </a:lnSpc>
            </a:pPr>
            <a:r>
              <a:rPr lang="en-US" sz="2000" dirty="0" smtClean="0"/>
              <a:t>∞</a:t>
            </a:r>
          </a:p>
          <a:p>
            <a:pPr>
              <a:lnSpc>
                <a:spcPct val="140000"/>
              </a:lnSpc>
            </a:pPr>
            <a:r>
              <a:rPr lang="en-US" sz="2000" dirty="0" smtClean="0"/>
              <a:t>22</a:t>
            </a:r>
          </a:p>
          <a:p>
            <a:pPr>
              <a:lnSpc>
                <a:spcPct val="140000"/>
              </a:lnSpc>
            </a:pPr>
            <a:endParaRPr lang="en-US" sz="2000" dirty="0" smtClean="0"/>
          </a:p>
          <a:p>
            <a:pPr>
              <a:lnSpc>
                <a:spcPct val="140000"/>
              </a:lnSpc>
            </a:pPr>
            <a:endParaRPr lang="en-US" sz="2000" dirty="0" smtClean="0"/>
          </a:p>
          <a:p>
            <a:pPr>
              <a:lnSpc>
                <a:spcPct val="140000"/>
              </a:lnSpc>
            </a:pPr>
            <a:r>
              <a:rPr lang="en-US" sz="2000" dirty="0" smtClean="0"/>
              <a:t>24</a:t>
            </a:r>
          </a:p>
          <a:p>
            <a:pPr>
              <a:lnSpc>
                <a:spcPct val="140000"/>
              </a:lnSpc>
            </a:pPr>
            <a:endParaRPr lang="en-US" sz="2000" dirty="0"/>
          </a:p>
        </p:txBody>
      </p:sp>
      <p:pic>
        <p:nvPicPr>
          <p:cNvPr id="17409" name="Picture 1"/>
          <p:cNvPicPr>
            <a:picLocks noChangeAspect="1" noChangeArrowheads="1"/>
          </p:cNvPicPr>
          <p:nvPr/>
        </p:nvPicPr>
        <p:blipFill>
          <a:blip r:embed="rId2"/>
          <a:srcRect/>
          <a:stretch>
            <a:fillRect/>
          </a:stretch>
        </p:blipFill>
        <p:spPr bwMode="auto">
          <a:xfrm>
            <a:off x="4724400" y="914400"/>
            <a:ext cx="4033837" cy="2971800"/>
          </a:xfrm>
          <a:prstGeom prst="rect">
            <a:avLst/>
          </a:prstGeom>
          <a:noFill/>
          <a:ln w="9525">
            <a:noFill/>
            <a:miter lim="800000"/>
            <a:headEnd/>
            <a:tailEnd/>
          </a:ln>
          <a:effectLst/>
        </p:spPr>
      </p:pic>
      <p:graphicFrame>
        <p:nvGraphicFramePr>
          <p:cNvPr id="8" name="Table 7"/>
          <p:cNvGraphicFramePr>
            <a:graphicFrameLocks noGrp="1"/>
          </p:cNvGraphicFramePr>
          <p:nvPr/>
        </p:nvGraphicFramePr>
        <p:xfrm>
          <a:off x="2667001" y="1676400"/>
          <a:ext cx="1631949" cy="2819399"/>
        </p:xfrm>
        <a:graphic>
          <a:graphicData uri="http://schemas.openxmlformats.org/drawingml/2006/table">
            <a:tbl>
              <a:tblPr/>
              <a:tblGrid>
                <a:gridCol w="361675"/>
                <a:gridCol w="635137"/>
                <a:gridCol w="635137"/>
              </a:tblGrid>
              <a:tr h="369575">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a:noFill/>
                    </a:lnL>
                    <a:lnR>
                      <a:noFill/>
                    </a:lnR>
                    <a:lnT>
                      <a:noFill/>
                    </a:lnT>
                    <a:lnB>
                      <a:noFill/>
                    </a:lnB>
                  </a:tcPr>
                </a:tc>
                <a:tc>
                  <a:txBody>
                    <a:bodyPr/>
                    <a:lstStyle/>
                    <a:p>
                      <a:pPr marL="0" marR="189230" algn="r">
                        <a:lnSpc>
                          <a:spcPts val="1180"/>
                        </a:lnSpc>
                        <a:spcBef>
                          <a:spcPts val="0"/>
                        </a:spcBef>
                        <a:spcAft>
                          <a:spcPts val="0"/>
                        </a:spcAft>
                      </a:pPr>
                      <a:r>
                        <a:rPr lang="en-US" sz="1200" i="1">
                          <a:latin typeface="Times New Roman"/>
                          <a:ea typeface="Times New Roman"/>
                          <a:cs typeface="Times New Roman"/>
                        </a:rPr>
                        <a:t>u</a:t>
                      </a:r>
                      <a:endParaRPr lang="en-US" sz="11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193040" algn="r">
                        <a:lnSpc>
                          <a:spcPts val="1180"/>
                        </a:lnSpc>
                        <a:spcBef>
                          <a:spcPts val="0"/>
                        </a:spcBef>
                        <a:spcAft>
                          <a:spcPts val="0"/>
                        </a:spcAft>
                      </a:pPr>
                      <a:r>
                        <a:rPr lang="en-US" sz="1200" i="1">
                          <a:latin typeface="Times New Roman"/>
                          <a:ea typeface="Times New Roman"/>
                          <a:cs typeface="Times New Roman"/>
                        </a:rPr>
                        <a:t>v</a:t>
                      </a:r>
                      <a:endParaRPr lang="en-US" sz="11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r>
              <a:tr h="407892">
                <a:tc>
                  <a:txBody>
                    <a:bodyPr/>
                    <a:lstStyle/>
                    <a:p>
                      <a:pPr marL="31750" marR="0">
                        <a:lnSpc>
                          <a:spcPts val="1340"/>
                        </a:lnSpc>
                        <a:spcBef>
                          <a:spcPts val="0"/>
                        </a:spcBef>
                        <a:spcAft>
                          <a:spcPts val="0"/>
                        </a:spcAft>
                      </a:pPr>
                      <a:r>
                        <a:rPr lang="en-US" sz="1200" i="1">
                          <a:latin typeface="Times New Roman"/>
                          <a:ea typeface="Times New Roman"/>
                          <a:cs typeface="Times New Roman"/>
                        </a:rPr>
                        <a:t>1</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r>
                        <a:rPr lang="en-US" sz="1200">
                          <a:latin typeface="Times New Roman"/>
                          <a:ea typeface="Times New Roman"/>
                          <a:cs typeface="Times New Roman"/>
                        </a:rPr>
                        <a:t>1</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r>
                        <a:rPr lang="en-US" sz="1200">
                          <a:latin typeface="Times New Roman"/>
                          <a:ea typeface="Times New Roman"/>
                          <a:cs typeface="Times New Roman"/>
                        </a:rPr>
                        <a:t>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892">
                <a:tc>
                  <a:txBody>
                    <a:bodyPr/>
                    <a:lstStyle/>
                    <a:p>
                      <a:pPr marL="31750" marR="0">
                        <a:lnSpc>
                          <a:spcPts val="1340"/>
                        </a:lnSpc>
                        <a:spcBef>
                          <a:spcPts val="0"/>
                        </a:spcBef>
                        <a:spcAft>
                          <a:spcPts val="0"/>
                        </a:spcAft>
                      </a:pPr>
                      <a:r>
                        <a:rPr lang="en-US" sz="1200" i="1">
                          <a:latin typeface="Times New Roman"/>
                          <a:ea typeface="Times New Roman"/>
                          <a:cs typeface="Times New Roman"/>
                        </a:rPr>
                        <a:t>2</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r>
                        <a:rPr lang="en-US" sz="1200">
                          <a:latin typeface="Times New Roman"/>
                          <a:ea typeface="Times New Roman"/>
                          <a:cs typeface="Times New Roman"/>
                        </a:rPr>
                        <a:t>5</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r>
                        <a:rPr lang="en-US" sz="1200">
                          <a:latin typeface="Times New Roman"/>
                          <a:ea typeface="Times New Roman"/>
                          <a:cs typeface="Times New Roman"/>
                        </a:rPr>
                        <a:t>6</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364">
                <a:tc>
                  <a:txBody>
                    <a:bodyPr/>
                    <a:lstStyle/>
                    <a:p>
                      <a:pPr marL="31750" marR="0">
                        <a:lnSpc>
                          <a:spcPts val="1350"/>
                        </a:lnSpc>
                        <a:spcBef>
                          <a:spcPts val="0"/>
                        </a:spcBef>
                        <a:spcAft>
                          <a:spcPts val="0"/>
                        </a:spcAft>
                      </a:pPr>
                      <a:r>
                        <a:rPr lang="en-US" sz="1200" i="1">
                          <a:latin typeface="Times New Roman"/>
                          <a:ea typeface="Times New Roman"/>
                          <a:cs typeface="Times New Roman"/>
                        </a:rPr>
                        <a:t>3</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50"/>
                        </a:lnSpc>
                        <a:spcBef>
                          <a:spcPts val="0"/>
                        </a:spcBef>
                        <a:spcAft>
                          <a:spcPts val="0"/>
                        </a:spcAft>
                      </a:pPr>
                      <a:r>
                        <a:rPr lang="en-US" sz="1200">
                          <a:latin typeface="Times New Roman"/>
                          <a:ea typeface="Times New Roman"/>
                          <a:cs typeface="Times New Roman"/>
                        </a:rPr>
                        <a:t>4</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50"/>
                        </a:lnSpc>
                        <a:spcBef>
                          <a:spcPts val="0"/>
                        </a:spcBef>
                        <a:spcAft>
                          <a:spcPts val="0"/>
                        </a:spcAft>
                      </a:pPr>
                      <a:r>
                        <a:rPr lang="en-US" sz="1200">
                          <a:latin typeface="Times New Roman"/>
                          <a:ea typeface="Times New Roman"/>
                          <a:cs typeface="Times New Roman"/>
                        </a:rPr>
                        <a:t>5</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892">
                <a:tc>
                  <a:txBody>
                    <a:bodyPr/>
                    <a:lstStyle/>
                    <a:p>
                      <a:pPr marL="31750" marR="0">
                        <a:lnSpc>
                          <a:spcPts val="1340"/>
                        </a:lnSpc>
                        <a:spcBef>
                          <a:spcPts val="0"/>
                        </a:spcBef>
                        <a:spcAft>
                          <a:spcPts val="0"/>
                        </a:spcAft>
                      </a:pPr>
                      <a:r>
                        <a:rPr lang="en-US" sz="1200" i="1">
                          <a:latin typeface="Times New Roman"/>
                          <a:ea typeface="Times New Roman"/>
                          <a:cs typeface="Times New Roman"/>
                        </a:rPr>
                        <a:t>4</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892">
                <a:tc>
                  <a:txBody>
                    <a:bodyPr/>
                    <a:lstStyle/>
                    <a:p>
                      <a:pPr marL="31750" marR="0">
                        <a:lnSpc>
                          <a:spcPts val="1340"/>
                        </a:lnSpc>
                        <a:spcBef>
                          <a:spcPts val="0"/>
                        </a:spcBef>
                        <a:spcAft>
                          <a:spcPts val="0"/>
                        </a:spcAft>
                      </a:pPr>
                      <a:r>
                        <a:rPr lang="en-US" sz="1200" i="1">
                          <a:latin typeface="Times New Roman"/>
                          <a:ea typeface="Times New Roman"/>
                          <a:cs typeface="Times New Roman"/>
                        </a:rPr>
                        <a:t>5</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892">
                <a:tc>
                  <a:txBody>
                    <a:bodyPr/>
                    <a:lstStyle/>
                    <a:p>
                      <a:pPr marL="31750" marR="0">
                        <a:lnSpc>
                          <a:spcPts val="1340"/>
                        </a:lnSpc>
                        <a:spcBef>
                          <a:spcPts val="0"/>
                        </a:spcBef>
                        <a:spcAft>
                          <a:spcPts val="0"/>
                        </a:spcAft>
                      </a:pPr>
                      <a:r>
                        <a:rPr lang="en-US" sz="1200" i="1">
                          <a:latin typeface="Times New Roman"/>
                          <a:ea typeface="Times New Roman"/>
                          <a:cs typeface="Times New Roman"/>
                        </a:rPr>
                        <a:t>6</a:t>
                      </a:r>
                      <a:endParaRPr lang="en-US" sz="11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2590800" y="4659868"/>
            <a:ext cx="2057400" cy="369332"/>
          </a:xfrm>
          <a:prstGeom prst="rect">
            <a:avLst/>
          </a:prstGeom>
          <a:noFill/>
        </p:spPr>
        <p:txBody>
          <a:bodyPr wrap="square" rtlCol="0">
            <a:spAutoFit/>
          </a:bodyPr>
          <a:lstStyle/>
          <a:p>
            <a:r>
              <a:rPr lang="en-US" b="1" dirty="0" smtClean="0"/>
              <a:t>Updated T matrix</a:t>
            </a:r>
            <a:endParaRPr lang="en-US" b="1" dirty="0"/>
          </a:p>
        </p:txBody>
      </p:sp>
      <p:sp>
        <p:nvSpPr>
          <p:cNvPr id="10" name="TextBox 9"/>
          <p:cNvSpPr txBox="1"/>
          <p:nvPr/>
        </p:nvSpPr>
        <p:spPr>
          <a:xfrm>
            <a:off x="1524000" y="5562600"/>
            <a:ext cx="7162800" cy="967957"/>
          </a:xfrm>
          <a:prstGeom prst="rect">
            <a:avLst/>
          </a:prstGeom>
          <a:noFill/>
        </p:spPr>
        <p:txBody>
          <a:bodyPr wrap="square" rtlCol="0">
            <a:spAutoFit/>
          </a:bodyPr>
          <a:lstStyle/>
          <a:p>
            <a:pPr>
              <a:lnSpc>
                <a:spcPct val="150000"/>
              </a:lnSpc>
            </a:pPr>
            <a:r>
              <a:rPr lang="en-US" sz="2000" b="1" dirty="0"/>
              <a:t>Among the cost computed</a:t>
            </a:r>
            <a:r>
              <a:rPr lang="en-US" sz="2000" b="1" dirty="0">
                <a:solidFill>
                  <a:srgbClr val="0070C0"/>
                </a:solidFill>
              </a:rPr>
              <a:t>, 22 is minimum and hence (4,5</a:t>
            </a:r>
            <a:r>
              <a:rPr lang="en-US" sz="2000" b="1" dirty="0"/>
              <a:t>) is selected as the minimum edge.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a:srcRect/>
          <a:stretch>
            <a:fillRect/>
          </a:stretch>
        </p:blipFill>
        <p:spPr bwMode="auto">
          <a:xfrm>
            <a:off x="4724400" y="228600"/>
            <a:ext cx="4033837" cy="2971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143000" y="1828800"/>
          <a:ext cx="457200" cy="3276601"/>
        </p:xfrm>
        <a:graphic>
          <a:graphicData uri="http://schemas.openxmlformats.org/drawingml/2006/table">
            <a:tbl>
              <a:tblPr/>
              <a:tblGrid>
                <a:gridCol w="457200"/>
              </a:tblGrid>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108">
                <a:tc>
                  <a:txBody>
                    <a:bodyPr/>
                    <a:lstStyle/>
                    <a:p>
                      <a:pPr marL="67945" marR="0">
                        <a:lnSpc>
                          <a:spcPts val="1350"/>
                        </a:lnSpc>
                        <a:spcBef>
                          <a:spcPts val="0"/>
                        </a:spcBef>
                        <a:spcAft>
                          <a:spcPts val="0"/>
                        </a:spcAft>
                      </a:pPr>
                      <a:endParaRPr lang="en-US" sz="2400" dirty="0" smtClean="0">
                        <a:latin typeface="+mn-lt"/>
                        <a:ea typeface="Times New Roman"/>
                        <a:cs typeface="Times New Roman"/>
                      </a:endParaRPr>
                    </a:p>
                    <a:p>
                      <a:pPr marL="67945" marR="0">
                        <a:lnSpc>
                          <a:spcPts val="1350"/>
                        </a:lnSpc>
                        <a:spcBef>
                          <a:spcPts val="0"/>
                        </a:spcBef>
                        <a:spcAft>
                          <a:spcPts val="0"/>
                        </a:spcAft>
                      </a:pPr>
                      <a:r>
                        <a:rPr lang="en-US" sz="2400" dirty="0" smtClean="0">
                          <a:latin typeface="+mn-lt"/>
                          <a:ea typeface="Times New Roman"/>
                          <a:cs typeface="Times New Roman"/>
                        </a:rPr>
                        <a:t>1</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4</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108">
                <a:tc>
                  <a:txBody>
                    <a:bodyPr/>
                    <a:lstStyle/>
                    <a:p>
                      <a:pPr marL="67945" marR="0">
                        <a:lnSpc>
                          <a:spcPts val="1350"/>
                        </a:lnSpc>
                        <a:spcBef>
                          <a:spcPts val="0"/>
                        </a:spcBef>
                        <a:spcAft>
                          <a:spcPts val="0"/>
                        </a:spcAft>
                      </a:pPr>
                      <a:endParaRPr lang="en-US" sz="2400" dirty="0" smtClean="0">
                        <a:latin typeface="+mn-lt"/>
                        <a:ea typeface="Times New Roman"/>
                        <a:cs typeface="Times New Roman"/>
                      </a:endParaRPr>
                    </a:p>
                    <a:p>
                      <a:pPr marL="67945" marR="0">
                        <a:lnSpc>
                          <a:spcPts val="1350"/>
                        </a:lnSpc>
                        <a:spcBef>
                          <a:spcPts val="0"/>
                        </a:spcBef>
                        <a:spcAft>
                          <a:spcPts val="0"/>
                        </a:spcAft>
                      </a:pPr>
                      <a:r>
                        <a:rPr lang="en-US" sz="2400" dirty="0" smtClean="0">
                          <a:latin typeface="+mn-lt"/>
                          <a:ea typeface="Times New Roman"/>
                          <a:cs typeface="Times New Roman"/>
                        </a:rPr>
                        <a:t>0</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77">
                <a:tc>
                  <a:txBody>
                    <a:bodyPr/>
                    <a:lstStyle/>
                    <a:p>
                      <a:pPr marL="67945" marR="0">
                        <a:lnSpc>
                          <a:spcPts val="1340"/>
                        </a:lnSpc>
                        <a:spcBef>
                          <a:spcPts val="0"/>
                        </a:spcBef>
                        <a:spcAft>
                          <a:spcPts val="0"/>
                        </a:spcAft>
                      </a:pPr>
                      <a:endParaRPr lang="en-US" sz="2400" dirty="0" smtClean="0">
                        <a:latin typeface="+mn-lt"/>
                        <a:ea typeface="Times New Roman"/>
                        <a:cs typeface="Times New Roman"/>
                      </a:endParaRPr>
                    </a:p>
                    <a:p>
                      <a:pPr marL="67945" marR="0">
                        <a:lnSpc>
                          <a:spcPts val="1340"/>
                        </a:lnSpc>
                        <a:spcBef>
                          <a:spcPts val="0"/>
                        </a:spcBef>
                        <a:spcAft>
                          <a:spcPts val="0"/>
                        </a:spcAft>
                      </a:pPr>
                      <a:r>
                        <a:rPr lang="en-US" sz="2400" dirty="0" smtClean="0">
                          <a:latin typeface="+mn-lt"/>
                          <a:ea typeface="Times New Roman"/>
                          <a:cs typeface="Times New Roman"/>
                        </a:rPr>
                        <a:t>5</a:t>
                      </a:r>
                      <a:endParaRPr lang="en-US" sz="2400" dirty="0">
                        <a:latin typeface="+mn-lt"/>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81000" y="1905000"/>
            <a:ext cx="609600" cy="3243965"/>
          </a:xfrm>
          <a:prstGeom prst="rect">
            <a:avLst/>
          </a:prstGeom>
        </p:spPr>
        <p:txBody>
          <a:bodyPr wrap="square">
            <a:spAutoFit/>
          </a:bodyPr>
          <a:lstStyle/>
          <a:p>
            <a:pPr lvl="0" fontAlgn="base">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1</a:t>
            </a:r>
          </a:p>
          <a:p>
            <a:pPr lvl="0" fontAlgn="base">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cs typeface="Arial" pitchFamily="34" charset="0"/>
              </a:rPr>
              <a:t>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lang="en-US" sz="2000" dirty="0">
                <a:latin typeface="Arial" pitchFamily="34" charset="0"/>
                <a:cs typeface="Arial" pitchFamily="34" charset="0"/>
              </a:rPr>
              <a:t>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60000"/>
              </a:lnSpc>
              <a:spcBef>
                <a:spcPct val="0"/>
              </a:spcBef>
              <a:spcAft>
                <a:spcPct val="0"/>
              </a:spcAft>
            </a:pP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1752600" y="1828800"/>
            <a:ext cx="533400" cy="3539430"/>
          </a:xfrm>
          <a:prstGeom prst="rect">
            <a:avLst/>
          </a:prstGeom>
          <a:noFill/>
        </p:spPr>
        <p:txBody>
          <a:bodyPr wrap="square" rtlCol="0">
            <a:spAutoFit/>
          </a:bodyPr>
          <a:lstStyle/>
          <a:p>
            <a:pPr>
              <a:lnSpc>
                <a:spcPct val="140000"/>
              </a:lnSpc>
            </a:pPr>
            <a:endParaRPr lang="en-US" sz="2000" dirty="0" smtClean="0"/>
          </a:p>
          <a:p>
            <a:pPr>
              <a:lnSpc>
                <a:spcPct val="140000"/>
              </a:lnSpc>
            </a:pPr>
            <a:r>
              <a:rPr lang="en-US" sz="2000" dirty="0" smtClean="0"/>
              <a:t>28</a:t>
            </a:r>
          </a:p>
          <a:p>
            <a:pPr>
              <a:lnSpc>
                <a:spcPct val="140000"/>
              </a:lnSpc>
            </a:pPr>
            <a:r>
              <a:rPr lang="en-US" sz="2000" dirty="0" smtClean="0"/>
              <a:t>12</a:t>
            </a:r>
          </a:p>
          <a:p>
            <a:pPr>
              <a:lnSpc>
                <a:spcPct val="140000"/>
              </a:lnSpc>
            </a:pPr>
            <a:endParaRPr lang="en-US" sz="2000" dirty="0" smtClean="0"/>
          </a:p>
          <a:p>
            <a:pPr>
              <a:lnSpc>
                <a:spcPct val="140000"/>
              </a:lnSpc>
            </a:pPr>
            <a:endParaRPr lang="en-US" sz="2000" dirty="0" smtClean="0"/>
          </a:p>
          <a:p>
            <a:pPr>
              <a:lnSpc>
                <a:spcPct val="140000"/>
              </a:lnSpc>
            </a:pPr>
            <a:endParaRPr lang="en-US" sz="2000" dirty="0" smtClean="0"/>
          </a:p>
          <a:p>
            <a:pPr>
              <a:lnSpc>
                <a:spcPct val="140000"/>
              </a:lnSpc>
            </a:pPr>
            <a:r>
              <a:rPr lang="en-US" sz="2000" dirty="0" smtClean="0"/>
              <a:t>18</a:t>
            </a:r>
          </a:p>
          <a:p>
            <a:pPr>
              <a:lnSpc>
                <a:spcPct val="140000"/>
              </a:lnSpc>
            </a:pPr>
            <a:endParaRPr lang="en-US" sz="2000" dirty="0"/>
          </a:p>
        </p:txBody>
      </p:sp>
      <p:graphicFrame>
        <p:nvGraphicFramePr>
          <p:cNvPr id="7" name="Table 6"/>
          <p:cNvGraphicFramePr>
            <a:graphicFrameLocks noGrp="1"/>
          </p:cNvGraphicFramePr>
          <p:nvPr/>
        </p:nvGraphicFramePr>
        <p:xfrm>
          <a:off x="2590800" y="2362200"/>
          <a:ext cx="1631950" cy="2754628"/>
        </p:xfrm>
        <a:graphic>
          <a:graphicData uri="http://schemas.openxmlformats.org/drawingml/2006/table">
            <a:tbl>
              <a:tblPr/>
              <a:tblGrid>
                <a:gridCol w="172318"/>
                <a:gridCol w="729816"/>
                <a:gridCol w="729816"/>
              </a:tblGrid>
              <a:tr h="380959">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189230" algn="r">
                        <a:lnSpc>
                          <a:spcPts val="1180"/>
                        </a:lnSpc>
                        <a:spcBef>
                          <a:spcPts val="0"/>
                        </a:spcBef>
                        <a:spcAft>
                          <a:spcPts val="0"/>
                        </a:spcAft>
                      </a:pPr>
                      <a:r>
                        <a:rPr lang="en-US" sz="2000" i="1" dirty="0">
                          <a:latin typeface="Times New Roman"/>
                          <a:ea typeface="Times New Roman"/>
                          <a:cs typeface="Times New Roman"/>
                        </a:rPr>
                        <a:t>u</a:t>
                      </a:r>
                      <a:endParaRPr lang="en-US" sz="2000" dirty="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193040" algn="r">
                        <a:lnSpc>
                          <a:spcPts val="1180"/>
                        </a:lnSpc>
                        <a:spcBef>
                          <a:spcPts val="0"/>
                        </a:spcBef>
                        <a:spcAft>
                          <a:spcPts val="0"/>
                        </a:spcAft>
                      </a:pPr>
                      <a:r>
                        <a:rPr lang="en-US" sz="2000" i="1">
                          <a:latin typeface="Times New Roman"/>
                          <a:ea typeface="Times New Roman"/>
                          <a:cs typeface="Times New Roman"/>
                        </a:rPr>
                        <a:t>v</a:t>
                      </a:r>
                      <a:endParaRPr lang="en-US" sz="2000">
                        <a:latin typeface="Times New Roman"/>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r>
              <a:tr h="410264">
                <a:tc>
                  <a:txBody>
                    <a:bodyPr/>
                    <a:lstStyle/>
                    <a:p>
                      <a:pPr marL="31750" marR="0">
                        <a:lnSpc>
                          <a:spcPts val="1350"/>
                        </a:lnSpc>
                        <a:spcBef>
                          <a:spcPts val="0"/>
                        </a:spcBef>
                        <a:spcAft>
                          <a:spcPts val="0"/>
                        </a:spcAft>
                      </a:pPr>
                      <a:r>
                        <a:rPr lang="en-US" sz="2000" i="1">
                          <a:latin typeface="Times New Roman"/>
                          <a:ea typeface="Times New Roman"/>
                          <a:cs typeface="Times New Roman"/>
                        </a:rPr>
                        <a:t>1</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50"/>
                        </a:lnSpc>
                        <a:spcBef>
                          <a:spcPts val="0"/>
                        </a:spcBef>
                        <a:spcAft>
                          <a:spcPts val="0"/>
                        </a:spcAft>
                      </a:pPr>
                      <a:endParaRPr lang="en-US" sz="2000" dirty="0" smtClean="0">
                        <a:latin typeface="Times New Roman"/>
                        <a:ea typeface="Times New Roman"/>
                        <a:cs typeface="Times New Roman"/>
                      </a:endParaRPr>
                    </a:p>
                    <a:p>
                      <a:pPr marL="0" marR="184150" algn="r">
                        <a:lnSpc>
                          <a:spcPts val="1350"/>
                        </a:lnSpc>
                        <a:spcBef>
                          <a:spcPts val="0"/>
                        </a:spcBef>
                        <a:spcAft>
                          <a:spcPts val="0"/>
                        </a:spcAft>
                      </a:pPr>
                      <a:r>
                        <a:rPr lang="en-US" sz="2000" dirty="0" smtClean="0">
                          <a:latin typeface="Times New Roman"/>
                          <a:ea typeface="Times New Roman"/>
                          <a:cs typeface="Times New Roman"/>
                        </a:rPr>
                        <a:t>1</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50"/>
                        </a:lnSpc>
                        <a:spcBef>
                          <a:spcPts val="0"/>
                        </a:spcBef>
                        <a:spcAft>
                          <a:spcPts val="0"/>
                        </a:spcAft>
                      </a:pPr>
                      <a:endParaRPr lang="en-US" sz="2000" dirty="0" smtClean="0">
                        <a:latin typeface="Times New Roman"/>
                        <a:ea typeface="Times New Roman"/>
                        <a:cs typeface="Times New Roman"/>
                      </a:endParaRPr>
                    </a:p>
                    <a:p>
                      <a:pPr marL="0" marR="186055" algn="r">
                        <a:lnSpc>
                          <a:spcPts val="1350"/>
                        </a:lnSpc>
                        <a:spcBef>
                          <a:spcPts val="0"/>
                        </a:spcBef>
                        <a:spcAft>
                          <a:spcPts val="0"/>
                        </a:spcAft>
                      </a:pPr>
                      <a:r>
                        <a:rPr lang="en-US" sz="2000" dirty="0" smtClean="0">
                          <a:latin typeface="Times New Roman"/>
                          <a:ea typeface="Times New Roman"/>
                          <a:cs typeface="Times New Roman"/>
                        </a:rPr>
                        <a:t>6</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64">
                <a:tc>
                  <a:txBody>
                    <a:bodyPr/>
                    <a:lstStyle/>
                    <a:p>
                      <a:pPr marL="31750" marR="0">
                        <a:lnSpc>
                          <a:spcPts val="1350"/>
                        </a:lnSpc>
                        <a:spcBef>
                          <a:spcPts val="0"/>
                        </a:spcBef>
                        <a:spcAft>
                          <a:spcPts val="0"/>
                        </a:spcAft>
                      </a:pPr>
                      <a:r>
                        <a:rPr lang="en-US" sz="2000" i="1">
                          <a:latin typeface="Times New Roman"/>
                          <a:ea typeface="Times New Roman"/>
                          <a:cs typeface="Times New Roman"/>
                        </a:rPr>
                        <a:t>2</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50"/>
                        </a:lnSpc>
                        <a:spcBef>
                          <a:spcPts val="0"/>
                        </a:spcBef>
                        <a:spcAft>
                          <a:spcPts val="0"/>
                        </a:spcAft>
                      </a:pPr>
                      <a:endParaRPr lang="en-US" sz="2000" dirty="0" smtClean="0">
                        <a:latin typeface="Times New Roman"/>
                        <a:ea typeface="Times New Roman"/>
                        <a:cs typeface="Times New Roman"/>
                      </a:endParaRPr>
                    </a:p>
                    <a:p>
                      <a:pPr marL="0" marR="184150" algn="r">
                        <a:lnSpc>
                          <a:spcPts val="1350"/>
                        </a:lnSpc>
                        <a:spcBef>
                          <a:spcPts val="0"/>
                        </a:spcBef>
                        <a:spcAft>
                          <a:spcPts val="0"/>
                        </a:spcAft>
                      </a:pPr>
                      <a:r>
                        <a:rPr lang="en-US" sz="2000" dirty="0" smtClean="0">
                          <a:latin typeface="Times New Roman"/>
                          <a:ea typeface="Times New Roman"/>
                          <a:cs typeface="Times New Roman"/>
                        </a:rPr>
                        <a:t>5</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50"/>
                        </a:lnSpc>
                        <a:spcBef>
                          <a:spcPts val="0"/>
                        </a:spcBef>
                        <a:spcAft>
                          <a:spcPts val="0"/>
                        </a:spcAft>
                      </a:pPr>
                      <a:endParaRPr lang="en-US" sz="2000" dirty="0" smtClean="0">
                        <a:latin typeface="Times New Roman"/>
                        <a:ea typeface="Times New Roman"/>
                        <a:cs typeface="Times New Roman"/>
                      </a:endParaRPr>
                    </a:p>
                    <a:p>
                      <a:pPr marL="0" marR="186055" algn="r">
                        <a:lnSpc>
                          <a:spcPts val="1350"/>
                        </a:lnSpc>
                        <a:spcBef>
                          <a:spcPts val="0"/>
                        </a:spcBef>
                        <a:spcAft>
                          <a:spcPts val="0"/>
                        </a:spcAft>
                      </a:pPr>
                      <a:r>
                        <a:rPr lang="en-US" sz="2000" dirty="0" smtClean="0">
                          <a:latin typeface="Times New Roman"/>
                          <a:ea typeface="Times New Roman"/>
                          <a:cs typeface="Times New Roman"/>
                        </a:rPr>
                        <a:t>6</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59">
                <a:tc>
                  <a:txBody>
                    <a:bodyPr/>
                    <a:lstStyle/>
                    <a:p>
                      <a:pPr marL="31750" marR="0">
                        <a:lnSpc>
                          <a:spcPts val="1340"/>
                        </a:lnSpc>
                        <a:spcBef>
                          <a:spcPts val="0"/>
                        </a:spcBef>
                        <a:spcAft>
                          <a:spcPts val="0"/>
                        </a:spcAft>
                      </a:pPr>
                      <a:r>
                        <a:rPr lang="en-US" sz="2000" i="1">
                          <a:latin typeface="Times New Roman"/>
                          <a:ea typeface="Times New Roman"/>
                          <a:cs typeface="Times New Roman"/>
                        </a:rPr>
                        <a:t>3</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endParaRPr lang="en-US" sz="2000" dirty="0" smtClean="0">
                        <a:latin typeface="Times New Roman"/>
                        <a:ea typeface="Times New Roman"/>
                        <a:cs typeface="Times New Roman"/>
                      </a:endParaRPr>
                    </a:p>
                    <a:p>
                      <a:pPr marL="0" marR="184150" algn="r">
                        <a:lnSpc>
                          <a:spcPts val="1340"/>
                        </a:lnSpc>
                        <a:spcBef>
                          <a:spcPts val="0"/>
                        </a:spcBef>
                        <a:spcAft>
                          <a:spcPts val="0"/>
                        </a:spcAft>
                      </a:pPr>
                      <a:r>
                        <a:rPr lang="en-US" sz="2000" dirty="0" smtClean="0">
                          <a:latin typeface="Times New Roman"/>
                          <a:ea typeface="Times New Roman"/>
                          <a:cs typeface="Times New Roman"/>
                        </a:rPr>
                        <a:t>4</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endParaRPr lang="en-US" sz="2000" dirty="0" smtClean="0">
                        <a:latin typeface="Times New Roman"/>
                        <a:ea typeface="Times New Roman"/>
                        <a:cs typeface="Times New Roman"/>
                      </a:endParaRPr>
                    </a:p>
                    <a:p>
                      <a:pPr marL="0" marR="186055" algn="r">
                        <a:lnSpc>
                          <a:spcPts val="1340"/>
                        </a:lnSpc>
                        <a:spcBef>
                          <a:spcPts val="0"/>
                        </a:spcBef>
                        <a:spcAft>
                          <a:spcPts val="0"/>
                        </a:spcAft>
                      </a:pPr>
                      <a:r>
                        <a:rPr lang="en-US" sz="2000" dirty="0" smtClean="0">
                          <a:latin typeface="Times New Roman"/>
                          <a:ea typeface="Times New Roman"/>
                          <a:cs typeface="Times New Roman"/>
                        </a:rPr>
                        <a:t>5</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59">
                <a:tc>
                  <a:txBody>
                    <a:bodyPr/>
                    <a:lstStyle/>
                    <a:p>
                      <a:pPr marL="31750" marR="0">
                        <a:lnSpc>
                          <a:spcPts val="1340"/>
                        </a:lnSpc>
                        <a:spcBef>
                          <a:spcPts val="0"/>
                        </a:spcBef>
                        <a:spcAft>
                          <a:spcPts val="0"/>
                        </a:spcAft>
                      </a:pPr>
                      <a:r>
                        <a:rPr lang="en-US" sz="2000" i="1">
                          <a:latin typeface="Times New Roman"/>
                          <a:ea typeface="Times New Roman"/>
                          <a:cs typeface="Times New Roman"/>
                        </a:rPr>
                        <a:t>4</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184150" algn="r">
                        <a:lnSpc>
                          <a:spcPts val="1340"/>
                        </a:lnSpc>
                        <a:spcBef>
                          <a:spcPts val="0"/>
                        </a:spcBef>
                        <a:spcAft>
                          <a:spcPts val="0"/>
                        </a:spcAft>
                      </a:pPr>
                      <a:endParaRPr lang="en-US" sz="2000" dirty="0" smtClean="0">
                        <a:latin typeface="Times New Roman"/>
                        <a:ea typeface="Times New Roman"/>
                        <a:cs typeface="Times New Roman"/>
                      </a:endParaRPr>
                    </a:p>
                    <a:p>
                      <a:pPr marL="0" marR="184150" algn="r">
                        <a:lnSpc>
                          <a:spcPts val="1340"/>
                        </a:lnSpc>
                        <a:spcBef>
                          <a:spcPts val="0"/>
                        </a:spcBef>
                        <a:spcAft>
                          <a:spcPts val="0"/>
                        </a:spcAft>
                      </a:pPr>
                      <a:r>
                        <a:rPr lang="en-US" sz="2000" dirty="0" smtClean="0">
                          <a:latin typeface="Times New Roman"/>
                          <a:ea typeface="Times New Roman"/>
                          <a:cs typeface="Times New Roman"/>
                        </a:rPr>
                        <a:t>3</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86055" algn="r">
                        <a:lnSpc>
                          <a:spcPts val="1340"/>
                        </a:lnSpc>
                        <a:spcBef>
                          <a:spcPts val="0"/>
                        </a:spcBef>
                        <a:spcAft>
                          <a:spcPts val="0"/>
                        </a:spcAft>
                      </a:pPr>
                      <a:endParaRPr lang="en-US" sz="2000" dirty="0" smtClean="0">
                        <a:latin typeface="Times New Roman"/>
                        <a:ea typeface="Times New Roman"/>
                        <a:cs typeface="Times New Roman"/>
                      </a:endParaRPr>
                    </a:p>
                    <a:p>
                      <a:pPr marL="0" marR="186055" algn="r">
                        <a:lnSpc>
                          <a:spcPts val="1340"/>
                        </a:lnSpc>
                        <a:spcBef>
                          <a:spcPts val="0"/>
                        </a:spcBef>
                        <a:spcAft>
                          <a:spcPts val="0"/>
                        </a:spcAft>
                      </a:pPr>
                      <a:r>
                        <a:rPr lang="en-US" sz="2000" dirty="0" smtClean="0">
                          <a:latin typeface="Times New Roman"/>
                          <a:ea typeface="Times New Roman"/>
                          <a:cs typeface="Times New Roman"/>
                        </a:rPr>
                        <a:t>4</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59">
                <a:tc>
                  <a:txBody>
                    <a:bodyPr/>
                    <a:lstStyle/>
                    <a:p>
                      <a:pPr marL="31750" marR="0">
                        <a:lnSpc>
                          <a:spcPts val="1340"/>
                        </a:lnSpc>
                        <a:spcBef>
                          <a:spcPts val="0"/>
                        </a:spcBef>
                        <a:spcAft>
                          <a:spcPts val="0"/>
                        </a:spcAft>
                      </a:pPr>
                      <a:r>
                        <a:rPr lang="en-US" sz="2000" i="1">
                          <a:latin typeface="Times New Roman"/>
                          <a:ea typeface="Times New Roman"/>
                          <a:cs typeface="Times New Roman"/>
                        </a:rPr>
                        <a:t>5</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64">
                <a:tc>
                  <a:txBody>
                    <a:bodyPr/>
                    <a:lstStyle/>
                    <a:p>
                      <a:pPr marL="31750" marR="0">
                        <a:lnSpc>
                          <a:spcPts val="1350"/>
                        </a:lnSpc>
                        <a:spcBef>
                          <a:spcPts val="0"/>
                        </a:spcBef>
                        <a:spcAft>
                          <a:spcPts val="0"/>
                        </a:spcAft>
                      </a:pPr>
                      <a:r>
                        <a:rPr lang="en-US" sz="2000" i="1">
                          <a:latin typeface="Times New Roman"/>
                          <a:ea typeface="Times New Roman"/>
                          <a:cs typeface="Times New Roman"/>
                        </a:rPr>
                        <a:t>6</a:t>
                      </a:r>
                      <a:endParaRPr lang="en-US" sz="2000">
                        <a:latin typeface="Times New Roman"/>
                        <a:ea typeface="Times New Roman"/>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4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image6.png"/>
          <p:cNvPicPr/>
          <p:nvPr/>
        </p:nvPicPr>
        <p:blipFill>
          <a:blip r:embed="rId2" cstate="print"/>
          <a:stretch>
            <a:fillRect/>
          </a:stretch>
        </p:blipFill>
        <p:spPr>
          <a:xfrm>
            <a:off x="228600" y="228600"/>
            <a:ext cx="8610600" cy="2819400"/>
          </a:xfrm>
          <a:prstGeom prst="rect">
            <a:avLst/>
          </a:prstGeom>
        </p:spPr>
      </p:pic>
      <p:pic>
        <p:nvPicPr>
          <p:cNvPr id="4" name="image7.png"/>
          <p:cNvPicPr/>
          <p:nvPr/>
        </p:nvPicPr>
        <p:blipFill>
          <a:blip r:embed="rId3" cstate="print"/>
          <a:stretch>
            <a:fillRect/>
          </a:stretch>
        </p:blipFill>
        <p:spPr>
          <a:xfrm>
            <a:off x="381000" y="3352800"/>
            <a:ext cx="8305800" cy="3352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solidFill>
                  <a:srgbClr val="FF0000"/>
                </a:solidFill>
              </a:rPr>
              <a:t>Prims</a:t>
            </a:r>
            <a:r>
              <a:rPr lang="en-US" dirty="0" smtClean="0">
                <a:solidFill>
                  <a:srgbClr val="FF0000"/>
                </a:solidFill>
              </a:rPr>
              <a:t> Algorithm</a:t>
            </a:r>
            <a:endParaRPr lang="en-US" dirty="0">
              <a:solidFill>
                <a:srgbClr val="FF0000"/>
              </a:solidFill>
            </a:endParaRPr>
          </a:p>
        </p:txBody>
      </p:sp>
      <p:sp>
        <p:nvSpPr>
          <p:cNvPr id="19457" name="Rectangle 1"/>
          <p:cNvSpPr>
            <a:spLocks noChangeArrowheads="1"/>
          </p:cNvSpPr>
          <p:nvPr/>
        </p:nvSpPr>
        <p:spPr bwMode="auto">
          <a:xfrm>
            <a:off x="228600" y="609600"/>
            <a:ext cx="89154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ea typeface="Times New Roman" pitchFamily="18" charset="0"/>
                <a:cs typeface="Arial" pitchFamily="34" charset="0"/>
              </a:rPr>
              <a:t>PRIM(E, cost, n, t)</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Let (k, L) be an edge of minimum cost in E </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mincost</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 cost[k, L]</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t[1, 1] = k, t[1, 2] =L</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For </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 1 to n</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If cost[</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L] &lt; cost[</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k]</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Near[</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 L</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Else</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Near[</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 k</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End if End for</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Near[k] = Near[L] = 0 For </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 2 to n -1</a:t>
            </a:r>
            <a:endParaRPr kumimoji="0" lang="en-US" sz="2200" b="0" i="0"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Let j be an index such that near[j] ≠ 0 and cost[j, near[j]] is minimum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T[</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1] = j, t[</a:t>
            </a:r>
            <a:r>
              <a:rPr kumimoji="0" lang="en-US" sz="2200" b="0" i="0" u="none" strike="noStrike" cap="none" normalizeH="0" baseline="0" dirty="0" err="1" smtClean="0">
                <a:ln>
                  <a:noFill/>
                </a:ln>
                <a:solidFill>
                  <a:schemeClr val="tx1"/>
                </a:solidFill>
                <a:effectLst/>
                <a:ea typeface="Times New Roman" pitchFamily="18" charset="0"/>
                <a:cs typeface="Arial" pitchFamily="34" charset="0"/>
              </a:rPr>
              <a:t>i</a:t>
            </a:r>
            <a:r>
              <a:rPr kumimoji="0" lang="en-US" sz="2200" b="0" i="0" u="none" strike="noStrike" cap="none" normalizeH="0" baseline="0" dirty="0" smtClean="0">
                <a:ln>
                  <a:noFill/>
                </a:ln>
                <a:solidFill>
                  <a:schemeClr val="tx1"/>
                </a:solidFill>
                <a:effectLst/>
                <a:ea typeface="Times New Roman" pitchFamily="18" charset="0"/>
                <a:cs typeface="Arial" pitchFamily="34" charset="0"/>
              </a:rPr>
              <a:t>, 2] = Near[j]</a:t>
            </a:r>
          </a:p>
          <a:p>
            <a:pPr marL="457200"/>
            <a:r>
              <a:rPr lang="en-US" sz="2200" dirty="0" err="1"/>
              <a:t>mincost</a:t>
            </a:r>
            <a:r>
              <a:rPr lang="en-US" sz="2200" dirty="0"/>
              <a:t> = </a:t>
            </a:r>
            <a:r>
              <a:rPr lang="en-US" sz="2200" dirty="0" err="1"/>
              <a:t>mincost</a:t>
            </a:r>
            <a:r>
              <a:rPr lang="en-US" sz="2200" dirty="0"/>
              <a:t> + cost[j, near[j]] Near[j] = 0</a:t>
            </a:r>
          </a:p>
          <a:p>
            <a:pPr marL="457200"/>
            <a:r>
              <a:rPr lang="en-US" sz="2200" dirty="0"/>
              <a:t>For k = 1 to n</a:t>
            </a:r>
          </a:p>
          <a:p>
            <a:pPr marL="457200"/>
            <a:r>
              <a:rPr lang="en-US" sz="2200" dirty="0"/>
              <a:t>If Near[k] ≠ 0 and cost[k, Near[k]] &gt; cost[k, j] Near[k] = j</a:t>
            </a:r>
          </a:p>
          <a:p>
            <a:pPr marL="457200"/>
            <a:r>
              <a:rPr lang="en-US" sz="2200" dirty="0"/>
              <a:t>End if End for</a:t>
            </a:r>
          </a:p>
          <a:p>
            <a:pPr marL="457200"/>
            <a:r>
              <a:rPr lang="en-US" sz="2200" dirty="0"/>
              <a:t>Return </a:t>
            </a:r>
            <a:r>
              <a:rPr lang="en-US" sz="2200" dirty="0" err="1"/>
              <a:t>mincost</a:t>
            </a:r>
            <a:r>
              <a:rPr lang="en-US" sz="2200" dirty="0"/>
              <a:t> End PRIM</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endParaRPr lang="en-IN" altLang="en-US" smtClean="0"/>
          </a:p>
        </p:txBody>
      </p:sp>
      <p:sp>
        <p:nvSpPr>
          <p:cNvPr id="36868" name="Slide Number Placeholder 4"/>
          <p:cNvSpPr>
            <a:spLocks noGrp="1" noChangeArrowheads="1"/>
          </p:cNvSpPr>
          <p:nvPr>
            <p:ph type="sldNum" sz="quarter" idx="12"/>
          </p:nvPr>
        </p:nvSpPr>
        <p:spPr bwMode="auto">
          <a:noFill/>
          <a:ln>
            <a:miter lim="800000"/>
            <a:headEnd/>
            <a:tailEnd/>
          </a:ln>
        </p:spPr>
        <p:txBody>
          <a:bodyPr/>
          <a:lstStyle/>
          <a:p>
            <a:fld id="{09736CB6-1C63-4110-9508-4D7F6A2EDFD4}" type="slidenum">
              <a:rPr lang="en-US" altLang="en-US"/>
              <a:pPr/>
              <a:t>34</a:t>
            </a:fld>
            <a:endParaRPr lang="en-US" altLang="en-US"/>
          </a:p>
        </p:txBody>
      </p:sp>
      <p:sp>
        <p:nvSpPr>
          <p:cNvPr id="36869" name="Content Placeholder 2"/>
          <p:cNvSpPr>
            <a:spLocks noGrp="1"/>
          </p:cNvSpPr>
          <p:nvPr>
            <p:ph idx="1"/>
          </p:nvPr>
        </p:nvSpPr>
        <p:spPr/>
        <p:txBody>
          <a:bodyPr/>
          <a:lstStyle/>
          <a:p>
            <a:r>
              <a:rPr lang="en-US" altLang="en-US" smtClean="0"/>
              <a:t>Step 1 - Remove all loops and parallel edges</a:t>
            </a:r>
          </a:p>
          <a:p>
            <a:r>
              <a:rPr lang="en-US" altLang="en-US" smtClean="0"/>
              <a:t>Remove all loops and parallel edges from the given graph. In case of parallel edges, keep the one which has the least cost associated and remove all others.</a:t>
            </a:r>
            <a:endParaRPr lang="en-I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endParaRPr lang="en-IN" altLang="en-US" smtClean="0"/>
          </a:p>
        </p:txBody>
      </p:sp>
      <p:pic>
        <p:nvPicPr>
          <p:cNvPr id="37891" name="Content Placeholder 1"/>
          <p:cNvPicPr>
            <a:picLocks noGrp="1" noChangeAspect="1" noChangeArrowheads="1"/>
          </p:cNvPicPr>
          <p:nvPr>
            <p:ph idx="1"/>
          </p:nvPr>
        </p:nvPicPr>
        <p:blipFill>
          <a:blip r:embed="rId2"/>
          <a:srcRect/>
          <a:stretch>
            <a:fillRect/>
          </a:stretch>
        </p:blipFill>
        <p:spPr>
          <a:xfrm>
            <a:off x="609600" y="381000"/>
            <a:ext cx="3333750" cy="3429000"/>
          </a:xfrm>
        </p:spPr>
      </p:pic>
      <p:sp>
        <p:nvSpPr>
          <p:cNvPr id="37893" name="Slide Number Placeholder 4"/>
          <p:cNvSpPr>
            <a:spLocks noGrp="1" noChangeArrowheads="1"/>
          </p:cNvSpPr>
          <p:nvPr>
            <p:ph type="sldNum" sz="quarter" idx="12"/>
          </p:nvPr>
        </p:nvSpPr>
        <p:spPr bwMode="auto">
          <a:noFill/>
          <a:ln>
            <a:miter lim="800000"/>
            <a:headEnd/>
            <a:tailEnd/>
          </a:ln>
        </p:spPr>
        <p:txBody>
          <a:bodyPr/>
          <a:lstStyle/>
          <a:p>
            <a:fld id="{4A2E3950-8D4D-4990-A6B9-1B81B17DD83A}" type="slidenum">
              <a:rPr lang="en-US" altLang="en-US"/>
              <a:pPr/>
              <a:t>35</a:t>
            </a:fld>
            <a:endParaRPr lang="en-US" altLang="en-US"/>
          </a:p>
        </p:txBody>
      </p:sp>
      <p:pic>
        <p:nvPicPr>
          <p:cNvPr id="37894" name="Picture 2"/>
          <p:cNvPicPr>
            <a:picLocks noChangeAspect="1" noChangeArrowheads="1"/>
          </p:cNvPicPr>
          <p:nvPr/>
        </p:nvPicPr>
        <p:blipFill>
          <a:blip r:embed="rId3"/>
          <a:srcRect/>
          <a:stretch>
            <a:fillRect/>
          </a:stretch>
        </p:blipFill>
        <p:spPr bwMode="auto">
          <a:xfrm>
            <a:off x="4800600" y="609600"/>
            <a:ext cx="3333750" cy="2667000"/>
          </a:xfrm>
          <a:prstGeom prst="rect">
            <a:avLst/>
          </a:prstGeom>
          <a:noFill/>
          <a:ln w="9525">
            <a:noFill/>
            <a:miter lim="800000"/>
            <a:headEnd/>
            <a:tailEnd/>
          </a:ln>
        </p:spPr>
      </p:pic>
      <p:pic>
        <p:nvPicPr>
          <p:cNvPr id="7" name="Picture 5"/>
          <p:cNvPicPr>
            <a:picLocks noChangeAspect="1" noChangeArrowheads="1"/>
          </p:cNvPicPr>
          <p:nvPr/>
        </p:nvPicPr>
        <p:blipFill>
          <a:blip r:embed="rId4"/>
          <a:srcRect/>
          <a:stretch>
            <a:fillRect/>
          </a:stretch>
        </p:blipFill>
        <p:spPr bwMode="auto">
          <a:xfrm>
            <a:off x="2133600" y="4038600"/>
            <a:ext cx="48768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SOLLIN’S ALGORITHM</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r>
              <a:rPr lang="en-US" dirty="0" err="1"/>
              <a:t>Sollin’s</a:t>
            </a:r>
            <a:r>
              <a:rPr lang="en-US" dirty="0"/>
              <a:t> Algorithm</a:t>
            </a:r>
          </a:p>
          <a:p>
            <a:pPr>
              <a:buNone/>
            </a:pPr>
            <a:r>
              <a:rPr lang="en-US" dirty="0"/>
              <a:t>{</a:t>
            </a:r>
          </a:p>
          <a:p>
            <a:pPr>
              <a:buNone/>
            </a:pPr>
            <a:r>
              <a:rPr lang="en-US" dirty="0"/>
              <a:t>Form a forest consisting of the nodes of the graph while the forest has more than one tree For each tree in the forest</a:t>
            </a:r>
          </a:p>
          <a:p>
            <a:pPr>
              <a:buNone/>
            </a:pPr>
            <a:r>
              <a:rPr lang="en-US" dirty="0"/>
              <a:t>Choose the cheapest edge</a:t>
            </a:r>
          </a:p>
          <a:p>
            <a:pPr>
              <a:buNone/>
            </a:pPr>
            <a:r>
              <a:rPr lang="en-US" dirty="0"/>
              <a:t/>
            </a:r>
            <a:br>
              <a:rPr lang="en-US" dirty="0"/>
            </a:br>
            <a:r>
              <a:rPr lang="en-US" dirty="0"/>
              <a:t>Form a vertex in the tree to a vertex not in the tree Merge trees with common vertices</a:t>
            </a:r>
          </a:p>
          <a:p>
            <a:pPr>
              <a:buNone/>
            </a:pPr>
            <a:r>
              <a:rPr lang="en-US" dirty="0"/>
              <a: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Sollin’s</a:t>
            </a:r>
            <a:r>
              <a:rPr lang="en-US" dirty="0" smtClean="0">
                <a:solidFill>
                  <a:srgbClr val="FF0000"/>
                </a:solidFill>
              </a:rPr>
              <a:t> Algorithm based on two basic operations</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lgn="just"/>
            <a:r>
              <a:rPr lang="en-US" dirty="0" smtClean="0"/>
              <a:t>Nearest </a:t>
            </a:r>
            <a:r>
              <a:rPr lang="en-US" dirty="0"/>
              <a:t>Neighbor – This operation takes a an input a tree spanning the nodes </a:t>
            </a:r>
            <a:r>
              <a:rPr lang="en-US" dirty="0" err="1"/>
              <a:t>N</a:t>
            </a:r>
            <a:r>
              <a:rPr lang="en-US" baseline="-25000" dirty="0" err="1"/>
              <a:t>k</a:t>
            </a:r>
            <a:r>
              <a:rPr lang="en-US" dirty="0"/>
              <a:t> and determines an arc (</a:t>
            </a:r>
            <a:r>
              <a:rPr lang="en-US" dirty="0" err="1"/>
              <a:t>i</a:t>
            </a:r>
            <a:r>
              <a:rPr lang="en-US" baseline="-25000" dirty="0" err="1"/>
              <a:t>k</a:t>
            </a:r>
            <a:r>
              <a:rPr lang="en-US" dirty="0"/>
              <a:t> </a:t>
            </a:r>
            <a:r>
              <a:rPr lang="en-US" baseline="-25000" dirty="0"/>
              <a:t>,</a:t>
            </a:r>
            <a:r>
              <a:rPr lang="en-US" dirty="0"/>
              <a:t> </a:t>
            </a:r>
            <a:r>
              <a:rPr lang="en-US" dirty="0" err="1"/>
              <a:t>j</a:t>
            </a:r>
            <a:r>
              <a:rPr lang="en-US" baseline="-25000" dirty="0" err="1"/>
              <a:t>k</a:t>
            </a:r>
            <a:r>
              <a:rPr lang="en-US" dirty="0"/>
              <a:t>) with the minimum cost among all arcs emanating from </a:t>
            </a:r>
            <a:r>
              <a:rPr lang="en-US" dirty="0" err="1"/>
              <a:t>N</a:t>
            </a:r>
            <a:r>
              <a:rPr lang="en-US" baseline="-25000" dirty="0" err="1"/>
              <a:t>k</a:t>
            </a:r>
            <a:r>
              <a:rPr lang="en-US" dirty="0"/>
              <a:t>.</a:t>
            </a:r>
          </a:p>
          <a:p>
            <a:pPr lvl="0" algn="just"/>
            <a:r>
              <a:rPr lang="en-US" dirty="0"/>
              <a:t>Merge (</a:t>
            </a:r>
            <a:r>
              <a:rPr lang="en-US" dirty="0" err="1"/>
              <a:t>i</a:t>
            </a:r>
            <a:r>
              <a:rPr lang="en-US" baseline="-25000" dirty="0" err="1"/>
              <a:t>k</a:t>
            </a:r>
            <a:r>
              <a:rPr lang="en-US" dirty="0"/>
              <a:t> </a:t>
            </a:r>
            <a:r>
              <a:rPr lang="en-US" dirty="0" err="1"/>
              <a:t>j</a:t>
            </a:r>
            <a:r>
              <a:rPr lang="en-US" baseline="-25000" dirty="0" err="1"/>
              <a:t>k</a:t>
            </a:r>
            <a:r>
              <a:rPr lang="en-US" dirty="0"/>
              <a:t>) – This operation takes as an input two nodes </a:t>
            </a:r>
            <a:r>
              <a:rPr lang="en-US" dirty="0" err="1"/>
              <a:t>i</a:t>
            </a:r>
            <a:r>
              <a:rPr lang="en-US" baseline="-25000" dirty="0" err="1"/>
              <a:t>k</a:t>
            </a:r>
            <a:r>
              <a:rPr lang="en-US" dirty="0"/>
              <a:t> and </a:t>
            </a:r>
            <a:r>
              <a:rPr lang="en-US" dirty="0" err="1"/>
              <a:t>j</a:t>
            </a:r>
            <a:r>
              <a:rPr lang="en-US" baseline="-25000" dirty="0" err="1"/>
              <a:t>k</a:t>
            </a:r>
            <a:r>
              <a:rPr lang="en-US" dirty="0" err="1"/>
              <a:t>,and</a:t>
            </a:r>
            <a:r>
              <a:rPr lang="en-US" dirty="0"/>
              <a:t> if the two nodes belong to two different trees, then merge these two trees into a single tree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Sollins</a:t>
            </a:r>
            <a:r>
              <a:rPr lang="en-IN" dirty="0" smtClean="0"/>
              <a:t> Algorithm (or </a:t>
            </a:r>
            <a:r>
              <a:rPr lang="en-IN" dirty="0" err="1" smtClean="0"/>
              <a:t>Boruvka</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1) Input is a connected, weighted and directed graph.</a:t>
            </a:r>
          </a:p>
          <a:p>
            <a:pPr marL="0" indent="0">
              <a:buNone/>
            </a:pPr>
            <a:r>
              <a:rPr lang="en-IN" dirty="0"/>
              <a:t>2) Initialize all vertices as individual components (or sets).</a:t>
            </a:r>
          </a:p>
          <a:p>
            <a:pPr marL="0" indent="0">
              <a:buNone/>
            </a:pPr>
            <a:r>
              <a:rPr lang="en-IN" dirty="0"/>
              <a:t>3) Initialize MST as empty.</a:t>
            </a:r>
          </a:p>
          <a:p>
            <a:pPr marL="0" indent="0">
              <a:buNone/>
            </a:pPr>
            <a:r>
              <a:rPr lang="en-IN" dirty="0"/>
              <a:t>4) While there are more than one components, do </a:t>
            </a:r>
            <a:r>
              <a:rPr lang="en-IN" dirty="0" smtClean="0"/>
              <a:t>following for </a:t>
            </a:r>
            <a:r>
              <a:rPr lang="en-IN" dirty="0"/>
              <a:t>each </a:t>
            </a:r>
            <a:r>
              <a:rPr lang="en-IN" dirty="0" smtClean="0"/>
              <a:t>component.</a:t>
            </a:r>
          </a:p>
          <a:p>
            <a:pPr marL="457200" lvl="1" indent="0">
              <a:buNone/>
            </a:pPr>
            <a:r>
              <a:rPr lang="en-IN" dirty="0" smtClean="0"/>
              <a:t>a) Find </a:t>
            </a:r>
            <a:r>
              <a:rPr lang="en-IN" dirty="0"/>
              <a:t>the closest weight edge that connects this </a:t>
            </a:r>
            <a:r>
              <a:rPr lang="en-IN" dirty="0" smtClean="0"/>
              <a:t>component </a:t>
            </a:r>
            <a:r>
              <a:rPr lang="en-IN" dirty="0"/>
              <a:t>to any other </a:t>
            </a:r>
            <a:r>
              <a:rPr lang="en-IN" dirty="0" smtClean="0"/>
              <a:t>component.</a:t>
            </a:r>
          </a:p>
          <a:p>
            <a:pPr marL="457200" lvl="1" indent="0">
              <a:buNone/>
            </a:pPr>
            <a:r>
              <a:rPr lang="en-IN" dirty="0" smtClean="0"/>
              <a:t>b) Add </a:t>
            </a:r>
            <a:r>
              <a:rPr lang="en-IN" dirty="0"/>
              <a:t>this closest edge to MST if not already added.  </a:t>
            </a:r>
          </a:p>
          <a:p>
            <a:pPr marL="0" indent="0">
              <a:buNone/>
            </a:pPr>
            <a:r>
              <a:rPr lang="en-IN" dirty="0"/>
              <a:t>5) Return MST.</a:t>
            </a:r>
          </a:p>
        </p:txBody>
      </p:sp>
    </p:spTree>
    <p:extLst>
      <p:ext uri="{BB962C8B-B14F-4D97-AF65-F5344CB8AC3E}">
        <p14:creationId xmlns="" xmlns:p14="http://schemas.microsoft.com/office/powerpoint/2010/main" val="2429856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617076" y="1446664"/>
            <a:ext cx="4359740" cy="5117909"/>
          </a:xfrm>
        </p:spPr>
        <p:txBody>
          <a:bodyPr>
            <a:normAutofit fontScale="92500" lnSpcReduction="20000"/>
          </a:bodyPr>
          <a:lstStyle/>
          <a:p>
            <a:pPr marL="0" indent="0">
              <a:buNone/>
            </a:pPr>
            <a:r>
              <a:rPr lang="en-IN" dirty="0" smtClean="0"/>
              <a:t>Component   	Low Cost Edge</a:t>
            </a:r>
          </a:p>
          <a:p>
            <a:pPr marL="0" indent="0">
              <a:buNone/>
            </a:pPr>
            <a:r>
              <a:rPr lang="en-IN" dirty="0" smtClean="0"/>
              <a:t>  </a:t>
            </a:r>
            <a:r>
              <a:rPr lang="en-IN" dirty="0"/>
              <a:t>{0}                           0-1</a:t>
            </a:r>
          </a:p>
          <a:p>
            <a:pPr marL="0" indent="0">
              <a:buNone/>
            </a:pPr>
            <a:r>
              <a:rPr lang="en-IN" dirty="0"/>
              <a:t>  {1}                           0-1</a:t>
            </a:r>
          </a:p>
          <a:p>
            <a:pPr marL="0" indent="0">
              <a:buNone/>
            </a:pPr>
            <a:r>
              <a:rPr lang="en-IN" dirty="0"/>
              <a:t>  {2}                           2-8</a:t>
            </a:r>
          </a:p>
          <a:p>
            <a:pPr marL="0" indent="0">
              <a:buNone/>
            </a:pPr>
            <a:r>
              <a:rPr lang="en-IN" dirty="0"/>
              <a:t>  {3}                           2-3</a:t>
            </a:r>
          </a:p>
          <a:p>
            <a:pPr marL="0" indent="0">
              <a:buNone/>
            </a:pPr>
            <a:r>
              <a:rPr lang="en-IN" dirty="0"/>
              <a:t>  {4}                           3-4</a:t>
            </a:r>
          </a:p>
          <a:p>
            <a:pPr marL="0" indent="0">
              <a:buNone/>
            </a:pPr>
            <a:r>
              <a:rPr lang="en-IN" dirty="0"/>
              <a:t>  {5}                           5-6</a:t>
            </a:r>
          </a:p>
          <a:p>
            <a:pPr marL="0" indent="0">
              <a:buNone/>
            </a:pPr>
            <a:r>
              <a:rPr lang="en-IN" dirty="0"/>
              <a:t>  {6}                           6-7</a:t>
            </a:r>
          </a:p>
          <a:p>
            <a:pPr marL="0" indent="0">
              <a:buNone/>
            </a:pPr>
            <a:r>
              <a:rPr lang="en-IN" dirty="0"/>
              <a:t>  {7}                           6-7</a:t>
            </a:r>
          </a:p>
          <a:p>
            <a:pPr marL="0" indent="0">
              <a:buNone/>
            </a:pPr>
            <a:r>
              <a:rPr lang="en-IN" dirty="0"/>
              <a:t>  {8}                           2-8 </a:t>
            </a:r>
          </a:p>
        </p:txBody>
      </p:sp>
      <p:pic>
        <p:nvPicPr>
          <p:cNvPr id="9218" name="Picture 2" descr="https://www.geeksforgeeks.org/wp-content/uploads/Fig-0-300x139.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4583" y="1673493"/>
            <a:ext cx="3857944" cy="23833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5056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64778"/>
            <a:ext cx="7053542" cy="843819"/>
          </a:xfrm>
        </p:spPr>
        <p:txBody>
          <a:bodyPr/>
          <a:lstStyle/>
          <a:p>
            <a:r>
              <a:rPr lang="en-US" dirty="0" smtClean="0"/>
              <a:t>Example – Undirected Graph</a:t>
            </a:r>
            <a:endParaRPr lang="en-IN" dirty="0"/>
          </a:p>
        </p:txBody>
      </p:sp>
      <p:grpSp>
        <p:nvGrpSpPr>
          <p:cNvPr id="3" name="Group 23"/>
          <p:cNvGrpSpPr/>
          <p:nvPr/>
        </p:nvGrpSpPr>
        <p:grpSpPr>
          <a:xfrm>
            <a:off x="3387436" y="803543"/>
            <a:ext cx="2306783" cy="3020292"/>
            <a:chOff x="969817" y="1288471"/>
            <a:chExt cx="3075710" cy="3020292"/>
          </a:xfrm>
        </p:grpSpPr>
        <p:sp>
          <p:nvSpPr>
            <p:cNvPr id="4" name="Oval 3"/>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5" name="Oval 4"/>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6" name="Oval 5"/>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7" name="Oval 6"/>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11" name="Straight Connector 10"/>
            <p:cNvCxnSpPr>
              <a:stCxn id="4" idx="4"/>
              <a:endCxn id="6" idx="0"/>
            </p:cNvCxnSpPr>
            <p:nvPr/>
          </p:nvCxnSpPr>
          <p:spPr>
            <a:xfrm rot="5400000">
              <a:off x="831272" y="2798617"/>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6"/>
              <a:endCxn id="7" idx="2"/>
            </p:cNvCxnSpPr>
            <p:nvPr/>
          </p:nvCxnSpPr>
          <p:spPr>
            <a:xfrm flipV="1">
              <a:off x="1884217" y="3851562"/>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7"/>
              <a:endCxn id="5" idx="3"/>
            </p:cNvCxnSpPr>
            <p:nvPr/>
          </p:nvCxnSpPr>
          <p:spPr>
            <a:xfrm rot="5400000" flipH="1" flipV="1">
              <a:off x="1778015" y="2041251"/>
              <a:ext cx="1459314"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24"/>
          <p:cNvGrpSpPr/>
          <p:nvPr/>
        </p:nvGrpSpPr>
        <p:grpSpPr>
          <a:xfrm>
            <a:off x="841663" y="803543"/>
            <a:ext cx="2306783" cy="3020292"/>
            <a:chOff x="969817" y="1288471"/>
            <a:chExt cx="3075710" cy="3020292"/>
          </a:xfrm>
        </p:grpSpPr>
        <p:sp>
          <p:nvSpPr>
            <p:cNvPr id="26" name="Oval 25"/>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27" name="Oval 26"/>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28" name="Oval 27"/>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29" name="Oval 28"/>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30" name="Straight Connector 29"/>
            <p:cNvCxnSpPr>
              <a:stCxn id="26" idx="6"/>
              <a:endCxn id="27" idx="2"/>
            </p:cNvCxnSpPr>
            <p:nvPr/>
          </p:nvCxnSpPr>
          <p:spPr>
            <a:xfrm flipV="1">
              <a:off x="1884217" y="1745671"/>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4"/>
              <a:endCxn id="28" idx="0"/>
            </p:cNvCxnSpPr>
            <p:nvPr/>
          </p:nvCxnSpPr>
          <p:spPr>
            <a:xfrm rot="5400000">
              <a:off x="831272" y="2798617"/>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6"/>
              <a:endCxn id="29" idx="2"/>
            </p:cNvCxnSpPr>
            <p:nvPr/>
          </p:nvCxnSpPr>
          <p:spPr>
            <a:xfrm flipV="1">
              <a:off x="1884217" y="3851562"/>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9" idx="0"/>
            </p:cNvCxnSpPr>
            <p:nvPr/>
          </p:nvCxnSpPr>
          <p:spPr>
            <a:xfrm rot="5400000">
              <a:off x="2992582" y="2798616"/>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5"/>
              <a:endCxn id="29" idx="1"/>
            </p:cNvCxnSpPr>
            <p:nvPr/>
          </p:nvCxnSpPr>
          <p:spPr>
            <a:xfrm rot="16200000" flipH="1">
              <a:off x="1778016" y="2041251"/>
              <a:ext cx="1459312"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7"/>
              <a:endCxn id="27" idx="3"/>
            </p:cNvCxnSpPr>
            <p:nvPr/>
          </p:nvCxnSpPr>
          <p:spPr>
            <a:xfrm rot="5400000" flipH="1" flipV="1">
              <a:off x="1778015" y="2041251"/>
              <a:ext cx="1459314"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35"/>
          <p:cNvGrpSpPr/>
          <p:nvPr/>
        </p:nvGrpSpPr>
        <p:grpSpPr>
          <a:xfrm>
            <a:off x="5964381" y="803543"/>
            <a:ext cx="2306783" cy="3020292"/>
            <a:chOff x="969817" y="1288471"/>
            <a:chExt cx="3075710" cy="3020292"/>
          </a:xfrm>
        </p:grpSpPr>
        <p:sp>
          <p:nvSpPr>
            <p:cNvPr id="37" name="Oval 36"/>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38" name="Oval 37"/>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39" name="Oval 38"/>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40" name="Oval 39"/>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45" name="Straight Connector 44"/>
            <p:cNvCxnSpPr>
              <a:stCxn id="37" idx="5"/>
              <a:endCxn id="40" idx="1"/>
            </p:cNvCxnSpPr>
            <p:nvPr/>
          </p:nvCxnSpPr>
          <p:spPr>
            <a:xfrm rot="16200000" flipH="1">
              <a:off x="1778016" y="2041251"/>
              <a:ext cx="1459312"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7"/>
              <a:endCxn id="38" idx="3"/>
            </p:cNvCxnSpPr>
            <p:nvPr/>
          </p:nvCxnSpPr>
          <p:spPr>
            <a:xfrm rot="5400000" flipH="1" flipV="1">
              <a:off x="1778015" y="2041251"/>
              <a:ext cx="1459314"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46"/>
          <p:cNvGrpSpPr/>
          <p:nvPr/>
        </p:nvGrpSpPr>
        <p:grpSpPr>
          <a:xfrm>
            <a:off x="831271" y="3837708"/>
            <a:ext cx="2306783" cy="3020292"/>
            <a:chOff x="969817" y="1288471"/>
            <a:chExt cx="3075710" cy="3020292"/>
          </a:xfrm>
        </p:grpSpPr>
        <p:sp>
          <p:nvSpPr>
            <p:cNvPr id="48" name="Oval 47"/>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49" name="Oval 48"/>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50" name="Oval 49"/>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51" name="Oval 50"/>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52" name="Straight Connector 51"/>
            <p:cNvCxnSpPr>
              <a:stCxn id="48" idx="6"/>
              <a:endCxn id="49" idx="2"/>
            </p:cNvCxnSpPr>
            <p:nvPr/>
          </p:nvCxnSpPr>
          <p:spPr>
            <a:xfrm flipV="1">
              <a:off x="1884217" y="1745671"/>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4"/>
              <a:endCxn id="50" idx="0"/>
            </p:cNvCxnSpPr>
            <p:nvPr/>
          </p:nvCxnSpPr>
          <p:spPr>
            <a:xfrm rot="5400000">
              <a:off x="831272" y="2798617"/>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9" idx="4"/>
              <a:endCxn id="51" idx="0"/>
            </p:cNvCxnSpPr>
            <p:nvPr/>
          </p:nvCxnSpPr>
          <p:spPr>
            <a:xfrm rot="5400000">
              <a:off x="2992582" y="2798616"/>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57"/>
          <p:cNvGrpSpPr/>
          <p:nvPr/>
        </p:nvGrpSpPr>
        <p:grpSpPr>
          <a:xfrm>
            <a:off x="3418608" y="3837708"/>
            <a:ext cx="2306783" cy="3020292"/>
            <a:chOff x="969817" y="1288471"/>
            <a:chExt cx="3075710" cy="3020292"/>
          </a:xfrm>
        </p:grpSpPr>
        <p:sp>
          <p:nvSpPr>
            <p:cNvPr id="59" name="Oval 58"/>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60" name="Oval 59"/>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61" name="Oval 60"/>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62" name="Oval 61"/>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64" name="Straight Connector 63"/>
            <p:cNvCxnSpPr>
              <a:stCxn id="59" idx="4"/>
              <a:endCxn id="61" idx="0"/>
            </p:cNvCxnSpPr>
            <p:nvPr/>
          </p:nvCxnSpPr>
          <p:spPr>
            <a:xfrm rot="5400000">
              <a:off x="831272" y="2798617"/>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0" idx="4"/>
              <a:endCxn id="62" idx="0"/>
            </p:cNvCxnSpPr>
            <p:nvPr/>
          </p:nvCxnSpPr>
          <p:spPr>
            <a:xfrm rot="5400000">
              <a:off x="2992582" y="2798616"/>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5"/>
              <a:endCxn id="62" idx="1"/>
            </p:cNvCxnSpPr>
            <p:nvPr/>
          </p:nvCxnSpPr>
          <p:spPr>
            <a:xfrm rot="16200000" flipH="1">
              <a:off x="1778016" y="2041251"/>
              <a:ext cx="1459312" cy="15147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68"/>
          <p:cNvGrpSpPr/>
          <p:nvPr/>
        </p:nvGrpSpPr>
        <p:grpSpPr>
          <a:xfrm>
            <a:off x="5974771" y="3837708"/>
            <a:ext cx="2306783" cy="3020292"/>
            <a:chOff x="969817" y="1288471"/>
            <a:chExt cx="3075710" cy="3020292"/>
          </a:xfrm>
        </p:grpSpPr>
        <p:sp>
          <p:nvSpPr>
            <p:cNvPr id="70" name="Oval 69"/>
            <p:cNvSpPr/>
            <p:nvPr/>
          </p:nvSpPr>
          <p:spPr>
            <a:xfrm>
              <a:off x="969817" y="1288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1</a:t>
              </a:r>
              <a:endParaRPr lang="en-IN" b="1" baseline="-25000" dirty="0"/>
            </a:p>
          </p:txBody>
        </p:sp>
        <p:sp>
          <p:nvSpPr>
            <p:cNvPr id="71" name="Oval 70"/>
            <p:cNvSpPr/>
            <p:nvPr/>
          </p:nvSpPr>
          <p:spPr>
            <a:xfrm>
              <a:off x="3131127" y="12884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a:t>
              </a:r>
              <a:r>
                <a:rPr lang="en-US" sz="2800" b="1" baseline="-25000" dirty="0" smtClean="0"/>
                <a:t>2</a:t>
              </a:r>
              <a:endParaRPr lang="en-IN" sz="2800" dirty="0"/>
            </a:p>
          </p:txBody>
        </p:sp>
        <p:sp>
          <p:nvSpPr>
            <p:cNvPr id="72" name="Oval 71"/>
            <p:cNvSpPr/>
            <p:nvPr/>
          </p:nvSpPr>
          <p:spPr>
            <a:xfrm>
              <a:off x="969817" y="33943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3</a:t>
              </a:r>
              <a:endParaRPr lang="en-IN" sz="2800" dirty="0" smtClean="0">
                <a:solidFill>
                  <a:prstClr val="white"/>
                </a:solidFill>
              </a:endParaRPr>
            </a:p>
          </p:txBody>
        </p:sp>
        <p:sp>
          <p:nvSpPr>
            <p:cNvPr id="73" name="Oval 72"/>
            <p:cNvSpPr/>
            <p:nvPr/>
          </p:nvSpPr>
          <p:spPr>
            <a:xfrm>
              <a:off x="3131127" y="33943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v</a:t>
              </a:r>
              <a:r>
                <a:rPr lang="en-US" sz="2800" b="1" baseline="-25000" dirty="0" smtClean="0">
                  <a:solidFill>
                    <a:prstClr val="white"/>
                  </a:solidFill>
                </a:rPr>
                <a:t>4</a:t>
              </a:r>
              <a:endParaRPr lang="en-IN" dirty="0"/>
            </a:p>
          </p:txBody>
        </p:sp>
        <p:cxnSp>
          <p:nvCxnSpPr>
            <p:cNvPr id="74" name="Straight Connector 73"/>
            <p:cNvCxnSpPr>
              <a:stCxn id="70" idx="6"/>
              <a:endCxn id="71" idx="2"/>
            </p:cNvCxnSpPr>
            <p:nvPr/>
          </p:nvCxnSpPr>
          <p:spPr>
            <a:xfrm flipV="1">
              <a:off x="1884217" y="1745671"/>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6"/>
              <a:endCxn id="73" idx="2"/>
            </p:cNvCxnSpPr>
            <p:nvPr/>
          </p:nvCxnSpPr>
          <p:spPr>
            <a:xfrm flipV="1">
              <a:off x="1884217" y="3851562"/>
              <a:ext cx="124691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4"/>
              <a:endCxn id="73" idx="0"/>
            </p:cNvCxnSpPr>
            <p:nvPr/>
          </p:nvCxnSpPr>
          <p:spPr>
            <a:xfrm rot="5400000">
              <a:off x="2992582" y="2798616"/>
              <a:ext cx="119149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Low Cost Edges (Level 1)</a:t>
            </a:r>
            <a:endParaRPr lang="en-IN" dirty="0"/>
          </a:p>
        </p:txBody>
      </p:sp>
      <p:sp>
        <p:nvSpPr>
          <p:cNvPr id="3" name="Content Placeholder 2"/>
          <p:cNvSpPr>
            <a:spLocks noGrp="1"/>
          </p:cNvSpPr>
          <p:nvPr>
            <p:ph idx="1"/>
          </p:nvPr>
        </p:nvSpPr>
        <p:spPr>
          <a:xfrm>
            <a:off x="986859" y="4971244"/>
            <a:ext cx="7310355" cy="895082"/>
          </a:xfrm>
        </p:spPr>
        <p:txBody>
          <a:bodyPr/>
          <a:lstStyle/>
          <a:p>
            <a:pPr marL="0" indent="0" algn="ctr">
              <a:buNone/>
            </a:pPr>
            <a:r>
              <a:rPr lang="en-IN" dirty="0" smtClean="0"/>
              <a:t>{</a:t>
            </a:r>
            <a:r>
              <a:rPr lang="en-IN" dirty="0"/>
              <a:t>0-1, 2-8, 2-3, 3-4, 5-6, 6-7</a:t>
            </a:r>
            <a:r>
              <a:rPr lang="en-IN" dirty="0" smtClean="0"/>
              <a:t>}</a:t>
            </a:r>
            <a:endParaRPr lang="en-IN" dirty="0"/>
          </a:p>
        </p:txBody>
      </p:sp>
      <p:pic>
        <p:nvPicPr>
          <p:cNvPr id="10242" name="Picture 2" descr="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0955" y="1296537"/>
            <a:ext cx="5552389" cy="34301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6498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2</a:t>
            </a:r>
            <a:endParaRPr lang="en-IN" dirty="0"/>
          </a:p>
        </p:txBody>
      </p:sp>
      <p:sp>
        <p:nvSpPr>
          <p:cNvPr id="3" name="Content Placeholder 2"/>
          <p:cNvSpPr>
            <a:spLocks noGrp="1"/>
          </p:cNvSpPr>
          <p:nvPr>
            <p:ph idx="1"/>
          </p:nvPr>
        </p:nvSpPr>
        <p:spPr>
          <a:xfrm>
            <a:off x="2184458" y="4468969"/>
            <a:ext cx="5045540" cy="721218"/>
          </a:xfrm>
        </p:spPr>
        <p:txBody>
          <a:bodyPr/>
          <a:lstStyle/>
          <a:p>
            <a:pPr marL="0" indent="0" algn="ctr">
              <a:buNone/>
            </a:pPr>
            <a:r>
              <a:rPr lang="en-IN" dirty="0" smtClean="0"/>
              <a:t>{{</a:t>
            </a:r>
            <a:r>
              <a:rPr lang="en-IN" dirty="0"/>
              <a:t>0,1}, {2,3,4,8}, {5,6,7</a:t>
            </a:r>
            <a:r>
              <a:rPr lang="en-IN" dirty="0" smtClean="0"/>
              <a:t>}}</a:t>
            </a:r>
            <a:endParaRPr lang="en-IN" dirty="0"/>
          </a:p>
        </p:txBody>
      </p:sp>
      <p:pic>
        <p:nvPicPr>
          <p:cNvPr id="11266" name="Picture 2" descr="1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04105" y="1428797"/>
            <a:ext cx="4535791" cy="280211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2906661" y="5190188"/>
            <a:ext cx="3330678" cy="1200329"/>
          </a:xfrm>
          <a:prstGeom prst="rect">
            <a:avLst/>
          </a:prstGeom>
        </p:spPr>
        <p:txBody>
          <a:bodyPr wrap="square">
            <a:spAutoFit/>
          </a:bodyPr>
          <a:lstStyle/>
          <a:p>
            <a:r>
              <a:rPr lang="en-IN" b="1" dirty="0">
                <a:solidFill>
                  <a:srgbClr val="FFFF00"/>
                </a:solidFill>
              </a:rPr>
              <a:t>Component          </a:t>
            </a:r>
            <a:r>
              <a:rPr lang="en-IN" b="1" dirty="0" smtClean="0">
                <a:solidFill>
                  <a:srgbClr val="FFFF00"/>
                </a:solidFill>
              </a:rPr>
              <a:t>Low Cost Edge</a:t>
            </a:r>
          </a:p>
          <a:p>
            <a:r>
              <a:rPr lang="en-IN" dirty="0" smtClean="0"/>
              <a:t>{</a:t>
            </a:r>
            <a:r>
              <a:rPr lang="en-IN" dirty="0"/>
              <a:t>0,1}                        1-2 (or 0-7)</a:t>
            </a:r>
          </a:p>
          <a:p>
            <a:r>
              <a:rPr lang="en-IN" dirty="0" smtClean="0"/>
              <a:t>{</a:t>
            </a:r>
            <a:r>
              <a:rPr lang="en-IN" dirty="0"/>
              <a:t>2,3,4,8}                  </a:t>
            </a:r>
            <a:r>
              <a:rPr lang="en-IN" dirty="0" smtClean="0"/>
              <a:t>2-5</a:t>
            </a:r>
            <a:endParaRPr lang="en-IN" dirty="0"/>
          </a:p>
          <a:p>
            <a:r>
              <a:rPr lang="en-IN" dirty="0" smtClean="0"/>
              <a:t>{</a:t>
            </a:r>
            <a:r>
              <a:rPr lang="en-IN" dirty="0"/>
              <a:t>5,6,7}                     </a:t>
            </a:r>
            <a:r>
              <a:rPr lang="en-IN" dirty="0" smtClean="0"/>
              <a:t>2-5</a:t>
            </a:r>
            <a:endParaRPr lang="en-IN" dirty="0"/>
          </a:p>
        </p:txBody>
      </p:sp>
    </p:spTree>
    <p:extLst>
      <p:ext uri="{BB962C8B-B14F-4D97-AF65-F5344CB8AC3E}">
        <p14:creationId xmlns="" xmlns:p14="http://schemas.microsoft.com/office/powerpoint/2010/main" val="5514219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3</a:t>
            </a:r>
            <a:endParaRPr lang="en-IN" dirty="0"/>
          </a:p>
        </p:txBody>
      </p:sp>
      <p:sp>
        <p:nvSpPr>
          <p:cNvPr id="3" name="Content Placeholder 2"/>
          <p:cNvSpPr>
            <a:spLocks noGrp="1"/>
          </p:cNvSpPr>
          <p:nvPr>
            <p:ph idx="1"/>
          </p:nvPr>
        </p:nvSpPr>
        <p:spPr>
          <a:xfrm>
            <a:off x="653618" y="4713669"/>
            <a:ext cx="8149331" cy="846352"/>
          </a:xfrm>
        </p:spPr>
        <p:txBody>
          <a:bodyPr/>
          <a:lstStyle/>
          <a:p>
            <a:pPr marL="0" indent="0" algn="ctr">
              <a:buNone/>
            </a:pPr>
            <a:r>
              <a:rPr lang="en-IN" dirty="0"/>
              <a:t> {0-1, 2-8, 2-3, 3-4, 5-6, 6-7, 1-2, 2-5}</a:t>
            </a:r>
          </a:p>
        </p:txBody>
      </p:sp>
      <p:pic>
        <p:nvPicPr>
          <p:cNvPr id="12290" name="Picture 2" descr="1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04472" y="1382461"/>
            <a:ext cx="4935057" cy="30487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48744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p:cNvPicPr/>
          <p:nvPr/>
        </p:nvPicPr>
        <p:blipFill>
          <a:blip r:embed="rId2" cstate="print"/>
          <a:stretch>
            <a:fillRect/>
          </a:stretch>
        </p:blipFill>
        <p:spPr>
          <a:xfrm>
            <a:off x="762000" y="228601"/>
            <a:ext cx="7543800" cy="2743200"/>
          </a:xfrm>
          <a:prstGeom prst="rect">
            <a:avLst/>
          </a:prstGeom>
        </p:spPr>
      </p:pic>
      <p:pic>
        <p:nvPicPr>
          <p:cNvPr id="5" name="image9.jpeg"/>
          <p:cNvPicPr/>
          <p:nvPr/>
        </p:nvPicPr>
        <p:blipFill>
          <a:blip r:embed="rId3" cstate="print"/>
          <a:stretch>
            <a:fillRect/>
          </a:stretch>
        </p:blipFill>
        <p:spPr>
          <a:xfrm>
            <a:off x="838200" y="3276600"/>
            <a:ext cx="7543800" cy="3048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Problem – Minimum Cost Spanning Tree</a:t>
            </a:r>
            <a:endParaRPr lang="en-IN" sz="3600" dirty="0"/>
          </a:p>
        </p:txBody>
      </p:sp>
      <p:pic>
        <p:nvPicPr>
          <p:cNvPr id="7170" name="Picture 2" descr="boruvka's algorith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8616" y="1100921"/>
            <a:ext cx="6470863" cy="46327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51716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362200"/>
            <a:ext cx="7772400" cy="1362075"/>
          </a:xfrm>
        </p:spPr>
        <p:txBody>
          <a:bodyPr/>
          <a:lstStyle/>
          <a:p>
            <a:pPr algn="ctr"/>
            <a:r>
              <a:rPr lang="en-IN" dirty="0" smtClean="0">
                <a:solidFill>
                  <a:srgbClr val="FF0000"/>
                </a:solidFill>
              </a:rPr>
              <a:t>SHORTEST PATH ALGORITHMS</a:t>
            </a:r>
            <a:endParaRPr lang="en-IN" dirty="0">
              <a:solidFill>
                <a:srgbClr val="FF0000"/>
              </a:solidFill>
            </a:endParaRPr>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459706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Algorithms</a:t>
            </a:r>
            <a:endParaRPr lang="en-IN" dirty="0"/>
          </a:p>
        </p:txBody>
      </p:sp>
      <p:sp>
        <p:nvSpPr>
          <p:cNvPr id="5" name="Content Placeholder 4"/>
          <p:cNvSpPr>
            <a:spLocks noGrp="1"/>
          </p:cNvSpPr>
          <p:nvPr>
            <p:ph idx="1"/>
          </p:nvPr>
        </p:nvSpPr>
        <p:spPr/>
        <p:txBody>
          <a:bodyPr/>
          <a:lstStyle/>
          <a:p>
            <a:r>
              <a:rPr lang="en-IN" dirty="0" smtClean="0"/>
              <a:t>Single Source Shortest Path</a:t>
            </a:r>
          </a:p>
          <a:p>
            <a:pPr lvl="1"/>
            <a:r>
              <a:rPr lang="en-IN" dirty="0" err="1" smtClean="0"/>
              <a:t>Dijkstras</a:t>
            </a:r>
            <a:r>
              <a:rPr lang="en-IN" dirty="0" smtClean="0"/>
              <a:t> Algorithm</a:t>
            </a:r>
          </a:p>
          <a:p>
            <a:pPr lvl="1"/>
            <a:r>
              <a:rPr lang="en-IN" dirty="0" smtClean="0"/>
              <a:t>Bellman Ford Algorithm</a:t>
            </a:r>
          </a:p>
          <a:p>
            <a:r>
              <a:rPr lang="en-IN" dirty="0" smtClean="0"/>
              <a:t>All Pairs Shortest Path</a:t>
            </a:r>
          </a:p>
          <a:p>
            <a:pPr lvl="1"/>
            <a:r>
              <a:rPr lang="en-IN" dirty="0" smtClean="0"/>
              <a:t>Floyd </a:t>
            </a:r>
            <a:r>
              <a:rPr lang="en-IN" dirty="0" err="1" smtClean="0"/>
              <a:t>Warshall</a:t>
            </a:r>
            <a:endParaRPr lang="en-IN" dirty="0"/>
          </a:p>
        </p:txBody>
      </p:sp>
    </p:spTree>
    <p:extLst>
      <p:ext uri="{BB962C8B-B14F-4D97-AF65-F5344CB8AC3E}">
        <p14:creationId xmlns="" xmlns:p14="http://schemas.microsoft.com/office/powerpoint/2010/main" val="1681679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70C0"/>
              </a:solidFill>
              <a:latin typeface="Arial Narrow" panose="020B0606020202030204" pitchFamily="34" charset="0"/>
            </a:endParaRPr>
          </a:p>
        </p:txBody>
      </p:sp>
      <p:sp>
        <p:nvSpPr>
          <p:cNvPr id="7" name="Title 6"/>
          <p:cNvSpPr>
            <a:spLocks noGrp="1"/>
          </p:cNvSpPr>
          <p:nvPr>
            <p:ph type="title"/>
          </p:nvPr>
        </p:nvSpPr>
        <p:spPr>
          <a:xfrm>
            <a:off x="1485900" y="-76200"/>
            <a:ext cx="6172200" cy="1143000"/>
          </a:xfrm>
        </p:spPr>
        <p:txBody>
          <a:bodyPr/>
          <a:lstStyle/>
          <a:p>
            <a:r>
              <a:rPr lang="en-GB" altLang="en-US" dirty="0" err="1" smtClean="0"/>
              <a:t>Edsger</a:t>
            </a:r>
            <a:r>
              <a:rPr lang="en-GB" altLang="en-US" dirty="0" smtClean="0"/>
              <a:t> </a:t>
            </a:r>
            <a:r>
              <a:rPr lang="en-GB" altLang="en-US" dirty="0" err="1" smtClean="0"/>
              <a:t>Wybe</a:t>
            </a:r>
            <a:r>
              <a:rPr lang="en-GB" altLang="en-US" dirty="0" smtClean="0"/>
              <a:t> </a:t>
            </a:r>
            <a:r>
              <a:rPr lang="en-GB" altLang="en-US" dirty="0" err="1" smtClean="0"/>
              <a:t>Dijkstra</a:t>
            </a:r>
            <a:endParaRPr lang="en-GB" altLang="en-US" dirty="0" smtClean="0"/>
          </a:p>
        </p:txBody>
      </p:sp>
      <p:pic>
        <p:nvPicPr>
          <p:cNvPr id="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524000"/>
            <a:ext cx="2144316" cy="381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124200" y="1371600"/>
            <a:ext cx="5638800" cy="4039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95000"/>
              </a:lnSpc>
            </a:pPr>
            <a:r>
              <a:rPr lang="en-US" altLang="en-US" dirty="0"/>
              <a:t>- May 11, 1930 – August 6, 2002</a:t>
            </a:r>
          </a:p>
          <a:p>
            <a:pPr algn="just" eaLnBrk="1" hangingPunct="1">
              <a:lnSpc>
                <a:spcPct val="95000"/>
              </a:lnSpc>
            </a:pPr>
            <a:r>
              <a:rPr lang="en-US" altLang="en-US" dirty="0"/>
              <a:t> </a:t>
            </a:r>
          </a:p>
          <a:p>
            <a:pPr algn="just" eaLnBrk="1" hangingPunct="1">
              <a:lnSpc>
                <a:spcPct val="95000"/>
              </a:lnSpc>
            </a:pPr>
            <a:r>
              <a:rPr lang="en-US" altLang="en-US" dirty="0"/>
              <a:t>- Received the 1972 A. M. Turing Award, widely considered the most prestigious award in computer science.  </a:t>
            </a:r>
          </a:p>
          <a:p>
            <a:pPr algn="just" eaLnBrk="1" hangingPunct="1">
              <a:lnSpc>
                <a:spcPct val="95000"/>
              </a:lnSpc>
            </a:pPr>
            <a:endParaRPr lang="en-US" altLang="en-US" dirty="0"/>
          </a:p>
          <a:p>
            <a:pPr algn="just" eaLnBrk="1" hangingPunct="1">
              <a:lnSpc>
                <a:spcPct val="95000"/>
              </a:lnSpc>
            </a:pPr>
            <a:r>
              <a:rPr lang="en-US" altLang="en-US" dirty="0"/>
              <a:t>- The Schlumberger Centennial Chair of Computer Sciences at The University of Texas at Austin from 1984 until 2000</a:t>
            </a:r>
          </a:p>
          <a:p>
            <a:pPr algn="just" eaLnBrk="1" hangingPunct="1">
              <a:lnSpc>
                <a:spcPct val="95000"/>
              </a:lnSpc>
            </a:pPr>
            <a:r>
              <a:rPr lang="en-US" altLang="en-US" dirty="0"/>
              <a:t> </a:t>
            </a:r>
          </a:p>
          <a:p>
            <a:pPr algn="just" eaLnBrk="1" hangingPunct="1">
              <a:lnSpc>
                <a:spcPct val="95000"/>
              </a:lnSpc>
            </a:pPr>
            <a:r>
              <a:rPr lang="en-US" altLang="en-US" dirty="0"/>
              <a:t>- Made a strong case against use of the GOTO statement in programming languages and helped lead to its deprecation.</a:t>
            </a:r>
          </a:p>
          <a:p>
            <a:pPr algn="just" eaLnBrk="1" hangingPunct="1">
              <a:lnSpc>
                <a:spcPct val="95000"/>
              </a:lnSpc>
            </a:pPr>
            <a:r>
              <a:rPr lang="en-US" altLang="en-US" dirty="0"/>
              <a:t> </a:t>
            </a:r>
          </a:p>
          <a:p>
            <a:pPr algn="just" eaLnBrk="1" hangingPunct="1">
              <a:lnSpc>
                <a:spcPct val="95000"/>
              </a:lnSpc>
            </a:pPr>
            <a:r>
              <a:rPr lang="en-US" altLang="en-US" dirty="0"/>
              <a:t>- Known for his many essays on programming.</a:t>
            </a:r>
            <a:endParaRPr lang="en-GB" altLang="en-US" dirty="0"/>
          </a:p>
        </p:txBody>
      </p:sp>
    </p:spTree>
    <p:extLst>
      <p:ext uri="{BB962C8B-B14F-4D97-AF65-F5344CB8AC3E}">
        <p14:creationId xmlns="" xmlns:p14="http://schemas.microsoft.com/office/powerpoint/2010/main" val="30464882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Dijkstra’s Algorithm</a:t>
            </a:r>
            <a:endParaRPr lang="en-IN" dirty="0"/>
          </a:p>
        </p:txBody>
      </p:sp>
      <p:sp>
        <p:nvSpPr>
          <p:cNvPr id="5" name="Content Placeholder 4"/>
          <p:cNvSpPr>
            <a:spLocks noGrp="1"/>
          </p:cNvSpPr>
          <p:nvPr>
            <p:ph idx="1"/>
          </p:nvPr>
        </p:nvSpPr>
        <p:spPr>
          <a:xfrm>
            <a:off x="304801" y="1343631"/>
            <a:ext cx="8672016" cy="5117909"/>
          </a:xfrm>
        </p:spPr>
        <p:txBody>
          <a:bodyPr>
            <a:normAutofit fontScale="85000" lnSpcReduction="10000"/>
          </a:bodyPr>
          <a:lstStyle/>
          <a:p>
            <a:pPr algn="just">
              <a:lnSpc>
                <a:spcPct val="120000"/>
              </a:lnSpc>
              <a:spcBef>
                <a:spcPct val="0"/>
              </a:spcBef>
            </a:pPr>
            <a:r>
              <a:rPr lang="en-US" altLang="en-US" b="1" dirty="0">
                <a:latin typeface="Arial" panose="020B0604020202020204" pitchFamily="34" charset="0"/>
              </a:rPr>
              <a:t>S</a:t>
            </a:r>
            <a:r>
              <a:rPr lang="en-US" altLang="en-US" dirty="0">
                <a:latin typeface="Arial" panose="020B0604020202020204" pitchFamily="34" charset="0"/>
              </a:rPr>
              <a:t>olution to the single-source shortest path problem in graph theory.  </a:t>
            </a:r>
            <a:endParaRPr lang="en-US" altLang="en-US" dirty="0" smtClean="0">
              <a:latin typeface="Arial" panose="020B0604020202020204" pitchFamily="34" charset="0"/>
            </a:endParaRPr>
          </a:p>
          <a:p>
            <a:pPr algn="just">
              <a:lnSpc>
                <a:spcPct val="120000"/>
              </a:lnSpc>
              <a:spcBef>
                <a:spcPct val="0"/>
              </a:spcBef>
            </a:pPr>
            <a:r>
              <a:rPr lang="en-US" altLang="en-US" dirty="0" smtClean="0">
                <a:latin typeface="Arial" panose="020B0604020202020204" pitchFamily="34" charset="0"/>
              </a:rPr>
              <a:t>Works </a:t>
            </a:r>
            <a:r>
              <a:rPr lang="en-US" altLang="en-US" dirty="0">
                <a:latin typeface="Arial" panose="020B0604020202020204" pitchFamily="34" charset="0"/>
              </a:rPr>
              <a:t>on both directed and undirected graphs. </a:t>
            </a:r>
            <a:endParaRPr lang="en-US" altLang="en-US" dirty="0" smtClean="0">
              <a:latin typeface="Arial" panose="020B0604020202020204" pitchFamily="34" charset="0"/>
            </a:endParaRPr>
          </a:p>
          <a:p>
            <a:pPr algn="just">
              <a:lnSpc>
                <a:spcPct val="120000"/>
              </a:lnSpc>
              <a:spcBef>
                <a:spcPct val="0"/>
              </a:spcBef>
            </a:pPr>
            <a:r>
              <a:rPr lang="en-US" altLang="en-US" dirty="0" smtClean="0">
                <a:latin typeface="Arial" panose="020B0604020202020204" pitchFamily="34" charset="0"/>
              </a:rPr>
              <a:t>All </a:t>
            </a:r>
            <a:r>
              <a:rPr lang="en-US" altLang="en-US" dirty="0">
                <a:latin typeface="Arial" panose="020B0604020202020204" pitchFamily="34" charset="0"/>
              </a:rPr>
              <a:t>edges must have nonnegative weights</a:t>
            </a:r>
            <a:r>
              <a:rPr lang="en-US" altLang="en-US" dirty="0" smtClean="0">
                <a:latin typeface="Arial" panose="020B0604020202020204" pitchFamily="34" charset="0"/>
              </a:rPr>
              <a:t>.</a:t>
            </a:r>
            <a:endParaRPr lang="en-US" altLang="en-US" dirty="0">
              <a:latin typeface="Arial" panose="020B0604020202020204" pitchFamily="34" charset="0"/>
            </a:endParaRPr>
          </a:p>
          <a:p>
            <a:pPr algn="just">
              <a:lnSpc>
                <a:spcPct val="120000"/>
              </a:lnSpc>
              <a:spcBef>
                <a:spcPct val="0"/>
              </a:spcBef>
            </a:pPr>
            <a:endParaRPr lang="en-US" altLang="en-US" dirty="0" smtClean="0">
              <a:solidFill>
                <a:srgbClr val="FFFF00"/>
              </a:solidFill>
              <a:latin typeface="Arial" panose="020B0604020202020204" pitchFamily="34" charset="0"/>
            </a:endParaRPr>
          </a:p>
          <a:p>
            <a:pPr algn="just">
              <a:lnSpc>
                <a:spcPct val="120000"/>
              </a:lnSpc>
              <a:spcBef>
                <a:spcPct val="0"/>
              </a:spcBef>
            </a:pPr>
            <a:r>
              <a:rPr lang="en-US" altLang="en-US" dirty="0" smtClean="0">
                <a:solidFill>
                  <a:srgbClr val="FF0000"/>
                </a:solidFill>
                <a:latin typeface="Arial" panose="020B0604020202020204" pitchFamily="34" charset="0"/>
              </a:rPr>
              <a:t>Approach</a:t>
            </a:r>
            <a:r>
              <a:rPr lang="en-US" altLang="en-US" dirty="0">
                <a:solidFill>
                  <a:srgbClr val="FF0000"/>
                </a:solidFill>
                <a:latin typeface="Arial" panose="020B0604020202020204" pitchFamily="34" charset="0"/>
              </a:rPr>
              <a:t>: </a:t>
            </a:r>
            <a:r>
              <a:rPr lang="en-US" altLang="en-US" dirty="0" smtClean="0">
                <a:latin typeface="Arial" panose="020B0604020202020204" pitchFamily="34" charset="0"/>
              </a:rPr>
              <a:t>Greedy</a:t>
            </a:r>
            <a:endParaRPr lang="en-US" altLang="en-US" dirty="0">
              <a:latin typeface="Arial" panose="020B0604020202020204" pitchFamily="34" charset="0"/>
            </a:endParaRPr>
          </a:p>
          <a:p>
            <a:pPr algn="just">
              <a:lnSpc>
                <a:spcPct val="120000"/>
              </a:lnSpc>
              <a:spcBef>
                <a:spcPct val="0"/>
              </a:spcBef>
            </a:pPr>
            <a:r>
              <a:rPr lang="en-US" altLang="en-US" dirty="0">
                <a:solidFill>
                  <a:srgbClr val="FF0000"/>
                </a:solidFill>
                <a:latin typeface="Arial" panose="020B0604020202020204" pitchFamily="34" charset="0"/>
              </a:rPr>
              <a:t>Input</a:t>
            </a:r>
            <a:r>
              <a:rPr lang="en-US" altLang="en-US" dirty="0">
                <a:latin typeface="Arial" panose="020B0604020202020204" pitchFamily="34" charset="0"/>
              </a:rPr>
              <a:t>: Weighted graph G={E,V} and source vertex </a:t>
            </a:r>
            <a:r>
              <a:rPr lang="en-US" altLang="en-US" i="1" dirty="0" err="1">
                <a:latin typeface="Arial" panose="020B0604020202020204" pitchFamily="34" charset="0"/>
              </a:rPr>
              <a:t>v</a:t>
            </a:r>
            <a:r>
              <a:rPr lang="en-US" altLang="en-US" dirty="0" err="1">
                <a:latin typeface="Constantia" panose="02030602050306030303" pitchFamily="18" charset="0"/>
              </a:rPr>
              <a:t>∈</a:t>
            </a:r>
            <a:r>
              <a:rPr lang="en-US" altLang="en-US" dirty="0" err="1">
                <a:latin typeface="Arial" panose="020B0604020202020204" pitchFamily="34" charset="0"/>
              </a:rPr>
              <a:t>V</a:t>
            </a:r>
            <a:r>
              <a:rPr lang="en-US" altLang="en-US" dirty="0">
                <a:latin typeface="Arial" panose="020B0604020202020204" pitchFamily="34" charset="0"/>
              </a:rPr>
              <a:t>, such that all edge weights are </a:t>
            </a:r>
            <a:r>
              <a:rPr lang="en-US" altLang="en-US" dirty="0" smtClean="0">
                <a:latin typeface="Arial" panose="020B0604020202020204" pitchFamily="34" charset="0"/>
              </a:rPr>
              <a:t>nonnegative</a:t>
            </a:r>
            <a:endParaRPr lang="en-US" altLang="en-US" dirty="0"/>
          </a:p>
          <a:p>
            <a:pPr algn="just">
              <a:lnSpc>
                <a:spcPct val="120000"/>
              </a:lnSpc>
              <a:spcBef>
                <a:spcPct val="0"/>
              </a:spcBef>
            </a:pPr>
            <a:r>
              <a:rPr lang="en-US" altLang="en-US" dirty="0">
                <a:solidFill>
                  <a:srgbClr val="FF0000"/>
                </a:solidFill>
                <a:latin typeface="Arial" panose="020B0604020202020204" pitchFamily="34" charset="0"/>
              </a:rPr>
              <a:t>Output: </a:t>
            </a:r>
            <a:r>
              <a:rPr lang="en-US" altLang="en-US" dirty="0">
                <a:latin typeface="Arial" panose="020B0604020202020204" pitchFamily="34" charset="0"/>
              </a:rPr>
              <a:t>Lengths of shortest paths from a given source vertex</a:t>
            </a:r>
            <a:r>
              <a:rPr lang="en-US" altLang="en-US" i="1" dirty="0">
                <a:latin typeface="Arial" panose="020B0604020202020204" pitchFamily="34" charset="0"/>
              </a:rPr>
              <a:t> </a:t>
            </a:r>
            <a:r>
              <a:rPr lang="en-US" altLang="en-US" i="1" dirty="0" err="1">
                <a:latin typeface="Arial" panose="020B0604020202020204" pitchFamily="34" charset="0"/>
              </a:rPr>
              <a:t>v</a:t>
            </a:r>
            <a:r>
              <a:rPr lang="en-US" altLang="en-US" dirty="0" err="1">
                <a:latin typeface="Constantia" panose="02030602050306030303" pitchFamily="18" charset="0"/>
              </a:rPr>
              <a:t>∈</a:t>
            </a:r>
            <a:r>
              <a:rPr lang="en-US" altLang="en-US" dirty="0" err="1">
                <a:latin typeface="Arial" panose="020B0604020202020204" pitchFamily="34" charset="0"/>
              </a:rPr>
              <a:t>V</a:t>
            </a:r>
            <a:r>
              <a:rPr lang="en-US" altLang="en-US" dirty="0">
                <a:latin typeface="Arial" panose="020B0604020202020204" pitchFamily="34" charset="0"/>
              </a:rPr>
              <a:t>  to all other </a:t>
            </a:r>
            <a:r>
              <a:rPr lang="en-US" altLang="en-US" dirty="0" smtClean="0">
                <a:latin typeface="Arial" panose="020B0604020202020204" pitchFamily="34" charset="0"/>
              </a:rPr>
              <a:t>vertices</a:t>
            </a:r>
            <a:endParaRPr lang="en-GB" altLang="en-US" dirty="0"/>
          </a:p>
        </p:txBody>
      </p:sp>
    </p:spTree>
    <p:extLst>
      <p:ext uri="{BB962C8B-B14F-4D97-AF65-F5344CB8AC3E}">
        <p14:creationId xmlns="" xmlns:p14="http://schemas.microsoft.com/office/powerpoint/2010/main" val="3645828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Pseudocode</a:t>
            </a:r>
            <a:endParaRPr lang="en-IN" dirty="0"/>
          </a:p>
        </p:txBody>
      </p:sp>
      <p:sp>
        <p:nvSpPr>
          <p:cNvPr id="3" name="Content Placeholder 2"/>
          <p:cNvSpPr>
            <a:spLocks noGrp="1"/>
          </p:cNvSpPr>
          <p:nvPr>
            <p:ph idx="1"/>
          </p:nvPr>
        </p:nvSpPr>
        <p:spPr>
          <a:xfrm>
            <a:off x="228600" y="1271852"/>
            <a:ext cx="8728045" cy="5117909"/>
          </a:xfrm>
        </p:spPr>
        <p:txBody>
          <a:bodyPr>
            <a:normAutofit fontScale="62500" lnSpcReduction="20000"/>
          </a:bodyPr>
          <a:lstStyle/>
          <a:p>
            <a:pPr marL="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dist[s</a:t>
            </a:r>
            <a:r>
              <a:rPr lang="en-US" altLang="en-US" dirty="0">
                <a:latin typeface="Microsoft Sans Serif" panose="020B0604020202020204" pitchFamily="34" charset="0"/>
                <a:cs typeface="Microsoft Sans Serif" panose="020B0604020202020204" pitchFamily="34" charset="0"/>
              </a:rPr>
              <a:t>] ←0        	</a:t>
            </a:r>
            <a:r>
              <a:rPr lang="en-US" altLang="en-US" dirty="0" smtClean="0">
                <a:latin typeface="Microsoft Sans Serif" panose="020B0604020202020204" pitchFamily="34" charset="0"/>
                <a:cs typeface="Microsoft Sans Serif" panose="020B0604020202020204" pitchFamily="34" charset="0"/>
              </a:rPr>
              <a:t>		</a:t>
            </a:r>
            <a:r>
              <a:rPr lang="en-US" altLang="en-US" dirty="0" smtClean="0">
                <a:solidFill>
                  <a:srgbClr val="FF0000"/>
                </a:solidFill>
                <a:latin typeface="Microsoft Sans Serif" panose="020B0604020202020204" pitchFamily="34" charset="0"/>
                <a:cs typeface="Microsoft Sans Serif" panose="020B0604020202020204" pitchFamily="34" charset="0"/>
              </a:rPr>
              <a:t>(</a:t>
            </a:r>
            <a:r>
              <a:rPr lang="en-US" altLang="en-US" dirty="0">
                <a:solidFill>
                  <a:srgbClr val="FF0000"/>
                </a:solidFill>
                <a:latin typeface="Microsoft Sans Serif" panose="020B0604020202020204" pitchFamily="34" charset="0"/>
                <a:cs typeface="Microsoft Sans Serif" panose="020B0604020202020204" pitchFamily="34" charset="0"/>
              </a:rPr>
              <a:t>distance to source vertex is zero)</a:t>
            </a:r>
          </a:p>
          <a:p>
            <a:pPr marL="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for</a:t>
            </a:r>
            <a:r>
              <a:rPr lang="en-US" altLang="en-US" dirty="0">
                <a:latin typeface="Microsoft Sans Serif" panose="020B0604020202020204" pitchFamily="34" charset="0"/>
                <a:cs typeface="Microsoft Sans Serif" panose="020B0604020202020204" pitchFamily="34" charset="0"/>
              </a:rPr>
              <a:t>  all v ∈ V–{s</a:t>
            </a:r>
            <a:r>
              <a:rPr lang="en-US" altLang="en-US" dirty="0" smtClean="0">
                <a:latin typeface="Microsoft Sans Serif" panose="020B0604020202020204" pitchFamily="34" charset="0"/>
                <a:cs typeface="Microsoft Sans Serif" panose="020B0604020202020204" pitchFamily="34" charset="0"/>
              </a:rPr>
              <a:t>}</a:t>
            </a:r>
          </a:p>
          <a:p>
            <a:pPr marL="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   do  dist[v] ←</a:t>
            </a:r>
            <a:r>
              <a:rPr lang="en-US" altLang="en-US" sz="7300" dirty="0" smtClean="0">
                <a:latin typeface="Microsoft Sans Serif" panose="020B0604020202020204" pitchFamily="34" charset="0"/>
                <a:cs typeface="Microsoft Sans Serif" panose="020B0604020202020204" pitchFamily="34" charset="0"/>
              </a:rPr>
              <a:t> </a:t>
            </a:r>
            <a:r>
              <a:rPr lang="en-US" sz="7300" b="1" dirty="0">
                <a:latin typeface="Microsoft Sans Serif" pitchFamily="34" charset="0"/>
                <a:ea typeface="Gulim" pitchFamily="34" charset="-127"/>
                <a:cs typeface="Microsoft Sans Serif" pitchFamily="34" charset="0"/>
                <a:sym typeface="Wingdings" pitchFamily="2" charset="2"/>
              </a:rPr>
              <a:t>∞</a:t>
            </a:r>
            <a:r>
              <a:rPr lang="en-US" altLang="en-US" dirty="0" smtClean="0">
                <a:latin typeface="Microsoft Sans Serif" panose="020B0604020202020204" pitchFamily="34" charset="0"/>
                <a:cs typeface="Microsoft Sans Serif" panose="020B0604020202020204" pitchFamily="34" charset="0"/>
              </a:rPr>
              <a:t> 	</a:t>
            </a:r>
            <a:r>
              <a:rPr lang="en-US" altLang="en-US" dirty="0" smtClean="0">
                <a:solidFill>
                  <a:srgbClr val="FF0000"/>
                </a:solidFill>
                <a:latin typeface="Microsoft Sans Serif" panose="020B0604020202020204" pitchFamily="34" charset="0"/>
                <a:cs typeface="Microsoft Sans Serif" panose="020B0604020202020204" pitchFamily="34" charset="0"/>
              </a:rPr>
              <a:t>(</a:t>
            </a:r>
            <a:r>
              <a:rPr lang="en-US" altLang="en-US" dirty="0">
                <a:solidFill>
                  <a:srgbClr val="FF0000"/>
                </a:solidFill>
                <a:latin typeface="Microsoft Sans Serif" panose="020B0604020202020204" pitchFamily="34" charset="0"/>
                <a:cs typeface="Microsoft Sans Serif" panose="020B0604020202020204" pitchFamily="34" charset="0"/>
              </a:rPr>
              <a:t>set all other distances to infinity)</a:t>
            </a:r>
            <a:r>
              <a:rPr lang="en-US" altLang="en-US" dirty="0">
                <a:solidFill>
                  <a:srgbClr val="FFFF00"/>
                </a:solidFill>
                <a:latin typeface="Microsoft Sans Serif" panose="020B0604020202020204" pitchFamily="34" charset="0"/>
                <a:cs typeface="Microsoft Sans Serif" panose="020B0604020202020204" pitchFamily="34" charset="0"/>
              </a:rPr>
              <a:t> </a:t>
            </a:r>
          </a:p>
          <a:p>
            <a:pPr marL="0" algn="l">
              <a:lnSpc>
                <a:spcPct val="95000"/>
              </a:lnSpc>
              <a:buFont typeface="Arial" panose="020B0604020202020204" pitchFamily="34" charset="0"/>
              <a:buNone/>
            </a:pP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     S</a:t>
            </a:r>
            <a:r>
              <a:rPr lang="en-US" altLang="en-US" dirty="0">
                <a:latin typeface="Microsoft Sans Serif" panose="020B0604020202020204" pitchFamily="34" charset="0"/>
                <a:cs typeface="Microsoft Sans Serif" panose="020B0604020202020204" pitchFamily="34" charset="0"/>
              </a:rPr>
              <a:t>←∅ 	</a:t>
            </a:r>
            <a:r>
              <a:rPr lang="en-US" altLang="en-US" dirty="0" smtClean="0">
                <a:solidFill>
                  <a:srgbClr val="FF0000"/>
                </a:solidFill>
                <a:latin typeface="Microsoft Sans Serif" panose="020B0604020202020204" pitchFamily="34" charset="0"/>
                <a:cs typeface="Microsoft Sans Serif" panose="020B0604020202020204" pitchFamily="34" charset="0"/>
              </a:rPr>
              <a:t>(</a:t>
            </a:r>
            <a:r>
              <a:rPr lang="en-US" altLang="en-US" dirty="0">
                <a:solidFill>
                  <a:srgbClr val="FF0000"/>
                </a:solidFill>
                <a:latin typeface="Microsoft Sans Serif" panose="020B0604020202020204" pitchFamily="34" charset="0"/>
                <a:cs typeface="Microsoft Sans Serif" panose="020B0604020202020204" pitchFamily="34" charset="0"/>
              </a:rPr>
              <a:t>S, the set of visited vertices is initially empty) </a:t>
            </a:r>
          </a:p>
          <a:p>
            <a:pPr marL="0" algn="l">
              <a:lnSpc>
                <a:spcPct val="95000"/>
              </a:lnSpc>
              <a:buFont typeface="Arial" panose="020B0604020202020204" pitchFamily="34" charset="0"/>
              <a:buNone/>
            </a:pP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      Q</a:t>
            </a:r>
            <a:r>
              <a:rPr lang="en-US" altLang="en-US" dirty="0">
                <a:latin typeface="Microsoft Sans Serif" panose="020B0604020202020204" pitchFamily="34" charset="0"/>
                <a:cs typeface="Microsoft Sans Serif" panose="020B0604020202020204" pitchFamily="34" charset="0"/>
              </a:rPr>
              <a:t>←V  	</a:t>
            </a:r>
            <a:r>
              <a:rPr lang="en-US" altLang="en-US" dirty="0" smtClean="0">
                <a:solidFill>
                  <a:srgbClr val="FF0000"/>
                </a:solidFill>
                <a:latin typeface="Microsoft Sans Serif" panose="020B0604020202020204" pitchFamily="34" charset="0"/>
                <a:cs typeface="Microsoft Sans Serif" panose="020B0604020202020204" pitchFamily="34" charset="0"/>
              </a:rPr>
              <a:t>(</a:t>
            </a:r>
            <a:r>
              <a:rPr lang="en-US" altLang="en-US" dirty="0">
                <a:solidFill>
                  <a:srgbClr val="FF0000"/>
                </a:solidFill>
                <a:latin typeface="Microsoft Sans Serif" panose="020B0604020202020204" pitchFamily="34" charset="0"/>
                <a:cs typeface="Microsoft Sans Serif" panose="020B0604020202020204" pitchFamily="34" charset="0"/>
              </a:rPr>
              <a:t>Q, the queue initially contains all vertices) </a:t>
            </a:r>
          </a:p>
          <a:p>
            <a:pPr marL="0" algn="l">
              <a:lnSpc>
                <a:spcPct val="95000"/>
              </a:lnSpc>
              <a:buFont typeface="Arial" panose="020B0604020202020204" pitchFamily="34" charset="0"/>
              <a:buNone/>
            </a:pP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     while </a:t>
            </a:r>
            <a:r>
              <a:rPr lang="en-US" altLang="en-US" dirty="0">
                <a:latin typeface="Microsoft Sans Serif" panose="020B0604020202020204" pitchFamily="34" charset="0"/>
                <a:cs typeface="Microsoft Sans Serif" panose="020B0604020202020204" pitchFamily="34" charset="0"/>
              </a:rPr>
              <a:t>Q </a:t>
            </a:r>
            <a:r>
              <a:rPr lang="en-US" altLang="en-US" dirty="0" smtClean="0">
                <a:latin typeface="Microsoft Sans Serif" panose="020B0604020202020204" pitchFamily="34" charset="0"/>
                <a:cs typeface="Microsoft Sans Serif" panose="020B0604020202020204" pitchFamily="34" charset="0"/>
              </a:rPr>
              <a:t>≠ ∅        </a:t>
            </a:r>
            <a:r>
              <a:rPr lang="en-US" altLang="en-US" dirty="0" smtClean="0">
                <a:solidFill>
                  <a:srgbClr val="FF0000"/>
                </a:solidFill>
                <a:latin typeface="Microsoft Sans Serif" panose="020B0604020202020204" pitchFamily="34" charset="0"/>
                <a:cs typeface="Microsoft Sans Serif" panose="020B0604020202020204" pitchFamily="34" charset="0"/>
              </a:rPr>
              <a:t>(while the queue is not empty) </a:t>
            </a:r>
          </a:p>
          <a:p>
            <a:pPr marL="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 do   u ← </a:t>
            </a:r>
            <a:r>
              <a:rPr lang="en-US" altLang="en-US" dirty="0" err="1" smtClean="0">
                <a:latin typeface="Microsoft Sans Serif" panose="020B0604020202020204" pitchFamily="34" charset="0"/>
                <a:cs typeface="Microsoft Sans Serif" panose="020B0604020202020204" pitchFamily="34" charset="0"/>
              </a:rPr>
              <a:t>mindistance</a:t>
            </a:r>
            <a:r>
              <a:rPr lang="en-US" altLang="en-US" dirty="0" smtClean="0">
                <a:latin typeface="Microsoft Sans Serif" panose="020B0604020202020204" pitchFamily="34" charset="0"/>
                <a:cs typeface="Microsoft Sans Serif" panose="020B0604020202020204" pitchFamily="34" charset="0"/>
              </a:rPr>
              <a:t>(</a:t>
            </a:r>
            <a:r>
              <a:rPr lang="en-US" altLang="en-US" dirty="0" err="1" smtClean="0">
                <a:latin typeface="Microsoft Sans Serif" panose="020B0604020202020204" pitchFamily="34" charset="0"/>
                <a:cs typeface="Microsoft Sans Serif" panose="020B0604020202020204" pitchFamily="34" charset="0"/>
              </a:rPr>
              <a:t>Q,dist</a:t>
            </a:r>
            <a:r>
              <a:rPr lang="en-US" altLang="en-US" dirty="0" smtClean="0">
                <a:latin typeface="Microsoft Sans Serif" panose="020B0604020202020204" pitchFamily="34" charset="0"/>
                <a:cs typeface="Microsoft Sans Serif" panose="020B0604020202020204" pitchFamily="34" charset="0"/>
              </a:rPr>
              <a:t>) </a:t>
            </a:r>
            <a:r>
              <a:rPr lang="en-US" altLang="en-US" dirty="0" smtClean="0">
                <a:solidFill>
                  <a:srgbClr val="FF0000"/>
                </a:solidFill>
                <a:latin typeface="Microsoft Sans Serif" panose="020B0604020202020204" pitchFamily="34" charset="0"/>
                <a:cs typeface="Microsoft Sans Serif" panose="020B0604020202020204" pitchFamily="34" charset="0"/>
              </a:rPr>
              <a:t>(select the element of Q with the min. dist) </a:t>
            </a:r>
          </a:p>
          <a:p>
            <a:pPr marL="0" algn="l">
              <a:lnSpc>
                <a:spcPct val="95000"/>
              </a:lnSpc>
              <a:buFont typeface="Arial" panose="020B0604020202020204" pitchFamily="34" charset="0"/>
              <a:buNone/>
            </a:pP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    S</a:t>
            </a:r>
            <a:r>
              <a:rPr lang="en-US" altLang="en-US" dirty="0">
                <a:latin typeface="Microsoft Sans Serif" panose="020B0604020202020204" pitchFamily="34" charset="0"/>
                <a:cs typeface="Microsoft Sans Serif" panose="020B0604020202020204" pitchFamily="34" charset="0"/>
              </a:rPr>
              <a:t>←</a:t>
            </a:r>
            <a:r>
              <a:rPr lang="en-US" altLang="en-US" dirty="0" smtClean="0">
                <a:latin typeface="Microsoft Sans Serif" panose="020B0604020202020204" pitchFamily="34" charset="0"/>
                <a:cs typeface="Microsoft Sans Serif" panose="020B0604020202020204" pitchFamily="34" charset="0"/>
              </a:rPr>
              <a:t>S ∪ {</a:t>
            </a:r>
            <a:r>
              <a:rPr lang="en-US" altLang="en-US" dirty="0">
                <a:latin typeface="Microsoft Sans Serif" panose="020B0604020202020204" pitchFamily="34" charset="0"/>
                <a:cs typeface="Microsoft Sans Serif" panose="020B0604020202020204" pitchFamily="34" charset="0"/>
              </a:rPr>
              <a:t>u} </a:t>
            </a:r>
            <a:r>
              <a:rPr lang="en-US" altLang="en-US" dirty="0" smtClean="0">
                <a:latin typeface="Microsoft Sans Serif" panose="020B0604020202020204" pitchFamily="34" charset="0"/>
                <a:cs typeface="Microsoft Sans Serif" panose="020B0604020202020204" pitchFamily="34" charset="0"/>
              </a:rPr>
              <a:t>	</a:t>
            </a:r>
            <a:r>
              <a:rPr lang="en-US" altLang="en-US" dirty="0" smtClean="0">
                <a:solidFill>
                  <a:srgbClr val="FF0000"/>
                </a:solidFill>
                <a:latin typeface="Microsoft Sans Serif" panose="020B0604020202020204" pitchFamily="34" charset="0"/>
                <a:cs typeface="Microsoft Sans Serif" panose="020B0604020202020204" pitchFamily="34" charset="0"/>
              </a:rPr>
              <a:t>(</a:t>
            </a:r>
            <a:r>
              <a:rPr lang="en-US" altLang="en-US" dirty="0">
                <a:solidFill>
                  <a:srgbClr val="FF0000"/>
                </a:solidFill>
                <a:latin typeface="Microsoft Sans Serif" panose="020B0604020202020204" pitchFamily="34" charset="0"/>
                <a:cs typeface="Microsoft Sans Serif" panose="020B0604020202020204" pitchFamily="34" charset="0"/>
              </a:rPr>
              <a:t>add u to list of visited vertices) </a:t>
            </a:r>
          </a:p>
          <a:p>
            <a:pPr marL="0" indent="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	    for </a:t>
            </a:r>
            <a:r>
              <a:rPr lang="en-US" altLang="en-US" dirty="0">
                <a:latin typeface="Microsoft Sans Serif" panose="020B0604020202020204" pitchFamily="34" charset="0"/>
                <a:cs typeface="Microsoft Sans Serif" panose="020B0604020202020204" pitchFamily="34" charset="0"/>
              </a:rPr>
              <a:t>all v ∈ neighbors[u</a:t>
            </a:r>
            <a:r>
              <a:rPr lang="en-US" altLang="en-US" dirty="0" smtClean="0">
                <a:latin typeface="Microsoft Sans Serif" panose="020B0604020202020204" pitchFamily="34" charset="0"/>
                <a:cs typeface="Microsoft Sans Serif" panose="020B0604020202020204" pitchFamily="34" charset="0"/>
              </a:rPr>
              <a:t>]</a:t>
            </a:r>
          </a:p>
          <a:p>
            <a:pPr marL="0" indent="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 </a:t>
            </a: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do</a:t>
            </a:r>
            <a:r>
              <a:rPr lang="en-US" altLang="en-US" dirty="0">
                <a:latin typeface="Microsoft Sans Serif" panose="020B0604020202020204" pitchFamily="34" charset="0"/>
                <a:cs typeface="Microsoft Sans Serif" panose="020B0604020202020204" pitchFamily="34" charset="0"/>
              </a:rPr>
              <a:t>  if   dist[v] &gt; dist[u] + w(u, v) 	 </a:t>
            </a:r>
            <a:r>
              <a:rPr lang="en-US" altLang="en-US" dirty="0">
                <a:solidFill>
                  <a:srgbClr val="FF0000"/>
                </a:solidFill>
                <a:latin typeface="Microsoft Sans Serif" panose="020B0604020202020204" pitchFamily="34" charset="0"/>
                <a:cs typeface="Microsoft Sans Serif" panose="020B0604020202020204" pitchFamily="34" charset="0"/>
              </a:rPr>
              <a:t>(if new shortest path found)</a:t>
            </a:r>
          </a:p>
          <a:p>
            <a:pPr marL="0" indent="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 </a:t>
            </a:r>
            <a:r>
              <a:rPr lang="en-US" altLang="en-US" dirty="0">
                <a:latin typeface="Microsoft Sans Serif" panose="020B0604020202020204" pitchFamily="34" charset="0"/>
                <a:cs typeface="Microsoft Sans Serif" panose="020B0604020202020204" pitchFamily="34" charset="0"/>
              </a:rPr>
              <a:t>                   then </a:t>
            </a:r>
            <a:r>
              <a:rPr lang="en-US" altLang="en-US" dirty="0" smtClean="0">
                <a:latin typeface="Microsoft Sans Serif" panose="020B0604020202020204" pitchFamily="34" charset="0"/>
                <a:cs typeface="Microsoft Sans Serif" panose="020B0604020202020204" pitchFamily="34" charset="0"/>
              </a:rPr>
              <a:t>dist[v</a:t>
            </a:r>
            <a:r>
              <a:rPr lang="en-US" altLang="en-US" dirty="0">
                <a:latin typeface="Microsoft Sans Serif" panose="020B0604020202020204" pitchFamily="34" charset="0"/>
                <a:cs typeface="Microsoft Sans Serif" panose="020B0604020202020204" pitchFamily="34" charset="0"/>
              </a:rPr>
              <a:t>] ←</a:t>
            </a:r>
            <a:r>
              <a:rPr lang="en-US" altLang="en-US" dirty="0" smtClean="0">
                <a:latin typeface="Microsoft Sans Serif" panose="020B0604020202020204" pitchFamily="34" charset="0"/>
                <a:cs typeface="Microsoft Sans Serif" panose="020B0604020202020204" pitchFamily="34" charset="0"/>
              </a:rPr>
              <a:t>dist[u</a:t>
            </a:r>
            <a:r>
              <a:rPr lang="en-US" altLang="en-US" dirty="0">
                <a:latin typeface="Microsoft Sans Serif" panose="020B0604020202020204" pitchFamily="34" charset="0"/>
                <a:cs typeface="Microsoft Sans Serif" panose="020B0604020202020204" pitchFamily="34" charset="0"/>
              </a:rPr>
              <a:t>] + w(u, v) </a:t>
            </a:r>
            <a:r>
              <a:rPr lang="en-US" altLang="en-US" dirty="0" smtClean="0">
                <a:latin typeface="Microsoft Sans Serif" panose="020B0604020202020204" pitchFamily="34" charset="0"/>
                <a:cs typeface="Microsoft Sans Serif" panose="020B0604020202020204" pitchFamily="34" charset="0"/>
              </a:rPr>
              <a:t> </a:t>
            </a:r>
            <a:r>
              <a:rPr lang="en-US" altLang="en-US" dirty="0">
                <a:solidFill>
                  <a:srgbClr val="FF0000"/>
                </a:solidFill>
                <a:latin typeface="Microsoft Sans Serif" panose="020B0604020202020204" pitchFamily="34" charset="0"/>
                <a:cs typeface="Microsoft Sans Serif" panose="020B0604020202020204" pitchFamily="34" charset="0"/>
              </a:rPr>
              <a:t>(set new value of shortest path</a:t>
            </a:r>
            <a:r>
              <a:rPr lang="en-US" altLang="en-US" dirty="0" smtClean="0">
                <a:solidFill>
                  <a:srgbClr val="FF0000"/>
                </a:solidFill>
                <a:latin typeface="Microsoft Sans Serif" panose="020B0604020202020204" pitchFamily="34" charset="0"/>
                <a:cs typeface="Microsoft Sans Serif" panose="020B0604020202020204" pitchFamily="34" charset="0"/>
              </a:rPr>
              <a:t>)</a:t>
            </a:r>
          </a:p>
          <a:p>
            <a:pPr marL="0" indent="0" algn="l">
              <a:lnSpc>
                <a:spcPct val="95000"/>
              </a:lnSpc>
              <a:buFont typeface="Arial" panose="020B0604020202020204" pitchFamily="34" charset="0"/>
              <a:buNone/>
            </a:pPr>
            <a:r>
              <a:rPr lang="en-US" altLang="en-US" dirty="0" smtClean="0">
                <a:latin typeface="Microsoft Sans Serif" panose="020B0604020202020204" pitchFamily="34" charset="0"/>
                <a:cs typeface="Microsoft Sans Serif" panose="020B0604020202020204" pitchFamily="34" charset="0"/>
              </a:rPr>
              <a:t>return </a:t>
            </a:r>
            <a:r>
              <a:rPr lang="en-US" altLang="en-US" dirty="0" err="1" smtClean="0">
                <a:latin typeface="Microsoft Sans Serif" panose="020B0604020202020204" pitchFamily="34" charset="0"/>
                <a:cs typeface="Microsoft Sans Serif" panose="020B0604020202020204" pitchFamily="34" charset="0"/>
              </a:rPr>
              <a:t>dist</a:t>
            </a:r>
            <a:endParaRPr lang="en-US" altLang="en-US"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2688795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Directed Graph</a:t>
            </a:r>
            <a:endParaRPr lang="en-IN" dirty="0"/>
          </a:p>
        </p:txBody>
      </p:sp>
      <p:grpSp>
        <p:nvGrpSpPr>
          <p:cNvPr id="3" name="Group 50"/>
          <p:cNvGrpSpPr/>
          <p:nvPr/>
        </p:nvGrpSpPr>
        <p:grpSpPr>
          <a:xfrm>
            <a:off x="62348" y="1427019"/>
            <a:ext cx="4457702" cy="4308807"/>
            <a:chOff x="83130" y="1427018"/>
            <a:chExt cx="5943603" cy="4308807"/>
          </a:xfrm>
        </p:grpSpPr>
        <p:sp>
          <p:nvSpPr>
            <p:cNvPr id="5" name="Oval 4"/>
            <p:cNvSpPr/>
            <p:nvPr/>
          </p:nvSpPr>
          <p:spPr>
            <a:xfrm>
              <a:off x="1288477" y="14270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IN" b="1" baseline="-25000" dirty="0"/>
            </a:p>
          </p:txBody>
        </p:sp>
        <p:sp>
          <p:nvSpPr>
            <p:cNvPr id="6" name="Oval 5"/>
            <p:cNvSpPr/>
            <p:nvPr/>
          </p:nvSpPr>
          <p:spPr>
            <a:xfrm>
              <a:off x="3449787" y="14270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4</a:t>
              </a:r>
              <a:endParaRPr lang="en-IN" sz="2800" dirty="0"/>
            </a:p>
          </p:txBody>
        </p:sp>
        <p:sp>
          <p:nvSpPr>
            <p:cNvPr id="7" name="Oval 6"/>
            <p:cNvSpPr/>
            <p:nvPr/>
          </p:nvSpPr>
          <p:spPr>
            <a:xfrm>
              <a:off x="1288477" y="48214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3</a:t>
              </a:r>
              <a:endParaRPr lang="en-IN" sz="2800" dirty="0" smtClean="0">
                <a:solidFill>
                  <a:prstClr val="white"/>
                </a:solidFill>
              </a:endParaRPr>
            </a:p>
          </p:txBody>
        </p:sp>
        <p:sp>
          <p:nvSpPr>
            <p:cNvPr id="8" name="Oval 7"/>
            <p:cNvSpPr/>
            <p:nvPr/>
          </p:nvSpPr>
          <p:spPr>
            <a:xfrm>
              <a:off x="3449787" y="482142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6</a:t>
              </a:r>
              <a:endParaRPr lang="en-IN" dirty="0"/>
            </a:p>
          </p:txBody>
        </p:sp>
        <p:cxnSp>
          <p:nvCxnSpPr>
            <p:cNvPr id="9" name="Straight Connector 8"/>
            <p:cNvCxnSpPr>
              <a:stCxn id="5" idx="6"/>
              <a:endCxn id="6" idx="2"/>
            </p:cNvCxnSpPr>
            <p:nvPr/>
          </p:nvCxnSpPr>
          <p:spPr>
            <a:xfrm flipV="1">
              <a:off x="2202877" y="1884218"/>
              <a:ext cx="1246910" cy="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4"/>
              <a:endCxn id="7" idx="0"/>
            </p:cNvCxnSpPr>
            <p:nvPr/>
          </p:nvCxnSpPr>
          <p:spPr>
            <a:xfrm rot="5400000">
              <a:off x="505674" y="3581422"/>
              <a:ext cx="2480006" cy="1588"/>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6"/>
              <a:endCxn id="8" idx="2"/>
            </p:cNvCxnSpPr>
            <p:nvPr/>
          </p:nvCxnSpPr>
          <p:spPr>
            <a:xfrm flipV="1">
              <a:off x="2202877" y="5278624"/>
              <a:ext cx="1246910" cy="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3130" y="306189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1</a:t>
              </a:r>
              <a:endParaRPr lang="en-IN" dirty="0"/>
            </a:p>
          </p:txBody>
        </p:sp>
        <p:cxnSp>
          <p:nvCxnSpPr>
            <p:cNvPr id="16" name="Straight Connector 15"/>
            <p:cNvCxnSpPr>
              <a:stCxn id="15" idx="5"/>
              <a:endCxn id="7" idx="1"/>
            </p:cNvCxnSpPr>
            <p:nvPr/>
          </p:nvCxnSpPr>
          <p:spPr>
            <a:xfrm rot="16200000" flipH="1">
              <a:off x="586528" y="4119475"/>
              <a:ext cx="1112951" cy="558769"/>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7"/>
              <a:endCxn id="5" idx="3"/>
            </p:cNvCxnSpPr>
            <p:nvPr/>
          </p:nvCxnSpPr>
          <p:spPr>
            <a:xfrm rot="5400000" flipH="1" flipV="1">
              <a:off x="648854" y="2422274"/>
              <a:ext cx="988299" cy="558769"/>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463640" y="31865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5</a:t>
              </a:r>
              <a:endParaRPr lang="en-IN" dirty="0"/>
            </a:p>
          </p:txBody>
        </p:sp>
        <p:cxnSp>
          <p:nvCxnSpPr>
            <p:cNvPr id="26" name="Straight Connector 25"/>
            <p:cNvCxnSpPr>
              <a:stCxn id="6" idx="4"/>
              <a:endCxn id="25" idx="0"/>
            </p:cNvCxnSpPr>
            <p:nvPr/>
          </p:nvCxnSpPr>
          <p:spPr>
            <a:xfrm rot="16200000" flipH="1">
              <a:off x="3491326" y="2757078"/>
              <a:ext cx="845174" cy="1385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1"/>
              <a:endCxn id="5" idx="5"/>
            </p:cNvCxnSpPr>
            <p:nvPr/>
          </p:nvCxnSpPr>
          <p:spPr>
            <a:xfrm rot="16200000" flipV="1">
              <a:off x="2276762" y="1999713"/>
              <a:ext cx="1112995" cy="152858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7" idx="7"/>
            </p:cNvCxnSpPr>
            <p:nvPr/>
          </p:nvCxnSpPr>
          <p:spPr>
            <a:xfrm rot="5400000">
              <a:off x="2339132" y="3696916"/>
              <a:ext cx="988255" cy="152858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6"/>
              <a:endCxn id="38" idx="0"/>
            </p:cNvCxnSpPr>
            <p:nvPr/>
          </p:nvCxnSpPr>
          <p:spPr>
            <a:xfrm>
              <a:off x="4364187" y="1884218"/>
              <a:ext cx="1205346" cy="1302376"/>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112333" y="31865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7</a:t>
              </a:r>
              <a:endParaRPr lang="en-IN" dirty="0"/>
            </a:p>
          </p:txBody>
        </p:sp>
        <p:cxnSp>
          <p:nvCxnSpPr>
            <p:cNvPr id="41" name="Straight Connector 40"/>
            <p:cNvCxnSpPr>
              <a:stCxn id="25" idx="6"/>
              <a:endCxn id="38" idx="2"/>
            </p:cNvCxnSpPr>
            <p:nvPr/>
          </p:nvCxnSpPr>
          <p:spPr>
            <a:xfrm>
              <a:off x="4378040" y="3643792"/>
              <a:ext cx="734293" cy="2"/>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6"/>
              <a:endCxn id="38" idx="4"/>
            </p:cNvCxnSpPr>
            <p:nvPr/>
          </p:nvCxnSpPr>
          <p:spPr>
            <a:xfrm flipV="1">
              <a:off x="4364187" y="4100994"/>
              <a:ext cx="1205346" cy="117763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52"/>
          <p:cNvGrpSpPr/>
          <p:nvPr/>
        </p:nvGrpSpPr>
        <p:grpSpPr>
          <a:xfrm>
            <a:off x="4686298" y="1565561"/>
            <a:ext cx="4457702" cy="4308807"/>
            <a:chOff x="83130" y="1427018"/>
            <a:chExt cx="5943603" cy="4308807"/>
          </a:xfrm>
        </p:grpSpPr>
        <p:sp>
          <p:nvSpPr>
            <p:cNvPr id="54" name="Oval 53"/>
            <p:cNvSpPr/>
            <p:nvPr/>
          </p:nvSpPr>
          <p:spPr>
            <a:xfrm>
              <a:off x="1288477" y="14270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IN" b="1" baseline="-25000" dirty="0"/>
            </a:p>
          </p:txBody>
        </p:sp>
        <p:sp>
          <p:nvSpPr>
            <p:cNvPr id="55" name="Oval 54"/>
            <p:cNvSpPr/>
            <p:nvPr/>
          </p:nvSpPr>
          <p:spPr>
            <a:xfrm>
              <a:off x="3449787" y="14270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4</a:t>
              </a:r>
              <a:endParaRPr lang="en-IN" sz="2800" dirty="0"/>
            </a:p>
          </p:txBody>
        </p:sp>
        <p:sp>
          <p:nvSpPr>
            <p:cNvPr id="56" name="Oval 55"/>
            <p:cNvSpPr/>
            <p:nvPr/>
          </p:nvSpPr>
          <p:spPr>
            <a:xfrm>
              <a:off x="1288477" y="48214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3</a:t>
              </a:r>
              <a:endParaRPr lang="en-IN" sz="2800" dirty="0" smtClean="0">
                <a:solidFill>
                  <a:prstClr val="white"/>
                </a:solidFill>
              </a:endParaRPr>
            </a:p>
          </p:txBody>
        </p:sp>
        <p:sp>
          <p:nvSpPr>
            <p:cNvPr id="57" name="Oval 56"/>
            <p:cNvSpPr/>
            <p:nvPr/>
          </p:nvSpPr>
          <p:spPr>
            <a:xfrm>
              <a:off x="3449787" y="482142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6</a:t>
              </a:r>
              <a:endParaRPr lang="en-IN" dirty="0"/>
            </a:p>
          </p:txBody>
        </p:sp>
        <p:cxnSp>
          <p:nvCxnSpPr>
            <p:cNvPr id="58" name="Straight Connector 57"/>
            <p:cNvCxnSpPr>
              <a:stCxn id="54" idx="6"/>
              <a:endCxn id="55" idx="2"/>
            </p:cNvCxnSpPr>
            <p:nvPr/>
          </p:nvCxnSpPr>
          <p:spPr>
            <a:xfrm flipV="1">
              <a:off x="2202877" y="1884218"/>
              <a:ext cx="1246910" cy="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 idx="6"/>
              <a:endCxn id="57" idx="2"/>
            </p:cNvCxnSpPr>
            <p:nvPr/>
          </p:nvCxnSpPr>
          <p:spPr>
            <a:xfrm flipV="1">
              <a:off x="2202877" y="5278624"/>
              <a:ext cx="1246910" cy="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83130" y="306189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1</a:t>
              </a:r>
              <a:endParaRPr lang="en-IN" dirty="0"/>
            </a:p>
          </p:txBody>
        </p:sp>
        <p:cxnSp>
          <p:nvCxnSpPr>
            <p:cNvPr id="62" name="Straight Connector 61"/>
            <p:cNvCxnSpPr>
              <a:stCxn id="61" idx="5"/>
              <a:endCxn id="56" idx="1"/>
            </p:cNvCxnSpPr>
            <p:nvPr/>
          </p:nvCxnSpPr>
          <p:spPr>
            <a:xfrm rot="16200000" flipH="1">
              <a:off x="586528" y="4119475"/>
              <a:ext cx="1112951" cy="558769"/>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7"/>
              <a:endCxn id="54" idx="3"/>
            </p:cNvCxnSpPr>
            <p:nvPr/>
          </p:nvCxnSpPr>
          <p:spPr>
            <a:xfrm rot="5400000" flipH="1" flipV="1">
              <a:off x="648854" y="2422274"/>
              <a:ext cx="988299" cy="558769"/>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463640" y="31865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solidFill>
                    <a:prstClr val="white"/>
                  </a:solidFill>
                </a:rPr>
                <a:t>5</a:t>
              </a:r>
              <a:endParaRPr lang="en-IN" dirty="0"/>
            </a:p>
          </p:txBody>
        </p:sp>
        <p:cxnSp>
          <p:nvCxnSpPr>
            <p:cNvPr id="65" name="Straight Connector 64"/>
            <p:cNvCxnSpPr>
              <a:stCxn id="55" idx="4"/>
              <a:endCxn id="64" idx="0"/>
            </p:cNvCxnSpPr>
            <p:nvPr/>
          </p:nvCxnSpPr>
          <p:spPr>
            <a:xfrm rot="16200000" flipH="1">
              <a:off x="3491326" y="2757078"/>
              <a:ext cx="845174" cy="1385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112333" y="31865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smtClean="0">
                  <a:solidFill>
                    <a:prstClr val="white"/>
                  </a:solidFill>
                </a:rPr>
                <a:t>7</a:t>
              </a:r>
              <a:endParaRPr lang="en-IN" dirty="0"/>
            </a:p>
          </p:txBody>
        </p:sp>
        <p:cxnSp>
          <p:nvCxnSpPr>
            <p:cNvPr id="70" name="Straight Connector 69"/>
            <p:cNvCxnSpPr>
              <a:stCxn id="64" idx="6"/>
              <a:endCxn id="69" idx="2"/>
            </p:cNvCxnSpPr>
            <p:nvPr/>
          </p:nvCxnSpPr>
          <p:spPr>
            <a:xfrm>
              <a:off x="4378040" y="3643792"/>
              <a:ext cx="734293" cy="2"/>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714284459"/>
              </p:ext>
            </p:extLst>
          </p:nvPr>
        </p:nvGraphicFramePr>
        <p:xfrm>
          <a:off x="484583" y="2461372"/>
          <a:ext cx="2514600" cy="94482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282">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05" marB="45705"/>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05" marB="45705"/>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05" marB="45705"/>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05" marB="45705"/>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05" marB="45705"/>
                </a:tc>
              </a:tr>
              <a:tr h="472282">
                <a:tc>
                  <a:txBody>
                    <a:bodyPr/>
                    <a:lstStyle/>
                    <a:p>
                      <a:pPr algn="ctr"/>
                      <a:r>
                        <a:rPr lang="en-GB" sz="2500" dirty="0" smtClean="0">
                          <a:solidFill>
                            <a:srgbClr val="000066"/>
                          </a:solidFill>
                          <a:latin typeface="Microsoft Sans Serif" pitchFamily="34" charset="0"/>
                          <a:cs typeface="Microsoft Sans Serif" pitchFamily="34" charset="0"/>
                        </a:rPr>
                        <a:t>0</a:t>
                      </a:r>
                      <a:endParaRPr lang="en-GB" sz="2500" dirty="0">
                        <a:solidFill>
                          <a:srgbClr val="000066"/>
                        </a:solidFill>
                        <a:latin typeface="Microsoft Sans Serif" pitchFamily="34" charset="0"/>
                        <a:cs typeface="Microsoft Sans Serif" pitchFamily="34" charset="0"/>
                      </a:endParaRPr>
                    </a:p>
                  </a:txBody>
                  <a:tcPr marL="68580" marR="68580" marT="45705" marB="45705"/>
                </a:tc>
                <a:tc>
                  <a:txBody>
                    <a:bodyPr/>
                    <a:lstStyle/>
                    <a:p>
                      <a:pPr algn="ctr"/>
                      <a:r>
                        <a:rPr lang="en-GB" sz="2500" dirty="0" smtClean="0">
                          <a:solidFill>
                            <a:srgbClr val="000066"/>
                          </a:solidFill>
                          <a:latin typeface="Microsoft Sans Serif" pitchFamily="34" charset="0"/>
                          <a:cs typeface="Microsoft Sans Serif" pitchFamily="34" charset="0"/>
                          <a:sym typeface="Symbol"/>
                        </a:rPr>
                        <a:t></a:t>
                      </a:r>
                      <a:endParaRPr lang="en-GB" sz="2500" dirty="0">
                        <a:solidFill>
                          <a:srgbClr val="000066"/>
                        </a:solidFill>
                        <a:latin typeface="Microsoft Sans Serif" pitchFamily="34" charset="0"/>
                        <a:cs typeface="Microsoft Sans Serif" pitchFamily="34" charset="0"/>
                      </a:endParaRPr>
                    </a:p>
                  </a:txBody>
                  <a:tcPr marL="68580" marR="68580" marT="45705" marB="45705"/>
                </a:tc>
                <a:tc>
                  <a:txBody>
                    <a:bodyPr/>
                    <a:lstStyle/>
                    <a:p>
                      <a:pPr algn="ctr"/>
                      <a:r>
                        <a:rPr lang="en-GB" sz="2500" dirty="0" smtClean="0">
                          <a:solidFill>
                            <a:srgbClr val="000066"/>
                          </a:solidFill>
                          <a:latin typeface="Microsoft Sans Serif" pitchFamily="34" charset="0"/>
                          <a:cs typeface="Microsoft Sans Serif" pitchFamily="34" charset="0"/>
                          <a:sym typeface="Symbol"/>
                        </a:rPr>
                        <a:t></a:t>
                      </a:r>
                      <a:endParaRPr lang="en-GB" sz="2500" dirty="0">
                        <a:solidFill>
                          <a:srgbClr val="000066"/>
                        </a:solidFill>
                        <a:latin typeface="Microsoft Sans Serif" pitchFamily="34" charset="0"/>
                        <a:cs typeface="Microsoft Sans Serif" pitchFamily="34" charset="0"/>
                      </a:endParaRPr>
                    </a:p>
                  </a:txBody>
                  <a:tcPr marL="68580" marR="68580" marT="45705" marB="45705"/>
                </a:tc>
                <a:tc>
                  <a:txBody>
                    <a:bodyPr/>
                    <a:lstStyle/>
                    <a:p>
                      <a:pPr algn="ctr"/>
                      <a:r>
                        <a:rPr lang="en-GB" sz="2500" dirty="0" smtClean="0">
                          <a:solidFill>
                            <a:srgbClr val="000066"/>
                          </a:solidFill>
                          <a:latin typeface="Microsoft Sans Serif" pitchFamily="34" charset="0"/>
                          <a:cs typeface="Microsoft Sans Serif" pitchFamily="34" charset="0"/>
                          <a:sym typeface="Symbol"/>
                        </a:rPr>
                        <a:t></a:t>
                      </a:r>
                      <a:endParaRPr lang="en-GB" sz="2500" dirty="0">
                        <a:solidFill>
                          <a:srgbClr val="000066"/>
                        </a:solidFill>
                        <a:latin typeface="Microsoft Sans Serif" pitchFamily="34" charset="0"/>
                        <a:cs typeface="Microsoft Sans Serif" pitchFamily="34" charset="0"/>
                      </a:endParaRPr>
                    </a:p>
                  </a:txBody>
                  <a:tcPr marL="68580" marR="68580" marT="45705" marB="45705"/>
                </a:tc>
                <a:tc>
                  <a:txBody>
                    <a:bodyPr/>
                    <a:lstStyle/>
                    <a:p>
                      <a:pPr algn="ctr"/>
                      <a:r>
                        <a:rPr lang="en-GB" sz="2500" dirty="0" smtClean="0">
                          <a:solidFill>
                            <a:srgbClr val="000066"/>
                          </a:solidFill>
                          <a:latin typeface="Microsoft Sans Serif" pitchFamily="34" charset="0"/>
                          <a:cs typeface="Microsoft Sans Serif" pitchFamily="34" charset="0"/>
                          <a:sym typeface="Symbol"/>
                        </a:rPr>
                        <a:t></a:t>
                      </a:r>
                      <a:endParaRPr lang="en-GB" sz="2500" dirty="0">
                        <a:solidFill>
                          <a:srgbClr val="000066"/>
                        </a:solidFill>
                        <a:latin typeface="Microsoft Sans Serif" pitchFamily="34" charset="0"/>
                        <a:cs typeface="Microsoft Sans Serif" pitchFamily="34" charset="0"/>
                      </a:endParaRPr>
                    </a:p>
                  </a:txBody>
                  <a:tcPr marL="68580" marR="68580" marT="45705" marB="45705"/>
                </a:tc>
              </a:tr>
            </a:tbl>
          </a:graphicData>
        </a:graphic>
      </p:graphicFrame>
      <p:sp>
        <p:nvSpPr>
          <p:cNvPr id="5" name="TextBox 4"/>
          <p:cNvSpPr txBox="1"/>
          <p:nvPr/>
        </p:nvSpPr>
        <p:spPr>
          <a:xfrm>
            <a:off x="484584" y="3895165"/>
            <a:ext cx="800219"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t>
            </a:r>
          </a:p>
        </p:txBody>
      </p:sp>
      <p:sp>
        <p:nvSpPr>
          <p:cNvPr id="31" name="TextBox 30"/>
          <p:cNvSpPr txBox="1"/>
          <p:nvPr/>
        </p:nvSpPr>
        <p:spPr>
          <a:xfrm>
            <a:off x="484583" y="1371092"/>
            <a:ext cx="25146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defRPr/>
            </a:pPr>
            <a:r>
              <a:rPr lang="en-GB" sz="3600" dirty="0" smtClean="0">
                <a:latin typeface="Microsoft Sans Serif" pitchFamily="34" charset="0"/>
                <a:cs typeface="Microsoft Sans Serif" pitchFamily="34" charset="0"/>
              </a:rPr>
              <a:t>Initialize</a:t>
            </a:r>
            <a:endParaRPr lang="en-GB" sz="3600" dirty="0">
              <a:latin typeface="Microsoft Sans Serif" pitchFamily="34" charset="0"/>
              <a:cs typeface="Microsoft Sans Serif" pitchFamily="34" charset="0"/>
            </a:endParaRPr>
          </a:p>
        </p:txBody>
      </p:sp>
      <p:grpSp>
        <p:nvGrpSpPr>
          <p:cNvPr id="3" name="Group 36"/>
          <p:cNvGrpSpPr/>
          <p:nvPr/>
        </p:nvGrpSpPr>
        <p:grpSpPr>
          <a:xfrm>
            <a:off x="4224998" y="1180348"/>
            <a:ext cx="3515528" cy="3506086"/>
            <a:chOff x="4664340" y="1050334"/>
            <a:chExt cx="4687371" cy="3506086"/>
          </a:xfrm>
        </p:grpSpPr>
        <p:sp>
          <p:nvSpPr>
            <p:cNvPr id="6" name="Oval 5"/>
            <p:cNvSpPr/>
            <p:nvPr/>
          </p:nvSpPr>
          <p:spPr>
            <a:xfrm>
              <a:off x="5048675" y="24384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7" name="Oval 6"/>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8" name="Oval 7"/>
            <p:cNvSpPr/>
            <p:nvPr/>
          </p:nvSpPr>
          <p:spPr>
            <a:xfrm>
              <a:off x="6420275"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9" name="Oval 8"/>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0" name="Oval 9"/>
            <p:cNvSpPr/>
            <p:nvPr/>
          </p:nvSpPr>
          <p:spPr>
            <a:xfrm>
              <a:off x="8512400"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1" name="Straight Arrow Connector 10"/>
            <p:cNvCxnSpPr>
              <a:stCxn id="6" idx="7"/>
              <a:endCxn id="7"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0"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1"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2"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a:t>
              </a:r>
            </a:p>
          </p:txBody>
        </p:sp>
        <p:sp>
          <p:nvSpPr>
            <p:cNvPr id="23"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4"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5"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6"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7"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8"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8</a:t>
              </a:r>
            </a:p>
          </p:txBody>
        </p:sp>
        <p:grpSp>
          <p:nvGrpSpPr>
            <p:cNvPr id="32" name="Group 35"/>
            <p:cNvGrpSpPr/>
            <p:nvPr/>
          </p:nvGrpSpPr>
          <p:grpSpPr>
            <a:xfrm>
              <a:off x="4664340" y="1050334"/>
              <a:ext cx="4593840" cy="3506086"/>
              <a:chOff x="4664340" y="1050334"/>
              <a:chExt cx="4593840" cy="3506086"/>
            </a:xfrm>
          </p:grpSpPr>
          <p:sp>
            <p:nvSpPr>
              <p:cNvPr id="29" name="TextBox 42"/>
              <p:cNvSpPr txBox="1">
                <a:spLocks noChangeArrowheads="1"/>
              </p:cNvSpPr>
              <p:nvPr/>
            </p:nvSpPr>
            <p:spPr bwMode="auto">
              <a:xfrm>
                <a:off x="6572719" y="4073016"/>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0" name="TextBox 43"/>
              <p:cNvSpPr txBox="1">
                <a:spLocks noChangeArrowheads="1"/>
              </p:cNvSpPr>
              <p:nvPr/>
            </p:nvSpPr>
            <p:spPr bwMode="auto">
              <a:xfrm>
                <a:off x="8706319" y="4079366"/>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520187" y="1050334"/>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1656584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A</a:t>
            </a:r>
            <a:endParaRPr lang="en-IN" dirty="0"/>
          </a:p>
        </p:txBody>
      </p:sp>
      <p:graphicFrame>
        <p:nvGraphicFramePr>
          <p:cNvPr id="30" name="Table 29"/>
          <p:cNvGraphicFramePr>
            <a:graphicFrameLocks noGrp="1"/>
          </p:cNvGraphicFramePr>
          <p:nvPr>
            <p:extLst>
              <p:ext uri="{D42A27DB-BD31-4B8C-83A1-F6EECF244321}">
                <p14:modId xmlns="" xmlns:p14="http://schemas.microsoft.com/office/powerpoint/2010/main" val="3541953082"/>
              </p:ext>
            </p:extLst>
          </p:nvPr>
        </p:nvGraphicFramePr>
        <p:xfrm>
          <a:off x="484583" y="1601787"/>
          <a:ext cx="2514600" cy="1417638"/>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31" name="TextBox 30"/>
          <p:cNvSpPr txBox="1"/>
          <p:nvPr/>
        </p:nvSpPr>
        <p:spPr>
          <a:xfrm>
            <a:off x="484584" y="3739700"/>
            <a:ext cx="1013419"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a:t>
            </a:r>
          </a:p>
        </p:txBody>
      </p:sp>
      <p:grpSp>
        <p:nvGrpSpPr>
          <p:cNvPr id="3" name="Group 58"/>
          <p:cNvGrpSpPr/>
          <p:nvPr/>
        </p:nvGrpSpPr>
        <p:grpSpPr>
          <a:xfrm>
            <a:off x="4224998" y="1180347"/>
            <a:ext cx="3515528" cy="3581624"/>
            <a:chOff x="4664340" y="1050334"/>
            <a:chExt cx="4687371" cy="3581624"/>
          </a:xfrm>
        </p:grpSpPr>
        <p:sp>
          <p:nvSpPr>
            <p:cNvPr id="60" name="Oval 59"/>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61" name="Oval 60"/>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62" name="Oval 61"/>
            <p:cNvSpPr/>
            <p:nvPr/>
          </p:nvSpPr>
          <p:spPr>
            <a:xfrm>
              <a:off x="6420275"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63" name="Oval 62"/>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64" name="Oval 63"/>
            <p:cNvSpPr/>
            <p:nvPr/>
          </p:nvSpPr>
          <p:spPr>
            <a:xfrm>
              <a:off x="8512400"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65" name="Straight Arrow Connector 64"/>
            <p:cNvCxnSpPr>
              <a:stCxn id="60" idx="7"/>
              <a:endCxn id="61"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74"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75"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76"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77"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78"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79"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80"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81"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82"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8</a:t>
              </a:r>
            </a:p>
          </p:txBody>
        </p:sp>
        <p:grpSp>
          <p:nvGrpSpPr>
            <p:cNvPr id="4" name="Group 82"/>
            <p:cNvGrpSpPr/>
            <p:nvPr/>
          </p:nvGrpSpPr>
          <p:grpSpPr>
            <a:xfrm>
              <a:off x="4664340" y="1050334"/>
              <a:ext cx="4593840" cy="3581624"/>
              <a:chOff x="4664340" y="1050334"/>
              <a:chExt cx="4593840" cy="3581624"/>
            </a:xfrm>
          </p:grpSpPr>
          <p:sp>
            <p:nvSpPr>
              <p:cNvPr id="84"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85" name="TextBox 43"/>
              <p:cNvSpPr txBox="1">
                <a:spLocks noChangeArrowheads="1"/>
              </p:cNvSpPr>
              <p:nvPr/>
            </p:nvSpPr>
            <p:spPr bwMode="auto">
              <a:xfrm>
                <a:off x="8706319" y="4079366"/>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86" name="TextBox 42"/>
              <p:cNvSpPr txBox="1">
                <a:spLocks noChangeArrowheads="1"/>
              </p:cNvSpPr>
              <p:nvPr/>
            </p:nvSpPr>
            <p:spPr bwMode="auto">
              <a:xfrm>
                <a:off x="6411003" y="105033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87" name="TextBox 43"/>
              <p:cNvSpPr txBox="1">
                <a:spLocks noChangeArrowheads="1"/>
              </p:cNvSpPr>
              <p:nvPr/>
            </p:nvSpPr>
            <p:spPr bwMode="auto">
              <a:xfrm>
                <a:off x="8653787" y="1056684"/>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88"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23018050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C</a:t>
            </a:r>
            <a:endParaRPr lang="en-IN" dirty="0"/>
          </a:p>
        </p:txBody>
      </p:sp>
      <p:sp>
        <p:nvSpPr>
          <p:cNvPr id="5" name="TextBox 4"/>
          <p:cNvSpPr txBox="1"/>
          <p:nvPr/>
        </p:nvSpPr>
        <p:spPr>
          <a:xfrm>
            <a:off x="400050" y="4191000"/>
            <a:ext cx="1418978"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C}</a:t>
            </a:r>
          </a:p>
        </p:txBody>
      </p:sp>
      <p:graphicFrame>
        <p:nvGraphicFramePr>
          <p:cNvPr id="6" name="Table 5"/>
          <p:cNvGraphicFramePr>
            <a:graphicFrameLocks noGrp="1"/>
          </p:cNvGraphicFramePr>
          <p:nvPr>
            <p:extLst>
              <p:ext uri="{D42A27DB-BD31-4B8C-83A1-F6EECF244321}">
                <p14:modId xmlns="" xmlns:p14="http://schemas.microsoft.com/office/powerpoint/2010/main" val="861143488"/>
              </p:ext>
            </p:extLst>
          </p:nvPr>
        </p:nvGraphicFramePr>
        <p:xfrm>
          <a:off x="484583" y="1601787"/>
          <a:ext cx="2514600" cy="1417638"/>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grpSp>
        <p:nvGrpSpPr>
          <p:cNvPr id="3" name="Group 6"/>
          <p:cNvGrpSpPr/>
          <p:nvPr/>
        </p:nvGrpSpPr>
        <p:grpSpPr>
          <a:xfrm>
            <a:off x="4224998" y="1180347"/>
            <a:ext cx="3515528" cy="3581624"/>
            <a:chOff x="4664340" y="1050334"/>
            <a:chExt cx="4687371" cy="3581624"/>
          </a:xfrm>
        </p:grpSpPr>
        <p:sp>
          <p:nvSpPr>
            <p:cNvPr id="8" name="Oval 7"/>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9" name="Oval 8"/>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10" name="Oval 9"/>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1" name="Oval 10"/>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2" name="Oval 11"/>
            <p:cNvSpPr/>
            <p:nvPr/>
          </p:nvSpPr>
          <p:spPr>
            <a:xfrm>
              <a:off x="8512400"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3" name="Straight Arrow Connector 12"/>
            <p:cNvCxnSpPr>
              <a:stCxn id="8" idx="7"/>
              <a:endCxn id="9"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2"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3"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4"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5"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6"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7"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8"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9"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30"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4" name="Group 30"/>
            <p:cNvGrpSpPr/>
            <p:nvPr/>
          </p:nvGrpSpPr>
          <p:grpSpPr>
            <a:xfrm>
              <a:off x="4664340" y="1050334"/>
              <a:ext cx="4593840" cy="3581624"/>
              <a:chOff x="4664340" y="1050334"/>
              <a:chExt cx="4593840" cy="3581624"/>
            </a:xfrm>
          </p:grpSpPr>
          <p:sp>
            <p:nvSpPr>
              <p:cNvPr id="32"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3"/>
              <p:cNvSpPr txBox="1">
                <a:spLocks noChangeArrowheads="1"/>
              </p:cNvSpPr>
              <p:nvPr/>
            </p:nvSpPr>
            <p:spPr bwMode="auto">
              <a:xfrm>
                <a:off x="8706319" y="4079366"/>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2"/>
              <p:cNvSpPr txBox="1">
                <a:spLocks noChangeArrowheads="1"/>
              </p:cNvSpPr>
              <p:nvPr/>
            </p:nvSpPr>
            <p:spPr bwMode="auto">
              <a:xfrm>
                <a:off x="6411003" y="105033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8653787" y="1056684"/>
                <a:ext cx="55186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6"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3358990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from C</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446358080"/>
              </p:ext>
            </p:extLst>
          </p:nvPr>
        </p:nvGraphicFramePr>
        <p:xfrm>
          <a:off x="484583" y="1601787"/>
          <a:ext cx="2514600" cy="1890184"/>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5</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71702" y="4191000"/>
            <a:ext cx="1418978"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C}</a:t>
            </a: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31151513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E</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2324179131"/>
              </p:ext>
            </p:extLst>
          </p:nvPr>
        </p:nvGraphicFramePr>
        <p:xfrm>
          <a:off x="484583" y="1601787"/>
          <a:ext cx="2514600" cy="1890184"/>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bl>
          </a:graphicData>
        </a:graphic>
      </p:graphicFrame>
      <p:sp>
        <p:nvSpPr>
          <p:cNvPr id="5" name="TextBox 4"/>
          <p:cNvSpPr txBox="1"/>
          <p:nvPr/>
        </p:nvSpPr>
        <p:spPr>
          <a:xfrm>
            <a:off x="471702" y="4191000"/>
            <a:ext cx="1806905"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2604619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from E</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219893839"/>
              </p:ext>
            </p:extLst>
          </p:nvPr>
        </p:nvGraphicFramePr>
        <p:xfrm>
          <a:off x="484583" y="1601787"/>
          <a:ext cx="2514600" cy="236273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r h="472546">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14</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71702" y="4191000"/>
            <a:ext cx="1806905"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32009566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Backtrack to C</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570237128"/>
              </p:ext>
            </p:extLst>
          </p:nvPr>
        </p:nvGraphicFramePr>
        <p:xfrm>
          <a:off x="484583" y="1601787"/>
          <a:ext cx="2514600" cy="236273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71702" y="4191000"/>
            <a:ext cx="1806905"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14460044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B</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273827478"/>
              </p:ext>
            </p:extLst>
          </p:nvPr>
        </p:nvGraphicFramePr>
        <p:xfrm>
          <a:off x="484583" y="1601787"/>
          <a:ext cx="2514600" cy="236273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tx1"/>
                          </a:solidFill>
                          <a:latin typeface="Microsoft Sans Serif" pitchFamily="34" charset="0"/>
                          <a:cs typeface="Microsoft Sans Serif" pitchFamily="34" charset="0"/>
                        </a:rPr>
                        <a:t>7</a:t>
                      </a:r>
                      <a:endParaRPr lang="en-GB" sz="2500" dirty="0">
                        <a:solidFill>
                          <a:schemeClr val="tx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71702" y="4341128"/>
            <a:ext cx="2194832"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 B}</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4221679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from B</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62242038"/>
              </p:ext>
            </p:extLst>
          </p:nvPr>
        </p:nvGraphicFramePr>
        <p:xfrm>
          <a:off x="484583" y="1601787"/>
          <a:ext cx="2514600" cy="236273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r h="472546">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7</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71702" y="4191000"/>
            <a:ext cx="2194832"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 B}</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32618" cy="3587974"/>
            <a:chOff x="4664340" y="1050334"/>
            <a:chExt cx="4710158"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710158" cy="3587974"/>
              <a:chOff x="4664340" y="1050334"/>
              <a:chExt cx="4710158"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11</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19880497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D</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794790750"/>
              </p:ext>
            </p:extLst>
          </p:nvPr>
        </p:nvGraphicFramePr>
        <p:xfrm>
          <a:off x="484583" y="1601787"/>
          <a:ext cx="2514600" cy="2362730"/>
        </p:xfrm>
        <a:graphic>
          <a:graphicData uri="http://schemas.openxmlformats.org/drawingml/2006/table">
            <a:tbl>
              <a:tblPr firstRow="1" bandRow="1">
                <a:tableStyleId>{91EBBBCC-DAD2-459C-BE2E-F6DE35CF9A28}</a:tableStyleId>
              </a:tblPr>
              <a:tblGrid>
                <a:gridCol w="502920"/>
                <a:gridCol w="502920"/>
                <a:gridCol w="502920"/>
                <a:gridCol w="502920"/>
                <a:gridCol w="502920"/>
              </a:tblGrid>
              <a:tr h="472546">
                <a:tc>
                  <a:txBody>
                    <a:bodyPr/>
                    <a:lstStyle/>
                    <a:p>
                      <a:pPr algn="ctr"/>
                      <a:r>
                        <a:rPr lang="en-GB" sz="2500" dirty="0" smtClean="0">
                          <a:latin typeface="Microsoft Sans Serif" pitchFamily="34" charset="0"/>
                          <a:cs typeface="Microsoft Sans Serif" pitchFamily="34" charset="0"/>
                        </a:rPr>
                        <a:t>A</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B</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C</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D</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c>
                  <a:txBody>
                    <a:bodyPr/>
                    <a:lstStyle/>
                    <a:p>
                      <a:pPr algn="ctr"/>
                      <a:r>
                        <a:rPr lang="en-GB" sz="2500" dirty="0" smtClean="0">
                          <a:latin typeface="Microsoft Sans Serif" pitchFamily="34" charset="0"/>
                          <a:cs typeface="Microsoft Sans Serif" pitchFamily="34" charset="0"/>
                        </a:rPr>
                        <a:t>E</a:t>
                      </a:r>
                      <a:endParaRPr lang="en-GB" sz="2500" dirty="0">
                        <a:latin typeface="Microsoft Sans Serif" pitchFamily="34" charset="0"/>
                        <a:cs typeface="Microsoft Sans Serif" pitchFamily="34" charset="0"/>
                      </a:endParaRPr>
                    </a:p>
                  </a:txBody>
                  <a:tcPr marL="68580" marR="68580" marT="45730" marB="45730">
                    <a:lnB w="12700" cap="flat" cmpd="sng" algn="ctr">
                      <a:solidFill>
                        <a:srgbClr val="002060"/>
                      </a:solidFill>
                      <a:prstDash val="solid"/>
                      <a:round/>
                      <a:headEnd type="none" w="med" len="med"/>
                      <a:tailEnd type="none" w="med" len="med"/>
                    </a:lnB>
                  </a:tcPr>
                </a:tc>
              </a:tr>
              <a:tr h="472546">
                <a:tc>
                  <a:txBody>
                    <a:bodyPr/>
                    <a:lstStyle/>
                    <a:p>
                      <a:pPr algn="ctr"/>
                      <a:r>
                        <a:rPr lang="en-GB" sz="2500" dirty="0" smtClean="0">
                          <a:solidFill>
                            <a:schemeClr val="bg1"/>
                          </a:solidFill>
                          <a:latin typeface="Microsoft Sans Serif" pitchFamily="34" charset="0"/>
                          <a:cs typeface="Microsoft Sans Serif" pitchFamily="34" charset="0"/>
                        </a:rPr>
                        <a:t>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sym typeface="Symbol"/>
                        </a:rPr>
                        <a:t></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10</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3</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50000"/>
                      </a:schemeClr>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r h="472546">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7</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chemeClr val="bg1"/>
                          </a:solidFill>
                          <a:latin typeface="Microsoft Sans Serif" pitchFamily="34" charset="0"/>
                          <a:cs typeface="Microsoft Sans Serif" pitchFamily="34" charset="0"/>
                        </a:rPr>
                        <a:t>11</a:t>
                      </a:r>
                      <a:endParaRPr lang="en-GB" sz="2500" dirty="0">
                        <a:solidFill>
                          <a:schemeClr val="bg1"/>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5</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r>
              <a:tr h="472546">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7</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c>
                  <a:txBody>
                    <a:bodyPr/>
                    <a:lstStyle/>
                    <a:p>
                      <a:pPr algn="ctr"/>
                      <a:r>
                        <a:rPr lang="en-GB" sz="2500" dirty="0" smtClean="0">
                          <a:solidFill>
                            <a:srgbClr val="000066"/>
                          </a:solidFill>
                          <a:latin typeface="Microsoft Sans Serif" pitchFamily="34" charset="0"/>
                          <a:cs typeface="Microsoft Sans Serif" pitchFamily="34" charset="0"/>
                        </a:rPr>
                        <a:t>9</a:t>
                      </a: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50000"/>
                        <a:lumOff val="50000"/>
                      </a:schemeClr>
                    </a:solidFill>
                  </a:tcPr>
                </a:tc>
                <a:tc>
                  <a:txBody>
                    <a:bodyPr/>
                    <a:lstStyle/>
                    <a:p>
                      <a:pPr algn="ctr"/>
                      <a:endParaRPr lang="en-GB" sz="2500" dirty="0">
                        <a:solidFill>
                          <a:srgbClr val="000066"/>
                        </a:solidFill>
                        <a:latin typeface="Microsoft Sans Serif" pitchFamily="34" charset="0"/>
                        <a:cs typeface="Microsoft Sans Serif" pitchFamily="34" charset="0"/>
                      </a:endParaRPr>
                    </a:p>
                  </a:txBody>
                  <a:tcPr marL="68580" marR="68580" marT="45730" marB="4573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solidFill>
                  </a:tcPr>
                </a:tc>
              </a:tr>
            </a:tbl>
          </a:graphicData>
        </a:graphic>
      </p:graphicFrame>
      <p:sp>
        <p:nvSpPr>
          <p:cNvPr id="5" name="TextBox 4"/>
          <p:cNvSpPr txBox="1"/>
          <p:nvPr/>
        </p:nvSpPr>
        <p:spPr>
          <a:xfrm>
            <a:off x="481938" y="4272888"/>
            <a:ext cx="2600392" cy="477054"/>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GB" sz="2500" dirty="0">
                <a:latin typeface="Microsoft Sans Serif" pitchFamily="34" charset="0"/>
                <a:cs typeface="Microsoft Sans Serif" pitchFamily="34" charset="0"/>
              </a:rPr>
              <a:t>S={A, </a:t>
            </a:r>
            <a:r>
              <a:rPr lang="en-GB" sz="2500" dirty="0" smtClean="0">
                <a:latin typeface="Microsoft Sans Serif" pitchFamily="34" charset="0"/>
                <a:cs typeface="Microsoft Sans Serif" pitchFamily="34" charset="0"/>
              </a:rPr>
              <a:t>C, E, B, D}</a:t>
            </a:r>
            <a:endParaRPr lang="en-GB" sz="2500" dirty="0">
              <a:latin typeface="Microsoft Sans Serif" pitchFamily="34" charset="0"/>
              <a:cs typeface="Microsoft Sans Serif" pitchFamily="34" charset="0"/>
            </a:endParaRPr>
          </a:p>
        </p:txBody>
      </p:sp>
      <p:grpSp>
        <p:nvGrpSpPr>
          <p:cNvPr id="3" name="Group 5"/>
          <p:cNvGrpSpPr/>
          <p:nvPr/>
        </p:nvGrpSpPr>
        <p:grpSpPr>
          <a:xfrm>
            <a:off x="4194290" y="1601787"/>
            <a:ext cx="3515528" cy="3587974"/>
            <a:chOff x="4664340" y="1050334"/>
            <a:chExt cx="4687371" cy="3587974"/>
          </a:xfrm>
        </p:grpSpPr>
        <p:sp>
          <p:nvSpPr>
            <p:cNvPr id="7" name="Oval 6"/>
            <p:cNvSpPr/>
            <p:nvPr/>
          </p:nvSpPr>
          <p:spPr>
            <a:xfrm>
              <a:off x="5048675" y="24384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8" name="Oval 7"/>
            <p:cNvSpPr/>
            <p:nvPr/>
          </p:nvSpPr>
          <p:spPr>
            <a:xfrm>
              <a:off x="6344075" y="14478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9" name="Oval 8"/>
            <p:cNvSpPr/>
            <p:nvPr/>
          </p:nvSpPr>
          <p:spPr>
            <a:xfrm>
              <a:off x="6420275"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10" name="Oval 9"/>
            <p:cNvSpPr/>
            <p:nvPr/>
          </p:nvSpPr>
          <p:spPr>
            <a:xfrm>
              <a:off x="8477675" y="15240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11" name="Oval 10"/>
            <p:cNvSpPr/>
            <p:nvPr/>
          </p:nvSpPr>
          <p:spPr>
            <a:xfrm>
              <a:off x="8512400" y="3505274"/>
              <a:ext cx="720000" cy="720000"/>
            </a:xfrm>
            <a:prstGeom prst="ellipse">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2" name="Straight Arrow Connector 11"/>
            <p:cNvCxnSpPr>
              <a:stCxn id="7" idx="7"/>
              <a:endCxn id="8" idx="3"/>
            </p:cNvCxnSpPr>
            <p:nvPr/>
          </p:nvCxnSpPr>
          <p:spPr>
            <a:xfrm rot="5400000" flipH="1" flipV="1">
              <a:off x="5814688" y="1910046"/>
              <a:ext cx="482600" cy="785813"/>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31"/>
            <p:cNvSpPr txBox="1">
              <a:spLocks noChangeArrowheads="1"/>
            </p:cNvSpPr>
            <p:nvPr/>
          </p:nvSpPr>
          <p:spPr bwMode="auto">
            <a:xfrm rot="19751255">
              <a:off x="5564665"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2"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3"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4"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5"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6"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7"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8"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9"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8</a:t>
              </a:r>
            </a:p>
          </p:txBody>
        </p:sp>
        <p:grpSp>
          <p:nvGrpSpPr>
            <p:cNvPr id="6" name="Group 29"/>
            <p:cNvGrpSpPr/>
            <p:nvPr/>
          </p:nvGrpSpPr>
          <p:grpSpPr>
            <a:xfrm>
              <a:off x="4664340" y="1050334"/>
              <a:ext cx="4525446" cy="3587974"/>
              <a:chOff x="4664340" y="1050334"/>
              <a:chExt cx="4525446" cy="3587974"/>
            </a:xfrm>
          </p:grpSpPr>
          <p:sp>
            <p:nvSpPr>
              <p:cNvPr id="31" name="TextBox 42"/>
              <p:cNvSpPr txBox="1">
                <a:spLocks noChangeArrowheads="1"/>
              </p:cNvSpPr>
              <p:nvPr/>
            </p:nvSpPr>
            <p:spPr bwMode="auto">
              <a:xfrm>
                <a:off x="6572719" y="415490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3</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2" name="TextBox 43"/>
              <p:cNvSpPr txBox="1">
                <a:spLocks noChangeArrowheads="1"/>
              </p:cNvSpPr>
              <p:nvPr/>
            </p:nvSpPr>
            <p:spPr bwMode="auto">
              <a:xfrm>
                <a:off x="8706319" y="416125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5</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3" name="TextBox 42"/>
              <p:cNvSpPr txBox="1">
                <a:spLocks noChangeArrowheads="1"/>
              </p:cNvSpPr>
              <p:nvPr/>
            </p:nvSpPr>
            <p:spPr bwMode="auto">
              <a:xfrm>
                <a:off x="6411003" y="105033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7</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4" name="TextBox 43"/>
              <p:cNvSpPr txBox="1">
                <a:spLocks noChangeArrowheads="1"/>
              </p:cNvSpPr>
              <p:nvPr/>
            </p:nvSpPr>
            <p:spPr bwMode="auto">
              <a:xfrm>
                <a:off x="8653787" y="1056684"/>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9</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sp>
            <p:nvSpPr>
              <p:cNvPr id="35" name="TextBox 43"/>
              <p:cNvSpPr txBox="1">
                <a:spLocks noChangeArrowheads="1"/>
              </p:cNvSpPr>
              <p:nvPr/>
            </p:nvSpPr>
            <p:spPr bwMode="auto">
              <a:xfrm>
                <a:off x="4664340" y="2528580"/>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smtClean="0">
                    <a:solidFill>
                      <a:srgbClr val="FF0000"/>
                    </a:solidFill>
                    <a:latin typeface="Microsoft Sans Serif" panose="020B0604020202020204" pitchFamily="34" charset="0"/>
                    <a:cs typeface="Microsoft Sans Serif" panose="020B0604020202020204" pitchFamily="34" charset="0"/>
                    <a:sym typeface="Symbol" panose="05050102010706020507" pitchFamily="18" charset="2"/>
                  </a:rPr>
                  <a:t>0</a:t>
                </a:r>
                <a:endParaRPr lang="en-GB" altLang="en-US" sz="2500" b="1" dirty="0">
                  <a:solidFill>
                    <a:srgbClr val="FF0000"/>
                  </a:solidFill>
                  <a:latin typeface="Microsoft Sans Serif" panose="020B0604020202020204" pitchFamily="34" charset="0"/>
                  <a:cs typeface="Microsoft Sans Serif" panose="020B0604020202020204" pitchFamily="34" charset="0"/>
                </a:endParaRPr>
              </a:p>
            </p:txBody>
          </p:sp>
        </p:grpSp>
      </p:grpSp>
    </p:spTree>
    <p:extLst>
      <p:ext uri="{BB962C8B-B14F-4D97-AF65-F5344CB8AC3E}">
        <p14:creationId xmlns="" xmlns:p14="http://schemas.microsoft.com/office/powerpoint/2010/main" val="286920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a:xfrm>
            <a:off x="827485" y="1446664"/>
            <a:ext cx="8035961" cy="5117909"/>
          </a:xfrm>
        </p:spPr>
        <p:txBody>
          <a:bodyPr/>
          <a:lstStyle/>
          <a:p>
            <a:r>
              <a:rPr lang="en-US" dirty="0" smtClean="0"/>
              <a:t>Designing Physical Systems (E.g. Pipeline)</a:t>
            </a:r>
          </a:p>
          <a:p>
            <a:r>
              <a:rPr lang="en-US" dirty="0" smtClean="0"/>
              <a:t>Optimal Message Passing</a:t>
            </a:r>
          </a:p>
          <a:p>
            <a:r>
              <a:rPr lang="en-US" dirty="0" smtClean="0"/>
              <a:t>Reducing Data Storage</a:t>
            </a:r>
          </a:p>
          <a:p>
            <a:r>
              <a:rPr lang="en-US" dirty="0" smtClean="0"/>
              <a:t>Cluster Analysis</a:t>
            </a:r>
          </a:p>
          <a:p>
            <a:r>
              <a:rPr lang="en-US" dirty="0" smtClean="0"/>
              <a:t>All Pairs </a:t>
            </a:r>
            <a:r>
              <a:rPr lang="en-US" dirty="0" err="1" smtClean="0"/>
              <a:t>minimax</a:t>
            </a:r>
            <a:r>
              <a:rPr lang="en-US" dirty="0" smtClean="0"/>
              <a:t> Path Problem</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smtClean="0"/>
              <a:t>– Source Vertex</a:t>
            </a:r>
            <a:r>
              <a:rPr lang="en-US" dirty="0" smtClean="0"/>
              <a:t>: B</a:t>
            </a:r>
            <a:endParaRPr lang="en-IN" dirty="0"/>
          </a:p>
        </p:txBody>
      </p:sp>
      <p:grpSp>
        <p:nvGrpSpPr>
          <p:cNvPr id="3" name="Group 3"/>
          <p:cNvGrpSpPr/>
          <p:nvPr/>
        </p:nvGrpSpPr>
        <p:grpSpPr>
          <a:xfrm>
            <a:off x="1676532" y="2332378"/>
            <a:ext cx="3227277" cy="2854183"/>
            <a:chOff x="5048675" y="1371091"/>
            <a:chExt cx="4303036" cy="2854183"/>
          </a:xfrm>
        </p:grpSpPr>
        <p:sp>
          <p:nvSpPr>
            <p:cNvPr id="5" name="Oval 4"/>
            <p:cNvSpPr/>
            <p:nvPr/>
          </p:nvSpPr>
          <p:spPr>
            <a:xfrm>
              <a:off x="5048675" y="24384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A</a:t>
              </a:r>
            </a:p>
          </p:txBody>
        </p:sp>
        <p:sp>
          <p:nvSpPr>
            <p:cNvPr id="6" name="Oval 5"/>
            <p:cNvSpPr/>
            <p:nvPr/>
          </p:nvSpPr>
          <p:spPr>
            <a:xfrm>
              <a:off x="6344075" y="14478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B</a:t>
              </a:r>
            </a:p>
          </p:txBody>
        </p:sp>
        <p:sp>
          <p:nvSpPr>
            <p:cNvPr id="7" name="Oval 6"/>
            <p:cNvSpPr/>
            <p:nvPr/>
          </p:nvSpPr>
          <p:spPr>
            <a:xfrm>
              <a:off x="6420275"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C</a:t>
              </a:r>
            </a:p>
          </p:txBody>
        </p:sp>
        <p:sp>
          <p:nvSpPr>
            <p:cNvPr id="8" name="Oval 7"/>
            <p:cNvSpPr/>
            <p:nvPr/>
          </p:nvSpPr>
          <p:spPr>
            <a:xfrm>
              <a:off x="8477675" y="15240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D</a:t>
              </a:r>
            </a:p>
          </p:txBody>
        </p:sp>
        <p:sp>
          <p:nvSpPr>
            <p:cNvPr id="9" name="Oval 8"/>
            <p:cNvSpPr/>
            <p:nvPr/>
          </p:nvSpPr>
          <p:spPr>
            <a:xfrm>
              <a:off x="8512400" y="3505274"/>
              <a:ext cx="720000" cy="7200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3000" b="1" dirty="0">
                  <a:solidFill>
                    <a:srgbClr val="800000"/>
                  </a:solidFill>
                  <a:latin typeface="Microsoft Sans Serif" pitchFamily="34" charset="0"/>
                  <a:cs typeface="Microsoft Sans Serif" pitchFamily="34" charset="0"/>
                </a:rPr>
                <a:t>E</a:t>
              </a:r>
            </a:p>
          </p:txBody>
        </p:sp>
        <p:cxnSp>
          <p:nvCxnSpPr>
            <p:cNvPr id="10" name="Straight Arrow Connector 9"/>
            <p:cNvCxnSpPr>
              <a:stCxn id="5" idx="7"/>
              <a:endCxn id="6" idx="3"/>
            </p:cNvCxnSpPr>
            <p:nvPr/>
          </p:nvCxnSpPr>
          <p:spPr>
            <a:xfrm rot="5400000" flipH="1" flipV="1">
              <a:off x="5814688" y="1910046"/>
              <a:ext cx="482600" cy="785813"/>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068019" y="1775903"/>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5429719" y="3149091"/>
              <a:ext cx="990600" cy="715962"/>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106119" y="3885691"/>
              <a:ext cx="14398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7029919" y="2137853"/>
              <a:ext cx="1552575" cy="1468438"/>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rot="5400000" flipH="1" flipV="1">
              <a:off x="6125838" y="2808572"/>
              <a:ext cx="1350962"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5973438" y="2808572"/>
              <a:ext cx="1350962"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8260231" y="2895091"/>
              <a:ext cx="1349375" cy="0"/>
            </a:xfrm>
            <a:prstGeom prst="straightConnector1">
              <a:avLst/>
            </a:prstGeom>
            <a:ln>
              <a:solidFill>
                <a:schemeClr val="accent3">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8107831" y="2895091"/>
              <a:ext cx="1349375" cy="0"/>
            </a:xfrm>
            <a:prstGeom prst="straightConnector1">
              <a:avLst/>
            </a:prstGeom>
            <a:ln>
              <a:solidFill>
                <a:schemeClr val="accent3">
                  <a:lumMod val="60000"/>
                  <a:lumOff val="40000"/>
                </a:schemeClr>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19" name="TextBox 31"/>
            <p:cNvSpPr txBox="1">
              <a:spLocks noChangeArrowheads="1"/>
            </p:cNvSpPr>
            <p:nvPr/>
          </p:nvSpPr>
          <p:spPr bwMode="auto">
            <a:xfrm rot="19751255">
              <a:off x="5564666" y="1931870"/>
              <a:ext cx="72071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10</a:t>
              </a:r>
            </a:p>
          </p:txBody>
        </p:sp>
        <p:sp>
          <p:nvSpPr>
            <p:cNvPr id="20" name="TextBox 32"/>
            <p:cNvSpPr txBox="1">
              <a:spLocks noChangeArrowheads="1"/>
            </p:cNvSpPr>
            <p:nvPr/>
          </p:nvSpPr>
          <p:spPr bwMode="auto">
            <a:xfrm rot="2185704">
              <a:off x="5785679" y="31209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3</a:t>
              </a:r>
            </a:p>
          </p:txBody>
        </p:sp>
        <p:sp>
          <p:nvSpPr>
            <p:cNvPr id="21" name="TextBox 33"/>
            <p:cNvSpPr txBox="1">
              <a:spLocks noChangeArrowheads="1"/>
            </p:cNvSpPr>
            <p:nvPr/>
          </p:nvSpPr>
          <p:spPr bwMode="auto">
            <a:xfrm>
              <a:off x="6366344" y="2574416"/>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1</a:t>
              </a:r>
            </a:p>
          </p:txBody>
        </p:sp>
        <p:sp>
          <p:nvSpPr>
            <p:cNvPr id="22" name="TextBox 34"/>
            <p:cNvSpPr txBox="1">
              <a:spLocks noChangeArrowheads="1"/>
            </p:cNvSpPr>
            <p:nvPr/>
          </p:nvSpPr>
          <p:spPr bwMode="auto">
            <a:xfrm>
              <a:off x="6748931"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4</a:t>
              </a:r>
            </a:p>
          </p:txBody>
        </p:sp>
        <p:sp>
          <p:nvSpPr>
            <p:cNvPr id="23" name="TextBox 35"/>
            <p:cNvSpPr txBox="1">
              <a:spLocks noChangeArrowheads="1"/>
            </p:cNvSpPr>
            <p:nvPr/>
          </p:nvSpPr>
          <p:spPr bwMode="auto">
            <a:xfrm>
              <a:off x="7563319" y="137109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dirty="0">
                  <a:latin typeface="Microsoft Sans Serif" panose="020B0604020202020204" pitchFamily="34" charset="0"/>
                  <a:cs typeface="Microsoft Sans Serif" panose="020B0604020202020204" pitchFamily="34" charset="0"/>
                </a:rPr>
                <a:t>2</a:t>
              </a:r>
            </a:p>
          </p:txBody>
        </p:sp>
        <p:sp>
          <p:nvSpPr>
            <p:cNvPr id="24" name="TextBox 37"/>
            <p:cNvSpPr txBox="1">
              <a:spLocks noChangeArrowheads="1"/>
            </p:cNvSpPr>
            <p:nvPr/>
          </p:nvSpPr>
          <p:spPr bwMode="auto">
            <a:xfrm>
              <a:off x="7715719" y="34856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2</a:t>
              </a:r>
            </a:p>
          </p:txBody>
        </p:sp>
        <p:sp>
          <p:nvSpPr>
            <p:cNvPr id="25" name="TextBox 38"/>
            <p:cNvSpPr txBox="1">
              <a:spLocks noChangeArrowheads="1"/>
            </p:cNvSpPr>
            <p:nvPr/>
          </p:nvSpPr>
          <p:spPr bwMode="auto">
            <a:xfrm>
              <a:off x="8498356" y="2571241"/>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7</a:t>
              </a:r>
            </a:p>
          </p:txBody>
        </p:sp>
        <p:sp>
          <p:nvSpPr>
            <p:cNvPr id="26" name="TextBox 39"/>
            <p:cNvSpPr txBox="1">
              <a:spLocks noChangeArrowheads="1"/>
            </p:cNvSpPr>
            <p:nvPr/>
          </p:nvSpPr>
          <p:spPr bwMode="auto">
            <a:xfrm>
              <a:off x="8868244" y="2566478"/>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9</a:t>
              </a:r>
            </a:p>
          </p:txBody>
        </p:sp>
        <p:sp>
          <p:nvSpPr>
            <p:cNvPr id="27" name="TextBox 40"/>
            <p:cNvSpPr txBox="1">
              <a:spLocks noChangeArrowheads="1"/>
            </p:cNvSpPr>
            <p:nvPr/>
          </p:nvSpPr>
          <p:spPr bwMode="auto">
            <a:xfrm rot="19216362">
              <a:off x="7424774" y="2511307"/>
              <a:ext cx="483467"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500" b="1">
                  <a:latin typeface="Microsoft Sans Serif" panose="020B0604020202020204" pitchFamily="34" charset="0"/>
                  <a:cs typeface="Microsoft Sans Serif" panose="020B0604020202020204" pitchFamily="34" charset="0"/>
                </a:rPr>
                <a:t>8</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smtClean="0">
                <a:solidFill>
                  <a:srgbClr val="FF0000"/>
                </a:solidFill>
              </a:rPr>
              <a:t>Algorithm</a:t>
            </a:r>
            <a:endParaRPr lang="en-US" sz="4000" dirty="0">
              <a:solidFill>
                <a:srgbClr val="FF0000"/>
              </a:solidFill>
            </a:endParaRPr>
          </a:p>
        </p:txBody>
      </p:sp>
      <p:sp>
        <p:nvSpPr>
          <p:cNvPr id="3" name="Content Placeholder 2"/>
          <p:cNvSpPr>
            <a:spLocks noGrp="1"/>
          </p:cNvSpPr>
          <p:nvPr>
            <p:ph idx="1"/>
          </p:nvPr>
        </p:nvSpPr>
        <p:spPr>
          <a:xfrm>
            <a:off x="457200" y="685800"/>
            <a:ext cx="8229600" cy="5791200"/>
          </a:xfrm>
        </p:spPr>
        <p:txBody>
          <a:bodyPr>
            <a:noAutofit/>
          </a:bodyPr>
          <a:lstStyle/>
          <a:p>
            <a:pPr>
              <a:buNone/>
            </a:pPr>
            <a:r>
              <a:rPr lang="en-US" sz="2400" b="1" dirty="0" smtClean="0"/>
              <a:t>DJIKSTRA(v, cost, dist, n)</a:t>
            </a:r>
            <a:endParaRPr lang="en-US" sz="2400" dirty="0" smtClean="0"/>
          </a:p>
          <a:p>
            <a:pPr>
              <a:buNone/>
            </a:pPr>
            <a:r>
              <a:rPr lang="en-US" sz="2400" b="1" dirty="0" smtClean="0"/>
              <a:t> </a:t>
            </a:r>
            <a:r>
              <a:rPr lang="en-US" sz="2400" dirty="0" smtClean="0"/>
              <a:t>For </a:t>
            </a:r>
            <a:r>
              <a:rPr lang="en-US" sz="2400" dirty="0" err="1" smtClean="0"/>
              <a:t>i</a:t>
            </a:r>
            <a:r>
              <a:rPr lang="en-US" sz="2400" dirty="0" smtClean="0"/>
              <a:t> = 1 to n</a:t>
            </a:r>
          </a:p>
          <a:p>
            <a:pPr>
              <a:buNone/>
            </a:pPr>
            <a:r>
              <a:rPr lang="en-US" sz="2400" dirty="0" smtClean="0"/>
              <a:t>S[</a:t>
            </a:r>
            <a:r>
              <a:rPr lang="en-US" sz="2400" dirty="0" err="1" smtClean="0"/>
              <a:t>i</a:t>
            </a:r>
            <a:r>
              <a:rPr lang="en-US" sz="2400" dirty="0" smtClean="0"/>
              <a:t>] = false Dist[</a:t>
            </a:r>
            <a:r>
              <a:rPr lang="en-US" sz="2400" dirty="0" err="1" smtClean="0"/>
              <a:t>i</a:t>
            </a:r>
            <a:r>
              <a:rPr lang="en-US" sz="2400" dirty="0" smtClean="0"/>
              <a:t>] = ∞</a:t>
            </a:r>
          </a:p>
          <a:p>
            <a:pPr>
              <a:buNone/>
            </a:pPr>
            <a:r>
              <a:rPr lang="en-US" sz="2400" dirty="0" smtClean="0"/>
              <a:t>End for S[v] = true</a:t>
            </a:r>
          </a:p>
          <a:p>
            <a:pPr>
              <a:buNone/>
            </a:pPr>
            <a:r>
              <a:rPr lang="en-US" sz="2400" dirty="0" smtClean="0"/>
              <a:t>Dist[v] = 0</a:t>
            </a:r>
          </a:p>
          <a:p>
            <a:pPr>
              <a:buNone/>
            </a:pPr>
            <a:r>
              <a:rPr lang="en-US" sz="2400" dirty="0" smtClean="0"/>
              <a:t>Create n lists each beginning with v For num = 1 to n – 1</a:t>
            </a:r>
          </a:p>
          <a:p>
            <a:pPr>
              <a:buNone/>
            </a:pPr>
            <a:r>
              <a:rPr lang="en-US" sz="2400" dirty="0" smtClean="0"/>
              <a:t>Choose u from among those vertices not in S such that </a:t>
            </a:r>
            <a:r>
              <a:rPr lang="en-US" sz="2400" dirty="0" err="1" smtClean="0"/>
              <a:t>dis</a:t>
            </a:r>
            <a:r>
              <a:rPr lang="en-US" sz="2400" dirty="0" smtClean="0"/>
              <a:t>[u] is minimum S[u] = true</a:t>
            </a:r>
          </a:p>
          <a:p>
            <a:pPr>
              <a:buNone/>
            </a:pPr>
            <a:r>
              <a:rPr lang="en-US" sz="2400" dirty="0" smtClean="0"/>
              <a:t>For each w adjacent to u with s[w] = false If Dist[w] &gt; Dist[u] + cost[u, w]</a:t>
            </a:r>
          </a:p>
          <a:p>
            <a:pPr>
              <a:buNone/>
            </a:pPr>
            <a:r>
              <a:rPr lang="en-US" sz="2400" dirty="0" smtClean="0"/>
              <a:t>Dist[w] = Dist[u] + cost [u, w] List[w] = List[u] + w</a:t>
            </a:r>
          </a:p>
          <a:p>
            <a:pPr>
              <a:buNone/>
            </a:pPr>
            <a:r>
              <a:rPr lang="en-US" sz="2400" dirty="0" smtClean="0"/>
              <a:t>End if End for</a:t>
            </a:r>
          </a:p>
          <a:p>
            <a:pPr>
              <a:buNone/>
            </a:pPr>
            <a:r>
              <a:rPr lang="en-US" sz="2400" dirty="0" smtClean="0"/>
              <a:t>End for</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381001" y="2817177"/>
          <a:ext cx="8229600" cy="3474720"/>
        </p:xfrm>
        <a:graphic>
          <a:graphicData uri="http://schemas.openxmlformats.org/drawingml/2006/table">
            <a:tbl>
              <a:tblPr/>
              <a:tblGrid>
                <a:gridCol w="1065628"/>
                <a:gridCol w="1255468"/>
                <a:gridCol w="913228"/>
                <a:gridCol w="633941"/>
                <a:gridCol w="633941"/>
                <a:gridCol w="633941"/>
                <a:gridCol w="633941"/>
                <a:gridCol w="559463"/>
                <a:gridCol w="633941"/>
                <a:gridCol w="633941"/>
                <a:gridCol w="632167"/>
              </a:tblGrid>
              <a:tr h="272178">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17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57">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178">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228598" y="2817178"/>
          <a:ext cx="8610601" cy="3812221"/>
        </p:xfrm>
        <a:graphic>
          <a:graphicData uri="http://schemas.openxmlformats.org/drawingml/2006/table">
            <a:tbl>
              <a:tblPr/>
              <a:tblGrid>
                <a:gridCol w="1114963"/>
                <a:gridCol w="1313592"/>
                <a:gridCol w="955507"/>
                <a:gridCol w="663290"/>
                <a:gridCol w="663290"/>
                <a:gridCol w="663290"/>
                <a:gridCol w="663290"/>
                <a:gridCol w="585365"/>
                <a:gridCol w="663290"/>
                <a:gridCol w="663290"/>
                <a:gridCol w="661434"/>
              </a:tblGrid>
              <a:tr h="38122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dirty="0">
                          <a:latin typeface="Times New Roman"/>
                          <a:ea typeface="Times New Roman"/>
                          <a:cs typeface="Times New Roman"/>
                        </a:rPr>
                        <a:t>Vertex</a:t>
                      </a:r>
                    </a:p>
                    <a:p>
                      <a:pPr marL="67945" marR="0">
                        <a:lnSpc>
                          <a:spcPct val="114000"/>
                        </a:lnSpc>
                        <a:spcBef>
                          <a:spcPts val="0"/>
                        </a:spcBef>
                        <a:spcAft>
                          <a:spcPts val="0"/>
                        </a:spcAft>
                      </a:pPr>
                      <a:r>
                        <a:rPr lang="en-US" sz="2000" dirty="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244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228598" y="2817178"/>
          <a:ext cx="8610601" cy="3888421"/>
        </p:xfrm>
        <a:graphic>
          <a:graphicData uri="http://schemas.openxmlformats.org/drawingml/2006/table">
            <a:tbl>
              <a:tblPr/>
              <a:tblGrid>
                <a:gridCol w="1114963"/>
                <a:gridCol w="1313592"/>
                <a:gridCol w="955507"/>
                <a:gridCol w="663290"/>
                <a:gridCol w="663290"/>
                <a:gridCol w="663290"/>
                <a:gridCol w="663290"/>
                <a:gridCol w="585365"/>
                <a:gridCol w="663290"/>
                <a:gridCol w="663290"/>
                <a:gridCol w="661434"/>
              </a:tblGrid>
              <a:tr h="38884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776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381002" y="2817178"/>
          <a:ext cx="8458197" cy="3812221"/>
        </p:xfrm>
        <a:graphic>
          <a:graphicData uri="http://schemas.openxmlformats.org/drawingml/2006/table">
            <a:tbl>
              <a:tblPr/>
              <a:tblGrid>
                <a:gridCol w="1095229"/>
                <a:gridCol w="1290342"/>
                <a:gridCol w="938595"/>
                <a:gridCol w="651550"/>
                <a:gridCol w="651550"/>
                <a:gridCol w="651550"/>
                <a:gridCol w="651550"/>
                <a:gridCol w="575004"/>
                <a:gridCol w="651550"/>
                <a:gridCol w="651550"/>
                <a:gridCol w="649727"/>
              </a:tblGrid>
              <a:tr h="38122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244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381002" y="2817178"/>
          <a:ext cx="8458197" cy="3812221"/>
        </p:xfrm>
        <a:graphic>
          <a:graphicData uri="http://schemas.openxmlformats.org/drawingml/2006/table">
            <a:tbl>
              <a:tblPr/>
              <a:tblGrid>
                <a:gridCol w="1095229"/>
                <a:gridCol w="1290342"/>
                <a:gridCol w="938595"/>
                <a:gridCol w="651550"/>
                <a:gridCol w="651550"/>
                <a:gridCol w="651550"/>
                <a:gridCol w="651550"/>
                <a:gridCol w="575004"/>
                <a:gridCol w="651550"/>
                <a:gridCol w="651550"/>
                <a:gridCol w="649727"/>
              </a:tblGrid>
              <a:tr h="38122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244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dirty="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381002" y="2817178"/>
          <a:ext cx="8458197" cy="3736021"/>
        </p:xfrm>
        <a:graphic>
          <a:graphicData uri="http://schemas.openxmlformats.org/drawingml/2006/table">
            <a:tbl>
              <a:tblPr/>
              <a:tblGrid>
                <a:gridCol w="1095229"/>
                <a:gridCol w="1290342"/>
                <a:gridCol w="938595"/>
                <a:gridCol w="651550"/>
                <a:gridCol w="651550"/>
                <a:gridCol w="651550"/>
                <a:gridCol w="651550"/>
                <a:gridCol w="575004"/>
                <a:gridCol w="651550"/>
                <a:gridCol w="651550"/>
                <a:gridCol w="649727"/>
              </a:tblGrid>
              <a:tr h="37360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4720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dirty="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5,6,7,4,8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r>
                        <a:rPr lang="en-US" sz="200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dirty="0">
                          <a:latin typeface="Times New Roman"/>
                          <a:ea typeface="Times New Roman"/>
                          <a:cs typeface="Times New Roman"/>
                        </a:rPr>
                        <a:t>3250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r>
                        <a:rPr lang="en-US" sz="2000" dirty="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60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609600" y="381000"/>
            <a:ext cx="7696200" cy="2258170"/>
          </a:xfrm>
          <a:prstGeom prst="rect">
            <a:avLst/>
          </a:prstGeom>
        </p:spPr>
      </p:pic>
      <p:graphicFrame>
        <p:nvGraphicFramePr>
          <p:cNvPr id="5" name="Table 4"/>
          <p:cNvGraphicFramePr>
            <a:graphicFrameLocks noGrp="1"/>
          </p:cNvGraphicFramePr>
          <p:nvPr/>
        </p:nvGraphicFramePr>
        <p:xfrm>
          <a:off x="381002" y="2817178"/>
          <a:ext cx="8458197" cy="3812221"/>
        </p:xfrm>
        <a:graphic>
          <a:graphicData uri="http://schemas.openxmlformats.org/drawingml/2006/table">
            <a:tbl>
              <a:tblPr/>
              <a:tblGrid>
                <a:gridCol w="1095229"/>
                <a:gridCol w="1290342"/>
                <a:gridCol w="938595"/>
                <a:gridCol w="651550"/>
                <a:gridCol w="651550"/>
                <a:gridCol w="651550"/>
                <a:gridCol w="651550"/>
                <a:gridCol w="575004"/>
                <a:gridCol w="651550"/>
                <a:gridCol w="651550"/>
                <a:gridCol w="649727"/>
              </a:tblGrid>
              <a:tr h="381222">
                <a:tc rowSpan="2">
                  <a:txBody>
                    <a:bodyPr/>
                    <a:lstStyle/>
                    <a:p>
                      <a:pPr marL="67945" marR="0">
                        <a:lnSpc>
                          <a:spcPct val="114000"/>
                        </a:lnSpc>
                        <a:spcBef>
                          <a:spcPts val="0"/>
                        </a:spcBef>
                        <a:spcAft>
                          <a:spcPts val="0"/>
                        </a:spcAft>
                      </a:pPr>
                      <a:r>
                        <a:rPr lang="en-US" sz="2000" dirty="0">
                          <a:latin typeface="Times New Roman"/>
                          <a:ea typeface="Times New Roman"/>
                          <a:cs typeface="Times New Roman"/>
                        </a:rPr>
                        <a:t>Iteration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445" marR="0" algn="ctr">
                        <a:lnSpc>
                          <a:spcPct val="114000"/>
                        </a:lnSpc>
                        <a:spcBef>
                          <a:spcPts val="0"/>
                        </a:spcBef>
                        <a:spcAft>
                          <a:spcPts val="0"/>
                        </a:spcAft>
                      </a:pPr>
                      <a:r>
                        <a:rPr lang="en-US" sz="2000" dirty="0">
                          <a:latin typeface="Times New Roman"/>
                          <a:ea typeface="Times New Roman"/>
                          <a:cs typeface="Times New Roman"/>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18110" marR="0">
                        <a:lnSpc>
                          <a:spcPct val="114000"/>
                        </a:lnSpc>
                        <a:spcBef>
                          <a:spcPts val="0"/>
                        </a:spcBef>
                        <a:spcAft>
                          <a:spcPts val="0"/>
                        </a:spcAft>
                      </a:pPr>
                      <a:r>
                        <a:rPr lang="en-US" sz="2000">
                          <a:latin typeface="Times New Roman"/>
                          <a:ea typeface="Times New Roman"/>
                          <a:cs typeface="Times New Roman"/>
                        </a:rPr>
                        <a:t>Vertex</a:t>
                      </a:r>
                    </a:p>
                    <a:p>
                      <a:pPr marL="67945" marR="0">
                        <a:lnSpc>
                          <a:spcPct val="114000"/>
                        </a:lnSpc>
                        <a:spcBef>
                          <a:spcPts val="0"/>
                        </a:spcBef>
                        <a:spcAft>
                          <a:spcPts val="0"/>
                        </a:spcAft>
                      </a:pPr>
                      <a:r>
                        <a:rPr lang="en-US" sz="2000">
                          <a:latin typeface="Times New Roman"/>
                          <a:ea typeface="Times New Roman"/>
                          <a:cs typeface="Times New Roman"/>
                        </a:rPr>
                        <a:t>Selected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1497965" marR="1492250" algn="ctr">
                        <a:lnSpc>
                          <a:spcPct val="114000"/>
                        </a:lnSpc>
                        <a:spcBef>
                          <a:spcPts val="0"/>
                        </a:spcBef>
                        <a:spcAft>
                          <a:spcPts val="0"/>
                        </a:spcAft>
                      </a:pPr>
                      <a:r>
                        <a:rPr lang="en-US" sz="2000">
                          <a:latin typeface="Times New Roman"/>
                          <a:ea typeface="Times New Roman"/>
                          <a:cs typeface="Times New Roman"/>
                        </a:rPr>
                        <a:t>Dist[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244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6055" marR="0">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gn="ctr">
                        <a:lnSpc>
                          <a:spcPct val="114000"/>
                        </a:lnSpc>
                        <a:spcBef>
                          <a:spcPts val="0"/>
                        </a:spcBef>
                        <a:spcAft>
                          <a:spcPts val="0"/>
                        </a:spcAft>
                      </a:pPr>
                      <a:r>
                        <a:rPr lang="en-US" sz="200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gn="ctr">
                        <a:lnSpc>
                          <a:spcPct val="114000"/>
                        </a:lnSpc>
                        <a:spcBef>
                          <a:spcPts val="0"/>
                        </a:spcBef>
                        <a:spcAft>
                          <a:spcPts val="0"/>
                        </a:spcAft>
                      </a:pPr>
                      <a:r>
                        <a:rPr lang="en-US" sz="200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144145" marR="0">
                        <a:lnSpc>
                          <a:spcPct val="114000"/>
                        </a:lnSpc>
                        <a:spcBef>
                          <a:spcPts val="0"/>
                        </a:spcBef>
                        <a:spcAft>
                          <a:spcPts val="0"/>
                        </a:spcAft>
                      </a:pPr>
                      <a:r>
                        <a:rPr lang="en-US" sz="2000">
                          <a:latin typeface="Times New Roman"/>
                          <a:ea typeface="Times New Roman"/>
                          <a:cs typeface="Times New Roman"/>
                        </a:rPr>
                        <a:t>Initial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1500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dirty="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marR="0" algn="ctr">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dirty="0">
                          <a:latin typeface="Times New Roman"/>
                          <a:ea typeface="Times New Roman"/>
                          <a:cs typeface="Times New Roman"/>
                        </a:rPr>
                        <a:t>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dirty="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815" marR="0">
                        <a:lnSpc>
                          <a:spcPct val="114000"/>
                        </a:lnSpc>
                        <a:spcBef>
                          <a:spcPts val="0"/>
                        </a:spcBef>
                        <a:spcAft>
                          <a:spcPts val="0"/>
                        </a:spcAft>
                      </a:pPr>
                      <a:r>
                        <a:rPr lang="en-US" sz="2000">
                          <a:latin typeface="Times New Roman"/>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5245" algn="ctr">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57150" algn="ctr">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56515" algn="ct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dirty="0">
                          <a:latin typeface="Times New Roman"/>
                          <a:ea typeface="Times New Roman"/>
                          <a:cs typeface="Times New Roman"/>
                        </a:rPr>
                        <a:t>5,6,7,4,8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r>
                        <a:rPr lang="en-US" sz="200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dirty="0">
                          <a:latin typeface="Times New Roman"/>
                          <a:ea typeface="Times New Roman"/>
                          <a:cs typeface="Times New Roman"/>
                        </a:rPr>
                        <a:t>3250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r>
                        <a:rPr lang="en-US" sz="2000" dirty="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dirty="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dirty="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dirty="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22">
                <a:tc>
                  <a:txBody>
                    <a:bodyPr/>
                    <a:lstStyle/>
                    <a:p>
                      <a:pPr marL="0" marR="0">
                        <a:lnSpc>
                          <a:spcPct val="114000"/>
                        </a:lnSpc>
                        <a:spcBef>
                          <a:spcPts val="0"/>
                        </a:spcBef>
                        <a:spcAft>
                          <a:spcPts val="0"/>
                        </a:spcAft>
                      </a:pP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0">
                        <a:lnSpc>
                          <a:spcPct val="114000"/>
                        </a:lnSpc>
                        <a:spcBef>
                          <a:spcPts val="0"/>
                        </a:spcBef>
                        <a:spcAft>
                          <a:spcPts val="0"/>
                        </a:spcAft>
                      </a:pPr>
                      <a:r>
                        <a:rPr lang="en-US" sz="2000">
                          <a:latin typeface="Times New Roman"/>
                          <a:ea typeface="Times New Roman"/>
                          <a:cs typeface="Times New Roman"/>
                        </a:rPr>
                        <a:t>5,6,7,4,8,3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ct val="114000"/>
                        </a:lnSpc>
                        <a:spcBef>
                          <a:spcPts val="0"/>
                        </a:spcBef>
                        <a:spcAft>
                          <a:spcPts val="0"/>
                        </a:spcAft>
                      </a:pPr>
                      <a:r>
                        <a:rPr lang="en-US" sz="2000">
                          <a:latin typeface="Times New Roman"/>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7945" algn="r">
                        <a:lnSpc>
                          <a:spcPct val="114000"/>
                        </a:lnSpc>
                        <a:spcBef>
                          <a:spcPts val="0"/>
                        </a:spcBef>
                        <a:spcAft>
                          <a:spcPts val="0"/>
                        </a:spcAft>
                      </a:pPr>
                      <a:r>
                        <a:rPr lang="en-US" sz="2000">
                          <a:latin typeface="Times New Roman"/>
                          <a:ea typeface="Times New Roman"/>
                          <a:cs typeface="Times New Roman"/>
                        </a:rPr>
                        <a:t>3350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a:latin typeface="Times New Roman"/>
                          <a:ea typeface="Times New Roman"/>
                          <a:cs typeface="Times New Roman"/>
                        </a:rPr>
                        <a:t>3250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0">
                        <a:lnSpc>
                          <a:spcPct val="114000"/>
                        </a:lnSpc>
                        <a:spcBef>
                          <a:spcPts val="0"/>
                        </a:spcBef>
                        <a:spcAft>
                          <a:spcPts val="0"/>
                        </a:spcAft>
                      </a:pPr>
                      <a:r>
                        <a:rPr lang="en-US" sz="2000">
                          <a:latin typeface="Times New Roman"/>
                          <a:ea typeface="Times New Roman"/>
                          <a:cs typeface="Times New Roman"/>
                        </a:rPr>
                        <a:t>2450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0">
                        <a:lnSpc>
                          <a:spcPct val="114000"/>
                        </a:lnSpc>
                        <a:spcBef>
                          <a:spcPts val="0"/>
                        </a:spcBef>
                        <a:spcAft>
                          <a:spcPts val="0"/>
                        </a:spcAft>
                      </a:pPr>
                      <a:r>
                        <a:rPr lang="en-US" sz="2000">
                          <a:latin typeface="Times New Roman"/>
                          <a:ea typeface="Times New Roman"/>
                          <a:cs typeface="Times New Roman"/>
                        </a:rPr>
                        <a:t>1250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8585" marR="0">
                        <a:lnSpc>
                          <a:spcPct val="114000"/>
                        </a:lnSpc>
                        <a:spcBef>
                          <a:spcPts val="0"/>
                        </a:spcBef>
                        <a:spcAft>
                          <a:spcPts val="0"/>
                        </a:spcAft>
                      </a:pPr>
                      <a:r>
                        <a:rPr lang="en-US" sz="2000">
                          <a:latin typeface="Times New Roman"/>
                          <a:ea typeface="Times New Roman"/>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67945" algn="ctr">
                        <a:lnSpc>
                          <a:spcPct val="114000"/>
                        </a:lnSpc>
                        <a:spcBef>
                          <a:spcPts val="0"/>
                        </a:spcBef>
                        <a:spcAft>
                          <a:spcPts val="0"/>
                        </a:spcAft>
                      </a:pPr>
                      <a:r>
                        <a:rPr lang="en-US" sz="2000" dirty="0">
                          <a:latin typeface="Times New Roman"/>
                          <a:ea typeface="Times New Roman"/>
                          <a:cs typeface="Times New Roman"/>
                        </a:rPr>
                        <a:t>250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a:latin typeface="Times New Roman"/>
                          <a:ea typeface="Times New Roman"/>
                          <a:cs typeface="Times New Roman"/>
                        </a:rPr>
                        <a:t>1150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8580" algn="r">
                        <a:lnSpc>
                          <a:spcPct val="114000"/>
                        </a:lnSpc>
                        <a:spcBef>
                          <a:spcPts val="0"/>
                        </a:spcBef>
                        <a:spcAft>
                          <a:spcPts val="0"/>
                        </a:spcAft>
                      </a:pPr>
                      <a:r>
                        <a:rPr lang="en-US" sz="2000" dirty="0">
                          <a:latin typeface="Times New Roman"/>
                          <a:ea typeface="Times New Roman"/>
                          <a:cs typeface="Times New Roman"/>
                        </a:rPr>
                        <a:t>1650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p:cNvPicPr/>
          <p:nvPr/>
        </p:nvPicPr>
        <p:blipFill>
          <a:blip r:embed="rId2" cstate="print"/>
          <a:stretch>
            <a:fillRect/>
          </a:stretch>
        </p:blipFill>
        <p:spPr>
          <a:xfrm>
            <a:off x="304800" y="990600"/>
            <a:ext cx="8610600" cy="5486400"/>
          </a:xfrm>
          <a:prstGeom prst="rect">
            <a:avLst/>
          </a:prstGeom>
        </p:spPr>
      </p:pic>
      <p:sp>
        <p:nvSpPr>
          <p:cNvPr id="5" name="TextBox 4"/>
          <p:cNvSpPr txBox="1"/>
          <p:nvPr/>
        </p:nvSpPr>
        <p:spPr>
          <a:xfrm>
            <a:off x="533400" y="0"/>
            <a:ext cx="7543800" cy="646331"/>
          </a:xfrm>
          <a:prstGeom prst="rect">
            <a:avLst/>
          </a:prstGeom>
          <a:noFill/>
        </p:spPr>
        <p:txBody>
          <a:bodyPr wrap="square" rtlCol="0">
            <a:spAutoFit/>
          </a:bodyPr>
          <a:lstStyle/>
          <a:p>
            <a:pPr algn="ctr"/>
            <a:r>
              <a:rPr lang="en-US" sz="3600" dirty="0" smtClean="0">
                <a:solidFill>
                  <a:srgbClr val="FF0000"/>
                </a:solidFill>
              </a:rPr>
              <a:t>Single Source Shortest Paths</a:t>
            </a:r>
            <a:endParaRPr lang="en-US" sz="36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Cost Spanning Trees</a:t>
            </a:r>
            <a:endParaRPr lang="en-IN" dirty="0"/>
          </a:p>
        </p:txBody>
      </p:sp>
      <p:sp>
        <p:nvSpPr>
          <p:cNvPr id="3" name="Content Placeholder 2"/>
          <p:cNvSpPr>
            <a:spLocks noGrp="1"/>
          </p:cNvSpPr>
          <p:nvPr>
            <p:ph idx="1"/>
          </p:nvPr>
        </p:nvSpPr>
        <p:spPr>
          <a:xfrm>
            <a:off x="827484" y="1446664"/>
            <a:ext cx="7693061" cy="5117909"/>
          </a:xfrm>
        </p:spPr>
        <p:txBody>
          <a:bodyPr>
            <a:normAutofit/>
          </a:bodyPr>
          <a:lstStyle/>
          <a:p>
            <a:r>
              <a:rPr lang="en-US" altLang="zh-TW" dirty="0" smtClean="0">
                <a:ea typeface="新細明體" charset="-120"/>
              </a:rPr>
              <a:t>The cost of a spanning tree of a weighted undirected graph is the sum of the costs of the edges in the spanning tree</a:t>
            </a:r>
          </a:p>
          <a:p>
            <a:pPr algn="l"/>
            <a:r>
              <a:rPr lang="en-US" altLang="zh-TW" dirty="0" smtClean="0">
                <a:ea typeface="新細明體" charset="-120"/>
              </a:rPr>
              <a:t>A minimum cost spanning tree is a spanning tree of least cost</a:t>
            </a:r>
          </a:p>
          <a:p>
            <a:pPr algn="l"/>
            <a:r>
              <a:rPr lang="en-US" dirty="0" smtClean="0">
                <a:ea typeface="新細明體" charset="-120"/>
              </a:rPr>
              <a:t>Select n-1 edges from a weighted graph of ‘n’ vertices with minimum cost</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r>
              <a:rPr lang="en-US" b="1" dirty="0" smtClean="0"/>
              <a:t>Bellman Ford Algorithm</a:t>
            </a:r>
            <a:br>
              <a:rPr lang="en-US" b="1" dirty="0" smtClean="0"/>
            </a:br>
            <a:endParaRPr lang="en-IN" dirty="0" smtClean="0"/>
          </a:p>
        </p:txBody>
      </p:sp>
      <p:sp>
        <p:nvSpPr>
          <p:cNvPr id="52227" name="Content Placeholder 2"/>
          <p:cNvSpPr>
            <a:spLocks noGrp="1"/>
          </p:cNvSpPr>
          <p:nvPr>
            <p:ph idx="1"/>
          </p:nvPr>
        </p:nvSpPr>
        <p:spPr>
          <a:xfrm>
            <a:off x="457200" y="914400"/>
            <a:ext cx="8229600" cy="5211763"/>
          </a:xfrm>
        </p:spPr>
        <p:txBody>
          <a:bodyPr>
            <a:normAutofit lnSpcReduction="10000"/>
          </a:bodyPr>
          <a:lstStyle/>
          <a:p>
            <a:pPr algn="just">
              <a:spcAft>
                <a:spcPts val="1200"/>
              </a:spcAft>
              <a:buNone/>
            </a:pPr>
            <a:r>
              <a:rPr lang="en-US" sz="2800" dirty="0" smtClean="0"/>
              <a:t>The basic principle behind Bellman Ford algorithm is relaxation.</a:t>
            </a:r>
          </a:p>
          <a:p>
            <a:pPr algn="just">
              <a:spcAft>
                <a:spcPts val="1200"/>
              </a:spcAft>
              <a:buNone/>
            </a:pPr>
            <a:r>
              <a:rPr lang="en-US" sz="2800" b="1" dirty="0" smtClean="0"/>
              <a:t>Input: </a:t>
            </a:r>
            <a:r>
              <a:rPr lang="en-US" sz="2800" dirty="0" smtClean="0"/>
              <a:t>Graph and a source vertex </a:t>
            </a:r>
            <a:r>
              <a:rPr lang="en-US" sz="2800" dirty="0" err="1" smtClean="0"/>
              <a:t>src</a:t>
            </a:r>
            <a:endParaRPr lang="en-US" sz="2800" dirty="0" smtClean="0"/>
          </a:p>
          <a:p>
            <a:pPr algn="just">
              <a:spcAft>
                <a:spcPts val="1200"/>
              </a:spcAft>
              <a:buNone/>
            </a:pPr>
            <a:r>
              <a:rPr lang="en-US" sz="2800" b="1" dirty="0" smtClean="0"/>
              <a:t>Output: </a:t>
            </a:r>
            <a:r>
              <a:rPr lang="en-US" sz="2800" dirty="0" smtClean="0"/>
              <a:t>Shortest distance to all vertices from </a:t>
            </a:r>
            <a:r>
              <a:rPr lang="en-US" sz="2800" dirty="0" err="1" smtClean="0"/>
              <a:t>src</a:t>
            </a:r>
            <a:r>
              <a:rPr lang="en-US" sz="2800" dirty="0" smtClean="0"/>
              <a:t>. If there is a negative weight cycle, then shortest distances are not calculated, negative weight cycle is reported.</a:t>
            </a:r>
          </a:p>
          <a:p>
            <a:pPr algn="just">
              <a:buNone/>
            </a:pPr>
            <a:r>
              <a:rPr lang="en-US" sz="2800" dirty="0" smtClean="0"/>
              <a:t>1) This step initializes distances from the source to all vertices as infinite and distance to the source itself as 0. Create an array dist[] of size |V| with all values as infinite except dist[</a:t>
            </a:r>
            <a:r>
              <a:rPr lang="en-US" sz="2800" dirty="0" err="1" smtClean="0"/>
              <a:t>src</a:t>
            </a:r>
            <a:r>
              <a:rPr lang="en-US" sz="2800" dirty="0" smtClean="0"/>
              <a:t>] where </a:t>
            </a:r>
            <a:r>
              <a:rPr lang="en-US" sz="2800" dirty="0" err="1" smtClean="0"/>
              <a:t>src</a:t>
            </a:r>
            <a:r>
              <a:rPr lang="en-US" sz="2800" dirty="0" smtClean="0"/>
              <a:t> is source vertex.</a:t>
            </a:r>
          </a:p>
          <a:p>
            <a:endParaRPr lang="en-US" dirty="0" smtClean="0"/>
          </a:p>
          <a:p>
            <a:endParaRPr lang="en-US" dirty="0" smtClean="0"/>
          </a:p>
          <a:p>
            <a:endParaRPr lang="en-US" dirty="0" smtClean="0"/>
          </a:p>
          <a:p>
            <a:endParaRPr lang="en-IN" dirty="0" smtClean="0"/>
          </a:p>
        </p:txBody>
      </p:sp>
      <p:sp>
        <p:nvSpPr>
          <p:cNvPr id="4" name="Footer Placeholder 3"/>
          <p:cNvSpPr>
            <a:spLocks noGrp="1"/>
          </p:cNvSpPr>
          <p:nvPr>
            <p:ph type="ftr" sz="quarter" idx="11"/>
          </p:nvPr>
        </p:nvSpPr>
        <p:spPr>
          <a:xfrm>
            <a:off x="609600" y="6356350"/>
            <a:ext cx="7772400" cy="365125"/>
          </a:xfrm>
        </p:spPr>
        <p:txBody>
          <a:bodyPr/>
          <a:lstStyle/>
          <a:p>
            <a:pPr>
              <a:defRPr/>
            </a:pPr>
            <a:r>
              <a:rPr lang="en-US" dirty="0"/>
              <a:t>SCS1304                      UNIT 4                     SCHOOL OF COMPUTING   </a:t>
            </a:r>
          </a:p>
        </p:txBody>
      </p:sp>
      <p:sp>
        <p:nvSpPr>
          <p:cNvPr id="52229" name="Slide Number Placeholder 4"/>
          <p:cNvSpPr>
            <a:spLocks noGrp="1" noChangeArrowheads="1"/>
          </p:cNvSpPr>
          <p:nvPr>
            <p:ph type="sldNum" sz="quarter" idx="12"/>
          </p:nvPr>
        </p:nvSpPr>
        <p:spPr bwMode="auto">
          <a:noFill/>
          <a:ln>
            <a:miter lim="800000"/>
            <a:headEnd/>
            <a:tailEnd/>
          </a:ln>
        </p:spPr>
        <p:txBody>
          <a:bodyPr/>
          <a:lstStyle/>
          <a:p>
            <a:fld id="{EAD87A05-EA0F-48A7-BE24-C9B7104DCCA3}" type="slidenum">
              <a:rPr lang="en-US" altLang="en-US"/>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endParaRPr lang="en-IN" smtClean="0"/>
          </a:p>
        </p:txBody>
      </p:sp>
      <p:sp>
        <p:nvSpPr>
          <p:cNvPr id="53251" name="Content Placeholder 2"/>
          <p:cNvSpPr>
            <a:spLocks noGrp="1"/>
          </p:cNvSpPr>
          <p:nvPr>
            <p:ph idx="1"/>
          </p:nvPr>
        </p:nvSpPr>
        <p:spPr>
          <a:xfrm>
            <a:off x="457200" y="457200"/>
            <a:ext cx="8229600" cy="5867400"/>
          </a:xfrm>
        </p:spPr>
        <p:txBody>
          <a:bodyPr>
            <a:normAutofit/>
          </a:bodyPr>
          <a:lstStyle/>
          <a:p>
            <a:pPr algn="just">
              <a:buNone/>
            </a:pPr>
            <a:r>
              <a:rPr lang="en-US" sz="2400" dirty="0" smtClean="0"/>
              <a:t>2) </a:t>
            </a:r>
            <a:r>
              <a:rPr lang="en-US" sz="2800" dirty="0" smtClean="0"/>
              <a:t>This step calculates shortest distances. Do following |V|-1 times where |V| is the number of vertices in given graph.</a:t>
            </a:r>
          </a:p>
          <a:p>
            <a:pPr algn="just">
              <a:buNone/>
            </a:pPr>
            <a:r>
              <a:rPr lang="en-US" sz="2800" dirty="0" smtClean="0"/>
              <a:t>a) Do following for each edge u-v</a:t>
            </a:r>
          </a:p>
          <a:p>
            <a:pPr algn="just">
              <a:buNone/>
            </a:pPr>
            <a:r>
              <a:rPr lang="en-US" sz="2800" dirty="0" smtClean="0"/>
              <a:t>     If dist[v] &gt; dist[u] + weight of edge </a:t>
            </a:r>
            <a:r>
              <a:rPr lang="en-US" sz="2800" dirty="0" err="1" smtClean="0"/>
              <a:t>uv</a:t>
            </a:r>
            <a:r>
              <a:rPr lang="en-US" sz="2800" dirty="0" smtClean="0"/>
              <a:t>, then </a:t>
            </a:r>
          </a:p>
          <a:p>
            <a:pPr algn="just">
              <a:buNone/>
            </a:pPr>
            <a:r>
              <a:rPr lang="en-US" sz="2800" dirty="0" smtClean="0"/>
              <a:t>	 update dist[v]</a:t>
            </a:r>
          </a:p>
          <a:p>
            <a:pPr algn="just">
              <a:buNone/>
            </a:pPr>
            <a:r>
              <a:rPr lang="en-US" sz="2800" dirty="0" smtClean="0"/>
              <a:t>     dist[v] = dist[u] + weight of edge </a:t>
            </a:r>
            <a:r>
              <a:rPr lang="en-US" sz="2800" dirty="0" err="1" smtClean="0"/>
              <a:t>uv</a:t>
            </a:r>
            <a:endParaRPr lang="en-US" sz="2800" dirty="0" smtClean="0"/>
          </a:p>
          <a:p>
            <a:pPr algn="just">
              <a:buNone/>
            </a:pPr>
            <a:r>
              <a:rPr lang="en-US" sz="2800" dirty="0" smtClean="0"/>
              <a:t>3) This step reports if there is a negative weight cycle in graph. Do following for each edge u-v</a:t>
            </a:r>
          </a:p>
          <a:p>
            <a:pPr algn="just">
              <a:buNone/>
            </a:pPr>
            <a:r>
              <a:rPr lang="en-US" sz="2800" dirty="0" smtClean="0"/>
              <a:t>	If dist[v] &gt; dist[u] + weight of edge </a:t>
            </a:r>
            <a:r>
              <a:rPr lang="en-US" sz="2800" dirty="0" err="1" smtClean="0"/>
              <a:t>uv</a:t>
            </a:r>
            <a:r>
              <a:rPr lang="en-US" sz="2800" dirty="0" smtClean="0"/>
              <a:t>, then “Graph contains negative weight cycle”</a:t>
            </a:r>
          </a:p>
        </p:txBody>
      </p:sp>
      <p:sp>
        <p:nvSpPr>
          <p:cNvPr id="53253" name="Slide Number Placeholder 4"/>
          <p:cNvSpPr>
            <a:spLocks noGrp="1" noChangeArrowheads="1"/>
          </p:cNvSpPr>
          <p:nvPr>
            <p:ph type="sldNum" sz="quarter" idx="12"/>
          </p:nvPr>
        </p:nvSpPr>
        <p:spPr bwMode="auto">
          <a:noFill/>
          <a:ln>
            <a:miter lim="800000"/>
            <a:headEnd/>
            <a:tailEnd/>
          </a:ln>
        </p:spPr>
        <p:txBody>
          <a:bodyPr/>
          <a:lstStyle/>
          <a:p>
            <a:fld id="{0788F699-C7E5-4844-A871-B42E445FC3C2}" type="slidenum">
              <a:rPr lang="en-US" altLang="en-US"/>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IN" smtClean="0"/>
          </a:p>
        </p:txBody>
      </p:sp>
      <p:sp>
        <p:nvSpPr>
          <p:cNvPr id="54275" name="Content Placeholder 2"/>
          <p:cNvSpPr>
            <a:spLocks noGrp="1"/>
          </p:cNvSpPr>
          <p:nvPr>
            <p:ph idx="1"/>
          </p:nvPr>
        </p:nvSpPr>
        <p:spPr/>
        <p:txBody>
          <a:bodyPr/>
          <a:lstStyle/>
          <a:p>
            <a:pPr algn="just"/>
            <a:r>
              <a:rPr lang="en-US" sz="2800" dirty="0" smtClean="0"/>
              <a:t>The idea of step 3 is, step 2 guarantees the shortest distances if the graph doesn’t contain a negative weight cycle. </a:t>
            </a:r>
          </a:p>
          <a:p>
            <a:pPr algn="just"/>
            <a:r>
              <a:rPr lang="en-US" sz="2800" dirty="0" smtClean="0"/>
              <a:t>If we iterate through all edges one more time and get a shorter path for any vertex, then there is a negative weight cycle</a:t>
            </a:r>
          </a:p>
          <a:p>
            <a:endParaRPr lang="en-IN" dirty="0" smtClean="0"/>
          </a:p>
        </p:txBody>
      </p:sp>
      <p:sp>
        <p:nvSpPr>
          <p:cNvPr id="4" name="Footer Placeholder 3"/>
          <p:cNvSpPr>
            <a:spLocks noGrp="1"/>
          </p:cNvSpPr>
          <p:nvPr>
            <p:ph type="ftr" sz="quarter" idx="11"/>
          </p:nvPr>
        </p:nvSpPr>
        <p:spPr>
          <a:xfrm>
            <a:off x="609600" y="6356350"/>
            <a:ext cx="7391400" cy="365125"/>
          </a:xfrm>
        </p:spPr>
        <p:txBody>
          <a:bodyPr/>
          <a:lstStyle/>
          <a:p>
            <a:pPr>
              <a:defRPr/>
            </a:pPr>
            <a:r>
              <a:rPr lang="en-US" dirty="0"/>
              <a:t>SCS1304                      UNIT 4                     SCHOOL OF COMPUTING   </a:t>
            </a:r>
          </a:p>
        </p:txBody>
      </p:sp>
      <p:sp>
        <p:nvSpPr>
          <p:cNvPr id="54277" name="Slide Number Placeholder 4"/>
          <p:cNvSpPr>
            <a:spLocks noGrp="1" noChangeArrowheads="1"/>
          </p:cNvSpPr>
          <p:nvPr>
            <p:ph type="sldNum" sz="quarter" idx="12"/>
          </p:nvPr>
        </p:nvSpPr>
        <p:spPr bwMode="auto">
          <a:noFill/>
          <a:ln>
            <a:miter lim="800000"/>
            <a:headEnd/>
            <a:tailEnd/>
          </a:ln>
        </p:spPr>
        <p:txBody>
          <a:bodyPr/>
          <a:lstStyle/>
          <a:p>
            <a:fld id="{1326984F-4492-47F6-8182-85169450B300}" type="slidenum">
              <a:rPr lang="en-US" altLang="en-US"/>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038600" y="533400"/>
            <a:ext cx="4724400" cy="2971800"/>
          </a:xfrm>
          <a:prstGeom prst="rect">
            <a:avLst/>
          </a:prstGeom>
          <a:noFill/>
          <a:ln w="9525">
            <a:noFill/>
            <a:miter lim="800000"/>
            <a:headEnd/>
            <a:tailEnd/>
          </a:ln>
          <a:effectLst/>
        </p:spPr>
      </p:pic>
      <p:sp>
        <p:nvSpPr>
          <p:cNvPr id="5" name="TextBox 4"/>
          <p:cNvSpPr txBox="1"/>
          <p:nvPr/>
        </p:nvSpPr>
        <p:spPr>
          <a:xfrm>
            <a:off x="228600" y="609600"/>
            <a:ext cx="2362200" cy="646331"/>
          </a:xfrm>
          <a:prstGeom prst="rect">
            <a:avLst/>
          </a:prstGeom>
          <a:noFill/>
        </p:spPr>
        <p:txBody>
          <a:bodyPr wrap="square" rtlCol="0">
            <a:spAutoFit/>
          </a:bodyPr>
          <a:lstStyle/>
          <a:p>
            <a:endParaRPr lang="en-US" dirty="0" smtClean="0"/>
          </a:p>
          <a:p>
            <a:endParaRPr lang="en-US" dirty="0"/>
          </a:p>
        </p:txBody>
      </p:sp>
      <p:graphicFrame>
        <p:nvGraphicFramePr>
          <p:cNvPr id="6" name="Table 5"/>
          <p:cNvGraphicFramePr>
            <a:graphicFrameLocks noGrp="1"/>
          </p:cNvGraphicFramePr>
          <p:nvPr/>
        </p:nvGraphicFramePr>
        <p:xfrm>
          <a:off x="304800" y="76200"/>
          <a:ext cx="3505200" cy="6759349"/>
        </p:xfrm>
        <a:graphic>
          <a:graphicData uri="http://schemas.openxmlformats.org/drawingml/2006/table">
            <a:tbl>
              <a:tblPr firstRow="1" bandRow="1">
                <a:tableStyleId>{5940675A-B579-460E-94D1-54222C63F5DA}</a:tableStyleId>
              </a:tblPr>
              <a:tblGrid>
                <a:gridCol w="775189"/>
                <a:gridCol w="672611"/>
                <a:gridCol w="636372"/>
                <a:gridCol w="612136"/>
                <a:gridCol w="808892"/>
              </a:tblGrid>
              <a:tr h="73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1-2</a:t>
                      </a:r>
                      <a:endParaRPr lang="en-US" sz="2000"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73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1-4</a:t>
                      </a:r>
                    </a:p>
                    <a:p>
                      <a:pPr algn="ctr"/>
                      <a:endParaRPr lang="en-US" sz="2000" b="1"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73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1-3</a:t>
                      </a:r>
                    </a:p>
                    <a:p>
                      <a:pPr algn="ctr"/>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3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2-5</a:t>
                      </a:r>
                    </a:p>
                    <a:p>
                      <a:pPr algn="ctr"/>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625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3-2</a:t>
                      </a:r>
                    </a:p>
                    <a:p>
                      <a:pPr algn="ctr"/>
                      <a:endParaRPr lang="en-US" sz="2000"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625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3-5</a:t>
                      </a:r>
                    </a:p>
                    <a:p>
                      <a:pPr algn="ctr"/>
                      <a:endParaRPr lang="en-US" sz="2000"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62531">
                <a:tc>
                  <a:txBody>
                    <a:bodyPr/>
                    <a:lstStyle/>
                    <a:p>
                      <a:pPr algn="ctr"/>
                      <a:r>
                        <a:rPr lang="en-US" sz="2000" b="1" dirty="0" smtClean="0"/>
                        <a:t>4-3</a:t>
                      </a:r>
                      <a:endParaRPr lang="en-US" sz="2000"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50651">
                <a:tc>
                  <a:txBody>
                    <a:bodyPr/>
                    <a:lstStyle/>
                    <a:p>
                      <a:pPr algn="ctr"/>
                      <a:r>
                        <a:rPr lang="en-US" sz="2000" b="1" dirty="0" smtClean="0"/>
                        <a:t>4-6</a:t>
                      </a:r>
                      <a:endParaRPr lang="en-US" sz="2000"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98967">
                <a:tc>
                  <a:txBody>
                    <a:bodyPr/>
                    <a:lstStyle/>
                    <a:p>
                      <a:pPr algn="ctr"/>
                      <a:r>
                        <a:rPr lang="en-US" sz="2000" b="1" dirty="0" smtClean="0"/>
                        <a:t>5-7</a:t>
                      </a:r>
                      <a:endParaRPr lang="en-US" sz="2000" b="1"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609600">
                <a:tc>
                  <a:txBody>
                    <a:bodyPr/>
                    <a:lstStyle/>
                    <a:p>
                      <a:pPr algn="ctr"/>
                      <a:r>
                        <a:rPr lang="en-US" sz="2000" b="1" dirty="0" smtClean="0"/>
                        <a:t>6-7</a:t>
                      </a:r>
                      <a:endParaRPr lang="en-US" sz="2000" b="1"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7" name="TextBox 6"/>
          <p:cNvSpPr txBox="1"/>
          <p:nvPr/>
        </p:nvSpPr>
        <p:spPr>
          <a:xfrm>
            <a:off x="5257800" y="4343400"/>
            <a:ext cx="1905000" cy="2308324"/>
          </a:xfrm>
          <a:prstGeom prst="rect">
            <a:avLst/>
          </a:prstGeom>
          <a:noFill/>
        </p:spPr>
        <p:txBody>
          <a:bodyPr wrap="square" rtlCol="0">
            <a:spAutoFit/>
          </a:bodyPr>
          <a:lstStyle/>
          <a:p>
            <a:r>
              <a:rPr lang="en-US" dirty="0" smtClean="0"/>
              <a:t>1-0</a:t>
            </a:r>
          </a:p>
          <a:p>
            <a:r>
              <a:rPr lang="en-US" dirty="0" smtClean="0"/>
              <a:t>2-1</a:t>
            </a:r>
          </a:p>
          <a:p>
            <a:r>
              <a:rPr lang="en-US" dirty="0" smtClean="0"/>
              <a:t>3-3</a:t>
            </a:r>
          </a:p>
          <a:p>
            <a:r>
              <a:rPr lang="en-US" dirty="0" smtClean="0"/>
              <a:t>4-5</a:t>
            </a:r>
          </a:p>
          <a:p>
            <a:r>
              <a:rPr lang="en-US" dirty="0" smtClean="0"/>
              <a:t>5-0</a:t>
            </a:r>
          </a:p>
          <a:p>
            <a:r>
              <a:rPr lang="en-US" dirty="0" smtClean="0"/>
              <a:t>6-4</a:t>
            </a:r>
          </a:p>
          <a:p>
            <a:r>
              <a:rPr lang="en-US" dirty="0" smtClean="0"/>
              <a:t>7-3</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274638"/>
            <a:ext cx="8229600" cy="866775"/>
          </a:xfrm>
        </p:spPr>
        <p:txBody>
          <a:bodyPr/>
          <a:lstStyle/>
          <a:p>
            <a:endParaRPr lang="en-IN" smtClean="0"/>
          </a:p>
        </p:txBody>
      </p:sp>
      <p:pic>
        <p:nvPicPr>
          <p:cNvPr id="55299" name="Content Placeholder 5"/>
          <p:cNvPicPr>
            <a:picLocks noGrp="1" noChangeAspect="1" noChangeArrowheads="1"/>
          </p:cNvPicPr>
          <p:nvPr>
            <p:ph idx="1"/>
          </p:nvPr>
        </p:nvPicPr>
        <p:blipFill>
          <a:blip r:embed="rId2"/>
          <a:srcRect/>
          <a:stretch>
            <a:fillRect/>
          </a:stretch>
        </p:blipFill>
        <p:spPr>
          <a:xfrm>
            <a:off x="1704975" y="1344613"/>
            <a:ext cx="5534025" cy="3281362"/>
          </a:xfrm>
        </p:spPr>
      </p:pic>
      <p:sp>
        <p:nvSpPr>
          <p:cNvPr id="4" name="Footer Placeholder 3"/>
          <p:cNvSpPr>
            <a:spLocks noGrp="1"/>
          </p:cNvSpPr>
          <p:nvPr>
            <p:ph type="ftr" sz="quarter" idx="11"/>
          </p:nvPr>
        </p:nvSpPr>
        <p:spPr>
          <a:xfrm>
            <a:off x="838200" y="6356350"/>
            <a:ext cx="7239000" cy="365125"/>
          </a:xfrm>
        </p:spPr>
        <p:txBody>
          <a:bodyPr/>
          <a:lstStyle/>
          <a:p>
            <a:pPr>
              <a:defRPr/>
            </a:pPr>
            <a:r>
              <a:rPr lang="en-US" dirty="0"/>
              <a:t>SCS1304                      UNIT 4                     SCHOOL OF COMPUTING   </a:t>
            </a:r>
          </a:p>
        </p:txBody>
      </p:sp>
      <p:sp>
        <p:nvSpPr>
          <p:cNvPr id="55301" name="Slide Number Placeholder 4"/>
          <p:cNvSpPr>
            <a:spLocks noGrp="1" noChangeArrowheads="1"/>
          </p:cNvSpPr>
          <p:nvPr>
            <p:ph type="sldNum" sz="quarter" idx="12"/>
          </p:nvPr>
        </p:nvSpPr>
        <p:spPr bwMode="auto">
          <a:noFill/>
          <a:ln>
            <a:miter lim="800000"/>
            <a:headEnd/>
            <a:tailEnd/>
          </a:ln>
        </p:spPr>
        <p:txBody>
          <a:bodyPr/>
          <a:lstStyle/>
          <a:p>
            <a:fld id="{C1F2A2E1-A193-4929-BFFE-96086FBCFD11}" type="slidenum">
              <a:rPr lang="en-US" altLang="en-US"/>
              <a:pPr/>
              <a:t>74</a:t>
            </a:fld>
            <a:endParaRPr lang="en-US" altLang="en-US"/>
          </a:p>
        </p:txBody>
      </p:sp>
      <p:sp>
        <p:nvSpPr>
          <p:cNvPr id="55302" name="TextBox 7"/>
          <p:cNvSpPr txBox="1">
            <a:spLocks noChangeArrowheads="1"/>
          </p:cNvSpPr>
          <p:nvPr/>
        </p:nvSpPr>
        <p:spPr bwMode="auto">
          <a:xfrm>
            <a:off x="381000" y="5095875"/>
            <a:ext cx="8381999" cy="923925"/>
          </a:xfrm>
          <a:prstGeom prst="rect">
            <a:avLst/>
          </a:prstGeom>
          <a:noFill/>
          <a:ln w="9525">
            <a:noFill/>
            <a:miter lim="800000"/>
            <a:headEnd/>
            <a:tailEnd/>
          </a:ln>
        </p:spPr>
        <p:txBody>
          <a:bodyPr wrap="square">
            <a:spAutoFit/>
          </a:bodyPr>
          <a:lstStyle/>
          <a:p>
            <a:pPr algn="just"/>
            <a:r>
              <a:rPr lang="en-US" dirty="0"/>
              <a:t>Let the given source vertex be 0. Initialize all distances as infinite, except the distance to the source itself. Total number of vertices in the graph is 5, so all edges must be processed 4 times.</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776823-5C8C-4694-B606-ED855DF8C251}" type="slidenum">
              <a:rPr lang="en-US" altLang="en-US" smtClean="0"/>
              <a:pPr/>
              <a:t>75</a:t>
            </a:fld>
            <a:endParaRPr lang="en-US" altLang="en-US"/>
          </a:p>
        </p:txBody>
      </p:sp>
      <p:pic>
        <p:nvPicPr>
          <p:cNvPr id="96258" name="Picture 2"/>
          <p:cNvPicPr>
            <a:picLocks noChangeAspect="1" noChangeArrowheads="1"/>
          </p:cNvPicPr>
          <p:nvPr/>
        </p:nvPicPr>
        <p:blipFill>
          <a:blip r:embed="rId2"/>
          <a:srcRect/>
          <a:stretch>
            <a:fillRect/>
          </a:stretch>
        </p:blipFill>
        <p:spPr bwMode="auto">
          <a:xfrm>
            <a:off x="4191000" y="2743200"/>
            <a:ext cx="4524375" cy="3733800"/>
          </a:xfrm>
          <a:prstGeom prst="rect">
            <a:avLst/>
          </a:prstGeom>
          <a:noFill/>
          <a:ln w="9525">
            <a:noFill/>
            <a:miter lim="800000"/>
            <a:headEnd/>
            <a:tailEnd/>
          </a:ln>
          <a:effectLst/>
        </p:spPr>
      </p:pic>
      <p:sp>
        <p:nvSpPr>
          <p:cNvPr id="7" name="Rectangle 6"/>
          <p:cNvSpPr/>
          <p:nvPr/>
        </p:nvSpPr>
        <p:spPr>
          <a:xfrm>
            <a:off x="152400" y="1295400"/>
            <a:ext cx="7620000" cy="400110"/>
          </a:xfrm>
          <a:prstGeom prst="rect">
            <a:avLst/>
          </a:prstGeom>
        </p:spPr>
        <p:txBody>
          <a:bodyPr wrap="square">
            <a:spAutoFit/>
          </a:bodyPr>
          <a:lstStyle/>
          <a:p>
            <a:r>
              <a:rPr lang="en-US" sz="2000" b="1" dirty="0" smtClean="0"/>
              <a:t>(A, B), (A, C), (B, D), (B, C), (B, E), (D, B), (D, C), (E, D). </a:t>
            </a:r>
            <a:endParaRPr lang="en-US" sz="2000" b="1" dirty="0"/>
          </a:p>
        </p:txBody>
      </p:sp>
      <p:sp>
        <p:nvSpPr>
          <p:cNvPr id="8" name="Rectangle 7"/>
          <p:cNvSpPr/>
          <p:nvPr/>
        </p:nvSpPr>
        <p:spPr>
          <a:xfrm>
            <a:off x="304800" y="1828800"/>
            <a:ext cx="4800600" cy="923330"/>
          </a:xfrm>
          <a:prstGeom prst="rect">
            <a:avLst/>
          </a:prstGeom>
        </p:spPr>
        <p:txBody>
          <a:bodyPr wrap="square">
            <a:spAutoFit/>
          </a:bodyPr>
          <a:lstStyle/>
          <a:p>
            <a:pPr algn="just"/>
            <a:r>
              <a:rPr lang="en-US" dirty="0" smtClean="0"/>
              <a:t>If dist[v] &gt; dist[u] + weight of edge </a:t>
            </a:r>
            <a:r>
              <a:rPr lang="en-US" dirty="0" err="1" smtClean="0"/>
              <a:t>uv</a:t>
            </a:r>
            <a:r>
              <a:rPr lang="en-US" dirty="0" smtClean="0"/>
              <a:t>, then </a:t>
            </a:r>
            <a:r>
              <a:rPr lang="en-US" b="1" dirty="0" smtClean="0"/>
              <a:t>update dist[v]</a:t>
            </a:r>
          </a:p>
          <a:p>
            <a:pPr algn="just"/>
            <a:r>
              <a:rPr lang="en-US" dirty="0" smtClean="0"/>
              <a:t>     dist[v] = dist[u] + weight of edge </a:t>
            </a:r>
            <a:r>
              <a:rPr lang="en-US" dirty="0" err="1" smtClean="0"/>
              <a:t>uv</a:t>
            </a:r>
            <a:endParaRPr lang="en-US"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868362"/>
          </a:xfrm>
        </p:spPr>
        <p:txBody>
          <a:bodyPr/>
          <a:lstStyle/>
          <a:p>
            <a:endParaRPr lang="en-IN" smtClean="0"/>
          </a:p>
        </p:txBody>
      </p:sp>
      <p:sp>
        <p:nvSpPr>
          <p:cNvPr id="56323" name="Content Placeholder 2"/>
          <p:cNvSpPr>
            <a:spLocks noGrp="1"/>
          </p:cNvSpPr>
          <p:nvPr>
            <p:ph idx="1"/>
          </p:nvPr>
        </p:nvSpPr>
        <p:spPr/>
        <p:txBody>
          <a:bodyPr/>
          <a:lstStyle/>
          <a:p>
            <a:pPr algn="just"/>
            <a:r>
              <a:rPr lang="en-US" sz="2400" dirty="0" smtClean="0"/>
              <a:t>Let all edges are processed in the following order: (B, E), (D, B), (B, D), (A, B), (A, C), (D, C), (B, C), (E, D). </a:t>
            </a:r>
          </a:p>
          <a:p>
            <a:pPr algn="just"/>
            <a:r>
              <a:rPr lang="en-US" sz="2400" dirty="0" smtClean="0"/>
              <a:t>We get the following distances when all edges are processed the first time. The first row shows initial distances. </a:t>
            </a:r>
          </a:p>
          <a:p>
            <a:pPr algn="just"/>
            <a:r>
              <a:rPr lang="en-US" sz="2400" dirty="0" smtClean="0"/>
              <a:t>The second row shows distances when edges (B, E), (D, B), (B, D) and (A, B) are processed. </a:t>
            </a:r>
          </a:p>
          <a:p>
            <a:pPr algn="just"/>
            <a:r>
              <a:rPr lang="en-US" sz="2400" dirty="0" smtClean="0"/>
              <a:t>The third row shows distances when (A, C) is processed. The fourth row shows when (D, C), (B, C) and (E, D) are processed.</a:t>
            </a:r>
            <a:endParaRPr lang="en-IN" sz="2400" dirty="0" smtClean="0"/>
          </a:p>
        </p:txBody>
      </p:sp>
      <p:sp>
        <p:nvSpPr>
          <p:cNvPr id="4" name="Footer Placeholder 3"/>
          <p:cNvSpPr>
            <a:spLocks noGrp="1"/>
          </p:cNvSpPr>
          <p:nvPr>
            <p:ph type="ftr" sz="quarter" idx="11"/>
          </p:nvPr>
        </p:nvSpPr>
        <p:spPr>
          <a:xfrm>
            <a:off x="762000" y="6356350"/>
            <a:ext cx="7543800" cy="365125"/>
          </a:xfrm>
        </p:spPr>
        <p:txBody>
          <a:bodyPr/>
          <a:lstStyle/>
          <a:p>
            <a:pPr>
              <a:defRPr/>
            </a:pPr>
            <a:r>
              <a:rPr lang="en-US" dirty="0"/>
              <a:t>SCS1304                      UNIT 4                     SCHOOL OF COMPUTING   </a:t>
            </a:r>
          </a:p>
        </p:txBody>
      </p:sp>
      <p:sp>
        <p:nvSpPr>
          <p:cNvPr id="56325" name="Slide Number Placeholder 4"/>
          <p:cNvSpPr>
            <a:spLocks noGrp="1" noChangeArrowheads="1"/>
          </p:cNvSpPr>
          <p:nvPr>
            <p:ph type="sldNum" sz="quarter" idx="12"/>
          </p:nvPr>
        </p:nvSpPr>
        <p:spPr bwMode="auto">
          <a:noFill/>
          <a:ln>
            <a:miter lim="800000"/>
            <a:headEnd/>
            <a:tailEnd/>
          </a:ln>
        </p:spPr>
        <p:txBody>
          <a:bodyPr/>
          <a:lstStyle/>
          <a:p>
            <a:fld id="{09935D1C-F1AC-478F-B4C4-4F7C665AFC9D}" type="slidenum">
              <a:rPr lang="en-US" altLang="en-US"/>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endParaRPr lang="en-IN" smtClean="0"/>
          </a:p>
        </p:txBody>
      </p:sp>
      <p:pic>
        <p:nvPicPr>
          <p:cNvPr id="57347" name="Content Placeholder 5"/>
          <p:cNvPicPr>
            <a:picLocks noGrp="1" noChangeAspect="1" noChangeArrowheads="1"/>
          </p:cNvPicPr>
          <p:nvPr>
            <p:ph idx="1"/>
          </p:nvPr>
        </p:nvPicPr>
        <p:blipFill>
          <a:blip r:embed="rId2"/>
          <a:srcRect/>
          <a:stretch>
            <a:fillRect/>
          </a:stretch>
        </p:blipFill>
        <p:spPr>
          <a:xfrm>
            <a:off x="1633538" y="2116138"/>
            <a:ext cx="5681662" cy="3378200"/>
          </a:xfrm>
        </p:spPr>
      </p:pic>
      <p:sp>
        <p:nvSpPr>
          <p:cNvPr id="4" name="Footer Placeholder 3"/>
          <p:cNvSpPr>
            <a:spLocks noGrp="1"/>
          </p:cNvSpPr>
          <p:nvPr>
            <p:ph type="ftr" sz="quarter" idx="11"/>
          </p:nvPr>
        </p:nvSpPr>
        <p:spPr>
          <a:xfrm>
            <a:off x="1219200" y="6356350"/>
            <a:ext cx="6781800" cy="365125"/>
          </a:xfrm>
        </p:spPr>
        <p:txBody>
          <a:bodyPr/>
          <a:lstStyle/>
          <a:p>
            <a:pPr>
              <a:defRPr/>
            </a:pPr>
            <a:r>
              <a:rPr lang="en-US" dirty="0"/>
              <a:t>SCS1304                      UNIT 4                     SCHOOL OF COMPUTING   </a:t>
            </a:r>
          </a:p>
        </p:txBody>
      </p:sp>
      <p:sp>
        <p:nvSpPr>
          <p:cNvPr id="57349" name="Slide Number Placeholder 4"/>
          <p:cNvSpPr>
            <a:spLocks noGrp="1" noChangeArrowheads="1"/>
          </p:cNvSpPr>
          <p:nvPr>
            <p:ph type="sldNum" sz="quarter" idx="12"/>
          </p:nvPr>
        </p:nvSpPr>
        <p:spPr bwMode="auto">
          <a:noFill/>
          <a:ln>
            <a:miter lim="800000"/>
            <a:headEnd/>
            <a:tailEnd/>
          </a:ln>
        </p:spPr>
        <p:txBody>
          <a:bodyPr/>
          <a:lstStyle/>
          <a:p>
            <a:fld id="{53527B7C-AF91-445D-9154-E5475D1F7BA4}" type="slidenum">
              <a:rPr lang="en-US" altLang="en-US"/>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IN" smtClean="0"/>
          </a:p>
        </p:txBody>
      </p:sp>
      <p:sp>
        <p:nvSpPr>
          <p:cNvPr id="58371" name="Content Placeholder 2"/>
          <p:cNvSpPr>
            <a:spLocks noGrp="1"/>
          </p:cNvSpPr>
          <p:nvPr>
            <p:ph idx="1"/>
          </p:nvPr>
        </p:nvSpPr>
        <p:spPr/>
        <p:txBody>
          <a:bodyPr/>
          <a:lstStyle/>
          <a:p>
            <a:pPr marL="0" indent="0" algn="just">
              <a:buFont typeface="Arial" pitchFamily="34" charset="0"/>
              <a:buNone/>
            </a:pPr>
            <a:r>
              <a:rPr lang="en-US" sz="2400" smtClean="0"/>
              <a:t>The first iteration guarantees to give all shortest paths which are at most 1 edge long. We get the following distances when all edges are processed second time (The last row shows final values).</a:t>
            </a:r>
            <a:endParaRPr lang="en-IN" sz="2400" smtClean="0"/>
          </a:p>
        </p:txBody>
      </p:sp>
      <p:sp>
        <p:nvSpPr>
          <p:cNvPr id="4" name="Footer Placeholder 3"/>
          <p:cNvSpPr>
            <a:spLocks noGrp="1"/>
          </p:cNvSpPr>
          <p:nvPr>
            <p:ph type="ftr" sz="quarter" idx="11"/>
          </p:nvPr>
        </p:nvSpPr>
        <p:spPr>
          <a:xfrm>
            <a:off x="533400" y="6356350"/>
            <a:ext cx="7620000" cy="365125"/>
          </a:xfrm>
        </p:spPr>
        <p:txBody>
          <a:bodyPr/>
          <a:lstStyle/>
          <a:p>
            <a:pPr>
              <a:defRPr/>
            </a:pPr>
            <a:r>
              <a:rPr lang="en-US" dirty="0"/>
              <a:t>SCS1304                      UNIT 4                     SCHOOL OF COMPUTING   </a:t>
            </a:r>
          </a:p>
        </p:txBody>
      </p:sp>
      <p:sp>
        <p:nvSpPr>
          <p:cNvPr id="58373" name="Slide Number Placeholder 4"/>
          <p:cNvSpPr>
            <a:spLocks noGrp="1" noChangeArrowheads="1"/>
          </p:cNvSpPr>
          <p:nvPr>
            <p:ph type="sldNum" sz="quarter" idx="12"/>
          </p:nvPr>
        </p:nvSpPr>
        <p:spPr bwMode="auto">
          <a:noFill/>
          <a:ln>
            <a:miter lim="800000"/>
            <a:headEnd/>
            <a:tailEnd/>
          </a:ln>
        </p:spPr>
        <p:txBody>
          <a:bodyPr/>
          <a:lstStyle/>
          <a:p>
            <a:fld id="{E50A31AB-DD35-4135-93EA-714C67244436}" type="slidenum">
              <a:rPr lang="en-US" altLang="en-US"/>
              <a:pPr/>
              <a:t>78</a:t>
            </a:fld>
            <a:endParaRPr lang="en-US" altLang="en-US"/>
          </a:p>
        </p:txBody>
      </p:sp>
      <p:pic>
        <p:nvPicPr>
          <p:cNvPr id="58374" name="Picture 5"/>
          <p:cNvPicPr>
            <a:picLocks noChangeAspect="1" noChangeArrowheads="1"/>
          </p:cNvPicPr>
          <p:nvPr/>
        </p:nvPicPr>
        <p:blipFill>
          <a:blip r:embed="rId2"/>
          <a:srcRect/>
          <a:stretch>
            <a:fillRect/>
          </a:stretch>
        </p:blipFill>
        <p:spPr bwMode="auto">
          <a:xfrm>
            <a:off x="1676400" y="2952750"/>
            <a:ext cx="5905500" cy="295275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IN" smtClean="0"/>
          </a:p>
        </p:txBody>
      </p:sp>
      <p:sp>
        <p:nvSpPr>
          <p:cNvPr id="59395" name="Content Placeholder 2"/>
          <p:cNvSpPr>
            <a:spLocks noGrp="1"/>
          </p:cNvSpPr>
          <p:nvPr>
            <p:ph idx="1"/>
          </p:nvPr>
        </p:nvSpPr>
        <p:spPr/>
        <p:txBody>
          <a:bodyPr/>
          <a:lstStyle/>
          <a:p>
            <a:pPr algn="just"/>
            <a:r>
              <a:rPr lang="en-US" sz="2400" smtClean="0"/>
              <a:t>The second iteration guarantees to give all shortest paths which are at most 2 edges long. </a:t>
            </a:r>
          </a:p>
          <a:p>
            <a:pPr algn="just"/>
            <a:r>
              <a:rPr lang="en-US" sz="2400" smtClean="0"/>
              <a:t>The algorithm processes all edges 2 more times. </a:t>
            </a:r>
          </a:p>
          <a:p>
            <a:pPr algn="just"/>
            <a:r>
              <a:rPr lang="en-US" sz="2400" smtClean="0"/>
              <a:t>The distances are minimized after the second iteration, so third and fourth iterations don’t update the distances.</a:t>
            </a:r>
            <a:endParaRPr lang="en-IN" sz="2400" smtClean="0"/>
          </a:p>
        </p:txBody>
      </p:sp>
      <p:sp>
        <p:nvSpPr>
          <p:cNvPr id="4" name="Footer Placeholder 3"/>
          <p:cNvSpPr>
            <a:spLocks noGrp="1"/>
          </p:cNvSpPr>
          <p:nvPr>
            <p:ph type="ftr" sz="quarter" idx="11"/>
          </p:nvPr>
        </p:nvSpPr>
        <p:spPr>
          <a:xfrm>
            <a:off x="762000" y="6356350"/>
            <a:ext cx="7162800" cy="365125"/>
          </a:xfrm>
        </p:spPr>
        <p:txBody>
          <a:bodyPr/>
          <a:lstStyle/>
          <a:p>
            <a:pPr>
              <a:defRPr/>
            </a:pPr>
            <a:r>
              <a:rPr lang="en-US" dirty="0"/>
              <a:t>SCS1304                      UNIT 4                     SCHOOL OF COMPUTING   </a:t>
            </a:r>
          </a:p>
        </p:txBody>
      </p:sp>
      <p:sp>
        <p:nvSpPr>
          <p:cNvPr id="59397" name="Slide Number Placeholder 4"/>
          <p:cNvSpPr>
            <a:spLocks noGrp="1" noChangeArrowheads="1"/>
          </p:cNvSpPr>
          <p:nvPr>
            <p:ph type="sldNum" sz="quarter" idx="12"/>
          </p:nvPr>
        </p:nvSpPr>
        <p:spPr bwMode="auto">
          <a:noFill/>
          <a:ln>
            <a:miter lim="800000"/>
            <a:headEnd/>
            <a:tailEnd/>
          </a:ln>
        </p:spPr>
        <p:txBody>
          <a:bodyPr/>
          <a:lstStyle/>
          <a:p>
            <a:fld id="{ABD20F22-3C61-46DA-BF76-7B4F66024578}" type="slidenum">
              <a:rPr lang="en-US" altLang="en-US"/>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t>
            </a:r>
            <a:endParaRPr lang="en-IN" dirty="0"/>
          </a:p>
        </p:txBody>
      </p:sp>
      <p:sp>
        <p:nvSpPr>
          <p:cNvPr id="3" name="Content Placeholder 2"/>
          <p:cNvSpPr>
            <a:spLocks noGrp="1"/>
          </p:cNvSpPr>
          <p:nvPr>
            <p:ph idx="1"/>
          </p:nvPr>
        </p:nvSpPr>
        <p:spPr/>
        <p:txBody>
          <a:bodyPr/>
          <a:lstStyle/>
          <a:p>
            <a:r>
              <a:rPr lang="en-US" dirty="0" err="1" smtClean="0"/>
              <a:t>Kruskal’s</a:t>
            </a:r>
            <a:r>
              <a:rPr lang="en-US" dirty="0" smtClean="0"/>
              <a:t> Algorithm</a:t>
            </a:r>
          </a:p>
          <a:p>
            <a:r>
              <a:rPr lang="en-US" dirty="0" smtClean="0"/>
              <a:t>Prim’s Algorithm</a:t>
            </a:r>
          </a:p>
          <a:p>
            <a:r>
              <a:rPr lang="en-US" dirty="0" err="1" smtClean="0"/>
              <a:t>Sollin’s</a:t>
            </a:r>
            <a:r>
              <a:rPr lang="en-US" dirty="0" smtClean="0"/>
              <a:t> Algorithm</a:t>
            </a:r>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endParaRPr lang="en-IN" smtClean="0"/>
          </a:p>
        </p:txBody>
      </p:sp>
      <p:sp>
        <p:nvSpPr>
          <p:cNvPr id="60419" name="Content Placeholder 2"/>
          <p:cNvSpPr>
            <a:spLocks noGrp="1"/>
          </p:cNvSpPr>
          <p:nvPr>
            <p:ph idx="1"/>
          </p:nvPr>
        </p:nvSpPr>
        <p:spPr/>
        <p:txBody>
          <a:bodyPr/>
          <a:lstStyle/>
          <a:p>
            <a:pPr algn="just"/>
            <a:r>
              <a:rPr lang="en-US" sz="2400" smtClean="0"/>
              <a:t>Negative weights are found in various applications of graphs. For example, instead of paying cost for a path, we may get some advantage if we follow the path.</a:t>
            </a:r>
          </a:p>
          <a:p>
            <a:pPr algn="just"/>
            <a:endParaRPr lang="en-US" sz="2400" smtClean="0"/>
          </a:p>
          <a:p>
            <a:pPr algn="just"/>
            <a:r>
              <a:rPr lang="en-US" sz="2400" smtClean="0"/>
              <a:t>Bellman-Ford works better (better than Dijkstra’s) for distributed systems. Unlike Dijkstra’s where we need to find the minimum value of all vertices, in Bellman-Ford, edges are considered one by one.</a:t>
            </a:r>
            <a:endParaRPr lang="en-IN" sz="2400" smtClean="0"/>
          </a:p>
        </p:txBody>
      </p:sp>
      <p:sp>
        <p:nvSpPr>
          <p:cNvPr id="4" name="Footer Placeholder 3"/>
          <p:cNvSpPr>
            <a:spLocks noGrp="1"/>
          </p:cNvSpPr>
          <p:nvPr>
            <p:ph type="ftr" sz="quarter" idx="11"/>
          </p:nvPr>
        </p:nvSpPr>
        <p:spPr>
          <a:xfrm>
            <a:off x="914400" y="6356350"/>
            <a:ext cx="7162800" cy="365125"/>
          </a:xfrm>
        </p:spPr>
        <p:txBody>
          <a:bodyPr/>
          <a:lstStyle/>
          <a:p>
            <a:pPr>
              <a:defRPr/>
            </a:pPr>
            <a:r>
              <a:rPr lang="en-US" dirty="0"/>
              <a:t>SCS1304                      UNIT 4                     SCHOOL OF COMPUTING   </a:t>
            </a:r>
          </a:p>
        </p:txBody>
      </p:sp>
      <p:sp>
        <p:nvSpPr>
          <p:cNvPr id="60421" name="Slide Number Placeholder 4"/>
          <p:cNvSpPr>
            <a:spLocks noGrp="1" noChangeArrowheads="1"/>
          </p:cNvSpPr>
          <p:nvPr>
            <p:ph type="sldNum" sz="quarter" idx="12"/>
          </p:nvPr>
        </p:nvSpPr>
        <p:spPr bwMode="auto">
          <a:noFill/>
          <a:ln>
            <a:miter lim="800000"/>
            <a:headEnd/>
            <a:tailEnd/>
          </a:ln>
        </p:spPr>
        <p:txBody>
          <a:bodyPr/>
          <a:lstStyle/>
          <a:p>
            <a:fld id="{D21723DF-56F7-4D56-834E-EA8A3BACC7FD}" type="slidenum">
              <a:rPr lang="en-US" altLang="en-US"/>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cstate="print"/>
          <a:stretch>
            <a:fillRect/>
          </a:stretch>
        </p:blipFill>
        <p:spPr>
          <a:xfrm>
            <a:off x="1295400" y="1295400"/>
            <a:ext cx="6705600" cy="43434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158019"/>
            <a:ext cx="7053542" cy="843819"/>
          </a:xfrm>
        </p:spPr>
        <p:txBody>
          <a:bodyPr/>
          <a:lstStyle/>
          <a:p>
            <a:r>
              <a:rPr lang="en-US" dirty="0" smtClean="0"/>
              <a:t>Problem</a:t>
            </a:r>
            <a:endParaRPr lang="en-IN" dirty="0"/>
          </a:p>
        </p:txBody>
      </p:sp>
      <p:sp>
        <p:nvSpPr>
          <p:cNvPr id="3" name="Content Placeholder 2"/>
          <p:cNvSpPr>
            <a:spLocks noGrp="1"/>
          </p:cNvSpPr>
          <p:nvPr>
            <p:ph idx="1"/>
          </p:nvPr>
        </p:nvSpPr>
        <p:spPr>
          <a:xfrm>
            <a:off x="228600" y="580754"/>
            <a:ext cx="8915399" cy="1019446"/>
          </a:xfrm>
        </p:spPr>
        <p:txBody>
          <a:bodyPr>
            <a:normAutofit fontScale="77500" lnSpcReduction="20000"/>
          </a:bodyPr>
          <a:lstStyle/>
          <a:p>
            <a:pPr marL="0" indent="0">
              <a:buNone/>
            </a:pPr>
            <a:r>
              <a:rPr lang="en-US" sz="3100" dirty="0" smtClean="0"/>
              <a:t>Construct the Directed Graph for the given adjacency matrix. Consider 0 as the source vertex and find the shortest path using </a:t>
            </a:r>
            <a:r>
              <a:rPr lang="en-US" sz="3100" dirty="0" err="1" smtClean="0"/>
              <a:t>Dijkstra’s</a:t>
            </a:r>
            <a:r>
              <a:rPr lang="en-US" sz="3100" dirty="0" smtClean="0"/>
              <a:t> Algorithm</a:t>
            </a:r>
            <a:r>
              <a:rPr lang="en-US" dirty="0" smtClean="0"/>
              <a:t>.</a:t>
            </a:r>
            <a:endParaRPr lang="en-IN" dirty="0"/>
          </a:p>
        </p:txBody>
      </p:sp>
      <p:graphicFrame>
        <p:nvGraphicFramePr>
          <p:cNvPr id="4" name="Table 3"/>
          <p:cNvGraphicFramePr>
            <a:graphicFrameLocks noGrp="1"/>
          </p:cNvGraphicFramePr>
          <p:nvPr/>
        </p:nvGraphicFramePr>
        <p:xfrm>
          <a:off x="2971800" y="1900572"/>
          <a:ext cx="5010159" cy="4576428"/>
        </p:xfrm>
        <a:graphic>
          <a:graphicData uri="http://schemas.openxmlformats.org/drawingml/2006/table">
            <a:tbl>
              <a:tblPr>
                <a:tableStyleId>{327F97BB-C833-4FB7-BDE5-3F7075034690}</a:tableStyleId>
              </a:tblPr>
              <a:tblGrid>
                <a:gridCol w="488951"/>
                <a:gridCol w="565151"/>
                <a:gridCol w="565151"/>
                <a:gridCol w="565151"/>
                <a:gridCol w="565151"/>
                <a:gridCol w="565151"/>
                <a:gridCol w="565151"/>
                <a:gridCol w="565151"/>
                <a:gridCol w="565151"/>
              </a:tblGrid>
              <a:tr h="508492">
                <a:tc>
                  <a:txBody>
                    <a:bodyPr/>
                    <a:lstStyle/>
                    <a:p>
                      <a:pPr algn="ctr">
                        <a:lnSpc>
                          <a:spcPct val="115000"/>
                        </a:lnSpc>
                        <a:spcAft>
                          <a:spcPts val="0"/>
                        </a:spcAft>
                      </a:pPr>
                      <a:endParaRPr lang="en-US"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1</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2</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3</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4</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5</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6</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7</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7</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8</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2</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6</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1</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ea typeface="Times New Roman"/>
                          <a:cs typeface="Times New Roman"/>
                        </a:rPr>
                        <a:t>4</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8</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ea typeface="Times New Roman"/>
                          <a:cs typeface="Times New Roman"/>
                        </a:rPr>
                        <a:t>3</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2</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8</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5</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3</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ea typeface="Times New Roman"/>
                          <a:cs typeface="Times New Roman"/>
                        </a:rPr>
                        <a:t>9</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2</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4</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ea typeface="Times New Roman"/>
                          <a:cs typeface="Times New Roman"/>
                        </a:rPr>
                        <a:t>1</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2</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9</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7</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5</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9</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3</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2</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2</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6</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8</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4</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4</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3</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508492">
                <a:tc>
                  <a:txBody>
                    <a:bodyPr/>
                    <a:lstStyle/>
                    <a:p>
                      <a:pPr algn="ctr">
                        <a:lnSpc>
                          <a:spcPct val="115000"/>
                        </a:lnSpc>
                        <a:spcAft>
                          <a:spcPts val="0"/>
                        </a:spcAft>
                      </a:pPr>
                      <a:r>
                        <a:rPr lang="en-US" sz="2800" b="1">
                          <a:ln>
                            <a:solidFill>
                              <a:srgbClr val="FFFF00"/>
                            </a:solidFill>
                          </a:ln>
                          <a:latin typeface="Calibri" pitchFamily="34" charset="0"/>
                        </a:rPr>
                        <a:t>7</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6</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smtClean="0">
                          <a:ln>
                            <a:solidFill>
                              <a:srgbClr val="FFFF00"/>
                            </a:solidFill>
                          </a:ln>
                          <a:latin typeface="Calibri" pitchFamily="34" charset="0"/>
                        </a:rPr>
                        <a:t>4</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0</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a:ln>
                            <a:solidFill>
                              <a:srgbClr val="FFFF00"/>
                            </a:solidFill>
                          </a:ln>
                          <a:latin typeface="Calibri" pitchFamily="34" charset="0"/>
                        </a:rPr>
                        <a:t>9</a:t>
                      </a:r>
                      <a:endParaRPr lang="en-IN" sz="2800" b="1">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lnSpc>
                          <a:spcPct val="115000"/>
                        </a:lnSpc>
                        <a:spcAft>
                          <a:spcPts val="0"/>
                        </a:spcAft>
                      </a:pPr>
                      <a:r>
                        <a:rPr lang="en-US" sz="2800" b="1" dirty="0">
                          <a:ln>
                            <a:solidFill>
                              <a:srgbClr val="FFFF00"/>
                            </a:solidFill>
                          </a:ln>
                          <a:latin typeface="Calibri" pitchFamily="34" charset="0"/>
                        </a:rPr>
                        <a:t>0</a:t>
                      </a:r>
                      <a:endParaRPr lang="en-IN" sz="2800" b="1" dirty="0">
                        <a:ln>
                          <a:solidFill>
                            <a:srgbClr val="FFFF00"/>
                          </a:solidFill>
                        </a:ln>
                        <a:latin typeface="Calibri" pitchFamily="34" charset="0"/>
                        <a:ea typeface="Times New Roman"/>
                        <a:cs typeface="Times New Roman"/>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944562"/>
          </a:xfrm>
        </p:spPr>
        <p:txBody>
          <a:bodyPr>
            <a:normAutofit/>
          </a:bodyPr>
          <a:lstStyle/>
          <a:p>
            <a:pPr eaLnBrk="1" hangingPunct="1"/>
            <a:r>
              <a:rPr lang="en-US" altLang="en-US" dirty="0" smtClean="0"/>
              <a:t>Floyd </a:t>
            </a:r>
            <a:r>
              <a:rPr lang="en-US" altLang="en-US" dirty="0" err="1" smtClean="0"/>
              <a:t>Warshall</a:t>
            </a:r>
            <a:r>
              <a:rPr lang="en-US" altLang="en-US" dirty="0" smtClean="0"/>
              <a:t> Algorithm</a:t>
            </a:r>
          </a:p>
        </p:txBody>
      </p:sp>
      <p:sp>
        <p:nvSpPr>
          <p:cNvPr id="70659" name="Content Placeholder 2"/>
          <p:cNvSpPr>
            <a:spLocks noGrp="1"/>
          </p:cNvSpPr>
          <p:nvPr>
            <p:ph idx="1"/>
          </p:nvPr>
        </p:nvSpPr>
        <p:spPr/>
        <p:txBody>
          <a:bodyPr/>
          <a:lstStyle/>
          <a:p>
            <a:pPr algn="just" eaLnBrk="1" hangingPunct="1"/>
            <a:r>
              <a:rPr lang="en-US" sz="2800" smtClean="0"/>
              <a:t>It is a dynamic programming formulation.</a:t>
            </a:r>
          </a:p>
          <a:p>
            <a:pPr algn="just" eaLnBrk="1" hangingPunct="1"/>
            <a:r>
              <a:rPr lang="en-US" sz="2800" smtClean="0"/>
              <a:t>To solve the all-pairs shortest path problem on directed graphs. </a:t>
            </a:r>
          </a:p>
          <a:p>
            <a:pPr algn="just" eaLnBrk="1" hangingPunct="1"/>
            <a:r>
              <a:rPr lang="en-US" sz="2800" smtClean="0"/>
              <a:t>It finds the shortest length from every vertex to every other vertex. </a:t>
            </a:r>
          </a:p>
          <a:p>
            <a:pPr algn="just" eaLnBrk="1" hangingPunct="1"/>
            <a:r>
              <a:rPr lang="en-US" sz="2800" smtClean="0"/>
              <a:t>Considers the intermediate vertices of a simple path or any vertex present in that path other than the first and last vertex of that path.</a:t>
            </a:r>
          </a:p>
          <a:p>
            <a:pPr eaLnBrk="1" hangingPunct="1">
              <a:buFont typeface="Arial" pitchFamily="34" charset="0"/>
              <a:buNone/>
            </a:pPr>
            <a:endParaRPr lang="en-US" smtClean="0"/>
          </a:p>
        </p:txBody>
      </p:sp>
      <p:sp>
        <p:nvSpPr>
          <p:cNvPr id="70661" name="Slide Number Placeholder 3"/>
          <p:cNvSpPr>
            <a:spLocks noGrp="1" noChangeArrowheads="1"/>
          </p:cNvSpPr>
          <p:nvPr>
            <p:ph type="sldNum" sz="quarter" idx="12"/>
          </p:nvPr>
        </p:nvSpPr>
        <p:spPr bwMode="auto">
          <a:noFill/>
          <a:ln>
            <a:miter lim="800000"/>
            <a:headEnd/>
            <a:tailEnd/>
          </a:ln>
        </p:spPr>
        <p:txBody>
          <a:bodyPr/>
          <a:lstStyle/>
          <a:p>
            <a:fld id="{05D2F85A-1906-4C98-8C1C-C53B01573774}" type="slidenum">
              <a:rPr lang="en-US" altLang="en-US"/>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715962"/>
          </a:xfrm>
        </p:spPr>
        <p:txBody>
          <a:bodyPr>
            <a:normAutofit fontScale="90000"/>
          </a:bodyPr>
          <a:lstStyle/>
          <a:p>
            <a:pPr eaLnBrk="1" hangingPunct="1"/>
            <a:endParaRPr lang="en-US" altLang="en-US" dirty="0" smtClean="0"/>
          </a:p>
        </p:txBody>
      </p:sp>
      <p:sp>
        <p:nvSpPr>
          <p:cNvPr id="71683" name="Content Placeholder 2"/>
          <p:cNvSpPr>
            <a:spLocks noGrp="1"/>
          </p:cNvSpPr>
          <p:nvPr>
            <p:ph idx="1"/>
          </p:nvPr>
        </p:nvSpPr>
        <p:spPr>
          <a:xfrm>
            <a:off x="457200" y="762000"/>
            <a:ext cx="8229600" cy="5486400"/>
          </a:xfrm>
        </p:spPr>
        <p:txBody>
          <a:bodyPr/>
          <a:lstStyle/>
          <a:p>
            <a:pPr algn="just" eaLnBrk="1" hangingPunct="1">
              <a:spcAft>
                <a:spcPts val="1200"/>
              </a:spcAft>
            </a:pPr>
            <a:r>
              <a:rPr lang="en-US" altLang="en-US" sz="2800" dirty="0" smtClean="0"/>
              <a:t>To find the shortest path between every pair of nodes in the graph.</a:t>
            </a:r>
          </a:p>
          <a:p>
            <a:pPr algn="just" eaLnBrk="1" hangingPunct="1">
              <a:spcAft>
                <a:spcPts val="1200"/>
              </a:spcAft>
            </a:pPr>
            <a:r>
              <a:rPr lang="en-US" altLang="en-US" sz="2800" dirty="0" smtClean="0"/>
              <a:t>The condition used to solve the problem is</a:t>
            </a:r>
          </a:p>
          <a:p>
            <a:pPr algn="just" eaLnBrk="1" hangingPunct="1">
              <a:spcAft>
                <a:spcPts val="1200"/>
              </a:spcAft>
              <a:buFont typeface="Arial" pitchFamily="34" charset="0"/>
              <a:buNone/>
            </a:pPr>
            <a:r>
              <a:rPr lang="en-US" altLang="en-US" sz="2800" dirty="0" smtClean="0"/>
              <a:t> 	A[</a:t>
            </a:r>
            <a:r>
              <a:rPr lang="en-US" altLang="en-US" sz="2800" dirty="0" err="1" smtClean="0"/>
              <a:t>i</a:t>
            </a:r>
            <a:r>
              <a:rPr lang="en-US" altLang="en-US" sz="2800" dirty="0" smtClean="0"/>
              <a:t>, j] = min(A[</a:t>
            </a:r>
            <a:r>
              <a:rPr lang="en-US" altLang="en-US" sz="2800" dirty="0" err="1" smtClean="0"/>
              <a:t>i</a:t>
            </a:r>
            <a:r>
              <a:rPr lang="en-US" altLang="en-US" sz="2800" dirty="0" smtClean="0"/>
              <a:t>, j], A[</a:t>
            </a:r>
            <a:r>
              <a:rPr lang="en-US" altLang="en-US" sz="2800" dirty="0" err="1" smtClean="0"/>
              <a:t>i</a:t>
            </a:r>
            <a:r>
              <a:rPr lang="en-US" altLang="en-US" sz="2800" dirty="0" smtClean="0"/>
              <a:t>, k] + A[k, j])</a:t>
            </a:r>
          </a:p>
          <a:p>
            <a:pPr algn="just" eaLnBrk="1" hangingPunct="1">
              <a:spcAft>
                <a:spcPts val="1200"/>
              </a:spcAft>
            </a:pPr>
            <a:r>
              <a:rPr lang="en-US" altLang="en-US" sz="2800" dirty="0" smtClean="0"/>
              <a:t>Floyd-</a:t>
            </a:r>
            <a:r>
              <a:rPr lang="en-US" altLang="en-US" sz="2800" dirty="0" err="1" smtClean="0"/>
              <a:t>Warshall</a:t>
            </a:r>
            <a:r>
              <a:rPr lang="en-US" altLang="en-US" sz="2800" dirty="0" smtClean="0"/>
              <a:t> Algorithm was proposed by Robert Floyd in the year 1962. The same algorithm was proposed by Stephen </a:t>
            </a:r>
            <a:r>
              <a:rPr lang="en-US" altLang="en-US" sz="2800" dirty="0" err="1" smtClean="0"/>
              <a:t>Warshall</a:t>
            </a:r>
            <a:r>
              <a:rPr lang="en-US" altLang="en-US" sz="2800" dirty="0" smtClean="0"/>
              <a:t> during the same year for finding the transitive closure of the graph.</a:t>
            </a:r>
          </a:p>
          <a:p>
            <a:pPr eaLnBrk="1" hangingPunct="1">
              <a:buFont typeface="Arial" pitchFamily="34" charset="0"/>
              <a:buNone/>
            </a:pPr>
            <a:endParaRPr lang="en-US" altLang="en-US" dirty="0" smtClean="0"/>
          </a:p>
          <a:p>
            <a:pPr eaLnBrk="1" hangingPunct="1"/>
            <a:endParaRPr lang="en-US" altLang="en-US" dirty="0" smtClean="0"/>
          </a:p>
        </p:txBody>
      </p:sp>
      <p:sp>
        <p:nvSpPr>
          <p:cNvPr id="2" name="Footer Placeholder 1"/>
          <p:cNvSpPr>
            <a:spLocks noGrp="1"/>
          </p:cNvSpPr>
          <p:nvPr>
            <p:ph type="ftr" sz="quarter" idx="11"/>
          </p:nvPr>
        </p:nvSpPr>
        <p:spPr>
          <a:xfrm>
            <a:off x="685800" y="6356350"/>
            <a:ext cx="6324600" cy="365125"/>
          </a:xfrm>
        </p:spPr>
        <p:txBody>
          <a:bodyPr/>
          <a:lstStyle/>
          <a:p>
            <a:pPr>
              <a:defRPr/>
            </a:pPr>
            <a:r>
              <a:rPr lang="en-US" dirty="0"/>
              <a:t>SCS1304                      UNIT 4                     SCHOOL OF COMPUTING   </a:t>
            </a:r>
          </a:p>
        </p:txBody>
      </p:sp>
      <p:sp>
        <p:nvSpPr>
          <p:cNvPr id="71685" name="Slide Number Placeholder 2"/>
          <p:cNvSpPr>
            <a:spLocks noGrp="1" noChangeArrowheads="1"/>
          </p:cNvSpPr>
          <p:nvPr>
            <p:ph type="sldNum" sz="quarter" idx="12"/>
          </p:nvPr>
        </p:nvSpPr>
        <p:spPr bwMode="auto">
          <a:noFill/>
          <a:ln>
            <a:miter lim="800000"/>
            <a:headEnd/>
            <a:tailEnd/>
          </a:ln>
        </p:spPr>
        <p:txBody>
          <a:bodyPr/>
          <a:lstStyle/>
          <a:p>
            <a:fld id="{C53207B7-A860-4725-9357-B8EBC9269862}" type="slidenum">
              <a:rPr lang="en-US" altLang="en-US"/>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76200"/>
            <a:ext cx="8229600" cy="334962"/>
          </a:xfrm>
        </p:spPr>
        <p:txBody>
          <a:bodyPr>
            <a:normAutofit fontScale="90000"/>
          </a:bodyPr>
          <a:lstStyle/>
          <a:p>
            <a:pPr eaLnBrk="1" hangingPunct="1"/>
            <a:r>
              <a:rPr lang="en-US" altLang="en-US" sz="3200" dirty="0" smtClean="0"/>
              <a:t/>
            </a:r>
            <a:br>
              <a:rPr lang="en-US" altLang="en-US" sz="3200" dirty="0" smtClean="0"/>
            </a:br>
            <a:r>
              <a:rPr lang="en-US" altLang="en-US" sz="3200" dirty="0" smtClean="0"/>
              <a:t/>
            </a:r>
            <a:br>
              <a:rPr lang="en-US" altLang="en-US" sz="3200" dirty="0" smtClean="0"/>
            </a:br>
            <a:r>
              <a:rPr lang="en-US" altLang="en-US" sz="2800" dirty="0" smtClean="0"/>
              <a:t>Example- Directed graph and its cost matrix </a:t>
            </a:r>
          </a:p>
        </p:txBody>
      </p:sp>
      <p:pic>
        <p:nvPicPr>
          <p:cNvPr id="72707" name="Picture 6"/>
          <p:cNvPicPr>
            <a:picLocks noGrp="1" noChangeAspect="1" noChangeArrowheads="1"/>
          </p:cNvPicPr>
          <p:nvPr>
            <p:ph idx="1"/>
          </p:nvPr>
        </p:nvPicPr>
        <p:blipFill>
          <a:blip r:embed="rId2"/>
          <a:srcRect/>
          <a:stretch>
            <a:fillRect/>
          </a:stretch>
        </p:blipFill>
        <p:spPr>
          <a:xfrm>
            <a:off x="457200" y="1600200"/>
            <a:ext cx="3505200" cy="3810000"/>
          </a:xfrm>
          <a:noFill/>
        </p:spPr>
      </p:pic>
      <p:graphicFrame>
        <p:nvGraphicFramePr>
          <p:cNvPr id="5" name="Table 4"/>
          <p:cNvGraphicFramePr>
            <a:graphicFrameLocks noGrp="1"/>
          </p:cNvGraphicFramePr>
          <p:nvPr/>
        </p:nvGraphicFramePr>
        <p:xfrm>
          <a:off x="4876800" y="1720850"/>
          <a:ext cx="3352800" cy="3460750"/>
        </p:xfrm>
        <a:graphic>
          <a:graphicData uri="http://schemas.openxmlformats.org/drawingml/2006/table">
            <a:tbl>
              <a:tblPr/>
              <a:tblGrid>
                <a:gridCol w="669990"/>
                <a:gridCol w="671416"/>
                <a:gridCol w="669990"/>
                <a:gridCol w="668564"/>
                <a:gridCol w="672840"/>
              </a:tblGrid>
              <a:tr h="690384">
                <a:tc>
                  <a:txBody>
                    <a:body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rlito"/>
                          <a:cs typeface="Times New Roman" pitchFamily="18" charset="0"/>
                        </a:rPr>
                        <a:t>0</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20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r>
              <a:tr h="691855">
                <a:tc>
                  <a:txBody>
                    <a:bodyPr/>
                    <a:lstStyle/>
                    <a:p>
                      <a:pPr marL="68263"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20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53975"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dirty="0">
                          <a:ln>
                            <a:noFill/>
                          </a:ln>
                          <a:solidFill>
                            <a:schemeClr val="tx1"/>
                          </a:solidFill>
                          <a:effectLst/>
                          <a:latin typeface="Carlito"/>
                          <a:cs typeface="Times New Roman" pitchFamily="18" charset="0"/>
                        </a:rPr>
                        <a:t>10</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dirty="0">
                          <a:ln>
                            <a:noFill/>
                          </a:ln>
                          <a:solidFill>
                            <a:schemeClr val="tx1"/>
                          </a:solidFill>
                          <a:effectLst/>
                          <a:latin typeface="Carlito"/>
                          <a:cs typeface="Times New Roman" pitchFamily="18" charset="0"/>
                        </a:rPr>
                        <a:t>10</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r>
              <a:tr h="693328">
                <a:tc>
                  <a:txBody>
                    <a:bodyPr/>
                    <a:lstStyle/>
                    <a:p>
                      <a:pPr marL="68263"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53975"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r>
              <a:tr h="691855">
                <a:tc>
                  <a:txBody>
                    <a:bodyPr/>
                    <a:lstStyle/>
                    <a:p>
                      <a:pPr marL="68263"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53975"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r>
              <a:tr h="693328">
                <a:tc>
                  <a:txBody>
                    <a:bodyPr/>
                    <a:lstStyle/>
                    <a:p>
                      <a:pPr marL="68263"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53975"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10</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a:ln>
                            <a:noFill/>
                          </a:ln>
                          <a:solidFill>
                            <a:schemeClr val="tx1"/>
                          </a:solidFill>
                          <a:effectLst/>
                          <a:latin typeface="Carlito"/>
                          <a:cs typeface="Times New Roman" pitchFamily="18" charset="0"/>
                        </a:rPr>
                        <a:t>5</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c>
                  <a:txBody>
                    <a:bodyPr/>
                    <a:lstStyle/>
                    <a:p>
                      <a:pPr marL="66675" marR="0" lvl="0" indent="0" algn="l" defTabSz="914400" rtl="0" eaLnBrk="1" fontAlgn="base" latinLnBrk="0" hangingPunct="1">
                        <a:lnSpc>
                          <a:spcPct val="100000"/>
                        </a:lnSpc>
                        <a:spcBef>
                          <a:spcPts val="13"/>
                        </a:spcBef>
                        <a:spcAft>
                          <a:spcPct val="0"/>
                        </a:spcAft>
                        <a:buClrTx/>
                        <a:buSzTx/>
                        <a:buFontTx/>
                        <a:buNone/>
                        <a:tabLst/>
                      </a:pPr>
                      <a:r>
                        <a:rPr kumimoji="0" lang="en-US" sz="2000" b="0" i="0" u="none" strike="noStrike" cap="none" normalizeH="0" baseline="0" dirty="0">
                          <a:ln>
                            <a:noFill/>
                          </a:ln>
                          <a:solidFill>
                            <a:schemeClr val="tx1"/>
                          </a:solidFill>
                          <a:effectLst/>
                          <a:latin typeface="Carlito"/>
                          <a:cs typeface="Times New Roman" pitchFamily="18" charset="0"/>
                        </a:rPr>
                        <a:t>0</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000009"/>
                      </a:solidFill>
                      <a:prstDash val="solid"/>
                      <a:round/>
                      <a:headEnd type="none" w="med" len="med"/>
                      <a:tailEnd type="none" w="med" len="med"/>
                    </a:lnL>
                    <a:lnR w="12700" cap="flat" cmpd="sng" algn="ctr">
                      <a:solidFill>
                        <a:srgbClr val="000009"/>
                      </a:solidFill>
                      <a:prstDash val="solid"/>
                      <a:round/>
                      <a:headEnd type="none" w="med" len="med"/>
                      <a:tailEnd type="none" w="med" len="med"/>
                    </a:lnR>
                    <a:lnT w="12700" cap="flat" cmpd="sng" algn="ctr">
                      <a:solidFill>
                        <a:srgbClr val="000009"/>
                      </a:solidFill>
                      <a:prstDash val="solid"/>
                      <a:round/>
                      <a:headEnd type="none" w="med" len="med"/>
                      <a:tailEnd type="none" w="med" len="med"/>
                    </a:lnT>
                    <a:lnB w="12700" cap="flat" cmpd="sng" algn="ctr">
                      <a:solidFill>
                        <a:srgbClr val="000009"/>
                      </a:solidFill>
                      <a:prstDash val="solid"/>
                      <a:round/>
                      <a:headEnd type="none" w="med" len="med"/>
                      <a:tailEnd type="none" w="med" len="med"/>
                    </a:lnB>
                    <a:lnTlToBr>
                      <a:noFill/>
                    </a:lnTlToBr>
                    <a:lnBlToTr>
                      <a:noFill/>
                    </a:lnBlToTr>
                    <a:noFill/>
                  </a:tcPr>
                </a:tc>
              </a:tr>
            </a:tbl>
          </a:graphicData>
        </a:graphic>
      </p:graphicFrame>
      <p:sp>
        <p:nvSpPr>
          <p:cNvPr id="72746" name="Rectangle 1"/>
          <p:cNvSpPr>
            <a:spLocks noChangeArrowheads="1"/>
          </p:cNvSpPr>
          <p:nvPr/>
        </p:nvSpPr>
        <p:spPr bwMode="auto">
          <a:xfrm>
            <a:off x="4800600" y="1325563"/>
            <a:ext cx="3810000" cy="369887"/>
          </a:xfrm>
          <a:prstGeom prst="rect">
            <a:avLst/>
          </a:prstGeom>
          <a:noFill/>
          <a:ln w="9525">
            <a:noFill/>
            <a:miter lim="800000"/>
            <a:headEnd/>
            <a:tailEnd/>
          </a:ln>
        </p:spPr>
        <p:txBody>
          <a:bodyPr anchor="ctr">
            <a:spAutoFit/>
          </a:bodyPr>
          <a:lstStyle/>
          <a:p>
            <a:pPr eaLnBrk="1" hangingPunct="1">
              <a:tabLst>
                <a:tab pos="666750" algn="l"/>
                <a:tab pos="955675" algn="l"/>
                <a:tab pos="1244600" algn="l"/>
                <a:tab pos="1533525" algn="l"/>
              </a:tabLst>
            </a:pPr>
            <a:r>
              <a:rPr lang="en-US" altLang="en-US" i="1">
                <a:latin typeface="Carlito"/>
                <a:cs typeface="Times New Roman" pitchFamily="18" charset="0"/>
              </a:rPr>
              <a:t>1	  2	           3	        4	      5</a:t>
            </a:r>
            <a:endParaRPr lang="en-US" altLang="en-US">
              <a:cs typeface="Times New Roman" pitchFamily="18" charset="0"/>
            </a:endParaRPr>
          </a:p>
        </p:txBody>
      </p:sp>
      <p:sp>
        <p:nvSpPr>
          <p:cNvPr id="72747" name="Rectangle 3"/>
          <p:cNvSpPr>
            <a:spLocks noChangeArrowheads="1"/>
          </p:cNvSpPr>
          <p:nvPr/>
        </p:nvSpPr>
        <p:spPr bwMode="auto">
          <a:xfrm>
            <a:off x="0" y="615950"/>
            <a:ext cx="9144000" cy="368300"/>
          </a:xfrm>
          <a:prstGeom prst="rect">
            <a:avLst/>
          </a:prstGeom>
          <a:noFill/>
          <a:ln w="9525">
            <a:noFill/>
            <a:miter lim="800000"/>
            <a:headEnd/>
            <a:tailEnd/>
          </a:ln>
        </p:spPr>
        <p:txBody>
          <a:bodyPr anchor="ctr">
            <a:spAutoFit/>
          </a:bodyPr>
          <a:lstStyle/>
          <a:p>
            <a:pPr eaLnBrk="1" hangingPunct="1"/>
            <a:endParaRPr lang="en-US" altLang="en-US">
              <a:latin typeface="Calibri" pitchFamily="34" charset="0"/>
            </a:endParaRPr>
          </a:p>
        </p:txBody>
      </p:sp>
      <p:sp>
        <p:nvSpPr>
          <p:cNvPr id="72748" name="Text Box 2"/>
          <p:cNvSpPr txBox="1">
            <a:spLocks noChangeArrowheads="1"/>
          </p:cNvSpPr>
          <p:nvPr/>
        </p:nvSpPr>
        <p:spPr bwMode="auto">
          <a:xfrm>
            <a:off x="1270000" y="457200"/>
            <a:ext cx="1457325" cy="1539875"/>
          </a:xfrm>
          <a:prstGeom prst="rect">
            <a:avLst/>
          </a:prstGeom>
          <a:noFill/>
          <a:ln w="9525">
            <a:noFill/>
            <a:miter lim="800000"/>
            <a:headEnd/>
            <a:tailEnd/>
          </a:ln>
        </p:spPr>
        <p:txBody>
          <a:bodyPr lIns="0" tIns="0" rIns="0" bIns="0"/>
          <a:lstStyle/>
          <a:p>
            <a:pPr eaLnBrk="1" hangingPunct="1"/>
            <a:endParaRPr lang="en-US" altLang="en-US"/>
          </a:p>
        </p:txBody>
      </p:sp>
      <p:sp>
        <p:nvSpPr>
          <p:cNvPr id="72749" name="Rectangle 10"/>
          <p:cNvSpPr>
            <a:spLocks noChangeArrowheads="1"/>
          </p:cNvSpPr>
          <p:nvPr/>
        </p:nvSpPr>
        <p:spPr bwMode="auto">
          <a:xfrm>
            <a:off x="4419600" y="1600200"/>
            <a:ext cx="381000" cy="3970338"/>
          </a:xfrm>
          <a:prstGeom prst="rect">
            <a:avLst/>
          </a:prstGeom>
          <a:noFill/>
          <a:ln w="9525">
            <a:noFill/>
            <a:miter lim="800000"/>
            <a:headEnd/>
            <a:tailEnd/>
          </a:ln>
        </p:spPr>
        <p:txBody>
          <a:bodyPr>
            <a:spAutoFit/>
          </a:bodyPr>
          <a:lstStyle/>
          <a:p>
            <a:pPr eaLnBrk="1" hangingPunct="1"/>
            <a:r>
              <a:rPr lang="en-US" altLang="en-US" sz="2000" i="1">
                <a:latin typeface="Carlito"/>
              </a:rPr>
              <a:t>1</a:t>
            </a:r>
          </a:p>
          <a:p>
            <a:pPr eaLnBrk="1" hangingPunct="1"/>
            <a:endParaRPr lang="en-US" altLang="en-US" sz="2000"/>
          </a:p>
          <a:p>
            <a:r>
              <a:rPr lang="en-US" altLang="en-US" sz="2000" i="1">
                <a:latin typeface="Carlito"/>
                <a:cs typeface="Times New Roman" pitchFamily="18" charset="0"/>
              </a:rPr>
              <a:t>2</a:t>
            </a:r>
          </a:p>
          <a:p>
            <a:endParaRPr lang="en-US" altLang="en-US" sz="2000"/>
          </a:p>
          <a:p>
            <a:endParaRPr lang="en-US" altLang="en-US" sz="2000" i="1">
              <a:latin typeface="Carlito"/>
              <a:cs typeface="Times New Roman" pitchFamily="18" charset="0"/>
            </a:endParaRPr>
          </a:p>
          <a:p>
            <a:r>
              <a:rPr lang="en-US" altLang="en-US" sz="2000" i="1">
                <a:latin typeface="Carlito"/>
                <a:cs typeface="Times New Roman" pitchFamily="18" charset="0"/>
              </a:rPr>
              <a:t>3</a:t>
            </a:r>
            <a:endParaRPr lang="en-US" altLang="en-US" sz="2000" i="1">
              <a:latin typeface="Carlito"/>
            </a:endParaRPr>
          </a:p>
          <a:p>
            <a:endParaRPr lang="en-US" altLang="en-US" sz="2000" i="1">
              <a:latin typeface="Carlito"/>
            </a:endParaRPr>
          </a:p>
          <a:p>
            <a:r>
              <a:rPr lang="en-US" altLang="en-US" sz="2000" i="1">
                <a:latin typeface="Carlito"/>
                <a:cs typeface="Times New Roman" pitchFamily="18" charset="0"/>
              </a:rPr>
              <a:t>4</a:t>
            </a:r>
          </a:p>
          <a:p>
            <a:endParaRPr lang="en-US" altLang="en-US" sz="2000" i="1">
              <a:latin typeface="Carlito"/>
            </a:endParaRPr>
          </a:p>
          <a:p>
            <a:endParaRPr lang="en-US" altLang="en-US" sz="2000"/>
          </a:p>
          <a:p>
            <a:r>
              <a:rPr lang="en-US" altLang="en-US" sz="2000" i="1">
                <a:latin typeface="Carlito"/>
                <a:cs typeface="Times New Roman" pitchFamily="18" charset="0"/>
              </a:rPr>
              <a:t>5</a:t>
            </a:r>
            <a:endParaRPr lang="en-US" altLang="en-US" sz="2000"/>
          </a:p>
          <a:p>
            <a:endParaRPr lang="en-US" altLang="en-US" sz="3200"/>
          </a:p>
        </p:txBody>
      </p:sp>
      <p:sp>
        <p:nvSpPr>
          <p:cNvPr id="2" name="Footer Placeholder 1"/>
          <p:cNvSpPr>
            <a:spLocks noGrp="1"/>
          </p:cNvSpPr>
          <p:nvPr>
            <p:ph type="ftr" sz="quarter" idx="11"/>
          </p:nvPr>
        </p:nvSpPr>
        <p:spPr>
          <a:xfrm>
            <a:off x="762000" y="6356350"/>
            <a:ext cx="6172200" cy="365125"/>
          </a:xfrm>
        </p:spPr>
        <p:txBody>
          <a:bodyPr/>
          <a:lstStyle/>
          <a:p>
            <a:pPr>
              <a:defRPr/>
            </a:pPr>
            <a:r>
              <a:rPr lang="en-US" dirty="0"/>
              <a:t>SCS1304                      UNIT 4                     SCHOOL OF COMPUTING   </a:t>
            </a:r>
          </a:p>
        </p:txBody>
      </p:sp>
      <p:sp>
        <p:nvSpPr>
          <p:cNvPr id="72751" name="Slide Number Placeholder 2"/>
          <p:cNvSpPr>
            <a:spLocks noGrp="1" noChangeArrowheads="1"/>
          </p:cNvSpPr>
          <p:nvPr>
            <p:ph type="sldNum" sz="quarter" idx="12"/>
          </p:nvPr>
        </p:nvSpPr>
        <p:spPr bwMode="auto">
          <a:noFill/>
          <a:ln>
            <a:miter lim="800000"/>
            <a:headEnd/>
            <a:tailEnd/>
          </a:ln>
        </p:spPr>
        <p:txBody>
          <a:bodyPr/>
          <a:lstStyle/>
          <a:p>
            <a:fld id="{DF84F575-A3E5-4E91-9E08-5149A0D97D5F}" type="slidenum">
              <a:rPr lang="en-US" altLang="en-US"/>
              <a:pPr/>
              <a:t>85</a:t>
            </a:fld>
            <a:endParaRPr lang="en-US"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228600"/>
            <a:ext cx="8229600" cy="1143000"/>
          </a:xfrm>
        </p:spPr>
        <p:txBody>
          <a:bodyPr>
            <a:normAutofit/>
          </a:bodyPr>
          <a:lstStyle/>
          <a:p>
            <a:pPr eaLnBrk="1" hangingPunct="1"/>
            <a:r>
              <a:rPr lang="en-US" altLang="en-US" sz="3200" dirty="0" err="1" smtClean="0"/>
              <a:t>Pseudocode</a:t>
            </a:r>
            <a:endParaRPr lang="en-US" altLang="en-US" sz="3200" dirty="0" smtClean="0"/>
          </a:p>
        </p:txBody>
      </p:sp>
      <p:sp>
        <p:nvSpPr>
          <p:cNvPr id="78851" name="Content Placeholder 2"/>
          <p:cNvSpPr>
            <a:spLocks noGrp="1"/>
          </p:cNvSpPr>
          <p:nvPr>
            <p:ph idx="1"/>
          </p:nvPr>
        </p:nvSpPr>
        <p:spPr>
          <a:xfrm>
            <a:off x="762000" y="609600"/>
            <a:ext cx="7696200" cy="6248400"/>
          </a:xfrm>
        </p:spPr>
        <p:txBody>
          <a:bodyPr>
            <a:normAutofit fontScale="70000" lnSpcReduction="20000"/>
          </a:bodyPr>
          <a:lstStyle/>
          <a:p>
            <a:pPr eaLnBrk="1" hangingPunct="1">
              <a:buFont typeface="Arial" pitchFamily="34" charset="0"/>
              <a:buNone/>
            </a:pPr>
            <a:r>
              <a:rPr lang="en-US" altLang="en-US" sz="4000" dirty="0" smtClean="0"/>
              <a:t>ALLPAIRSHORTESTPATH(cost, A, n) </a:t>
            </a:r>
          </a:p>
          <a:p>
            <a:pPr eaLnBrk="1" hangingPunct="1">
              <a:buFont typeface="Arial" pitchFamily="34" charset="0"/>
              <a:buNone/>
            </a:pPr>
            <a:r>
              <a:rPr lang="en-US" altLang="en-US" sz="4000" dirty="0" smtClean="0"/>
              <a:t>for </a:t>
            </a:r>
            <a:r>
              <a:rPr lang="en-US" altLang="en-US" sz="4000" dirty="0" err="1" smtClean="0"/>
              <a:t>i</a:t>
            </a:r>
            <a:r>
              <a:rPr lang="en-US" altLang="en-US" sz="4000" dirty="0" smtClean="0"/>
              <a:t> = 1 to n </a:t>
            </a:r>
          </a:p>
          <a:p>
            <a:pPr eaLnBrk="1" hangingPunct="1">
              <a:buFont typeface="Arial" pitchFamily="34" charset="0"/>
              <a:buNone/>
            </a:pPr>
            <a:r>
              <a:rPr lang="en-US" altLang="en-US" sz="4000" dirty="0" smtClean="0"/>
              <a:t>	for j = 1 to n </a:t>
            </a:r>
          </a:p>
          <a:p>
            <a:pPr eaLnBrk="1" hangingPunct="1">
              <a:buFont typeface="Arial" pitchFamily="34" charset="0"/>
              <a:buNone/>
            </a:pPr>
            <a:r>
              <a:rPr lang="en-US" altLang="en-US" sz="4000" dirty="0" smtClean="0"/>
              <a:t>		A[</a:t>
            </a:r>
            <a:r>
              <a:rPr lang="en-US" altLang="en-US" sz="4000" dirty="0" err="1" smtClean="0"/>
              <a:t>i</a:t>
            </a:r>
            <a:r>
              <a:rPr lang="en-US" altLang="en-US" sz="4000" dirty="0" smtClean="0"/>
              <a:t>, j] = cost[</a:t>
            </a:r>
            <a:r>
              <a:rPr lang="en-US" altLang="en-US" sz="4000" dirty="0" err="1" smtClean="0"/>
              <a:t>i</a:t>
            </a:r>
            <a:r>
              <a:rPr lang="en-US" altLang="en-US" sz="4000" dirty="0" smtClean="0"/>
              <a:t>, j] </a:t>
            </a:r>
          </a:p>
          <a:p>
            <a:pPr eaLnBrk="1" hangingPunct="1">
              <a:buFont typeface="Arial" pitchFamily="34" charset="0"/>
              <a:buNone/>
            </a:pPr>
            <a:r>
              <a:rPr lang="en-US" altLang="en-US" sz="4000" dirty="0" smtClean="0"/>
              <a:t>	end for</a:t>
            </a:r>
          </a:p>
          <a:p>
            <a:pPr eaLnBrk="1" hangingPunct="1">
              <a:buFont typeface="Arial" pitchFamily="34" charset="0"/>
              <a:buNone/>
            </a:pPr>
            <a:r>
              <a:rPr lang="en-US" altLang="en-US" sz="4000" dirty="0" smtClean="0"/>
              <a:t>end for</a:t>
            </a:r>
          </a:p>
          <a:p>
            <a:pPr>
              <a:buNone/>
            </a:pPr>
            <a:endParaRPr lang="en-US" altLang="en-US" sz="4000" dirty="0" smtClean="0"/>
          </a:p>
          <a:p>
            <a:pPr>
              <a:buNone/>
            </a:pPr>
            <a:r>
              <a:rPr lang="en-US" altLang="en-US" sz="4000" dirty="0" smtClean="0"/>
              <a:t>for k = 1 to n </a:t>
            </a:r>
          </a:p>
          <a:p>
            <a:pPr>
              <a:buNone/>
            </a:pPr>
            <a:r>
              <a:rPr lang="en-US" altLang="en-US" sz="4000" dirty="0" smtClean="0"/>
              <a:t>	for </a:t>
            </a:r>
            <a:r>
              <a:rPr lang="en-US" altLang="en-US" sz="4000" dirty="0" err="1" smtClean="0"/>
              <a:t>i</a:t>
            </a:r>
            <a:r>
              <a:rPr lang="en-US" altLang="en-US" sz="4000" dirty="0" smtClean="0"/>
              <a:t> = 1 to n </a:t>
            </a:r>
          </a:p>
          <a:p>
            <a:pPr>
              <a:buNone/>
            </a:pPr>
            <a:r>
              <a:rPr lang="en-US" altLang="en-US" sz="4000" dirty="0" smtClean="0"/>
              <a:t>		for j = 1 to n </a:t>
            </a:r>
          </a:p>
          <a:p>
            <a:pPr>
              <a:buNone/>
            </a:pPr>
            <a:r>
              <a:rPr lang="en-US" altLang="en-US" sz="4000" dirty="0" smtClean="0"/>
              <a:t>			A[</a:t>
            </a:r>
            <a:r>
              <a:rPr lang="en-US" altLang="en-US" sz="4000" dirty="0" err="1" smtClean="0"/>
              <a:t>i</a:t>
            </a:r>
            <a:r>
              <a:rPr lang="en-US" altLang="en-US" sz="4000" dirty="0" smtClean="0"/>
              <a:t>, j] = min(A[</a:t>
            </a:r>
            <a:r>
              <a:rPr lang="en-US" altLang="en-US" sz="4000" dirty="0" err="1" smtClean="0"/>
              <a:t>i</a:t>
            </a:r>
            <a:r>
              <a:rPr lang="en-US" altLang="en-US" sz="4000" dirty="0" smtClean="0"/>
              <a:t>, j], A[</a:t>
            </a:r>
            <a:r>
              <a:rPr lang="en-US" altLang="en-US" sz="4000" dirty="0" err="1" smtClean="0"/>
              <a:t>i</a:t>
            </a:r>
            <a:r>
              <a:rPr lang="en-US" altLang="en-US" sz="4000" dirty="0" smtClean="0"/>
              <a:t>, k] + A[k, j]) </a:t>
            </a:r>
          </a:p>
          <a:p>
            <a:pPr>
              <a:buNone/>
            </a:pPr>
            <a:r>
              <a:rPr lang="en-US" altLang="en-US" sz="4000" dirty="0" smtClean="0"/>
              <a:t>		end for </a:t>
            </a:r>
          </a:p>
          <a:p>
            <a:pPr>
              <a:buNone/>
            </a:pPr>
            <a:r>
              <a:rPr lang="en-US" altLang="en-US" sz="4000" dirty="0" smtClean="0"/>
              <a:t>	end for </a:t>
            </a:r>
          </a:p>
          <a:p>
            <a:pPr>
              <a:buNone/>
            </a:pPr>
            <a:r>
              <a:rPr lang="en-US" altLang="en-US" sz="4000" dirty="0" smtClean="0"/>
              <a:t>end for</a:t>
            </a:r>
          </a:p>
          <a:p>
            <a:pPr eaLnBrk="1" hangingPunct="1"/>
            <a:endParaRPr lang="en-US" altLang="en-US" dirty="0" smtClean="0"/>
          </a:p>
        </p:txBody>
      </p:sp>
      <p:sp>
        <p:nvSpPr>
          <p:cNvPr id="78853" name="Slide Number Placeholder 2"/>
          <p:cNvSpPr>
            <a:spLocks noGrp="1" noChangeArrowheads="1"/>
          </p:cNvSpPr>
          <p:nvPr>
            <p:ph type="sldNum" sz="quarter" idx="12"/>
          </p:nvPr>
        </p:nvSpPr>
        <p:spPr bwMode="auto">
          <a:noFill/>
          <a:ln>
            <a:miter lim="800000"/>
            <a:headEnd/>
            <a:tailEnd/>
          </a:ln>
        </p:spPr>
        <p:txBody>
          <a:bodyPr/>
          <a:lstStyle/>
          <a:p>
            <a:fld id="{09EABD27-1AD5-4704-85BE-D58A6682C053}" type="slidenum">
              <a:rPr lang="en-US" altLang="en-US"/>
              <a:pPr/>
              <a:t>86</a:t>
            </a:fld>
            <a:endParaRPr lang="en-US"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28600"/>
            <a:ext cx="8229600" cy="715962"/>
          </a:xfrm>
        </p:spPr>
        <p:txBody>
          <a:bodyPr>
            <a:normAutofit fontScale="90000"/>
          </a:bodyPr>
          <a:lstStyle/>
          <a:p>
            <a:pPr eaLnBrk="1" hangingPunct="1"/>
            <a:r>
              <a:rPr lang="en-US" altLang="en-US" dirty="0" smtClean="0"/>
              <a:t/>
            </a:r>
            <a:br>
              <a:rPr lang="en-US" altLang="en-US" dirty="0" smtClean="0"/>
            </a:br>
            <a:r>
              <a:rPr lang="en-US" altLang="en-US" sz="2800" dirty="0" smtClean="0"/>
              <a:t>Iteration 1</a:t>
            </a:r>
          </a:p>
        </p:txBody>
      </p:sp>
      <p:pic>
        <p:nvPicPr>
          <p:cNvPr id="73731" name="Picture 3"/>
          <p:cNvPicPr>
            <a:picLocks noGrp="1" noChangeAspect="1" noChangeArrowheads="1"/>
          </p:cNvPicPr>
          <p:nvPr>
            <p:ph idx="1"/>
          </p:nvPr>
        </p:nvPicPr>
        <p:blipFill>
          <a:blip r:embed="rId2"/>
          <a:srcRect/>
          <a:stretch>
            <a:fillRect/>
          </a:stretch>
        </p:blipFill>
        <p:spPr>
          <a:xfrm>
            <a:off x="3962400" y="838200"/>
            <a:ext cx="4400550" cy="3324225"/>
          </a:xfrm>
          <a:noFill/>
        </p:spPr>
      </p:pic>
      <p:pic>
        <p:nvPicPr>
          <p:cNvPr id="73732" name="Picture 6"/>
          <p:cNvPicPr>
            <a:picLocks noChangeAspect="1" noChangeArrowheads="1"/>
          </p:cNvPicPr>
          <p:nvPr/>
        </p:nvPicPr>
        <p:blipFill>
          <a:blip r:embed="rId3"/>
          <a:srcRect/>
          <a:stretch>
            <a:fillRect/>
          </a:stretch>
        </p:blipFill>
        <p:spPr bwMode="auto">
          <a:xfrm>
            <a:off x="457200" y="609600"/>
            <a:ext cx="3429000" cy="3810000"/>
          </a:xfrm>
          <a:prstGeom prst="rect">
            <a:avLst/>
          </a:prstGeom>
          <a:noFill/>
          <a:ln w="9525">
            <a:noFill/>
            <a:miter lim="800000"/>
            <a:headEnd/>
            <a:tailEnd/>
          </a:ln>
        </p:spPr>
      </p:pic>
      <p:sp>
        <p:nvSpPr>
          <p:cNvPr id="73734" name="Slide Number Placeholder 2"/>
          <p:cNvSpPr>
            <a:spLocks noGrp="1" noChangeArrowheads="1"/>
          </p:cNvSpPr>
          <p:nvPr>
            <p:ph type="sldNum" sz="quarter" idx="12"/>
          </p:nvPr>
        </p:nvSpPr>
        <p:spPr bwMode="auto">
          <a:noFill/>
          <a:ln>
            <a:miter lim="800000"/>
            <a:headEnd/>
            <a:tailEnd/>
          </a:ln>
        </p:spPr>
        <p:txBody>
          <a:bodyPr/>
          <a:lstStyle/>
          <a:p>
            <a:fld id="{4EFCE874-077B-494B-BD7A-4BE73761CCC0}" type="slidenum">
              <a:rPr lang="en-US" altLang="en-US"/>
              <a:pPr/>
              <a:t>87</a:t>
            </a:fld>
            <a:endParaRPr lang="en-US" altLang="en-US"/>
          </a:p>
        </p:txBody>
      </p:sp>
      <p:sp>
        <p:nvSpPr>
          <p:cNvPr id="7" name="TextBox 6"/>
          <p:cNvSpPr txBox="1"/>
          <p:nvPr/>
        </p:nvSpPr>
        <p:spPr>
          <a:xfrm>
            <a:off x="457200" y="5029200"/>
            <a:ext cx="6781800" cy="1569660"/>
          </a:xfrm>
          <a:prstGeom prst="rect">
            <a:avLst/>
          </a:prstGeom>
          <a:noFill/>
        </p:spPr>
        <p:txBody>
          <a:bodyPr wrap="square" rtlCol="0">
            <a:spAutoFit/>
          </a:bodyPr>
          <a:lstStyle/>
          <a:p>
            <a:r>
              <a:rPr lang="en-US" sz="2400" b="1" dirty="0" smtClean="0"/>
              <a:t>K=1</a:t>
            </a:r>
          </a:p>
          <a:p>
            <a:r>
              <a:rPr lang="en-US" sz="2400" b="1" dirty="0" err="1" smtClean="0"/>
              <a:t>i</a:t>
            </a:r>
            <a:r>
              <a:rPr lang="en-US" sz="2400" b="1" dirty="0" smtClean="0"/>
              <a:t>=1</a:t>
            </a:r>
          </a:p>
          <a:p>
            <a:r>
              <a:rPr lang="en-US" sz="2400" b="1" dirty="0" smtClean="0"/>
              <a:t>J will vary from 1 to 5</a:t>
            </a:r>
          </a:p>
          <a:p>
            <a:r>
              <a:rPr lang="en-US" altLang="en-US" sz="2400" dirty="0" smtClean="0"/>
              <a:t>A[</a:t>
            </a:r>
            <a:r>
              <a:rPr lang="en-US" altLang="en-US" sz="2400" dirty="0" err="1" smtClean="0"/>
              <a:t>i</a:t>
            </a:r>
            <a:r>
              <a:rPr lang="en-US" altLang="en-US" sz="2400" dirty="0" smtClean="0"/>
              <a:t>, j] = min(A[</a:t>
            </a:r>
            <a:r>
              <a:rPr lang="en-US" altLang="en-US" sz="2400" dirty="0" err="1" smtClean="0"/>
              <a:t>i</a:t>
            </a:r>
            <a:r>
              <a:rPr lang="en-US" altLang="en-US" sz="2400" dirty="0" smtClean="0"/>
              <a:t>, j], A[</a:t>
            </a:r>
            <a:r>
              <a:rPr lang="en-US" altLang="en-US" sz="2400" dirty="0" err="1" smtClean="0"/>
              <a:t>i</a:t>
            </a:r>
            <a:r>
              <a:rPr lang="en-US" altLang="en-US" sz="2400" dirty="0" smtClean="0"/>
              <a:t>, k] + A[k, j])</a:t>
            </a:r>
            <a:endParaRPr lang="en-US" sz="2400" b="1" dirty="0"/>
          </a:p>
        </p:txBody>
      </p:sp>
      <p:pic>
        <p:nvPicPr>
          <p:cNvPr id="1026" name="Picture 2"/>
          <p:cNvPicPr>
            <a:picLocks noChangeAspect="1" noChangeArrowheads="1"/>
          </p:cNvPicPr>
          <p:nvPr/>
        </p:nvPicPr>
        <p:blipFill>
          <a:blip r:embed="rId4"/>
          <a:srcRect/>
          <a:stretch>
            <a:fillRect/>
          </a:stretch>
        </p:blipFill>
        <p:spPr bwMode="auto">
          <a:xfrm>
            <a:off x="5791200" y="4143375"/>
            <a:ext cx="2924175"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z="3200" smtClean="0"/>
              <a:t>Iteration 2</a:t>
            </a:r>
          </a:p>
        </p:txBody>
      </p:sp>
      <p:pic>
        <p:nvPicPr>
          <p:cNvPr id="74755" name="Picture 6"/>
          <p:cNvPicPr>
            <a:picLocks noGrp="1" noChangeAspect="1" noChangeArrowheads="1"/>
          </p:cNvPicPr>
          <p:nvPr>
            <p:ph idx="1"/>
          </p:nvPr>
        </p:nvPicPr>
        <p:blipFill>
          <a:blip r:embed="rId2"/>
          <a:srcRect/>
          <a:stretch>
            <a:fillRect/>
          </a:stretch>
        </p:blipFill>
        <p:spPr>
          <a:xfrm>
            <a:off x="457200" y="1752600"/>
            <a:ext cx="3276600" cy="3352800"/>
          </a:xfrm>
          <a:noFill/>
        </p:spPr>
      </p:pic>
      <p:pic>
        <p:nvPicPr>
          <p:cNvPr id="74756" name="Picture 2"/>
          <p:cNvPicPr>
            <a:picLocks noChangeAspect="1" noChangeArrowheads="1"/>
          </p:cNvPicPr>
          <p:nvPr/>
        </p:nvPicPr>
        <p:blipFill>
          <a:blip r:embed="rId3"/>
          <a:srcRect/>
          <a:stretch>
            <a:fillRect/>
          </a:stretch>
        </p:blipFill>
        <p:spPr bwMode="auto">
          <a:xfrm>
            <a:off x="4038600" y="1524000"/>
            <a:ext cx="4543425" cy="4267200"/>
          </a:xfrm>
          <a:prstGeom prst="rect">
            <a:avLst/>
          </a:prstGeom>
          <a:noFill/>
          <a:ln w="9525">
            <a:noFill/>
            <a:miter lim="800000"/>
            <a:headEnd/>
            <a:tailEnd/>
          </a:ln>
        </p:spPr>
      </p:pic>
      <p:sp>
        <p:nvSpPr>
          <p:cNvPr id="2" name="Footer Placeholder 1"/>
          <p:cNvSpPr>
            <a:spLocks noGrp="1"/>
          </p:cNvSpPr>
          <p:nvPr>
            <p:ph type="ftr" sz="quarter" idx="11"/>
          </p:nvPr>
        </p:nvSpPr>
        <p:spPr>
          <a:xfrm>
            <a:off x="990600" y="6356350"/>
            <a:ext cx="5943600" cy="365125"/>
          </a:xfrm>
        </p:spPr>
        <p:txBody>
          <a:bodyPr/>
          <a:lstStyle/>
          <a:p>
            <a:pPr>
              <a:defRPr/>
            </a:pPr>
            <a:r>
              <a:rPr lang="en-US" dirty="0"/>
              <a:t>SCS1304                      UNIT 4                     SCHOOL OF COMPUTING   </a:t>
            </a:r>
          </a:p>
        </p:txBody>
      </p:sp>
      <p:sp>
        <p:nvSpPr>
          <p:cNvPr id="74758" name="Slide Number Placeholder 2"/>
          <p:cNvSpPr>
            <a:spLocks noGrp="1" noChangeArrowheads="1"/>
          </p:cNvSpPr>
          <p:nvPr>
            <p:ph type="sldNum" sz="quarter" idx="12"/>
          </p:nvPr>
        </p:nvSpPr>
        <p:spPr bwMode="auto">
          <a:noFill/>
          <a:ln>
            <a:miter lim="800000"/>
            <a:headEnd/>
            <a:tailEnd/>
          </a:ln>
        </p:spPr>
        <p:txBody>
          <a:bodyPr/>
          <a:lstStyle/>
          <a:p>
            <a:fld id="{CF25B424-00F6-4AD9-981A-8F22602391B4}" type="slidenum">
              <a:rPr lang="en-US" altLang="en-US"/>
              <a:pPr/>
              <a:t>88</a:t>
            </a:fld>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mtClean="0"/>
              <a:t/>
            </a:r>
            <a:br>
              <a:rPr lang="en-US" altLang="en-US" smtClean="0"/>
            </a:br>
            <a:r>
              <a:rPr lang="en-US" altLang="en-US" sz="2800" smtClean="0"/>
              <a:t>Iteration 3</a:t>
            </a:r>
          </a:p>
        </p:txBody>
      </p:sp>
      <p:pic>
        <p:nvPicPr>
          <p:cNvPr id="75779" name="Picture 6"/>
          <p:cNvPicPr>
            <a:picLocks noGrp="1" noChangeAspect="1" noChangeArrowheads="1"/>
          </p:cNvPicPr>
          <p:nvPr>
            <p:ph idx="1"/>
          </p:nvPr>
        </p:nvPicPr>
        <p:blipFill>
          <a:blip r:embed="rId2"/>
          <a:srcRect/>
          <a:stretch>
            <a:fillRect/>
          </a:stretch>
        </p:blipFill>
        <p:spPr>
          <a:xfrm>
            <a:off x="533400" y="1981200"/>
            <a:ext cx="3124200" cy="3352800"/>
          </a:xfrm>
          <a:noFill/>
        </p:spPr>
      </p:pic>
      <p:pic>
        <p:nvPicPr>
          <p:cNvPr id="75780" name="Picture 3"/>
          <p:cNvPicPr>
            <a:picLocks noChangeAspect="1" noChangeArrowheads="1"/>
          </p:cNvPicPr>
          <p:nvPr/>
        </p:nvPicPr>
        <p:blipFill>
          <a:blip r:embed="rId3"/>
          <a:srcRect/>
          <a:stretch>
            <a:fillRect/>
          </a:stretch>
        </p:blipFill>
        <p:spPr bwMode="auto">
          <a:xfrm>
            <a:off x="3962400" y="1676400"/>
            <a:ext cx="4352925" cy="4343400"/>
          </a:xfrm>
          <a:prstGeom prst="rect">
            <a:avLst/>
          </a:prstGeom>
          <a:noFill/>
          <a:ln w="9525">
            <a:noFill/>
            <a:miter lim="800000"/>
            <a:headEnd/>
            <a:tailEnd/>
          </a:ln>
        </p:spPr>
      </p:pic>
      <p:sp>
        <p:nvSpPr>
          <p:cNvPr id="2" name="Footer Placeholder 1"/>
          <p:cNvSpPr>
            <a:spLocks noGrp="1"/>
          </p:cNvSpPr>
          <p:nvPr>
            <p:ph type="ftr" sz="quarter" idx="11"/>
          </p:nvPr>
        </p:nvSpPr>
        <p:spPr>
          <a:xfrm>
            <a:off x="762000" y="6356350"/>
            <a:ext cx="7315200" cy="365125"/>
          </a:xfrm>
        </p:spPr>
        <p:txBody>
          <a:bodyPr/>
          <a:lstStyle/>
          <a:p>
            <a:pPr>
              <a:defRPr/>
            </a:pPr>
            <a:r>
              <a:rPr lang="en-US"/>
              <a:t>SCS1304                      UNIT 4                     SCHOOL OF COMPUTING   </a:t>
            </a:r>
          </a:p>
        </p:txBody>
      </p:sp>
      <p:sp>
        <p:nvSpPr>
          <p:cNvPr id="75782" name="Slide Number Placeholder 2"/>
          <p:cNvSpPr>
            <a:spLocks noGrp="1" noChangeArrowheads="1"/>
          </p:cNvSpPr>
          <p:nvPr>
            <p:ph type="sldNum" sz="quarter" idx="12"/>
          </p:nvPr>
        </p:nvSpPr>
        <p:spPr bwMode="auto">
          <a:noFill/>
          <a:ln>
            <a:miter lim="800000"/>
            <a:headEnd/>
            <a:tailEnd/>
          </a:ln>
        </p:spPr>
        <p:txBody>
          <a:bodyPr/>
          <a:lstStyle/>
          <a:p>
            <a:fld id="{C12240B6-7FDC-41B6-9FB1-D06AD5E9EDEF}" type="slidenum">
              <a:rPr lang="en-US" altLang="en-US"/>
              <a:pPr/>
              <a:t>89</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Strategy</a:t>
            </a:r>
            <a:endParaRPr lang="en-IN" dirty="0"/>
          </a:p>
        </p:txBody>
      </p:sp>
      <p:sp>
        <p:nvSpPr>
          <p:cNvPr id="3" name="Content Placeholder 2"/>
          <p:cNvSpPr>
            <a:spLocks noGrp="1"/>
          </p:cNvSpPr>
          <p:nvPr>
            <p:ph idx="1"/>
          </p:nvPr>
        </p:nvSpPr>
        <p:spPr/>
        <p:txBody>
          <a:bodyPr>
            <a:normAutofit lnSpcReduction="10000"/>
          </a:bodyPr>
          <a:lstStyle/>
          <a:p>
            <a:pPr algn="just">
              <a:spcBef>
                <a:spcPct val="20000"/>
              </a:spcBef>
              <a:buClr>
                <a:schemeClr val="accent1"/>
              </a:buClr>
              <a:buSzPct val="70000"/>
              <a:buFont typeface="Monotype Sorts" pitchFamily="2" charset="2"/>
              <a:buChar char="n"/>
            </a:pPr>
            <a:r>
              <a:rPr lang="en-US" altLang="zh-TW" dirty="0" smtClean="0">
                <a:ea typeface="新細明體" charset="-120"/>
              </a:rPr>
              <a:t>An optimal solution is constructed in stages</a:t>
            </a:r>
          </a:p>
          <a:p>
            <a:pPr algn="just">
              <a:spcBef>
                <a:spcPct val="20000"/>
              </a:spcBef>
              <a:buClr>
                <a:schemeClr val="accent1"/>
              </a:buClr>
              <a:buSzPct val="70000"/>
              <a:buFont typeface="Monotype Sorts" pitchFamily="2" charset="2"/>
              <a:buChar char="n"/>
            </a:pPr>
            <a:r>
              <a:rPr lang="en-US" altLang="zh-TW" dirty="0" smtClean="0">
                <a:ea typeface="新細明體" charset="-120"/>
              </a:rPr>
              <a:t>At each stage, the best decision is made at this time</a:t>
            </a:r>
          </a:p>
          <a:p>
            <a:pPr algn="just">
              <a:spcBef>
                <a:spcPct val="20000"/>
              </a:spcBef>
              <a:buClr>
                <a:schemeClr val="accent1"/>
              </a:buClr>
              <a:buSzPct val="70000"/>
              <a:buFont typeface="Monotype Sorts" pitchFamily="2" charset="2"/>
              <a:buChar char="n"/>
            </a:pPr>
            <a:r>
              <a:rPr lang="en-US" altLang="zh-TW" dirty="0" smtClean="0">
                <a:ea typeface="新細明體" charset="-120"/>
              </a:rPr>
              <a:t>Since this decision cannot be changed later,  it is ensured that the decision will result in a feasible solution</a:t>
            </a:r>
          </a:p>
          <a:p>
            <a:pPr algn="just">
              <a:spcBef>
                <a:spcPct val="20000"/>
              </a:spcBef>
              <a:buClr>
                <a:schemeClr val="accent1"/>
              </a:buClr>
              <a:buSzPct val="70000"/>
              <a:buFont typeface="Monotype Sorts" pitchFamily="2" charset="2"/>
              <a:buChar char="n"/>
            </a:pPr>
            <a:r>
              <a:rPr lang="en-US" altLang="zh-TW" dirty="0" smtClean="0">
                <a:ea typeface="新細明體" charset="-120"/>
              </a:rPr>
              <a:t>Typically, the selection of an item at each stage is based on a least cost or a highest profit criterion</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mtClean="0"/>
              <a:t>Iteration 4</a:t>
            </a:r>
          </a:p>
        </p:txBody>
      </p:sp>
      <p:pic>
        <p:nvPicPr>
          <p:cNvPr id="76803" name="Picture 3"/>
          <p:cNvPicPr>
            <a:picLocks noGrp="1" noChangeAspect="1" noChangeArrowheads="1"/>
          </p:cNvPicPr>
          <p:nvPr>
            <p:ph idx="1"/>
          </p:nvPr>
        </p:nvPicPr>
        <p:blipFill>
          <a:blip r:embed="rId2"/>
          <a:srcRect/>
          <a:stretch>
            <a:fillRect/>
          </a:stretch>
        </p:blipFill>
        <p:spPr>
          <a:xfrm>
            <a:off x="3505200" y="1981200"/>
            <a:ext cx="4724400" cy="3124200"/>
          </a:xfrm>
          <a:noFill/>
        </p:spPr>
      </p:pic>
      <p:pic>
        <p:nvPicPr>
          <p:cNvPr id="76804" name="Picture 6"/>
          <p:cNvPicPr>
            <a:picLocks noChangeAspect="1" noChangeArrowheads="1"/>
          </p:cNvPicPr>
          <p:nvPr/>
        </p:nvPicPr>
        <p:blipFill>
          <a:blip r:embed="rId3"/>
          <a:srcRect/>
          <a:stretch>
            <a:fillRect/>
          </a:stretch>
        </p:blipFill>
        <p:spPr bwMode="auto">
          <a:xfrm>
            <a:off x="381000" y="1981200"/>
            <a:ext cx="3124200" cy="3352800"/>
          </a:xfrm>
          <a:prstGeom prst="rect">
            <a:avLst/>
          </a:prstGeom>
          <a:noFill/>
          <a:ln w="9525">
            <a:noFill/>
            <a:miter lim="800000"/>
            <a:headEnd/>
            <a:tailEnd/>
          </a:ln>
        </p:spPr>
      </p:pic>
      <p:sp>
        <p:nvSpPr>
          <p:cNvPr id="2" name="Footer Placeholder 1"/>
          <p:cNvSpPr>
            <a:spLocks noGrp="1"/>
          </p:cNvSpPr>
          <p:nvPr>
            <p:ph type="ftr" sz="quarter" idx="11"/>
          </p:nvPr>
        </p:nvSpPr>
        <p:spPr>
          <a:xfrm>
            <a:off x="533400" y="6356350"/>
            <a:ext cx="7162800" cy="365125"/>
          </a:xfrm>
        </p:spPr>
        <p:txBody>
          <a:bodyPr/>
          <a:lstStyle/>
          <a:p>
            <a:pPr>
              <a:defRPr/>
            </a:pPr>
            <a:r>
              <a:rPr lang="en-US" dirty="0"/>
              <a:t>SCS1304                      UNIT 4                     SCHOOL OF COMPUTING   </a:t>
            </a:r>
          </a:p>
        </p:txBody>
      </p:sp>
      <p:sp>
        <p:nvSpPr>
          <p:cNvPr id="76806" name="Slide Number Placeholder 2"/>
          <p:cNvSpPr>
            <a:spLocks noGrp="1" noChangeArrowheads="1"/>
          </p:cNvSpPr>
          <p:nvPr>
            <p:ph type="sldNum" sz="quarter" idx="12"/>
          </p:nvPr>
        </p:nvSpPr>
        <p:spPr bwMode="auto">
          <a:noFill/>
          <a:ln>
            <a:miter lim="800000"/>
            <a:headEnd/>
            <a:tailEnd/>
          </a:ln>
        </p:spPr>
        <p:txBody>
          <a:bodyPr/>
          <a:lstStyle/>
          <a:p>
            <a:fld id="{0BF0779A-6CFF-4AB9-AFEF-AE2CB34B9971}" type="slidenum">
              <a:rPr lang="en-US" altLang="en-US"/>
              <a:pPr/>
              <a:t>90</a:t>
            </a:fld>
            <a:endParaRPr lang="en-US"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fontScale="90000"/>
          </a:bodyPr>
          <a:lstStyle/>
          <a:p>
            <a:pPr eaLnBrk="1" hangingPunct="1"/>
            <a:r>
              <a:rPr lang="en-US" altLang="en-US" smtClean="0"/>
              <a:t/>
            </a:r>
            <a:br>
              <a:rPr lang="en-US" altLang="en-US" smtClean="0"/>
            </a:br>
            <a:r>
              <a:rPr lang="en-US" altLang="en-US" sz="3200" smtClean="0"/>
              <a:t>Final Output Matrix</a:t>
            </a:r>
          </a:p>
        </p:txBody>
      </p:sp>
      <p:pic>
        <p:nvPicPr>
          <p:cNvPr id="77827" name="Picture 2"/>
          <p:cNvPicPr>
            <a:picLocks noGrp="1" noChangeAspect="1" noChangeArrowheads="1"/>
          </p:cNvPicPr>
          <p:nvPr>
            <p:ph idx="1"/>
          </p:nvPr>
        </p:nvPicPr>
        <p:blipFill>
          <a:blip r:embed="rId2"/>
          <a:srcRect/>
          <a:stretch>
            <a:fillRect/>
          </a:stretch>
        </p:blipFill>
        <p:spPr>
          <a:xfrm>
            <a:off x="3657600" y="1752600"/>
            <a:ext cx="4667250" cy="3657600"/>
          </a:xfrm>
          <a:noFill/>
        </p:spPr>
      </p:pic>
      <p:pic>
        <p:nvPicPr>
          <p:cNvPr id="77828" name="Picture 4"/>
          <p:cNvPicPr>
            <a:picLocks noChangeAspect="1" noChangeArrowheads="1"/>
          </p:cNvPicPr>
          <p:nvPr/>
        </p:nvPicPr>
        <p:blipFill>
          <a:blip r:embed="rId3"/>
          <a:srcRect/>
          <a:stretch>
            <a:fillRect/>
          </a:stretch>
        </p:blipFill>
        <p:spPr bwMode="auto">
          <a:xfrm>
            <a:off x="381000" y="1981200"/>
            <a:ext cx="3352800" cy="3352800"/>
          </a:xfrm>
          <a:prstGeom prst="rect">
            <a:avLst/>
          </a:prstGeom>
          <a:noFill/>
          <a:ln w="9525">
            <a:noFill/>
            <a:miter lim="800000"/>
            <a:headEnd/>
            <a:tailEnd/>
          </a:ln>
        </p:spPr>
      </p:pic>
      <p:sp>
        <p:nvSpPr>
          <p:cNvPr id="2" name="Footer Placeholder 1"/>
          <p:cNvSpPr>
            <a:spLocks noGrp="1"/>
          </p:cNvSpPr>
          <p:nvPr>
            <p:ph type="ftr" sz="quarter" idx="11"/>
          </p:nvPr>
        </p:nvSpPr>
        <p:spPr>
          <a:xfrm>
            <a:off x="609600" y="6356350"/>
            <a:ext cx="7162800" cy="365125"/>
          </a:xfrm>
        </p:spPr>
        <p:txBody>
          <a:bodyPr/>
          <a:lstStyle/>
          <a:p>
            <a:pPr>
              <a:defRPr/>
            </a:pPr>
            <a:r>
              <a:rPr lang="en-US" dirty="0"/>
              <a:t>SCS1304                      UNIT 4                     SCHOOL OF COMPUTING   </a:t>
            </a:r>
          </a:p>
        </p:txBody>
      </p:sp>
      <p:sp>
        <p:nvSpPr>
          <p:cNvPr id="77830" name="Slide Number Placeholder 2"/>
          <p:cNvSpPr>
            <a:spLocks noGrp="1" noChangeArrowheads="1"/>
          </p:cNvSpPr>
          <p:nvPr>
            <p:ph type="sldNum" sz="quarter" idx="12"/>
          </p:nvPr>
        </p:nvSpPr>
        <p:spPr bwMode="auto">
          <a:noFill/>
          <a:ln>
            <a:miter lim="800000"/>
            <a:headEnd/>
            <a:tailEnd/>
          </a:ln>
        </p:spPr>
        <p:txBody>
          <a:bodyPr/>
          <a:lstStyle/>
          <a:p>
            <a:fld id="{5761F836-1D12-46F4-9BAF-7E09755B96D8}" type="slidenum">
              <a:rPr lang="en-US" altLang="en-US"/>
              <a:pPr/>
              <a:t>91</a:t>
            </a:fld>
            <a:endParaRPr lang="en-US"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098" name="Picture 2" descr="images/lecture23/FloydWarshexampl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0605" y="1296537"/>
            <a:ext cx="5047235" cy="39612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441621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pic>
        <p:nvPicPr>
          <p:cNvPr id="90115" name="Picture 3"/>
          <p:cNvPicPr>
            <a:picLocks noChangeAspect="1" noChangeArrowheads="1"/>
          </p:cNvPicPr>
          <p:nvPr/>
        </p:nvPicPr>
        <p:blipFill>
          <a:blip r:embed="rId2"/>
          <a:srcRect/>
          <a:stretch>
            <a:fillRect/>
          </a:stretch>
        </p:blipFill>
        <p:spPr bwMode="auto">
          <a:xfrm>
            <a:off x="192305" y="1707066"/>
            <a:ext cx="3932562" cy="4375079"/>
          </a:xfrm>
          <a:prstGeom prst="rect">
            <a:avLst/>
          </a:prstGeom>
          <a:noFill/>
          <a:ln w="9525">
            <a:noFill/>
            <a:miter lim="800000"/>
            <a:headEnd/>
            <a:tailEnd/>
          </a:ln>
          <a:effectLst/>
        </p:spPr>
      </p:pic>
      <p:pic>
        <p:nvPicPr>
          <p:cNvPr id="90116" name="Picture 4"/>
          <p:cNvPicPr>
            <a:picLocks noChangeAspect="1" noChangeArrowheads="1"/>
          </p:cNvPicPr>
          <p:nvPr/>
        </p:nvPicPr>
        <p:blipFill>
          <a:blip r:embed="rId3"/>
          <a:srcRect/>
          <a:stretch>
            <a:fillRect/>
          </a:stretch>
        </p:blipFill>
        <p:spPr bwMode="auto">
          <a:xfrm>
            <a:off x="4207344" y="1519670"/>
            <a:ext cx="4217087" cy="2595130"/>
          </a:xfrm>
          <a:prstGeom prst="rect">
            <a:avLst/>
          </a:prstGeom>
          <a:noFill/>
          <a:ln w="9525">
            <a:noFill/>
            <a:miter lim="800000"/>
            <a:headEnd/>
            <a:tailEnd/>
          </a:ln>
          <a:effectLst/>
        </p:spPr>
      </p:pic>
      <p:pic>
        <p:nvPicPr>
          <p:cNvPr id="90117" name="Picture 5"/>
          <p:cNvPicPr>
            <a:picLocks noChangeAspect="1" noChangeArrowheads="1"/>
          </p:cNvPicPr>
          <p:nvPr/>
        </p:nvPicPr>
        <p:blipFill>
          <a:blip r:embed="rId4"/>
          <a:srcRect/>
          <a:stretch>
            <a:fillRect/>
          </a:stretch>
        </p:blipFill>
        <p:spPr bwMode="auto">
          <a:xfrm>
            <a:off x="4250857" y="4181042"/>
            <a:ext cx="4222478" cy="2122776"/>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a:t>
            </a:r>
            <a:endParaRPr lang="en-IN" dirty="0"/>
          </a:p>
        </p:txBody>
      </p:sp>
      <p:pic>
        <p:nvPicPr>
          <p:cNvPr id="91138" name="Picture 2"/>
          <p:cNvPicPr>
            <a:picLocks noChangeAspect="1" noChangeArrowheads="1"/>
          </p:cNvPicPr>
          <p:nvPr/>
        </p:nvPicPr>
        <p:blipFill>
          <a:blip r:embed="rId2"/>
          <a:srcRect/>
          <a:stretch>
            <a:fillRect/>
          </a:stretch>
        </p:blipFill>
        <p:spPr bwMode="auto">
          <a:xfrm>
            <a:off x="227951" y="1444770"/>
            <a:ext cx="4276080" cy="2919412"/>
          </a:xfrm>
          <a:prstGeom prst="rect">
            <a:avLst/>
          </a:prstGeom>
          <a:noFill/>
          <a:ln w="9525">
            <a:noFill/>
            <a:miter lim="800000"/>
            <a:headEnd/>
            <a:tailEnd/>
          </a:ln>
          <a:effectLst/>
        </p:spPr>
      </p:pic>
      <p:pic>
        <p:nvPicPr>
          <p:cNvPr id="91139" name="Picture 3"/>
          <p:cNvPicPr>
            <a:picLocks noChangeAspect="1" noChangeArrowheads="1"/>
          </p:cNvPicPr>
          <p:nvPr/>
        </p:nvPicPr>
        <p:blipFill>
          <a:blip r:embed="rId3"/>
          <a:srcRect/>
          <a:stretch>
            <a:fillRect/>
          </a:stretch>
        </p:blipFill>
        <p:spPr bwMode="auto">
          <a:xfrm>
            <a:off x="4722375" y="1485901"/>
            <a:ext cx="4421626" cy="2850572"/>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a:t>
            </a:r>
            <a:endParaRPr lang="en-IN" dirty="0"/>
          </a:p>
        </p:txBody>
      </p:sp>
      <p:pic>
        <p:nvPicPr>
          <p:cNvPr id="92162" name="Picture 2"/>
          <p:cNvPicPr>
            <a:picLocks noChangeAspect="1" noChangeArrowheads="1"/>
          </p:cNvPicPr>
          <p:nvPr/>
        </p:nvPicPr>
        <p:blipFill>
          <a:blip r:embed="rId2"/>
          <a:srcRect/>
          <a:stretch>
            <a:fillRect/>
          </a:stretch>
        </p:blipFill>
        <p:spPr bwMode="auto">
          <a:xfrm>
            <a:off x="204247" y="1401041"/>
            <a:ext cx="4302278" cy="2422815"/>
          </a:xfrm>
          <a:prstGeom prst="rect">
            <a:avLst/>
          </a:prstGeom>
          <a:noFill/>
          <a:ln w="9525">
            <a:noFill/>
            <a:miter lim="800000"/>
            <a:headEnd/>
            <a:tailEnd/>
          </a:ln>
          <a:effectLst/>
        </p:spPr>
      </p:pic>
      <p:pic>
        <p:nvPicPr>
          <p:cNvPr id="92163" name="Picture 3"/>
          <p:cNvPicPr>
            <a:picLocks noChangeAspect="1" noChangeArrowheads="1"/>
          </p:cNvPicPr>
          <p:nvPr/>
        </p:nvPicPr>
        <p:blipFill>
          <a:blip r:embed="rId3"/>
          <a:srcRect/>
          <a:stretch>
            <a:fillRect/>
          </a:stretch>
        </p:blipFill>
        <p:spPr bwMode="auto">
          <a:xfrm>
            <a:off x="4548620" y="1386319"/>
            <a:ext cx="4518425" cy="2409826"/>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3</a:t>
            </a:r>
            <a:endParaRPr lang="en-IN" dirty="0"/>
          </a:p>
        </p:txBody>
      </p:sp>
      <p:pic>
        <p:nvPicPr>
          <p:cNvPr id="93186" name="Picture 2"/>
          <p:cNvPicPr>
            <a:picLocks noChangeAspect="1" noChangeArrowheads="1"/>
          </p:cNvPicPr>
          <p:nvPr/>
        </p:nvPicPr>
        <p:blipFill>
          <a:blip r:embed="rId2"/>
          <a:srcRect/>
          <a:stretch>
            <a:fillRect/>
          </a:stretch>
        </p:blipFill>
        <p:spPr bwMode="auto">
          <a:xfrm>
            <a:off x="172099" y="1457231"/>
            <a:ext cx="4435178" cy="2643714"/>
          </a:xfrm>
          <a:prstGeom prst="rect">
            <a:avLst/>
          </a:prstGeom>
          <a:noFill/>
          <a:ln w="9525">
            <a:noFill/>
            <a:miter lim="800000"/>
            <a:headEnd/>
            <a:tailEnd/>
          </a:ln>
          <a:effectLst/>
        </p:spPr>
      </p:pic>
      <p:pic>
        <p:nvPicPr>
          <p:cNvPr id="93187" name="Picture 3"/>
          <p:cNvPicPr>
            <a:picLocks noChangeAspect="1" noChangeArrowheads="1"/>
          </p:cNvPicPr>
          <p:nvPr/>
        </p:nvPicPr>
        <p:blipFill>
          <a:blip r:embed="rId3"/>
          <a:srcRect/>
          <a:stretch>
            <a:fillRect/>
          </a:stretch>
        </p:blipFill>
        <p:spPr bwMode="auto">
          <a:xfrm>
            <a:off x="4729332" y="1366404"/>
            <a:ext cx="4414669" cy="2762251"/>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4</a:t>
            </a:r>
            <a:endParaRPr lang="en-IN" dirty="0"/>
          </a:p>
        </p:txBody>
      </p:sp>
      <p:pic>
        <p:nvPicPr>
          <p:cNvPr id="94210" name="Picture 2"/>
          <p:cNvPicPr>
            <a:picLocks noChangeAspect="1" noChangeArrowheads="1"/>
          </p:cNvPicPr>
          <p:nvPr/>
        </p:nvPicPr>
        <p:blipFill>
          <a:blip r:embed="rId2"/>
          <a:srcRect/>
          <a:stretch>
            <a:fillRect/>
          </a:stretch>
        </p:blipFill>
        <p:spPr bwMode="auto">
          <a:xfrm>
            <a:off x="274060" y="1644450"/>
            <a:ext cx="4152467" cy="3052241"/>
          </a:xfrm>
          <a:prstGeom prst="rect">
            <a:avLst/>
          </a:prstGeom>
          <a:noFill/>
          <a:ln w="9525">
            <a:noFill/>
            <a:miter lim="800000"/>
            <a:headEnd/>
            <a:tailEnd/>
          </a:ln>
          <a:effectLst/>
        </p:spPr>
      </p:pic>
      <p:pic>
        <p:nvPicPr>
          <p:cNvPr id="94211" name="Picture 3"/>
          <p:cNvPicPr>
            <a:picLocks noChangeAspect="1" noChangeArrowheads="1"/>
          </p:cNvPicPr>
          <p:nvPr/>
        </p:nvPicPr>
        <p:blipFill>
          <a:blip r:embed="rId3"/>
          <a:srcRect/>
          <a:stretch>
            <a:fillRect/>
          </a:stretch>
        </p:blipFill>
        <p:spPr bwMode="auto">
          <a:xfrm>
            <a:off x="4628825" y="1630508"/>
            <a:ext cx="4538153" cy="301076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5</a:t>
            </a:r>
            <a:endParaRPr lang="en-IN" dirty="0"/>
          </a:p>
        </p:txBody>
      </p:sp>
      <p:pic>
        <p:nvPicPr>
          <p:cNvPr id="95234" name="Picture 2"/>
          <p:cNvPicPr>
            <a:picLocks noChangeAspect="1" noChangeArrowheads="1"/>
          </p:cNvPicPr>
          <p:nvPr/>
        </p:nvPicPr>
        <p:blipFill>
          <a:blip r:embed="rId2"/>
          <a:srcRect/>
          <a:stretch>
            <a:fillRect/>
          </a:stretch>
        </p:blipFill>
        <p:spPr bwMode="auto">
          <a:xfrm>
            <a:off x="238991" y="1280247"/>
            <a:ext cx="4204047" cy="2557462"/>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r="5787"/>
          <a:stretch>
            <a:fillRect/>
          </a:stretch>
        </p:blipFill>
        <p:spPr bwMode="auto">
          <a:xfrm>
            <a:off x="4560636" y="1303193"/>
            <a:ext cx="4583365" cy="283845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Initialization (k=0)</a:t>
            </a:r>
            <a:endParaRPr lang="en-IN" dirty="0"/>
          </a:p>
        </p:txBody>
      </p:sp>
      <p:pic>
        <p:nvPicPr>
          <p:cNvPr id="5122" name="Picture 2" descr="images/lecture23/FloydWarshexample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6814" y="1440048"/>
            <a:ext cx="8785481" cy="36698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709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3788</Words>
  <Application>Microsoft Office PowerPoint</Application>
  <PresentationFormat>On-screen Show (4:3)</PresentationFormat>
  <Paragraphs>1709</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Unit IV Graph concepts</vt:lpstr>
      <vt:lpstr>Syllabus</vt:lpstr>
      <vt:lpstr>Minimum Spanning Tree</vt:lpstr>
      <vt:lpstr>Example – Undirected Graph</vt:lpstr>
      <vt:lpstr>Example – Directed Graph</vt:lpstr>
      <vt:lpstr>Applications</vt:lpstr>
      <vt:lpstr>Minimum Cost Spanning Trees</vt:lpstr>
      <vt:lpstr>Algorithms </vt:lpstr>
      <vt:lpstr>Greedy Strategy</vt:lpstr>
      <vt:lpstr>Kruskal’s Approach</vt:lpstr>
      <vt:lpstr>Example</vt:lpstr>
      <vt:lpstr>Kruskals Algorithm</vt:lpstr>
      <vt:lpstr>Slide 13</vt:lpstr>
      <vt:lpstr>Slide 14</vt:lpstr>
      <vt:lpstr>Slide 15</vt:lpstr>
      <vt:lpstr>Contd…</vt:lpstr>
      <vt:lpstr>Contd…</vt:lpstr>
      <vt:lpstr>MST_Kruskal(G, W)</vt:lpstr>
      <vt:lpstr>Pseudocode</vt:lpstr>
      <vt:lpstr>Example 2</vt:lpstr>
      <vt:lpstr>Solution</vt:lpstr>
      <vt:lpstr>Minimum Cost Spanning Tree</vt:lpstr>
      <vt:lpstr>Example 3</vt:lpstr>
      <vt:lpstr>Example 4</vt:lpstr>
      <vt:lpstr>Example 5</vt:lpstr>
      <vt:lpstr>Prims algorithm</vt:lpstr>
      <vt:lpstr>  Prim’s Algorithm</vt:lpstr>
      <vt:lpstr>Slide 28</vt:lpstr>
      <vt:lpstr>Slide 29</vt:lpstr>
      <vt:lpstr>Slide 30</vt:lpstr>
      <vt:lpstr>Slide 31</vt:lpstr>
      <vt:lpstr>Slide 32</vt:lpstr>
      <vt:lpstr>Prims Algorithm</vt:lpstr>
      <vt:lpstr>Slide 34</vt:lpstr>
      <vt:lpstr>Slide 35</vt:lpstr>
      <vt:lpstr>SOLLIN’S ALGORITHM </vt:lpstr>
      <vt:lpstr>Sollin’s Algorithm based on two basic operations</vt:lpstr>
      <vt:lpstr>Sollins Algorithm (or Boruvka)</vt:lpstr>
      <vt:lpstr>Example</vt:lpstr>
      <vt:lpstr>Low Cost Edges (Level 1)</vt:lpstr>
      <vt:lpstr>Level 2</vt:lpstr>
      <vt:lpstr>Level 3</vt:lpstr>
      <vt:lpstr>Slide 43</vt:lpstr>
      <vt:lpstr>Problem – Minimum Cost Spanning Tree</vt:lpstr>
      <vt:lpstr>SHORTEST PATH ALGORITHMS</vt:lpstr>
      <vt:lpstr>Algorithms</vt:lpstr>
      <vt:lpstr>Edsger Wybe Dijkstra</vt:lpstr>
      <vt:lpstr>Dijkstra’s Algorithm</vt:lpstr>
      <vt:lpstr>Pseudocode</vt:lpstr>
      <vt:lpstr>Example</vt:lpstr>
      <vt:lpstr>Visit A</vt:lpstr>
      <vt:lpstr>Visit C</vt:lpstr>
      <vt:lpstr>Start from C</vt:lpstr>
      <vt:lpstr>Visit E</vt:lpstr>
      <vt:lpstr>Start from E</vt:lpstr>
      <vt:lpstr>Backtrack to C</vt:lpstr>
      <vt:lpstr>Visit B</vt:lpstr>
      <vt:lpstr>Start from B</vt:lpstr>
      <vt:lpstr>Visit D</vt:lpstr>
      <vt:lpstr>Problem – Source Vertex: B</vt:lpstr>
      <vt:lpstr>Algorithm</vt:lpstr>
      <vt:lpstr>Slide 62</vt:lpstr>
      <vt:lpstr>Slide 63</vt:lpstr>
      <vt:lpstr>Slide 64</vt:lpstr>
      <vt:lpstr>Slide 65</vt:lpstr>
      <vt:lpstr>Slide 66</vt:lpstr>
      <vt:lpstr>Slide 67</vt:lpstr>
      <vt:lpstr>Slide 68</vt:lpstr>
      <vt:lpstr>Slide 69</vt:lpstr>
      <vt:lpstr>Bellman Ford Algorithm </vt:lpstr>
      <vt:lpstr>Slide 71</vt:lpstr>
      <vt:lpstr>Slide 72</vt:lpstr>
      <vt:lpstr>Slide 73</vt:lpstr>
      <vt:lpstr>Slide 74</vt:lpstr>
      <vt:lpstr>Slide 75</vt:lpstr>
      <vt:lpstr>Slide 76</vt:lpstr>
      <vt:lpstr>Slide 77</vt:lpstr>
      <vt:lpstr>Slide 78</vt:lpstr>
      <vt:lpstr>Slide 79</vt:lpstr>
      <vt:lpstr>Slide 80</vt:lpstr>
      <vt:lpstr>Slide 81</vt:lpstr>
      <vt:lpstr>Problem</vt:lpstr>
      <vt:lpstr>Floyd Warshall Algorithm</vt:lpstr>
      <vt:lpstr>Slide 84</vt:lpstr>
      <vt:lpstr>  Example- Directed graph and its cost matrix </vt:lpstr>
      <vt:lpstr>Pseudocode</vt:lpstr>
      <vt:lpstr> Iteration 1</vt:lpstr>
      <vt:lpstr> Iteration 2</vt:lpstr>
      <vt:lpstr>  Iteration 3</vt:lpstr>
      <vt:lpstr> Iteration 4</vt:lpstr>
      <vt:lpstr> Final Output Matrix</vt:lpstr>
      <vt:lpstr>Example</vt:lpstr>
      <vt:lpstr>Example </vt:lpstr>
      <vt:lpstr>Iteration 1</vt:lpstr>
      <vt:lpstr>Iteration 2</vt:lpstr>
      <vt:lpstr>Iteration 3</vt:lpstr>
      <vt:lpstr>Iteration 4</vt:lpstr>
      <vt:lpstr>Iteration 5</vt:lpstr>
      <vt:lpstr>Initialization (k=0)</vt:lpstr>
      <vt:lpstr>Iteration 1: k = 1</vt:lpstr>
      <vt:lpstr>Iteration 2: k = 2</vt:lpstr>
      <vt:lpstr>Iteration 2: k = 3</vt:lpstr>
      <vt:lpstr>Iteration 2: k = 4</vt:lpstr>
      <vt:lpstr>Iteration 2: k = 5</vt:lpstr>
      <vt:lpstr>Shortest Path</vt:lpstr>
      <vt:lpstr> Analysis</vt:lpstr>
      <vt:lpstr> Real time Applications</vt:lpstr>
      <vt:lpstr> Real time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Graph concepts</dc:title>
  <dc:creator>Administrator</dc:creator>
  <cp:lastModifiedBy>Administrator</cp:lastModifiedBy>
  <cp:revision>32</cp:revision>
  <dcterms:created xsi:type="dcterms:W3CDTF">2020-10-08T02:41:47Z</dcterms:created>
  <dcterms:modified xsi:type="dcterms:W3CDTF">2020-10-21T06:43:24Z</dcterms:modified>
</cp:coreProperties>
</file>