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95" r:id="rId2"/>
    <p:sldId id="319" r:id="rId3"/>
    <p:sldId id="320" r:id="rId4"/>
    <p:sldId id="261" r:id="rId5"/>
    <p:sldId id="262" r:id="rId6"/>
    <p:sldId id="263" r:id="rId7"/>
    <p:sldId id="264" r:id="rId8"/>
    <p:sldId id="268" r:id="rId9"/>
    <p:sldId id="265" r:id="rId10"/>
    <p:sldId id="267" r:id="rId11"/>
    <p:sldId id="269" r:id="rId12"/>
    <p:sldId id="270" r:id="rId13"/>
    <p:sldId id="325" r:id="rId14"/>
    <p:sldId id="326" r:id="rId15"/>
    <p:sldId id="271" r:id="rId16"/>
    <p:sldId id="272" r:id="rId17"/>
    <p:sldId id="273" r:id="rId18"/>
    <p:sldId id="277" r:id="rId19"/>
    <p:sldId id="327" r:id="rId20"/>
    <p:sldId id="275" r:id="rId21"/>
    <p:sldId id="279" r:id="rId22"/>
    <p:sldId id="280" r:id="rId23"/>
    <p:sldId id="329" r:id="rId24"/>
    <p:sldId id="281" r:id="rId25"/>
    <p:sldId id="282" r:id="rId26"/>
    <p:sldId id="284" r:id="rId27"/>
    <p:sldId id="286" r:id="rId28"/>
    <p:sldId id="287" r:id="rId29"/>
    <p:sldId id="288" r:id="rId30"/>
    <p:sldId id="289" r:id="rId31"/>
    <p:sldId id="290" r:id="rId32"/>
    <p:sldId id="291" r:id="rId33"/>
    <p:sldId id="328" r:id="rId34"/>
    <p:sldId id="322" r:id="rId35"/>
    <p:sldId id="292" r:id="rId36"/>
    <p:sldId id="323" r:id="rId37"/>
    <p:sldId id="294" r:id="rId38"/>
    <p:sldId id="297" r:id="rId39"/>
    <p:sldId id="298" r:id="rId40"/>
    <p:sldId id="324" r:id="rId41"/>
    <p:sldId id="299" r:id="rId42"/>
    <p:sldId id="300"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ya Sundar"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FF6600"/>
    <a:srgbClr val="FF0066"/>
    <a:srgbClr val="6600FF"/>
    <a:srgbClr val="FF4266"/>
    <a:srgbClr val="FC4A7E"/>
    <a:srgbClr val="C8C7A8"/>
    <a:srgbClr val="84AF9B"/>
    <a:srgbClr val="FC9D99"/>
    <a:srgbClr val="34D4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75531" autoAdjust="0"/>
  </p:normalViewPr>
  <p:slideViewPr>
    <p:cSldViewPr snapToGrid="0">
      <p:cViewPr varScale="1">
        <p:scale>
          <a:sx n="62" d="100"/>
          <a:sy n="62" d="100"/>
        </p:scale>
        <p:origin x="1234"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25870-841D-4044-B34D-4FF5A46B7E0D}" type="doc">
      <dgm:prSet loTypeId="urn:microsoft.com/office/officeart/2005/8/layout/process1" loCatId="process" qsTypeId="urn:microsoft.com/office/officeart/2005/8/quickstyle/3d1" qsCatId="3D" csTypeId="urn:microsoft.com/office/officeart/2005/8/colors/colorful1#1" csCatId="colorful" phldr="1"/>
      <dgm:spPr/>
    </dgm:pt>
    <dgm:pt modelId="{2C596833-495C-41E1-BE35-B360FAE28632}">
      <dgm:prSet phldrT="[Text]"/>
      <dgm:spPr>
        <a:pattFill prst="wdUpDiag">
          <a:fgClr>
            <a:schemeClr val="accent1"/>
          </a:fgClr>
          <a:bgClr>
            <a:schemeClr val="bg1"/>
          </a:bgClr>
        </a:pattFill>
      </dgm:spPr>
      <dgm:t>
        <a:bodyPr/>
        <a:lstStyle/>
        <a:p>
          <a:endParaRPr lang="en-IN" dirty="0"/>
        </a:p>
      </dgm:t>
    </dgm:pt>
    <dgm:pt modelId="{AE09995E-0796-4B81-A304-901362C24A6A}" type="parTrans" cxnId="{DE783B75-74A5-4B83-AE30-04922BEF1988}">
      <dgm:prSet/>
      <dgm:spPr/>
      <dgm:t>
        <a:bodyPr/>
        <a:lstStyle/>
        <a:p>
          <a:endParaRPr lang="en-IN"/>
        </a:p>
      </dgm:t>
    </dgm:pt>
    <dgm:pt modelId="{F4012B2F-A4F6-4FD4-B8D8-20C34C187F9F}" type="sibTrans" cxnId="{DE783B75-74A5-4B83-AE30-04922BEF1988}">
      <dgm:prSet/>
      <dgm:spPr/>
      <dgm:t>
        <a:bodyPr/>
        <a:lstStyle/>
        <a:p>
          <a:endParaRPr lang="en-IN"/>
        </a:p>
      </dgm:t>
    </dgm:pt>
    <dgm:pt modelId="{40B287C1-2EE9-46AD-AC07-736667CC0592}">
      <dgm:prSet phldrT="[Text]" custT="1"/>
      <dgm:spPr/>
      <dgm:t>
        <a:bodyPr/>
        <a:lstStyle/>
        <a:p>
          <a:pPr algn="l"/>
          <a:r>
            <a:rPr lang="en-IN" sz="1200" dirty="0"/>
            <a:t>Sun</a:t>
          </a:r>
        </a:p>
      </dgm:t>
    </dgm:pt>
    <dgm:pt modelId="{48A6D7FA-D89E-4668-8507-03B8AA631BE2}" type="parTrans" cxnId="{12CC3FD8-54C3-407E-9D36-63911D0A7BF3}">
      <dgm:prSet/>
      <dgm:spPr/>
      <dgm:t>
        <a:bodyPr/>
        <a:lstStyle/>
        <a:p>
          <a:endParaRPr lang="en-IN"/>
        </a:p>
      </dgm:t>
    </dgm:pt>
    <dgm:pt modelId="{DBA9B7DB-FB2B-48AA-80F9-5780B508FF4D}" type="sibTrans" cxnId="{12CC3FD8-54C3-407E-9D36-63911D0A7BF3}">
      <dgm:prSet/>
      <dgm:spPr>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gradFill>
        <a:ln>
          <a:noFill/>
        </a:ln>
      </dgm:spPr>
      <dgm:t>
        <a:bodyPr/>
        <a:lstStyle/>
        <a:p>
          <a:endParaRPr lang="en-IN"/>
        </a:p>
      </dgm:t>
    </dgm:pt>
    <dgm:pt modelId="{4B4C7A18-3323-4360-90F3-16FF7E5FEB09}">
      <dgm:prSet custT="1"/>
      <dgm:spPr/>
      <dgm:t>
        <a:bodyPr/>
        <a:lstStyle/>
        <a:p>
          <a:pPr algn="l"/>
          <a:r>
            <a:rPr lang="en-IN" sz="1200" dirty="0"/>
            <a:t>Sat</a:t>
          </a:r>
        </a:p>
      </dgm:t>
    </dgm:pt>
    <dgm:pt modelId="{E9D05779-6FCF-4CE0-8FCC-B33C8B1B7533}" type="parTrans" cxnId="{685EC0B6-0200-45E3-8F78-FFD6FBEBD5D6}">
      <dgm:prSet/>
      <dgm:spPr/>
      <dgm:t>
        <a:bodyPr/>
        <a:lstStyle/>
        <a:p>
          <a:endParaRPr lang="en-IN"/>
        </a:p>
      </dgm:t>
    </dgm:pt>
    <dgm:pt modelId="{6137BB1A-59C0-4563-A782-C64F1C5C0850}" type="sibTrans" cxnId="{685EC0B6-0200-45E3-8F78-FFD6FBEBD5D6}">
      <dgm:prSet/>
      <dgm:spPr/>
      <dgm:t>
        <a:bodyPr/>
        <a:lstStyle/>
        <a:p>
          <a:endParaRPr lang="en-IN"/>
        </a:p>
      </dgm:t>
    </dgm:pt>
    <dgm:pt modelId="{5728A5BB-D4C0-4DA7-A380-10B6801E1038}">
      <dgm:prSet custT="1"/>
      <dgm:spPr/>
      <dgm:t>
        <a:bodyPr/>
        <a:lstStyle/>
        <a:p>
          <a:pPr algn="l"/>
          <a:r>
            <a:rPr lang="en-IN" sz="1200" dirty="0"/>
            <a:t>Fri</a:t>
          </a:r>
        </a:p>
      </dgm:t>
    </dgm:pt>
    <dgm:pt modelId="{182BF8EA-A6BC-4C4B-9881-303C3E66FB35}" type="parTrans" cxnId="{189353A2-632D-4F17-9791-4B68539ABAEF}">
      <dgm:prSet/>
      <dgm:spPr/>
      <dgm:t>
        <a:bodyPr/>
        <a:lstStyle/>
        <a:p>
          <a:endParaRPr lang="en-IN"/>
        </a:p>
      </dgm:t>
    </dgm:pt>
    <dgm:pt modelId="{D5F3E2B1-5E31-4A74-9EAE-6E647364C1D9}" type="sibTrans" cxnId="{189353A2-632D-4F17-9791-4B68539ABAEF}">
      <dgm:prSet/>
      <dgm:spPr/>
      <dgm:t>
        <a:bodyPr/>
        <a:lstStyle/>
        <a:p>
          <a:endParaRPr lang="en-IN"/>
        </a:p>
      </dgm:t>
    </dgm:pt>
    <dgm:pt modelId="{3A3CFC54-B318-4763-8EDD-33FA34B4E1A1}">
      <dgm:prSet custT="1"/>
      <dgm:spPr/>
      <dgm:t>
        <a:bodyPr/>
        <a:lstStyle/>
        <a:p>
          <a:pPr algn="l"/>
          <a:r>
            <a:rPr lang="en-IN" sz="1200" dirty="0"/>
            <a:t>Thu</a:t>
          </a:r>
        </a:p>
      </dgm:t>
    </dgm:pt>
    <dgm:pt modelId="{1A512A34-02E9-477E-9D32-28FFE06D27B5}" type="parTrans" cxnId="{7538516D-2FB2-4255-A056-91F8BA6BA207}">
      <dgm:prSet/>
      <dgm:spPr/>
      <dgm:t>
        <a:bodyPr/>
        <a:lstStyle/>
        <a:p>
          <a:endParaRPr lang="en-IN"/>
        </a:p>
      </dgm:t>
    </dgm:pt>
    <dgm:pt modelId="{2C092915-C185-499C-9907-9AD66C4BD6FD}" type="sibTrans" cxnId="{7538516D-2FB2-4255-A056-91F8BA6BA207}">
      <dgm:prSet/>
      <dgm:spPr/>
      <dgm:t>
        <a:bodyPr/>
        <a:lstStyle/>
        <a:p>
          <a:endParaRPr lang="en-IN"/>
        </a:p>
      </dgm:t>
    </dgm:pt>
    <dgm:pt modelId="{8D6E168F-A10E-4830-8187-54333A2200C1}">
      <dgm:prSet custT="1"/>
      <dgm:spPr/>
      <dgm:t>
        <a:bodyPr/>
        <a:lstStyle/>
        <a:p>
          <a:pPr algn="l"/>
          <a:r>
            <a:rPr lang="en-IN" sz="1200" dirty="0"/>
            <a:t>Wed</a:t>
          </a:r>
        </a:p>
      </dgm:t>
    </dgm:pt>
    <dgm:pt modelId="{B3AEBB03-4A94-46E6-AB3E-6FC4E41D867A}" type="parTrans" cxnId="{3B439E6B-1EF5-48CF-9F76-AC7AB3545A0A}">
      <dgm:prSet/>
      <dgm:spPr/>
      <dgm:t>
        <a:bodyPr/>
        <a:lstStyle/>
        <a:p>
          <a:endParaRPr lang="en-IN"/>
        </a:p>
      </dgm:t>
    </dgm:pt>
    <dgm:pt modelId="{9A655055-0375-4561-B654-D6FCB340C6A0}" type="sibTrans" cxnId="{3B439E6B-1EF5-48CF-9F76-AC7AB3545A0A}">
      <dgm:prSet/>
      <dgm:spPr/>
      <dgm:t>
        <a:bodyPr/>
        <a:lstStyle/>
        <a:p>
          <a:endParaRPr lang="en-IN"/>
        </a:p>
      </dgm:t>
    </dgm:pt>
    <dgm:pt modelId="{03BC7B4E-F936-4124-9A62-65B0463F037F}">
      <dgm:prSet custT="1"/>
      <dgm:spPr/>
      <dgm:t>
        <a:bodyPr/>
        <a:lstStyle/>
        <a:p>
          <a:pPr algn="l"/>
          <a:r>
            <a:rPr lang="en-IN" sz="1200" dirty="0"/>
            <a:t>Tue</a:t>
          </a:r>
        </a:p>
      </dgm:t>
    </dgm:pt>
    <dgm:pt modelId="{01351664-FC28-446D-8D22-2E3423D939F0}" type="parTrans" cxnId="{0925DF18-06E7-4ABB-A73C-53B6FE2FD773}">
      <dgm:prSet/>
      <dgm:spPr/>
      <dgm:t>
        <a:bodyPr/>
        <a:lstStyle/>
        <a:p>
          <a:endParaRPr lang="en-IN"/>
        </a:p>
      </dgm:t>
    </dgm:pt>
    <dgm:pt modelId="{34CC185A-9493-4119-AB98-2AAA1D30070C}" type="sibTrans" cxnId="{0925DF18-06E7-4ABB-A73C-53B6FE2FD773}">
      <dgm:prSet/>
      <dgm:spPr/>
      <dgm:t>
        <a:bodyPr/>
        <a:lstStyle/>
        <a:p>
          <a:endParaRPr lang="en-IN"/>
        </a:p>
      </dgm:t>
    </dgm:pt>
    <dgm:pt modelId="{77FE605C-441C-4D6C-B27D-15000B1705B9}">
      <dgm:prSet custT="1"/>
      <dgm:spPr/>
      <dgm:t>
        <a:bodyPr/>
        <a:lstStyle/>
        <a:p>
          <a:pPr algn="l"/>
          <a:r>
            <a:rPr lang="en-IN" sz="1200" dirty="0"/>
            <a:t>Mon</a:t>
          </a:r>
        </a:p>
      </dgm:t>
    </dgm:pt>
    <dgm:pt modelId="{262517E1-0F5C-496B-A93B-61C6593FC65A}" type="parTrans" cxnId="{4EB4675A-4087-4A79-93EA-4C8298C2253D}">
      <dgm:prSet/>
      <dgm:spPr/>
      <dgm:t>
        <a:bodyPr/>
        <a:lstStyle/>
        <a:p>
          <a:endParaRPr lang="en-IN"/>
        </a:p>
      </dgm:t>
    </dgm:pt>
    <dgm:pt modelId="{6EB5318F-CF11-4C8B-B4B2-A1F741FCC612}" type="sibTrans" cxnId="{4EB4675A-4087-4A79-93EA-4C8298C2253D}">
      <dgm:prSet/>
      <dgm:spPr/>
      <dgm:t>
        <a:bodyPr/>
        <a:lstStyle/>
        <a:p>
          <a:endParaRPr lang="en-IN"/>
        </a:p>
      </dgm:t>
    </dgm:pt>
    <dgm:pt modelId="{093F1BE2-1016-4243-87B6-CF503BE0E15C}" type="pres">
      <dgm:prSet presAssocID="{26525870-841D-4044-B34D-4FF5A46B7E0D}" presName="Name0" presStyleCnt="0">
        <dgm:presLayoutVars>
          <dgm:dir/>
          <dgm:resizeHandles val="exact"/>
        </dgm:presLayoutVars>
      </dgm:prSet>
      <dgm:spPr/>
    </dgm:pt>
    <dgm:pt modelId="{47BEDA52-E54F-4A32-86E4-DCE16511AFBF}" type="pres">
      <dgm:prSet presAssocID="{2C596833-495C-41E1-BE35-B360FAE28632}" presName="node" presStyleLbl="node1" presStyleIdx="0" presStyleCnt="8">
        <dgm:presLayoutVars>
          <dgm:bulletEnabled val="1"/>
        </dgm:presLayoutVars>
      </dgm:prSet>
      <dgm:spPr/>
    </dgm:pt>
    <dgm:pt modelId="{19F1156F-5886-4050-A3A0-E574745347EF}" type="pres">
      <dgm:prSet presAssocID="{F4012B2F-A4F6-4FD4-B8D8-20C34C187F9F}" presName="sibTrans" presStyleLbl="sibTrans2D1" presStyleIdx="0" presStyleCnt="7"/>
      <dgm:spPr/>
    </dgm:pt>
    <dgm:pt modelId="{80D3242D-CCB8-4CE3-B5DA-8183EDC707D8}" type="pres">
      <dgm:prSet presAssocID="{F4012B2F-A4F6-4FD4-B8D8-20C34C187F9F}" presName="connectorText" presStyleLbl="sibTrans2D1" presStyleIdx="0" presStyleCnt="7"/>
      <dgm:spPr/>
    </dgm:pt>
    <dgm:pt modelId="{86396329-7C45-4224-AC25-4226A644F328}" type="pres">
      <dgm:prSet presAssocID="{40B287C1-2EE9-46AD-AC07-736667CC0592}" presName="node" presStyleLbl="node1" presStyleIdx="1" presStyleCnt="8">
        <dgm:presLayoutVars>
          <dgm:bulletEnabled val="1"/>
        </dgm:presLayoutVars>
      </dgm:prSet>
      <dgm:spPr/>
    </dgm:pt>
    <dgm:pt modelId="{1066BBD7-ED70-42A4-9638-0023703E9E79}" type="pres">
      <dgm:prSet presAssocID="{DBA9B7DB-FB2B-48AA-80F9-5780B508FF4D}" presName="sibTrans" presStyleLbl="sibTrans2D1" presStyleIdx="1" presStyleCnt="7"/>
      <dgm:spPr/>
    </dgm:pt>
    <dgm:pt modelId="{65338EE4-7E4C-4E3E-A37F-0DFA0D37F8A4}" type="pres">
      <dgm:prSet presAssocID="{DBA9B7DB-FB2B-48AA-80F9-5780B508FF4D}" presName="connectorText" presStyleLbl="sibTrans2D1" presStyleIdx="1" presStyleCnt="7"/>
      <dgm:spPr/>
    </dgm:pt>
    <dgm:pt modelId="{B0071D6C-EDB5-4CF9-89F6-3F5645ABE3A0}" type="pres">
      <dgm:prSet presAssocID="{77FE605C-441C-4D6C-B27D-15000B1705B9}" presName="node" presStyleLbl="node1" presStyleIdx="2" presStyleCnt="8">
        <dgm:presLayoutVars>
          <dgm:bulletEnabled val="1"/>
        </dgm:presLayoutVars>
      </dgm:prSet>
      <dgm:spPr/>
    </dgm:pt>
    <dgm:pt modelId="{D5B1179D-AE48-482F-A20F-52D6FB37D5F6}" type="pres">
      <dgm:prSet presAssocID="{6EB5318F-CF11-4C8B-B4B2-A1F741FCC612}" presName="sibTrans" presStyleLbl="sibTrans2D1" presStyleIdx="2" presStyleCnt="7"/>
      <dgm:spPr/>
    </dgm:pt>
    <dgm:pt modelId="{F627FDB4-19C5-4C64-A60B-CAA6EA4A560E}" type="pres">
      <dgm:prSet presAssocID="{6EB5318F-CF11-4C8B-B4B2-A1F741FCC612}" presName="connectorText" presStyleLbl="sibTrans2D1" presStyleIdx="2" presStyleCnt="7"/>
      <dgm:spPr/>
    </dgm:pt>
    <dgm:pt modelId="{04F8FA7E-12F6-43E7-89F8-5DECEAC20A31}" type="pres">
      <dgm:prSet presAssocID="{03BC7B4E-F936-4124-9A62-65B0463F037F}" presName="node" presStyleLbl="node1" presStyleIdx="3" presStyleCnt="8">
        <dgm:presLayoutVars>
          <dgm:bulletEnabled val="1"/>
        </dgm:presLayoutVars>
      </dgm:prSet>
      <dgm:spPr/>
    </dgm:pt>
    <dgm:pt modelId="{AC2967C8-49BD-4D70-9EE2-22E177B411B3}" type="pres">
      <dgm:prSet presAssocID="{34CC185A-9493-4119-AB98-2AAA1D30070C}" presName="sibTrans" presStyleLbl="sibTrans2D1" presStyleIdx="3" presStyleCnt="7"/>
      <dgm:spPr/>
    </dgm:pt>
    <dgm:pt modelId="{5639B6FF-4333-4353-BB93-3B5375EB177F}" type="pres">
      <dgm:prSet presAssocID="{34CC185A-9493-4119-AB98-2AAA1D30070C}" presName="connectorText" presStyleLbl="sibTrans2D1" presStyleIdx="3" presStyleCnt="7"/>
      <dgm:spPr/>
    </dgm:pt>
    <dgm:pt modelId="{1DD8324E-4F45-49DC-9D77-49B0AD87CF75}" type="pres">
      <dgm:prSet presAssocID="{8D6E168F-A10E-4830-8187-54333A2200C1}" presName="node" presStyleLbl="node1" presStyleIdx="4" presStyleCnt="8">
        <dgm:presLayoutVars>
          <dgm:bulletEnabled val="1"/>
        </dgm:presLayoutVars>
      </dgm:prSet>
      <dgm:spPr/>
    </dgm:pt>
    <dgm:pt modelId="{ADB9ED96-1216-431F-BB40-91A81ED96827}" type="pres">
      <dgm:prSet presAssocID="{9A655055-0375-4561-B654-D6FCB340C6A0}" presName="sibTrans" presStyleLbl="sibTrans2D1" presStyleIdx="4" presStyleCnt="7"/>
      <dgm:spPr/>
    </dgm:pt>
    <dgm:pt modelId="{3A45015A-DC90-4146-AD2B-9681215A4022}" type="pres">
      <dgm:prSet presAssocID="{9A655055-0375-4561-B654-D6FCB340C6A0}" presName="connectorText" presStyleLbl="sibTrans2D1" presStyleIdx="4" presStyleCnt="7"/>
      <dgm:spPr/>
    </dgm:pt>
    <dgm:pt modelId="{57941D08-AB1A-497E-BFD6-2A578410ADBD}" type="pres">
      <dgm:prSet presAssocID="{3A3CFC54-B318-4763-8EDD-33FA34B4E1A1}" presName="node" presStyleLbl="node1" presStyleIdx="5" presStyleCnt="8">
        <dgm:presLayoutVars>
          <dgm:bulletEnabled val="1"/>
        </dgm:presLayoutVars>
      </dgm:prSet>
      <dgm:spPr/>
    </dgm:pt>
    <dgm:pt modelId="{899F2687-79D1-4080-B39E-1B13B613B091}" type="pres">
      <dgm:prSet presAssocID="{2C092915-C185-499C-9907-9AD66C4BD6FD}" presName="sibTrans" presStyleLbl="sibTrans2D1" presStyleIdx="5" presStyleCnt="7"/>
      <dgm:spPr/>
    </dgm:pt>
    <dgm:pt modelId="{B9929B5E-16B6-42B1-96D6-DA4069FEE1DD}" type="pres">
      <dgm:prSet presAssocID="{2C092915-C185-499C-9907-9AD66C4BD6FD}" presName="connectorText" presStyleLbl="sibTrans2D1" presStyleIdx="5" presStyleCnt="7"/>
      <dgm:spPr/>
    </dgm:pt>
    <dgm:pt modelId="{E5FBEA52-D069-49B2-A8AB-8A9A2F29DE59}" type="pres">
      <dgm:prSet presAssocID="{5728A5BB-D4C0-4DA7-A380-10B6801E1038}" presName="node" presStyleLbl="node1" presStyleIdx="6" presStyleCnt="8">
        <dgm:presLayoutVars>
          <dgm:bulletEnabled val="1"/>
        </dgm:presLayoutVars>
      </dgm:prSet>
      <dgm:spPr/>
    </dgm:pt>
    <dgm:pt modelId="{E43B2D76-F8A6-42A2-B686-1429F36396E7}" type="pres">
      <dgm:prSet presAssocID="{D5F3E2B1-5E31-4A74-9EAE-6E647364C1D9}" presName="sibTrans" presStyleLbl="sibTrans2D1" presStyleIdx="6" presStyleCnt="7"/>
      <dgm:spPr/>
    </dgm:pt>
    <dgm:pt modelId="{87FED358-B4B2-41DD-9289-18F333CD00AE}" type="pres">
      <dgm:prSet presAssocID="{D5F3E2B1-5E31-4A74-9EAE-6E647364C1D9}" presName="connectorText" presStyleLbl="sibTrans2D1" presStyleIdx="6" presStyleCnt="7"/>
      <dgm:spPr/>
    </dgm:pt>
    <dgm:pt modelId="{CDAC8087-33FE-4810-8C0C-4B4D9DAAA545}" type="pres">
      <dgm:prSet presAssocID="{4B4C7A18-3323-4360-90F3-16FF7E5FEB09}" presName="node" presStyleLbl="node1" presStyleIdx="7" presStyleCnt="8">
        <dgm:presLayoutVars>
          <dgm:bulletEnabled val="1"/>
        </dgm:presLayoutVars>
      </dgm:prSet>
      <dgm:spPr/>
    </dgm:pt>
  </dgm:ptLst>
  <dgm:cxnLst>
    <dgm:cxn modelId="{78585710-B383-47F0-9A20-C3E6142FF710}" type="presOf" srcId="{6EB5318F-CF11-4C8B-B4B2-A1F741FCC612}" destId="{D5B1179D-AE48-482F-A20F-52D6FB37D5F6}" srcOrd="0" destOrd="0" presId="urn:microsoft.com/office/officeart/2005/8/layout/process1"/>
    <dgm:cxn modelId="{0925DF18-06E7-4ABB-A73C-53B6FE2FD773}" srcId="{26525870-841D-4044-B34D-4FF5A46B7E0D}" destId="{03BC7B4E-F936-4124-9A62-65B0463F037F}" srcOrd="3" destOrd="0" parTransId="{01351664-FC28-446D-8D22-2E3423D939F0}" sibTransId="{34CC185A-9493-4119-AB98-2AAA1D30070C}"/>
    <dgm:cxn modelId="{A3A2041B-85D0-4419-9953-8B03C63E27D1}" type="presOf" srcId="{9A655055-0375-4561-B654-D6FCB340C6A0}" destId="{3A45015A-DC90-4146-AD2B-9681215A4022}" srcOrd="1" destOrd="0" presId="urn:microsoft.com/office/officeart/2005/8/layout/process1"/>
    <dgm:cxn modelId="{B5E6D01E-AD18-401D-88FB-BB89D57AD4FD}" type="presOf" srcId="{DBA9B7DB-FB2B-48AA-80F9-5780B508FF4D}" destId="{1066BBD7-ED70-42A4-9638-0023703E9E79}" srcOrd="0" destOrd="0" presId="urn:microsoft.com/office/officeart/2005/8/layout/process1"/>
    <dgm:cxn modelId="{21A4DD29-5120-4CD8-B417-4F891129743A}" type="presOf" srcId="{2C596833-495C-41E1-BE35-B360FAE28632}" destId="{47BEDA52-E54F-4A32-86E4-DCE16511AFBF}" srcOrd="0" destOrd="0" presId="urn:microsoft.com/office/officeart/2005/8/layout/process1"/>
    <dgm:cxn modelId="{3F033A30-B110-457B-8AA3-C1E42369328F}" type="presOf" srcId="{6EB5318F-CF11-4C8B-B4B2-A1F741FCC612}" destId="{F627FDB4-19C5-4C64-A60B-CAA6EA4A560E}" srcOrd="1" destOrd="0" presId="urn:microsoft.com/office/officeart/2005/8/layout/process1"/>
    <dgm:cxn modelId="{1916CA30-FD9B-40BD-999C-BF1D72A36BCC}" type="presOf" srcId="{03BC7B4E-F936-4124-9A62-65B0463F037F}" destId="{04F8FA7E-12F6-43E7-89F8-5DECEAC20A31}" srcOrd="0" destOrd="0" presId="urn:microsoft.com/office/officeart/2005/8/layout/process1"/>
    <dgm:cxn modelId="{8F2E383A-F05D-4A24-AF15-DE9F2F42D9C3}" type="presOf" srcId="{9A655055-0375-4561-B654-D6FCB340C6A0}" destId="{ADB9ED96-1216-431F-BB40-91A81ED96827}" srcOrd="0" destOrd="0" presId="urn:microsoft.com/office/officeart/2005/8/layout/process1"/>
    <dgm:cxn modelId="{2EE2633B-0E87-48E9-BA8B-9B2CBAEB1F42}" type="presOf" srcId="{3A3CFC54-B318-4763-8EDD-33FA34B4E1A1}" destId="{57941D08-AB1A-497E-BFD6-2A578410ADBD}" srcOrd="0" destOrd="0" presId="urn:microsoft.com/office/officeart/2005/8/layout/process1"/>
    <dgm:cxn modelId="{5661703E-1919-43FB-BF0F-2D4DFECF7FD0}" type="presOf" srcId="{4B4C7A18-3323-4360-90F3-16FF7E5FEB09}" destId="{CDAC8087-33FE-4810-8C0C-4B4D9DAAA545}" srcOrd="0" destOrd="0" presId="urn:microsoft.com/office/officeart/2005/8/layout/process1"/>
    <dgm:cxn modelId="{B83E1145-A39A-4090-8571-B3CD59598DF6}" type="presOf" srcId="{2C092915-C185-499C-9907-9AD66C4BD6FD}" destId="{899F2687-79D1-4080-B39E-1B13B613B091}" srcOrd="0" destOrd="0" presId="urn:microsoft.com/office/officeart/2005/8/layout/process1"/>
    <dgm:cxn modelId="{3B439E6B-1EF5-48CF-9F76-AC7AB3545A0A}" srcId="{26525870-841D-4044-B34D-4FF5A46B7E0D}" destId="{8D6E168F-A10E-4830-8187-54333A2200C1}" srcOrd="4" destOrd="0" parTransId="{B3AEBB03-4A94-46E6-AB3E-6FC4E41D867A}" sibTransId="{9A655055-0375-4561-B654-D6FCB340C6A0}"/>
    <dgm:cxn modelId="{7538516D-2FB2-4255-A056-91F8BA6BA207}" srcId="{26525870-841D-4044-B34D-4FF5A46B7E0D}" destId="{3A3CFC54-B318-4763-8EDD-33FA34B4E1A1}" srcOrd="5" destOrd="0" parTransId="{1A512A34-02E9-477E-9D32-28FFE06D27B5}" sibTransId="{2C092915-C185-499C-9907-9AD66C4BD6FD}"/>
    <dgm:cxn modelId="{520D4473-7AD7-477C-92CF-D9C7FB90364A}" type="presOf" srcId="{2C092915-C185-499C-9907-9AD66C4BD6FD}" destId="{B9929B5E-16B6-42B1-96D6-DA4069FEE1DD}" srcOrd="1" destOrd="0" presId="urn:microsoft.com/office/officeart/2005/8/layout/process1"/>
    <dgm:cxn modelId="{DE783B75-74A5-4B83-AE30-04922BEF1988}" srcId="{26525870-841D-4044-B34D-4FF5A46B7E0D}" destId="{2C596833-495C-41E1-BE35-B360FAE28632}" srcOrd="0" destOrd="0" parTransId="{AE09995E-0796-4B81-A304-901362C24A6A}" sibTransId="{F4012B2F-A4F6-4FD4-B8D8-20C34C187F9F}"/>
    <dgm:cxn modelId="{4EB4675A-4087-4A79-93EA-4C8298C2253D}" srcId="{26525870-841D-4044-B34D-4FF5A46B7E0D}" destId="{77FE605C-441C-4D6C-B27D-15000B1705B9}" srcOrd="2" destOrd="0" parTransId="{262517E1-0F5C-496B-A93B-61C6593FC65A}" sibTransId="{6EB5318F-CF11-4C8B-B4B2-A1F741FCC612}"/>
    <dgm:cxn modelId="{76D60AA1-7323-4D2C-9167-7114D7456CE9}" type="presOf" srcId="{F4012B2F-A4F6-4FD4-B8D8-20C34C187F9F}" destId="{19F1156F-5886-4050-A3A0-E574745347EF}" srcOrd="0" destOrd="0" presId="urn:microsoft.com/office/officeart/2005/8/layout/process1"/>
    <dgm:cxn modelId="{189353A2-632D-4F17-9791-4B68539ABAEF}" srcId="{26525870-841D-4044-B34D-4FF5A46B7E0D}" destId="{5728A5BB-D4C0-4DA7-A380-10B6801E1038}" srcOrd="6" destOrd="0" parTransId="{182BF8EA-A6BC-4C4B-9881-303C3E66FB35}" sibTransId="{D5F3E2B1-5E31-4A74-9EAE-6E647364C1D9}"/>
    <dgm:cxn modelId="{410ED0A3-EAC6-4FFE-ACE3-7C614EF0647D}" type="presOf" srcId="{26525870-841D-4044-B34D-4FF5A46B7E0D}" destId="{093F1BE2-1016-4243-87B6-CF503BE0E15C}" srcOrd="0" destOrd="0" presId="urn:microsoft.com/office/officeart/2005/8/layout/process1"/>
    <dgm:cxn modelId="{8005B4A8-130F-435D-8E83-CDE0348CFB1D}" type="presOf" srcId="{8D6E168F-A10E-4830-8187-54333A2200C1}" destId="{1DD8324E-4F45-49DC-9D77-49B0AD87CF75}" srcOrd="0" destOrd="0" presId="urn:microsoft.com/office/officeart/2005/8/layout/process1"/>
    <dgm:cxn modelId="{FA2DCFB5-1AEA-45B9-9DA9-F6C8F827AF2F}" type="presOf" srcId="{34CC185A-9493-4119-AB98-2AAA1D30070C}" destId="{AC2967C8-49BD-4D70-9EE2-22E177B411B3}" srcOrd="0" destOrd="0" presId="urn:microsoft.com/office/officeart/2005/8/layout/process1"/>
    <dgm:cxn modelId="{685EC0B6-0200-45E3-8F78-FFD6FBEBD5D6}" srcId="{26525870-841D-4044-B34D-4FF5A46B7E0D}" destId="{4B4C7A18-3323-4360-90F3-16FF7E5FEB09}" srcOrd="7" destOrd="0" parTransId="{E9D05779-6FCF-4CE0-8FCC-B33C8B1B7533}" sibTransId="{6137BB1A-59C0-4563-A782-C64F1C5C0850}"/>
    <dgm:cxn modelId="{B6330FB8-09C0-4DC3-9F7F-BBE86C2D63EB}" type="presOf" srcId="{34CC185A-9493-4119-AB98-2AAA1D30070C}" destId="{5639B6FF-4333-4353-BB93-3B5375EB177F}" srcOrd="1" destOrd="0" presId="urn:microsoft.com/office/officeart/2005/8/layout/process1"/>
    <dgm:cxn modelId="{5A111AC0-1537-4A6C-BB8E-08E12680F8CC}" type="presOf" srcId="{40B287C1-2EE9-46AD-AC07-736667CC0592}" destId="{86396329-7C45-4224-AC25-4226A644F328}" srcOrd="0" destOrd="0" presId="urn:microsoft.com/office/officeart/2005/8/layout/process1"/>
    <dgm:cxn modelId="{1C16F5CC-E13B-41CD-A61B-FFF64F9077A7}" type="presOf" srcId="{D5F3E2B1-5E31-4A74-9EAE-6E647364C1D9}" destId="{E43B2D76-F8A6-42A2-B686-1429F36396E7}" srcOrd="0" destOrd="0" presId="urn:microsoft.com/office/officeart/2005/8/layout/process1"/>
    <dgm:cxn modelId="{12CC3FD8-54C3-407E-9D36-63911D0A7BF3}" srcId="{26525870-841D-4044-B34D-4FF5A46B7E0D}" destId="{40B287C1-2EE9-46AD-AC07-736667CC0592}" srcOrd="1" destOrd="0" parTransId="{48A6D7FA-D89E-4668-8507-03B8AA631BE2}" sibTransId="{DBA9B7DB-FB2B-48AA-80F9-5780B508FF4D}"/>
    <dgm:cxn modelId="{18D078E8-E419-437C-8503-D2D9B390F058}" type="presOf" srcId="{77FE605C-441C-4D6C-B27D-15000B1705B9}" destId="{B0071D6C-EDB5-4CF9-89F6-3F5645ABE3A0}" srcOrd="0" destOrd="0" presId="urn:microsoft.com/office/officeart/2005/8/layout/process1"/>
    <dgm:cxn modelId="{4E03DDEA-DB60-414E-9FED-89A50DB8E576}" type="presOf" srcId="{5728A5BB-D4C0-4DA7-A380-10B6801E1038}" destId="{E5FBEA52-D069-49B2-A8AB-8A9A2F29DE59}" srcOrd="0" destOrd="0" presId="urn:microsoft.com/office/officeart/2005/8/layout/process1"/>
    <dgm:cxn modelId="{E55028EB-83EC-414E-920F-17CD52CD4395}" type="presOf" srcId="{F4012B2F-A4F6-4FD4-B8D8-20C34C187F9F}" destId="{80D3242D-CCB8-4CE3-B5DA-8183EDC707D8}" srcOrd="1" destOrd="0" presId="urn:microsoft.com/office/officeart/2005/8/layout/process1"/>
    <dgm:cxn modelId="{E0257EF6-6877-483E-B502-219C3A84FD1D}" type="presOf" srcId="{D5F3E2B1-5E31-4A74-9EAE-6E647364C1D9}" destId="{87FED358-B4B2-41DD-9289-18F333CD00AE}" srcOrd="1" destOrd="0" presId="urn:microsoft.com/office/officeart/2005/8/layout/process1"/>
    <dgm:cxn modelId="{44C9F2F9-6A25-4022-BD18-015B8B110823}" type="presOf" srcId="{DBA9B7DB-FB2B-48AA-80F9-5780B508FF4D}" destId="{65338EE4-7E4C-4E3E-A37F-0DFA0D37F8A4}" srcOrd="1" destOrd="0" presId="urn:microsoft.com/office/officeart/2005/8/layout/process1"/>
    <dgm:cxn modelId="{EE588162-CABB-4F25-9387-6920E7F61170}" type="presParOf" srcId="{093F1BE2-1016-4243-87B6-CF503BE0E15C}" destId="{47BEDA52-E54F-4A32-86E4-DCE16511AFBF}" srcOrd="0" destOrd="0" presId="urn:microsoft.com/office/officeart/2005/8/layout/process1"/>
    <dgm:cxn modelId="{3C8913A3-D47E-4814-8BE9-91066DD480A9}" type="presParOf" srcId="{093F1BE2-1016-4243-87B6-CF503BE0E15C}" destId="{19F1156F-5886-4050-A3A0-E574745347EF}" srcOrd="1" destOrd="0" presId="urn:microsoft.com/office/officeart/2005/8/layout/process1"/>
    <dgm:cxn modelId="{71E812B4-2A51-484D-8AB3-89B02FE0F38B}" type="presParOf" srcId="{19F1156F-5886-4050-A3A0-E574745347EF}" destId="{80D3242D-CCB8-4CE3-B5DA-8183EDC707D8}" srcOrd="0" destOrd="0" presId="urn:microsoft.com/office/officeart/2005/8/layout/process1"/>
    <dgm:cxn modelId="{3FE617F9-C526-46C1-BFD5-78544E7B09B4}" type="presParOf" srcId="{093F1BE2-1016-4243-87B6-CF503BE0E15C}" destId="{86396329-7C45-4224-AC25-4226A644F328}" srcOrd="2" destOrd="0" presId="urn:microsoft.com/office/officeart/2005/8/layout/process1"/>
    <dgm:cxn modelId="{97C3C2E0-E797-45F3-8603-74029128BC10}" type="presParOf" srcId="{093F1BE2-1016-4243-87B6-CF503BE0E15C}" destId="{1066BBD7-ED70-42A4-9638-0023703E9E79}" srcOrd="3" destOrd="0" presId="urn:microsoft.com/office/officeart/2005/8/layout/process1"/>
    <dgm:cxn modelId="{91010A0F-B631-44D4-AE7B-F9D6CD83B9DD}" type="presParOf" srcId="{1066BBD7-ED70-42A4-9638-0023703E9E79}" destId="{65338EE4-7E4C-4E3E-A37F-0DFA0D37F8A4}" srcOrd="0" destOrd="0" presId="urn:microsoft.com/office/officeart/2005/8/layout/process1"/>
    <dgm:cxn modelId="{51D26E8D-EF1D-405C-B8A9-593A1BF9E1F5}" type="presParOf" srcId="{093F1BE2-1016-4243-87B6-CF503BE0E15C}" destId="{B0071D6C-EDB5-4CF9-89F6-3F5645ABE3A0}" srcOrd="4" destOrd="0" presId="urn:microsoft.com/office/officeart/2005/8/layout/process1"/>
    <dgm:cxn modelId="{0D281CBE-E72D-4413-AC17-068B9926FEFB}" type="presParOf" srcId="{093F1BE2-1016-4243-87B6-CF503BE0E15C}" destId="{D5B1179D-AE48-482F-A20F-52D6FB37D5F6}" srcOrd="5" destOrd="0" presId="urn:microsoft.com/office/officeart/2005/8/layout/process1"/>
    <dgm:cxn modelId="{95260DAD-DE23-4B80-81E6-A86087DBE2D3}" type="presParOf" srcId="{D5B1179D-AE48-482F-A20F-52D6FB37D5F6}" destId="{F627FDB4-19C5-4C64-A60B-CAA6EA4A560E}" srcOrd="0" destOrd="0" presId="urn:microsoft.com/office/officeart/2005/8/layout/process1"/>
    <dgm:cxn modelId="{DAB8BF05-D097-411A-BB14-960FDFCEB398}" type="presParOf" srcId="{093F1BE2-1016-4243-87B6-CF503BE0E15C}" destId="{04F8FA7E-12F6-43E7-89F8-5DECEAC20A31}" srcOrd="6" destOrd="0" presId="urn:microsoft.com/office/officeart/2005/8/layout/process1"/>
    <dgm:cxn modelId="{52D8ECF0-4E9E-4E5A-ADDF-ADCB56BE0BDD}" type="presParOf" srcId="{093F1BE2-1016-4243-87B6-CF503BE0E15C}" destId="{AC2967C8-49BD-4D70-9EE2-22E177B411B3}" srcOrd="7" destOrd="0" presId="urn:microsoft.com/office/officeart/2005/8/layout/process1"/>
    <dgm:cxn modelId="{EBCC71BD-9BA1-42C7-99EA-8A7F52942F46}" type="presParOf" srcId="{AC2967C8-49BD-4D70-9EE2-22E177B411B3}" destId="{5639B6FF-4333-4353-BB93-3B5375EB177F}" srcOrd="0" destOrd="0" presId="urn:microsoft.com/office/officeart/2005/8/layout/process1"/>
    <dgm:cxn modelId="{BFA60A5E-F652-46CC-9FEB-104B0E865BFD}" type="presParOf" srcId="{093F1BE2-1016-4243-87B6-CF503BE0E15C}" destId="{1DD8324E-4F45-49DC-9D77-49B0AD87CF75}" srcOrd="8" destOrd="0" presId="urn:microsoft.com/office/officeart/2005/8/layout/process1"/>
    <dgm:cxn modelId="{40C8CE68-9DDA-4C95-B6C9-13EBF82CA303}" type="presParOf" srcId="{093F1BE2-1016-4243-87B6-CF503BE0E15C}" destId="{ADB9ED96-1216-431F-BB40-91A81ED96827}" srcOrd="9" destOrd="0" presId="urn:microsoft.com/office/officeart/2005/8/layout/process1"/>
    <dgm:cxn modelId="{168D0C76-9729-43B6-AEBA-EAFB275C7B27}" type="presParOf" srcId="{ADB9ED96-1216-431F-BB40-91A81ED96827}" destId="{3A45015A-DC90-4146-AD2B-9681215A4022}" srcOrd="0" destOrd="0" presId="urn:microsoft.com/office/officeart/2005/8/layout/process1"/>
    <dgm:cxn modelId="{62660244-9849-4178-B055-8F4793480EB7}" type="presParOf" srcId="{093F1BE2-1016-4243-87B6-CF503BE0E15C}" destId="{57941D08-AB1A-497E-BFD6-2A578410ADBD}" srcOrd="10" destOrd="0" presId="urn:microsoft.com/office/officeart/2005/8/layout/process1"/>
    <dgm:cxn modelId="{A54AB788-4E4E-4A11-94F0-D86A3A91883C}" type="presParOf" srcId="{093F1BE2-1016-4243-87B6-CF503BE0E15C}" destId="{899F2687-79D1-4080-B39E-1B13B613B091}" srcOrd="11" destOrd="0" presId="urn:microsoft.com/office/officeart/2005/8/layout/process1"/>
    <dgm:cxn modelId="{17A47D24-228A-4DC8-A10F-CEEFE44A5646}" type="presParOf" srcId="{899F2687-79D1-4080-B39E-1B13B613B091}" destId="{B9929B5E-16B6-42B1-96D6-DA4069FEE1DD}" srcOrd="0" destOrd="0" presId="urn:microsoft.com/office/officeart/2005/8/layout/process1"/>
    <dgm:cxn modelId="{A58C19AA-A5CE-4CAE-8FB3-3F1C9810BB10}" type="presParOf" srcId="{093F1BE2-1016-4243-87B6-CF503BE0E15C}" destId="{E5FBEA52-D069-49B2-A8AB-8A9A2F29DE59}" srcOrd="12" destOrd="0" presId="urn:microsoft.com/office/officeart/2005/8/layout/process1"/>
    <dgm:cxn modelId="{2D338E29-DB3C-447D-87FB-C16AF7AD2AD3}" type="presParOf" srcId="{093F1BE2-1016-4243-87B6-CF503BE0E15C}" destId="{E43B2D76-F8A6-42A2-B686-1429F36396E7}" srcOrd="13" destOrd="0" presId="urn:microsoft.com/office/officeart/2005/8/layout/process1"/>
    <dgm:cxn modelId="{0695DC3E-0CCE-46B8-9FE8-7EA4EAFE79A1}" type="presParOf" srcId="{E43B2D76-F8A6-42A2-B686-1429F36396E7}" destId="{87FED358-B4B2-41DD-9289-18F333CD00AE}" srcOrd="0" destOrd="0" presId="urn:microsoft.com/office/officeart/2005/8/layout/process1"/>
    <dgm:cxn modelId="{182EFD68-CD64-4EF9-B343-2C095F7C3EEC}" type="presParOf" srcId="{093F1BE2-1016-4243-87B6-CF503BE0E15C}" destId="{CDAC8087-33FE-4810-8C0C-4B4D9DAAA545}" srcOrd="1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EDA52-E54F-4A32-86E4-DCE16511AFBF}">
      <dsp:nvSpPr>
        <dsp:cNvPr id="0" name=""/>
        <dsp:cNvSpPr/>
      </dsp:nvSpPr>
      <dsp:spPr>
        <a:xfrm>
          <a:off x="3292" y="1087276"/>
          <a:ext cx="891299" cy="534779"/>
        </a:xfrm>
        <a:prstGeom prst="roundRect">
          <a:avLst>
            <a:gd name="adj" fmla="val 10000"/>
          </a:avLst>
        </a:prstGeom>
        <a:pattFill prst="wdUpDiag">
          <a:fgClr>
            <a:schemeClr val="accent1"/>
          </a:fgClr>
          <a:bgClr>
            <a:schemeClr val="bg1"/>
          </a:bgClr>
        </a:patt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IN" sz="2300" kern="1200" dirty="0"/>
        </a:p>
      </dsp:txBody>
      <dsp:txXfrm>
        <a:off x="18955" y="1102939"/>
        <a:ext cx="859973" cy="503453"/>
      </dsp:txXfrm>
    </dsp:sp>
    <dsp:sp modelId="{19F1156F-5886-4050-A3A0-E574745347EF}">
      <dsp:nvSpPr>
        <dsp:cNvPr id="0" name=""/>
        <dsp:cNvSpPr/>
      </dsp:nvSpPr>
      <dsp:spPr>
        <a:xfrm>
          <a:off x="983721" y="1244145"/>
          <a:ext cx="188955" cy="221042"/>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983721" y="1288353"/>
        <a:ext cx="132269" cy="132626"/>
      </dsp:txXfrm>
    </dsp:sp>
    <dsp:sp modelId="{86396329-7C45-4224-AC25-4226A644F328}">
      <dsp:nvSpPr>
        <dsp:cNvPr id="0" name=""/>
        <dsp:cNvSpPr/>
      </dsp:nvSpPr>
      <dsp:spPr>
        <a:xfrm>
          <a:off x="1251111" y="1087276"/>
          <a:ext cx="891299" cy="53477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Sun</a:t>
          </a:r>
        </a:p>
      </dsp:txBody>
      <dsp:txXfrm>
        <a:off x="1266774" y="1102939"/>
        <a:ext cx="859973" cy="503453"/>
      </dsp:txXfrm>
    </dsp:sp>
    <dsp:sp modelId="{1066BBD7-ED70-42A4-9638-0023703E9E79}">
      <dsp:nvSpPr>
        <dsp:cNvPr id="0" name=""/>
        <dsp:cNvSpPr/>
      </dsp:nvSpPr>
      <dsp:spPr>
        <a:xfrm>
          <a:off x="2231541" y="1244145"/>
          <a:ext cx="188955" cy="221042"/>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231541" y="1288353"/>
        <a:ext cx="132269" cy="132626"/>
      </dsp:txXfrm>
    </dsp:sp>
    <dsp:sp modelId="{B0071D6C-EDB5-4CF9-89F6-3F5645ABE3A0}">
      <dsp:nvSpPr>
        <dsp:cNvPr id="0" name=""/>
        <dsp:cNvSpPr/>
      </dsp:nvSpPr>
      <dsp:spPr>
        <a:xfrm>
          <a:off x="2498930" y="1087276"/>
          <a:ext cx="891299" cy="53477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Mon</a:t>
          </a:r>
        </a:p>
      </dsp:txBody>
      <dsp:txXfrm>
        <a:off x="2514593" y="1102939"/>
        <a:ext cx="859973" cy="503453"/>
      </dsp:txXfrm>
    </dsp:sp>
    <dsp:sp modelId="{D5B1179D-AE48-482F-A20F-52D6FB37D5F6}">
      <dsp:nvSpPr>
        <dsp:cNvPr id="0" name=""/>
        <dsp:cNvSpPr/>
      </dsp:nvSpPr>
      <dsp:spPr>
        <a:xfrm>
          <a:off x="3479360" y="1244145"/>
          <a:ext cx="188955" cy="221042"/>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3479360" y="1288353"/>
        <a:ext cx="132269" cy="132626"/>
      </dsp:txXfrm>
    </dsp:sp>
    <dsp:sp modelId="{04F8FA7E-12F6-43E7-89F8-5DECEAC20A31}">
      <dsp:nvSpPr>
        <dsp:cNvPr id="0" name=""/>
        <dsp:cNvSpPr/>
      </dsp:nvSpPr>
      <dsp:spPr>
        <a:xfrm>
          <a:off x="3746750" y="1087276"/>
          <a:ext cx="891299" cy="53477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Tue</a:t>
          </a:r>
        </a:p>
      </dsp:txBody>
      <dsp:txXfrm>
        <a:off x="3762413" y="1102939"/>
        <a:ext cx="859973" cy="503453"/>
      </dsp:txXfrm>
    </dsp:sp>
    <dsp:sp modelId="{AC2967C8-49BD-4D70-9EE2-22E177B411B3}">
      <dsp:nvSpPr>
        <dsp:cNvPr id="0" name=""/>
        <dsp:cNvSpPr/>
      </dsp:nvSpPr>
      <dsp:spPr>
        <a:xfrm>
          <a:off x="4727179" y="1244145"/>
          <a:ext cx="188955" cy="221042"/>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727179" y="1288353"/>
        <a:ext cx="132269" cy="132626"/>
      </dsp:txXfrm>
    </dsp:sp>
    <dsp:sp modelId="{1DD8324E-4F45-49DC-9D77-49B0AD87CF75}">
      <dsp:nvSpPr>
        <dsp:cNvPr id="0" name=""/>
        <dsp:cNvSpPr/>
      </dsp:nvSpPr>
      <dsp:spPr>
        <a:xfrm>
          <a:off x="4994569" y="1087276"/>
          <a:ext cx="891299" cy="53477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Wed</a:t>
          </a:r>
        </a:p>
      </dsp:txBody>
      <dsp:txXfrm>
        <a:off x="5010232" y="1102939"/>
        <a:ext cx="859973" cy="503453"/>
      </dsp:txXfrm>
    </dsp:sp>
    <dsp:sp modelId="{ADB9ED96-1216-431F-BB40-91A81ED96827}">
      <dsp:nvSpPr>
        <dsp:cNvPr id="0" name=""/>
        <dsp:cNvSpPr/>
      </dsp:nvSpPr>
      <dsp:spPr>
        <a:xfrm>
          <a:off x="5974998" y="1244145"/>
          <a:ext cx="188955" cy="221042"/>
        </a:xfrm>
        <a:prstGeom prst="rightArrow">
          <a:avLst>
            <a:gd name="adj1" fmla="val 60000"/>
            <a:gd name="adj2" fmla="val 5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974998" y="1288353"/>
        <a:ext cx="132269" cy="132626"/>
      </dsp:txXfrm>
    </dsp:sp>
    <dsp:sp modelId="{57941D08-AB1A-497E-BFD6-2A578410ADBD}">
      <dsp:nvSpPr>
        <dsp:cNvPr id="0" name=""/>
        <dsp:cNvSpPr/>
      </dsp:nvSpPr>
      <dsp:spPr>
        <a:xfrm>
          <a:off x="6242388" y="1087276"/>
          <a:ext cx="891299" cy="53477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Thu</a:t>
          </a:r>
        </a:p>
      </dsp:txBody>
      <dsp:txXfrm>
        <a:off x="6258051" y="1102939"/>
        <a:ext cx="859973" cy="503453"/>
      </dsp:txXfrm>
    </dsp:sp>
    <dsp:sp modelId="{899F2687-79D1-4080-B39E-1B13B613B091}">
      <dsp:nvSpPr>
        <dsp:cNvPr id="0" name=""/>
        <dsp:cNvSpPr/>
      </dsp:nvSpPr>
      <dsp:spPr>
        <a:xfrm>
          <a:off x="7222818" y="1244145"/>
          <a:ext cx="188955" cy="221042"/>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7222818" y="1288353"/>
        <a:ext cx="132269" cy="132626"/>
      </dsp:txXfrm>
    </dsp:sp>
    <dsp:sp modelId="{E5FBEA52-D069-49B2-A8AB-8A9A2F29DE59}">
      <dsp:nvSpPr>
        <dsp:cNvPr id="0" name=""/>
        <dsp:cNvSpPr/>
      </dsp:nvSpPr>
      <dsp:spPr>
        <a:xfrm>
          <a:off x="7490207" y="1087276"/>
          <a:ext cx="891299" cy="53477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Fri</a:t>
          </a:r>
        </a:p>
      </dsp:txBody>
      <dsp:txXfrm>
        <a:off x="7505870" y="1102939"/>
        <a:ext cx="859973" cy="503453"/>
      </dsp:txXfrm>
    </dsp:sp>
    <dsp:sp modelId="{E43B2D76-F8A6-42A2-B686-1429F36396E7}">
      <dsp:nvSpPr>
        <dsp:cNvPr id="0" name=""/>
        <dsp:cNvSpPr/>
      </dsp:nvSpPr>
      <dsp:spPr>
        <a:xfrm>
          <a:off x="8470637" y="1244145"/>
          <a:ext cx="188955" cy="221042"/>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8470637" y="1288353"/>
        <a:ext cx="132269" cy="132626"/>
      </dsp:txXfrm>
    </dsp:sp>
    <dsp:sp modelId="{CDAC8087-33FE-4810-8C0C-4B4D9DAAA545}">
      <dsp:nvSpPr>
        <dsp:cNvPr id="0" name=""/>
        <dsp:cNvSpPr/>
      </dsp:nvSpPr>
      <dsp:spPr>
        <a:xfrm>
          <a:off x="8738027" y="1087276"/>
          <a:ext cx="891299" cy="53477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Sat</a:t>
          </a:r>
        </a:p>
      </dsp:txBody>
      <dsp:txXfrm>
        <a:off x="8753690" y="1102939"/>
        <a:ext cx="859973" cy="5034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57532-4E62-42CC-B7CB-9F59924247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F4E4F380-A750-4611-BA23-19E58A657DB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0FE7A02-7FFA-47B7-B7F5-58ED519B2981}" type="datetimeFigureOut">
              <a:rPr lang="en-IN"/>
              <a:pPr>
                <a:defRPr/>
              </a:pPr>
              <a:t>07-11-2020</a:t>
            </a:fld>
            <a:endParaRPr lang="en-IN"/>
          </a:p>
        </p:txBody>
      </p:sp>
      <p:sp>
        <p:nvSpPr>
          <p:cNvPr id="4" name="Slide Image Placeholder 3">
            <a:extLst>
              <a:ext uri="{FF2B5EF4-FFF2-40B4-BE49-F238E27FC236}">
                <a16:creationId xmlns:a16="http://schemas.microsoft.com/office/drawing/2014/main" id="{F969E340-D662-4093-856B-822C27463D9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5967D3BF-94A3-4224-9DF4-4E44F628DD5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A644E13A-CEEE-4791-93F4-6D526EBFAB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F85709E4-EC17-42E0-97DA-E60C47572F6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93BC9D2-7EF2-4258-B9DE-D0D131D30381}"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Jagged_arra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4</a:t>
            </a:fld>
            <a:endParaRPr lang="en-IN" altLang="en-US"/>
          </a:p>
        </p:txBody>
      </p:sp>
    </p:spTree>
    <p:extLst>
      <p:ext uri="{BB962C8B-B14F-4D97-AF65-F5344CB8AC3E}">
        <p14:creationId xmlns:p14="http://schemas.microsoft.com/office/powerpoint/2010/main" val="3222765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18</a:t>
            </a:fld>
            <a:endParaRPr lang="en-IN" altLang="en-US"/>
          </a:p>
        </p:txBody>
      </p:sp>
    </p:spTree>
    <p:extLst>
      <p:ext uri="{BB962C8B-B14F-4D97-AF65-F5344CB8AC3E}">
        <p14:creationId xmlns:p14="http://schemas.microsoft.com/office/powerpoint/2010/main" val="2267560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inverted tables can be explain with an example.</a:t>
            </a:r>
          </a:p>
          <a:p>
            <a:r>
              <a:rPr lang="en-US" dirty="0"/>
              <a:t>Suppose, table maintains records of all the students of a Class as shown in the fig given below. </a:t>
            </a:r>
          </a:p>
          <a:p>
            <a:r>
              <a:rPr lang="en-US" dirty="0"/>
              <a:t>These records can be used to serve several purposes. </a:t>
            </a:r>
          </a:p>
          <a:p>
            <a:r>
              <a:rPr lang="en-US" dirty="0"/>
              <a:t>One of them requires the alphabetical ordering of Roll no of the students.</a:t>
            </a:r>
          </a:p>
          <a:p>
            <a:r>
              <a:rPr lang="en-US" dirty="0"/>
              <a:t>Second, it requires the lexicographical ordering of the Name.</a:t>
            </a:r>
          </a:p>
          <a:p>
            <a:r>
              <a:rPr lang="en-US" dirty="0"/>
              <a:t>Third, it also requires the ascending order of the Register numbers.</a:t>
            </a:r>
          </a:p>
          <a:p>
            <a:endParaRPr lang="en-US" dirty="0"/>
          </a:p>
          <a:p>
            <a:r>
              <a:rPr lang="en-US" dirty="0"/>
              <a:t>To serve all these purposes, they should maintain 3 sets of records: </a:t>
            </a:r>
          </a:p>
          <a:p>
            <a:r>
              <a:rPr lang="en-US" dirty="0"/>
              <a:t>one in alphabetical order of the </a:t>
            </a:r>
            <a:r>
              <a:rPr lang="en-US" dirty="0" err="1"/>
              <a:t>RollNo</a:t>
            </a:r>
            <a:r>
              <a:rPr lang="en-US" dirty="0"/>
              <a:t>, </a:t>
            </a:r>
          </a:p>
          <a:p>
            <a:r>
              <a:rPr lang="en-US" dirty="0"/>
              <a:t>second, the lexicographical ordering of Name</a:t>
            </a:r>
          </a:p>
          <a:p>
            <a:r>
              <a:rPr lang="en-US" dirty="0"/>
              <a:t>and third, the ascending order of the Register number. </a:t>
            </a:r>
          </a:p>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19</a:t>
            </a:fld>
            <a:endParaRPr lang="en-IN" altLang="en-US"/>
          </a:p>
        </p:txBody>
      </p:sp>
    </p:spTree>
    <p:extLst>
      <p:ext uri="{BB962C8B-B14F-4D97-AF65-F5344CB8AC3E}">
        <p14:creationId xmlns:p14="http://schemas.microsoft.com/office/powerpoint/2010/main" val="3106763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concept of inverted tables, we can avoid the multiple set of records</a:t>
            </a:r>
          </a:p>
          <a:p>
            <a:r>
              <a:rPr lang="en-US" dirty="0"/>
              <a:t>, and we can still retrieve the records by any of the three keys almost as quickly as if the records are fully sorted by that key.</a:t>
            </a:r>
          </a:p>
          <a:p>
            <a:r>
              <a:rPr lang="en-US" dirty="0"/>
              <a:t>Therefore, we should maintain an3 inverted table.</a:t>
            </a:r>
          </a:p>
          <a:p>
            <a:r>
              <a:rPr lang="en-US" dirty="0"/>
              <a:t> In this case, this table comprise of three columns: </a:t>
            </a:r>
            <a:r>
              <a:rPr lang="en-US" dirty="0" err="1"/>
              <a:t>Reg.No,Roll.No</a:t>
            </a:r>
            <a:r>
              <a:rPr lang="en-US" dirty="0"/>
              <a:t> and NAME as shown in below figure. </a:t>
            </a:r>
          </a:p>
          <a:p>
            <a:r>
              <a:rPr lang="en-US" dirty="0"/>
              <a:t>Each column contains the index numbers of records in the order based on the sorting of the corresponding key. </a:t>
            </a:r>
          </a:p>
          <a:p>
            <a:r>
              <a:rPr lang="en-US" dirty="0"/>
              <a:t>This inverted table, therefore, can be referred to retrieve information. </a:t>
            </a:r>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20</a:t>
            </a:fld>
            <a:endParaRPr lang="en-IN" altLang="en-US"/>
          </a:p>
        </p:txBody>
      </p:sp>
    </p:spTree>
    <p:extLst>
      <p:ext uri="{BB962C8B-B14F-4D97-AF65-F5344CB8AC3E}">
        <p14:creationId xmlns:p14="http://schemas.microsoft.com/office/powerpoint/2010/main" val="2979830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21</a:t>
            </a:fld>
            <a:endParaRPr lang="en-IN" altLang="en-US"/>
          </a:p>
        </p:txBody>
      </p:sp>
    </p:spTree>
    <p:extLst>
      <p:ext uri="{BB962C8B-B14F-4D97-AF65-F5344CB8AC3E}">
        <p14:creationId xmlns:p14="http://schemas.microsoft.com/office/powerpoint/2010/main" val="1619583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Arial" panose="020B0604020202020204" pitchFamily="34" charset="0"/>
              </a:rPr>
              <a:t>If a compiler is to handle a small amount of data, then the symbol table can be implemented as an unordered list, </a:t>
            </a:r>
          </a:p>
          <a:p>
            <a:pPr algn="just"/>
            <a:r>
              <a:rPr lang="en-US" b="0" i="0" dirty="0">
                <a:solidFill>
                  <a:srgbClr val="000000"/>
                </a:solidFill>
                <a:effectLst/>
                <a:latin typeface="Arial" panose="020B0604020202020204" pitchFamily="34" charset="0"/>
              </a:rPr>
              <a:t>which is easy to code, but it is only suitable for small tables only. </a:t>
            </a: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Among all, symbol tables are mostly implemented as hash tables, where the source code symbol itself is treated as a key for the hash function </a:t>
            </a:r>
          </a:p>
          <a:p>
            <a:pPr algn="just"/>
            <a:r>
              <a:rPr lang="en-US" b="0" i="0" dirty="0">
                <a:solidFill>
                  <a:srgbClr val="000000"/>
                </a:solidFill>
                <a:effectLst/>
                <a:latin typeface="Arial" panose="020B0604020202020204" pitchFamily="34" charset="0"/>
              </a:rPr>
              <a:t>and the return value is the information about the symbol.</a:t>
            </a:r>
          </a:p>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24</a:t>
            </a:fld>
            <a:endParaRPr lang="en-IN" altLang="en-US"/>
          </a:p>
        </p:txBody>
      </p:sp>
    </p:spTree>
    <p:extLst>
      <p:ext uri="{BB962C8B-B14F-4D97-AF65-F5344CB8AC3E}">
        <p14:creationId xmlns:p14="http://schemas.microsoft.com/office/powerpoint/2010/main" val="2332578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This operation is more frequently used by analysis phase, i.e., the first half of the compiler where tokens are identified and names are stored in the table. </a:t>
            </a:r>
          </a:p>
          <a:p>
            <a:r>
              <a:rPr lang="en-US" b="0" i="0" dirty="0">
                <a:solidFill>
                  <a:srgbClr val="000000"/>
                </a:solidFill>
                <a:effectLst/>
                <a:latin typeface="Arial" panose="020B0604020202020204" pitchFamily="34" charset="0"/>
              </a:rPr>
              <a:t>This operation is used to add information in the symbol table about unique names occurring in the source code.</a:t>
            </a:r>
          </a:p>
          <a:p>
            <a:r>
              <a:rPr lang="en-US" b="0" i="0" dirty="0">
                <a:solidFill>
                  <a:srgbClr val="000000"/>
                </a:solidFill>
                <a:effectLst/>
                <a:latin typeface="Arial" panose="020B0604020202020204" pitchFamily="34" charset="0"/>
              </a:rPr>
              <a:t>The format or structure in which the names are stored depends upon the compiler in hand.</a:t>
            </a:r>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25</a:t>
            </a:fld>
            <a:endParaRPr lang="en-IN" altLang="en-US"/>
          </a:p>
        </p:txBody>
      </p:sp>
    </p:spTree>
    <p:extLst>
      <p:ext uri="{BB962C8B-B14F-4D97-AF65-F5344CB8AC3E}">
        <p14:creationId xmlns:p14="http://schemas.microsoft.com/office/powerpoint/2010/main" val="3381245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A compiler maintains two types of symbol tables: </a:t>
            </a:r>
          </a:p>
          <a:p>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global symbol table</a:t>
            </a:r>
            <a:r>
              <a:rPr lang="en-US" b="0" i="0" dirty="0">
                <a:solidFill>
                  <a:srgbClr val="000000"/>
                </a:solidFill>
                <a:effectLst/>
                <a:latin typeface="Arial" panose="020B0604020202020204" pitchFamily="34" charset="0"/>
              </a:rPr>
              <a:t> which can be accessed by all the procedures </a:t>
            </a:r>
          </a:p>
          <a:p>
            <a:r>
              <a:rPr lang="en-US" b="0" i="0" dirty="0">
                <a:solidFill>
                  <a:srgbClr val="000000"/>
                </a:solidFill>
                <a:effectLst/>
                <a:latin typeface="Arial" panose="020B0604020202020204" pitchFamily="34" charset="0"/>
              </a:rPr>
              <a:t>and </a:t>
            </a:r>
            <a:r>
              <a:rPr lang="en-US" b="1" i="0" dirty="0">
                <a:solidFill>
                  <a:srgbClr val="000000"/>
                </a:solidFill>
                <a:effectLst/>
                <a:latin typeface="Arial" panose="020B0604020202020204" pitchFamily="34" charset="0"/>
              </a:rPr>
              <a:t>scope symbol tables</a:t>
            </a:r>
            <a:r>
              <a:rPr lang="en-US" b="0" i="0" dirty="0">
                <a:solidFill>
                  <a:srgbClr val="000000"/>
                </a:solidFill>
                <a:effectLst/>
                <a:latin typeface="Arial" panose="020B0604020202020204" pitchFamily="34" charset="0"/>
              </a:rPr>
              <a:t> that are created for each scope in the program.</a:t>
            </a:r>
          </a:p>
          <a:p>
            <a:endParaRPr lang="en-US" b="0" i="0" dirty="0">
              <a:solidFill>
                <a:srgbClr val="000000"/>
              </a:solidFill>
              <a:effectLst/>
              <a:latin typeface="Arial" panose="020B0604020202020204" pitchFamily="34" charset="0"/>
            </a:endParaRPr>
          </a:p>
          <a:p>
            <a:pPr marL="30480" marR="30480" algn="just">
              <a:lnSpc>
                <a:spcPts val="1600"/>
              </a:lnSpc>
              <a:spcBef>
                <a:spcPts val="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symbol table data structure hierarchy is stored in the semantic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whenever a name needs to be searched in a symbol table, </a:t>
            </a:r>
          </a:p>
          <a:p>
            <a:pPr marL="30480" marR="30480" algn="just">
              <a:lnSpc>
                <a:spcPts val="1600"/>
              </a:lnSpc>
              <a:spcBef>
                <a:spcPts val="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searched using the following 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30480" lvl="1" indent="-342900" algn="just">
              <a:lnSpc>
                <a:spcPts val="16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 a symbol will be searched in the current scope, i.e. current symbol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30480" lvl="1" indent="-342900" algn="just">
              <a:lnSpc>
                <a:spcPts val="16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name is found, then search is completed, else it will be searched in the parent symbol table until,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30480" lvl="1" indent="-342900" algn="just">
              <a:lnSpc>
                <a:spcPts val="16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either the name is found or global symbol table has been searched for the 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26</a:t>
            </a:fld>
            <a:endParaRPr lang="en-IN" altLang="en-US"/>
          </a:p>
        </p:txBody>
      </p:sp>
    </p:spTree>
    <p:extLst>
      <p:ext uri="{BB962C8B-B14F-4D97-AF65-F5344CB8AC3E}">
        <p14:creationId xmlns:p14="http://schemas.microsoft.com/office/powerpoint/2010/main" val="3635224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Hash Table is a data structure which stores data in an associative manner.</a:t>
            </a:r>
          </a:p>
          <a:p>
            <a:r>
              <a:rPr lang="en-US" b="0" i="0" dirty="0">
                <a:solidFill>
                  <a:srgbClr val="000000"/>
                </a:solidFill>
                <a:effectLst/>
                <a:latin typeface="Arial" panose="020B0604020202020204" pitchFamily="34" charset="0"/>
              </a:rPr>
              <a:t>In a hash table, data is stored in an array format, where each data value has its own unique index value. </a:t>
            </a:r>
          </a:p>
          <a:p>
            <a:r>
              <a:rPr lang="en-US" b="0" i="0" dirty="0">
                <a:solidFill>
                  <a:srgbClr val="000000"/>
                </a:solidFill>
                <a:effectLst/>
                <a:latin typeface="Arial" panose="020B0604020202020204" pitchFamily="34" charset="0"/>
              </a:rPr>
              <a:t>Access of data becomes very fast if we know the index of the desired data.</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Thus, it becomes a data structure in which insertion and search operations are very fast irrespective of the size of the data. </a:t>
            </a:r>
          </a:p>
          <a:p>
            <a:r>
              <a:rPr lang="en-US" b="0" i="0" dirty="0">
                <a:solidFill>
                  <a:srgbClr val="000000"/>
                </a:solidFill>
                <a:effectLst/>
                <a:latin typeface="Arial" panose="020B0604020202020204" pitchFamily="34" charset="0"/>
              </a:rPr>
              <a:t>Hash Table uses an array as a storage medium and uses hash technique to generate an index where an element is to be inserted or is to be located from.</a:t>
            </a:r>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28</a:t>
            </a:fld>
            <a:endParaRPr lang="en-IN" altLang="en-US"/>
          </a:p>
        </p:txBody>
      </p:sp>
    </p:spTree>
    <p:extLst>
      <p:ext uri="{BB962C8B-B14F-4D97-AF65-F5344CB8AC3E}">
        <p14:creationId xmlns:p14="http://schemas.microsoft.com/office/powerpoint/2010/main" val="2233965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effectLst/>
                <a:latin typeface="urw-din"/>
              </a:rPr>
              <a:t>Hashing is an important Data Structure which is designed to use a special function called the Hash function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effectLst/>
                <a:latin typeface="urw-din"/>
              </a:rPr>
              <a:t>which is used to map a given value with a particular key for faster access of elements.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effectLst/>
                <a:latin typeface="urw-din"/>
              </a:rPr>
              <a:t>The efficiency of mapping depends of the efficiency of the hash function used.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i="0" dirty="0">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i="0" dirty="0">
                <a:solidFill>
                  <a:srgbClr val="222222"/>
                </a:solidFill>
                <a:effectLst/>
                <a:latin typeface="arial" panose="020B0604020202020204" pitchFamily="34" charset="0"/>
              </a:rPr>
              <a:t>Hashing</a:t>
            </a:r>
            <a:r>
              <a:rPr lang="en-US" b="0" i="0" dirty="0">
                <a:solidFill>
                  <a:srgbClr val="222222"/>
                </a:solidFill>
                <a:effectLst/>
                <a:latin typeface="arial" panose="020B0604020202020204" pitchFamily="34" charset="0"/>
              </a:rPr>
              <a:t> is the process of converting a given key into another value.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222222"/>
                </a:solidFill>
                <a:effectLst/>
                <a:latin typeface="arial" panose="020B0604020202020204" pitchFamily="34" charset="0"/>
              </a:rPr>
              <a:t>A hash function is used to generate the new value according to a mathematical algorithm.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222222"/>
                </a:solidFill>
                <a:effectLst/>
                <a:latin typeface="arial" panose="020B0604020202020204" pitchFamily="34" charset="0"/>
              </a:rPr>
              <a:t>The result of a hash function is known as a hash value or simply, a hash.</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29</a:t>
            </a:fld>
            <a:endParaRPr lang="en-IN" altLang="en-US"/>
          </a:p>
        </p:txBody>
      </p:sp>
    </p:spTree>
    <p:extLst>
      <p:ext uri="{BB962C8B-B14F-4D97-AF65-F5344CB8AC3E}">
        <p14:creationId xmlns:p14="http://schemas.microsoft.com/office/powerpoint/2010/main" val="476955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Define a data item having some data and key, based on which the search is to be conducted in a hash table.</a:t>
            </a:r>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30</a:t>
            </a:fld>
            <a:endParaRPr lang="en-IN" altLang="en-US"/>
          </a:p>
        </p:txBody>
      </p:sp>
    </p:spTree>
    <p:extLst>
      <p:ext uri="{BB962C8B-B14F-4D97-AF65-F5344CB8AC3E}">
        <p14:creationId xmlns:p14="http://schemas.microsoft.com/office/powerpoint/2010/main" val="297879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is a data structure which plays a significant role in information retrieval. </a:t>
            </a:r>
          </a:p>
          <a:p>
            <a:r>
              <a:rPr lang="en-US" dirty="0"/>
              <a:t>A set of n distinct records with keys K1, K2, …., </a:t>
            </a:r>
            <a:r>
              <a:rPr lang="en-US" dirty="0" err="1"/>
              <a:t>Kn</a:t>
            </a:r>
            <a:r>
              <a:rPr lang="en-US" dirty="0"/>
              <a:t> are stored in a file. </a:t>
            </a:r>
          </a:p>
          <a:p>
            <a:r>
              <a:rPr lang="en-US" dirty="0"/>
              <a:t>If we want to find a record with a given key value, K, simply access the index given by its key k. </a:t>
            </a:r>
          </a:p>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5</a:t>
            </a:fld>
            <a:endParaRPr lang="en-IN" altLang="en-US"/>
          </a:p>
        </p:txBody>
      </p:sp>
    </p:spTree>
    <p:extLst>
      <p:ext uri="{BB962C8B-B14F-4D97-AF65-F5344CB8AC3E}">
        <p14:creationId xmlns:p14="http://schemas.microsoft.com/office/powerpoint/2010/main" val="1976313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As we can see, it may happen that the hashing technique is used to create an already used index of the array.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000000"/>
                </a:solidFill>
                <a:effectLst/>
                <a:latin typeface="Arial" panose="020B0604020202020204" pitchFamily="34" charset="0"/>
              </a:rPr>
              <a:t>In such a case, we can search the next empty location in the array by looking into the next cell until we find an empty cell.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000000"/>
                </a:solidFill>
                <a:effectLst/>
                <a:latin typeface="Arial" panose="020B0604020202020204" pitchFamily="34" charset="0"/>
              </a:rPr>
              <a:t>This technique is called linear probing.</a:t>
            </a:r>
            <a:endParaRPr lang="en-US" dirty="0"/>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Search</a:t>
            </a:r>
            <a:r>
              <a:rPr lang="en-US" b="0" i="0" dirty="0">
                <a:solidFill>
                  <a:srgbClr val="000000"/>
                </a:solidFill>
                <a:effectLst/>
                <a:latin typeface="Arial" panose="020B0604020202020204" pitchFamily="34" charset="0"/>
              </a:rPr>
              <a:t> − Searches an element in a hash table.</a:t>
            </a:r>
          </a:p>
          <a:p>
            <a:pPr algn="just">
              <a:buFont typeface="Arial" panose="020B0604020202020204" pitchFamily="34" charset="0"/>
              <a:buChar char="•"/>
            </a:pPr>
            <a:r>
              <a:rPr lang="en-US" b="1" i="0" dirty="0">
                <a:solidFill>
                  <a:srgbClr val="000000"/>
                </a:solidFill>
                <a:effectLst/>
                <a:latin typeface="Arial" panose="020B0604020202020204" pitchFamily="34" charset="0"/>
              </a:rPr>
              <a:t>Insert</a:t>
            </a:r>
            <a:r>
              <a:rPr lang="en-US" b="0" i="0" dirty="0">
                <a:solidFill>
                  <a:srgbClr val="000000"/>
                </a:solidFill>
                <a:effectLst/>
                <a:latin typeface="Arial" panose="020B0604020202020204" pitchFamily="34" charset="0"/>
              </a:rPr>
              <a:t> − inserts an element in a hash table.</a:t>
            </a:r>
          </a:p>
          <a:p>
            <a:pPr algn="just">
              <a:buFont typeface="Arial" panose="020B0604020202020204" pitchFamily="34" charset="0"/>
              <a:buChar char="•"/>
            </a:pPr>
            <a:r>
              <a:rPr lang="en-US" b="1" i="0" dirty="0">
                <a:solidFill>
                  <a:srgbClr val="000000"/>
                </a:solidFill>
                <a:effectLst/>
                <a:latin typeface="Arial" panose="020B0604020202020204" pitchFamily="34" charset="0"/>
              </a:rPr>
              <a:t>delete</a:t>
            </a:r>
            <a:r>
              <a:rPr lang="en-US" b="0" i="0" dirty="0">
                <a:solidFill>
                  <a:srgbClr val="000000"/>
                </a:solidFill>
                <a:effectLst/>
                <a:latin typeface="Arial" panose="020B0604020202020204" pitchFamily="34" charset="0"/>
              </a:rPr>
              <a:t> − Deletes an element from a hash table.</a:t>
            </a:r>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33</a:t>
            </a:fld>
            <a:endParaRPr lang="en-IN" altLang="en-US"/>
          </a:p>
        </p:txBody>
      </p:sp>
    </p:spTree>
    <p:extLst>
      <p:ext uri="{BB962C8B-B14F-4D97-AF65-F5344CB8AC3E}">
        <p14:creationId xmlns:p14="http://schemas.microsoft.com/office/powerpoint/2010/main" val="3892664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https://www.gatevidyalay.com/collision-resolution-techniques-separate-chaining/</a:t>
            </a:r>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40</a:t>
            </a:fld>
            <a:endParaRPr lang="en-IN" altLang="en-US"/>
          </a:p>
        </p:txBody>
      </p:sp>
    </p:spTree>
    <p:extLst>
      <p:ext uri="{BB962C8B-B14F-4D97-AF65-F5344CB8AC3E}">
        <p14:creationId xmlns:p14="http://schemas.microsoft.com/office/powerpoint/2010/main" val="1609011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41</a:t>
            </a:fld>
            <a:endParaRPr lang="en-IN" altLang="en-US"/>
          </a:p>
        </p:txBody>
      </p:sp>
    </p:spTree>
    <p:extLst>
      <p:ext uri="{BB962C8B-B14F-4D97-AF65-F5344CB8AC3E}">
        <p14:creationId xmlns:p14="http://schemas.microsoft.com/office/powerpoint/2010/main" val="167818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lookup has a running time of O(1).</a:t>
            </a:r>
          </a:p>
          <a:p>
            <a:r>
              <a:rPr lang="en-US" dirty="0"/>
              <a:t> The searching time required is directly proportional to the number of number of records in the file. </a:t>
            </a:r>
          </a:p>
          <a:p>
            <a:r>
              <a:rPr lang="en-US" dirty="0"/>
              <a:t>This searching time can be reduced, even can be made independent of the number of records, if we use a table called Access Table. </a:t>
            </a:r>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6</a:t>
            </a:fld>
            <a:endParaRPr lang="en-IN" altLang="en-US"/>
          </a:p>
        </p:txBody>
      </p:sp>
    </p:spTree>
    <p:extLst>
      <p:ext uri="{BB962C8B-B14F-4D97-AF65-F5344CB8AC3E}">
        <p14:creationId xmlns:p14="http://schemas.microsoft.com/office/powerpoint/2010/main" val="607107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Tables are very often in rectangular form with rows and columns.</a:t>
            </a:r>
          </a:p>
          <a:p>
            <a:r>
              <a:rPr lang="en-US" dirty="0"/>
              <a:t>Most programming languages accommodate rectangular tables as 2-D arrays. </a:t>
            </a:r>
          </a:p>
          <a:p>
            <a:r>
              <a:rPr lang="en-US" dirty="0"/>
              <a:t>Rectangular tables are also known as matrices. </a:t>
            </a:r>
          </a:p>
          <a:p>
            <a:r>
              <a:rPr lang="en-US" dirty="0"/>
              <a:t>Almost all programming languages provide the implementation procedures for these tables as they are used in many applications. </a:t>
            </a:r>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7</a:t>
            </a:fld>
            <a:endParaRPr lang="en-IN" altLang="en-US"/>
          </a:p>
        </p:txBody>
      </p:sp>
    </p:spTree>
    <p:extLst>
      <p:ext uri="{BB962C8B-B14F-4D97-AF65-F5344CB8AC3E}">
        <p14:creationId xmlns:p14="http://schemas.microsoft.com/office/powerpoint/2010/main" val="192250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Logically, a matrix appears as two-dimensional, but physically it is stored in a linear fashion. </a:t>
            </a:r>
          </a:p>
          <a:p>
            <a:r>
              <a:rPr lang="en-US" dirty="0"/>
              <a:t>In order to map from the logical view to physical structure, an indexing formula is used. </a:t>
            </a:r>
          </a:p>
          <a:p>
            <a:r>
              <a:rPr lang="en-US" dirty="0"/>
              <a:t>The compiler must be able to convert the index (</a:t>
            </a:r>
            <a:r>
              <a:rPr lang="en-US" dirty="0" err="1"/>
              <a:t>i</a:t>
            </a:r>
            <a:r>
              <a:rPr lang="en-US" dirty="0"/>
              <a:t>, j) of a rectangular table to the correct position in the sequential array in memory. </a:t>
            </a:r>
          </a:p>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8</a:t>
            </a:fld>
            <a:endParaRPr lang="en-IN" altLang="en-US"/>
          </a:p>
        </p:txBody>
      </p:sp>
    </p:spTree>
    <p:extLst>
      <p:ext uri="{BB962C8B-B14F-4D97-AF65-F5344CB8AC3E}">
        <p14:creationId xmlns:p14="http://schemas.microsoft.com/office/powerpoint/2010/main" val="997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Logically, a matrix appears as two-dimensional, but physically it is stored in a linear fashion. </a:t>
            </a:r>
          </a:p>
          <a:p>
            <a:r>
              <a:rPr lang="en-US" dirty="0"/>
              <a:t>In order to map from the logical view to physical structure, an indexing formula is used. </a:t>
            </a:r>
          </a:p>
          <a:p>
            <a:r>
              <a:rPr lang="en-US" dirty="0"/>
              <a:t>The compiler must be able to convert the index (</a:t>
            </a:r>
            <a:r>
              <a:rPr lang="en-US" dirty="0" err="1"/>
              <a:t>i</a:t>
            </a:r>
            <a:r>
              <a:rPr lang="en-US" dirty="0"/>
              <a:t>, j) of a rectangular table to the correct position in the sequential array in memory. </a:t>
            </a:r>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9</a:t>
            </a:fld>
            <a:endParaRPr lang="en-IN" altLang="en-US"/>
          </a:p>
        </p:txBody>
      </p:sp>
    </p:spTree>
    <p:extLst>
      <p:ext uri="{BB962C8B-B14F-4D97-AF65-F5344CB8AC3E}">
        <p14:creationId xmlns:p14="http://schemas.microsoft.com/office/powerpoint/2010/main" val="383977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Jagged tables are a special kind of sparse matrices such as triangular matrices, band matrices, </a:t>
            </a:r>
            <a:r>
              <a:rPr lang="en-US" dirty="0" err="1"/>
              <a:t>etc</a:t>
            </a:r>
            <a:r>
              <a:rPr lang="en-US" dirty="0"/>
              <a:t>…</a:t>
            </a:r>
          </a:p>
          <a:p>
            <a:r>
              <a:rPr lang="en-US" dirty="0"/>
              <a:t>In the jagged tables, we put a restriction that in the row (or in a column) if elements are present then they are contiguous.  </a:t>
            </a:r>
            <a:endParaRPr lang="en-US" b="0" i="0" u="none" strike="noStrike" dirty="0">
              <a:solidFill>
                <a:srgbClr val="EC4E20"/>
              </a:solidFill>
              <a:effectLst/>
              <a:latin typeface="Roboto"/>
              <a:hlinkClick r:id="rId3"/>
            </a:endParaRPr>
          </a:p>
          <a:p>
            <a:endParaRPr lang="en-US" b="0" i="0" u="none" strike="noStrike" dirty="0">
              <a:solidFill>
                <a:srgbClr val="EC4E20"/>
              </a:solidFill>
              <a:effectLst/>
              <a:latin typeface="Roboto"/>
              <a:hlinkClick r:id="rId3"/>
            </a:endParaRPr>
          </a:p>
          <a:p>
            <a:r>
              <a:rPr lang="en-US" b="0" i="0" u="none" strike="noStrike" dirty="0">
                <a:solidFill>
                  <a:srgbClr val="EC4E20"/>
                </a:solidFill>
                <a:effectLst/>
                <a:latin typeface="Roboto"/>
                <a:hlinkClick r:id="rId3"/>
              </a:rPr>
              <a:t>Jagged array</a:t>
            </a:r>
            <a:r>
              <a:rPr lang="en-US" b="0" i="0" dirty="0">
                <a:effectLst/>
                <a:latin typeface="Roboto"/>
              </a:rPr>
              <a:t> is array of arrays such that member arrays can be of different sizes,</a:t>
            </a:r>
          </a:p>
          <a:p>
            <a:r>
              <a:rPr lang="en-US" b="0" i="0" dirty="0">
                <a:effectLst/>
                <a:latin typeface="Roboto"/>
              </a:rPr>
              <a:t> i.e., we can create a 2-D arrays but with variable number of columns in each row. </a:t>
            </a:r>
          </a:p>
          <a:p>
            <a:r>
              <a:rPr lang="en-US" b="0" i="0" dirty="0">
                <a:effectLst/>
                <a:latin typeface="Roboto"/>
              </a:rPr>
              <a:t>These type of arrays are also known as Jagged arrays.</a:t>
            </a:r>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11</a:t>
            </a:fld>
            <a:endParaRPr lang="en-IN" altLang="en-US"/>
          </a:p>
        </p:txBody>
      </p:sp>
    </p:spTree>
    <p:extLst>
      <p:ext uri="{BB962C8B-B14F-4D97-AF65-F5344CB8AC3E}">
        <p14:creationId xmlns:p14="http://schemas.microsoft.com/office/powerpoint/2010/main" val="143732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calculate by pure addition rather than multiplication or division such as 0,1, (1+2), (1+2)+3,…</a:t>
            </a:r>
          </a:p>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15</a:t>
            </a:fld>
            <a:endParaRPr lang="en-IN" altLang="en-US"/>
          </a:p>
        </p:txBody>
      </p:sp>
    </p:spTree>
    <p:extLst>
      <p:ext uri="{BB962C8B-B14F-4D97-AF65-F5344CB8AC3E}">
        <p14:creationId xmlns:p14="http://schemas.microsoft.com/office/powerpoint/2010/main" val="279506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e.g., if we want to access a54 (element in 5th row and 4th column) then at 5th location of the access table, we see the entry is 10; hence desire element is at 14 (=10+4) location of the array which contains the elements. It is assumed that the 1st element of the table is located at the location of the array. </a:t>
            </a:r>
          </a:p>
          <a:p>
            <a:endParaRPr lang="en-US" dirty="0"/>
          </a:p>
        </p:txBody>
      </p:sp>
      <p:sp>
        <p:nvSpPr>
          <p:cNvPr id="4" name="Slide Number Placeholder 3"/>
          <p:cNvSpPr>
            <a:spLocks noGrp="1"/>
          </p:cNvSpPr>
          <p:nvPr>
            <p:ph type="sldNum" sz="quarter" idx="5"/>
          </p:nvPr>
        </p:nvSpPr>
        <p:spPr/>
        <p:txBody>
          <a:bodyPr/>
          <a:lstStyle/>
          <a:p>
            <a:pPr>
              <a:defRPr/>
            </a:pPr>
            <a:fld id="{D93BC9D2-7EF2-4258-B9DE-D0D131D30381}" type="slidenum">
              <a:rPr lang="en-IN" altLang="en-US" smtClean="0"/>
              <a:pPr>
                <a:defRPr/>
              </a:pPr>
              <a:t>16</a:t>
            </a:fld>
            <a:endParaRPr lang="en-IN" altLang="en-US"/>
          </a:p>
        </p:txBody>
      </p:sp>
    </p:spTree>
    <p:extLst>
      <p:ext uri="{BB962C8B-B14F-4D97-AF65-F5344CB8AC3E}">
        <p14:creationId xmlns:p14="http://schemas.microsoft.com/office/powerpoint/2010/main" val="241765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29DBE7-0DB8-46F5-AC9E-DB00E4B7BF71}"/>
              </a:ext>
            </a:extLst>
          </p:cNvPr>
          <p:cNvSpPr>
            <a:spLocks noGrp="1"/>
          </p:cNvSpPr>
          <p:nvPr>
            <p:ph type="dt" sz="half" idx="10"/>
          </p:nvPr>
        </p:nvSpPr>
        <p:spPr/>
        <p:txBody>
          <a:bodyPr/>
          <a:lstStyle>
            <a:lvl1pPr>
              <a:defRPr/>
            </a:lvl1pPr>
          </a:lstStyle>
          <a:p>
            <a:pPr>
              <a:defRPr/>
            </a:pPr>
            <a:fld id="{AB07F0B2-CEF8-4C79-B3F6-10D54997E305}" type="datetimeFigureOut">
              <a:rPr lang="en-US"/>
              <a:pPr>
                <a:defRPr/>
              </a:pPr>
              <a:t>11/7/2020</a:t>
            </a:fld>
            <a:endParaRPr lang="en-US"/>
          </a:p>
        </p:txBody>
      </p:sp>
      <p:sp>
        <p:nvSpPr>
          <p:cNvPr id="5" name="Footer Placeholder 4">
            <a:extLst>
              <a:ext uri="{FF2B5EF4-FFF2-40B4-BE49-F238E27FC236}">
                <a16:creationId xmlns:a16="http://schemas.microsoft.com/office/drawing/2014/main" id="{C3DF2D06-4580-4832-99F5-565D2A28F8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428FE71-5E4E-4964-B1C0-606B4E4D6479}"/>
              </a:ext>
            </a:extLst>
          </p:cNvPr>
          <p:cNvSpPr>
            <a:spLocks noGrp="1"/>
          </p:cNvSpPr>
          <p:nvPr>
            <p:ph type="sldNum" sz="quarter" idx="12"/>
          </p:nvPr>
        </p:nvSpPr>
        <p:spPr/>
        <p:txBody>
          <a:bodyPr/>
          <a:lstStyle>
            <a:lvl1pPr>
              <a:defRPr/>
            </a:lvl1pPr>
          </a:lstStyle>
          <a:p>
            <a:pPr>
              <a:defRPr/>
            </a:pPr>
            <a:fld id="{D3F587F3-C2FC-4BAF-9BF2-F918BD080F72}" type="slidenum">
              <a:rPr lang="en-US" altLang="en-US"/>
              <a:pPr>
                <a:defRPr/>
              </a:pPr>
              <a:t>‹#›</a:t>
            </a:fld>
            <a:endParaRPr lang="en-US" altLang="en-US"/>
          </a:p>
        </p:txBody>
      </p:sp>
    </p:spTree>
    <p:extLst>
      <p:ext uri="{BB962C8B-B14F-4D97-AF65-F5344CB8AC3E}">
        <p14:creationId xmlns:p14="http://schemas.microsoft.com/office/powerpoint/2010/main" val="80677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DBD28-E5DA-4283-A4C8-EAB3B2777666}"/>
              </a:ext>
            </a:extLst>
          </p:cNvPr>
          <p:cNvSpPr>
            <a:spLocks noGrp="1"/>
          </p:cNvSpPr>
          <p:nvPr>
            <p:ph type="dt" sz="half" idx="10"/>
          </p:nvPr>
        </p:nvSpPr>
        <p:spPr/>
        <p:txBody>
          <a:bodyPr/>
          <a:lstStyle>
            <a:lvl1pPr>
              <a:defRPr/>
            </a:lvl1pPr>
          </a:lstStyle>
          <a:p>
            <a:pPr>
              <a:defRPr/>
            </a:pPr>
            <a:fld id="{CCB7067F-379C-4BEC-93F6-4A22E25F78E7}" type="datetimeFigureOut">
              <a:rPr lang="en-US"/>
              <a:pPr>
                <a:defRPr/>
              </a:pPr>
              <a:t>11/7/2020</a:t>
            </a:fld>
            <a:endParaRPr lang="en-US"/>
          </a:p>
        </p:txBody>
      </p:sp>
      <p:sp>
        <p:nvSpPr>
          <p:cNvPr id="5" name="Footer Placeholder 4">
            <a:extLst>
              <a:ext uri="{FF2B5EF4-FFF2-40B4-BE49-F238E27FC236}">
                <a16:creationId xmlns:a16="http://schemas.microsoft.com/office/drawing/2014/main" id="{7784A1A4-8B82-46A5-8848-A18166C4A7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F1AA61-FF47-4368-97CC-A014E8073B0F}"/>
              </a:ext>
            </a:extLst>
          </p:cNvPr>
          <p:cNvSpPr>
            <a:spLocks noGrp="1"/>
          </p:cNvSpPr>
          <p:nvPr>
            <p:ph type="sldNum" sz="quarter" idx="12"/>
          </p:nvPr>
        </p:nvSpPr>
        <p:spPr/>
        <p:txBody>
          <a:bodyPr/>
          <a:lstStyle>
            <a:lvl1pPr>
              <a:defRPr/>
            </a:lvl1pPr>
          </a:lstStyle>
          <a:p>
            <a:pPr>
              <a:defRPr/>
            </a:pPr>
            <a:fld id="{7C8A4694-86E5-4EC8-86F2-B5ABC354910B}" type="slidenum">
              <a:rPr lang="en-US" altLang="en-US"/>
              <a:pPr>
                <a:defRPr/>
              </a:pPr>
              <a:t>‹#›</a:t>
            </a:fld>
            <a:endParaRPr lang="en-US" altLang="en-US"/>
          </a:p>
        </p:txBody>
      </p:sp>
    </p:spTree>
    <p:extLst>
      <p:ext uri="{BB962C8B-B14F-4D97-AF65-F5344CB8AC3E}">
        <p14:creationId xmlns:p14="http://schemas.microsoft.com/office/powerpoint/2010/main" val="62845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1DF7-6300-4BED-9DF1-78435EB33586}"/>
              </a:ext>
            </a:extLst>
          </p:cNvPr>
          <p:cNvSpPr>
            <a:spLocks noGrp="1"/>
          </p:cNvSpPr>
          <p:nvPr>
            <p:ph type="dt" sz="half" idx="10"/>
          </p:nvPr>
        </p:nvSpPr>
        <p:spPr/>
        <p:txBody>
          <a:bodyPr/>
          <a:lstStyle>
            <a:lvl1pPr>
              <a:defRPr/>
            </a:lvl1pPr>
          </a:lstStyle>
          <a:p>
            <a:pPr>
              <a:defRPr/>
            </a:pPr>
            <a:fld id="{6A6820BD-910D-4D14-98EF-FA27103228D7}" type="datetimeFigureOut">
              <a:rPr lang="en-US"/>
              <a:pPr>
                <a:defRPr/>
              </a:pPr>
              <a:t>11/7/2020</a:t>
            </a:fld>
            <a:endParaRPr lang="en-US"/>
          </a:p>
        </p:txBody>
      </p:sp>
      <p:sp>
        <p:nvSpPr>
          <p:cNvPr id="5" name="Footer Placeholder 4">
            <a:extLst>
              <a:ext uri="{FF2B5EF4-FFF2-40B4-BE49-F238E27FC236}">
                <a16:creationId xmlns:a16="http://schemas.microsoft.com/office/drawing/2014/main" id="{69DAA61A-78F6-4E1D-A908-28180405F20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25F506-28A8-411C-B115-738B0ABF71AA}"/>
              </a:ext>
            </a:extLst>
          </p:cNvPr>
          <p:cNvSpPr>
            <a:spLocks noGrp="1"/>
          </p:cNvSpPr>
          <p:nvPr>
            <p:ph type="sldNum" sz="quarter" idx="12"/>
          </p:nvPr>
        </p:nvSpPr>
        <p:spPr/>
        <p:txBody>
          <a:bodyPr/>
          <a:lstStyle>
            <a:lvl1pPr>
              <a:defRPr/>
            </a:lvl1pPr>
          </a:lstStyle>
          <a:p>
            <a:pPr>
              <a:defRPr/>
            </a:pPr>
            <a:fld id="{196777AE-3954-44A3-AA3D-B08CCBBAB853}" type="slidenum">
              <a:rPr lang="en-US" altLang="en-US"/>
              <a:pPr>
                <a:defRPr/>
              </a:pPr>
              <a:t>‹#›</a:t>
            </a:fld>
            <a:endParaRPr lang="en-US" altLang="en-US"/>
          </a:p>
        </p:txBody>
      </p:sp>
    </p:spTree>
    <p:extLst>
      <p:ext uri="{BB962C8B-B14F-4D97-AF65-F5344CB8AC3E}">
        <p14:creationId xmlns:p14="http://schemas.microsoft.com/office/powerpoint/2010/main" val="34011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050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48804"/>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8" name="Content Placeholder 2"/>
          <p:cNvSpPr>
            <a:spLocks noGrp="1"/>
          </p:cNvSpPr>
          <p:nvPr>
            <p:ph idx="1"/>
          </p:nvPr>
        </p:nvSpPr>
        <p:spPr>
          <a:xfrm>
            <a:off x="431371" y="1138800"/>
            <a:ext cx="11425269" cy="5458553"/>
          </a:xfrm>
          <a:prstGeom prst="rect">
            <a:avLst/>
          </a:prstGeom>
        </p:spPr>
        <p:txBody>
          <a:bodyPr/>
          <a:lstStyle>
            <a:lvl1pPr>
              <a:defRPr sz="2667">
                <a:solidFill>
                  <a:srgbClr val="002060"/>
                </a:solidFill>
              </a:defRPr>
            </a:lvl1pPr>
            <a:lvl2pPr>
              <a:defRPr sz="2667"/>
            </a:lvl2pPr>
          </a:lstStyle>
          <a:p>
            <a:endParaRPr lang="en-IN" dirty="0"/>
          </a:p>
          <a:p>
            <a:pPr lvl="1"/>
            <a:endParaRPr lang="en-IN" dirty="0"/>
          </a:p>
        </p:txBody>
      </p:sp>
    </p:spTree>
    <p:extLst>
      <p:ext uri="{BB962C8B-B14F-4D97-AF65-F5344CB8AC3E}">
        <p14:creationId xmlns:p14="http://schemas.microsoft.com/office/powerpoint/2010/main" val="17358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02875-CE14-46FA-A0A5-75608C379BC1}"/>
              </a:ext>
            </a:extLst>
          </p:cNvPr>
          <p:cNvSpPr>
            <a:spLocks noGrp="1"/>
          </p:cNvSpPr>
          <p:nvPr>
            <p:ph type="dt" sz="half" idx="10"/>
          </p:nvPr>
        </p:nvSpPr>
        <p:spPr/>
        <p:txBody>
          <a:bodyPr/>
          <a:lstStyle>
            <a:lvl1pPr>
              <a:defRPr/>
            </a:lvl1pPr>
          </a:lstStyle>
          <a:p>
            <a:pPr>
              <a:defRPr/>
            </a:pPr>
            <a:fld id="{F91832D9-6496-4F09-9A16-D577CC168110}" type="datetimeFigureOut">
              <a:rPr lang="en-US"/>
              <a:pPr>
                <a:defRPr/>
              </a:pPr>
              <a:t>11/7/2020</a:t>
            </a:fld>
            <a:endParaRPr lang="en-US"/>
          </a:p>
        </p:txBody>
      </p:sp>
      <p:sp>
        <p:nvSpPr>
          <p:cNvPr id="5" name="Footer Placeholder 4">
            <a:extLst>
              <a:ext uri="{FF2B5EF4-FFF2-40B4-BE49-F238E27FC236}">
                <a16:creationId xmlns:a16="http://schemas.microsoft.com/office/drawing/2014/main" id="{ACA13651-A333-4C63-8A6D-264735400EC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58FD9B-03F9-443C-9117-FC586B199CD2}"/>
              </a:ext>
            </a:extLst>
          </p:cNvPr>
          <p:cNvSpPr>
            <a:spLocks noGrp="1"/>
          </p:cNvSpPr>
          <p:nvPr>
            <p:ph type="sldNum" sz="quarter" idx="12"/>
          </p:nvPr>
        </p:nvSpPr>
        <p:spPr/>
        <p:txBody>
          <a:bodyPr/>
          <a:lstStyle>
            <a:lvl1pPr>
              <a:defRPr/>
            </a:lvl1pPr>
          </a:lstStyle>
          <a:p>
            <a:pPr>
              <a:defRPr/>
            </a:pPr>
            <a:fld id="{E52B1D3B-55C8-4475-B2DA-44776AFFE53B}" type="slidenum">
              <a:rPr lang="en-US" altLang="en-US"/>
              <a:pPr>
                <a:defRPr/>
              </a:pPr>
              <a:t>‹#›</a:t>
            </a:fld>
            <a:endParaRPr lang="en-US" altLang="en-US"/>
          </a:p>
        </p:txBody>
      </p:sp>
    </p:spTree>
    <p:extLst>
      <p:ext uri="{BB962C8B-B14F-4D97-AF65-F5344CB8AC3E}">
        <p14:creationId xmlns:p14="http://schemas.microsoft.com/office/powerpoint/2010/main" val="192559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CEC25C-A8D0-4E57-9ED4-B85DD9F00B9A}"/>
              </a:ext>
            </a:extLst>
          </p:cNvPr>
          <p:cNvSpPr>
            <a:spLocks noGrp="1"/>
          </p:cNvSpPr>
          <p:nvPr>
            <p:ph type="dt" sz="half" idx="10"/>
          </p:nvPr>
        </p:nvSpPr>
        <p:spPr/>
        <p:txBody>
          <a:bodyPr/>
          <a:lstStyle>
            <a:lvl1pPr>
              <a:defRPr/>
            </a:lvl1pPr>
          </a:lstStyle>
          <a:p>
            <a:pPr>
              <a:defRPr/>
            </a:pPr>
            <a:fld id="{F4A17E95-A903-48F1-BA26-C6EF5A77849B}" type="datetimeFigureOut">
              <a:rPr lang="en-US"/>
              <a:pPr>
                <a:defRPr/>
              </a:pPr>
              <a:t>11/7/2020</a:t>
            </a:fld>
            <a:endParaRPr lang="en-US"/>
          </a:p>
        </p:txBody>
      </p:sp>
      <p:sp>
        <p:nvSpPr>
          <p:cNvPr id="5" name="Footer Placeholder 4">
            <a:extLst>
              <a:ext uri="{FF2B5EF4-FFF2-40B4-BE49-F238E27FC236}">
                <a16:creationId xmlns:a16="http://schemas.microsoft.com/office/drawing/2014/main" id="{FB847A25-5A0E-4CCE-9CB2-20ECC0AC9FA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691A57-7F4D-420A-9D10-89888399D785}"/>
              </a:ext>
            </a:extLst>
          </p:cNvPr>
          <p:cNvSpPr>
            <a:spLocks noGrp="1"/>
          </p:cNvSpPr>
          <p:nvPr>
            <p:ph type="sldNum" sz="quarter" idx="12"/>
          </p:nvPr>
        </p:nvSpPr>
        <p:spPr/>
        <p:txBody>
          <a:bodyPr/>
          <a:lstStyle>
            <a:lvl1pPr>
              <a:defRPr/>
            </a:lvl1pPr>
          </a:lstStyle>
          <a:p>
            <a:pPr>
              <a:defRPr/>
            </a:pPr>
            <a:fld id="{F60F922A-5A49-48B8-87E7-907799F053A4}" type="slidenum">
              <a:rPr lang="en-US" altLang="en-US"/>
              <a:pPr>
                <a:defRPr/>
              </a:pPr>
              <a:t>‹#›</a:t>
            </a:fld>
            <a:endParaRPr lang="en-US" altLang="en-US"/>
          </a:p>
        </p:txBody>
      </p:sp>
    </p:spTree>
    <p:extLst>
      <p:ext uri="{BB962C8B-B14F-4D97-AF65-F5344CB8AC3E}">
        <p14:creationId xmlns:p14="http://schemas.microsoft.com/office/powerpoint/2010/main" val="137723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15E4C38-8C2E-47A1-993D-49E4FF562725}"/>
              </a:ext>
            </a:extLst>
          </p:cNvPr>
          <p:cNvSpPr>
            <a:spLocks noGrp="1"/>
          </p:cNvSpPr>
          <p:nvPr>
            <p:ph type="dt" sz="half" idx="10"/>
          </p:nvPr>
        </p:nvSpPr>
        <p:spPr/>
        <p:txBody>
          <a:bodyPr/>
          <a:lstStyle>
            <a:lvl1pPr>
              <a:defRPr/>
            </a:lvl1pPr>
          </a:lstStyle>
          <a:p>
            <a:pPr>
              <a:defRPr/>
            </a:pPr>
            <a:fld id="{FE1A875A-77AD-4BC7-95AA-02EA503051A3}" type="datetimeFigureOut">
              <a:rPr lang="en-US"/>
              <a:pPr>
                <a:defRPr/>
              </a:pPr>
              <a:t>11/7/2020</a:t>
            </a:fld>
            <a:endParaRPr lang="en-US"/>
          </a:p>
        </p:txBody>
      </p:sp>
      <p:sp>
        <p:nvSpPr>
          <p:cNvPr id="6" name="Footer Placeholder 4">
            <a:extLst>
              <a:ext uri="{FF2B5EF4-FFF2-40B4-BE49-F238E27FC236}">
                <a16:creationId xmlns:a16="http://schemas.microsoft.com/office/drawing/2014/main" id="{6FCCEAF9-AAF4-43C2-8ED8-8FF61F1E1E3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186EAF5-6309-43FA-8E68-66BBB7F344D3}"/>
              </a:ext>
            </a:extLst>
          </p:cNvPr>
          <p:cNvSpPr>
            <a:spLocks noGrp="1"/>
          </p:cNvSpPr>
          <p:nvPr>
            <p:ph type="sldNum" sz="quarter" idx="12"/>
          </p:nvPr>
        </p:nvSpPr>
        <p:spPr/>
        <p:txBody>
          <a:bodyPr/>
          <a:lstStyle>
            <a:lvl1pPr>
              <a:defRPr/>
            </a:lvl1pPr>
          </a:lstStyle>
          <a:p>
            <a:pPr>
              <a:defRPr/>
            </a:pPr>
            <a:fld id="{3D1F69CF-4099-48C6-87DE-665B14B449AF}" type="slidenum">
              <a:rPr lang="en-US" altLang="en-US"/>
              <a:pPr>
                <a:defRPr/>
              </a:pPr>
              <a:t>‹#›</a:t>
            </a:fld>
            <a:endParaRPr lang="en-US" altLang="en-US"/>
          </a:p>
        </p:txBody>
      </p:sp>
    </p:spTree>
    <p:extLst>
      <p:ext uri="{BB962C8B-B14F-4D97-AF65-F5344CB8AC3E}">
        <p14:creationId xmlns:p14="http://schemas.microsoft.com/office/powerpoint/2010/main" val="395087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B27AFBE-A8FF-4C32-8A71-E2BD715F3055}"/>
              </a:ext>
            </a:extLst>
          </p:cNvPr>
          <p:cNvSpPr>
            <a:spLocks noGrp="1"/>
          </p:cNvSpPr>
          <p:nvPr>
            <p:ph type="dt" sz="half" idx="10"/>
          </p:nvPr>
        </p:nvSpPr>
        <p:spPr/>
        <p:txBody>
          <a:bodyPr/>
          <a:lstStyle>
            <a:lvl1pPr>
              <a:defRPr/>
            </a:lvl1pPr>
          </a:lstStyle>
          <a:p>
            <a:pPr>
              <a:defRPr/>
            </a:pPr>
            <a:fld id="{032B7D57-5944-42C5-8F43-4F3C649C132F}" type="datetimeFigureOut">
              <a:rPr lang="en-US"/>
              <a:pPr>
                <a:defRPr/>
              </a:pPr>
              <a:t>11/7/2020</a:t>
            </a:fld>
            <a:endParaRPr lang="en-US"/>
          </a:p>
        </p:txBody>
      </p:sp>
      <p:sp>
        <p:nvSpPr>
          <p:cNvPr id="8" name="Footer Placeholder 4">
            <a:extLst>
              <a:ext uri="{FF2B5EF4-FFF2-40B4-BE49-F238E27FC236}">
                <a16:creationId xmlns:a16="http://schemas.microsoft.com/office/drawing/2014/main" id="{3032DB27-92A5-4A17-B200-792E0F6321D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CB81695-F0BD-41BA-9FBD-8A89A6A7E63E}"/>
              </a:ext>
            </a:extLst>
          </p:cNvPr>
          <p:cNvSpPr>
            <a:spLocks noGrp="1"/>
          </p:cNvSpPr>
          <p:nvPr>
            <p:ph type="sldNum" sz="quarter" idx="12"/>
          </p:nvPr>
        </p:nvSpPr>
        <p:spPr/>
        <p:txBody>
          <a:bodyPr/>
          <a:lstStyle>
            <a:lvl1pPr>
              <a:defRPr/>
            </a:lvl1pPr>
          </a:lstStyle>
          <a:p>
            <a:pPr>
              <a:defRPr/>
            </a:pPr>
            <a:fld id="{764D9FA2-D536-417F-8E25-BA49481A8ACB}" type="slidenum">
              <a:rPr lang="en-US" altLang="en-US"/>
              <a:pPr>
                <a:defRPr/>
              </a:pPr>
              <a:t>‹#›</a:t>
            </a:fld>
            <a:endParaRPr lang="en-US" altLang="en-US"/>
          </a:p>
        </p:txBody>
      </p:sp>
    </p:spTree>
    <p:extLst>
      <p:ext uri="{BB962C8B-B14F-4D97-AF65-F5344CB8AC3E}">
        <p14:creationId xmlns:p14="http://schemas.microsoft.com/office/powerpoint/2010/main" val="210751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6C2463-A938-40B9-A25D-1212DEAEAF45}"/>
              </a:ext>
            </a:extLst>
          </p:cNvPr>
          <p:cNvSpPr>
            <a:spLocks noGrp="1"/>
          </p:cNvSpPr>
          <p:nvPr>
            <p:ph type="dt" sz="half" idx="10"/>
          </p:nvPr>
        </p:nvSpPr>
        <p:spPr/>
        <p:txBody>
          <a:bodyPr/>
          <a:lstStyle>
            <a:lvl1pPr>
              <a:defRPr/>
            </a:lvl1pPr>
          </a:lstStyle>
          <a:p>
            <a:pPr>
              <a:defRPr/>
            </a:pPr>
            <a:fld id="{EA3F963B-8066-4EF8-B56E-7CF84366F85D}" type="datetimeFigureOut">
              <a:rPr lang="en-US"/>
              <a:pPr>
                <a:defRPr/>
              </a:pPr>
              <a:t>11/7/2020</a:t>
            </a:fld>
            <a:endParaRPr lang="en-US"/>
          </a:p>
        </p:txBody>
      </p:sp>
      <p:sp>
        <p:nvSpPr>
          <p:cNvPr id="4" name="Footer Placeholder 4">
            <a:extLst>
              <a:ext uri="{FF2B5EF4-FFF2-40B4-BE49-F238E27FC236}">
                <a16:creationId xmlns:a16="http://schemas.microsoft.com/office/drawing/2014/main" id="{313485E9-1B5C-4640-B3A7-0265828A4C9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BFF13B8-7BA7-4F29-87A6-C63B9A38AFE9}"/>
              </a:ext>
            </a:extLst>
          </p:cNvPr>
          <p:cNvSpPr>
            <a:spLocks noGrp="1"/>
          </p:cNvSpPr>
          <p:nvPr>
            <p:ph type="sldNum" sz="quarter" idx="12"/>
          </p:nvPr>
        </p:nvSpPr>
        <p:spPr/>
        <p:txBody>
          <a:bodyPr/>
          <a:lstStyle>
            <a:lvl1pPr>
              <a:defRPr/>
            </a:lvl1pPr>
          </a:lstStyle>
          <a:p>
            <a:pPr>
              <a:defRPr/>
            </a:pPr>
            <a:fld id="{26A1B791-BCA4-40C7-8638-1B002AF32AD3}" type="slidenum">
              <a:rPr lang="en-US" altLang="en-US"/>
              <a:pPr>
                <a:defRPr/>
              </a:pPr>
              <a:t>‹#›</a:t>
            </a:fld>
            <a:endParaRPr lang="en-US" altLang="en-US"/>
          </a:p>
        </p:txBody>
      </p:sp>
    </p:spTree>
    <p:extLst>
      <p:ext uri="{BB962C8B-B14F-4D97-AF65-F5344CB8AC3E}">
        <p14:creationId xmlns:p14="http://schemas.microsoft.com/office/powerpoint/2010/main" val="156348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0613335-593C-4032-ADEB-3CC49DA42E3E}"/>
              </a:ext>
            </a:extLst>
          </p:cNvPr>
          <p:cNvSpPr>
            <a:spLocks noGrp="1"/>
          </p:cNvSpPr>
          <p:nvPr>
            <p:ph type="dt" sz="half" idx="10"/>
          </p:nvPr>
        </p:nvSpPr>
        <p:spPr/>
        <p:txBody>
          <a:bodyPr/>
          <a:lstStyle>
            <a:lvl1pPr>
              <a:defRPr/>
            </a:lvl1pPr>
          </a:lstStyle>
          <a:p>
            <a:pPr>
              <a:defRPr/>
            </a:pPr>
            <a:fld id="{8FA793AB-CE35-436D-BA5F-35E265789EA6}" type="datetimeFigureOut">
              <a:rPr lang="en-US"/>
              <a:pPr>
                <a:defRPr/>
              </a:pPr>
              <a:t>11/7/2020</a:t>
            </a:fld>
            <a:endParaRPr lang="en-US"/>
          </a:p>
        </p:txBody>
      </p:sp>
      <p:sp>
        <p:nvSpPr>
          <p:cNvPr id="3" name="Footer Placeholder 4">
            <a:extLst>
              <a:ext uri="{FF2B5EF4-FFF2-40B4-BE49-F238E27FC236}">
                <a16:creationId xmlns:a16="http://schemas.microsoft.com/office/drawing/2014/main" id="{66F8135C-22B4-41EF-9BEA-FB9008247FA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FC5AFF9-D308-4492-8A2A-56CA319E8DAC}"/>
              </a:ext>
            </a:extLst>
          </p:cNvPr>
          <p:cNvSpPr>
            <a:spLocks noGrp="1"/>
          </p:cNvSpPr>
          <p:nvPr>
            <p:ph type="sldNum" sz="quarter" idx="12"/>
          </p:nvPr>
        </p:nvSpPr>
        <p:spPr/>
        <p:txBody>
          <a:bodyPr/>
          <a:lstStyle>
            <a:lvl1pPr>
              <a:defRPr/>
            </a:lvl1pPr>
          </a:lstStyle>
          <a:p>
            <a:pPr>
              <a:defRPr/>
            </a:pPr>
            <a:fld id="{23D88750-3E84-4853-8292-7C7E99E81FC3}" type="slidenum">
              <a:rPr lang="en-US" altLang="en-US"/>
              <a:pPr>
                <a:defRPr/>
              </a:pPr>
              <a:t>‹#›</a:t>
            </a:fld>
            <a:endParaRPr lang="en-US" altLang="en-US"/>
          </a:p>
        </p:txBody>
      </p:sp>
    </p:spTree>
    <p:extLst>
      <p:ext uri="{BB962C8B-B14F-4D97-AF65-F5344CB8AC3E}">
        <p14:creationId xmlns:p14="http://schemas.microsoft.com/office/powerpoint/2010/main" val="306319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31E98FDD-60D6-46FB-8A3E-6E103E1E1166}"/>
              </a:ext>
            </a:extLst>
          </p:cNvPr>
          <p:cNvSpPr>
            <a:spLocks noGrp="1"/>
          </p:cNvSpPr>
          <p:nvPr>
            <p:ph type="dt" sz="half" idx="10"/>
          </p:nvPr>
        </p:nvSpPr>
        <p:spPr/>
        <p:txBody>
          <a:bodyPr/>
          <a:lstStyle>
            <a:lvl1pPr>
              <a:defRPr/>
            </a:lvl1pPr>
          </a:lstStyle>
          <a:p>
            <a:pPr>
              <a:defRPr/>
            </a:pPr>
            <a:fld id="{F6AD4ACD-DDF5-4D16-85E6-AE07E04D4CCA}" type="datetimeFigureOut">
              <a:rPr lang="en-US"/>
              <a:pPr>
                <a:defRPr/>
              </a:pPr>
              <a:t>11/7/2020</a:t>
            </a:fld>
            <a:endParaRPr lang="en-US"/>
          </a:p>
        </p:txBody>
      </p:sp>
      <p:sp>
        <p:nvSpPr>
          <p:cNvPr id="6" name="Footer Placeholder 4">
            <a:extLst>
              <a:ext uri="{FF2B5EF4-FFF2-40B4-BE49-F238E27FC236}">
                <a16:creationId xmlns:a16="http://schemas.microsoft.com/office/drawing/2014/main" id="{A86AB82C-D394-4617-B54C-C7CBD7524E0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D7CFE2-C646-4B76-9115-D5FE99D293BA}"/>
              </a:ext>
            </a:extLst>
          </p:cNvPr>
          <p:cNvSpPr>
            <a:spLocks noGrp="1"/>
          </p:cNvSpPr>
          <p:nvPr>
            <p:ph type="sldNum" sz="quarter" idx="12"/>
          </p:nvPr>
        </p:nvSpPr>
        <p:spPr/>
        <p:txBody>
          <a:bodyPr/>
          <a:lstStyle>
            <a:lvl1pPr>
              <a:defRPr/>
            </a:lvl1pPr>
          </a:lstStyle>
          <a:p>
            <a:pPr>
              <a:defRPr/>
            </a:pPr>
            <a:fld id="{AFED9896-3697-4DC1-83B8-BA318125A31B}" type="slidenum">
              <a:rPr lang="en-US" altLang="en-US"/>
              <a:pPr>
                <a:defRPr/>
              </a:pPr>
              <a:t>‹#›</a:t>
            </a:fld>
            <a:endParaRPr lang="en-US" altLang="en-US"/>
          </a:p>
        </p:txBody>
      </p:sp>
    </p:spTree>
    <p:extLst>
      <p:ext uri="{BB962C8B-B14F-4D97-AF65-F5344CB8AC3E}">
        <p14:creationId xmlns:p14="http://schemas.microsoft.com/office/powerpoint/2010/main" val="3384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263E5FD8-B337-466F-B756-7046CE157F2A}"/>
              </a:ext>
            </a:extLst>
          </p:cNvPr>
          <p:cNvSpPr>
            <a:spLocks noGrp="1"/>
          </p:cNvSpPr>
          <p:nvPr>
            <p:ph type="dt" sz="half" idx="10"/>
          </p:nvPr>
        </p:nvSpPr>
        <p:spPr/>
        <p:txBody>
          <a:bodyPr/>
          <a:lstStyle>
            <a:lvl1pPr>
              <a:defRPr/>
            </a:lvl1pPr>
          </a:lstStyle>
          <a:p>
            <a:pPr>
              <a:defRPr/>
            </a:pPr>
            <a:fld id="{6AA121C2-CD44-4F32-A3D0-851E0CA2D998}" type="datetimeFigureOut">
              <a:rPr lang="en-US"/>
              <a:pPr>
                <a:defRPr/>
              </a:pPr>
              <a:t>11/7/2020</a:t>
            </a:fld>
            <a:endParaRPr lang="en-US"/>
          </a:p>
        </p:txBody>
      </p:sp>
      <p:sp>
        <p:nvSpPr>
          <p:cNvPr id="6" name="Footer Placeholder 4">
            <a:extLst>
              <a:ext uri="{FF2B5EF4-FFF2-40B4-BE49-F238E27FC236}">
                <a16:creationId xmlns:a16="http://schemas.microsoft.com/office/drawing/2014/main" id="{6E127790-2C85-43E7-87CD-DBE5143E275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ACD644F-E5EF-45A4-9B41-784193502167}"/>
              </a:ext>
            </a:extLst>
          </p:cNvPr>
          <p:cNvSpPr>
            <a:spLocks noGrp="1"/>
          </p:cNvSpPr>
          <p:nvPr>
            <p:ph type="sldNum" sz="quarter" idx="12"/>
          </p:nvPr>
        </p:nvSpPr>
        <p:spPr/>
        <p:txBody>
          <a:bodyPr/>
          <a:lstStyle>
            <a:lvl1pPr>
              <a:defRPr/>
            </a:lvl1pPr>
          </a:lstStyle>
          <a:p>
            <a:pPr>
              <a:defRPr/>
            </a:pPr>
            <a:fld id="{453024A9-BBE7-4373-AC9B-D1E63A609B3A}" type="slidenum">
              <a:rPr lang="en-US" altLang="en-US"/>
              <a:pPr>
                <a:defRPr/>
              </a:pPr>
              <a:t>‹#›</a:t>
            </a:fld>
            <a:endParaRPr lang="en-US" altLang="en-US"/>
          </a:p>
        </p:txBody>
      </p:sp>
    </p:spTree>
    <p:extLst>
      <p:ext uri="{BB962C8B-B14F-4D97-AF65-F5344CB8AC3E}">
        <p14:creationId xmlns:p14="http://schemas.microsoft.com/office/powerpoint/2010/main" val="1754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1FE566C-632D-40EC-8977-D3A0F1EF8D60}"/>
              </a:ext>
            </a:extLst>
          </p:cNvPr>
          <p:cNvSpPr>
            <a:spLocks noGrp="1"/>
          </p:cNvSpPr>
          <p:nvPr>
            <p:ph type="title"/>
          </p:nvPr>
        </p:nvSpPr>
        <p:spPr bwMode="auto">
          <a:xfrm>
            <a:off x="1394836" y="234156"/>
            <a:ext cx="9774237"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A6AC761-4798-4872-9EE3-3BF2E960D728}"/>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DBDA140-DED8-464E-B588-8088FAD3A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361F37F-6603-4271-9E14-38AA09C5D2BB}" type="datetimeFigureOut">
              <a:rPr lang="en-US"/>
              <a:pPr>
                <a:defRPr/>
              </a:pPr>
              <a:t>11/7/2020</a:t>
            </a:fld>
            <a:endParaRPr lang="en-US"/>
          </a:p>
        </p:txBody>
      </p:sp>
      <p:sp>
        <p:nvSpPr>
          <p:cNvPr id="5" name="Footer Placeholder 4">
            <a:extLst>
              <a:ext uri="{FF2B5EF4-FFF2-40B4-BE49-F238E27FC236}">
                <a16:creationId xmlns:a16="http://schemas.microsoft.com/office/drawing/2014/main" id="{507859FF-BED4-46F2-829A-26AE7C504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8EA495C2-EDF5-491E-8517-BB05C321C6C0}"/>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8E539747-18AE-4410-8396-5360AE447E0E}" type="slidenum">
              <a:rPr lang="en-US" altLang="en-US"/>
              <a:pPr>
                <a:defRPr/>
              </a:pPr>
              <a:t>‹#›</a:t>
            </a:fld>
            <a:endParaRPr lang="en-US" altLang="en-US"/>
          </a:p>
        </p:txBody>
      </p:sp>
      <p:pic>
        <p:nvPicPr>
          <p:cNvPr id="1031" name="Picture 7">
            <a:extLst>
              <a:ext uri="{FF2B5EF4-FFF2-40B4-BE49-F238E27FC236}">
                <a16:creationId xmlns:a16="http://schemas.microsoft.com/office/drawing/2014/main" id="{5CFC8C2A-6ACD-4357-BCD0-7351E73F577F}"/>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7018" y="136525"/>
            <a:ext cx="1016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a:extLst>
              <a:ext uri="{FF2B5EF4-FFF2-40B4-BE49-F238E27FC236}">
                <a16:creationId xmlns:a16="http://schemas.microsoft.com/office/drawing/2014/main" id="{8F21D7BE-24DE-42F7-BD7A-81533C89F2B2}"/>
              </a:ext>
            </a:extLst>
          </p:cNvPr>
          <p:cNvSpPr txBox="1">
            <a:spLocks noChangeArrowheads="1"/>
          </p:cNvSpPr>
          <p:nvPr/>
        </p:nvSpPr>
        <p:spPr bwMode="auto">
          <a:xfrm>
            <a:off x="2743200" y="1741488"/>
            <a:ext cx="7269163"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400"/>
              <a:t>SCSA1304</a:t>
            </a:r>
          </a:p>
          <a:p>
            <a:pPr algn="ctr" eaLnBrk="1" hangingPunct="1">
              <a:lnSpc>
                <a:spcPct val="100000"/>
              </a:lnSpc>
              <a:spcBef>
                <a:spcPct val="0"/>
              </a:spcBef>
              <a:buFontTx/>
              <a:buNone/>
            </a:pPr>
            <a:r>
              <a:rPr lang="en-US" altLang="en-US" sz="4400"/>
              <a:t>ADVANCED DATA STRUCTURES</a:t>
            </a:r>
          </a:p>
        </p:txBody>
      </p:sp>
      <p:sp>
        <p:nvSpPr>
          <p:cNvPr id="3075" name="TextBox 14">
            <a:extLst>
              <a:ext uri="{FF2B5EF4-FFF2-40B4-BE49-F238E27FC236}">
                <a16:creationId xmlns:a16="http://schemas.microsoft.com/office/drawing/2014/main" id="{DBF92075-9DEB-48CF-92A2-5C80910E7972}"/>
              </a:ext>
            </a:extLst>
          </p:cNvPr>
          <p:cNvSpPr txBox="1">
            <a:spLocks noChangeArrowheads="1"/>
          </p:cNvSpPr>
          <p:nvPr/>
        </p:nvSpPr>
        <p:spPr bwMode="auto">
          <a:xfrm>
            <a:off x="3427413" y="3892550"/>
            <a:ext cx="6096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a:t>B.E CSE 2019-2023</a:t>
            </a:r>
          </a:p>
          <a:p>
            <a:pPr algn="ctr" eaLnBrk="1" hangingPunct="1">
              <a:lnSpc>
                <a:spcPct val="100000"/>
              </a:lnSpc>
              <a:spcBef>
                <a:spcPct val="0"/>
              </a:spcBef>
              <a:buFontTx/>
              <a:buNone/>
            </a:pPr>
            <a:r>
              <a:rPr lang="en-US" altLang="en-US" sz="3200"/>
              <a:t>III SEMESTER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3172"/>
            <a:ext cx="12192000" cy="580217"/>
          </a:xfrm>
        </p:spPr>
        <p:txBody>
          <a:bodyPr/>
          <a:lstStyle/>
          <a:p>
            <a:r>
              <a:rPr lang="en-IN" dirty="0"/>
              <a:t>Row &amp; Column Major Order</a:t>
            </a:r>
          </a:p>
        </p:txBody>
      </p:sp>
      <p:sp>
        <p:nvSpPr>
          <p:cNvPr id="3" name="Content Placeholder 2"/>
          <p:cNvSpPr>
            <a:spLocks noGrp="1"/>
          </p:cNvSpPr>
          <p:nvPr>
            <p:ph idx="1"/>
          </p:nvPr>
        </p:nvSpPr>
        <p:spPr>
          <a:xfrm>
            <a:off x="523461" y="1594343"/>
            <a:ext cx="11569148" cy="5506159"/>
          </a:xfrm>
        </p:spPr>
        <p:txBody>
          <a:bodyPr/>
          <a:lstStyle/>
          <a:p>
            <a:pPr marL="0" indent="0">
              <a:buNone/>
            </a:pPr>
            <a:r>
              <a:rPr lang="en-IN" sz="2800" dirty="0">
                <a:solidFill>
                  <a:schemeClr val="accent6">
                    <a:lumMod val="75000"/>
                  </a:schemeClr>
                </a:solidFill>
              </a:rPr>
              <a:t>Row Major Order :</a:t>
            </a:r>
          </a:p>
          <a:p>
            <a:r>
              <a:rPr lang="en-IN" sz="2800" dirty="0"/>
              <a:t>Assume that the base address is the first location of the memory.</a:t>
            </a:r>
          </a:p>
          <a:p>
            <a:r>
              <a:rPr lang="en-IN" sz="2800" dirty="0"/>
              <a:t>Address of </a:t>
            </a:r>
            <a:r>
              <a:rPr lang="en-IN" sz="2800" dirty="0" err="1">
                <a:solidFill>
                  <a:srgbClr val="FF0000"/>
                </a:solidFill>
              </a:rPr>
              <a:t>a</a:t>
            </a:r>
            <a:r>
              <a:rPr lang="en-IN" sz="2800" baseline="-25000" dirty="0" err="1">
                <a:solidFill>
                  <a:srgbClr val="FF0000"/>
                </a:solidFill>
              </a:rPr>
              <a:t>ij</a:t>
            </a:r>
            <a:r>
              <a:rPr lang="en-IN" sz="2800" dirty="0"/>
              <a:t> =  store all the elements in the first </a:t>
            </a:r>
            <a:r>
              <a:rPr lang="en-IN" sz="2800" dirty="0">
                <a:solidFill>
                  <a:srgbClr val="FF0000"/>
                </a:solidFill>
              </a:rPr>
              <a:t>(i-1)</a:t>
            </a:r>
            <a:r>
              <a:rPr lang="en-IN" sz="2800" baseline="30000" dirty="0" err="1">
                <a:solidFill>
                  <a:srgbClr val="FF0000"/>
                </a:solidFill>
              </a:rPr>
              <a:t>th</a:t>
            </a:r>
            <a:r>
              <a:rPr lang="en-IN" sz="2800" dirty="0">
                <a:solidFill>
                  <a:srgbClr val="FF0000"/>
                </a:solidFill>
              </a:rPr>
              <a:t> rows</a:t>
            </a:r>
            <a:r>
              <a:rPr lang="en-IN" sz="2800" dirty="0"/>
              <a:t> + </a:t>
            </a:r>
          </a:p>
          <a:p>
            <a:pPr marL="0" indent="0" algn="r">
              <a:buNone/>
              <a:tabLst>
                <a:tab pos="2690813" algn="l"/>
                <a:tab pos="2862263" algn="l"/>
              </a:tabLst>
            </a:pPr>
            <a:r>
              <a:rPr lang="en-IN" sz="2800" dirty="0"/>
              <a:t> the number of elements in the </a:t>
            </a:r>
            <a:r>
              <a:rPr lang="en-IN" sz="2800" dirty="0" err="1">
                <a:solidFill>
                  <a:srgbClr val="FF0000"/>
                </a:solidFill>
              </a:rPr>
              <a:t>i</a:t>
            </a:r>
            <a:r>
              <a:rPr lang="en-IN" sz="2800" baseline="30000" dirty="0" err="1">
                <a:solidFill>
                  <a:srgbClr val="FF0000"/>
                </a:solidFill>
              </a:rPr>
              <a:t>th</a:t>
            </a:r>
            <a:r>
              <a:rPr lang="en-IN" sz="2800" dirty="0">
                <a:solidFill>
                  <a:srgbClr val="FF0000"/>
                </a:solidFill>
              </a:rPr>
              <a:t> row up to the </a:t>
            </a:r>
            <a:r>
              <a:rPr lang="en-IN" sz="2800" dirty="0" err="1">
                <a:solidFill>
                  <a:srgbClr val="FF0000"/>
                </a:solidFill>
              </a:rPr>
              <a:t>j</a:t>
            </a:r>
            <a:r>
              <a:rPr lang="en-IN" sz="2800" baseline="30000" dirty="0" err="1">
                <a:solidFill>
                  <a:srgbClr val="FF0000"/>
                </a:solidFill>
              </a:rPr>
              <a:t>th</a:t>
            </a:r>
            <a:r>
              <a:rPr lang="en-IN" sz="2800" dirty="0">
                <a:solidFill>
                  <a:srgbClr val="FF0000"/>
                </a:solidFill>
              </a:rPr>
              <a:t> column</a:t>
            </a:r>
            <a:r>
              <a:rPr lang="en-IN" sz="2800" dirty="0"/>
              <a:t>.</a:t>
            </a:r>
          </a:p>
          <a:p>
            <a:pPr marL="0" indent="0">
              <a:buNone/>
            </a:pPr>
            <a:r>
              <a:rPr lang="en-IN" sz="2800" dirty="0"/>
              <a:t>		     = </a:t>
            </a:r>
            <a:r>
              <a:rPr lang="en-IN" sz="3200" dirty="0"/>
              <a:t>( i – 1 ) * n + j</a:t>
            </a:r>
          </a:p>
          <a:p>
            <a:pPr marL="0" indent="0">
              <a:buNone/>
            </a:pPr>
            <a:endParaRPr lang="en-IN" sz="2800" dirty="0"/>
          </a:p>
          <a:p>
            <a:pPr marL="0" indent="0">
              <a:buNone/>
            </a:pPr>
            <a:r>
              <a:rPr lang="en-IN" sz="2800" dirty="0">
                <a:solidFill>
                  <a:schemeClr val="accent6">
                    <a:lumMod val="75000"/>
                  </a:schemeClr>
                </a:solidFill>
              </a:rPr>
              <a:t>Column Major Order</a:t>
            </a:r>
          </a:p>
          <a:p>
            <a:r>
              <a:rPr lang="en-IN" sz="2800" dirty="0"/>
              <a:t>Address of </a:t>
            </a:r>
            <a:r>
              <a:rPr lang="en-IN" sz="2800" dirty="0" err="1">
                <a:solidFill>
                  <a:srgbClr val="FF0000"/>
                </a:solidFill>
              </a:rPr>
              <a:t>a</a:t>
            </a:r>
            <a:r>
              <a:rPr lang="en-IN" sz="2800" baseline="-25000" dirty="0" err="1">
                <a:solidFill>
                  <a:srgbClr val="FF0000"/>
                </a:solidFill>
              </a:rPr>
              <a:t>ij</a:t>
            </a:r>
            <a:r>
              <a:rPr lang="en-IN" sz="2800" dirty="0"/>
              <a:t> =   store all the elements in the first </a:t>
            </a:r>
            <a:r>
              <a:rPr lang="en-IN" sz="2800" dirty="0">
                <a:solidFill>
                  <a:srgbClr val="FF0000"/>
                </a:solidFill>
              </a:rPr>
              <a:t>(j-1)</a:t>
            </a:r>
            <a:r>
              <a:rPr lang="en-IN" sz="2800" baseline="30000" dirty="0" err="1">
                <a:solidFill>
                  <a:srgbClr val="FF0000"/>
                </a:solidFill>
              </a:rPr>
              <a:t>th</a:t>
            </a:r>
            <a:r>
              <a:rPr lang="en-IN" sz="2800" dirty="0">
                <a:solidFill>
                  <a:srgbClr val="FF0000"/>
                </a:solidFill>
              </a:rPr>
              <a:t> column </a:t>
            </a:r>
            <a:r>
              <a:rPr lang="en-IN" sz="2800" dirty="0"/>
              <a:t>+ </a:t>
            </a:r>
          </a:p>
          <a:p>
            <a:pPr marL="0" indent="0" algn="r">
              <a:buNone/>
            </a:pPr>
            <a:r>
              <a:rPr lang="en-IN" sz="2800" dirty="0"/>
              <a:t> the number of elements in the </a:t>
            </a:r>
            <a:r>
              <a:rPr lang="en-IN" sz="2800" dirty="0" err="1">
                <a:solidFill>
                  <a:srgbClr val="FF0000"/>
                </a:solidFill>
              </a:rPr>
              <a:t>j</a:t>
            </a:r>
            <a:r>
              <a:rPr lang="en-IN" sz="2800" baseline="30000" dirty="0" err="1">
                <a:solidFill>
                  <a:srgbClr val="FF0000"/>
                </a:solidFill>
              </a:rPr>
              <a:t>th</a:t>
            </a:r>
            <a:r>
              <a:rPr lang="en-IN" sz="2800" dirty="0">
                <a:solidFill>
                  <a:srgbClr val="FF0000"/>
                </a:solidFill>
              </a:rPr>
              <a:t> column up to the </a:t>
            </a:r>
            <a:r>
              <a:rPr lang="en-IN" sz="2800" dirty="0" err="1">
                <a:solidFill>
                  <a:srgbClr val="FF0000"/>
                </a:solidFill>
              </a:rPr>
              <a:t>i</a:t>
            </a:r>
            <a:r>
              <a:rPr lang="en-IN" sz="2800" baseline="30000" dirty="0" err="1">
                <a:solidFill>
                  <a:srgbClr val="FF0000"/>
                </a:solidFill>
              </a:rPr>
              <a:t>th</a:t>
            </a:r>
            <a:r>
              <a:rPr lang="en-IN" sz="2800" dirty="0">
                <a:solidFill>
                  <a:srgbClr val="FF0000"/>
                </a:solidFill>
              </a:rPr>
              <a:t> rows</a:t>
            </a:r>
            <a:r>
              <a:rPr lang="en-IN" sz="2800" dirty="0"/>
              <a:t>.</a:t>
            </a:r>
          </a:p>
          <a:p>
            <a:pPr marL="0" indent="0">
              <a:buNone/>
            </a:pPr>
            <a:r>
              <a:rPr lang="en-IN" sz="2800" dirty="0"/>
              <a:t>		     =  </a:t>
            </a:r>
            <a:r>
              <a:rPr lang="en-IN" sz="3200" dirty="0"/>
              <a:t>( j – 1 ) * m + i</a:t>
            </a:r>
            <a:endParaRPr lang="en-IN" sz="2800" dirty="0"/>
          </a:p>
        </p:txBody>
      </p:sp>
      <p:sp>
        <p:nvSpPr>
          <p:cNvPr id="5" name="Title 2">
            <a:extLst>
              <a:ext uri="{FF2B5EF4-FFF2-40B4-BE49-F238E27FC236}">
                <a16:creationId xmlns:a16="http://schemas.microsoft.com/office/drawing/2014/main" id="{6FEA2C29-5FDF-4052-AE7E-7992BAAEE4A5}"/>
              </a:ext>
            </a:extLst>
          </p:cNvPr>
          <p:cNvSpPr txBox="1">
            <a:spLocks/>
          </p:cNvSpPr>
          <p:nvPr/>
        </p:nvSpPr>
        <p:spPr>
          <a:xfrm>
            <a:off x="2378594" y="148804"/>
            <a:ext cx="7632171" cy="596801"/>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3600" b="1" dirty="0">
                <a:solidFill>
                  <a:srgbClr val="E00D50"/>
                </a:solidFill>
                <a:latin typeface="Raleway"/>
              </a:rPr>
              <a:t>ROW </a:t>
            </a:r>
            <a:r>
              <a:rPr lang="en-US" sz="3600" b="1" dirty="0">
                <a:solidFill>
                  <a:srgbClr val="E00D50"/>
                </a:solidFill>
                <a:latin typeface="Arial" panose="020B0604020202020204" pitchFamily="34" charset="0"/>
                <a:cs typeface="Arial" panose="020B0604020202020204" pitchFamily="34" charset="0"/>
              </a:rPr>
              <a:t>&amp;</a:t>
            </a:r>
            <a:r>
              <a:rPr lang="en-US" sz="3600" b="1" dirty="0">
                <a:solidFill>
                  <a:srgbClr val="E00D50"/>
                </a:solidFill>
                <a:latin typeface="Raleway"/>
              </a:rPr>
              <a:t> COLUMN MAJOR ORDER</a:t>
            </a:r>
          </a:p>
        </p:txBody>
      </p:sp>
      <p:graphicFrame>
        <p:nvGraphicFramePr>
          <p:cNvPr id="6" name="Table 5">
            <a:extLst>
              <a:ext uri="{FF2B5EF4-FFF2-40B4-BE49-F238E27FC236}">
                <a16:creationId xmlns:a16="http://schemas.microsoft.com/office/drawing/2014/main" id="{8EE2100C-CE2E-416E-90ED-AEC26CDA22B9}"/>
              </a:ext>
            </a:extLst>
          </p:cNvPr>
          <p:cNvGraphicFramePr>
            <a:graphicFrameLocks noGrp="1"/>
          </p:cNvGraphicFramePr>
          <p:nvPr>
            <p:extLst>
              <p:ext uri="{D42A27DB-BD31-4B8C-83A1-F6EECF244321}">
                <p14:modId xmlns:p14="http://schemas.microsoft.com/office/powerpoint/2010/main" val="763638536"/>
              </p:ext>
            </p:extLst>
          </p:nvPr>
        </p:nvGraphicFramePr>
        <p:xfrm>
          <a:off x="6719388" y="1111365"/>
          <a:ext cx="5472612" cy="580216"/>
        </p:xfrm>
        <a:graphic>
          <a:graphicData uri="http://schemas.openxmlformats.org/drawingml/2006/table">
            <a:tbl>
              <a:tblPr firstRow="1" bandRow="1">
                <a:tableStyleId>{F5AB1C69-6EDB-4FF4-983F-18BD219EF322}</a:tableStyleId>
              </a:tblPr>
              <a:tblGrid>
                <a:gridCol w="456051">
                  <a:extLst>
                    <a:ext uri="{9D8B030D-6E8A-4147-A177-3AD203B41FA5}">
                      <a16:colId xmlns:a16="http://schemas.microsoft.com/office/drawing/2014/main" val="20000"/>
                    </a:ext>
                  </a:extLst>
                </a:gridCol>
                <a:gridCol w="456051">
                  <a:extLst>
                    <a:ext uri="{9D8B030D-6E8A-4147-A177-3AD203B41FA5}">
                      <a16:colId xmlns:a16="http://schemas.microsoft.com/office/drawing/2014/main" val="20001"/>
                    </a:ext>
                  </a:extLst>
                </a:gridCol>
                <a:gridCol w="456051">
                  <a:extLst>
                    <a:ext uri="{9D8B030D-6E8A-4147-A177-3AD203B41FA5}">
                      <a16:colId xmlns:a16="http://schemas.microsoft.com/office/drawing/2014/main" val="20002"/>
                    </a:ext>
                  </a:extLst>
                </a:gridCol>
                <a:gridCol w="456051">
                  <a:extLst>
                    <a:ext uri="{9D8B030D-6E8A-4147-A177-3AD203B41FA5}">
                      <a16:colId xmlns:a16="http://schemas.microsoft.com/office/drawing/2014/main" val="20003"/>
                    </a:ext>
                  </a:extLst>
                </a:gridCol>
                <a:gridCol w="456051">
                  <a:extLst>
                    <a:ext uri="{9D8B030D-6E8A-4147-A177-3AD203B41FA5}">
                      <a16:colId xmlns:a16="http://schemas.microsoft.com/office/drawing/2014/main" val="20004"/>
                    </a:ext>
                  </a:extLst>
                </a:gridCol>
                <a:gridCol w="456051">
                  <a:extLst>
                    <a:ext uri="{9D8B030D-6E8A-4147-A177-3AD203B41FA5}">
                      <a16:colId xmlns:a16="http://schemas.microsoft.com/office/drawing/2014/main" val="20005"/>
                    </a:ext>
                  </a:extLst>
                </a:gridCol>
                <a:gridCol w="456051">
                  <a:extLst>
                    <a:ext uri="{9D8B030D-6E8A-4147-A177-3AD203B41FA5}">
                      <a16:colId xmlns:a16="http://schemas.microsoft.com/office/drawing/2014/main" val="20006"/>
                    </a:ext>
                  </a:extLst>
                </a:gridCol>
                <a:gridCol w="456051">
                  <a:extLst>
                    <a:ext uri="{9D8B030D-6E8A-4147-A177-3AD203B41FA5}">
                      <a16:colId xmlns:a16="http://schemas.microsoft.com/office/drawing/2014/main" val="20007"/>
                    </a:ext>
                  </a:extLst>
                </a:gridCol>
                <a:gridCol w="456051">
                  <a:extLst>
                    <a:ext uri="{9D8B030D-6E8A-4147-A177-3AD203B41FA5}">
                      <a16:colId xmlns:a16="http://schemas.microsoft.com/office/drawing/2014/main" val="20008"/>
                    </a:ext>
                  </a:extLst>
                </a:gridCol>
                <a:gridCol w="456051">
                  <a:extLst>
                    <a:ext uri="{9D8B030D-6E8A-4147-A177-3AD203B41FA5}">
                      <a16:colId xmlns:a16="http://schemas.microsoft.com/office/drawing/2014/main" val="20009"/>
                    </a:ext>
                  </a:extLst>
                </a:gridCol>
                <a:gridCol w="456051">
                  <a:extLst>
                    <a:ext uri="{9D8B030D-6E8A-4147-A177-3AD203B41FA5}">
                      <a16:colId xmlns:a16="http://schemas.microsoft.com/office/drawing/2014/main" val="20010"/>
                    </a:ext>
                  </a:extLst>
                </a:gridCol>
                <a:gridCol w="456051">
                  <a:extLst>
                    <a:ext uri="{9D8B030D-6E8A-4147-A177-3AD203B41FA5}">
                      <a16:colId xmlns:a16="http://schemas.microsoft.com/office/drawing/2014/main" val="20011"/>
                    </a:ext>
                  </a:extLst>
                </a:gridCol>
              </a:tblGrid>
              <a:tr h="580216">
                <a:tc>
                  <a:txBody>
                    <a:bodyPr/>
                    <a:lstStyle/>
                    <a:p>
                      <a:pPr algn="ctr"/>
                      <a:r>
                        <a:rPr lang="en-IN" sz="2400" dirty="0">
                          <a:solidFill>
                            <a:srgbClr val="FF0000"/>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b="1" dirty="0">
                          <a:solidFill>
                            <a:schemeClr val="tx1"/>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4">
                        <a:lumMod val="60000"/>
                        <a:lumOff val="40000"/>
                      </a:schemeClr>
                    </a:solidFill>
                  </a:tcPr>
                </a:tc>
                <a:tc>
                  <a:txBody>
                    <a:bodyPr/>
                    <a:lstStyle/>
                    <a:p>
                      <a:pPr algn="ctr"/>
                      <a:r>
                        <a:rPr lang="en-IN" sz="2400" b="1" dirty="0">
                          <a:solidFill>
                            <a:schemeClr val="tx1"/>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4">
                        <a:lumMod val="60000"/>
                        <a:lumOff val="40000"/>
                      </a:schemeClr>
                    </a:solidFill>
                  </a:tcPr>
                </a:tc>
                <a:tc>
                  <a:txBody>
                    <a:bodyPr/>
                    <a:lstStyle/>
                    <a:p>
                      <a:pPr algn="ctr"/>
                      <a:r>
                        <a:rPr lang="en-IN" sz="2400" b="1" dirty="0">
                          <a:solidFill>
                            <a:schemeClr val="tx1"/>
                          </a:solidFill>
                        </a:rPr>
                        <a:t>S</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4">
                        <a:lumMod val="60000"/>
                        <a:lumOff val="40000"/>
                      </a:schemeClr>
                    </a:solidFill>
                  </a:tcPr>
                </a:tc>
                <a:tc>
                  <a:txBody>
                    <a:bodyPr/>
                    <a:lstStyle/>
                    <a:p>
                      <a:pPr algn="ctr"/>
                      <a:r>
                        <a:rPr lang="en-IN" sz="2400" b="1" dirty="0">
                          <a:solidFill>
                            <a:schemeClr val="tx1"/>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4">
                        <a:lumMod val="60000"/>
                        <a:lumOff val="40000"/>
                      </a:schemeClr>
                    </a:solidFill>
                  </a:tcPr>
                </a:tc>
                <a:tc>
                  <a:txBody>
                    <a:bodyPr/>
                    <a:lstStyle/>
                    <a:p>
                      <a:pPr algn="ctr"/>
                      <a:r>
                        <a:rPr lang="en-IN" sz="2400" b="1" dirty="0">
                          <a:solidFill>
                            <a:srgbClr val="7030A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W</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O</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2A9A943F-6677-4101-923B-FFEA54F655AC}"/>
              </a:ext>
            </a:extLst>
          </p:cNvPr>
          <p:cNvGraphicFramePr>
            <a:graphicFrameLocks noGrp="1"/>
          </p:cNvGraphicFramePr>
          <p:nvPr>
            <p:extLst>
              <p:ext uri="{D42A27DB-BD31-4B8C-83A1-F6EECF244321}">
                <p14:modId xmlns:p14="http://schemas.microsoft.com/office/powerpoint/2010/main" val="3751977935"/>
              </p:ext>
            </p:extLst>
          </p:nvPr>
        </p:nvGraphicFramePr>
        <p:xfrm>
          <a:off x="6719388" y="4103582"/>
          <a:ext cx="5472612" cy="487680"/>
        </p:xfrm>
        <a:graphic>
          <a:graphicData uri="http://schemas.openxmlformats.org/drawingml/2006/table">
            <a:tbl>
              <a:tblPr firstRow="1" bandRow="1">
                <a:tableStyleId>{F5AB1C69-6EDB-4FF4-983F-18BD219EF322}</a:tableStyleId>
              </a:tblPr>
              <a:tblGrid>
                <a:gridCol w="456051">
                  <a:extLst>
                    <a:ext uri="{9D8B030D-6E8A-4147-A177-3AD203B41FA5}">
                      <a16:colId xmlns:a16="http://schemas.microsoft.com/office/drawing/2014/main" val="20000"/>
                    </a:ext>
                  </a:extLst>
                </a:gridCol>
                <a:gridCol w="456051">
                  <a:extLst>
                    <a:ext uri="{9D8B030D-6E8A-4147-A177-3AD203B41FA5}">
                      <a16:colId xmlns:a16="http://schemas.microsoft.com/office/drawing/2014/main" val="20001"/>
                    </a:ext>
                  </a:extLst>
                </a:gridCol>
                <a:gridCol w="456051">
                  <a:extLst>
                    <a:ext uri="{9D8B030D-6E8A-4147-A177-3AD203B41FA5}">
                      <a16:colId xmlns:a16="http://schemas.microsoft.com/office/drawing/2014/main" val="20002"/>
                    </a:ext>
                  </a:extLst>
                </a:gridCol>
                <a:gridCol w="456051">
                  <a:extLst>
                    <a:ext uri="{9D8B030D-6E8A-4147-A177-3AD203B41FA5}">
                      <a16:colId xmlns:a16="http://schemas.microsoft.com/office/drawing/2014/main" val="20003"/>
                    </a:ext>
                  </a:extLst>
                </a:gridCol>
                <a:gridCol w="456051">
                  <a:extLst>
                    <a:ext uri="{9D8B030D-6E8A-4147-A177-3AD203B41FA5}">
                      <a16:colId xmlns:a16="http://schemas.microsoft.com/office/drawing/2014/main" val="20004"/>
                    </a:ext>
                  </a:extLst>
                </a:gridCol>
                <a:gridCol w="456051">
                  <a:extLst>
                    <a:ext uri="{9D8B030D-6E8A-4147-A177-3AD203B41FA5}">
                      <a16:colId xmlns:a16="http://schemas.microsoft.com/office/drawing/2014/main" val="20005"/>
                    </a:ext>
                  </a:extLst>
                </a:gridCol>
                <a:gridCol w="456051">
                  <a:extLst>
                    <a:ext uri="{9D8B030D-6E8A-4147-A177-3AD203B41FA5}">
                      <a16:colId xmlns:a16="http://schemas.microsoft.com/office/drawing/2014/main" val="20006"/>
                    </a:ext>
                  </a:extLst>
                </a:gridCol>
                <a:gridCol w="456051">
                  <a:extLst>
                    <a:ext uri="{9D8B030D-6E8A-4147-A177-3AD203B41FA5}">
                      <a16:colId xmlns:a16="http://schemas.microsoft.com/office/drawing/2014/main" val="20007"/>
                    </a:ext>
                  </a:extLst>
                </a:gridCol>
                <a:gridCol w="456051">
                  <a:extLst>
                    <a:ext uri="{9D8B030D-6E8A-4147-A177-3AD203B41FA5}">
                      <a16:colId xmlns:a16="http://schemas.microsoft.com/office/drawing/2014/main" val="20008"/>
                    </a:ext>
                  </a:extLst>
                </a:gridCol>
                <a:gridCol w="456051">
                  <a:extLst>
                    <a:ext uri="{9D8B030D-6E8A-4147-A177-3AD203B41FA5}">
                      <a16:colId xmlns:a16="http://schemas.microsoft.com/office/drawing/2014/main" val="20009"/>
                    </a:ext>
                  </a:extLst>
                </a:gridCol>
                <a:gridCol w="456051">
                  <a:extLst>
                    <a:ext uri="{9D8B030D-6E8A-4147-A177-3AD203B41FA5}">
                      <a16:colId xmlns:a16="http://schemas.microsoft.com/office/drawing/2014/main" val="20010"/>
                    </a:ext>
                  </a:extLst>
                </a:gridCol>
                <a:gridCol w="456051">
                  <a:extLst>
                    <a:ext uri="{9D8B030D-6E8A-4147-A177-3AD203B41FA5}">
                      <a16:colId xmlns:a16="http://schemas.microsoft.com/office/drawing/2014/main" val="20011"/>
                    </a:ext>
                  </a:extLst>
                </a:gridCol>
              </a:tblGrid>
              <a:tr h="487680">
                <a:tc>
                  <a:txBody>
                    <a:bodyPr/>
                    <a:lstStyle/>
                    <a:p>
                      <a:pPr algn="ctr"/>
                      <a:r>
                        <a:rPr lang="en-IN" sz="2400" dirty="0">
                          <a:solidFill>
                            <a:srgbClr val="FF0000"/>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chemeClr val="tx1"/>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en-IN" sz="2400" b="1" dirty="0">
                          <a:solidFill>
                            <a:schemeClr val="tx1"/>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en-IN" sz="2400" b="1" dirty="0">
                          <a:solidFill>
                            <a:schemeClr val="tx1"/>
                          </a:solidFill>
                        </a:rPr>
                        <a:t>W</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en-IN" sz="2400" b="1" dirty="0">
                          <a:solidFill>
                            <a:srgbClr val="7030A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ctr"/>
                      <a:r>
                        <a:rPr lang="en-IN" sz="2400" b="1" dirty="0">
                          <a:solidFill>
                            <a:srgbClr val="7030A0"/>
                          </a:solidFill>
                        </a:rPr>
                        <a:t>S</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ctr"/>
                      <a:r>
                        <a:rPr lang="en-IN" sz="2400" b="1" dirty="0">
                          <a:solidFill>
                            <a:srgbClr val="7030A0"/>
                          </a:solidFill>
                        </a:rPr>
                        <a:t>O</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ctr"/>
                      <a:r>
                        <a:rPr lang="en-IN" sz="2400" b="1" dirty="0">
                          <a:solidFill>
                            <a:schemeClr val="accent6">
                              <a:lumMod val="50000"/>
                            </a:schemeClr>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5">
                        <a:lumMod val="60000"/>
                        <a:lumOff val="40000"/>
                      </a:schemeClr>
                    </a:solidFill>
                  </a:tcPr>
                </a:tc>
                <a:tc>
                  <a:txBody>
                    <a:bodyPr/>
                    <a:lstStyle/>
                    <a:p>
                      <a:pPr algn="ctr"/>
                      <a:r>
                        <a:rPr lang="en-IN" sz="2400" b="1" dirty="0">
                          <a:solidFill>
                            <a:schemeClr val="accent6">
                              <a:lumMod val="50000"/>
                            </a:schemeClr>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5">
                        <a:lumMod val="60000"/>
                        <a:lumOff val="40000"/>
                      </a:schemeClr>
                    </a:solidFill>
                  </a:tcPr>
                </a:tc>
                <a:tc>
                  <a:txBody>
                    <a:bodyPr/>
                    <a:lstStyle/>
                    <a:p>
                      <a:pPr algn="ctr"/>
                      <a:r>
                        <a:rPr lang="en-IN" sz="2400" b="1" dirty="0">
                          <a:solidFill>
                            <a:schemeClr val="accent6">
                              <a:lumMod val="50000"/>
                            </a:schemeClr>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0" name="Table 12">
            <a:extLst>
              <a:ext uri="{FF2B5EF4-FFF2-40B4-BE49-F238E27FC236}">
                <a16:creationId xmlns:a16="http://schemas.microsoft.com/office/drawing/2014/main" id="{D47C650D-E54B-4133-B356-67D00CB011E9}"/>
              </a:ext>
            </a:extLst>
          </p:cNvPr>
          <p:cNvGraphicFramePr>
            <a:graphicFrameLocks noGrp="1"/>
          </p:cNvGraphicFramePr>
          <p:nvPr>
            <p:extLst>
              <p:ext uri="{D42A27DB-BD31-4B8C-83A1-F6EECF244321}">
                <p14:modId xmlns:p14="http://schemas.microsoft.com/office/powerpoint/2010/main" val="2536610632"/>
              </p:ext>
            </p:extLst>
          </p:nvPr>
        </p:nvGraphicFramePr>
        <p:xfrm>
          <a:off x="6735613" y="1764433"/>
          <a:ext cx="5456387" cy="299349"/>
        </p:xfrm>
        <a:graphic>
          <a:graphicData uri="http://schemas.openxmlformats.org/drawingml/2006/table">
            <a:tbl>
              <a:tblPr firstRow="1" bandRow="1">
                <a:tableStyleId>{5940675A-B579-460E-94D1-54222C63F5DA}</a:tableStyleId>
              </a:tblPr>
              <a:tblGrid>
                <a:gridCol w="467601">
                  <a:extLst>
                    <a:ext uri="{9D8B030D-6E8A-4147-A177-3AD203B41FA5}">
                      <a16:colId xmlns:a16="http://schemas.microsoft.com/office/drawing/2014/main" val="1238214465"/>
                    </a:ext>
                  </a:extLst>
                </a:gridCol>
                <a:gridCol w="431800">
                  <a:extLst>
                    <a:ext uri="{9D8B030D-6E8A-4147-A177-3AD203B41FA5}">
                      <a16:colId xmlns:a16="http://schemas.microsoft.com/office/drawing/2014/main" val="1918186879"/>
                    </a:ext>
                  </a:extLst>
                </a:gridCol>
                <a:gridCol w="495300">
                  <a:extLst>
                    <a:ext uri="{9D8B030D-6E8A-4147-A177-3AD203B41FA5}">
                      <a16:colId xmlns:a16="http://schemas.microsoft.com/office/drawing/2014/main" val="2434585760"/>
                    </a:ext>
                  </a:extLst>
                </a:gridCol>
                <a:gridCol w="419100">
                  <a:extLst>
                    <a:ext uri="{9D8B030D-6E8A-4147-A177-3AD203B41FA5}">
                      <a16:colId xmlns:a16="http://schemas.microsoft.com/office/drawing/2014/main" val="792236730"/>
                    </a:ext>
                  </a:extLst>
                </a:gridCol>
                <a:gridCol w="495300">
                  <a:extLst>
                    <a:ext uri="{9D8B030D-6E8A-4147-A177-3AD203B41FA5}">
                      <a16:colId xmlns:a16="http://schemas.microsoft.com/office/drawing/2014/main" val="3770909622"/>
                    </a:ext>
                  </a:extLst>
                </a:gridCol>
                <a:gridCol w="431800">
                  <a:extLst>
                    <a:ext uri="{9D8B030D-6E8A-4147-A177-3AD203B41FA5}">
                      <a16:colId xmlns:a16="http://schemas.microsoft.com/office/drawing/2014/main" val="3168632467"/>
                    </a:ext>
                  </a:extLst>
                </a:gridCol>
                <a:gridCol w="494506">
                  <a:extLst>
                    <a:ext uri="{9D8B030D-6E8A-4147-A177-3AD203B41FA5}">
                      <a16:colId xmlns:a16="http://schemas.microsoft.com/office/drawing/2014/main" val="3096205903"/>
                    </a:ext>
                  </a:extLst>
                </a:gridCol>
                <a:gridCol w="444196">
                  <a:extLst>
                    <a:ext uri="{9D8B030D-6E8A-4147-A177-3AD203B41FA5}">
                      <a16:colId xmlns:a16="http://schemas.microsoft.com/office/drawing/2014/main" val="2211543858"/>
                    </a:ext>
                  </a:extLst>
                </a:gridCol>
                <a:gridCol w="444196">
                  <a:extLst>
                    <a:ext uri="{9D8B030D-6E8A-4147-A177-3AD203B41FA5}">
                      <a16:colId xmlns:a16="http://schemas.microsoft.com/office/drawing/2014/main" val="3995067446"/>
                    </a:ext>
                  </a:extLst>
                </a:gridCol>
                <a:gridCol w="444196">
                  <a:extLst>
                    <a:ext uri="{9D8B030D-6E8A-4147-A177-3AD203B41FA5}">
                      <a16:colId xmlns:a16="http://schemas.microsoft.com/office/drawing/2014/main" val="1563614446"/>
                    </a:ext>
                  </a:extLst>
                </a:gridCol>
                <a:gridCol w="433506">
                  <a:extLst>
                    <a:ext uri="{9D8B030D-6E8A-4147-A177-3AD203B41FA5}">
                      <a16:colId xmlns:a16="http://schemas.microsoft.com/office/drawing/2014/main" val="2572507467"/>
                    </a:ext>
                  </a:extLst>
                </a:gridCol>
                <a:gridCol w="454886">
                  <a:extLst>
                    <a:ext uri="{9D8B030D-6E8A-4147-A177-3AD203B41FA5}">
                      <a16:colId xmlns:a16="http://schemas.microsoft.com/office/drawing/2014/main" val="2125458955"/>
                    </a:ext>
                  </a:extLst>
                </a:gridCol>
              </a:tblGrid>
              <a:tr h="299349">
                <a:tc>
                  <a:txBody>
                    <a:bodyPr/>
                    <a:lstStyle/>
                    <a:p>
                      <a:pPr algn="ctr"/>
                      <a:r>
                        <a:rPr lang="en-US" sz="1200" b="1" dirty="0">
                          <a:solidFill>
                            <a:schemeClr val="tx1">
                              <a:lumMod val="75000"/>
                              <a:lumOff val="25000"/>
                            </a:schemeClr>
                          </a:solidFill>
                        </a:rPr>
                        <a:t>1</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 2</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  3</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4</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5</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6</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7</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8</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9</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10</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11</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12</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8639279"/>
                  </a:ext>
                </a:extLst>
              </a:tr>
            </a:tbl>
          </a:graphicData>
        </a:graphic>
      </p:graphicFrame>
      <p:graphicFrame>
        <p:nvGraphicFramePr>
          <p:cNvPr id="12" name="Table 12">
            <a:extLst>
              <a:ext uri="{FF2B5EF4-FFF2-40B4-BE49-F238E27FC236}">
                <a16:creationId xmlns:a16="http://schemas.microsoft.com/office/drawing/2014/main" id="{0B7AD00D-75DD-4F5A-A0B5-6AA5A241B02D}"/>
              </a:ext>
            </a:extLst>
          </p:cNvPr>
          <p:cNvGraphicFramePr>
            <a:graphicFrameLocks noGrp="1"/>
          </p:cNvGraphicFramePr>
          <p:nvPr>
            <p:extLst>
              <p:ext uri="{D42A27DB-BD31-4B8C-83A1-F6EECF244321}">
                <p14:modId xmlns:p14="http://schemas.microsoft.com/office/powerpoint/2010/main" val="955798050"/>
              </p:ext>
            </p:extLst>
          </p:nvPr>
        </p:nvGraphicFramePr>
        <p:xfrm>
          <a:off x="6719388" y="4591262"/>
          <a:ext cx="5456387" cy="299349"/>
        </p:xfrm>
        <a:graphic>
          <a:graphicData uri="http://schemas.openxmlformats.org/drawingml/2006/table">
            <a:tbl>
              <a:tblPr firstRow="1" bandRow="1">
                <a:tableStyleId>{5940675A-B579-460E-94D1-54222C63F5DA}</a:tableStyleId>
              </a:tblPr>
              <a:tblGrid>
                <a:gridCol w="467601">
                  <a:extLst>
                    <a:ext uri="{9D8B030D-6E8A-4147-A177-3AD203B41FA5}">
                      <a16:colId xmlns:a16="http://schemas.microsoft.com/office/drawing/2014/main" val="1238214465"/>
                    </a:ext>
                  </a:extLst>
                </a:gridCol>
                <a:gridCol w="431800">
                  <a:extLst>
                    <a:ext uri="{9D8B030D-6E8A-4147-A177-3AD203B41FA5}">
                      <a16:colId xmlns:a16="http://schemas.microsoft.com/office/drawing/2014/main" val="1918186879"/>
                    </a:ext>
                  </a:extLst>
                </a:gridCol>
                <a:gridCol w="495300">
                  <a:extLst>
                    <a:ext uri="{9D8B030D-6E8A-4147-A177-3AD203B41FA5}">
                      <a16:colId xmlns:a16="http://schemas.microsoft.com/office/drawing/2014/main" val="2434585760"/>
                    </a:ext>
                  </a:extLst>
                </a:gridCol>
                <a:gridCol w="419100">
                  <a:extLst>
                    <a:ext uri="{9D8B030D-6E8A-4147-A177-3AD203B41FA5}">
                      <a16:colId xmlns:a16="http://schemas.microsoft.com/office/drawing/2014/main" val="792236730"/>
                    </a:ext>
                  </a:extLst>
                </a:gridCol>
                <a:gridCol w="495300">
                  <a:extLst>
                    <a:ext uri="{9D8B030D-6E8A-4147-A177-3AD203B41FA5}">
                      <a16:colId xmlns:a16="http://schemas.microsoft.com/office/drawing/2014/main" val="3770909622"/>
                    </a:ext>
                  </a:extLst>
                </a:gridCol>
                <a:gridCol w="431800">
                  <a:extLst>
                    <a:ext uri="{9D8B030D-6E8A-4147-A177-3AD203B41FA5}">
                      <a16:colId xmlns:a16="http://schemas.microsoft.com/office/drawing/2014/main" val="3168632467"/>
                    </a:ext>
                  </a:extLst>
                </a:gridCol>
                <a:gridCol w="494506">
                  <a:extLst>
                    <a:ext uri="{9D8B030D-6E8A-4147-A177-3AD203B41FA5}">
                      <a16:colId xmlns:a16="http://schemas.microsoft.com/office/drawing/2014/main" val="3096205903"/>
                    </a:ext>
                  </a:extLst>
                </a:gridCol>
                <a:gridCol w="444196">
                  <a:extLst>
                    <a:ext uri="{9D8B030D-6E8A-4147-A177-3AD203B41FA5}">
                      <a16:colId xmlns:a16="http://schemas.microsoft.com/office/drawing/2014/main" val="2211543858"/>
                    </a:ext>
                  </a:extLst>
                </a:gridCol>
                <a:gridCol w="444196">
                  <a:extLst>
                    <a:ext uri="{9D8B030D-6E8A-4147-A177-3AD203B41FA5}">
                      <a16:colId xmlns:a16="http://schemas.microsoft.com/office/drawing/2014/main" val="3995067446"/>
                    </a:ext>
                  </a:extLst>
                </a:gridCol>
                <a:gridCol w="444196">
                  <a:extLst>
                    <a:ext uri="{9D8B030D-6E8A-4147-A177-3AD203B41FA5}">
                      <a16:colId xmlns:a16="http://schemas.microsoft.com/office/drawing/2014/main" val="1563614446"/>
                    </a:ext>
                  </a:extLst>
                </a:gridCol>
                <a:gridCol w="433506">
                  <a:extLst>
                    <a:ext uri="{9D8B030D-6E8A-4147-A177-3AD203B41FA5}">
                      <a16:colId xmlns:a16="http://schemas.microsoft.com/office/drawing/2014/main" val="2572507467"/>
                    </a:ext>
                  </a:extLst>
                </a:gridCol>
                <a:gridCol w="454886">
                  <a:extLst>
                    <a:ext uri="{9D8B030D-6E8A-4147-A177-3AD203B41FA5}">
                      <a16:colId xmlns:a16="http://schemas.microsoft.com/office/drawing/2014/main" val="2125458955"/>
                    </a:ext>
                  </a:extLst>
                </a:gridCol>
              </a:tblGrid>
              <a:tr h="299349">
                <a:tc>
                  <a:txBody>
                    <a:bodyPr/>
                    <a:lstStyle/>
                    <a:p>
                      <a:pPr algn="ctr"/>
                      <a:r>
                        <a:rPr lang="en-US" sz="1200" b="1" dirty="0">
                          <a:solidFill>
                            <a:schemeClr val="tx1">
                              <a:lumMod val="75000"/>
                              <a:lumOff val="25000"/>
                            </a:schemeClr>
                          </a:solidFill>
                        </a:rPr>
                        <a:t>1</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 2</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  3</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4</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5</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6</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7</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8</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9</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10</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11</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12</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8639279"/>
                  </a:ext>
                </a:extLst>
              </a:tr>
            </a:tbl>
          </a:graphicData>
        </a:graphic>
      </p:graphicFrame>
    </p:spTree>
    <p:extLst>
      <p:ext uri="{BB962C8B-B14F-4D97-AF65-F5344CB8AC3E}">
        <p14:creationId xmlns:p14="http://schemas.microsoft.com/office/powerpoint/2010/main" val="333490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80784"/>
            <a:ext cx="12192000" cy="768085"/>
          </a:xfrm>
        </p:spPr>
        <p:txBody>
          <a:bodyPr/>
          <a:lstStyle/>
          <a:p>
            <a:r>
              <a:rPr lang="en-IN" dirty="0"/>
              <a:t>Jagged Table</a:t>
            </a:r>
          </a:p>
        </p:txBody>
      </p:sp>
      <p:sp>
        <p:nvSpPr>
          <p:cNvPr id="3" name="Content Placeholder 2"/>
          <p:cNvSpPr>
            <a:spLocks noGrp="1"/>
          </p:cNvSpPr>
          <p:nvPr>
            <p:ph idx="1"/>
          </p:nvPr>
        </p:nvSpPr>
        <p:spPr>
          <a:xfrm>
            <a:off x="855441" y="1377339"/>
            <a:ext cx="11084768" cy="2866265"/>
          </a:xfrm>
        </p:spPr>
        <p:txBody>
          <a:bodyPr/>
          <a:lstStyle/>
          <a:p>
            <a:pPr marL="292100">
              <a:lnSpc>
                <a:spcPct val="150000"/>
              </a:lnSpc>
            </a:pPr>
            <a:r>
              <a:rPr lang="en-IN" sz="3200" dirty="0"/>
              <a:t>Special kind of </a:t>
            </a:r>
          </a:p>
          <a:p>
            <a:pPr marL="1709738" lvl="3" indent="-338138">
              <a:lnSpc>
                <a:spcPct val="150000"/>
              </a:lnSpc>
            </a:pPr>
            <a:r>
              <a:rPr lang="en-IN" sz="3200" dirty="0"/>
              <a:t>Sparse Matrices.</a:t>
            </a:r>
          </a:p>
          <a:p>
            <a:pPr marL="1709738" lvl="3" indent="-338138">
              <a:lnSpc>
                <a:spcPct val="150000"/>
              </a:lnSpc>
            </a:pPr>
            <a:r>
              <a:rPr lang="en-IN" sz="3200" dirty="0"/>
              <a:t>Triangular Matrices</a:t>
            </a:r>
          </a:p>
          <a:p>
            <a:pPr marL="1709738" lvl="3" indent="-338138">
              <a:lnSpc>
                <a:spcPct val="150000"/>
              </a:lnSpc>
            </a:pPr>
            <a:r>
              <a:rPr lang="en-IN" sz="3200" dirty="0"/>
              <a:t>Band Matrices</a:t>
            </a:r>
          </a:p>
          <a:p>
            <a:pPr marL="292100" indent="-292100">
              <a:lnSpc>
                <a:spcPct val="150000"/>
              </a:lnSpc>
            </a:pPr>
            <a:r>
              <a:rPr lang="en-IN" sz="3200" dirty="0"/>
              <a:t>In the jagged table, the elements in a row or a column (present) should be contiguous.</a:t>
            </a:r>
          </a:p>
          <a:p>
            <a:pPr marL="0" indent="0">
              <a:lnSpc>
                <a:spcPct val="150000"/>
              </a:lnSpc>
              <a:buNone/>
            </a:pPr>
            <a:endParaRPr lang="en-IN" sz="3200" dirty="0"/>
          </a:p>
        </p:txBody>
      </p:sp>
      <p:sp>
        <p:nvSpPr>
          <p:cNvPr id="5" name="Title 2">
            <a:extLst>
              <a:ext uri="{FF2B5EF4-FFF2-40B4-BE49-F238E27FC236}">
                <a16:creationId xmlns:a16="http://schemas.microsoft.com/office/drawing/2014/main" id="{B1FCEF3B-6A14-4F3D-AA70-29E577024E13}"/>
              </a:ext>
            </a:extLst>
          </p:cNvPr>
          <p:cNvSpPr txBox="1">
            <a:spLocks/>
          </p:cNvSpPr>
          <p:nvPr/>
        </p:nvSpPr>
        <p:spPr>
          <a:xfrm>
            <a:off x="2193487" y="255551"/>
            <a:ext cx="8408676"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JAGGED TABLE</a:t>
            </a:r>
          </a:p>
        </p:txBody>
      </p:sp>
    </p:spTree>
    <p:extLst>
      <p:ext uri="{BB962C8B-B14F-4D97-AF65-F5344CB8AC3E}">
        <p14:creationId xmlns:p14="http://schemas.microsoft.com/office/powerpoint/2010/main" val="394336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1435"/>
            <a:ext cx="12192000" cy="609726"/>
          </a:xfrm>
        </p:spPr>
        <p:txBody>
          <a:bodyPr/>
          <a:lstStyle/>
          <a:p>
            <a:r>
              <a:rPr lang="en-IN" dirty="0"/>
              <a:t>Examples</a:t>
            </a:r>
          </a:p>
        </p:txBody>
      </p:sp>
      <p:graphicFrame>
        <p:nvGraphicFramePr>
          <p:cNvPr id="4" name="Table 3"/>
          <p:cNvGraphicFramePr>
            <a:graphicFrameLocks noGrp="1"/>
          </p:cNvGraphicFramePr>
          <p:nvPr>
            <p:extLst>
              <p:ext uri="{D42A27DB-BD31-4B8C-83A1-F6EECF244321}">
                <p14:modId xmlns:p14="http://schemas.microsoft.com/office/powerpoint/2010/main" val="1195476690"/>
              </p:ext>
            </p:extLst>
          </p:nvPr>
        </p:nvGraphicFramePr>
        <p:xfrm>
          <a:off x="1507266" y="910657"/>
          <a:ext cx="4064000" cy="1905000"/>
        </p:xfrm>
        <a:graphic>
          <a:graphicData uri="http://schemas.openxmlformats.org/drawingml/2006/table">
            <a:tbl>
              <a:tblPr>
                <a:tableStyleId>{E269D01E-BC32-4049-B463-5C60D7B0CCD2}</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tblGrid>
              <a:tr h="317500">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80826748"/>
              </p:ext>
            </p:extLst>
          </p:nvPr>
        </p:nvGraphicFramePr>
        <p:xfrm>
          <a:off x="6795689" y="2988451"/>
          <a:ext cx="4064000" cy="1905000"/>
        </p:xfrm>
        <a:graphic>
          <a:graphicData uri="http://schemas.openxmlformats.org/drawingml/2006/table">
            <a:tbl>
              <a:tblPr>
                <a:tableStyleId>{638B1855-1B75-4FBE-930C-398BA8C253C6}</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tblGrid>
              <a:tr h="317500">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89142063"/>
              </p:ext>
            </p:extLst>
          </p:nvPr>
        </p:nvGraphicFramePr>
        <p:xfrm>
          <a:off x="1266258" y="5123572"/>
          <a:ext cx="4064000" cy="1587500"/>
        </p:xfrm>
        <a:graphic>
          <a:graphicData uri="http://schemas.openxmlformats.org/drawingml/2006/table">
            <a:tbl>
              <a:tblPr>
                <a:tableStyleId>{306799F8-075E-4A3A-A7F6-7FBC6576F1A4}</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tblGrid>
              <a:tr h="317500">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itle 2">
            <a:extLst>
              <a:ext uri="{FF2B5EF4-FFF2-40B4-BE49-F238E27FC236}">
                <a16:creationId xmlns:a16="http://schemas.microsoft.com/office/drawing/2014/main" id="{88219C1E-9FE7-461B-828C-ACA27942B522}"/>
              </a:ext>
            </a:extLst>
          </p:cNvPr>
          <p:cNvSpPr txBox="1">
            <a:spLocks/>
          </p:cNvSpPr>
          <p:nvPr/>
        </p:nvSpPr>
        <p:spPr>
          <a:xfrm>
            <a:off x="2193487" y="75862"/>
            <a:ext cx="8408676"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JAGGED TABLE</a:t>
            </a:r>
          </a:p>
        </p:txBody>
      </p:sp>
      <p:pic>
        <p:nvPicPr>
          <p:cNvPr id="10" name="Picture 9">
            <a:extLst>
              <a:ext uri="{FF2B5EF4-FFF2-40B4-BE49-F238E27FC236}">
                <a16:creationId xmlns:a16="http://schemas.microsoft.com/office/drawing/2014/main" id="{93A52598-A473-4663-9B94-F720FECB954A}"/>
              </a:ext>
            </a:extLst>
          </p:cNvPr>
          <p:cNvPicPr>
            <a:picLocks noChangeAspect="1"/>
          </p:cNvPicPr>
          <p:nvPr/>
        </p:nvPicPr>
        <p:blipFill>
          <a:blip r:embed="rId2"/>
          <a:stretch>
            <a:fillRect/>
          </a:stretch>
        </p:blipFill>
        <p:spPr>
          <a:xfrm>
            <a:off x="5910004" y="1107300"/>
            <a:ext cx="3234410" cy="1809750"/>
          </a:xfrm>
          <a:prstGeom prst="rect">
            <a:avLst/>
          </a:prstGeom>
        </p:spPr>
      </p:pic>
      <p:pic>
        <p:nvPicPr>
          <p:cNvPr id="12" name="Picture 11">
            <a:extLst>
              <a:ext uri="{FF2B5EF4-FFF2-40B4-BE49-F238E27FC236}">
                <a16:creationId xmlns:a16="http://schemas.microsoft.com/office/drawing/2014/main" id="{494CA0AA-37FB-4ED5-855C-84E12914EA85}"/>
              </a:ext>
            </a:extLst>
          </p:cNvPr>
          <p:cNvPicPr>
            <a:picLocks noChangeAspect="1"/>
          </p:cNvPicPr>
          <p:nvPr/>
        </p:nvPicPr>
        <p:blipFill>
          <a:blip r:embed="rId3"/>
          <a:stretch>
            <a:fillRect/>
          </a:stretch>
        </p:blipFill>
        <p:spPr>
          <a:xfrm>
            <a:off x="3309924" y="3079010"/>
            <a:ext cx="3087901" cy="1809750"/>
          </a:xfrm>
          <a:prstGeom prst="rect">
            <a:avLst/>
          </a:prstGeom>
        </p:spPr>
      </p:pic>
      <p:pic>
        <p:nvPicPr>
          <p:cNvPr id="14" name="Picture 13">
            <a:extLst>
              <a:ext uri="{FF2B5EF4-FFF2-40B4-BE49-F238E27FC236}">
                <a16:creationId xmlns:a16="http://schemas.microsoft.com/office/drawing/2014/main" id="{279CEE13-9712-43E7-BDEA-488856FC7947}"/>
              </a:ext>
            </a:extLst>
          </p:cNvPr>
          <p:cNvPicPr>
            <a:picLocks noChangeAspect="1"/>
          </p:cNvPicPr>
          <p:nvPr/>
        </p:nvPicPr>
        <p:blipFill>
          <a:blip r:embed="rId4"/>
          <a:stretch>
            <a:fillRect/>
          </a:stretch>
        </p:blipFill>
        <p:spPr>
          <a:xfrm>
            <a:off x="5910004" y="5045390"/>
            <a:ext cx="2983625" cy="1781175"/>
          </a:xfrm>
          <a:prstGeom prst="rect">
            <a:avLst/>
          </a:prstGeom>
        </p:spPr>
      </p:pic>
    </p:spTree>
    <p:extLst>
      <p:ext uri="{BB962C8B-B14F-4D97-AF65-F5344CB8AC3E}">
        <p14:creationId xmlns:p14="http://schemas.microsoft.com/office/powerpoint/2010/main" val="111358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E2558C-116A-4DE2-A30A-64F41EF108C6}"/>
              </a:ext>
            </a:extLst>
          </p:cNvPr>
          <p:cNvSpPr>
            <a:spLocks noGrp="1"/>
          </p:cNvSpPr>
          <p:nvPr>
            <p:ph type="body" sz="quarter" idx="10"/>
          </p:nvPr>
        </p:nvSpPr>
        <p:spPr>
          <a:xfrm>
            <a:off x="0" y="310168"/>
            <a:ext cx="12192000" cy="768085"/>
          </a:xfrm>
        </p:spPr>
        <p:txBody>
          <a:bodyPr/>
          <a:lstStyle/>
          <a:p>
            <a:endParaRPr lang="en-US"/>
          </a:p>
        </p:txBody>
      </p:sp>
      <p:sp>
        <p:nvSpPr>
          <p:cNvPr id="5" name="Title 2">
            <a:extLst>
              <a:ext uri="{FF2B5EF4-FFF2-40B4-BE49-F238E27FC236}">
                <a16:creationId xmlns:a16="http://schemas.microsoft.com/office/drawing/2014/main" id="{FAE23CBB-87C3-4EBB-A6F8-738496102A92}"/>
              </a:ext>
            </a:extLst>
          </p:cNvPr>
          <p:cNvSpPr txBox="1">
            <a:spLocks/>
          </p:cNvSpPr>
          <p:nvPr/>
        </p:nvSpPr>
        <p:spPr>
          <a:xfrm>
            <a:off x="2193487" y="189290"/>
            <a:ext cx="8408676"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JAGGED TABLE</a:t>
            </a:r>
          </a:p>
        </p:txBody>
      </p:sp>
      <p:graphicFrame>
        <p:nvGraphicFramePr>
          <p:cNvPr id="10" name="Table 9">
            <a:extLst>
              <a:ext uri="{FF2B5EF4-FFF2-40B4-BE49-F238E27FC236}">
                <a16:creationId xmlns:a16="http://schemas.microsoft.com/office/drawing/2014/main" id="{A53FBE4D-A233-40A2-BC4B-73E8905291FE}"/>
              </a:ext>
            </a:extLst>
          </p:cNvPr>
          <p:cNvGraphicFramePr>
            <a:graphicFrameLocks noGrp="1"/>
          </p:cNvGraphicFramePr>
          <p:nvPr>
            <p:extLst>
              <p:ext uri="{D42A27DB-BD31-4B8C-83A1-F6EECF244321}">
                <p14:modId xmlns:p14="http://schemas.microsoft.com/office/powerpoint/2010/main" val="3078989113"/>
              </p:ext>
            </p:extLst>
          </p:nvPr>
        </p:nvGraphicFramePr>
        <p:xfrm>
          <a:off x="6925681" y="1272110"/>
          <a:ext cx="4196880" cy="2540000"/>
        </p:xfrm>
        <a:graphic>
          <a:graphicData uri="http://schemas.openxmlformats.org/drawingml/2006/table">
            <a:tbl>
              <a:tblPr>
                <a:tableStyleId>{327F97BB-C833-4FB7-BDE5-3F7075034690}</a:tableStyleId>
              </a:tblPr>
              <a:tblGrid>
                <a:gridCol w="699480">
                  <a:extLst>
                    <a:ext uri="{9D8B030D-6E8A-4147-A177-3AD203B41FA5}">
                      <a16:colId xmlns:a16="http://schemas.microsoft.com/office/drawing/2014/main" val="20000"/>
                    </a:ext>
                  </a:extLst>
                </a:gridCol>
                <a:gridCol w="699480">
                  <a:extLst>
                    <a:ext uri="{9D8B030D-6E8A-4147-A177-3AD203B41FA5}">
                      <a16:colId xmlns:a16="http://schemas.microsoft.com/office/drawing/2014/main" val="20001"/>
                    </a:ext>
                  </a:extLst>
                </a:gridCol>
                <a:gridCol w="699480">
                  <a:extLst>
                    <a:ext uri="{9D8B030D-6E8A-4147-A177-3AD203B41FA5}">
                      <a16:colId xmlns:a16="http://schemas.microsoft.com/office/drawing/2014/main" val="20002"/>
                    </a:ext>
                  </a:extLst>
                </a:gridCol>
                <a:gridCol w="699480">
                  <a:extLst>
                    <a:ext uri="{9D8B030D-6E8A-4147-A177-3AD203B41FA5}">
                      <a16:colId xmlns:a16="http://schemas.microsoft.com/office/drawing/2014/main" val="20003"/>
                    </a:ext>
                  </a:extLst>
                </a:gridCol>
                <a:gridCol w="699480">
                  <a:extLst>
                    <a:ext uri="{9D8B030D-6E8A-4147-A177-3AD203B41FA5}">
                      <a16:colId xmlns:a16="http://schemas.microsoft.com/office/drawing/2014/main" val="20004"/>
                    </a:ext>
                  </a:extLst>
                </a:gridCol>
                <a:gridCol w="699480">
                  <a:extLst>
                    <a:ext uri="{9D8B030D-6E8A-4147-A177-3AD203B41FA5}">
                      <a16:colId xmlns:a16="http://schemas.microsoft.com/office/drawing/2014/main" val="20005"/>
                    </a:ext>
                  </a:extLst>
                </a:gridCol>
              </a:tblGrid>
              <a:tr h="317500">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317500">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11" name="Table 10">
            <a:extLst>
              <a:ext uri="{FF2B5EF4-FFF2-40B4-BE49-F238E27FC236}">
                <a16:creationId xmlns:a16="http://schemas.microsoft.com/office/drawing/2014/main" id="{36FD55C7-918C-4D98-878F-E1C9FBFC59B6}"/>
              </a:ext>
            </a:extLst>
          </p:cNvPr>
          <p:cNvGraphicFramePr>
            <a:graphicFrameLocks noGrp="1"/>
          </p:cNvGraphicFramePr>
          <p:nvPr>
            <p:extLst>
              <p:ext uri="{D42A27DB-BD31-4B8C-83A1-F6EECF244321}">
                <p14:modId xmlns:p14="http://schemas.microsoft.com/office/powerpoint/2010/main" val="3027238123"/>
              </p:ext>
            </p:extLst>
          </p:nvPr>
        </p:nvGraphicFramePr>
        <p:xfrm>
          <a:off x="1219200" y="4247723"/>
          <a:ext cx="4876800" cy="2196108"/>
        </p:xfrm>
        <a:graphic>
          <a:graphicData uri="http://schemas.openxmlformats.org/drawingml/2006/table">
            <a:tbl>
              <a:tblPr>
                <a:tableStyleId>{18603FDC-E32A-4AB5-989C-0864C3EAD2B8}</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tblGrid>
              <a:tr h="366018">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66018">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66018">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66018">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66018">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66018">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13" name="Picture 12">
            <a:extLst>
              <a:ext uri="{FF2B5EF4-FFF2-40B4-BE49-F238E27FC236}">
                <a16:creationId xmlns:a16="http://schemas.microsoft.com/office/drawing/2014/main" id="{5C2AE892-FEA2-4778-B635-99CEFB1E0F27}"/>
              </a:ext>
            </a:extLst>
          </p:cNvPr>
          <p:cNvPicPr>
            <a:picLocks noChangeAspect="1"/>
          </p:cNvPicPr>
          <p:nvPr/>
        </p:nvPicPr>
        <p:blipFill>
          <a:blip r:embed="rId2"/>
          <a:stretch>
            <a:fillRect/>
          </a:stretch>
        </p:blipFill>
        <p:spPr>
          <a:xfrm>
            <a:off x="2342912" y="1510392"/>
            <a:ext cx="3565056" cy="1638300"/>
          </a:xfrm>
          <a:prstGeom prst="rect">
            <a:avLst/>
          </a:prstGeom>
        </p:spPr>
      </p:pic>
    </p:spTree>
    <p:extLst>
      <p:ext uri="{BB962C8B-B14F-4D97-AF65-F5344CB8AC3E}">
        <p14:creationId xmlns:p14="http://schemas.microsoft.com/office/powerpoint/2010/main" val="399274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932718-142E-49A0-9A43-EC3F239CD6B7}"/>
                  </a:ext>
                </a:extLst>
              </p:cNvPr>
              <p:cNvSpPr>
                <a:spLocks noGrp="1"/>
              </p:cNvSpPr>
              <p:nvPr>
                <p:ph idx="1"/>
              </p:nvPr>
            </p:nvSpPr>
            <p:spPr>
              <a:xfrm>
                <a:off x="684449" y="1484488"/>
                <a:ext cx="11091240" cy="4537171"/>
              </a:xfrm>
            </p:spPr>
            <p:txBody>
              <a:bodyPr/>
              <a:lstStyle/>
              <a:p>
                <a:pPr algn="just">
                  <a:lnSpc>
                    <a:spcPct val="100000"/>
                  </a:lnSpc>
                </a:pPr>
                <a:r>
                  <a:rPr lang="en-US" dirty="0"/>
                  <a:t>Symmetric sparse matrices stored as one dimensional arrays can be retrieved using the indexing formula :</a:t>
                </a:r>
              </a:p>
              <a:p>
                <a:pPr marL="0" indent="0">
                  <a:lnSpc>
                    <a:spcPct val="100000"/>
                  </a:lnSpc>
                  <a:buNone/>
                </a:pPr>
                <a:r>
                  <a:rPr lang="en-US" dirty="0"/>
                  <a:t>                                  </a:t>
                </a:r>
                <a:r>
                  <a:rPr lang="en-US" dirty="0">
                    <a:solidFill>
                      <a:schemeClr val="accent2">
                        <a:lumMod val="75000"/>
                      </a:schemeClr>
                    </a:solidFill>
                    <a:latin typeface="Cambria" panose="02040503050406030204" pitchFamily="18" charset="0"/>
                    <a:ea typeface="Cambria" panose="02040503050406030204" pitchFamily="18" charset="0"/>
                  </a:rPr>
                  <a:t>Address(</a:t>
                </a:r>
                <a:r>
                  <a:rPr lang="en-US" dirty="0" err="1">
                    <a:solidFill>
                      <a:schemeClr val="accent2">
                        <a:lumMod val="75000"/>
                      </a:schemeClr>
                    </a:solidFill>
                    <a:latin typeface="Cambria" panose="02040503050406030204" pitchFamily="18" charset="0"/>
                    <a:ea typeface="Cambria" panose="02040503050406030204" pitchFamily="18" charset="0"/>
                  </a:rPr>
                  <a:t>A</a:t>
                </a:r>
                <a:r>
                  <a:rPr lang="en-US" baseline="-25000" dirty="0" err="1">
                    <a:solidFill>
                      <a:schemeClr val="accent2">
                        <a:lumMod val="75000"/>
                      </a:schemeClr>
                    </a:solidFill>
                    <a:latin typeface="Cambria" panose="02040503050406030204" pitchFamily="18" charset="0"/>
                    <a:ea typeface="Cambria" panose="02040503050406030204" pitchFamily="18" charset="0"/>
                  </a:rPr>
                  <a:t>ij</a:t>
                </a:r>
                <a:r>
                  <a:rPr lang="en-US" dirty="0">
                    <a:solidFill>
                      <a:schemeClr val="accent2">
                        <a:lumMod val="75000"/>
                      </a:schemeClr>
                    </a:solidFill>
                    <a:latin typeface="Cambria" panose="02040503050406030204" pitchFamily="18" charset="0"/>
                    <a:ea typeface="Cambria" panose="02040503050406030204" pitchFamily="18" charset="0"/>
                  </a:rPr>
                  <a:t>) = </a:t>
                </a:r>
                <a14:m>
                  <m:oMath xmlns:m="http://schemas.openxmlformats.org/officeDocument/2006/math">
                    <m:f>
                      <m:fPr>
                        <m:ctrlPr>
                          <a:rPr lang="pt-BR" i="1" smtClean="0">
                            <a:solidFill>
                              <a:schemeClr val="accent2">
                                <a:lumMod val="75000"/>
                              </a:schemeClr>
                            </a:solidFill>
                            <a:latin typeface="Cambria Math" panose="02040503050406030204" pitchFamily="18" charset="0"/>
                          </a:rPr>
                        </m:ctrlPr>
                      </m:fPr>
                      <m:num>
                        <m:r>
                          <a:rPr lang="en-US" b="0" i="1" smtClean="0">
                            <a:solidFill>
                              <a:schemeClr val="accent2">
                                <a:lumMod val="75000"/>
                              </a:schemeClr>
                            </a:solidFill>
                            <a:latin typeface="Cambria Math" panose="02040503050406030204" pitchFamily="18" charset="0"/>
                          </a:rPr>
                          <m:t>𝑖</m:t>
                        </m:r>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𝑖</m:t>
                        </m:r>
                        <m:r>
                          <a:rPr lang="en-US" b="0" i="1" smtClean="0">
                            <a:solidFill>
                              <a:schemeClr val="accent2">
                                <a:lumMod val="75000"/>
                              </a:schemeClr>
                            </a:solidFill>
                            <a:latin typeface="Cambria Math" panose="02040503050406030204" pitchFamily="18" charset="0"/>
                          </a:rPr>
                          <m:t>−1)</m:t>
                        </m:r>
                      </m:num>
                      <m:den>
                        <m:r>
                          <a:rPr lang="en-US" b="0" i="1" smtClean="0">
                            <a:solidFill>
                              <a:schemeClr val="accent2">
                                <a:lumMod val="75000"/>
                              </a:schemeClr>
                            </a:solidFill>
                            <a:latin typeface="Cambria Math" panose="02040503050406030204" pitchFamily="18" charset="0"/>
                          </a:rPr>
                          <m:t>2</m:t>
                        </m:r>
                      </m:den>
                    </m:f>
                    <m:r>
                      <a:rPr lang="pt-BR"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𝑗</m:t>
                    </m:r>
                    <m:r>
                      <a:rPr lang="en-US" b="0" i="1" smtClean="0">
                        <a:solidFill>
                          <a:schemeClr val="accent2">
                            <a:lumMod val="75000"/>
                          </a:schemeClr>
                        </a:solidFill>
                        <a:latin typeface="Cambria Math" panose="02040503050406030204" pitchFamily="18" charset="0"/>
                      </a:rPr>
                      <m:t>  </m:t>
                    </m:r>
                  </m:oMath>
                </a14:m>
                <a:endParaRPr lang="en-US" b="0" dirty="0">
                  <a:solidFill>
                    <a:schemeClr val="accent2">
                      <a:lumMod val="75000"/>
                    </a:schemeClr>
                  </a:solidFill>
                  <a:latin typeface="Cambria" panose="02040503050406030204" pitchFamily="18" charset="0"/>
                </a:endParaRPr>
              </a:p>
              <a:p>
                <a:pPr marL="0" indent="0">
                  <a:lnSpc>
                    <a:spcPct val="100000"/>
                  </a:lnSpc>
                  <a:buNone/>
                </a:pPr>
                <a:endParaRPr lang="en-US" sz="800" b="0" dirty="0">
                  <a:solidFill>
                    <a:schemeClr val="accent2">
                      <a:lumMod val="75000"/>
                    </a:schemeClr>
                  </a:solidFill>
                  <a:latin typeface="Cambria" panose="02040503050406030204" pitchFamily="18" charset="0"/>
                </a:endParaRPr>
              </a:p>
              <a:p>
                <a:pPr algn="just">
                  <a:lnSpc>
                    <a:spcPct val="100000"/>
                  </a:lnSpc>
                </a:pPr>
                <a:r>
                  <a:rPr lang="en-US" dirty="0"/>
                  <a:t>This formula involves multiplication and division which are in fact inefficient from the computational point of view. </a:t>
                </a:r>
              </a:p>
              <a:p>
                <a:pPr algn="just">
                  <a:lnSpc>
                    <a:spcPct val="100000"/>
                  </a:lnSpc>
                </a:pPr>
                <a:r>
                  <a:rPr lang="en-US" dirty="0"/>
                  <a:t>So, the alternative technique is by setting up an access table whose entries correspond to the row indices of the jagged table, such that the </a:t>
                </a:r>
                <a:r>
                  <a:rPr lang="en-US" dirty="0" err="1"/>
                  <a:t>i</a:t>
                </a:r>
                <a:r>
                  <a:rPr lang="en-US" baseline="30000" dirty="0" err="1"/>
                  <a:t>th</a:t>
                </a:r>
                <a:r>
                  <a:rPr lang="en-US" dirty="0"/>
                  <a:t> entry in the access table is :</a:t>
                </a:r>
              </a:p>
              <a:p>
                <a:pPr marL="3200400" lvl="7" indent="0" algn="just">
                  <a:buNone/>
                </a:pPr>
                <a:r>
                  <a:rPr lang="en-US" sz="3200" dirty="0"/>
                  <a:t> </a:t>
                </a:r>
                <a14:m>
                  <m:oMath xmlns:m="http://schemas.openxmlformats.org/officeDocument/2006/math">
                    <m:f>
                      <m:fPr>
                        <m:ctrlPr>
                          <a:rPr lang="pt-BR" sz="3200" i="1" smtClean="0">
                            <a:solidFill>
                              <a:schemeClr val="accent2">
                                <a:lumMod val="75000"/>
                              </a:schemeClr>
                            </a:solidFill>
                            <a:latin typeface="Cambria Math" panose="02040503050406030204" pitchFamily="18" charset="0"/>
                          </a:rPr>
                        </m:ctrlPr>
                      </m:fPr>
                      <m:num>
                        <m:r>
                          <a:rPr lang="en-US" sz="3200" b="0" i="1" smtClean="0">
                            <a:solidFill>
                              <a:schemeClr val="accent2">
                                <a:lumMod val="75000"/>
                              </a:schemeClr>
                            </a:solidFill>
                            <a:latin typeface="Cambria Math" panose="02040503050406030204" pitchFamily="18" charset="0"/>
                          </a:rPr>
                          <m:t>𝑖</m:t>
                        </m:r>
                        <m:r>
                          <a:rPr lang="en-US" sz="3200" b="0" i="1" smtClean="0">
                            <a:solidFill>
                              <a:schemeClr val="accent2">
                                <a:lumMod val="75000"/>
                              </a:schemeClr>
                            </a:solidFill>
                            <a:latin typeface="Cambria Math" panose="02040503050406030204" pitchFamily="18" charset="0"/>
                          </a:rPr>
                          <m:t>∗(</m:t>
                        </m:r>
                        <m:r>
                          <a:rPr lang="en-US" sz="3200" b="0" i="1" smtClean="0">
                            <a:solidFill>
                              <a:schemeClr val="accent2">
                                <a:lumMod val="75000"/>
                              </a:schemeClr>
                            </a:solidFill>
                            <a:latin typeface="Cambria Math" panose="02040503050406030204" pitchFamily="18" charset="0"/>
                          </a:rPr>
                          <m:t>𝑖</m:t>
                        </m:r>
                        <m:r>
                          <a:rPr lang="en-US" sz="3200" b="0" i="1" smtClean="0">
                            <a:solidFill>
                              <a:schemeClr val="accent2">
                                <a:lumMod val="75000"/>
                              </a:schemeClr>
                            </a:solidFill>
                            <a:latin typeface="Cambria Math" panose="02040503050406030204" pitchFamily="18" charset="0"/>
                          </a:rPr>
                          <m:t>−1)</m:t>
                        </m:r>
                      </m:num>
                      <m:den>
                        <m:r>
                          <a:rPr lang="en-US" sz="3200" b="0" i="1" smtClean="0">
                            <a:solidFill>
                              <a:schemeClr val="accent2">
                                <a:lumMod val="75000"/>
                              </a:schemeClr>
                            </a:solidFill>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73932718-142E-49A0-9A43-EC3F239CD6B7}"/>
                  </a:ext>
                </a:extLst>
              </p:cNvPr>
              <p:cNvSpPr>
                <a:spLocks noGrp="1" noRot="1" noChangeAspect="1" noMove="1" noResize="1" noEditPoints="1" noAdjustHandles="1" noChangeArrowheads="1" noChangeShapeType="1" noTextEdit="1"/>
              </p:cNvSpPr>
              <p:nvPr>
                <p:ph idx="1"/>
              </p:nvPr>
            </p:nvSpPr>
            <p:spPr>
              <a:xfrm>
                <a:off x="684449" y="1484488"/>
                <a:ext cx="11091240" cy="4537171"/>
              </a:xfrm>
              <a:blipFill>
                <a:blip r:embed="rId2"/>
                <a:stretch>
                  <a:fillRect l="-934" t="-1344" r="-989" b="-6720"/>
                </a:stretch>
              </a:blipFill>
            </p:spPr>
            <p:txBody>
              <a:bodyPr/>
              <a:lstStyle/>
              <a:p>
                <a:r>
                  <a:rPr lang="en-US">
                    <a:noFill/>
                  </a:rPr>
                  <a:t> </a:t>
                </a:r>
              </a:p>
            </p:txBody>
          </p:sp>
        </mc:Fallback>
      </mc:AlternateContent>
      <p:sp>
        <p:nvSpPr>
          <p:cNvPr id="5" name="Title 2">
            <a:extLst>
              <a:ext uri="{FF2B5EF4-FFF2-40B4-BE49-F238E27FC236}">
                <a16:creationId xmlns:a16="http://schemas.microsoft.com/office/drawing/2014/main" id="{75DAD860-9D3A-4A57-9D5C-FAAE56BD63DE}"/>
              </a:ext>
            </a:extLst>
          </p:cNvPr>
          <p:cNvSpPr txBox="1">
            <a:spLocks/>
          </p:cNvSpPr>
          <p:nvPr/>
        </p:nvSpPr>
        <p:spPr>
          <a:xfrm>
            <a:off x="2193487" y="256197"/>
            <a:ext cx="8408676"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JAGGED TABLE</a:t>
            </a:r>
          </a:p>
        </p:txBody>
      </p:sp>
    </p:spTree>
    <p:extLst>
      <p:ext uri="{BB962C8B-B14F-4D97-AF65-F5344CB8AC3E}">
        <p14:creationId xmlns:p14="http://schemas.microsoft.com/office/powerpoint/2010/main" val="346158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42" y="1034048"/>
            <a:ext cx="11525821" cy="2878603"/>
          </a:xfrm>
        </p:spPr>
        <p:txBody>
          <a:bodyPr/>
          <a:lstStyle/>
          <a:p>
            <a:pPr marL="512763" indent="-346075">
              <a:lnSpc>
                <a:spcPct val="100000"/>
              </a:lnSpc>
            </a:pPr>
            <a:r>
              <a:rPr lang="en-IN" sz="3200" dirty="0"/>
              <a:t>Calculated only once at the time of initiation, Stored in memory</a:t>
            </a:r>
          </a:p>
          <a:p>
            <a:pPr marL="512763" indent="-346075">
              <a:lnSpc>
                <a:spcPct val="100000"/>
              </a:lnSpc>
            </a:pPr>
            <a:r>
              <a:rPr lang="en-IN" sz="3200" dirty="0"/>
              <a:t>Could be referred each time while accessing elements in the jagged table.</a:t>
            </a:r>
          </a:p>
          <a:p>
            <a:pPr marL="512763" indent="-346075">
              <a:lnSpc>
                <a:spcPct val="100000"/>
              </a:lnSpc>
            </a:pPr>
            <a:r>
              <a:rPr lang="en-IN" sz="3200" dirty="0"/>
              <a:t>Requires only addition</a:t>
            </a:r>
          </a:p>
          <a:p>
            <a:pPr marL="1655763" lvl="3" indent="-344488">
              <a:lnSpc>
                <a:spcPct val="100000"/>
              </a:lnSpc>
            </a:pPr>
            <a:r>
              <a:rPr lang="en-IN" sz="3200" dirty="0"/>
              <a:t>0, 1, (1 + 2), (1 + 2) + 3, …</a:t>
            </a:r>
          </a:p>
          <a:p>
            <a:endParaRPr lang="en-IN" sz="3200" dirty="0"/>
          </a:p>
        </p:txBody>
      </p:sp>
      <p:sp>
        <p:nvSpPr>
          <p:cNvPr id="5" name="Text Placeholder 1">
            <a:extLst>
              <a:ext uri="{FF2B5EF4-FFF2-40B4-BE49-F238E27FC236}">
                <a16:creationId xmlns:a16="http://schemas.microsoft.com/office/drawing/2014/main" id="{50BDAAF5-E1AE-43AA-B9B6-B6574D794AE0}"/>
              </a:ext>
            </a:extLst>
          </p:cNvPr>
          <p:cNvSpPr txBox="1">
            <a:spLocks/>
          </p:cNvSpPr>
          <p:nvPr/>
        </p:nvSpPr>
        <p:spPr bwMode="auto">
          <a:xfrm>
            <a:off x="152400" y="301204"/>
            <a:ext cx="12192000" cy="7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4800" b="0" kern="1200" baseline="0">
                <a:solidFill>
                  <a:schemeClr val="bg1"/>
                </a:solidFill>
                <a:latin typeface="+mj-lt"/>
                <a:ea typeface="+mn-ea"/>
                <a:cs typeface="Arial"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Examples</a:t>
            </a:r>
            <a:endParaRPr lang="en-IN" dirty="0"/>
          </a:p>
        </p:txBody>
      </p:sp>
      <p:sp>
        <p:nvSpPr>
          <p:cNvPr id="6" name="Text Placeholder 1">
            <a:extLst>
              <a:ext uri="{FF2B5EF4-FFF2-40B4-BE49-F238E27FC236}">
                <a16:creationId xmlns:a16="http://schemas.microsoft.com/office/drawing/2014/main" id="{CF7A0A9C-1574-4699-B6D2-55B89252614B}"/>
              </a:ext>
            </a:extLst>
          </p:cNvPr>
          <p:cNvSpPr txBox="1">
            <a:spLocks/>
          </p:cNvSpPr>
          <p:nvPr/>
        </p:nvSpPr>
        <p:spPr bwMode="auto">
          <a:xfrm>
            <a:off x="152400" y="454108"/>
            <a:ext cx="12192000" cy="7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4800" b="0" kern="1200" baseline="0">
                <a:solidFill>
                  <a:schemeClr val="bg1"/>
                </a:solidFill>
                <a:latin typeface="+mj-lt"/>
                <a:ea typeface="+mn-ea"/>
                <a:cs typeface="Arial"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Examples</a:t>
            </a:r>
            <a:endParaRPr lang="en-IN" dirty="0"/>
          </a:p>
        </p:txBody>
      </p:sp>
      <p:sp>
        <p:nvSpPr>
          <p:cNvPr id="10" name="Title 2">
            <a:extLst>
              <a:ext uri="{FF2B5EF4-FFF2-40B4-BE49-F238E27FC236}">
                <a16:creationId xmlns:a16="http://schemas.microsoft.com/office/drawing/2014/main" id="{CCFD9C00-61D1-4CDE-BE01-DCBAFD102C01}"/>
              </a:ext>
            </a:extLst>
          </p:cNvPr>
          <p:cNvSpPr txBox="1">
            <a:spLocks/>
          </p:cNvSpPr>
          <p:nvPr/>
        </p:nvSpPr>
        <p:spPr>
          <a:xfrm>
            <a:off x="2044062" y="80833"/>
            <a:ext cx="8408676"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ACCESS TABLE</a:t>
            </a:r>
          </a:p>
        </p:txBody>
      </p:sp>
      <p:pic>
        <p:nvPicPr>
          <p:cNvPr id="2" name="Picture 1">
            <a:extLst>
              <a:ext uri="{FF2B5EF4-FFF2-40B4-BE49-F238E27FC236}">
                <a16:creationId xmlns:a16="http://schemas.microsoft.com/office/drawing/2014/main" id="{D5248600-5C07-4EC0-BE70-85D311B03318}"/>
              </a:ext>
            </a:extLst>
          </p:cNvPr>
          <p:cNvPicPr>
            <a:picLocks noChangeAspect="1"/>
          </p:cNvPicPr>
          <p:nvPr/>
        </p:nvPicPr>
        <p:blipFill>
          <a:blip r:embed="rId3"/>
          <a:stretch>
            <a:fillRect/>
          </a:stretch>
        </p:blipFill>
        <p:spPr>
          <a:xfrm>
            <a:off x="4809892" y="4272092"/>
            <a:ext cx="4657493" cy="2505075"/>
          </a:xfrm>
          <a:prstGeom prst="rect">
            <a:avLst/>
          </a:prstGeom>
        </p:spPr>
      </p:pic>
      <p:pic>
        <p:nvPicPr>
          <p:cNvPr id="8" name="Picture 7">
            <a:extLst>
              <a:ext uri="{FF2B5EF4-FFF2-40B4-BE49-F238E27FC236}">
                <a16:creationId xmlns:a16="http://schemas.microsoft.com/office/drawing/2014/main" id="{566E4ACA-5839-4EF0-99CA-5B62464C9B11}"/>
              </a:ext>
            </a:extLst>
          </p:cNvPr>
          <p:cNvPicPr>
            <a:picLocks noChangeAspect="1"/>
          </p:cNvPicPr>
          <p:nvPr/>
        </p:nvPicPr>
        <p:blipFill>
          <a:blip r:embed="rId4"/>
          <a:stretch>
            <a:fillRect/>
          </a:stretch>
        </p:blipFill>
        <p:spPr>
          <a:xfrm>
            <a:off x="3104220" y="4272092"/>
            <a:ext cx="1485900" cy="2571750"/>
          </a:xfrm>
          <a:prstGeom prst="rect">
            <a:avLst/>
          </a:prstGeom>
        </p:spPr>
      </p:pic>
    </p:spTree>
    <p:extLst>
      <p:ext uri="{BB962C8B-B14F-4D97-AF65-F5344CB8AC3E}">
        <p14:creationId xmlns:p14="http://schemas.microsoft.com/office/powerpoint/2010/main" val="262216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657158114"/>
              </p:ext>
            </p:extLst>
          </p:nvPr>
        </p:nvGraphicFramePr>
        <p:xfrm>
          <a:off x="1998102" y="987098"/>
          <a:ext cx="2849759" cy="2065146"/>
        </p:xfrm>
        <a:graphic>
          <a:graphicData uri="http://schemas.openxmlformats.org/drawingml/2006/table">
            <a:tbl>
              <a:tblPr>
                <a:tableStyleId>{5C22544A-7EE6-4342-B048-85BDC9FD1C3A}</a:tableStyleId>
              </a:tblPr>
              <a:tblGrid>
                <a:gridCol w="558200">
                  <a:extLst>
                    <a:ext uri="{9D8B030D-6E8A-4147-A177-3AD203B41FA5}">
                      <a16:colId xmlns:a16="http://schemas.microsoft.com/office/drawing/2014/main" val="20000"/>
                    </a:ext>
                  </a:extLst>
                </a:gridCol>
                <a:gridCol w="509234">
                  <a:extLst>
                    <a:ext uri="{9D8B030D-6E8A-4147-A177-3AD203B41FA5}">
                      <a16:colId xmlns:a16="http://schemas.microsoft.com/office/drawing/2014/main" val="20001"/>
                    </a:ext>
                  </a:extLst>
                </a:gridCol>
                <a:gridCol w="470066">
                  <a:extLst>
                    <a:ext uri="{9D8B030D-6E8A-4147-A177-3AD203B41FA5}">
                      <a16:colId xmlns:a16="http://schemas.microsoft.com/office/drawing/2014/main" val="20002"/>
                    </a:ext>
                  </a:extLst>
                </a:gridCol>
                <a:gridCol w="440684">
                  <a:extLst>
                    <a:ext uri="{9D8B030D-6E8A-4147-A177-3AD203B41FA5}">
                      <a16:colId xmlns:a16="http://schemas.microsoft.com/office/drawing/2014/main" val="20003"/>
                    </a:ext>
                  </a:extLst>
                </a:gridCol>
                <a:gridCol w="440684">
                  <a:extLst>
                    <a:ext uri="{9D8B030D-6E8A-4147-A177-3AD203B41FA5}">
                      <a16:colId xmlns:a16="http://schemas.microsoft.com/office/drawing/2014/main" val="20004"/>
                    </a:ext>
                  </a:extLst>
                </a:gridCol>
                <a:gridCol w="430891">
                  <a:extLst>
                    <a:ext uri="{9D8B030D-6E8A-4147-A177-3AD203B41FA5}">
                      <a16:colId xmlns:a16="http://schemas.microsoft.com/office/drawing/2014/main" val="20005"/>
                    </a:ext>
                  </a:extLst>
                </a:gridCol>
              </a:tblGrid>
              <a:tr h="344191">
                <a:tc>
                  <a:txBody>
                    <a:bodyPr/>
                    <a:lstStyle/>
                    <a:p>
                      <a:pPr algn="ctr" fontAlgn="b"/>
                      <a:r>
                        <a:rPr lang="en-IN" sz="1500" u="none" strike="noStrike" dirty="0">
                          <a:effectLst/>
                        </a:rPr>
                        <a:t>I</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B w="12700" cap="flat" cmpd="sng" algn="ctr">
                      <a:solidFill>
                        <a:srgbClr val="FFFF00"/>
                      </a:solidFill>
                      <a:prstDash val="solid"/>
                      <a:round/>
                      <a:headEnd type="none" w="med" len="med"/>
                      <a:tailEnd type="none" w="med" len="med"/>
                    </a:lnB>
                  </a:tcP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endParaRPr lang="en-IN" sz="1500" b="0" i="0" u="none" strike="noStrike" dirty="0">
                        <a:solidFill>
                          <a:srgbClr val="000000"/>
                        </a:solidFill>
                        <a:effectLst/>
                        <a:latin typeface="Calibri" panose="020F0502020204030204" pitchFamily="34" charset="0"/>
                      </a:endParaRPr>
                    </a:p>
                  </a:txBody>
                  <a:tcPr marL="12700" marR="12700" marT="12700" marB="0" anchor="ctr"/>
                </a:tc>
                <a:extLst>
                  <a:ext uri="{0D108BD9-81ED-4DB2-BD59-A6C34878D82A}">
                    <a16:rowId xmlns:a16="http://schemas.microsoft.com/office/drawing/2014/main" val="10000"/>
                  </a:ext>
                </a:extLst>
              </a:tr>
              <a:tr h="344191">
                <a:tc>
                  <a:txBody>
                    <a:bodyPr/>
                    <a:lstStyle/>
                    <a:p>
                      <a:pPr algn="ctr" fontAlgn="b"/>
                      <a:r>
                        <a:rPr lang="en-IN" sz="1500" u="none" strike="noStrike" dirty="0">
                          <a:effectLst/>
                        </a:rPr>
                        <a:t>H</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E</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B w="12700" cap="flat" cmpd="sng" algn="ctr">
                      <a:solidFill>
                        <a:srgbClr val="FFFF00"/>
                      </a:solidFill>
                      <a:prstDash val="solid"/>
                      <a:round/>
                      <a:headEnd type="none" w="med" len="med"/>
                      <a:tailEnd type="none" w="med" len="med"/>
                    </a:lnB>
                  </a:tcP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tc>
                <a:extLst>
                  <a:ext uri="{0D108BD9-81ED-4DB2-BD59-A6C34878D82A}">
                    <a16:rowId xmlns:a16="http://schemas.microsoft.com/office/drawing/2014/main" val="10001"/>
                  </a:ext>
                </a:extLst>
              </a:tr>
              <a:tr h="344191">
                <a:tc>
                  <a:txBody>
                    <a:bodyPr/>
                    <a:lstStyle/>
                    <a:p>
                      <a:pPr algn="ctr" fontAlgn="b"/>
                      <a:r>
                        <a:rPr lang="en-IN" sz="1500" u="none" strike="noStrike" dirty="0">
                          <a:effectLst/>
                        </a:rPr>
                        <a:t>S</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H</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E</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B w="12700" cap="flat" cmpd="sng" algn="ctr">
                      <a:solidFill>
                        <a:srgbClr val="FFFF00"/>
                      </a:solidFill>
                      <a:prstDash val="solid"/>
                      <a:round/>
                      <a:headEnd type="none" w="med" len="med"/>
                      <a:tailEnd type="none" w="med" len="med"/>
                    </a:lnB>
                  </a:tcP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tc>
                <a:extLst>
                  <a:ext uri="{0D108BD9-81ED-4DB2-BD59-A6C34878D82A}">
                    <a16:rowId xmlns:a16="http://schemas.microsoft.com/office/drawing/2014/main" val="10002"/>
                  </a:ext>
                </a:extLst>
              </a:tr>
              <a:tr h="344191">
                <a:tc>
                  <a:txBody>
                    <a:bodyPr/>
                    <a:lstStyle/>
                    <a:p>
                      <a:pPr algn="ctr" fontAlgn="b"/>
                      <a:r>
                        <a:rPr lang="en-IN" sz="1500" u="none" strike="noStrike" dirty="0">
                          <a:effectLst/>
                        </a:rPr>
                        <a:t>Y</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O</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U</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R</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endParaRPr lang="en-IN" sz="1500" b="0" i="0" u="none" strike="noStrike">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B w="12700" cap="flat" cmpd="sng" algn="ctr">
                      <a:solidFill>
                        <a:srgbClr val="FFFF00"/>
                      </a:solidFill>
                      <a:prstDash val="solid"/>
                      <a:round/>
                      <a:headEnd type="none" w="med" len="med"/>
                      <a:tailEnd type="none" w="med" len="med"/>
                    </a:lnB>
                  </a:tcPr>
                </a:tc>
                <a:tc>
                  <a:txBody>
                    <a:bodyPr/>
                    <a:lstStyle/>
                    <a:p>
                      <a:pPr algn="ctr" fontAlgn="b"/>
                      <a:endParaRPr lang="en-IN" sz="1500" b="0" i="0" u="none" strike="noStrike" dirty="0">
                        <a:solidFill>
                          <a:srgbClr val="000000"/>
                        </a:solidFill>
                        <a:effectLst/>
                        <a:latin typeface="Calibri" panose="020F0502020204030204" pitchFamily="34" charset="0"/>
                      </a:endParaRPr>
                    </a:p>
                  </a:txBody>
                  <a:tcPr marL="12700" marR="12700" marT="12700" marB="0" anchor="ctr"/>
                </a:tc>
                <a:extLst>
                  <a:ext uri="{0D108BD9-81ED-4DB2-BD59-A6C34878D82A}">
                    <a16:rowId xmlns:a16="http://schemas.microsoft.com/office/drawing/2014/main" val="10003"/>
                  </a:ext>
                </a:extLst>
              </a:tr>
              <a:tr h="344191">
                <a:tc>
                  <a:txBody>
                    <a:bodyPr/>
                    <a:lstStyle/>
                    <a:p>
                      <a:pPr algn="ctr" fontAlgn="b"/>
                      <a:r>
                        <a:rPr lang="en-IN" sz="1500" u="none" strike="noStrike" dirty="0">
                          <a:effectLst/>
                        </a:rPr>
                        <a:t>T</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H</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E</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I</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R</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10004"/>
                  </a:ext>
                </a:extLst>
              </a:tr>
              <a:tr h="344191">
                <a:tc>
                  <a:txBody>
                    <a:bodyPr/>
                    <a:lstStyle/>
                    <a:p>
                      <a:pPr algn="ctr" fontAlgn="b"/>
                      <a:r>
                        <a:rPr lang="en-IN" sz="1500" u="none" strike="noStrike" dirty="0">
                          <a:effectLst/>
                        </a:rPr>
                        <a:t>M</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Y</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S</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E</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L</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dirty="0">
                          <a:effectLst/>
                        </a:rPr>
                        <a:t>F</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sp>
        <p:nvSpPr>
          <p:cNvPr id="5" name="TextBox 4"/>
          <p:cNvSpPr txBox="1"/>
          <p:nvPr/>
        </p:nvSpPr>
        <p:spPr>
          <a:xfrm>
            <a:off x="129263" y="1989948"/>
            <a:ext cx="1631216"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IN" sz="2200" dirty="0"/>
              <a:t>Jagged Table</a:t>
            </a:r>
          </a:p>
        </p:txBody>
      </p:sp>
      <p:sp>
        <p:nvSpPr>
          <p:cNvPr id="6" name="TextBox 5"/>
          <p:cNvSpPr txBox="1"/>
          <p:nvPr/>
        </p:nvSpPr>
        <p:spPr>
          <a:xfrm>
            <a:off x="5557652" y="3177789"/>
            <a:ext cx="2168094"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IN" sz="2200" dirty="0"/>
              <a:t>Row Major Order</a:t>
            </a:r>
          </a:p>
        </p:txBody>
      </p:sp>
      <p:graphicFrame>
        <p:nvGraphicFramePr>
          <p:cNvPr id="10" name="Table 9"/>
          <p:cNvGraphicFramePr>
            <a:graphicFrameLocks noGrp="1"/>
          </p:cNvGraphicFramePr>
          <p:nvPr>
            <p:extLst>
              <p:ext uri="{D42A27DB-BD31-4B8C-83A1-F6EECF244321}">
                <p14:modId xmlns:p14="http://schemas.microsoft.com/office/powerpoint/2010/main" val="1800454732"/>
              </p:ext>
            </p:extLst>
          </p:nvPr>
        </p:nvGraphicFramePr>
        <p:xfrm>
          <a:off x="5085484" y="1843048"/>
          <a:ext cx="6676039" cy="571970"/>
        </p:xfrm>
        <a:graphic>
          <a:graphicData uri="http://schemas.openxmlformats.org/drawingml/2006/table">
            <a:tbl>
              <a:tblPr>
                <a:tableStyleId>{5C22544A-7EE6-4342-B048-85BDC9FD1C3A}</a:tableStyleId>
              </a:tblPr>
              <a:tblGrid>
                <a:gridCol w="400140">
                  <a:extLst>
                    <a:ext uri="{9D8B030D-6E8A-4147-A177-3AD203B41FA5}">
                      <a16:colId xmlns:a16="http://schemas.microsoft.com/office/drawing/2014/main" val="20000"/>
                    </a:ext>
                  </a:extLst>
                </a:gridCol>
                <a:gridCol w="365041">
                  <a:extLst>
                    <a:ext uri="{9D8B030D-6E8A-4147-A177-3AD203B41FA5}">
                      <a16:colId xmlns:a16="http://schemas.microsoft.com/office/drawing/2014/main" val="20001"/>
                    </a:ext>
                  </a:extLst>
                </a:gridCol>
                <a:gridCol w="336966">
                  <a:extLst>
                    <a:ext uri="{9D8B030D-6E8A-4147-A177-3AD203B41FA5}">
                      <a16:colId xmlns:a16="http://schemas.microsoft.com/office/drawing/2014/main" val="20002"/>
                    </a:ext>
                  </a:extLst>
                </a:gridCol>
                <a:gridCol w="315898">
                  <a:extLst>
                    <a:ext uri="{9D8B030D-6E8A-4147-A177-3AD203B41FA5}">
                      <a16:colId xmlns:a16="http://schemas.microsoft.com/office/drawing/2014/main" val="20003"/>
                    </a:ext>
                  </a:extLst>
                </a:gridCol>
                <a:gridCol w="315898">
                  <a:extLst>
                    <a:ext uri="{9D8B030D-6E8A-4147-A177-3AD203B41FA5}">
                      <a16:colId xmlns:a16="http://schemas.microsoft.com/office/drawing/2014/main" val="20004"/>
                    </a:ext>
                  </a:extLst>
                </a:gridCol>
                <a:gridCol w="308881">
                  <a:extLst>
                    <a:ext uri="{9D8B030D-6E8A-4147-A177-3AD203B41FA5}">
                      <a16:colId xmlns:a16="http://schemas.microsoft.com/office/drawing/2014/main" val="20005"/>
                    </a:ext>
                  </a:extLst>
                </a:gridCol>
                <a:gridCol w="308881">
                  <a:extLst>
                    <a:ext uri="{9D8B030D-6E8A-4147-A177-3AD203B41FA5}">
                      <a16:colId xmlns:a16="http://schemas.microsoft.com/office/drawing/2014/main" val="20006"/>
                    </a:ext>
                  </a:extLst>
                </a:gridCol>
                <a:gridCol w="308881">
                  <a:extLst>
                    <a:ext uri="{9D8B030D-6E8A-4147-A177-3AD203B41FA5}">
                      <a16:colId xmlns:a16="http://schemas.microsoft.com/office/drawing/2014/main" val="20007"/>
                    </a:ext>
                  </a:extLst>
                </a:gridCol>
                <a:gridCol w="308881">
                  <a:extLst>
                    <a:ext uri="{9D8B030D-6E8A-4147-A177-3AD203B41FA5}">
                      <a16:colId xmlns:a16="http://schemas.microsoft.com/office/drawing/2014/main" val="20008"/>
                    </a:ext>
                  </a:extLst>
                </a:gridCol>
                <a:gridCol w="308881">
                  <a:extLst>
                    <a:ext uri="{9D8B030D-6E8A-4147-A177-3AD203B41FA5}">
                      <a16:colId xmlns:a16="http://schemas.microsoft.com/office/drawing/2014/main" val="20009"/>
                    </a:ext>
                  </a:extLst>
                </a:gridCol>
                <a:gridCol w="308881">
                  <a:extLst>
                    <a:ext uri="{9D8B030D-6E8A-4147-A177-3AD203B41FA5}">
                      <a16:colId xmlns:a16="http://schemas.microsoft.com/office/drawing/2014/main" val="20010"/>
                    </a:ext>
                  </a:extLst>
                </a:gridCol>
                <a:gridCol w="308881">
                  <a:extLst>
                    <a:ext uri="{9D8B030D-6E8A-4147-A177-3AD203B41FA5}">
                      <a16:colId xmlns:a16="http://schemas.microsoft.com/office/drawing/2014/main" val="20011"/>
                    </a:ext>
                  </a:extLst>
                </a:gridCol>
                <a:gridCol w="308881">
                  <a:extLst>
                    <a:ext uri="{9D8B030D-6E8A-4147-A177-3AD203B41FA5}">
                      <a16:colId xmlns:a16="http://schemas.microsoft.com/office/drawing/2014/main" val="20012"/>
                    </a:ext>
                  </a:extLst>
                </a:gridCol>
                <a:gridCol w="308881">
                  <a:extLst>
                    <a:ext uri="{9D8B030D-6E8A-4147-A177-3AD203B41FA5}">
                      <a16:colId xmlns:a16="http://schemas.microsoft.com/office/drawing/2014/main" val="20013"/>
                    </a:ext>
                  </a:extLst>
                </a:gridCol>
                <a:gridCol w="308881">
                  <a:extLst>
                    <a:ext uri="{9D8B030D-6E8A-4147-A177-3AD203B41FA5}">
                      <a16:colId xmlns:a16="http://schemas.microsoft.com/office/drawing/2014/main" val="20014"/>
                    </a:ext>
                  </a:extLst>
                </a:gridCol>
                <a:gridCol w="308881">
                  <a:extLst>
                    <a:ext uri="{9D8B030D-6E8A-4147-A177-3AD203B41FA5}">
                      <a16:colId xmlns:a16="http://schemas.microsoft.com/office/drawing/2014/main" val="20015"/>
                    </a:ext>
                  </a:extLst>
                </a:gridCol>
                <a:gridCol w="308881">
                  <a:extLst>
                    <a:ext uri="{9D8B030D-6E8A-4147-A177-3AD203B41FA5}">
                      <a16:colId xmlns:a16="http://schemas.microsoft.com/office/drawing/2014/main" val="20016"/>
                    </a:ext>
                  </a:extLst>
                </a:gridCol>
                <a:gridCol w="308881">
                  <a:extLst>
                    <a:ext uri="{9D8B030D-6E8A-4147-A177-3AD203B41FA5}">
                      <a16:colId xmlns:a16="http://schemas.microsoft.com/office/drawing/2014/main" val="20017"/>
                    </a:ext>
                  </a:extLst>
                </a:gridCol>
                <a:gridCol w="308881">
                  <a:extLst>
                    <a:ext uri="{9D8B030D-6E8A-4147-A177-3AD203B41FA5}">
                      <a16:colId xmlns:a16="http://schemas.microsoft.com/office/drawing/2014/main" val="20018"/>
                    </a:ext>
                  </a:extLst>
                </a:gridCol>
                <a:gridCol w="308881">
                  <a:extLst>
                    <a:ext uri="{9D8B030D-6E8A-4147-A177-3AD203B41FA5}">
                      <a16:colId xmlns:a16="http://schemas.microsoft.com/office/drawing/2014/main" val="20019"/>
                    </a:ext>
                  </a:extLst>
                </a:gridCol>
                <a:gridCol w="308881">
                  <a:extLst>
                    <a:ext uri="{9D8B030D-6E8A-4147-A177-3AD203B41FA5}">
                      <a16:colId xmlns:a16="http://schemas.microsoft.com/office/drawing/2014/main" val="20020"/>
                    </a:ext>
                  </a:extLst>
                </a:gridCol>
              </a:tblGrid>
              <a:tr h="571970">
                <a:tc>
                  <a:txBody>
                    <a:bodyPr/>
                    <a:lstStyle/>
                    <a:p>
                      <a:pPr algn="ctr" fontAlgn="b"/>
                      <a:r>
                        <a:rPr lang="en-IN" sz="1500" u="none" strike="noStrike" dirty="0">
                          <a:effectLst/>
                        </a:rPr>
                        <a:t>I</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H</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H</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Y</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O</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U</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H</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I</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M</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Y</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L</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IN" sz="1500" u="none" strike="noStrike" kern="1200" dirty="0">
                          <a:solidFill>
                            <a:schemeClr val="dk1"/>
                          </a:solidFill>
                          <a:effectLst/>
                          <a:latin typeface="+mn-lt"/>
                          <a:ea typeface="+mn-ea"/>
                          <a:cs typeface="+mn-cs"/>
                        </a:rPr>
                        <a:t>F</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22659670"/>
              </p:ext>
            </p:extLst>
          </p:nvPr>
        </p:nvGraphicFramePr>
        <p:xfrm>
          <a:off x="741448" y="4350494"/>
          <a:ext cx="1669074" cy="2243019"/>
        </p:xfrm>
        <a:graphic>
          <a:graphicData uri="http://schemas.openxmlformats.org/drawingml/2006/table">
            <a:tbl>
              <a:tblPr>
                <a:tableStyleId>{5C22544A-7EE6-4342-B048-85BDC9FD1C3A}</a:tableStyleId>
              </a:tblPr>
              <a:tblGrid>
                <a:gridCol w="834537">
                  <a:extLst>
                    <a:ext uri="{9D8B030D-6E8A-4147-A177-3AD203B41FA5}">
                      <a16:colId xmlns:a16="http://schemas.microsoft.com/office/drawing/2014/main" val="20000"/>
                    </a:ext>
                  </a:extLst>
                </a:gridCol>
                <a:gridCol w="834537">
                  <a:extLst>
                    <a:ext uri="{9D8B030D-6E8A-4147-A177-3AD203B41FA5}">
                      <a16:colId xmlns:a16="http://schemas.microsoft.com/office/drawing/2014/main" val="20001"/>
                    </a:ext>
                  </a:extLst>
                </a:gridCol>
              </a:tblGrid>
              <a:tr h="376978">
                <a:tc>
                  <a:txBody>
                    <a:bodyPr/>
                    <a:lstStyle/>
                    <a:p>
                      <a:pPr algn="ctr" fontAlgn="b"/>
                      <a:r>
                        <a:rPr lang="en-IN" sz="1500" u="none" strike="noStrike" dirty="0">
                          <a:effectLst/>
                        </a:rPr>
                        <a:t>1</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mpd="sng">
                      <a:noFill/>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IN" sz="1500" u="none" strike="noStrike" dirty="0">
                          <a:effectLst/>
                        </a:rPr>
                        <a:t>0</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76978">
                <a:tc>
                  <a:txBody>
                    <a:bodyPr/>
                    <a:lstStyle/>
                    <a:p>
                      <a:pPr algn="ctr" fontAlgn="b"/>
                      <a:r>
                        <a:rPr lang="en-IN" sz="1500" u="none" strike="noStrike" dirty="0">
                          <a:effectLst/>
                        </a:rPr>
                        <a:t>2</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mpd="sng">
                      <a:noFill/>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IN" sz="1500" u="none" strike="noStrike" dirty="0">
                          <a:effectLst/>
                        </a:rPr>
                        <a:t>1</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76978">
                <a:tc>
                  <a:txBody>
                    <a:bodyPr/>
                    <a:lstStyle/>
                    <a:p>
                      <a:pPr algn="ctr" fontAlgn="b"/>
                      <a:r>
                        <a:rPr lang="en-IN" sz="1500" u="none" strike="noStrike" dirty="0">
                          <a:effectLst/>
                        </a:rPr>
                        <a:t>3</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mpd="sng">
                      <a:noFill/>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IN" sz="1500" u="none" strike="noStrike" dirty="0">
                          <a:effectLst/>
                        </a:rPr>
                        <a:t>3</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58129">
                <a:tc>
                  <a:txBody>
                    <a:bodyPr/>
                    <a:lstStyle/>
                    <a:p>
                      <a:pPr algn="ctr" fontAlgn="b"/>
                      <a:r>
                        <a:rPr lang="en-IN" sz="1500" u="none" strike="noStrike" dirty="0">
                          <a:effectLst/>
                        </a:rPr>
                        <a:t>4</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mpd="sng">
                      <a:noFill/>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IN" sz="1500" u="none" strike="noStrike" dirty="0">
                          <a:effectLst/>
                        </a:rPr>
                        <a:t>6</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76978">
                <a:tc>
                  <a:txBody>
                    <a:bodyPr/>
                    <a:lstStyle/>
                    <a:p>
                      <a:pPr algn="ctr" fontAlgn="b"/>
                      <a:r>
                        <a:rPr lang="en-IN" sz="1500" u="none" strike="noStrike" dirty="0">
                          <a:effectLst/>
                        </a:rPr>
                        <a:t>5</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mpd="sng">
                      <a:noFill/>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IN" sz="1500" u="none" strike="noStrike" dirty="0">
                          <a:effectLst/>
                        </a:rPr>
                        <a:t>10</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76978">
                <a:tc>
                  <a:txBody>
                    <a:bodyPr/>
                    <a:lstStyle/>
                    <a:p>
                      <a:pPr algn="ctr" fontAlgn="b"/>
                      <a:r>
                        <a:rPr lang="en-IN" sz="1500" u="none" strike="noStrike" dirty="0">
                          <a:effectLst/>
                        </a:rPr>
                        <a:t>6</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mpd="sng">
                      <a:noFill/>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IN" sz="1500" u="none" strike="noStrike" dirty="0">
                          <a:effectLst/>
                        </a:rPr>
                        <a:t>15</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12959812"/>
              </p:ext>
            </p:extLst>
          </p:nvPr>
        </p:nvGraphicFramePr>
        <p:xfrm>
          <a:off x="2879645" y="3815015"/>
          <a:ext cx="7867862" cy="509953"/>
        </p:xfrm>
        <a:graphic>
          <a:graphicData uri="http://schemas.openxmlformats.org/drawingml/2006/table">
            <a:tbl>
              <a:tblPr>
                <a:tableStyleId>{5C22544A-7EE6-4342-B048-85BDC9FD1C3A}</a:tableStyleId>
              </a:tblPr>
              <a:tblGrid>
                <a:gridCol w="471574">
                  <a:extLst>
                    <a:ext uri="{9D8B030D-6E8A-4147-A177-3AD203B41FA5}">
                      <a16:colId xmlns:a16="http://schemas.microsoft.com/office/drawing/2014/main" val="20000"/>
                    </a:ext>
                  </a:extLst>
                </a:gridCol>
                <a:gridCol w="430209">
                  <a:extLst>
                    <a:ext uri="{9D8B030D-6E8A-4147-A177-3AD203B41FA5}">
                      <a16:colId xmlns:a16="http://schemas.microsoft.com/office/drawing/2014/main" val="20001"/>
                    </a:ext>
                  </a:extLst>
                </a:gridCol>
                <a:gridCol w="397123">
                  <a:extLst>
                    <a:ext uri="{9D8B030D-6E8A-4147-A177-3AD203B41FA5}">
                      <a16:colId xmlns:a16="http://schemas.microsoft.com/office/drawing/2014/main" val="20002"/>
                    </a:ext>
                  </a:extLst>
                </a:gridCol>
                <a:gridCol w="372294">
                  <a:extLst>
                    <a:ext uri="{9D8B030D-6E8A-4147-A177-3AD203B41FA5}">
                      <a16:colId xmlns:a16="http://schemas.microsoft.com/office/drawing/2014/main" val="20003"/>
                    </a:ext>
                  </a:extLst>
                </a:gridCol>
                <a:gridCol w="372294">
                  <a:extLst>
                    <a:ext uri="{9D8B030D-6E8A-4147-A177-3AD203B41FA5}">
                      <a16:colId xmlns:a16="http://schemas.microsoft.com/office/drawing/2014/main" val="20004"/>
                    </a:ext>
                  </a:extLst>
                </a:gridCol>
                <a:gridCol w="364023">
                  <a:extLst>
                    <a:ext uri="{9D8B030D-6E8A-4147-A177-3AD203B41FA5}">
                      <a16:colId xmlns:a16="http://schemas.microsoft.com/office/drawing/2014/main" val="20005"/>
                    </a:ext>
                  </a:extLst>
                </a:gridCol>
                <a:gridCol w="364023">
                  <a:extLst>
                    <a:ext uri="{9D8B030D-6E8A-4147-A177-3AD203B41FA5}">
                      <a16:colId xmlns:a16="http://schemas.microsoft.com/office/drawing/2014/main" val="20006"/>
                    </a:ext>
                  </a:extLst>
                </a:gridCol>
                <a:gridCol w="364023">
                  <a:extLst>
                    <a:ext uri="{9D8B030D-6E8A-4147-A177-3AD203B41FA5}">
                      <a16:colId xmlns:a16="http://schemas.microsoft.com/office/drawing/2014/main" val="20007"/>
                    </a:ext>
                  </a:extLst>
                </a:gridCol>
                <a:gridCol w="364023">
                  <a:extLst>
                    <a:ext uri="{9D8B030D-6E8A-4147-A177-3AD203B41FA5}">
                      <a16:colId xmlns:a16="http://schemas.microsoft.com/office/drawing/2014/main" val="20008"/>
                    </a:ext>
                  </a:extLst>
                </a:gridCol>
                <a:gridCol w="364023">
                  <a:extLst>
                    <a:ext uri="{9D8B030D-6E8A-4147-A177-3AD203B41FA5}">
                      <a16:colId xmlns:a16="http://schemas.microsoft.com/office/drawing/2014/main" val="20009"/>
                    </a:ext>
                  </a:extLst>
                </a:gridCol>
                <a:gridCol w="364023">
                  <a:extLst>
                    <a:ext uri="{9D8B030D-6E8A-4147-A177-3AD203B41FA5}">
                      <a16:colId xmlns:a16="http://schemas.microsoft.com/office/drawing/2014/main" val="20010"/>
                    </a:ext>
                  </a:extLst>
                </a:gridCol>
                <a:gridCol w="364023">
                  <a:extLst>
                    <a:ext uri="{9D8B030D-6E8A-4147-A177-3AD203B41FA5}">
                      <a16:colId xmlns:a16="http://schemas.microsoft.com/office/drawing/2014/main" val="20011"/>
                    </a:ext>
                  </a:extLst>
                </a:gridCol>
                <a:gridCol w="364023">
                  <a:extLst>
                    <a:ext uri="{9D8B030D-6E8A-4147-A177-3AD203B41FA5}">
                      <a16:colId xmlns:a16="http://schemas.microsoft.com/office/drawing/2014/main" val="20012"/>
                    </a:ext>
                  </a:extLst>
                </a:gridCol>
                <a:gridCol w="364023">
                  <a:extLst>
                    <a:ext uri="{9D8B030D-6E8A-4147-A177-3AD203B41FA5}">
                      <a16:colId xmlns:a16="http://schemas.microsoft.com/office/drawing/2014/main" val="20013"/>
                    </a:ext>
                  </a:extLst>
                </a:gridCol>
                <a:gridCol w="364023">
                  <a:extLst>
                    <a:ext uri="{9D8B030D-6E8A-4147-A177-3AD203B41FA5}">
                      <a16:colId xmlns:a16="http://schemas.microsoft.com/office/drawing/2014/main" val="20014"/>
                    </a:ext>
                  </a:extLst>
                </a:gridCol>
                <a:gridCol w="364023">
                  <a:extLst>
                    <a:ext uri="{9D8B030D-6E8A-4147-A177-3AD203B41FA5}">
                      <a16:colId xmlns:a16="http://schemas.microsoft.com/office/drawing/2014/main" val="20015"/>
                    </a:ext>
                  </a:extLst>
                </a:gridCol>
                <a:gridCol w="364023">
                  <a:extLst>
                    <a:ext uri="{9D8B030D-6E8A-4147-A177-3AD203B41FA5}">
                      <a16:colId xmlns:a16="http://schemas.microsoft.com/office/drawing/2014/main" val="20016"/>
                    </a:ext>
                  </a:extLst>
                </a:gridCol>
                <a:gridCol w="364023">
                  <a:extLst>
                    <a:ext uri="{9D8B030D-6E8A-4147-A177-3AD203B41FA5}">
                      <a16:colId xmlns:a16="http://schemas.microsoft.com/office/drawing/2014/main" val="20017"/>
                    </a:ext>
                  </a:extLst>
                </a:gridCol>
                <a:gridCol w="364023">
                  <a:extLst>
                    <a:ext uri="{9D8B030D-6E8A-4147-A177-3AD203B41FA5}">
                      <a16:colId xmlns:a16="http://schemas.microsoft.com/office/drawing/2014/main" val="20018"/>
                    </a:ext>
                  </a:extLst>
                </a:gridCol>
                <a:gridCol w="364023">
                  <a:extLst>
                    <a:ext uri="{9D8B030D-6E8A-4147-A177-3AD203B41FA5}">
                      <a16:colId xmlns:a16="http://schemas.microsoft.com/office/drawing/2014/main" val="20019"/>
                    </a:ext>
                  </a:extLst>
                </a:gridCol>
                <a:gridCol w="364023">
                  <a:extLst>
                    <a:ext uri="{9D8B030D-6E8A-4147-A177-3AD203B41FA5}">
                      <a16:colId xmlns:a16="http://schemas.microsoft.com/office/drawing/2014/main" val="20020"/>
                    </a:ext>
                  </a:extLst>
                </a:gridCol>
              </a:tblGrid>
              <a:tr h="509953">
                <a:tc>
                  <a:txBody>
                    <a:bodyPr/>
                    <a:lstStyle/>
                    <a:p>
                      <a:pPr algn="ctr" fontAlgn="b"/>
                      <a:r>
                        <a:rPr lang="en-IN" sz="1500" u="none" strike="noStrike" dirty="0">
                          <a:effectLst/>
                        </a:rPr>
                        <a:t>I</a:t>
                      </a:r>
                      <a:endParaRPr lang="en-IN" sz="1500" b="0"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H</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E</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S</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H</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E</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Y</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O</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U</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R</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T</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H</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E</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I</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R</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M</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Y</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S</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E</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L</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tc>
                  <a:txBody>
                    <a:bodyPr/>
                    <a:lstStyle/>
                    <a:p>
                      <a:pPr algn="ctr" fontAlgn="b"/>
                      <a:r>
                        <a:rPr lang="en-IN" sz="1500" u="none" strike="noStrike" kern="1200" dirty="0">
                          <a:solidFill>
                            <a:schemeClr val="dk1"/>
                          </a:solidFill>
                          <a:effectLst/>
                          <a:latin typeface="+mn-lt"/>
                          <a:ea typeface="+mn-ea"/>
                          <a:cs typeface="+mn-cs"/>
                        </a:rPr>
                        <a:t>F</a:t>
                      </a:r>
                    </a:p>
                  </a:txBody>
                  <a:tcPr marL="12700" marR="12700" marT="1270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bl>
          </a:graphicData>
        </a:graphic>
      </p:graphicFrame>
      <p:sp>
        <p:nvSpPr>
          <p:cNvPr id="53" name="TextBox 52"/>
          <p:cNvSpPr txBox="1"/>
          <p:nvPr/>
        </p:nvSpPr>
        <p:spPr>
          <a:xfrm>
            <a:off x="7861617" y="4724784"/>
            <a:ext cx="4353434" cy="2061718"/>
          </a:xfrm>
          <a:prstGeom prst="rect">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2133" dirty="0"/>
              <a:t>Access Table A</a:t>
            </a:r>
            <a:r>
              <a:rPr lang="en-IN" sz="2133" baseline="-25000" dirty="0"/>
              <a:t>54 </a:t>
            </a:r>
            <a:r>
              <a:rPr lang="en-IN" sz="2133" dirty="0"/>
              <a:t>:</a:t>
            </a:r>
          </a:p>
          <a:p>
            <a:r>
              <a:rPr lang="en-IN" sz="2133" dirty="0"/>
              <a:t>5</a:t>
            </a:r>
            <a:r>
              <a:rPr lang="en-IN" sz="2133" baseline="30000" dirty="0"/>
              <a:t>th</a:t>
            </a:r>
            <a:r>
              <a:rPr lang="en-IN" sz="2133" dirty="0"/>
              <a:t> Row, 4</a:t>
            </a:r>
            <a:r>
              <a:rPr lang="en-IN" sz="2133" baseline="30000" dirty="0"/>
              <a:t>th</a:t>
            </a:r>
            <a:r>
              <a:rPr lang="en-IN" sz="2133" dirty="0"/>
              <a:t> Col</a:t>
            </a:r>
          </a:p>
          <a:p>
            <a:r>
              <a:rPr lang="en-IN" sz="2133" dirty="0"/>
              <a:t>5</a:t>
            </a:r>
            <a:r>
              <a:rPr lang="en-IN" sz="2133" baseline="30000" dirty="0"/>
              <a:t>th</a:t>
            </a:r>
            <a:r>
              <a:rPr lang="en-IN" sz="2133" dirty="0"/>
              <a:t> Location in access table = 10</a:t>
            </a:r>
          </a:p>
          <a:p>
            <a:r>
              <a:rPr lang="en-IN" sz="2133" dirty="0"/>
              <a:t>Desired element = 4</a:t>
            </a:r>
          </a:p>
          <a:p>
            <a:r>
              <a:rPr lang="en-IN" sz="2133" dirty="0"/>
              <a:t>Location = 10 + 4 = 14</a:t>
            </a:r>
          </a:p>
          <a:p>
            <a:r>
              <a:rPr lang="en-IN" sz="2133" dirty="0"/>
              <a:t>Value = “I”</a:t>
            </a:r>
          </a:p>
        </p:txBody>
      </p:sp>
      <p:sp>
        <p:nvSpPr>
          <p:cNvPr id="54" name="TextBox 53"/>
          <p:cNvSpPr txBox="1"/>
          <p:nvPr/>
        </p:nvSpPr>
        <p:spPr>
          <a:xfrm>
            <a:off x="266832" y="3309228"/>
            <a:ext cx="1614929" cy="430887"/>
          </a:xfrm>
          <a:prstGeom prst="rect">
            <a:avLst/>
          </a:prstGeom>
          <a:gradFill>
            <a:gsLst>
              <a:gs pos="0">
                <a:schemeClr val="accent5">
                  <a:lumMod val="60000"/>
                  <a:lumOff val="40000"/>
                </a:schemeClr>
              </a:gs>
              <a:gs pos="90500">
                <a:schemeClr val="accent5">
                  <a:lumMod val="60000"/>
                  <a:lumOff val="40000"/>
                </a:schemeClr>
              </a:gs>
              <a:gs pos="50000">
                <a:schemeClr val="accent5">
                  <a:lumMod val="60000"/>
                  <a:lumOff val="40000"/>
                </a:schemeClr>
              </a:gs>
              <a:gs pos="100000">
                <a:schemeClr val="accent5">
                  <a:lumMod val="60000"/>
                  <a:lumOff val="40000"/>
                </a:schemeClr>
              </a:gs>
            </a:gsLst>
          </a:gra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IN" sz="2200" dirty="0">
                <a:solidFill>
                  <a:schemeClr val="tx1">
                    <a:lumMod val="65000"/>
                    <a:lumOff val="35000"/>
                  </a:schemeClr>
                </a:solidFill>
              </a:rPr>
              <a:t>Access Table</a:t>
            </a:r>
          </a:p>
        </p:txBody>
      </p:sp>
      <p:sp>
        <p:nvSpPr>
          <p:cNvPr id="3" name="Title 2">
            <a:extLst>
              <a:ext uri="{FF2B5EF4-FFF2-40B4-BE49-F238E27FC236}">
                <a16:creationId xmlns:a16="http://schemas.microsoft.com/office/drawing/2014/main" id="{3AED30B7-29F2-41CB-9EBB-57E1B5FBABE2}"/>
              </a:ext>
            </a:extLst>
          </p:cNvPr>
          <p:cNvSpPr txBox="1">
            <a:spLocks/>
          </p:cNvSpPr>
          <p:nvPr/>
        </p:nvSpPr>
        <p:spPr>
          <a:xfrm>
            <a:off x="2193487" y="121728"/>
            <a:ext cx="8408676"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ACCESS TABLE</a:t>
            </a:r>
          </a:p>
        </p:txBody>
      </p:sp>
      <p:grpSp>
        <p:nvGrpSpPr>
          <p:cNvPr id="7" name="Group 6">
            <a:extLst>
              <a:ext uri="{FF2B5EF4-FFF2-40B4-BE49-F238E27FC236}">
                <a16:creationId xmlns:a16="http://schemas.microsoft.com/office/drawing/2014/main" id="{25C1A6B8-00FE-403E-A58F-EFB239D98701}"/>
              </a:ext>
            </a:extLst>
          </p:cNvPr>
          <p:cNvGrpSpPr/>
          <p:nvPr/>
        </p:nvGrpSpPr>
        <p:grpSpPr>
          <a:xfrm>
            <a:off x="2410522" y="4306388"/>
            <a:ext cx="3044737" cy="1360928"/>
            <a:chOff x="6911857" y="25707"/>
            <a:chExt cx="3044737" cy="1360928"/>
          </a:xfrm>
        </p:grpSpPr>
        <p:cxnSp>
          <p:nvCxnSpPr>
            <p:cNvPr id="21" name="Straight Connector 20">
              <a:extLst>
                <a:ext uri="{FF2B5EF4-FFF2-40B4-BE49-F238E27FC236}">
                  <a16:creationId xmlns:a16="http://schemas.microsoft.com/office/drawing/2014/main" id="{030BE6C1-0B8B-4DBA-A4EF-C9F072513EFD}"/>
                </a:ext>
              </a:extLst>
            </p:cNvPr>
            <p:cNvCxnSpPr>
              <a:cxnSpLocks/>
            </p:cNvCxnSpPr>
            <p:nvPr/>
          </p:nvCxnSpPr>
          <p:spPr>
            <a:xfrm>
              <a:off x="6911857" y="1386635"/>
              <a:ext cx="304473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249656D-5B21-4FDB-B675-7BA9DC3A5033}"/>
                </a:ext>
              </a:extLst>
            </p:cNvPr>
            <p:cNvCxnSpPr>
              <a:cxnSpLocks/>
            </p:cNvCxnSpPr>
            <p:nvPr/>
          </p:nvCxnSpPr>
          <p:spPr>
            <a:xfrm flipV="1">
              <a:off x="9956594" y="25707"/>
              <a:ext cx="0" cy="1360928"/>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61BE52F0-E6AC-4E83-97F6-32AD7BC3127C}"/>
              </a:ext>
            </a:extLst>
          </p:cNvPr>
          <p:cNvGrpSpPr/>
          <p:nvPr/>
        </p:nvGrpSpPr>
        <p:grpSpPr>
          <a:xfrm>
            <a:off x="2393645" y="4323418"/>
            <a:ext cx="4518729" cy="1727916"/>
            <a:chOff x="6228778" y="-312933"/>
            <a:chExt cx="4518729" cy="1727916"/>
          </a:xfrm>
        </p:grpSpPr>
        <p:cxnSp>
          <p:nvCxnSpPr>
            <p:cNvPr id="33" name="Straight Connector 32">
              <a:extLst>
                <a:ext uri="{FF2B5EF4-FFF2-40B4-BE49-F238E27FC236}">
                  <a16:creationId xmlns:a16="http://schemas.microsoft.com/office/drawing/2014/main" id="{F58A0D5B-4A17-43DC-985A-21150C7C63E7}"/>
                </a:ext>
              </a:extLst>
            </p:cNvPr>
            <p:cNvCxnSpPr>
              <a:cxnSpLocks/>
            </p:cNvCxnSpPr>
            <p:nvPr/>
          </p:nvCxnSpPr>
          <p:spPr>
            <a:xfrm>
              <a:off x="6228778" y="1414983"/>
              <a:ext cx="4518729"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5270ED-C189-4C13-955F-03D2D529B3CC}"/>
                </a:ext>
              </a:extLst>
            </p:cNvPr>
            <p:cNvCxnSpPr>
              <a:cxnSpLocks/>
            </p:cNvCxnSpPr>
            <p:nvPr/>
          </p:nvCxnSpPr>
          <p:spPr>
            <a:xfrm flipV="1">
              <a:off x="10747507" y="-312933"/>
              <a:ext cx="0" cy="1727916"/>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5CAEC72-DBD3-4E3D-BF8A-1977850F6324}"/>
              </a:ext>
            </a:extLst>
          </p:cNvPr>
          <p:cNvGrpSpPr/>
          <p:nvPr/>
        </p:nvGrpSpPr>
        <p:grpSpPr>
          <a:xfrm>
            <a:off x="2416960" y="4342200"/>
            <a:ext cx="736327" cy="227256"/>
            <a:chOff x="9230870" y="3065131"/>
            <a:chExt cx="736327" cy="227256"/>
          </a:xfrm>
        </p:grpSpPr>
        <p:cxnSp>
          <p:nvCxnSpPr>
            <p:cNvPr id="16" name="Straight Connector 15">
              <a:extLst>
                <a:ext uri="{FF2B5EF4-FFF2-40B4-BE49-F238E27FC236}">
                  <a16:creationId xmlns:a16="http://schemas.microsoft.com/office/drawing/2014/main" id="{0A3CAF98-4964-432F-9F9E-8D70AC3DEAF4}"/>
                </a:ext>
              </a:extLst>
            </p:cNvPr>
            <p:cNvCxnSpPr/>
            <p:nvPr/>
          </p:nvCxnSpPr>
          <p:spPr>
            <a:xfrm>
              <a:off x="9230870" y="3292387"/>
              <a:ext cx="73632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5463D3-F2BA-4257-90CB-804487BD2CA6}"/>
                </a:ext>
              </a:extLst>
            </p:cNvPr>
            <p:cNvCxnSpPr/>
            <p:nvPr/>
          </p:nvCxnSpPr>
          <p:spPr>
            <a:xfrm flipV="1">
              <a:off x="9961579" y="3065131"/>
              <a:ext cx="0" cy="224919"/>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8B51D229-CFF9-40CC-8526-56D6A6EF5C41}"/>
              </a:ext>
            </a:extLst>
          </p:cNvPr>
          <p:cNvGrpSpPr/>
          <p:nvPr/>
        </p:nvGrpSpPr>
        <p:grpSpPr>
          <a:xfrm>
            <a:off x="2393645" y="4323418"/>
            <a:ext cx="1177894" cy="663434"/>
            <a:chOff x="2393645" y="4323418"/>
            <a:chExt cx="1177894" cy="663434"/>
          </a:xfrm>
        </p:grpSpPr>
        <p:cxnSp>
          <p:nvCxnSpPr>
            <p:cNvPr id="23" name="Straight Connector 22">
              <a:extLst>
                <a:ext uri="{FF2B5EF4-FFF2-40B4-BE49-F238E27FC236}">
                  <a16:creationId xmlns:a16="http://schemas.microsoft.com/office/drawing/2014/main" id="{177061C9-898B-4C78-AF4F-FF12FAE209B8}"/>
                </a:ext>
              </a:extLst>
            </p:cNvPr>
            <p:cNvCxnSpPr/>
            <p:nvPr/>
          </p:nvCxnSpPr>
          <p:spPr>
            <a:xfrm>
              <a:off x="2393645" y="4986852"/>
              <a:ext cx="1177894"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B259786-64FE-4274-B55D-7BF68A822180}"/>
                </a:ext>
              </a:extLst>
            </p:cNvPr>
            <p:cNvCxnSpPr/>
            <p:nvPr/>
          </p:nvCxnSpPr>
          <p:spPr>
            <a:xfrm flipV="1">
              <a:off x="3571539" y="4323418"/>
              <a:ext cx="0" cy="663434"/>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3B943F8B-11DB-4C2E-AB8C-B63A249B82B3}"/>
              </a:ext>
            </a:extLst>
          </p:cNvPr>
          <p:cNvGrpSpPr/>
          <p:nvPr/>
        </p:nvGrpSpPr>
        <p:grpSpPr>
          <a:xfrm>
            <a:off x="2393645" y="4324785"/>
            <a:ext cx="1952447" cy="1037342"/>
            <a:chOff x="8278078" y="4306388"/>
            <a:chExt cx="1952447" cy="1037342"/>
          </a:xfrm>
        </p:grpSpPr>
        <p:cxnSp>
          <p:nvCxnSpPr>
            <p:cNvPr id="30" name="Straight Connector 29">
              <a:extLst>
                <a:ext uri="{FF2B5EF4-FFF2-40B4-BE49-F238E27FC236}">
                  <a16:creationId xmlns:a16="http://schemas.microsoft.com/office/drawing/2014/main" id="{BAEDE8DB-8E30-4AF2-AF1A-28A0E993D9F5}"/>
                </a:ext>
              </a:extLst>
            </p:cNvPr>
            <p:cNvCxnSpPr>
              <a:cxnSpLocks/>
            </p:cNvCxnSpPr>
            <p:nvPr/>
          </p:nvCxnSpPr>
          <p:spPr>
            <a:xfrm>
              <a:off x="8278078" y="5343730"/>
              <a:ext cx="195244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555B958-7B5C-4794-BFE7-91E0BA2E38E1}"/>
                </a:ext>
              </a:extLst>
            </p:cNvPr>
            <p:cNvCxnSpPr/>
            <p:nvPr/>
          </p:nvCxnSpPr>
          <p:spPr>
            <a:xfrm flipV="1">
              <a:off x="10230525" y="4306388"/>
              <a:ext cx="0" cy="1037342"/>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E488C51-A11B-4BEC-8B4E-70D4138D70A9}"/>
              </a:ext>
            </a:extLst>
          </p:cNvPr>
          <p:cNvGrpSpPr/>
          <p:nvPr/>
        </p:nvGrpSpPr>
        <p:grpSpPr>
          <a:xfrm>
            <a:off x="2416960" y="4323418"/>
            <a:ext cx="6354225" cy="2092130"/>
            <a:chOff x="2416960" y="4323418"/>
            <a:chExt cx="6354225" cy="2092130"/>
          </a:xfrm>
        </p:grpSpPr>
        <p:grpSp>
          <p:nvGrpSpPr>
            <p:cNvPr id="58" name="Group 57">
              <a:extLst>
                <a:ext uri="{FF2B5EF4-FFF2-40B4-BE49-F238E27FC236}">
                  <a16:creationId xmlns:a16="http://schemas.microsoft.com/office/drawing/2014/main" id="{D84C2C95-4BE0-42C5-AA15-9740F434CEF6}"/>
                </a:ext>
              </a:extLst>
            </p:cNvPr>
            <p:cNvGrpSpPr/>
            <p:nvPr/>
          </p:nvGrpSpPr>
          <p:grpSpPr>
            <a:xfrm>
              <a:off x="2416960" y="4531307"/>
              <a:ext cx="6354225" cy="1884241"/>
              <a:chOff x="2416960" y="4531307"/>
              <a:chExt cx="6354225" cy="1884241"/>
            </a:xfrm>
          </p:grpSpPr>
          <p:cxnSp>
            <p:nvCxnSpPr>
              <p:cNvPr id="47" name="Straight Connector 46">
                <a:extLst>
                  <a:ext uri="{FF2B5EF4-FFF2-40B4-BE49-F238E27FC236}">
                    <a16:creationId xmlns:a16="http://schemas.microsoft.com/office/drawing/2014/main" id="{12B8E43E-82F2-4E19-A97A-D5485A878879}"/>
                  </a:ext>
                </a:extLst>
              </p:cNvPr>
              <p:cNvCxnSpPr/>
              <p:nvPr/>
            </p:nvCxnSpPr>
            <p:spPr>
              <a:xfrm>
                <a:off x="2416960" y="6415548"/>
                <a:ext cx="519320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2521E47-D7A2-4CF6-BF71-B92BE3ED24B2}"/>
                  </a:ext>
                </a:extLst>
              </p:cNvPr>
              <p:cNvCxnSpPr/>
              <p:nvPr/>
            </p:nvCxnSpPr>
            <p:spPr>
              <a:xfrm flipV="1">
                <a:off x="7610168" y="4531307"/>
                <a:ext cx="0" cy="188424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AAD74E6-8E4E-4881-A391-97BECEAB88EE}"/>
                  </a:ext>
                </a:extLst>
              </p:cNvPr>
              <p:cNvCxnSpPr/>
              <p:nvPr/>
            </p:nvCxnSpPr>
            <p:spPr>
              <a:xfrm>
                <a:off x="7616606" y="4531307"/>
                <a:ext cx="1154579"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a:extLst>
                <a:ext uri="{FF2B5EF4-FFF2-40B4-BE49-F238E27FC236}">
                  <a16:creationId xmlns:a16="http://schemas.microsoft.com/office/drawing/2014/main" id="{BF557628-66BD-4149-A337-DE92111A138C}"/>
                </a:ext>
              </a:extLst>
            </p:cNvPr>
            <p:cNvCxnSpPr/>
            <p:nvPr/>
          </p:nvCxnSpPr>
          <p:spPr>
            <a:xfrm flipV="1">
              <a:off x="8752840" y="4323418"/>
              <a:ext cx="0" cy="207889"/>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977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80">
                                          <p:stCondLst>
                                            <p:cond delay="0"/>
                                          </p:stCondLst>
                                        </p:cTn>
                                        <p:tgtEl>
                                          <p:spTgt spid="6"/>
                                        </p:tgtEl>
                                      </p:cBhvr>
                                    </p:animEffect>
                                    <p:anim calcmode="lin" valueType="num">
                                      <p:cBhvr>
                                        <p:cTn id="1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gtEl>
                                      </p:cBhvr>
                                      <p:to x="100000" y="60000"/>
                                    </p:animScale>
                                    <p:animScale>
                                      <p:cBhvr>
                                        <p:cTn id="25" dur="166" decel="50000">
                                          <p:stCondLst>
                                            <p:cond delay="676"/>
                                          </p:stCondLst>
                                        </p:cTn>
                                        <p:tgtEl>
                                          <p:spTgt spid="6"/>
                                        </p:tgtEl>
                                      </p:cBhvr>
                                      <p:to x="100000" y="100000"/>
                                    </p:animScale>
                                    <p:animScale>
                                      <p:cBhvr>
                                        <p:cTn id="26" dur="26">
                                          <p:stCondLst>
                                            <p:cond delay="1312"/>
                                          </p:stCondLst>
                                        </p:cTn>
                                        <p:tgtEl>
                                          <p:spTgt spid="6"/>
                                        </p:tgtEl>
                                      </p:cBhvr>
                                      <p:to x="100000" y="80000"/>
                                    </p:animScale>
                                    <p:animScale>
                                      <p:cBhvr>
                                        <p:cTn id="27" dur="166" decel="50000">
                                          <p:stCondLst>
                                            <p:cond delay="1338"/>
                                          </p:stCondLst>
                                        </p:cTn>
                                        <p:tgtEl>
                                          <p:spTgt spid="6"/>
                                        </p:tgtEl>
                                      </p:cBhvr>
                                      <p:to x="100000" y="100000"/>
                                    </p:animScale>
                                    <p:animScale>
                                      <p:cBhvr>
                                        <p:cTn id="28" dur="26">
                                          <p:stCondLst>
                                            <p:cond delay="1642"/>
                                          </p:stCondLst>
                                        </p:cTn>
                                        <p:tgtEl>
                                          <p:spTgt spid="6"/>
                                        </p:tgtEl>
                                      </p:cBhvr>
                                      <p:to x="100000" y="90000"/>
                                    </p:animScale>
                                    <p:animScale>
                                      <p:cBhvr>
                                        <p:cTn id="29" dur="166" decel="50000">
                                          <p:stCondLst>
                                            <p:cond delay="1668"/>
                                          </p:stCondLst>
                                        </p:cTn>
                                        <p:tgtEl>
                                          <p:spTgt spid="6"/>
                                        </p:tgtEl>
                                      </p:cBhvr>
                                      <p:to x="100000" y="100000"/>
                                    </p:animScale>
                                    <p:animScale>
                                      <p:cBhvr>
                                        <p:cTn id="30" dur="26">
                                          <p:stCondLst>
                                            <p:cond delay="1808"/>
                                          </p:stCondLst>
                                        </p:cTn>
                                        <p:tgtEl>
                                          <p:spTgt spid="6"/>
                                        </p:tgtEl>
                                      </p:cBhvr>
                                      <p:to x="100000" y="95000"/>
                                    </p:animScale>
                                    <p:animScale>
                                      <p:cBhvr>
                                        <p:cTn id="31" dur="166" decel="50000">
                                          <p:stCondLst>
                                            <p:cond delay="1834"/>
                                          </p:stCondLst>
                                        </p:cTn>
                                        <p:tgtEl>
                                          <p:spTgt spid="6"/>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5"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2000"/>
                                        <p:tgtEl>
                                          <p:spTgt spid="54"/>
                                        </p:tgtEl>
                                      </p:cBhvr>
                                    </p:animEffect>
                                    <p:anim calcmode="lin" valueType="num">
                                      <p:cBhvr>
                                        <p:cTn id="49" dur="2000" fill="hold"/>
                                        <p:tgtEl>
                                          <p:spTgt spid="54"/>
                                        </p:tgtEl>
                                        <p:attrNameLst>
                                          <p:attrName>ppt_w</p:attrName>
                                        </p:attrNameLst>
                                      </p:cBhvr>
                                      <p:tavLst>
                                        <p:tav tm="0" fmla="#ppt_w*sin(2.5*pi*$)">
                                          <p:val>
                                            <p:fltVal val="0"/>
                                          </p:val>
                                        </p:tav>
                                        <p:tav tm="100000">
                                          <p:val>
                                            <p:fltVal val="1"/>
                                          </p:val>
                                        </p:tav>
                                      </p:tavLst>
                                    </p:anim>
                                    <p:anim calcmode="lin" valueType="num">
                                      <p:cBhvr>
                                        <p:cTn id="50" dur="2000" fill="hold"/>
                                        <p:tgtEl>
                                          <p:spTgt spid="54"/>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53" grpId="0" animBg="1"/>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73738010"/>
              </p:ext>
            </p:extLst>
          </p:nvPr>
        </p:nvGraphicFramePr>
        <p:xfrm>
          <a:off x="3646085" y="965134"/>
          <a:ext cx="4583360" cy="2749909"/>
        </p:xfrm>
        <a:graphic>
          <a:graphicData uri="http://schemas.openxmlformats.org/drawingml/2006/table">
            <a:tbl>
              <a:tblPr>
                <a:tableStyleId>{327F97BB-C833-4FB7-BDE5-3F7075034690}</a:tableStyleId>
              </a:tblPr>
              <a:tblGrid>
                <a:gridCol w="572920">
                  <a:extLst>
                    <a:ext uri="{9D8B030D-6E8A-4147-A177-3AD203B41FA5}">
                      <a16:colId xmlns:a16="http://schemas.microsoft.com/office/drawing/2014/main" val="20000"/>
                    </a:ext>
                  </a:extLst>
                </a:gridCol>
                <a:gridCol w="572920">
                  <a:extLst>
                    <a:ext uri="{9D8B030D-6E8A-4147-A177-3AD203B41FA5}">
                      <a16:colId xmlns:a16="http://schemas.microsoft.com/office/drawing/2014/main" val="20001"/>
                    </a:ext>
                  </a:extLst>
                </a:gridCol>
                <a:gridCol w="572920">
                  <a:extLst>
                    <a:ext uri="{9D8B030D-6E8A-4147-A177-3AD203B41FA5}">
                      <a16:colId xmlns:a16="http://schemas.microsoft.com/office/drawing/2014/main" val="20002"/>
                    </a:ext>
                  </a:extLst>
                </a:gridCol>
                <a:gridCol w="572920">
                  <a:extLst>
                    <a:ext uri="{9D8B030D-6E8A-4147-A177-3AD203B41FA5}">
                      <a16:colId xmlns:a16="http://schemas.microsoft.com/office/drawing/2014/main" val="20003"/>
                    </a:ext>
                  </a:extLst>
                </a:gridCol>
                <a:gridCol w="572920">
                  <a:extLst>
                    <a:ext uri="{9D8B030D-6E8A-4147-A177-3AD203B41FA5}">
                      <a16:colId xmlns:a16="http://schemas.microsoft.com/office/drawing/2014/main" val="20004"/>
                    </a:ext>
                  </a:extLst>
                </a:gridCol>
                <a:gridCol w="572920">
                  <a:extLst>
                    <a:ext uri="{9D8B030D-6E8A-4147-A177-3AD203B41FA5}">
                      <a16:colId xmlns:a16="http://schemas.microsoft.com/office/drawing/2014/main" val="20005"/>
                    </a:ext>
                  </a:extLst>
                </a:gridCol>
                <a:gridCol w="572920">
                  <a:extLst>
                    <a:ext uri="{9D8B030D-6E8A-4147-A177-3AD203B41FA5}">
                      <a16:colId xmlns:a16="http://schemas.microsoft.com/office/drawing/2014/main" val="20006"/>
                    </a:ext>
                  </a:extLst>
                </a:gridCol>
                <a:gridCol w="572920">
                  <a:extLst>
                    <a:ext uri="{9D8B030D-6E8A-4147-A177-3AD203B41FA5}">
                      <a16:colId xmlns:a16="http://schemas.microsoft.com/office/drawing/2014/main" val="20007"/>
                    </a:ext>
                  </a:extLst>
                </a:gridCol>
              </a:tblGrid>
              <a:tr h="172819">
                <a:tc>
                  <a:txBody>
                    <a:bodyPr/>
                    <a:lstStyle/>
                    <a:p>
                      <a:pPr algn="ctr" fontAlgn="b"/>
                      <a:r>
                        <a:rPr lang="en-IN" sz="2000" b="1" i="0" u="none" strike="noStrike" dirty="0">
                          <a:solidFill>
                            <a:srgbClr val="000000"/>
                          </a:solidFill>
                          <a:effectLst/>
                          <a:latin typeface="Calibri" panose="020F0502020204030204" pitchFamily="34" charset="0"/>
                        </a:rPr>
                        <a:t>0</a:t>
                      </a:r>
                    </a:p>
                  </a:txBody>
                  <a:tcPr marL="12700" marR="12700" marT="1270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47487">
                <a:tc>
                  <a:txBody>
                    <a:bodyPr/>
                    <a:lstStyle/>
                    <a:p>
                      <a:pPr algn="ctr" fontAlgn="b"/>
                      <a:r>
                        <a:rPr lang="en-IN" sz="2000" b="1" i="0" u="none" strike="noStrike" dirty="0">
                          <a:solidFill>
                            <a:srgbClr val="000000"/>
                          </a:solidFill>
                          <a:effectLst/>
                          <a:latin typeface="Calibri" panose="020F0502020204030204" pitchFamily="34" charset="0"/>
                        </a:rPr>
                        <a:t>4</a:t>
                      </a:r>
                    </a:p>
                  </a:txBody>
                  <a:tcPr marL="12700" marR="12700" marT="1270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47487">
                <a:tc>
                  <a:txBody>
                    <a:bodyPr/>
                    <a:lstStyle/>
                    <a:p>
                      <a:pPr algn="ctr" fontAlgn="b"/>
                      <a:r>
                        <a:rPr lang="en-IN" sz="2000" b="1" i="0" u="none" strike="noStrike" dirty="0">
                          <a:solidFill>
                            <a:srgbClr val="000000"/>
                          </a:solidFill>
                          <a:effectLst/>
                          <a:latin typeface="Calibri" panose="020F0502020204030204" pitchFamily="34" charset="0"/>
                        </a:rPr>
                        <a:t>10</a:t>
                      </a:r>
                    </a:p>
                  </a:txBody>
                  <a:tcPr marL="12700" marR="12700" marT="1270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47487">
                <a:tc>
                  <a:txBody>
                    <a:bodyPr/>
                    <a:lstStyle/>
                    <a:p>
                      <a:pPr algn="ctr" fontAlgn="b"/>
                      <a:r>
                        <a:rPr lang="en-IN" sz="2000" b="1" i="0" u="none" strike="noStrike" dirty="0">
                          <a:solidFill>
                            <a:srgbClr val="000000"/>
                          </a:solidFill>
                          <a:effectLst/>
                          <a:latin typeface="Calibri" panose="020F0502020204030204" pitchFamily="34" charset="0"/>
                        </a:rPr>
                        <a:t>10</a:t>
                      </a:r>
                    </a:p>
                  </a:txBody>
                  <a:tcPr marL="12700" marR="12700" marT="1270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47487">
                <a:tc>
                  <a:txBody>
                    <a:bodyPr/>
                    <a:lstStyle/>
                    <a:p>
                      <a:pPr algn="ctr" fontAlgn="b"/>
                      <a:r>
                        <a:rPr lang="en-IN" sz="2000" b="1" i="0" u="none" strike="noStrike" dirty="0">
                          <a:solidFill>
                            <a:srgbClr val="000000"/>
                          </a:solidFill>
                          <a:effectLst/>
                          <a:latin typeface="Calibri" panose="020F0502020204030204" pitchFamily="34" charset="0"/>
                        </a:rPr>
                        <a:t>14</a:t>
                      </a:r>
                    </a:p>
                  </a:txBody>
                  <a:tcPr marL="12700" marR="12700" marT="1270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47487">
                <a:tc>
                  <a:txBody>
                    <a:bodyPr/>
                    <a:lstStyle/>
                    <a:p>
                      <a:pPr algn="ctr" fontAlgn="b"/>
                      <a:r>
                        <a:rPr lang="en-IN" sz="2000" b="1" i="0" u="none" strike="noStrike" dirty="0">
                          <a:solidFill>
                            <a:srgbClr val="000000"/>
                          </a:solidFill>
                          <a:effectLst/>
                          <a:latin typeface="Calibri" panose="020F0502020204030204" pitchFamily="34" charset="0"/>
                        </a:rPr>
                        <a:t>20</a:t>
                      </a:r>
                    </a:p>
                  </a:txBody>
                  <a:tcPr marL="12700" marR="12700" marT="1270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47487">
                <a:tc>
                  <a:txBody>
                    <a:bodyPr/>
                    <a:lstStyle/>
                    <a:p>
                      <a:pPr algn="ctr" fontAlgn="b"/>
                      <a:r>
                        <a:rPr lang="en-IN" sz="2000" b="1" i="0" u="none" strike="noStrike" dirty="0">
                          <a:solidFill>
                            <a:srgbClr val="000000"/>
                          </a:solidFill>
                          <a:effectLst/>
                          <a:latin typeface="Calibri" panose="020F0502020204030204" pitchFamily="34" charset="0"/>
                        </a:rPr>
                        <a:t>20</a:t>
                      </a:r>
                    </a:p>
                  </a:txBody>
                  <a:tcPr marL="12700" marR="12700" marT="1270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347487">
                <a:tc>
                  <a:txBody>
                    <a:bodyPr/>
                    <a:lstStyle/>
                    <a:p>
                      <a:pPr algn="ctr" fontAlgn="b"/>
                      <a:r>
                        <a:rPr lang="en-IN" sz="2000" b="1" i="0" u="none" strike="noStrike" dirty="0">
                          <a:solidFill>
                            <a:srgbClr val="000000"/>
                          </a:solidFill>
                          <a:effectLst/>
                          <a:latin typeface="Calibri" panose="020F0502020204030204" pitchFamily="34" charset="0"/>
                        </a:rPr>
                        <a:t>24</a:t>
                      </a:r>
                    </a:p>
                  </a:txBody>
                  <a:tcPr marL="12700" marR="12700" marT="1270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itle 2">
            <a:extLst>
              <a:ext uri="{FF2B5EF4-FFF2-40B4-BE49-F238E27FC236}">
                <a16:creationId xmlns:a16="http://schemas.microsoft.com/office/drawing/2014/main" id="{4C80C5C6-B92F-4A7F-8E19-DC44FAED2318}"/>
              </a:ext>
            </a:extLst>
          </p:cNvPr>
          <p:cNvSpPr txBox="1">
            <a:spLocks/>
          </p:cNvSpPr>
          <p:nvPr/>
        </p:nvSpPr>
        <p:spPr>
          <a:xfrm>
            <a:off x="1645162" y="202042"/>
            <a:ext cx="8408676" cy="586049"/>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fontAlgn="auto">
              <a:spcBef>
                <a:spcPts val="0"/>
              </a:spcBef>
              <a:spcAft>
                <a:spcPts val="0"/>
              </a:spcAft>
              <a:defRPr/>
            </a:pPr>
            <a:r>
              <a:rPr lang="en-US" sz="4000" b="1" dirty="0">
                <a:solidFill>
                  <a:srgbClr val="E00D50"/>
                </a:solidFill>
                <a:latin typeface="Raleway"/>
              </a:rPr>
              <a:t>Example</a:t>
            </a:r>
          </a:p>
        </p:txBody>
      </p:sp>
      <p:graphicFrame>
        <p:nvGraphicFramePr>
          <p:cNvPr id="7" name="Table 6">
            <a:extLst>
              <a:ext uri="{FF2B5EF4-FFF2-40B4-BE49-F238E27FC236}">
                <a16:creationId xmlns:a16="http://schemas.microsoft.com/office/drawing/2014/main" id="{0F5E2F4A-9EF1-4945-BC7F-A8882F4B585D}"/>
              </a:ext>
            </a:extLst>
          </p:cNvPr>
          <p:cNvGraphicFramePr>
            <a:graphicFrameLocks noGrp="1"/>
          </p:cNvGraphicFramePr>
          <p:nvPr>
            <p:extLst>
              <p:ext uri="{D42A27DB-BD31-4B8C-83A1-F6EECF244321}">
                <p14:modId xmlns:p14="http://schemas.microsoft.com/office/powerpoint/2010/main" val="2070447026"/>
              </p:ext>
            </p:extLst>
          </p:nvPr>
        </p:nvGraphicFramePr>
        <p:xfrm>
          <a:off x="810276" y="4445832"/>
          <a:ext cx="4064000" cy="1971540"/>
        </p:xfrm>
        <a:graphic>
          <a:graphicData uri="http://schemas.openxmlformats.org/drawingml/2006/table">
            <a:tbl>
              <a:tblPr>
                <a:tableStyleId>{306799F8-075E-4A3A-A7F6-7FBC6576F1A4}</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tblGrid>
              <a:tr h="394308">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94308">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94308">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94308">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94308">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a:effectLst/>
                        </a:rPr>
                        <a:t>*</a:t>
                      </a:r>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1" name="Table 10">
            <a:extLst>
              <a:ext uri="{FF2B5EF4-FFF2-40B4-BE49-F238E27FC236}">
                <a16:creationId xmlns:a16="http://schemas.microsoft.com/office/drawing/2014/main" id="{B7ADAE73-78E5-4347-B51C-D75542CA8852}"/>
              </a:ext>
            </a:extLst>
          </p:cNvPr>
          <p:cNvGraphicFramePr>
            <a:graphicFrameLocks noGrp="1"/>
          </p:cNvGraphicFramePr>
          <p:nvPr>
            <p:extLst>
              <p:ext uri="{D42A27DB-BD31-4B8C-83A1-F6EECF244321}">
                <p14:modId xmlns:p14="http://schemas.microsoft.com/office/powerpoint/2010/main" val="3132093198"/>
              </p:ext>
            </p:extLst>
          </p:nvPr>
        </p:nvGraphicFramePr>
        <p:xfrm>
          <a:off x="5592418" y="4108174"/>
          <a:ext cx="6339876" cy="2547784"/>
        </p:xfrm>
        <a:graphic>
          <a:graphicData uri="http://schemas.openxmlformats.org/drawingml/2006/table">
            <a:tbl>
              <a:tblPr>
                <a:tableStyleId>{306799F8-075E-4A3A-A7F6-7FBC6576F1A4}</a:tableStyleId>
              </a:tblPr>
              <a:tblGrid>
                <a:gridCol w="528323">
                  <a:extLst>
                    <a:ext uri="{9D8B030D-6E8A-4147-A177-3AD203B41FA5}">
                      <a16:colId xmlns:a16="http://schemas.microsoft.com/office/drawing/2014/main" val="20000"/>
                    </a:ext>
                  </a:extLst>
                </a:gridCol>
                <a:gridCol w="528323">
                  <a:extLst>
                    <a:ext uri="{9D8B030D-6E8A-4147-A177-3AD203B41FA5}">
                      <a16:colId xmlns:a16="http://schemas.microsoft.com/office/drawing/2014/main" val="20001"/>
                    </a:ext>
                  </a:extLst>
                </a:gridCol>
                <a:gridCol w="528323">
                  <a:extLst>
                    <a:ext uri="{9D8B030D-6E8A-4147-A177-3AD203B41FA5}">
                      <a16:colId xmlns:a16="http://schemas.microsoft.com/office/drawing/2014/main" val="20002"/>
                    </a:ext>
                  </a:extLst>
                </a:gridCol>
                <a:gridCol w="528323">
                  <a:extLst>
                    <a:ext uri="{9D8B030D-6E8A-4147-A177-3AD203B41FA5}">
                      <a16:colId xmlns:a16="http://schemas.microsoft.com/office/drawing/2014/main" val="20003"/>
                    </a:ext>
                  </a:extLst>
                </a:gridCol>
                <a:gridCol w="528323">
                  <a:extLst>
                    <a:ext uri="{9D8B030D-6E8A-4147-A177-3AD203B41FA5}">
                      <a16:colId xmlns:a16="http://schemas.microsoft.com/office/drawing/2014/main" val="20004"/>
                    </a:ext>
                  </a:extLst>
                </a:gridCol>
                <a:gridCol w="528323">
                  <a:extLst>
                    <a:ext uri="{9D8B030D-6E8A-4147-A177-3AD203B41FA5}">
                      <a16:colId xmlns:a16="http://schemas.microsoft.com/office/drawing/2014/main" val="20005"/>
                    </a:ext>
                  </a:extLst>
                </a:gridCol>
                <a:gridCol w="528323">
                  <a:extLst>
                    <a:ext uri="{9D8B030D-6E8A-4147-A177-3AD203B41FA5}">
                      <a16:colId xmlns:a16="http://schemas.microsoft.com/office/drawing/2014/main" val="20006"/>
                    </a:ext>
                  </a:extLst>
                </a:gridCol>
                <a:gridCol w="528323">
                  <a:extLst>
                    <a:ext uri="{9D8B030D-6E8A-4147-A177-3AD203B41FA5}">
                      <a16:colId xmlns:a16="http://schemas.microsoft.com/office/drawing/2014/main" val="20007"/>
                    </a:ext>
                  </a:extLst>
                </a:gridCol>
                <a:gridCol w="528323">
                  <a:extLst>
                    <a:ext uri="{9D8B030D-6E8A-4147-A177-3AD203B41FA5}">
                      <a16:colId xmlns:a16="http://schemas.microsoft.com/office/drawing/2014/main" val="20008"/>
                    </a:ext>
                  </a:extLst>
                </a:gridCol>
                <a:gridCol w="528323">
                  <a:extLst>
                    <a:ext uri="{9D8B030D-6E8A-4147-A177-3AD203B41FA5}">
                      <a16:colId xmlns:a16="http://schemas.microsoft.com/office/drawing/2014/main" val="20009"/>
                    </a:ext>
                  </a:extLst>
                </a:gridCol>
                <a:gridCol w="528323">
                  <a:extLst>
                    <a:ext uri="{9D8B030D-6E8A-4147-A177-3AD203B41FA5}">
                      <a16:colId xmlns:a16="http://schemas.microsoft.com/office/drawing/2014/main" val="20010"/>
                    </a:ext>
                  </a:extLst>
                </a:gridCol>
                <a:gridCol w="528323">
                  <a:extLst>
                    <a:ext uri="{9D8B030D-6E8A-4147-A177-3AD203B41FA5}">
                      <a16:colId xmlns:a16="http://schemas.microsoft.com/office/drawing/2014/main" val="20011"/>
                    </a:ext>
                  </a:extLst>
                </a:gridCol>
              </a:tblGrid>
              <a:tr h="363969">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kern="1200" dirty="0">
                          <a:solidFill>
                            <a:srgbClr val="000000"/>
                          </a:solidFill>
                          <a:effectLst/>
                          <a:latin typeface="Calibri" panose="020F0502020204030204" pitchFamily="34" charset="0"/>
                          <a:ea typeface="+mn-ea"/>
                          <a:cs typeface="+mn-cs"/>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63969">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63969">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63969">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endParaRPr lang="en-IN" sz="2000" b="1" i="0" u="none" strike="noStrike" dirty="0">
                        <a:solidFill>
                          <a:srgbClr val="000000"/>
                        </a:solidFill>
                        <a:effectLst/>
                        <a:latin typeface="Calibri" panose="020F0502020204030204" pitchFamily="34" charset="0"/>
                      </a:endParaRP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727939">
                <a:tc gridSpan="12">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fontAlgn="b"/>
                      <a:endParaRPr lang="en-IN"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63969">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a:t>
                      </a:r>
                    </a:p>
                  </a:txBody>
                  <a:tcPr marL="12700" marR="12700" marT="127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itle 2">
            <a:extLst>
              <a:ext uri="{FF2B5EF4-FFF2-40B4-BE49-F238E27FC236}">
                <a16:creationId xmlns:a16="http://schemas.microsoft.com/office/drawing/2014/main" id="{55089924-9989-4D5A-B2CA-A1671AC708B5}"/>
              </a:ext>
            </a:extLst>
          </p:cNvPr>
          <p:cNvSpPr txBox="1">
            <a:spLocks/>
          </p:cNvSpPr>
          <p:nvPr/>
        </p:nvSpPr>
        <p:spPr>
          <a:xfrm>
            <a:off x="353680" y="3663217"/>
            <a:ext cx="8408676" cy="586049"/>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fontAlgn="auto">
              <a:spcBef>
                <a:spcPts val="0"/>
              </a:spcBef>
              <a:spcAft>
                <a:spcPts val="0"/>
              </a:spcAft>
              <a:defRPr/>
            </a:pPr>
            <a:r>
              <a:rPr lang="en-US" sz="4000" b="1" dirty="0">
                <a:solidFill>
                  <a:srgbClr val="E00D50"/>
                </a:solidFill>
                <a:latin typeface="Raleway"/>
              </a:rPr>
              <a:t>Exercises</a:t>
            </a:r>
          </a:p>
        </p:txBody>
      </p:sp>
    </p:spTree>
    <p:extLst>
      <p:ext uri="{BB962C8B-B14F-4D97-AF65-F5344CB8AC3E}">
        <p14:creationId xmlns:p14="http://schemas.microsoft.com/office/powerpoint/2010/main" val="178068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04048"/>
            <a:ext cx="12192000" cy="768085"/>
          </a:xfrm>
        </p:spPr>
        <p:txBody>
          <a:bodyPr/>
          <a:lstStyle/>
          <a:p>
            <a:r>
              <a:rPr lang="en-IN" dirty="0"/>
              <a:t>Inverted Table</a:t>
            </a:r>
          </a:p>
        </p:txBody>
      </p:sp>
      <p:sp>
        <p:nvSpPr>
          <p:cNvPr id="3" name="Content Placeholder 2"/>
          <p:cNvSpPr>
            <a:spLocks noGrp="1"/>
          </p:cNvSpPr>
          <p:nvPr>
            <p:ph idx="1"/>
          </p:nvPr>
        </p:nvSpPr>
        <p:spPr>
          <a:xfrm>
            <a:off x="934954" y="1399447"/>
            <a:ext cx="11425269" cy="5458553"/>
          </a:xfrm>
        </p:spPr>
        <p:txBody>
          <a:bodyPr/>
          <a:lstStyle/>
          <a:p>
            <a:pPr>
              <a:lnSpc>
                <a:spcPct val="150000"/>
              </a:lnSpc>
            </a:pPr>
            <a:r>
              <a:rPr lang="en-IN" sz="3200" dirty="0"/>
              <a:t>With Inverted Tables:</a:t>
            </a:r>
          </a:p>
          <a:p>
            <a:pPr lvl="1">
              <a:lnSpc>
                <a:spcPct val="150000"/>
              </a:lnSpc>
            </a:pPr>
            <a:r>
              <a:rPr lang="en-IN" sz="3200" dirty="0"/>
              <a:t>Retrieve the records based on any field in sorted order</a:t>
            </a:r>
          </a:p>
          <a:p>
            <a:pPr lvl="1">
              <a:lnSpc>
                <a:spcPct val="150000"/>
              </a:lnSpc>
            </a:pPr>
            <a:r>
              <a:rPr lang="en-IN" sz="3200" dirty="0"/>
              <a:t>Inverted Table maintains the </a:t>
            </a:r>
          </a:p>
          <a:p>
            <a:pPr lvl="4">
              <a:lnSpc>
                <a:spcPct val="150000"/>
              </a:lnSpc>
            </a:pPr>
            <a:r>
              <a:rPr lang="en-IN" sz="3200" dirty="0"/>
              <a:t>index numbers of column</a:t>
            </a:r>
          </a:p>
          <a:p>
            <a:pPr lvl="4">
              <a:lnSpc>
                <a:spcPct val="150000"/>
              </a:lnSpc>
            </a:pPr>
            <a:r>
              <a:rPr lang="en-IN" sz="3200" dirty="0"/>
              <a:t>Sorted on the respective key</a:t>
            </a:r>
          </a:p>
        </p:txBody>
      </p:sp>
      <p:sp>
        <p:nvSpPr>
          <p:cNvPr id="5" name="Title 2">
            <a:extLst>
              <a:ext uri="{FF2B5EF4-FFF2-40B4-BE49-F238E27FC236}">
                <a16:creationId xmlns:a16="http://schemas.microsoft.com/office/drawing/2014/main" id="{30EF547B-5AC6-45ED-A790-943735ACA661}"/>
              </a:ext>
            </a:extLst>
          </p:cNvPr>
          <p:cNvSpPr txBox="1">
            <a:spLocks/>
          </p:cNvSpPr>
          <p:nvPr/>
        </p:nvSpPr>
        <p:spPr>
          <a:xfrm>
            <a:off x="1711423" y="406717"/>
            <a:ext cx="8408676" cy="586049"/>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INVERTED TABLES</a:t>
            </a:r>
          </a:p>
        </p:txBody>
      </p:sp>
    </p:spTree>
    <p:extLst>
      <p:ext uri="{BB962C8B-B14F-4D97-AF65-F5344CB8AC3E}">
        <p14:creationId xmlns:p14="http://schemas.microsoft.com/office/powerpoint/2010/main" val="2400271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693024A-A054-43A5-8C73-63A5DE4B6147}"/>
              </a:ext>
            </a:extLst>
          </p:cNvPr>
          <p:cNvGraphicFramePr>
            <a:graphicFrameLocks noGrp="1"/>
          </p:cNvGraphicFramePr>
          <p:nvPr>
            <p:extLst>
              <p:ext uri="{D42A27DB-BD31-4B8C-83A1-F6EECF244321}">
                <p14:modId xmlns:p14="http://schemas.microsoft.com/office/powerpoint/2010/main" val="3127222845"/>
              </p:ext>
            </p:extLst>
          </p:nvPr>
        </p:nvGraphicFramePr>
        <p:xfrm>
          <a:off x="381000" y="1362580"/>
          <a:ext cx="5181601" cy="5300804"/>
        </p:xfrm>
        <a:graphic>
          <a:graphicData uri="http://schemas.openxmlformats.org/drawingml/2006/table">
            <a:tbl>
              <a:tblPr firstRow="1" bandRow="1">
                <a:tableStyleId>{21E4AEA4-8DFA-4A89-87EB-49C32662AFE0}</a:tableStyleId>
              </a:tblPr>
              <a:tblGrid>
                <a:gridCol w="367241">
                  <a:extLst>
                    <a:ext uri="{9D8B030D-6E8A-4147-A177-3AD203B41FA5}">
                      <a16:colId xmlns:a16="http://schemas.microsoft.com/office/drawing/2014/main" val="20000"/>
                    </a:ext>
                  </a:extLst>
                </a:gridCol>
                <a:gridCol w="968224">
                  <a:extLst>
                    <a:ext uri="{9D8B030D-6E8A-4147-A177-3AD203B41FA5}">
                      <a16:colId xmlns:a16="http://schemas.microsoft.com/office/drawing/2014/main" val="20001"/>
                    </a:ext>
                  </a:extLst>
                </a:gridCol>
                <a:gridCol w="1242635">
                  <a:extLst>
                    <a:ext uri="{9D8B030D-6E8A-4147-A177-3AD203B41FA5}">
                      <a16:colId xmlns:a16="http://schemas.microsoft.com/office/drawing/2014/main" val="20002"/>
                    </a:ext>
                  </a:extLst>
                </a:gridCol>
                <a:gridCol w="2603501">
                  <a:extLst>
                    <a:ext uri="{9D8B030D-6E8A-4147-A177-3AD203B41FA5}">
                      <a16:colId xmlns:a16="http://schemas.microsoft.com/office/drawing/2014/main" val="20003"/>
                    </a:ext>
                  </a:extLst>
                </a:gridCol>
              </a:tblGrid>
              <a:tr h="466484">
                <a:tc>
                  <a:txBody>
                    <a:bodyPr/>
                    <a:lstStyle/>
                    <a:p>
                      <a:pPr algn="ctr" fontAlgn="b"/>
                      <a:r>
                        <a:rPr lang="en-IN" sz="1600" b="1" u="none" strike="noStrike" dirty="0">
                          <a:effectLst/>
                        </a:rPr>
                        <a:t>Sr. No.</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b"/>
                      <a:r>
                        <a:rPr lang="en-IN" sz="1600" b="1" u="none" strike="noStrike">
                          <a:effectLst/>
                        </a:rPr>
                        <a:t>Register Number</a:t>
                      </a:r>
                      <a:endParaRPr lang="en-IN" sz="1600" b="1"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r>
                        <a:rPr lang="en-IN" sz="1600" b="1" u="none" strike="noStrike">
                          <a:effectLst/>
                        </a:rPr>
                        <a:t>Roll Number</a:t>
                      </a:r>
                      <a:endParaRPr lang="en-IN" sz="1600" b="1"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r>
                        <a:rPr lang="en-IN" sz="1600" b="1" u="none" strike="noStrike" dirty="0">
                          <a:effectLst/>
                        </a:rPr>
                        <a:t>Student Name</a:t>
                      </a:r>
                      <a:endParaRPr lang="en-IN" sz="1600" b="1" i="0" u="none" strike="noStrike" dirty="0">
                        <a:solidFill>
                          <a:srgbClr val="000000"/>
                        </a:solidFill>
                        <a:effectLst/>
                        <a:latin typeface="Calibri" panose="020F0502020204030204" pitchFamily="34" charset="0"/>
                      </a:endParaRPr>
                    </a:p>
                  </a:txBody>
                  <a:tcPr marL="12700" marR="12700" marT="12700" marB="0" anchor="ctr"/>
                </a:tc>
                <a:extLst>
                  <a:ext uri="{0D108BD9-81ED-4DB2-BD59-A6C34878D82A}">
                    <a16:rowId xmlns:a16="http://schemas.microsoft.com/office/drawing/2014/main" val="10000"/>
                  </a:ext>
                </a:extLst>
              </a:tr>
              <a:tr h="466484">
                <a:tc>
                  <a:txBody>
                    <a:bodyPr/>
                    <a:lstStyle/>
                    <a:p>
                      <a:pPr algn="ctr" fontAlgn="b"/>
                      <a:r>
                        <a:rPr lang="en-IN" sz="1600" b="1" u="none" strike="noStrike" dirty="0">
                          <a:effectLst/>
                        </a:rPr>
                        <a:t>1</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37110001</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17SCS0151</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GUNDA AAKASH</a:t>
                      </a:r>
                    </a:p>
                  </a:txBody>
                  <a:tcPr marL="12700" marR="12700" marT="12700" marB="0" anchor="ctr"/>
                </a:tc>
                <a:extLst>
                  <a:ext uri="{0D108BD9-81ED-4DB2-BD59-A6C34878D82A}">
                    <a16:rowId xmlns:a16="http://schemas.microsoft.com/office/drawing/2014/main" val="10001"/>
                  </a:ext>
                </a:extLst>
              </a:tr>
              <a:tr h="466484">
                <a:tc>
                  <a:txBody>
                    <a:bodyPr/>
                    <a:lstStyle/>
                    <a:p>
                      <a:pPr algn="ctr" fontAlgn="b"/>
                      <a:r>
                        <a:rPr lang="en-IN" sz="1600" b="1" u="none" strike="noStrike" dirty="0">
                          <a:effectLst/>
                        </a:rPr>
                        <a:t>2</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37110003</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17SCS0003</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AAVUNOOR RUTHWIK </a:t>
                      </a:r>
                    </a:p>
                  </a:txBody>
                  <a:tcPr marL="12700" marR="12700" marT="12700" marB="0" anchor="ctr"/>
                </a:tc>
                <a:extLst>
                  <a:ext uri="{0D108BD9-81ED-4DB2-BD59-A6C34878D82A}">
                    <a16:rowId xmlns:a16="http://schemas.microsoft.com/office/drawing/2014/main" val="10002"/>
                  </a:ext>
                </a:extLst>
              </a:tr>
              <a:tr h="466484">
                <a:tc>
                  <a:txBody>
                    <a:bodyPr/>
                    <a:lstStyle/>
                    <a:p>
                      <a:pPr algn="ctr" fontAlgn="b"/>
                      <a:r>
                        <a:rPr lang="en-IN" sz="1600" b="1" u="none" strike="noStrike" dirty="0">
                          <a:effectLst/>
                        </a:rPr>
                        <a:t>3</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37110005</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17SCS5003</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ABHINAV SINHA</a:t>
                      </a:r>
                    </a:p>
                  </a:txBody>
                  <a:tcPr marL="12700" marR="12700" marT="12700" marB="0" anchor="ctr"/>
                </a:tc>
                <a:extLst>
                  <a:ext uri="{0D108BD9-81ED-4DB2-BD59-A6C34878D82A}">
                    <a16:rowId xmlns:a16="http://schemas.microsoft.com/office/drawing/2014/main" val="10003"/>
                  </a:ext>
                </a:extLst>
              </a:tr>
              <a:tr h="466484">
                <a:tc>
                  <a:txBody>
                    <a:bodyPr/>
                    <a:lstStyle/>
                    <a:p>
                      <a:pPr algn="ctr" fontAlgn="b"/>
                      <a:r>
                        <a:rPr lang="en-IN" sz="1600" b="1" u="none" strike="noStrike" dirty="0">
                          <a:effectLst/>
                        </a:rPr>
                        <a:t>4</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37110573</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17SCS0348</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GANESH SAI NADH REDDY</a:t>
                      </a:r>
                    </a:p>
                  </a:txBody>
                  <a:tcPr marL="12700" marR="12700" marT="12700" marB="0" anchor="ctr"/>
                </a:tc>
                <a:extLst>
                  <a:ext uri="{0D108BD9-81ED-4DB2-BD59-A6C34878D82A}">
                    <a16:rowId xmlns:a16="http://schemas.microsoft.com/office/drawing/2014/main" val="10004"/>
                  </a:ext>
                </a:extLst>
              </a:tr>
              <a:tr h="466484">
                <a:tc>
                  <a:txBody>
                    <a:bodyPr/>
                    <a:lstStyle/>
                    <a:p>
                      <a:pPr algn="ctr" fontAlgn="b"/>
                      <a:r>
                        <a:rPr lang="en-IN" sz="1600" b="1" u="none" strike="noStrike" dirty="0">
                          <a:effectLst/>
                        </a:rPr>
                        <a:t>5</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37110575</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17SCS8075</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POTHININDI SHANKAR</a:t>
                      </a:r>
                    </a:p>
                  </a:txBody>
                  <a:tcPr marL="12700" marR="12700" marT="12700" marB="0" anchor="ctr"/>
                </a:tc>
                <a:extLst>
                  <a:ext uri="{0D108BD9-81ED-4DB2-BD59-A6C34878D82A}">
                    <a16:rowId xmlns:a16="http://schemas.microsoft.com/office/drawing/2014/main" val="10005"/>
                  </a:ext>
                </a:extLst>
              </a:tr>
              <a:tr h="466484">
                <a:tc>
                  <a:txBody>
                    <a:bodyPr/>
                    <a:lstStyle/>
                    <a:p>
                      <a:pPr algn="ctr" fontAlgn="b"/>
                      <a:r>
                        <a:rPr lang="en-IN" sz="1600" b="1" u="none" strike="noStrike" dirty="0">
                          <a:effectLst/>
                        </a:rPr>
                        <a:t>6</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37110002</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17SCS5002</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AAKKASH SHREYAN M</a:t>
                      </a:r>
                    </a:p>
                  </a:txBody>
                  <a:tcPr marL="12700" marR="12700" marT="12700" marB="0" anchor="ctr"/>
                </a:tc>
                <a:extLst>
                  <a:ext uri="{0D108BD9-81ED-4DB2-BD59-A6C34878D82A}">
                    <a16:rowId xmlns:a16="http://schemas.microsoft.com/office/drawing/2014/main" val="10006"/>
                  </a:ext>
                </a:extLst>
              </a:tr>
              <a:tr h="466484">
                <a:tc>
                  <a:txBody>
                    <a:bodyPr/>
                    <a:lstStyle/>
                    <a:p>
                      <a:pPr algn="ctr" fontAlgn="b"/>
                      <a:r>
                        <a:rPr lang="en-IN" sz="1600" b="1" u="none" strike="noStrike" dirty="0">
                          <a:effectLst/>
                        </a:rPr>
                        <a:t>7</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37110004</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17SCS8001</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ABBAREDDY SAIKRISHNA</a:t>
                      </a:r>
                    </a:p>
                  </a:txBody>
                  <a:tcPr marL="12700" marR="12700" marT="12700" marB="0" anchor="ctr"/>
                </a:tc>
                <a:extLst>
                  <a:ext uri="{0D108BD9-81ED-4DB2-BD59-A6C34878D82A}">
                    <a16:rowId xmlns:a16="http://schemas.microsoft.com/office/drawing/2014/main" val="10007"/>
                  </a:ext>
                </a:extLst>
              </a:tr>
              <a:tr h="466484">
                <a:tc>
                  <a:txBody>
                    <a:bodyPr/>
                    <a:lstStyle/>
                    <a:p>
                      <a:pPr algn="ctr" fontAlgn="b"/>
                      <a:r>
                        <a:rPr lang="en-IN" sz="1600" b="1" u="none" strike="noStrike" dirty="0">
                          <a:effectLst/>
                        </a:rPr>
                        <a:t>8</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37110574</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17SCS0350</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ABHILASH CHOWDARY </a:t>
                      </a:r>
                    </a:p>
                  </a:txBody>
                  <a:tcPr marL="12700" marR="12700" marT="12700" marB="0" anchor="ctr"/>
                </a:tc>
                <a:extLst>
                  <a:ext uri="{0D108BD9-81ED-4DB2-BD59-A6C34878D82A}">
                    <a16:rowId xmlns:a16="http://schemas.microsoft.com/office/drawing/2014/main" val="10008"/>
                  </a:ext>
                </a:extLst>
              </a:tr>
              <a:tr h="466484">
                <a:tc>
                  <a:txBody>
                    <a:bodyPr/>
                    <a:lstStyle/>
                    <a:p>
                      <a:pPr algn="ctr" fontAlgn="b"/>
                      <a:r>
                        <a:rPr lang="en-IN" sz="1600" b="1" u="none" strike="noStrike" dirty="0">
                          <a:effectLst/>
                        </a:rPr>
                        <a:t>9</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37110576</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17SCS0351</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POTHIREDDY GOKUL REDDY</a:t>
                      </a:r>
                    </a:p>
                  </a:txBody>
                  <a:tcPr marL="12700" marR="12700" marT="12700" marB="0" anchor="ctr"/>
                </a:tc>
                <a:extLst>
                  <a:ext uri="{0D108BD9-81ED-4DB2-BD59-A6C34878D82A}">
                    <a16:rowId xmlns:a16="http://schemas.microsoft.com/office/drawing/2014/main" val="10009"/>
                  </a:ext>
                </a:extLst>
              </a:tr>
              <a:tr h="466484">
                <a:tc>
                  <a:txBody>
                    <a:bodyPr/>
                    <a:lstStyle/>
                    <a:p>
                      <a:pPr algn="ctr" fontAlgn="b"/>
                      <a:r>
                        <a:rPr lang="en-IN" sz="1600" b="1" u="none" strike="noStrike" dirty="0">
                          <a:effectLst/>
                        </a:rPr>
                        <a:t>10</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37110577</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17SCS0352</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POTLA LAKSHMI PRASANNA </a:t>
                      </a:r>
                    </a:p>
                  </a:txBody>
                  <a:tcPr marL="12700" marR="12700" marT="12700" marB="0" anchor="ctr"/>
                </a:tc>
                <a:extLst>
                  <a:ext uri="{0D108BD9-81ED-4DB2-BD59-A6C34878D82A}">
                    <a16:rowId xmlns:a16="http://schemas.microsoft.com/office/drawing/2014/main" val="10010"/>
                  </a:ext>
                </a:extLst>
              </a:tr>
            </a:tbl>
          </a:graphicData>
        </a:graphic>
      </p:graphicFrame>
      <p:sp>
        <p:nvSpPr>
          <p:cNvPr id="7" name="Title 2">
            <a:extLst>
              <a:ext uri="{FF2B5EF4-FFF2-40B4-BE49-F238E27FC236}">
                <a16:creationId xmlns:a16="http://schemas.microsoft.com/office/drawing/2014/main" id="{05818CEB-2189-4DF1-B87D-DFAFD9A6E622}"/>
              </a:ext>
            </a:extLst>
          </p:cNvPr>
          <p:cNvSpPr txBox="1">
            <a:spLocks/>
          </p:cNvSpPr>
          <p:nvPr/>
        </p:nvSpPr>
        <p:spPr>
          <a:xfrm>
            <a:off x="1800323" y="317817"/>
            <a:ext cx="8408676" cy="586049"/>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INVERTED TABLES</a:t>
            </a:r>
          </a:p>
        </p:txBody>
      </p:sp>
      <p:sp>
        <p:nvSpPr>
          <p:cNvPr id="11" name="TextBox 10">
            <a:extLst>
              <a:ext uri="{FF2B5EF4-FFF2-40B4-BE49-F238E27FC236}">
                <a16:creationId xmlns:a16="http://schemas.microsoft.com/office/drawing/2014/main" id="{0A797BB7-9745-4E92-B7D7-60E4B9C8E144}"/>
              </a:ext>
            </a:extLst>
          </p:cNvPr>
          <p:cNvSpPr txBox="1"/>
          <p:nvPr/>
        </p:nvSpPr>
        <p:spPr>
          <a:xfrm>
            <a:off x="5689600" y="2050078"/>
            <a:ext cx="6502400" cy="4401205"/>
          </a:xfrm>
          <a:prstGeom prst="rect">
            <a:avLst/>
          </a:prstGeom>
          <a:noFill/>
        </p:spPr>
        <p:txBody>
          <a:bodyPr wrap="square">
            <a:spAutoFit/>
          </a:bodyPr>
          <a:lstStyle/>
          <a:p>
            <a:pPr algn="just"/>
            <a:r>
              <a:rPr lang="en-US" sz="2800" dirty="0">
                <a:latin typeface="+mn-lt"/>
              </a:rPr>
              <a:t>Maintaining the same records in different Formats  lead to the following drawbacks:</a:t>
            </a:r>
          </a:p>
          <a:p>
            <a:pPr algn="just"/>
            <a:endParaRPr lang="en-US" sz="2400" dirty="0">
              <a:latin typeface="+mn-lt"/>
            </a:endParaRPr>
          </a:p>
          <a:p>
            <a:pPr algn="just"/>
            <a:r>
              <a:rPr lang="en-US" sz="2800" dirty="0">
                <a:latin typeface="+mn-lt"/>
              </a:rPr>
              <a:t>  a. Requirement of extra storage: three </a:t>
            </a:r>
          </a:p>
          <a:p>
            <a:pPr algn="just"/>
            <a:r>
              <a:rPr lang="en-US" sz="2800" dirty="0">
                <a:latin typeface="+mn-lt"/>
              </a:rPr>
              <a:t>       times the actual memory </a:t>
            </a:r>
          </a:p>
          <a:p>
            <a:pPr algn="just"/>
            <a:r>
              <a:rPr lang="en-US" sz="2800" dirty="0">
                <a:latin typeface="+mn-lt"/>
              </a:rPr>
              <a:t>  b. Difficulty in modification of records: </a:t>
            </a:r>
          </a:p>
          <a:p>
            <a:pPr algn="just"/>
            <a:r>
              <a:rPr lang="en-US" sz="2800" dirty="0">
                <a:latin typeface="+mn-lt"/>
              </a:rPr>
              <a:t>       if a student changes his marks, then  </a:t>
            </a:r>
          </a:p>
          <a:p>
            <a:pPr algn="just"/>
            <a:r>
              <a:rPr lang="en-US" sz="2800" dirty="0">
                <a:latin typeface="+mn-lt"/>
              </a:rPr>
              <a:t>       this modification should be carried </a:t>
            </a:r>
          </a:p>
          <a:p>
            <a:pPr algn="just"/>
            <a:r>
              <a:rPr lang="en-US" sz="2800" dirty="0">
                <a:latin typeface="+mn-lt"/>
              </a:rPr>
              <a:t>       out in all three storages to maintain  </a:t>
            </a:r>
          </a:p>
          <a:p>
            <a:pPr algn="just"/>
            <a:r>
              <a:rPr lang="en-US" sz="2800" dirty="0">
                <a:latin typeface="+mn-lt"/>
              </a:rPr>
              <a:t>       consistency in information. </a:t>
            </a:r>
          </a:p>
        </p:txBody>
      </p:sp>
    </p:spTree>
    <p:extLst>
      <p:ext uri="{BB962C8B-B14F-4D97-AF65-F5344CB8AC3E}">
        <p14:creationId xmlns:p14="http://schemas.microsoft.com/office/powerpoint/2010/main" val="165000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4">
            <a:extLst>
              <a:ext uri="{FF2B5EF4-FFF2-40B4-BE49-F238E27FC236}">
                <a16:creationId xmlns:a16="http://schemas.microsoft.com/office/drawing/2014/main" id="{00399DA5-3057-4E22-9C56-73F6996B302F}"/>
              </a:ext>
            </a:extLst>
          </p:cNvPr>
          <p:cNvSpPr txBox="1">
            <a:spLocks noChangeArrowheads="1"/>
          </p:cNvSpPr>
          <p:nvPr/>
        </p:nvSpPr>
        <p:spPr bwMode="auto">
          <a:xfrm>
            <a:off x="1458913" y="1466850"/>
            <a:ext cx="94583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altLang="en-US" sz="3200"/>
              <a:t>➢ To acquire knowledge of organizing the data in non </a:t>
            </a:r>
          </a:p>
          <a:p>
            <a:pPr algn="just" eaLnBrk="1" hangingPunct="1">
              <a:lnSpc>
                <a:spcPct val="100000"/>
              </a:lnSpc>
              <a:spcBef>
                <a:spcPct val="0"/>
              </a:spcBef>
              <a:buFontTx/>
              <a:buNone/>
            </a:pPr>
            <a:r>
              <a:rPr lang="en-US" altLang="en-US" sz="3200"/>
              <a:t>      linear fashion.</a:t>
            </a:r>
          </a:p>
          <a:p>
            <a:pPr algn="just" eaLnBrk="1" hangingPunct="1">
              <a:lnSpc>
                <a:spcPct val="100000"/>
              </a:lnSpc>
              <a:spcBef>
                <a:spcPct val="0"/>
              </a:spcBef>
              <a:buFontTx/>
              <a:buNone/>
            </a:pPr>
            <a:r>
              <a:rPr lang="en-US" altLang="en-US" sz="3200"/>
              <a:t>➢ To get the idea of balancing the height of trees to </a:t>
            </a:r>
          </a:p>
          <a:p>
            <a:pPr algn="just" eaLnBrk="1" hangingPunct="1">
              <a:lnSpc>
                <a:spcPct val="100000"/>
              </a:lnSpc>
              <a:spcBef>
                <a:spcPct val="0"/>
              </a:spcBef>
              <a:buFontTx/>
              <a:buNone/>
            </a:pPr>
            <a:r>
              <a:rPr lang="en-US" altLang="en-US" sz="3200"/>
              <a:t>      optimize the structure and search time.</a:t>
            </a:r>
          </a:p>
          <a:p>
            <a:pPr algn="just" eaLnBrk="1" hangingPunct="1">
              <a:lnSpc>
                <a:spcPct val="100000"/>
              </a:lnSpc>
              <a:spcBef>
                <a:spcPct val="0"/>
              </a:spcBef>
              <a:buFontTx/>
              <a:buNone/>
            </a:pPr>
            <a:r>
              <a:rPr lang="en-US" altLang="en-US" sz="3200"/>
              <a:t>➢ To learn the process of establishing the network with </a:t>
            </a:r>
          </a:p>
          <a:p>
            <a:pPr algn="just" eaLnBrk="1" hangingPunct="1">
              <a:lnSpc>
                <a:spcPct val="100000"/>
              </a:lnSpc>
              <a:spcBef>
                <a:spcPct val="0"/>
              </a:spcBef>
              <a:buFontTx/>
              <a:buNone/>
            </a:pPr>
            <a:r>
              <a:rPr lang="en-US" altLang="en-US" sz="3200"/>
              <a:t>      various nodes with minimum cost and finding the  </a:t>
            </a:r>
          </a:p>
          <a:p>
            <a:pPr algn="just" eaLnBrk="1" hangingPunct="1">
              <a:lnSpc>
                <a:spcPct val="100000"/>
              </a:lnSpc>
              <a:spcBef>
                <a:spcPct val="0"/>
              </a:spcBef>
              <a:buFontTx/>
              <a:buNone/>
            </a:pPr>
            <a:r>
              <a:rPr lang="en-US" altLang="en-US" sz="3200"/>
              <a:t>      shortest path.</a:t>
            </a:r>
          </a:p>
          <a:p>
            <a:pPr algn="just" eaLnBrk="1" hangingPunct="1">
              <a:lnSpc>
                <a:spcPct val="100000"/>
              </a:lnSpc>
              <a:spcBef>
                <a:spcPct val="0"/>
              </a:spcBef>
              <a:buFontTx/>
              <a:buNone/>
            </a:pPr>
            <a:r>
              <a:rPr lang="en-US" altLang="en-US" sz="3200"/>
              <a:t>➢ To understand the method of designing the table </a:t>
            </a:r>
          </a:p>
          <a:p>
            <a:pPr algn="just" eaLnBrk="1" hangingPunct="1">
              <a:lnSpc>
                <a:spcPct val="100000"/>
              </a:lnSpc>
              <a:spcBef>
                <a:spcPct val="0"/>
              </a:spcBef>
              <a:buFontTx/>
              <a:buNone/>
            </a:pPr>
            <a:r>
              <a:rPr lang="en-US" altLang="en-US" sz="3200"/>
              <a:t>     data structure and its applications.</a:t>
            </a:r>
          </a:p>
        </p:txBody>
      </p:sp>
      <p:sp>
        <p:nvSpPr>
          <p:cNvPr id="7" name="TextBox 6">
            <a:extLst>
              <a:ext uri="{FF2B5EF4-FFF2-40B4-BE49-F238E27FC236}">
                <a16:creationId xmlns:a16="http://schemas.microsoft.com/office/drawing/2014/main" id="{36741169-A0F2-4951-8685-12F470E9D73C}"/>
              </a:ext>
            </a:extLst>
          </p:cNvPr>
          <p:cNvSpPr txBox="1"/>
          <p:nvPr/>
        </p:nvSpPr>
        <p:spPr>
          <a:xfrm>
            <a:off x="2770188" y="466725"/>
            <a:ext cx="6096000" cy="708025"/>
          </a:xfrm>
          <a:prstGeom prst="rect">
            <a:avLst/>
          </a:prstGeom>
          <a:noFill/>
        </p:spPr>
        <p:txBody>
          <a:bodyPr>
            <a:spAutoFit/>
          </a:bodyPr>
          <a:lstStyle/>
          <a:p>
            <a:pPr algn="ctr" eaLnBrk="1" fontAlgn="auto" hangingPunct="1">
              <a:spcBef>
                <a:spcPts val="0"/>
              </a:spcBef>
              <a:spcAft>
                <a:spcPts val="0"/>
              </a:spcAft>
              <a:defRPr/>
            </a:pPr>
            <a:r>
              <a:rPr lang="en-US" sz="4000" b="1" dirty="0">
                <a:solidFill>
                  <a:srgbClr val="E00D50"/>
                </a:solidFill>
                <a:latin typeface="Raleway"/>
                <a:ea typeface="+mj-ea"/>
                <a:cs typeface="+mj-cs"/>
              </a:rPr>
              <a:t>COURSE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727" y="1023238"/>
            <a:ext cx="4816490" cy="353509"/>
          </a:xfrm>
        </p:spPr>
        <p:txBody>
          <a:bodyPr/>
          <a:lstStyle/>
          <a:p>
            <a:pPr marL="0" indent="0">
              <a:buNone/>
            </a:pPr>
            <a:r>
              <a:rPr lang="en-IN" dirty="0"/>
              <a:t>Consider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380375507"/>
              </p:ext>
            </p:extLst>
          </p:nvPr>
        </p:nvGraphicFramePr>
        <p:xfrm>
          <a:off x="766140" y="1537202"/>
          <a:ext cx="5669029" cy="5165220"/>
        </p:xfrm>
        <a:graphic>
          <a:graphicData uri="http://schemas.openxmlformats.org/drawingml/2006/table">
            <a:tbl>
              <a:tblPr firstRow="1" bandRow="1">
                <a:tableStyleId>{21E4AEA4-8DFA-4A89-87EB-49C32662AFE0}</a:tableStyleId>
              </a:tblPr>
              <a:tblGrid>
                <a:gridCol w="401787">
                  <a:extLst>
                    <a:ext uri="{9D8B030D-6E8A-4147-A177-3AD203B41FA5}">
                      <a16:colId xmlns:a16="http://schemas.microsoft.com/office/drawing/2014/main" val="20000"/>
                    </a:ext>
                  </a:extLst>
                </a:gridCol>
                <a:gridCol w="1059303">
                  <a:extLst>
                    <a:ext uri="{9D8B030D-6E8A-4147-A177-3AD203B41FA5}">
                      <a16:colId xmlns:a16="http://schemas.microsoft.com/office/drawing/2014/main" val="20001"/>
                    </a:ext>
                  </a:extLst>
                </a:gridCol>
                <a:gridCol w="1168786">
                  <a:extLst>
                    <a:ext uri="{9D8B030D-6E8A-4147-A177-3AD203B41FA5}">
                      <a16:colId xmlns:a16="http://schemas.microsoft.com/office/drawing/2014/main" val="20002"/>
                    </a:ext>
                  </a:extLst>
                </a:gridCol>
                <a:gridCol w="3039153">
                  <a:extLst>
                    <a:ext uri="{9D8B030D-6E8A-4147-A177-3AD203B41FA5}">
                      <a16:colId xmlns:a16="http://schemas.microsoft.com/office/drawing/2014/main" val="20003"/>
                    </a:ext>
                  </a:extLst>
                </a:gridCol>
              </a:tblGrid>
              <a:tr h="466484">
                <a:tc>
                  <a:txBody>
                    <a:bodyPr/>
                    <a:lstStyle/>
                    <a:p>
                      <a:pPr algn="ctr" fontAlgn="b"/>
                      <a:r>
                        <a:rPr lang="en-IN" sz="1600" b="1" u="none" strike="noStrike" dirty="0">
                          <a:effectLst/>
                        </a:rPr>
                        <a:t>Sr. No.</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b"/>
                      <a:r>
                        <a:rPr lang="en-IN" sz="1600" b="1" u="none" strike="noStrike">
                          <a:effectLst/>
                        </a:rPr>
                        <a:t>Register Number</a:t>
                      </a:r>
                      <a:endParaRPr lang="en-IN" sz="1600" b="1"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r>
                        <a:rPr lang="en-IN" sz="1600" b="1" u="none" strike="noStrike">
                          <a:effectLst/>
                        </a:rPr>
                        <a:t>Roll Number</a:t>
                      </a:r>
                      <a:endParaRPr lang="en-IN" sz="1600" b="1" i="0" u="none" strike="noStrike">
                        <a:solidFill>
                          <a:srgbClr val="000000"/>
                        </a:solidFill>
                        <a:effectLst/>
                        <a:latin typeface="Calibri" panose="020F0502020204030204" pitchFamily="34" charset="0"/>
                      </a:endParaRPr>
                    </a:p>
                  </a:txBody>
                  <a:tcPr marL="12700" marR="12700" marT="12700" marB="0" anchor="ctr"/>
                </a:tc>
                <a:tc>
                  <a:txBody>
                    <a:bodyPr/>
                    <a:lstStyle/>
                    <a:p>
                      <a:pPr algn="ctr" fontAlgn="b"/>
                      <a:r>
                        <a:rPr lang="en-IN" sz="1600" b="1" u="none" strike="noStrike" dirty="0">
                          <a:effectLst/>
                        </a:rPr>
                        <a:t>Student Name</a:t>
                      </a:r>
                      <a:endParaRPr lang="en-IN" sz="1600" b="1" i="0" u="none" strike="noStrike" dirty="0">
                        <a:solidFill>
                          <a:srgbClr val="000000"/>
                        </a:solidFill>
                        <a:effectLst/>
                        <a:latin typeface="Calibri" panose="020F0502020204030204" pitchFamily="34" charset="0"/>
                      </a:endParaRPr>
                    </a:p>
                  </a:txBody>
                  <a:tcPr marL="12700" marR="12700" marT="12700" marB="0" anchor="ctr"/>
                </a:tc>
                <a:extLst>
                  <a:ext uri="{0D108BD9-81ED-4DB2-BD59-A6C34878D82A}">
                    <a16:rowId xmlns:a16="http://schemas.microsoft.com/office/drawing/2014/main" val="10000"/>
                  </a:ext>
                </a:extLst>
              </a:tr>
              <a:tr h="466484">
                <a:tc>
                  <a:txBody>
                    <a:bodyPr/>
                    <a:lstStyle/>
                    <a:p>
                      <a:pPr algn="ctr" fontAlgn="b"/>
                      <a:r>
                        <a:rPr lang="en-IN" sz="1600" b="1" u="none" strike="noStrike" dirty="0">
                          <a:effectLst/>
                        </a:rPr>
                        <a:t>1</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37110001</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17SCS0151</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GUNDA AAKASH</a:t>
                      </a:r>
                    </a:p>
                  </a:txBody>
                  <a:tcPr marL="12700" marR="12700" marT="12700" marB="0" anchor="ctr"/>
                </a:tc>
                <a:extLst>
                  <a:ext uri="{0D108BD9-81ED-4DB2-BD59-A6C34878D82A}">
                    <a16:rowId xmlns:a16="http://schemas.microsoft.com/office/drawing/2014/main" val="10001"/>
                  </a:ext>
                </a:extLst>
              </a:tr>
              <a:tr h="466484">
                <a:tc>
                  <a:txBody>
                    <a:bodyPr/>
                    <a:lstStyle/>
                    <a:p>
                      <a:pPr algn="ctr" fontAlgn="b"/>
                      <a:r>
                        <a:rPr lang="en-IN" sz="1600" b="1" u="none" strike="noStrike" dirty="0">
                          <a:effectLst/>
                        </a:rPr>
                        <a:t>2</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37110003</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17SCS0003</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AAVUNOOR RUTHWIK </a:t>
                      </a:r>
                    </a:p>
                  </a:txBody>
                  <a:tcPr marL="12700" marR="12700" marT="12700" marB="0" anchor="ctr"/>
                </a:tc>
                <a:extLst>
                  <a:ext uri="{0D108BD9-81ED-4DB2-BD59-A6C34878D82A}">
                    <a16:rowId xmlns:a16="http://schemas.microsoft.com/office/drawing/2014/main" val="10002"/>
                  </a:ext>
                </a:extLst>
              </a:tr>
              <a:tr h="466484">
                <a:tc>
                  <a:txBody>
                    <a:bodyPr/>
                    <a:lstStyle/>
                    <a:p>
                      <a:pPr algn="ctr" fontAlgn="b"/>
                      <a:r>
                        <a:rPr lang="en-IN" sz="1600" b="1" u="none" strike="noStrike" dirty="0">
                          <a:effectLst/>
                        </a:rPr>
                        <a:t>3</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37110005</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17SCS5003</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ABHINAV SINHA</a:t>
                      </a:r>
                    </a:p>
                  </a:txBody>
                  <a:tcPr marL="12700" marR="12700" marT="12700" marB="0" anchor="ctr"/>
                </a:tc>
                <a:extLst>
                  <a:ext uri="{0D108BD9-81ED-4DB2-BD59-A6C34878D82A}">
                    <a16:rowId xmlns:a16="http://schemas.microsoft.com/office/drawing/2014/main" val="10003"/>
                  </a:ext>
                </a:extLst>
              </a:tr>
              <a:tr h="466484">
                <a:tc>
                  <a:txBody>
                    <a:bodyPr/>
                    <a:lstStyle/>
                    <a:p>
                      <a:pPr algn="ctr" fontAlgn="b"/>
                      <a:r>
                        <a:rPr lang="en-IN" sz="1600" b="1" u="none" strike="noStrike" dirty="0">
                          <a:effectLst/>
                        </a:rPr>
                        <a:t>4</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37110573</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17SCS0348</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GANESH SAI NADH REDDY</a:t>
                      </a:r>
                    </a:p>
                  </a:txBody>
                  <a:tcPr marL="12700" marR="12700" marT="12700" marB="0" anchor="ctr"/>
                </a:tc>
                <a:extLst>
                  <a:ext uri="{0D108BD9-81ED-4DB2-BD59-A6C34878D82A}">
                    <a16:rowId xmlns:a16="http://schemas.microsoft.com/office/drawing/2014/main" val="10004"/>
                  </a:ext>
                </a:extLst>
              </a:tr>
              <a:tr h="466484">
                <a:tc>
                  <a:txBody>
                    <a:bodyPr/>
                    <a:lstStyle/>
                    <a:p>
                      <a:pPr algn="ctr" fontAlgn="b"/>
                      <a:r>
                        <a:rPr lang="en-IN" sz="1600" b="1" u="none" strike="noStrike" dirty="0">
                          <a:effectLst/>
                        </a:rPr>
                        <a:t>5</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37110575</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17SCS8075</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POTHININDI SHANKAR</a:t>
                      </a:r>
                    </a:p>
                  </a:txBody>
                  <a:tcPr marL="12700" marR="12700" marT="12700" marB="0" anchor="ctr"/>
                </a:tc>
                <a:extLst>
                  <a:ext uri="{0D108BD9-81ED-4DB2-BD59-A6C34878D82A}">
                    <a16:rowId xmlns:a16="http://schemas.microsoft.com/office/drawing/2014/main" val="10005"/>
                  </a:ext>
                </a:extLst>
              </a:tr>
              <a:tr h="466484">
                <a:tc>
                  <a:txBody>
                    <a:bodyPr/>
                    <a:lstStyle/>
                    <a:p>
                      <a:pPr algn="ctr" fontAlgn="b"/>
                      <a:r>
                        <a:rPr lang="en-IN" sz="1600" b="1" u="none" strike="noStrike" dirty="0">
                          <a:effectLst/>
                        </a:rPr>
                        <a:t>6</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37110002</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17SCS5002</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AAKKASH SHREYAN M</a:t>
                      </a:r>
                    </a:p>
                  </a:txBody>
                  <a:tcPr marL="12700" marR="12700" marT="12700" marB="0" anchor="ctr"/>
                </a:tc>
                <a:extLst>
                  <a:ext uri="{0D108BD9-81ED-4DB2-BD59-A6C34878D82A}">
                    <a16:rowId xmlns:a16="http://schemas.microsoft.com/office/drawing/2014/main" val="10006"/>
                  </a:ext>
                </a:extLst>
              </a:tr>
              <a:tr h="466484">
                <a:tc>
                  <a:txBody>
                    <a:bodyPr/>
                    <a:lstStyle/>
                    <a:p>
                      <a:pPr algn="ctr" fontAlgn="b"/>
                      <a:r>
                        <a:rPr lang="en-IN" sz="1600" b="1" u="none" strike="noStrike" dirty="0">
                          <a:effectLst/>
                        </a:rPr>
                        <a:t>7</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37110004</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17SCS8001</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ABBAREDDY SAIKRISHNA</a:t>
                      </a:r>
                    </a:p>
                  </a:txBody>
                  <a:tcPr marL="12700" marR="12700" marT="12700" marB="0" anchor="ctr"/>
                </a:tc>
                <a:extLst>
                  <a:ext uri="{0D108BD9-81ED-4DB2-BD59-A6C34878D82A}">
                    <a16:rowId xmlns:a16="http://schemas.microsoft.com/office/drawing/2014/main" val="10007"/>
                  </a:ext>
                </a:extLst>
              </a:tr>
              <a:tr h="466484">
                <a:tc>
                  <a:txBody>
                    <a:bodyPr/>
                    <a:lstStyle/>
                    <a:p>
                      <a:pPr algn="ctr" fontAlgn="b"/>
                      <a:r>
                        <a:rPr lang="en-IN" sz="1600" b="1" u="none" strike="noStrike" dirty="0">
                          <a:effectLst/>
                        </a:rPr>
                        <a:t>8</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37110574</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17SCS0350</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ABHILASH CHOWDARY </a:t>
                      </a:r>
                    </a:p>
                  </a:txBody>
                  <a:tcPr marL="12700" marR="12700" marT="12700" marB="0" anchor="ctr"/>
                </a:tc>
                <a:extLst>
                  <a:ext uri="{0D108BD9-81ED-4DB2-BD59-A6C34878D82A}">
                    <a16:rowId xmlns:a16="http://schemas.microsoft.com/office/drawing/2014/main" val="10008"/>
                  </a:ext>
                </a:extLst>
              </a:tr>
              <a:tr h="466484">
                <a:tc>
                  <a:txBody>
                    <a:bodyPr/>
                    <a:lstStyle/>
                    <a:p>
                      <a:pPr algn="ctr" fontAlgn="b"/>
                      <a:r>
                        <a:rPr lang="en-IN" sz="1600" b="1" u="none" strike="noStrike" dirty="0">
                          <a:effectLst/>
                        </a:rPr>
                        <a:t>9</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37110576</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17SCS0351</a:t>
                      </a:r>
                    </a:p>
                  </a:txBody>
                  <a:tcPr marL="12700" marR="12700" marT="12700" marB="0" anchor="ctr"/>
                </a:tc>
                <a:tc>
                  <a:txBody>
                    <a:bodyPr/>
                    <a:lstStyle/>
                    <a:p>
                      <a:pPr algn="l" fontAlgn="ctr"/>
                      <a:r>
                        <a:rPr lang="en-IN" sz="1600" b="1" i="0" u="none" strike="noStrike">
                          <a:solidFill>
                            <a:srgbClr val="000000"/>
                          </a:solidFill>
                          <a:effectLst/>
                          <a:latin typeface="Arial" panose="020B0604020202020204" pitchFamily="34" charset="0"/>
                        </a:rPr>
                        <a:t>POTHIREDDY GOKUL REDDY</a:t>
                      </a:r>
                    </a:p>
                  </a:txBody>
                  <a:tcPr marL="12700" marR="12700" marT="12700" marB="0" anchor="ctr"/>
                </a:tc>
                <a:extLst>
                  <a:ext uri="{0D108BD9-81ED-4DB2-BD59-A6C34878D82A}">
                    <a16:rowId xmlns:a16="http://schemas.microsoft.com/office/drawing/2014/main" val="10009"/>
                  </a:ext>
                </a:extLst>
              </a:tr>
              <a:tr h="466484">
                <a:tc>
                  <a:txBody>
                    <a:bodyPr/>
                    <a:lstStyle/>
                    <a:p>
                      <a:pPr algn="ctr" fontAlgn="b"/>
                      <a:r>
                        <a:rPr lang="en-IN" sz="1600" b="1" u="none" strike="noStrike" dirty="0">
                          <a:effectLst/>
                        </a:rPr>
                        <a:t>10</a:t>
                      </a:r>
                      <a:endParaRPr lang="en-IN" sz="1600" b="1" i="0" u="none" strike="noStrike" dirty="0">
                        <a:solidFill>
                          <a:srgbClr val="000000"/>
                        </a:solidFill>
                        <a:effectLst/>
                        <a:latin typeface="Calibri" panose="020F0502020204030204" pitchFamily="34" charset="0"/>
                      </a:endParaRPr>
                    </a:p>
                  </a:txBody>
                  <a:tcPr marL="12700" marR="12700" marT="12700" marB="0" anchor="ctr"/>
                </a:tc>
                <a:tc>
                  <a:txBody>
                    <a:bodyPr/>
                    <a:lstStyle/>
                    <a:p>
                      <a:pPr algn="ctr" fontAlgn="ctr"/>
                      <a:r>
                        <a:rPr lang="en-IN" sz="1600" b="1" i="0" u="none" strike="noStrike">
                          <a:solidFill>
                            <a:srgbClr val="000000"/>
                          </a:solidFill>
                          <a:effectLst/>
                          <a:latin typeface="Arial" panose="020B0604020202020204" pitchFamily="34" charset="0"/>
                        </a:rPr>
                        <a:t>37110577</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17SCS0352</a:t>
                      </a:r>
                    </a:p>
                  </a:txBody>
                  <a:tcPr marL="12700" marR="12700" marT="12700" marB="0" anchor="ctr"/>
                </a:tc>
                <a:tc>
                  <a:txBody>
                    <a:bodyPr/>
                    <a:lstStyle/>
                    <a:p>
                      <a:pPr algn="l" fontAlgn="ctr"/>
                      <a:r>
                        <a:rPr lang="en-IN" sz="1600" b="1" i="0" u="none" strike="noStrike" dirty="0">
                          <a:solidFill>
                            <a:srgbClr val="000000"/>
                          </a:solidFill>
                          <a:effectLst/>
                          <a:latin typeface="Arial" panose="020B0604020202020204" pitchFamily="34" charset="0"/>
                        </a:rPr>
                        <a:t>POTLA LAKSHMI PRASANNA </a:t>
                      </a:r>
                    </a:p>
                  </a:txBody>
                  <a:tcPr marL="12700" marR="12700" marT="12700" marB="0" anchor="ctr"/>
                </a:tc>
                <a:extLst>
                  <a:ext uri="{0D108BD9-81ED-4DB2-BD59-A6C34878D82A}">
                    <a16:rowId xmlns:a16="http://schemas.microsoft.com/office/drawing/2014/main" val="10010"/>
                  </a:ext>
                </a:extLst>
              </a:tr>
            </a:tbl>
          </a:graphicData>
        </a:graphic>
      </p:graphicFrame>
      <p:sp>
        <p:nvSpPr>
          <p:cNvPr id="6" name="Content Placeholder 2">
            <a:extLst>
              <a:ext uri="{FF2B5EF4-FFF2-40B4-BE49-F238E27FC236}">
                <a16:creationId xmlns:a16="http://schemas.microsoft.com/office/drawing/2014/main" id="{F70C5BC1-61ED-4630-8C09-162555E356DD}"/>
              </a:ext>
            </a:extLst>
          </p:cNvPr>
          <p:cNvSpPr txBox="1">
            <a:spLocks/>
          </p:cNvSpPr>
          <p:nvPr/>
        </p:nvSpPr>
        <p:spPr bwMode="auto">
          <a:xfrm>
            <a:off x="7100628" y="911491"/>
            <a:ext cx="4839581" cy="204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667" kern="1200">
                <a:solidFill>
                  <a:srgbClr val="002060"/>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667"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800" dirty="0"/>
              <a:t>Sorting can be done on</a:t>
            </a:r>
          </a:p>
          <a:p>
            <a:pPr lvl="2"/>
            <a:r>
              <a:rPr lang="en-IN" sz="2800" dirty="0"/>
              <a:t>Register Number</a:t>
            </a:r>
          </a:p>
          <a:p>
            <a:pPr lvl="2"/>
            <a:r>
              <a:rPr lang="en-IN" sz="2800" dirty="0"/>
              <a:t>Roll Number</a:t>
            </a:r>
          </a:p>
          <a:p>
            <a:pPr lvl="2"/>
            <a:r>
              <a:rPr lang="en-IN" sz="2800" dirty="0"/>
              <a:t>Student Name</a:t>
            </a:r>
          </a:p>
        </p:txBody>
      </p:sp>
      <p:sp>
        <p:nvSpPr>
          <p:cNvPr id="2" name="Title 2">
            <a:extLst>
              <a:ext uri="{FF2B5EF4-FFF2-40B4-BE49-F238E27FC236}">
                <a16:creationId xmlns:a16="http://schemas.microsoft.com/office/drawing/2014/main" id="{2EC5853B-C3B5-425D-B1F6-2FC031BF89C0}"/>
              </a:ext>
            </a:extLst>
          </p:cNvPr>
          <p:cNvSpPr txBox="1">
            <a:spLocks/>
          </p:cNvSpPr>
          <p:nvPr/>
        </p:nvSpPr>
        <p:spPr>
          <a:xfrm>
            <a:off x="1999879" y="121157"/>
            <a:ext cx="8408676" cy="586049"/>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INVERTED TABLES</a:t>
            </a:r>
          </a:p>
        </p:txBody>
      </p:sp>
      <p:graphicFrame>
        <p:nvGraphicFramePr>
          <p:cNvPr id="7" name="Content Placeholder 3">
            <a:extLst>
              <a:ext uri="{FF2B5EF4-FFF2-40B4-BE49-F238E27FC236}">
                <a16:creationId xmlns:a16="http://schemas.microsoft.com/office/drawing/2014/main" id="{5991CB0F-21B1-4CDD-8EFA-3BDFD4F3C956}"/>
              </a:ext>
            </a:extLst>
          </p:cNvPr>
          <p:cNvGraphicFramePr>
            <a:graphicFrameLocks/>
          </p:cNvGraphicFramePr>
          <p:nvPr>
            <p:extLst>
              <p:ext uri="{D42A27DB-BD31-4B8C-83A1-F6EECF244321}">
                <p14:modId xmlns:p14="http://schemas.microsoft.com/office/powerpoint/2010/main" val="3705733011"/>
              </p:ext>
            </p:extLst>
          </p:nvPr>
        </p:nvGraphicFramePr>
        <p:xfrm>
          <a:off x="7326378" y="2712936"/>
          <a:ext cx="3722622" cy="4142631"/>
        </p:xfrm>
        <a:graphic>
          <a:graphicData uri="http://schemas.openxmlformats.org/drawingml/2006/table">
            <a:tbl>
              <a:tblPr firstRow="1" bandRow="1">
                <a:tableStyleId>{F5AB1C69-6EDB-4FF4-983F-18BD219EF322}</a:tableStyleId>
              </a:tblPr>
              <a:tblGrid>
                <a:gridCol w="1278254">
                  <a:extLst>
                    <a:ext uri="{9D8B030D-6E8A-4147-A177-3AD203B41FA5}">
                      <a16:colId xmlns:a16="http://schemas.microsoft.com/office/drawing/2014/main" val="20000"/>
                    </a:ext>
                  </a:extLst>
                </a:gridCol>
                <a:gridCol w="1098168">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777241">
                <a:tc>
                  <a:txBody>
                    <a:bodyPr/>
                    <a:lstStyle/>
                    <a:p>
                      <a:pPr algn="ctr"/>
                      <a:r>
                        <a:rPr lang="en-IN" sz="1800" b="1" dirty="0"/>
                        <a:t>Register Number</a:t>
                      </a:r>
                    </a:p>
                  </a:txBody>
                  <a:tcPr marL="121920" marR="121920" marT="60960" marB="60960"/>
                </a:tc>
                <a:tc>
                  <a:txBody>
                    <a:bodyPr/>
                    <a:lstStyle/>
                    <a:p>
                      <a:pPr algn="ctr"/>
                      <a:r>
                        <a:rPr lang="en-IN" sz="1800" b="1" dirty="0"/>
                        <a:t>Roll Number</a:t>
                      </a:r>
                    </a:p>
                  </a:txBody>
                  <a:tcPr marL="121920" marR="121920" marT="60960" marB="60960"/>
                </a:tc>
                <a:tc>
                  <a:txBody>
                    <a:bodyPr/>
                    <a:lstStyle/>
                    <a:p>
                      <a:pPr algn="ctr"/>
                      <a:r>
                        <a:rPr lang="en-IN" sz="1800" b="1" dirty="0"/>
                        <a:t>Student Name</a:t>
                      </a:r>
                    </a:p>
                  </a:txBody>
                  <a:tcPr marL="121920" marR="121920" marT="60960" marB="60960"/>
                </a:tc>
                <a:extLst>
                  <a:ext uri="{0D108BD9-81ED-4DB2-BD59-A6C34878D82A}">
                    <a16:rowId xmlns:a16="http://schemas.microsoft.com/office/drawing/2014/main" val="10000"/>
                  </a:ext>
                </a:extLst>
              </a:tr>
              <a:tr h="336539">
                <a:tc>
                  <a:txBody>
                    <a:bodyPr/>
                    <a:lstStyle/>
                    <a:p>
                      <a:pPr algn="ctr" fontAlgn="b"/>
                      <a:r>
                        <a:rPr lang="en-IN" sz="1800" b="1" u="none" strike="noStrike" dirty="0">
                          <a:effectLst/>
                        </a:rPr>
                        <a:t>1</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2</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a:effectLst/>
                        </a:rPr>
                        <a:t>6</a:t>
                      </a:r>
                      <a:endParaRPr lang="en-IN" sz="1800" b="1" i="0" u="none" strike="noStrike">
                        <a:solidFill>
                          <a:srgbClr val="000000"/>
                        </a:solidFill>
                        <a:effectLst/>
                        <a:latin typeface="+mj-lt"/>
                      </a:endParaRPr>
                    </a:p>
                  </a:txBody>
                  <a:tcPr marL="12700" marR="12700" marT="12700" marB="0" anchor="ctr"/>
                </a:tc>
                <a:extLst>
                  <a:ext uri="{0D108BD9-81ED-4DB2-BD59-A6C34878D82A}">
                    <a16:rowId xmlns:a16="http://schemas.microsoft.com/office/drawing/2014/main" val="10001"/>
                  </a:ext>
                </a:extLst>
              </a:tr>
              <a:tr h="336539">
                <a:tc>
                  <a:txBody>
                    <a:bodyPr/>
                    <a:lstStyle/>
                    <a:p>
                      <a:pPr algn="ctr" fontAlgn="b"/>
                      <a:r>
                        <a:rPr lang="en-IN" sz="1800" b="1" u="none" strike="noStrike" dirty="0">
                          <a:effectLst/>
                        </a:rPr>
                        <a:t>6</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1</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a:effectLst/>
                        </a:rPr>
                        <a:t>2</a:t>
                      </a:r>
                      <a:endParaRPr lang="en-IN" sz="1800" b="1" i="0" u="none" strike="noStrike">
                        <a:solidFill>
                          <a:srgbClr val="000000"/>
                        </a:solidFill>
                        <a:effectLst/>
                        <a:latin typeface="+mj-lt"/>
                      </a:endParaRPr>
                    </a:p>
                  </a:txBody>
                  <a:tcPr marL="12700" marR="12700" marT="12700" marB="0" anchor="ctr"/>
                </a:tc>
                <a:extLst>
                  <a:ext uri="{0D108BD9-81ED-4DB2-BD59-A6C34878D82A}">
                    <a16:rowId xmlns:a16="http://schemas.microsoft.com/office/drawing/2014/main" val="10002"/>
                  </a:ext>
                </a:extLst>
              </a:tr>
              <a:tr h="336539">
                <a:tc>
                  <a:txBody>
                    <a:bodyPr/>
                    <a:lstStyle/>
                    <a:p>
                      <a:pPr algn="ctr" fontAlgn="b"/>
                      <a:r>
                        <a:rPr lang="en-IN" sz="1800" b="1" u="none" strike="noStrike">
                          <a:effectLst/>
                        </a:rPr>
                        <a:t>2</a:t>
                      </a:r>
                      <a:endParaRPr lang="en-IN" sz="1800" b="1" i="0" u="none" strike="noStrike">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4</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7</a:t>
                      </a:r>
                      <a:endParaRPr lang="en-IN" sz="1800" b="1" i="0" u="none" strike="noStrike" dirty="0">
                        <a:solidFill>
                          <a:srgbClr val="000000"/>
                        </a:solidFill>
                        <a:effectLst/>
                        <a:latin typeface="+mj-lt"/>
                      </a:endParaRPr>
                    </a:p>
                  </a:txBody>
                  <a:tcPr marL="12700" marR="12700" marT="12700" marB="0" anchor="ctr"/>
                </a:tc>
                <a:extLst>
                  <a:ext uri="{0D108BD9-81ED-4DB2-BD59-A6C34878D82A}">
                    <a16:rowId xmlns:a16="http://schemas.microsoft.com/office/drawing/2014/main" val="10003"/>
                  </a:ext>
                </a:extLst>
              </a:tr>
              <a:tr h="336539">
                <a:tc>
                  <a:txBody>
                    <a:bodyPr/>
                    <a:lstStyle/>
                    <a:p>
                      <a:pPr algn="ctr" fontAlgn="b"/>
                      <a:r>
                        <a:rPr lang="en-IN" sz="1800" b="1" u="none" strike="noStrike" dirty="0">
                          <a:effectLst/>
                        </a:rPr>
                        <a:t>7</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8</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a:effectLst/>
                        </a:rPr>
                        <a:t>3</a:t>
                      </a:r>
                      <a:endParaRPr lang="en-IN" sz="1800" b="1" i="0" u="none" strike="noStrike">
                        <a:solidFill>
                          <a:srgbClr val="000000"/>
                        </a:solidFill>
                        <a:effectLst/>
                        <a:latin typeface="+mj-lt"/>
                      </a:endParaRPr>
                    </a:p>
                  </a:txBody>
                  <a:tcPr marL="12700" marR="12700" marT="12700" marB="0" anchor="ctr"/>
                </a:tc>
                <a:extLst>
                  <a:ext uri="{0D108BD9-81ED-4DB2-BD59-A6C34878D82A}">
                    <a16:rowId xmlns:a16="http://schemas.microsoft.com/office/drawing/2014/main" val="10004"/>
                  </a:ext>
                </a:extLst>
              </a:tr>
              <a:tr h="336539">
                <a:tc>
                  <a:txBody>
                    <a:bodyPr/>
                    <a:lstStyle/>
                    <a:p>
                      <a:pPr algn="ctr" fontAlgn="b"/>
                      <a:r>
                        <a:rPr lang="en-IN" sz="1800" b="1" u="none" strike="noStrike">
                          <a:effectLst/>
                        </a:rPr>
                        <a:t>3</a:t>
                      </a:r>
                      <a:endParaRPr lang="en-IN" sz="1800" b="1" i="0" u="none" strike="noStrike">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9</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a:effectLst/>
                        </a:rPr>
                        <a:t>1</a:t>
                      </a:r>
                      <a:endParaRPr lang="en-IN" sz="1800" b="1" i="0" u="none" strike="noStrike">
                        <a:solidFill>
                          <a:srgbClr val="000000"/>
                        </a:solidFill>
                        <a:effectLst/>
                        <a:latin typeface="+mj-lt"/>
                      </a:endParaRPr>
                    </a:p>
                  </a:txBody>
                  <a:tcPr marL="12700" marR="12700" marT="12700" marB="0" anchor="ctr"/>
                </a:tc>
                <a:extLst>
                  <a:ext uri="{0D108BD9-81ED-4DB2-BD59-A6C34878D82A}">
                    <a16:rowId xmlns:a16="http://schemas.microsoft.com/office/drawing/2014/main" val="10005"/>
                  </a:ext>
                </a:extLst>
              </a:tr>
              <a:tr h="336539">
                <a:tc>
                  <a:txBody>
                    <a:bodyPr/>
                    <a:lstStyle/>
                    <a:p>
                      <a:pPr algn="ctr" fontAlgn="b"/>
                      <a:r>
                        <a:rPr lang="en-IN" sz="1800" b="1" u="none" strike="noStrike">
                          <a:effectLst/>
                        </a:rPr>
                        <a:t>4</a:t>
                      </a:r>
                      <a:endParaRPr lang="en-IN" sz="1800" b="1" i="0" u="none" strike="noStrike">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10</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a:effectLst/>
                        </a:rPr>
                        <a:t>4</a:t>
                      </a:r>
                      <a:endParaRPr lang="en-IN" sz="1800" b="1" i="0" u="none" strike="noStrike">
                        <a:solidFill>
                          <a:srgbClr val="000000"/>
                        </a:solidFill>
                        <a:effectLst/>
                        <a:latin typeface="+mj-lt"/>
                      </a:endParaRPr>
                    </a:p>
                  </a:txBody>
                  <a:tcPr marL="12700" marR="12700" marT="12700" marB="0" anchor="ctr"/>
                </a:tc>
                <a:extLst>
                  <a:ext uri="{0D108BD9-81ED-4DB2-BD59-A6C34878D82A}">
                    <a16:rowId xmlns:a16="http://schemas.microsoft.com/office/drawing/2014/main" val="10006"/>
                  </a:ext>
                </a:extLst>
              </a:tr>
              <a:tr h="336539">
                <a:tc>
                  <a:txBody>
                    <a:bodyPr/>
                    <a:lstStyle/>
                    <a:p>
                      <a:pPr algn="ctr" fontAlgn="b"/>
                      <a:r>
                        <a:rPr lang="en-IN" sz="1800" b="1" u="none" strike="noStrike">
                          <a:effectLst/>
                        </a:rPr>
                        <a:t>8</a:t>
                      </a:r>
                      <a:endParaRPr lang="en-IN" sz="1800" b="1" i="0" u="none" strike="noStrike">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6</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8</a:t>
                      </a:r>
                      <a:endParaRPr lang="en-IN" sz="1800" b="1" i="0" u="none" strike="noStrike" dirty="0">
                        <a:solidFill>
                          <a:srgbClr val="000000"/>
                        </a:solidFill>
                        <a:effectLst/>
                        <a:latin typeface="+mj-lt"/>
                      </a:endParaRPr>
                    </a:p>
                  </a:txBody>
                  <a:tcPr marL="12700" marR="12700" marT="12700" marB="0" anchor="ctr"/>
                </a:tc>
                <a:extLst>
                  <a:ext uri="{0D108BD9-81ED-4DB2-BD59-A6C34878D82A}">
                    <a16:rowId xmlns:a16="http://schemas.microsoft.com/office/drawing/2014/main" val="10007"/>
                  </a:ext>
                </a:extLst>
              </a:tr>
              <a:tr h="336539">
                <a:tc>
                  <a:txBody>
                    <a:bodyPr/>
                    <a:lstStyle/>
                    <a:p>
                      <a:pPr algn="ctr" fontAlgn="b"/>
                      <a:r>
                        <a:rPr lang="en-IN" sz="1800" b="1" u="none" strike="noStrike">
                          <a:effectLst/>
                        </a:rPr>
                        <a:t>5</a:t>
                      </a:r>
                      <a:endParaRPr lang="en-IN" sz="1800" b="1" i="0" u="none" strike="noStrike">
                        <a:solidFill>
                          <a:srgbClr val="000000"/>
                        </a:solidFill>
                        <a:effectLst/>
                        <a:latin typeface="+mj-lt"/>
                      </a:endParaRPr>
                    </a:p>
                  </a:txBody>
                  <a:tcPr marL="12700" marR="12700" marT="12700" marB="0" anchor="ctr"/>
                </a:tc>
                <a:tc>
                  <a:txBody>
                    <a:bodyPr/>
                    <a:lstStyle/>
                    <a:p>
                      <a:pPr algn="ctr" fontAlgn="b"/>
                      <a:r>
                        <a:rPr lang="en-IN" sz="1800" b="1" u="none" strike="noStrike">
                          <a:effectLst/>
                        </a:rPr>
                        <a:t>3</a:t>
                      </a:r>
                      <a:endParaRPr lang="en-IN" sz="1800" b="1" i="0" u="none" strike="noStrike">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5</a:t>
                      </a:r>
                      <a:endParaRPr lang="en-IN" sz="1800" b="1" i="0" u="none" strike="noStrike" dirty="0">
                        <a:solidFill>
                          <a:srgbClr val="000000"/>
                        </a:solidFill>
                        <a:effectLst/>
                        <a:latin typeface="+mj-lt"/>
                      </a:endParaRPr>
                    </a:p>
                  </a:txBody>
                  <a:tcPr marL="12700" marR="12700" marT="12700" marB="0" anchor="ctr"/>
                </a:tc>
                <a:extLst>
                  <a:ext uri="{0D108BD9-81ED-4DB2-BD59-A6C34878D82A}">
                    <a16:rowId xmlns:a16="http://schemas.microsoft.com/office/drawing/2014/main" val="10008"/>
                  </a:ext>
                </a:extLst>
              </a:tr>
              <a:tr h="336539">
                <a:tc>
                  <a:txBody>
                    <a:bodyPr/>
                    <a:lstStyle/>
                    <a:p>
                      <a:pPr algn="ctr" fontAlgn="b"/>
                      <a:r>
                        <a:rPr lang="en-IN" sz="1800" b="1" u="none" strike="noStrike">
                          <a:effectLst/>
                        </a:rPr>
                        <a:t>9</a:t>
                      </a:r>
                      <a:endParaRPr lang="en-IN" sz="1800" b="1" i="0" u="none" strike="noStrike">
                        <a:solidFill>
                          <a:srgbClr val="000000"/>
                        </a:solidFill>
                        <a:effectLst/>
                        <a:latin typeface="+mj-lt"/>
                      </a:endParaRPr>
                    </a:p>
                  </a:txBody>
                  <a:tcPr marL="12700" marR="12700" marT="12700" marB="0" anchor="ctr"/>
                </a:tc>
                <a:tc>
                  <a:txBody>
                    <a:bodyPr/>
                    <a:lstStyle/>
                    <a:p>
                      <a:pPr algn="ctr" fontAlgn="b"/>
                      <a:r>
                        <a:rPr lang="en-IN" sz="1800" b="1" u="none" strike="noStrike">
                          <a:effectLst/>
                        </a:rPr>
                        <a:t>7</a:t>
                      </a:r>
                      <a:endParaRPr lang="en-IN" sz="1800" b="1" i="0" u="none" strike="noStrike">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9</a:t>
                      </a:r>
                      <a:endParaRPr lang="en-IN" sz="1800" b="1" i="0" u="none" strike="noStrike" dirty="0">
                        <a:solidFill>
                          <a:srgbClr val="000000"/>
                        </a:solidFill>
                        <a:effectLst/>
                        <a:latin typeface="+mj-lt"/>
                      </a:endParaRPr>
                    </a:p>
                  </a:txBody>
                  <a:tcPr marL="12700" marR="12700" marT="12700" marB="0" anchor="ctr"/>
                </a:tc>
                <a:extLst>
                  <a:ext uri="{0D108BD9-81ED-4DB2-BD59-A6C34878D82A}">
                    <a16:rowId xmlns:a16="http://schemas.microsoft.com/office/drawing/2014/main" val="10009"/>
                  </a:ext>
                </a:extLst>
              </a:tr>
              <a:tr h="336539">
                <a:tc>
                  <a:txBody>
                    <a:bodyPr/>
                    <a:lstStyle/>
                    <a:p>
                      <a:pPr algn="ctr" fontAlgn="b"/>
                      <a:r>
                        <a:rPr lang="en-IN" sz="1800" b="1" u="none" strike="noStrike" dirty="0">
                          <a:effectLst/>
                        </a:rPr>
                        <a:t>10</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5</a:t>
                      </a:r>
                      <a:endParaRPr lang="en-IN" sz="1800" b="1" i="0" u="none" strike="noStrike" dirty="0">
                        <a:solidFill>
                          <a:srgbClr val="000000"/>
                        </a:solidFill>
                        <a:effectLst/>
                        <a:latin typeface="+mj-lt"/>
                      </a:endParaRPr>
                    </a:p>
                  </a:txBody>
                  <a:tcPr marL="12700" marR="12700" marT="12700" marB="0" anchor="ctr"/>
                </a:tc>
                <a:tc>
                  <a:txBody>
                    <a:bodyPr/>
                    <a:lstStyle/>
                    <a:p>
                      <a:pPr algn="ctr" fontAlgn="b"/>
                      <a:r>
                        <a:rPr lang="en-IN" sz="1800" b="1" u="none" strike="noStrike" dirty="0">
                          <a:effectLst/>
                        </a:rPr>
                        <a:t>10</a:t>
                      </a:r>
                      <a:endParaRPr lang="en-IN" sz="1800" b="1" i="0" u="none" strike="noStrike" dirty="0">
                        <a:solidFill>
                          <a:srgbClr val="000000"/>
                        </a:solidFill>
                        <a:effectLst/>
                        <a:latin typeface="+mj-lt"/>
                      </a:endParaRPr>
                    </a:p>
                  </a:txBody>
                  <a:tcPr marL="12700" marR="12700" marT="1270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86372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Symbol Tables</a:t>
            </a:r>
          </a:p>
        </p:txBody>
      </p:sp>
      <p:sp>
        <p:nvSpPr>
          <p:cNvPr id="6" name="Title 2">
            <a:extLst>
              <a:ext uri="{FF2B5EF4-FFF2-40B4-BE49-F238E27FC236}">
                <a16:creationId xmlns:a16="http://schemas.microsoft.com/office/drawing/2014/main" id="{8AA8E80F-C35A-450E-B494-F449109CC893}"/>
              </a:ext>
            </a:extLst>
          </p:cNvPr>
          <p:cNvSpPr txBox="1">
            <a:spLocks/>
          </p:cNvSpPr>
          <p:nvPr/>
        </p:nvSpPr>
        <p:spPr>
          <a:xfrm>
            <a:off x="1711423" y="406717"/>
            <a:ext cx="8408676" cy="586049"/>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SYMBOL TABLES</a:t>
            </a:r>
          </a:p>
        </p:txBody>
      </p:sp>
      <p:sp>
        <p:nvSpPr>
          <p:cNvPr id="5" name="Content Placeholder 2">
            <a:extLst>
              <a:ext uri="{FF2B5EF4-FFF2-40B4-BE49-F238E27FC236}">
                <a16:creationId xmlns:a16="http://schemas.microsoft.com/office/drawing/2014/main" id="{82183EC3-1C36-4DC1-8032-861867387B27}"/>
              </a:ext>
            </a:extLst>
          </p:cNvPr>
          <p:cNvSpPr txBox="1">
            <a:spLocks/>
          </p:cNvSpPr>
          <p:nvPr/>
        </p:nvSpPr>
        <p:spPr bwMode="auto">
          <a:xfrm>
            <a:off x="659453" y="1453879"/>
            <a:ext cx="11049948" cy="385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667" kern="1200">
                <a:solidFill>
                  <a:srgbClr val="002060"/>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667"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279400" algn="just"/>
            <a:r>
              <a:rPr lang="en-US" sz="2800" dirty="0"/>
              <a:t>Symbol table is an important data structure created and maintained by compilers.</a:t>
            </a:r>
          </a:p>
          <a:p>
            <a:pPr marL="342900" indent="-279400" algn="just"/>
            <a:r>
              <a:rPr lang="en-US" sz="2800" dirty="0"/>
              <a:t>To store information about the occurrence of various entities such as variable names, function names, objects, classes, interfaces, etc. </a:t>
            </a:r>
          </a:p>
          <a:p>
            <a:pPr marL="342900" indent="-279400" algn="just"/>
            <a:r>
              <a:rPr lang="en-US" sz="2800" dirty="0"/>
              <a:t>Symbol table is used by both the analysis and the synthesis parts of a compiler.</a:t>
            </a:r>
          </a:p>
          <a:p>
            <a:pPr marL="342900" indent="-279400"/>
            <a:r>
              <a:rPr lang="en-IN" sz="2800" dirty="0"/>
              <a:t>Entities are:</a:t>
            </a:r>
          </a:p>
          <a:p>
            <a:pPr marL="0" indent="0" algn="just">
              <a:buNone/>
            </a:pPr>
            <a:endParaRPr lang="en-US" sz="2800" dirty="0"/>
          </a:p>
        </p:txBody>
      </p:sp>
      <p:sp>
        <p:nvSpPr>
          <p:cNvPr id="7" name="TextBox 6">
            <a:extLst>
              <a:ext uri="{FF2B5EF4-FFF2-40B4-BE49-F238E27FC236}">
                <a16:creationId xmlns:a16="http://schemas.microsoft.com/office/drawing/2014/main" id="{1A63D984-A5A2-4E00-9284-6A86130E6BC4}"/>
              </a:ext>
            </a:extLst>
          </p:cNvPr>
          <p:cNvSpPr txBox="1"/>
          <p:nvPr/>
        </p:nvSpPr>
        <p:spPr>
          <a:xfrm>
            <a:off x="936413" y="4712136"/>
            <a:ext cx="4979348" cy="1383969"/>
          </a:xfrm>
          <a:prstGeom prst="rect">
            <a:avLst/>
          </a:prstGeom>
          <a:noFill/>
        </p:spPr>
        <p:txBody>
          <a:bodyPr wrap="square">
            <a:spAutoFit/>
          </a:bodyPr>
          <a:lstStyle/>
          <a:p>
            <a:pPr marL="1600200" lvl="3" indent="-228600">
              <a:lnSpc>
                <a:spcPct val="90000"/>
              </a:lnSpc>
              <a:spcBef>
                <a:spcPts val="500"/>
              </a:spcBef>
              <a:buFont typeface="Arial" panose="020B0604020202020204" pitchFamily="34" charset="0"/>
              <a:buChar char="•"/>
            </a:pPr>
            <a:r>
              <a:rPr lang="en-IN" sz="2800" dirty="0">
                <a:latin typeface="+mn-lt"/>
                <a:cs typeface="+mn-cs"/>
              </a:rPr>
              <a:t>Variables</a:t>
            </a:r>
          </a:p>
          <a:p>
            <a:pPr marL="1600200" lvl="3" indent="-228600">
              <a:lnSpc>
                <a:spcPct val="90000"/>
              </a:lnSpc>
              <a:spcBef>
                <a:spcPts val="500"/>
              </a:spcBef>
              <a:buFont typeface="Arial" panose="020B0604020202020204" pitchFamily="34" charset="0"/>
              <a:buChar char="•"/>
            </a:pPr>
            <a:r>
              <a:rPr lang="en-IN" sz="2800" dirty="0">
                <a:latin typeface="+mn-lt"/>
                <a:cs typeface="+mn-cs"/>
              </a:rPr>
              <a:t>Function names</a:t>
            </a:r>
          </a:p>
          <a:p>
            <a:pPr marL="1600200" lvl="3" indent="-228600">
              <a:lnSpc>
                <a:spcPct val="90000"/>
              </a:lnSpc>
              <a:spcBef>
                <a:spcPts val="500"/>
              </a:spcBef>
              <a:buFont typeface="Arial" panose="020B0604020202020204" pitchFamily="34" charset="0"/>
              <a:buChar char="•"/>
            </a:pPr>
            <a:r>
              <a:rPr lang="en-IN" sz="2800" dirty="0">
                <a:latin typeface="+mn-lt"/>
                <a:cs typeface="+mn-cs"/>
              </a:rPr>
              <a:t>Interfaces</a:t>
            </a:r>
            <a:endParaRPr lang="en-IN" sz="3200" dirty="0">
              <a:latin typeface="+mn-lt"/>
              <a:cs typeface="+mn-cs"/>
            </a:endParaRPr>
          </a:p>
        </p:txBody>
      </p:sp>
      <p:sp>
        <p:nvSpPr>
          <p:cNvPr id="9" name="TextBox 8">
            <a:extLst>
              <a:ext uri="{FF2B5EF4-FFF2-40B4-BE49-F238E27FC236}">
                <a16:creationId xmlns:a16="http://schemas.microsoft.com/office/drawing/2014/main" id="{F5AF87DC-B8D5-4256-8141-F87C4E6FF6B6}"/>
              </a:ext>
            </a:extLst>
          </p:cNvPr>
          <p:cNvSpPr txBox="1"/>
          <p:nvPr/>
        </p:nvSpPr>
        <p:spPr>
          <a:xfrm>
            <a:off x="1711423" y="4831546"/>
            <a:ext cx="7200900" cy="954107"/>
          </a:xfrm>
          <a:prstGeom prst="rect">
            <a:avLst/>
          </a:prstGeom>
          <a:noFill/>
        </p:spPr>
        <p:txBody>
          <a:bodyPr wrap="square">
            <a:spAutoFit/>
          </a:bodyPr>
          <a:lstStyle/>
          <a:p>
            <a:pPr marL="3943350" lvl="8" indent="-285750">
              <a:buFont typeface="Arial" panose="020B0604020202020204" pitchFamily="34" charset="0"/>
              <a:buChar char="•"/>
            </a:pPr>
            <a:r>
              <a:rPr lang="en-IN" sz="2800" dirty="0">
                <a:latin typeface="+mn-lt"/>
              </a:rPr>
              <a:t>Objects </a:t>
            </a:r>
          </a:p>
          <a:p>
            <a:pPr marL="3943350" lvl="8" indent="-285750">
              <a:buFont typeface="Arial" panose="020B0604020202020204" pitchFamily="34" charset="0"/>
              <a:buChar char="•"/>
            </a:pPr>
            <a:r>
              <a:rPr lang="en-IN" sz="2800" dirty="0">
                <a:latin typeface="+mn-lt"/>
              </a:rPr>
              <a:t>Classes</a:t>
            </a:r>
            <a:endParaRPr lang="en-IN" sz="1800" dirty="0">
              <a:latin typeface="+mn-lt"/>
            </a:endParaRPr>
          </a:p>
        </p:txBody>
      </p:sp>
    </p:spTree>
    <p:extLst>
      <p:ext uri="{BB962C8B-B14F-4D97-AF65-F5344CB8AC3E}">
        <p14:creationId xmlns:p14="http://schemas.microsoft.com/office/powerpoint/2010/main" val="2078631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Symbol Tables</a:t>
            </a:r>
          </a:p>
        </p:txBody>
      </p:sp>
      <p:sp>
        <p:nvSpPr>
          <p:cNvPr id="3" name="Content Placeholder 2"/>
          <p:cNvSpPr>
            <a:spLocks noGrp="1"/>
          </p:cNvSpPr>
          <p:nvPr>
            <p:ph idx="1"/>
          </p:nvPr>
        </p:nvSpPr>
        <p:spPr>
          <a:xfrm>
            <a:off x="404867" y="1250679"/>
            <a:ext cx="12012420" cy="5458553"/>
          </a:xfrm>
        </p:spPr>
        <p:txBody>
          <a:bodyPr/>
          <a:lstStyle/>
          <a:p>
            <a:pPr marL="800100" indent="-403225"/>
            <a:r>
              <a:rPr lang="en-IN" sz="3200" dirty="0"/>
              <a:t>Depends on the programming language</a:t>
            </a:r>
          </a:p>
          <a:p>
            <a:pPr marL="800100" indent="-403225"/>
            <a:r>
              <a:rPr lang="en-IN" sz="3200" dirty="0"/>
              <a:t>Store the name of all entities in a structured form at one location</a:t>
            </a:r>
          </a:p>
          <a:p>
            <a:pPr marL="800100" indent="-403225"/>
            <a:r>
              <a:rPr lang="en-IN" sz="3200" dirty="0"/>
              <a:t>Verification of declaration of a variable</a:t>
            </a:r>
          </a:p>
          <a:p>
            <a:pPr marL="800100" indent="-403225"/>
            <a:r>
              <a:rPr lang="en-IN" sz="3200" dirty="0"/>
              <a:t>Semantic verification of </a:t>
            </a:r>
          </a:p>
          <a:p>
            <a:pPr marL="2171700" lvl="8" indent="-403225"/>
            <a:r>
              <a:rPr lang="en-IN" sz="2400" dirty="0"/>
              <a:t>Assignment</a:t>
            </a:r>
          </a:p>
          <a:p>
            <a:pPr marL="2171700" lvl="8" indent="-403225"/>
            <a:r>
              <a:rPr lang="en-IN" sz="2400" dirty="0"/>
              <a:t>Expressions</a:t>
            </a:r>
          </a:p>
          <a:p>
            <a:pPr marL="800100" indent="-403225"/>
            <a:r>
              <a:rPr lang="en-IN" sz="3200" dirty="0"/>
              <a:t>Determining the scope of a name.</a:t>
            </a:r>
          </a:p>
          <a:p>
            <a:pPr marL="800100" indent="-403225"/>
            <a:r>
              <a:rPr lang="en-IN" sz="3200" dirty="0"/>
              <a:t>Represented either as</a:t>
            </a:r>
          </a:p>
          <a:p>
            <a:pPr marL="2171700" lvl="8" indent="-403225"/>
            <a:r>
              <a:rPr lang="en-IN" sz="2400" dirty="0"/>
              <a:t>Linear</a:t>
            </a:r>
          </a:p>
          <a:p>
            <a:pPr marL="2171700" lvl="8" indent="-403225"/>
            <a:r>
              <a:rPr lang="en-IN" sz="2400" dirty="0"/>
              <a:t>Hash</a:t>
            </a:r>
          </a:p>
          <a:p>
            <a:pPr marL="800100" indent="-403225"/>
            <a:r>
              <a:rPr lang="en-IN" sz="3200" dirty="0"/>
              <a:t>Format:    &lt;</a:t>
            </a:r>
            <a:r>
              <a:rPr lang="en-IN" sz="3200" dirty="0">
                <a:solidFill>
                  <a:srgbClr val="FF0000"/>
                </a:solidFill>
              </a:rPr>
              <a:t>symbol name</a:t>
            </a:r>
            <a:r>
              <a:rPr lang="en-IN" sz="3200" dirty="0"/>
              <a:t>, </a:t>
            </a:r>
            <a:r>
              <a:rPr lang="en-IN" sz="3200" dirty="0">
                <a:solidFill>
                  <a:srgbClr val="0070C0"/>
                </a:solidFill>
              </a:rPr>
              <a:t>type</a:t>
            </a:r>
            <a:r>
              <a:rPr lang="en-IN" sz="3200" dirty="0"/>
              <a:t>, </a:t>
            </a:r>
            <a:r>
              <a:rPr lang="en-IN" sz="3200" dirty="0">
                <a:solidFill>
                  <a:schemeClr val="accent3">
                    <a:lumMod val="50000"/>
                  </a:schemeClr>
                </a:solidFill>
              </a:rPr>
              <a:t>attribute</a:t>
            </a:r>
            <a:r>
              <a:rPr lang="en-IN" sz="3200" dirty="0"/>
              <a:t>&gt;</a:t>
            </a:r>
          </a:p>
        </p:txBody>
      </p:sp>
      <p:sp>
        <p:nvSpPr>
          <p:cNvPr id="6" name="Title 2">
            <a:extLst>
              <a:ext uri="{FF2B5EF4-FFF2-40B4-BE49-F238E27FC236}">
                <a16:creationId xmlns:a16="http://schemas.microsoft.com/office/drawing/2014/main" id="{F0B14816-BE4D-49FA-A020-016CFCF52D25}"/>
              </a:ext>
            </a:extLst>
          </p:cNvPr>
          <p:cNvSpPr txBox="1">
            <a:spLocks/>
          </p:cNvSpPr>
          <p:nvPr/>
        </p:nvSpPr>
        <p:spPr>
          <a:xfrm>
            <a:off x="1711423" y="406717"/>
            <a:ext cx="8408676" cy="586049"/>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SYMBOL TABLES</a:t>
            </a:r>
          </a:p>
        </p:txBody>
      </p:sp>
    </p:spTree>
    <p:extLst>
      <p:ext uri="{BB962C8B-B14F-4D97-AF65-F5344CB8AC3E}">
        <p14:creationId xmlns:p14="http://schemas.microsoft.com/office/powerpoint/2010/main" val="4036623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4D09C-A254-435B-82BD-EF45EE81065D}"/>
              </a:ext>
            </a:extLst>
          </p:cNvPr>
          <p:cNvSpPr>
            <a:spLocks noGrp="1"/>
          </p:cNvSpPr>
          <p:nvPr>
            <p:ph idx="1"/>
          </p:nvPr>
        </p:nvSpPr>
        <p:spPr>
          <a:xfrm>
            <a:off x="545671" y="1138800"/>
            <a:ext cx="11425269" cy="5458553"/>
          </a:xfrm>
        </p:spPr>
        <p:txBody>
          <a:bodyPr/>
          <a:lstStyle/>
          <a:p>
            <a:pPr marL="0" marR="0" lvl="0" indent="0" algn="just" hangingPunct="0">
              <a:lnSpc>
                <a:spcPct val="115000"/>
              </a:lnSpc>
              <a:spcBef>
                <a:spcPts val="0"/>
              </a:spcBef>
              <a:spcAft>
                <a:spcPts val="0"/>
              </a:spcAft>
              <a:buNone/>
            </a:pPr>
            <a:r>
              <a:rPr lang="en-IN" sz="3200" dirty="0">
                <a:effectLst/>
                <a:ea typeface="Calibri" panose="020F0502020204030204" pitchFamily="34" charset="0"/>
                <a:cs typeface="Times New Roman" panose="02020603050405020304" pitchFamily="18" charset="0"/>
              </a:rPr>
              <a:t>The basic operations defined on a symbol table include: </a:t>
            </a:r>
            <a:endParaRPr lang="en-US" sz="2800" dirty="0">
              <a:effectLst/>
              <a:ea typeface="Calibri" panose="020F0502020204030204" pitchFamily="34" charset="0"/>
              <a:cs typeface="Times New Roman" panose="02020603050405020304" pitchFamily="18" charset="0"/>
            </a:endParaRPr>
          </a:p>
          <a:p>
            <a:pPr marL="0" marR="0" indent="0">
              <a:lnSpc>
                <a:spcPts val="560"/>
              </a:lnSpc>
              <a:spcBef>
                <a:spcPts val="0"/>
              </a:spcBef>
              <a:spcAft>
                <a:spcPts val="0"/>
              </a:spcAft>
              <a:buNone/>
            </a:pPr>
            <a:r>
              <a:rPr lang="en-IN" sz="3200" dirty="0">
                <a:effectLst/>
                <a:ea typeface="Calibri" panose="020F0502020204030204" pitchFamily="34"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a:p>
            <a:pPr marL="914400" lvl="2" indent="-457200" algn="just">
              <a:lnSpc>
                <a:spcPct val="115000"/>
              </a:lnSpc>
              <a:spcBef>
                <a:spcPts val="0"/>
              </a:spcBef>
              <a:spcAft>
                <a:spcPts val="0"/>
              </a:spcAft>
              <a:buFont typeface="Wingdings" panose="05000000000000000000" pitchFamily="2" charset="2"/>
              <a:buChar char="Ø"/>
            </a:pPr>
            <a:r>
              <a:rPr lang="en-IN" sz="2800" b="1" dirty="0">
                <a:effectLst/>
                <a:ea typeface="Calibri" panose="020F0502020204030204" pitchFamily="34" charset="0"/>
                <a:cs typeface="Times New Roman" panose="02020603050405020304" pitchFamily="18" charset="0"/>
              </a:rPr>
              <a:t>allocate </a:t>
            </a:r>
            <a:r>
              <a:rPr lang="en-IN" sz="2800" dirty="0">
                <a:effectLst/>
                <a:ea typeface="Calibri" panose="020F0502020204030204" pitchFamily="34" charset="0"/>
                <a:cs typeface="Times New Roman" panose="02020603050405020304" pitchFamily="18" charset="0"/>
              </a:rPr>
              <a:t>– to allocate a new empty symbol table</a:t>
            </a:r>
            <a:r>
              <a:rPr lang="en-IN" sz="2800" b="1" dirty="0">
                <a:effectLst/>
                <a:ea typeface="Calibri" panose="020F0502020204030204" pitchFamily="34" charset="0"/>
                <a:cs typeface="Times New Roman" panose="02020603050405020304" pitchFamily="18" charset="0"/>
              </a:rPr>
              <a:t> </a:t>
            </a:r>
          </a:p>
          <a:p>
            <a:pPr marL="914400" lvl="2" indent="-457200" algn="just">
              <a:lnSpc>
                <a:spcPct val="115000"/>
              </a:lnSpc>
              <a:spcBef>
                <a:spcPts val="0"/>
              </a:spcBef>
              <a:spcAft>
                <a:spcPts val="0"/>
              </a:spcAft>
              <a:buFont typeface="Wingdings" panose="05000000000000000000" pitchFamily="2" charset="2"/>
              <a:buChar char="Ø"/>
            </a:pPr>
            <a:r>
              <a:rPr lang="en-IN" sz="2800" b="1" dirty="0">
                <a:effectLst/>
                <a:ea typeface="Calibri" panose="020F0502020204030204" pitchFamily="34" charset="0"/>
                <a:cs typeface="Times New Roman" panose="02020603050405020304" pitchFamily="18" charset="0"/>
              </a:rPr>
              <a:t>free </a:t>
            </a:r>
            <a:r>
              <a:rPr lang="en-IN" sz="2800" dirty="0">
                <a:effectLst/>
                <a:ea typeface="Calibri" panose="020F0502020204030204" pitchFamily="34" charset="0"/>
                <a:cs typeface="Times New Roman" panose="02020603050405020304" pitchFamily="18" charset="0"/>
              </a:rPr>
              <a:t>– to remove all entries and free the storage of a symbol table</a:t>
            </a:r>
            <a:r>
              <a:rPr lang="en-IN" sz="2800" b="1" dirty="0">
                <a:effectLst/>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marL="914400" lvl="2" indent="-457200" algn="just">
              <a:lnSpc>
                <a:spcPct val="115000"/>
              </a:lnSpc>
              <a:spcBef>
                <a:spcPts val="0"/>
              </a:spcBef>
              <a:spcAft>
                <a:spcPts val="0"/>
              </a:spcAft>
              <a:buFont typeface="Wingdings" panose="05000000000000000000" pitchFamily="2" charset="2"/>
              <a:buChar char="Ø"/>
            </a:pPr>
            <a:r>
              <a:rPr lang="en-IN" sz="2800" b="1" dirty="0">
                <a:effectLst/>
                <a:ea typeface="Calibri" panose="020F0502020204030204" pitchFamily="34" charset="0"/>
                <a:cs typeface="Times New Roman" panose="02020603050405020304" pitchFamily="18" charset="0"/>
              </a:rPr>
              <a:t>insert </a:t>
            </a:r>
            <a:r>
              <a:rPr lang="en-IN" sz="2800" dirty="0">
                <a:effectLst/>
                <a:ea typeface="Calibri" panose="020F0502020204030204" pitchFamily="34" charset="0"/>
                <a:cs typeface="Times New Roman" panose="02020603050405020304" pitchFamily="18" charset="0"/>
              </a:rPr>
              <a:t>– insert a name in a symbol table &amp; return a pointer to its entry</a:t>
            </a:r>
            <a:r>
              <a:rPr lang="en-IN" sz="2800" b="1"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914400" lvl="2" indent="-457200" algn="just">
              <a:lnSpc>
                <a:spcPct val="124000"/>
              </a:lnSpc>
              <a:spcBef>
                <a:spcPts val="0"/>
              </a:spcBef>
              <a:spcAft>
                <a:spcPts val="0"/>
              </a:spcAft>
              <a:buFont typeface="Wingdings" panose="05000000000000000000" pitchFamily="2" charset="2"/>
              <a:buChar char="Ø"/>
            </a:pPr>
            <a:r>
              <a:rPr lang="en-IN" sz="2800" b="1" dirty="0">
                <a:effectLst/>
                <a:ea typeface="Calibri" panose="020F0502020204030204" pitchFamily="34" charset="0"/>
                <a:cs typeface="Times New Roman" panose="02020603050405020304" pitchFamily="18" charset="0"/>
              </a:rPr>
              <a:t>lookup </a:t>
            </a:r>
            <a:r>
              <a:rPr lang="en-IN" sz="2800" dirty="0">
                <a:effectLst/>
                <a:ea typeface="Calibri" panose="020F0502020204030204" pitchFamily="34" charset="0"/>
                <a:cs typeface="Times New Roman" panose="02020603050405020304" pitchFamily="18" charset="0"/>
              </a:rPr>
              <a:t>– to search for a name and return a pointer to its entry</a:t>
            </a:r>
            <a:r>
              <a:rPr lang="en-IN" sz="2800" b="1" dirty="0">
                <a:effectLst/>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marL="914400" lvl="2" indent="-457200" algn="just">
              <a:lnSpc>
                <a:spcPct val="124000"/>
              </a:lnSpc>
              <a:spcBef>
                <a:spcPts val="0"/>
              </a:spcBef>
              <a:spcAft>
                <a:spcPts val="0"/>
              </a:spcAft>
              <a:buFont typeface="Wingdings" panose="05000000000000000000" pitchFamily="2" charset="2"/>
              <a:buChar char="Ø"/>
            </a:pPr>
            <a:r>
              <a:rPr lang="en-IN" sz="2800" b="1" dirty="0" err="1">
                <a:cs typeface="Times New Roman" panose="02020603050405020304" pitchFamily="18" charset="0"/>
              </a:rPr>
              <a:t>set_attribute</a:t>
            </a:r>
            <a:r>
              <a:rPr lang="en-IN" sz="2800" b="1" dirty="0">
                <a:cs typeface="Times New Roman" panose="02020603050405020304" pitchFamily="18" charset="0"/>
              </a:rPr>
              <a:t> </a:t>
            </a:r>
            <a:r>
              <a:rPr lang="en-IN" sz="2800" dirty="0">
                <a:cs typeface="Times New Roman" panose="02020603050405020304" pitchFamily="18" charset="0"/>
              </a:rPr>
              <a:t>– to associate an attribute with a given entry</a:t>
            </a:r>
          </a:p>
          <a:p>
            <a:pPr marL="914400" lvl="2" indent="-457200" algn="just">
              <a:lnSpc>
                <a:spcPct val="124000"/>
              </a:lnSpc>
              <a:spcBef>
                <a:spcPts val="0"/>
              </a:spcBef>
              <a:spcAft>
                <a:spcPts val="0"/>
              </a:spcAft>
              <a:buFont typeface="Wingdings" panose="05000000000000000000" pitchFamily="2" charset="2"/>
              <a:buChar char="Ø"/>
            </a:pPr>
            <a:r>
              <a:rPr lang="en-IN" sz="2800" b="1" dirty="0" err="1">
                <a:cs typeface="Times New Roman" panose="02020603050405020304" pitchFamily="18" charset="0"/>
              </a:rPr>
              <a:t>get_attribute</a:t>
            </a:r>
            <a:r>
              <a:rPr lang="en-IN" sz="2800" b="1" dirty="0">
                <a:cs typeface="Times New Roman" panose="02020603050405020304" pitchFamily="18" charset="0"/>
              </a:rPr>
              <a:t> </a:t>
            </a:r>
            <a:r>
              <a:rPr lang="en-IN" sz="2800" dirty="0">
                <a:cs typeface="Times New Roman" panose="02020603050405020304" pitchFamily="18" charset="0"/>
              </a:rPr>
              <a:t>– to get an attribute associated with a given entry </a:t>
            </a:r>
            <a:endParaRPr lang="en-US" sz="2800" dirty="0">
              <a:cs typeface="Times New Roman" panose="02020603050405020304" pitchFamily="18" charset="0"/>
            </a:endParaRPr>
          </a:p>
          <a:p>
            <a:pPr marL="0" marR="0" indent="0">
              <a:lnSpc>
                <a:spcPts val="700"/>
              </a:lnSpc>
              <a:spcBef>
                <a:spcPts val="0"/>
              </a:spcBef>
              <a:spcAft>
                <a:spcPts val="0"/>
              </a:spcAft>
              <a:buNone/>
            </a:pPr>
            <a:r>
              <a:rPr lang="en-IN" sz="3200" dirty="0">
                <a:effectLst/>
                <a:ea typeface="Calibri" panose="020F0502020204030204" pitchFamily="34"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a:p>
            <a:pPr marL="0" marR="0" lvl="0" indent="0" algn="just" hangingPunct="0">
              <a:lnSpc>
                <a:spcPct val="99000"/>
              </a:lnSpc>
              <a:spcBef>
                <a:spcPts val="0"/>
              </a:spcBef>
              <a:spcAft>
                <a:spcPts val="0"/>
              </a:spcAft>
              <a:buNone/>
            </a:pPr>
            <a:r>
              <a:rPr lang="en-IN" sz="3200" dirty="0">
                <a:effectLst/>
                <a:ea typeface="Calibri" panose="020F0502020204030204" pitchFamily="34" charset="0"/>
                <a:cs typeface="Times New Roman" panose="02020603050405020304" pitchFamily="18" charset="0"/>
              </a:rPr>
              <a:t>Other operations can be added depending on requirement </a:t>
            </a:r>
            <a:endParaRPr lang="en-US" sz="2800" dirty="0">
              <a:effectLst/>
              <a:ea typeface="Calibri" panose="020F0502020204030204" pitchFamily="34" charset="0"/>
              <a:cs typeface="Times New Roman" panose="02020603050405020304" pitchFamily="18" charset="0"/>
            </a:endParaRPr>
          </a:p>
          <a:p>
            <a:pPr marL="0" marR="0" indent="0">
              <a:lnSpc>
                <a:spcPts val="570"/>
              </a:lnSpc>
              <a:spcBef>
                <a:spcPts val="0"/>
              </a:spcBef>
              <a:spcAft>
                <a:spcPts val="0"/>
              </a:spcAft>
              <a:buNone/>
            </a:pPr>
            <a:r>
              <a:rPr lang="en-IN" sz="3200" dirty="0">
                <a:effectLst/>
                <a:ea typeface="Calibri" panose="020F0502020204030204" pitchFamily="34"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a:p>
            <a:pPr marL="914400" lvl="2" indent="-457200" algn="just">
              <a:lnSpc>
                <a:spcPct val="124000"/>
              </a:lnSpc>
              <a:spcBef>
                <a:spcPts val="0"/>
              </a:spcBef>
              <a:spcAft>
                <a:spcPts val="0"/>
              </a:spcAft>
              <a:buFont typeface="Wingdings" panose="05000000000000000000" pitchFamily="2" charset="2"/>
              <a:buChar char="Ø"/>
            </a:pPr>
            <a:r>
              <a:rPr lang="en-IN" sz="2800" dirty="0">
                <a:cs typeface="Times New Roman" panose="02020603050405020304" pitchFamily="18" charset="0"/>
              </a:rPr>
              <a:t>For example, a delete operation removes a name previously inserted  </a:t>
            </a:r>
          </a:p>
          <a:p>
            <a:pPr marL="457200" lvl="2" indent="0" algn="just">
              <a:lnSpc>
                <a:spcPct val="124000"/>
              </a:lnSpc>
              <a:spcBef>
                <a:spcPts val="0"/>
              </a:spcBef>
              <a:spcAft>
                <a:spcPts val="0"/>
              </a:spcAft>
              <a:buNone/>
            </a:pPr>
            <a:r>
              <a:rPr lang="en-IN" sz="2800" dirty="0">
                <a:cs typeface="Times New Roman" panose="02020603050405020304" pitchFamily="18" charset="0"/>
              </a:rPr>
              <a:t>       Some identifiers become invisible (out of scope) after exiting a block </a:t>
            </a:r>
            <a:endParaRPr lang="en-US" sz="2800" dirty="0">
              <a:cs typeface="Times New Roman" panose="02020603050405020304" pitchFamily="18" charset="0"/>
            </a:endParaRPr>
          </a:p>
          <a:p>
            <a:pPr marL="0" indent="0">
              <a:buNone/>
            </a:pPr>
            <a:endParaRPr lang="en-US" sz="2800" dirty="0"/>
          </a:p>
        </p:txBody>
      </p:sp>
      <p:sp>
        <p:nvSpPr>
          <p:cNvPr id="5" name="Title 2">
            <a:extLst>
              <a:ext uri="{FF2B5EF4-FFF2-40B4-BE49-F238E27FC236}">
                <a16:creationId xmlns:a16="http://schemas.microsoft.com/office/drawing/2014/main" id="{3A50CF5D-FEC4-47FB-B0A8-5C52D02B8695}"/>
              </a:ext>
            </a:extLst>
          </p:cNvPr>
          <p:cNvSpPr txBox="1">
            <a:spLocks/>
          </p:cNvSpPr>
          <p:nvPr/>
        </p:nvSpPr>
        <p:spPr>
          <a:xfrm>
            <a:off x="1711423" y="260647"/>
            <a:ext cx="8408676" cy="586049"/>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SYMBOL TABLES</a:t>
            </a:r>
          </a:p>
        </p:txBody>
      </p:sp>
    </p:spTree>
    <p:extLst>
      <p:ext uri="{BB962C8B-B14F-4D97-AF65-F5344CB8AC3E}">
        <p14:creationId xmlns:p14="http://schemas.microsoft.com/office/powerpoint/2010/main" val="2869729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Example</a:t>
            </a:r>
          </a:p>
        </p:txBody>
      </p:sp>
      <p:sp>
        <p:nvSpPr>
          <p:cNvPr id="3" name="Content Placeholder 2"/>
          <p:cNvSpPr>
            <a:spLocks noGrp="1"/>
          </p:cNvSpPr>
          <p:nvPr>
            <p:ph idx="1"/>
          </p:nvPr>
        </p:nvSpPr>
        <p:spPr>
          <a:xfrm>
            <a:off x="1371725" y="1370976"/>
            <a:ext cx="8580106" cy="4948344"/>
          </a:xfrm>
        </p:spPr>
        <p:txBody>
          <a:bodyPr/>
          <a:lstStyle/>
          <a:p>
            <a:r>
              <a:rPr lang="en-IN" sz="2800" dirty="0"/>
              <a:t> Symbol Tables can be implemented as:</a:t>
            </a:r>
          </a:p>
          <a:p>
            <a:pPr lvl="4"/>
            <a:r>
              <a:rPr lang="en-IN" sz="2800" dirty="0"/>
              <a:t>Linear List (Sorted / Unsorted) </a:t>
            </a:r>
          </a:p>
          <a:p>
            <a:pPr lvl="4"/>
            <a:r>
              <a:rPr lang="en-IN" sz="2800" dirty="0"/>
              <a:t>Binary Search Tree</a:t>
            </a:r>
          </a:p>
          <a:p>
            <a:pPr lvl="4"/>
            <a:r>
              <a:rPr lang="en-IN" sz="2800" dirty="0"/>
              <a:t>Hash Table</a:t>
            </a:r>
          </a:p>
          <a:p>
            <a:pPr marL="1828800" lvl="4" indent="0">
              <a:buNone/>
            </a:pPr>
            <a:r>
              <a:rPr lang="en-IN" sz="2800" dirty="0"/>
              <a:t>  </a:t>
            </a:r>
          </a:p>
          <a:p>
            <a:r>
              <a:rPr lang="en-IN" sz="2800" dirty="0"/>
              <a:t>Declaration of statement in C Programming language:</a:t>
            </a:r>
          </a:p>
          <a:p>
            <a:pPr marL="0" indent="0">
              <a:buNone/>
            </a:pPr>
            <a:r>
              <a:rPr lang="en-IN" sz="2800" dirty="0">
                <a:solidFill>
                  <a:schemeClr val="tx1"/>
                </a:solidFill>
              </a:rPr>
              <a:t>                         &lt;symbol name,  type,  attribute&gt;</a:t>
            </a:r>
          </a:p>
          <a:p>
            <a:pPr marL="1371600" lvl="3" indent="0">
              <a:buNone/>
            </a:pPr>
            <a:r>
              <a:rPr lang="en-IN" sz="2800" dirty="0"/>
              <a:t>         </a:t>
            </a:r>
            <a:r>
              <a:rPr lang="en-IN" sz="2800" dirty="0" err="1"/>
              <a:t>Eg</a:t>
            </a:r>
            <a:r>
              <a:rPr lang="en-IN" sz="2800" dirty="0"/>
              <a:t> : static float </a:t>
            </a:r>
            <a:r>
              <a:rPr lang="en-IN" sz="2800" dirty="0" err="1"/>
              <a:t>rateofinterest</a:t>
            </a:r>
            <a:r>
              <a:rPr lang="en-IN" sz="2800" dirty="0"/>
              <a:t>;</a:t>
            </a:r>
          </a:p>
          <a:p>
            <a:pPr marL="1371600" lvl="3" indent="0">
              <a:buNone/>
            </a:pPr>
            <a:endParaRPr lang="en-IN" sz="2800" dirty="0"/>
          </a:p>
          <a:p>
            <a:r>
              <a:rPr lang="en-IN" sz="2800" dirty="0"/>
              <a:t>  Symbol Table Entry:</a:t>
            </a:r>
          </a:p>
          <a:p>
            <a:pPr lvl="3"/>
            <a:r>
              <a:rPr lang="en-IN" sz="2800" dirty="0"/>
              <a:t>&lt;</a:t>
            </a:r>
            <a:r>
              <a:rPr lang="en-IN" sz="2800" dirty="0" err="1"/>
              <a:t>rateofinterest</a:t>
            </a:r>
            <a:r>
              <a:rPr lang="en-IN" sz="2800" dirty="0"/>
              <a:t>, float, static&gt;</a:t>
            </a:r>
          </a:p>
          <a:p>
            <a:endParaRPr lang="en-IN" sz="2800" dirty="0"/>
          </a:p>
        </p:txBody>
      </p:sp>
      <p:sp>
        <p:nvSpPr>
          <p:cNvPr id="5" name="TextBox 4">
            <a:extLst>
              <a:ext uri="{FF2B5EF4-FFF2-40B4-BE49-F238E27FC236}">
                <a16:creationId xmlns:a16="http://schemas.microsoft.com/office/drawing/2014/main" id="{28EECDAD-3D0B-466B-85A2-AF498837D8F8}"/>
              </a:ext>
            </a:extLst>
          </p:cNvPr>
          <p:cNvSpPr txBox="1"/>
          <p:nvPr/>
        </p:nvSpPr>
        <p:spPr>
          <a:xfrm>
            <a:off x="2842592" y="348180"/>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SYMBOL TABLES - Example</a:t>
            </a:r>
          </a:p>
        </p:txBody>
      </p:sp>
    </p:spTree>
    <p:extLst>
      <p:ext uri="{BB962C8B-B14F-4D97-AF65-F5344CB8AC3E}">
        <p14:creationId xmlns:p14="http://schemas.microsoft.com/office/powerpoint/2010/main" val="3705094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ADT of Symbol Table</a:t>
            </a:r>
          </a:p>
        </p:txBody>
      </p:sp>
      <p:sp>
        <p:nvSpPr>
          <p:cNvPr id="3" name="Content Placeholder 2"/>
          <p:cNvSpPr>
            <a:spLocks noGrp="1"/>
          </p:cNvSpPr>
          <p:nvPr>
            <p:ph idx="1"/>
          </p:nvPr>
        </p:nvSpPr>
        <p:spPr>
          <a:xfrm>
            <a:off x="839617" y="1193887"/>
            <a:ext cx="8456782" cy="5458553"/>
          </a:xfrm>
        </p:spPr>
        <p:txBody>
          <a:bodyPr/>
          <a:lstStyle/>
          <a:p>
            <a:r>
              <a:rPr lang="en-IN" sz="2400" dirty="0"/>
              <a:t>insert ()</a:t>
            </a:r>
          </a:p>
          <a:p>
            <a:pPr marL="688975" lvl="2" indent="-292100"/>
            <a:r>
              <a:rPr lang="en-IN" sz="2400" dirty="0"/>
              <a:t>Used in analysis phase</a:t>
            </a:r>
          </a:p>
          <a:p>
            <a:pPr marL="688975" lvl="2" indent="-292100"/>
            <a:r>
              <a:rPr lang="en-IN" sz="2400" dirty="0"/>
              <a:t>To add the unique symbols / names in the source code</a:t>
            </a:r>
          </a:p>
          <a:p>
            <a:pPr marL="688975" lvl="2" indent="-292100"/>
            <a:r>
              <a:rPr lang="en-IN" sz="2400" dirty="0"/>
              <a:t>Symbol Attribute: value, state, scope, type</a:t>
            </a:r>
          </a:p>
          <a:p>
            <a:pPr marL="914400" lvl="2" indent="-450850">
              <a:buNone/>
            </a:pPr>
            <a:r>
              <a:rPr lang="en-IN" sz="2400" dirty="0"/>
              <a:t>       Example:</a:t>
            </a:r>
          </a:p>
          <a:p>
            <a:pPr marL="1881188" lvl="5" indent="-225425"/>
            <a:r>
              <a:rPr lang="en-IN" sz="2400" dirty="0"/>
              <a:t>int a;      insert(a, int)</a:t>
            </a:r>
          </a:p>
          <a:p>
            <a:r>
              <a:rPr lang="en-IN" sz="2400" dirty="0"/>
              <a:t>lookup()</a:t>
            </a:r>
          </a:p>
          <a:p>
            <a:pPr marL="0" indent="0">
              <a:buNone/>
            </a:pPr>
            <a:r>
              <a:rPr lang="en-IN" sz="2400" dirty="0"/>
              <a:t>   To search the name in a symbol table for determining</a:t>
            </a:r>
          </a:p>
          <a:p>
            <a:pPr marL="862013" lvl="4" indent="-344488"/>
            <a:r>
              <a:rPr lang="en-IN" sz="2400" dirty="0"/>
              <a:t>Occurrence of Symbol in the table</a:t>
            </a:r>
          </a:p>
          <a:p>
            <a:pPr marL="862013" lvl="4" indent="-344488"/>
            <a:r>
              <a:rPr lang="en-IN" sz="2400" dirty="0"/>
              <a:t>Declared before using the symbol</a:t>
            </a:r>
          </a:p>
          <a:p>
            <a:pPr marL="862013" lvl="4" indent="-344488"/>
            <a:r>
              <a:rPr lang="en-IN" sz="2400" dirty="0"/>
              <a:t>Name is used in the scope</a:t>
            </a:r>
          </a:p>
          <a:p>
            <a:pPr marL="862013" lvl="4" indent="-344488"/>
            <a:r>
              <a:rPr lang="en-IN" sz="2400" dirty="0"/>
              <a:t>Symbol is initialized</a:t>
            </a:r>
          </a:p>
          <a:p>
            <a:pPr marL="862013" lvl="4" indent="-344488"/>
            <a:r>
              <a:rPr lang="en-IN" sz="2400" dirty="0"/>
              <a:t>Declaration of same symbol in multiple times</a:t>
            </a:r>
          </a:p>
          <a:p>
            <a:pPr marL="2286000" lvl="5" indent="0">
              <a:buNone/>
            </a:pPr>
            <a:endParaRPr lang="en-IN" sz="2800" dirty="0"/>
          </a:p>
        </p:txBody>
      </p:sp>
      <p:sp>
        <p:nvSpPr>
          <p:cNvPr id="5" name="TextBox 4">
            <a:extLst>
              <a:ext uri="{FF2B5EF4-FFF2-40B4-BE49-F238E27FC236}">
                <a16:creationId xmlns:a16="http://schemas.microsoft.com/office/drawing/2014/main" id="{EBFCB53B-BB8D-4690-83DB-685C82EFD3CC}"/>
              </a:ext>
            </a:extLst>
          </p:cNvPr>
          <p:cNvSpPr txBox="1"/>
          <p:nvPr/>
        </p:nvSpPr>
        <p:spPr>
          <a:xfrm>
            <a:off x="2895601" y="409057"/>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ADT OF SYMBOL TABLE</a:t>
            </a:r>
          </a:p>
        </p:txBody>
      </p:sp>
      <p:sp>
        <p:nvSpPr>
          <p:cNvPr id="11" name="TextBox 10">
            <a:extLst>
              <a:ext uri="{FF2B5EF4-FFF2-40B4-BE49-F238E27FC236}">
                <a16:creationId xmlns:a16="http://schemas.microsoft.com/office/drawing/2014/main" id="{89F79DBE-A64F-4A9C-8D29-E0196A260208}"/>
              </a:ext>
            </a:extLst>
          </p:cNvPr>
          <p:cNvSpPr txBox="1"/>
          <p:nvPr/>
        </p:nvSpPr>
        <p:spPr>
          <a:xfrm>
            <a:off x="8083826" y="4694617"/>
            <a:ext cx="4108174" cy="1938992"/>
          </a:xfrm>
          <a:prstGeom prst="rect">
            <a:avLst/>
          </a:prstGeom>
          <a:noFill/>
        </p:spPr>
        <p:txBody>
          <a:bodyPr wrap="square">
            <a:spAutoFit/>
          </a:bodyPr>
          <a:lstStyle/>
          <a:p>
            <a:r>
              <a:rPr lang="en-US" sz="2000" dirty="0">
                <a:latin typeface="+mn-lt"/>
              </a:rPr>
              <a:t>Example:</a:t>
            </a:r>
          </a:p>
          <a:p>
            <a:r>
              <a:rPr lang="en-US" sz="2000" b="1" dirty="0">
                <a:latin typeface="+mn-lt"/>
              </a:rPr>
              <a:t>   lookup(a)</a:t>
            </a:r>
          </a:p>
          <a:p>
            <a:r>
              <a:rPr lang="en-US" sz="2000" dirty="0">
                <a:latin typeface="+mn-lt"/>
              </a:rPr>
              <a:t>      Returns 0 – </a:t>
            </a:r>
          </a:p>
          <a:p>
            <a:r>
              <a:rPr lang="en-US" sz="2000" dirty="0">
                <a:latin typeface="+mn-lt"/>
              </a:rPr>
              <a:t>           if the symbol is not declared</a:t>
            </a:r>
          </a:p>
          <a:p>
            <a:r>
              <a:rPr lang="en-US" sz="2000" dirty="0">
                <a:latin typeface="+mn-lt"/>
              </a:rPr>
              <a:t>      Returns the attributes from the     </a:t>
            </a:r>
          </a:p>
          <a:p>
            <a:r>
              <a:rPr lang="en-US" sz="2000" dirty="0">
                <a:latin typeface="+mn-lt"/>
              </a:rPr>
              <a:t>          table if the symbol is declared</a:t>
            </a:r>
            <a:endParaRPr lang="en-US" sz="2400" dirty="0">
              <a:latin typeface="+mn-lt"/>
            </a:endParaRPr>
          </a:p>
        </p:txBody>
      </p:sp>
    </p:spTree>
    <p:extLst>
      <p:ext uri="{BB962C8B-B14F-4D97-AF65-F5344CB8AC3E}">
        <p14:creationId xmlns:p14="http://schemas.microsoft.com/office/powerpoint/2010/main" val="3838218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867" y="1668888"/>
            <a:ext cx="4800533" cy="3438690"/>
          </a:xfrm>
        </p:spPr>
        <p:txBody>
          <a:bodyPr/>
          <a:lstStyle/>
          <a:p>
            <a:pPr marL="0" indent="0">
              <a:buNone/>
            </a:pPr>
            <a:r>
              <a:rPr lang="en-IN" sz="2800" dirty="0"/>
              <a:t>Two types of symbol tables</a:t>
            </a:r>
          </a:p>
          <a:p>
            <a:pPr marL="0" indent="0">
              <a:buNone/>
            </a:pPr>
            <a:endParaRPr lang="en-IN" sz="2400" dirty="0"/>
          </a:p>
          <a:p>
            <a:pPr lvl="2"/>
            <a:r>
              <a:rPr lang="en-IN" sz="2800" dirty="0"/>
              <a:t>Global Symbol Table</a:t>
            </a:r>
          </a:p>
          <a:p>
            <a:pPr lvl="2"/>
            <a:r>
              <a:rPr lang="en-IN" sz="2800" dirty="0"/>
              <a:t>Scope Symbol Table</a:t>
            </a:r>
          </a:p>
          <a:p>
            <a:endParaRPr lang="en-IN" sz="2800" dirty="0"/>
          </a:p>
          <a:p>
            <a:pPr marL="0" indent="0">
              <a:buNone/>
            </a:pPr>
            <a:endParaRPr lang="en-IN" sz="2800" dirty="0"/>
          </a:p>
          <a:p>
            <a:pPr marL="0" indent="0">
              <a:buNone/>
            </a:pPr>
            <a:r>
              <a:rPr lang="en-IN" sz="2800" dirty="0"/>
              <a:t>Consider the following code</a:t>
            </a:r>
          </a:p>
        </p:txBody>
      </p:sp>
      <p:sp>
        <p:nvSpPr>
          <p:cNvPr id="7" name="Content Placeholder 2"/>
          <p:cNvSpPr txBox="1">
            <a:spLocks/>
          </p:cNvSpPr>
          <p:nvPr/>
        </p:nvSpPr>
        <p:spPr>
          <a:xfrm>
            <a:off x="5205400" y="751613"/>
            <a:ext cx="3264363" cy="5979388"/>
          </a:xfrm>
          <a:prstGeom prst="rect">
            <a:avLst/>
          </a:prstGeom>
          <a:ln/>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1" hangingPunct="1">
              <a:spcBef>
                <a:spcPct val="20000"/>
              </a:spcBef>
              <a:buFont typeface="Arial" pitchFamily="34" charset="0"/>
              <a:buChar char="•"/>
              <a:defRPr sz="2000" kern="1200">
                <a:solidFill>
                  <a:srgbClr val="002060"/>
                </a:solidFill>
                <a:latin typeface="+mn-lt"/>
                <a:ea typeface="+mn-ea"/>
                <a:cs typeface="+mn-cs"/>
              </a:defRPr>
            </a:lvl1pPr>
            <a:lvl2pPr marL="742950" indent="-28575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400" dirty="0" err="1"/>
              <a:t>int</a:t>
            </a:r>
            <a:r>
              <a:rPr lang="en-IN" sz="2400" dirty="0"/>
              <a:t> a = 1;</a:t>
            </a:r>
          </a:p>
          <a:p>
            <a:pPr marL="0" indent="0">
              <a:spcBef>
                <a:spcPts val="0"/>
              </a:spcBef>
              <a:buNone/>
            </a:pPr>
            <a:r>
              <a:rPr lang="en-IN" sz="2400" dirty="0"/>
              <a:t>void display1() {</a:t>
            </a:r>
          </a:p>
          <a:p>
            <a:pPr marL="533387" lvl="1" indent="0">
              <a:spcBef>
                <a:spcPts val="0"/>
              </a:spcBef>
              <a:buNone/>
            </a:pPr>
            <a:r>
              <a:rPr lang="en-IN" sz="2400" dirty="0" err="1"/>
              <a:t>int</a:t>
            </a:r>
            <a:r>
              <a:rPr lang="en-IN" sz="2400" dirty="0"/>
              <a:t> a_1;</a:t>
            </a:r>
          </a:p>
          <a:p>
            <a:pPr marL="0" lvl="1" indent="0">
              <a:spcBef>
                <a:spcPts val="0"/>
              </a:spcBef>
              <a:buNone/>
            </a:pPr>
            <a:r>
              <a:rPr lang="en-IN" sz="2400" dirty="0"/>
              <a:t>       float a_2; </a:t>
            </a:r>
          </a:p>
          <a:p>
            <a:pPr marL="0" lvl="1" indent="0">
              <a:spcBef>
                <a:spcPts val="0"/>
              </a:spcBef>
              <a:buNone/>
            </a:pPr>
            <a:endParaRPr lang="en-IN" sz="2400" dirty="0"/>
          </a:p>
          <a:p>
            <a:pPr marL="0" lvl="1" indent="0">
              <a:spcBef>
                <a:spcPts val="0"/>
              </a:spcBef>
              <a:buNone/>
            </a:pPr>
            <a:endParaRPr lang="en-IN" sz="2400" dirty="0"/>
          </a:p>
          <a:p>
            <a:pPr marL="0" lvl="1" indent="0">
              <a:spcBef>
                <a:spcPts val="0"/>
              </a:spcBef>
              <a:buNone/>
            </a:pPr>
            <a:endParaRPr lang="en-IN" sz="2400" dirty="0"/>
          </a:p>
          <a:p>
            <a:pPr marL="0" lvl="1" indent="0">
              <a:spcBef>
                <a:spcPts val="0"/>
              </a:spcBef>
              <a:buNone/>
            </a:pPr>
            <a:endParaRPr lang="en-IN" sz="2400" dirty="0"/>
          </a:p>
          <a:p>
            <a:pPr marL="0" lvl="1" indent="0">
              <a:spcBef>
                <a:spcPts val="0"/>
              </a:spcBef>
              <a:buNone/>
            </a:pPr>
            <a:endParaRPr lang="en-IN" sz="2400" dirty="0"/>
          </a:p>
          <a:p>
            <a:pPr marL="0" lvl="1" indent="0">
              <a:spcBef>
                <a:spcPts val="0"/>
              </a:spcBef>
              <a:buNone/>
            </a:pPr>
            <a:r>
              <a:rPr lang="en-IN" sz="2400" dirty="0"/>
              <a:t>         char a_3; </a:t>
            </a:r>
          </a:p>
          <a:p>
            <a:pPr marL="0" lvl="1" indent="0">
              <a:spcBef>
                <a:spcPts val="0"/>
              </a:spcBef>
              <a:buNone/>
            </a:pPr>
            <a:endParaRPr lang="en-IN" sz="2400" dirty="0"/>
          </a:p>
          <a:p>
            <a:pPr marL="0" lvl="1" indent="0">
              <a:spcBef>
                <a:spcPts val="0"/>
              </a:spcBef>
              <a:buNone/>
            </a:pPr>
            <a:endParaRPr lang="en-IN" sz="2400" dirty="0"/>
          </a:p>
          <a:p>
            <a:pPr marL="0" lvl="1" indent="0">
              <a:spcBef>
                <a:spcPts val="0"/>
              </a:spcBef>
              <a:buNone/>
            </a:pPr>
            <a:endParaRPr lang="en-IN" sz="2400" dirty="0"/>
          </a:p>
          <a:p>
            <a:pPr marL="0" lvl="1" indent="0">
              <a:spcBef>
                <a:spcPts val="0"/>
              </a:spcBef>
              <a:buNone/>
            </a:pPr>
            <a:endParaRPr lang="en-IN" sz="2400" dirty="0"/>
          </a:p>
          <a:p>
            <a:pPr marL="0" lvl="1" indent="0">
              <a:spcBef>
                <a:spcPts val="0"/>
              </a:spcBef>
              <a:buNone/>
            </a:pPr>
            <a:r>
              <a:rPr lang="en-IN" sz="2400" dirty="0"/>
              <a:t>}</a:t>
            </a:r>
          </a:p>
          <a:p>
            <a:pPr marL="533387" lvl="1" indent="-533387">
              <a:spcBef>
                <a:spcPts val="0"/>
              </a:spcBef>
              <a:buNone/>
            </a:pPr>
            <a:r>
              <a:rPr lang="en-IN" sz="2400" dirty="0"/>
              <a:t>….</a:t>
            </a:r>
          </a:p>
        </p:txBody>
      </p:sp>
      <p:sp>
        <p:nvSpPr>
          <p:cNvPr id="8" name="Content Placeholder 2"/>
          <p:cNvSpPr txBox="1">
            <a:spLocks/>
          </p:cNvSpPr>
          <p:nvPr/>
        </p:nvSpPr>
        <p:spPr>
          <a:xfrm>
            <a:off x="8819295" y="1139258"/>
            <a:ext cx="2826605" cy="5007541"/>
          </a:xfrm>
          <a:prstGeom prst="rect">
            <a:avLst/>
          </a:prstGeom>
          <a:ln w="25400"/>
        </p:spPr>
        <p:style>
          <a:lnRef idx="2">
            <a:schemeClr val="accent4"/>
          </a:lnRef>
          <a:fillRef idx="1">
            <a:schemeClr val="lt1"/>
          </a:fillRef>
          <a:effectRef idx="0">
            <a:schemeClr val="accent4"/>
          </a:effectRef>
          <a:fontRef idx="minor">
            <a:schemeClr val="dk1"/>
          </a:fontRef>
        </p:style>
        <p:txBody>
          <a:bodyPr/>
          <a:lstStyle>
            <a:lvl1pPr marL="342900" indent="-342900" algn="l" defTabSz="914400" rtl="0" eaLnBrk="1" latinLnBrk="1" hangingPunct="1">
              <a:spcBef>
                <a:spcPct val="20000"/>
              </a:spcBef>
              <a:buFont typeface="Arial" pitchFamily="34" charset="0"/>
              <a:buChar char="•"/>
              <a:defRPr sz="2000" kern="1200">
                <a:solidFill>
                  <a:srgbClr val="002060"/>
                </a:solidFill>
                <a:latin typeface="+mn-lt"/>
                <a:ea typeface="+mn-ea"/>
                <a:cs typeface="+mn-cs"/>
              </a:defRPr>
            </a:lvl1pPr>
            <a:lvl2pPr marL="742950" indent="-28575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IN" sz="2400" dirty="0"/>
              <a:t>int display2() {</a:t>
            </a:r>
          </a:p>
          <a:p>
            <a:pPr marL="533387" lvl="1" indent="0">
              <a:spcBef>
                <a:spcPts val="0"/>
              </a:spcBef>
              <a:buNone/>
            </a:pPr>
            <a:r>
              <a:rPr lang="en-IN" sz="2400" dirty="0"/>
              <a:t>int b_1;</a:t>
            </a:r>
          </a:p>
          <a:p>
            <a:pPr marL="533387" lvl="1" indent="0">
              <a:spcBef>
                <a:spcPts val="0"/>
              </a:spcBef>
              <a:buNone/>
            </a:pPr>
            <a:r>
              <a:rPr lang="en-IN" sz="2400" dirty="0"/>
              <a:t>int b_2;</a:t>
            </a:r>
          </a:p>
          <a:p>
            <a:pPr marL="533387" lvl="1" indent="0">
              <a:spcBef>
                <a:spcPts val="0"/>
              </a:spcBef>
              <a:buNone/>
            </a:pPr>
            <a:endParaRPr lang="en-IN" sz="2400" dirty="0"/>
          </a:p>
          <a:p>
            <a:pPr marL="533387" lvl="1" indent="0">
              <a:spcBef>
                <a:spcPts val="0"/>
              </a:spcBef>
              <a:buNone/>
            </a:pPr>
            <a:endParaRPr lang="en-IN" sz="2400" dirty="0"/>
          </a:p>
          <a:p>
            <a:pPr marL="533387" lvl="1" indent="0">
              <a:spcBef>
                <a:spcPts val="0"/>
              </a:spcBef>
              <a:buNone/>
            </a:pPr>
            <a:endParaRPr lang="en-IN" sz="2400" dirty="0"/>
          </a:p>
          <a:p>
            <a:pPr marL="533387" lvl="1" indent="0">
              <a:spcBef>
                <a:spcPts val="0"/>
              </a:spcBef>
              <a:buNone/>
            </a:pPr>
            <a:endParaRPr lang="en-IN" sz="2400" dirty="0"/>
          </a:p>
          <a:p>
            <a:pPr marL="533387" lvl="1" indent="0">
              <a:spcBef>
                <a:spcPts val="0"/>
              </a:spcBef>
              <a:buNone/>
            </a:pPr>
            <a:endParaRPr lang="en-IN" sz="2400" dirty="0"/>
          </a:p>
          <a:p>
            <a:pPr marL="533387" lvl="1" indent="0">
              <a:spcBef>
                <a:spcPts val="0"/>
              </a:spcBef>
              <a:buNone/>
            </a:pPr>
            <a:endParaRPr lang="en-IN" sz="2400" dirty="0"/>
          </a:p>
          <a:p>
            <a:pPr marL="533387" lvl="1" indent="-533387">
              <a:spcBef>
                <a:spcPts val="0"/>
              </a:spcBef>
              <a:buNone/>
            </a:pPr>
            <a:r>
              <a:rPr lang="en-IN" sz="2400" dirty="0"/>
              <a:t>          int b_3;</a:t>
            </a:r>
          </a:p>
          <a:p>
            <a:pPr marL="533387" lvl="1" indent="-533387">
              <a:spcBef>
                <a:spcPts val="0"/>
              </a:spcBef>
              <a:buNone/>
            </a:pPr>
            <a:r>
              <a:rPr lang="en-IN" sz="2400" dirty="0"/>
              <a:t>}</a:t>
            </a:r>
          </a:p>
          <a:p>
            <a:pPr marL="533387" lvl="1" indent="-533387">
              <a:spcBef>
                <a:spcPts val="0"/>
              </a:spcBef>
              <a:buNone/>
            </a:pPr>
            <a:r>
              <a:rPr lang="en-IN" sz="2400" dirty="0"/>
              <a:t>….</a:t>
            </a:r>
          </a:p>
          <a:p>
            <a:pPr marL="533387" lvl="1" indent="-533387">
              <a:spcBef>
                <a:spcPts val="0"/>
              </a:spcBef>
              <a:buNone/>
            </a:pPr>
            <a:r>
              <a:rPr lang="en-IN" sz="2400" dirty="0"/>
              <a:t>….</a:t>
            </a:r>
          </a:p>
        </p:txBody>
      </p:sp>
      <p:sp>
        <p:nvSpPr>
          <p:cNvPr id="5" name="TextBox 4">
            <a:extLst>
              <a:ext uri="{FF2B5EF4-FFF2-40B4-BE49-F238E27FC236}">
                <a16:creationId xmlns:a16="http://schemas.microsoft.com/office/drawing/2014/main" id="{E29B694C-29AB-4850-9CC1-C65CF8DE5C11}"/>
              </a:ext>
            </a:extLst>
          </p:cNvPr>
          <p:cNvSpPr txBox="1"/>
          <p:nvPr/>
        </p:nvSpPr>
        <p:spPr>
          <a:xfrm>
            <a:off x="1257300" y="58947"/>
            <a:ext cx="10210800"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SCOPE MANAGEMENT IN SYMBOL TABLE</a:t>
            </a:r>
          </a:p>
        </p:txBody>
      </p:sp>
      <p:sp>
        <p:nvSpPr>
          <p:cNvPr id="9" name="TextBox 8">
            <a:extLst>
              <a:ext uri="{FF2B5EF4-FFF2-40B4-BE49-F238E27FC236}">
                <a16:creationId xmlns:a16="http://schemas.microsoft.com/office/drawing/2014/main" id="{4018F685-287A-4C44-A1AF-D16F9FD2846A}"/>
              </a:ext>
            </a:extLst>
          </p:cNvPr>
          <p:cNvSpPr txBox="1"/>
          <p:nvPr/>
        </p:nvSpPr>
        <p:spPr>
          <a:xfrm>
            <a:off x="5643781" y="4456974"/>
            <a:ext cx="2387600" cy="156966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533387" lvl="1" indent="0">
              <a:buNone/>
            </a:pPr>
            <a:r>
              <a:rPr lang="en-IN" sz="2400" dirty="0"/>
              <a:t>{</a:t>
            </a:r>
          </a:p>
          <a:p>
            <a:pPr marL="800100" lvl="2">
              <a:buNone/>
            </a:pPr>
            <a:r>
              <a:rPr lang="en-IN" sz="2400" dirty="0">
                <a:solidFill>
                  <a:srgbClr val="FF0000"/>
                </a:solidFill>
              </a:rPr>
              <a:t>int a_3_1;</a:t>
            </a:r>
          </a:p>
          <a:p>
            <a:pPr marL="800100" lvl="2">
              <a:buNone/>
            </a:pPr>
            <a:r>
              <a:rPr lang="en-IN" sz="2400" dirty="0">
                <a:solidFill>
                  <a:srgbClr val="FF0000"/>
                </a:solidFill>
              </a:rPr>
              <a:t>int a_3_2;</a:t>
            </a:r>
            <a:endParaRPr lang="en-IN" sz="3600" dirty="0">
              <a:solidFill>
                <a:srgbClr val="FF0000"/>
              </a:solidFill>
            </a:endParaRPr>
          </a:p>
          <a:p>
            <a:pPr marL="533387" lvl="1" indent="0">
              <a:buNone/>
            </a:pPr>
            <a:r>
              <a:rPr lang="en-IN" sz="2400" dirty="0"/>
              <a:t>} </a:t>
            </a:r>
          </a:p>
        </p:txBody>
      </p:sp>
      <p:sp>
        <p:nvSpPr>
          <p:cNvPr id="10" name="TextBox 9">
            <a:extLst>
              <a:ext uri="{FF2B5EF4-FFF2-40B4-BE49-F238E27FC236}">
                <a16:creationId xmlns:a16="http://schemas.microsoft.com/office/drawing/2014/main" id="{CCF80E73-B89F-4824-ADC9-04911FA0A8DC}"/>
              </a:ext>
            </a:extLst>
          </p:cNvPr>
          <p:cNvSpPr txBox="1"/>
          <p:nvPr/>
        </p:nvSpPr>
        <p:spPr>
          <a:xfrm>
            <a:off x="5643781" y="2379313"/>
            <a:ext cx="2387600" cy="156966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533387" lvl="1" indent="0">
              <a:buNone/>
            </a:pPr>
            <a:r>
              <a:rPr lang="en-IN" sz="2400" dirty="0"/>
              <a:t>{</a:t>
            </a:r>
          </a:p>
          <a:p>
            <a:pPr marL="800100" lvl="2">
              <a:buNone/>
            </a:pPr>
            <a:r>
              <a:rPr lang="en-IN" sz="2400" dirty="0">
                <a:solidFill>
                  <a:srgbClr val="FF0000"/>
                </a:solidFill>
              </a:rPr>
              <a:t>int a_2_1;</a:t>
            </a:r>
          </a:p>
          <a:p>
            <a:pPr marL="800100" lvl="2">
              <a:buNone/>
            </a:pPr>
            <a:r>
              <a:rPr lang="en-IN" sz="2400" dirty="0">
                <a:solidFill>
                  <a:srgbClr val="FF0000"/>
                </a:solidFill>
              </a:rPr>
              <a:t>int a_2_2;</a:t>
            </a:r>
          </a:p>
          <a:p>
            <a:pPr marL="533387" lvl="1" indent="0">
              <a:buNone/>
            </a:pPr>
            <a:r>
              <a:rPr lang="en-IN" sz="2400" dirty="0"/>
              <a:t>} </a:t>
            </a:r>
          </a:p>
        </p:txBody>
      </p:sp>
      <p:sp>
        <p:nvSpPr>
          <p:cNvPr id="11" name="TextBox 10">
            <a:extLst>
              <a:ext uri="{FF2B5EF4-FFF2-40B4-BE49-F238E27FC236}">
                <a16:creationId xmlns:a16="http://schemas.microsoft.com/office/drawing/2014/main" id="{9B28E1BC-94B2-46A8-95F0-2376A37E65D8}"/>
              </a:ext>
            </a:extLst>
          </p:cNvPr>
          <p:cNvSpPr txBox="1"/>
          <p:nvPr/>
        </p:nvSpPr>
        <p:spPr>
          <a:xfrm>
            <a:off x="9105900" y="2736502"/>
            <a:ext cx="2209800" cy="1569660"/>
          </a:xfrm>
          <a:prstGeom prst="rect">
            <a:avLst/>
          </a:prstGeom>
          <a:ln w="25400"/>
        </p:spPr>
        <p:style>
          <a:lnRef idx="2">
            <a:schemeClr val="accent4"/>
          </a:lnRef>
          <a:fillRef idx="1">
            <a:schemeClr val="lt1"/>
          </a:fillRef>
          <a:effectRef idx="0">
            <a:schemeClr val="accent4"/>
          </a:effectRef>
          <a:fontRef idx="minor">
            <a:schemeClr val="dk1"/>
          </a:fontRef>
        </p:style>
        <p:txBody>
          <a:bodyPr wrap="square">
            <a:spAutoFit/>
          </a:bodyPr>
          <a:lstStyle/>
          <a:p>
            <a:pPr marL="533387" lvl="1" indent="0">
              <a:spcBef>
                <a:spcPts val="0"/>
              </a:spcBef>
              <a:buNone/>
            </a:pPr>
            <a:r>
              <a:rPr lang="en-IN" sz="2400" dirty="0"/>
              <a:t>{</a:t>
            </a:r>
          </a:p>
          <a:p>
            <a:pPr marL="635000" lvl="2" indent="-63500">
              <a:spcBef>
                <a:spcPts val="0"/>
              </a:spcBef>
              <a:buNone/>
            </a:pPr>
            <a:r>
              <a:rPr lang="en-IN" sz="2400" dirty="0">
                <a:solidFill>
                  <a:srgbClr val="FF0000"/>
                </a:solidFill>
              </a:rPr>
              <a:t>int b_2_1;</a:t>
            </a:r>
          </a:p>
          <a:p>
            <a:pPr marL="635000" lvl="2" indent="-63500">
              <a:spcBef>
                <a:spcPts val="0"/>
              </a:spcBef>
              <a:buNone/>
            </a:pPr>
            <a:r>
              <a:rPr lang="en-IN" sz="2400" dirty="0">
                <a:solidFill>
                  <a:srgbClr val="FF0000"/>
                </a:solidFill>
              </a:rPr>
              <a:t>int b_2_2;</a:t>
            </a:r>
          </a:p>
          <a:p>
            <a:pPr marL="533387" lvl="1" indent="0">
              <a:spcBef>
                <a:spcPts val="0"/>
              </a:spcBef>
              <a:buNone/>
            </a:pPr>
            <a:r>
              <a:rPr lang="en-IN" sz="2400" dirty="0"/>
              <a:t>} </a:t>
            </a:r>
          </a:p>
        </p:txBody>
      </p:sp>
    </p:spTree>
    <p:extLst>
      <p:ext uri="{BB962C8B-B14F-4D97-AF65-F5344CB8AC3E}">
        <p14:creationId xmlns:p14="http://schemas.microsoft.com/office/powerpoint/2010/main" val="3513012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74576"/>
            <a:ext cx="12192000" cy="768085"/>
          </a:xfrm>
        </p:spPr>
        <p:txBody>
          <a:bodyPr/>
          <a:lstStyle/>
          <a:p>
            <a:r>
              <a:rPr lang="en-IN" dirty="0"/>
              <a:t>Symbol Table</a:t>
            </a:r>
          </a:p>
        </p:txBody>
      </p:sp>
      <p:graphicFrame>
        <p:nvGraphicFramePr>
          <p:cNvPr id="4" name="Table 3"/>
          <p:cNvGraphicFramePr>
            <a:graphicFrameLocks noGrp="1"/>
          </p:cNvGraphicFramePr>
          <p:nvPr>
            <p:extLst>
              <p:ext uri="{D42A27DB-BD31-4B8C-83A1-F6EECF244321}">
                <p14:modId xmlns:p14="http://schemas.microsoft.com/office/powerpoint/2010/main" val="3751996746"/>
              </p:ext>
            </p:extLst>
          </p:nvPr>
        </p:nvGraphicFramePr>
        <p:xfrm>
          <a:off x="4018785" y="1155558"/>
          <a:ext cx="4538216" cy="1483359"/>
        </p:xfrm>
        <a:graphic>
          <a:graphicData uri="http://schemas.openxmlformats.org/drawingml/2006/table">
            <a:tbl>
              <a:tblPr firstRow="1" bandRow="1">
                <a:tableStyleId>{00A15C55-8517-42AA-B614-E9B94910E393}</a:tableStyleId>
              </a:tblPr>
              <a:tblGrid>
                <a:gridCol w="1439416">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tblGrid>
              <a:tr h="494453">
                <a:tc>
                  <a:txBody>
                    <a:bodyPr/>
                    <a:lstStyle/>
                    <a:p>
                      <a:r>
                        <a:rPr lang="en-IN" sz="2400" dirty="0"/>
                        <a:t>Symbol</a:t>
                      </a:r>
                    </a:p>
                  </a:txBody>
                  <a:tcPr marL="121920" marR="121920" marT="60960" marB="60960"/>
                </a:tc>
                <a:tc>
                  <a:txBody>
                    <a:bodyPr/>
                    <a:lstStyle/>
                    <a:p>
                      <a:r>
                        <a:rPr lang="en-IN" sz="2400" dirty="0"/>
                        <a:t>Scope</a:t>
                      </a:r>
                    </a:p>
                  </a:txBody>
                  <a:tcPr marL="121920" marR="121920" marT="60960" marB="60960"/>
                </a:tc>
                <a:tc>
                  <a:txBody>
                    <a:bodyPr/>
                    <a:lstStyle/>
                    <a:p>
                      <a:r>
                        <a:rPr lang="en-IN" sz="2400" dirty="0"/>
                        <a:t>Type</a:t>
                      </a:r>
                    </a:p>
                  </a:txBody>
                  <a:tcPr marL="121920" marR="121920" marT="60960" marB="60960"/>
                </a:tc>
                <a:extLst>
                  <a:ext uri="{0D108BD9-81ED-4DB2-BD59-A6C34878D82A}">
                    <a16:rowId xmlns:a16="http://schemas.microsoft.com/office/drawing/2014/main" val="10000"/>
                  </a:ext>
                </a:extLst>
              </a:tr>
              <a:tr h="494453">
                <a:tc>
                  <a:txBody>
                    <a:bodyPr/>
                    <a:lstStyle/>
                    <a:p>
                      <a:r>
                        <a:rPr lang="en-IN" sz="2400" dirty="0"/>
                        <a:t>display1</a:t>
                      </a:r>
                    </a:p>
                  </a:txBody>
                  <a:tcPr marL="121920" marR="121920" marT="60960" marB="60960"/>
                </a:tc>
                <a:tc>
                  <a:txBody>
                    <a:bodyPr/>
                    <a:lstStyle/>
                    <a:p>
                      <a:r>
                        <a:rPr lang="en-IN" sz="2400" dirty="0"/>
                        <a:t>global</a:t>
                      </a:r>
                    </a:p>
                  </a:txBody>
                  <a:tcPr marL="121920" marR="121920" marT="60960" marB="60960"/>
                </a:tc>
                <a:tc>
                  <a:txBody>
                    <a:bodyPr/>
                    <a:lstStyle/>
                    <a:p>
                      <a:r>
                        <a:rPr lang="en-IN" sz="2400" dirty="0"/>
                        <a:t>function</a:t>
                      </a:r>
                    </a:p>
                  </a:txBody>
                  <a:tcPr marL="121920" marR="121920" marT="60960" marB="60960"/>
                </a:tc>
                <a:extLst>
                  <a:ext uri="{0D108BD9-81ED-4DB2-BD59-A6C34878D82A}">
                    <a16:rowId xmlns:a16="http://schemas.microsoft.com/office/drawing/2014/main" val="10001"/>
                  </a:ext>
                </a:extLst>
              </a:tr>
              <a:tr h="494453">
                <a:tc>
                  <a:txBody>
                    <a:bodyPr/>
                    <a:lstStyle/>
                    <a:p>
                      <a:r>
                        <a:rPr lang="en-IN" sz="2400" dirty="0"/>
                        <a:t>display2</a:t>
                      </a:r>
                    </a:p>
                  </a:txBody>
                  <a:tcPr marL="121920" marR="121920" marT="60960" marB="60960"/>
                </a:tc>
                <a:tc>
                  <a:txBody>
                    <a:bodyPr/>
                    <a:lstStyle/>
                    <a:p>
                      <a:r>
                        <a:rPr lang="en-IN" sz="2400" dirty="0"/>
                        <a:t>global</a:t>
                      </a:r>
                    </a:p>
                  </a:txBody>
                  <a:tcPr marL="121920" marR="121920" marT="60960" marB="60960"/>
                </a:tc>
                <a:tc>
                  <a:txBody>
                    <a:bodyPr/>
                    <a:lstStyle/>
                    <a:p>
                      <a:r>
                        <a:rPr lang="en-IN" sz="2400" dirty="0"/>
                        <a:t>function</a:t>
                      </a:r>
                    </a:p>
                  </a:txBody>
                  <a:tcPr marL="121920" marR="121920" marT="60960" marB="60960"/>
                </a:tc>
                <a:extLst>
                  <a:ext uri="{0D108BD9-81ED-4DB2-BD59-A6C34878D82A}">
                    <a16:rowId xmlns:a16="http://schemas.microsoft.com/office/drawing/2014/main" val="10002"/>
                  </a:ext>
                </a:extLst>
              </a:tr>
            </a:tbl>
          </a:graphicData>
        </a:graphic>
      </p:graphicFrame>
      <p:sp>
        <p:nvSpPr>
          <p:cNvPr id="5" name="TextBox 4"/>
          <p:cNvSpPr txBox="1"/>
          <p:nvPr/>
        </p:nvSpPr>
        <p:spPr>
          <a:xfrm>
            <a:off x="5127142" y="736325"/>
            <a:ext cx="2079415" cy="369332"/>
          </a:xfrm>
          <a:prstGeom prst="rect">
            <a:avLst/>
          </a:prstGeom>
          <a:solidFill>
            <a:schemeClr val="accent1">
              <a:lumMod val="60000"/>
              <a:lumOff val="40000"/>
            </a:schemeClr>
          </a:solidFill>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IN" dirty="0">
                <a:solidFill>
                  <a:schemeClr val="tx1">
                    <a:lumMod val="95000"/>
                    <a:lumOff val="5000"/>
                  </a:schemeClr>
                </a:solidFill>
              </a:rPr>
              <a:t>Global Symbol Table</a:t>
            </a:r>
          </a:p>
        </p:txBody>
      </p:sp>
      <p:graphicFrame>
        <p:nvGraphicFramePr>
          <p:cNvPr id="6" name="Table 5"/>
          <p:cNvGraphicFramePr>
            <a:graphicFrameLocks noGrp="1"/>
          </p:cNvGraphicFramePr>
          <p:nvPr>
            <p:extLst>
              <p:ext uri="{D42A27DB-BD31-4B8C-83A1-F6EECF244321}">
                <p14:modId xmlns:p14="http://schemas.microsoft.com/office/powerpoint/2010/main" val="4205824786"/>
              </p:ext>
            </p:extLst>
          </p:nvPr>
        </p:nvGraphicFramePr>
        <p:xfrm>
          <a:off x="1573474" y="3146773"/>
          <a:ext cx="3653713" cy="1476586"/>
        </p:xfrm>
        <a:graphic>
          <a:graphicData uri="http://schemas.openxmlformats.org/drawingml/2006/table">
            <a:tbl>
              <a:tblPr firstRow="1" bandRow="1">
                <a:tableStyleId>{C083E6E3-FA7D-4D7B-A595-EF9225AFEA82}</a:tableStyleId>
              </a:tblPr>
              <a:tblGrid>
                <a:gridCol w="1217904">
                  <a:extLst>
                    <a:ext uri="{9D8B030D-6E8A-4147-A177-3AD203B41FA5}">
                      <a16:colId xmlns:a16="http://schemas.microsoft.com/office/drawing/2014/main" val="20000"/>
                    </a:ext>
                  </a:extLst>
                </a:gridCol>
                <a:gridCol w="1474216">
                  <a:extLst>
                    <a:ext uri="{9D8B030D-6E8A-4147-A177-3AD203B41FA5}">
                      <a16:colId xmlns:a16="http://schemas.microsoft.com/office/drawing/2014/main" val="20001"/>
                    </a:ext>
                  </a:extLst>
                </a:gridCol>
                <a:gridCol w="961593">
                  <a:extLst>
                    <a:ext uri="{9D8B030D-6E8A-4147-A177-3AD203B41FA5}">
                      <a16:colId xmlns:a16="http://schemas.microsoft.com/office/drawing/2014/main" val="20002"/>
                    </a:ext>
                  </a:extLst>
                </a:gridCol>
              </a:tblGrid>
              <a:tr h="487680">
                <a:tc>
                  <a:txBody>
                    <a:bodyPr/>
                    <a:lstStyle/>
                    <a:p>
                      <a:r>
                        <a:rPr lang="en-IN" sz="2400" b="0" kern="1200" dirty="0">
                          <a:solidFill>
                            <a:schemeClr val="tx1"/>
                          </a:solidFill>
                          <a:latin typeface="+mn-lt"/>
                          <a:ea typeface="+mn-ea"/>
                          <a:cs typeface="+mn-cs"/>
                        </a:rPr>
                        <a:t>a_1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kern="1200" dirty="0" err="1">
                          <a:solidFill>
                            <a:schemeClr val="tx1"/>
                          </a:solidFill>
                          <a:latin typeface="+mn-lt"/>
                          <a:ea typeface="+mn-ea"/>
                          <a:cs typeface="+mn-cs"/>
                        </a:rPr>
                        <a:t>funpara</a:t>
                      </a:r>
                      <a:endParaRPr lang="en-IN" sz="2400" b="0" kern="1200" dirty="0">
                        <a:solidFill>
                          <a:schemeClr val="tx1"/>
                        </a:solidFill>
                        <a:latin typeface="+mn-lt"/>
                        <a:ea typeface="+mn-ea"/>
                        <a:cs typeface="+mn-cs"/>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kern="1200" dirty="0" err="1">
                          <a:solidFill>
                            <a:schemeClr val="tx1"/>
                          </a:solidFill>
                          <a:latin typeface="+mn-lt"/>
                          <a:ea typeface="+mn-ea"/>
                          <a:cs typeface="+mn-cs"/>
                        </a:rPr>
                        <a:t>int</a:t>
                      </a:r>
                      <a:endParaRPr lang="en-IN" sz="2400" b="0" kern="1200" dirty="0">
                        <a:solidFill>
                          <a:schemeClr val="tx1"/>
                        </a:solidFill>
                        <a:latin typeface="+mn-lt"/>
                        <a:ea typeface="+mn-ea"/>
                        <a:cs typeface="+mn-cs"/>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r>
                        <a:rPr lang="en-IN" sz="2400" dirty="0"/>
                        <a:t>a_2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kern="1200" dirty="0" err="1">
                          <a:solidFill>
                            <a:schemeClr val="tx1"/>
                          </a:solidFill>
                          <a:latin typeface="+mn-lt"/>
                          <a:ea typeface="+mn-ea"/>
                          <a:cs typeface="+mn-cs"/>
                        </a:rPr>
                        <a:t>funpara</a:t>
                      </a:r>
                      <a:endParaRPr lang="en-IN" sz="2400" b="0" kern="1200" dirty="0">
                        <a:solidFill>
                          <a:schemeClr val="tx1"/>
                        </a:solidFill>
                        <a:latin typeface="+mn-lt"/>
                        <a:ea typeface="+mn-ea"/>
                        <a:cs typeface="+mn-cs"/>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t>float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4453">
                <a:tc>
                  <a:txBody>
                    <a:bodyPr/>
                    <a:lstStyle/>
                    <a:p>
                      <a:r>
                        <a:rPr lang="en-IN" sz="2400" dirty="0"/>
                        <a:t>a_3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kern="1200" dirty="0" err="1">
                          <a:solidFill>
                            <a:schemeClr val="tx1"/>
                          </a:solidFill>
                          <a:latin typeface="+mn-lt"/>
                          <a:ea typeface="+mn-ea"/>
                          <a:cs typeface="+mn-cs"/>
                        </a:rPr>
                        <a:t>funpara</a:t>
                      </a:r>
                      <a:endParaRPr lang="en-IN" sz="2400" b="0" kern="1200" dirty="0">
                        <a:solidFill>
                          <a:schemeClr val="tx1"/>
                        </a:solidFill>
                        <a:latin typeface="+mn-lt"/>
                        <a:ea typeface="+mn-ea"/>
                        <a:cs typeface="+mn-cs"/>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t>char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rot="16200000">
            <a:off x="134215" y="3553503"/>
            <a:ext cx="1473480" cy="646331"/>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algn="ctr"/>
            <a:r>
              <a:rPr lang="en-IN" dirty="0"/>
              <a:t>display 1</a:t>
            </a:r>
          </a:p>
          <a:p>
            <a:pPr algn="ctr"/>
            <a:r>
              <a:rPr lang="en-IN" dirty="0"/>
              <a:t> Symbol Table</a:t>
            </a:r>
          </a:p>
        </p:txBody>
      </p:sp>
      <p:graphicFrame>
        <p:nvGraphicFramePr>
          <p:cNvPr id="8" name="Table 7"/>
          <p:cNvGraphicFramePr>
            <a:graphicFrameLocks noGrp="1"/>
          </p:cNvGraphicFramePr>
          <p:nvPr>
            <p:extLst>
              <p:ext uri="{D42A27DB-BD31-4B8C-83A1-F6EECF244321}">
                <p14:modId xmlns:p14="http://schemas.microsoft.com/office/powerpoint/2010/main" val="2187107211"/>
              </p:ext>
            </p:extLst>
          </p:nvPr>
        </p:nvGraphicFramePr>
        <p:xfrm>
          <a:off x="7353322" y="3216991"/>
          <a:ext cx="3230932" cy="1476586"/>
        </p:xfrm>
        <a:graphic>
          <a:graphicData uri="http://schemas.openxmlformats.org/drawingml/2006/table">
            <a:tbl>
              <a:tblPr firstRow="1" bandRow="1">
                <a:tableStyleId>{C083E6E3-FA7D-4D7B-A595-EF9225AFEA82}</a:tableStyleId>
              </a:tblPr>
              <a:tblGrid>
                <a:gridCol w="863003">
                  <a:extLst>
                    <a:ext uri="{9D8B030D-6E8A-4147-A177-3AD203B41FA5}">
                      <a16:colId xmlns:a16="http://schemas.microsoft.com/office/drawing/2014/main" val="20000"/>
                    </a:ext>
                  </a:extLst>
                </a:gridCol>
                <a:gridCol w="1546629">
                  <a:extLst>
                    <a:ext uri="{9D8B030D-6E8A-4147-A177-3AD203B41FA5}">
                      <a16:colId xmlns:a16="http://schemas.microsoft.com/office/drawing/2014/main" val="20001"/>
                    </a:ext>
                  </a:extLst>
                </a:gridCol>
                <a:gridCol w="821300">
                  <a:extLst>
                    <a:ext uri="{9D8B030D-6E8A-4147-A177-3AD203B41FA5}">
                      <a16:colId xmlns:a16="http://schemas.microsoft.com/office/drawing/2014/main" val="20002"/>
                    </a:ext>
                  </a:extLst>
                </a:gridCol>
              </a:tblGrid>
              <a:tr h="487680">
                <a:tc>
                  <a:txBody>
                    <a:bodyPr/>
                    <a:lstStyle/>
                    <a:p>
                      <a:r>
                        <a:rPr lang="en-IN" sz="2400" b="0" dirty="0"/>
                        <a:t>b_1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kern="1200" dirty="0" err="1">
                          <a:solidFill>
                            <a:schemeClr val="tx1"/>
                          </a:solidFill>
                          <a:latin typeface="+mn-lt"/>
                          <a:ea typeface="+mn-ea"/>
                          <a:cs typeface="+mn-cs"/>
                        </a:rPr>
                        <a:t>funpara</a:t>
                      </a:r>
                      <a:endParaRPr lang="en-IN" sz="2400" b="0" kern="1200" dirty="0">
                        <a:solidFill>
                          <a:schemeClr val="tx1"/>
                        </a:solidFill>
                        <a:latin typeface="+mn-lt"/>
                        <a:ea typeface="+mn-ea"/>
                        <a:cs typeface="+mn-cs"/>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dirty="0" err="1"/>
                        <a:t>int</a:t>
                      </a:r>
                      <a:endParaRPr lang="en-IN" sz="24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r>
                        <a:rPr lang="en-IN" sz="2400" dirty="0"/>
                        <a:t>b_2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kern="1200" dirty="0" err="1">
                          <a:solidFill>
                            <a:schemeClr val="tx1"/>
                          </a:solidFill>
                          <a:latin typeface="+mn-lt"/>
                          <a:ea typeface="+mn-ea"/>
                          <a:cs typeface="+mn-cs"/>
                        </a:rPr>
                        <a:t>funpara</a:t>
                      </a:r>
                      <a:endParaRPr lang="en-IN" sz="2400" b="0" kern="1200" dirty="0">
                        <a:solidFill>
                          <a:schemeClr val="tx1"/>
                        </a:solidFill>
                        <a:latin typeface="+mn-lt"/>
                        <a:ea typeface="+mn-ea"/>
                        <a:cs typeface="+mn-cs"/>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err="1"/>
                        <a:t>int</a:t>
                      </a:r>
                      <a:endParaRPr lang="en-IN"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4453">
                <a:tc>
                  <a:txBody>
                    <a:bodyPr/>
                    <a:lstStyle/>
                    <a:p>
                      <a:r>
                        <a:rPr lang="en-IN" sz="2400" dirty="0"/>
                        <a:t>b_3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kern="1200" dirty="0" err="1">
                          <a:solidFill>
                            <a:schemeClr val="tx1"/>
                          </a:solidFill>
                          <a:latin typeface="+mn-lt"/>
                          <a:ea typeface="+mn-ea"/>
                          <a:cs typeface="+mn-cs"/>
                        </a:rPr>
                        <a:t>funpara</a:t>
                      </a:r>
                      <a:endParaRPr lang="en-IN" sz="2400" b="0" kern="1200" dirty="0">
                        <a:solidFill>
                          <a:schemeClr val="tx1"/>
                        </a:solidFill>
                        <a:latin typeface="+mn-lt"/>
                        <a:ea typeface="+mn-ea"/>
                        <a:cs typeface="+mn-cs"/>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err="1"/>
                        <a:t>int</a:t>
                      </a:r>
                      <a:endParaRPr lang="en-IN"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8"/>
          <p:cNvSpPr txBox="1"/>
          <p:nvPr/>
        </p:nvSpPr>
        <p:spPr>
          <a:xfrm rot="16200000">
            <a:off x="10770671" y="3639208"/>
            <a:ext cx="147348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dirty="0"/>
              <a:t>display 2</a:t>
            </a:r>
          </a:p>
          <a:p>
            <a:pPr algn="ctr"/>
            <a:r>
              <a:rPr lang="en-IN" dirty="0"/>
              <a:t> Symbol Table</a:t>
            </a:r>
          </a:p>
        </p:txBody>
      </p:sp>
      <p:graphicFrame>
        <p:nvGraphicFramePr>
          <p:cNvPr id="10" name="Table 9"/>
          <p:cNvGraphicFramePr>
            <a:graphicFrameLocks noGrp="1"/>
          </p:cNvGraphicFramePr>
          <p:nvPr>
            <p:extLst>
              <p:ext uri="{D42A27DB-BD31-4B8C-83A1-F6EECF244321}">
                <p14:modId xmlns:p14="http://schemas.microsoft.com/office/powerpoint/2010/main" val="581884052"/>
              </p:ext>
            </p:extLst>
          </p:nvPr>
        </p:nvGraphicFramePr>
        <p:xfrm>
          <a:off x="692410" y="5229106"/>
          <a:ext cx="2880000" cy="988906"/>
        </p:xfrm>
        <a:graphic>
          <a:graphicData uri="http://schemas.openxmlformats.org/drawingml/2006/table">
            <a:tbl>
              <a:tblPr firstRow="1" bandRow="1">
                <a:tableStyleId>{C083E6E3-FA7D-4D7B-A595-EF9225AFEA82}</a:tableStyleId>
              </a:tblPr>
              <a:tblGrid>
                <a:gridCol w="1146773">
                  <a:extLst>
                    <a:ext uri="{9D8B030D-6E8A-4147-A177-3AD203B41FA5}">
                      <a16:colId xmlns:a16="http://schemas.microsoft.com/office/drawing/2014/main" val="20000"/>
                    </a:ext>
                  </a:extLst>
                </a:gridCol>
                <a:gridCol w="919427">
                  <a:extLst>
                    <a:ext uri="{9D8B030D-6E8A-4147-A177-3AD203B41FA5}">
                      <a16:colId xmlns:a16="http://schemas.microsoft.com/office/drawing/2014/main" val="20001"/>
                    </a:ext>
                  </a:extLst>
                </a:gridCol>
                <a:gridCol w="813800">
                  <a:extLst>
                    <a:ext uri="{9D8B030D-6E8A-4147-A177-3AD203B41FA5}">
                      <a16:colId xmlns:a16="http://schemas.microsoft.com/office/drawing/2014/main" val="20002"/>
                    </a:ext>
                  </a:extLst>
                </a:gridCol>
              </a:tblGrid>
              <a:tr h="494453">
                <a:tc>
                  <a:txBody>
                    <a:bodyPr/>
                    <a:lstStyle/>
                    <a:p>
                      <a:r>
                        <a:rPr lang="en-IN" sz="2400" b="0" dirty="0"/>
                        <a:t>a_2_1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dirty="0"/>
                        <a:t>inner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dirty="0" err="1"/>
                        <a:t>int</a:t>
                      </a:r>
                      <a:endParaRPr lang="en-IN" sz="24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r>
                        <a:rPr lang="en-IN" sz="2400" dirty="0"/>
                        <a:t>a_2_2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t>inner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err="1"/>
                        <a:t>int</a:t>
                      </a:r>
                      <a:endParaRPr lang="en-IN"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0"/>
          <p:cNvSpPr txBox="1"/>
          <p:nvPr/>
        </p:nvSpPr>
        <p:spPr>
          <a:xfrm>
            <a:off x="1246001" y="6309320"/>
            <a:ext cx="1465145"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IN" dirty="0">
                <a:solidFill>
                  <a:schemeClr val="tx1">
                    <a:lumMod val="95000"/>
                    <a:lumOff val="5000"/>
                  </a:schemeClr>
                </a:solidFill>
              </a:rPr>
              <a:t>Inner Scope 1</a:t>
            </a:r>
          </a:p>
        </p:txBody>
      </p:sp>
      <p:graphicFrame>
        <p:nvGraphicFramePr>
          <p:cNvPr id="12" name="Table 11"/>
          <p:cNvGraphicFramePr>
            <a:graphicFrameLocks noGrp="1"/>
          </p:cNvGraphicFramePr>
          <p:nvPr>
            <p:extLst>
              <p:ext uri="{D42A27DB-BD31-4B8C-83A1-F6EECF244321}">
                <p14:modId xmlns:p14="http://schemas.microsoft.com/office/powerpoint/2010/main" val="3650274044"/>
              </p:ext>
            </p:extLst>
          </p:nvPr>
        </p:nvGraphicFramePr>
        <p:xfrm>
          <a:off x="4175787" y="5230105"/>
          <a:ext cx="2880000" cy="988906"/>
        </p:xfrm>
        <a:graphic>
          <a:graphicData uri="http://schemas.openxmlformats.org/drawingml/2006/table">
            <a:tbl>
              <a:tblPr firstRow="1" bandRow="1">
                <a:tableStyleId>{C083E6E3-FA7D-4D7B-A595-EF9225AFEA82}</a:tableStyleId>
              </a:tblPr>
              <a:tblGrid>
                <a:gridCol w="1146773">
                  <a:extLst>
                    <a:ext uri="{9D8B030D-6E8A-4147-A177-3AD203B41FA5}">
                      <a16:colId xmlns:a16="http://schemas.microsoft.com/office/drawing/2014/main" val="20000"/>
                    </a:ext>
                  </a:extLst>
                </a:gridCol>
                <a:gridCol w="913140">
                  <a:extLst>
                    <a:ext uri="{9D8B030D-6E8A-4147-A177-3AD203B41FA5}">
                      <a16:colId xmlns:a16="http://schemas.microsoft.com/office/drawing/2014/main" val="20001"/>
                    </a:ext>
                  </a:extLst>
                </a:gridCol>
                <a:gridCol w="820087">
                  <a:extLst>
                    <a:ext uri="{9D8B030D-6E8A-4147-A177-3AD203B41FA5}">
                      <a16:colId xmlns:a16="http://schemas.microsoft.com/office/drawing/2014/main" val="20002"/>
                    </a:ext>
                  </a:extLst>
                </a:gridCol>
              </a:tblGrid>
              <a:tr h="494453">
                <a:tc>
                  <a:txBody>
                    <a:bodyPr/>
                    <a:lstStyle/>
                    <a:p>
                      <a:r>
                        <a:rPr lang="en-IN" sz="2400" b="0" dirty="0"/>
                        <a:t>a_3_1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dirty="0"/>
                        <a:t>inner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dirty="0" err="1"/>
                        <a:t>int</a:t>
                      </a:r>
                      <a:endParaRPr lang="en-IN" sz="24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r>
                        <a:rPr lang="en-IN" sz="2400" dirty="0"/>
                        <a:t>a_3_2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dirty="0"/>
                        <a:t>inner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err="1"/>
                        <a:t>int</a:t>
                      </a:r>
                      <a:endParaRPr lang="en-IN"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3" name="TextBox 12"/>
          <p:cNvSpPr txBox="1"/>
          <p:nvPr/>
        </p:nvSpPr>
        <p:spPr>
          <a:xfrm>
            <a:off x="4757488" y="6315023"/>
            <a:ext cx="1465145"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IN" dirty="0">
                <a:solidFill>
                  <a:schemeClr val="tx1">
                    <a:lumMod val="95000"/>
                    <a:lumOff val="5000"/>
                  </a:schemeClr>
                </a:solidFill>
              </a:rPr>
              <a:t>Inner Scope 2</a:t>
            </a:r>
          </a:p>
        </p:txBody>
      </p:sp>
      <p:graphicFrame>
        <p:nvGraphicFramePr>
          <p:cNvPr id="14" name="Table 13"/>
          <p:cNvGraphicFramePr>
            <a:graphicFrameLocks noGrp="1"/>
          </p:cNvGraphicFramePr>
          <p:nvPr>
            <p:extLst>
              <p:ext uri="{D42A27DB-BD31-4B8C-83A1-F6EECF244321}">
                <p14:modId xmlns:p14="http://schemas.microsoft.com/office/powerpoint/2010/main" val="2547494880"/>
              </p:ext>
            </p:extLst>
          </p:nvPr>
        </p:nvGraphicFramePr>
        <p:xfrm>
          <a:off x="7935945" y="5174848"/>
          <a:ext cx="2880000" cy="988906"/>
        </p:xfrm>
        <a:graphic>
          <a:graphicData uri="http://schemas.openxmlformats.org/drawingml/2006/table">
            <a:tbl>
              <a:tblPr firstRow="1" bandRow="1">
                <a:tableStyleId>{C083E6E3-FA7D-4D7B-A595-EF9225AFEA82}</a:tableStyleId>
              </a:tblPr>
              <a:tblGrid>
                <a:gridCol w="1146773">
                  <a:extLst>
                    <a:ext uri="{9D8B030D-6E8A-4147-A177-3AD203B41FA5}">
                      <a16:colId xmlns:a16="http://schemas.microsoft.com/office/drawing/2014/main" val="20000"/>
                    </a:ext>
                  </a:extLst>
                </a:gridCol>
                <a:gridCol w="1001082">
                  <a:extLst>
                    <a:ext uri="{9D8B030D-6E8A-4147-A177-3AD203B41FA5}">
                      <a16:colId xmlns:a16="http://schemas.microsoft.com/office/drawing/2014/main" val="20001"/>
                    </a:ext>
                  </a:extLst>
                </a:gridCol>
                <a:gridCol w="732145">
                  <a:extLst>
                    <a:ext uri="{9D8B030D-6E8A-4147-A177-3AD203B41FA5}">
                      <a16:colId xmlns:a16="http://schemas.microsoft.com/office/drawing/2014/main" val="20002"/>
                    </a:ext>
                  </a:extLst>
                </a:gridCol>
              </a:tblGrid>
              <a:tr h="494453">
                <a:tc>
                  <a:txBody>
                    <a:bodyPr/>
                    <a:lstStyle/>
                    <a:p>
                      <a:r>
                        <a:rPr lang="en-IN" sz="2400" b="0" dirty="0"/>
                        <a:t>b_2_1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Calibri"/>
                          <a:ea typeface="+mn-ea"/>
                          <a:cs typeface="+mn-cs"/>
                        </a:rPr>
                        <a:t>inner</a:t>
                      </a:r>
                      <a:endParaRPr kumimoji="0" lang="en-IN" sz="2400" b="0" i="0" u="none" strike="noStrike" kern="1200" cap="none" spc="0" normalizeH="0" baseline="0" noProof="0" dirty="0">
                        <a:ln>
                          <a:noFill/>
                        </a:ln>
                        <a:solidFill>
                          <a:prstClr val="black"/>
                        </a:solidFill>
                        <a:effectLst/>
                        <a:uLnTx/>
                        <a:uFillTx/>
                        <a:latin typeface="Calibri"/>
                        <a:ea typeface="+mn-ea"/>
                        <a:cs typeface="+mn-cs"/>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dirty="0" err="1"/>
                        <a:t>int</a:t>
                      </a:r>
                      <a:endParaRPr lang="en-IN" sz="24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r>
                        <a:rPr lang="en-IN" sz="2400" dirty="0"/>
                        <a:t>b_2_2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inner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err="1"/>
                        <a:t>int</a:t>
                      </a:r>
                      <a:endParaRPr lang="en-IN"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5" name="TextBox 14"/>
          <p:cNvSpPr txBox="1"/>
          <p:nvPr/>
        </p:nvSpPr>
        <p:spPr>
          <a:xfrm>
            <a:off x="8509167" y="6309320"/>
            <a:ext cx="1465145"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IN" dirty="0">
                <a:solidFill>
                  <a:schemeClr val="tx1">
                    <a:lumMod val="95000"/>
                    <a:lumOff val="5000"/>
                  </a:schemeClr>
                </a:solidFill>
              </a:rPr>
              <a:t>Inner Scope 3</a:t>
            </a:r>
          </a:p>
        </p:txBody>
      </p:sp>
      <p:cxnSp>
        <p:nvCxnSpPr>
          <p:cNvPr id="17" name="Straight Arrow Connector 16"/>
          <p:cNvCxnSpPr>
            <a:cxnSpLocks/>
            <a:stCxn id="4" idx="2"/>
            <a:endCxn id="6" idx="0"/>
          </p:cNvCxnSpPr>
          <p:nvPr/>
        </p:nvCxnSpPr>
        <p:spPr>
          <a:xfrm flipH="1">
            <a:off x="3400330" y="2638917"/>
            <a:ext cx="2887563" cy="5078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cxnSpLocks/>
            <a:stCxn id="4" idx="2"/>
          </p:cNvCxnSpPr>
          <p:nvPr/>
        </p:nvCxnSpPr>
        <p:spPr>
          <a:xfrm>
            <a:off x="6287893" y="2638917"/>
            <a:ext cx="2016352" cy="5500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cxnSpLocks/>
            <a:stCxn id="6" idx="2"/>
            <a:endCxn id="10" idx="0"/>
          </p:cNvCxnSpPr>
          <p:nvPr/>
        </p:nvCxnSpPr>
        <p:spPr>
          <a:xfrm flipH="1">
            <a:off x="2132410" y="4623359"/>
            <a:ext cx="1267920" cy="6057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cxnSpLocks/>
            <a:stCxn id="6" idx="2"/>
            <a:endCxn id="12" idx="0"/>
          </p:cNvCxnSpPr>
          <p:nvPr/>
        </p:nvCxnSpPr>
        <p:spPr>
          <a:xfrm>
            <a:off x="3400330" y="4623359"/>
            <a:ext cx="2215457" cy="6067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cxnSpLocks/>
            <a:stCxn id="8" idx="2"/>
            <a:endCxn id="14" idx="0"/>
          </p:cNvCxnSpPr>
          <p:nvPr/>
        </p:nvCxnSpPr>
        <p:spPr>
          <a:xfrm>
            <a:off x="8968788" y="4693577"/>
            <a:ext cx="407157" cy="481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1432561" y="899548"/>
            <a:ext cx="2176548" cy="2123658"/>
          </a:xfrm>
          <a:prstGeom prst="rect">
            <a:avLst/>
          </a:prstGeom>
        </p:spPr>
        <p:txBody>
          <a:bodyPr wrap="square">
            <a:spAutoFit/>
          </a:bodyPr>
          <a:lstStyle/>
          <a:p>
            <a:r>
              <a:rPr lang="en-IN" sz="1200" dirty="0"/>
              <a:t>void display1() {</a:t>
            </a:r>
          </a:p>
          <a:p>
            <a:pPr marL="533387" lvl="1"/>
            <a:r>
              <a:rPr lang="en-IN" sz="1200" dirty="0" err="1"/>
              <a:t>int</a:t>
            </a:r>
            <a:r>
              <a:rPr lang="en-IN" sz="1200" dirty="0"/>
              <a:t> a_1;</a:t>
            </a:r>
          </a:p>
          <a:p>
            <a:pPr marL="533387" lvl="1"/>
            <a:r>
              <a:rPr lang="en-IN" sz="1200" dirty="0"/>
              <a:t>float a_2; {</a:t>
            </a:r>
          </a:p>
          <a:p>
            <a:pPr marL="1066773" lvl="2"/>
            <a:r>
              <a:rPr lang="en-IN" sz="1200" dirty="0" err="1">
                <a:solidFill>
                  <a:srgbClr val="FF0000"/>
                </a:solidFill>
              </a:rPr>
              <a:t>int</a:t>
            </a:r>
            <a:r>
              <a:rPr lang="en-IN" sz="1200" dirty="0">
                <a:solidFill>
                  <a:srgbClr val="FF0000"/>
                </a:solidFill>
              </a:rPr>
              <a:t> a_2_1;</a:t>
            </a:r>
          </a:p>
          <a:p>
            <a:pPr marL="1066773" lvl="2"/>
            <a:r>
              <a:rPr lang="en-IN" sz="1200" dirty="0" err="1">
                <a:solidFill>
                  <a:srgbClr val="FF0000"/>
                </a:solidFill>
              </a:rPr>
              <a:t>int</a:t>
            </a:r>
            <a:r>
              <a:rPr lang="en-IN" sz="1200" dirty="0">
                <a:solidFill>
                  <a:srgbClr val="FF0000"/>
                </a:solidFill>
              </a:rPr>
              <a:t> a_2_2;</a:t>
            </a:r>
          </a:p>
          <a:p>
            <a:pPr marL="533387" lvl="1"/>
            <a:r>
              <a:rPr lang="en-IN" sz="1200" dirty="0"/>
              <a:t>} </a:t>
            </a:r>
          </a:p>
          <a:p>
            <a:pPr marL="533387" lvl="1"/>
            <a:r>
              <a:rPr lang="en-IN" sz="1200" dirty="0"/>
              <a:t>char a_3; {</a:t>
            </a:r>
          </a:p>
          <a:p>
            <a:pPr marL="1066773" lvl="2"/>
            <a:r>
              <a:rPr lang="en-IN" sz="1200" dirty="0" err="1">
                <a:solidFill>
                  <a:srgbClr val="FF0000"/>
                </a:solidFill>
              </a:rPr>
              <a:t>int</a:t>
            </a:r>
            <a:r>
              <a:rPr lang="en-IN" sz="1200" dirty="0">
                <a:solidFill>
                  <a:srgbClr val="FF0000"/>
                </a:solidFill>
              </a:rPr>
              <a:t> a_3_1;</a:t>
            </a:r>
          </a:p>
          <a:p>
            <a:pPr marL="1066773" lvl="2"/>
            <a:r>
              <a:rPr lang="en-IN" sz="1200" dirty="0" err="1">
                <a:solidFill>
                  <a:srgbClr val="FF0000"/>
                </a:solidFill>
              </a:rPr>
              <a:t>int</a:t>
            </a:r>
            <a:r>
              <a:rPr lang="en-IN" sz="1200" dirty="0">
                <a:solidFill>
                  <a:srgbClr val="FF0000"/>
                </a:solidFill>
              </a:rPr>
              <a:t> a_3_2;</a:t>
            </a:r>
            <a:endParaRPr lang="en-IN" sz="1400" dirty="0">
              <a:solidFill>
                <a:srgbClr val="FF0000"/>
              </a:solidFill>
            </a:endParaRPr>
          </a:p>
          <a:p>
            <a:pPr marL="533387" lvl="1"/>
            <a:r>
              <a:rPr lang="en-IN" sz="1200" dirty="0"/>
              <a:t>} </a:t>
            </a:r>
          </a:p>
          <a:p>
            <a:pPr marL="0" lvl="1"/>
            <a:r>
              <a:rPr lang="en-IN" sz="1200" dirty="0"/>
              <a:t>}</a:t>
            </a:r>
          </a:p>
        </p:txBody>
      </p:sp>
      <p:sp>
        <p:nvSpPr>
          <p:cNvPr id="33" name="Rectangle 32"/>
          <p:cNvSpPr/>
          <p:nvPr/>
        </p:nvSpPr>
        <p:spPr>
          <a:xfrm>
            <a:off x="9064440" y="1188699"/>
            <a:ext cx="2573301" cy="1733295"/>
          </a:xfrm>
          <a:prstGeom prst="rect">
            <a:avLst/>
          </a:prstGeom>
        </p:spPr>
        <p:txBody>
          <a:bodyPr wrap="square">
            <a:spAutoFit/>
          </a:bodyPr>
          <a:lstStyle/>
          <a:p>
            <a:r>
              <a:rPr lang="en-IN" sz="1333" dirty="0"/>
              <a:t>int display2 () {</a:t>
            </a:r>
          </a:p>
          <a:p>
            <a:pPr marL="533387" lvl="1"/>
            <a:r>
              <a:rPr lang="en-IN" sz="1333" dirty="0" err="1"/>
              <a:t>int</a:t>
            </a:r>
            <a:r>
              <a:rPr lang="en-IN" sz="1333" dirty="0"/>
              <a:t> b_1;</a:t>
            </a:r>
          </a:p>
          <a:p>
            <a:pPr marL="533387" lvl="1"/>
            <a:r>
              <a:rPr lang="en-IN" sz="1333" dirty="0" err="1"/>
              <a:t>Int</a:t>
            </a:r>
            <a:r>
              <a:rPr lang="en-IN" sz="1333" dirty="0"/>
              <a:t> b_2; {</a:t>
            </a:r>
          </a:p>
          <a:p>
            <a:pPr marL="1066773" lvl="2"/>
            <a:r>
              <a:rPr lang="en-IN" sz="1333" dirty="0" err="1">
                <a:solidFill>
                  <a:srgbClr val="FF0000"/>
                </a:solidFill>
              </a:rPr>
              <a:t>int</a:t>
            </a:r>
            <a:r>
              <a:rPr lang="en-IN" sz="1333" dirty="0">
                <a:solidFill>
                  <a:srgbClr val="FF0000"/>
                </a:solidFill>
              </a:rPr>
              <a:t> b_2_1;</a:t>
            </a:r>
          </a:p>
          <a:p>
            <a:pPr marL="1066773" lvl="2"/>
            <a:r>
              <a:rPr lang="en-IN" sz="1333" dirty="0" err="1">
                <a:solidFill>
                  <a:srgbClr val="FF0000"/>
                </a:solidFill>
              </a:rPr>
              <a:t>int</a:t>
            </a:r>
            <a:r>
              <a:rPr lang="en-IN" sz="1333" dirty="0">
                <a:solidFill>
                  <a:srgbClr val="FF0000"/>
                </a:solidFill>
              </a:rPr>
              <a:t> b_2_2;</a:t>
            </a:r>
          </a:p>
          <a:p>
            <a:pPr marL="533387" lvl="1"/>
            <a:r>
              <a:rPr lang="en-IN" sz="1333" dirty="0"/>
              <a:t>} </a:t>
            </a:r>
          </a:p>
          <a:p>
            <a:pPr marL="533387" lvl="1"/>
            <a:r>
              <a:rPr lang="en-IN" sz="1333" dirty="0" err="1"/>
              <a:t>int</a:t>
            </a:r>
            <a:r>
              <a:rPr lang="en-IN" sz="1333" dirty="0"/>
              <a:t> b_3;</a:t>
            </a:r>
          </a:p>
          <a:p>
            <a:pPr marL="533387" lvl="1" indent="-533387"/>
            <a:r>
              <a:rPr lang="en-IN" sz="1333" dirty="0"/>
              <a:t>}</a:t>
            </a:r>
          </a:p>
        </p:txBody>
      </p:sp>
      <p:sp>
        <p:nvSpPr>
          <p:cNvPr id="3" name="TextBox 2">
            <a:extLst>
              <a:ext uri="{FF2B5EF4-FFF2-40B4-BE49-F238E27FC236}">
                <a16:creationId xmlns:a16="http://schemas.microsoft.com/office/drawing/2014/main" id="{7D204E61-06DD-4CE1-806D-E588A4D3E535}"/>
              </a:ext>
            </a:extLst>
          </p:cNvPr>
          <p:cNvSpPr txBox="1"/>
          <p:nvPr/>
        </p:nvSpPr>
        <p:spPr>
          <a:xfrm>
            <a:off x="2711146" y="17689"/>
            <a:ext cx="7398054"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STRUCTURE OF SYMBOL TABLE</a:t>
            </a:r>
          </a:p>
        </p:txBody>
      </p:sp>
    </p:spTree>
    <p:extLst>
      <p:ext uri="{BB962C8B-B14F-4D97-AF65-F5344CB8AC3E}">
        <p14:creationId xmlns:p14="http://schemas.microsoft.com/office/powerpoint/2010/main" val="320967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2" presetClass="entr" presetSubtype="4"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anim calcmode="lin" valueType="num">
                                      <p:cBhvr>
                                        <p:cTn id="19" dur="2000" fill="hold"/>
                                        <p:tgtEl>
                                          <p:spTgt spid="7"/>
                                        </p:tgtEl>
                                        <p:attrNameLst>
                                          <p:attrName>ppt_w</p:attrName>
                                        </p:attrNameLst>
                                      </p:cBhvr>
                                      <p:tavLst>
                                        <p:tav tm="0" fmla="#ppt_w*sin(2.5*pi*$)">
                                          <p:val>
                                            <p:fltVal val="0"/>
                                          </p:val>
                                        </p:tav>
                                        <p:tav tm="100000">
                                          <p:val>
                                            <p:fltVal val="1"/>
                                          </p:val>
                                        </p:tav>
                                      </p:tavLst>
                                    </p:anim>
                                    <p:anim calcmode="lin" valueType="num">
                                      <p:cBhvr>
                                        <p:cTn id="20"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2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2000"/>
                                        <p:tgtEl>
                                          <p:spTgt spid="9"/>
                                        </p:tgtEl>
                                      </p:cBhvr>
                                    </p:animEffect>
                                    <p:anim calcmode="lin" valueType="num">
                                      <p:cBhvr>
                                        <p:cTn id="45" dur="2000" fill="hold"/>
                                        <p:tgtEl>
                                          <p:spTgt spid="9"/>
                                        </p:tgtEl>
                                        <p:attrNameLst>
                                          <p:attrName>ppt_w</p:attrName>
                                        </p:attrNameLst>
                                      </p:cBhvr>
                                      <p:tavLst>
                                        <p:tav tm="0" fmla="#ppt_w*sin(2.5*pi*$)">
                                          <p:val>
                                            <p:fltVal val="0"/>
                                          </p:val>
                                        </p:tav>
                                        <p:tav tm="100000">
                                          <p:val>
                                            <p:fltVal val="1"/>
                                          </p:val>
                                        </p:tav>
                                      </p:tavLst>
                                    </p:anim>
                                    <p:anim calcmode="lin" valueType="num">
                                      <p:cBhvr>
                                        <p:cTn id="46"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down)">
                                      <p:cBhvr>
                                        <p:cTn id="51" dur="580">
                                          <p:stCondLst>
                                            <p:cond delay="0"/>
                                          </p:stCondLst>
                                        </p:cTn>
                                        <p:tgtEl>
                                          <p:spTgt spid="11"/>
                                        </p:tgtEl>
                                      </p:cBhvr>
                                    </p:animEffect>
                                    <p:anim calcmode="lin" valueType="num">
                                      <p:cBhvr>
                                        <p:cTn id="5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7" dur="26">
                                          <p:stCondLst>
                                            <p:cond delay="650"/>
                                          </p:stCondLst>
                                        </p:cTn>
                                        <p:tgtEl>
                                          <p:spTgt spid="11"/>
                                        </p:tgtEl>
                                      </p:cBhvr>
                                      <p:to x="100000" y="60000"/>
                                    </p:animScale>
                                    <p:animScale>
                                      <p:cBhvr>
                                        <p:cTn id="58" dur="166" decel="50000">
                                          <p:stCondLst>
                                            <p:cond delay="676"/>
                                          </p:stCondLst>
                                        </p:cTn>
                                        <p:tgtEl>
                                          <p:spTgt spid="11"/>
                                        </p:tgtEl>
                                      </p:cBhvr>
                                      <p:to x="100000" y="100000"/>
                                    </p:animScale>
                                    <p:animScale>
                                      <p:cBhvr>
                                        <p:cTn id="59" dur="26">
                                          <p:stCondLst>
                                            <p:cond delay="1312"/>
                                          </p:stCondLst>
                                        </p:cTn>
                                        <p:tgtEl>
                                          <p:spTgt spid="11"/>
                                        </p:tgtEl>
                                      </p:cBhvr>
                                      <p:to x="100000" y="80000"/>
                                    </p:animScale>
                                    <p:animScale>
                                      <p:cBhvr>
                                        <p:cTn id="60" dur="166" decel="50000">
                                          <p:stCondLst>
                                            <p:cond delay="1338"/>
                                          </p:stCondLst>
                                        </p:cTn>
                                        <p:tgtEl>
                                          <p:spTgt spid="11"/>
                                        </p:tgtEl>
                                      </p:cBhvr>
                                      <p:to x="100000" y="100000"/>
                                    </p:animScale>
                                    <p:animScale>
                                      <p:cBhvr>
                                        <p:cTn id="61" dur="26">
                                          <p:stCondLst>
                                            <p:cond delay="1642"/>
                                          </p:stCondLst>
                                        </p:cTn>
                                        <p:tgtEl>
                                          <p:spTgt spid="11"/>
                                        </p:tgtEl>
                                      </p:cBhvr>
                                      <p:to x="100000" y="90000"/>
                                    </p:animScale>
                                    <p:animScale>
                                      <p:cBhvr>
                                        <p:cTn id="62" dur="166" decel="50000">
                                          <p:stCondLst>
                                            <p:cond delay="1668"/>
                                          </p:stCondLst>
                                        </p:cTn>
                                        <p:tgtEl>
                                          <p:spTgt spid="11"/>
                                        </p:tgtEl>
                                      </p:cBhvr>
                                      <p:to x="100000" y="100000"/>
                                    </p:animScale>
                                    <p:animScale>
                                      <p:cBhvr>
                                        <p:cTn id="63" dur="26">
                                          <p:stCondLst>
                                            <p:cond delay="1808"/>
                                          </p:stCondLst>
                                        </p:cTn>
                                        <p:tgtEl>
                                          <p:spTgt spid="11"/>
                                        </p:tgtEl>
                                      </p:cBhvr>
                                      <p:to x="100000" y="95000"/>
                                    </p:animScale>
                                    <p:animScale>
                                      <p:cBhvr>
                                        <p:cTn id="64" dur="166" decel="50000">
                                          <p:stCondLst>
                                            <p:cond delay="1834"/>
                                          </p:stCondLst>
                                        </p:cTn>
                                        <p:tgtEl>
                                          <p:spTgt spid="11"/>
                                        </p:tgtEl>
                                      </p:cBhvr>
                                      <p:to x="100000" y="100000"/>
                                    </p:animScale>
                                  </p:childTnLst>
                                </p:cTn>
                              </p:par>
                              <p:par>
                                <p:cTn id="65" presetID="26"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80">
                                          <p:stCondLst>
                                            <p:cond delay="0"/>
                                          </p:stCondLst>
                                        </p:cTn>
                                        <p:tgtEl>
                                          <p:spTgt spid="23"/>
                                        </p:tgtEl>
                                      </p:cBhvr>
                                    </p:animEffect>
                                    <p:anim calcmode="lin" valueType="num">
                                      <p:cBhvr>
                                        <p:cTn id="6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73" dur="26">
                                          <p:stCondLst>
                                            <p:cond delay="650"/>
                                          </p:stCondLst>
                                        </p:cTn>
                                        <p:tgtEl>
                                          <p:spTgt spid="23"/>
                                        </p:tgtEl>
                                      </p:cBhvr>
                                      <p:to x="100000" y="60000"/>
                                    </p:animScale>
                                    <p:animScale>
                                      <p:cBhvr>
                                        <p:cTn id="74" dur="166" decel="50000">
                                          <p:stCondLst>
                                            <p:cond delay="676"/>
                                          </p:stCondLst>
                                        </p:cTn>
                                        <p:tgtEl>
                                          <p:spTgt spid="23"/>
                                        </p:tgtEl>
                                      </p:cBhvr>
                                      <p:to x="100000" y="100000"/>
                                    </p:animScale>
                                    <p:animScale>
                                      <p:cBhvr>
                                        <p:cTn id="75" dur="26">
                                          <p:stCondLst>
                                            <p:cond delay="1312"/>
                                          </p:stCondLst>
                                        </p:cTn>
                                        <p:tgtEl>
                                          <p:spTgt spid="23"/>
                                        </p:tgtEl>
                                      </p:cBhvr>
                                      <p:to x="100000" y="80000"/>
                                    </p:animScale>
                                    <p:animScale>
                                      <p:cBhvr>
                                        <p:cTn id="76" dur="166" decel="50000">
                                          <p:stCondLst>
                                            <p:cond delay="1338"/>
                                          </p:stCondLst>
                                        </p:cTn>
                                        <p:tgtEl>
                                          <p:spTgt spid="23"/>
                                        </p:tgtEl>
                                      </p:cBhvr>
                                      <p:to x="100000" y="100000"/>
                                    </p:animScale>
                                    <p:animScale>
                                      <p:cBhvr>
                                        <p:cTn id="77" dur="26">
                                          <p:stCondLst>
                                            <p:cond delay="1642"/>
                                          </p:stCondLst>
                                        </p:cTn>
                                        <p:tgtEl>
                                          <p:spTgt spid="23"/>
                                        </p:tgtEl>
                                      </p:cBhvr>
                                      <p:to x="100000" y="90000"/>
                                    </p:animScale>
                                    <p:animScale>
                                      <p:cBhvr>
                                        <p:cTn id="78" dur="166" decel="50000">
                                          <p:stCondLst>
                                            <p:cond delay="1668"/>
                                          </p:stCondLst>
                                        </p:cTn>
                                        <p:tgtEl>
                                          <p:spTgt spid="23"/>
                                        </p:tgtEl>
                                      </p:cBhvr>
                                      <p:to x="100000" y="100000"/>
                                    </p:animScale>
                                    <p:animScale>
                                      <p:cBhvr>
                                        <p:cTn id="79" dur="26">
                                          <p:stCondLst>
                                            <p:cond delay="1808"/>
                                          </p:stCondLst>
                                        </p:cTn>
                                        <p:tgtEl>
                                          <p:spTgt spid="23"/>
                                        </p:tgtEl>
                                      </p:cBhvr>
                                      <p:to x="100000" y="95000"/>
                                    </p:animScale>
                                    <p:animScale>
                                      <p:cBhvr>
                                        <p:cTn id="80" dur="166" decel="50000">
                                          <p:stCondLst>
                                            <p:cond delay="1834"/>
                                          </p:stCondLst>
                                        </p:cTn>
                                        <p:tgtEl>
                                          <p:spTgt spid="23"/>
                                        </p:tgtEl>
                                      </p:cBhvr>
                                      <p:to x="100000" y="100000"/>
                                    </p:animScale>
                                  </p:childTnLst>
                                </p:cTn>
                              </p:par>
                              <p:par>
                                <p:cTn id="81" presetID="26" presetClass="entr" presetSubtype="0" fill="hold" nodeType="with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down)">
                                      <p:cBhvr>
                                        <p:cTn id="83" dur="580">
                                          <p:stCondLst>
                                            <p:cond delay="0"/>
                                          </p:stCondLst>
                                        </p:cTn>
                                        <p:tgtEl>
                                          <p:spTgt spid="10"/>
                                        </p:tgtEl>
                                      </p:cBhvr>
                                    </p:animEffect>
                                    <p:anim calcmode="lin" valueType="num">
                                      <p:cBhvr>
                                        <p:cTn id="8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9" dur="26">
                                          <p:stCondLst>
                                            <p:cond delay="650"/>
                                          </p:stCondLst>
                                        </p:cTn>
                                        <p:tgtEl>
                                          <p:spTgt spid="10"/>
                                        </p:tgtEl>
                                      </p:cBhvr>
                                      <p:to x="100000" y="60000"/>
                                    </p:animScale>
                                    <p:animScale>
                                      <p:cBhvr>
                                        <p:cTn id="90" dur="166" decel="50000">
                                          <p:stCondLst>
                                            <p:cond delay="676"/>
                                          </p:stCondLst>
                                        </p:cTn>
                                        <p:tgtEl>
                                          <p:spTgt spid="10"/>
                                        </p:tgtEl>
                                      </p:cBhvr>
                                      <p:to x="100000" y="100000"/>
                                    </p:animScale>
                                    <p:animScale>
                                      <p:cBhvr>
                                        <p:cTn id="91" dur="26">
                                          <p:stCondLst>
                                            <p:cond delay="1312"/>
                                          </p:stCondLst>
                                        </p:cTn>
                                        <p:tgtEl>
                                          <p:spTgt spid="10"/>
                                        </p:tgtEl>
                                      </p:cBhvr>
                                      <p:to x="100000" y="80000"/>
                                    </p:animScale>
                                    <p:animScale>
                                      <p:cBhvr>
                                        <p:cTn id="92" dur="166" decel="50000">
                                          <p:stCondLst>
                                            <p:cond delay="1338"/>
                                          </p:stCondLst>
                                        </p:cTn>
                                        <p:tgtEl>
                                          <p:spTgt spid="10"/>
                                        </p:tgtEl>
                                      </p:cBhvr>
                                      <p:to x="100000" y="100000"/>
                                    </p:animScale>
                                    <p:animScale>
                                      <p:cBhvr>
                                        <p:cTn id="93" dur="26">
                                          <p:stCondLst>
                                            <p:cond delay="1642"/>
                                          </p:stCondLst>
                                        </p:cTn>
                                        <p:tgtEl>
                                          <p:spTgt spid="10"/>
                                        </p:tgtEl>
                                      </p:cBhvr>
                                      <p:to x="100000" y="90000"/>
                                    </p:animScale>
                                    <p:animScale>
                                      <p:cBhvr>
                                        <p:cTn id="94" dur="166" decel="50000">
                                          <p:stCondLst>
                                            <p:cond delay="1668"/>
                                          </p:stCondLst>
                                        </p:cTn>
                                        <p:tgtEl>
                                          <p:spTgt spid="10"/>
                                        </p:tgtEl>
                                      </p:cBhvr>
                                      <p:to x="100000" y="100000"/>
                                    </p:animScale>
                                    <p:animScale>
                                      <p:cBhvr>
                                        <p:cTn id="95" dur="26">
                                          <p:stCondLst>
                                            <p:cond delay="1808"/>
                                          </p:stCondLst>
                                        </p:cTn>
                                        <p:tgtEl>
                                          <p:spTgt spid="10"/>
                                        </p:tgtEl>
                                      </p:cBhvr>
                                      <p:to x="100000" y="95000"/>
                                    </p:animScale>
                                    <p:animScale>
                                      <p:cBhvr>
                                        <p:cTn id="96" dur="166" decel="50000">
                                          <p:stCondLst>
                                            <p:cond delay="1834"/>
                                          </p:stCondLst>
                                        </p:cTn>
                                        <p:tgtEl>
                                          <p:spTgt spid="10"/>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down)">
                                      <p:cBhvr>
                                        <p:cTn id="101" dur="580">
                                          <p:stCondLst>
                                            <p:cond delay="0"/>
                                          </p:stCondLst>
                                        </p:cTn>
                                        <p:tgtEl>
                                          <p:spTgt spid="13"/>
                                        </p:tgtEl>
                                      </p:cBhvr>
                                    </p:animEffect>
                                    <p:anim calcmode="lin" valueType="num">
                                      <p:cBhvr>
                                        <p:cTn id="10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07" dur="26">
                                          <p:stCondLst>
                                            <p:cond delay="650"/>
                                          </p:stCondLst>
                                        </p:cTn>
                                        <p:tgtEl>
                                          <p:spTgt spid="13"/>
                                        </p:tgtEl>
                                      </p:cBhvr>
                                      <p:to x="100000" y="60000"/>
                                    </p:animScale>
                                    <p:animScale>
                                      <p:cBhvr>
                                        <p:cTn id="108" dur="166" decel="50000">
                                          <p:stCondLst>
                                            <p:cond delay="676"/>
                                          </p:stCondLst>
                                        </p:cTn>
                                        <p:tgtEl>
                                          <p:spTgt spid="13"/>
                                        </p:tgtEl>
                                      </p:cBhvr>
                                      <p:to x="100000" y="100000"/>
                                    </p:animScale>
                                    <p:animScale>
                                      <p:cBhvr>
                                        <p:cTn id="109" dur="26">
                                          <p:stCondLst>
                                            <p:cond delay="1312"/>
                                          </p:stCondLst>
                                        </p:cTn>
                                        <p:tgtEl>
                                          <p:spTgt spid="13"/>
                                        </p:tgtEl>
                                      </p:cBhvr>
                                      <p:to x="100000" y="80000"/>
                                    </p:animScale>
                                    <p:animScale>
                                      <p:cBhvr>
                                        <p:cTn id="110" dur="166" decel="50000">
                                          <p:stCondLst>
                                            <p:cond delay="1338"/>
                                          </p:stCondLst>
                                        </p:cTn>
                                        <p:tgtEl>
                                          <p:spTgt spid="13"/>
                                        </p:tgtEl>
                                      </p:cBhvr>
                                      <p:to x="100000" y="100000"/>
                                    </p:animScale>
                                    <p:animScale>
                                      <p:cBhvr>
                                        <p:cTn id="111" dur="26">
                                          <p:stCondLst>
                                            <p:cond delay="1642"/>
                                          </p:stCondLst>
                                        </p:cTn>
                                        <p:tgtEl>
                                          <p:spTgt spid="13"/>
                                        </p:tgtEl>
                                      </p:cBhvr>
                                      <p:to x="100000" y="90000"/>
                                    </p:animScale>
                                    <p:animScale>
                                      <p:cBhvr>
                                        <p:cTn id="112" dur="166" decel="50000">
                                          <p:stCondLst>
                                            <p:cond delay="1668"/>
                                          </p:stCondLst>
                                        </p:cTn>
                                        <p:tgtEl>
                                          <p:spTgt spid="13"/>
                                        </p:tgtEl>
                                      </p:cBhvr>
                                      <p:to x="100000" y="100000"/>
                                    </p:animScale>
                                    <p:animScale>
                                      <p:cBhvr>
                                        <p:cTn id="113" dur="26">
                                          <p:stCondLst>
                                            <p:cond delay="1808"/>
                                          </p:stCondLst>
                                        </p:cTn>
                                        <p:tgtEl>
                                          <p:spTgt spid="13"/>
                                        </p:tgtEl>
                                      </p:cBhvr>
                                      <p:to x="100000" y="95000"/>
                                    </p:animScale>
                                    <p:animScale>
                                      <p:cBhvr>
                                        <p:cTn id="114" dur="166" decel="50000">
                                          <p:stCondLst>
                                            <p:cond delay="1834"/>
                                          </p:stCondLst>
                                        </p:cTn>
                                        <p:tgtEl>
                                          <p:spTgt spid="13"/>
                                        </p:tgtEl>
                                      </p:cBhvr>
                                      <p:to x="100000" y="100000"/>
                                    </p:animScale>
                                  </p:childTnLst>
                                </p:cTn>
                              </p:par>
                              <p:par>
                                <p:cTn id="115" presetID="26" presetClass="entr" presetSubtype="0"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80">
                                          <p:stCondLst>
                                            <p:cond delay="0"/>
                                          </p:stCondLst>
                                        </p:cTn>
                                        <p:tgtEl>
                                          <p:spTgt spid="26"/>
                                        </p:tgtEl>
                                      </p:cBhvr>
                                    </p:animEffect>
                                    <p:anim calcmode="lin" valueType="num">
                                      <p:cBhvr>
                                        <p:cTn id="11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23" dur="26">
                                          <p:stCondLst>
                                            <p:cond delay="650"/>
                                          </p:stCondLst>
                                        </p:cTn>
                                        <p:tgtEl>
                                          <p:spTgt spid="26"/>
                                        </p:tgtEl>
                                      </p:cBhvr>
                                      <p:to x="100000" y="60000"/>
                                    </p:animScale>
                                    <p:animScale>
                                      <p:cBhvr>
                                        <p:cTn id="124" dur="166" decel="50000">
                                          <p:stCondLst>
                                            <p:cond delay="676"/>
                                          </p:stCondLst>
                                        </p:cTn>
                                        <p:tgtEl>
                                          <p:spTgt spid="26"/>
                                        </p:tgtEl>
                                      </p:cBhvr>
                                      <p:to x="100000" y="100000"/>
                                    </p:animScale>
                                    <p:animScale>
                                      <p:cBhvr>
                                        <p:cTn id="125" dur="26">
                                          <p:stCondLst>
                                            <p:cond delay="1312"/>
                                          </p:stCondLst>
                                        </p:cTn>
                                        <p:tgtEl>
                                          <p:spTgt spid="26"/>
                                        </p:tgtEl>
                                      </p:cBhvr>
                                      <p:to x="100000" y="80000"/>
                                    </p:animScale>
                                    <p:animScale>
                                      <p:cBhvr>
                                        <p:cTn id="126" dur="166" decel="50000">
                                          <p:stCondLst>
                                            <p:cond delay="1338"/>
                                          </p:stCondLst>
                                        </p:cTn>
                                        <p:tgtEl>
                                          <p:spTgt spid="26"/>
                                        </p:tgtEl>
                                      </p:cBhvr>
                                      <p:to x="100000" y="100000"/>
                                    </p:animScale>
                                    <p:animScale>
                                      <p:cBhvr>
                                        <p:cTn id="127" dur="26">
                                          <p:stCondLst>
                                            <p:cond delay="1642"/>
                                          </p:stCondLst>
                                        </p:cTn>
                                        <p:tgtEl>
                                          <p:spTgt spid="26"/>
                                        </p:tgtEl>
                                      </p:cBhvr>
                                      <p:to x="100000" y="90000"/>
                                    </p:animScale>
                                    <p:animScale>
                                      <p:cBhvr>
                                        <p:cTn id="128" dur="166" decel="50000">
                                          <p:stCondLst>
                                            <p:cond delay="1668"/>
                                          </p:stCondLst>
                                        </p:cTn>
                                        <p:tgtEl>
                                          <p:spTgt spid="26"/>
                                        </p:tgtEl>
                                      </p:cBhvr>
                                      <p:to x="100000" y="100000"/>
                                    </p:animScale>
                                    <p:animScale>
                                      <p:cBhvr>
                                        <p:cTn id="129" dur="26">
                                          <p:stCondLst>
                                            <p:cond delay="1808"/>
                                          </p:stCondLst>
                                        </p:cTn>
                                        <p:tgtEl>
                                          <p:spTgt spid="26"/>
                                        </p:tgtEl>
                                      </p:cBhvr>
                                      <p:to x="100000" y="95000"/>
                                    </p:animScale>
                                    <p:animScale>
                                      <p:cBhvr>
                                        <p:cTn id="130" dur="166" decel="50000">
                                          <p:stCondLst>
                                            <p:cond delay="1834"/>
                                          </p:stCondLst>
                                        </p:cTn>
                                        <p:tgtEl>
                                          <p:spTgt spid="26"/>
                                        </p:tgtEl>
                                      </p:cBhvr>
                                      <p:to x="100000" y="100000"/>
                                    </p:animScale>
                                  </p:childTnLst>
                                </p:cTn>
                              </p:par>
                              <p:par>
                                <p:cTn id="131" presetID="26" presetClass="entr" presetSubtype="0" fill="hold" nodeType="with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wipe(down)">
                                      <p:cBhvr>
                                        <p:cTn id="133" dur="580">
                                          <p:stCondLst>
                                            <p:cond delay="0"/>
                                          </p:stCondLst>
                                        </p:cTn>
                                        <p:tgtEl>
                                          <p:spTgt spid="12"/>
                                        </p:tgtEl>
                                      </p:cBhvr>
                                    </p:animEffect>
                                    <p:anim calcmode="lin" valueType="num">
                                      <p:cBhvr>
                                        <p:cTn id="1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9" dur="26">
                                          <p:stCondLst>
                                            <p:cond delay="650"/>
                                          </p:stCondLst>
                                        </p:cTn>
                                        <p:tgtEl>
                                          <p:spTgt spid="12"/>
                                        </p:tgtEl>
                                      </p:cBhvr>
                                      <p:to x="100000" y="60000"/>
                                    </p:animScale>
                                    <p:animScale>
                                      <p:cBhvr>
                                        <p:cTn id="140" dur="166" decel="50000">
                                          <p:stCondLst>
                                            <p:cond delay="676"/>
                                          </p:stCondLst>
                                        </p:cTn>
                                        <p:tgtEl>
                                          <p:spTgt spid="12"/>
                                        </p:tgtEl>
                                      </p:cBhvr>
                                      <p:to x="100000" y="100000"/>
                                    </p:animScale>
                                    <p:animScale>
                                      <p:cBhvr>
                                        <p:cTn id="141" dur="26">
                                          <p:stCondLst>
                                            <p:cond delay="1312"/>
                                          </p:stCondLst>
                                        </p:cTn>
                                        <p:tgtEl>
                                          <p:spTgt spid="12"/>
                                        </p:tgtEl>
                                      </p:cBhvr>
                                      <p:to x="100000" y="80000"/>
                                    </p:animScale>
                                    <p:animScale>
                                      <p:cBhvr>
                                        <p:cTn id="142" dur="166" decel="50000">
                                          <p:stCondLst>
                                            <p:cond delay="1338"/>
                                          </p:stCondLst>
                                        </p:cTn>
                                        <p:tgtEl>
                                          <p:spTgt spid="12"/>
                                        </p:tgtEl>
                                      </p:cBhvr>
                                      <p:to x="100000" y="100000"/>
                                    </p:animScale>
                                    <p:animScale>
                                      <p:cBhvr>
                                        <p:cTn id="143" dur="26">
                                          <p:stCondLst>
                                            <p:cond delay="1642"/>
                                          </p:stCondLst>
                                        </p:cTn>
                                        <p:tgtEl>
                                          <p:spTgt spid="12"/>
                                        </p:tgtEl>
                                      </p:cBhvr>
                                      <p:to x="100000" y="90000"/>
                                    </p:animScale>
                                    <p:animScale>
                                      <p:cBhvr>
                                        <p:cTn id="144" dur="166" decel="50000">
                                          <p:stCondLst>
                                            <p:cond delay="1668"/>
                                          </p:stCondLst>
                                        </p:cTn>
                                        <p:tgtEl>
                                          <p:spTgt spid="12"/>
                                        </p:tgtEl>
                                      </p:cBhvr>
                                      <p:to x="100000" y="100000"/>
                                    </p:animScale>
                                    <p:animScale>
                                      <p:cBhvr>
                                        <p:cTn id="145" dur="26">
                                          <p:stCondLst>
                                            <p:cond delay="1808"/>
                                          </p:stCondLst>
                                        </p:cTn>
                                        <p:tgtEl>
                                          <p:spTgt spid="12"/>
                                        </p:tgtEl>
                                      </p:cBhvr>
                                      <p:to x="100000" y="95000"/>
                                    </p:animScale>
                                    <p:animScale>
                                      <p:cBhvr>
                                        <p:cTn id="146" dur="166" decel="50000">
                                          <p:stCondLst>
                                            <p:cond delay="1834"/>
                                          </p:stCondLst>
                                        </p:cTn>
                                        <p:tgtEl>
                                          <p:spTgt spid="12"/>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5"/>
                                        </p:tgtEl>
                                        <p:attrNameLst>
                                          <p:attrName>style.visibility</p:attrName>
                                        </p:attrNameLst>
                                      </p:cBhvr>
                                      <p:to>
                                        <p:strVal val="visible"/>
                                      </p:to>
                                    </p:set>
                                    <p:animEffect transition="in" filter="wipe(down)">
                                      <p:cBhvr>
                                        <p:cTn id="151" dur="580">
                                          <p:stCondLst>
                                            <p:cond delay="0"/>
                                          </p:stCondLst>
                                        </p:cTn>
                                        <p:tgtEl>
                                          <p:spTgt spid="15"/>
                                        </p:tgtEl>
                                      </p:cBhvr>
                                    </p:animEffect>
                                    <p:anim calcmode="lin" valueType="num">
                                      <p:cBhvr>
                                        <p:cTn id="15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57" dur="26">
                                          <p:stCondLst>
                                            <p:cond delay="650"/>
                                          </p:stCondLst>
                                        </p:cTn>
                                        <p:tgtEl>
                                          <p:spTgt spid="15"/>
                                        </p:tgtEl>
                                      </p:cBhvr>
                                      <p:to x="100000" y="60000"/>
                                    </p:animScale>
                                    <p:animScale>
                                      <p:cBhvr>
                                        <p:cTn id="158" dur="166" decel="50000">
                                          <p:stCondLst>
                                            <p:cond delay="676"/>
                                          </p:stCondLst>
                                        </p:cTn>
                                        <p:tgtEl>
                                          <p:spTgt spid="15"/>
                                        </p:tgtEl>
                                      </p:cBhvr>
                                      <p:to x="100000" y="100000"/>
                                    </p:animScale>
                                    <p:animScale>
                                      <p:cBhvr>
                                        <p:cTn id="159" dur="26">
                                          <p:stCondLst>
                                            <p:cond delay="1312"/>
                                          </p:stCondLst>
                                        </p:cTn>
                                        <p:tgtEl>
                                          <p:spTgt spid="15"/>
                                        </p:tgtEl>
                                      </p:cBhvr>
                                      <p:to x="100000" y="80000"/>
                                    </p:animScale>
                                    <p:animScale>
                                      <p:cBhvr>
                                        <p:cTn id="160" dur="166" decel="50000">
                                          <p:stCondLst>
                                            <p:cond delay="1338"/>
                                          </p:stCondLst>
                                        </p:cTn>
                                        <p:tgtEl>
                                          <p:spTgt spid="15"/>
                                        </p:tgtEl>
                                      </p:cBhvr>
                                      <p:to x="100000" y="100000"/>
                                    </p:animScale>
                                    <p:animScale>
                                      <p:cBhvr>
                                        <p:cTn id="161" dur="26">
                                          <p:stCondLst>
                                            <p:cond delay="1642"/>
                                          </p:stCondLst>
                                        </p:cTn>
                                        <p:tgtEl>
                                          <p:spTgt spid="15"/>
                                        </p:tgtEl>
                                      </p:cBhvr>
                                      <p:to x="100000" y="90000"/>
                                    </p:animScale>
                                    <p:animScale>
                                      <p:cBhvr>
                                        <p:cTn id="162" dur="166" decel="50000">
                                          <p:stCondLst>
                                            <p:cond delay="1668"/>
                                          </p:stCondLst>
                                        </p:cTn>
                                        <p:tgtEl>
                                          <p:spTgt spid="15"/>
                                        </p:tgtEl>
                                      </p:cBhvr>
                                      <p:to x="100000" y="100000"/>
                                    </p:animScale>
                                    <p:animScale>
                                      <p:cBhvr>
                                        <p:cTn id="163" dur="26">
                                          <p:stCondLst>
                                            <p:cond delay="1808"/>
                                          </p:stCondLst>
                                        </p:cTn>
                                        <p:tgtEl>
                                          <p:spTgt spid="15"/>
                                        </p:tgtEl>
                                      </p:cBhvr>
                                      <p:to x="100000" y="95000"/>
                                    </p:animScale>
                                    <p:animScale>
                                      <p:cBhvr>
                                        <p:cTn id="164" dur="166" decel="50000">
                                          <p:stCondLst>
                                            <p:cond delay="1834"/>
                                          </p:stCondLst>
                                        </p:cTn>
                                        <p:tgtEl>
                                          <p:spTgt spid="15"/>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29"/>
                                        </p:tgtEl>
                                        <p:attrNameLst>
                                          <p:attrName>style.visibility</p:attrName>
                                        </p:attrNameLst>
                                      </p:cBhvr>
                                      <p:to>
                                        <p:strVal val="visible"/>
                                      </p:to>
                                    </p:set>
                                    <p:animEffect transition="in" filter="wipe(down)">
                                      <p:cBhvr>
                                        <p:cTn id="167" dur="580">
                                          <p:stCondLst>
                                            <p:cond delay="0"/>
                                          </p:stCondLst>
                                        </p:cTn>
                                        <p:tgtEl>
                                          <p:spTgt spid="29"/>
                                        </p:tgtEl>
                                      </p:cBhvr>
                                    </p:animEffect>
                                    <p:anim calcmode="lin" valueType="num">
                                      <p:cBhvr>
                                        <p:cTn id="16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73" dur="26">
                                          <p:stCondLst>
                                            <p:cond delay="650"/>
                                          </p:stCondLst>
                                        </p:cTn>
                                        <p:tgtEl>
                                          <p:spTgt spid="29"/>
                                        </p:tgtEl>
                                      </p:cBhvr>
                                      <p:to x="100000" y="60000"/>
                                    </p:animScale>
                                    <p:animScale>
                                      <p:cBhvr>
                                        <p:cTn id="174" dur="166" decel="50000">
                                          <p:stCondLst>
                                            <p:cond delay="676"/>
                                          </p:stCondLst>
                                        </p:cTn>
                                        <p:tgtEl>
                                          <p:spTgt spid="29"/>
                                        </p:tgtEl>
                                      </p:cBhvr>
                                      <p:to x="100000" y="100000"/>
                                    </p:animScale>
                                    <p:animScale>
                                      <p:cBhvr>
                                        <p:cTn id="175" dur="26">
                                          <p:stCondLst>
                                            <p:cond delay="1312"/>
                                          </p:stCondLst>
                                        </p:cTn>
                                        <p:tgtEl>
                                          <p:spTgt spid="29"/>
                                        </p:tgtEl>
                                      </p:cBhvr>
                                      <p:to x="100000" y="80000"/>
                                    </p:animScale>
                                    <p:animScale>
                                      <p:cBhvr>
                                        <p:cTn id="176" dur="166" decel="50000">
                                          <p:stCondLst>
                                            <p:cond delay="1338"/>
                                          </p:stCondLst>
                                        </p:cTn>
                                        <p:tgtEl>
                                          <p:spTgt spid="29"/>
                                        </p:tgtEl>
                                      </p:cBhvr>
                                      <p:to x="100000" y="100000"/>
                                    </p:animScale>
                                    <p:animScale>
                                      <p:cBhvr>
                                        <p:cTn id="177" dur="26">
                                          <p:stCondLst>
                                            <p:cond delay="1642"/>
                                          </p:stCondLst>
                                        </p:cTn>
                                        <p:tgtEl>
                                          <p:spTgt spid="29"/>
                                        </p:tgtEl>
                                      </p:cBhvr>
                                      <p:to x="100000" y="90000"/>
                                    </p:animScale>
                                    <p:animScale>
                                      <p:cBhvr>
                                        <p:cTn id="178" dur="166" decel="50000">
                                          <p:stCondLst>
                                            <p:cond delay="1668"/>
                                          </p:stCondLst>
                                        </p:cTn>
                                        <p:tgtEl>
                                          <p:spTgt spid="29"/>
                                        </p:tgtEl>
                                      </p:cBhvr>
                                      <p:to x="100000" y="100000"/>
                                    </p:animScale>
                                    <p:animScale>
                                      <p:cBhvr>
                                        <p:cTn id="179" dur="26">
                                          <p:stCondLst>
                                            <p:cond delay="1808"/>
                                          </p:stCondLst>
                                        </p:cTn>
                                        <p:tgtEl>
                                          <p:spTgt spid="29"/>
                                        </p:tgtEl>
                                      </p:cBhvr>
                                      <p:to x="100000" y="95000"/>
                                    </p:animScale>
                                    <p:animScale>
                                      <p:cBhvr>
                                        <p:cTn id="180" dur="166" decel="50000">
                                          <p:stCondLst>
                                            <p:cond delay="1834"/>
                                          </p:stCondLst>
                                        </p:cTn>
                                        <p:tgtEl>
                                          <p:spTgt spid="29"/>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14"/>
                                        </p:tgtEl>
                                        <p:attrNameLst>
                                          <p:attrName>style.visibility</p:attrName>
                                        </p:attrNameLst>
                                      </p:cBhvr>
                                      <p:to>
                                        <p:strVal val="visible"/>
                                      </p:to>
                                    </p:set>
                                    <p:animEffect transition="in" filter="wipe(down)">
                                      <p:cBhvr>
                                        <p:cTn id="183" dur="580">
                                          <p:stCondLst>
                                            <p:cond delay="0"/>
                                          </p:stCondLst>
                                        </p:cTn>
                                        <p:tgtEl>
                                          <p:spTgt spid="14"/>
                                        </p:tgtEl>
                                      </p:cBhvr>
                                    </p:animEffect>
                                    <p:anim calcmode="lin" valueType="num">
                                      <p:cBhvr>
                                        <p:cTn id="18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89" dur="26">
                                          <p:stCondLst>
                                            <p:cond delay="650"/>
                                          </p:stCondLst>
                                        </p:cTn>
                                        <p:tgtEl>
                                          <p:spTgt spid="14"/>
                                        </p:tgtEl>
                                      </p:cBhvr>
                                      <p:to x="100000" y="60000"/>
                                    </p:animScale>
                                    <p:animScale>
                                      <p:cBhvr>
                                        <p:cTn id="190" dur="166" decel="50000">
                                          <p:stCondLst>
                                            <p:cond delay="676"/>
                                          </p:stCondLst>
                                        </p:cTn>
                                        <p:tgtEl>
                                          <p:spTgt spid="14"/>
                                        </p:tgtEl>
                                      </p:cBhvr>
                                      <p:to x="100000" y="100000"/>
                                    </p:animScale>
                                    <p:animScale>
                                      <p:cBhvr>
                                        <p:cTn id="191" dur="26">
                                          <p:stCondLst>
                                            <p:cond delay="1312"/>
                                          </p:stCondLst>
                                        </p:cTn>
                                        <p:tgtEl>
                                          <p:spTgt spid="14"/>
                                        </p:tgtEl>
                                      </p:cBhvr>
                                      <p:to x="100000" y="80000"/>
                                    </p:animScale>
                                    <p:animScale>
                                      <p:cBhvr>
                                        <p:cTn id="192" dur="166" decel="50000">
                                          <p:stCondLst>
                                            <p:cond delay="1338"/>
                                          </p:stCondLst>
                                        </p:cTn>
                                        <p:tgtEl>
                                          <p:spTgt spid="14"/>
                                        </p:tgtEl>
                                      </p:cBhvr>
                                      <p:to x="100000" y="100000"/>
                                    </p:animScale>
                                    <p:animScale>
                                      <p:cBhvr>
                                        <p:cTn id="193" dur="26">
                                          <p:stCondLst>
                                            <p:cond delay="1642"/>
                                          </p:stCondLst>
                                        </p:cTn>
                                        <p:tgtEl>
                                          <p:spTgt spid="14"/>
                                        </p:tgtEl>
                                      </p:cBhvr>
                                      <p:to x="100000" y="90000"/>
                                    </p:animScale>
                                    <p:animScale>
                                      <p:cBhvr>
                                        <p:cTn id="194" dur="166" decel="50000">
                                          <p:stCondLst>
                                            <p:cond delay="1668"/>
                                          </p:stCondLst>
                                        </p:cTn>
                                        <p:tgtEl>
                                          <p:spTgt spid="14"/>
                                        </p:tgtEl>
                                      </p:cBhvr>
                                      <p:to x="100000" y="100000"/>
                                    </p:animScale>
                                    <p:animScale>
                                      <p:cBhvr>
                                        <p:cTn id="195" dur="26">
                                          <p:stCondLst>
                                            <p:cond delay="1808"/>
                                          </p:stCondLst>
                                        </p:cTn>
                                        <p:tgtEl>
                                          <p:spTgt spid="14"/>
                                        </p:tgtEl>
                                      </p:cBhvr>
                                      <p:to x="100000" y="95000"/>
                                    </p:animScale>
                                    <p:animScale>
                                      <p:cBhvr>
                                        <p:cTn id="196"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13505"/>
            <a:ext cx="12192000" cy="768085"/>
          </a:xfrm>
        </p:spPr>
        <p:txBody>
          <a:bodyPr/>
          <a:lstStyle/>
          <a:p>
            <a:r>
              <a:rPr lang="en-IN" dirty="0"/>
              <a:t>Hash Table</a:t>
            </a:r>
          </a:p>
        </p:txBody>
      </p:sp>
      <p:sp>
        <p:nvSpPr>
          <p:cNvPr id="3" name="Content Placeholder 2"/>
          <p:cNvSpPr>
            <a:spLocks noGrp="1"/>
          </p:cNvSpPr>
          <p:nvPr>
            <p:ph idx="1"/>
          </p:nvPr>
        </p:nvSpPr>
        <p:spPr>
          <a:xfrm>
            <a:off x="1071452" y="1630739"/>
            <a:ext cx="9705406" cy="4941151"/>
          </a:xfrm>
        </p:spPr>
        <p:txBody>
          <a:bodyPr/>
          <a:lstStyle/>
          <a:p>
            <a:pPr marL="404813" indent="-352425"/>
            <a:r>
              <a:rPr lang="en-IN" dirty="0"/>
              <a:t>Data is stored in Associative manner</a:t>
            </a:r>
          </a:p>
          <a:p>
            <a:pPr marL="404813" indent="-352425"/>
            <a:r>
              <a:rPr lang="en-IN" dirty="0"/>
              <a:t>Data has its own index value and is represented as Array</a:t>
            </a:r>
          </a:p>
          <a:p>
            <a:pPr marL="404813" indent="-352425"/>
            <a:r>
              <a:rPr lang="en-IN" dirty="0"/>
              <a:t>Index of data known, time required to access the same is minimal</a:t>
            </a:r>
          </a:p>
          <a:p>
            <a:pPr marL="404813" indent="-352425"/>
            <a:endParaRPr lang="en-IN" dirty="0"/>
          </a:p>
          <a:p>
            <a:pPr marL="404813" indent="-352425"/>
            <a:r>
              <a:rPr lang="en-IN" dirty="0"/>
              <a:t>The memory where the keys are stored is called as hash table</a:t>
            </a:r>
          </a:p>
          <a:p>
            <a:pPr marL="404813" indent="-352425"/>
            <a:r>
              <a:rPr lang="en-IN" dirty="0"/>
              <a:t>Properties:</a:t>
            </a:r>
          </a:p>
          <a:p>
            <a:pPr marL="1711325" lvl="1" indent="-392113"/>
            <a:r>
              <a:rPr lang="en-IN" dirty="0"/>
              <a:t>Partitioned into ‘n’ buckets: HT[0], HT[1], …, HT[n-1]</a:t>
            </a:r>
          </a:p>
          <a:p>
            <a:pPr marL="1711325" lvl="1" indent="-392113"/>
            <a:r>
              <a:rPr lang="en-IN" dirty="0"/>
              <a:t>Each bucket is capable of holding ‘</a:t>
            </a:r>
            <a:r>
              <a:rPr lang="en-IN" dirty="0" err="1"/>
              <a:t>i</a:t>
            </a:r>
            <a:r>
              <a:rPr lang="en-IN" dirty="0"/>
              <a:t>’ records.</a:t>
            </a:r>
          </a:p>
          <a:p>
            <a:pPr marL="1711325" lvl="1" indent="-392113"/>
            <a:r>
              <a:rPr lang="en-IN" dirty="0"/>
              <a:t>A bucket consist of ‘</a:t>
            </a:r>
            <a:r>
              <a:rPr lang="en-IN" dirty="0" err="1"/>
              <a:t>i</a:t>
            </a:r>
            <a:r>
              <a:rPr lang="en-IN" dirty="0"/>
              <a:t>’ slots. Each slot holds one record</a:t>
            </a:r>
          </a:p>
          <a:p>
            <a:pPr marL="1711325" lvl="1" indent="-392113"/>
            <a:r>
              <a:rPr lang="en-IN" dirty="0"/>
              <a:t>Usually i = 1 and every bucket holds exactly one record</a:t>
            </a:r>
          </a:p>
          <a:p>
            <a:endParaRPr lang="en-IN" dirty="0"/>
          </a:p>
        </p:txBody>
      </p:sp>
      <p:sp>
        <p:nvSpPr>
          <p:cNvPr id="7" name="TextBox 6">
            <a:extLst>
              <a:ext uri="{FF2B5EF4-FFF2-40B4-BE49-F238E27FC236}">
                <a16:creationId xmlns:a16="http://schemas.microsoft.com/office/drawing/2014/main" id="{836FD8DA-334F-4A2F-A2D4-FE7A13FB5264}"/>
              </a:ext>
            </a:extLst>
          </p:cNvPr>
          <p:cNvSpPr txBox="1"/>
          <p:nvPr/>
        </p:nvSpPr>
        <p:spPr>
          <a:xfrm>
            <a:off x="2842647" y="286110"/>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 TABLE</a:t>
            </a:r>
          </a:p>
        </p:txBody>
      </p:sp>
    </p:spTree>
    <p:extLst>
      <p:ext uri="{BB962C8B-B14F-4D97-AF65-F5344CB8AC3E}">
        <p14:creationId xmlns:p14="http://schemas.microsoft.com/office/powerpoint/2010/main" val="66052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Hashing Techniques</a:t>
            </a:r>
          </a:p>
        </p:txBody>
      </p:sp>
      <p:sp>
        <p:nvSpPr>
          <p:cNvPr id="3" name="Content Placeholder 2"/>
          <p:cNvSpPr>
            <a:spLocks noGrp="1"/>
          </p:cNvSpPr>
          <p:nvPr>
            <p:ph idx="1"/>
          </p:nvPr>
        </p:nvSpPr>
        <p:spPr>
          <a:xfrm>
            <a:off x="705693" y="1596000"/>
            <a:ext cx="11024754" cy="4700297"/>
          </a:xfrm>
        </p:spPr>
        <p:txBody>
          <a:bodyPr/>
          <a:lstStyle/>
          <a:p>
            <a:pPr algn="just"/>
            <a:r>
              <a:rPr lang="en-IN" dirty="0"/>
              <a:t>The hashing technique is the method in which the address or location  of a key </a:t>
            </a:r>
            <a:r>
              <a:rPr lang="en-IN" dirty="0">
                <a:solidFill>
                  <a:srgbClr val="FF0000"/>
                </a:solidFill>
              </a:rPr>
              <a:t>‘k’ </a:t>
            </a:r>
            <a:r>
              <a:rPr lang="en-IN" dirty="0"/>
              <a:t>is obtained by computing some arithmetic function </a:t>
            </a:r>
            <a:r>
              <a:rPr lang="en-IN" dirty="0">
                <a:solidFill>
                  <a:srgbClr val="FF0000"/>
                </a:solidFill>
              </a:rPr>
              <a:t>‘f’ </a:t>
            </a:r>
            <a:r>
              <a:rPr lang="en-IN" dirty="0"/>
              <a:t>of </a:t>
            </a:r>
            <a:r>
              <a:rPr lang="en-IN" dirty="0">
                <a:solidFill>
                  <a:srgbClr val="FF0000"/>
                </a:solidFill>
              </a:rPr>
              <a:t>k</a:t>
            </a:r>
            <a:r>
              <a:rPr lang="en-IN" dirty="0"/>
              <a:t>.     </a:t>
            </a:r>
            <a:r>
              <a:rPr lang="en-IN" dirty="0">
                <a:solidFill>
                  <a:srgbClr val="FF0000"/>
                </a:solidFill>
              </a:rPr>
              <a:t>f(k)</a:t>
            </a:r>
            <a:r>
              <a:rPr lang="en-IN" dirty="0"/>
              <a:t> gives the address of k in the table. The address will be referred to  hash address or home address.</a:t>
            </a:r>
          </a:p>
          <a:p>
            <a:pPr algn="just"/>
            <a:r>
              <a:rPr lang="en-IN" b="1" dirty="0">
                <a:solidFill>
                  <a:srgbClr val="FF0000"/>
                </a:solidFill>
              </a:rPr>
              <a:t>Hashing function f(k):</a:t>
            </a:r>
            <a:r>
              <a:rPr lang="en-IN" b="1" dirty="0"/>
              <a:t> </a:t>
            </a:r>
            <a:r>
              <a:rPr lang="en-IN" dirty="0"/>
              <a:t>The hashing function used to perform an           identifier transformation on k. </a:t>
            </a:r>
            <a:r>
              <a:rPr lang="en-IN" dirty="0">
                <a:solidFill>
                  <a:srgbClr val="FF0000"/>
                </a:solidFill>
              </a:rPr>
              <a:t>f(k)</a:t>
            </a:r>
            <a:r>
              <a:rPr lang="en-IN" dirty="0"/>
              <a:t> maps the set of possible identifiers onto the integer </a:t>
            </a:r>
            <a:r>
              <a:rPr lang="en-IN" dirty="0">
                <a:solidFill>
                  <a:srgbClr val="FF0000"/>
                </a:solidFill>
              </a:rPr>
              <a:t>0</a:t>
            </a:r>
            <a:r>
              <a:rPr lang="en-IN" dirty="0"/>
              <a:t> through </a:t>
            </a:r>
            <a:r>
              <a:rPr lang="en-IN" dirty="0">
                <a:solidFill>
                  <a:srgbClr val="FF0000"/>
                </a:solidFill>
              </a:rPr>
              <a:t>n-1</a:t>
            </a:r>
            <a:r>
              <a:rPr lang="en-IN" dirty="0"/>
              <a:t>.</a:t>
            </a:r>
          </a:p>
          <a:p>
            <a:pPr algn="just"/>
            <a:r>
              <a:rPr lang="en-IN" b="1" dirty="0">
                <a:solidFill>
                  <a:srgbClr val="FF0000"/>
                </a:solidFill>
              </a:rPr>
              <a:t>Overflow:</a:t>
            </a:r>
            <a:r>
              <a:rPr lang="en-IN" b="1" dirty="0"/>
              <a:t> </a:t>
            </a:r>
            <a:r>
              <a:rPr lang="en-IN" dirty="0"/>
              <a:t>An overflow is said to occur when a new identifier </a:t>
            </a:r>
            <a:r>
              <a:rPr lang="en-IN" dirty="0">
                <a:solidFill>
                  <a:srgbClr val="FF0000"/>
                </a:solidFill>
              </a:rPr>
              <a:t>k</a:t>
            </a:r>
            <a:r>
              <a:rPr lang="en-IN" dirty="0"/>
              <a:t> is mapped or hashed by </a:t>
            </a:r>
            <a:r>
              <a:rPr lang="en-IN" dirty="0">
                <a:solidFill>
                  <a:srgbClr val="FF0000"/>
                </a:solidFill>
              </a:rPr>
              <a:t>f(k) </a:t>
            </a:r>
            <a:r>
              <a:rPr lang="en-IN" dirty="0"/>
              <a:t>into a full bucket.</a:t>
            </a:r>
          </a:p>
          <a:p>
            <a:pPr algn="just"/>
            <a:r>
              <a:rPr lang="en-IN" b="1" dirty="0">
                <a:solidFill>
                  <a:srgbClr val="FF0000"/>
                </a:solidFill>
              </a:rPr>
              <a:t>Collision:</a:t>
            </a:r>
            <a:r>
              <a:rPr lang="en-IN" b="1" dirty="0"/>
              <a:t> </a:t>
            </a:r>
            <a:r>
              <a:rPr lang="en-IN" dirty="0"/>
              <a:t>A collision occurs when two non-identical identifiers are hashed into the same bucket.</a:t>
            </a:r>
          </a:p>
        </p:txBody>
      </p:sp>
      <p:sp>
        <p:nvSpPr>
          <p:cNvPr id="5" name="TextBox 4">
            <a:extLst>
              <a:ext uri="{FF2B5EF4-FFF2-40B4-BE49-F238E27FC236}">
                <a16:creationId xmlns:a16="http://schemas.microsoft.com/office/drawing/2014/main" id="{D1A58928-4537-4A77-AC8B-51CD6C24D9C4}"/>
              </a:ext>
            </a:extLst>
          </p:cNvPr>
          <p:cNvSpPr txBox="1"/>
          <p:nvPr/>
        </p:nvSpPr>
        <p:spPr>
          <a:xfrm>
            <a:off x="2988366" y="459581"/>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HASHING TECHNIQUES</a:t>
            </a:r>
          </a:p>
        </p:txBody>
      </p:sp>
    </p:spTree>
    <p:extLst>
      <p:ext uri="{BB962C8B-B14F-4D97-AF65-F5344CB8AC3E}">
        <p14:creationId xmlns:p14="http://schemas.microsoft.com/office/powerpoint/2010/main" val="252193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FA6F79D-D703-4151-8F01-FAE8556519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3565" y="219075"/>
            <a:ext cx="10094912" cy="654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Hashing Technique</a:t>
            </a:r>
          </a:p>
        </p:txBody>
      </p:sp>
      <p:graphicFrame>
        <p:nvGraphicFramePr>
          <p:cNvPr id="9" name="Table 8"/>
          <p:cNvGraphicFramePr>
            <a:graphicFrameLocks noGrp="1"/>
          </p:cNvGraphicFramePr>
          <p:nvPr>
            <p:extLst>
              <p:ext uri="{D42A27DB-BD31-4B8C-83A1-F6EECF244321}">
                <p14:modId xmlns:p14="http://schemas.microsoft.com/office/powerpoint/2010/main" val="4204882158"/>
              </p:ext>
            </p:extLst>
          </p:nvPr>
        </p:nvGraphicFramePr>
        <p:xfrm>
          <a:off x="7987038" y="1794007"/>
          <a:ext cx="3276326" cy="2966718"/>
        </p:xfrm>
        <a:graphic>
          <a:graphicData uri="http://schemas.openxmlformats.org/drawingml/2006/table">
            <a:tbl>
              <a:tblPr firstRow="1" bandRow="1">
                <a:tableStyleId>{00A15C55-8517-42AA-B614-E9B94910E393}</a:tableStyleId>
              </a:tblPr>
              <a:tblGrid>
                <a:gridCol w="1412275">
                  <a:extLst>
                    <a:ext uri="{9D8B030D-6E8A-4147-A177-3AD203B41FA5}">
                      <a16:colId xmlns:a16="http://schemas.microsoft.com/office/drawing/2014/main" val="20000"/>
                    </a:ext>
                  </a:extLst>
                </a:gridCol>
                <a:gridCol w="1864051">
                  <a:extLst>
                    <a:ext uri="{9D8B030D-6E8A-4147-A177-3AD203B41FA5}">
                      <a16:colId xmlns:a16="http://schemas.microsoft.com/office/drawing/2014/main" val="20001"/>
                    </a:ext>
                  </a:extLst>
                </a:gridCol>
              </a:tblGrid>
              <a:tr h="494453">
                <a:tc>
                  <a:txBody>
                    <a:bodyPr/>
                    <a:lstStyle/>
                    <a:p>
                      <a:pPr algn="ctr"/>
                      <a:r>
                        <a:rPr lang="en-IN" sz="2400" dirty="0"/>
                        <a:t>index</a:t>
                      </a:r>
                    </a:p>
                  </a:txBody>
                  <a:tcPr marL="121920" marR="121920" marT="60960" marB="60960" anchor="ctr"/>
                </a:tc>
                <a:tc>
                  <a:txBody>
                    <a:bodyPr/>
                    <a:lstStyle/>
                    <a:p>
                      <a:pPr algn="ctr"/>
                      <a:r>
                        <a:rPr lang="en-IN" sz="2400" dirty="0"/>
                        <a:t>value</a:t>
                      </a:r>
                    </a:p>
                  </a:txBody>
                  <a:tcPr marL="121920" marR="121920" marT="60960" marB="60960" anchor="ctr"/>
                </a:tc>
                <a:extLst>
                  <a:ext uri="{0D108BD9-81ED-4DB2-BD59-A6C34878D82A}">
                    <a16:rowId xmlns:a16="http://schemas.microsoft.com/office/drawing/2014/main" val="10000"/>
                  </a:ext>
                </a:extLst>
              </a:tr>
              <a:tr h="494453">
                <a:tc>
                  <a:txBody>
                    <a:bodyPr/>
                    <a:lstStyle/>
                    <a:p>
                      <a:pPr algn="ctr"/>
                      <a:r>
                        <a:rPr lang="en-IN" sz="2400" dirty="0"/>
                        <a:t>0</a:t>
                      </a:r>
                    </a:p>
                  </a:txBody>
                  <a:tcPr marL="121920" marR="121920" marT="60960" marB="60960" anchor="ctr"/>
                </a:tc>
                <a:tc>
                  <a:txBody>
                    <a:bodyPr/>
                    <a:lstStyle/>
                    <a:p>
                      <a:pPr algn="ctr"/>
                      <a:r>
                        <a:rPr lang="en-IN" sz="2400" dirty="0"/>
                        <a:t>Value 1</a:t>
                      </a:r>
                    </a:p>
                  </a:txBody>
                  <a:tcPr marL="121920" marR="121920" marT="60960" marB="60960" anchor="ctr"/>
                </a:tc>
                <a:extLst>
                  <a:ext uri="{0D108BD9-81ED-4DB2-BD59-A6C34878D82A}">
                    <a16:rowId xmlns:a16="http://schemas.microsoft.com/office/drawing/2014/main" val="10001"/>
                  </a:ext>
                </a:extLst>
              </a:tr>
              <a:tr h="494453">
                <a:tc>
                  <a:txBody>
                    <a:bodyPr/>
                    <a:lstStyle/>
                    <a:p>
                      <a:pPr algn="ctr"/>
                      <a:r>
                        <a:rPr lang="en-IN" sz="2400" dirty="0"/>
                        <a:t>1</a:t>
                      </a:r>
                    </a:p>
                  </a:txBody>
                  <a:tcPr marL="121920" marR="121920" marT="60960" marB="60960" anchor="ctr"/>
                </a:tc>
                <a:tc>
                  <a:txBody>
                    <a:bodyPr/>
                    <a:lstStyle/>
                    <a:p>
                      <a:pPr algn="ctr"/>
                      <a:r>
                        <a:rPr lang="en-IN" sz="2400" dirty="0"/>
                        <a:t>Value 2</a:t>
                      </a:r>
                    </a:p>
                  </a:txBody>
                  <a:tcPr marL="121920" marR="121920" marT="60960" marB="60960" anchor="ctr"/>
                </a:tc>
                <a:extLst>
                  <a:ext uri="{0D108BD9-81ED-4DB2-BD59-A6C34878D82A}">
                    <a16:rowId xmlns:a16="http://schemas.microsoft.com/office/drawing/2014/main" val="10002"/>
                  </a:ext>
                </a:extLst>
              </a:tr>
              <a:tr h="494453">
                <a:tc>
                  <a:txBody>
                    <a:bodyPr/>
                    <a:lstStyle/>
                    <a:p>
                      <a:pPr algn="ctr"/>
                      <a:r>
                        <a:rPr lang="en-IN" sz="2400" dirty="0"/>
                        <a:t>2</a:t>
                      </a:r>
                    </a:p>
                  </a:txBody>
                  <a:tcPr marL="121920" marR="121920" marT="60960" marB="60960" anchor="ctr"/>
                </a:tc>
                <a:tc>
                  <a:txBody>
                    <a:bodyPr/>
                    <a:lstStyle/>
                    <a:p>
                      <a:pPr algn="ctr"/>
                      <a:r>
                        <a:rPr lang="en-IN" sz="2400" dirty="0"/>
                        <a:t>Value 3</a:t>
                      </a:r>
                    </a:p>
                  </a:txBody>
                  <a:tcPr marL="121920" marR="121920" marT="60960" marB="60960" anchor="ctr"/>
                </a:tc>
                <a:extLst>
                  <a:ext uri="{0D108BD9-81ED-4DB2-BD59-A6C34878D82A}">
                    <a16:rowId xmlns:a16="http://schemas.microsoft.com/office/drawing/2014/main" val="10003"/>
                  </a:ext>
                </a:extLst>
              </a:tr>
              <a:tr h="494453">
                <a:tc>
                  <a:txBody>
                    <a:bodyPr/>
                    <a:lstStyle/>
                    <a:p>
                      <a:pPr algn="ctr"/>
                      <a:r>
                        <a:rPr lang="en-IN" sz="2400" dirty="0"/>
                        <a:t>3</a:t>
                      </a:r>
                    </a:p>
                  </a:txBody>
                  <a:tcPr marL="121920" marR="121920" marT="60960" marB="60960" anchor="ctr"/>
                </a:tc>
                <a:tc>
                  <a:txBody>
                    <a:bodyPr/>
                    <a:lstStyle/>
                    <a:p>
                      <a:pPr algn="ctr"/>
                      <a:r>
                        <a:rPr lang="en-IN" sz="2400" dirty="0"/>
                        <a:t>Value 4</a:t>
                      </a:r>
                    </a:p>
                  </a:txBody>
                  <a:tcPr marL="121920" marR="121920" marT="60960" marB="60960" anchor="ctr"/>
                </a:tc>
                <a:extLst>
                  <a:ext uri="{0D108BD9-81ED-4DB2-BD59-A6C34878D82A}">
                    <a16:rowId xmlns:a16="http://schemas.microsoft.com/office/drawing/2014/main" val="10004"/>
                  </a:ext>
                </a:extLst>
              </a:tr>
              <a:tr h="494453">
                <a:tc>
                  <a:txBody>
                    <a:bodyPr/>
                    <a:lstStyle/>
                    <a:p>
                      <a:pPr algn="ctr"/>
                      <a:r>
                        <a:rPr lang="en-IN" sz="2400" dirty="0"/>
                        <a:t>4</a:t>
                      </a:r>
                    </a:p>
                  </a:txBody>
                  <a:tcPr marL="121920" marR="121920" marT="60960" marB="60960" anchor="ctr"/>
                </a:tc>
                <a:tc>
                  <a:txBody>
                    <a:bodyPr/>
                    <a:lstStyle/>
                    <a:p>
                      <a:pPr algn="ctr"/>
                      <a:r>
                        <a:rPr lang="en-IN" sz="2400" dirty="0"/>
                        <a:t>Value 5</a:t>
                      </a:r>
                    </a:p>
                  </a:txBody>
                  <a:tcPr marL="121920" marR="121920" marT="60960" marB="60960" anchor="ctr"/>
                </a:tc>
                <a:extLst>
                  <a:ext uri="{0D108BD9-81ED-4DB2-BD59-A6C34878D82A}">
                    <a16:rowId xmlns:a16="http://schemas.microsoft.com/office/drawing/2014/main" val="10005"/>
                  </a:ext>
                </a:extLst>
              </a:tr>
            </a:tbl>
          </a:graphicData>
        </a:graphic>
      </p:graphicFrame>
      <p:sp>
        <p:nvSpPr>
          <p:cNvPr id="10" name="Flowchart: Predefined Process 9"/>
          <p:cNvSpPr/>
          <p:nvPr/>
        </p:nvSpPr>
        <p:spPr>
          <a:xfrm>
            <a:off x="3629866" y="2569915"/>
            <a:ext cx="3456384" cy="1584949"/>
          </a:xfrm>
          <a:prstGeom prst="flowChartPredefinedProcess">
            <a:avLst/>
          </a:prstGeom>
          <a:solidFill>
            <a:schemeClr val="accent2">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2400" b="1" dirty="0">
                <a:solidFill>
                  <a:schemeClr val="tx1"/>
                </a:solidFill>
              </a:rPr>
              <a:t>Hash Function</a:t>
            </a:r>
          </a:p>
        </p:txBody>
      </p:sp>
      <p:cxnSp>
        <p:nvCxnSpPr>
          <p:cNvPr id="19" name="Curved Connector 18"/>
          <p:cNvCxnSpPr/>
          <p:nvPr/>
        </p:nvCxnSpPr>
        <p:spPr>
          <a:xfrm flipV="1">
            <a:off x="5044647" y="2624427"/>
            <a:ext cx="3067292" cy="987207"/>
          </a:xfrm>
          <a:prstGeom prst="curved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F28FDA3-BDD9-4269-888A-A5DA17B8F8EB}"/>
              </a:ext>
            </a:extLst>
          </p:cNvPr>
          <p:cNvGrpSpPr/>
          <p:nvPr/>
        </p:nvGrpSpPr>
        <p:grpSpPr>
          <a:xfrm>
            <a:off x="1109605" y="1474331"/>
            <a:ext cx="6950756" cy="3909337"/>
            <a:chOff x="431371" y="2047031"/>
            <a:chExt cx="7616665" cy="3909337"/>
          </a:xfrm>
        </p:grpSpPr>
        <p:sp>
          <p:nvSpPr>
            <p:cNvPr id="4" name="TextBox 3"/>
            <p:cNvSpPr txBox="1"/>
            <p:nvPr/>
          </p:nvSpPr>
          <p:spPr>
            <a:xfrm>
              <a:off x="431371" y="2047031"/>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IN" b="1" dirty="0">
                  <a:solidFill>
                    <a:schemeClr val="tx1"/>
                  </a:solidFill>
                </a:rPr>
                <a:t>Key 1</a:t>
              </a:r>
            </a:p>
          </p:txBody>
        </p:sp>
        <p:sp>
          <p:nvSpPr>
            <p:cNvPr id="5" name="TextBox 4"/>
            <p:cNvSpPr txBox="1"/>
            <p:nvPr/>
          </p:nvSpPr>
          <p:spPr>
            <a:xfrm>
              <a:off x="450663" y="2911127"/>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IN" b="1">
                  <a:solidFill>
                    <a:schemeClr val="tx1"/>
                  </a:solidFill>
                </a:rPr>
                <a:t>Key 2</a:t>
              </a:r>
              <a:endParaRPr lang="en-IN" b="1" dirty="0">
                <a:solidFill>
                  <a:schemeClr val="tx1"/>
                </a:solidFill>
              </a:endParaRPr>
            </a:p>
          </p:txBody>
        </p:sp>
        <p:sp>
          <p:nvSpPr>
            <p:cNvPr id="6" name="TextBox 5"/>
            <p:cNvSpPr txBox="1"/>
            <p:nvPr/>
          </p:nvSpPr>
          <p:spPr>
            <a:xfrm>
              <a:off x="450663" y="3775223"/>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defPPr>
                <a:defRPr lang="en-US"/>
              </a:defPPr>
              <a:lvl1pPr algn="ctr">
                <a:defRPr b="1">
                  <a:solidFill>
                    <a:schemeClr val="tx1"/>
                  </a:solidFill>
                </a:defRPr>
              </a:lvl1pPr>
            </a:lstStyle>
            <a:p>
              <a:r>
                <a:rPr lang="en-IN"/>
                <a:t>Key 3</a:t>
              </a:r>
              <a:endParaRPr lang="en-IN" dirty="0"/>
            </a:p>
          </p:txBody>
        </p:sp>
        <p:sp>
          <p:nvSpPr>
            <p:cNvPr id="7" name="TextBox 6"/>
            <p:cNvSpPr txBox="1"/>
            <p:nvPr/>
          </p:nvSpPr>
          <p:spPr>
            <a:xfrm>
              <a:off x="431371" y="4696963"/>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defPPr>
                <a:defRPr lang="en-US"/>
              </a:defPPr>
              <a:lvl1pPr algn="ctr">
                <a:defRPr b="1">
                  <a:solidFill>
                    <a:schemeClr val="tx1"/>
                  </a:solidFill>
                </a:defRPr>
              </a:lvl1pPr>
            </a:lstStyle>
            <a:p>
              <a:r>
                <a:rPr lang="en-IN"/>
                <a:t>Key 4</a:t>
              </a:r>
              <a:endParaRPr lang="en-IN" dirty="0"/>
            </a:p>
          </p:txBody>
        </p:sp>
        <p:sp>
          <p:nvSpPr>
            <p:cNvPr id="8" name="TextBox 7"/>
            <p:cNvSpPr txBox="1"/>
            <p:nvPr/>
          </p:nvSpPr>
          <p:spPr>
            <a:xfrm>
              <a:off x="431371" y="5587036"/>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defPPr>
                <a:defRPr lang="en-US"/>
              </a:defPPr>
              <a:lvl1pPr algn="ctr">
                <a:defRPr b="1">
                  <a:solidFill>
                    <a:schemeClr val="tx1"/>
                  </a:solidFill>
                </a:defRPr>
              </a:lvl1pPr>
            </a:lstStyle>
            <a:p>
              <a:r>
                <a:rPr lang="en-IN"/>
                <a:t>Key 5</a:t>
              </a:r>
              <a:endParaRPr lang="en-IN" dirty="0"/>
            </a:p>
          </p:txBody>
        </p:sp>
        <p:cxnSp>
          <p:nvCxnSpPr>
            <p:cNvPr id="17" name="Curved Connector 16"/>
            <p:cNvCxnSpPr>
              <a:cxnSpLocks/>
            </p:cNvCxnSpPr>
            <p:nvPr/>
          </p:nvCxnSpPr>
          <p:spPr>
            <a:xfrm>
              <a:off x="1967542" y="2160188"/>
              <a:ext cx="3000671" cy="2035969"/>
            </a:xfrm>
            <a:prstGeom prst="curvedConnector3">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Curved Connector 23"/>
            <p:cNvCxnSpPr>
              <a:cxnSpLocks/>
            </p:cNvCxnSpPr>
            <p:nvPr/>
          </p:nvCxnSpPr>
          <p:spPr>
            <a:xfrm>
              <a:off x="1986834" y="3024284"/>
              <a:ext cx="2981380" cy="1171873"/>
            </a:xfrm>
            <a:prstGeom prst="curvedConnector3">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flipV="1">
              <a:off x="4946037" y="3715872"/>
              <a:ext cx="3070176" cy="493603"/>
            </a:xfrm>
            <a:prstGeom prst="curved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cxnSpLocks/>
            </p:cNvCxnSpPr>
            <p:nvPr/>
          </p:nvCxnSpPr>
          <p:spPr>
            <a:xfrm>
              <a:off x="1986834" y="3888380"/>
              <a:ext cx="3013202" cy="307777"/>
            </a:xfrm>
            <a:prstGeom prst="curvedConnector3">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a:off x="4958569" y="4209475"/>
              <a:ext cx="3076937" cy="921740"/>
            </a:xfrm>
            <a:prstGeom prst="curved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p:nvPr/>
          </p:nvCxnSpPr>
          <p:spPr>
            <a:xfrm flipV="1">
              <a:off x="1967541" y="4188601"/>
              <a:ext cx="2991027" cy="799189"/>
            </a:xfrm>
            <a:prstGeom prst="curvedConnector3">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Curved Connector 39"/>
            <p:cNvCxnSpPr/>
            <p:nvPr/>
          </p:nvCxnSpPr>
          <p:spPr>
            <a:xfrm flipV="1">
              <a:off x="5000036" y="4188602"/>
              <a:ext cx="3048000" cy="13317"/>
            </a:xfrm>
            <a:prstGeom prst="curved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cxnSpLocks/>
            </p:cNvCxnSpPr>
            <p:nvPr/>
          </p:nvCxnSpPr>
          <p:spPr>
            <a:xfrm flipV="1">
              <a:off x="1967542" y="4181944"/>
              <a:ext cx="3000671" cy="1518249"/>
            </a:xfrm>
            <a:prstGeom prst="curvedConnector3">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Curved Connector 44"/>
            <p:cNvCxnSpPr>
              <a:cxnSpLocks/>
            </p:cNvCxnSpPr>
            <p:nvPr/>
          </p:nvCxnSpPr>
          <p:spPr>
            <a:xfrm>
              <a:off x="4856899" y="4175204"/>
              <a:ext cx="3134164" cy="458375"/>
            </a:xfrm>
            <a:prstGeom prst="curved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41C7BB7-F90E-4EED-9FC5-16F8E4D58015}"/>
              </a:ext>
            </a:extLst>
          </p:cNvPr>
          <p:cNvSpPr txBox="1"/>
          <p:nvPr/>
        </p:nvSpPr>
        <p:spPr>
          <a:xfrm>
            <a:off x="2988366" y="459581"/>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HASHING TECHNIQUES</a:t>
            </a:r>
          </a:p>
        </p:txBody>
      </p:sp>
      <p:sp>
        <p:nvSpPr>
          <p:cNvPr id="23" name="TextBox 22">
            <a:extLst>
              <a:ext uri="{FF2B5EF4-FFF2-40B4-BE49-F238E27FC236}">
                <a16:creationId xmlns:a16="http://schemas.microsoft.com/office/drawing/2014/main" id="{829CE778-1256-4A8C-9B13-4DEA0DCF54AC}"/>
              </a:ext>
            </a:extLst>
          </p:cNvPr>
          <p:cNvSpPr txBox="1"/>
          <p:nvPr/>
        </p:nvSpPr>
        <p:spPr>
          <a:xfrm>
            <a:off x="8398928" y="4831703"/>
            <a:ext cx="2452546" cy="1938992"/>
          </a:xfrm>
          <a:prstGeom prst="rect">
            <a:avLst/>
          </a:prstGeom>
          <a:noFill/>
        </p:spPr>
        <p:txBody>
          <a:bodyPr wrap="square">
            <a:spAutoFit/>
          </a:bodyPr>
          <a:lstStyle/>
          <a:p>
            <a:r>
              <a:rPr lang="en-US" sz="2400" dirty="0"/>
              <a:t>struct </a:t>
            </a:r>
            <a:r>
              <a:rPr lang="en-US" sz="2400" dirty="0" err="1"/>
              <a:t>DataItem</a:t>
            </a:r>
            <a:r>
              <a:rPr lang="en-US" sz="2400" dirty="0"/>
              <a:t> </a:t>
            </a:r>
          </a:p>
          <a:p>
            <a:r>
              <a:rPr lang="en-US" sz="2400" dirty="0"/>
              <a:t>{</a:t>
            </a:r>
          </a:p>
          <a:p>
            <a:r>
              <a:rPr lang="en-US" sz="2400" dirty="0"/>
              <a:t>   int data;</a:t>
            </a:r>
          </a:p>
          <a:p>
            <a:r>
              <a:rPr lang="en-US" sz="2400" dirty="0"/>
              <a:t>   int key;</a:t>
            </a:r>
          </a:p>
          <a:p>
            <a:r>
              <a:rPr lang="en-US" sz="2400" dirty="0"/>
              <a:t>};</a:t>
            </a:r>
            <a:endParaRPr lang="en-US" dirty="0"/>
          </a:p>
        </p:txBody>
      </p:sp>
    </p:spTree>
    <p:extLst>
      <p:ext uri="{BB962C8B-B14F-4D97-AF65-F5344CB8AC3E}">
        <p14:creationId xmlns:p14="http://schemas.microsoft.com/office/powerpoint/2010/main" val="3622605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Example</a:t>
            </a:r>
          </a:p>
        </p:txBody>
      </p:sp>
      <p:sp>
        <p:nvSpPr>
          <p:cNvPr id="3" name="Content Placeholder 2"/>
          <p:cNvSpPr>
            <a:spLocks noGrp="1"/>
          </p:cNvSpPr>
          <p:nvPr>
            <p:ph idx="1"/>
          </p:nvPr>
        </p:nvSpPr>
        <p:spPr>
          <a:xfrm>
            <a:off x="431371" y="1138799"/>
            <a:ext cx="4416491" cy="465999"/>
          </a:xfrm>
        </p:spPr>
        <p:style>
          <a:lnRef idx="0">
            <a:schemeClr val="accent1"/>
          </a:lnRef>
          <a:fillRef idx="3">
            <a:schemeClr val="accent1"/>
          </a:fillRef>
          <a:effectRef idx="3">
            <a:schemeClr val="accent1"/>
          </a:effectRef>
          <a:fontRef idx="minor">
            <a:schemeClr val="lt1"/>
          </a:fontRef>
        </p:style>
        <p:txBody>
          <a:bodyPr/>
          <a:lstStyle/>
          <a:p>
            <a:pPr marL="0" indent="0">
              <a:buNone/>
            </a:pPr>
            <a:r>
              <a:rPr lang="en-IN" b="1" dirty="0">
                <a:solidFill>
                  <a:srgbClr val="FFFF00"/>
                </a:solidFill>
              </a:rPr>
              <a:t>Size of Hash Table = 20</a:t>
            </a:r>
          </a:p>
        </p:txBody>
      </p:sp>
      <p:graphicFrame>
        <p:nvGraphicFramePr>
          <p:cNvPr id="4" name="Table 3"/>
          <p:cNvGraphicFramePr>
            <a:graphicFrameLocks noGrp="1"/>
          </p:cNvGraphicFramePr>
          <p:nvPr/>
        </p:nvGraphicFramePr>
        <p:xfrm>
          <a:off x="911424" y="1796819"/>
          <a:ext cx="2976330" cy="4944530"/>
        </p:xfrm>
        <a:graphic>
          <a:graphicData uri="http://schemas.openxmlformats.org/drawingml/2006/table">
            <a:tbl>
              <a:tblPr firstRow="1" bandRow="1">
                <a:tableStyleId>{5C22544A-7EE6-4342-B048-85BDC9FD1C3A}</a:tableStyleId>
              </a:tblPr>
              <a:tblGrid>
                <a:gridCol w="1488165">
                  <a:extLst>
                    <a:ext uri="{9D8B030D-6E8A-4147-A177-3AD203B41FA5}">
                      <a16:colId xmlns:a16="http://schemas.microsoft.com/office/drawing/2014/main" val="20000"/>
                    </a:ext>
                  </a:extLst>
                </a:gridCol>
                <a:gridCol w="1488165">
                  <a:extLst>
                    <a:ext uri="{9D8B030D-6E8A-4147-A177-3AD203B41FA5}">
                      <a16:colId xmlns:a16="http://schemas.microsoft.com/office/drawing/2014/main" val="20001"/>
                    </a:ext>
                  </a:extLst>
                </a:gridCol>
              </a:tblGrid>
              <a:tr h="494453">
                <a:tc>
                  <a:txBody>
                    <a:bodyPr/>
                    <a:lstStyle/>
                    <a:p>
                      <a:r>
                        <a:rPr lang="en-IN" sz="2400" dirty="0"/>
                        <a:t>Key</a:t>
                      </a:r>
                    </a:p>
                  </a:txBody>
                  <a:tcPr marL="121920" marR="121920" marT="60960" marB="60960"/>
                </a:tc>
                <a:tc>
                  <a:txBody>
                    <a:bodyPr/>
                    <a:lstStyle/>
                    <a:p>
                      <a:r>
                        <a:rPr lang="en-IN" sz="2400" dirty="0"/>
                        <a:t>Value</a:t>
                      </a:r>
                    </a:p>
                  </a:txBody>
                  <a:tcPr marL="121920" marR="121920" marT="60960" marB="60960"/>
                </a:tc>
                <a:extLst>
                  <a:ext uri="{0D108BD9-81ED-4DB2-BD59-A6C34878D82A}">
                    <a16:rowId xmlns:a16="http://schemas.microsoft.com/office/drawing/2014/main" val="10000"/>
                  </a:ext>
                </a:extLst>
              </a:tr>
              <a:tr h="494453">
                <a:tc>
                  <a:txBody>
                    <a:bodyPr/>
                    <a:lstStyle/>
                    <a:p>
                      <a:pPr algn="ctr"/>
                      <a:r>
                        <a:rPr lang="en-IN" sz="2400" dirty="0"/>
                        <a:t>1</a:t>
                      </a:r>
                    </a:p>
                  </a:txBody>
                  <a:tcPr marL="121920" marR="121920" marT="60960" marB="60960"/>
                </a:tc>
                <a:tc>
                  <a:txBody>
                    <a:bodyPr/>
                    <a:lstStyle/>
                    <a:p>
                      <a:pPr algn="ctr"/>
                      <a:r>
                        <a:rPr lang="en-IN" sz="2400" dirty="0"/>
                        <a:t>20</a:t>
                      </a:r>
                    </a:p>
                  </a:txBody>
                  <a:tcPr marL="121920" marR="121920" marT="60960" marB="60960"/>
                </a:tc>
                <a:extLst>
                  <a:ext uri="{0D108BD9-81ED-4DB2-BD59-A6C34878D82A}">
                    <a16:rowId xmlns:a16="http://schemas.microsoft.com/office/drawing/2014/main" val="10001"/>
                  </a:ext>
                </a:extLst>
              </a:tr>
              <a:tr h="494453">
                <a:tc>
                  <a:txBody>
                    <a:bodyPr/>
                    <a:lstStyle/>
                    <a:p>
                      <a:pPr algn="ctr"/>
                      <a:r>
                        <a:rPr lang="en-IN" sz="2400" dirty="0"/>
                        <a:t>2</a:t>
                      </a:r>
                    </a:p>
                  </a:txBody>
                  <a:tcPr marL="121920" marR="121920" marT="60960" marB="60960"/>
                </a:tc>
                <a:tc>
                  <a:txBody>
                    <a:bodyPr/>
                    <a:lstStyle/>
                    <a:p>
                      <a:pPr algn="ctr"/>
                      <a:r>
                        <a:rPr lang="en-IN" sz="2400" dirty="0"/>
                        <a:t>70</a:t>
                      </a:r>
                    </a:p>
                  </a:txBody>
                  <a:tcPr marL="121920" marR="121920" marT="60960" marB="60960"/>
                </a:tc>
                <a:extLst>
                  <a:ext uri="{0D108BD9-81ED-4DB2-BD59-A6C34878D82A}">
                    <a16:rowId xmlns:a16="http://schemas.microsoft.com/office/drawing/2014/main" val="10002"/>
                  </a:ext>
                </a:extLst>
              </a:tr>
              <a:tr h="494453">
                <a:tc>
                  <a:txBody>
                    <a:bodyPr/>
                    <a:lstStyle/>
                    <a:p>
                      <a:pPr algn="ctr"/>
                      <a:r>
                        <a:rPr lang="en-IN" sz="2400" dirty="0"/>
                        <a:t>42</a:t>
                      </a:r>
                    </a:p>
                  </a:txBody>
                  <a:tcPr marL="121920" marR="121920" marT="60960" marB="60960"/>
                </a:tc>
                <a:tc>
                  <a:txBody>
                    <a:bodyPr/>
                    <a:lstStyle/>
                    <a:p>
                      <a:pPr algn="ctr"/>
                      <a:r>
                        <a:rPr lang="en-IN" sz="2400" dirty="0"/>
                        <a:t>80</a:t>
                      </a:r>
                    </a:p>
                  </a:txBody>
                  <a:tcPr marL="121920" marR="121920" marT="60960" marB="60960"/>
                </a:tc>
                <a:extLst>
                  <a:ext uri="{0D108BD9-81ED-4DB2-BD59-A6C34878D82A}">
                    <a16:rowId xmlns:a16="http://schemas.microsoft.com/office/drawing/2014/main" val="10003"/>
                  </a:ext>
                </a:extLst>
              </a:tr>
              <a:tr h="494453">
                <a:tc>
                  <a:txBody>
                    <a:bodyPr/>
                    <a:lstStyle/>
                    <a:p>
                      <a:pPr algn="ctr"/>
                      <a:r>
                        <a:rPr lang="en-IN" sz="2400" dirty="0"/>
                        <a:t>4</a:t>
                      </a:r>
                    </a:p>
                  </a:txBody>
                  <a:tcPr marL="121920" marR="121920" marT="60960" marB="60960"/>
                </a:tc>
                <a:tc>
                  <a:txBody>
                    <a:bodyPr/>
                    <a:lstStyle/>
                    <a:p>
                      <a:pPr algn="ctr"/>
                      <a:r>
                        <a:rPr lang="en-IN" sz="2400" dirty="0"/>
                        <a:t>25</a:t>
                      </a:r>
                    </a:p>
                  </a:txBody>
                  <a:tcPr marL="121920" marR="121920" marT="60960" marB="60960"/>
                </a:tc>
                <a:extLst>
                  <a:ext uri="{0D108BD9-81ED-4DB2-BD59-A6C34878D82A}">
                    <a16:rowId xmlns:a16="http://schemas.microsoft.com/office/drawing/2014/main" val="10004"/>
                  </a:ext>
                </a:extLst>
              </a:tr>
              <a:tr h="494453">
                <a:tc>
                  <a:txBody>
                    <a:bodyPr/>
                    <a:lstStyle/>
                    <a:p>
                      <a:pPr algn="ctr"/>
                      <a:r>
                        <a:rPr lang="en-IN" sz="2400" dirty="0"/>
                        <a:t>12</a:t>
                      </a:r>
                    </a:p>
                  </a:txBody>
                  <a:tcPr marL="121920" marR="121920" marT="60960" marB="60960"/>
                </a:tc>
                <a:tc>
                  <a:txBody>
                    <a:bodyPr/>
                    <a:lstStyle/>
                    <a:p>
                      <a:pPr algn="ctr"/>
                      <a:r>
                        <a:rPr lang="en-IN" sz="2400" dirty="0"/>
                        <a:t>44</a:t>
                      </a:r>
                    </a:p>
                  </a:txBody>
                  <a:tcPr marL="121920" marR="121920" marT="60960" marB="60960"/>
                </a:tc>
                <a:extLst>
                  <a:ext uri="{0D108BD9-81ED-4DB2-BD59-A6C34878D82A}">
                    <a16:rowId xmlns:a16="http://schemas.microsoft.com/office/drawing/2014/main" val="10005"/>
                  </a:ext>
                </a:extLst>
              </a:tr>
              <a:tr h="494453">
                <a:tc>
                  <a:txBody>
                    <a:bodyPr/>
                    <a:lstStyle/>
                    <a:p>
                      <a:pPr algn="ctr"/>
                      <a:r>
                        <a:rPr lang="en-IN" sz="2400" dirty="0"/>
                        <a:t>14</a:t>
                      </a:r>
                    </a:p>
                  </a:txBody>
                  <a:tcPr marL="121920" marR="121920" marT="60960" marB="60960"/>
                </a:tc>
                <a:tc>
                  <a:txBody>
                    <a:bodyPr/>
                    <a:lstStyle/>
                    <a:p>
                      <a:pPr algn="ctr"/>
                      <a:r>
                        <a:rPr lang="en-IN" sz="2400" dirty="0"/>
                        <a:t>32</a:t>
                      </a:r>
                    </a:p>
                  </a:txBody>
                  <a:tcPr marL="121920" marR="121920" marT="60960" marB="60960"/>
                </a:tc>
                <a:extLst>
                  <a:ext uri="{0D108BD9-81ED-4DB2-BD59-A6C34878D82A}">
                    <a16:rowId xmlns:a16="http://schemas.microsoft.com/office/drawing/2014/main" val="10006"/>
                  </a:ext>
                </a:extLst>
              </a:tr>
              <a:tr h="494453">
                <a:tc>
                  <a:txBody>
                    <a:bodyPr/>
                    <a:lstStyle/>
                    <a:p>
                      <a:pPr algn="ctr"/>
                      <a:r>
                        <a:rPr lang="en-IN" sz="2400" dirty="0"/>
                        <a:t>17</a:t>
                      </a:r>
                    </a:p>
                  </a:txBody>
                  <a:tcPr marL="121920" marR="121920" marT="60960" marB="60960"/>
                </a:tc>
                <a:tc>
                  <a:txBody>
                    <a:bodyPr/>
                    <a:lstStyle/>
                    <a:p>
                      <a:pPr algn="ctr"/>
                      <a:r>
                        <a:rPr lang="en-IN" sz="2400" dirty="0"/>
                        <a:t>11</a:t>
                      </a:r>
                    </a:p>
                  </a:txBody>
                  <a:tcPr marL="121920" marR="121920" marT="60960" marB="60960"/>
                </a:tc>
                <a:extLst>
                  <a:ext uri="{0D108BD9-81ED-4DB2-BD59-A6C34878D82A}">
                    <a16:rowId xmlns:a16="http://schemas.microsoft.com/office/drawing/2014/main" val="10007"/>
                  </a:ext>
                </a:extLst>
              </a:tr>
              <a:tr h="494453">
                <a:tc>
                  <a:txBody>
                    <a:bodyPr/>
                    <a:lstStyle/>
                    <a:p>
                      <a:pPr algn="ctr"/>
                      <a:r>
                        <a:rPr lang="en-IN" sz="2400" dirty="0"/>
                        <a:t>13</a:t>
                      </a:r>
                    </a:p>
                  </a:txBody>
                  <a:tcPr marL="121920" marR="121920" marT="60960" marB="60960"/>
                </a:tc>
                <a:tc>
                  <a:txBody>
                    <a:bodyPr/>
                    <a:lstStyle/>
                    <a:p>
                      <a:pPr algn="ctr"/>
                      <a:r>
                        <a:rPr lang="en-IN" sz="2400" dirty="0"/>
                        <a:t>78</a:t>
                      </a:r>
                    </a:p>
                  </a:txBody>
                  <a:tcPr marL="121920" marR="121920" marT="60960" marB="60960"/>
                </a:tc>
                <a:extLst>
                  <a:ext uri="{0D108BD9-81ED-4DB2-BD59-A6C34878D82A}">
                    <a16:rowId xmlns:a16="http://schemas.microsoft.com/office/drawing/2014/main" val="10008"/>
                  </a:ext>
                </a:extLst>
              </a:tr>
              <a:tr h="494453">
                <a:tc>
                  <a:txBody>
                    <a:bodyPr/>
                    <a:lstStyle/>
                    <a:p>
                      <a:pPr algn="ctr"/>
                      <a:r>
                        <a:rPr lang="en-IN" sz="2400" dirty="0"/>
                        <a:t>37</a:t>
                      </a:r>
                    </a:p>
                  </a:txBody>
                  <a:tcPr marL="121920" marR="121920" marT="60960" marB="60960"/>
                </a:tc>
                <a:tc>
                  <a:txBody>
                    <a:bodyPr/>
                    <a:lstStyle/>
                    <a:p>
                      <a:pPr algn="ctr"/>
                      <a:r>
                        <a:rPr lang="en-IN" sz="2400" dirty="0"/>
                        <a:t>98</a:t>
                      </a:r>
                    </a:p>
                  </a:txBody>
                  <a:tcPr marL="121920" marR="121920" marT="60960" marB="60960"/>
                </a:tc>
                <a:extLst>
                  <a:ext uri="{0D108BD9-81ED-4DB2-BD59-A6C34878D82A}">
                    <a16:rowId xmlns:a16="http://schemas.microsoft.com/office/drawing/2014/main" val="10009"/>
                  </a:ext>
                </a:extLst>
              </a:tr>
            </a:tbl>
          </a:graphicData>
        </a:graphic>
      </p:graphicFrame>
      <p:graphicFrame>
        <p:nvGraphicFramePr>
          <p:cNvPr id="5" name="Table 4"/>
          <p:cNvGraphicFramePr>
            <a:graphicFrameLocks noGrp="1"/>
          </p:cNvGraphicFramePr>
          <p:nvPr/>
        </p:nvGraphicFramePr>
        <p:xfrm>
          <a:off x="6336026" y="1793866"/>
          <a:ext cx="5520614" cy="4944530"/>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2592289">
                  <a:extLst>
                    <a:ext uri="{9D8B030D-6E8A-4147-A177-3AD203B41FA5}">
                      <a16:colId xmlns:a16="http://schemas.microsoft.com/office/drawing/2014/main" val="20002"/>
                    </a:ext>
                  </a:extLst>
                </a:gridCol>
              </a:tblGrid>
              <a:tr h="494453">
                <a:tc>
                  <a:txBody>
                    <a:bodyPr/>
                    <a:lstStyle/>
                    <a:p>
                      <a:r>
                        <a:rPr lang="en-IN" sz="2400" dirty="0"/>
                        <a:t>Key</a:t>
                      </a:r>
                    </a:p>
                  </a:txBody>
                  <a:tcPr marL="121920" marR="121920" marT="60960" marB="60960"/>
                </a:tc>
                <a:tc>
                  <a:txBody>
                    <a:bodyPr/>
                    <a:lstStyle/>
                    <a:p>
                      <a:r>
                        <a:rPr lang="en-IN" sz="2400" dirty="0"/>
                        <a:t>Hash</a:t>
                      </a:r>
                    </a:p>
                  </a:txBody>
                  <a:tcPr marL="121920" marR="121920" marT="60960" marB="60960"/>
                </a:tc>
                <a:tc>
                  <a:txBody>
                    <a:bodyPr/>
                    <a:lstStyle/>
                    <a:p>
                      <a:r>
                        <a:rPr lang="en-IN" sz="2400" dirty="0"/>
                        <a:t>Array Index</a:t>
                      </a:r>
                    </a:p>
                  </a:txBody>
                  <a:tcPr marL="121920" marR="121920" marT="60960" marB="60960"/>
                </a:tc>
                <a:extLst>
                  <a:ext uri="{0D108BD9-81ED-4DB2-BD59-A6C34878D82A}">
                    <a16:rowId xmlns:a16="http://schemas.microsoft.com/office/drawing/2014/main" val="10000"/>
                  </a:ext>
                </a:extLst>
              </a:tr>
              <a:tr h="494453">
                <a:tc>
                  <a:txBody>
                    <a:bodyPr/>
                    <a:lstStyle/>
                    <a:p>
                      <a:pPr algn="ctr"/>
                      <a:r>
                        <a:rPr lang="en-IN" sz="2400" dirty="0"/>
                        <a:t>1</a:t>
                      </a:r>
                    </a:p>
                  </a:txBody>
                  <a:tcPr marL="121920" marR="121920" marT="60960" marB="60960"/>
                </a:tc>
                <a:tc>
                  <a:txBody>
                    <a:bodyPr/>
                    <a:lstStyle/>
                    <a:p>
                      <a:pPr algn="ctr"/>
                      <a:r>
                        <a:rPr lang="en-IN" sz="2400" dirty="0"/>
                        <a:t>1 Mod 20</a:t>
                      </a:r>
                    </a:p>
                  </a:txBody>
                  <a:tcPr marL="121920" marR="121920" marT="60960" marB="60960"/>
                </a:tc>
                <a:tc>
                  <a:txBody>
                    <a:bodyPr/>
                    <a:lstStyle/>
                    <a:p>
                      <a:pPr algn="ctr"/>
                      <a:r>
                        <a:rPr lang="en-IN" sz="2400" dirty="0"/>
                        <a:t>1</a:t>
                      </a:r>
                    </a:p>
                  </a:txBody>
                  <a:tcPr marL="121920" marR="121920" marT="60960" marB="60960"/>
                </a:tc>
                <a:extLst>
                  <a:ext uri="{0D108BD9-81ED-4DB2-BD59-A6C34878D82A}">
                    <a16:rowId xmlns:a16="http://schemas.microsoft.com/office/drawing/2014/main" val="10001"/>
                  </a:ext>
                </a:extLst>
              </a:tr>
              <a:tr h="494453">
                <a:tc>
                  <a:txBody>
                    <a:bodyPr/>
                    <a:lstStyle/>
                    <a:p>
                      <a:pPr algn="ctr"/>
                      <a:r>
                        <a:rPr lang="en-IN" sz="2400" dirty="0"/>
                        <a:t>2</a:t>
                      </a:r>
                    </a:p>
                  </a:txBody>
                  <a:tcPr marL="121920" marR="121920" marT="60960" marB="60960"/>
                </a:tc>
                <a:tc>
                  <a:txBody>
                    <a:bodyPr/>
                    <a:lstStyle/>
                    <a:p>
                      <a:pPr algn="ctr"/>
                      <a:r>
                        <a:rPr lang="en-IN" sz="2400" dirty="0"/>
                        <a:t>2 Mod 20</a:t>
                      </a:r>
                    </a:p>
                  </a:txBody>
                  <a:tcPr marL="121920" marR="121920" marT="60960" marB="60960"/>
                </a:tc>
                <a:tc>
                  <a:txBody>
                    <a:bodyPr/>
                    <a:lstStyle/>
                    <a:p>
                      <a:pPr algn="ctr"/>
                      <a:r>
                        <a:rPr lang="en-IN" sz="2400" dirty="0"/>
                        <a:t>2</a:t>
                      </a:r>
                    </a:p>
                  </a:txBody>
                  <a:tcPr marL="121920" marR="121920" marT="60960" marB="60960"/>
                </a:tc>
                <a:extLst>
                  <a:ext uri="{0D108BD9-81ED-4DB2-BD59-A6C34878D82A}">
                    <a16:rowId xmlns:a16="http://schemas.microsoft.com/office/drawing/2014/main" val="10002"/>
                  </a:ext>
                </a:extLst>
              </a:tr>
              <a:tr h="494453">
                <a:tc>
                  <a:txBody>
                    <a:bodyPr/>
                    <a:lstStyle/>
                    <a:p>
                      <a:pPr algn="ctr"/>
                      <a:r>
                        <a:rPr lang="en-IN" sz="2400" dirty="0"/>
                        <a:t>42</a:t>
                      </a:r>
                    </a:p>
                  </a:txBody>
                  <a:tcPr marL="121920" marR="121920" marT="60960" marB="60960"/>
                </a:tc>
                <a:tc>
                  <a:txBody>
                    <a:bodyPr/>
                    <a:lstStyle/>
                    <a:p>
                      <a:pPr algn="ctr"/>
                      <a:r>
                        <a:rPr lang="en-IN" sz="2400" dirty="0"/>
                        <a:t>42 Mod 20</a:t>
                      </a:r>
                    </a:p>
                  </a:txBody>
                  <a:tcPr marL="121920" marR="121920" marT="60960" marB="60960"/>
                </a:tc>
                <a:tc>
                  <a:txBody>
                    <a:bodyPr/>
                    <a:lstStyle/>
                    <a:p>
                      <a:pPr algn="ctr"/>
                      <a:r>
                        <a:rPr lang="en-IN" sz="2400" dirty="0"/>
                        <a:t>2</a:t>
                      </a:r>
                    </a:p>
                  </a:txBody>
                  <a:tcPr marL="121920" marR="121920" marT="60960" marB="60960"/>
                </a:tc>
                <a:extLst>
                  <a:ext uri="{0D108BD9-81ED-4DB2-BD59-A6C34878D82A}">
                    <a16:rowId xmlns:a16="http://schemas.microsoft.com/office/drawing/2014/main" val="10003"/>
                  </a:ext>
                </a:extLst>
              </a:tr>
              <a:tr h="494453">
                <a:tc>
                  <a:txBody>
                    <a:bodyPr/>
                    <a:lstStyle/>
                    <a:p>
                      <a:pPr algn="ctr"/>
                      <a:r>
                        <a:rPr lang="en-IN" sz="2400" dirty="0"/>
                        <a:t>4</a:t>
                      </a:r>
                    </a:p>
                  </a:txBody>
                  <a:tcPr marL="121920" marR="121920" marT="60960" marB="60960"/>
                </a:tc>
                <a:tc>
                  <a:txBody>
                    <a:bodyPr/>
                    <a:lstStyle/>
                    <a:p>
                      <a:pPr algn="ctr"/>
                      <a:r>
                        <a:rPr lang="en-IN" sz="2400" dirty="0"/>
                        <a:t>4 Mod 20</a:t>
                      </a:r>
                    </a:p>
                  </a:txBody>
                  <a:tcPr marL="121920" marR="121920" marT="60960" marB="60960"/>
                </a:tc>
                <a:tc>
                  <a:txBody>
                    <a:bodyPr/>
                    <a:lstStyle/>
                    <a:p>
                      <a:pPr algn="ctr"/>
                      <a:r>
                        <a:rPr lang="en-IN" sz="2400" dirty="0"/>
                        <a:t>4</a:t>
                      </a:r>
                    </a:p>
                  </a:txBody>
                  <a:tcPr marL="121920" marR="121920" marT="60960" marB="60960"/>
                </a:tc>
                <a:extLst>
                  <a:ext uri="{0D108BD9-81ED-4DB2-BD59-A6C34878D82A}">
                    <a16:rowId xmlns:a16="http://schemas.microsoft.com/office/drawing/2014/main" val="10004"/>
                  </a:ext>
                </a:extLst>
              </a:tr>
              <a:tr h="494453">
                <a:tc>
                  <a:txBody>
                    <a:bodyPr/>
                    <a:lstStyle/>
                    <a:p>
                      <a:pPr algn="ctr"/>
                      <a:r>
                        <a:rPr lang="en-IN" sz="2400" dirty="0"/>
                        <a:t>12</a:t>
                      </a:r>
                    </a:p>
                  </a:txBody>
                  <a:tcPr marL="121920" marR="121920" marT="60960" marB="60960"/>
                </a:tc>
                <a:tc>
                  <a:txBody>
                    <a:bodyPr/>
                    <a:lstStyle/>
                    <a:p>
                      <a:pPr algn="ctr"/>
                      <a:r>
                        <a:rPr lang="en-IN" sz="2400" dirty="0"/>
                        <a:t>12 Mod 20</a:t>
                      </a:r>
                    </a:p>
                  </a:txBody>
                  <a:tcPr marL="121920" marR="121920" marT="60960" marB="60960"/>
                </a:tc>
                <a:tc>
                  <a:txBody>
                    <a:bodyPr/>
                    <a:lstStyle/>
                    <a:p>
                      <a:pPr algn="ctr"/>
                      <a:r>
                        <a:rPr lang="en-IN" sz="2400" dirty="0"/>
                        <a:t>12</a:t>
                      </a:r>
                    </a:p>
                  </a:txBody>
                  <a:tcPr marL="121920" marR="121920" marT="60960" marB="60960"/>
                </a:tc>
                <a:extLst>
                  <a:ext uri="{0D108BD9-81ED-4DB2-BD59-A6C34878D82A}">
                    <a16:rowId xmlns:a16="http://schemas.microsoft.com/office/drawing/2014/main" val="10005"/>
                  </a:ext>
                </a:extLst>
              </a:tr>
              <a:tr h="494453">
                <a:tc>
                  <a:txBody>
                    <a:bodyPr/>
                    <a:lstStyle/>
                    <a:p>
                      <a:pPr algn="ctr"/>
                      <a:r>
                        <a:rPr lang="en-IN" sz="2400" dirty="0"/>
                        <a:t>14</a:t>
                      </a:r>
                    </a:p>
                  </a:txBody>
                  <a:tcPr marL="121920" marR="121920" marT="60960" marB="60960"/>
                </a:tc>
                <a:tc>
                  <a:txBody>
                    <a:bodyPr/>
                    <a:lstStyle/>
                    <a:p>
                      <a:pPr algn="ctr"/>
                      <a:r>
                        <a:rPr lang="en-IN" sz="2400" dirty="0"/>
                        <a:t>14 Mod 20</a:t>
                      </a:r>
                    </a:p>
                  </a:txBody>
                  <a:tcPr marL="121920" marR="121920" marT="60960" marB="60960"/>
                </a:tc>
                <a:tc>
                  <a:txBody>
                    <a:bodyPr/>
                    <a:lstStyle/>
                    <a:p>
                      <a:pPr algn="ctr"/>
                      <a:r>
                        <a:rPr lang="en-IN" sz="2400" dirty="0"/>
                        <a:t>14</a:t>
                      </a:r>
                    </a:p>
                  </a:txBody>
                  <a:tcPr marL="121920" marR="121920" marT="60960" marB="60960"/>
                </a:tc>
                <a:extLst>
                  <a:ext uri="{0D108BD9-81ED-4DB2-BD59-A6C34878D82A}">
                    <a16:rowId xmlns:a16="http://schemas.microsoft.com/office/drawing/2014/main" val="10006"/>
                  </a:ext>
                </a:extLst>
              </a:tr>
              <a:tr h="494453">
                <a:tc>
                  <a:txBody>
                    <a:bodyPr/>
                    <a:lstStyle/>
                    <a:p>
                      <a:pPr algn="ctr"/>
                      <a:r>
                        <a:rPr lang="en-IN" sz="2400" dirty="0"/>
                        <a:t>17</a:t>
                      </a:r>
                    </a:p>
                  </a:txBody>
                  <a:tcPr marL="121920" marR="121920" marT="60960" marB="60960"/>
                </a:tc>
                <a:tc>
                  <a:txBody>
                    <a:bodyPr/>
                    <a:lstStyle/>
                    <a:p>
                      <a:pPr algn="ctr"/>
                      <a:r>
                        <a:rPr lang="en-IN" sz="2400" dirty="0"/>
                        <a:t>17 Mod 20</a:t>
                      </a:r>
                    </a:p>
                  </a:txBody>
                  <a:tcPr marL="121920" marR="121920" marT="60960" marB="60960"/>
                </a:tc>
                <a:tc>
                  <a:txBody>
                    <a:bodyPr/>
                    <a:lstStyle/>
                    <a:p>
                      <a:pPr algn="ctr"/>
                      <a:r>
                        <a:rPr lang="en-IN" sz="2400" dirty="0"/>
                        <a:t>17</a:t>
                      </a:r>
                    </a:p>
                  </a:txBody>
                  <a:tcPr marL="121920" marR="121920" marT="60960" marB="60960"/>
                </a:tc>
                <a:extLst>
                  <a:ext uri="{0D108BD9-81ED-4DB2-BD59-A6C34878D82A}">
                    <a16:rowId xmlns:a16="http://schemas.microsoft.com/office/drawing/2014/main" val="10007"/>
                  </a:ext>
                </a:extLst>
              </a:tr>
              <a:tr h="494453">
                <a:tc>
                  <a:txBody>
                    <a:bodyPr/>
                    <a:lstStyle/>
                    <a:p>
                      <a:pPr algn="ctr"/>
                      <a:r>
                        <a:rPr lang="en-IN" sz="2400" dirty="0"/>
                        <a:t>13</a:t>
                      </a:r>
                    </a:p>
                  </a:txBody>
                  <a:tcPr marL="121920" marR="121920" marT="60960" marB="60960"/>
                </a:tc>
                <a:tc>
                  <a:txBody>
                    <a:bodyPr/>
                    <a:lstStyle/>
                    <a:p>
                      <a:pPr algn="ctr"/>
                      <a:r>
                        <a:rPr lang="en-IN" sz="2400" dirty="0"/>
                        <a:t>13 Mod 20</a:t>
                      </a:r>
                    </a:p>
                  </a:txBody>
                  <a:tcPr marL="121920" marR="121920" marT="60960" marB="60960"/>
                </a:tc>
                <a:tc>
                  <a:txBody>
                    <a:bodyPr/>
                    <a:lstStyle/>
                    <a:p>
                      <a:pPr algn="ctr"/>
                      <a:r>
                        <a:rPr lang="en-IN" sz="2400" dirty="0"/>
                        <a:t>13</a:t>
                      </a:r>
                    </a:p>
                  </a:txBody>
                  <a:tcPr marL="121920" marR="121920" marT="60960" marB="60960"/>
                </a:tc>
                <a:extLst>
                  <a:ext uri="{0D108BD9-81ED-4DB2-BD59-A6C34878D82A}">
                    <a16:rowId xmlns:a16="http://schemas.microsoft.com/office/drawing/2014/main" val="10008"/>
                  </a:ext>
                </a:extLst>
              </a:tr>
              <a:tr h="494453">
                <a:tc>
                  <a:txBody>
                    <a:bodyPr/>
                    <a:lstStyle/>
                    <a:p>
                      <a:pPr algn="ctr"/>
                      <a:r>
                        <a:rPr lang="en-IN" sz="2400" dirty="0"/>
                        <a:t>37</a:t>
                      </a:r>
                    </a:p>
                  </a:txBody>
                  <a:tcPr marL="121920" marR="121920" marT="60960" marB="60960"/>
                </a:tc>
                <a:tc>
                  <a:txBody>
                    <a:bodyPr/>
                    <a:lstStyle/>
                    <a:p>
                      <a:pPr algn="ctr"/>
                      <a:r>
                        <a:rPr lang="en-IN" sz="2400" dirty="0"/>
                        <a:t>37 Mod 20</a:t>
                      </a:r>
                    </a:p>
                  </a:txBody>
                  <a:tcPr marL="121920" marR="121920" marT="60960" marB="60960"/>
                </a:tc>
                <a:tc>
                  <a:txBody>
                    <a:bodyPr/>
                    <a:lstStyle/>
                    <a:p>
                      <a:pPr algn="ctr"/>
                      <a:r>
                        <a:rPr lang="en-IN" sz="2400" dirty="0"/>
                        <a:t>17</a:t>
                      </a:r>
                    </a:p>
                  </a:txBody>
                  <a:tcPr marL="121920" marR="121920" marT="60960" marB="60960"/>
                </a:tc>
                <a:extLst>
                  <a:ext uri="{0D108BD9-81ED-4DB2-BD59-A6C34878D82A}">
                    <a16:rowId xmlns:a16="http://schemas.microsoft.com/office/drawing/2014/main" val="10009"/>
                  </a:ext>
                </a:extLst>
              </a:tr>
            </a:tbl>
          </a:graphicData>
        </a:graphic>
      </p:graphicFrame>
      <p:sp>
        <p:nvSpPr>
          <p:cNvPr id="6" name="Content Placeholder 2"/>
          <p:cNvSpPr txBox="1">
            <a:spLocks/>
          </p:cNvSpPr>
          <p:nvPr/>
        </p:nvSpPr>
        <p:spPr>
          <a:xfrm>
            <a:off x="6384032" y="1138799"/>
            <a:ext cx="4416491" cy="465999"/>
          </a:xfrm>
          <a:prstGeom prst="rect">
            <a:avLst/>
          </a:prstGeom>
        </p:spPr>
        <p:style>
          <a:lnRef idx="0">
            <a:schemeClr val="accent1"/>
          </a:lnRef>
          <a:fillRef idx="3">
            <a:schemeClr val="accent1"/>
          </a:fillRef>
          <a:effectRef idx="3">
            <a:schemeClr val="accent1"/>
          </a:effectRef>
          <a:fontRef idx="minor">
            <a:schemeClr val="lt1"/>
          </a:fontRef>
        </p:style>
        <p:txBody>
          <a:bodyPr/>
          <a:lstStyle>
            <a:lvl1pPr marL="342900" indent="-342900" algn="l" defTabSz="914400" rtl="0" eaLnBrk="1" latinLnBrk="1" hangingPunct="1">
              <a:spcBef>
                <a:spcPct val="20000"/>
              </a:spcBef>
              <a:buFont typeface="Arial" pitchFamily="34" charset="0"/>
              <a:buChar char="•"/>
              <a:defRPr sz="2000" kern="1200">
                <a:solidFill>
                  <a:srgbClr val="002060"/>
                </a:solidFill>
                <a:latin typeface="+mn-lt"/>
                <a:ea typeface="+mn-ea"/>
                <a:cs typeface="+mn-cs"/>
              </a:defRPr>
            </a:lvl1pPr>
            <a:lvl2pPr marL="742950" indent="-285750" algn="l" defTabSz="914400" rtl="0" eaLnBrk="1" latinLnBrk="1" hangingPunct="1">
              <a:spcBef>
                <a:spcPct val="20000"/>
              </a:spcBef>
              <a:buFont typeface="Arial" pitchFamily="34" charset="0"/>
              <a:buChar char="–"/>
              <a:defRPr sz="2000" kern="1200">
                <a:solidFill>
                  <a:schemeClr val="lt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en-IN" sz="2667" b="1" dirty="0">
                <a:solidFill>
                  <a:srgbClr val="FFFF00"/>
                </a:solidFill>
              </a:rPr>
              <a:t>f(k) = k mod 20</a:t>
            </a:r>
          </a:p>
        </p:txBody>
      </p:sp>
      <p:sp>
        <p:nvSpPr>
          <p:cNvPr id="8" name="TextBox 7">
            <a:extLst>
              <a:ext uri="{FF2B5EF4-FFF2-40B4-BE49-F238E27FC236}">
                <a16:creationId xmlns:a16="http://schemas.microsoft.com/office/drawing/2014/main" id="{13835112-5F36-4F24-8488-0E9C5E07CD5E}"/>
              </a:ext>
            </a:extLst>
          </p:cNvPr>
          <p:cNvSpPr txBox="1"/>
          <p:nvPr/>
        </p:nvSpPr>
        <p:spPr>
          <a:xfrm>
            <a:off x="2988366" y="214120"/>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 TABLE</a:t>
            </a:r>
          </a:p>
        </p:txBody>
      </p:sp>
    </p:spTree>
    <p:extLst>
      <p:ext uri="{BB962C8B-B14F-4D97-AF65-F5344CB8AC3E}">
        <p14:creationId xmlns:p14="http://schemas.microsoft.com/office/powerpoint/2010/main" val="57548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8120840"/>
              </p:ext>
            </p:extLst>
          </p:nvPr>
        </p:nvGraphicFramePr>
        <p:xfrm>
          <a:off x="3348408" y="1634845"/>
          <a:ext cx="5246952" cy="4944530"/>
        </p:xfrm>
        <a:graphic>
          <a:graphicData uri="http://schemas.openxmlformats.org/drawingml/2006/table">
            <a:tbl>
              <a:tblPr firstRow="1" bandRow="1">
                <a:tableStyleId>{5C22544A-7EE6-4342-B048-85BDC9FD1C3A}</a:tableStyleId>
              </a:tblPr>
              <a:tblGrid>
                <a:gridCol w="1003765">
                  <a:extLst>
                    <a:ext uri="{9D8B030D-6E8A-4147-A177-3AD203B41FA5}">
                      <a16:colId xmlns:a16="http://schemas.microsoft.com/office/drawing/2014/main" val="20000"/>
                    </a:ext>
                  </a:extLst>
                </a:gridCol>
                <a:gridCol w="2467692">
                  <a:extLst>
                    <a:ext uri="{9D8B030D-6E8A-4147-A177-3AD203B41FA5}">
                      <a16:colId xmlns:a16="http://schemas.microsoft.com/office/drawing/2014/main" val="20001"/>
                    </a:ext>
                  </a:extLst>
                </a:gridCol>
                <a:gridCol w="1775495">
                  <a:extLst>
                    <a:ext uri="{9D8B030D-6E8A-4147-A177-3AD203B41FA5}">
                      <a16:colId xmlns:a16="http://schemas.microsoft.com/office/drawing/2014/main" val="20002"/>
                    </a:ext>
                  </a:extLst>
                </a:gridCol>
              </a:tblGrid>
              <a:tr h="494453">
                <a:tc>
                  <a:txBody>
                    <a:bodyPr/>
                    <a:lstStyle/>
                    <a:p>
                      <a:pPr algn="ctr"/>
                      <a:r>
                        <a:rPr lang="en-IN" sz="2400" dirty="0"/>
                        <a:t>Key</a:t>
                      </a:r>
                    </a:p>
                  </a:txBody>
                  <a:tcPr marL="121920" marR="121920" marT="60960" marB="60960">
                    <a:solidFill>
                      <a:schemeClr val="accent1">
                        <a:lumMod val="60000"/>
                        <a:lumOff val="40000"/>
                      </a:schemeClr>
                    </a:solidFill>
                  </a:tcPr>
                </a:tc>
                <a:tc>
                  <a:txBody>
                    <a:bodyPr/>
                    <a:lstStyle/>
                    <a:p>
                      <a:pPr algn="ctr"/>
                      <a:r>
                        <a:rPr lang="en-IN" sz="2400" dirty="0"/>
                        <a:t>Hash</a:t>
                      </a:r>
                    </a:p>
                  </a:txBody>
                  <a:tcPr marL="121920" marR="121920" marT="60960" marB="60960">
                    <a:solidFill>
                      <a:schemeClr val="accent1">
                        <a:lumMod val="60000"/>
                        <a:lumOff val="40000"/>
                      </a:schemeClr>
                    </a:solidFill>
                  </a:tcPr>
                </a:tc>
                <a:tc>
                  <a:txBody>
                    <a:bodyPr/>
                    <a:lstStyle/>
                    <a:p>
                      <a:pPr algn="ctr"/>
                      <a:r>
                        <a:rPr lang="en-IN" sz="2400" dirty="0"/>
                        <a:t>Array Index</a:t>
                      </a:r>
                    </a:p>
                  </a:txBody>
                  <a:tcPr marL="121920" marR="121920" marT="60960" marB="60960">
                    <a:solidFill>
                      <a:schemeClr val="accent1">
                        <a:lumMod val="60000"/>
                        <a:lumOff val="40000"/>
                      </a:schemeClr>
                    </a:solidFill>
                  </a:tcPr>
                </a:tc>
                <a:extLst>
                  <a:ext uri="{0D108BD9-81ED-4DB2-BD59-A6C34878D82A}">
                    <a16:rowId xmlns:a16="http://schemas.microsoft.com/office/drawing/2014/main" val="10000"/>
                  </a:ext>
                </a:extLst>
              </a:tr>
              <a:tr h="494453">
                <a:tc>
                  <a:txBody>
                    <a:bodyPr/>
                    <a:lstStyle/>
                    <a:p>
                      <a:pPr algn="ctr"/>
                      <a:r>
                        <a:rPr lang="en-IN" sz="2400" dirty="0"/>
                        <a:t>1</a:t>
                      </a:r>
                    </a:p>
                  </a:txBody>
                  <a:tcPr marL="121920" marR="121920" marT="60960" marB="60960">
                    <a:solidFill>
                      <a:schemeClr val="accent6">
                        <a:lumMod val="40000"/>
                        <a:lumOff val="60000"/>
                      </a:schemeClr>
                    </a:solidFill>
                  </a:tcPr>
                </a:tc>
                <a:tc>
                  <a:txBody>
                    <a:bodyPr/>
                    <a:lstStyle/>
                    <a:p>
                      <a:pPr algn="ctr"/>
                      <a:r>
                        <a:rPr lang="en-IN" sz="2400" dirty="0"/>
                        <a:t>1 Mod 20</a:t>
                      </a:r>
                    </a:p>
                  </a:txBody>
                  <a:tcPr marL="121920" marR="121920" marT="60960" marB="60960">
                    <a:solidFill>
                      <a:schemeClr val="accent6">
                        <a:lumMod val="40000"/>
                        <a:lumOff val="60000"/>
                      </a:schemeClr>
                    </a:solidFill>
                  </a:tcPr>
                </a:tc>
                <a:tc>
                  <a:txBody>
                    <a:bodyPr/>
                    <a:lstStyle/>
                    <a:p>
                      <a:pPr algn="ctr"/>
                      <a:r>
                        <a:rPr lang="en-IN" sz="2400" dirty="0"/>
                        <a:t>1</a:t>
                      </a:r>
                    </a:p>
                  </a:txBody>
                  <a:tcPr marL="121920" marR="121920" marT="60960" marB="60960">
                    <a:solidFill>
                      <a:schemeClr val="accent6">
                        <a:lumMod val="40000"/>
                        <a:lumOff val="60000"/>
                      </a:schemeClr>
                    </a:solidFill>
                  </a:tcPr>
                </a:tc>
                <a:extLst>
                  <a:ext uri="{0D108BD9-81ED-4DB2-BD59-A6C34878D82A}">
                    <a16:rowId xmlns:a16="http://schemas.microsoft.com/office/drawing/2014/main" val="10001"/>
                  </a:ext>
                </a:extLst>
              </a:tr>
              <a:tr h="494453">
                <a:tc>
                  <a:txBody>
                    <a:bodyPr/>
                    <a:lstStyle/>
                    <a:p>
                      <a:pPr algn="ctr"/>
                      <a:r>
                        <a:rPr lang="en-IN" sz="2400" dirty="0"/>
                        <a:t>2</a:t>
                      </a:r>
                    </a:p>
                  </a:txBody>
                  <a:tcPr marL="121920" marR="121920" marT="60960" marB="60960">
                    <a:solidFill>
                      <a:schemeClr val="accent2">
                        <a:lumMod val="40000"/>
                        <a:lumOff val="60000"/>
                      </a:schemeClr>
                    </a:solidFill>
                  </a:tcPr>
                </a:tc>
                <a:tc>
                  <a:txBody>
                    <a:bodyPr/>
                    <a:lstStyle/>
                    <a:p>
                      <a:pPr algn="ctr"/>
                      <a:r>
                        <a:rPr lang="en-IN" sz="2400" dirty="0"/>
                        <a:t>2 Mod 20</a:t>
                      </a:r>
                    </a:p>
                  </a:txBody>
                  <a:tcPr marL="121920" marR="121920" marT="60960" marB="60960">
                    <a:solidFill>
                      <a:schemeClr val="accent2">
                        <a:lumMod val="40000"/>
                        <a:lumOff val="60000"/>
                      </a:schemeClr>
                    </a:solidFill>
                  </a:tcPr>
                </a:tc>
                <a:tc>
                  <a:txBody>
                    <a:bodyPr/>
                    <a:lstStyle/>
                    <a:p>
                      <a:pPr algn="ctr"/>
                      <a:r>
                        <a:rPr lang="en-IN" sz="2400" dirty="0"/>
                        <a:t>2</a:t>
                      </a:r>
                    </a:p>
                  </a:txBody>
                  <a:tcPr marL="121920" marR="121920" marT="60960" marB="60960">
                    <a:solidFill>
                      <a:schemeClr val="accent2">
                        <a:lumMod val="40000"/>
                        <a:lumOff val="60000"/>
                      </a:schemeClr>
                    </a:solidFill>
                  </a:tcPr>
                </a:tc>
                <a:extLst>
                  <a:ext uri="{0D108BD9-81ED-4DB2-BD59-A6C34878D82A}">
                    <a16:rowId xmlns:a16="http://schemas.microsoft.com/office/drawing/2014/main" val="10002"/>
                  </a:ext>
                </a:extLst>
              </a:tr>
              <a:tr h="494453">
                <a:tc>
                  <a:txBody>
                    <a:bodyPr/>
                    <a:lstStyle/>
                    <a:p>
                      <a:pPr algn="ctr"/>
                      <a:r>
                        <a:rPr lang="en-IN" sz="2400" dirty="0"/>
                        <a:t>42</a:t>
                      </a:r>
                    </a:p>
                  </a:txBody>
                  <a:tcPr marL="121920" marR="121920" marT="60960" marB="60960">
                    <a:solidFill>
                      <a:schemeClr val="accent2">
                        <a:lumMod val="40000"/>
                        <a:lumOff val="60000"/>
                      </a:schemeClr>
                    </a:solidFill>
                  </a:tcPr>
                </a:tc>
                <a:tc>
                  <a:txBody>
                    <a:bodyPr/>
                    <a:lstStyle/>
                    <a:p>
                      <a:pPr algn="ctr"/>
                      <a:r>
                        <a:rPr lang="en-IN" sz="2400" dirty="0"/>
                        <a:t>42 Mod 20</a:t>
                      </a:r>
                    </a:p>
                  </a:txBody>
                  <a:tcPr marL="121920" marR="121920" marT="60960" marB="60960">
                    <a:solidFill>
                      <a:schemeClr val="accent2">
                        <a:lumMod val="40000"/>
                        <a:lumOff val="60000"/>
                      </a:schemeClr>
                    </a:solidFill>
                  </a:tcPr>
                </a:tc>
                <a:tc>
                  <a:txBody>
                    <a:bodyPr/>
                    <a:lstStyle/>
                    <a:p>
                      <a:pPr algn="ctr"/>
                      <a:r>
                        <a:rPr lang="en-IN" sz="2400" dirty="0"/>
                        <a:t>2</a:t>
                      </a:r>
                    </a:p>
                  </a:txBody>
                  <a:tcPr marL="121920" marR="121920" marT="60960" marB="60960">
                    <a:solidFill>
                      <a:schemeClr val="accent2">
                        <a:lumMod val="40000"/>
                        <a:lumOff val="60000"/>
                      </a:schemeClr>
                    </a:solidFill>
                  </a:tcPr>
                </a:tc>
                <a:extLst>
                  <a:ext uri="{0D108BD9-81ED-4DB2-BD59-A6C34878D82A}">
                    <a16:rowId xmlns:a16="http://schemas.microsoft.com/office/drawing/2014/main" val="10003"/>
                  </a:ext>
                </a:extLst>
              </a:tr>
              <a:tr h="494453">
                <a:tc>
                  <a:txBody>
                    <a:bodyPr/>
                    <a:lstStyle/>
                    <a:p>
                      <a:pPr algn="ctr"/>
                      <a:r>
                        <a:rPr lang="en-IN" sz="2400" dirty="0"/>
                        <a:t>4</a:t>
                      </a:r>
                    </a:p>
                  </a:txBody>
                  <a:tcPr marL="121920" marR="121920" marT="60960" marB="60960">
                    <a:solidFill>
                      <a:schemeClr val="accent6">
                        <a:lumMod val="40000"/>
                        <a:lumOff val="60000"/>
                      </a:schemeClr>
                    </a:solidFill>
                  </a:tcPr>
                </a:tc>
                <a:tc>
                  <a:txBody>
                    <a:bodyPr/>
                    <a:lstStyle/>
                    <a:p>
                      <a:pPr algn="ctr"/>
                      <a:r>
                        <a:rPr lang="en-IN" sz="2400" dirty="0"/>
                        <a:t>4 Mod 20</a:t>
                      </a:r>
                    </a:p>
                  </a:txBody>
                  <a:tcPr marL="121920" marR="121920" marT="60960" marB="60960">
                    <a:solidFill>
                      <a:schemeClr val="accent6">
                        <a:lumMod val="40000"/>
                        <a:lumOff val="60000"/>
                      </a:schemeClr>
                    </a:solidFill>
                  </a:tcPr>
                </a:tc>
                <a:tc>
                  <a:txBody>
                    <a:bodyPr/>
                    <a:lstStyle/>
                    <a:p>
                      <a:pPr algn="ctr"/>
                      <a:r>
                        <a:rPr lang="en-IN" sz="2400" dirty="0"/>
                        <a:t>4</a:t>
                      </a:r>
                    </a:p>
                  </a:txBody>
                  <a:tcPr marL="121920" marR="121920" marT="60960" marB="60960">
                    <a:solidFill>
                      <a:schemeClr val="accent6">
                        <a:lumMod val="40000"/>
                        <a:lumOff val="60000"/>
                      </a:schemeClr>
                    </a:solidFill>
                  </a:tcPr>
                </a:tc>
                <a:extLst>
                  <a:ext uri="{0D108BD9-81ED-4DB2-BD59-A6C34878D82A}">
                    <a16:rowId xmlns:a16="http://schemas.microsoft.com/office/drawing/2014/main" val="10004"/>
                  </a:ext>
                </a:extLst>
              </a:tr>
              <a:tr h="494453">
                <a:tc>
                  <a:txBody>
                    <a:bodyPr/>
                    <a:lstStyle/>
                    <a:p>
                      <a:pPr algn="ctr"/>
                      <a:r>
                        <a:rPr lang="en-IN" sz="2400" dirty="0"/>
                        <a:t>12</a:t>
                      </a:r>
                    </a:p>
                  </a:txBody>
                  <a:tcPr marL="121920" marR="121920" marT="60960" marB="60960">
                    <a:solidFill>
                      <a:schemeClr val="accent6">
                        <a:lumMod val="40000"/>
                        <a:lumOff val="60000"/>
                      </a:schemeClr>
                    </a:solidFill>
                  </a:tcPr>
                </a:tc>
                <a:tc>
                  <a:txBody>
                    <a:bodyPr/>
                    <a:lstStyle/>
                    <a:p>
                      <a:pPr algn="ctr"/>
                      <a:r>
                        <a:rPr lang="en-IN" sz="2400" dirty="0"/>
                        <a:t>12 Mod 20</a:t>
                      </a:r>
                    </a:p>
                  </a:txBody>
                  <a:tcPr marL="121920" marR="121920" marT="60960" marB="60960">
                    <a:solidFill>
                      <a:schemeClr val="accent6">
                        <a:lumMod val="40000"/>
                        <a:lumOff val="60000"/>
                      </a:schemeClr>
                    </a:solidFill>
                  </a:tcPr>
                </a:tc>
                <a:tc>
                  <a:txBody>
                    <a:bodyPr/>
                    <a:lstStyle/>
                    <a:p>
                      <a:pPr algn="ctr"/>
                      <a:r>
                        <a:rPr lang="en-IN" sz="2400" dirty="0"/>
                        <a:t>12</a:t>
                      </a:r>
                    </a:p>
                  </a:txBody>
                  <a:tcPr marL="121920" marR="121920" marT="60960" marB="60960">
                    <a:solidFill>
                      <a:schemeClr val="accent6">
                        <a:lumMod val="40000"/>
                        <a:lumOff val="60000"/>
                      </a:schemeClr>
                    </a:solidFill>
                  </a:tcPr>
                </a:tc>
                <a:extLst>
                  <a:ext uri="{0D108BD9-81ED-4DB2-BD59-A6C34878D82A}">
                    <a16:rowId xmlns:a16="http://schemas.microsoft.com/office/drawing/2014/main" val="10005"/>
                  </a:ext>
                </a:extLst>
              </a:tr>
              <a:tr h="494453">
                <a:tc>
                  <a:txBody>
                    <a:bodyPr/>
                    <a:lstStyle/>
                    <a:p>
                      <a:pPr algn="ctr"/>
                      <a:r>
                        <a:rPr lang="en-IN" sz="2400" dirty="0"/>
                        <a:t>14</a:t>
                      </a:r>
                    </a:p>
                  </a:txBody>
                  <a:tcPr marL="121920" marR="121920" marT="60960" marB="60960">
                    <a:solidFill>
                      <a:schemeClr val="accent6">
                        <a:lumMod val="40000"/>
                        <a:lumOff val="60000"/>
                      </a:schemeClr>
                    </a:solidFill>
                  </a:tcPr>
                </a:tc>
                <a:tc>
                  <a:txBody>
                    <a:bodyPr/>
                    <a:lstStyle/>
                    <a:p>
                      <a:pPr algn="ctr"/>
                      <a:r>
                        <a:rPr lang="en-IN" sz="2400" dirty="0"/>
                        <a:t>14 Mod 20</a:t>
                      </a:r>
                    </a:p>
                  </a:txBody>
                  <a:tcPr marL="121920" marR="121920" marT="60960" marB="60960">
                    <a:solidFill>
                      <a:schemeClr val="accent6">
                        <a:lumMod val="40000"/>
                        <a:lumOff val="60000"/>
                      </a:schemeClr>
                    </a:solidFill>
                  </a:tcPr>
                </a:tc>
                <a:tc>
                  <a:txBody>
                    <a:bodyPr/>
                    <a:lstStyle/>
                    <a:p>
                      <a:pPr algn="ctr"/>
                      <a:r>
                        <a:rPr lang="en-IN" sz="2400" dirty="0"/>
                        <a:t>14</a:t>
                      </a:r>
                    </a:p>
                  </a:txBody>
                  <a:tcPr marL="121920" marR="121920" marT="60960" marB="60960">
                    <a:solidFill>
                      <a:schemeClr val="accent6">
                        <a:lumMod val="40000"/>
                        <a:lumOff val="60000"/>
                      </a:schemeClr>
                    </a:solidFill>
                  </a:tcPr>
                </a:tc>
                <a:extLst>
                  <a:ext uri="{0D108BD9-81ED-4DB2-BD59-A6C34878D82A}">
                    <a16:rowId xmlns:a16="http://schemas.microsoft.com/office/drawing/2014/main" val="10006"/>
                  </a:ext>
                </a:extLst>
              </a:tr>
              <a:tr h="494453">
                <a:tc>
                  <a:txBody>
                    <a:bodyPr/>
                    <a:lstStyle/>
                    <a:p>
                      <a:pPr algn="ctr"/>
                      <a:r>
                        <a:rPr lang="en-IN" sz="2400" dirty="0"/>
                        <a:t>17</a:t>
                      </a:r>
                    </a:p>
                  </a:txBody>
                  <a:tcPr marL="121920" marR="121920" marT="60960" marB="60960">
                    <a:solidFill>
                      <a:schemeClr val="accent2">
                        <a:lumMod val="40000"/>
                        <a:lumOff val="60000"/>
                      </a:schemeClr>
                    </a:solidFill>
                  </a:tcPr>
                </a:tc>
                <a:tc>
                  <a:txBody>
                    <a:bodyPr/>
                    <a:lstStyle/>
                    <a:p>
                      <a:pPr algn="ctr"/>
                      <a:r>
                        <a:rPr lang="en-IN" sz="2400" dirty="0"/>
                        <a:t>17 Mod 20</a:t>
                      </a:r>
                    </a:p>
                  </a:txBody>
                  <a:tcPr marL="121920" marR="121920" marT="60960" marB="60960">
                    <a:solidFill>
                      <a:schemeClr val="accent2">
                        <a:lumMod val="40000"/>
                        <a:lumOff val="60000"/>
                      </a:schemeClr>
                    </a:solidFill>
                  </a:tcPr>
                </a:tc>
                <a:tc>
                  <a:txBody>
                    <a:bodyPr/>
                    <a:lstStyle/>
                    <a:p>
                      <a:pPr algn="ctr"/>
                      <a:r>
                        <a:rPr lang="en-IN" sz="2400" dirty="0"/>
                        <a:t>17</a:t>
                      </a:r>
                    </a:p>
                  </a:txBody>
                  <a:tcPr marL="121920" marR="121920" marT="60960" marB="60960">
                    <a:solidFill>
                      <a:schemeClr val="accent2">
                        <a:lumMod val="40000"/>
                        <a:lumOff val="60000"/>
                      </a:schemeClr>
                    </a:solidFill>
                  </a:tcPr>
                </a:tc>
                <a:extLst>
                  <a:ext uri="{0D108BD9-81ED-4DB2-BD59-A6C34878D82A}">
                    <a16:rowId xmlns:a16="http://schemas.microsoft.com/office/drawing/2014/main" val="10007"/>
                  </a:ext>
                </a:extLst>
              </a:tr>
              <a:tr h="494453">
                <a:tc>
                  <a:txBody>
                    <a:bodyPr/>
                    <a:lstStyle/>
                    <a:p>
                      <a:pPr algn="ctr"/>
                      <a:r>
                        <a:rPr lang="en-IN" sz="2400" dirty="0"/>
                        <a:t>13</a:t>
                      </a:r>
                    </a:p>
                  </a:txBody>
                  <a:tcPr marL="121920" marR="121920" marT="60960" marB="60960">
                    <a:solidFill>
                      <a:schemeClr val="accent6">
                        <a:lumMod val="40000"/>
                        <a:lumOff val="60000"/>
                      </a:schemeClr>
                    </a:solidFill>
                  </a:tcPr>
                </a:tc>
                <a:tc>
                  <a:txBody>
                    <a:bodyPr/>
                    <a:lstStyle/>
                    <a:p>
                      <a:pPr algn="ctr"/>
                      <a:r>
                        <a:rPr lang="en-IN" sz="2400" dirty="0"/>
                        <a:t>13 Mod 20</a:t>
                      </a:r>
                    </a:p>
                  </a:txBody>
                  <a:tcPr marL="121920" marR="121920" marT="60960" marB="60960">
                    <a:solidFill>
                      <a:schemeClr val="accent6">
                        <a:lumMod val="40000"/>
                        <a:lumOff val="60000"/>
                      </a:schemeClr>
                    </a:solidFill>
                  </a:tcPr>
                </a:tc>
                <a:tc>
                  <a:txBody>
                    <a:bodyPr/>
                    <a:lstStyle/>
                    <a:p>
                      <a:pPr algn="ctr"/>
                      <a:r>
                        <a:rPr lang="en-IN" sz="2400" dirty="0"/>
                        <a:t>13</a:t>
                      </a:r>
                    </a:p>
                  </a:txBody>
                  <a:tcPr marL="121920" marR="121920" marT="60960" marB="60960">
                    <a:solidFill>
                      <a:schemeClr val="accent6">
                        <a:lumMod val="40000"/>
                        <a:lumOff val="60000"/>
                      </a:schemeClr>
                    </a:solidFill>
                  </a:tcPr>
                </a:tc>
                <a:extLst>
                  <a:ext uri="{0D108BD9-81ED-4DB2-BD59-A6C34878D82A}">
                    <a16:rowId xmlns:a16="http://schemas.microsoft.com/office/drawing/2014/main" val="10008"/>
                  </a:ext>
                </a:extLst>
              </a:tr>
              <a:tr h="494453">
                <a:tc>
                  <a:txBody>
                    <a:bodyPr/>
                    <a:lstStyle/>
                    <a:p>
                      <a:pPr algn="ctr"/>
                      <a:r>
                        <a:rPr lang="en-IN" sz="2400" dirty="0"/>
                        <a:t>37</a:t>
                      </a:r>
                    </a:p>
                  </a:txBody>
                  <a:tcPr marL="121920" marR="121920" marT="60960" marB="60960">
                    <a:solidFill>
                      <a:schemeClr val="accent2">
                        <a:lumMod val="40000"/>
                        <a:lumOff val="60000"/>
                      </a:schemeClr>
                    </a:solidFill>
                  </a:tcPr>
                </a:tc>
                <a:tc>
                  <a:txBody>
                    <a:bodyPr/>
                    <a:lstStyle/>
                    <a:p>
                      <a:pPr algn="ctr"/>
                      <a:r>
                        <a:rPr lang="en-IN" sz="2400" dirty="0"/>
                        <a:t>37 Mod 20</a:t>
                      </a:r>
                    </a:p>
                  </a:txBody>
                  <a:tcPr marL="121920" marR="121920" marT="60960" marB="60960">
                    <a:solidFill>
                      <a:schemeClr val="accent2">
                        <a:lumMod val="40000"/>
                        <a:lumOff val="60000"/>
                      </a:schemeClr>
                    </a:solidFill>
                  </a:tcPr>
                </a:tc>
                <a:tc>
                  <a:txBody>
                    <a:bodyPr/>
                    <a:lstStyle/>
                    <a:p>
                      <a:pPr algn="ctr"/>
                      <a:r>
                        <a:rPr lang="en-IN" sz="2400" dirty="0"/>
                        <a:t>17</a:t>
                      </a:r>
                    </a:p>
                  </a:txBody>
                  <a:tcPr marL="121920" marR="121920" marT="60960" marB="60960">
                    <a:solidFill>
                      <a:schemeClr val="accent2">
                        <a:lumMod val="40000"/>
                        <a:lumOff val="60000"/>
                      </a:schemeClr>
                    </a:solidFill>
                  </a:tcPr>
                </a:tc>
                <a:extLst>
                  <a:ext uri="{0D108BD9-81ED-4DB2-BD59-A6C34878D82A}">
                    <a16:rowId xmlns:a16="http://schemas.microsoft.com/office/drawing/2014/main" val="10009"/>
                  </a:ext>
                </a:extLst>
              </a:tr>
            </a:tbl>
          </a:graphicData>
        </a:graphic>
      </p:graphicFrame>
      <p:sp>
        <p:nvSpPr>
          <p:cNvPr id="8" name="TextBox 7">
            <a:extLst>
              <a:ext uri="{FF2B5EF4-FFF2-40B4-BE49-F238E27FC236}">
                <a16:creationId xmlns:a16="http://schemas.microsoft.com/office/drawing/2014/main" id="{68BD99A4-0D25-411C-93FA-5F9262287B24}"/>
              </a:ext>
            </a:extLst>
          </p:cNvPr>
          <p:cNvSpPr txBox="1"/>
          <p:nvPr/>
        </p:nvSpPr>
        <p:spPr>
          <a:xfrm>
            <a:off x="3001080" y="177528"/>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HASHING TECHNIQUES</a:t>
            </a:r>
          </a:p>
        </p:txBody>
      </p:sp>
      <p:sp>
        <p:nvSpPr>
          <p:cNvPr id="10" name="TextBox 9">
            <a:extLst>
              <a:ext uri="{FF2B5EF4-FFF2-40B4-BE49-F238E27FC236}">
                <a16:creationId xmlns:a16="http://schemas.microsoft.com/office/drawing/2014/main" id="{69D21E1E-D884-49F2-B6EC-C79BCF618D25}"/>
              </a:ext>
            </a:extLst>
          </p:cNvPr>
          <p:cNvSpPr txBox="1"/>
          <p:nvPr/>
        </p:nvSpPr>
        <p:spPr>
          <a:xfrm>
            <a:off x="1194052" y="967742"/>
            <a:ext cx="6215268" cy="523220"/>
          </a:xfrm>
          <a:prstGeom prst="rect">
            <a:avLst/>
          </a:prstGeom>
          <a:noFill/>
        </p:spPr>
        <p:txBody>
          <a:bodyPr wrap="square">
            <a:spAutoFit/>
          </a:bodyPr>
          <a:lstStyle/>
          <a:p>
            <a:pPr fontAlgn="auto">
              <a:spcBef>
                <a:spcPts val="0"/>
              </a:spcBef>
              <a:spcAft>
                <a:spcPts val="0"/>
              </a:spcAft>
              <a:defRPr/>
            </a:pPr>
            <a:r>
              <a:rPr lang="en-US" sz="2800" b="1" dirty="0">
                <a:solidFill>
                  <a:srgbClr val="E00D50"/>
                </a:solidFill>
                <a:latin typeface="Raleway"/>
              </a:rPr>
              <a:t>Collision and </a:t>
            </a:r>
            <a:r>
              <a:rPr lang="en-US" sz="2400" b="1" dirty="0">
                <a:solidFill>
                  <a:srgbClr val="E00D50"/>
                </a:solidFill>
                <a:latin typeface="Raleway"/>
              </a:rPr>
              <a:t>Home</a:t>
            </a:r>
            <a:r>
              <a:rPr lang="en-US" sz="2800" b="1" dirty="0">
                <a:solidFill>
                  <a:srgbClr val="E00D50"/>
                </a:solidFill>
                <a:latin typeface="Raleway"/>
              </a:rPr>
              <a:t> Bucket</a:t>
            </a:r>
          </a:p>
        </p:txBody>
      </p:sp>
    </p:spTree>
    <p:extLst>
      <p:ext uri="{BB962C8B-B14F-4D97-AF65-F5344CB8AC3E}">
        <p14:creationId xmlns:p14="http://schemas.microsoft.com/office/powerpoint/2010/main" val="3527422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DFC7065-DC30-4135-A086-7A1DF7863C44}"/>
              </a:ext>
            </a:extLst>
          </p:cNvPr>
          <p:cNvGraphicFramePr>
            <a:graphicFrameLocks noGrp="1"/>
          </p:cNvGraphicFramePr>
          <p:nvPr>
            <p:ph idx="1"/>
            <p:extLst>
              <p:ext uri="{D42A27DB-BD31-4B8C-83A1-F6EECF244321}">
                <p14:modId xmlns:p14="http://schemas.microsoft.com/office/powerpoint/2010/main" val="1083790072"/>
              </p:ext>
            </p:extLst>
          </p:nvPr>
        </p:nvGraphicFramePr>
        <p:xfrm>
          <a:off x="4584700" y="1372076"/>
          <a:ext cx="6858002" cy="4515726"/>
        </p:xfrm>
        <a:graphic>
          <a:graphicData uri="http://schemas.openxmlformats.org/drawingml/2006/table">
            <a:tbl>
              <a:tblPr>
                <a:tableStyleId>{BC89EF96-8CEA-46FF-86C4-4CE0E7609802}</a:tableStyleId>
              </a:tblPr>
              <a:tblGrid>
                <a:gridCol w="1257300">
                  <a:extLst>
                    <a:ext uri="{9D8B030D-6E8A-4147-A177-3AD203B41FA5}">
                      <a16:colId xmlns:a16="http://schemas.microsoft.com/office/drawing/2014/main" val="2363756419"/>
                    </a:ext>
                  </a:extLst>
                </a:gridCol>
                <a:gridCol w="990600">
                  <a:extLst>
                    <a:ext uri="{9D8B030D-6E8A-4147-A177-3AD203B41FA5}">
                      <a16:colId xmlns:a16="http://schemas.microsoft.com/office/drawing/2014/main" val="1596971025"/>
                    </a:ext>
                  </a:extLst>
                </a:gridCol>
                <a:gridCol w="2022764">
                  <a:extLst>
                    <a:ext uri="{9D8B030D-6E8A-4147-A177-3AD203B41FA5}">
                      <a16:colId xmlns:a16="http://schemas.microsoft.com/office/drawing/2014/main" val="1801384934"/>
                    </a:ext>
                  </a:extLst>
                </a:gridCol>
                <a:gridCol w="1007918">
                  <a:extLst>
                    <a:ext uri="{9D8B030D-6E8A-4147-A177-3AD203B41FA5}">
                      <a16:colId xmlns:a16="http://schemas.microsoft.com/office/drawing/2014/main" val="873895463"/>
                    </a:ext>
                  </a:extLst>
                </a:gridCol>
                <a:gridCol w="1579420">
                  <a:extLst>
                    <a:ext uri="{9D8B030D-6E8A-4147-A177-3AD203B41FA5}">
                      <a16:colId xmlns:a16="http://schemas.microsoft.com/office/drawing/2014/main" val="2550141012"/>
                    </a:ext>
                  </a:extLst>
                </a:gridCol>
              </a:tblGrid>
              <a:tr h="592329">
                <a:tc>
                  <a:txBody>
                    <a:bodyPr/>
                    <a:lstStyle/>
                    <a:p>
                      <a:pPr algn="ctr" fontAlgn="ctr"/>
                      <a:r>
                        <a:rPr lang="en-US" sz="1700" b="1" dirty="0" err="1">
                          <a:effectLst/>
                        </a:rPr>
                        <a:t>Sr.No</a:t>
                      </a:r>
                      <a:r>
                        <a:rPr lang="en-US" sz="1700" b="1" dirty="0">
                          <a:effectLst/>
                        </a:rPr>
                        <a:t>.</a:t>
                      </a:r>
                    </a:p>
                  </a:txBody>
                  <a:tcPr marL="56574" marR="56574" marT="56574" marB="56574" anchor="ctr">
                    <a:solidFill>
                      <a:schemeClr val="accent1">
                        <a:lumMod val="40000"/>
                        <a:lumOff val="60000"/>
                      </a:schemeClr>
                    </a:solidFill>
                  </a:tcPr>
                </a:tc>
                <a:tc>
                  <a:txBody>
                    <a:bodyPr/>
                    <a:lstStyle/>
                    <a:p>
                      <a:pPr algn="ctr" fontAlgn="ctr"/>
                      <a:r>
                        <a:rPr lang="en-US" sz="1700" b="1" dirty="0">
                          <a:effectLst/>
                        </a:rPr>
                        <a:t>Key</a:t>
                      </a:r>
                    </a:p>
                  </a:txBody>
                  <a:tcPr marL="56574" marR="56574" marT="56574" marB="56574" anchor="ctr">
                    <a:solidFill>
                      <a:schemeClr val="accent1">
                        <a:lumMod val="40000"/>
                        <a:lumOff val="60000"/>
                      </a:schemeClr>
                    </a:solidFill>
                  </a:tcPr>
                </a:tc>
                <a:tc>
                  <a:txBody>
                    <a:bodyPr/>
                    <a:lstStyle/>
                    <a:p>
                      <a:pPr algn="ctr" fontAlgn="ctr"/>
                      <a:r>
                        <a:rPr lang="en-US" sz="1700" b="1" dirty="0">
                          <a:effectLst/>
                        </a:rPr>
                        <a:t>Hash Function</a:t>
                      </a:r>
                    </a:p>
                  </a:txBody>
                  <a:tcPr marL="56574" marR="56574" marT="56574" marB="56574" anchor="ctr">
                    <a:solidFill>
                      <a:schemeClr val="accent1">
                        <a:lumMod val="40000"/>
                        <a:lumOff val="60000"/>
                      </a:schemeClr>
                    </a:solidFill>
                  </a:tcPr>
                </a:tc>
                <a:tc>
                  <a:txBody>
                    <a:bodyPr/>
                    <a:lstStyle/>
                    <a:p>
                      <a:pPr algn="ctr" fontAlgn="ctr"/>
                      <a:r>
                        <a:rPr lang="en-US" sz="1700" b="1" dirty="0">
                          <a:effectLst/>
                        </a:rPr>
                        <a:t>Array Index</a:t>
                      </a:r>
                    </a:p>
                  </a:txBody>
                  <a:tcPr marL="56574" marR="56574" marT="56574" marB="56574" anchor="ctr">
                    <a:solidFill>
                      <a:schemeClr val="accent1">
                        <a:lumMod val="40000"/>
                        <a:lumOff val="60000"/>
                      </a:schemeClr>
                    </a:solidFill>
                  </a:tcPr>
                </a:tc>
                <a:tc>
                  <a:txBody>
                    <a:bodyPr/>
                    <a:lstStyle/>
                    <a:p>
                      <a:pPr algn="ctr" fontAlgn="t"/>
                      <a:r>
                        <a:rPr lang="en-US" sz="1700" b="1" dirty="0">
                          <a:effectLst/>
                        </a:rPr>
                        <a:t>After Linear Probing, Array Index</a:t>
                      </a:r>
                    </a:p>
                  </a:txBody>
                  <a:tcPr marL="56574" marR="56574" marT="56574" marB="56574">
                    <a:solidFill>
                      <a:schemeClr val="accent1">
                        <a:lumMod val="40000"/>
                        <a:lumOff val="60000"/>
                      </a:schemeClr>
                    </a:solidFill>
                  </a:tcPr>
                </a:tc>
                <a:extLst>
                  <a:ext uri="{0D108BD9-81ED-4DB2-BD59-A6C34878D82A}">
                    <a16:rowId xmlns:a16="http://schemas.microsoft.com/office/drawing/2014/main" val="1269549482"/>
                  </a:ext>
                </a:extLst>
              </a:tr>
              <a:tr h="357660">
                <a:tc>
                  <a:txBody>
                    <a:bodyPr/>
                    <a:lstStyle/>
                    <a:p>
                      <a:pPr algn="ctr" fontAlgn="t"/>
                      <a:r>
                        <a:rPr lang="en-US" sz="1700">
                          <a:effectLst/>
                        </a:rPr>
                        <a:t>1</a:t>
                      </a:r>
                    </a:p>
                  </a:txBody>
                  <a:tcPr marL="56574" marR="56574" marT="56574" marB="56574"/>
                </a:tc>
                <a:tc>
                  <a:txBody>
                    <a:bodyPr/>
                    <a:lstStyle/>
                    <a:p>
                      <a:pPr algn="ctr" fontAlgn="t"/>
                      <a:r>
                        <a:rPr lang="en-US" sz="1700">
                          <a:effectLst/>
                        </a:rPr>
                        <a:t>1</a:t>
                      </a:r>
                    </a:p>
                  </a:txBody>
                  <a:tcPr marL="56574" marR="56574" marT="56574" marB="56574"/>
                </a:tc>
                <a:tc>
                  <a:txBody>
                    <a:bodyPr/>
                    <a:lstStyle/>
                    <a:p>
                      <a:pPr algn="ctr" fontAlgn="t"/>
                      <a:r>
                        <a:rPr lang="en-US" sz="1700" dirty="0">
                          <a:effectLst/>
                        </a:rPr>
                        <a:t>1 % 20 = 1</a:t>
                      </a:r>
                    </a:p>
                  </a:txBody>
                  <a:tcPr marL="56574" marR="56574" marT="56574" marB="56574"/>
                </a:tc>
                <a:tc>
                  <a:txBody>
                    <a:bodyPr/>
                    <a:lstStyle/>
                    <a:p>
                      <a:pPr algn="ctr" fontAlgn="t"/>
                      <a:r>
                        <a:rPr lang="en-US" sz="1700">
                          <a:effectLst/>
                        </a:rPr>
                        <a:t>1</a:t>
                      </a:r>
                    </a:p>
                  </a:txBody>
                  <a:tcPr marL="56574" marR="56574" marT="56574" marB="56574"/>
                </a:tc>
                <a:tc>
                  <a:txBody>
                    <a:bodyPr/>
                    <a:lstStyle/>
                    <a:p>
                      <a:pPr algn="ctr" fontAlgn="t"/>
                      <a:r>
                        <a:rPr lang="en-US" sz="1700">
                          <a:effectLst/>
                        </a:rPr>
                        <a:t>1</a:t>
                      </a:r>
                    </a:p>
                  </a:txBody>
                  <a:tcPr marL="56574" marR="56574" marT="56574" marB="56574"/>
                </a:tc>
                <a:extLst>
                  <a:ext uri="{0D108BD9-81ED-4DB2-BD59-A6C34878D82A}">
                    <a16:rowId xmlns:a16="http://schemas.microsoft.com/office/drawing/2014/main" val="164346968"/>
                  </a:ext>
                </a:extLst>
              </a:tr>
              <a:tr h="357660">
                <a:tc>
                  <a:txBody>
                    <a:bodyPr/>
                    <a:lstStyle/>
                    <a:p>
                      <a:pPr algn="ctr" fontAlgn="t"/>
                      <a:r>
                        <a:rPr lang="en-US" sz="1700">
                          <a:effectLst/>
                        </a:rPr>
                        <a:t>2</a:t>
                      </a:r>
                    </a:p>
                  </a:txBody>
                  <a:tcPr marL="56574" marR="56574" marT="56574" marB="56574"/>
                </a:tc>
                <a:tc>
                  <a:txBody>
                    <a:bodyPr/>
                    <a:lstStyle/>
                    <a:p>
                      <a:pPr algn="ctr" fontAlgn="t"/>
                      <a:r>
                        <a:rPr lang="en-US" sz="1700">
                          <a:effectLst/>
                        </a:rPr>
                        <a:t>2</a:t>
                      </a:r>
                    </a:p>
                  </a:txBody>
                  <a:tcPr marL="56574" marR="56574" marT="56574" marB="56574"/>
                </a:tc>
                <a:tc>
                  <a:txBody>
                    <a:bodyPr/>
                    <a:lstStyle/>
                    <a:p>
                      <a:pPr algn="ctr" fontAlgn="t"/>
                      <a:r>
                        <a:rPr lang="en-US" sz="1700" dirty="0">
                          <a:effectLst/>
                        </a:rPr>
                        <a:t>2 % 20 = 2</a:t>
                      </a:r>
                    </a:p>
                  </a:txBody>
                  <a:tcPr marL="56574" marR="56574" marT="56574" marB="56574"/>
                </a:tc>
                <a:tc>
                  <a:txBody>
                    <a:bodyPr/>
                    <a:lstStyle/>
                    <a:p>
                      <a:pPr algn="ctr" fontAlgn="t"/>
                      <a:r>
                        <a:rPr lang="en-US" sz="1700">
                          <a:effectLst/>
                        </a:rPr>
                        <a:t>2</a:t>
                      </a:r>
                    </a:p>
                  </a:txBody>
                  <a:tcPr marL="56574" marR="56574" marT="56574" marB="56574"/>
                </a:tc>
                <a:tc>
                  <a:txBody>
                    <a:bodyPr/>
                    <a:lstStyle/>
                    <a:p>
                      <a:pPr algn="ctr" fontAlgn="t"/>
                      <a:r>
                        <a:rPr lang="en-US" sz="1700">
                          <a:effectLst/>
                        </a:rPr>
                        <a:t>2</a:t>
                      </a:r>
                    </a:p>
                  </a:txBody>
                  <a:tcPr marL="56574" marR="56574" marT="56574" marB="56574"/>
                </a:tc>
                <a:extLst>
                  <a:ext uri="{0D108BD9-81ED-4DB2-BD59-A6C34878D82A}">
                    <a16:rowId xmlns:a16="http://schemas.microsoft.com/office/drawing/2014/main" val="1760551601"/>
                  </a:ext>
                </a:extLst>
              </a:tr>
              <a:tr h="418109">
                <a:tc>
                  <a:txBody>
                    <a:bodyPr/>
                    <a:lstStyle/>
                    <a:p>
                      <a:pPr algn="ctr" fontAlgn="t"/>
                      <a:r>
                        <a:rPr lang="en-US" sz="1700" dirty="0">
                          <a:effectLst/>
                        </a:rPr>
                        <a:t>3</a:t>
                      </a:r>
                    </a:p>
                  </a:txBody>
                  <a:tcPr marL="56574" marR="56574" marT="56574" marB="56574"/>
                </a:tc>
                <a:tc>
                  <a:txBody>
                    <a:bodyPr/>
                    <a:lstStyle/>
                    <a:p>
                      <a:pPr algn="ctr" fontAlgn="t"/>
                      <a:r>
                        <a:rPr lang="en-US" sz="1700">
                          <a:effectLst/>
                        </a:rPr>
                        <a:t>42</a:t>
                      </a:r>
                    </a:p>
                  </a:txBody>
                  <a:tcPr marL="56574" marR="56574" marT="56574" marB="56574"/>
                </a:tc>
                <a:tc>
                  <a:txBody>
                    <a:bodyPr/>
                    <a:lstStyle/>
                    <a:p>
                      <a:pPr algn="ctr" fontAlgn="t"/>
                      <a:r>
                        <a:rPr lang="en-US" sz="1700" dirty="0">
                          <a:effectLst/>
                        </a:rPr>
                        <a:t>42 % 20 = 2</a:t>
                      </a:r>
                    </a:p>
                  </a:txBody>
                  <a:tcPr marL="56574" marR="56574" marT="56574" marB="56574"/>
                </a:tc>
                <a:tc>
                  <a:txBody>
                    <a:bodyPr/>
                    <a:lstStyle/>
                    <a:p>
                      <a:pPr algn="ctr" fontAlgn="t"/>
                      <a:r>
                        <a:rPr lang="en-US" sz="1700" dirty="0">
                          <a:effectLst/>
                        </a:rPr>
                        <a:t>2</a:t>
                      </a:r>
                    </a:p>
                  </a:txBody>
                  <a:tcPr marL="56574" marR="56574" marT="56574" marB="56574"/>
                </a:tc>
                <a:tc>
                  <a:txBody>
                    <a:bodyPr/>
                    <a:lstStyle/>
                    <a:p>
                      <a:pPr algn="ctr" fontAlgn="t"/>
                      <a:r>
                        <a:rPr lang="en-US" sz="1700">
                          <a:effectLst/>
                        </a:rPr>
                        <a:t>3</a:t>
                      </a:r>
                    </a:p>
                  </a:txBody>
                  <a:tcPr marL="56574" marR="56574" marT="56574" marB="56574"/>
                </a:tc>
                <a:extLst>
                  <a:ext uri="{0D108BD9-81ED-4DB2-BD59-A6C34878D82A}">
                    <a16:rowId xmlns:a16="http://schemas.microsoft.com/office/drawing/2014/main" val="670718837"/>
                  </a:ext>
                </a:extLst>
              </a:tr>
              <a:tr h="357660">
                <a:tc>
                  <a:txBody>
                    <a:bodyPr/>
                    <a:lstStyle/>
                    <a:p>
                      <a:pPr algn="ctr" fontAlgn="t"/>
                      <a:r>
                        <a:rPr lang="en-US" sz="1700">
                          <a:effectLst/>
                        </a:rPr>
                        <a:t>4</a:t>
                      </a:r>
                    </a:p>
                  </a:txBody>
                  <a:tcPr marL="56574" marR="56574" marT="56574" marB="56574"/>
                </a:tc>
                <a:tc>
                  <a:txBody>
                    <a:bodyPr/>
                    <a:lstStyle/>
                    <a:p>
                      <a:pPr algn="ctr" fontAlgn="t"/>
                      <a:r>
                        <a:rPr lang="en-US" sz="1700">
                          <a:effectLst/>
                        </a:rPr>
                        <a:t>4</a:t>
                      </a:r>
                    </a:p>
                  </a:txBody>
                  <a:tcPr marL="56574" marR="56574" marT="56574" marB="56574"/>
                </a:tc>
                <a:tc>
                  <a:txBody>
                    <a:bodyPr/>
                    <a:lstStyle/>
                    <a:p>
                      <a:pPr algn="ctr" fontAlgn="t"/>
                      <a:r>
                        <a:rPr lang="en-US" sz="1700">
                          <a:effectLst/>
                        </a:rPr>
                        <a:t>4 % 20 = 4</a:t>
                      </a:r>
                    </a:p>
                  </a:txBody>
                  <a:tcPr marL="56574" marR="56574" marT="56574" marB="56574"/>
                </a:tc>
                <a:tc>
                  <a:txBody>
                    <a:bodyPr/>
                    <a:lstStyle/>
                    <a:p>
                      <a:pPr algn="ctr" fontAlgn="t"/>
                      <a:r>
                        <a:rPr lang="en-US" sz="1700" dirty="0">
                          <a:effectLst/>
                        </a:rPr>
                        <a:t>4</a:t>
                      </a:r>
                    </a:p>
                  </a:txBody>
                  <a:tcPr marL="56574" marR="56574" marT="56574" marB="56574"/>
                </a:tc>
                <a:tc>
                  <a:txBody>
                    <a:bodyPr/>
                    <a:lstStyle/>
                    <a:p>
                      <a:pPr algn="ctr" fontAlgn="t"/>
                      <a:r>
                        <a:rPr lang="en-US" sz="1700">
                          <a:effectLst/>
                        </a:rPr>
                        <a:t>4</a:t>
                      </a:r>
                    </a:p>
                  </a:txBody>
                  <a:tcPr marL="56574" marR="56574" marT="56574" marB="56574"/>
                </a:tc>
                <a:extLst>
                  <a:ext uri="{0D108BD9-81ED-4DB2-BD59-A6C34878D82A}">
                    <a16:rowId xmlns:a16="http://schemas.microsoft.com/office/drawing/2014/main" val="3479305560"/>
                  </a:ext>
                </a:extLst>
              </a:tr>
              <a:tr h="418109">
                <a:tc>
                  <a:txBody>
                    <a:bodyPr/>
                    <a:lstStyle/>
                    <a:p>
                      <a:pPr algn="ctr" fontAlgn="t"/>
                      <a:r>
                        <a:rPr lang="en-US" sz="1700">
                          <a:effectLst/>
                        </a:rPr>
                        <a:t>5</a:t>
                      </a:r>
                    </a:p>
                  </a:txBody>
                  <a:tcPr marL="56574" marR="56574" marT="56574" marB="56574"/>
                </a:tc>
                <a:tc>
                  <a:txBody>
                    <a:bodyPr/>
                    <a:lstStyle/>
                    <a:p>
                      <a:pPr algn="ctr" fontAlgn="t"/>
                      <a:r>
                        <a:rPr lang="en-US" sz="1700">
                          <a:effectLst/>
                        </a:rPr>
                        <a:t>12</a:t>
                      </a:r>
                    </a:p>
                  </a:txBody>
                  <a:tcPr marL="56574" marR="56574" marT="56574" marB="56574"/>
                </a:tc>
                <a:tc>
                  <a:txBody>
                    <a:bodyPr/>
                    <a:lstStyle/>
                    <a:p>
                      <a:pPr algn="ctr" fontAlgn="t"/>
                      <a:r>
                        <a:rPr lang="en-US" sz="1700">
                          <a:effectLst/>
                        </a:rPr>
                        <a:t>12 % 20 = 12</a:t>
                      </a:r>
                    </a:p>
                  </a:txBody>
                  <a:tcPr marL="56574" marR="56574" marT="56574" marB="56574"/>
                </a:tc>
                <a:tc>
                  <a:txBody>
                    <a:bodyPr/>
                    <a:lstStyle/>
                    <a:p>
                      <a:pPr algn="ctr" fontAlgn="t"/>
                      <a:r>
                        <a:rPr lang="en-US" sz="1700" dirty="0">
                          <a:effectLst/>
                        </a:rPr>
                        <a:t>12</a:t>
                      </a:r>
                    </a:p>
                  </a:txBody>
                  <a:tcPr marL="56574" marR="56574" marT="56574" marB="56574"/>
                </a:tc>
                <a:tc>
                  <a:txBody>
                    <a:bodyPr/>
                    <a:lstStyle/>
                    <a:p>
                      <a:pPr algn="ctr" fontAlgn="t"/>
                      <a:r>
                        <a:rPr lang="en-US" sz="1700" dirty="0">
                          <a:effectLst/>
                        </a:rPr>
                        <a:t>12</a:t>
                      </a:r>
                    </a:p>
                  </a:txBody>
                  <a:tcPr marL="56574" marR="56574" marT="56574" marB="56574"/>
                </a:tc>
                <a:extLst>
                  <a:ext uri="{0D108BD9-81ED-4DB2-BD59-A6C34878D82A}">
                    <a16:rowId xmlns:a16="http://schemas.microsoft.com/office/drawing/2014/main" val="2476457174"/>
                  </a:ext>
                </a:extLst>
              </a:tr>
              <a:tr h="418109">
                <a:tc>
                  <a:txBody>
                    <a:bodyPr/>
                    <a:lstStyle/>
                    <a:p>
                      <a:pPr algn="ctr" fontAlgn="t"/>
                      <a:r>
                        <a:rPr lang="en-US" sz="1700">
                          <a:effectLst/>
                        </a:rPr>
                        <a:t>6</a:t>
                      </a:r>
                    </a:p>
                  </a:txBody>
                  <a:tcPr marL="56574" marR="56574" marT="56574" marB="56574"/>
                </a:tc>
                <a:tc>
                  <a:txBody>
                    <a:bodyPr/>
                    <a:lstStyle/>
                    <a:p>
                      <a:pPr algn="ctr" fontAlgn="t"/>
                      <a:r>
                        <a:rPr lang="en-US" sz="1700">
                          <a:effectLst/>
                        </a:rPr>
                        <a:t>14</a:t>
                      </a:r>
                    </a:p>
                  </a:txBody>
                  <a:tcPr marL="56574" marR="56574" marT="56574" marB="56574"/>
                </a:tc>
                <a:tc>
                  <a:txBody>
                    <a:bodyPr/>
                    <a:lstStyle/>
                    <a:p>
                      <a:pPr algn="ctr" fontAlgn="t"/>
                      <a:r>
                        <a:rPr lang="en-US" sz="1700">
                          <a:effectLst/>
                        </a:rPr>
                        <a:t>14 % 20 = 14</a:t>
                      </a:r>
                    </a:p>
                  </a:txBody>
                  <a:tcPr marL="56574" marR="56574" marT="56574" marB="56574"/>
                </a:tc>
                <a:tc>
                  <a:txBody>
                    <a:bodyPr/>
                    <a:lstStyle/>
                    <a:p>
                      <a:pPr algn="ctr" fontAlgn="t"/>
                      <a:r>
                        <a:rPr lang="en-US" sz="1700" dirty="0">
                          <a:effectLst/>
                        </a:rPr>
                        <a:t>14</a:t>
                      </a:r>
                    </a:p>
                  </a:txBody>
                  <a:tcPr marL="56574" marR="56574" marT="56574" marB="56574"/>
                </a:tc>
                <a:tc>
                  <a:txBody>
                    <a:bodyPr/>
                    <a:lstStyle/>
                    <a:p>
                      <a:pPr algn="ctr" fontAlgn="t"/>
                      <a:r>
                        <a:rPr lang="en-US" sz="1700" dirty="0">
                          <a:effectLst/>
                        </a:rPr>
                        <a:t>14</a:t>
                      </a:r>
                    </a:p>
                  </a:txBody>
                  <a:tcPr marL="56574" marR="56574" marT="56574" marB="56574"/>
                </a:tc>
                <a:extLst>
                  <a:ext uri="{0D108BD9-81ED-4DB2-BD59-A6C34878D82A}">
                    <a16:rowId xmlns:a16="http://schemas.microsoft.com/office/drawing/2014/main" val="120631483"/>
                  </a:ext>
                </a:extLst>
              </a:tr>
              <a:tr h="418109">
                <a:tc>
                  <a:txBody>
                    <a:bodyPr/>
                    <a:lstStyle/>
                    <a:p>
                      <a:pPr algn="ctr" fontAlgn="t"/>
                      <a:r>
                        <a:rPr lang="en-US" sz="1700">
                          <a:effectLst/>
                        </a:rPr>
                        <a:t>7</a:t>
                      </a:r>
                    </a:p>
                  </a:txBody>
                  <a:tcPr marL="56574" marR="56574" marT="56574" marB="56574"/>
                </a:tc>
                <a:tc>
                  <a:txBody>
                    <a:bodyPr/>
                    <a:lstStyle/>
                    <a:p>
                      <a:pPr algn="ctr" fontAlgn="t"/>
                      <a:r>
                        <a:rPr lang="en-US" sz="1700">
                          <a:effectLst/>
                        </a:rPr>
                        <a:t>17</a:t>
                      </a:r>
                    </a:p>
                  </a:txBody>
                  <a:tcPr marL="56574" marR="56574" marT="56574" marB="56574"/>
                </a:tc>
                <a:tc>
                  <a:txBody>
                    <a:bodyPr/>
                    <a:lstStyle/>
                    <a:p>
                      <a:pPr algn="ctr" fontAlgn="t"/>
                      <a:r>
                        <a:rPr lang="en-US" sz="1700">
                          <a:effectLst/>
                        </a:rPr>
                        <a:t>17 % 20 = 17</a:t>
                      </a:r>
                    </a:p>
                  </a:txBody>
                  <a:tcPr marL="56574" marR="56574" marT="56574" marB="56574"/>
                </a:tc>
                <a:tc>
                  <a:txBody>
                    <a:bodyPr/>
                    <a:lstStyle/>
                    <a:p>
                      <a:pPr algn="ctr" fontAlgn="t"/>
                      <a:r>
                        <a:rPr lang="en-US" sz="1700" dirty="0">
                          <a:effectLst/>
                        </a:rPr>
                        <a:t>17</a:t>
                      </a:r>
                    </a:p>
                  </a:txBody>
                  <a:tcPr marL="56574" marR="56574" marT="56574" marB="56574"/>
                </a:tc>
                <a:tc>
                  <a:txBody>
                    <a:bodyPr/>
                    <a:lstStyle/>
                    <a:p>
                      <a:pPr algn="ctr" fontAlgn="t"/>
                      <a:r>
                        <a:rPr lang="en-US" sz="1700" dirty="0">
                          <a:effectLst/>
                        </a:rPr>
                        <a:t>17</a:t>
                      </a:r>
                    </a:p>
                  </a:txBody>
                  <a:tcPr marL="56574" marR="56574" marT="56574" marB="56574"/>
                </a:tc>
                <a:extLst>
                  <a:ext uri="{0D108BD9-81ED-4DB2-BD59-A6C34878D82A}">
                    <a16:rowId xmlns:a16="http://schemas.microsoft.com/office/drawing/2014/main" val="257502452"/>
                  </a:ext>
                </a:extLst>
              </a:tr>
              <a:tr h="418109">
                <a:tc>
                  <a:txBody>
                    <a:bodyPr/>
                    <a:lstStyle/>
                    <a:p>
                      <a:pPr algn="ctr" fontAlgn="t"/>
                      <a:r>
                        <a:rPr lang="en-US" sz="1700">
                          <a:effectLst/>
                        </a:rPr>
                        <a:t>8</a:t>
                      </a:r>
                    </a:p>
                  </a:txBody>
                  <a:tcPr marL="56574" marR="56574" marT="56574" marB="56574"/>
                </a:tc>
                <a:tc>
                  <a:txBody>
                    <a:bodyPr/>
                    <a:lstStyle/>
                    <a:p>
                      <a:pPr algn="ctr" fontAlgn="t"/>
                      <a:r>
                        <a:rPr lang="en-US" sz="1700">
                          <a:effectLst/>
                        </a:rPr>
                        <a:t>13</a:t>
                      </a:r>
                    </a:p>
                  </a:txBody>
                  <a:tcPr marL="56574" marR="56574" marT="56574" marB="56574"/>
                </a:tc>
                <a:tc>
                  <a:txBody>
                    <a:bodyPr/>
                    <a:lstStyle/>
                    <a:p>
                      <a:pPr algn="ctr" fontAlgn="t"/>
                      <a:r>
                        <a:rPr lang="en-US" sz="1700">
                          <a:effectLst/>
                        </a:rPr>
                        <a:t>13 % 20 = 13</a:t>
                      </a:r>
                    </a:p>
                  </a:txBody>
                  <a:tcPr marL="56574" marR="56574" marT="56574" marB="56574"/>
                </a:tc>
                <a:tc>
                  <a:txBody>
                    <a:bodyPr/>
                    <a:lstStyle/>
                    <a:p>
                      <a:pPr algn="ctr" fontAlgn="t"/>
                      <a:r>
                        <a:rPr lang="en-US" sz="1700">
                          <a:effectLst/>
                        </a:rPr>
                        <a:t>13</a:t>
                      </a:r>
                    </a:p>
                  </a:txBody>
                  <a:tcPr marL="56574" marR="56574" marT="56574" marB="56574"/>
                </a:tc>
                <a:tc>
                  <a:txBody>
                    <a:bodyPr/>
                    <a:lstStyle/>
                    <a:p>
                      <a:pPr algn="ctr" fontAlgn="t"/>
                      <a:r>
                        <a:rPr lang="en-US" sz="1700" dirty="0">
                          <a:effectLst/>
                        </a:rPr>
                        <a:t>13</a:t>
                      </a:r>
                    </a:p>
                  </a:txBody>
                  <a:tcPr marL="56574" marR="56574" marT="56574" marB="56574"/>
                </a:tc>
                <a:extLst>
                  <a:ext uri="{0D108BD9-81ED-4DB2-BD59-A6C34878D82A}">
                    <a16:rowId xmlns:a16="http://schemas.microsoft.com/office/drawing/2014/main" val="2267555369"/>
                  </a:ext>
                </a:extLst>
              </a:tr>
              <a:tr h="418109">
                <a:tc>
                  <a:txBody>
                    <a:bodyPr/>
                    <a:lstStyle/>
                    <a:p>
                      <a:pPr algn="ctr" fontAlgn="t"/>
                      <a:r>
                        <a:rPr lang="en-US" sz="1700">
                          <a:effectLst/>
                        </a:rPr>
                        <a:t>9</a:t>
                      </a:r>
                    </a:p>
                  </a:txBody>
                  <a:tcPr marL="56574" marR="56574" marT="56574" marB="56574"/>
                </a:tc>
                <a:tc>
                  <a:txBody>
                    <a:bodyPr/>
                    <a:lstStyle/>
                    <a:p>
                      <a:pPr algn="ctr" fontAlgn="t"/>
                      <a:r>
                        <a:rPr lang="en-US" sz="1700">
                          <a:effectLst/>
                        </a:rPr>
                        <a:t>37</a:t>
                      </a:r>
                    </a:p>
                  </a:txBody>
                  <a:tcPr marL="56574" marR="56574" marT="56574" marB="56574"/>
                </a:tc>
                <a:tc>
                  <a:txBody>
                    <a:bodyPr/>
                    <a:lstStyle/>
                    <a:p>
                      <a:pPr algn="ctr" fontAlgn="t"/>
                      <a:r>
                        <a:rPr lang="en-US" sz="1700">
                          <a:effectLst/>
                        </a:rPr>
                        <a:t>37 % 20 = 17</a:t>
                      </a:r>
                    </a:p>
                  </a:txBody>
                  <a:tcPr marL="56574" marR="56574" marT="56574" marB="56574"/>
                </a:tc>
                <a:tc>
                  <a:txBody>
                    <a:bodyPr/>
                    <a:lstStyle/>
                    <a:p>
                      <a:pPr algn="ctr" fontAlgn="t"/>
                      <a:r>
                        <a:rPr lang="en-US" sz="1700">
                          <a:effectLst/>
                        </a:rPr>
                        <a:t>17</a:t>
                      </a:r>
                    </a:p>
                  </a:txBody>
                  <a:tcPr marL="56574" marR="56574" marT="56574" marB="56574"/>
                </a:tc>
                <a:tc>
                  <a:txBody>
                    <a:bodyPr/>
                    <a:lstStyle/>
                    <a:p>
                      <a:pPr algn="ctr" fontAlgn="t"/>
                      <a:r>
                        <a:rPr lang="en-US" sz="1700" dirty="0">
                          <a:effectLst/>
                        </a:rPr>
                        <a:t>18</a:t>
                      </a:r>
                    </a:p>
                  </a:txBody>
                  <a:tcPr marL="56574" marR="56574" marT="56574" marB="56574"/>
                </a:tc>
                <a:extLst>
                  <a:ext uri="{0D108BD9-81ED-4DB2-BD59-A6C34878D82A}">
                    <a16:rowId xmlns:a16="http://schemas.microsoft.com/office/drawing/2014/main" val="1612180747"/>
                  </a:ext>
                </a:extLst>
              </a:tr>
            </a:tbl>
          </a:graphicData>
        </a:graphic>
      </p:graphicFrame>
      <p:sp>
        <p:nvSpPr>
          <p:cNvPr id="5" name="TextBox 4">
            <a:extLst>
              <a:ext uri="{FF2B5EF4-FFF2-40B4-BE49-F238E27FC236}">
                <a16:creationId xmlns:a16="http://schemas.microsoft.com/office/drawing/2014/main" id="{CD076CE6-74E7-40DE-A8D7-2BBE81AB6265}"/>
              </a:ext>
            </a:extLst>
          </p:cNvPr>
          <p:cNvSpPr txBox="1"/>
          <p:nvPr/>
        </p:nvSpPr>
        <p:spPr>
          <a:xfrm>
            <a:off x="2327979" y="171747"/>
            <a:ext cx="8759549" cy="1200329"/>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HASHING TECHNIQUES - Linear Probing</a:t>
            </a:r>
          </a:p>
          <a:p>
            <a:pPr algn="ctr" fontAlgn="auto">
              <a:spcBef>
                <a:spcPts val="0"/>
              </a:spcBef>
              <a:spcAft>
                <a:spcPts val="0"/>
              </a:spcAft>
              <a:defRPr/>
            </a:pPr>
            <a:endParaRPr lang="en-US" sz="3600" b="1" dirty="0">
              <a:solidFill>
                <a:srgbClr val="E00D50"/>
              </a:solidFill>
              <a:latin typeface="Raleway"/>
            </a:endParaRPr>
          </a:p>
        </p:txBody>
      </p:sp>
      <p:sp>
        <p:nvSpPr>
          <p:cNvPr id="8" name="TextBox 7">
            <a:extLst>
              <a:ext uri="{FF2B5EF4-FFF2-40B4-BE49-F238E27FC236}">
                <a16:creationId xmlns:a16="http://schemas.microsoft.com/office/drawing/2014/main" id="{783B488C-2252-4E80-B3D6-0C9903808B65}"/>
              </a:ext>
            </a:extLst>
          </p:cNvPr>
          <p:cNvSpPr txBox="1"/>
          <p:nvPr/>
        </p:nvSpPr>
        <p:spPr>
          <a:xfrm>
            <a:off x="628648" y="1571704"/>
            <a:ext cx="3693547" cy="2215991"/>
          </a:xfrm>
          <a:prstGeom prst="rect">
            <a:avLst/>
          </a:prstGeom>
          <a:noFill/>
        </p:spPr>
        <p:txBody>
          <a:bodyPr wrap="square">
            <a:spAutoFit/>
          </a:bodyPr>
          <a:lstStyle/>
          <a:p>
            <a:pPr algn="l"/>
            <a:r>
              <a:rPr lang="en-US" sz="2400" b="1" i="0" dirty="0">
                <a:effectLst/>
                <a:latin typeface="Arial" panose="020B0604020202020204" pitchFamily="34" charset="0"/>
              </a:rPr>
              <a:t>Hash Method </a:t>
            </a:r>
          </a:p>
          <a:p>
            <a:pPr algn="l"/>
            <a:endParaRPr lang="en-US" b="0" i="0" dirty="0">
              <a:effectLst/>
              <a:latin typeface="Arial" panose="020B0604020202020204" pitchFamily="34" charset="0"/>
            </a:endParaRPr>
          </a:p>
          <a:p>
            <a:pPr algn="l"/>
            <a:r>
              <a:rPr lang="en-US" sz="2400" b="0" i="0" dirty="0">
                <a:effectLst/>
                <a:latin typeface="Arial" panose="020B0604020202020204" pitchFamily="34" charset="0"/>
              </a:rPr>
              <a:t>int </a:t>
            </a:r>
            <a:r>
              <a:rPr lang="en-US" sz="2400" b="0" i="0" dirty="0" err="1">
                <a:effectLst/>
                <a:latin typeface="Arial" panose="020B0604020202020204" pitchFamily="34" charset="0"/>
              </a:rPr>
              <a:t>hashCode</a:t>
            </a:r>
            <a:r>
              <a:rPr lang="en-US" sz="2400" b="0" i="0" dirty="0">
                <a:effectLst/>
                <a:latin typeface="Arial" panose="020B0604020202020204" pitchFamily="34" charset="0"/>
              </a:rPr>
              <a:t> (int key)</a:t>
            </a:r>
          </a:p>
          <a:p>
            <a:pPr algn="l"/>
            <a:r>
              <a:rPr lang="en-US" sz="2400" b="0" i="0" dirty="0">
                <a:effectLst/>
                <a:latin typeface="Arial" panose="020B0604020202020204" pitchFamily="34" charset="0"/>
              </a:rPr>
              <a:t>{</a:t>
            </a:r>
          </a:p>
          <a:p>
            <a:pPr algn="l"/>
            <a:r>
              <a:rPr lang="en-US" sz="2400" b="0" i="0" dirty="0">
                <a:effectLst/>
                <a:latin typeface="Arial" panose="020B0604020202020204" pitchFamily="34" charset="0"/>
              </a:rPr>
              <a:t>   return key % SIZE;</a:t>
            </a:r>
          </a:p>
          <a:p>
            <a:pPr algn="l"/>
            <a:r>
              <a:rPr lang="en-US" sz="2400" b="0" i="0" dirty="0">
                <a:effectLst/>
                <a:latin typeface="Arial" panose="020B0604020202020204" pitchFamily="34" charset="0"/>
              </a:rPr>
              <a:t>}</a:t>
            </a:r>
          </a:p>
        </p:txBody>
      </p:sp>
      <p:sp>
        <p:nvSpPr>
          <p:cNvPr id="12" name="TextBox 11">
            <a:extLst>
              <a:ext uri="{FF2B5EF4-FFF2-40B4-BE49-F238E27FC236}">
                <a16:creationId xmlns:a16="http://schemas.microsoft.com/office/drawing/2014/main" id="{84F40DF4-6D67-4336-BD13-5C353261D8CF}"/>
              </a:ext>
            </a:extLst>
          </p:cNvPr>
          <p:cNvSpPr txBox="1"/>
          <p:nvPr/>
        </p:nvSpPr>
        <p:spPr>
          <a:xfrm>
            <a:off x="749299" y="4107599"/>
            <a:ext cx="3162302" cy="1754326"/>
          </a:xfrm>
          <a:prstGeom prst="rect">
            <a:avLst/>
          </a:prstGeom>
          <a:noFill/>
        </p:spPr>
        <p:txBody>
          <a:bodyPr wrap="square">
            <a:spAutoFit/>
          </a:bodyPr>
          <a:lstStyle/>
          <a:p>
            <a:pPr algn="l"/>
            <a:r>
              <a:rPr lang="en-US" sz="2400" b="1" i="0" dirty="0">
                <a:effectLst/>
                <a:latin typeface="Arial" panose="020B0604020202020204" pitchFamily="34" charset="0"/>
              </a:rPr>
              <a:t>Basic Operations</a:t>
            </a:r>
          </a:p>
          <a:p>
            <a:pPr marL="749300" lvl="2" indent="228600" algn="just">
              <a:buFont typeface="Arial" panose="020B0604020202020204" pitchFamily="34" charset="0"/>
              <a:buChar char="•"/>
            </a:pPr>
            <a:r>
              <a:rPr lang="en-US" sz="2800" i="0" dirty="0">
                <a:solidFill>
                  <a:srgbClr val="000000"/>
                </a:solidFill>
                <a:effectLst/>
                <a:latin typeface="Arial" panose="020B0604020202020204" pitchFamily="34" charset="0"/>
              </a:rPr>
              <a:t>Search </a:t>
            </a:r>
          </a:p>
          <a:p>
            <a:pPr marL="749300" lvl="2" indent="228600" algn="just">
              <a:buFont typeface="Arial" panose="020B0604020202020204" pitchFamily="34" charset="0"/>
              <a:buChar char="•"/>
            </a:pPr>
            <a:r>
              <a:rPr lang="en-US" sz="2800" i="0" dirty="0">
                <a:solidFill>
                  <a:srgbClr val="000000"/>
                </a:solidFill>
                <a:effectLst/>
                <a:latin typeface="Arial" panose="020B0604020202020204" pitchFamily="34" charset="0"/>
              </a:rPr>
              <a:t>Insert </a:t>
            </a:r>
          </a:p>
          <a:p>
            <a:pPr marL="749300" lvl="2" indent="228600" algn="just">
              <a:buFont typeface="Arial" panose="020B0604020202020204" pitchFamily="34" charset="0"/>
              <a:buChar char="•"/>
            </a:pPr>
            <a:r>
              <a:rPr lang="en-US" sz="2800" i="0" dirty="0">
                <a:solidFill>
                  <a:srgbClr val="000000"/>
                </a:solidFill>
                <a:effectLst/>
                <a:latin typeface="Arial" panose="020B0604020202020204" pitchFamily="34" charset="0"/>
              </a:rPr>
              <a:t>delete </a:t>
            </a:r>
          </a:p>
        </p:txBody>
      </p:sp>
    </p:spTree>
    <p:extLst>
      <p:ext uri="{BB962C8B-B14F-4D97-AF65-F5344CB8AC3E}">
        <p14:creationId xmlns:p14="http://schemas.microsoft.com/office/powerpoint/2010/main" val="1919460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C1F805EA-F7F3-4DC2-A60A-B2963DD67CCB}"/>
              </a:ext>
            </a:extLst>
          </p:cNvPr>
          <p:cNvSpPr>
            <a:spLocks noGrp="1" noChangeArrowheads="1"/>
          </p:cNvSpPr>
          <p:nvPr>
            <p:ph idx="1"/>
          </p:nvPr>
        </p:nvSpPr>
        <p:spPr bwMode="auto">
          <a:xfrm>
            <a:off x="1367921" y="857897"/>
            <a:ext cx="11124525"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US" sz="2000" b="1" u="sng" dirty="0"/>
              <a:t>Hashing in Data Structure-</a:t>
            </a:r>
            <a:endParaRPr lang="en-US" sz="2000" b="1" dirty="0"/>
          </a:p>
          <a:p>
            <a:pPr lvl="1"/>
            <a:r>
              <a:rPr lang="en-US" sz="2000" dirty="0"/>
              <a:t>Hashing is a well-known technique to search any particular element among several elements.</a:t>
            </a:r>
          </a:p>
          <a:p>
            <a:pPr lvl="1"/>
            <a:r>
              <a:rPr lang="en-US" sz="2000" dirty="0"/>
              <a:t>It minimizes the number of comparisons while performing the search.</a:t>
            </a:r>
          </a:p>
          <a:p>
            <a:pPr marL="0" indent="0">
              <a:buNone/>
            </a:pPr>
            <a:r>
              <a:rPr lang="en-US" sz="2000" b="1" u="sng" dirty="0"/>
              <a:t>Advantages:</a:t>
            </a:r>
            <a:endParaRPr lang="en-US" sz="2000" b="1" dirty="0"/>
          </a:p>
          <a:p>
            <a:pPr lvl="1"/>
            <a:r>
              <a:rPr lang="en-US" sz="2000" dirty="0"/>
              <a:t>Unlike other searching techniques,</a:t>
            </a:r>
          </a:p>
          <a:p>
            <a:pPr lvl="1"/>
            <a:r>
              <a:rPr lang="en-US" sz="2000" dirty="0"/>
              <a:t>Hashing is extremely efficient.</a:t>
            </a:r>
          </a:p>
          <a:p>
            <a:pPr lvl="1"/>
            <a:r>
              <a:rPr lang="en-US" sz="2000" dirty="0"/>
              <a:t>The time taken by it to perform the search does not depend upon the total number of elements.</a:t>
            </a:r>
          </a:p>
          <a:p>
            <a:pPr lvl="1"/>
            <a:r>
              <a:rPr lang="en-US" sz="2000" dirty="0"/>
              <a:t>It completes the search with constant time complexity O(1).</a:t>
            </a:r>
          </a:p>
          <a:p>
            <a:pPr marL="0" indent="0">
              <a:buNone/>
            </a:pPr>
            <a:r>
              <a:rPr lang="en-US" sz="2000" b="1" u="sng" dirty="0"/>
              <a:t>Hashing Mechanism-</a:t>
            </a:r>
            <a:endParaRPr lang="en-US" sz="2000" dirty="0"/>
          </a:p>
          <a:p>
            <a:pPr lvl="1"/>
            <a:r>
              <a:rPr lang="en-US" sz="2000" dirty="0"/>
              <a:t>An array data structure called as </a:t>
            </a:r>
            <a:r>
              <a:rPr lang="en-US" sz="2000" b="1" dirty="0"/>
              <a:t>Hash table</a:t>
            </a:r>
            <a:r>
              <a:rPr lang="en-US" sz="2000" dirty="0"/>
              <a:t> is used to store the data items.</a:t>
            </a:r>
          </a:p>
          <a:p>
            <a:pPr lvl="1"/>
            <a:r>
              <a:rPr lang="en-US" sz="2000" dirty="0"/>
              <a:t>Based on the hash key value, data items are inserted into the hash table.</a:t>
            </a:r>
          </a:p>
          <a:p>
            <a:pPr marL="0" indent="0">
              <a:buNone/>
            </a:pPr>
            <a:r>
              <a:rPr lang="en-US" sz="2000" b="1" u="sng" dirty="0"/>
              <a:t>Hash Key Value-</a:t>
            </a:r>
          </a:p>
          <a:p>
            <a:pPr lvl="1"/>
            <a:r>
              <a:rPr lang="en-US" sz="2000" dirty="0"/>
              <a:t>Hash key value is a special value that serves as an index for a data item.</a:t>
            </a:r>
          </a:p>
          <a:p>
            <a:pPr lvl="1"/>
            <a:r>
              <a:rPr lang="en-US" sz="2000" dirty="0"/>
              <a:t>It indicates where the data item should be </a:t>
            </a:r>
            <a:r>
              <a:rPr lang="en-US" sz="2000" dirty="0" err="1"/>
              <a:t>be</a:t>
            </a:r>
            <a:r>
              <a:rPr lang="en-US" sz="2000" dirty="0"/>
              <a:t> stored in the hash table.</a:t>
            </a:r>
          </a:p>
          <a:p>
            <a:pPr lvl="1"/>
            <a:r>
              <a:rPr lang="en-US" sz="2000" dirty="0"/>
              <a:t>Hash key value is generated using a hash function.</a:t>
            </a:r>
          </a:p>
        </p:txBody>
      </p:sp>
      <p:sp>
        <p:nvSpPr>
          <p:cNvPr id="2" name="TextBox 1">
            <a:extLst>
              <a:ext uri="{FF2B5EF4-FFF2-40B4-BE49-F238E27FC236}">
                <a16:creationId xmlns:a16="http://schemas.microsoft.com/office/drawing/2014/main" id="{1E3EFDD5-B9EF-4BCB-B7B1-B4661A4670F3}"/>
              </a:ext>
            </a:extLst>
          </p:cNvPr>
          <p:cNvSpPr txBox="1"/>
          <p:nvPr/>
        </p:nvSpPr>
        <p:spPr>
          <a:xfrm>
            <a:off x="2609543" y="44627"/>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HASHING</a:t>
            </a:r>
          </a:p>
        </p:txBody>
      </p:sp>
    </p:spTree>
    <p:extLst>
      <p:ext uri="{BB962C8B-B14F-4D97-AF65-F5344CB8AC3E}">
        <p14:creationId xmlns:p14="http://schemas.microsoft.com/office/powerpoint/2010/main" val="3682227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Hash Function</a:t>
            </a:r>
          </a:p>
        </p:txBody>
      </p:sp>
      <p:sp>
        <p:nvSpPr>
          <p:cNvPr id="3" name="Content Placeholder 2"/>
          <p:cNvSpPr>
            <a:spLocks noGrp="1"/>
          </p:cNvSpPr>
          <p:nvPr>
            <p:ph idx="1"/>
          </p:nvPr>
        </p:nvSpPr>
        <p:spPr>
          <a:xfrm>
            <a:off x="979714" y="1216567"/>
            <a:ext cx="10672355" cy="5066667"/>
          </a:xfrm>
        </p:spPr>
        <p:txBody>
          <a:bodyPr/>
          <a:lstStyle/>
          <a:p>
            <a:pPr marL="287338" indent="-287338"/>
            <a:r>
              <a:rPr lang="en-IN" dirty="0"/>
              <a:t>A hash function is one which maps an element’s key into a valid hash   table index h(key) =&gt; hash table index.</a:t>
            </a:r>
          </a:p>
          <a:p>
            <a:pPr marL="287338" indent="-287338"/>
            <a:r>
              <a:rPr lang="en-IN" dirty="0"/>
              <a:t>A hash function maps key to integer</a:t>
            </a:r>
          </a:p>
          <a:p>
            <a:pPr marL="1031875" lvl="1" indent="-65088">
              <a:buFont typeface="Wingdings" panose="05000000000000000000" pitchFamily="2" charset="2"/>
              <a:buChar char="ü"/>
              <a:tabLst>
                <a:tab pos="914400" algn="l"/>
              </a:tabLst>
            </a:pPr>
            <a:r>
              <a:rPr lang="en-IN" dirty="0"/>
              <a:t> Constraint: Integer should be between [0, TableSize-1]</a:t>
            </a:r>
          </a:p>
          <a:p>
            <a:pPr marL="287338" indent="-287338"/>
            <a:r>
              <a:rPr lang="en-IN" dirty="0"/>
              <a:t>A hash function can result in a many-to-one mapping (causing collision)</a:t>
            </a:r>
          </a:p>
          <a:p>
            <a:pPr marL="966788" lvl="1" indent="0" algn="just">
              <a:buFont typeface="Wingdings" panose="05000000000000000000" pitchFamily="2" charset="2"/>
              <a:buChar char="ü"/>
            </a:pPr>
            <a:r>
              <a:rPr lang="en-IN" dirty="0"/>
              <a:t>  Collision occurs when hash function maps two or more keys to   </a:t>
            </a:r>
          </a:p>
          <a:p>
            <a:pPr marL="796925" lvl="1" indent="0" algn="just">
              <a:buNone/>
            </a:pPr>
            <a:r>
              <a:rPr lang="en-IN" dirty="0"/>
              <a:t>        same array index.</a:t>
            </a:r>
          </a:p>
          <a:p>
            <a:pPr marL="287338" indent="-287338"/>
            <a:r>
              <a:rPr lang="en-IN" dirty="0"/>
              <a:t>A “good” hash function should have the properties:</a:t>
            </a:r>
          </a:p>
          <a:p>
            <a:pPr marL="1371600" lvl="3" indent="0">
              <a:buNone/>
            </a:pPr>
            <a:r>
              <a:rPr lang="en-IN" sz="2400" dirty="0"/>
              <a:t>1. Fast to Compute</a:t>
            </a:r>
          </a:p>
          <a:p>
            <a:pPr marL="1371600" lvl="3" indent="0">
              <a:buNone/>
            </a:pPr>
            <a:r>
              <a:rPr lang="en-IN" sz="2400" dirty="0"/>
              <a:t>2. Reduced chance of collision</a:t>
            </a:r>
          </a:p>
          <a:p>
            <a:pPr lvl="4"/>
            <a:r>
              <a:rPr lang="en-IN" sz="2400" dirty="0"/>
              <a:t>Different keys should ideally map to different indices</a:t>
            </a:r>
          </a:p>
          <a:p>
            <a:pPr lvl="4"/>
            <a:r>
              <a:rPr lang="en-IN" sz="2400" dirty="0"/>
              <a:t>Distribute keys uniformly over table</a:t>
            </a:r>
          </a:p>
        </p:txBody>
      </p:sp>
      <p:sp>
        <p:nvSpPr>
          <p:cNvPr id="5" name="TextBox 4">
            <a:extLst>
              <a:ext uri="{FF2B5EF4-FFF2-40B4-BE49-F238E27FC236}">
                <a16:creationId xmlns:a16="http://schemas.microsoft.com/office/drawing/2014/main" id="{7F1AA133-6008-4B35-9FAF-E008539A67FD}"/>
              </a:ext>
            </a:extLst>
          </p:cNvPr>
          <p:cNvSpPr txBox="1"/>
          <p:nvPr/>
        </p:nvSpPr>
        <p:spPr>
          <a:xfrm>
            <a:off x="3208257" y="270558"/>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 FUNCTION</a:t>
            </a:r>
          </a:p>
        </p:txBody>
      </p:sp>
    </p:spTree>
    <p:extLst>
      <p:ext uri="{BB962C8B-B14F-4D97-AF65-F5344CB8AC3E}">
        <p14:creationId xmlns:p14="http://schemas.microsoft.com/office/powerpoint/2010/main" val="1743793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DCD8BE2-0BBC-4976-8226-C1BF5ADD1F71}"/>
              </a:ext>
            </a:extLst>
          </p:cNvPr>
          <p:cNvGraphicFramePr>
            <a:graphicFrameLocks noGrp="1"/>
          </p:cNvGraphicFramePr>
          <p:nvPr>
            <p:ph idx="1"/>
          </p:nvPr>
        </p:nvGraphicFramePr>
        <p:xfrm>
          <a:off x="4357099" y="9023264"/>
          <a:ext cx="5297424" cy="670560"/>
        </p:xfrm>
        <a:graphic>
          <a:graphicData uri="http://schemas.openxmlformats.org/drawingml/2006/table">
            <a:tbl>
              <a:tblPr/>
              <a:tblGrid>
                <a:gridCol w="5297424">
                  <a:extLst>
                    <a:ext uri="{9D8B030D-6E8A-4147-A177-3AD203B41FA5}">
                      <a16:colId xmlns:a16="http://schemas.microsoft.com/office/drawing/2014/main" val="3898625700"/>
                    </a:ext>
                  </a:extLst>
                </a:gridCol>
              </a:tblGrid>
              <a:tr h="0">
                <a:tc>
                  <a:txBody>
                    <a:bodyPr/>
                    <a:lstStyle/>
                    <a:p>
                      <a:pPr algn="ctr"/>
                      <a:r>
                        <a:rPr lang="en-US" dirty="0">
                          <a:effectLst/>
                        </a:rPr>
                        <a:t>Hash function is a function that maps any big number or string to a small integer value.</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449075176"/>
                  </a:ext>
                </a:extLst>
              </a:tr>
            </a:tbl>
          </a:graphicData>
        </a:graphic>
      </p:graphicFrame>
      <p:pic>
        <p:nvPicPr>
          <p:cNvPr id="2050" name="Picture 2">
            <a:extLst>
              <a:ext uri="{FF2B5EF4-FFF2-40B4-BE49-F238E27FC236}">
                <a16:creationId xmlns:a16="http://schemas.microsoft.com/office/drawing/2014/main" id="{7D4CAFAB-7C12-44EA-BC23-05CD4EA09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1423851"/>
            <a:ext cx="7026342" cy="2534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1A9D4D1-0494-48AA-8CCE-228D83D60218}"/>
              </a:ext>
            </a:extLst>
          </p:cNvPr>
          <p:cNvSpPr>
            <a:spLocks noChangeArrowheads="1"/>
          </p:cNvSpPr>
          <p:nvPr/>
        </p:nvSpPr>
        <p:spPr bwMode="auto">
          <a:xfrm>
            <a:off x="7829929" y="1208968"/>
            <a:ext cx="4073079" cy="34624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50784"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303030"/>
                </a:solidFill>
                <a:effectLst/>
                <a:latin typeface="Roboto Condensed"/>
              </a:rPr>
              <a:t>Hash Function</a:t>
            </a:r>
            <a:endParaRPr kumimoji="0" lang="en-US" altLang="en-US" sz="2000" b="1" i="0" u="none" strike="noStrike" cap="none" normalizeH="0" baseline="0" dirty="0">
              <a:ln>
                <a:noFill/>
              </a:ln>
              <a:solidFill>
                <a:srgbClr val="303030"/>
              </a:solidFill>
              <a:effectLst/>
              <a:latin typeface="Roboto Condens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030"/>
                </a:solidFill>
                <a:effectLst/>
                <a:latin typeface="Arim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 Hash function takes the data item as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03030"/>
                </a:solidFill>
                <a:latin typeface="Arimo"/>
              </a:rPr>
              <a:t>    </a:t>
            </a:r>
            <a:r>
              <a:rPr kumimoji="0" lang="en-US" altLang="en-US" sz="2000" b="0" i="0" u="none" strike="noStrike" cap="none" normalizeH="0" baseline="0" dirty="0">
                <a:ln>
                  <a:noFill/>
                </a:ln>
                <a:solidFill>
                  <a:srgbClr val="303030"/>
                </a:solidFill>
                <a:effectLst/>
                <a:latin typeface="Arimo"/>
              </a:rPr>
              <a:t>an input and returns a small integer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03030"/>
                </a:solidFill>
                <a:latin typeface="Arimo"/>
              </a:rPr>
              <a:t>    </a:t>
            </a:r>
            <a:r>
              <a:rPr kumimoji="0" lang="en-US" altLang="en-US" sz="2000" b="0" i="0" u="none" strike="noStrike" cap="none" normalizeH="0" baseline="0" dirty="0">
                <a:ln>
                  <a:noFill/>
                </a:ln>
                <a:solidFill>
                  <a:srgbClr val="303030"/>
                </a:solidFill>
                <a:effectLst/>
                <a:latin typeface="Arimo"/>
              </a:rPr>
              <a:t>value as an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 The small integer value is called as a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303030"/>
                </a:solidFill>
                <a:effectLst/>
                <a:latin typeface="Arimo"/>
              </a:rPr>
              <a:t>    hash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 Hash value of the data item is then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303030"/>
                </a:solidFill>
                <a:effectLst/>
                <a:latin typeface="Arimo"/>
              </a:rPr>
              <a:t>    used as an index for storing it into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03030"/>
                </a:solidFill>
                <a:latin typeface="Arimo"/>
              </a:rPr>
              <a:t>    </a:t>
            </a:r>
            <a:r>
              <a:rPr kumimoji="0" lang="en-US" altLang="en-US" sz="2000" b="0" i="0" u="none" strike="noStrike" cap="none" normalizeH="0" baseline="0" dirty="0">
                <a:ln>
                  <a:noFill/>
                </a:ln>
                <a:solidFill>
                  <a:srgbClr val="303030"/>
                </a:solidFill>
                <a:effectLst/>
                <a:latin typeface="Arimo"/>
              </a:rPr>
              <a:t>the hash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58FE56E4-A24B-4581-BEBC-85227FBBA816}"/>
              </a:ext>
            </a:extLst>
          </p:cNvPr>
          <p:cNvSpPr txBox="1"/>
          <p:nvPr/>
        </p:nvSpPr>
        <p:spPr>
          <a:xfrm>
            <a:off x="393733" y="4340756"/>
            <a:ext cx="6102626" cy="2031325"/>
          </a:xfrm>
          <a:prstGeom prst="rect">
            <a:avLst/>
          </a:prstGeom>
          <a:noFill/>
        </p:spPr>
        <p:txBody>
          <a:bodyPr wrap="square">
            <a:spAutoFit/>
          </a:bodyPr>
          <a:lstStyle/>
          <a:p>
            <a:pPr algn="l" fontAlgn="base"/>
            <a:r>
              <a:rPr lang="en-US" b="1" i="0" u="sng" dirty="0">
                <a:solidFill>
                  <a:srgbClr val="303030"/>
                </a:solidFill>
                <a:effectLst/>
                <a:latin typeface="Roboto Condensed"/>
              </a:rPr>
              <a:t>Types of Hash Functions</a:t>
            </a:r>
            <a:endParaRPr lang="en-US" b="1" i="0" dirty="0">
              <a:solidFill>
                <a:srgbClr val="303030"/>
              </a:solidFill>
              <a:effectLst/>
              <a:latin typeface="Roboto Condensed"/>
            </a:endParaRPr>
          </a:p>
          <a:p>
            <a:pPr algn="l" fontAlgn="base"/>
            <a:endParaRPr lang="en-US" b="0" i="0" dirty="0">
              <a:solidFill>
                <a:srgbClr val="303030"/>
              </a:solidFill>
              <a:effectLst/>
              <a:latin typeface="Arimo"/>
            </a:endParaRPr>
          </a:p>
          <a:p>
            <a:pPr algn="l" fontAlgn="base"/>
            <a:r>
              <a:rPr lang="en-US" b="0" i="0" dirty="0">
                <a:solidFill>
                  <a:srgbClr val="303030"/>
                </a:solidFill>
                <a:effectLst/>
                <a:latin typeface="Arimo"/>
              </a:rPr>
              <a:t>There are various types of hash functions available such as:</a:t>
            </a:r>
          </a:p>
          <a:p>
            <a:pPr marL="862013" lvl="2" indent="339725">
              <a:buFont typeface="+mj-lt"/>
              <a:buAutoNum type="arabicPeriod"/>
            </a:pPr>
            <a:r>
              <a:rPr lang="en-US" b="0" i="0" dirty="0">
                <a:solidFill>
                  <a:srgbClr val="303030"/>
                </a:solidFill>
                <a:effectLst/>
                <a:latin typeface="Arimo"/>
              </a:rPr>
              <a:t>Mid Square Hash Function</a:t>
            </a:r>
          </a:p>
          <a:p>
            <a:pPr marL="862013" lvl="2" indent="339725">
              <a:buFont typeface="+mj-lt"/>
              <a:buAutoNum type="arabicPeriod"/>
            </a:pPr>
            <a:r>
              <a:rPr lang="en-US" b="0" i="0" dirty="0">
                <a:solidFill>
                  <a:srgbClr val="303030"/>
                </a:solidFill>
                <a:effectLst/>
                <a:latin typeface="Arimo"/>
              </a:rPr>
              <a:t>Division Hash Function</a:t>
            </a:r>
          </a:p>
          <a:p>
            <a:pPr marL="862013" lvl="2" indent="339725">
              <a:buFont typeface="+mj-lt"/>
              <a:buAutoNum type="arabicPeriod"/>
            </a:pPr>
            <a:r>
              <a:rPr lang="en-US" b="0" i="0" dirty="0">
                <a:solidFill>
                  <a:srgbClr val="303030"/>
                </a:solidFill>
                <a:effectLst/>
                <a:latin typeface="Arimo"/>
              </a:rPr>
              <a:t>Folding Hash Function </a:t>
            </a:r>
            <a:r>
              <a:rPr lang="en-US" b="0" i="0" dirty="0" err="1">
                <a:solidFill>
                  <a:srgbClr val="303030"/>
                </a:solidFill>
                <a:effectLst/>
                <a:latin typeface="Arimo"/>
              </a:rPr>
              <a:t>etc</a:t>
            </a:r>
            <a:endParaRPr lang="en-US" b="0" i="0" dirty="0">
              <a:solidFill>
                <a:srgbClr val="303030"/>
              </a:solidFill>
              <a:effectLst/>
              <a:latin typeface="Arimo"/>
            </a:endParaRPr>
          </a:p>
          <a:p>
            <a:pPr algn="l" fontAlgn="base"/>
            <a:r>
              <a:rPr lang="en-US" b="0" i="0" dirty="0">
                <a:solidFill>
                  <a:srgbClr val="303030"/>
                </a:solidFill>
                <a:effectLst/>
                <a:latin typeface="Arimo"/>
              </a:rPr>
              <a:t> It depends on the user which hash function he wants to use.</a:t>
            </a:r>
          </a:p>
        </p:txBody>
      </p:sp>
      <p:sp>
        <p:nvSpPr>
          <p:cNvPr id="10" name="TextBox 9">
            <a:extLst>
              <a:ext uri="{FF2B5EF4-FFF2-40B4-BE49-F238E27FC236}">
                <a16:creationId xmlns:a16="http://schemas.microsoft.com/office/drawing/2014/main" id="{2E3A06FA-CD78-4C58-A608-22055FC4A222}"/>
              </a:ext>
            </a:extLst>
          </p:cNvPr>
          <p:cNvSpPr txBox="1"/>
          <p:nvPr/>
        </p:nvSpPr>
        <p:spPr>
          <a:xfrm>
            <a:off x="6496359" y="4633369"/>
            <a:ext cx="6102626" cy="2031325"/>
          </a:xfrm>
          <a:prstGeom prst="rect">
            <a:avLst/>
          </a:prstGeom>
          <a:noFill/>
        </p:spPr>
        <p:txBody>
          <a:bodyPr wrap="square">
            <a:spAutoFit/>
          </a:bodyPr>
          <a:lstStyle/>
          <a:p>
            <a:pPr algn="l" fontAlgn="base"/>
            <a:r>
              <a:rPr lang="en-US" b="1" i="0" u="sng" dirty="0">
                <a:solidFill>
                  <a:srgbClr val="303030"/>
                </a:solidFill>
                <a:effectLst/>
                <a:latin typeface="Roboto Condensed"/>
              </a:rPr>
              <a:t>Properties of Hash Function</a:t>
            </a:r>
          </a:p>
          <a:p>
            <a:pPr lvl="1"/>
            <a:r>
              <a:rPr lang="en-US" b="0" i="0" dirty="0">
                <a:solidFill>
                  <a:srgbClr val="303030"/>
                </a:solidFill>
                <a:effectLst/>
                <a:latin typeface="Arimo"/>
              </a:rPr>
              <a:t>The properties of a good hash function are-</a:t>
            </a:r>
          </a:p>
          <a:p>
            <a:pPr marL="1149350" lvl="2" indent="-182563">
              <a:buFont typeface="Arial" panose="020B0604020202020204" pitchFamily="34" charset="0"/>
              <a:buChar char="•"/>
            </a:pPr>
            <a:r>
              <a:rPr lang="en-US" b="0" i="0" dirty="0">
                <a:solidFill>
                  <a:srgbClr val="303030"/>
                </a:solidFill>
                <a:effectLst/>
                <a:latin typeface="Arimo"/>
              </a:rPr>
              <a:t>It is efficiently computable.</a:t>
            </a:r>
          </a:p>
          <a:p>
            <a:pPr marL="1149350" lvl="2" indent="-182563">
              <a:buFont typeface="Arial" panose="020B0604020202020204" pitchFamily="34" charset="0"/>
              <a:buChar char="•"/>
            </a:pPr>
            <a:r>
              <a:rPr lang="en-US" b="0" i="0" dirty="0">
                <a:solidFill>
                  <a:srgbClr val="303030"/>
                </a:solidFill>
                <a:effectLst/>
                <a:latin typeface="Arimo"/>
              </a:rPr>
              <a:t>It minimizes the number of collisions.</a:t>
            </a:r>
          </a:p>
          <a:p>
            <a:pPr marL="1149350" lvl="2" indent="-182563">
              <a:buFont typeface="Arial" panose="020B0604020202020204" pitchFamily="34" charset="0"/>
              <a:buChar char="•"/>
            </a:pPr>
            <a:r>
              <a:rPr lang="en-US" b="0" i="0" dirty="0">
                <a:solidFill>
                  <a:srgbClr val="303030"/>
                </a:solidFill>
                <a:effectLst/>
                <a:latin typeface="Arimo"/>
              </a:rPr>
              <a:t>It distributes the keys uniformly over the table.</a:t>
            </a:r>
          </a:p>
          <a:p>
            <a:pPr algn="l" fontAlgn="base"/>
            <a:r>
              <a:rPr lang="en-US" b="0" i="0" dirty="0">
                <a:solidFill>
                  <a:srgbClr val="303030"/>
                </a:solidFill>
                <a:effectLst/>
                <a:latin typeface="Arimo"/>
              </a:rPr>
              <a:t> </a:t>
            </a:r>
          </a:p>
          <a:p>
            <a:pPr algn="l" fontAlgn="base"/>
            <a:endParaRPr lang="en-US" b="1" i="0" dirty="0">
              <a:solidFill>
                <a:srgbClr val="303030"/>
              </a:solidFill>
              <a:effectLst/>
              <a:latin typeface="Roboto Condensed"/>
            </a:endParaRPr>
          </a:p>
        </p:txBody>
      </p:sp>
      <p:sp>
        <p:nvSpPr>
          <p:cNvPr id="3" name="TextBox 2">
            <a:extLst>
              <a:ext uri="{FF2B5EF4-FFF2-40B4-BE49-F238E27FC236}">
                <a16:creationId xmlns:a16="http://schemas.microsoft.com/office/drawing/2014/main" id="{318FC090-83D2-4FA3-A03B-808CAF695CE2}"/>
              </a:ext>
            </a:extLst>
          </p:cNvPr>
          <p:cNvSpPr txBox="1"/>
          <p:nvPr/>
        </p:nvSpPr>
        <p:spPr>
          <a:xfrm>
            <a:off x="3236560" y="177528"/>
            <a:ext cx="6215268"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 FUNCTION</a:t>
            </a:r>
          </a:p>
        </p:txBody>
      </p:sp>
    </p:spTree>
    <p:extLst>
      <p:ext uri="{BB962C8B-B14F-4D97-AF65-F5344CB8AC3E}">
        <p14:creationId xmlns:p14="http://schemas.microsoft.com/office/powerpoint/2010/main" val="1148930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Mid Square Method</a:t>
            </a:r>
          </a:p>
        </p:txBody>
      </p:sp>
      <p:sp>
        <p:nvSpPr>
          <p:cNvPr id="3" name="Content Placeholder 2"/>
          <p:cNvSpPr>
            <a:spLocks noGrp="1"/>
          </p:cNvSpPr>
          <p:nvPr>
            <p:ph idx="1"/>
          </p:nvPr>
        </p:nvSpPr>
        <p:spPr>
          <a:xfrm>
            <a:off x="1170614" y="1653631"/>
            <a:ext cx="10022007" cy="4026408"/>
          </a:xfrm>
        </p:spPr>
        <p:txBody>
          <a:bodyPr/>
          <a:lstStyle/>
          <a:p>
            <a:pPr marL="404813" indent="-404813"/>
            <a:r>
              <a:rPr lang="en-IN" dirty="0"/>
              <a:t>Key </a:t>
            </a:r>
            <a:r>
              <a:rPr lang="en-IN" dirty="0">
                <a:solidFill>
                  <a:srgbClr val="FF0000"/>
                </a:solidFill>
              </a:rPr>
              <a:t>K</a:t>
            </a:r>
            <a:r>
              <a:rPr lang="en-IN" dirty="0"/>
              <a:t> is squared </a:t>
            </a:r>
          </a:p>
          <a:p>
            <a:pPr marL="404813" indent="-404813"/>
            <a:r>
              <a:rPr lang="en-IN" dirty="0"/>
              <a:t>Hash value is obtained by deleting some digits from both ends of </a:t>
            </a:r>
            <a:r>
              <a:rPr lang="en-IN" dirty="0">
                <a:solidFill>
                  <a:srgbClr val="FF0000"/>
                </a:solidFill>
              </a:rPr>
              <a:t>k</a:t>
            </a:r>
            <a:r>
              <a:rPr lang="en-IN" baseline="30000" dirty="0">
                <a:solidFill>
                  <a:srgbClr val="FF0000"/>
                </a:solidFill>
              </a:rPr>
              <a:t>2</a:t>
            </a:r>
            <a:r>
              <a:rPr lang="en-IN" dirty="0"/>
              <a:t>.</a:t>
            </a:r>
          </a:p>
          <a:p>
            <a:pPr marL="1371600" lvl="3" indent="0">
              <a:buNone/>
            </a:pPr>
            <a:r>
              <a:rPr lang="en-IN" sz="2800" dirty="0">
                <a:solidFill>
                  <a:srgbClr val="FF0000"/>
                </a:solidFill>
              </a:rPr>
              <a:t>	f(k)</a:t>
            </a:r>
            <a:r>
              <a:rPr lang="en-IN" sz="2800" dirty="0"/>
              <a:t> = </a:t>
            </a:r>
            <a:r>
              <a:rPr lang="en-IN" sz="2800" dirty="0" err="1"/>
              <a:t>specificDigits</a:t>
            </a:r>
            <a:r>
              <a:rPr lang="en-IN" sz="2800" dirty="0"/>
              <a:t>(</a:t>
            </a:r>
            <a:r>
              <a:rPr lang="en-IN" sz="2800" dirty="0">
                <a:solidFill>
                  <a:srgbClr val="FF0000"/>
                </a:solidFill>
              </a:rPr>
              <a:t>k</a:t>
            </a:r>
            <a:r>
              <a:rPr lang="en-IN" sz="2800" baseline="30000" dirty="0">
                <a:solidFill>
                  <a:srgbClr val="FF0000"/>
                </a:solidFill>
              </a:rPr>
              <a:t>2</a:t>
            </a:r>
            <a:r>
              <a:rPr lang="en-IN" sz="2800" dirty="0"/>
              <a:t>)</a:t>
            </a:r>
          </a:p>
          <a:p>
            <a:pPr marL="404813" indent="-404813"/>
            <a:r>
              <a:rPr lang="en-IN" dirty="0"/>
              <a:t>Example:</a:t>
            </a:r>
          </a:p>
          <a:p>
            <a:pPr marL="914400" lvl="1" indent="0">
              <a:buNone/>
            </a:pPr>
            <a:r>
              <a:rPr lang="en-IN" dirty="0"/>
              <a:t>	Keys: 125, 225, 325</a:t>
            </a:r>
          </a:p>
          <a:p>
            <a:pPr marL="914400" lvl="1" indent="0">
              <a:buNone/>
            </a:pPr>
            <a:r>
              <a:rPr lang="en-IN" dirty="0"/>
              <a:t>	f(125) = </a:t>
            </a:r>
            <a:r>
              <a:rPr lang="en-IN" dirty="0" err="1"/>
              <a:t>specific</a:t>
            </a:r>
            <a:r>
              <a:rPr lang="en-IN" dirty="0" err="1">
                <a:sym typeface="Wingdings" panose="05000000000000000000" pitchFamily="2" charset="2"/>
              </a:rPr>
              <a:t>Digits</a:t>
            </a:r>
            <a:r>
              <a:rPr lang="en-IN" dirty="0">
                <a:sym typeface="Wingdings" panose="05000000000000000000" pitchFamily="2" charset="2"/>
              </a:rPr>
              <a:t>(15625, 2,3) = 56</a:t>
            </a:r>
            <a:endParaRPr lang="en-IN" dirty="0"/>
          </a:p>
          <a:p>
            <a:pPr marL="914400" lvl="1" indent="0">
              <a:buNone/>
            </a:pPr>
            <a:r>
              <a:rPr lang="en-IN" dirty="0"/>
              <a:t>	f(225) = </a:t>
            </a:r>
            <a:r>
              <a:rPr lang="en-IN" dirty="0" err="1"/>
              <a:t>specific</a:t>
            </a:r>
            <a:r>
              <a:rPr lang="en-IN" dirty="0" err="1">
                <a:sym typeface="Wingdings" panose="05000000000000000000" pitchFamily="2" charset="2"/>
              </a:rPr>
              <a:t>Digits</a:t>
            </a:r>
            <a:r>
              <a:rPr lang="en-IN" dirty="0">
                <a:sym typeface="Wingdings" panose="05000000000000000000" pitchFamily="2" charset="2"/>
              </a:rPr>
              <a:t>(50625, 2,3) = 06</a:t>
            </a:r>
            <a:endParaRPr lang="en-IN" dirty="0"/>
          </a:p>
          <a:p>
            <a:pPr marL="914400" lvl="1" indent="0">
              <a:buNone/>
            </a:pPr>
            <a:r>
              <a:rPr lang="en-IN" dirty="0"/>
              <a:t>	f(325) = </a:t>
            </a:r>
            <a:r>
              <a:rPr lang="en-IN" dirty="0" err="1"/>
              <a:t>specific</a:t>
            </a:r>
            <a:r>
              <a:rPr lang="en-IN" dirty="0" err="1">
                <a:sym typeface="Wingdings" panose="05000000000000000000" pitchFamily="2" charset="2"/>
              </a:rPr>
              <a:t>Digits</a:t>
            </a:r>
            <a:r>
              <a:rPr lang="en-IN" dirty="0">
                <a:sym typeface="Wingdings" panose="05000000000000000000" pitchFamily="2" charset="2"/>
              </a:rPr>
              <a:t>(105625, 2,3) = 05</a:t>
            </a:r>
            <a:endParaRPr lang="en-IN" dirty="0"/>
          </a:p>
        </p:txBody>
      </p:sp>
      <p:sp>
        <p:nvSpPr>
          <p:cNvPr id="5" name="TextBox 4">
            <a:extLst>
              <a:ext uri="{FF2B5EF4-FFF2-40B4-BE49-F238E27FC236}">
                <a16:creationId xmlns:a16="http://schemas.microsoft.com/office/drawing/2014/main" id="{55AD436F-4254-4DF3-89EF-8B634EA9CBD3}"/>
              </a:ext>
            </a:extLst>
          </p:cNvPr>
          <p:cNvSpPr txBox="1"/>
          <p:nvPr/>
        </p:nvSpPr>
        <p:spPr>
          <a:xfrm>
            <a:off x="1925208" y="316724"/>
            <a:ext cx="9843657"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 FUNCTION - MID SQUARE METHOD</a:t>
            </a:r>
          </a:p>
        </p:txBody>
      </p:sp>
    </p:spTree>
    <p:extLst>
      <p:ext uri="{BB962C8B-B14F-4D97-AF65-F5344CB8AC3E}">
        <p14:creationId xmlns:p14="http://schemas.microsoft.com/office/powerpoint/2010/main" val="3654662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Division Method</a:t>
            </a:r>
          </a:p>
        </p:txBody>
      </p:sp>
      <p:sp>
        <p:nvSpPr>
          <p:cNvPr id="3" name="Content Placeholder 2"/>
          <p:cNvSpPr>
            <a:spLocks noGrp="1"/>
          </p:cNvSpPr>
          <p:nvPr>
            <p:ph idx="1"/>
          </p:nvPr>
        </p:nvSpPr>
        <p:spPr>
          <a:xfrm>
            <a:off x="932005" y="1512297"/>
            <a:ext cx="10524889" cy="3833406"/>
          </a:xfrm>
        </p:spPr>
        <p:txBody>
          <a:bodyPr/>
          <a:lstStyle/>
          <a:p>
            <a:pPr marL="290513" indent="-290513"/>
            <a:r>
              <a:rPr lang="en-IN" dirty="0"/>
              <a:t>Hash key is the remainder obtained when the key k is divided by some m, where m is the number of buckets.</a:t>
            </a:r>
          </a:p>
          <a:p>
            <a:pPr marL="1371600" lvl="3" indent="0">
              <a:buNone/>
            </a:pPr>
            <a:r>
              <a:rPr lang="en-IN" sz="2800" dirty="0"/>
              <a:t>    f(k) = k modulo m</a:t>
            </a:r>
          </a:p>
          <a:p>
            <a:pPr marL="290513" indent="-290513"/>
            <a:r>
              <a:rPr lang="en-IN" dirty="0"/>
              <a:t>Example</a:t>
            </a:r>
          </a:p>
          <a:p>
            <a:pPr marL="1371600" lvl="3" indent="0">
              <a:buNone/>
            </a:pPr>
            <a:r>
              <a:rPr lang="en-IN" sz="2800" dirty="0"/>
              <a:t>Keys: 123, 224, 325</a:t>
            </a:r>
          </a:p>
          <a:p>
            <a:pPr marL="1371600" lvl="3" indent="0">
              <a:buNone/>
            </a:pPr>
            <a:r>
              <a:rPr lang="en-IN" sz="2800" dirty="0"/>
              <a:t>m: 10</a:t>
            </a:r>
          </a:p>
          <a:p>
            <a:pPr marL="1371600" lvl="3" indent="0">
              <a:buNone/>
            </a:pPr>
            <a:r>
              <a:rPr lang="en-IN" sz="2800" dirty="0"/>
              <a:t>f(123) = 123 mod 10 = 3</a:t>
            </a:r>
          </a:p>
          <a:p>
            <a:pPr marL="1371600" lvl="3" indent="0">
              <a:buNone/>
            </a:pPr>
            <a:r>
              <a:rPr lang="en-IN" sz="2800" dirty="0"/>
              <a:t>f(224) = 224 mod 10 = 4</a:t>
            </a:r>
          </a:p>
          <a:p>
            <a:pPr marL="1371600" lvl="3" indent="0">
              <a:buNone/>
            </a:pPr>
            <a:r>
              <a:rPr lang="en-IN" sz="2800" dirty="0"/>
              <a:t>f(325) = 325 mod 10 = 5</a:t>
            </a:r>
          </a:p>
        </p:txBody>
      </p:sp>
      <p:sp>
        <p:nvSpPr>
          <p:cNvPr id="8" name="TextBox 7">
            <a:extLst>
              <a:ext uri="{FF2B5EF4-FFF2-40B4-BE49-F238E27FC236}">
                <a16:creationId xmlns:a16="http://schemas.microsoft.com/office/drawing/2014/main" id="{668AF1C3-D1A1-4F2D-9E7B-664552EEB02F}"/>
              </a:ext>
            </a:extLst>
          </p:cNvPr>
          <p:cNvSpPr txBox="1"/>
          <p:nvPr/>
        </p:nvSpPr>
        <p:spPr>
          <a:xfrm>
            <a:off x="1925208" y="316724"/>
            <a:ext cx="9843657"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 FUNCTION - DIVISION METHOD</a:t>
            </a:r>
          </a:p>
        </p:txBody>
      </p:sp>
    </p:spTree>
    <p:extLst>
      <p:ext uri="{BB962C8B-B14F-4D97-AF65-F5344CB8AC3E}">
        <p14:creationId xmlns:p14="http://schemas.microsoft.com/office/powerpoint/2010/main" val="2032610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680"/>
            <a:ext cx="12192000" cy="768085"/>
          </a:xfrm>
        </p:spPr>
        <p:txBody>
          <a:bodyPr/>
          <a:lstStyle/>
          <a:p>
            <a:r>
              <a:rPr lang="en-IN" dirty="0"/>
              <a:t>Folding Method</a:t>
            </a:r>
          </a:p>
        </p:txBody>
      </p:sp>
      <p:sp>
        <p:nvSpPr>
          <p:cNvPr id="3" name="Content Placeholder 2"/>
          <p:cNvSpPr>
            <a:spLocks noGrp="1"/>
          </p:cNvSpPr>
          <p:nvPr>
            <p:ph idx="1"/>
          </p:nvPr>
        </p:nvSpPr>
        <p:spPr>
          <a:xfrm>
            <a:off x="1174171" y="1683333"/>
            <a:ext cx="10302888" cy="2867152"/>
          </a:xfrm>
        </p:spPr>
        <p:txBody>
          <a:bodyPr/>
          <a:lstStyle/>
          <a:p>
            <a:r>
              <a:rPr lang="en-IN" dirty="0"/>
              <a:t> Chopping the key into two parts and add them to get the hash address.</a:t>
            </a:r>
          </a:p>
          <a:p>
            <a:r>
              <a:rPr lang="en-IN" dirty="0"/>
              <a:t> Example:</a:t>
            </a:r>
          </a:p>
          <a:p>
            <a:pPr marL="1828800" lvl="4" indent="0">
              <a:buNone/>
            </a:pPr>
            <a:r>
              <a:rPr lang="en-IN" sz="2800" dirty="0"/>
              <a:t>Key: 125, 225, 325</a:t>
            </a:r>
          </a:p>
          <a:p>
            <a:pPr marL="1828800" lvl="4" indent="0">
              <a:buNone/>
            </a:pPr>
            <a:r>
              <a:rPr lang="en-IN" sz="2800" dirty="0"/>
              <a:t>f(125) = 01 + 25 = 26</a:t>
            </a:r>
          </a:p>
          <a:p>
            <a:pPr marL="1828800" lvl="4" indent="0">
              <a:buNone/>
            </a:pPr>
            <a:r>
              <a:rPr lang="en-IN" sz="2800" dirty="0"/>
              <a:t>f(225) = 02 + 25 = 27</a:t>
            </a:r>
          </a:p>
          <a:p>
            <a:pPr marL="1828800" lvl="4" indent="0">
              <a:buNone/>
            </a:pPr>
            <a:r>
              <a:rPr lang="en-IN" sz="2800" dirty="0"/>
              <a:t>f(325) = 03 + 25 = 28</a:t>
            </a:r>
          </a:p>
          <a:p>
            <a:endParaRPr lang="en-IN" dirty="0"/>
          </a:p>
        </p:txBody>
      </p:sp>
      <p:sp>
        <p:nvSpPr>
          <p:cNvPr id="7" name="TextBox 6">
            <a:extLst>
              <a:ext uri="{FF2B5EF4-FFF2-40B4-BE49-F238E27FC236}">
                <a16:creationId xmlns:a16="http://schemas.microsoft.com/office/drawing/2014/main" id="{58E9778B-6463-4698-AE86-F0E10E99E23C}"/>
              </a:ext>
            </a:extLst>
          </p:cNvPr>
          <p:cNvSpPr txBox="1"/>
          <p:nvPr/>
        </p:nvSpPr>
        <p:spPr>
          <a:xfrm>
            <a:off x="1174171" y="270558"/>
            <a:ext cx="9843657"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HASH FUNCTION - FOLDING METHOD</a:t>
            </a:r>
          </a:p>
        </p:txBody>
      </p:sp>
    </p:spTree>
    <p:extLst>
      <p:ext uri="{BB962C8B-B14F-4D97-AF65-F5344CB8AC3E}">
        <p14:creationId xmlns:p14="http://schemas.microsoft.com/office/powerpoint/2010/main" val="322653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0027" y="175093"/>
            <a:ext cx="7632171"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UNIT V</a:t>
            </a:r>
          </a:p>
        </p:txBody>
      </p:sp>
      <p:grpSp>
        <p:nvGrpSpPr>
          <p:cNvPr id="84" name="Group 83"/>
          <p:cNvGrpSpPr/>
          <p:nvPr/>
        </p:nvGrpSpPr>
        <p:grpSpPr>
          <a:xfrm>
            <a:off x="613694" y="1475101"/>
            <a:ext cx="5290804" cy="669994"/>
            <a:chOff x="3799655" y="1078632"/>
            <a:chExt cx="4270735" cy="705130"/>
          </a:xfrm>
        </p:grpSpPr>
        <p:grpSp>
          <p:nvGrpSpPr>
            <p:cNvPr id="2" name="Group 1"/>
            <p:cNvGrpSpPr/>
            <p:nvPr/>
          </p:nvGrpSpPr>
          <p:grpSpPr>
            <a:xfrm>
              <a:off x="4355976" y="1078632"/>
              <a:ext cx="3714414" cy="705130"/>
              <a:chOff x="4614006" y="1084286"/>
              <a:chExt cx="3714414" cy="705130"/>
            </a:xfrm>
          </p:grpSpPr>
          <p:sp>
            <p:nvSpPr>
              <p:cNvPr id="4" name="Rounded Rectangle 3"/>
              <p:cNvSpPr/>
              <p:nvPr/>
            </p:nvSpPr>
            <p:spPr>
              <a:xfrm>
                <a:off x="4716016" y="1173221"/>
                <a:ext cx="3612404" cy="6161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ounded Rectangle 4"/>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10"/>
            <p:cNvSpPr txBox="1"/>
            <p:nvPr/>
          </p:nvSpPr>
          <p:spPr bwMode="auto">
            <a:xfrm>
              <a:off x="4701963" y="1134422"/>
              <a:ext cx="3024336" cy="55065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800" b="1" dirty="0">
                  <a:solidFill>
                    <a:srgbClr val="002060"/>
                  </a:solidFill>
                  <a:latin typeface="Arial" pitchFamily="34" charset="0"/>
                  <a:cs typeface="Arial" pitchFamily="34" charset="0"/>
                </a:rPr>
                <a:t>TABLES</a:t>
              </a:r>
            </a:p>
          </p:txBody>
        </p:sp>
        <p:grpSp>
          <p:nvGrpSpPr>
            <p:cNvPr id="83" name="Group 82"/>
            <p:cNvGrpSpPr/>
            <p:nvPr/>
          </p:nvGrpSpPr>
          <p:grpSpPr>
            <a:xfrm>
              <a:off x="3799655" y="1181206"/>
              <a:ext cx="457090" cy="457090"/>
              <a:chOff x="3799655" y="1181206"/>
              <a:chExt cx="457090" cy="457090"/>
            </a:xfrm>
          </p:grpSpPr>
          <p:sp>
            <p:nvSpPr>
              <p:cNvPr id="6" name="Rounded Rectangle 5"/>
              <p:cNvSpPr/>
              <p:nvPr/>
            </p:nvSpPr>
            <p:spPr>
              <a:xfrm rot="2700000">
                <a:off x="3799655" y="1181206"/>
                <a:ext cx="457090" cy="457090"/>
              </a:xfrm>
              <a:prstGeom prst="roundRect">
                <a:avLst>
                  <a:gd name="adj" fmla="val 10715"/>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3858176" y="1221212"/>
                <a:ext cx="302633" cy="377075"/>
              </a:xfrm>
              <a:prstGeom prst="rect">
                <a:avLst/>
              </a:prstGeom>
              <a:noFill/>
            </p:spPr>
            <p:txBody>
              <a:bodyPr wrap="square" rtlCol="0" anchor="ctr">
                <a:spAutoFit/>
              </a:bodyPr>
              <a:lstStyle/>
              <a:p>
                <a:pPr algn="ctr"/>
                <a:r>
                  <a:rPr lang="en-US" altLang="ko-KR" sz="2667" b="1" dirty="0">
                    <a:solidFill>
                      <a:schemeClr val="tx1">
                        <a:lumMod val="65000"/>
                        <a:lumOff val="35000"/>
                      </a:schemeClr>
                    </a:solidFill>
                  </a:rPr>
                  <a:t>1</a:t>
                </a:r>
                <a:endParaRPr lang="ko-KR" altLang="en-US" sz="2667" b="1" dirty="0">
                  <a:solidFill>
                    <a:schemeClr val="tx1">
                      <a:lumMod val="65000"/>
                      <a:lumOff val="35000"/>
                    </a:schemeClr>
                  </a:solidFill>
                </a:endParaRPr>
              </a:p>
            </p:txBody>
          </p:sp>
        </p:grpSp>
      </p:grpSp>
      <p:grpSp>
        <p:nvGrpSpPr>
          <p:cNvPr id="85" name="Group 84"/>
          <p:cNvGrpSpPr/>
          <p:nvPr/>
        </p:nvGrpSpPr>
        <p:grpSpPr>
          <a:xfrm>
            <a:off x="6268277" y="3604592"/>
            <a:ext cx="5609705" cy="1092669"/>
            <a:chOff x="3642255" y="1078632"/>
            <a:chExt cx="4428135" cy="705130"/>
          </a:xfrm>
        </p:grpSpPr>
        <p:grpSp>
          <p:nvGrpSpPr>
            <p:cNvPr id="86" name="Group 85"/>
            <p:cNvGrpSpPr/>
            <p:nvPr/>
          </p:nvGrpSpPr>
          <p:grpSpPr>
            <a:xfrm>
              <a:off x="4355976" y="1078632"/>
              <a:ext cx="3714414" cy="705130"/>
              <a:chOff x="4614006" y="1084286"/>
              <a:chExt cx="3714414" cy="705130"/>
            </a:xfrm>
          </p:grpSpPr>
          <p:sp>
            <p:nvSpPr>
              <p:cNvPr id="93" name="Rounded Rectangle 92"/>
              <p:cNvSpPr/>
              <p:nvPr/>
            </p:nvSpPr>
            <p:spPr>
              <a:xfrm>
                <a:off x="4716016" y="1173221"/>
                <a:ext cx="3612404" cy="6161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4" name="Rounded Rectangle 9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1" name="TextBox 10"/>
            <p:cNvSpPr txBox="1"/>
            <p:nvPr/>
          </p:nvSpPr>
          <p:spPr bwMode="auto">
            <a:xfrm>
              <a:off x="4620741" y="1223686"/>
              <a:ext cx="3128825" cy="33764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800" b="1" dirty="0">
                  <a:solidFill>
                    <a:srgbClr val="002060"/>
                  </a:solidFill>
                  <a:latin typeface="Arial" pitchFamily="34" charset="0"/>
                  <a:cs typeface="Arial" pitchFamily="34" charset="0"/>
                </a:rPr>
                <a:t>SETS</a:t>
              </a:r>
            </a:p>
          </p:txBody>
        </p:sp>
        <p:grpSp>
          <p:nvGrpSpPr>
            <p:cNvPr id="88" name="Group 87"/>
            <p:cNvGrpSpPr/>
            <p:nvPr/>
          </p:nvGrpSpPr>
          <p:grpSpPr>
            <a:xfrm>
              <a:off x="3642255" y="1210623"/>
              <a:ext cx="457090" cy="457090"/>
              <a:chOff x="3642255" y="1210623"/>
              <a:chExt cx="457090" cy="457090"/>
            </a:xfrm>
          </p:grpSpPr>
          <p:sp>
            <p:nvSpPr>
              <p:cNvPr id="89" name="Rounded Rectangle 88"/>
              <p:cNvSpPr/>
              <p:nvPr/>
            </p:nvSpPr>
            <p:spPr>
              <a:xfrm rot="2700000">
                <a:off x="3642255" y="1210623"/>
                <a:ext cx="457090" cy="457090"/>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TextBox 89"/>
              <p:cNvSpPr txBox="1"/>
              <p:nvPr/>
            </p:nvSpPr>
            <p:spPr>
              <a:xfrm>
                <a:off x="3719484" y="1250631"/>
                <a:ext cx="302633" cy="377075"/>
              </a:xfrm>
              <a:prstGeom prst="rect">
                <a:avLst/>
              </a:prstGeom>
              <a:noFill/>
            </p:spPr>
            <p:txBody>
              <a:bodyPr wrap="square" rtlCol="0" anchor="ctr">
                <a:spAutoFit/>
              </a:bodyPr>
              <a:lstStyle/>
              <a:p>
                <a:pPr algn="ctr"/>
                <a:r>
                  <a:rPr lang="en-US" altLang="ko-KR" sz="2667" b="1" dirty="0">
                    <a:solidFill>
                      <a:schemeClr val="tx1">
                        <a:lumMod val="65000"/>
                        <a:lumOff val="35000"/>
                      </a:schemeClr>
                    </a:solidFill>
                  </a:rPr>
                  <a:t>2</a:t>
                </a:r>
                <a:endParaRPr lang="ko-KR" altLang="en-US" sz="2667" b="1" dirty="0">
                  <a:solidFill>
                    <a:schemeClr val="tx1">
                      <a:lumMod val="65000"/>
                      <a:lumOff val="35000"/>
                    </a:schemeClr>
                  </a:solidFill>
                </a:endParaRPr>
              </a:p>
            </p:txBody>
          </p:sp>
        </p:grpSp>
      </p:grpSp>
      <p:sp>
        <p:nvSpPr>
          <p:cNvPr id="10" name="TextBox 9"/>
          <p:cNvSpPr txBox="1"/>
          <p:nvPr/>
        </p:nvSpPr>
        <p:spPr>
          <a:xfrm>
            <a:off x="1599666" y="2387848"/>
            <a:ext cx="3882180" cy="3108543"/>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380990" indent="-380990">
              <a:buFont typeface="Arial" panose="020B0604020202020204" pitchFamily="34" charset="0"/>
              <a:buChar char="•"/>
            </a:pPr>
            <a:r>
              <a:rPr lang="en-IN" sz="2800" dirty="0"/>
              <a:t>Rectangular Tables</a:t>
            </a:r>
          </a:p>
          <a:p>
            <a:pPr marL="380990" indent="-380990">
              <a:buFont typeface="Arial" panose="020B0604020202020204" pitchFamily="34" charset="0"/>
              <a:buChar char="•"/>
            </a:pPr>
            <a:r>
              <a:rPr lang="en-IN" sz="2800" dirty="0"/>
              <a:t>Jagged Tables</a:t>
            </a:r>
          </a:p>
          <a:p>
            <a:pPr marL="380990" indent="-380990">
              <a:buFont typeface="Arial" panose="020B0604020202020204" pitchFamily="34" charset="0"/>
              <a:buChar char="•"/>
            </a:pPr>
            <a:r>
              <a:rPr lang="en-IN" sz="2800" dirty="0"/>
              <a:t>Inverted Tables</a:t>
            </a:r>
          </a:p>
          <a:p>
            <a:pPr marL="380990" indent="-380990">
              <a:buFont typeface="Arial" panose="020B0604020202020204" pitchFamily="34" charset="0"/>
              <a:buChar char="•"/>
            </a:pPr>
            <a:r>
              <a:rPr lang="en-IN" sz="2800" dirty="0"/>
              <a:t>Symbol Tables</a:t>
            </a:r>
          </a:p>
          <a:p>
            <a:pPr marL="380990" indent="-380990">
              <a:buFont typeface="Arial" panose="020B0604020202020204" pitchFamily="34" charset="0"/>
              <a:buChar char="•"/>
            </a:pPr>
            <a:r>
              <a:rPr lang="en-IN" sz="2800" dirty="0"/>
              <a:t>Static Tree Tables</a:t>
            </a:r>
          </a:p>
          <a:p>
            <a:pPr marL="380990" indent="-380990">
              <a:buFont typeface="Arial" panose="020B0604020202020204" pitchFamily="34" charset="0"/>
              <a:buChar char="•"/>
            </a:pPr>
            <a:r>
              <a:rPr lang="en-IN" sz="2800" dirty="0"/>
              <a:t>Dynamic Tree Tables</a:t>
            </a:r>
          </a:p>
          <a:p>
            <a:pPr marL="380990" indent="-380990">
              <a:buFont typeface="Arial" panose="020B0604020202020204" pitchFamily="34" charset="0"/>
              <a:buChar char="•"/>
            </a:pPr>
            <a:r>
              <a:rPr lang="en-IN" sz="2800" dirty="0"/>
              <a:t>Hash Tables</a:t>
            </a:r>
          </a:p>
        </p:txBody>
      </p:sp>
      <p:sp>
        <p:nvSpPr>
          <p:cNvPr id="52" name="TextBox 51"/>
          <p:cNvSpPr txBox="1"/>
          <p:nvPr/>
        </p:nvSpPr>
        <p:spPr>
          <a:xfrm>
            <a:off x="7507855" y="4835075"/>
            <a:ext cx="3882180"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380990" indent="-380990">
              <a:buFont typeface="Arial" panose="020B0604020202020204" pitchFamily="34" charset="0"/>
              <a:buChar char="•"/>
            </a:pPr>
            <a:r>
              <a:rPr lang="en-IN" sz="2800" dirty="0"/>
              <a:t>Representation</a:t>
            </a:r>
          </a:p>
          <a:p>
            <a:pPr marL="380990" indent="-380990">
              <a:buFont typeface="Arial" panose="020B0604020202020204" pitchFamily="34" charset="0"/>
              <a:buChar char="•"/>
            </a:pPr>
            <a:r>
              <a:rPr lang="en-IN" sz="2800" dirty="0"/>
              <a:t>Operations</a:t>
            </a:r>
          </a:p>
          <a:p>
            <a:pPr marL="380990" indent="-380990">
              <a:buFont typeface="Arial" panose="020B0604020202020204" pitchFamily="34" charset="0"/>
              <a:buChar char="•"/>
            </a:pPr>
            <a:r>
              <a:rPr lang="en-IN" sz="2800" dirty="0"/>
              <a:t>Applications</a:t>
            </a:r>
          </a:p>
        </p:txBody>
      </p:sp>
    </p:spTree>
    <p:extLst>
      <p:ext uri="{BB962C8B-B14F-4D97-AF65-F5344CB8AC3E}">
        <p14:creationId xmlns:p14="http://schemas.microsoft.com/office/powerpoint/2010/main" val="1095055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0352E2-6196-498A-82AF-11F5BAD46EE8}"/>
              </a:ext>
            </a:extLst>
          </p:cNvPr>
          <p:cNvSpPr txBox="1"/>
          <p:nvPr/>
        </p:nvSpPr>
        <p:spPr>
          <a:xfrm>
            <a:off x="657060" y="1403059"/>
            <a:ext cx="4197627" cy="2585323"/>
          </a:xfrm>
          <a:prstGeom prst="rect">
            <a:avLst/>
          </a:prstGeom>
          <a:noFill/>
        </p:spPr>
        <p:txBody>
          <a:bodyPr wrap="square">
            <a:spAutoFit/>
          </a:bodyPr>
          <a:lstStyle/>
          <a:p>
            <a:pPr algn="l" fontAlgn="base"/>
            <a:r>
              <a:rPr lang="en-US" b="1" i="0" u="sng" dirty="0">
                <a:solidFill>
                  <a:srgbClr val="303030"/>
                </a:solidFill>
                <a:effectLst/>
                <a:latin typeface="Roboto Condensed"/>
              </a:rPr>
              <a:t>Collision in Hashing-</a:t>
            </a:r>
            <a:endParaRPr lang="en-US" b="1" i="0" dirty="0">
              <a:solidFill>
                <a:srgbClr val="303030"/>
              </a:solidFill>
              <a:effectLst/>
              <a:latin typeface="Roboto Condensed"/>
            </a:endParaRP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In hashing,</a:t>
            </a:r>
          </a:p>
          <a:p>
            <a:pPr algn="just" fontAlgn="base">
              <a:buFont typeface="Arial" panose="020B0604020202020204" pitchFamily="34" charset="0"/>
              <a:buChar char="•"/>
            </a:pPr>
            <a:r>
              <a:rPr lang="en-US" b="0" i="0" dirty="0">
                <a:solidFill>
                  <a:srgbClr val="303030"/>
                </a:solidFill>
                <a:effectLst/>
                <a:latin typeface="Arimo"/>
              </a:rPr>
              <a:t>  Hash function is used to compute the  </a:t>
            </a:r>
          </a:p>
          <a:p>
            <a:pPr algn="just" fontAlgn="base"/>
            <a:r>
              <a:rPr lang="en-US" b="0" i="0" dirty="0">
                <a:solidFill>
                  <a:srgbClr val="303030"/>
                </a:solidFill>
                <a:effectLst/>
                <a:latin typeface="Arimo"/>
              </a:rPr>
              <a:t>    hash value for a key.</a:t>
            </a:r>
          </a:p>
          <a:p>
            <a:pPr algn="just" fontAlgn="base">
              <a:buFont typeface="Arial" panose="020B0604020202020204" pitchFamily="34" charset="0"/>
              <a:buChar char="•"/>
            </a:pPr>
            <a:r>
              <a:rPr lang="en-US" b="0" i="0" dirty="0">
                <a:solidFill>
                  <a:srgbClr val="303030"/>
                </a:solidFill>
                <a:effectLst/>
                <a:latin typeface="Arimo"/>
              </a:rPr>
              <a:t>  Hash value is then used as an index to  </a:t>
            </a:r>
          </a:p>
          <a:p>
            <a:pPr algn="just" fontAlgn="base"/>
            <a:r>
              <a:rPr lang="en-US" b="0" i="0" dirty="0">
                <a:solidFill>
                  <a:srgbClr val="303030"/>
                </a:solidFill>
                <a:effectLst/>
                <a:latin typeface="Arimo"/>
              </a:rPr>
              <a:t>    store the key in the hash table.</a:t>
            </a:r>
          </a:p>
          <a:p>
            <a:pPr algn="just" fontAlgn="base">
              <a:buFont typeface="Arial" panose="020B0604020202020204" pitchFamily="34" charset="0"/>
              <a:buChar char="•"/>
            </a:pPr>
            <a:r>
              <a:rPr lang="en-US" b="0" i="0" dirty="0">
                <a:solidFill>
                  <a:srgbClr val="303030"/>
                </a:solidFill>
                <a:effectLst/>
                <a:latin typeface="Arimo"/>
              </a:rPr>
              <a:t>  Hash function may return the same hash  </a:t>
            </a:r>
          </a:p>
          <a:p>
            <a:pPr algn="just" fontAlgn="base"/>
            <a:r>
              <a:rPr lang="en-US" b="0" i="0" dirty="0">
                <a:solidFill>
                  <a:srgbClr val="303030"/>
                </a:solidFill>
                <a:effectLst/>
                <a:latin typeface="Arimo"/>
              </a:rPr>
              <a:t>    value for two or more keys.</a:t>
            </a:r>
          </a:p>
        </p:txBody>
      </p:sp>
      <p:sp>
        <p:nvSpPr>
          <p:cNvPr id="7" name="TextBox 6">
            <a:extLst>
              <a:ext uri="{FF2B5EF4-FFF2-40B4-BE49-F238E27FC236}">
                <a16:creationId xmlns:a16="http://schemas.microsoft.com/office/drawing/2014/main" id="{19DD149D-D522-4E21-BD10-A1F2B89D8FB1}"/>
              </a:ext>
            </a:extLst>
          </p:cNvPr>
          <p:cNvSpPr txBox="1"/>
          <p:nvPr/>
        </p:nvSpPr>
        <p:spPr>
          <a:xfrm>
            <a:off x="657060" y="4041145"/>
            <a:ext cx="4816278" cy="923330"/>
          </a:xfrm>
          <a:prstGeom prst="rect">
            <a:avLst/>
          </a:prstGeom>
          <a:noFill/>
        </p:spPr>
        <p:txBody>
          <a:bodyPr wrap="square">
            <a:spAutoFit/>
          </a:bodyPr>
          <a:lstStyle/>
          <a:p>
            <a:pPr fontAlgn="base"/>
            <a:r>
              <a:rPr lang="en-US" b="1" i="0" dirty="0">
                <a:solidFill>
                  <a:srgbClr val="303030"/>
                </a:solidFill>
                <a:effectLst/>
                <a:latin typeface="Arimo"/>
              </a:rPr>
              <a:t>When the hash value of a key maps to an already occupied bucket of the hash table,</a:t>
            </a:r>
          </a:p>
          <a:p>
            <a:pPr fontAlgn="base"/>
            <a:r>
              <a:rPr lang="en-US" b="1" i="0" dirty="0">
                <a:solidFill>
                  <a:srgbClr val="303030"/>
                </a:solidFill>
                <a:effectLst/>
                <a:latin typeface="Arimo"/>
              </a:rPr>
              <a:t>it is called as a </a:t>
            </a:r>
            <a:r>
              <a:rPr lang="en-US" b="1" i="0" dirty="0">
                <a:solidFill>
                  <a:srgbClr val="FF0000"/>
                </a:solidFill>
                <a:effectLst/>
                <a:latin typeface="Arimo"/>
              </a:rPr>
              <a:t>Collision.</a:t>
            </a:r>
          </a:p>
        </p:txBody>
      </p:sp>
      <p:sp>
        <p:nvSpPr>
          <p:cNvPr id="9" name="TextBox 8">
            <a:extLst>
              <a:ext uri="{FF2B5EF4-FFF2-40B4-BE49-F238E27FC236}">
                <a16:creationId xmlns:a16="http://schemas.microsoft.com/office/drawing/2014/main" id="{9E973807-38FD-46BA-A928-63C735B17069}"/>
              </a:ext>
            </a:extLst>
          </p:cNvPr>
          <p:cNvSpPr txBox="1"/>
          <p:nvPr/>
        </p:nvSpPr>
        <p:spPr>
          <a:xfrm>
            <a:off x="546221" y="5068949"/>
            <a:ext cx="6102626" cy="369332"/>
          </a:xfrm>
          <a:prstGeom prst="rect">
            <a:avLst/>
          </a:prstGeom>
          <a:noFill/>
        </p:spPr>
        <p:txBody>
          <a:bodyPr wrap="square">
            <a:spAutoFit/>
          </a:bodyPr>
          <a:lstStyle/>
          <a:p>
            <a:pPr algn="l" fontAlgn="base"/>
            <a:r>
              <a:rPr lang="en-US" b="1" i="0" u="sng" dirty="0">
                <a:solidFill>
                  <a:srgbClr val="303030"/>
                </a:solidFill>
                <a:effectLst/>
                <a:latin typeface="Roboto Condensed"/>
              </a:rPr>
              <a:t>Collision Resolution Techniques-</a:t>
            </a:r>
            <a:endParaRPr lang="en-US" b="1" i="0" dirty="0">
              <a:solidFill>
                <a:srgbClr val="303030"/>
              </a:solidFill>
              <a:effectLst/>
              <a:latin typeface="Roboto Condensed"/>
            </a:endParaRPr>
          </a:p>
        </p:txBody>
      </p:sp>
      <p:sp>
        <p:nvSpPr>
          <p:cNvPr id="13" name="TextBox 12">
            <a:extLst>
              <a:ext uri="{FF2B5EF4-FFF2-40B4-BE49-F238E27FC236}">
                <a16:creationId xmlns:a16="http://schemas.microsoft.com/office/drawing/2014/main" id="{069AFDAE-225B-4F20-9758-8530CC3A60F3}"/>
              </a:ext>
            </a:extLst>
          </p:cNvPr>
          <p:cNvSpPr txBox="1"/>
          <p:nvPr/>
        </p:nvSpPr>
        <p:spPr>
          <a:xfrm>
            <a:off x="546221" y="5565511"/>
            <a:ext cx="5318950" cy="923330"/>
          </a:xfrm>
          <a:prstGeom prst="rect">
            <a:avLst/>
          </a:prstGeom>
          <a:noFill/>
        </p:spPr>
        <p:txBody>
          <a:bodyPr wrap="square">
            <a:spAutoFit/>
          </a:bodyPr>
          <a:lstStyle/>
          <a:p>
            <a:r>
              <a:rPr lang="en-US" b="0" i="0" dirty="0">
                <a:solidFill>
                  <a:srgbClr val="303030"/>
                </a:solidFill>
                <a:effectLst/>
                <a:latin typeface="Arimo"/>
              </a:rPr>
              <a:t>Collision Resolution Techniques are the techniques used for resolving or handling the collision.</a:t>
            </a:r>
            <a:br>
              <a:rPr lang="en-US" dirty="0"/>
            </a:br>
            <a:endParaRPr lang="en-US" dirty="0"/>
          </a:p>
        </p:txBody>
      </p:sp>
      <p:pic>
        <p:nvPicPr>
          <p:cNvPr id="3075" name="Picture 3">
            <a:extLst>
              <a:ext uri="{FF2B5EF4-FFF2-40B4-BE49-F238E27FC236}">
                <a16:creationId xmlns:a16="http://schemas.microsoft.com/office/drawing/2014/main" id="{6182501A-5ED6-4511-89EC-B2C2CF77D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337" y="1477527"/>
            <a:ext cx="6198516" cy="48840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4CDC12-8729-42E2-9FF3-AE44829BA690}"/>
              </a:ext>
            </a:extLst>
          </p:cNvPr>
          <p:cNvSpPr txBox="1"/>
          <p:nvPr/>
        </p:nvSpPr>
        <p:spPr>
          <a:xfrm>
            <a:off x="1978998" y="250816"/>
            <a:ext cx="8955440" cy="1200329"/>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COLLISION RESOLUTION TECHNIQUES</a:t>
            </a:r>
          </a:p>
          <a:p>
            <a:pPr algn="ctr" fontAlgn="auto">
              <a:spcBef>
                <a:spcPts val="0"/>
              </a:spcBef>
              <a:spcAft>
                <a:spcPts val="0"/>
              </a:spcAft>
              <a:defRPr/>
            </a:pPr>
            <a:endParaRPr lang="en-US" sz="3600" b="1" dirty="0">
              <a:solidFill>
                <a:srgbClr val="E00D50"/>
              </a:solidFill>
              <a:latin typeface="Raleway"/>
            </a:endParaRPr>
          </a:p>
        </p:txBody>
      </p:sp>
    </p:spTree>
    <p:extLst>
      <p:ext uri="{BB962C8B-B14F-4D97-AF65-F5344CB8AC3E}">
        <p14:creationId xmlns:p14="http://schemas.microsoft.com/office/powerpoint/2010/main" val="2922131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Collision</a:t>
            </a:r>
          </a:p>
        </p:txBody>
      </p:sp>
      <p:sp>
        <p:nvSpPr>
          <p:cNvPr id="3" name="Content Placeholder 2"/>
          <p:cNvSpPr>
            <a:spLocks noGrp="1"/>
          </p:cNvSpPr>
          <p:nvPr>
            <p:ph idx="1"/>
          </p:nvPr>
        </p:nvSpPr>
        <p:spPr>
          <a:xfrm>
            <a:off x="960369" y="1249479"/>
            <a:ext cx="10561071" cy="5280413"/>
          </a:xfrm>
        </p:spPr>
        <p:txBody>
          <a:bodyPr/>
          <a:lstStyle/>
          <a:p>
            <a:pPr marL="398463" indent="-279400" algn="just"/>
            <a:r>
              <a:rPr lang="en-IN" sz="2400" dirty="0"/>
              <a:t>Hash collisions are practically unavoidable when hashing a random subset of a large set of possible keys. </a:t>
            </a:r>
          </a:p>
          <a:p>
            <a:pPr marL="398463" indent="-279400" algn="just"/>
            <a:r>
              <a:rPr lang="en-IN" sz="2400" dirty="0"/>
              <a:t>For example, if 2,450 keys are hashed into a million buckets, even with a perfectly uniform random distribution, there is approximately a 95%   chance of at least two of the keys being hashed to the same slot.</a:t>
            </a:r>
          </a:p>
          <a:p>
            <a:pPr marL="398463" indent="-279400" algn="just"/>
            <a:r>
              <a:rPr lang="en-IN" sz="2400" dirty="0"/>
              <a:t>Therefore, almost all hash table implementations have some collision   resolution strategy to handle such events. </a:t>
            </a:r>
          </a:p>
          <a:p>
            <a:pPr marL="398463" indent="-279400" algn="just"/>
            <a:r>
              <a:rPr lang="en-IN" sz="2400" dirty="0"/>
              <a:t>All the collision avoidance methods require that the keys (or pointers to them) be stored  in the table, together with the associated values.</a:t>
            </a:r>
          </a:p>
          <a:p>
            <a:pPr marL="398463" indent="-279400" algn="just"/>
            <a:r>
              <a:rPr lang="en-IN" sz="2400" dirty="0"/>
              <a:t>Techniques:</a:t>
            </a:r>
          </a:p>
          <a:p>
            <a:pPr lvl="4" algn="just"/>
            <a:r>
              <a:rPr lang="en-IN" sz="2800" dirty="0"/>
              <a:t>Chaining</a:t>
            </a:r>
          </a:p>
          <a:p>
            <a:pPr lvl="4" algn="just"/>
            <a:r>
              <a:rPr lang="en-IN" sz="2800" dirty="0"/>
              <a:t>Open Addressing</a:t>
            </a:r>
          </a:p>
          <a:p>
            <a:pPr lvl="4" algn="just"/>
            <a:r>
              <a:rPr lang="en-IN" sz="2800" dirty="0"/>
              <a:t>Double Hashing</a:t>
            </a:r>
          </a:p>
        </p:txBody>
      </p:sp>
      <p:sp>
        <p:nvSpPr>
          <p:cNvPr id="5" name="TextBox 4">
            <a:extLst>
              <a:ext uri="{FF2B5EF4-FFF2-40B4-BE49-F238E27FC236}">
                <a16:creationId xmlns:a16="http://schemas.microsoft.com/office/drawing/2014/main" id="{E48029C3-0E79-4439-AC5D-AC086F5C6E6A}"/>
              </a:ext>
            </a:extLst>
          </p:cNvPr>
          <p:cNvSpPr txBox="1"/>
          <p:nvPr/>
        </p:nvSpPr>
        <p:spPr>
          <a:xfrm>
            <a:off x="1968240" y="236029"/>
            <a:ext cx="8955440" cy="1200329"/>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COLLISION RESOLUTION TECHNIQUES</a:t>
            </a:r>
          </a:p>
          <a:p>
            <a:pPr algn="ctr" fontAlgn="auto">
              <a:spcBef>
                <a:spcPts val="0"/>
              </a:spcBef>
              <a:spcAft>
                <a:spcPts val="0"/>
              </a:spcAft>
              <a:defRPr/>
            </a:pPr>
            <a:endParaRPr lang="en-US" sz="3600" b="1" dirty="0">
              <a:solidFill>
                <a:srgbClr val="E00D50"/>
              </a:solidFill>
              <a:latin typeface="Raleway"/>
            </a:endParaRPr>
          </a:p>
        </p:txBody>
      </p:sp>
    </p:spTree>
    <p:extLst>
      <p:ext uri="{BB962C8B-B14F-4D97-AF65-F5344CB8AC3E}">
        <p14:creationId xmlns:p14="http://schemas.microsoft.com/office/powerpoint/2010/main" val="2212560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Chaining</a:t>
            </a:r>
          </a:p>
        </p:txBody>
      </p:sp>
      <p:sp>
        <p:nvSpPr>
          <p:cNvPr id="3" name="Content Placeholder 2"/>
          <p:cNvSpPr>
            <a:spLocks noGrp="1"/>
          </p:cNvSpPr>
          <p:nvPr>
            <p:ph idx="1"/>
          </p:nvPr>
        </p:nvSpPr>
        <p:spPr>
          <a:xfrm>
            <a:off x="928419" y="1118901"/>
            <a:ext cx="10636375" cy="2591798"/>
          </a:xfrm>
        </p:spPr>
        <p:txBody>
          <a:bodyPr/>
          <a:lstStyle/>
          <a:p>
            <a:pPr marL="398463" indent="-279400"/>
            <a:r>
              <a:rPr lang="en-IN" dirty="0"/>
              <a:t>Buckets are implemented using linked lists.</a:t>
            </a:r>
          </a:p>
          <a:p>
            <a:pPr marL="398463" indent="-279400" algn="just"/>
            <a:r>
              <a:rPr lang="en-IN" dirty="0"/>
              <a:t>If there is a collision, then a new node is created and added at the end of the bucket.</a:t>
            </a:r>
          </a:p>
          <a:p>
            <a:pPr marL="398463" indent="-279400" algn="just"/>
            <a:r>
              <a:rPr lang="en-IN" dirty="0"/>
              <a:t>All he records with the same hash address may by linked together to    form a linked list. </a:t>
            </a:r>
          </a:p>
          <a:p>
            <a:pPr marL="398463" indent="-279400"/>
            <a:r>
              <a:rPr lang="en-IN" dirty="0"/>
              <a:t>In chaining, the entries are inserted as nodes in a linked list. </a:t>
            </a:r>
          </a:p>
          <a:p>
            <a:pPr marL="398463" indent="-279400"/>
            <a:r>
              <a:rPr lang="en-IN" dirty="0"/>
              <a:t>The hash table itself is an array of head pointers.</a:t>
            </a:r>
          </a:p>
        </p:txBody>
      </p:sp>
      <p:sp>
        <p:nvSpPr>
          <p:cNvPr id="5" name="TextBox 4">
            <a:extLst>
              <a:ext uri="{FF2B5EF4-FFF2-40B4-BE49-F238E27FC236}">
                <a16:creationId xmlns:a16="http://schemas.microsoft.com/office/drawing/2014/main" id="{879DAFE4-A660-4F0F-81FD-CC02236BDDF7}"/>
              </a:ext>
            </a:extLst>
          </p:cNvPr>
          <p:cNvSpPr txBox="1"/>
          <p:nvPr/>
        </p:nvSpPr>
        <p:spPr>
          <a:xfrm>
            <a:off x="1958614" y="270558"/>
            <a:ext cx="8955440"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CRT – CHAINING / OPEN HASHING</a:t>
            </a:r>
          </a:p>
        </p:txBody>
      </p:sp>
      <p:sp>
        <p:nvSpPr>
          <p:cNvPr id="6" name="Content Placeholder 2">
            <a:extLst>
              <a:ext uri="{FF2B5EF4-FFF2-40B4-BE49-F238E27FC236}">
                <a16:creationId xmlns:a16="http://schemas.microsoft.com/office/drawing/2014/main" id="{9EAE747F-0E01-4C38-951C-72A5B7E87DF7}"/>
              </a:ext>
            </a:extLst>
          </p:cNvPr>
          <p:cNvSpPr txBox="1">
            <a:spLocks/>
          </p:cNvSpPr>
          <p:nvPr/>
        </p:nvSpPr>
        <p:spPr bwMode="auto">
          <a:xfrm>
            <a:off x="1387709" y="4776292"/>
            <a:ext cx="10177085" cy="2136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667" kern="1200">
                <a:solidFill>
                  <a:srgbClr val="002060"/>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667"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Each bucket is independent</a:t>
            </a:r>
          </a:p>
          <a:p>
            <a:r>
              <a:rPr lang="en-IN" dirty="0"/>
              <a:t>List of entries with the same index.</a:t>
            </a:r>
          </a:p>
          <a:p>
            <a:r>
              <a:rPr lang="en-IN" dirty="0"/>
              <a:t>Hash table operations = </a:t>
            </a:r>
          </a:p>
          <a:p>
            <a:pPr marL="0" indent="0" algn="r">
              <a:buFont typeface="Arial" panose="020B0604020202020204" pitchFamily="34" charset="0"/>
              <a:buNone/>
            </a:pPr>
            <a:r>
              <a:rPr lang="en-IN" dirty="0"/>
              <a:t>time to find the bucket + time for the list operation</a:t>
            </a:r>
          </a:p>
          <a:p>
            <a:endParaRPr lang="en-IN" dirty="0"/>
          </a:p>
        </p:txBody>
      </p:sp>
      <p:sp>
        <p:nvSpPr>
          <p:cNvPr id="9" name="TextBox 8">
            <a:extLst>
              <a:ext uri="{FF2B5EF4-FFF2-40B4-BE49-F238E27FC236}">
                <a16:creationId xmlns:a16="http://schemas.microsoft.com/office/drawing/2014/main" id="{88A2551D-CF3E-4811-9CF7-04714BBFFB41}"/>
              </a:ext>
            </a:extLst>
          </p:cNvPr>
          <p:cNvSpPr txBox="1"/>
          <p:nvPr/>
        </p:nvSpPr>
        <p:spPr>
          <a:xfrm>
            <a:off x="968920" y="4376182"/>
            <a:ext cx="6094140" cy="400110"/>
          </a:xfrm>
          <a:prstGeom prst="rect">
            <a:avLst/>
          </a:prstGeom>
          <a:noFill/>
        </p:spPr>
        <p:txBody>
          <a:bodyPr wrap="square">
            <a:spAutoFit/>
          </a:bodyPr>
          <a:lstStyle/>
          <a:p>
            <a:pPr fontAlgn="auto">
              <a:spcBef>
                <a:spcPts val="0"/>
              </a:spcBef>
              <a:spcAft>
                <a:spcPts val="0"/>
              </a:spcAft>
              <a:defRPr/>
            </a:pPr>
            <a:r>
              <a:rPr lang="en-US" sz="2000" b="1" dirty="0">
                <a:solidFill>
                  <a:srgbClr val="E00D50"/>
                </a:solidFill>
                <a:latin typeface="Raleway"/>
              </a:rPr>
              <a:t>SEPARATE CHAINING</a:t>
            </a:r>
          </a:p>
        </p:txBody>
      </p:sp>
    </p:spTree>
    <p:extLst>
      <p:ext uri="{BB962C8B-B14F-4D97-AF65-F5344CB8AC3E}">
        <p14:creationId xmlns:p14="http://schemas.microsoft.com/office/powerpoint/2010/main" val="1405837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Separate Chaining with Linked Lists</a:t>
            </a:r>
          </a:p>
        </p:txBody>
      </p:sp>
      <p:sp>
        <p:nvSpPr>
          <p:cNvPr id="4" name="TextBox 3"/>
          <p:cNvSpPr txBox="1"/>
          <p:nvPr/>
        </p:nvSpPr>
        <p:spPr>
          <a:xfrm>
            <a:off x="799863" y="2621557"/>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IN" b="1" dirty="0">
                <a:solidFill>
                  <a:schemeClr val="tx1"/>
                </a:solidFill>
              </a:rPr>
              <a:t>Key 1</a:t>
            </a:r>
          </a:p>
        </p:txBody>
      </p:sp>
      <p:sp>
        <p:nvSpPr>
          <p:cNvPr id="5" name="TextBox 4"/>
          <p:cNvSpPr txBox="1"/>
          <p:nvPr/>
        </p:nvSpPr>
        <p:spPr>
          <a:xfrm>
            <a:off x="790216" y="3393767"/>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defPPr>
              <a:defRPr lang="en-US"/>
            </a:defPPr>
            <a:lvl1pPr algn="ctr">
              <a:defRPr b="1">
                <a:solidFill>
                  <a:schemeClr val="tx1"/>
                </a:solidFill>
              </a:defRPr>
            </a:lvl1pPr>
          </a:lstStyle>
          <a:p>
            <a:r>
              <a:rPr lang="en-IN" dirty="0"/>
              <a:t>Key 2</a:t>
            </a:r>
          </a:p>
        </p:txBody>
      </p:sp>
      <p:sp>
        <p:nvSpPr>
          <p:cNvPr id="6" name="TextBox 5"/>
          <p:cNvSpPr txBox="1"/>
          <p:nvPr/>
        </p:nvSpPr>
        <p:spPr>
          <a:xfrm>
            <a:off x="799863" y="4170707"/>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defPPr>
              <a:defRPr lang="en-US"/>
            </a:defPPr>
            <a:lvl1pPr algn="ctr">
              <a:defRPr b="1">
                <a:solidFill>
                  <a:schemeClr val="tx1"/>
                </a:solidFill>
              </a:defRPr>
            </a:lvl1pPr>
          </a:lstStyle>
          <a:p>
            <a:r>
              <a:rPr lang="en-IN" dirty="0"/>
              <a:t>Key 3</a:t>
            </a:r>
          </a:p>
        </p:txBody>
      </p:sp>
      <p:sp>
        <p:nvSpPr>
          <p:cNvPr id="7" name="TextBox 6"/>
          <p:cNvSpPr txBox="1"/>
          <p:nvPr/>
        </p:nvSpPr>
        <p:spPr>
          <a:xfrm>
            <a:off x="809510" y="4938922"/>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defPPr>
              <a:defRPr lang="en-US"/>
            </a:defPPr>
            <a:lvl1pPr algn="ctr">
              <a:defRPr b="1">
                <a:solidFill>
                  <a:schemeClr val="tx1"/>
                </a:solidFill>
              </a:defRPr>
            </a:lvl1pPr>
          </a:lstStyle>
          <a:p>
            <a:r>
              <a:rPr lang="en-IN" dirty="0"/>
              <a:t>Key 4</a:t>
            </a:r>
          </a:p>
        </p:txBody>
      </p:sp>
      <p:sp>
        <p:nvSpPr>
          <p:cNvPr id="8" name="TextBox 7"/>
          <p:cNvSpPr txBox="1"/>
          <p:nvPr/>
        </p:nvSpPr>
        <p:spPr>
          <a:xfrm>
            <a:off x="790217" y="5653586"/>
            <a:ext cx="1536171" cy="369332"/>
          </a:xfrm>
          <a:prstGeom prst="rect">
            <a:avLst/>
          </a:prstGeom>
          <a:solidFill>
            <a:schemeClr val="accent1">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defPPr>
              <a:defRPr lang="en-US"/>
            </a:defPPr>
            <a:lvl1pPr algn="ctr">
              <a:defRPr b="1">
                <a:solidFill>
                  <a:schemeClr val="tx1"/>
                </a:solidFill>
              </a:defRPr>
            </a:lvl1pPr>
          </a:lstStyle>
          <a:p>
            <a:r>
              <a:rPr lang="en-IN" dirty="0"/>
              <a:t>Key 5</a:t>
            </a:r>
          </a:p>
        </p:txBody>
      </p:sp>
      <p:sp>
        <p:nvSpPr>
          <p:cNvPr id="9" name="TextBox 8"/>
          <p:cNvSpPr txBox="1"/>
          <p:nvPr/>
        </p:nvSpPr>
        <p:spPr>
          <a:xfrm>
            <a:off x="790215" y="1695452"/>
            <a:ext cx="1536171" cy="369332"/>
          </a:xfrm>
          <a:prstGeom prst="rect">
            <a:avLst/>
          </a:prstGeom>
          <a:solidFill>
            <a:schemeClr val="bg2">
              <a:lumMod val="90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b="1" dirty="0">
                <a:solidFill>
                  <a:schemeClr val="tx1"/>
                </a:solidFill>
              </a:rPr>
              <a:t>Keys</a:t>
            </a:r>
          </a:p>
        </p:txBody>
      </p:sp>
      <p:sp>
        <p:nvSpPr>
          <p:cNvPr id="10" name="TextBox 9"/>
          <p:cNvSpPr txBox="1"/>
          <p:nvPr/>
        </p:nvSpPr>
        <p:spPr>
          <a:xfrm>
            <a:off x="3215680" y="1124744"/>
            <a:ext cx="153617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dirty="0"/>
              <a:t>Buckets</a:t>
            </a:r>
          </a:p>
        </p:txBody>
      </p:sp>
      <p:graphicFrame>
        <p:nvGraphicFramePr>
          <p:cNvPr id="11" name="Table 10"/>
          <p:cNvGraphicFramePr>
            <a:graphicFrameLocks noGrp="1"/>
          </p:cNvGraphicFramePr>
          <p:nvPr/>
        </p:nvGraphicFramePr>
        <p:xfrm>
          <a:off x="3167720" y="1796819"/>
          <a:ext cx="1776152" cy="4608516"/>
        </p:xfrm>
        <a:graphic>
          <a:graphicData uri="http://schemas.openxmlformats.org/drawingml/2006/table">
            <a:tbl>
              <a:tblPr firstRow="1" bandRow="1">
                <a:tableStyleId>{8799B23B-EC83-4686-B30A-512413B5E67A}</a:tableStyleId>
              </a:tblPr>
              <a:tblGrid>
                <a:gridCol w="888076">
                  <a:extLst>
                    <a:ext uri="{9D8B030D-6E8A-4147-A177-3AD203B41FA5}">
                      <a16:colId xmlns:a16="http://schemas.microsoft.com/office/drawing/2014/main" val="20000"/>
                    </a:ext>
                  </a:extLst>
                </a:gridCol>
                <a:gridCol w="888076">
                  <a:extLst>
                    <a:ext uri="{9D8B030D-6E8A-4147-A177-3AD203B41FA5}">
                      <a16:colId xmlns:a16="http://schemas.microsoft.com/office/drawing/2014/main" val="20001"/>
                    </a:ext>
                  </a:extLst>
                </a:gridCol>
              </a:tblGrid>
              <a:tr h="384043">
                <a:tc>
                  <a:txBody>
                    <a:bodyPr/>
                    <a:lstStyle/>
                    <a:p>
                      <a:pPr algn="ctr"/>
                      <a:r>
                        <a:rPr lang="en-IN" sz="1600" b="0" dirty="0">
                          <a:solidFill>
                            <a:schemeClr val="bg1"/>
                          </a:solidFill>
                        </a:rPr>
                        <a:t>000</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r>
                        <a:rPr lang="en-IN" sz="1600" b="0" dirty="0">
                          <a:solidFill>
                            <a:schemeClr val="bg1"/>
                          </a:solidFill>
                        </a:rPr>
                        <a:t>X</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r h="384043">
                <a:tc>
                  <a:txBody>
                    <a:bodyPr/>
                    <a:lstStyle/>
                    <a:p>
                      <a:pPr algn="ctr"/>
                      <a:r>
                        <a:rPr lang="en-IN" sz="1600" dirty="0">
                          <a:solidFill>
                            <a:schemeClr val="bg1"/>
                          </a:solidFill>
                        </a:rPr>
                        <a:t>001</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endParaRPr lang="en-IN" sz="1600" dirty="0">
                        <a:solidFill>
                          <a:schemeClr val="bg1"/>
                        </a:solidFill>
                      </a:endParaRP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1"/>
                  </a:ext>
                </a:extLst>
              </a:tr>
              <a:tr h="384043">
                <a:tc>
                  <a:txBody>
                    <a:bodyPr/>
                    <a:lstStyle/>
                    <a:p>
                      <a:pPr algn="ctr"/>
                      <a:r>
                        <a:rPr lang="en-IN" sz="1600" dirty="0">
                          <a:solidFill>
                            <a:schemeClr val="bg1"/>
                          </a:solidFill>
                        </a:rPr>
                        <a:t>002</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r>
                        <a:rPr lang="en-IN" sz="1600" dirty="0">
                          <a:solidFill>
                            <a:schemeClr val="bg1"/>
                          </a:solidFill>
                        </a:rPr>
                        <a:t>X</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2"/>
                  </a:ext>
                </a:extLst>
              </a:tr>
              <a:tr h="384043">
                <a:tc>
                  <a:txBody>
                    <a:bodyPr/>
                    <a:lstStyle/>
                    <a:p>
                      <a:pPr algn="ctr"/>
                      <a:r>
                        <a:rPr lang="en-IN" sz="1600" dirty="0">
                          <a:solidFill>
                            <a:schemeClr val="bg1"/>
                          </a:solidFill>
                        </a:rPr>
                        <a:t>…</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r>
                        <a:rPr lang="en-IN" sz="1600" dirty="0">
                          <a:solidFill>
                            <a:schemeClr val="bg1"/>
                          </a:solidFill>
                        </a:rPr>
                        <a:t>…</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3"/>
                  </a:ext>
                </a:extLst>
              </a:tr>
              <a:tr h="384043">
                <a:tc>
                  <a:txBody>
                    <a:bodyPr/>
                    <a:lstStyle/>
                    <a:p>
                      <a:pPr algn="ctr"/>
                      <a:r>
                        <a:rPr lang="en-IN" sz="1600" dirty="0">
                          <a:solidFill>
                            <a:schemeClr val="bg1"/>
                          </a:solidFill>
                        </a:rPr>
                        <a:t>151</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r>
                        <a:rPr lang="en-IN" sz="1600" dirty="0">
                          <a:solidFill>
                            <a:schemeClr val="bg1"/>
                          </a:solidFill>
                        </a:rPr>
                        <a:t>X</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4"/>
                  </a:ext>
                </a:extLst>
              </a:tr>
              <a:tr h="384043">
                <a:tc>
                  <a:txBody>
                    <a:bodyPr/>
                    <a:lstStyle/>
                    <a:p>
                      <a:pPr algn="ctr"/>
                      <a:r>
                        <a:rPr lang="en-IN" sz="1600" dirty="0">
                          <a:solidFill>
                            <a:schemeClr val="bg1"/>
                          </a:solidFill>
                        </a:rPr>
                        <a:t>152</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endParaRPr lang="en-IN" sz="1600" dirty="0">
                        <a:solidFill>
                          <a:schemeClr val="bg1"/>
                        </a:solidFill>
                      </a:endParaRP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5"/>
                  </a:ext>
                </a:extLst>
              </a:tr>
              <a:tr h="384043">
                <a:tc>
                  <a:txBody>
                    <a:bodyPr/>
                    <a:lstStyle/>
                    <a:p>
                      <a:pPr algn="ctr"/>
                      <a:r>
                        <a:rPr lang="en-IN" sz="1600" dirty="0">
                          <a:solidFill>
                            <a:schemeClr val="bg1"/>
                          </a:solidFill>
                        </a:rPr>
                        <a:t>153</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endParaRPr lang="en-IN" sz="1600" dirty="0">
                        <a:solidFill>
                          <a:schemeClr val="bg1"/>
                        </a:solidFill>
                      </a:endParaRP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6"/>
                  </a:ext>
                </a:extLst>
              </a:tr>
              <a:tr h="384043">
                <a:tc>
                  <a:txBody>
                    <a:bodyPr/>
                    <a:lstStyle/>
                    <a:p>
                      <a:pPr algn="ctr"/>
                      <a:r>
                        <a:rPr lang="en-IN" sz="1600" dirty="0">
                          <a:solidFill>
                            <a:schemeClr val="bg1"/>
                          </a:solidFill>
                        </a:rPr>
                        <a:t>154</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r>
                        <a:rPr lang="en-IN" sz="1600" dirty="0">
                          <a:solidFill>
                            <a:schemeClr val="bg1"/>
                          </a:solidFill>
                        </a:rPr>
                        <a:t>X</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7"/>
                  </a:ext>
                </a:extLst>
              </a:tr>
              <a:tr h="384043">
                <a:tc>
                  <a:txBody>
                    <a:bodyPr/>
                    <a:lstStyle/>
                    <a:p>
                      <a:pPr algn="ctr"/>
                      <a:r>
                        <a:rPr lang="en-IN" sz="1600" dirty="0">
                          <a:solidFill>
                            <a:schemeClr val="bg1"/>
                          </a:solidFill>
                        </a:rPr>
                        <a:t>…</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r>
                        <a:rPr lang="en-IN" sz="1600" dirty="0">
                          <a:solidFill>
                            <a:schemeClr val="bg1"/>
                          </a:solidFill>
                        </a:rPr>
                        <a:t>…</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8"/>
                  </a:ext>
                </a:extLst>
              </a:tr>
              <a:tr h="384043">
                <a:tc>
                  <a:txBody>
                    <a:bodyPr/>
                    <a:lstStyle/>
                    <a:p>
                      <a:pPr algn="ctr"/>
                      <a:r>
                        <a:rPr lang="en-IN" sz="1600" dirty="0">
                          <a:solidFill>
                            <a:schemeClr val="bg1"/>
                          </a:solidFill>
                        </a:rPr>
                        <a:t>251</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r>
                        <a:rPr lang="en-IN" sz="1600" dirty="0">
                          <a:solidFill>
                            <a:schemeClr val="bg1"/>
                          </a:solidFill>
                        </a:rPr>
                        <a:t>X</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09"/>
                  </a:ext>
                </a:extLst>
              </a:tr>
              <a:tr h="384043">
                <a:tc>
                  <a:txBody>
                    <a:bodyPr/>
                    <a:lstStyle/>
                    <a:p>
                      <a:pPr algn="ctr"/>
                      <a:r>
                        <a:rPr lang="en-IN" sz="1600" dirty="0">
                          <a:solidFill>
                            <a:schemeClr val="bg1"/>
                          </a:solidFill>
                        </a:rPr>
                        <a:t>252</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endParaRPr lang="en-IN" sz="1600" dirty="0">
                        <a:solidFill>
                          <a:schemeClr val="bg1"/>
                        </a:solidFill>
                      </a:endParaRP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10"/>
                  </a:ext>
                </a:extLst>
              </a:tr>
              <a:tr h="384043">
                <a:tc>
                  <a:txBody>
                    <a:bodyPr/>
                    <a:lstStyle/>
                    <a:p>
                      <a:pPr algn="ctr"/>
                      <a:r>
                        <a:rPr lang="en-IN" sz="1600" dirty="0">
                          <a:solidFill>
                            <a:schemeClr val="bg1"/>
                          </a:solidFill>
                        </a:rPr>
                        <a:t>253</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tc>
                  <a:txBody>
                    <a:bodyPr/>
                    <a:lstStyle/>
                    <a:p>
                      <a:pPr algn="ctr"/>
                      <a:r>
                        <a:rPr lang="en-IN" sz="1600" dirty="0">
                          <a:solidFill>
                            <a:schemeClr val="bg1"/>
                          </a:solidFill>
                        </a:rPr>
                        <a:t>X</a:t>
                      </a:r>
                    </a:p>
                  </a:txBody>
                  <a:tcPr marL="121920" marR="121920" marT="60960" marB="60960">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rgbClr val="7030A0"/>
                    </a:solidFill>
                  </a:tcPr>
                </a:tc>
                <a:extLst>
                  <a:ext uri="{0D108BD9-81ED-4DB2-BD59-A6C34878D82A}">
                    <a16:rowId xmlns:a16="http://schemas.microsoft.com/office/drawing/2014/main" val="10011"/>
                  </a:ext>
                </a:extLst>
              </a:tr>
            </a:tbl>
          </a:graphicData>
        </a:graphic>
      </p:graphicFrame>
      <p:sp>
        <p:nvSpPr>
          <p:cNvPr id="12" name="TextBox 11"/>
          <p:cNvSpPr txBox="1"/>
          <p:nvPr/>
        </p:nvSpPr>
        <p:spPr>
          <a:xfrm>
            <a:off x="8077605" y="1146248"/>
            <a:ext cx="153617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dirty="0"/>
              <a:t>Entries</a:t>
            </a:r>
          </a:p>
        </p:txBody>
      </p:sp>
      <p:graphicFrame>
        <p:nvGraphicFramePr>
          <p:cNvPr id="13" name="Table 12"/>
          <p:cNvGraphicFramePr>
            <a:graphicFrameLocks noGrp="1"/>
          </p:cNvGraphicFramePr>
          <p:nvPr>
            <p:extLst>
              <p:ext uri="{D42A27DB-BD31-4B8C-83A1-F6EECF244321}">
                <p14:modId xmlns:p14="http://schemas.microsoft.com/office/powerpoint/2010/main" val="2977884918"/>
              </p:ext>
            </p:extLst>
          </p:nvPr>
        </p:nvGraphicFramePr>
        <p:xfrm>
          <a:off x="6960096" y="1898454"/>
          <a:ext cx="4773760" cy="494453"/>
        </p:xfrm>
        <a:graphic>
          <a:graphicData uri="http://schemas.openxmlformats.org/drawingml/2006/table">
            <a:tbl>
              <a:tblPr firstRow="1" bandRow="1">
                <a:tableStyleId>{5C22544A-7EE6-4342-B048-85BDC9FD1C3A}</a:tableStyleId>
              </a:tblPr>
              <a:tblGrid>
                <a:gridCol w="558304">
                  <a:extLst>
                    <a:ext uri="{9D8B030D-6E8A-4147-A177-3AD203B41FA5}">
                      <a16:colId xmlns:a16="http://schemas.microsoft.com/office/drawing/2014/main" val="20000"/>
                    </a:ext>
                  </a:extLst>
                </a:gridCol>
                <a:gridCol w="2092776">
                  <a:extLst>
                    <a:ext uri="{9D8B030D-6E8A-4147-A177-3AD203B41FA5}">
                      <a16:colId xmlns:a16="http://schemas.microsoft.com/office/drawing/2014/main" val="20001"/>
                    </a:ext>
                  </a:extLst>
                </a:gridCol>
                <a:gridCol w="2122680">
                  <a:extLst>
                    <a:ext uri="{9D8B030D-6E8A-4147-A177-3AD203B41FA5}">
                      <a16:colId xmlns:a16="http://schemas.microsoft.com/office/drawing/2014/main" val="20002"/>
                    </a:ext>
                  </a:extLst>
                </a:gridCol>
              </a:tblGrid>
              <a:tr h="494453">
                <a:tc>
                  <a:txBody>
                    <a:bodyPr/>
                    <a:lstStyle/>
                    <a:p>
                      <a:pPr algn="ctr"/>
                      <a:r>
                        <a:rPr lang="en-IN" sz="2400" dirty="0"/>
                        <a:t>X</a:t>
                      </a:r>
                    </a:p>
                  </a:txBody>
                  <a:tcPr marL="121920" marR="121920" marT="60960" marB="60960"/>
                </a:tc>
                <a:tc>
                  <a:txBody>
                    <a:bodyPr/>
                    <a:lstStyle/>
                    <a:p>
                      <a:pPr algn="ctr"/>
                      <a:r>
                        <a:rPr lang="en-IN" sz="2400" dirty="0"/>
                        <a:t>Key 5</a:t>
                      </a:r>
                    </a:p>
                  </a:txBody>
                  <a:tcPr marL="121920" marR="121920" marT="60960" marB="60960"/>
                </a:tc>
                <a:tc>
                  <a:txBody>
                    <a:bodyPr/>
                    <a:lstStyle/>
                    <a:p>
                      <a:pPr algn="ctr"/>
                      <a:r>
                        <a:rPr lang="en-IN" sz="2400" dirty="0"/>
                        <a:t>37110001</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49606498"/>
              </p:ext>
            </p:extLst>
          </p:nvPr>
        </p:nvGraphicFramePr>
        <p:xfrm>
          <a:off x="6960096" y="2928883"/>
          <a:ext cx="4773760" cy="494453"/>
        </p:xfrm>
        <a:graphic>
          <a:graphicData uri="http://schemas.openxmlformats.org/drawingml/2006/table">
            <a:tbl>
              <a:tblPr firstRow="1" bandRow="1">
                <a:tableStyleId>{5C22544A-7EE6-4342-B048-85BDC9FD1C3A}</a:tableStyleId>
              </a:tblPr>
              <a:tblGrid>
                <a:gridCol w="596404">
                  <a:extLst>
                    <a:ext uri="{9D8B030D-6E8A-4147-A177-3AD203B41FA5}">
                      <a16:colId xmlns:a16="http://schemas.microsoft.com/office/drawing/2014/main" val="20000"/>
                    </a:ext>
                  </a:extLst>
                </a:gridCol>
                <a:gridCol w="2054676">
                  <a:extLst>
                    <a:ext uri="{9D8B030D-6E8A-4147-A177-3AD203B41FA5}">
                      <a16:colId xmlns:a16="http://schemas.microsoft.com/office/drawing/2014/main" val="20001"/>
                    </a:ext>
                  </a:extLst>
                </a:gridCol>
                <a:gridCol w="2122680">
                  <a:extLst>
                    <a:ext uri="{9D8B030D-6E8A-4147-A177-3AD203B41FA5}">
                      <a16:colId xmlns:a16="http://schemas.microsoft.com/office/drawing/2014/main" val="20002"/>
                    </a:ext>
                  </a:extLst>
                </a:gridCol>
              </a:tblGrid>
              <a:tr h="494453">
                <a:tc>
                  <a:txBody>
                    <a:bodyPr/>
                    <a:lstStyle/>
                    <a:p>
                      <a:pPr algn="ctr"/>
                      <a:endParaRPr lang="en-IN" sz="2400" dirty="0"/>
                    </a:p>
                  </a:txBody>
                  <a:tcPr marL="121920" marR="121920" marT="60960" marB="60960"/>
                </a:tc>
                <a:tc>
                  <a:txBody>
                    <a:bodyPr/>
                    <a:lstStyle/>
                    <a:p>
                      <a:pPr algn="ctr"/>
                      <a:r>
                        <a:rPr lang="en-IN" sz="2400" dirty="0"/>
                        <a:t>Key 2</a:t>
                      </a:r>
                    </a:p>
                  </a:txBody>
                  <a:tcPr marL="121920" marR="121920" marT="60960" marB="60960"/>
                </a:tc>
                <a:tc>
                  <a:txBody>
                    <a:bodyPr/>
                    <a:lstStyle/>
                    <a:p>
                      <a:pPr algn="ctr"/>
                      <a:r>
                        <a:rPr lang="en-IN" sz="2400" dirty="0"/>
                        <a:t>37110002</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82204097"/>
              </p:ext>
            </p:extLst>
          </p:nvPr>
        </p:nvGraphicFramePr>
        <p:xfrm>
          <a:off x="6960095" y="3778579"/>
          <a:ext cx="4773761" cy="494453"/>
        </p:xfrm>
        <a:graphic>
          <a:graphicData uri="http://schemas.openxmlformats.org/drawingml/2006/table">
            <a:tbl>
              <a:tblPr firstRow="1" bandRow="1">
                <a:tableStyleId>{5C22544A-7EE6-4342-B048-85BDC9FD1C3A}</a:tableStyleId>
              </a:tblPr>
              <a:tblGrid>
                <a:gridCol w="471805">
                  <a:extLst>
                    <a:ext uri="{9D8B030D-6E8A-4147-A177-3AD203B41FA5}">
                      <a16:colId xmlns:a16="http://schemas.microsoft.com/office/drawing/2014/main" val="20000"/>
                    </a:ext>
                  </a:extLst>
                </a:gridCol>
                <a:gridCol w="2095841">
                  <a:extLst>
                    <a:ext uri="{9D8B030D-6E8A-4147-A177-3AD203B41FA5}">
                      <a16:colId xmlns:a16="http://schemas.microsoft.com/office/drawing/2014/main" val="20001"/>
                    </a:ext>
                  </a:extLst>
                </a:gridCol>
                <a:gridCol w="2206115">
                  <a:extLst>
                    <a:ext uri="{9D8B030D-6E8A-4147-A177-3AD203B41FA5}">
                      <a16:colId xmlns:a16="http://schemas.microsoft.com/office/drawing/2014/main" val="20002"/>
                    </a:ext>
                  </a:extLst>
                </a:gridCol>
              </a:tblGrid>
              <a:tr h="494453">
                <a:tc>
                  <a:txBody>
                    <a:bodyPr/>
                    <a:lstStyle/>
                    <a:p>
                      <a:pPr algn="ctr"/>
                      <a:r>
                        <a:rPr lang="en-IN" sz="2400" dirty="0"/>
                        <a:t>X</a:t>
                      </a:r>
                    </a:p>
                  </a:txBody>
                  <a:tcPr marL="121920" marR="121920" marT="60960" marB="60960"/>
                </a:tc>
                <a:tc>
                  <a:txBody>
                    <a:bodyPr/>
                    <a:lstStyle/>
                    <a:p>
                      <a:pPr algn="ctr"/>
                      <a:r>
                        <a:rPr lang="en-IN" sz="2400" dirty="0"/>
                        <a:t>Key 1</a:t>
                      </a:r>
                    </a:p>
                  </a:txBody>
                  <a:tcPr marL="121920" marR="121920" marT="60960" marB="60960"/>
                </a:tc>
                <a:tc>
                  <a:txBody>
                    <a:bodyPr/>
                    <a:lstStyle/>
                    <a:p>
                      <a:pPr algn="ctr"/>
                      <a:r>
                        <a:rPr lang="en-IN" sz="2400" dirty="0"/>
                        <a:t>37110600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01770200"/>
              </p:ext>
            </p:extLst>
          </p:nvPr>
        </p:nvGraphicFramePr>
        <p:xfrm>
          <a:off x="6960095" y="4714719"/>
          <a:ext cx="4773760" cy="494453"/>
        </p:xfrm>
        <a:graphic>
          <a:graphicData uri="http://schemas.openxmlformats.org/drawingml/2006/table">
            <a:tbl>
              <a:tblPr firstRow="1" bandRow="1">
                <a:tableStyleId>{5C22544A-7EE6-4342-B048-85BDC9FD1C3A}</a:tableStyleId>
              </a:tblPr>
              <a:tblGrid>
                <a:gridCol w="596405">
                  <a:extLst>
                    <a:ext uri="{9D8B030D-6E8A-4147-A177-3AD203B41FA5}">
                      <a16:colId xmlns:a16="http://schemas.microsoft.com/office/drawing/2014/main" val="20000"/>
                    </a:ext>
                  </a:extLst>
                </a:gridCol>
                <a:gridCol w="2054675">
                  <a:extLst>
                    <a:ext uri="{9D8B030D-6E8A-4147-A177-3AD203B41FA5}">
                      <a16:colId xmlns:a16="http://schemas.microsoft.com/office/drawing/2014/main" val="20001"/>
                    </a:ext>
                  </a:extLst>
                </a:gridCol>
                <a:gridCol w="2122680">
                  <a:extLst>
                    <a:ext uri="{9D8B030D-6E8A-4147-A177-3AD203B41FA5}">
                      <a16:colId xmlns:a16="http://schemas.microsoft.com/office/drawing/2014/main" val="20002"/>
                    </a:ext>
                  </a:extLst>
                </a:gridCol>
              </a:tblGrid>
              <a:tr h="494453">
                <a:tc>
                  <a:txBody>
                    <a:bodyPr/>
                    <a:lstStyle/>
                    <a:p>
                      <a:pPr algn="ctr"/>
                      <a:r>
                        <a:rPr lang="en-IN" sz="2400" dirty="0"/>
                        <a:t>X</a:t>
                      </a:r>
                    </a:p>
                  </a:txBody>
                  <a:tcPr marL="121920" marR="121920" marT="60960" marB="60960"/>
                </a:tc>
                <a:tc>
                  <a:txBody>
                    <a:bodyPr/>
                    <a:lstStyle/>
                    <a:p>
                      <a:pPr algn="ctr"/>
                      <a:r>
                        <a:rPr lang="en-IN" sz="2400" dirty="0"/>
                        <a:t>Key 4</a:t>
                      </a:r>
                    </a:p>
                  </a:txBody>
                  <a:tcPr marL="121920" marR="121920" marT="60960" marB="60960"/>
                </a:tc>
                <a:tc>
                  <a:txBody>
                    <a:bodyPr/>
                    <a:lstStyle/>
                    <a:p>
                      <a:pPr algn="ctr"/>
                      <a:r>
                        <a:rPr lang="en-IN" sz="2400" dirty="0"/>
                        <a:t>37110573</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967883526"/>
              </p:ext>
            </p:extLst>
          </p:nvPr>
        </p:nvGraphicFramePr>
        <p:xfrm>
          <a:off x="6943237" y="5620336"/>
          <a:ext cx="4773760" cy="494453"/>
        </p:xfrm>
        <a:graphic>
          <a:graphicData uri="http://schemas.openxmlformats.org/drawingml/2006/table">
            <a:tbl>
              <a:tblPr firstRow="1" bandRow="1">
                <a:tableStyleId>{5C22544A-7EE6-4342-B048-85BDC9FD1C3A}</a:tableStyleId>
              </a:tblPr>
              <a:tblGrid>
                <a:gridCol w="689463">
                  <a:extLst>
                    <a:ext uri="{9D8B030D-6E8A-4147-A177-3AD203B41FA5}">
                      <a16:colId xmlns:a16="http://schemas.microsoft.com/office/drawing/2014/main" val="20000"/>
                    </a:ext>
                  </a:extLst>
                </a:gridCol>
                <a:gridCol w="1961617">
                  <a:extLst>
                    <a:ext uri="{9D8B030D-6E8A-4147-A177-3AD203B41FA5}">
                      <a16:colId xmlns:a16="http://schemas.microsoft.com/office/drawing/2014/main" val="20001"/>
                    </a:ext>
                  </a:extLst>
                </a:gridCol>
                <a:gridCol w="2122680">
                  <a:extLst>
                    <a:ext uri="{9D8B030D-6E8A-4147-A177-3AD203B41FA5}">
                      <a16:colId xmlns:a16="http://schemas.microsoft.com/office/drawing/2014/main" val="20002"/>
                    </a:ext>
                  </a:extLst>
                </a:gridCol>
              </a:tblGrid>
              <a:tr h="494453">
                <a:tc>
                  <a:txBody>
                    <a:bodyPr/>
                    <a:lstStyle/>
                    <a:p>
                      <a:pPr algn="ctr"/>
                      <a:r>
                        <a:rPr lang="en-IN" sz="2400" dirty="0"/>
                        <a:t>X</a:t>
                      </a:r>
                    </a:p>
                  </a:txBody>
                  <a:tcPr marL="121920" marR="121920" marT="60960" marB="60960"/>
                </a:tc>
                <a:tc>
                  <a:txBody>
                    <a:bodyPr/>
                    <a:lstStyle/>
                    <a:p>
                      <a:pPr algn="ctr"/>
                      <a:r>
                        <a:rPr lang="en-IN" sz="2400" dirty="0"/>
                        <a:t>Key 3</a:t>
                      </a:r>
                    </a:p>
                  </a:txBody>
                  <a:tcPr marL="121920" marR="121920" marT="60960" marB="60960"/>
                </a:tc>
                <a:tc>
                  <a:txBody>
                    <a:bodyPr/>
                    <a:lstStyle/>
                    <a:p>
                      <a:pPr algn="ctr"/>
                      <a:r>
                        <a:rPr lang="en-IN" sz="2400" dirty="0"/>
                        <a:t>37110004</a:t>
                      </a:r>
                    </a:p>
                  </a:txBody>
                  <a:tcPr marL="121920" marR="121920" marT="60960" marB="60960"/>
                </a:tc>
                <a:extLst>
                  <a:ext uri="{0D108BD9-81ED-4DB2-BD59-A6C34878D82A}">
                    <a16:rowId xmlns:a16="http://schemas.microsoft.com/office/drawing/2014/main" val="10000"/>
                  </a:ext>
                </a:extLst>
              </a:tr>
            </a:tbl>
          </a:graphicData>
        </a:graphic>
      </p:graphicFrame>
      <p:cxnSp>
        <p:nvCxnSpPr>
          <p:cNvPr id="19" name="Straight Arrow Connector 18"/>
          <p:cNvCxnSpPr>
            <a:cxnSpLocks/>
          </p:cNvCxnSpPr>
          <p:nvPr/>
        </p:nvCxnSpPr>
        <p:spPr>
          <a:xfrm>
            <a:off x="2201620" y="2982179"/>
            <a:ext cx="1014060" cy="884933"/>
          </a:xfrm>
          <a:prstGeom prst="straightConnector1">
            <a:avLst/>
          </a:prstGeom>
          <a:ln>
            <a:tailEnd type="triangle" w="lg" len="lg"/>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cxnSpLocks/>
            <a:stCxn id="5" idx="3"/>
          </p:cNvCxnSpPr>
          <p:nvPr/>
        </p:nvCxnSpPr>
        <p:spPr>
          <a:xfrm>
            <a:off x="2326387" y="3578433"/>
            <a:ext cx="815958" cy="403537"/>
          </a:xfrm>
          <a:prstGeom prst="straightConnector1">
            <a:avLst/>
          </a:prstGeom>
          <a:ln>
            <a:tailEnd type="triangle" w="lg" len="lg"/>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a:cxnSpLocks/>
          </p:cNvCxnSpPr>
          <p:nvPr/>
        </p:nvCxnSpPr>
        <p:spPr>
          <a:xfrm>
            <a:off x="2269718" y="4540039"/>
            <a:ext cx="905868" cy="1298213"/>
          </a:xfrm>
          <a:prstGeom prst="straightConnector1">
            <a:avLst/>
          </a:prstGeom>
          <a:ln>
            <a:tailEnd type="triangle" w="lg" len="lg"/>
          </a:ln>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a:cxnSpLocks/>
            <a:stCxn id="7" idx="3"/>
          </p:cNvCxnSpPr>
          <p:nvPr/>
        </p:nvCxnSpPr>
        <p:spPr>
          <a:xfrm flipV="1">
            <a:off x="2345681" y="4273034"/>
            <a:ext cx="855280" cy="850554"/>
          </a:xfrm>
          <a:prstGeom prst="straightConnector1">
            <a:avLst/>
          </a:prstGeom>
          <a:ln>
            <a:tailEnd type="triangle" w="lg" len="lg"/>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a:cxnSpLocks/>
          </p:cNvCxnSpPr>
          <p:nvPr/>
        </p:nvCxnSpPr>
        <p:spPr>
          <a:xfrm flipV="1">
            <a:off x="2338768" y="2409486"/>
            <a:ext cx="787017" cy="3286058"/>
          </a:xfrm>
          <a:prstGeom prst="straightConnector1">
            <a:avLst/>
          </a:prstGeom>
          <a:ln>
            <a:tailEnd type="triangle" w="lg" len="lg"/>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a:endCxn id="13" idx="1"/>
          </p:cNvCxnSpPr>
          <p:nvPr/>
        </p:nvCxnSpPr>
        <p:spPr>
          <a:xfrm flipV="1">
            <a:off x="4665307" y="2145680"/>
            <a:ext cx="2294789" cy="247227"/>
          </a:xfrm>
          <a:prstGeom prst="straightConnector1">
            <a:avLst/>
          </a:prstGeom>
          <a:ln>
            <a:headEnd type="diamond"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p:cNvCxnSpPr>
            <a:endCxn id="14" idx="1"/>
          </p:cNvCxnSpPr>
          <p:nvPr/>
        </p:nvCxnSpPr>
        <p:spPr>
          <a:xfrm flipV="1">
            <a:off x="4665307" y="3176110"/>
            <a:ext cx="2294789" cy="762889"/>
          </a:xfrm>
          <a:prstGeom prst="straightConnector1">
            <a:avLst/>
          </a:prstGeom>
          <a:ln>
            <a:headEnd type="diamond" w="lg" len="lg"/>
            <a:tailEnd type="triangle" w="lg" len="lg"/>
          </a:ln>
        </p:spPr>
        <p:style>
          <a:lnRef idx="3">
            <a:schemeClr val="dk1"/>
          </a:lnRef>
          <a:fillRef idx="0">
            <a:schemeClr val="dk1"/>
          </a:fillRef>
          <a:effectRef idx="2">
            <a:schemeClr val="dk1"/>
          </a:effectRef>
          <a:fontRef idx="minor">
            <a:schemeClr val="tx1"/>
          </a:fontRef>
        </p:style>
      </p:cxnSp>
      <p:cxnSp>
        <p:nvCxnSpPr>
          <p:cNvPr id="34" name="Straight Arrow Connector 33"/>
          <p:cNvCxnSpPr>
            <a:endCxn id="16" idx="1"/>
          </p:cNvCxnSpPr>
          <p:nvPr/>
        </p:nvCxnSpPr>
        <p:spPr>
          <a:xfrm>
            <a:off x="4684599" y="4303265"/>
            <a:ext cx="2275496" cy="658680"/>
          </a:xfrm>
          <a:prstGeom prst="straightConnector1">
            <a:avLst/>
          </a:prstGeom>
          <a:ln>
            <a:headEnd type="diamond" w="lg" len="lg"/>
            <a:tailEnd type="triangle" w="lg" len="lg"/>
          </a:ln>
        </p:spPr>
        <p:style>
          <a:lnRef idx="3">
            <a:schemeClr val="dk1"/>
          </a:lnRef>
          <a:fillRef idx="0">
            <a:schemeClr val="dk1"/>
          </a:fillRef>
          <a:effectRef idx="2">
            <a:schemeClr val="dk1"/>
          </a:effectRef>
          <a:fontRef idx="minor">
            <a:schemeClr val="tx1"/>
          </a:fontRef>
        </p:style>
      </p:cxnSp>
      <p:cxnSp>
        <p:nvCxnSpPr>
          <p:cNvPr id="36" name="Straight Arrow Connector 35"/>
          <p:cNvCxnSpPr>
            <a:cxnSpLocks/>
            <a:endCxn id="17" idx="1"/>
          </p:cNvCxnSpPr>
          <p:nvPr/>
        </p:nvCxnSpPr>
        <p:spPr>
          <a:xfrm>
            <a:off x="4559829" y="5791616"/>
            <a:ext cx="2383408" cy="75946"/>
          </a:xfrm>
          <a:prstGeom prst="straightConnector1">
            <a:avLst/>
          </a:prstGeom>
          <a:ln>
            <a:headEnd type="diamond" w="lg" len="lg"/>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7152117" y="3176110"/>
            <a:ext cx="0" cy="602469"/>
          </a:xfrm>
          <a:prstGeom prst="straightConnector1">
            <a:avLst/>
          </a:prstGeom>
          <a:ln>
            <a:headEnd type="diamond" w="lg" len="lg"/>
            <a:tailEnd type="triangle" w="lg" len="lg"/>
          </a:ln>
        </p:spPr>
        <p:style>
          <a:lnRef idx="3">
            <a:schemeClr val="accent3"/>
          </a:lnRef>
          <a:fillRef idx="0">
            <a:schemeClr val="accent3"/>
          </a:fillRef>
          <a:effectRef idx="2">
            <a:schemeClr val="accent3"/>
          </a:effectRef>
          <a:fontRef idx="minor">
            <a:schemeClr val="tx1"/>
          </a:fontRef>
        </p:style>
      </p:cxnSp>
      <p:sp>
        <p:nvSpPr>
          <p:cNvPr id="3" name="TextBox 2">
            <a:extLst>
              <a:ext uri="{FF2B5EF4-FFF2-40B4-BE49-F238E27FC236}">
                <a16:creationId xmlns:a16="http://schemas.microsoft.com/office/drawing/2014/main" id="{A96557E6-DD80-4FF5-925E-EA8A64ED5BAB}"/>
              </a:ext>
            </a:extLst>
          </p:cNvPr>
          <p:cNvSpPr txBox="1"/>
          <p:nvPr/>
        </p:nvSpPr>
        <p:spPr>
          <a:xfrm>
            <a:off x="2162207" y="106196"/>
            <a:ext cx="8799835" cy="646331"/>
          </a:xfrm>
          <a:prstGeom prst="rect">
            <a:avLst/>
          </a:prstGeom>
          <a:noFill/>
        </p:spPr>
        <p:txBody>
          <a:bodyPr wrap="square">
            <a:spAutoFit/>
          </a:bodyPr>
          <a:lstStyle/>
          <a:p>
            <a:pPr fontAlgn="auto">
              <a:spcBef>
                <a:spcPts val="0"/>
              </a:spcBef>
              <a:spcAft>
                <a:spcPts val="0"/>
              </a:spcAft>
              <a:defRPr/>
            </a:pPr>
            <a:r>
              <a:rPr lang="en-US" sz="3600" b="1" dirty="0">
                <a:solidFill>
                  <a:srgbClr val="E00D50"/>
                </a:solidFill>
                <a:latin typeface="Raleway"/>
              </a:rPr>
              <a:t>CRT – separate chaining with Linked List</a:t>
            </a:r>
          </a:p>
        </p:txBody>
      </p:sp>
    </p:spTree>
    <p:extLst>
      <p:ext uri="{BB962C8B-B14F-4D97-AF65-F5344CB8AC3E}">
        <p14:creationId xmlns:p14="http://schemas.microsoft.com/office/powerpoint/2010/main" val="4181262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Disadvantages</a:t>
            </a:r>
          </a:p>
        </p:txBody>
      </p:sp>
      <p:sp>
        <p:nvSpPr>
          <p:cNvPr id="3" name="Content Placeholder 2"/>
          <p:cNvSpPr>
            <a:spLocks noGrp="1"/>
          </p:cNvSpPr>
          <p:nvPr>
            <p:ph idx="1"/>
          </p:nvPr>
        </p:nvSpPr>
        <p:spPr>
          <a:xfrm>
            <a:off x="965498" y="1927653"/>
            <a:ext cx="9862160" cy="3525727"/>
          </a:xfrm>
        </p:spPr>
        <p:txBody>
          <a:bodyPr/>
          <a:lstStyle/>
          <a:p>
            <a:pPr marL="977900" indent="-520700"/>
            <a:r>
              <a:rPr lang="en-IN" dirty="0"/>
              <a:t>Linked lists will be extended</a:t>
            </a:r>
          </a:p>
          <a:p>
            <a:pPr marL="977900" indent="-520700"/>
            <a:r>
              <a:rPr lang="en-IN" dirty="0"/>
              <a:t>Longer lists results in decreased performance during insertion / deletion / querying</a:t>
            </a:r>
          </a:p>
          <a:p>
            <a:pPr marL="977900" indent="-520700"/>
            <a:r>
              <a:rPr lang="en-IN" dirty="0"/>
              <a:t>Memory (pointers)</a:t>
            </a:r>
          </a:p>
          <a:p>
            <a:pPr marL="977900" indent="-520700"/>
            <a:r>
              <a:rPr lang="en-IN" dirty="0"/>
              <a:t>Worst Case</a:t>
            </a:r>
          </a:p>
          <a:p>
            <a:pPr marL="1892300" lvl="3" indent="-520700"/>
            <a:r>
              <a:rPr lang="en-IN" sz="2800" dirty="0"/>
              <a:t>When all the nodes are pointed to one linked list!!</a:t>
            </a:r>
          </a:p>
          <a:p>
            <a:pPr marL="1892300" lvl="3" indent="-520700"/>
            <a:r>
              <a:rPr lang="en-IN" sz="2800" dirty="0"/>
              <a:t>Bad Hash function</a:t>
            </a:r>
          </a:p>
          <a:p>
            <a:endParaRPr lang="en-IN" dirty="0"/>
          </a:p>
          <a:p>
            <a:endParaRPr lang="en-IN" dirty="0"/>
          </a:p>
        </p:txBody>
      </p:sp>
      <p:sp>
        <p:nvSpPr>
          <p:cNvPr id="5" name="TextBox 4">
            <a:extLst>
              <a:ext uri="{FF2B5EF4-FFF2-40B4-BE49-F238E27FC236}">
                <a16:creationId xmlns:a16="http://schemas.microsoft.com/office/drawing/2014/main" id="{3D6CABD1-54B2-489F-AF1E-43776F6DEA67}"/>
              </a:ext>
            </a:extLst>
          </p:cNvPr>
          <p:cNvSpPr txBox="1"/>
          <p:nvPr/>
        </p:nvSpPr>
        <p:spPr>
          <a:xfrm>
            <a:off x="2027823" y="270558"/>
            <a:ext cx="8799835" cy="1754326"/>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CRT – separate chaining with Linked List Disadvantages</a:t>
            </a:r>
          </a:p>
          <a:p>
            <a:pPr fontAlgn="auto">
              <a:spcBef>
                <a:spcPts val="0"/>
              </a:spcBef>
              <a:spcAft>
                <a:spcPts val="0"/>
              </a:spcAft>
              <a:defRPr/>
            </a:pPr>
            <a:endParaRPr lang="en-US" sz="3600" b="1" dirty="0">
              <a:solidFill>
                <a:srgbClr val="E00D50"/>
              </a:solidFill>
              <a:latin typeface="Raleway"/>
            </a:endParaRPr>
          </a:p>
        </p:txBody>
      </p:sp>
    </p:spTree>
    <p:extLst>
      <p:ext uri="{BB962C8B-B14F-4D97-AF65-F5344CB8AC3E}">
        <p14:creationId xmlns:p14="http://schemas.microsoft.com/office/powerpoint/2010/main" val="1916927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219" y="1399447"/>
            <a:ext cx="11100229" cy="5458553"/>
          </a:xfrm>
        </p:spPr>
        <p:txBody>
          <a:bodyPr/>
          <a:lstStyle/>
          <a:p>
            <a:pPr marL="0" indent="0" algn="just">
              <a:lnSpc>
                <a:spcPct val="150000"/>
              </a:lnSpc>
              <a:buNone/>
            </a:pPr>
            <a:r>
              <a:rPr lang="en-IN" dirty="0"/>
              <a:t>The insertion algorithm is as follows:</a:t>
            </a:r>
          </a:p>
          <a:p>
            <a:pPr marL="914400" lvl="1" indent="-457200" algn="just">
              <a:lnSpc>
                <a:spcPct val="150000"/>
              </a:lnSpc>
            </a:pPr>
            <a:r>
              <a:rPr lang="en-IN" dirty="0"/>
              <a:t>use hash function to find index for a record</a:t>
            </a:r>
          </a:p>
          <a:p>
            <a:pPr marL="914400" lvl="1" indent="-457200" algn="just">
              <a:lnSpc>
                <a:spcPct val="150000"/>
              </a:lnSpc>
            </a:pPr>
            <a:r>
              <a:rPr lang="en-IN" dirty="0"/>
              <a:t>If the spot is already in use, use the next available spot in a "higher"      index.</a:t>
            </a:r>
          </a:p>
          <a:p>
            <a:pPr marL="914400" lvl="1" indent="-457200" algn="just">
              <a:lnSpc>
                <a:spcPct val="150000"/>
              </a:lnSpc>
            </a:pPr>
            <a:r>
              <a:rPr lang="en-IN" dirty="0"/>
              <a:t>Treat the hash table as if it is a cycle, when end of the hash table is       reached, then proceed to the front</a:t>
            </a:r>
          </a:p>
          <a:p>
            <a:pPr marL="914400" lvl="1" indent="-457200" algn="just">
              <a:lnSpc>
                <a:spcPct val="150000"/>
              </a:lnSpc>
            </a:pPr>
            <a:r>
              <a:rPr lang="en-IN" dirty="0"/>
              <a:t>Each contiguous group of records (groups of record in adjacent indices without any empty spots) in the table is called a cluster.</a:t>
            </a:r>
          </a:p>
          <a:p>
            <a:pPr marL="0" indent="0" algn="just">
              <a:buNone/>
            </a:pPr>
            <a:endParaRPr lang="en-IN" dirty="0"/>
          </a:p>
        </p:txBody>
      </p:sp>
      <p:sp>
        <p:nvSpPr>
          <p:cNvPr id="6" name="TextBox 5">
            <a:extLst>
              <a:ext uri="{FF2B5EF4-FFF2-40B4-BE49-F238E27FC236}">
                <a16:creationId xmlns:a16="http://schemas.microsoft.com/office/drawing/2014/main" id="{EBD9511F-B46A-4ACE-950E-79715E7B3A5F}"/>
              </a:ext>
            </a:extLst>
          </p:cNvPr>
          <p:cNvSpPr txBox="1"/>
          <p:nvPr/>
        </p:nvSpPr>
        <p:spPr>
          <a:xfrm>
            <a:off x="1958613" y="357056"/>
            <a:ext cx="8955440"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CRT – LINEAR PROBING</a:t>
            </a:r>
          </a:p>
        </p:txBody>
      </p:sp>
    </p:spTree>
    <p:extLst>
      <p:ext uri="{BB962C8B-B14F-4D97-AF65-F5344CB8AC3E}">
        <p14:creationId xmlns:p14="http://schemas.microsoft.com/office/powerpoint/2010/main" val="3805162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3430772409"/>
              </p:ext>
            </p:extLst>
          </p:nvPr>
        </p:nvGraphicFramePr>
        <p:xfrm>
          <a:off x="2399592" y="1764666"/>
          <a:ext cx="7728858" cy="4944530"/>
        </p:xfrm>
        <a:graphic>
          <a:graphicData uri="http://schemas.openxmlformats.org/drawingml/2006/table">
            <a:tbl>
              <a:tblPr firstRow="1" bandRow="1">
                <a:tableStyleId>{5C22544A-7EE6-4342-B048-85BDC9FD1C3A}</a:tableStyleId>
              </a:tblPr>
              <a:tblGrid>
                <a:gridCol w="1006123">
                  <a:extLst>
                    <a:ext uri="{9D8B030D-6E8A-4147-A177-3AD203B41FA5}">
                      <a16:colId xmlns:a16="http://schemas.microsoft.com/office/drawing/2014/main" val="20000"/>
                    </a:ext>
                  </a:extLst>
                </a:gridCol>
                <a:gridCol w="1783583">
                  <a:extLst>
                    <a:ext uri="{9D8B030D-6E8A-4147-A177-3AD203B41FA5}">
                      <a16:colId xmlns:a16="http://schemas.microsoft.com/office/drawing/2014/main" val="20001"/>
                    </a:ext>
                  </a:extLst>
                </a:gridCol>
                <a:gridCol w="2469576">
                  <a:extLst>
                    <a:ext uri="{9D8B030D-6E8A-4147-A177-3AD203B41FA5}">
                      <a16:colId xmlns:a16="http://schemas.microsoft.com/office/drawing/2014/main" val="20002"/>
                    </a:ext>
                  </a:extLst>
                </a:gridCol>
                <a:gridCol w="2469576">
                  <a:extLst>
                    <a:ext uri="{9D8B030D-6E8A-4147-A177-3AD203B41FA5}">
                      <a16:colId xmlns:a16="http://schemas.microsoft.com/office/drawing/2014/main" val="20003"/>
                    </a:ext>
                  </a:extLst>
                </a:gridCol>
              </a:tblGrid>
              <a:tr h="494453">
                <a:tc>
                  <a:txBody>
                    <a:bodyPr/>
                    <a:lstStyle/>
                    <a:p>
                      <a:r>
                        <a:rPr lang="en-IN" sz="2400" dirty="0"/>
                        <a:t>Key</a:t>
                      </a:r>
                    </a:p>
                  </a:txBody>
                  <a:tcPr marL="121920" marR="121920" marT="60960" marB="60960"/>
                </a:tc>
                <a:tc>
                  <a:txBody>
                    <a:bodyPr/>
                    <a:lstStyle/>
                    <a:p>
                      <a:r>
                        <a:rPr lang="en-IN" sz="2400" dirty="0"/>
                        <a:t>Hash</a:t>
                      </a:r>
                    </a:p>
                  </a:txBody>
                  <a:tcPr marL="121920" marR="121920" marT="60960" marB="60960"/>
                </a:tc>
                <a:tc>
                  <a:txBody>
                    <a:bodyPr/>
                    <a:lstStyle/>
                    <a:p>
                      <a:r>
                        <a:rPr lang="en-IN" sz="2400" dirty="0"/>
                        <a:t>Array Index</a:t>
                      </a:r>
                    </a:p>
                  </a:txBody>
                  <a:tcPr marL="121920" marR="121920" marT="60960" marB="60960"/>
                </a:tc>
                <a:tc>
                  <a:txBody>
                    <a:bodyPr/>
                    <a:lstStyle/>
                    <a:p>
                      <a:r>
                        <a:rPr lang="en-IN" sz="2400" dirty="0"/>
                        <a:t>Linear Probing</a:t>
                      </a:r>
                    </a:p>
                  </a:txBody>
                  <a:tcPr marL="121920" marR="121920" marT="60960" marB="60960"/>
                </a:tc>
                <a:extLst>
                  <a:ext uri="{0D108BD9-81ED-4DB2-BD59-A6C34878D82A}">
                    <a16:rowId xmlns:a16="http://schemas.microsoft.com/office/drawing/2014/main" val="10000"/>
                  </a:ext>
                </a:extLst>
              </a:tr>
              <a:tr h="494453">
                <a:tc>
                  <a:txBody>
                    <a:bodyPr/>
                    <a:lstStyle/>
                    <a:p>
                      <a:pPr algn="ctr"/>
                      <a:r>
                        <a:rPr lang="en-IN" sz="2400" dirty="0"/>
                        <a:t>1</a:t>
                      </a:r>
                    </a:p>
                  </a:txBody>
                  <a:tcPr marL="121920" marR="121920" marT="60960" marB="60960">
                    <a:solidFill>
                      <a:schemeClr val="accent3">
                        <a:lumMod val="60000"/>
                        <a:lumOff val="40000"/>
                      </a:schemeClr>
                    </a:solidFill>
                  </a:tcPr>
                </a:tc>
                <a:tc>
                  <a:txBody>
                    <a:bodyPr/>
                    <a:lstStyle/>
                    <a:p>
                      <a:pPr algn="ctr"/>
                      <a:r>
                        <a:rPr lang="en-IN" sz="2400" dirty="0"/>
                        <a:t>1 Mod 20</a:t>
                      </a:r>
                    </a:p>
                  </a:txBody>
                  <a:tcPr marL="121920" marR="121920" marT="60960" marB="60960">
                    <a:solidFill>
                      <a:schemeClr val="accent3">
                        <a:lumMod val="60000"/>
                        <a:lumOff val="40000"/>
                      </a:schemeClr>
                    </a:solidFill>
                  </a:tcPr>
                </a:tc>
                <a:tc>
                  <a:txBody>
                    <a:bodyPr/>
                    <a:lstStyle/>
                    <a:p>
                      <a:pPr algn="ctr"/>
                      <a:r>
                        <a:rPr lang="en-IN" sz="2400" dirty="0"/>
                        <a:t>1</a:t>
                      </a:r>
                    </a:p>
                  </a:txBody>
                  <a:tcPr marL="121920" marR="121920" marT="60960" marB="60960">
                    <a:solidFill>
                      <a:srgbClr val="00B050"/>
                    </a:solidFill>
                  </a:tcPr>
                </a:tc>
                <a:tc>
                  <a:txBody>
                    <a:bodyPr/>
                    <a:lstStyle/>
                    <a:p>
                      <a:pPr algn="ctr"/>
                      <a:r>
                        <a:rPr lang="en-IN" sz="2400" dirty="0">
                          <a:solidFill>
                            <a:schemeClr val="bg1"/>
                          </a:solidFill>
                        </a:rPr>
                        <a:t>1</a:t>
                      </a:r>
                    </a:p>
                  </a:txBody>
                  <a:tcPr marL="121920" marR="121920" marT="60960" marB="60960">
                    <a:solidFill>
                      <a:srgbClr val="002060"/>
                    </a:solidFill>
                  </a:tcPr>
                </a:tc>
                <a:extLst>
                  <a:ext uri="{0D108BD9-81ED-4DB2-BD59-A6C34878D82A}">
                    <a16:rowId xmlns:a16="http://schemas.microsoft.com/office/drawing/2014/main" val="10001"/>
                  </a:ext>
                </a:extLst>
              </a:tr>
              <a:tr h="494453">
                <a:tc>
                  <a:txBody>
                    <a:bodyPr/>
                    <a:lstStyle/>
                    <a:p>
                      <a:pPr algn="ctr"/>
                      <a:r>
                        <a:rPr lang="en-IN" sz="2400" dirty="0"/>
                        <a:t>2</a:t>
                      </a:r>
                    </a:p>
                  </a:txBody>
                  <a:tcPr marL="121920" marR="121920" marT="60960" marB="60960">
                    <a:solidFill>
                      <a:schemeClr val="accent3">
                        <a:lumMod val="60000"/>
                        <a:lumOff val="40000"/>
                      </a:schemeClr>
                    </a:solidFill>
                  </a:tcPr>
                </a:tc>
                <a:tc>
                  <a:txBody>
                    <a:bodyPr/>
                    <a:lstStyle/>
                    <a:p>
                      <a:pPr algn="ctr"/>
                      <a:r>
                        <a:rPr lang="en-IN" sz="2400" dirty="0"/>
                        <a:t>2 Mod 20</a:t>
                      </a:r>
                    </a:p>
                  </a:txBody>
                  <a:tcPr marL="121920" marR="121920" marT="60960" marB="60960">
                    <a:solidFill>
                      <a:schemeClr val="accent3">
                        <a:lumMod val="60000"/>
                        <a:lumOff val="40000"/>
                      </a:schemeClr>
                    </a:solidFill>
                  </a:tcPr>
                </a:tc>
                <a:tc>
                  <a:txBody>
                    <a:bodyPr/>
                    <a:lstStyle/>
                    <a:p>
                      <a:pPr algn="ctr"/>
                      <a:r>
                        <a:rPr lang="en-IN" sz="2400" dirty="0"/>
                        <a:t>2</a:t>
                      </a:r>
                    </a:p>
                  </a:txBody>
                  <a:tcPr marL="121920" marR="121920" marT="60960" marB="60960">
                    <a:solidFill>
                      <a:srgbClr val="FF0000"/>
                    </a:solidFill>
                  </a:tcPr>
                </a:tc>
                <a:tc>
                  <a:txBody>
                    <a:bodyPr/>
                    <a:lstStyle/>
                    <a:p>
                      <a:pPr algn="ctr"/>
                      <a:r>
                        <a:rPr lang="en-IN" sz="2400" dirty="0">
                          <a:solidFill>
                            <a:schemeClr val="bg1"/>
                          </a:solidFill>
                        </a:rPr>
                        <a:t>2</a:t>
                      </a:r>
                    </a:p>
                  </a:txBody>
                  <a:tcPr marL="121920" marR="121920" marT="60960" marB="60960">
                    <a:solidFill>
                      <a:srgbClr val="002060"/>
                    </a:solidFill>
                  </a:tcPr>
                </a:tc>
                <a:extLst>
                  <a:ext uri="{0D108BD9-81ED-4DB2-BD59-A6C34878D82A}">
                    <a16:rowId xmlns:a16="http://schemas.microsoft.com/office/drawing/2014/main" val="10002"/>
                  </a:ext>
                </a:extLst>
              </a:tr>
              <a:tr h="494453">
                <a:tc>
                  <a:txBody>
                    <a:bodyPr/>
                    <a:lstStyle/>
                    <a:p>
                      <a:pPr algn="ctr"/>
                      <a:r>
                        <a:rPr lang="en-IN" sz="2400" dirty="0"/>
                        <a:t>42</a:t>
                      </a:r>
                    </a:p>
                  </a:txBody>
                  <a:tcPr marL="121920" marR="121920" marT="60960" marB="60960">
                    <a:solidFill>
                      <a:schemeClr val="accent3">
                        <a:lumMod val="60000"/>
                        <a:lumOff val="40000"/>
                      </a:schemeClr>
                    </a:solidFill>
                  </a:tcPr>
                </a:tc>
                <a:tc>
                  <a:txBody>
                    <a:bodyPr/>
                    <a:lstStyle/>
                    <a:p>
                      <a:pPr algn="ctr"/>
                      <a:r>
                        <a:rPr lang="en-IN" sz="2400" dirty="0"/>
                        <a:t>42 Mod 20</a:t>
                      </a:r>
                    </a:p>
                  </a:txBody>
                  <a:tcPr marL="121920" marR="121920" marT="60960" marB="60960">
                    <a:solidFill>
                      <a:schemeClr val="accent3">
                        <a:lumMod val="60000"/>
                        <a:lumOff val="40000"/>
                      </a:schemeClr>
                    </a:solidFill>
                  </a:tcPr>
                </a:tc>
                <a:tc>
                  <a:txBody>
                    <a:bodyPr/>
                    <a:lstStyle/>
                    <a:p>
                      <a:pPr algn="ctr"/>
                      <a:r>
                        <a:rPr lang="en-IN" sz="2400" dirty="0"/>
                        <a:t>2</a:t>
                      </a:r>
                    </a:p>
                  </a:txBody>
                  <a:tcPr marL="121920" marR="121920" marT="60960" marB="60960">
                    <a:solidFill>
                      <a:srgbClr val="FF0000"/>
                    </a:solidFill>
                  </a:tcPr>
                </a:tc>
                <a:tc>
                  <a:txBody>
                    <a:bodyPr/>
                    <a:lstStyle/>
                    <a:p>
                      <a:pPr algn="ctr"/>
                      <a:r>
                        <a:rPr lang="en-IN" sz="2400" dirty="0">
                          <a:solidFill>
                            <a:schemeClr val="bg1"/>
                          </a:solidFill>
                        </a:rPr>
                        <a:t>3</a:t>
                      </a:r>
                    </a:p>
                  </a:txBody>
                  <a:tcPr marL="121920" marR="121920" marT="60960" marB="60960">
                    <a:solidFill>
                      <a:srgbClr val="002060"/>
                    </a:solidFill>
                  </a:tcPr>
                </a:tc>
                <a:extLst>
                  <a:ext uri="{0D108BD9-81ED-4DB2-BD59-A6C34878D82A}">
                    <a16:rowId xmlns:a16="http://schemas.microsoft.com/office/drawing/2014/main" val="10003"/>
                  </a:ext>
                </a:extLst>
              </a:tr>
              <a:tr h="494453">
                <a:tc>
                  <a:txBody>
                    <a:bodyPr/>
                    <a:lstStyle/>
                    <a:p>
                      <a:pPr algn="ctr"/>
                      <a:r>
                        <a:rPr lang="en-IN" sz="2400" dirty="0"/>
                        <a:t>4</a:t>
                      </a:r>
                    </a:p>
                  </a:txBody>
                  <a:tcPr marL="121920" marR="121920" marT="60960" marB="60960">
                    <a:solidFill>
                      <a:schemeClr val="accent3">
                        <a:lumMod val="60000"/>
                        <a:lumOff val="40000"/>
                      </a:schemeClr>
                    </a:solidFill>
                  </a:tcPr>
                </a:tc>
                <a:tc>
                  <a:txBody>
                    <a:bodyPr/>
                    <a:lstStyle/>
                    <a:p>
                      <a:pPr algn="ctr"/>
                      <a:r>
                        <a:rPr lang="en-IN" sz="2400" dirty="0"/>
                        <a:t>4 Mod 20</a:t>
                      </a:r>
                    </a:p>
                  </a:txBody>
                  <a:tcPr marL="121920" marR="121920" marT="60960" marB="60960">
                    <a:solidFill>
                      <a:schemeClr val="accent3">
                        <a:lumMod val="60000"/>
                        <a:lumOff val="40000"/>
                      </a:schemeClr>
                    </a:solidFill>
                  </a:tcPr>
                </a:tc>
                <a:tc>
                  <a:txBody>
                    <a:bodyPr/>
                    <a:lstStyle/>
                    <a:p>
                      <a:pPr algn="ctr"/>
                      <a:r>
                        <a:rPr lang="en-IN" sz="2400" dirty="0"/>
                        <a:t>4</a:t>
                      </a:r>
                    </a:p>
                  </a:txBody>
                  <a:tcPr marL="121920" marR="121920" marT="60960" marB="60960">
                    <a:solidFill>
                      <a:srgbClr val="00B050"/>
                    </a:solidFill>
                  </a:tcPr>
                </a:tc>
                <a:tc>
                  <a:txBody>
                    <a:bodyPr/>
                    <a:lstStyle/>
                    <a:p>
                      <a:pPr algn="ctr"/>
                      <a:r>
                        <a:rPr lang="en-IN" sz="2400" dirty="0">
                          <a:solidFill>
                            <a:schemeClr val="bg1"/>
                          </a:solidFill>
                        </a:rPr>
                        <a:t>4</a:t>
                      </a:r>
                    </a:p>
                  </a:txBody>
                  <a:tcPr marL="121920" marR="121920" marT="60960" marB="60960">
                    <a:solidFill>
                      <a:srgbClr val="002060"/>
                    </a:solidFill>
                  </a:tcPr>
                </a:tc>
                <a:extLst>
                  <a:ext uri="{0D108BD9-81ED-4DB2-BD59-A6C34878D82A}">
                    <a16:rowId xmlns:a16="http://schemas.microsoft.com/office/drawing/2014/main" val="10004"/>
                  </a:ext>
                </a:extLst>
              </a:tr>
              <a:tr h="494453">
                <a:tc>
                  <a:txBody>
                    <a:bodyPr/>
                    <a:lstStyle/>
                    <a:p>
                      <a:pPr algn="ctr"/>
                      <a:r>
                        <a:rPr lang="en-IN" sz="2400" dirty="0"/>
                        <a:t>12</a:t>
                      </a:r>
                    </a:p>
                  </a:txBody>
                  <a:tcPr marL="121920" marR="121920" marT="60960" marB="60960">
                    <a:solidFill>
                      <a:schemeClr val="accent3">
                        <a:lumMod val="60000"/>
                        <a:lumOff val="40000"/>
                      </a:schemeClr>
                    </a:solidFill>
                  </a:tcPr>
                </a:tc>
                <a:tc>
                  <a:txBody>
                    <a:bodyPr/>
                    <a:lstStyle/>
                    <a:p>
                      <a:pPr algn="ctr"/>
                      <a:r>
                        <a:rPr lang="en-IN" sz="2400" dirty="0"/>
                        <a:t>12 Mod 20</a:t>
                      </a:r>
                    </a:p>
                  </a:txBody>
                  <a:tcPr marL="121920" marR="121920" marT="60960" marB="60960">
                    <a:solidFill>
                      <a:schemeClr val="accent3">
                        <a:lumMod val="60000"/>
                        <a:lumOff val="40000"/>
                      </a:schemeClr>
                    </a:solidFill>
                  </a:tcPr>
                </a:tc>
                <a:tc>
                  <a:txBody>
                    <a:bodyPr/>
                    <a:lstStyle/>
                    <a:p>
                      <a:pPr algn="ctr"/>
                      <a:r>
                        <a:rPr lang="en-IN" sz="2400" dirty="0"/>
                        <a:t>12</a:t>
                      </a:r>
                    </a:p>
                  </a:txBody>
                  <a:tcPr marL="121920" marR="121920" marT="60960" marB="60960">
                    <a:solidFill>
                      <a:srgbClr val="00B050"/>
                    </a:solidFill>
                  </a:tcPr>
                </a:tc>
                <a:tc>
                  <a:txBody>
                    <a:bodyPr/>
                    <a:lstStyle/>
                    <a:p>
                      <a:pPr algn="ctr"/>
                      <a:r>
                        <a:rPr lang="en-IN" sz="2400" dirty="0">
                          <a:solidFill>
                            <a:schemeClr val="bg1"/>
                          </a:solidFill>
                        </a:rPr>
                        <a:t>12</a:t>
                      </a:r>
                    </a:p>
                  </a:txBody>
                  <a:tcPr marL="121920" marR="121920" marT="60960" marB="60960">
                    <a:solidFill>
                      <a:srgbClr val="002060"/>
                    </a:solidFill>
                  </a:tcPr>
                </a:tc>
                <a:extLst>
                  <a:ext uri="{0D108BD9-81ED-4DB2-BD59-A6C34878D82A}">
                    <a16:rowId xmlns:a16="http://schemas.microsoft.com/office/drawing/2014/main" val="10005"/>
                  </a:ext>
                </a:extLst>
              </a:tr>
              <a:tr h="494453">
                <a:tc>
                  <a:txBody>
                    <a:bodyPr/>
                    <a:lstStyle/>
                    <a:p>
                      <a:pPr algn="ctr"/>
                      <a:r>
                        <a:rPr lang="en-IN" sz="2400" dirty="0"/>
                        <a:t>14</a:t>
                      </a:r>
                    </a:p>
                  </a:txBody>
                  <a:tcPr marL="121920" marR="121920" marT="60960" marB="60960">
                    <a:solidFill>
                      <a:schemeClr val="accent3">
                        <a:lumMod val="60000"/>
                        <a:lumOff val="40000"/>
                      </a:schemeClr>
                    </a:solidFill>
                  </a:tcPr>
                </a:tc>
                <a:tc>
                  <a:txBody>
                    <a:bodyPr/>
                    <a:lstStyle/>
                    <a:p>
                      <a:pPr algn="ctr"/>
                      <a:r>
                        <a:rPr lang="en-IN" sz="2400" dirty="0"/>
                        <a:t>14 Mod 20</a:t>
                      </a:r>
                    </a:p>
                  </a:txBody>
                  <a:tcPr marL="121920" marR="121920" marT="60960" marB="60960">
                    <a:solidFill>
                      <a:schemeClr val="accent3">
                        <a:lumMod val="60000"/>
                        <a:lumOff val="40000"/>
                      </a:schemeClr>
                    </a:solidFill>
                  </a:tcPr>
                </a:tc>
                <a:tc>
                  <a:txBody>
                    <a:bodyPr/>
                    <a:lstStyle/>
                    <a:p>
                      <a:pPr algn="ctr"/>
                      <a:r>
                        <a:rPr lang="en-IN" sz="2400" dirty="0"/>
                        <a:t>14</a:t>
                      </a:r>
                    </a:p>
                  </a:txBody>
                  <a:tcPr marL="121920" marR="121920" marT="60960" marB="60960">
                    <a:solidFill>
                      <a:srgbClr val="00B050"/>
                    </a:solidFill>
                  </a:tcPr>
                </a:tc>
                <a:tc>
                  <a:txBody>
                    <a:bodyPr/>
                    <a:lstStyle/>
                    <a:p>
                      <a:pPr algn="ctr"/>
                      <a:r>
                        <a:rPr lang="en-IN" sz="2400" dirty="0">
                          <a:solidFill>
                            <a:schemeClr val="bg1"/>
                          </a:solidFill>
                        </a:rPr>
                        <a:t>14</a:t>
                      </a:r>
                    </a:p>
                  </a:txBody>
                  <a:tcPr marL="121920" marR="121920" marT="60960" marB="60960">
                    <a:solidFill>
                      <a:srgbClr val="002060"/>
                    </a:solidFill>
                  </a:tcPr>
                </a:tc>
                <a:extLst>
                  <a:ext uri="{0D108BD9-81ED-4DB2-BD59-A6C34878D82A}">
                    <a16:rowId xmlns:a16="http://schemas.microsoft.com/office/drawing/2014/main" val="10006"/>
                  </a:ext>
                </a:extLst>
              </a:tr>
              <a:tr h="494453">
                <a:tc>
                  <a:txBody>
                    <a:bodyPr/>
                    <a:lstStyle/>
                    <a:p>
                      <a:pPr algn="ctr"/>
                      <a:r>
                        <a:rPr lang="en-IN" sz="2400" dirty="0"/>
                        <a:t>17</a:t>
                      </a:r>
                    </a:p>
                  </a:txBody>
                  <a:tcPr marL="121920" marR="121920" marT="60960" marB="60960">
                    <a:solidFill>
                      <a:schemeClr val="accent3">
                        <a:lumMod val="60000"/>
                        <a:lumOff val="40000"/>
                      </a:schemeClr>
                    </a:solidFill>
                  </a:tcPr>
                </a:tc>
                <a:tc>
                  <a:txBody>
                    <a:bodyPr/>
                    <a:lstStyle/>
                    <a:p>
                      <a:pPr algn="ctr"/>
                      <a:r>
                        <a:rPr lang="en-IN" sz="2400" dirty="0"/>
                        <a:t>17 Mod 20</a:t>
                      </a:r>
                    </a:p>
                  </a:txBody>
                  <a:tcPr marL="121920" marR="121920" marT="60960" marB="60960">
                    <a:solidFill>
                      <a:schemeClr val="accent3">
                        <a:lumMod val="60000"/>
                        <a:lumOff val="40000"/>
                      </a:schemeClr>
                    </a:solidFill>
                  </a:tcPr>
                </a:tc>
                <a:tc>
                  <a:txBody>
                    <a:bodyPr/>
                    <a:lstStyle/>
                    <a:p>
                      <a:pPr algn="ctr"/>
                      <a:r>
                        <a:rPr lang="en-IN" sz="2400" dirty="0"/>
                        <a:t>17</a:t>
                      </a:r>
                    </a:p>
                  </a:txBody>
                  <a:tcPr marL="121920" marR="121920" marT="60960" marB="60960">
                    <a:solidFill>
                      <a:srgbClr val="FF0000"/>
                    </a:solidFill>
                  </a:tcPr>
                </a:tc>
                <a:tc>
                  <a:txBody>
                    <a:bodyPr/>
                    <a:lstStyle/>
                    <a:p>
                      <a:pPr algn="ctr"/>
                      <a:r>
                        <a:rPr lang="en-IN" sz="2400" dirty="0">
                          <a:solidFill>
                            <a:schemeClr val="bg1"/>
                          </a:solidFill>
                        </a:rPr>
                        <a:t>17</a:t>
                      </a:r>
                    </a:p>
                  </a:txBody>
                  <a:tcPr marL="121920" marR="121920" marT="60960" marB="60960">
                    <a:solidFill>
                      <a:srgbClr val="002060"/>
                    </a:solidFill>
                  </a:tcPr>
                </a:tc>
                <a:extLst>
                  <a:ext uri="{0D108BD9-81ED-4DB2-BD59-A6C34878D82A}">
                    <a16:rowId xmlns:a16="http://schemas.microsoft.com/office/drawing/2014/main" val="10007"/>
                  </a:ext>
                </a:extLst>
              </a:tr>
              <a:tr h="494453">
                <a:tc>
                  <a:txBody>
                    <a:bodyPr/>
                    <a:lstStyle/>
                    <a:p>
                      <a:pPr algn="ctr"/>
                      <a:r>
                        <a:rPr lang="en-IN" sz="2400" dirty="0"/>
                        <a:t>13</a:t>
                      </a:r>
                    </a:p>
                  </a:txBody>
                  <a:tcPr marL="121920" marR="121920" marT="60960" marB="60960">
                    <a:solidFill>
                      <a:schemeClr val="accent3">
                        <a:lumMod val="60000"/>
                        <a:lumOff val="40000"/>
                      </a:schemeClr>
                    </a:solidFill>
                  </a:tcPr>
                </a:tc>
                <a:tc>
                  <a:txBody>
                    <a:bodyPr/>
                    <a:lstStyle/>
                    <a:p>
                      <a:pPr algn="ctr"/>
                      <a:r>
                        <a:rPr lang="en-IN" sz="2400" dirty="0"/>
                        <a:t>13 Mod 20</a:t>
                      </a:r>
                    </a:p>
                  </a:txBody>
                  <a:tcPr marL="121920" marR="121920" marT="60960" marB="60960">
                    <a:solidFill>
                      <a:schemeClr val="accent3">
                        <a:lumMod val="60000"/>
                        <a:lumOff val="40000"/>
                      </a:schemeClr>
                    </a:solidFill>
                  </a:tcPr>
                </a:tc>
                <a:tc>
                  <a:txBody>
                    <a:bodyPr/>
                    <a:lstStyle/>
                    <a:p>
                      <a:pPr algn="ctr"/>
                      <a:r>
                        <a:rPr lang="en-IN" sz="2400" dirty="0"/>
                        <a:t>13</a:t>
                      </a:r>
                    </a:p>
                  </a:txBody>
                  <a:tcPr marL="121920" marR="121920" marT="60960" marB="60960">
                    <a:solidFill>
                      <a:srgbClr val="00B050"/>
                    </a:solidFill>
                  </a:tcPr>
                </a:tc>
                <a:tc>
                  <a:txBody>
                    <a:bodyPr/>
                    <a:lstStyle/>
                    <a:p>
                      <a:pPr algn="ctr"/>
                      <a:r>
                        <a:rPr lang="en-IN" sz="2400" dirty="0">
                          <a:solidFill>
                            <a:schemeClr val="bg1"/>
                          </a:solidFill>
                        </a:rPr>
                        <a:t>13</a:t>
                      </a:r>
                    </a:p>
                  </a:txBody>
                  <a:tcPr marL="121920" marR="121920" marT="60960" marB="60960">
                    <a:solidFill>
                      <a:srgbClr val="002060"/>
                    </a:solidFill>
                  </a:tcPr>
                </a:tc>
                <a:extLst>
                  <a:ext uri="{0D108BD9-81ED-4DB2-BD59-A6C34878D82A}">
                    <a16:rowId xmlns:a16="http://schemas.microsoft.com/office/drawing/2014/main" val="10008"/>
                  </a:ext>
                </a:extLst>
              </a:tr>
              <a:tr h="494453">
                <a:tc>
                  <a:txBody>
                    <a:bodyPr/>
                    <a:lstStyle/>
                    <a:p>
                      <a:pPr algn="ctr"/>
                      <a:r>
                        <a:rPr lang="en-IN" sz="2400" dirty="0"/>
                        <a:t>37</a:t>
                      </a:r>
                    </a:p>
                  </a:txBody>
                  <a:tcPr marL="121920" marR="121920" marT="60960" marB="60960">
                    <a:solidFill>
                      <a:schemeClr val="accent3">
                        <a:lumMod val="60000"/>
                        <a:lumOff val="40000"/>
                      </a:schemeClr>
                    </a:solidFill>
                  </a:tcPr>
                </a:tc>
                <a:tc>
                  <a:txBody>
                    <a:bodyPr/>
                    <a:lstStyle/>
                    <a:p>
                      <a:pPr algn="ctr"/>
                      <a:r>
                        <a:rPr lang="en-IN" sz="2400" dirty="0"/>
                        <a:t>37 Mod 20</a:t>
                      </a:r>
                    </a:p>
                  </a:txBody>
                  <a:tcPr marL="121920" marR="121920" marT="60960" marB="60960">
                    <a:solidFill>
                      <a:schemeClr val="accent3">
                        <a:lumMod val="60000"/>
                        <a:lumOff val="40000"/>
                      </a:schemeClr>
                    </a:solidFill>
                  </a:tcPr>
                </a:tc>
                <a:tc>
                  <a:txBody>
                    <a:bodyPr/>
                    <a:lstStyle/>
                    <a:p>
                      <a:pPr algn="ctr"/>
                      <a:r>
                        <a:rPr lang="en-IN" sz="2400" dirty="0"/>
                        <a:t>17</a:t>
                      </a:r>
                    </a:p>
                  </a:txBody>
                  <a:tcPr marL="121920" marR="121920" marT="60960" marB="60960">
                    <a:solidFill>
                      <a:srgbClr val="FF0000"/>
                    </a:solidFill>
                  </a:tcPr>
                </a:tc>
                <a:tc>
                  <a:txBody>
                    <a:bodyPr/>
                    <a:lstStyle/>
                    <a:p>
                      <a:pPr algn="ctr"/>
                      <a:r>
                        <a:rPr lang="en-IN" sz="2400" dirty="0">
                          <a:solidFill>
                            <a:schemeClr val="bg1"/>
                          </a:solidFill>
                        </a:rPr>
                        <a:t>18</a:t>
                      </a:r>
                    </a:p>
                  </a:txBody>
                  <a:tcPr marL="121920" marR="121920" marT="60960" marB="60960">
                    <a:solidFill>
                      <a:srgbClr val="002060"/>
                    </a:solidFill>
                  </a:tcPr>
                </a:tc>
                <a:extLst>
                  <a:ext uri="{0D108BD9-81ED-4DB2-BD59-A6C34878D82A}">
                    <a16:rowId xmlns:a16="http://schemas.microsoft.com/office/drawing/2014/main" val="10009"/>
                  </a:ext>
                </a:extLst>
              </a:tr>
            </a:tbl>
          </a:graphicData>
        </a:graphic>
      </p:graphicFrame>
      <p:sp>
        <p:nvSpPr>
          <p:cNvPr id="3" name="TextBox 2">
            <a:extLst>
              <a:ext uri="{FF2B5EF4-FFF2-40B4-BE49-F238E27FC236}">
                <a16:creationId xmlns:a16="http://schemas.microsoft.com/office/drawing/2014/main" id="{4BB6E80D-2502-4525-B4E9-CD9AACEAFF19}"/>
              </a:ext>
            </a:extLst>
          </p:cNvPr>
          <p:cNvSpPr txBox="1"/>
          <p:nvPr/>
        </p:nvSpPr>
        <p:spPr>
          <a:xfrm>
            <a:off x="1958613" y="357056"/>
            <a:ext cx="8955440"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CRT – LINEAR PROBING</a:t>
            </a:r>
          </a:p>
        </p:txBody>
      </p:sp>
      <p:sp>
        <p:nvSpPr>
          <p:cNvPr id="6" name="TextBox 5">
            <a:extLst>
              <a:ext uri="{FF2B5EF4-FFF2-40B4-BE49-F238E27FC236}">
                <a16:creationId xmlns:a16="http://schemas.microsoft.com/office/drawing/2014/main" id="{530EE076-0078-46A5-A0EC-736223F35977}"/>
              </a:ext>
            </a:extLst>
          </p:cNvPr>
          <p:cNvSpPr txBox="1"/>
          <p:nvPr/>
        </p:nvSpPr>
        <p:spPr>
          <a:xfrm>
            <a:off x="1507523" y="1241446"/>
            <a:ext cx="2162433" cy="523220"/>
          </a:xfrm>
          <a:prstGeom prst="rect">
            <a:avLst/>
          </a:prstGeom>
          <a:noFill/>
        </p:spPr>
        <p:txBody>
          <a:bodyPr wrap="square" rtlCol="0">
            <a:spAutoFit/>
          </a:bodyPr>
          <a:lstStyle/>
          <a:p>
            <a:r>
              <a:rPr lang="en-US" sz="2800" dirty="0"/>
              <a:t>Example:</a:t>
            </a:r>
          </a:p>
        </p:txBody>
      </p:sp>
    </p:spTree>
    <p:extLst>
      <p:ext uri="{BB962C8B-B14F-4D97-AF65-F5344CB8AC3E}">
        <p14:creationId xmlns:p14="http://schemas.microsoft.com/office/powerpoint/2010/main" val="2331024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Quadratic Probing </a:t>
            </a:r>
          </a:p>
        </p:txBody>
      </p:sp>
      <p:sp>
        <p:nvSpPr>
          <p:cNvPr id="3" name="Content Placeholder 2"/>
          <p:cNvSpPr>
            <a:spLocks noGrp="1"/>
          </p:cNvSpPr>
          <p:nvPr>
            <p:ph idx="1"/>
          </p:nvPr>
        </p:nvSpPr>
        <p:spPr>
          <a:xfrm>
            <a:off x="609171" y="1507100"/>
            <a:ext cx="11425269" cy="5017267"/>
          </a:xfrm>
        </p:spPr>
        <p:txBody>
          <a:bodyPr/>
          <a:lstStyle/>
          <a:p>
            <a:pPr marL="342900" indent="-342900">
              <a:lnSpc>
                <a:spcPct val="100000"/>
              </a:lnSpc>
              <a:spcAft>
                <a:spcPts val="600"/>
              </a:spcAft>
            </a:pPr>
            <a:r>
              <a:rPr lang="en-IN" dirty="0"/>
              <a:t>Quadratic Probing attempt to find ways to reduce the size of the cluster that are formed by linear probing.</a:t>
            </a:r>
          </a:p>
          <a:p>
            <a:pPr marL="342900" indent="-342900">
              <a:lnSpc>
                <a:spcPct val="100000"/>
              </a:lnSpc>
              <a:spcAft>
                <a:spcPts val="600"/>
              </a:spcAft>
            </a:pPr>
            <a:r>
              <a:rPr lang="en-IN" dirty="0"/>
              <a:t>Quadratic Probing is similar to Linear probing. </a:t>
            </a:r>
          </a:p>
          <a:p>
            <a:pPr marL="342900" indent="-342900">
              <a:lnSpc>
                <a:spcPct val="100000"/>
              </a:lnSpc>
              <a:spcAft>
                <a:spcPts val="600"/>
              </a:spcAft>
            </a:pPr>
            <a:r>
              <a:rPr lang="en-IN" dirty="0"/>
              <a:t>The difference is that when trying to insert into a space that is filled, first check </a:t>
            </a:r>
          </a:p>
          <a:p>
            <a:pPr lvl="3">
              <a:lnSpc>
                <a:spcPct val="100000"/>
              </a:lnSpc>
              <a:spcAft>
                <a:spcPts val="600"/>
              </a:spcAft>
            </a:pPr>
            <a:r>
              <a:rPr lang="en-IN" sz="2800" dirty="0"/>
              <a:t>First 1</a:t>
            </a:r>
            <a:r>
              <a:rPr lang="en-IN" sz="2800" baseline="30000" dirty="0"/>
              <a:t>2</a:t>
            </a:r>
            <a:r>
              <a:rPr lang="en-IN" sz="2800" dirty="0"/>
              <a:t> ​​=1 element away </a:t>
            </a:r>
          </a:p>
          <a:p>
            <a:pPr lvl="3">
              <a:lnSpc>
                <a:spcPct val="100000"/>
              </a:lnSpc>
              <a:spcAft>
                <a:spcPts val="600"/>
              </a:spcAft>
            </a:pPr>
            <a:r>
              <a:rPr lang="en-IN" sz="2800" dirty="0"/>
              <a:t>Second 2</a:t>
            </a:r>
            <a:r>
              <a:rPr lang="en-IN" sz="2800" baseline="30000" dirty="0"/>
              <a:t>2</a:t>
            </a:r>
            <a:r>
              <a:rPr lang="en-IN" sz="2800" dirty="0"/>
              <a:t> = 4 elements away</a:t>
            </a:r>
          </a:p>
          <a:p>
            <a:pPr lvl="3">
              <a:lnSpc>
                <a:spcPct val="100000"/>
              </a:lnSpc>
              <a:spcAft>
                <a:spcPts val="600"/>
              </a:spcAft>
            </a:pPr>
            <a:r>
              <a:rPr lang="en-IN" sz="2800" dirty="0"/>
              <a:t>Third 3</a:t>
            </a:r>
            <a:r>
              <a:rPr lang="en-IN" sz="2800" baseline="30000" dirty="0"/>
              <a:t>2</a:t>
            </a:r>
            <a:r>
              <a:rPr lang="en-IN" sz="2800" dirty="0"/>
              <a:t> =9 elements away </a:t>
            </a:r>
          </a:p>
          <a:p>
            <a:pPr lvl="3">
              <a:lnSpc>
                <a:spcPct val="100000"/>
              </a:lnSpc>
              <a:spcAft>
                <a:spcPts val="600"/>
              </a:spcAft>
            </a:pPr>
            <a:r>
              <a:rPr lang="en-IN" sz="2800" dirty="0"/>
              <a:t>Fourth 4</a:t>
            </a:r>
            <a:r>
              <a:rPr lang="en-IN" sz="2800" baseline="30000" dirty="0"/>
              <a:t>2</a:t>
            </a:r>
            <a:r>
              <a:rPr lang="en-IN" sz="2800" dirty="0"/>
              <a:t>=16 elements away </a:t>
            </a:r>
          </a:p>
          <a:p>
            <a:pPr lvl="3">
              <a:lnSpc>
                <a:spcPct val="100000"/>
              </a:lnSpc>
              <a:spcAft>
                <a:spcPts val="600"/>
              </a:spcAft>
            </a:pPr>
            <a:r>
              <a:rPr lang="en-IN" sz="2800" dirty="0"/>
              <a:t>and so on.</a:t>
            </a:r>
          </a:p>
        </p:txBody>
      </p:sp>
      <p:sp>
        <p:nvSpPr>
          <p:cNvPr id="6" name="TextBox 5">
            <a:extLst>
              <a:ext uri="{FF2B5EF4-FFF2-40B4-BE49-F238E27FC236}">
                <a16:creationId xmlns:a16="http://schemas.microsoft.com/office/drawing/2014/main" id="{78F07155-67C4-426A-99E7-36A0D8CC9A8C}"/>
              </a:ext>
            </a:extLst>
          </p:cNvPr>
          <p:cNvSpPr txBox="1"/>
          <p:nvPr/>
        </p:nvSpPr>
        <p:spPr>
          <a:xfrm>
            <a:off x="1958613" y="357056"/>
            <a:ext cx="8955440"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CRT – QUADRATIC PROBING</a:t>
            </a:r>
          </a:p>
        </p:txBody>
      </p:sp>
    </p:spTree>
    <p:extLst>
      <p:ext uri="{BB962C8B-B14F-4D97-AF65-F5344CB8AC3E}">
        <p14:creationId xmlns:p14="http://schemas.microsoft.com/office/powerpoint/2010/main" val="138131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Example</a:t>
            </a:r>
          </a:p>
        </p:txBody>
      </p:sp>
      <p:sp>
        <p:nvSpPr>
          <p:cNvPr id="3" name="Content Placeholder 2"/>
          <p:cNvSpPr>
            <a:spLocks noGrp="1"/>
          </p:cNvSpPr>
          <p:nvPr>
            <p:ph idx="1"/>
          </p:nvPr>
        </p:nvSpPr>
        <p:spPr>
          <a:xfrm>
            <a:off x="629079" y="1503056"/>
            <a:ext cx="11425269" cy="5372253"/>
          </a:xfrm>
        </p:spPr>
        <p:txBody>
          <a:bodyPr/>
          <a:lstStyle/>
          <a:p>
            <a:pPr marL="1025525" indent="-296863"/>
            <a:r>
              <a:rPr lang="en-IN" dirty="0"/>
              <a:t>Hash Table Size = 16</a:t>
            </a:r>
          </a:p>
          <a:p>
            <a:pPr marL="1025525" indent="-296863"/>
            <a:r>
              <a:rPr lang="en-IN" dirty="0"/>
              <a:t>Assume that the first 5 keys of data hash to the index 3.</a:t>
            </a:r>
          </a:p>
          <a:p>
            <a:pPr marL="1025525" indent="-296863"/>
            <a:r>
              <a:rPr lang="en-IN" dirty="0"/>
              <a:t>First Key occupies the index: 3</a:t>
            </a:r>
          </a:p>
          <a:p>
            <a:pPr marL="1025525" indent="-296863"/>
            <a:r>
              <a:rPr lang="en-IN" dirty="0"/>
              <a:t>Second Key indexed at ((3 + 1) modulo 16) = 4</a:t>
            </a:r>
          </a:p>
          <a:p>
            <a:pPr marL="1025525" indent="-296863"/>
            <a:r>
              <a:rPr lang="en-IN" dirty="0"/>
              <a:t>Third Key indexed at ((3 + 4) modulo 16) = 7</a:t>
            </a:r>
          </a:p>
          <a:p>
            <a:pPr marL="1025525" indent="-296863"/>
            <a:r>
              <a:rPr lang="en-IN" dirty="0"/>
              <a:t>Fourth Key indexed at ((3 + 9) modulo 16) = 12</a:t>
            </a:r>
          </a:p>
          <a:p>
            <a:pPr marL="1025525" indent="-296863"/>
            <a:r>
              <a:rPr lang="en-IN" dirty="0"/>
              <a:t>Fifth Key indexed at ((3 + 16) modulo 16) = 3 </a:t>
            </a:r>
            <a:r>
              <a:rPr lang="en-IN" dirty="0">
                <a:sym typeface="Wingdings" panose="05000000000000000000" pitchFamily="2" charset="2"/>
              </a:rPr>
              <a:t> occupied. Search for   an alternative empty spot.</a:t>
            </a:r>
          </a:p>
          <a:p>
            <a:pPr marL="0" indent="0">
              <a:buNone/>
            </a:pPr>
            <a:r>
              <a:rPr lang="en-IN" dirty="0">
                <a:sym typeface="Wingdings" panose="05000000000000000000" pitchFamily="2" charset="2"/>
              </a:rPr>
              <a:t>Suggestions:</a:t>
            </a:r>
          </a:p>
          <a:p>
            <a:pPr lvl="1"/>
            <a:r>
              <a:rPr lang="en-IN" dirty="0">
                <a:sym typeface="Wingdings" panose="05000000000000000000" pitchFamily="2" charset="2"/>
              </a:rPr>
              <a:t>Be a prime number</a:t>
            </a:r>
          </a:p>
          <a:p>
            <a:pPr lvl="1"/>
            <a:r>
              <a:rPr lang="en-IN" dirty="0">
                <a:sym typeface="Wingdings" panose="05000000000000000000" pitchFamily="2" charset="2"/>
              </a:rPr>
              <a:t>Not to fill more than half full by an element</a:t>
            </a:r>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DB0582DA-12A8-4496-8AF6-AD7688920082}"/>
              </a:ext>
            </a:extLst>
          </p:cNvPr>
          <p:cNvSpPr txBox="1"/>
          <p:nvPr/>
        </p:nvSpPr>
        <p:spPr>
          <a:xfrm>
            <a:off x="1958613" y="357056"/>
            <a:ext cx="8955440"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CRT – QUADRATIC PROBING</a:t>
            </a:r>
          </a:p>
        </p:txBody>
      </p:sp>
      <p:sp>
        <p:nvSpPr>
          <p:cNvPr id="8" name="TextBox 7">
            <a:extLst>
              <a:ext uri="{FF2B5EF4-FFF2-40B4-BE49-F238E27FC236}">
                <a16:creationId xmlns:a16="http://schemas.microsoft.com/office/drawing/2014/main" id="{2C8D3694-5091-4BA9-9E29-8B063D0653DC}"/>
              </a:ext>
            </a:extLst>
          </p:cNvPr>
          <p:cNvSpPr txBox="1"/>
          <p:nvPr/>
        </p:nvSpPr>
        <p:spPr>
          <a:xfrm>
            <a:off x="1129666" y="948362"/>
            <a:ext cx="2162433" cy="523220"/>
          </a:xfrm>
          <a:prstGeom prst="rect">
            <a:avLst/>
          </a:prstGeom>
          <a:noFill/>
        </p:spPr>
        <p:txBody>
          <a:bodyPr wrap="square" rtlCol="0">
            <a:spAutoFit/>
          </a:bodyPr>
          <a:lstStyle/>
          <a:p>
            <a:r>
              <a:rPr lang="en-US" sz="2800" dirty="0"/>
              <a:t>Example:</a:t>
            </a:r>
          </a:p>
        </p:txBody>
      </p:sp>
    </p:spTree>
    <p:extLst>
      <p:ext uri="{BB962C8B-B14F-4D97-AF65-F5344CB8AC3E}">
        <p14:creationId xmlns:p14="http://schemas.microsoft.com/office/powerpoint/2010/main" val="3212021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Double Hashing</a:t>
            </a:r>
          </a:p>
        </p:txBody>
      </p:sp>
      <p:sp>
        <p:nvSpPr>
          <p:cNvPr id="3" name="Content Placeholder 2"/>
          <p:cNvSpPr>
            <a:spLocks noGrp="1"/>
          </p:cNvSpPr>
          <p:nvPr>
            <p:ph idx="1"/>
          </p:nvPr>
        </p:nvSpPr>
        <p:spPr>
          <a:xfrm>
            <a:off x="1022320" y="1338953"/>
            <a:ext cx="10828026" cy="5161991"/>
          </a:xfrm>
        </p:spPr>
        <p:txBody>
          <a:bodyPr/>
          <a:lstStyle/>
          <a:p>
            <a:pPr marL="519113" indent="-401638">
              <a:lnSpc>
                <a:spcPct val="100000"/>
              </a:lnSpc>
              <a:spcAft>
                <a:spcPts val="600"/>
              </a:spcAft>
            </a:pPr>
            <a:r>
              <a:rPr lang="en-IN" sz="2400" dirty="0"/>
              <a:t>Double Hashing works similar to linear and quadratic probing. </a:t>
            </a:r>
          </a:p>
          <a:p>
            <a:pPr marL="519113" indent="-401638">
              <a:lnSpc>
                <a:spcPct val="100000"/>
              </a:lnSpc>
              <a:spcAft>
                <a:spcPts val="600"/>
              </a:spcAft>
            </a:pPr>
            <a:r>
              <a:rPr lang="en-IN" sz="2400" dirty="0"/>
              <a:t>Uses a big table and hash into it. </a:t>
            </a:r>
          </a:p>
          <a:p>
            <a:pPr marL="519113" indent="-401638" algn="just">
              <a:lnSpc>
                <a:spcPct val="100000"/>
              </a:lnSpc>
              <a:spcAft>
                <a:spcPts val="600"/>
              </a:spcAft>
            </a:pPr>
            <a:r>
              <a:rPr lang="en-IN" sz="2400" dirty="0"/>
              <a:t>Whenever a collision occurs, select another spot in table to place the   value. </a:t>
            </a:r>
          </a:p>
          <a:p>
            <a:pPr marL="519113" indent="-401638" algn="just">
              <a:lnSpc>
                <a:spcPct val="100000"/>
              </a:lnSpc>
              <a:spcAft>
                <a:spcPts val="600"/>
              </a:spcAft>
            </a:pPr>
            <a:r>
              <a:rPr lang="en-IN" sz="2400" dirty="0"/>
              <a:t>The difference here is that instead of choosing next opening, a second hash function is used to determine the location of the next spot. </a:t>
            </a:r>
          </a:p>
          <a:p>
            <a:pPr marL="519113" indent="-401638" algn="just">
              <a:lnSpc>
                <a:spcPct val="100000"/>
              </a:lnSpc>
              <a:spcAft>
                <a:spcPts val="600"/>
              </a:spcAft>
            </a:pPr>
            <a:r>
              <a:rPr lang="en-IN" sz="2400" dirty="0"/>
              <a:t>For example, Given Hash Function H1 and H2 and key. Then:</a:t>
            </a:r>
          </a:p>
          <a:p>
            <a:pPr lvl="2">
              <a:lnSpc>
                <a:spcPct val="100000"/>
              </a:lnSpc>
              <a:spcAft>
                <a:spcPts val="600"/>
              </a:spcAft>
            </a:pPr>
            <a:r>
              <a:rPr lang="en-IN" dirty="0"/>
              <a:t>Check location H1(key). If it is empty, place the record in it.</a:t>
            </a:r>
          </a:p>
          <a:p>
            <a:pPr lvl="2">
              <a:lnSpc>
                <a:spcPct val="100000"/>
              </a:lnSpc>
              <a:spcAft>
                <a:spcPts val="600"/>
              </a:spcAft>
            </a:pPr>
            <a:r>
              <a:rPr lang="en-IN" dirty="0"/>
              <a:t>If it is not empty calculate H2(key).</a:t>
            </a:r>
          </a:p>
          <a:p>
            <a:pPr lvl="2">
              <a:lnSpc>
                <a:spcPct val="100000"/>
              </a:lnSpc>
              <a:spcAft>
                <a:spcPts val="600"/>
              </a:spcAft>
            </a:pPr>
            <a:r>
              <a:rPr lang="en-IN" dirty="0"/>
              <a:t>check if H1(key)+H2(key) is open, if it is, place it in</a:t>
            </a:r>
          </a:p>
          <a:p>
            <a:pPr lvl="2">
              <a:lnSpc>
                <a:spcPct val="100000"/>
              </a:lnSpc>
              <a:spcAft>
                <a:spcPts val="600"/>
              </a:spcAft>
            </a:pPr>
            <a:r>
              <a:rPr lang="en-IN" dirty="0"/>
              <a:t>repeat with H1(key)+2</a:t>
            </a:r>
            <a:r>
              <a:rPr lang="en-IN" i="1" dirty="0"/>
              <a:t>H2(key), H1(key)+3</a:t>
            </a:r>
            <a:r>
              <a:rPr lang="en-IN" dirty="0"/>
              <a:t>H2(key) and so on, until the next empty bucket is found.</a:t>
            </a:r>
          </a:p>
        </p:txBody>
      </p:sp>
      <p:sp>
        <p:nvSpPr>
          <p:cNvPr id="5" name="TextBox 4">
            <a:extLst>
              <a:ext uri="{FF2B5EF4-FFF2-40B4-BE49-F238E27FC236}">
                <a16:creationId xmlns:a16="http://schemas.microsoft.com/office/drawing/2014/main" id="{C867BBBB-135C-4FEE-979E-E0924BF0DC5F}"/>
              </a:ext>
            </a:extLst>
          </p:cNvPr>
          <p:cNvSpPr txBox="1"/>
          <p:nvPr/>
        </p:nvSpPr>
        <p:spPr>
          <a:xfrm>
            <a:off x="1958613" y="357056"/>
            <a:ext cx="8955440"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CRT – DOUBLE HASHING</a:t>
            </a:r>
          </a:p>
        </p:txBody>
      </p:sp>
    </p:spTree>
    <p:extLst>
      <p:ext uri="{BB962C8B-B14F-4D97-AF65-F5344CB8AC3E}">
        <p14:creationId xmlns:p14="http://schemas.microsoft.com/office/powerpoint/2010/main" val="50085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Tables</a:t>
            </a:r>
          </a:p>
        </p:txBody>
      </p:sp>
      <p:sp>
        <p:nvSpPr>
          <p:cNvPr id="3" name="Content Placeholder 2"/>
          <p:cNvSpPr>
            <a:spLocks noGrp="1"/>
          </p:cNvSpPr>
          <p:nvPr>
            <p:ph idx="1"/>
          </p:nvPr>
        </p:nvSpPr>
        <p:spPr>
          <a:xfrm>
            <a:off x="961187" y="1444142"/>
            <a:ext cx="10461916" cy="5238765"/>
          </a:xfrm>
        </p:spPr>
        <p:txBody>
          <a:bodyPr/>
          <a:lstStyle/>
          <a:p>
            <a:pPr marL="396875" indent="-396875" algn="just"/>
            <a:r>
              <a:rPr lang="en-IN" sz="2800" dirty="0"/>
              <a:t>Plays a significant role in information retrieval</a:t>
            </a:r>
          </a:p>
          <a:p>
            <a:pPr marL="396875" indent="-396875" algn="just"/>
            <a:r>
              <a:rPr lang="en-IN" sz="2800" dirty="0"/>
              <a:t>Consider the keys :</a:t>
            </a:r>
          </a:p>
          <a:p>
            <a:pPr marL="0" lvl="1" indent="0" algn="just">
              <a:buNone/>
            </a:pPr>
            <a:r>
              <a:rPr lang="en-IN" sz="2800" dirty="0"/>
              <a:t>                        K</a:t>
            </a:r>
            <a:r>
              <a:rPr lang="en-IN" sz="2800" baseline="-25000" dirty="0"/>
              <a:t>1</a:t>
            </a:r>
            <a:r>
              <a:rPr lang="en-IN" sz="2800" dirty="0"/>
              <a:t>, K</a:t>
            </a:r>
            <a:r>
              <a:rPr lang="en-IN" sz="2800" baseline="-25000" dirty="0"/>
              <a:t>2</a:t>
            </a:r>
            <a:r>
              <a:rPr lang="en-IN" sz="2800" dirty="0"/>
              <a:t>, K</a:t>
            </a:r>
            <a:r>
              <a:rPr lang="en-IN" sz="2800" baseline="-25000" dirty="0"/>
              <a:t>3</a:t>
            </a:r>
            <a:r>
              <a:rPr lang="en-IN" sz="2800" dirty="0"/>
              <a:t> , ……….</a:t>
            </a:r>
            <a:r>
              <a:rPr lang="en-IN" sz="2800" dirty="0" err="1"/>
              <a:t>K</a:t>
            </a:r>
            <a:r>
              <a:rPr lang="en-IN" sz="2800" baseline="-25000" dirty="0" err="1"/>
              <a:t>n</a:t>
            </a:r>
            <a:endParaRPr lang="en-IN" sz="2800" baseline="-25000" dirty="0"/>
          </a:p>
          <a:p>
            <a:pPr marL="396875" indent="-396875" algn="just"/>
            <a:r>
              <a:rPr lang="en-IN" sz="2800" dirty="0"/>
              <a:t>To find a record with a given key value, k, access the index by its key.</a:t>
            </a:r>
          </a:p>
          <a:p>
            <a:pPr marL="396875" indent="-396875" algn="just"/>
            <a:r>
              <a:rPr lang="en-IN" sz="2800" dirty="0"/>
              <a:t>Example:</a:t>
            </a:r>
          </a:p>
          <a:p>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554676299"/>
              </p:ext>
            </p:extLst>
          </p:nvPr>
        </p:nvGraphicFramePr>
        <p:xfrm>
          <a:off x="1434750" y="4289712"/>
          <a:ext cx="9322499" cy="1344150"/>
        </p:xfrm>
        <a:graphic>
          <a:graphicData uri="http://schemas.openxmlformats.org/drawingml/2006/table">
            <a:tbl>
              <a:tblPr firstRow="1" bandRow="1">
                <a:tableStyleId>{00A15C55-8517-42AA-B614-E9B94910E393}</a:tableStyleId>
              </a:tblPr>
              <a:tblGrid>
                <a:gridCol w="1035834">
                  <a:extLst>
                    <a:ext uri="{9D8B030D-6E8A-4147-A177-3AD203B41FA5}">
                      <a16:colId xmlns:a16="http://schemas.microsoft.com/office/drawing/2014/main" val="20000"/>
                    </a:ext>
                  </a:extLst>
                </a:gridCol>
                <a:gridCol w="1035834">
                  <a:extLst>
                    <a:ext uri="{9D8B030D-6E8A-4147-A177-3AD203B41FA5}">
                      <a16:colId xmlns:a16="http://schemas.microsoft.com/office/drawing/2014/main" val="20001"/>
                    </a:ext>
                  </a:extLst>
                </a:gridCol>
                <a:gridCol w="681197">
                  <a:extLst>
                    <a:ext uri="{9D8B030D-6E8A-4147-A177-3AD203B41FA5}">
                      <a16:colId xmlns:a16="http://schemas.microsoft.com/office/drawing/2014/main" val="20002"/>
                    </a:ext>
                  </a:extLst>
                </a:gridCol>
                <a:gridCol w="707143">
                  <a:extLst>
                    <a:ext uri="{9D8B030D-6E8A-4147-A177-3AD203B41FA5}">
                      <a16:colId xmlns:a16="http://schemas.microsoft.com/office/drawing/2014/main" val="20003"/>
                    </a:ext>
                  </a:extLst>
                </a:gridCol>
                <a:gridCol w="1020139">
                  <a:extLst>
                    <a:ext uri="{9D8B030D-6E8A-4147-A177-3AD203B41FA5}">
                      <a16:colId xmlns:a16="http://schemas.microsoft.com/office/drawing/2014/main" val="20004"/>
                    </a:ext>
                  </a:extLst>
                </a:gridCol>
                <a:gridCol w="1396786">
                  <a:extLst>
                    <a:ext uri="{9D8B030D-6E8A-4147-A177-3AD203B41FA5}">
                      <a16:colId xmlns:a16="http://schemas.microsoft.com/office/drawing/2014/main" val="20005"/>
                    </a:ext>
                  </a:extLst>
                </a:gridCol>
                <a:gridCol w="597123">
                  <a:extLst>
                    <a:ext uri="{9D8B030D-6E8A-4147-A177-3AD203B41FA5}">
                      <a16:colId xmlns:a16="http://schemas.microsoft.com/office/drawing/2014/main" val="20006"/>
                    </a:ext>
                  </a:extLst>
                </a:gridCol>
                <a:gridCol w="869437">
                  <a:extLst>
                    <a:ext uri="{9D8B030D-6E8A-4147-A177-3AD203B41FA5}">
                      <a16:colId xmlns:a16="http://schemas.microsoft.com/office/drawing/2014/main" val="20007"/>
                    </a:ext>
                  </a:extLst>
                </a:gridCol>
                <a:gridCol w="1979006">
                  <a:extLst>
                    <a:ext uri="{9D8B030D-6E8A-4147-A177-3AD203B41FA5}">
                      <a16:colId xmlns:a16="http://schemas.microsoft.com/office/drawing/2014/main" val="20008"/>
                    </a:ext>
                  </a:extLst>
                </a:gridCol>
              </a:tblGrid>
              <a:tr h="672075">
                <a:tc>
                  <a:txBody>
                    <a:bodyPr/>
                    <a:lstStyle/>
                    <a:p>
                      <a:pPr algn="ctr"/>
                      <a:r>
                        <a:rPr lang="en-IN" sz="2400" dirty="0"/>
                        <a:t>Value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n-IN" sz="2400" dirty="0"/>
                        <a:t>This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n-IN" sz="2400" dirty="0"/>
                        <a:t>is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n-IN" sz="2400" dirty="0"/>
                        <a:t>a</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n-IN" sz="2400" dirty="0"/>
                        <a:t>table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n-IN" sz="2400" dirty="0"/>
                        <a:t>example </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n-IN" sz="2400" dirty="0"/>
                        <a:t>in</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n-IN" sz="2400" dirty="0"/>
                        <a:t>data</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n-IN" sz="2400" dirty="0"/>
                        <a:t>Structures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0000"/>
                  </a:ext>
                </a:extLst>
              </a:tr>
              <a:tr h="672075">
                <a:tc>
                  <a:txBody>
                    <a:bodyPr/>
                    <a:lstStyle/>
                    <a:p>
                      <a:pPr algn="ctr"/>
                      <a:r>
                        <a:rPr lang="en-IN" sz="2400" dirty="0"/>
                        <a:t>Key</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2400" dirty="0"/>
                        <a:t>0</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2400" dirty="0"/>
                        <a:t>1</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2400" dirty="0"/>
                        <a:t>2</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2400" dirty="0"/>
                        <a:t>3</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2400" dirty="0"/>
                        <a:t>4</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2400" dirty="0"/>
                        <a:t>5</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2400" dirty="0"/>
                        <a:t>6</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2400" dirty="0"/>
                        <a:t>7</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1"/>
                  </a:ext>
                </a:extLst>
              </a:tr>
            </a:tbl>
          </a:graphicData>
        </a:graphic>
      </p:graphicFrame>
      <p:sp>
        <p:nvSpPr>
          <p:cNvPr id="7" name="Title 2">
            <a:extLst>
              <a:ext uri="{FF2B5EF4-FFF2-40B4-BE49-F238E27FC236}">
                <a16:creationId xmlns:a16="http://schemas.microsoft.com/office/drawing/2014/main" id="{EDF4A3F4-9742-4B24-B955-60D4C83B66FC}"/>
              </a:ext>
            </a:extLst>
          </p:cNvPr>
          <p:cNvSpPr txBox="1">
            <a:spLocks/>
          </p:cNvSpPr>
          <p:nvPr/>
        </p:nvSpPr>
        <p:spPr>
          <a:xfrm>
            <a:off x="2523523" y="289284"/>
            <a:ext cx="7632171"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TABLES</a:t>
            </a:r>
          </a:p>
        </p:txBody>
      </p:sp>
    </p:spTree>
    <p:extLst>
      <p:ext uri="{BB962C8B-B14F-4D97-AF65-F5344CB8AC3E}">
        <p14:creationId xmlns:p14="http://schemas.microsoft.com/office/powerpoint/2010/main" val="4224185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SETS</a:t>
            </a:r>
          </a:p>
        </p:txBody>
      </p:sp>
      <p:sp>
        <p:nvSpPr>
          <p:cNvPr id="3" name="Content Placeholder 2"/>
          <p:cNvSpPr>
            <a:spLocks noGrp="1"/>
          </p:cNvSpPr>
          <p:nvPr>
            <p:ph idx="1"/>
          </p:nvPr>
        </p:nvSpPr>
        <p:spPr>
          <a:xfrm>
            <a:off x="1308701" y="1546573"/>
            <a:ext cx="9182186" cy="4866583"/>
          </a:xfrm>
        </p:spPr>
        <p:txBody>
          <a:bodyPr/>
          <a:lstStyle/>
          <a:p>
            <a:r>
              <a:rPr lang="en-IN" dirty="0"/>
              <a:t> Set is a collection of objects not in any particular order</a:t>
            </a:r>
          </a:p>
          <a:p>
            <a:r>
              <a:rPr lang="en-IN" dirty="0"/>
              <a:t> Set without any element is called null set or empty set</a:t>
            </a:r>
          </a:p>
          <a:p>
            <a:pPr lvl="3"/>
            <a:r>
              <a:rPr lang="en-IN" sz="2400" dirty="0">
                <a:solidFill>
                  <a:srgbClr val="FF0000"/>
                </a:solidFill>
              </a:rPr>
              <a:t>S = {} (Empty Set)</a:t>
            </a:r>
          </a:p>
          <a:p>
            <a:r>
              <a:rPr lang="en-IN" dirty="0"/>
              <a:t> Sets</a:t>
            </a:r>
          </a:p>
          <a:p>
            <a:pPr lvl="2"/>
            <a:r>
              <a:rPr lang="en-IN" sz="2800" dirty="0">
                <a:solidFill>
                  <a:srgbClr val="C00000"/>
                </a:solidFill>
              </a:rPr>
              <a:t>Static or Frozen Sets</a:t>
            </a:r>
          </a:p>
          <a:p>
            <a:pPr lvl="3"/>
            <a:r>
              <a:rPr lang="en-IN" sz="2400" dirty="0"/>
              <a:t>Sets once constructed will not modify its elements.</a:t>
            </a:r>
          </a:p>
          <a:p>
            <a:pPr lvl="3"/>
            <a:r>
              <a:rPr lang="en-IN" sz="2400" dirty="0"/>
              <a:t>Example includes: </a:t>
            </a:r>
          </a:p>
          <a:p>
            <a:pPr lvl="4"/>
            <a:r>
              <a:rPr lang="en-IN" sz="2400" dirty="0"/>
              <a:t>Check the occurrence of an element</a:t>
            </a:r>
          </a:p>
          <a:p>
            <a:pPr lvl="4"/>
            <a:r>
              <a:rPr lang="en-IN" sz="2400" dirty="0"/>
              <a:t>Enumerate the values in some arbitrary order</a:t>
            </a:r>
          </a:p>
          <a:p>
            <a:pPr lvl="2"/>
            <a:r>
              <a:rPr lang="en-IN" sz="2800" dirty="0">
                <a:solidFill>
                  <a:srgbClr val="C00000"/>
                </a:solidFill>
              </a:rPr>
              <a:t>Dynamic or Mutable Sets</a:t>
            </a:r>
          </a:p>
          <a:p>
            <a:pPr lvl="3"/>
            <a:r>
              <a:rPr lang="en-IN" sz="2400" dirty="0"/>
              <a:t>Insertion / Deletion can be performed on the set.</a:t>
            </a:r>
            <a:endParaRPr lang="en-IN" sz="2000" dirty="0"/>
          </a:p>
        </p:txBody>
      </p:sp>
      <p:sp>
        <p:nvSpPr>
          <p:cNvPr id="5" name="TextBox 4">
            <a:extLst>
              <a:ext uri="{FF2B5EF4-FFF2-40B4-BE49-F238E27FC236}">
                <a16:creationId xmlns:a16="http://schemas.microsoft.com/office/drawing/2014/main" id="{E8A45BC1-CF17-434B-8643-7BE782F38F5D}"/>
              </a:ext>
            </a:extLst>
          </p:cNvPr>
          <p:cNvSpPr txBox="1"/>
          <p:nvPr/>
        </p:nvSpPr>
        <p:spPr>
          <a:xfrm>
            <a:off x="2891480" y="270558"/>
            <a:ext cx="5325763"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SETS</a:t>
            </a:r>
          </a:p>
        </p:txBody>
      </p:sp>
    </p:spTree>
    <p:extLst>
      <p:ext uri="{BB962C8B-B14F-4D97-AF65-F5344CB8AC3E}">
        <p14:creationId xmlns:p14="http://schemas.microsoft.com/office/powerpoint/2010/main" val="1891853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Sets</a:t>
            </a:r>
          </a:p>
        </p:txBody>
      </p:sp>
      <p:sp>
        <p:nvSpPr>
          <p:cNvPr id="3" name="Content Placeholder 2"/>
          <p:cNvSpPr>
            <a:spLocks noGrp="1"/>
          </p:cNvSpPr>
          <p:nvPr>
            <p:ph idx="1"/>
          </p:nvPr>
        </p:nvSpPr>
        <p:spPr>
          <a:xfrm>
            <a:off x="1393696" y="1250643"/>
            <a:ext cx="9404608" cy="5458553"/>
          </a:xfrm>
        </p:spPr>
        <p:txBody>
          <a:bodyPr/>
          <a:lstStyle/>
          <a:p>
            <a:r>
              <a:rPr lang="en-IN" dirty="0"/>
              <a:t>Rules</a:t>
            </a:r>
          </a:p>
          <a:p>
            <a:pPr lvl="2"/>
            <a:r>
              <a:rPr lang="en-IN" sz="2400" dirty="0"/>
              <a:t>Duplication of elements are not permitted</a:t>
            </a:r>
          </a:p>
          <a:p>
            <a:pPr lvl="2"/>
            <a:r>
              <a:rPr lang="en-IN" sz="2400" dirty="0"/>
              <a:t>There should be relation among the elements in the set.</a:t>
            </a:r>
          </a:p>
          <a:p>
            <a:pPr marL="914400" lvl="2" indent="0">
              <a:buNone/>
            </a:pPr>
            <a:endParaRPr lang="en-IN" sz="2400" dirty="0"/>
          </a:p>
          <a:p>
            <a:r>
              <a:rPr lang="en-IN" dirty="0"/>
              <a:t>Example</a:t>
            </a:r>
          </a:p>
          <a:p>
            <a:pPr lvl="2"/>
            <a:r>
              <a:rPr lang="en-IN" sz="2400" dirty="0"/>
              <a:t>Set of Prime Numbers: </a:t>
            </a:r>
            <a:r>
              <a:rPr lang="en-IN" sz="2400" dirty="0">
                <a:solidFill>
                  <a:srgbClr val="C00000"/>
                </a:solidFill>
              </a:rPr>
              <a:t>P = {1,2,3,5,7,11,13,17,19,…}</a:t>
            </a:r>
          </a:p>
          <a:p>
            <a:pPr lvl="2"/>
            <a:r>
              <a:rPr lang="en-IN" sz="2400" dirty="0"/>
              <a:t>Set of Weeks </a:t>
            </a:r>
            <a:r>
              <a:rPr lang="en-IN" sz="2400" dirty="0">
                <a:solidFill>
                  <a:srgbClr val="C00000"/>
                </a:solidFill>
              </a:rPr>
              <a:t>W = {Sun, Mon, Tue, Wed, Thu, Fri, Sat}</a:t>
            </a:r>
          </a:p>
          <a:p>
            <a:pPr marL="914400" lvl="2" indent="0">
              <a:buNone/>
            </a:pPr>
            <a:endParaRPr lang="en-IN" sz="2400" dirty="0"/>
          </a:p>
          <a:p>
            <a:r>
              <a:rPr lang="en-IN" dirty="0"/>
              <a:t>Representation of Sets:</a:t>
            </a:r>
          </a:p>
          <a:p>
            <a:pPr lvl="2"/>
            <a:r>
              <a:rPr lang="en-IN" sz="2400" dirty="0"/>
              <a:t>List</a:t>
            </a:r>
          </a:p>
          <a:p>
            <a:pPr lvl="2"/>
            <a:r>
              <a:rPr lang="en-IN" sz="2400" dirty="0"/>
              <a:t>Tree</a:t>
            </a:r>
          </a:p>
          <a:p>
            <a:pPr lvl="2"/>
            <a:r>
              <a:rPr lang="en-IN" sz="2400" dirty="0"/>
              <a:t>Hash Table</a:t>
            </a:r>
          </a:p>
          <a:p>
            <a:pPr lvl="2"/>
            <a:r>
              <a:rPr lang="en-IN" sz="2400" dirty="0"/>
              <a:t>Bit Vectors</a:t>
            </a:r>
            <a:endParaRPr lang="en-IN" dirty="0"/>
          </a:p>
        </p:txBody>
      </p:sp>
      <p:sp>
        <p:nvSpPr>
          <p:cNvPr id="5" name="TextBox 4">
            <a:extLst>
              <a:ext uri="{FF2B5EF4-FFF2-40B4-BE49-F238E27FC236}">
                <a16:creationId xmlns:a16="http://schemas.microsoft.com/office/drawing/2014/main" id="{A0272D2C-8BDB-4D88-B60B-92EBB6A85330}"/>
              </a:ext>
            </a:extLst>
          </p:cNvPr>
          <p:cNvSpPr txBox="1"/>
          <p:nvPr/>
        </p:nvSpPr>
        <p:spPr>
          <a:xfrm>
            <a:off x="2891480" y="270558"/>
            <a:ext cx="5325763"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SETS</a:t>
            </a:r>
          </a:p>
        </p:txBody>
      </p:sp>
    </p:spTree>
    <p:extLst>
      <p:ext uri="{BB962C8B-B14F-4D97-AF65-F5344CB8AC3E}">
        <p14:creationId xmlns:p14="http://schemas.microsoft.com/office/powerpoint/2010/main" val="1143100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Sets as Lists</a:t>
            </a:r>
          </a:p>
        </p:txBody>
      </p:sp>
      <p:sp>
        <p:nvSpPr>
          <p:cNvPr id="3" name="Content Placeholder 2"/>
          <p:cNvSpPr>
            <a:spLocks noGrp="1"/>
          </p:cNvSpPr>
          <p:nvPr>
            <p:ph idx="1"/>
          </p:nvPr>
        </p:nvSpPr>
        <p:spPr>
          <a:xfrm>
            <a:off x="1135675" y="1502898"/>
            <a:ext cx="9923622" cy="2770255"/>
          </a:xfrm>
        </p:spPr>
        <p:txBody>
          <a:bodyPr/>
          <a:lstStyle/>
          <a:p>
            <a:pPr marL="457200" indent="-284163"/>
            <a:r>
              <a:rPr lang="en-IN" dirty="0"/>
              <a:t>Dynamic Storage</a:t>
            </a:r>
          </a:p>
          <a:p>
            <a:pPr marL="457200" indent="-284163"/>
            <a:r>
              <a:rPr lang="en-IN" dirty="0"/>
              <a:t>Allows multiplicity of elements</a:t>
            </a:r>
          </a:p>
          <a:p>
            <a:pPr marL="457200" indent="-284163"/>
            <a:r>
              <a:rPr lang="en-IN" dirty="0"/>
              <a:t>Good in computational performance</a:t>
            </a:r>
          </a:p>
          <a:p>
            <a:pPr marL="457200" indent="-284163"/>
            <a:r>
              <a:rPr lang="en-IN" dirty="0"/>
              <a:t>Example:</a:t>
            </a:r>
          </a:p>
          <a:p>
            <a:pPr lvl="2"/>
            <a:r>
              <a:rPr lang="en-IN" sz="2800" dirty="0">
                <a:solidFill>
                  <a:srgbClr val="C00000"/>
                </a:solidFill>
              </a:rPr>
              <a:t>W = {Sun, Mon, Tue, Wed, Thu, Fri, Sat}</a:t>
            </a:r>
            <a:endParaRPr lang="en-IN" sz="2800" dirty="0"/>
          </a:p>
        </p:txBody>
      </p:sp>
      <p:graphicFrame>
        <p:nvGraphicFramePr>
          <p:cNvPr id="4" name="Diagram 3"/>
          <p:cNvGraphicFramePr/>
          <p:nvPr>
            <p:extLst>
              <p:ext uri="{D42A27DB-BD31-4B8C-83A1-F6EECF244321}">
                <p14:modId xmlns:p14="http://schemas.microsoft.com/office/powerpoint/2010/main" val="3108160647"/>
              </p:ext>
            </p:extLst>
          </p:nvPr>
        </p:nvGraphicFramePr>
        <p:xfrm>
          <a:off x="2199475" y="3418450"/>
          <a:ext cx="9632619"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flipH="1">
            <a:off x="2639616" y="4485117"/>
            <a:ext cx="0" cy="5760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H="1">
            <a:off x="3887755" y="4485117"/>
            <a:ext cx="0" cy="576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H="1">
            <a:off x="5135893" y="4485117"/>
            <a:ext cx="0" cy="576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H="1">
            <a:off x="6384032" y="4485117"/>
            <a:ext cx="0" cy="5760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H="1">
            <a:off x="7632171" y="4485117"/>
            <a:ext cx="0" cy="5760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H="1">
            <a:off x="8880309" y="4485117"/>
            <a:ext cx="0" cy="5760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H="1">
            <a:off x="10128448" y="4485117"/>
            <a:ext cx="0" cy="5760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a:off x="11376587" y="4485117"/>
            <a:ext cx="0" cy="576000"/>
          </a:xfrm>
          <a:prstGeom prst="line">
            <a:avLst/>
          </a:prstGeom>
        </p:spPr>
        <p:style>
          <a:lnRef idx="3">
            <a:schemeClr val="dk1"/>
          </a:lnRef>
          <a:fillRef idx="0">
            <a:schemeClr val="dk1"/>
          </a:fillRef>
          <a:effectRef idx="2">
            <a:schemeClr val="dk1"/>
          </a:effectRef>
          <a:fontRef idx="minor">
            <a:schemeClr val="tx1"/>
          </a:fontRef>
        </p:style>
      </p:cxnSp>
      <p:sp>
        <p:nvSpPr>
          <p:cNvPr id="14" name="Multiply 13"/>
          <p:cNvSpPr/>
          <p:nvPr/>
        </p:nvSpPr>
        <p:spPr>
          <a:xfrm>
            <a:off x="11424592" y="4389107"/>
            <a:ext cx="192021" cy="789120"/>
          </a:xfrm>
          <a:prstGeom prst="mathMultiply">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20B0581-6132-4BE8-AE64-82CEA561D71A}"/>
              </a:ext>
            </a:extLst>
          </p:cNvPr>
          <p:cNvSpPr txBox="1"/>
          <p:nvPr/>
        </p:nvSpPr>
        <p:spPr>
          <a:xfrm>
            <a:off x="2891480" y="270558"/>
            <a:ext cx="5325763"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SETS AS LIST</a:t>
            </a:r>
          </a:p>
        </p:txBody>
      </p:sp>
    </p:spTree>
    <p:extLst>
      <p:ext uri="{BB962C8B-B14F-4D97-AF65-F5344CB8AC3E}">
        <p14:creationId xmlns:p14="http://schemas.microsoft.com/office/powerpoint/2010/main" val="707517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Sets as Trees</a:t>
            </a:r>
          </a:p>
        </p:txBody>
      </p:sp>
      <p:sp>
        <p:nvSpPr>
          <p:cNvPr id="3" name="Content Placeholder 2"/>
          <p:cNvSpPr>
            <a:spLocks noGrp="1"/>
          </p:cNvSpPr>
          <p:nvPr>
            <p:ph idx="1"/>
          </p:nvPr>
        </p:nvSpPr>
        <p:spPr>
          <a:xfrm>
            <a:off x="1240621" y="1365605"/>
            <a:ext cx="10770147" cy="2290201"/>
          </a:xfrm>
        </p:spPr>
        <p:txBody>
          <a:bodyPr/>
          <a:lstStyle/>
          <a:p>
            <a:pPr marL="346075" indent="-346075"/>
            <a:r>
              <a:rPr lang="en-IN" dirty="0"/>
              <a:t>Each element in the set has the same root</a:t>
            </a:r>
          </a:p>
          <a:p>
            <a:pPr marL="346075" indent="-346075"/>
            <a:r>
              <a:rPr lang="en-IN" dirty="0"/>
              <a:t>Each element has a pointer to its parent</a:t>
            </a:r>
          </a:p>
          <a:p>
            <a:pPr marL="346075" indent="-346075"/>
            <a:r>
              <a:rPr lang="en-US" dirty="0"/>
              <a:t>Can be represented as Binary Trees, Binary Search Trees or Balanced Trees</a:t>
            </a:r>
            <a:endParaRPr lang="en-IN" dirty="0"/>
          </a:p>
          <a:p>
            <a:pPr marL="346075" indent="-346075"/>
            <a:r>
              <a:rPr lang="en-IN" dirty="0"/>
              <a:t>Example:</a:t>
            </a:r>
          </a:p>
          <a:p>
            <a:pPr marL="914400" lvl="1" indent="-222250"/>
            <a:r>
              <a:rPr lang="en-IN" dirty="0">
                <a:solidFill>
                  <a:srgbClr val="C00000"/>
                </a:solidFill>
              </a:rPr>
              <a:t>P = {1, 2, 3, 5, 7, 11,13, 17, 19}</a:t>
            </a:r>
          </a:p>
        </p:txBody>
      </p:sp>
      <p:grpSp>
        <p:nvGrpSpPr>
          <p:cNvPr id="29" name="Group 28"/>
          <p:cNvGrpSpPr/>
          <p:nvPr/>
        </p:nvGrpSpPr>
        <p:grpSpPr>
          <a:xfrm>
            <a:off x="6953256" y="3143248"/>
            <a:ext cx="4115765" cy="3340565"/>
            <a:chOff x="3284536" y="2355726"/>
            <a:chExt cx="3086824" cy="2505424"/>
          </a:xfrm>
        </p:grpSpPr>
        <p:sp>
          <p:nvSpPr>
            <p:cNvPr id="6" name="Oval 5"/>
            <p:cNvSpPr/>
            <p:nvPr/>
          </p:nvSpPr>
          <p:spPr>
            <a:xfrm>
              <a:off x="4139952" y="2355726"/>
              <a:ext cx="360000" cy="36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P</a:t>
              </a:r>
            </a:p>
          </p:txBody>
        </p:sp>
        <p:sp>
          <p:nvSpPr>
            <p:cNvPr id="7" name="Oval 6"/>
            <p:cNvSpPr/>
            <p:nvPr/>
          </p:nvSpPr>
          <p:spPr>
            <a:xfrm>
              <a:off x="3707944" y="3003838"/>
              <a:ext cx="360000" cy="360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2</a:t>
              </a:r>
            </a:p>
          </p:txBody>
        </p:sp>
        <p:cxnSp>
          <p:nvCxnSpPr>
            <p:cNvPr id="9" name="Straight Arrow Connector 8"/>
            <p:cNvCxnSpPr>
              <a:stCxn id="7" idx="0"/>
              <a:endCxn id="6" idx="3"/>
            </p:cNvCxnSpPr>
            <p:nvPr/>
          </p:nvCxnSpPr>
          <p:spPr>
            <a:xfrm flipV="1">
              <a:off x="3887944" y="2663005"/>
              <a:ext cx="304729" cy="340833"/>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4140021" y="3003838"/>
              <a:ext cx="360000" cy="360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3</a:t>
              </a:r>
            </a:p>
          </p:txBody>
        </p:sp>
        <p:cxnSp>
          <p:nvCxnSpPr>
            <p:cNvPr id="12" name="Straight Arrow Connector 11"/>
            <p:cNvCxnSpPr>
              <a:stCxn id="11" idx="0"/>
              <a:endCxn id="6" idx="4"/>
            </p:cNvCxnSpPr>
            <p:nvPr/>
          </p:nvCxnSpPr>
          <p:spPr>
            <a:xfrm flipH="1" flipV="1">
              <a:off x="4319952" y="2715726"/>
              <a:ext cx="69" cy="288112"/>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sp>
          <p:nvSpPr>
            <p:cNvPr id="13" name="Oval 12"/>
            <p:cNvSpPr/>
            <p:nvPr/>
          </p:nvSpPr>
          <p:spPr>
            <a:xfrm>
              <a:off x="4557379" y="3003838"/>
              <a:ext cx="360000" cy="360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5</a:t>
              </a:r>
            </a:p>
          </p:txBody>
        </p:sp>
        <p:cxnSp>
          <p:nvCxnSpPr>
            <p:cNvPr id="14" name="Straight Arrow Connector 13"/>
            <p:cNvCxnSpPr>
              <a:stCxn id="13" idx="0"/>
              <a:endCxn id="6" idx="5"/>
            </p:cNvCxnSpPr>
            <p:nvPr/>
          </p:nvCxnSpPr>
          <p:spPr>
            <a:xfrm flipH="1" flipV="1">
              <a:off x="4447231" y="2663005"/>
              <a:ext cx="290148" cy="340833"/>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sp>
          <p:nvSpPr>
            <p:cNvPr id="15" name="Oval 14"/>
            <p:cNvSpPr/>
            <p:nvPr/>
          </p:nvSpPr>
          <p:spPr>
            <a:xfrm>
              <a:off x="4974737" y="3003838"/>
              <a:ext cx="360000" cy="360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7</a:t>
              </a:r>
            </a:p>
          </p:txBody>
        </p:sp>
        <p:cxnSp>
          <p:nvCxnSpPr>
            <p:cNvPr id="16" name="Straight Arrow Connector 15"/>
            <p:cNvCxnSpPr>
              <a:stCxn id="15" idx="0"/>
              <a:endCxn id="6" idx="6"/>
            </p:cNvCxnSpPr>
            <p:nvPr/>
          </p:nvCxnSpPr>
          <p:spPr>
            <a:xfrm flipH="1" flipV="1">
              <a:off x="4499952" y="2535726"/>
              <a:ext cx="654785" cy="468112"/>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sp>
          <p:nvSpPr>
            <p:cNvPr id="22" name="Oval 21"/>
            <p:cNvSpPr/>
            <p:nvPr/>
          </p:nvSpPr>
          <p:spPr>
            <a:xfrm>
              <a:off x="3284536" y="2987276"/>
              <a:ext cx="360000" cy="360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1</a:t>
              </a:r>
            </a:p>
          </p:txBody>
        </p:sp>
        <p:cxnSp>
          <p:nvCxnSpPr>
            <p:cNvPr id="23" name="Straight Arrow Connector 22"/>
            <p:cNvCxnSpPr>
              <a:stCxn id="22" idx="0"/>
              <a:endCxn id="6" idx="2"/>
            </p:cNvCxnSpPr>
            <p:nvPr/>
          </p:nvCxnSpPr>
          <p:spPr>
            <a:xfrm flipV="1">
              <a:off x="3464536" y="2535726"/>
              <a:ext cx="675416" cy="451550"/>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sp>
          <p:nvSpPr>
            <p:cNvPr id="25" name="Oval 24"/>
            <p:cNvSpPr/>
            <p:nvPr/>
          </p:nvSpPr>
          <p:spPr>
            <a:xfrm>
              <a:off x="4212000" y="3723878"/>
              <a:ext cx="360000" cy="360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9</a:t>
              </a:r>
            </a:p>
          </p:txBody>
        </p:sp>
        <p:cxnSp>
          <p:nvCxnSpPr>
            <p:cNvPr id="26" name="Straight Arrow Connector 25"/>
            <p:cNvCxnSpPr>
              <a:stCxn id="25" idx="0"/>
              <a:endCxn id="13" idx="3"/>
            </p:cNvCxnSpPr>
            <p:nvPr/>
          </p:nvCxnSpPr>
          <p:spPr>
            <a:xfrm flipV="1">
              <a:off x="4392000" y="3311117"/>
              <a:ext cx="218100" cy="412761"/>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sp>
          <p:nvSpPr>
            <p:cNvPr id="27" name="Oval 26"/>
            <p:cNvSpPr/>
            <p:nvPr/>
          </p:nvSpPr>
          <p:spPr>
            <a:xfrm>
              <a:off x="4723529" y="3704670"/>
              <a:ext cx="431208" cy="432000"/>
            </a:xfrm>
            <a:prstGeom prst="ellipse">
              <a:avLst/>
            </a:prstGeom>
          </p:spPr>
          <p:style>
            <a:lnRef idx="0">
              <a:schemeClr val="dk1"/>
            </a:lnRef>
            <a:fillRef idx="3">
              <a:schemeClr val="dk1"/>
            </a:fillRef>
            <a:effectRef idx="3">
              <a:schemeClr val="dk1"/>
            </a:effectRef>
            <a:fontRef idx="minor">
              <a:schemeClr val="lt1"/>
            </a:fontRef>
          </p:style>
          <p:txBody>
            <a:bodyPr lIns="0" tIns="0" rIns="0" bIns="0" rtlCol="0" anchor="ctr"/>
            <a:lstStyle/>
            <a:p>
              <a:pPr algn="ctr"/>
              <a:r>
                <a:rPr lang="en-IN" sz="2133" dirty="0"/>
                <a:t>11</a:t>
              </a:r>
            </a:p>
          </p:txBody>
        </p:sp>
        <p:cxnSp>
          <p:nvCxnSpPr>
            <p:cNvPr id="28" name="Straight Arrow Connector 27"/>
            <p:cNvCxnSpPr>
              <a:stCxn id="27" idx="0"/>
              <a:endCxn id="13" idx="4"/>
            </p:cNvCxnSpPr>
            <p:nvPr/>
          </p:nvCxnSpPr>
          <p:spPr>
            <a:xfrm flipH="1" flipV="1">
              <a:off x="4737379" y="3363838"/>
              <a:ext cx="201754" cy="340832"/>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sp>
          <p:nvSpPr>
            <p:cNvPr id="34" name="Oval 33"/>
            <p:cNvSpPr/>
            <p:nvPr/>
          </p:nvSpPr>
          <p:spPr>
            <a:xfrm>
              <a:off x="5190341" y="3704670"/>
              <a:ext cx="431208" cy="432000"/>
            </a:xfrm>
            <a:prstGeom prst="ellipse">
              <a:avLst/>
            </a:prstGeom>
          </p:spPr>
          <p:style>
            <a:lnRef idx="0">
              <a:schemeClr val="dk1"/>
            </a:lnRef>
            <a:fillRef idx="3">
              <a:schemeClr val="dk1"/>
            </a:fillRef>
            <a:effectRef idx="3">
              <a:schemeClr val="dk1"/>
            </a:effectRef>
            <a:fontRef idx="minor">
              <a:schemeClr val="lt1"/>
            </a:fontRef>
          </p:style>
          <p:txBody>
            <a:bodyPr lIns="0" tIns="0" rIns="0" bIns="0" rtlCol="0" anchor="ctr"/>
            <a:lstStyle/>
            <a:p>
              <a:pPr algn="ctr"/>
              <a:r>
                <a:rPr lang="en-IN" sz="2133" dirty="0"/>
                <a:t>13</a:t>
              </a:r>
            </a:p>
          </p:txBody>
        </p:sp>
        <p:cxnSp>
          <p:nvCxnSpPr>
            <p:cNvPr id="35" name="Straight Arrow Connector 34"/>
            <p:cNvCxnSpPr>
              <a:stCxn id="34" idx="0"/>
            </p:cNvCxnSpPr>
            <p:nvPr/>
          </p:nvCxnSpPr>
          <p:spPr>
            <a:xfrm flipH="1" flipV="1">
              <a:off x="5204191" y="3363838"/>
              <a:ext cx="201754" cy="340832"/>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sp>
          <p:nvSpPr>
            <p:cNvPr id="36" name="Oval 35"/>
            <p:cNvSpPr/>
            <p:nvPr/>
          </p:nvSpPr>
          <p:spPr>
            <a:xfrm>
              <a:off x="5635399" y="3723878"/>
              <a:ext cx="431208" cy="432000"/>
            </a:xfrm>
            <a:prstGeom prst="ellipse">
              <a:avLst/>
            </a:prstGeom>
          </p:spPr>
          <p:style>
            <a:lnRef idx="0">
              <a:schemeClr val="dk1"/>
            </a:lnRef>
            <a:fillRef idx="3">
              <a:schemeClr val="dk1"/>
            </a:fillRef>
            <a:effectRef idx="3">
              <a:schemeClr val="dk1"/>
            </a:effectRef>
            <a:fontRef idx="minor">
              <a:schemeClr val="lt1"/>
            </a:fontRef>
          </p:style>
          <p:txBody>
            <a:bodyPr lIns="0" tIns="0" rIns="0" bIns="0" rtlCol="0" anchor="ctr"/>
            <a:lstStyle/>
            <a:p>
              <a:pPr algn="ctr"/>
              <a:r>
                <a:rPr lang="en-IN" sz="2133" dirty="0"/>
                <a:t>17</a:t>
              </a:r>
            </a:p>
          </p:txBody>
        </p:sp>
        <p:cxnSp>
          <p:nvCxnSpPr>
            <p:cNvPr id="37" name="Straight Arrow Connector 36"/>
            <p:cNvCxnSpPr>
              <a:stCxn id="36" idx="0"/>
              <a:endCxn id="15" idx="6"/>
            </p:cNvCxnSpPr>
            <p:nvPr/>
          </p:nvCxnSpPr>
          <p:spPr>
            <a:xfrm flipH="1" flipV="1">
              <a:off x="5334737" y="3183838"/>
              <a:ext cx="516266" cy="540040"/>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sp>
          <p:nvSpPr>
            <p:cNvPr id="39" name="Oval 38"/>
            <p:cNvSpPr/>
            <p:nvPr/>
          </p:nvSpPr>
          <p:spPr>
            <a:xfrm>
              <a:off x="5940152" y="4429150"/>
              <a:ext cx="431208" cy="432000"/>
            </a:xfrm>
            <a:prstGeom prst="ellipse">
              <a:avLst/>
            </a:prstGeom>
          </p:spPr>
          <p:style>
            <a:lnRef idx="0">
              <a:schemeClr val="dk1"/>
            </a:lnRef>
            <a:fillRef idx="3">
              <a:schemeClr val="dk1"/>
            </a:fillRef>
            <a:effectRef idx="3">
              <a:schemeClr val="dk1"/>
            </a:effectRef>
            <a:fontRef idx="minor">
              <a:schemeClr val="lt1"/>
            </a:fontRef>
          </p:style>
          <p:txBody>
            <a:bodyPr lIns="0" tIns="0" rIns="0" bIns="0" rtlCol="0" anchor="ctr"/>
            <a:lstStyle/>
            <a:p>
              <a:pPr algn="ctr"/>
              <a:r>
                <a:rPr lang="en-IN" sz="2133" dirty="0"/>
                <a:t>19</a:t>
              </a:r>
            </a:p>
          </p:txBody>
        </p:sp>
        <p:cxnSp>
          <p:nvCxnSpPr>
            <p:cNvPr id="40" name="Straight Arrow Connector 39"/>
            <p:cNvCxnSpPr>
              <a:stCxn id="39" idx="0"/>
              <a:endCxn id="36" idx="5"/>
            </p:cNvCxnSpPr>
            <p:nvPr/>
          </p:nvCxnSpPr>
          <p:spPr>
            <a:xfrm flipH="1" flipV="1">
              <a:off x="6003458" y="4092613"/>
              <a:ext cx="152298" cy="336537"/>
            </a:xfrm>
            <a:prstGeom prst="straightConnector1">
              <a:avLst/>
            </a:prstGeom>
            <a:ln>
              <a:solidFill>
                <a:srgbClr val="FF0000"/>
              </a:solidFill>
              <a:tailEnd type="stealth"/>
            </a:ln>
          </p:spPr>
          <p:style>
            <a:lnRef idx="3">
              <a:schemeClr val="accent2"/>
            </a:lnRef>
            <a:fillRef idx="0">
              <a:schemeClr val="accent2"/>
            </a:fillRef>
            <a:effectRef idx="2">
              <a:schemeClr val="accent2"/>
            </a:effectRef>
            <a:fontRef idx="minor">
              <a:schemeClr val="tx1"/>
            </a:fontRef>
          </p:style>
        </p:cxnSp>
      </p:grpSp>
      <p:sp>
        <p:nvSpPr>
          <p:cNvPr id="4" name="TextBox 3">
            <a:extLst>
              <a:ext uri="{FF2B5EF4-FFF2-40B4-BE49-F238E27FC236}">
                <a16:creationId xmlns:a16="http://schemas.microsoft.com/office/drawing/2014/main" id="{FAC5BF5C-F9D4-49A5-9300-51D895FCD142}"/>
              </a:ext>
            </a:extLst>
          </p:cNvPr>
          <p:cNvSpPr txBox="1"/>
          <p:nvPr/>
        </p:nvSpPr>
        <p:spPr>
          <a:xfrm>
            <a:off x="2891480" y="270558"/>
            <a:ext cx="5325763"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SETS AS TREES</a:t>
            </a:r>
          </a:p>
        </p:txBody>
      </p:sp>
    </p:spTree>
    <p:extLst>
      <p:ext uri="{BB962C8B-B14F-4D97-AF65-F5344CB8AC3E}">
        <p14:creationId xmlns:p14="http://schemas.microsoft.com/office/powerpoint/2010/main" val="982417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Sets as Hash Table</a:t>
            </a:r>
          </a:p>
        </p:txBody>
      </p:sp>
      <p:sp>
        <p:nvSpPr>
          <p:cNvPr id="3" name="Content Placeholder 2"/>
          <p:cNvSpPr>
            <a:spLocks noGrp="1"/>
          </p:cNvSpPr>
          <p:nvPr>
            <p:ph idx="1"/>
          </p:nvPr>
        </p:nvSpPr>
        <p:spPr>
          <a:xfrm>
            <a:off x="1382244" y="1277273"/>
            <a:ext cx="8646897" cy="2386212"/>
          </a:xfrm>
        </p:spPr>
        <p:txBody>
          <a:bodyPr/>
          <a:lstStyle/>
          <a:p>
            <a:r>
              <a:rPr lang="en-IN" dirty="0"/>
              <a:t>Elements in the collection are segregated as buckets</a:t>
            </a:r>
          </a:p>
          <a:p>
            <a:r>
              <a:rPr lang="en-IN" dirty="0"/>
              <a:t>Each buckets stores any number of elements</a:t>
            </a:r>
          </a:p>
          <a:p>
            <a:r>
              <a:rPr lang="en-IN" dirty="0"/>
              <a:t>Example:</a:t>
            </a:r>
          </a:p>
          <a:p>
            <a:pPr lvl="1"/>
            <a:r>
              <a:rPr lang="en-IN" dirty="0"/>
              <a:t>S = { 4, 19, 11, 17, 22, 16, 29, 20, 18 }</a:t>
            </a:r>
          </a:p>
          <a:p>
            <a:pPr lvl="1"/>
            <a:r>
              <a:rPr lang="en-IN" dirty="0"/>
              <a:t>Bucket Size = 4</a:t>
            </a:r>
          </a:p>
        </p:txBody>
      </p:sp>
      <p:sp>
        <p:nvSpPr>
          <p:cNvPr id="4" name="Rectangle 3"/>
          <p:cNvSpPr/>
          <p:nvPr/>
        </p:nvSpPr>
        <p:spPr>
          <a:xfrm>
            <a:off x="719403" y="3909054"/>
            <a:ext cx="1699253" cy="48005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Bucket 0</a:t>
            </a:r>
          </a:p>
        </p:txBody>
      </p:sp>
      <p:sp>
        <p:nvSpPr>
          <p:cNvPr id="5" name="Rectangle 4"/>
          <p:cNvSpPr/>
          <p:nvPr/>
        </p:nvSpPr>
        <p:spPr>
          <a:xfrm>
            <a:off x="702995" y="4533123"/>
            <a:ext cx="1699253" cy="48005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Bucket 1</a:t>
            </a:r>
          </a:p>
        </p:txBody>
      </p:sp>
      <p:sp>
        <p:nvSpPr>
          <p:cNvPr id="6" name="Rectangle 5"/>
          <p:cNvSpPr/>
          <p:nvPr/>
        </p:nvSpPr>
        <p:spPr>
          <a:xfrm>
            <a:off x="719403" y="5169700"/>
            <a:ext cx="1699253" cy="48005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Bucket 2</a:t>
            </a:r>
          </a:p>
        </p:txBody>
      </p:sp>
      <p:sp>
        <p:nvSpPr>
          <p:cNvPr id="7" name="Rectangle 6"/>
          <p:cNvSpPr/>
          <p:nvPr/>
        </p:nvSpPr>
        <p:spPr>
          <a:xfrm>
            <a:off x="702995" y="5793770"/>
            <a:ext cx="1699253" cy="48005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Bucket 3</a:t>
            </a:r>
          </a:p>
        </p:txBody>
      </p:sp>
      <p:sp>
        <p:nvSpPr>
          <p:cNvPr id="8" name="Rectangle 7"/>
          <p:cNvSpPr/>
          <p:nvPr/>
        </p:nvSpPr>
        <p:spPr>
          <a:xfrm>
            <a:off x="3023659" y="3909054"/>
            <a:ext cx="1168536" cy="4800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9" name="Rectangle 8"/>
          <p:cNvSpPr/>
          <p:nvPr/>
        </p:nvSpPr>
        <p:spPr>
          <a:xfrm>
            <a:off x="3007251" y="4533123"/>
            <a:ext cx="1168536" cy="4800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10" name="Rectangle 9"/>
          <p:cNvSpPr/>
          <p:nvPr/>
        </p:nvSpPr>
        <p:spPr>
          <a:xfrm>
            <a:off x="3023659" y="5169700"/>
            <a:ext cx="1168536" cy="4800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11" name="Rectangle 10"/>
          <p:cNvSpPr/>
          <p:nvPr/>
        </p:nvSpPr>
        <p:spPr>
          <a:xfrm>
            <a:off x="3007251" y="5793770"/>
            <a:ext cx="1168536" cy="4800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grpSp>
        <p:nvGrpSpPr>
          <p:cNvPr id="38" name="Group 37"/>
          <p:cNvGrpSpPr/>
          <p:nvPr/>
        </p:nvGrpSpPr>
        <p:grpSpPr>
          <a:xfrm>
            <a:off x="6616238" y="5169367"/>
            <a:ext cx="1699143" cy="481736"/>
            <a:chOff x="7614795" y="1664435"/>
            <a:chExt cx="1274357" cy="361302"/>
          </a:xfrm>
        </p:grpSpPr>
        <p:grpSp>
          <p:nvGrpSpPr>
            <p:cNvPr id="18" name="Group 17"/>
            <p:cNvGrpSpPr/>
            <p:nvPr/>
          </p:nvGrpSpPr>
          <p:grpSpPr>
            <a:xfrm>
              <a:off x="8504500" y="1664435"/>
              <a:ext cx="384652" cy="360040"/>
              <a:chOff x="4547388" y="2931790"/>
              <a:chExt cx="384652" cy="360040"/>
            </a:xfrm>
          </p:grpSpPr>
          <p:sp>
            <p:nvSpPr>
              <p:cNvPr id="13" name="Rectangle 12"/>
              <p:cNvSpPr/>
              <p:nvPr/>
            </p:nvSpPr>
            <p:spPr>
              <a:xfrm>
                <a:off x="4547388" y="2931790"/>
                <a:ext cx="384652"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cxnSp>
            <p:nvCxnSpPr>
              <p:cNvPr id="15" name="Straight Connector 14"/>
              <p:cNvCxnSpPr/>
              <p:nvPr/>
            </p:nvCxnSpPr>
            <p:spPr>
              <a:xfrm>
                <a:off x="4547388" y="2931790"/>
                <a:ext cx="384652" cy="360040"/>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flipH="1">
                <a:off x="4547388" y="2931790"/>
                <a:ext cx="384652" cy="360040"/>
              </a:xfrm>
              <a:prstGeom prst="line">
                <a:avLst/>
              </a:prstGeom>
            </p:spPr>
            <p:style>
              <a:lnRef idx="3">
                <a:schemeClr val="accent6"/>
              </a:lnRef>
              <a:fillRef idx="0">
                <a:schemeClr val="accent6"/>
              </a:fillRef>
              <a:effectRef idx="2">
                <a:schemeClr val="accent6"/>
              </a:effectRef>
              <a:fontRef idx="minor">
                <a:schemeClr val="tx1"/>
              </a:fontRef>
            </p:style>
          </p:cxnSp>
        </p:grpSp>
        <p:sp>
          <p:nvSpPr>
            <p:cNvPr id="19" name="Rectangle 18"/>
            <p:cNvSpPr/>
            <p:nvPr/>
          </p:nvSpPr>
          <p:spPr>
            <a:xfrm>
              <a:off x="7614795" y="1665697"/>
              <a:ext cx="876402"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18</a:t>
              </a:r>
            </a:p>
          </p:txBody>
        </p:sp>
      </p:grpSp>
      <p:grpSp>
        <p:nvGrpSpPr>
          <p:cNvPr id="30" name="Group 29"/>
          <p:cNvGrpSpPr/>
          <p:nvPr/>
        </p:nvGrpSpPr>
        <p:grpSpPr>
          <a:xfrm>
            <a:off x="4543421" y="3909054"/>
            <a:ext cx="2032632" cy="490743"/>
            <a:chOff x="3407566" y="2931790"/>
            <a:chExt cx="1524474" cy="368057"/>
          </a:xfrm>
        </p:grpSpPr>
        <p:sp>
          <p:nvSpPr>
            <p:cNvPr id="12" name="Rectangle 11"/>
            <p:cNvSpPr/>
            <p:nvPr/>
          </p:nvSpPr>
          <p:spPr>
            <a:xfrm>
              <a:off x="3407566" y="2931790"/>
              <a:ext cx="876402"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4</a:t>
              </a:r>
            </a:p>
          </p:txBody>
        </p:sp>
        <p:grpSp>
          <p:nvGrpSpPr>
            <p:cNvPr id="26" name="Group 25"/>
            <p:cNvGrpSpPr/>
            <p:nvPr/>
          </p:nvGrpSpPr>
          <p:grpSpPr>
            <a:xfrm>
              <a:off x="4283968" y="2939807"/>
              <a:ext cx="648072" cy="360040"/>
              <a:chOff x="5940152" y="2962689"/>
              <a:chExt cx="648072" cy="360040"/>
            </a:xfrm>
          </p:grpSpPr>
          <p:sp>
            <p:nvSpPr>
              <p:cNvPr id="21" name="Rectangle 20"/>
              <p:cNvSpPr/>
              <p:nvPr/>
            </p:nvSpPr>
            <p:spPr>
              <a:xfrm>
                <a:off x="5940152" y="2962689"/>
                <a:ext cx="384652"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cxnSp>
            <p:nvCxnSpPr>
              <p:cNvPr id="25" name="Straight Arrow Connector 24"/>
              <p:cNvCxnSpPr/>
              <p:nvPr/>
            </p:nvCxnSpPr>
            <p:spPr>
              <a:xfrm>
                <a:off x="6132478" y="3142709"/>
                <a:ext cx="455746" cy="0"/>
              </a:xfrm>
              <a:prstGeom prst="straightConnector1">
                <a:avLst/>
              </a:prstGeom>
              <a:ln w="28575">
                <a:headEnd type="diamond" w="lg" len="lg"/>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1" name="Group 30"/>
          <p:cNvGrpSpPr/>
          <p:nvPr/>
        </p:nvGrpSpPr>
        <p:grpSpPr>
          <a:xfrm>
            <a:off x="6576053" y="3909054"/>
            <a:ext cx="2032632" cy="490743"/>
            <a:chOff x="3407566" y="2931790"/>
            <a:chExt cx="1524474" cy="368057"/>
          </a:xfrm>
        </p:grpSpPr>
        <p:sp>
          <p:nvSpPr>
            <p:cNvPr id="32" name="Rectangle 31"/>
            <p:cNvSpPr/>
            <p:nvPr/>
          </p:nvSpPr>
          <p:spPr>
            <a:xfrm>
              <a:off x="3407566" y="2931790"/>
              <a:ext cx="876402"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16</a:t>
              </a:r>
            </a:p>
          </p:txBody>
        </p:sp>
        <p:grpSp>
          <p:nvGrpSpPr>
            <p:cNvPr id="33" name="Group 32"/>
            <p:cNvGrpSpPr/>
            <p:nvPr/>
          </p:nvGrpSpPr>
          <p:grpSpPr>
            <a:xfrm>
              <a:off x="4283968" y="2939807"/>
              <a:ext cx="648072" cy="360040"/>
              <a:chOff x="5940152" y="2962689"/>
              <a:chExt cx="648072" cy="360040"/>
            </a:xfrm>
          </p:grpSpPr>
          <p:sp>
            <p:nvSpPr>
              <p:cNvPr id="34" name="Rectangle 33"/>
              <p:cNvSpPr/>
              <p:nvPr/>
            </p:nvSpPr>
            <p:spPr>
              <a:xfrm>
                <a:off x="5940152" y="2962689"/>
                <a:ext cx="384652"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cxnSp>
            <p:nvCxnSpPr>
              <p:cNvPr id="35" name="Straight Arrow Connector 34"/>
              <p:cNvCxnSpPr/>
              <p:nvPr/>
            </p:nvCxnSpPr>
            <p:spPr>
              <a:xfrm>
                <a:off x="6132478" y="3142709"/>
                <a:ext cx="455746" cy="0"/>
              </a:xfrm>
              <a:prstGeom prst="straightConnector1">
                <a:avLst/>
              </a:prstGeom>
              <a:ln w="28575">
                <a:headEnd type="diamond" w="lg" len="lg"/>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7" name="Group 36"/>
          <p:cNvGrpSpPr/>
          <p:nvPr/>
        </p:nvGrpSpPr>
        <p:grpSpPr>
          <a:xfrm>
            <a:off x="4566816" y="5162361"/>
            <a:ext cx="2038897" cy="487060"/>
            <a:chOff x="7214988" y="1042421"/>
            <a:chExt cx="1529173" cy="365295"/>
          </a:xfrm>
        </p:grpSpPr>
        <p:grpSp>
          <p:nvGrpSpPr>
            <p:cNvPr id="27" name="Group 26"/>
            <p:cNvGrpSpPr/>
            <p:nvPr/>
          </p:nvGrpSpPr>
          <p:grpSpPr>
            <a:xfrm>
              <a:off x="8096089" y="1047676"/>
              <a:ext cx="648072" cy="360040"/>
              <a:chOff x="5940152" y="2962689"/>
              <a:chExt cx="648072" cy="360040"/>
            </a:xfrm>
          </p:grpSpPr>
          <p:sp>
            <p:nvSpPr>
              <p:cNvPr id="28" name="Rectangle 27"/>
              <p:cNvSpPr/>
              <p:nvPr/>
            </p:nvSpPr>
            <p:spPr>
              <a:xfrm>
                <a:off x="5940152" y="2962689"/>
                <a:ext cx="384652"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cxnSp>
            <p:nvCxnSpPr>
              <p:cNvPr id="29" name="Straight Arrow Connector 28"/>
              <p:cNvCxnSpPr/>
              <p:nvPr/>
            </p:nvCxnSpPr>
            <p:spPr>
              <a:xfrm>
                <a:off x="6132478" y="3142709"/>
                <a:ext cx="455746" cy="0"/>
              </a:xfrm>
              <a:prstGeom prst="straightConnector1">
                <a:avLst/>
              </a:prstGeom>
              <a:ln w="28575">
                <a:headEnd type="diamo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7214988" y="1042421"/>
              <a:ext cx="876402"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22</a:t>
              </a:r>
            </a:p>
          </p:txBody>
        </p:sp>
      </p:grpSp>
      <p:grpSp>
        <p:nvGrpSpPr>
          <p:cNvPr id="39" name="Group 38"/>
          <p:cNvGrpSpPr/>
          <p:nvPr/>
        </p:nvGrpSpPr>
        <p:grpSpPr>
          <a:xfrm>
            <a:off x="8608686" y="3919743"/>
            <a:ext cx="1699143" cy="481736"/>
            <a:chOff x="7614795" y="1664435"/>
            <a:chExt cx="1274357" cy="361302"/>
          </a:xfrm>
        </p:grpSpPr>
        <p:grpSp>
          <p:nvGrpSpPr>
            <p:cNvPr id="40" name="Group 39"/>
            <p:cNvGrpSpPr/>
            <p:nvPr/>
          </p:nvGrpSpPr>
          <p:grpSpPr>
            <a:xfrm>
              <a:off x="8504500" y="1664435"/>
              <a:ext cx="384652" cy="360040"/>
              <a:chOff x="4547388" y="2931790"/>
              <a:chExt cx="384652" cy="360040"/>
            </a:xfrm>
          </p:grpSpPr>
          <p:sp>
            <p:nvSpPr>
              <p:cNvPr id="42" name="Rectangle 41"/>
              <p:cNvSpPr/>
              <p:nvPr/>
            </p:nvSpPr>
            <p:spPr>
              <a:xfrm>
                <a:off x="4547388" y="2931790"/>
                <a:ext cx="384652"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cxnSp>
            <p:nvCxnSpPr>
              <p:cNvPr id="43" name="Straight Connector 42"/>
              <p:cNvCxnSpPr/>
              <p:nvPr/>
            </p:nvCxnSpPr>
            <p:spPr>
              <a:xfrm>
                <a:off x="4547388" y="2931790"/>
                <a:ext cx="384652" cy="360040"/>
              </a:xfrm>
              <a:prstGeom prst="line">
                <a:avLst/>
              </a:prstGeom>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flipH="1">
                <a:off x="4547388" y="2931790"/>
                <a:ext cx="384652" cy="360040"/>
              </a:xfrm>
              <a:prstGeom prst="line">
                <a:avLst/>
              </a:prstGeom>
            </p:spPr>
            <p:style>
              <a:lnRef idx="3">
                <a:schemeClr val="accent6"/>
              </a:lnRef>
              <a:fillRef idx="0">
                <a:schemeClr val="accent6"/>
              </a:fillRef>
              <a:effectRef idx="2">
                <a:schemeClr val="accent6"/>
              </a:effectRef>
              <a:fontRef idx="minor">
                <a:schemeClr val="tx1"/>
              </a:fontRef>
            </p:style>
          </p:cxnSp>
        </p:grpSp>
        <p:sp>
          <p:nvSpPr>
            <p:cNvPr id="41" name="Rectangle 40"/>
            <p:cNvSpPr/>
            <p:nvPr/>
          </p:nvSpPr>
          <p:spPr>
            <a:xfrm>
              <a:off x="7614795" y="1665697"/>
              <a:ext cx="876402"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20</a:t>
              </a:r>
            </a:p>
          </p:txBody>
        </p:sp>
      </p:grpSp>
      <p:grpSp>
        <p:nvGrpSpPr>
          <p:cNvPr id="45" name="Group 44"/>
          <p:cNvGrpSpPr/>
          <p:nvPr/>
        </p:nvGrpSpPr>
        <p:grpSpPr>
          <a:xfrm>
            <a:off x="6576054" y="5735919"/>
            <a:ext cx="1699143" cy="481736"/>
            <a:chOff x="7614795" y="1664435"/>
            <a:chExt cx="1274357" cy="361302"/>
          </a:xfrm>
        </p:grpSpPr>
        <p:grpSp>
          <p:nvGrpSpPr>
            <p:cNvPr id="46" name="Group 45"/>
            <p:cNvGrpSpPr/>
            <p:nvPr/>
          </p:nvGrpSpPr>
          <p:grpSpPr>
            <a:xfrm>
              <a:off x="8504500" y="1664435"/>
              <a:ext cx="384652" cy="360040"/>
              <a:chOff x="4547388" y="2931790"/>
              <a:chExt cx="384652" cy="360040"/>
            </a:xfrm>
          </p:grpSpPr>
          <p:sp>
            <p:nvSpPr>
              <p:cNvPr id="48" name="Rectangle 47"/>
              <p:cNvSpPr/>
              <p:nvPr/>
            </p:nvSpPr>
            <p:spPr>
              <a:xfrm>
                <a:off x="4547388" y="2931790"/>
                <a:ext cx="384652"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cxnSp>
            <p:nvCxnSpPr>
              <p:cNvPr id="49" name="Straight Connector 48"/>
              <p:cNvCxnSpPr/>
              <p:nvPr/>
            </p:nvCxnSpPr>
            <p:spPr>
              <a:xfrm>
                <a:off x="4547388" y="2931790"/>
                <a:ext cx="384652" cy="360040"/>
              </a:xfrm>
              <a:prstGeom prst="line">
                <a:avLst/>
              </a:prstGeom>
            </p:spPr>
            <p:style>
              <a:lnRef idx="3">
                <a:schemeClr val="accent6"/>
              </a:lnRef>
              <a:fillRef idx="0">
                <a:schemeClr val="accent6"/>
              </a:fillRef>
              <a:effectRef idx="2">
                <a:schemeClr val="accent6"/>
              </a:effectRef>
              <a:fontRef idx="minor">
                <a:schemeClr val="tx1"/>
              </a:fontRef>
            </p:style>
          </p:cxnSp>
          <p:cxnSp>
            <p:nvCxnSpPr>
              <p:cNvPr id="50" name="Straight Connector 49"/>
              <p:cNvCxnSpPr/>
              <p:nvPr/>
            </p:nvCxnSpPr>
            <p:spPr>
              <a:xfrm flipH="1">
                <a:off x="4547388" y="2931790"/>
                <a:ext cx="384652" cy="360040"/>
              </a:xfrm>
              <a:prstGeom prst="line">
                <a:avLst/>
              </a:prstGeom>
            </p:spPr>
            <p:style>
              <a:lnRef idx="3">
                <a:schemeClr val="accent6"/>
              </a:lnRef>
              <a:fillRef idx="0">
                <a:schemeClr val="accent6"/>
              </a:fillRef>
              <a:effectRef idx="2">
                <a:schemeClr val="accent6"/>
              </a:effectRef>
              <a:fontRef idx="minor">
                <a:schemeClr val="tx1"/>
              </a:fontRef>
            </p:style>
          </p:cxnSp>
        </p:grpSp>
        <p:sp>
          <p:nvSpPr>
            <p:cNvPr id="47" name="Rectangle 46"/>
            <p:cNvSpPr/>
            <p:nvPr/>
          </p:nvSpPr>
          <p:spPr>
            <a:xfrm>
              <a:off x="7614795" y="1665697"/>
              <a:ext cx="876402"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11</a:t>
              </a:r>
            </a:p>
          </p:txBody>
        </p:sp>
      </p:grpSp>
      <p:grpSp>
        <p:nvGrpSpPr>
          <p:cNvPr id="51" name="Group 50"/>
          <p:cNvGrpSpPr/>
          <p:nvPr/>
        </p:nvGrpSpPr>
        <p:grpSpPr>
          <a:xfrm>
            <a:off x="4537157" y="5733257"/>
            <a:ext cx="2038897" cy="487060"/>
            <a:chOff x="7214988" y="1042421"/>
            <a:chExt cx="1529173" cy="365295"/>
          </a:xfrm>
        </p:grpSpPr>
        <p:grpSp>
          <p:nvGrpSpPr>
            <p:cNvPr id="52" name="Group 51"/>
            <p:cNvGrpSpPr/>
            <p:nvPr/>
          </p:nvGrpSpPr>
          <p:grpSpPr>
            <a:xfrm>
              <a:off x="8096089" y="1047676"/>
              <a:ext cx="648072" cy="360040"/>
              <a:chOff x="5940152" y="2962689"/>
              <a:chExt cx="648072" cy="360040"/>
            </a:xfrm>
          </p:grpSpPr>
          <p:sp>
            <p:nvSpPr>
              <p:cNvPr id="54" name="Rectangle 53"/>
              <p:cNvSpPr/>
              <p:nvPr/>
            </p:nvSpPr>
            <p:spPr>
              <a:xfrm>
                <a:off x="5940152" y="2962689"/>
                <a:ext cx="384652"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cxnSp>
            <p:nvCxnSpPr>
              <p:cNvPr id="55" name="Straight Arrow Connector 54"/>
              <p:cNvCxnSpPr/>
              <p:nvPr/>
            </p:nvCxnSpPr>
            <p:spPr>
              <a:xfrm>
                <a:off x="6132478" y="3142709"/>
                <a:ext cx="455746" cy="0"/>
              </a:xfrm>
              <a:prstGeom prst="straightConnector1">
                <a:avLst/>
              </a:prstGeom>
              <a:ln w="28575">
                <a:headEnd type="diamo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53" name="Rectangle 52"/>
            <p:cNvSpPr/>
            <p:nvPr/>
          </p:nvSpPr>
          <p:spPr>
            <a:xfrm>
              <a:off x="7214988" y="1042421"/>
              <a:ext cx="876402"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19</a:t>
              </a:r>
            </a:p>
          </p:txBody>
        </p:sp>
      </p:grpSp>
      <p:grpSp>
        <p:nvGrpSpPr>
          <p:cNvPr id="56" name="Group 55"/>
          <p:cNvGrpSpPr/>
          <p:nvPr/>
        </p:nvGrpSpPr>
        <p:grpSpPr>
          <a:xfrm>
            <a:off x="6605713" y="4575432"/>
            <a:ext cx="1699143" cy="481736"/>
            <a:chOff x="7614795" y="1664435"/>
            <a:chExt cx="1274357" cy="361302"/>
          </a:xfrm>
        </p:grpSpPr>
        <p:grpSp>
          <p:nvGrpSpPr>
            <p:cNvPr id="57" name="Group 56"/>
            <p:cNvGrpSpPr/>
            <p:nvPr/>
          </p:nvGrpSpPr>
          <p:grpSpPr>
            <a:xfrm>
              <a:off x="8504500" y="1664435"/>
              <a:ext cx="384652" cy="360040"/>
              <a:chOff x="4547388" y="2931790"/>
              <a:chExt cx="384652" cy="360040"/>
            </a:xfrm>
          </p:grpSpPr>
          <p:sp>
            <p:nvSpPr>
              <p:cNvPr id="59" name="Rectangle 58"/>
              <p:cNvSpPr/>
              <p:nvPr/>
            </p:nvSpPr>
            <p:spPr>
              <a:xfrm>
                <a:off x="4547388" y="2931790"/>
                <a:ext cx="384652"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cxnSp>
            <p:nvCxnSpPr>
              <p:cNvPr id="60" name="Straight Connector 59"/>
              <p:cNvCxnSpPr/>
              <p:nvPr/>
            </p:nvCxnSpPr>
            <p:spPr>
              <a:xfrm>
                <a:off x="4547388" y="2931790"/>
                <a:ext cx="384652" cy="360040"/>
              </a:xfrm>
              <a:prstGeom prst="line">
                <a:avLst/>
              </a:prstGeom>
            </p:spPr>
            <p:style>
              <a:lnRef idx="3">
                <a:schemeClr val="accent6"/>
              </a:lnRef>
              <a:fillRef idx="0">
                <a:schemeClr val="accent6"/>
              </a:fillRef>
              <a:effectRef idx="2">
                <a:schemeClr val="accent6"/>
              </a:effectRef>
              <a:fontRef idx="minor">
                <a:schemeClr val="tx1"/>
              </a:fontRef>
            </p:style>
          </p:cxnSp>
          <p:cxnSp>
            <p:nvCxnSpPr>
              <p:cNvPr id="61" name="Straight Connector 60"/>
              <p:cNvCxnSpPr/>
              <p:nvPr/>
            </p:nvCxnSpPr>
            <p:spPr>
              <a:xfrm flipH="1">
                <a:off x="4547388" y="2931790"/>
                <a:ext cx="384652" cy="360040"/>
              </a:xfrm>
              <a:prstGeom prst="line">
                <a:avLst/>
              </a:prstGeom>
            </p:spPr>
            <p:style>
              <a:lnRef idx="3">
                <a:schemeClr val="accent6"/>
              </a:lnRef>
              <a:fillRef idx="0">
                <a:schemeClr val="accent6"/>
              </a:fillRef>
              <a:effectRef idx="2">
                <a:schemeClr val="accent6"/>
              </a:effectRef>
              <a:fontRef idx="minor">
                <a:schemeClr val="tx1"/>
              </a:fontRef>
            </p:style>
          </p:cxnSp>
        </p:grpSp>
        <p:sp>
          <p:nvSpPr>
            <p:cNvPr id="58" name="Rectangle 57"/>
            <p:cNvSpPr/>
            <p:nvPr/>
          </p:nvSpPr>
          <p:spPr>
            <a:xfrm>
              <a:off x="7614795" y="1665697"/>
              <a:ext cx="876402"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29</a:t>
              </a:r>
            </a:p>
          </p:txBody>
        </p:sp>
      </p:grpSp>
      <p:grpSp>
        <p:nvGrpSpPr>
          <p:cNvPr id="62" name="Group 61"/>
          <p:cNvGrpSpPr/>
          <p:nvPr/>
        </p:nvGrpSpPr>
        <p:grpSpPr>
          <a:xfrm>
            <a:off x="4545290" y="4537549"/>
            <a:ext cx="2038897" cy="487060"/>
            <a:chOff x="7214988" y="1042421"/>
            <a:chExt cx="1529173" cy="365295"/>
          </a:xfrm>
        </p:grpSpPr>
        <p:grpSp>
          <p:nvGrpSpPr>
            <p:cNvPr id="63" name="Group 62"/>
            <p:cNvGrpSpPr/>
            <p:nvPr/>
          </p:nvGrpSpPr>
          <p:grpSpPr>
            <a:xfrm>
              <a:off x="8096089" y="1047676"/>
              <a:ext cx="648072" cy="360040"/>
              <a:chOff x="5940152" y="2962689"/>
              <a:chExt cx="648072" cy="360040"/>
            </a:xfrm>
          </p:grpSpPr>
          <p:sp>
            <p:nvSpPr>
              <p:cNvPr id="65" name="Rectangle 64"/>
              <p:cNvSpPr/>
              <p:nvPr/>
            </p:nvSpPr>
            <p:spPr>
              <a:xfrm>
                <a:off x="5940152" y="2962689"/>
                <a:ext cx="384652"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cxnSp>
            <p:nvCxnSpPr>
              <p:cNvPr id="66" name="Straight Arrow Connector 65"/>
              <p:cNvCxnSpPr/>
              <p:nvPr/>
            </p:nvCxnSpPr>
            <p:spPr>
              <a:xfrm>
                <a:off x="6132478" y="3142709"/>
                <a:ext cx="455746" cy="0"/>
              </a:xfrm>
              <a:prstGeom prst="straightConnector1">
                <a:avLst/>
              </a:prstGeom>
              <a:ln w="28575">
                <a:headEnd type="diamo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214988" y="1042421"/>
              <a:ext cx="876402"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17</a:t>
              </a:r>
            </a:p>
          </p:txBody>
        </p:sp>
      </p:grpSp>
      <p:cxnSp>
        <p:nvCxnSpPr>
          <p:cNvPr id="67" name="Straight Arrow Connector 66"/>
          <p:cNvCxnSpPr/>
          <p:nvPr/>
        </p:nvCxnSpPr>
        <p:spPr>
          <a:xfrm>
            <a:off x="3959154" y="4189437"/>
            <a:ext cx="607661" cy="0"/>
          </a:xfrm>
          <a:prstGeom prst="straightConnector1">
            <a:avLst/>
          </a:prstGeom>
          <a:ln>
            <a:headEnd type="diamond"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68" name="Straight Arrow Connector 67"/>
          <p:cNvCxnSpPr/>
          <p:nvPr/>
        </p:nvCxnSpPr>
        <p:spPr>
          <a:xfrm>
            <a:off x="3959154" y="4784581"/>
            <a:ext cx="607661" cy="0"/>
          </a:xfrm>
          <a:prstGeom prst="straightConnector1">
            <a:avLst/>
          </a:prstGeom>
          <a:ln>
            <a:headEnd type="diamond"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69" name="Straight Arrow Connector 68"/>
          <p:cNvCxnSpPr/>
          <p:nvPr/>
        </p:nvCxnSpPr>
        <p:spPr>
          <a:xfrm>
            <a:off x="3959154" y="5388277"/>
            <a:ext cx="607661" cy="0"/>
          </a:xfrm>
          <a:prstGeom prst="straightConnector1">
            <a:avLst/>
          </a:prstGeom>
          <a:ln>
            <a:headEnd type="diamond"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70" name="Straight Arrow Connector 69"/>
          <p:cNvCxnSpPr/>
          <p:nvPr/>
        </p:nvCxnSpPr>
        <p:spPr>
          <a:xfrm>
            <a:off x="3959154" y="5983421"/>
            <a:ext cx="607661" cy="0"/>
          </a:xfrm>
          <a:prstGeom prst="straightConnector1">
            <a:avLst/>
          </a:prstGeom>
          <a:ln>
            <a:headEnd type="diamond" w="lg" len="lg"/>
            <a:tailEnd type="triangle" w="lg" len="lg"/>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71C1C759-48F0-45F5-BAB8-B072D1434295}"/>
              </a:ext>
            </a:extLst>
          </p:cNvPr>
          <p:cNvSpPr txBox="1"/>
          <p:nvPr/>
        </p:nvSpPr>
        <p:spPr>
          <a:xfrm>
            <a:off x="3335169" y="235397"/>
            <a:ext cx="5325763"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SETS AS HASH TABLE</a:t>
            </a:r>
          </a:p>
        </p:txBody>
      </p:sp>
    </p:spTree>
    <p:extLst>
      <p:ext uri="{BB962C8B-B14F-4D97-AF65-F5344CB8AC3E}">
        <p14:creationId xmlns:p14="http://schemas.microsoft.com/office/powerpoint/2010/main" val="3213107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Sets as Bit Vector </a:t>
            </a:r>
          </a:p>
        </p:txBody>
      </p:sp>
      <p:sp>
        <p:nvSpPr>
          <p:cNvPr id="3" name="Content Placeholder 2"/>
          <p:cNvSpPr>
            <a:spLocks noGrp="1"/>
          </p:cNvSpPr>
          <p:nvPr>
            <p:ph idx="1"/>
          </p:nvPr>
        </p:nvSpPr>
        <p:spPr>
          <a:xfrm>
            <a:off x="1333414" y="1584275"/>
            <a:ext cx="7934153" cy="4099833"/>
          </a:xfrm>
        </p:spPr>
        <p:txBody>
          <a:bodyPr/>
          <a:lstStyle/>
          <a:p>
            <a:r>
              <a:rPr lang="en-IN" dirty="0"/>
              <a:t>Data is represented as 0 or 1</a:t>
            </a:r>
          </a:p>
          <a:p>
            <a:pPr lvl="1"/>
            <a:r>
              <a:rPr lang="en-IN" dirty="0"/>
              <a:t>1 – Existence</a:t>
            </a:r>
          </a:p>
          <a:p>
            <a:pPr lvl="1"/>
            <a:r>
              <a:rPr lang="en-IN" dirty="0"/>
              <a:t>0 – Non-Existence</a:t>
            </a:r>
          </a:p>
          <a:p>
            <a:r>
              <a:rPr lang="en-IN" dirty="0"/>
              <a:t>Example:</a:t>
            </a:r>
          </a:p>
          <a:p>
            <a:pPr lvl="1"/>
            <a:r>
              <a:rPr lang="en-IN" dirty="0"/>
              <a:t>Age of Cricketers is less than or equal to 25</a:t>
            </a:r>
          </a:p>
          <a:p>
            <a:pPr lvl="1"/>
            <a:r>
              <a:rPr lang="en-IN" dirty="0"/>
              <a:t>S = { 0, 0, 0, 1, 1, 0, 0, 1, 1 }</a:t>
            </a:r>
          </a:p>
          <a:p>
            <a:pPr lvl="1"/>
            <a:r>
              <a:rPr lang="en-IN" dirty="0"/>
              <a:t>0 – Age &lt;= 25,</a:t>
            </a:r>
          </a:p>
          <a:p>
            <a:pPr lvl="1"/>
            <a:r>
              <a:rPr lang="en-IN" dirty="0"/>
              <a:t>1 – Age &gt;= 25</a:t>
            </a:r>
          </a:p>
          <a:p>
            <a:pPr lvl="1"/>
            <a:r>
              <a:rPr lang="en-IN" dirty="0"/>
              <a:t>Saves data storage</a:t>
            </a:r>
          </a:p>
        </p:txBody>
      </p:sp>
      <p:sp>
        <p:nvSpPr>
          <p:cNvPr id="5" name="TextBox 4">
            <a:extLst>
              <a:ext uri="{FF2B5EF4-FFF2-40B4-BE49-F238E27FC236}">
                <a16:creationId xmlns:a16="http://schemas.microsoft.com/office/drawing/2014/main" id="{704D31EC-24D9-4ED0-A198-E60D8E62E56D}"/>
              </a:ext>
            </a:extLst>
          </p:cNvPr>
          <p:cNvSpPr txBox="1"/>
          <p:nvPr/>
        </p:nvSpPr>
        <p:spPr>
          <a:xfrm>
            <a:off x="3015048" y="270558"/>
            <a:ext cx="5325763"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SETS AS BIT VECTOR</a:t>
            </a:r>
          </a:p>
        </p:txBody>
      </p:sp>
    </p:spTree>
    <p:extLst>
      <p:ext uri="{BB962C8B-B14F-4D97-AF65-F5344CB8AC3E}">
        <p14:creationId xmlns:p14="http://schemas.microsoft.com/office/powerpoint/2010/main" val="21850492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Basic Set Operations</a:t>
            </a:r>
          </a:p>
        </p:txBody>
      </p:sp>
      <p:sp>
        <p:nvSpPr>
          <p:cNvPr id="3" name="Content Placeholder 2"/>
          <p:cNvSpPr>
            <a:spLocks noGrp="1"/>
          </p:cNvSpPr>
          <p:nvPr>
            <p:ph idx="1"/>
          </p:nvPr>
        </p:nvSpPr>
        <p:spPr>
          <a:xfrm>
            <a:off x="1629976" y="1250643"/>
            <a:ext cx="7464597" cy="5458553"/>
          </a:xfrm>
        </p:spPr>
        <p:txBody>
          <a:bodyPr/>
          <a:lstStyle/>
          <a:p>
            <a:r>
              <a:rPr lang="en-IN" dirty="0"/>
              <a:t>Union (A, B) : </a:t>
            </a:r>
            <a:r>
              <a:rPr lang="en-IN" dirty="0">
                <a:solidFill>
                  <a:srgbClr val="C00000"/>
                </a:solidFill>
              </a:rPr>
              <a:t>A U B</a:t>
            </a:r>
          </a:p>
          <a:p>
            <a:r>
              <a:rPr lang="en-IN" dirty="0"/>
              <a:t>Intersection (A, B) : </a:t>
            </a:r>
            <a:r>
              <a:rPr lang="en-IN" dirty="0">
                <a:solidFill>
                  <a:srgbClr val="C00000"/>
                </a:solidFill>
              </a:rPr>
              <a:t>A ∩ B</a:t>
            </a:r>
          </a:p>
          <a:p>
            <a:r>
              <a:rPr lang="en-IN" dirty="0"/>
              <a:t>Difference (Minus) : </a:t>
            </a:r>
            <a:r>
              <a:rPr lang="en-IN" dirty="0">
                <a:solidFill>
                  <a:srgbClr val="C00000"/>
                </a:solidFill>
              </a:rPr>
              <a:t>A – B</a:t>
            </a:r>
          </a:p>
          <a:p>
            <a:r>
              <a:rPr lang="en-IN" dirty="0"/>
              <a:t>Subset (A, B) : </a:t>
            </a:r>
            <a:r>
              <a:rPr lang="en-IN" dirty="0">
                <a:solidFill>
                  <a:srgbClr val="C00000"/>
                </a:solidFill>
              </a:rPr>
              <a:t>A ⊆ B</a:t>
            </a:r>
          </a:p>
          <a:p>
            <a:endParaRPr lang="en-IN" dirty="0"/>
          </a:p>
          <a:p>
            <a:r>
              <a:rPr lang="en-IN" dirty="0"/>
              <a:t>Example:</a:t>
            </a:r>
          </a:p>
          <a:p>
            <a:pPr lvl="1"/>
            <a:r>
              <a:rPr lang="en-IN" sz="2400" dirty="0"/>
              <a:t>A = { 1, 2, 3, 5, 7, 11, 13, 17, 19 }</a:t>
            </a:r>
          </a:p>
          <a:p>
            <a:pPr lvl="1"/>
            <a:r>
              <a:rPr lang="en-IN" sz="2400" dirty="0"/>
              <a:t>B = { 1, 3, 5, 7, 9, 11, 13, 15, 17, 19 }</a:t>
            </a:r>
          </a:p>
          <a:p>
            <a:pPr lvl="1"/>
            <a:r>
              <a:rPr lang="en-IN" sz="2400" dirty="0"/>
              <a:t>A U B = </a:t>
            </a:r>
            <a:r>
              <a:rPr lang="en-IN" sz="2400" dirty="0">
                <a:solidFill>
                  <a:srgbClr val="FF0000"/>
                </a:solidFill>
              </a:rPr>
              <a:t>{ 1, 2, 3, 5, 7, 9, 11, 13, 15, 17, 19 }</a:t>
            </a:r>
          </a:p>
          <a:p>
            <a:pPr lvl="1"/>
            <a:r>
              <a:rPr lang="en-IN" sz="2400" dirty="0"/>
              <a:t>A ∩ B = </a:t>
            </a:r>
            <a:r>
              <a:rPr lang="en-IN" sz="2400" dirty="0">
                <a:solidFill>
                  <a:srgbClr val="FF0000"/>
                </a:solidFill>
              </a:rPr>
              <a:t>{ 1, 3, 5, 7, 11, 13, 17, 19 }</a:t>
            </a:r>
          </a:p>
          <a:p>
            <a:pPr lvl="1"/>
            <a:r>
              <a:rPr lang="en-IN" sz="2400" dirty="0"/>
              <a:t>A – B = </a:t>
            </a:r>
            <a:r>
              <a:rPr lang="en-IN" sz="2400" dirty="0">
                <a:solidFill>
                  <a:srgbClr val="FF0000"/>
                </a:solidFill>
              </a:rPr>
              <a:t>{ 2 }</a:t>
            </a:r>
          </a:p>
          <a:p>
            <a:pPr lvl="1"/>
            <a:r>
              <a:rPr lang="en-IN" sz="2400" dirty="0"/>
              <a:t>A ⊆ B = </a:t>
            </a:r>
            <a:r>
              <a:rPr lang="en-IN" sz="2400" dirty="0">
                <a:solidFill>
                  <a:srgbClr val="FF0000"/>
                </a:solidFill>
              </a:rPr>
              <a:t>True</a:t>
            </a:r>
            <a:endParaRPr lang="en-IN" dirty="0">
              <a:solidFill>
                <a:srgbClr val="FF0000"/>
              </a:solidFill>
            </a:endParaRPr>
          </a:p>
        </p:txBody>
      </p:sp>
      <p:sp>
        <p:nvSpPr>
          <p:cNvPr id="5" name="TextBox 4">
            <a:extLst>
              <a:ext uri="{FF2B5EF4-FFF2-40B4-BE49-F238E27FC236}">
                <a16:creationId xmlns:a16="http://schemas.microsoft.com/office/drawing/2014/main" id="{34A4E2CE-2606-4DCC-B107-4C1DBAA76F8B}"/>
              </a:ext>
            </a:extLst>
          </p:cNvPr>
          <p:cNvSpPr txBox="1"/>
          <p:nvPr/>
        </p:nvSpPr>
        <p:spPr>
          <a:xfrm>
            <a:off x="3212756" y="270558"/>
            <a:ext cx="5325763"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BASIC SET OPERATIONS</a:t>
            </a:r>
          </a:p>
        </p:txBody>
      </p:sp>
    </p:spTree>
    <p:extLst>
      <p:ext uri="{BB962C8B-B14F-4D97-AF65-F5344CB8AC3E}">
        <p14:creationId xmlns:p14="http://schemas.microsoft.com/office/powerpoint/2010/main" val="1380991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Operations on Static Set Structures S</a:t>
            </a:r>
          </a:p>
        </p:txBody>
      </p:sp>
      <p:sp>
        <p:nvSpPr>
          <p:cNvPr id="3" name="Content Placeholder 2"/>
          <p:cNvSpPr>
            <a:spLocks noGrp="1"/>
          </p:cNvSpPr>
          <p:nvPr>
            <p:ph idx="1"/>
          </p:nvPr>
        </p:nvSpPr>
        <p:spPr>
          <a:xfrm>
            <a:off x="717304" y="1584275"/>
            <a:ext cx="11157539" cy="4989519"/>
          </a:xfrm>
        </p:spPr>
        <p:txBody>
          <a:bodyPr/>
          <a:lstStyle/>
          <a:p>
            <a:pPr marL="395288" indent="-395288"/>
            <a:r>
              <a:rPr lang="en-IN" dirty="0" err="1">
                <a:solidFill>
                  <a:srgbClr val="660033"/>
                </a:solidFill>
              </a:rPr>
              <a:t>is_element_of</a:t>
            </a:r>
            <a:r>
              <a:rPr lang="en-IN" dirty="0">
                <a:solidFill>
                  <a:srgbClr val="660033"/>
                </a:solidFill>
              </a:rPr>
              <a:t>(</a:t>
            </a:r>
            <a:r>
              <a:rPr lang="en-IN" i="1" dirty="0" err="1">
                <a:solidFill>
                  <a:srgbClr val="660033"/>
                </a:solidFill>
              </a:rPr>
              <a:t>x</a:t>
            </a:r>
            <a:r>
              <a:rPr lang="en-IN" dirty="0" err="1">
                <a:solidFill>
                  <a:srgbClr val="660033"/>
                </a:solidFill>
              </a:rPr>
              <a:t>,</a:t>
            </a:r>
            <a:r>
              <a:rPr lang="en-IN" i="1" dirty="0" err="1">
                <a:solidFill>
                  <a:srgbClr val="660033"/>
                </a:solidFill>
              </a:rPr>
              <a:t>S</a:t>
            </a:r>
            <a:r>
              <a:rPr lang="en-IN" dirty="0">
                <a:solidFill>
                  <a:srgbClr val="660033"/>
                </a:solidFill>
              </a:rPr>
              <a:t>)</a:t>
            </a:r>
            <a:r>
              <a:rPr lang="en-IN" dirty="0"/>
              <a:t>: checks whether the value </a:t>
            </a:r>
            <a:r>
              <a:rPr lang="en-IN" i="1" dirty="0"/>
              <a:t>x </a:t>
            </a:r>
            <a:r>
              <a:rPr lang="en-IN" dirty="0"/>
              <a:t>is in the set </a:t>
            </a:r>
            <a:r>
              <a:rPr lang="en-IN" i="1" dirty="0"/>
              <a:t>S</a:t>
            </a:r>
            <a:r>
              <a:rPr lang="en-IN" dirty="0"/>
              <a:t>.</a:t>
            </a:r>
          </a:p>
          <a:p>
            <a:pPr marL="395288" indent="-395288"/>
            <a:r>
              <a:rPr lang="en-IN" dirty="0" err="1">
                <a:solidFill>
                  <a:srgbClr val="660033"/>
                </a:solidFill>
              </a:rPr>
              <a:t>is_empty</a:t>
            </a:r>
            <a:r>
              <a:rPr lang="en-IN" dirty="0">
                <a:solidFill>
                  <a:srgbClr val="660033"/>
                </a:solidFill>
              </a:rPr>
              <a:t>(</a:t>
            </a:r>
            <a:r>
              <a:rPr lang="en-IN" i="1" dirty="0">
                <a:solidFill>
                  <a:srgbClr val="660033"/>
                </a:solidFill>
              </a:rPr>
              <a:t>S</a:t>
            </a:r>
            <a:r>
              <a:rPr lang="en-IN" dirty="0">
                <a:solidFill>
                  <a:srgbClr val="660033"/>
                </a:solidFill>
              </a:rPr>
              <a:t>)</a:t>
            </a:r>
            <a:r>
              <a:rPr lang="en-IN" dirty="0"/>
              <a:t>: checks whether the set </a:t>
            </a:r>
            <a:r>
              <a:rPr lang="en-IN" i="1" dirty="0"/>
              <a:t>S </a:t>
            </a:r>
            <a:r>
              <a:rPr lang="en-IN" dirty="0"/>
              <a:t>is empty.</a:t>
            </a:r>
          </a:p>
          <a:p>
            <a:pPr marL="395288" indent="-395288"/>
            <a:r>
              <a:rPr lang="en-IN" dirty="0">
                <a:solidFill>
                  <a:srgbClr val="660033"/>
                </a:solidFill>
              </a:rPr>
              <a:t>size(</a:t>
            </a:r>
            <a:r>
              <a:rPr lang="en-IN" i="1" dirty="0">
                <a:solidFill>
                  <a:srgbClr val="660033"/>
                </a:solidFill>
              </a:rPr>
              <a:t>S</a:t>
            </a:r>
            <a:r>
              <a:rPr lang="en-IN" dirty="0">
                <a:solidFill>
                  <a:srgbClr val="660033"/>
                </a:solidFill>
              </a:rPr>
              <a:t>) or cardinality(</a:t>
            </a:r>
            <a:r>
              <a:rPr lang="en-IN" i="1" dirty="0">
                <a:solidFill>
                  <a:srgbClr val="660033"/>
                </a:solidFill>
              </a:rPr>
              <a:t>S</a:t>
            </a:r>
            <a:r>
              <a:rPr lang="en-IN" dirty="0">
                <a:solidFill>
                  <a:srgbClr val="660033"/>
                </a:solidFill>
              </a:rPr>
              <a:t>)</a:t>
            </a:r>
            <a:r>
              <a:rPr lang="en-IN" dirty="0"/>
              <a:t>: returns the number of elements in </a:t>
            </a:r>
            <a:r>
              <a:rPr lang="en-IN" i="1" dirty="0"/>
              <a:t>S</a:t>
            </a:r>
            <a:r>
              <a:rPr lang="en-IN" dirty="0"/>
              <a:t>.</a:t>
            </a:r>
          </a:p>
          <a:p>
            <a:pPr marL="395288" indent="-395288" algn="just"/>
            <a:r>
              <a:rPr lang="en-IN" dirty="0">
                <a:solidFill>
                  <a:srgbClr val="660033"/>
                </a:solidFill>
              </a:rPr>
              <a:t>iterate(</a:t>
            </a:r>
            <a:r>
              <a:rPr lang="en-IN" i="1" dirty="0">
                <a:solidFill>
                  <a:srgbClr val="660033"/>
                </a:solidFill>
              </a:rPr>
              <a:t>S</a:t>
            </a:r>
            <a:r>
              <a:rPr lang="en-IN" dirty="0">
                <a:solidFill>
                  <a:srgbClr val="660033"/>
                </a:solidFill>
              </a:rPr>
              <a:t>)</a:t>
            </a:r>
            <a:r>
              <a:rPr lang="en-IN" dirty="0"/>
              <a:t>: returns a function that returns one more value of </a:t>
            </a:r>
            <a:r>
              <a:rPr lang="en-IN" i="1" dirty="0"/>
              <a:t>S </a:t>
            </a:r>
            <a:r>
              <a:rPr lang="en-IN" dirty="0"/>
              <a:t>at each call, in some arbitrary order.</a:t>
            </a:r>
          </a:p>
          <a:p>
            <a:pPr marL="395288" indent="-395288" algn="just"/>
            <a:r>
              <a:rPr lang="en-IN" dirty="0">
                <a:solidFill>
                  <a:srgbClr val="660033"/>
                </a:solidFill>
              </a:rPr>
              <a:t>enumerate(</a:t>
            </a:r>
            <a:r>
              <a:rPr lang="en-IN" i="1" dirty="0">
                <a:solidFill>
                  <a:srgbClr val="660033"/>
                </a:solidFill>
              </a:rPr>
              <a:t>S</a:t>
            </a:r>
            <a:r>
              <a:rPr lang="en-IN" dirty="0">
                <a:solidFill>
                  <a:srgbClr val="660033"/>
                </a:solidFill>
              </a:rPr>
              <a:t>)</a:t>
            </a:r>
            <a:r>
              <a:rPr lang="en-IN" dirty="0"/>
              <a:t>: returns a list containing the elements of </a:t>
            </a:r>
            <a:r>
              <a:rPr lang="en-IN" i="1" dirty="0"/>
              <a:t>S </a:t>
            </a:r>
            <a:r>
              <a:rPr lang="en-IN" dirty="0"/>
              <a:t>in some         arbitrary order.</a:t>
            </a:r>
          </a:p>
          <a:p>
            <a:pPr marL="395288" indent="-395288"/>
            <a:r>
              <a:rPr lang="en-IN" dirty="0">
                <a:solidFill>
                  <a:srgbClr val="660033"/>
                </a:solidFill>
              </a:rPr>
              <a:t>build(</a:t>
            </a:r>
            <a:r>
              <a:rPr lang="en-IN" i="1" dirty="0">
                <a:solidFill>
                  <a:srgbClr val="660033"/>
                </a:solidFill>
              </a:rPr>
              <a:t>x</a:t>
            </a:r>
            <a:r>
              <a:rPr lang="en-IN" baseline="-25000" dirty="0">
                <a:solidFill>
                  <a:srgbClr val="660033"/>
                </a:solidFill>
              </a:rPr>
              <a:t>1</a:t>
            </a:r>
            <a:r>
              <a:rPr lang="en-IN" dirty="0">
                <a:solidFill>
                  <a:srgbClr val="660033"/>
                </a:solidFill>
              </a:rPr>
              <a:t>, </a:t>
            </a:r>
            <a:r>
              <a:rPr lang="en-IN" i="1" dirty="0">
                <a:solidFill>
                  <a:srgbClr val="660033"/>
                </a:solidFill>
              </a:rPr>
              <a:t>x</a:t>
            </a:r>
            <a:r>
              <a:rPr lang="en-IN" baseline="-25000" dirty="0">
                <a:solidFill>
                  <a:srgbClr val="660033"/>
                </a:solidFill>
              </a:rPr>
              <a:t>2</a:t>
            </a:r>
            <a:r>
              <a:rPr lang="en-IN" dirty="0">
                <a:solidFill>
                  <a:srgbClr val="660033"/>
                </a:solidFill>
              </a:rPr>
              <a:t>,…, </a:t>
            </a:r>
            <a:r>
              <a:rPr lang="en-IN" i="1" dirty="0" err="1">
                <a:solidFill>
                  <a:srgbClr val="660033"/>
                </a:solidFill>
              </a:rPr>
              <a:t>x</a:t>
            </a:r>
            <a:r>
              <a:rPr lang="en-IN" i="1" baseline="-25000" dirty="0" err="1">
                <a:solidFill>
                  <a:srgbClr val="660033"/>
                </a:solidFill>
              </a:rPr>
              <a:t>n</a:t>
            </a:r>
            <a:r>
              <a:rPr lang="en-IN" dirty="0">
                <a:solidFill>
                  <a:srgbClr val="660033"/>
                </a:solidFill>
              </a:rPr>
              <a:t>)</a:t>
            </a:r>
            <a:r>
              <a:rPr lang="en-IN" dirty="0"/>
              <a:t>: creates a set structure with values </a:t>
            </a:r>
            <a:r>
              <a:rPr lang="en-IN" i="1" dirty="0"/>
              <a:t>x</a:t>
            </a:r>
            <a:r>
              <a:rPr lang="en-IN" baseline="-25000" dirty="0"/>
              <a:t>1</a:t>
            </a:r>
            <a:r>
              <a:rPr lang="en-IN" dirty="0"/>
              <a:t>, </a:t>
            </a:r>
            <a:r>
              <a:rPr lang="en-IN" i="1" dirty="0"/>
              <a:t>x</a:t>
            </a:r>
            <a:r>
              <a:rPr lang="en-IN" baseline="-25000" dirty="0"/>
              <a:t>2</a:t>
            </a:r>
            <a:r>
              <a:rPr lang="en-IN" dirty="0"/>
              <a:t>,…, </a:t>
            </a:r>
            <a:r>
              <a:rPr lang="en-IN" i="1" dirty="0" err="1"/>
              <a:t>x</a:t>
            </a:r>
            <a:r>
              <a:rPr lang="en-IN" i="1" baseline="-25000" dirty="0" err="1"/>
              <a:t>n</a:t>
            </a:r>
            <a:endParaRPr lang="en-IN" dirty="0"/>
          </a:p>
          <a:p>
            <a:pPr marL="395288" indent="-395288" algn="just"/>
            <a:r>
              <a:rPr lang="en-IN" dirty="0" err="1">
                <a:solidFill>
                  <a:srgbClr val="660033"/>
                </a:solidFill>
              </a:rPr>
              <a:t>create_from</a:t>
            </a:r>
            <a:r>
              <a:rPr lang="en-IN" dirty="0">
                <a:solidFill>
                  <a:srgbClr val="660033"/>
                </a:solidFill>
              </a:rPr>
              <a:t>(</a:t>
            </a:r>
            <a:r>
              <a:rPr lang="en-IN" i="1" dirty="0">
                <a:solidFill>
                  <a:srgbClr val="660033"/>
                </a:solidFill>
              </a:rPr>
              <a:t>collection</a:t>
            </a:r>
            <a:r>
              <a:rPr lang="en-IN" dirty="0">
                <a:solidFill>
                  <a:srgbClr val="660033"/>
                </a:solidFill>
              </a:rPr>
              <a:t>)</a:t>
            </a:r>
            <a:r>
              <a:rPr lang="en-IN" dirty="0"/>
              <a:t>: creates a new set structure containing all the    elements of the given collection or all the elements returned by the given iterator.</a:t>
            </a:r>
          </a:p>
        </p:txBody>
      </p:sp>
      <p:sp>
        <p:nvSpPr>
          <p:cNvPr id="5" name="TextBox 4">
            <a:extLst>
              <a:ext uri="{FF2B5EF4-FFF2-40B4-BE49-F238E27FC236}">
                <a16:creationId xmlns:a16="http://schemas.microsoft.com/office/drawing/2014/main" id="{328D4399-46F0-457C-9FE6-CF8CC26464E5}"/>
              </a:ext>
            </a:extLst>
          </p:cNvPr>
          <p:cNvSpPr txBox="1"/>
          <p:nvPr/>
        </p:nvSpPr>
        <p:spPr>
          <a:xfrm>
            <a:off x="1674646" y="432487"/>
            <a:ext cx="9242854"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OPERATIONS ON STATIC SET STRUCTURES</a:t>
            </a:r>
          </a:p>
        </p:txBody>
      </p:sp>
    </p:spTree>
    <p:extLst>
      <p:ext uri="{BB962C8B-B14F-4D97-AF65-F5344CB8AC3E}">
        <p14:creationId xmlns:p14="http://schemas.microsoft.com/office/powerpoint/2010/main" val="1798271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Operations on Dynamic Set Structures S</a:t>
            </a:r>
          </a:p>
        </p:txBody>
      </p:sp>
      <p:sp>
        <p:nvSpPr>
          <p:cNvPr id="3" name="Content Placeholder 2"/>
          <p:cNvSpPr>
            <a:spLocks noGrp="1"/>
          </p:cNvSpPr>
          <p:nvPr>
            <p:ph idx="1"/>
          </p:nvPr>
        </p:nvSpPr>
        <p:spPr>
          <a:xfrm>
            <a:off x="888571" y="1191348"/>
            <a:ext cx="10961559" cy="5458553"/>
          </a:xfrm>
        </p:spPr>
        <p:txBody>
          <a:bodyPr/>
          <a:lstStyle/>
          <a:p>
            <a:pPr marL="346075" indent="-346075" algn="just"/>
            <a:r>
              <a:rPr lang="en-IN" sz="2500" dirty="0">
                <a:solidFill>
                  <a:srgbClr val="660033"/>
                </a:solidFill>
              </a:rPr>
              <a:t>create()</a:t>
            </a:r>
            <a:r>
              <a:rPr lang="en-IN" sz="2500" dirty="0"/>
              <a:t>: creates a new, initially empty set structure.</a:t>
            </a:r>
          </a:p>
          <a:p>
            <a:pPr marL="346075" indent="-346075" algn="just"/>
            <a:r>
              <a:rPr lang="en-IN" sz="2500" dirty="0" err="1">
                <a:solidFill>
                  <a:srgbClr val="660033"/>
                </a:solidFill>
              </a:rPr>
              <a:t>create_with_capacity</a:t>
            </a:r>
            <a:r>
              <a:rPr lang="en-IN" sz="2500" dirty="0">
                <a:solidFill>
                  <a:srgbClr val="660033"/>
                </a:solidFill>
              </a:rPr>
              <a:t>(</a:t>
            </a:r>
            <a:r>
              <a:rPr lang="en-IN" sz="2500" i="1" dirty="0">
                <a:solidFill>
                  <a:srgbClr val="660033"/>
                </a:solidFill>
              </a:rPr>
              <a:t>n</a:t>
            </a:r>
            <a:r>
              <a:rPr lang="en-IN" sz="2500" dirty="0">
                <a:solidFill>
                  <a:srgbClr val="660033"/>
                </a:solidFill>
              </a:rPr>
              <a:t>)</a:t>
            </a:r>
            <a:r>
              <a:rPr lang="en-IN" sz="2500" dirty="0"/>
              <a:t>: creates a new set structure, initially empty but capable of holding up to </a:t>
            </a:r>
            <a:r>
              <a:rPr lang="en-IN" sz="2500" i="1" dirty="0"/>
              <a:t>n </a:t>
            </a:r>
            <a:r>
              <a:rPr lang="en-IN" sz="2500" dirty="0"/>
              <a:t>elements.</a:t>
            </a:r>
          </a:p>
          <a:p>
            <a:pPr marL="346075" indent="-346075" algn="just"/>
            <a:r>
              <a:rPr lang="en-IN" sz="2500" dirty="0">
                <a:solidFill>
                  <a:srgbClr val="660033"/>
                </a:solidFill>
              </a:rPr>
              <a:t>add(</a:t>
            </a:r>
            <a:r>
              <a:rPr lang="en-IN" sz="2500" i="1" dirty="0" err="1">
                <a:solidFill>
                  <a:srgbClr val="660033"/>
                </a:solidFill>
              </a:rPr>
              <a:t>S</a:t>
            </a:r>
            <a:r>
              <a:rPr lang="en-IN" sz="2500" dirty="0" err="1">
                <a:solidFill>
                  <a:srgbClr val="660033"/>
                </a:solidFill>
              </a:rPr>
              <a:t>,</a:t>
            </a:r>
            <a:r>
              <a:rPr lang="en-IN" sz="2500" i="1" dirty="0" err="1">
                <a:solidFill>
                  <a:srgbClr val="660033"/>
                </a:solidFill>
              </a:rPr>
              <a:t>x</a:t>
            </a:r>
            <a:r>
              <a:rPr lang="en-IN" sz="2500" dirty="0">
                <a:solidFill>
                  <a:srgbClr val="660033"/>
                </a:solidFill>
              </a:rPr>
              <a:t>)</a:t>
            </a:r>
            <a:r>
              <a:rPr lang="en-IN" sz="2500" dirty="0"/>
              <a:t>: adds the element </a:t>
            </a:r>
            <a:r>
              <a:rPr lang="en-IN" sz="2500" i="1" dirty="0"/>
              <a:t>x </a:t>
            </a:r>
            <a:r>
              <a:rPr lang="en-IN" sz="2500" dirty="0"/>
              <a:t>to </a:t>
            </a:r>
            <a:r>
              <a:rPr lang="en-IN" sz="2500" i="1" dirty="0"/>
              <a:t>S</a:t>
            </a:r>
            <a:r>
              <a:rPr lang="en-IN" sz="2500" dirty="0"/>
              <a:t>, if it is not present already.</a:t>
            </a:r>
          </a:p>
          <a:p>
            <a:pPr marL="346075" indent="-346075" algn="just"/>
            <a:r>
              <a:rPr lang="en-IN" sz="2500" dirty="0">
                <a:solidFill>
                  <a:srgbClr val="660033"/>
                </a:solidFill>
              </a:rPr>
              <a:t>remove(S, x)</a:t>
            </a:r>
            <a:r>
              <a:rPr lang="en-IN" sz="2500" dirty="0"/>
              <a:t>: removes the element </a:t>
            </a:r>
            <a:r>
              <a:rPr lang="en-IN" sz="2500" i="1" dirty="0"/>
              <a:t>x </a:t>
            </a:r>
            <a:r>
              <a:rPr lang="en-IN" sz="2500" dirty="0"/>
              <a:t>from </a:t>
            </a:r>
            <a:r>
              <a:rPr lang="en-IN" sz="2500" i="1" dirty="0"/>
              <a:t>S</a:t>
            </a:r>
            <a:r>
              <a:rPr lang="en-IN" sz="2500" dirty="0"/>
              <a:t>, if it is present.</a:t>
            </a:r>
          </a:p>
          <a:p>
            <a:pPr marL="346075" indent="-346075" algn="just"/>
            <a:r>
              <a:rPr lang="en-IN" sz="2500" dirty="0">
                <a:solidFill>
                  <a:srgbClr val="660033"/>
                </a:solidFill>
              </a:rPr>
              <a:t>capacity(S)</a:t>
            </a:r>
            <a:r>
              <a:rPr lang="en-IN" sz="2500" dirty="0"/>
              <a:t>: returns the maximum number of values that </a:t>
            </a:r>
            <a:r>
              <a:rPr lang="en-IN" sz="2500" i="1" dirty="0"/>
              <a:t>S </a:t>
            </a:r>
            <a:r>
              <a:rPr lang="en-IN" sz="2500" dirty="0"/>
              <a:t>can hold.</a:t>
            </a:r>
          </a:p>
          <a:p>
            <a:pPr marL="346075" indent="-346075"/>
            <a:r>
              <a:rPr lang="en-IN" sz="2500" dirty="0">
                <a:solidFill>
                  <a:srgbClr val="660033"/>
                </a:solidFill>
              </a:rPr>
              <a:t>pop(S)</a:t>
            </a:r>
            <a:r>
              <a:rPr lang="en-IN" sz="2500" dirty="0"/>
              <a:t>: returns an arbitrary element of </a:t>
            </a:r>
            <a:r>
              <a:rPr lang="en-IN" sz="2500" i="1" dirty="0"/>
              <a:t>S</a:t>
            </a:r>
            <a:r>
              <a:rPr lang="en-IN" sz="2500" dirty="0"/>
              <a:t>, deleting it from </a:t>
            </a:r>
            <a:r>
              <a:rPr lang="en-IN" sz="2500" i="1" dirty="0"/>
              <a:t>S</a:t>
            </a:r>
            <a:r>
              <a:rPr lang="en-IN" sz="2500" dirty="0"/>
              <a:t>.</a:t>
            </a:r>
          </a:p>
          <a:p>
            <a:pPr marL="346075" indent="-346075" algn="just"/>
            <a:r>
              <a:rPr lang="en-IN" sz="2500" dirty="0">
                <a:solidFill>
                  <a:srgbClr val="660033"/>
                </a:solidFill>
              </a:rPr>
              <a:t>pick(S)</a:t>
            </a:r>
            <a:r>
              <a:rPr lang="en-IN" sz="2500" dirty="0"/>
              <a:t>: returns an arbitrary element of </a:t>
            </a:r>
            <a:r>
              <a:rPr lang="en-IN" sz="2500" i="1" dirty="0"/>
              <a:t>S</a:t>
            </a:r>
            <a:r>
              <a:rPr lang="en-IN" sz="2500" dirty="0"/>
              <a:t>. Functionally, the mutator pop can be interpreted as the pair of selectors (pick, rest), where rest returns the set consisting of all elements except for the arbitrary element. Can be interpreted in terms of iterate.</a:t>
            </a:r>
          </a:p>
          <a:p>
            <a:pPr marL="346075" indent="-346075" algn="just"/>
            <a:r>
              <a:rPr lang="en-IN" sz="2500" dirty="0">
                <a:solidFill>
                  <a:srgbClr val="660033"/>
                </a:solidFill>
              </a:rPr>
              <a:t>map(F,S)</a:t>
            </a:r>
            <a:r>
              <a:rPr lang="en-IN" sz="2500" dirty="0"/>
              <a:t>: returns the set of distinct values resulting from applying          function </a:t>
            </a:r>
            <a:r>
              <a:rPr lang="en-IN" sz="2500" i="1" dirty="0"/>
              <a:t>F </a:t>
            </a:r>
            <a:r>
              <a:rPr lang="en-IN" sz="2500" dirty="0"/>
              <a:t>to each element of </a:t>
            </a:r>
            <a:r>
              <a:rPr lang="en-IN" sz="2500" i="1" dirty="0"/>
              <a:t>S</a:t>
            </a:r>
            <a:r>
              <a:rPr lang="en-IN" sz="2500" dirty="0"/>
              <a:t>.</a:t>
            </a:r>
          </a:p>
        </p:txBody>
      </p:sp>
      <p:sp>
        <p:nvSpPr>
          <p:cNvPr id="5" name="TextBox 4">
            <a:extLst>
              <a:ext uri="{FF2B5EF4-FFF2-40B4-BE49-F238E27FC236}">
                <a16:creationId xmlns:a16="http://schemas.microsoft.com/office/drawing/2014/main" id="{C769FDB8-81E3-46CE-AC62-FB2F24D5F435}"/>
              </a:ext>
            </a:extLst>
          </p:cNvPr>
          <p:cNvSpPr txBox="1"/>
          <p:nvPr/>
        </p:nvSpPr>
        <p:spPr>
          <a:xfrm>
            <a:off x="1674645" y="270558"/>
            <a:ext cx="9628783"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OPERATIONS ON DYNAMIC SET STRUCTURES</a:t>
            </a:r>
          </a:p>
        </p:txBody>
      </p:sp>
    </p:spTree>
    <p:extLst>
      <p:ext uri="{BB962C8B-B14F-4D97-AF65-F5344CB8AC3E}">
        <p14:creationId xmlns:p14="http://schemas.microsoft.com/office/powerpoint/2010/main" val="615866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95577"/>
            <a:ext cx="12192000" cy="768085"/>
          </a:xfrm>
        </p:spPr>
        <p:txBody>
          <a:bodyPr/>
          <a:lstStyle/>
          <a:p>
            <a:r>
              <a:rPr lang="en-IN" dirty="0"/>
              <a:t>Operations Contd..</a:t>
            </a:r>
          </a:p>
        </p:txBody>
      </p:sp>
      <p:sp>
        <p:nvSpPr>
          <p:cNvPr id="3" name="Content Placeholder 2"/>
          <p:cNvSpPr>
            <a:spLocks noGrp="1"/>
          </p:cNvSpPr>
          <p:nvPr>
            <p:ph idx="1"/>
          </p:nvPr>
        </p:nvSpPr>
        <p:spPr>
          <a:xfrm>
            <a:off x="482171" y="1694512"/>
            <a:ext cx="11170251" cy="4483868"/>
          </a:xfrm>
        </p:spPr>
        <p:txBody>
          <a:bodyPr/>
          <a:lstStyle/>
          <a:p>
            <a:pPr marL="520700" indent="-342900" algn="just"/>
            <a:r>
              <a:rPr lang="en-IN" dirty="0">
                <a:solidFill>
                  <a:srgbClr val="660033"/>
                </a:solidFill>
              </a:rPr>
              <a:t>filter(P, S)</a:t>
            </a:r>
            <a:r>
              <a:rPr lang="en-IN" dirty="0"/>
              <a:t>: returns the subset containing all elements of </a:t>
            </a:r>
            <a:r>
              <a:rPr lang="en-IN" i="1" dirty="0"/>
              <a:t>S </a:t>
            </a:r>
            <a:r>
              <a:rPr lang="en-IN" dirty="0"/>
              <a:t>that satisfy a given predicate </a:t>
            </a:r>
            <a:r>
              <a:rPr lang="en-IN" i="1" dirty="0"/>
              <a:t>P</a:t>
            </a:r>
            <a:r>
              <a:rPr lang="en-IN" dirty="0"/>
              <a:t>.</a:t>
            </a:r>
          </a:p>
          <a:p>
            <a:pPr marL="520700" indent="-342900" algn="just"/>
            <a:r>
              <a:rPr lang="en-IN" dirty="0">
                <a:solidFill>
                  <a:srgbClr val="660033"/>
                </a:solidFill>
              </a:rPr>
              <a:t>fold(A</a:t>
            </a:r>
            <a:r>
              <a:rPr lang="en-IN" baseline="-25000" dirty="0">
                <a:solidFill>
                  <a:srgbClr val="660033"/>
                </a:solidFill>
              </a:rPr>
              <a:t>0</a:t>
            </a:r>
            <a:r>
              <a:rPr lang="en-IN" dirty="0">
                <a:solidFill>
                  <a:srgbClr val="660033"/>
                </a:solidFill>
              </a:rPr>
              <a:t>,F,S)</a:t>
            </a:r>
            <a:r>
              <a:rPr lang="en-IN" dirty="0"/>
              <a:t>: returns the value </a:t>
            </a:r>
            <a:r>
              <a:rPr lang="en-IN" i="1" dirty="0"/>
              <a:t>A</a:t>
            </a:r>
            <a:r>
              <a:rPr lang="en-IN" i="1" baseline="-25000" dirty="0"/>
              <a:t>S</a:t>
            </a:r>
            <a:r>
              <a:rPr lang="en-IN" dirty="0"/>
              <a:t> after applying </a:t>
            </a:r>
            <a:r>
              <a:rPr lang="en-IN" i="1" dirty="0"/>
              <a:t>A</a:t>
            </a:r>
            <a:r>
              <a:rPr lang="en-IN" i="1" baseline="-25000" dirty="0"/>
              <a:t>i+1</a:t>
            </a:r>
            <a:r>
              <a:rPr lang="en-IN" i="1" dirty="0"/>
              <a:t> </a:t>
            </a:r>
            <a:r>
              <a:rPr lang="en-IN" dirty="0"/>
              <a:t>:= </a:t>
            </a:r>
            <a:r>
              <a:rPr lang="en-IN" i="1" dirty="0"/>
              <a:t>F</a:t>
            </a:r>
            <a:r>
              <a:rPr lang="en-IN" dirty="0"/>
              <a:t>(</a:t>
            </a:r>
            <a:r>
              <a:rPr lang="en-IN" i="1" dirty="0"/>
              <a:t>A</a:t>
            </a:r>
            <a:r>
              <a:rPr lang="en-IN" i="1" baseline="-25000" dirty="0"/>
              <a:t>i</a:t>
            </a:r>
            <a:r>
              <a:rPr lang="en-IN" dirty="0"/>
              <a:t>, </a:t>
            </a:r>
            <a:r>
              <a:rPr lang="en-IN" i="1" dirty="0"/>
              <a:t>e</a:t>
            </a:r>
            <a:r>
              <a:rPr lang="en-IN" dirty="0"/>
              <a:t>) for each element </a:t>
            </a:r>
            <a:r>
              <a:rPr lang="en-IN" i="1" dirty="0"/>
              <a:t>e </a:t>
            </a:r>
            <a:r>
              <a:rPr lang="en-IN" dirty="0"/>
              <a:t>of </a:t>
            </a:r>
            <a:r>
              <a:rPr lang="en-IN" i="1" dirty="0"/>
              <a:t>S, </a:t>
            </a:r>
            <a:r>
              <a:rPr lang="en-IN" dirty="0"/>
              <a:t>for some binary operation </a:t>
            </a:r>
            <a:r>
              <a:rPr lang="en-IN" i="1" dirty="0"/>
              <a:t>F. F </a:t>
            </a:r>
            <a:r>
              <a:rPr lang="en-IN" dirty="0"/>
              <a:t>must be associative and commutative for this to be well-defined.</a:t>
            </a:r>
          </a:p>
          <a:p>
            <a:pPr marL="520700" indent="-342900" algn="just"/>
            <a:r>
              <a:rPr lang="en-IN" dirty="0">
                <a:solidFill>
                  <a:srgbClr val="660033"/>
                </a:solidFill>
              </a:rPr>
              <a:t>clear(S)</a:t>
            </a:r>
            <a:r>
              <a:rPr lang="en-IN" dirty="0"/>
              <a:t>: delete all elements of </a:t>
            </a:r>
            <a:r>
              <a:rPr lang="en-IN" i="1" dirty="0"/>
              <a:t>S</a:t>
            </a:r>
            <a:r>
              <a:rPr lang="en-IN" dirty="0"/>
              <a:t>.</a:t>
            </a:r>
          </a:p>
          <a:p>
            <a:pPr marL="520700" indent="-342900" algn="just"/>
            <a:r>
              <a:rPr lang="en-IN" dirty="0">
                <a:solidFill>
                  <a:srgbClr val="660033"/>
                </a:solidFill>
              </a:rPr>
              <a:t>equal(S</a:t>
            </a:r>
            <a:r>
              <a:rPr lang="en-IN" baseline="-25000" dirty="0">
                <a:solidFill>
                  <a:srgbClr val="660033"/>
                </a:solidFill>
              </a:rPr>
              <a:t>1</a:t>
            </a:r>
            <a:r>
              <a:rPr lang="en-IN" dirty="0">
                <a:solidFill>
                  <a:srgbClr val="660033"/>
                </a:solidFill>
              </a:rPr>
              <a:t>, S</a:t>
            </a:r>
            <a:r>
              <a:rPr lang="en-IN" baseline="-25000" dirty="0">
                <a:solidFill>
                  <a:srgbClr val="660033"/>
                </a:solidFill>
              </a:rPr>
              <a:t>2</a:t>
            </a:r>
            <a:r>
              <a:rPr lang="en-IN" dirty="0">
                <a:solidFill>
                  <a:srgbClr val="660033"/>
                </a:solidFill>
              </a:rPr>
              <a:t>)</a:t>
            </a:r>
            <a:r>
              <a:rPr lang="en-IN" dirty="0"/>
              <a:t>: checks whether the two given sets are equal (contain all and only the same elements).</a:t>
            </a:r>
          </a:p>
          <a:p>
            <a:pPr marL="520700" indent="-342900" algn="just"/>
            <a:r>
              <a:rPr lang="en-IN" dirty="0">
                <a:solidFill>
                  <a:srgbClr val="660033"/>
                </a:solidFill>
              </a:rPr>
              <a:t>hash(S)</a:t>
            </a:r>
            <a:r>
              <a:rPr lang="en-IN" dirty="0"/>
              <a:t>: returns a hash value for the static set </a:t>
            </a:r>
            <a:r>
              <a:rPr lang="en-IN" i="1" dirty="0"/>
              <a:t>S </a:t>
            </a:r>
            <a:r>
              <a:rPr lang="en-IN" dirty="0"/>
              <a:t>such that if equal(</a:t>
            </a:r>
            <a:r>
              <a:rPr lang="en-IN" i="1" dirty="0"/>
              <a:t>S</a:t>
            </a:r>
            <a:r>
              <a:rPr lang="en-IN" i="1" baseline="-25000" dirty="0"/>
              <a:t>1</a:t>
            </a:r>
            <a:r>
              <a:rPr lang="en-IN" dirty="0"/>
              <a:t>, </a:t>
            </a:r>
            <a:r>
              <a:rPr lang="en-IN" i="1" dirty="0"/>
              <a:t>S</a:t>
            </a:r>
            <a:r>
              <a:rPr lang="en-IN" i="1" baseline="-25000" dirty="0"/>
              <a:t>2</a:t>
            </a:r>
            <a:r>
              <a:rPr lang="en-IN" dirty="0"/>
              <a:t>) then hash(</a:t>
            </a:r>
            <a:r>
              <a:rPr lang="en-IN" i="1" dirty="0"/>
              <a:t>S</a:t>
            </a:r>
            <a:r>
              <a:rPr lang="en-IN" i="1" baseline="-25000" dirty="0"/>
              <a:t>1</a:t>
            </a:r>
            <a:r>
              <a:rPr lang="en-IN" dirty="0"/>
              <a:t>) = hash(</a:t>
            </a:r>
            <a:r>
              <a:rPr lang="en-IN" i="1" dirty="0"/>
              <a:t>S</a:t>
            </a:r>
            <a:r>
              <a:rPr lang="en-IN" i="1" baseline="-25000" dirty="0"/>
              <a:t>2</a:t>
            </a:r>
            <a:r>
              <a:rPr lang="en-IN" dirty="0"/>
              <a:t>)</a:t>
            </a:r>
          </a:p>
        </p:txBody>
      </p:sp>
      <p:sp>
        <p:nvSpPr>
          <p:cNvPr id="5" name="TextBox 4">
            <a:extLst>
              <a:ext uri="{FF2B5EF4-FFF2-40B4-BE49-F238E27FC236}">
                <a16:creationId xmlns:a16="http://schemas.microsoft.com/office/drawing/2014/main" id="{7E2774B0-0935-4DF8-88CB-F498FD6DAD1B}"/>
              </a:ext>
            </a:extLst>
          </p:cNvPr>
          <p:cNvSpPr txBox="1"/>
          <p:nvPr/>
        </p:nvSpPr>
        <p:spPr>
          <a:xfrm>
            <a:off x="1489293" y="409591"/>
            <a:ext cx="9628783" cy="646331"/>
          </a:xfrm>
          <a:prstGeom prst="rect">
            <a:avLst/>
          </a:prstGeom>
          <a:noFill/>
        </p:spPr>
        <p:txBody>
          <a:bodyPr wrap="square">
            <a:spAutoFit/>
          </a:bodyPr>
          <a:lstStyle/>
          <a:p>
            <a:pPr algn="ctr" fontAlgn="auto">
              <a:spcBef>
                <a:spcPts val="0"/>
              </a:spcBef>
              <a:spcAft>
                <a:spcPts val="0"/>
              </a:spcAft>
              <a:defRPr/>
            </a:pPr>
            <a:r>
              <a:rPr lang="en-US" sz="3600" b="1" dirty="0">
                <a:solidFill>
                  <a:srgbClr val="E00D50"/>
                </a:solidFill>
                <a:latin typeface="Raleway"/>
              </a:rPr>
              <a:t>OPERATIONS ON DYNAMIC SET STRUCTURES</a:t>
            </a:r>
          </a:p>
        </p:txBody>
      </p:sp>
    </p:spTree>
    <p:extLst>
      <p:ext uri="{BB962C8B-B14F-4D97-AF65-F5344CB8AC3E}">
        <p14:creationId xmlns:p14="http://schemas.microsoft.com/office/powerpoint/2010/main" val="162905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Table T</a:t>
            </a:r>
          </a:p>
        </p:txBody>
      </p:sp>
      <p:sp>
        <p:nvSpPr>
          <p:cNvPr id="3" name="Content Placeholder 2"/>
          <p:cNvSpPr>
            <a:spLocks noGrp="1"/>
          </p:cNvSpPr>
          <p:nvPr>
            <p:ph idx="1"/>
          </p:nvPr>
        </p:nvSpPr>
        <p:spPr>
          <a:xfrm>
            <a:off x="1465041" y="1396417"/>
            <a:ext cx="5876664" cy="4355027"/>
          </a:xfrm>
        </p:spPr>
        <p:txBody>
          <a:bodyPr/>
          <a:lstStyle/>
          <a:p>
            <a:pPr marL="380990" indent="-380990"/>
            <a:r>
              <a:rPr lang="en-IN" sz="3600" dirty="0"/>
              <a:t>Rectangular Tables</a:t>
            </a:r>
          </a:p>
          <a:p>
            <a:pPr marL="380990" indent="-380990"/>
            <a:r>
              <a:rPr lang="en-IN" sz="3600" dirty="0"/>
              <a:t>Jagged Tables</a:t>
            </a:r>
          </a:p>
          <a:p>
            <a:pPr marL="380990" indent="-380990"/>
            <a:r>
              <a:rPr lang="en-IN" sz="3600" dirty="0"/>
              <a:t>Inverted Tables</a:t>
            </a:r>
          </a:p>
          <a:p>
            <a:pPr marL="380990" indent="-380990"/>
            <a:r>
              <a:rPr lang="en-IN" sz="3600" dirty="0"/>
              <a:t>Symbol Tables</a:t>
            </a:r>
          </a:p>
          <a:p>
            <a:pPr marL="380990" indent="-380990"/>
            <a:r>
              <a:rPr lang="en-IN" sz="3600" dirty="0"/>
              <a:t>Static Tree Tables</a:t>
            </a:r>
          </a:p>
          <a:p>
            <a:pPr marL="380990" indent="-380990"/>
            <a:r>
              <a:rPr lang="en-IN" sz="3600" dirty="0"/>
              <a:t>Dynamic Tree Tables</a:t>
            </a:r>
          </a:p>
          <a:p>
            <a:pPr marL="380990" indent="-380990"/>
            <a:r>
              <a:rPr lang="en-IN" sz="3600" dirty="0"/>
              <a:t>Hash Tables</a:t>
            </a:r>
          </a:p>
        </p:txBody>
      </p:sp>
      <p:sp>
        <p:nvSpPr>
          <p:cNvPr id="7" name="Title 2">
            <a:extLst>
              <a:ext uri="{FF2B5EF4-FFF2-40B4-BE49-F238E27FC236}">
                <a16:creationId xmlns:a16="http://schemas.microsoft.com/office/drawing/2014/main" id="{3633BF07-9FE8-4F12-A251-2E63377C78E4}"/>
              </a:ext>
            </a:extLst>
          </p:cNvPr>
          <p:cNvSpPr txBox="1">
            <a:spLocks/>
          </p:cNvSpPr>
          <p:nvPr/>
        </p:nvSpPr>
        <p:spPr>
          <a:xfrm>
            <a:off x="2417505" y="338471"/>
            <a:ext cx="7632171"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TABLE - TYPES</a:t>
            </a:r>
          </a:p>
        </p:txBody>
      </p:sp>
    </p:spTree>
    <p:extLst>
      <p:ext uri="{BB962C8B-B14F-4D97-AF65-F5344CB8AC3E}">
        <p14:creationId xmlns:p14="http://schemas.microsoft.com/office/powerpoint/2010/main" val="17057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Rectangular Tables</a:t>
            </a:r>
          </a:p>
        </p:txBody>
      </p:sp>
      <p:sp>
        <p:nvSpPr>
          <p:cNvPr id="3" name="Content Placeholder 2"/>
          <p:cNvSpPr>
            <a:spLocks noGrp="1"/>
          </p:cNvSpPr>
          <p:nvPr>
            <p:ph idx="1"/>
          </p:nvPr>
        </p:nvSpPr>
        <p:spPr>
          <a:xfrm>
            <a:off x="806960" y="1574367"/>
            <a:ext cx="9900797" cy="4007440"/>
          </a:xfrm>
        </p:spPr>
        <p:txBody>
          <a:bodyPr/>
          <a:lstStyle/>
          <a:p>
            <a:pPr marL="569913" indent="-344488"/>
            <a:r>
              <a:rPr lang="en-IN" sz="3200" dirty="0"/>
              <a:t>2D Tables with Rows and Columns</a:t>
            </a:r>
          </a:p>
          <a:p>
            <a:pPr marL="569913" indent="-344488"/>
            <a:r>
              <a:rPr lang="en-IN" sz="3200" dirty="0"/>
              <a:t>Example: Arrays</a:t>
            </a:r>
          </a:p>
          <a:p>
            <a:pPr marL="569913" indent="-344488"/>
            <a:r>
              <a:rPr lang="en-IN" sz="3200" dirty="0"/>
              <a:t>Rectangular Tables are otherwise referred as “MATRIX”</a:t>
            </a:r>
          </a:p>
          <a:p>
            <a:pPr marL="569913" indent="-344488"/>
            <a:r>
              <a:rPr lang="en-IN" sz="3200" dirty="0"/>
              <a:t>Arrays</a:t>
            </a:r>
          </a:p>
          <a:p>
            <a:pPr marL="2054225" lvl="4" indent="-457200">
              <a:buFont typeface="Wingdings" panose="05000000000000000000" pitchFamily="2" charset="2"/>
              <a:buChar char="v"/>
            </a:pPr>
            <a:r>
              <a:rPr lang="en-IN" sz="3200" dirty="0"/>
              <a:t>Row Major</a:t>
            </a:r>
          </a:p>
          <a:p>
            <a:pPr marL="2054225" lvl="4" indent="-457200">
              <a:buFont typeface="Wingdings" panose="05000000000000000000" pitchFamily="2" charset="2"/>
              <a:buChar char="v"/>
            </a:pPr>
            <a:r>
              <a:rPr lang="en-IN" sz="3200" dirty="0"/>
              <a:t>Column Major</a:t>
            </a:r>
            <a:endParaRPr lang="en-IN" sz="2333" dirty="0"/>
          </a:p>
        </p:txBody>
      </p:sp>
      <p:sp>
        <p:nvSpPr>
          <p:cNvPr id="5" name="Title 2">
            <a:extLst>
              <a:ext uri="{FF2B5EF4-FFF2-40B4-BE49-F238E27FC236}">
                <a16:creationId xmlns:a16="http://schemas.microsoft.com/office/drawing/2014/main" id="{76D82C0D-7B0C-487E-9B83-A6ECDCCB5793}"/>
              </a:ext>
            </a:extLst>
          </p:cNvPr>
          <p:cNvSpPr txBox="1">
            <a:spLocks/>
          </p:cNvSpPr>
          <p:nvPr/>
        </p:nvSpPr>
        <p:spPr>
          <a:xfrm>
            <a:off x="2497863" y="365647"/>
            <a:ext cx="7632171"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RECTANGULAR TABLES</a:t>
            </a:r>
          </a:p>
        </p:txBody>
      </p:sp>
      <p:pic>
        <p:nvPicPr>
          <p:cNvPr id="4" name="Picture 2">
            <a:extLst>
              <a:ext uri="{FF2B5EF4-FFF2-40B4-BE49-F238E27FC236}">
                <a16:creationId xmlns:a16="http://schemas.microsoft.com/office/drawing/2014/main" id="{7C3AF0FB-990E-4DBF-AD1F-EF1ED38D0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3977" y="3429000"/>
            <a:ext cx="6598024" cy="3063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86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Row Major Arrangement (Linear)</a:t>
            </a:r>
          </a:p>
        </p:txBody>
      </p:sp>
      <p:graphicFrame>
        <p:nvGraphicFramePr>
          <p:cNvPr id="5" name="Table 4"/>
          <p:cNvGraphicFramePr>
            <a:graphicFrameLocks noGrp="1"/>
          </p:cNvGraphicFramePr>
          <p:nvPr>
            <p:extLst>
              <p:ext uri="{D42A27DB-BD31-4B8C-83A1-F6EECF244321}">
                <p14:modId xmlns:p14="http://schemas.microsoft.com/office/powerpoint/2010/main" val="18387189"/>
              </p:ext>
            </p:extLst>
          </p:nvPr>
        </p:nvGraphicFramePr>
        <p:xfrm>
          <a:off x="883194" y="1946795"/>
          <a:ext cx="10730412" cy="1828800"/>
        </p:xfrm>
        <a:graphic>
          <a:graphicData uri="http://schemas.openxmlformats.org/drawingml/2006/table">
            <a:tbl>
              <a:tblPr firstRow="1" bandRow="1">
                <a:tableStyleId>{F5AB1C69-6EDB-4FF4-983F-18BD219EF322}</a:tableStyleId>
              </a:tblPr>
              <a:tblGrid>
                <a:gridCol w="894201">
                  <a:extLst>
                    <a:ext uri="{9D8B030D-6E8A-4147-A177-3AD203B41FA5}">
                      <a16:colId xmlns:a16="http://schemas.microsoft.com/office/drawing/2014/main" val="20000"/>
                    </a:ext>
                  </a:extLst>
                </a:gridCol>
                <a:gridCol w="894201">
                  <a:extLst>
                    <a:ext uri="{9D8B030D-6E8A-4147-A177-3AD203B41FA5}">
                      <a16:colId xmlns:a16="http://schemas.microsoft.com/office/drawing/2014/main" val="20001"/>
                    </a:ext>
                  </a:extLst>
                </a:gridCol>
                <a:gridCol w="894201">
                  <a:extLst>
                    <a:ext uri="{9D8B030D-6E8A-4147-A177-3AD203B41FA5}">
                      <a16:colId xmlns:a16="http://schemas.microsoft.com/office/drawing/2014/main" val="20002"/>
                    </a:ext>
                  </a:extLst>
                </a:gridCol>
                <a:gridCol w="894201">
                  <a:extLst>
                    <a:ext uri="{9D8B030D-6E8A-4147-A177-3AD203B41FA5}">
                      <a16:colId xmlns:a16="http://schemas.microsoft.com/office/drawing/2014/main" val="20003"/>
                    </a:ext>
                  </a:extLst>
                </a:gridCol>
                <a:gridCol w="894201">
                  <a:extLst>
                    <a:ext uri="{9D8B030D-6E8A-4147-A177-3AD203B41FA5}">
                      <a16:colId xmlns:a16="http://schemas.microsoft.com/office/drawing/2014/main" val="20004"/>
                    </a:ext>
                  </a:extLst>
                </a:gridCol>
                <a:gridCol w="894201">
                  <a:extLst>
                    <a:ext uri="{9D8B030D-6E8A-4147-A177-3AD203B41FA5}">
                      <a16:colId xmlns:a16="http://schemas.microsoft.com/office/drawing/2014/main" val="20005"/>
                    </a:ext>
                  </a:extLst>
                </a:gridCol>
                <a:gridCol w="894201">
                  <a:extLst>
                    <a:ext uri="{9D8B030D-6E8A-4147-A177-3AD203B41FA5}">
                      <a16:colId xmlns:a16="http://schemas.microsoft.com/office/drawing/2014/main" val="20006"/>
                    </a:ext>
                  </a:extLst>
                </a:gridCol>
                <a:gridCol w="894201">
                  <a:extLst>
                    <a:ext uri="{9D8B030D-6E8A-4147-A177-3AD203B41FA5}">
                      <a16:colId xmlns:a16="http://schemas.microsoft.com/office/drawing/2014/main" val="20007"/>
                    </a:ext>
                  </a:extLst>
                </a:gridCol>
                <a:gridCol w="894201">
                  <a:extLst>
                    <a:ext uri="{9D8B030D-6E8A-4147-A177-3AD203B41FA5}">
                      <a16:colId xmlns:a16="http://schemas.microsoft.com/office/drawing/2014/main" val="20008"/>
                    </a:ext>
                  </a:extLst>
                </a:gridCol>
                <a:gridCol w="894201">
                  <a:extLst>
                    <a:ext uri="{9D8B030D-6E8A-4147-A177-3AD203B41FA5}">
                      <a16:colId xmlns:a16="http://schemas.microsoft.com/office/drawing/2014/main" val="20009"/>
                    </a:ext>
                  </a:extLst>
                </a:gridCol>
                <a:gridCol w="894201">
                  <a:extLst>
                    <a:ext uri="{9D8B030D-6E8A-4147-A177-3AD203B41FA5}">
                      <a16:colId xmlns:a16="http://schemas.microsoft.com/office/drawing/2014/main" val="20010"/>
                    </a:ext>
                  </a:extLst>
                </a:gridCol>
                <a:gridCol w="894201">
                  <a:extLst>
                    <a:ext uri="{9D8B030D-6E8A-4147-A177-3AD203B41FA5}">
                      <a16:colId xmlns:a16="http://schemas.microsoft.com/office/drawing/2014/main" val="20011"/>
                    </a:ext>
                  </a:extLst>
                </a:gridCol>
              </a:tblGrid>
              <a:tr h="487680">
                <a:tc>
                  <a:txBody>
                    <a:bodyPr/>
                    <a:lstStyle/>
                    <a:p>
                      <a:pPr algn="ctr"/>
                      <a:r>
                        <a:rPr lang="en-IN" sz="2400" dirty="0">
                          <a:solidFill>
                            <a:srgbClr val="FF0000"/>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b="1" dirty="0">
                          <a:solidFill>
                            <a:schemeClr val="tx1"/>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r>
                        <a:rPr lang="en-IN" sz="2400" b="1" dirty="0">
                          <a:solidFill>
                            <a:schemeClr val="tx1"/>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r>
                        <a:rPr lang="en-IN" sz="2400" b="1" dirty="0">
                          <a:solidFill>
                            <a:schemeClr val="tx1"/>
                          </a:solidFill>
                        </a:rPr>
                        <a:t>S</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r>
                        <a:rPr lang="en-IN" sz="2400" b="1" dirty="0">
                          <a:solidFill>
                            <a:schemeClr val="tx1"/>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r>
                        <a:rPr lang="en-IN" sz="2400" b="1" dirty="0">
                          <a:solidFill>
                            <a:srgbClr val="7030A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W</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O</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487680">
                <a:tc>
                  <a:txBody>
                    <a:bodyPr/>
                    <a:lstStyle/>
                    <a:p>
                      <a:pPr algn="ctr"/>
                      <a:r>
                        <a:rPr lang="en-IN" sz="2400" dirty="0">
                          <a:solidFill>
                            <a:srgbClr val="FF0000"/>
                          </a:solidFill>
                        </a:rPr>
                        <a:t>0</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endParaRPr lang="en-IN" sz="2400" dirty="0">
                        <a:solidFill>
                          <a:srgbClr val="FF000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endParaRPr lang="en-IN" sz="2400" dirty="0">
                        <a:solidFill>
                          <a:srgbClr val="FF000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n-1</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b="1" dirty="0">
                          <a:solidFill>
                            <a:schemeClr val="tx1"/>
                          </a:solidFill>
                        </a:rPr>
                        <a:t>n</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endParaRPr lang="en-IN" sz="2400" b="1" dirty="0">
                        <a:solidFill>
                          <a:schemeClr val="tx1"/>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endParaRPr lang="en-IN" sz="2400" b="1" dirty="0">
                        <a:solidFill>
                          <a:schemeClr val="tx1"/>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r>
                        <a:rPr lang="en-IN" sz="2400" b="1" dirty="0">
                          <a:solidFill>
                            <a:schemeClr val="tx1"/>
                          </a:solidFill>
                        </a:rPr>
                        <a:t>2n-1</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r>
                        <a:rPr lang="en-IN" sz="2400" b="1" dirty="0">
                          <a:solidFill>
                            <a:srgbClr val="7030A0"/>
                          </a:solidFill>
                        </a:rPr>
                        <a:t>2n</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endParaRPr lang="en-IN" sz="2400" b="1" dirty="0">
                        <a:solidFill>
                          <a:srgbClr val="7030A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endParaRPr lang="en-IN" sz="2400" b="1" dirty="0">
                        <a:solidFill>
                          <a:srgbClr val="7030A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3n-1</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853440">
                <a:tc>
                  <a:txBody>
                    <a:bodyPr/>
                    <a:lstStyle/>
                    <a:p>
                      <a:pPr algn="ctr"/>
                      <a:r>
                        <a:rPr lang="en-IN" sz="2400" dirty="0">
                          <a:solidFill>
                            <a:srgbClr val="FF0000"/>
                          </a:solidFill>
                        </a:rPr>
                        <a:t>Row1</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endParaRPr lang="en-IN" sz="2400" dirty="0">
                        <a:solidFill>
                          <a:srgbClr val="FF000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endParaRPr lang="en-IN" sz="2400" dirty="0">
                        <a:solidFill>
                          <a:srgbClr val="FF000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endParaRPr lang="en-IN" sz="2400" dirty="0">
                        <a:solidFill>
                          <a:srgbClr val="FF000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b="1" dirty="0">
                          <a:solidFill>
                            <a:schemeClr val="tx1"/>
                          </a:solidFill>
                        </a:rPr>
                        <a:t>Row2</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endParaRPr lang="en-IN" sz="2400" b="1" dirty="0">
                        <a:solidFill>
                          <a:schemeClr val="tx1"/>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endParaRPr lang="en-IN" sz="2400" b="1" dirty="0">
                        <a:solidFill>
                          <a:schemeClr val="tx1"/>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endParaRPr lang="en-IN" sz="2400" b="1" dirty="0">
                        <a:solidFill>
                          <a:schemeClr val="tx1"/>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C000"/>
                    </a:solidFill>
                  </a:tcPr>
                </a:tc>
                <a:tc>
                  <a:txBody>
                    <a:bodyPr/>
                    <a:lstStyle/>
                    <a:p>
                      <a:pPr algn="ctr"/>
                      <a:r>
                        <a:rPr lang="en-IN" sz="2400" b="1" dirty="0">
                          <a:solidFill>
                            <a:srgbClr val="7030A0"/>
                          </a:solidFill>
                        </a:rPr>
                        <a:t>Row3</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endParaRPr lang="en-IN" sz="2400" b="1" dirty="0">
                        <a:solidFill>
                          <a:srgbClr val="7030A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endParaRPr lang="en-IN" sz="2400" b="1" dirty="0">
                        <a:solidFill>
                          <a:srgbClr val="7030A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endParaRPr lang="en-IN" sz="2400" b="1" dirty="0">
                        <a:solidFill>
                          <a:srgbClr val="7030A0"/>
                        </a:solidFill>
                      </a:endParaRP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3" name="Title 2">
            <a:extLst>
              <a:ext uri="{FF2B5EF4-FFF2-40B4-BE49-F238E27FC236}">
                <a16:creationId xmlns:a16="http://schemas.microsoft.com/office/drawing/2014/main" id="{6A659964-F15D-4242-B941-F778C9FF192F}"/>
              </a:ext>
            </a:extLst>
          </p:cNvPr>
          <p:cNvSpPr txBox="1">
            <a:spLocks/>
          </p:cNvSpPr>
          <p:nvPr/>
        </p:nvSpPr>
        <p:spPr>
          <a:xfrm>
            <a:off x="2299081" y="289175"/>
            <a:ext cx="8408676"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Row Major Arrangement (Linear)</a:t>
            </a:r>
          </a:p>
        </p:txBody>
      </p:sp>
      <p:sp>
        <p:nvSpPr>
          <p:cNvPr id="4" name="Content Placeholder 2">
            <a:extLst>
              <a:ext uri="{FF2B5EF4-FFF2-40B4-BE49-F238E27FC236}">
                <a16:creationId xmlns:a16="http://schemas.microsoft.com/office/drawing/2014/main" id="{F01DB761-D500-49C3-9F03-0E77B2DADC8D}"/>
              </a:ext>
            </a:extLst>
          </p:cNvPr>
          <p:cNvSpPr txBox="1">
            <a:spLocks/>
          </p:cNvSpPr>
          <p:nvPr/>
        </p:nvSpPr>
        <p:spPr bwMode="auto">
          <a:xfrm>
            <a:off x="948106" y="4299545"/>
            <a:ext cx="10295787" cy="14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667" kern="1200">
                <a:solidFill>
                  <a:srgbClr val="002060"/>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667"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5425" indent="-225425"/>
            <a:r>
              <a:rPr lang="en-IN" sz="2800" dirty="0"/>
              <a:t> For an </a:t>
            </a:r>
            <a:r>
              <a:rPr lang="en-IN" sz="2800" b="1" dirty="0">
                <a:solidFill>
                  <a:schemeClr val="accent6">
                    <a:lumMod val="50000"/>
                  </a:schemeClr>
                </a:solidFill>
              </a:rPr>
              <a:t>m X n</a:t>
            </a:r>
            <a:r>
              <a:rPr lang="en-IN" sz="2800" dirty="0"/>
              <a:t> array (</a:t>
            </a:r>
            <a:r>
              <a:rPr lang="en-IN" sz="2800" dirty="0">
                <a:solidFill>
                  <a:srgbClr val="FF0000"/>
                </a:solidFill>
              </a:rPr>
              <a:t>m rows</a:t>
            </a:r>
            <a:r>
              <a:rPr lang="en-IN" sz="2800" dirty="0"/>
              <a:t> and </a:t>
            </a:r>
            <a:r>
              <a:rPr lang="en-IN" sz="2800" dirty="0">
                <a:solidFill>
                  <a:srgbClr val="FF0000"/>
                </a:solidFill>
              </a:rPr>
              <a:t>n columns</a:t>
            </a:r>
            <a:r>
              <a:rPr lang="en-IN" sz="2800" dirty="0"/>
              <a:t>)</a:t>
            </a:r>
          </a:p>
          <a:p>
            <a:pPr marL="225425" indent="-225425"/>
            <a:r>
              <a:rPr lang="en-IN" sz="2800" dirty="0"/>
              <a:t> Each </a:t>
            </a:r>
            <a:r>
              <a:rPr lang="en-IN" sz="2800" b="1" dirty="0">
                <a:solidFill>
                  <a:srgbClr val="00B050"/>
                </a:solidFill>
              </a:rPr>
              <a:t>row</a:t>
            </a:r>
            <a:r>
              <a:rPr lang="en-IN" sz="2800" dirty="0"/>
              <a:t> is indexed from </a:t>
            </a:r>
            <a:r>
              <a:rPr lang="en-IN" sz="2800" b="1" dirty="0">
                <a:solidFill>
                  <a:srgbClr val="00B050"/>
                </a:solidFill>
              </a:rPr>
              <a:t>0 to m – 1  </a:t>
            </a:r>
            <a:r>
              <a:rPr lang="en-IN" sz="2800" dirty="0"/>
              <a:t>and each </a:t>
            </a:r>
            <a:r>
              <a:rPr lang="en-IN" sz="2800" b="1" dirty="0">
                <a:solidFill>
                  <a:srgbClr val="00B050"/>
                </a:solidFill>
              </a:rPr>
              <a:t>column</a:t>
            </a:r>
            <a:r>
              <a:rPr lang="en-IN" sz="2800" dirty="0"/>
              <a:t> is indexed  </a:t>
            </a:r>
          </a:p>
          <a:p>
            <a:pPr marL="0" indent="0">
              <a:buNone/>
            </a:pPr>
            <a:r>
              <a:rPr lang="en-IN" sz="2800" dirty="0"/>
              <a:t>    from </a:t>
            </a:r>
            <a:r>
              <a:rPr lang="en-IN" sz="2800" b="1" dirty="0">
                <a:solidFill>
                  <a:srgbClr val="00B050"/>
                </a:solidFill>
              </a:rPr>
              <a:t>0 to n – 1.</a:t>
            </a:r>
          </a:p>
        </p:txBody>
      </p:sp>
    </p:spTree>
    <p:extLst>
      <p:ext uri="{BB962C8B-B14F-4D97-AF65-F5344CB8AC3E}">
        <p14:creationId xmlns:p14="http://schemas.microsoft.com/office/powerpoint/2010/main" val="852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1085"/>
            <a:ext cx="12192000" cy="768085"/>
          </a:xfrm>
        </p:spPr>
        <p:txBody>
          <a:bodyPr/>
          <a:lstStyle/>
          <a:p>
            <a:r>
              <a:rPr lang="en-IN" dirty="0"/>
              <a:t>Rectangular Tables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1560646"/>
              </p:ext>
            </p:extLst>
          </p:nvPr>
        </p:nvGraphicFramePr>
        <p:xfrm>
          <a:off x="718353" y="1669441"/>
          <a:ext cx="4014815" cy="2137647"/>
        </p:xfrm>
        <a:graphic>
          <a:graphicData uri="http://schemas.openxmlformats.org/drawingml/2006/table">
            <a:tbl>
              <a:tblPr firstRow="1" bandRow="1">
                <a:tableStyleId>{F2DE63D5-997A-4646-A377-4702673A728D}</a:tableStyleId>
              </a:tblPr>
              <a:tblGrid>
                <a:gridCol w="802963">
                  <a:extLst>
                    <a:ext uri="{9D8B030D-6E8A-4147-A177-3AD203B41FA5}">
                      <a16:colId xmlns:a16="http://schemas.microsoft.com/office/drawing/2014/main" val="20000"/>
                    </a:ext>
                  </a:extLst>
                </a:gridCol>
                <a:gridCol w="802963">
                  <a:extLst>
                    <a:ext uri="{9D8B030D-6E8A-4147-A177-3AD203B41FA5}">
                      <a16:colId xmlns:a16="http://schemas.microsoft.com/office/drawing/2014/main" val="20001"/>
                    </a:ext>
                  </a:extLst>
                </a:gridCol>
                <a:gridCol w="802963">
                  <a:extLst>
                    <a:ext uri="{9D8B030D-6E8A-4147-A177-3AD203B41FA5}">
                      <a16:colId xmlns:a16="http://schemas.microsoft.com/office/drawing/2014/main" val="20002"/>
                    </a:ext>
                  </a:extLst>
                </a:gridCol>
                <a:gridCol w="802963">
                  <a:extLst>
                    <a:ext uri="{9D8B030D-6E8A-4147-A177-3AD203B41FA5}">
                      <a16:colId xmlns:a16="http://schemas.microsoft.com/office/drawing/2014/main" val="20003"/>
                    </a:ext>
                  </a:extLst>
                </a:gridCol>
                <a:gridCol w="802963">
                  <a:extLst>
                    <a:ext uri="{9D8B030D-6E8A-4147-A177-3AD203B41FA5}">
                      <a16:colId xmlns:a16="http://schemas.microsoft.com/office/drawing/2014/main" val="20004"/>
                    </a:ext>
                  </a:extLst>
                </a:gridCol>
              </a:tblGrid>
              <a:tr h="528903">
                <a:tc>
                  <a:txBody>
                    <a:bodyPr/>
                    <a:lstStyle/>
                    <a:p>
                      <a:pPr algn="ctr"/>
                      <a:endParaRPr lang="en-IN"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latinLnBrk="0" hangingPunct="1"/>
                      <a:r>
                        <a:rPr lang="en-IN" sz="2400" b="1" kern="1200" dirty="0">
                          <a:solidFill>
                            <a:schemeClr val="bg1"/>
                          </a:solidFill>
                          <a:latin typeface="+mn-lt"/>
                          <a:ea typeface="+mn-ea"/>
                          <a:cs typeface="+mn-cs"/>
                        </a:rPr>
                        <a:t>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latinLnBrk="0" hangingPunct="1"/>
                      <a:r>
                        <a:rPr lang="en-IN" sz="2400" b="1" kern="1200" dirty="0">
                          <a:solidFill>
                            <a:schemeClr val="bg1"/>
                          </a:solidFill>
                          <a:latin typeface="+mn-lt"/>
                          <a:ea typeface="+mn-ea"/>
                          <a:cs typeface="+mn-cs"/>
                        </a:rPr>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latinLnBrk="0" hangingPunct="1"/>
                      <a:r>
                        <a:rPr lang="en-IN" sz="2400" b="1" kern="1200" dirty="0">
                          <a:solidFill>
                            <a:schemeClr val="bg1"/>
                          </a:solidFill>
                          <a:latin typeface="+mn-lt"/>
                          <a:ea typeface="+mn-ea"/>
                          <a:cs typeface="+mn-cs"/>
                        </a:rPr>
                        <a:t>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latinLnBrk="0" hangingPunct="1"/>
                      <a:r>
                        <a:rPr lang="en-IN" sz="2400" b="1" kern="1200" dirty="0">
                          <a:solidFill>
                            <a:schemeClr val="bg1"/>
                          </a:solidFill>
                          <a:latin typeface="+mn-lt"/>
                          <a:ea typeface="+mn-ea"/>
                          <a:cs typeface="+mn-cs"/>
                        </a:rPr>
                        <a:t>4</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536248">
                <a:tc>
                  <a:txBody>
                    <a:bodyPr/>
                    <a:lstStyle/>
                    <a:p>
                      <a:pPr marL="0" algn="ctr" defTabSz="914400" rtl="0" eaLnBrk="1" latinLnBrk="0" hangingPunct="1"/>
                      <a:r>
                        <a:rPr lang="en-IN" sz="2400" b="1" kern="1200" dirty="0">
                          <a:solidFill>
                            <a:schemeClr val="bg1"/>
                          </a:solidFill>
                          <a:latin typeface="+mn-lt"/>
                          <a:ea typeface="+mn-ea"/>
                          <a:cs typeface="+mn-cs"/>
                        </a:rPr>
                        <a:t>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IN" sz="2400" b="0" dirty="0">
                          <a:solidFill>
                            <a:schemeClr val="tx1"/>
                          </a:solidFill>
                        </a:rPr>
                        <a:t>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IN" sz="2400" b="0" dirty="0">
                          <a:solidFill>
                            <a:schemeClr val="tx1"/>
                          </a:solidFill>
                        </a:rPr>
                        <a:t>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IN" sz="2400" b="0" dirty="0">
                          <a:solidFill>
                            <a:schemeClr val="tx1"/>
                          </a:solidFill>
                        </a:rPr>
                        <a:t>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IN" sz="2400" b="0" dirty="0">
                          <a:solidFill>
                            <a:schemeClr val="tx1"/>
                          </a:solidFill>
                        </a:rPr>
                        <a:t>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536248">
                <a:tc>
                  <a:txBody>
                    <a:bodyPr/>
                    <a:lstStyle/>
                    <a:p>
                      <a:pPr marL="0" algn="ctr" defTabSz="914400" rtl="0" eaLnBrk="1" latinLnBrk="0" hangingPunct="1"/>
                      <a:r>
                        <a:rPr lang="en-IN" sz="2400" b="1" kern="1200" dirty="0">
                          <a:solidFill>
                            <a:schemeClr val="bg1"/>
                          </a:solidFill>
                          <a:latin typeface="+mn-lt"/>
                          <a:ea typeface="+mn-ea"/>
                          <a:cs typeface="+mn-cs"/>
                        </a:rPr>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IN" sz="2400" b="0" dirty="0">
                          <a:solidFill>
                            <a:schemeClr val="tx1"/>
                          </a:solidFill>
                        </a:rPr>
                        <a:t>H</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2400" b="0" dirty="0">
                          <a:solidFill>
                            <a:schemeClr val="tx1"/>
                          </a:solidFill>
                        </a:rPr>
                        <a:t>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2400" b="0" dirty="0">
                          <a:solidFill>
                            <a:schemeClr val="tx1"/>
                          </a:solidFill>
                        </a:rPr>
                        <a:t>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2400" b="0" dirty="0">
                          <a:solidFill>
                            <a:schemeClr val="tx1"/>
                          </a:solidFill>
                        </a:rPr>
                        <a:t>H</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2"/>
                  </a:ext>
                </a:extLst>
              </a:tr>
              <a:tr h="536248">
                <a:tc>
                  <a:txBody>
                    <a:bodyPr/>
                    <a:lstStyle/>
                    <a:p>
                      <a:pPr marL="0" algn="ctr" defTabSz="914400" rtl="0" eaLnBrk="1" latinLnBrk="0" hangingPunct="1"/>
                      <a:r>
                        <a:rPr lang="en-IN" sz="2400" b="1" kern="1200" dirty="0">
                          <a:solidFill>
                            <a:schemeClr val="bg1"/>
                          </a:solidFill>
                          <a:latin typeface="+mn-lt"/>
                          <a:ea typeface="+mn-ea"/>
                          <a:cs typeface="+mn-cs"/>
                        </a:rPr>
                        <a:t>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IN" sz="2400" b="0" dirty="0">
                          <a:solidFill>
                            <a:schemeClr val="tx1"/>
                          </a:solidFill>
                        </a:rPr>
                        <a:t>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IN" sz="2400" b="0" dirty="0">
                          <a:solidFill>
                            <a:schemeClr val="tx1"/>
                          </a:solidFill>
                        </a:rPr>
                        <a:t>W</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IN" sz="2400" b="0" dirty="0">
                          <a:solidFill>
                            <a:schemeClr val="tx1"/>
                          </a:solidFill>
                        </a:rPr>
                        <a:t>O</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IN" sz="2400" b="0" dirty="0">
                          <a:solidFill>
                            <a:schemeClr val="tx1"/>
                          </a:solidFill>
                        </a:rPr>
                        <a:t>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4562364" y="982560"/>
            <a:ext cx="3531480" cy="52322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IN" sz="2800" dirty="0"/>
              <a:t>3 x 4 Rectangular Table</a:t>
            </a:r>
          </a:p>
        </p:txBody>
      </p:sp>
      <p:sp>
        <p:nvSpPr>
          <p:cNvPr id="6" name="TextBox 5"/>
          <p:cNvSpPr txBox="1"/>
          <p:nvPr/>
        </p:nvSpPr>
        <p:spPr>
          <a:xfrm>
            <a:off x="9222008" y="1354718"/>
            <a:ext cx="2346604"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IN" sz="2400" dirty="0"/>
              <a:t>Row Major Order</a:t>
            </a:r>
          </a:p>
        </p:txBody>
      </p:sp>
      <p:graphicFrame>
        <p:nvGraphicFramePr>
          <p:cNvPr id="7" name="Table 6"/>
          <p:cNvGraphicFramePr>
            <a:graphicFrameLocks noGrp="1"/>
          </p:cNvGraphicFramePr>
          <p:nvPr>
            <p:extLst>
              <p:ext uri="{D42A27DB-BD31-4B8C-83A1-F6EECF244321}">
                <p14:modId xmlns:p14="http://schemas.microsoft.com/office/powerpoint/2010/main" val="1629882604"/>
              </p:ext>
            </p:extLst>
          </p:nvPr>
        </p:nvGraphicFramePr>
        <p:xfrm>
          <a:off x="6123699" y="2004216"/>
          <a:ext cx="5472612" cy="580216"/>
        </p:xfrm>
        <a:graphic>
          <a:graphicData uri="http://schemas.openxmlformats.org/drawingml/2006/table">
            <a:tbl>
              <a:tblPr firstRow="1" bandRow="1">
                <a:tableStyleId>{F5AB1C69-6EDB-4FF4-983F-18BD219EF322}</a:tableStyleId>
              </a:tblPr>
              <a:tblGrid>
                <a:gridCol w="456051">
                  <a:extLst>
                    <a:ext uri="{9D8B030D-6E8A-4147-A177-3AD203B41FA5}">
                      <a16:colId xmlns:a16="http://schemas.microsoft.com/office/drawing/2014/main" val="20000"/>
                    </a:ext>
                  </a:extLst>
                </a:gridCol>
                <a:gridCol w="456051">
                  <a:extLst>
                    <a:ext uri="{9D8B030D-6E8A-4147-A177-3AD203B41FA5}">
                      <a16:colId xmlns:a16="http://schemas.microsoft.com/office/drawing/2014/main" val="20001"/>
                    </a:ext>
                  </a:extLst>
                </a:gridCol>
                <a:gridCol w="456051">
                  <a:extLst>
                    <a:ext uri="{9D8B030D-6E8A-4147-A177-3AD203B41FA5}">
                      <a16:colId xmlns:a16="http://schemas.microsoft.com/office/drawing/2014/main" val="20002"/>
                    </a:ext>
                  </a:extLst>
                </a:gridCol>
                <a:gridCol w="456051">
                  <a:extLst>
                    <a:ext uri="{9D8B030D-6E8A-4147-A177-3AD203B41FA5}">
                      <a16:colId xmlns:a16="http://schemas.microsoft.com/office/drawing/2014/main" val="20003"/>
                    </a:ext>
                  </a:extLst>
                </a:gridCol>
                <a:gridCol w="456051">
                  <a:extLst>
                    <a:ext uri="{9D8B030D-6E8A-4147-A177-3AD203B41FA5}">
                      <a16:colId xmlns:a16="http://schemas.microsoft.com/office/drawing/2014/main" val="20004"/>
                    </a:ext>
                  </a:extLst>
                </a:gridCol>
                <a:gridCol w="456051">
                  <a:extLst>
                    <a:ext uri="{9D8B030D-6E8A-4147-A177-3AD203B41FA5}">
                      <a16:colId xmlns:a16="http://schemas.microsoft.com/office/drawing/2014/main" val="20005"/>
                    </a:ext>
                  </a:extLst>
                </a:gridCol>
                <a:gridCol w="456051">
                  <a:extLst>
                    <a:ext uri="{9D8B030D-6E8A-4147-A177-3AD203B41FA5}">
                      <a16:colId xmlns:a16="http://schemas.microsoft.com/office/drawing/2014/main" val="20006"/>
                    </a:ext>
                  </a:extLst>
                </a:gridCol>
                <a:gridCol w="456051">
                  <a:extLst>
                    <a:ext uri="{9D8B030D-6E8A-4147-A177-3AD203B41FA5}">
                      <a16:colId xmlns:a16="http://schemas.microsoft.com/office/drawing/2014/main" val="20007"/>
                    </a:ext>
                  </a:extLst>
                </a:gridCol>
                <a:gridCol w="456051">
                  <a:extLst>
                    <a:ext uri="{9D8B030D-6E8A-4147-A177-3AD203B41FA5}">
                      <a16:colId xmlns:a16="http://schemas.microsoft.com/office/drawing/2014/main" val="20008"/>
                    </a:ext>
                  </a:extLst>
                </a:gridCol>
                <a:gridCol w="456051">
                  <a:extLst>
                    <a:ext uri="{9D8B030D-6E8A-4147-A177-3AD203B41FA5}">
                      <a16:colId xmlns:a16="http://schemas.microsoft.com/office/drawing/2014/main" val="20009"/>
                    </a:ext>
                  </a:extLst>
                </a:gridCol>
                <a:gridCol w="456051">
                  <a:extLst>
                    <a:ext uri="{9D8B030D-6E8A-4147-A177-3AD203B41FA5}">
                      <a16:colId xmlns:a16="http://schemas.microsoft.com/office/drawing/2014/main" val="20010"/>
                    </a:ext>
                  </a:extLst>
                </a:gridCol>
                <a:gridCol w="456051">
                  <a:extLst>
                    <a:ext uri="{9D8B030D-6E8A-4147-A177-3AD203B41FA5}">
                      <a16:colId xmlns:a16="http://schemas.microsoft.com/office/drawing/2014/main" val="20011"/>
                    </a:ext>
                  </a:extLst>
                </a:gridCol>
              </a:tblGrid>
              <a:tr h="580216">
                <a:tc>
                  <a:txBody>
                    <a:bodyPr/>
                    <a:lstStyle/>
                    <a:p>
                      <a:pPr algn="ctr"/>
                      <a:r>
                        <a:rPr lang="en-IN" sz="2400" dirty="0">
                          <a:solidFill>
                            <a:srgbClr val="FF0000"/>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b="1" dirty="0">
                          <a:solidFill>
                            <a:schemeClr val="tx1"/>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4">
                        <a:lumMod val="60000"/>
                        <a:lumOff val="40000"/>
                      </a:schemeClr>
                    </a:solidFill>
                  </a:tcPr>
                </a:tc>
                <a:tc>
                  <a:txBody>
                    <a:bodyPr/>
                    <a:lstStyle/>
                    <a:p>
                      <a:pPr algn="ctr"/>
                      <a:r>
                        <a:rPr lang="en-IN" sz="2400" b="1" dirty="0">
                          <a:solidFill>
                            <a:schemeClr val="tx1"/>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4">
                        <a:lumMod val="60000"/>
                        <a:lumOff val="40000"/>
                      </a:schemeClr>
                    </a:solidFill>
                  </a:tcPr>
                </a:tc>
                <a:tc>
                  <a:txBody>
                    <a:bodyPr/>
                    <a:lstStyle/>
                    <a:p>
                      <a:pPr algn="ctr"/>
                      <a:r>
                        <a:rPr lang="en-IN" sz="2400" b="1" dirty="0">
                          <a:solidFill>
                            <a:schemeClr val="tx1"/>
                          </a:solidFill>
                        </a:rPr>
                        <a:t>S</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4">
                        <a:lumMod val="60000"/>
                        <a:lumOff val="40000"/>
                      </a:schemeClr>
                    </a:solidFill>
                  </a:tcPr>
                </a:tc>
                <a:tc>
                  <a:txBody>
                    <a:bodyPr/>
                    <a:lstStyle/>
                    <a:p>
                      <a:pPr algn="ctr"/>
                      <a:r>
                        <a:rPr lang="en-IN" sz="2400" b="1" dirty="0">
                          <a:solidFill>
                            <a:schemeClr val="tx1"/>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4">
                        <a:lumMod val="60000"/>
                        <a:lumOff val="40000"/>
                      </a:schemeClr>
                    </a:solidFill>
                  </a:tcPr>
                </a:tc>
                <a:tc>
                  <a:txBody>
                    <a:bodyPr/>
                    <a:lstStyle/>
                    <a:p>
                      <a:pPr algn="ctr"/>
                      <a:r>
                        <a:rPr lang="en-IN" sz="2400" b="1" dirty="0">
                          <a:solidFill>
                            <a:srgbClr val="7030A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W</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O</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tc>
                  <a:txBody>
                    <a:bodyPr/>
                    <a:lstStyle/>
                    <a:p>
                      <a:pPr algn="ctr"/>
                      <a:r>
                        <a:rPr lang="en-IN" sz="2400" b="1" dirty="0">
                          <a:solidFill>
                            <a:srgbClr val="7030A0"/>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8797725" y="3189906"/>
            <a:ext cx="2770887"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IN" sz="2400" dirty="0"/>
              <a:t>Column Major Order</a:t>
            </a:r>
          </a:p>
        </p:txBody>
      </p:sp>
      <p:graphicFrame>
        <p:nvGraphicFramePr>
          <p:cNvPr id="9" name="Table 8"/>
          <p:cNvGraphicFramePr>
            <a:graphicFrameLocks noGrp="1"/>
          </p:cNvGraphicFramePr>
          <p:nvPr>
            <p:extLst>
              <p:ext uri="{D42A27DB-BD31-4B8C-83A1-F6EECF244321}">
                <p14:modId xmlns:p14="http://schemas.microsoft.com/office/powerpoint/2010/main" val="2332741985"/>
              </p:ext>
            </p:extLst>
          </p:nvPr>
        </p:nvGraphicFramePr>
        <p:xfrm>
          <a:off x="6096000" y="3867991"/>
          <a:ext cx="5472612" cy="487680"/>
        </p:xfrm>
        <a:graphic>
          <a:graphicData uri="http://schemas.openxmlformats.org/drawingml/2006/table">
            <a:tbl>
              <a:tblPr firstRow="1" bandRow="1">
                <a:tableStyleId>{F5AB1C69-6EDB-4FF4-983F-18BD219EF322}</a:tableStyleId>
              </a:tblPr>
              <a:tblGrid>
                <a:gridCol w="456051">
                  <a:extLst>
                    <a:ext uri="{9D8B030D-6E8A-4147-A177-3AD203B41FA5}">
                      <a16:colId xmlns:a16="http://schemas.microsoft.com/office/drawing/2014/main" val="20000"/>
                    </a:ext>
                  </a:extLst>
                </a:gridCol>
                <a:gridCol w="456051">
                  <a:extLst>
                    <a:ext uri="{9D8B030D-6E8A-4147-A177-3AD203B41FA5}">
                      <a16:colId xmlns:a16="http://schemas.microsoft.com/office/drawing/2014/main" val="20001"/>
                    </a:ext>
                  </a:extLst>
                </a:gridCol>
                <a:gridCol w="456051">
                  <a:extLst>
                    <a:ext uri="{9D8B030D-6E8A-4147-A177-3AD203B41FA5}">
                      <a16:colId xmlns:a16="http://schemas.microsoft.com/office/drawing/2014/main" val="20002"/>
                    </a:ext>
                  </a:extLst>
                </a:gridCol>
                <a:gridCol w="456051">
                  <a:extLst>
                    <a:ext uri="{9D8B030D-6E8A-4147-A177-3AD203B41FA5}">
                      <a16:colId xmlns:a16="http://schemas.microsoft.com/office/drawing/2014/main" val="20003"/>
                    </a:ext>
                  </a:extLst>
                </a:gridCol>
                <a:gridCol w="456051">
                  <a:extLst>
                    <a:ext uri="{9D8B030D-6E8A-4147-A177-3AD203B41FA5}">
                      <a16:colId xmlns:a16="http://schemas.microsoft.com/office/drawing/2014/main" val="20004"/>
                    </a:ext>
                  </a:extLst>
                </a:gridCol>
                <a:gridCol w="456051">
                  <a:extLst>
                    <a:ext uri="{9D8B030D-6E8A-4147-A177-3AD203B41FA5}">
                      <a16:colId xmlns:a16="http://schemas.microsoft.com/office/drawing/2014/main" val="20005"/>
                    </a:ext>
                  </a:extLst>
                </a:gridCol>
                <a:gridCol w="456051">
                  <a:extLst>
                    <a:ext uri="{9D8B030D-6E8A-4147-A177-3AD203B41FA5}">
                      <a16:colId xmlns:a16="http://schemas.microsoft.com/office/drawing/2014/main" val="20006"/>
                    </a:ext>
                  </a:extLst>
                </a:gridCol>
                <a:gridCol w="456051">
                  <a:extLst>
                    <a:ext uri="{9D8B030D-6E8A-4147-A177-3AD203B41FA5}">
                      <a16:colId xmlns:a16="http://schemas.microsoft.com/office/drawing/2014/main" val="20007"/>
                    </a:ext>
                  </a:extLst>
                </a:gridCol>
                <a:gridCol w="456051">
                  <a:extLst>
                    <a:ext uri="{9D8B030D-6E8A-4147-A177-3AD203B41FA5}">
                      <a16:colId xmlns:a16="http://schemas.microsoft.com/office/drawing/2014/main" val="20008"/>
                    </a:ext>
                  </a:extLst>
                </a:gridCol>
                <a:gridCol w="456051">
                  <a:extLst>
                    <a:ext uri="{9D8B030D-6E8A-4147-A177-3AD203B41FA5}">
                      <a16:colId xmlns:a16="http://schemas.microsoft.com/office/drawing/2014/main" val="20009"/>
                    </a:ext>
                  </a:extLst>
                </a:gridCol>
                <a:gridCol w="456051">
                  <a:extLst>
                    <a:ext uri="{9D8B030D-6E8A-4147-A177-3AD203B41FA5}">
                      <a16:colId xmlns:a16="http://schemas.microsoft.com/office/drawing/2014/main" val="20010"/>
                    </a:ext>
                  </a:extLst>
                </a:gridCol>
                <a:gridCol w="456051">
                  <a:extLst>
                    <a:ext uri="{9D8B030D-6E8A-4147-A177-3AD203B41FA5}">
                      <a16:colId xmlns:a16="http://schemas.microsoft.com/office/drawing/2014/main" val="20011"/>
                    </a:ext>
                  </a:extLst>
                </a:gridCol>
              </a:tblGrid>
              <a:tr h="487680">
                <a:tc>
                  <a:txBody>
                    <a:bodyPr/>
                    <a:lstStyle/>
                    <a:p>
                      <a:pPr algn="ctr"/>
                      <a:r>
                        <a:rPr lang="en-IN" sz="2400" dirty="0">
                          <a:solidFill>
                            <a:srgbClr val="FF0000"/>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rgbClr val="FF000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00"/>
                    </a:solidFill>
                  </a:tcPr>
                </a:tc>
                <a:tc>
                  <a:txBody>
                    <a:bodyPr/>
                    <a:lstStyle/>
                    <a:p>
                      <a:pPr algn="ctr"/>
                      <a:r>
                        <a:rPr lang="en-IN" sz="2400" dirty="0">
                          <a:solidFill>
                            <a:schemeClr val="tx1"/>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en-IN" sz="2400" b="1" dirty="0">
                          <a:solidFill>
                            <a:schemeClr val="tx1"/>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en-IN" sz="2400" b="1" dirty="0">
                          <a:solidFill>
                            <a:schemeClr val="tx1"/>
                          </a:solidFill>
                        </a:rPr>
                        <a:t>W</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en-IN" sz="2400" b="1" dirty="0">
                          <a:solidFill>
                            <a:srgbClr val="7030A0"/>
                          </a:solidFill>
                        </a:rPr>
                        <a:t>T</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ctr"/>
                      <a:r>
                        <a:rPr lang="en-IN" sz="2400" b="1" dirty="0">
                          <a:solidFill>
                            <a:srgbClr val="7030A0"/>
                          </a:solidFill>
                        </a:rPr>
                        <a:t>S</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ctr"/>
                      <a:r>
                        <a:rPr lang="en-IN" sz="2400" b="1" dirty="0">
                          <a:solidFill>
                            <a:srgbClr val="7030A0"/>
                          </a:solidFill>
                        </a:rPr>
                        <a:t>O</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ctr"/>
                      <a:r>
                        <a:rPr lang="en-IN" sz="2400" b="1" dirty="0">
                          <a:solidFill>
                            <a:schemeClr val="accent6">
                              <a:lumMod val="50000"/>
                            </a:schemeClr>
                          </a:solidFill>
                        </a:rPr>
                        <a:t>A</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5">
                        <a:lumMod val="60000"/>
                        <a:lumOff val="40000"/>
                      </a:schemeClr>
                    </a:solidFill>
                  </a:tcPr>
                </a:tc>
                <a:tc>
                  <a:txBody>
                    <a:bodyPr/>
                    <a:lstStyle/>
                    <a:p>
                      <a:pPr algn="ctr"/>
                      <a:r>
                        <a:rPr lang="en-IN" sz="2400" b="1" dirty="0">
                          <a:solidFill>
                            <a:schemeClr val="accent6">
                              <a:lumMod val="50000"/>
                            </a:schemeClr>
                          </a:solidFill>
                        </a:rPr>
                        <a:t>H</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5">
                        <a:lumMod val="60000"/>
                        <a:lumOff val="40000"/>
                      </a:schemeClr>
                    </a:solidFill>
                  </a:tcPr>
                </a:tc>
                <a:tc>
                  <a:txBody>
                    <a:bodyPr/>
                    <a:lstStyle/>
                    <a:p>
                      <a:pPr algn="ctr"/>
                      <a:r>
                        <a:rPr lang="en-IN" sz="2400" b="1" dirty="0">
                          <a:solidFill>
                            <a:schemeClr val="accent6">
                              <a:lumMod val="50000"/>
                            </a:schemeClr>
                          </a:solidFill>
                        </a:rPr>
                        <a:t>D</a:t>
                      </a:r>
                    </a:p>
                  </a:txBody>
                  <a:tcPr marL="121920" marR="121920" marT="60960" marB="60960">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bl>
          </a:graphicData>
        </a:graphic>
      </p:graphicFrame>
      <p:sp>
        <p:nvSpPr>
          <p:cNvPr id="3" name="Title 2">
            <a:extLst>
              <a:ext uri="{FF2B5EF4-FFF2-40B4-BE49-F238E27FC236}">
                <a16:creationId xmlns:a16="http://schemas.microsoft.com/office/drawing/2014/main" id="{5681EF7F-F71A-4B6A-83E4-CEA6D5B3D2A1}"/>
              </a:ext>
            </a:extLst>
          </p:cNvPr>
          <p:cNvSpPr txBox="1">
            <a:spLocks/>
          </p:cNvSpPr>
          <p:nvPr/>
        </p:nvSpPr>
        <p:spPr>
          <a:xfrm>
            <a:off x="2378594" y="47606"/>
            <a:ext cx="7632171"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sz="4000" b="1" dirty="0">
                <a:solidFill>
                  <a:srgbClr val="E00D50"/>
                </a:solidFill>
                <a:latin typeface="Raleway"/>
              </a:rPr>
              <a:t>RECTANGULAR TABLES</a:t>
            </a:r>
          </a:p>
        </p:txBody>
      </p:sp>
      <p:sp>
        <p:nvSpPr>
          <p:cNvPr id="11" name="Content Placeholder 2">
            <a:extLst>
              <a:ext uri="{FF2B5EF4-FFF2-40B4-BE49-F238E27FC236}">
                <a16:creationId xmlns:a16="http://schemas.microsoft.com/office/drawing/2014/main" id="{20A76608-F647-4D16-A367-83068BBA0F39}"/>
              </a:ext>
            </a:extLst>
          </p:cNvPr>
          <p:cNvSpPr txBox="1">
            <a:spLocks/>
          </p:cNvSpPr>
          <p:nvPr/>
        </p:nvSpPr>
        <p:spPr bwMode="auto">
          <a:xfrm>
            <a:off x="4848419" y="5061545"/>
            <a:ext cx="7232419" cy="14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667" kern="1200">
                <a:solidFill>
                  <a:srgbClr val="002060"/>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667"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5425" indent="-225425"/>
            <a:r>
              <a:rPr lang="en-IN" sz="2800" dirty="0"/>
              <a:t>For an </a:t>
            </a:r>
            <a:r>
              <a:rPr lang="en-IN" sz="2800" b="1" dirty="0">
                <a:solidFill>
                  <a:schemeClr val="accent6">
                    <a:lumMod val="50000"/>
                  </a:schemeClr>
                </a:solidFill>
              </a:rPr>
              <a:t>m X n</a:t>
            </a:r>
            <a:r>
              <a:rPr lang="en-IN" sz="2800" dirty="0"/>
              <a:t> array (</a:t>
            </a:r>
            <a:r>
              <a:rPr lang="en-IN" sz="2800" dirty="0">
                <a:solidFill>
                  <a:srgbClr val="FF0000"/>
                </a:solidFill>
              </a:rPr>
              <a:t>m rows</a:t>
            </a:r>
            <a:r>
              <a:rPr lang="en-IN" sz="2800" dirty="0"/>
              <a:t> and </a:t>
            </a:r>
            <a:r>
              <a:rPr lang="en-IN" sz="2800" dirty="0">
                <a:solidFill>
                  <a:srgbClr val="FF0000"/>
                </a:solidFill>
              </a:rPr>
              <a:t>n columns</a:t>
            </a:r>
            <a:r>
              <a:rPr lang="en-IN" sz="2800" dirty="0"/>
              <a:t>)</a:t>
            </a:r>
          </a:p>
          <a:p>
            <a:pPr marL="225425" indent="-225425"/>
            <a:r>
              <a:rPr lang="en-IN" sz="2800" dirty="0"/>
              <a:t>Each </a:t>
            </a:r>
            <a:r>
              <a:rPr lang="en-IN" sz="2800" b="1" dirty="0">
                <a:solidFill>
                  <a:srgbClr val="00B050"/>
                </a:solidFill>
              </a:rPr>
              <a:t>row</a:t>
            </a:r>
            <a:r>
              <a:rPr lang="en-IN" sz="2800" dirty="0"/>
              <a:t> is indexed from </a:t>
            </a:r>
            <a:r>
              <a:rPr lang="en-IN" sz="2800" b="1" dirty="0">
                <a:solidFill>
                  <a:srgbClr val="00B050"/>
                </a:solidFill>
              </a:rPr>
              <a:t>0 to m – 1  </a:t>
            </a:r>
            <a:r>
              <a:rPr lang="en-IN" sz="2800" dirty="0"/>
              <a:t>and each </a:t>
            </a:r>
            <a:r>
              <a:rPr lang="en-IN" sz="2800" b="1" dirty="0">
                <a:solidFill>
                  <a:srgbClr val="00B050"/>
                </a:solidFill>
              </a:rPr>
              <a:t>column</a:t>
            </a:r>
            <a:r>
              <a:rPr lang="en-IN" sz="2800" dirty="0"/>
              <a:t> is indexed from </a:t>
            </a:r>
            <a:r>
              <a:rPr lang="en-IN" sz="2800" b="1" dirty="0">
                <a:solidFill>
                  <a:srgbClr val="00B050"/>
                </a:solidFill>
              </a:rPr>
              <a:t>0 to n – 1.</a:t>
            </a:r>
          </a:p>
        </p:txBody>
      </p:sp>
      <p:graphicFrame>
        <p:nvGraphicFramePr>
          <p:cNvPr id="14" name="Table 12">
            <a:extLst>
              <a:ext uri="{FF2B5EF4-FFF2-40B4-BE49-F238E27FC236}">
                <a16:creationId xmlns:a16="http://schemas.microsoft.com/office/drawing/2014/main" id="{82633F3E-6AAC-4EDD-851D-C38F0D8F74A7}"/>
              </a:ext>
            </a:extLst>
          </p:cNvPr>
          <p:cNvGraphicFramePr>
            <a:graphicFrameLocks noGrp="1"/>
          </p:cNvGraphicFramePr>
          <p:nvPr>
            <p:extLst>
              <p:ext uri="{D42A27DB-BD31-4B8C-83A1-F6EECF244321}">
                <p14:modId xmlns:p14="http://schemas.microsoft.com/office/powerpoint/2010/main" val="2673079380"/>
              </p:ext>
            </p:extLst>
          </p:nvPr>
        </p:nvGraphicFramePr>
        <p:xfrm>
          <a:off x="6118479" y="2635290"/>
          <a:ext cx="5456387" cy="299349"/>
        </p:xfrm>
        <a:graphic>
          <a:graphicData uri="http://schemas.openxmlformats.org/drawingml/2006/table">
            <a:tbl>
              <a:tblPr firstRow="1" bandRow="1">
                <a:tableStyleId>{5940675A-B579-460E-94D1-54222C63F5DA}</a:tableStyleId>
              </a:tblPr>
              <a:tblGrid>
                <a:gridCol w="467601">
                  <a:extLst>
                    <a:ext uri="{9D8B030D-6E8A-4147-A177-3AD203B41FA5}">
                      <a16:colId xmlns:a16="http://schemas.microsoft.com/office/drawing/2014/main" val="1238214465"/>
                    </a:ext>
                  </a:extLst>
                </a:gridCol>
                <a:gridCol w="431800">
                  <a:extLst>
                    <a:ext uri="{9D8B030D-6E8A-4147-A177-3AD203B41FA5}">
                      <a16:colId xmlns:a16="http://schemas.microsoft.com/office/drawing/2014/main" val="1918186879"/>
                    </a:ext>
                  </a:extLst>
                </a:gridCol>
                <a:gridCol w="495300">
                  <a:extLst>
                    <a:ext uri="{9D8B030D-6E8A-4147-A177-3AD203B41FA5}">
                      <a16:colId xmlns:a16="http://schemas.microsoft.com/office/drawing/2014/main" val="2434585760"/>
                    </a:ext>
                  </a:extLst>
                </a:gridCol>
                <a:gridCol w="419100">
                  <a:extLst>
                    <a:ext uri="{9D8B030D-6E8A-4147-A177-3AD203B41FA5}">
                      <a16:colId xmlns:a16="http://schemas.microsoft.com/office/drawing/2014/main" val="792236730"/>
                    </a:ext>
                  </a:extLst>
                </a:gridCol>
                <a:gridCol w="495300">
                  <a:extLst>
                    <a:ext uri="{9D8B030D-6E8A-4147-A177-3AD203B41FA5}">
                      <a16:colId xmlns:a16="http://schemas.microsoft.com/office/drawing/2014/main" val="3770909622"/>
                    </a:ext>
                  </a:extLst>
                </a:gridCol>
                <a:gridCol w="431800">
                  <a:extLst>
                    <a:ext uri="{9D8B030D-6E8A-4147-A177-3AD203B41FA5}">
                      <a16:colId xmlns:a16="http://schemas.microsoft.com/office/drawing/2014/main" val="3168632467"/>
                    </a:ext>
                  </a:extLst>
                </a:gridCol>
                <a:gridCol w="494506">
                  <a:extLst>
                    <a:ext uri="{9D8B030D-6E8A-4147-A177-3AD203B41FA5}">
                      <a16:colId xmlns:a16="http://schemas.microsoft.com/office/drawing/2014/main" val="3096205903"/>
                    </a:ext>
                  </a:extLst>
                </a:gridCol>
                <a:gridCol w="444196">
                  <a:extLst>
                    <a:ext uri="{9D8B030D-6E8A-4147-A177-3AD203B41FA5}">
                      <a16:colId xmlns:a16="http://schemas.microsoft.com/office/drawing/2014/main" val="2211543858"/>
                    </a:ext>
                  </a:extLst>
                </a:gridCol>
                <a:gridCol w="444196">
                  <a:extLst>
                    <a:ext uri="{9D8B030D-6E8A-4147-A177-3AD203B41FA5}">
                      <a16:colId xmlns:a16="http://schemas.microsoft.com/office/drawing/2014/main" val="3995067446"/>
                    </a:ext>
                  </a:extLst>
                </a:gridCol>
                <a:gridCol w="444196">
                  <a:extLst>
                    <a:ext uri="{9D8B030D-6E8A-4147-A177-3AD203B41FA5}">
                      <a16:colId xmlns:a16="http://schemas.microsoft.com/office/drawing/2014/main" val="1563614446"/>
                    </a:ext>
                  </a:extLst>
                </a:gridCol>
                <a:gridCol w="433506">
                  <a:extLst>
                    <a:ext uri="{9D8B030D-6E8A-4147-A177-3AD203B41FA5}">
                      <a16:colId xmlns:a16="http://schemas.microsoft.com/office/drawing/2014/main" val="2572507467"/>
                    </a:ext>
                  </a:extLst>
                </a:gridCol>
                <a:gridCol w="454886">
                  <a:extLst>
                    <a:ext uri="{9D8B030D-6E8A-4147-A177-3AD203B41FA5}">
                      <a16:colId xmlns:a16="http://schemas.microsoft.com/office/drawing/2014/main" val="2125458955"/>
                    </a:ext>
                  </a:extLst>
                </a:gridCol>
              </a:tblGrid>
              <a:tr h="299349">
                <a:tc>
                  <a:txBody>
                    <a:bodyPr/>
                    <a:lstStyle/>
                    <a:p>
                      <a:pPr algn="ctr"/>
                      <a:r>
                        <a:rPr lang="en-US" sz="1200" b="1" dirty="0">
                          <a:solidFill>
                            <a:schemeClr val="tx1">
                              <a:lumMod val="75000"/>
                              <a:lumOff val="25000"/>
                            </a:schemeClr>
                          </a:solidFill>
                        </a:rPr>
                        <a:t>1</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 2</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  3</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4</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5</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6</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7</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8</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9</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10</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11</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12</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8639279"/>
                  </a:ext>
                </a:extLst>
              </a:tr>
            </a:tbl>
          </a:graphicData>
        </a:graphic>
      </p:graphicFrame>
      <p:graphicFrame>
        <p:nvGraphicFramePr>
          <p:cNvPr id="15" name="Table 14">
            <a:extLst>
              <a:ext uri="{FF2B5EF4-FFF2-40B4-BE49-F238E27FC236}">
                <a16:creationId xmlns:a16="http://schemas.microsoft.com/office/drawing/2014/main" id="{6994983F-2EDB-45F1-896F-A0A499CE0FE7}"/>
              </a:ext>
            </a:extLst>
          </p:cNvPr>
          <p:cNvGraphicFramePr>
            <a:graphicFrameLocks noGrp="1"/>
          </p:cNvGraphicFramePr>
          <p:nvPr>
            <p:extLst>
              <p:ext uri="{D42A27DB-BD31-4B8C-83A1-F6EECF244321}">
                <p14:modId xmlns:p14="http://schemas.microsoft.com/office/powerpoint/2010/main" val="3675270179"/>
              </p:ext>
            </p:extLst>
          </p:nvPr>
        </p:nvGraphicFramePr>
        <p:xfrm>
          <a:off x="595689" y="4578291"/>
          <a:ext cx="4014815" cy="2137647"/>
        </p:xfrm>
        <a:graphic>
          <a:graphicData uri="http://schemas.openxmlformats.org/drawingml/2006/table">
            <a:tbl>
              <a:tblPr firstRow="1" bandRow="1">
                <a:tableStyleId>{F2DE63D5-997A-4646-A377-4702673A728D}</a:tableStyleId>
              </a:tblPr>
              <a:tblGrid>
                <a:gridCol w="802963">
                  <a:extLst>
                    <a:ext uri="{9D8B030D-6E8A-4147-A177-3AD203B41FA5}">
                      <a16:colId xmlns:a16="http://schemas.microsoft.com/office/drawing/2014/main" val="838524606"/>
                    </a:ext>
                  </a:extLst>
                </a:gridCol>
                <a:gridCol w="802963">
                  <a:extLst>
                    <a:ext uri="{9D8B030D-6E8A-4147-A177-3AD203B41FA5}">
                      <a16:colId xmlns:a16="http://schemas.microsoft.com/office/drawing/2014/main" val="3581075377"/>
                    </a:ext>
                  </a:extLst>
                </a:gridCol>
                <a:gridCol w="802963">
                  <a:extLst>
                    <a:ext uri="{9D8B030D-6E8A-4147-A177-3AD203B41FA5}">
                      <a16:colId xmlns:a16="http://schemas.microsoft.com/office/drawing/2014/main" val="2557235819"/>
                    </a:ext>
                  </a:extLst>
                </a:gridCol>
                <a:gridCol w="802963">
                  <a:extLst>
                    <a:ext uri="{9D8B030D-6E8A-4147-A177-3AD203B41FA5}">
                      <a16:colId xmlns:a16="http://schemas.microsoft.com/office/drawing/2014/main" val="3138963456"/>
                    </a:ext>
                  </a:extLst>
                </a:gridCol>
                <a:gridCol w="802963">
                  <a:extLst>
                    <a:ext uri="{9D8B030D-6E8A-4147-A177-3AD203B41FA5}">
                      <a16:colId xmlns:a16="http://schemas.microsoft.com/office/drawing/2014/main" val="28923641"/>
                    </a:ext>
                  </a:extLst>
                </a:gridCol>
              </a:tblGrid>
              <a:tr h="528903">
                <a:tc>
                  <a:txBody>
                    <a:bodyPr/>
                    <a:lstStyle/>
                    <a:p>
                      <a:pPr algn="ctr"/>
                      <a:endParaRPr lang="en-IN" sz="2400" b="1" kern="1200" dirty="0">
                        <a:solidFill>
                          <a:schemeClr val="bg1"/>
                        </a:solidFill>
                        <a:latin typeface="+mn-lt"/>
                        <a:ea typeface="+mn-ea"/>
                        <a:cs typeface="+mn-cs"/>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4</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17177"/>
                  </a:ext>
                </a:extLst>
              </a:tr>
              <a:tr h="536248">
                <a:tc>
                  <a:txBody>
                    <a:bodyPr/>
                    <a:lstStyle/>
                    <a:p>
                      <a:pPr algn="ctr"/>
                      <a:r>
                        <a:rPr lang="en-IN" sz="2400" b="1" kern="1200" dirty="0">
                          <a:solidFill>
                            <a:schemeClr val="lt1"/>
                          </a:solidFill>
                          <a:latin typeface="+mn-lt"/>
                          <a:ea typeface="+mn-ea"/>
                          <a:cs typeface="+mn-cs"/>
                        </a:rPr>
                        <a:t>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IN" sz="2400" b="1" dirty="0">
                          <a:solidFill>
                            <a:schemeClr val="tx1"/>
                          </a:solidFill>
                        </a:rPr>
                        <a:t>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IN" sz="2400" b="1" dirty="0">
                          <a:solidFill>
                            <a:schemeClr val="tx1"/>
                          </a:solidFill>
                        </a:rPr>
                        <a:t>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solidFill>
                            <a:schemeClr val="tx1"/>
                          </a:solidFill>
                        </a:rPr>
                        <a:t>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IN" sz="2400" b="1" dirty="0">
                          <a:solidFill>
                            <a:schemeClr val="tx1"/>
                          </a:solidFill>
                        </a:rPr>
                        <a:t>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784964533"/>
                  </a:ext>
                </a:extLst>
              </a:tr>
              <a:tr h="536248">
                <a:tc>
                  <a:txBody>
                    <a:bodyPr/>
                    <a:lstStyle/>
                    <a:p>
                      <a:pPr algn="ctr"/>
                      <a:r>
                        <a:rPr lang="en-IN" sz="2400" b="1" kern="1200" dirty="0">
                          <a:solidFill>
                            <a:schemeClr val="lt1"/>
                          </a:solidFill>
                          <a:latin typeface="+mn-lt"/>
                          <a:ea typeface="+mn-ea"/>
                          <a:cs typeface="+mn-cs"/>
                        </a:rPr>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IN" sz="2400" b="1" dirty="0">
                          <a:solidFill>
                            <a:schemeClr val="tx1"/>
                          </a:solidFill>
                        </a:rPr>
                        <a:t>H</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IN" sz="2400" b="1" dirty="0">
                          <a:solidFill>
                            <a:schemeClr val="tx1"/>
                          </a:solidFill>
                        </a:rPr>
                        <a:t>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solidFill>
                            <a:schemeClr val="tx1"/>
                          </a:solidFill>
                        </a:rPr>
                        <a:t>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IN" sz="2400" b="1" dirty="0">
                          <a:solidFill>
                            <a:schemeClr val="tx1"/>
                          </a:solidFill>
                        </a:rPr>
                        <a:t>H</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719652530"/>
                  </a:ext>
                </a:extLst>
              </a:tr>
              <a:tr h="536248">
                <a:tc>
                  <a:txBody>
                    <a:bodyPr/>
                    <a:lstStyle/>
                    <a:p>
                      <a:pPr algn="ctr"/>
                      <a:r>
                        <a:rPr lang="en-IN" sz="2400" b="1" kern="1200" dirty="0">
                          <a:solidFill>
                            <a:schemeClr val="lt1"/>
                          </a:solidFill>
                          <a:latin typeface="+mn-lt"/>
                          <a:ea typeface="+mn-ea"/>
                          <a:cs typeface="+mn-cs"/>
                        </a:rPr>
                        <a:t>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IN" sz="2400" b="1" dirty="0">
                          <a:solidFill>
                            <a:schemeClr val="tx1"/>
                          </a:solidFill>
                        </a:rPr>
                        <a:t>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IN" sz="2400" b="1" dirty="0">
                          <a:solidFill>
                            <a:schemeClr val="tx1"/>
                          </a:solidFill>
                        </a:rPr>
                        <a:t>W</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solidFill>
                            <a:schemeClr val="tx1"/>
                          </a:solidFill>
                        </a:rPr>
                        <a:t>O</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IN" sz="2400" b="1" dirty="0">
                          <a:solidFill>
                            <a:schemeClr val="tx1"/>
                          </a:solidFill>
                        </a:rPr>
                        <a:t>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492546280"/>
                  </a:ext>
                </a:extLst>
              </a:tr>
            </a:tbl>
          </a:graphicData>
        </a:graphic>
      </p:graphicFrame>
      <p:sp>
        <p:nvSpPr>
          <p:cNvPr id="16" name="TextBox 15">
            <a:extLst>
              <a:ext uri="{FF2B5EF4-FFF2-40B4-BE49-F238E27FC236}">
                <a16:creationId xmlns:a16="http://schemas.microsoft.com/office/drawing/2014/main" id="{81B030ED-DBC5-491B-AD93-3F4F2272ACCB}"/>
              </a:ext>
            </a:extLst>
          </p:cNvPr>
          <p:cNvSpPr txBox="1"/>
          <p:nvPr/>
        </p:nvSpPr>
        <p:spPr>
          <a:xfrm>
            <a:off x="1205292" y="1080212"/>
            <a:ext cx="2346604"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IN" sz="2400" dirty="0"/>
              <a:t>Row Major Order</a:t>
            </a:r>
          </a:p>
        </p:txBody>
      </p:sp>
      <p:sp>
        <p:nvSpPr>
          <p:cNvPr id="17" name="TextBox 16">
            <a:extLst>
              <a:ext uri="{FF2B5EF4-FFF2-40B4-BE49-F238E27FC236}">
                <a16:creationId xmlns:a16="http://schemas.microsoft.com/office/drawing/2014/main" id="{6D4715AD-CF0D-44AF-B5F1-3CB9097EAFFB}"/>
              </a:ext>
            </a:extLst>
          </p:cNvPr>
          <p:cNvSpPr txBox="1"/>
          <p:nvPr/>
        </p:nvSpPr>
        <p:spPr>
          <a:xfrm>
            <a:off x="1340316" y="3934652"/>
            <a:ext cx="2770887"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IN" sz="2400" dirty="0"/>
              <a:t>Column Major Order</a:t>
            </a:r>
          </a:p>
        </p:txBody>
      </p:sp>
      <p:graphicFrame>
        <p:nvGraphicFramePr>
          <p:cNvPr id="10" name="Table 12">
            <a:extLst>
              <a:ext uri="{FF2B5EF4-FFF2-40B4-BE49-F238E27FC236}">
                <a16:creationId xmlns:a16="http://schemas.microsoft.com/office/drawing/2014/main" id="{38AD7146-5D38-4B67-9A41-C48A0B4ABB29}"/>
              </a:ext>
            </a:extLst>
          </p:cNvPr>
          <p:cNvGraphicFramePr>
            <a:graphicFrameLocks noGrp="1"/>
          </p:cNvGraphicFramePr>
          <p:nvPr>
            <p:extLst>
              <p:ext uri="{D42A27DB-BD31-4B8C-83A1-F6EECF244321}">
                <p14:modId xmlns:p14="http://schemas.microsoft.com/office/powerpoint/2010/main" val="2387882323"/>
              </p:ext>
            </p:extLst>
          </p:nvPr>
        </p:nvGraphicFramePr>
        <p:xfrm>
          <a:off x="6101824" y="4411989"/>
          <a:ext cx="5456387" cy="299349"/>
        </p:xfrm>
        <a:graphic>
          <a:graphicData uri="http://schemas.openxmlformats.org/drawingml/2006/table">
            <a:tbl>
              <a:tblPr firstRow="1" bandRow="1">
                <a:tableStyleId>{5940675A-B579-460E-94D1-54222C63F5DA}</a:tableStyleId>
              </a:tblPr>
              <a:tblGrid>
                <a:gridCol w="467601">
                  <a:extLst>
                    <a:ext uri="{9D8B030D-6E8A-4147-A177-3AD203B41FA5}">
                      <a16:colId xmlns:a16="http://schemas.microsoft.com/office/drawing/2014/main" val="1238214465"/>
                    </a:ext>
                  </a:extLst>
                </a:gridCol>
                <a:gridCol w="431800">
                  <a:extLst>
                    <a:ext uri="{9D8B030D-6E8A-4147-A177-3AD203B41FA5}">
                      <a16:colId xmlns:a16="http://schemas.microsoft.com/office/drawing/2014/main" val="1918186879"/>
                    </a:ext>
                  </a:extLst>
                </a:gridCol>
                <a:gridCol w="495300">
                  <a:extLst>
                    <a:ext uri="{9D8B030D-6E8A-4147-A177-3AD203B41FA5}">
                      <a16:colId xmlns:a16="http://schemas.microsoft.com/office/drawing/2014/main" val="2434585760"/>
                    </a:ext>
                  </a:extLst>
                </a:gridCol>
                <a:gridCol w="419100">
                  <a:extLst>
                    <a:ext uri="{9D8B030D-6E8A-4147-A177-3AD203B41FA5}">
                      <a16:colId xmlns:a16="http://schemas.microsoft.com/office/drawing/2014/main" val="792236730"/>
                    </a:ext>
                  </a:extLst>
                </a:gridCol>
                <a:gridCol w="495300">
                  <a:extLst>
                    <a:ext uri="{9D8B030D-6E8A-4147-A177-3AD203B41FA5}">
                      <a16:colId xmlns:a16="http://schemas.microsoft.com/office/drawing/2014/main" val="3770909622"/>
                    </a:ext>
                  </a:extLst>
                </a:gridCol>
                <a:gridCol w="431800">
                  <a:extLst>
                    <a:ext uri="{9D8B030D-6E8A-4147-A177-3AD203B41FA5}">
                      <a16:colId xmlns:a16="http://schemas.microsoft.com/office/drawing/2014/main" val="3168632467"/>
                    </a:ext>
                  </a:extLst>
                </a:gridCol>
                <a:gridCol w="494506">
                  <a:extLst>
                    <a:ext uri="{9D8B030D-6E8A-4147-A177-3AD203B41FA5}">
                      <a16:colId xmlns:a16="http://schemas.microsoft.com/office/drawing/2014/main" val="3096205903"/>
                    </a:ext>
                  </a:extLst>
                </a:gridCol>
                <a:gridCol w="444196">
                  <a:extLst>
                    <a:ext uri="{9D8B030D-6E8A-4147-A177-3AD203B41FA5}">
                      <a16:colId xmlns:a16="http://schemas.microsoft.com/office/drawing/2014/main" val="2211543858"/>
                    </a:ext>
                  </a:extLst>
                </a:gridCol>
                <a:gridCol w="444196">
                  <a:extLst>
                    <a:ext uri="{9D8B030D-6E8A-4147-A177-3AD203B41FA5}">
                      <a16:colId xmlns:a16="http://schemas.microsoft.com/office/drawing/2014/main" val="3995067446"/>
                    </a:ext>
                  </a:extLst>
                </a:gridCol>
                <a:gridCol w="444196">
                  <a:extLst>
                    <a:ext uri="{9D8B030D-6E8A-4147-A177-3AD203B41FA5}">
                      <a16:colId xmlns:a16="http://schemas.microsoft.com/office/drawing/2014/main" val="1563614446"/>
                    </a:ext>
                  </a:extLst>
                </a:gridCol>
                <a:gridCol w="433506">
                  <a:extLst>
                    <a:ext uri="{9D8B030D-6E8A-4147-A177-3AD203B41FA5}">
                      <a16:colId xmlns:a16="http://schemas.microsoft.com/office/drawing/2014/main" val="2572507467"/>
                    </a:ext>
                  </a:extLst>
                </a:gridCol>
                <a:gridCol w="454886">
                  <a:extLst>
                    <a:ext uri="{9D8B030D-6E8A-4147-A177-3AD203B41FA5}">
                      <a16:colId xmlns:a16="http://schemas.microsoft.com/office/drawing/2014/main" val="2125458955"/>
                    </a:ext>
                  </a:extLst>
                </a:gridCol>
              </a:tblGrid>
              <a:tr h="299349">
                <a:tc>
                  <a:txBody>
                    <a:bodyPr/>
                    <a:lstStyle/>
                    <a:p>
                      <a:pPr algn="ctr"/>
                      <a:r>
                        <a:rPr lang="en-US" sz="1200" b="1" dirty="0">
                          <a:solidFill>
                            <a:schemeClr val="tx1">
                              <a:lumMod val="75000"/>
                              <a:lumOff val="25000"/>
                            </a:schemeClr>
                          </a:solidFill>
                        </a:rPr>
                        <a:t>1</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 2</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  3</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4</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5</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6</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7</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8</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9</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10</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11</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tx1">
                              <a:lumMod val="75000"/>
                              <a:lumOff val="25000"/>
                            </a:schemeClr>
                          </a:solidFill>
                        </a:rPr>
                        <a:t>12</a:t>
                      </a:r>
                    </a:p>
                  </a:txBody>
                  <a:tcPr marL="100584" marR="1005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8639279"/>
                  </a:ext>
                </a:extLst>
              </a:tr>
            </a:tbl>
          </a:graphicData>
        </a:graphic>
      </p:graphicFrame>
    </p:spTree>
    <p:extLst>
      <p:ext uri="{BB962C8B-B14F-4D97-AF65-F5344CB8AC3E}">
        <p14:creationId xmlns:p14="http://schemas.microsoft.com/office/powerpoint/2010/main" val="63061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11379</TotalTime>
  <Words>6589</Words>
  <Application>Microsoft Office PowerPoint</Application>
  <PresentationFormat>Widescreen</PresentationFormat>
  <Paragraphs>1573</Paragraphs>
  <Slides>59</Slides>
  <Notes>22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59</vt:i4>
      </vt:variant>
    </vt:vector>
  </HeadingPairs>
  <TitlesOfParts>
    <vt:vector size="74" baseType="lpstr">
      <vt:lpstr>Arial</vt:lpstr>
      <vt:lpstr>Arial</vt:lpstr>
      <vt:lpstr>Arimo</vt:lpstr>
      <vt:lpstr>Calibri</vt:lpstr>
      <vt:lpstr>Calibri Light</vt:lpstr>
      <vt:lpstr>Cambria</vt:lpstr>
      <vt:lpstr>Cambria Math</vt:lpstr>
      <vt:lpstr>Raleway</vt:lpstr>
      <vt:lpstr>Roboto</vt:lpstr>
      <vt:lpstr>Roboto Condensed</vt:lpstr>
      <vt:lpstr>Symbol</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Sathya Sundar</cp:lastModifiedBy>
  <cp:revision>808</cp:revision>
  <dcterms:created xsi:type="dcterms:W3CDTF">2017-11-09T17:58:25Z</dcterms:created>
  <dcterms:modified xsi:type="dcterms:W3CDTF">2020-11-07T04:22:56Z</dcterms:modified>
</cp:coreProperties>
</file>