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3" r:id="rId4"/>
    <p:sldId id="259" r:id="rId5"/>
    <p:sldId id="260" r:id="rId6"/>
    <p:sldId id="288" r:id="rId7"/>
    <p:sldId id="261" r:id="rId8"/>
    <p:sldId id="289" r:id="rId9"/>
    <p:sldId id="290" r:id="rId10"/>
    <p:sldId id="291" r:id="rId11"/>
    <p:sldId id="292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5" r:id="rId32"/>
    <p:sldId id="286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CE93-CFDD-444C-BD07-5A7876AA5E1B}" type="datetimeFigureOut">
              <a:rPr lang="en-US" smtClean="0"/>
              <a:pPr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334C-6C2A-4580-8102-0475EAFD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/>
              <a:t>Any node is the path from the root to the node is </a:t>
            </a:r>
            <a:r>
              <a:rPr lang="en-US" dirty="0" smtClean="0"/>
              <a:t>called</a:t>
            </a:r>
          </a:p>
          <a:p>
            <a:r>
              <a:rPr lang="en-US" b="1" dirty="0" err="1" smtClean="0"/>
              <a:t>a.</a:t>
            </a:r>
            <a:r>
              <a:rPr lang="en-US" dirty="0" err="1" smtClean="0"/>
              <a:t>Successor</a:t>
            </a:r>
            <a:r>
              <a:rPr lang="en-US" dirty="0" smtClean="0"/>
              <a:t> node</a:t>
            </a:r>
          </a:p>
          <a:p>
            <a:r>
              <a:rPr lang="en-US" b="1" dirty="0" err="1" smtClean="0"/>
              <a:t>b.</a:t>
            </a:r>
            <a:r>
              <a:rPr lang="en-US" dirty="0" err="1" smtClean="0"/>
              <a:t>Ancestor</a:t>
            </a:r>
            <a:r>
              <a:rPr lang="en-US" dirty="0" smtClean="0"/>
              <a:t> node</a:t>
            </a:r>
          </a:p>
          <a:p>
            <a:r>
              <a:rPr lang="en-US" b="1" dirty="0" err="1" smtClean="0"/>
              <a:t>c.</a:t>
            </a:r>
            <a:r>
              <a:rPr lang="en-US" dirty="0" err="1" smtClean="0"/>
              <a:t>Internal</a:t>
            </a:r>
            <a:r>
              <a:rPr lang="en-US" dirty="0" smtClean="0"/>
              <a:t> node</a:t>
            </a:r>
          </a:p>
          <a:p>
            <a:r>
              <a:rPr lang="en-US" b="1" dirty="0" err="1" smtClean="0"/>
              <a:t>d.</a:t>
            </a:r>
            <a:r>
              <a:rPr lang="en-US" dirty="0" err="1" smtClean="0"/>
              <a:t>None</a:t>
            </a:r>
            <a:r>
              <a:rPr lang="en-US" dirty="0" smtClean="0"/>
              <a:t> </a:t>
            </a:r>
            <a:r>
              <a:rPr lang="en-US" dirty="0"/>
              <a:t>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For the given graph(G), which of the following statements is true?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G</a:t>
            </a:r>
            <a:r>
              <a:rPr lang="en-US" dirty="0" smtClean="0"/>
              <a:t> is a complete graph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G</a:t>
            </a:r>
            <a:r>
              <a:rPr lang="en-US" dirty="0" smtClean="0"/>
              <a:t> is not a connected graph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The</a:t>
            </a:r>
            <a:r>
              <a:rPr lang="en-US" dirty="0" smtClean="0"/>
              <a:t> vertex connectivity of the graph is 2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The</a:t>
            </a:r>
            <a:r>
              <a:rPr lang="en-US" dirty="0" smtClean="0"/>
              <a:t> edge connectivity of the graph is 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56388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352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Which of the following graphs are isomorphic to each other?</a:t>
            </a:r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fig 1 and fig 2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fig 2 and fig 3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fig 1 and fig 3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fig 1, fig 2 and fig 3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1000"/>
            <a:ext cx="457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binary tree whose every node has either zero or two children is </a:t>
            </a:r>
            <a:r>
              <a:rPr lang="en-US" dirty="0" smtClean="0"/>
              <a:t>called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Complete</a:t>
            </a:r>
            <a:r>
              <a:rPr lang="en-US" dirty="0" smtClean="0"/>
              <a:t> </a:t>
            </a:r>
            <a:r>
              <a:rPr lang="en-US" dirty="0"/>
              <a:t>binary </a:t>
            </a:r>
            <a:r>
              <a:rPr lang="en-US" dirty="0" smtClean="0"/>
              <a:t>tree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Binary</a:t>
            </a:r>
            <a:r>
              <a:rPr lang="en-US" dirty="0" smtClean="0"/>
              <a:t> </a:t>
            </a:r>
            <a:r>
              <a:rPr lang="en-US" dirty="0"/>
              <a:t>search </a:t>
            </a:r>
            <a:r>
              <a:rPr lang="en-US" dirty="0" smtClean="0"/>
              <a:t>tree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perfect</a:t>
            </a:r>
            <a:r>
              <a:rPr lang="en-US" dirty="0" smtClean="0"/>
              <a:t> </a:t>
            </a:r>
            <a:r>
              <a:rPr lang="en-US" dirty="0"/>
              <a:t>binary </a:t>
            </a:r>
            <a:r>
              <a:rPr lang="en-US" dirty="0" smtClean="0"/>
              <a:t>tree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None</a:t>
            </a:r>
            <a:r>
              <a:rPr lang="en-US" dirty="0" smtClean="0"/>
              <a:t> </a:t>
            </a:r>
            <a:r>
              <a:rPr lang="en-US" dirty="0"/>
              <a:t>of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When representing any algebraic expression E which uses only binary operations in a 2-tree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variable in E will appear as external nodes and operations in internal </a:t>
            </a:r>
            <a:r>
              <a:rPr lang="en-US" dirty="0" smtClean="0"/>
              <a:t>nodes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operations in E will appear as external nodes and variables in internal </a:t>
            </a:r>
            <a:r>
              <a:rPr lang="en-US" dirty="0" smtClean="0"/>
              <a:t>nodes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variables and operations in E will appear only in internal </a:t>
            </a:r>
            <a:r>
              <a:rPr lang="en-US" dirty="0" smtClean="0"/>
              <a:t>nodes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variables and operations in E will appear only in external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post order traversal of a binary tree is DEBFCA. Find out the pre order </a:t>
            </a:r>
            <a:r>
              <a:rPr lang="en-US" dirty="0" smtClean="0"/>
              <a:t>traversal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ABFCDE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ADBFEC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ABDECF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ABDCEF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a binary tree, certain null entries are replaced by special pointers which point to nodes higher in the tree for efficiency. These special pointers are </a:t>
            </a:r>
            <a:r>
              <a:rPr lang="en-US" dirty="0" smtClean="0"/>
              <a:t>called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Leaf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Branch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Path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thread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in order traversal of tree will yield a sorted listing of elements of tree </a:t>
            </a:r>
            <a:r>
              <a:rPr lang="en-US" dirty="0" smtClean="0"/>
              <a:t>in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Binary</a:t>
            </a:r>
            <a:r>
              <a:rPr lang="en-US" dirty="0" smtClean="0"/>
              <a:t> trees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Binary</a:t>
            </a:r>
            <a:r>
              <a:rPr lang="en-US" dirty="0" smtClean="0"/>
              <a:t> </a:t>
            </a:r>
            <a:r>
              <a:rPr lang="en-US" dirty="0"/>
              <a:t>search </a:t>
            </a:r>
            <a:r>
              <a:rPr lang="en-US" dirty="0" smtClean="0"/>
              <a:t>trees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Heaps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None</a:t>
            </a:r>
            <a:r>
              <a:rPr lang="en-US" dirty="0" smtClean="0"/>
              <a:t> </a:t>
            </a:r>
            <a:r>
              <a:rPr lang="en-US" dirty="0"/>
              <a:t>of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a Heap </a:t>
            </a:r>
            <a:r>
              <a:rPr lang="en-US" dirty="0" smtClean="0"/>
              <a:t>tree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Values</a:t>
            </a:r>
            <a:r>
              <a:rPr lang="en-US" dirty="0" smtClean="0"/>
              <a:t> </a:t>
            </a:r>
            <a:r>
              <a:rPr lang="en-US" dirty="0"/>
              <a:t>in a node is greater than every value in left sub tree and smaller than right sub </a:t>
            </a:r>
            <a:r>
              <a:rPr lang="en-US" dirty="0" smtClean="0"/>
              <a:t>tree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Values</a:t>
            </a:r>
            <a:r>
              <a:rPr lang="en-US" dirty="0" smtClean="0"/>
              <a:t> </a:t>
            </a:r>
            <a:r>
              <a:rPr lang="en-US" dirty="0"/>
              <a:t>in a node is greater than every value in children of </a:t>
            </a:r>
            <a:r>
              <a:rPr lang="en-US" dirty="0" smtClean="0"/>
              <a:t>it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Both</a:t>
            </a:r>
            <a:r>
              <a:rPr lang="en-US" dirty="0" smtClean="0"/>
              <a:t> </a:t>
            </a:r>
            <a:r>
              <a:rPr lang="en-US" dirty="0"/>
              <a:t>of above conditions </a:t>
            </a:r>
            <a:r>
              <a:rPr lang="en-US" dirty="0" smtClean="0"/>
              <a:t>applies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None</a:t>
            </a:r>
            <a:r>
              <a:rPr lang="en-US" dirty="0" smtClean="0"/>
              <a:t> </a:t>
            </a:r>
            <a:r>
              <a:rPr lang="en-US" dirty="0"/>
              <a:t>of above conditions applies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order to get the information stored in a Binary Search Tree in the descending order, one should traverse it in which of the following order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left</a:t>
            </a:r>
            <a:r>
              <a:rPr lang="en-US" dirty="0"/>
              <a:t>, root, </a:t>
            </a:r>
            <a:r>
              <a:rPr lang="en-US" dirty="0" smtClean="0"/>
              <a:t>right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root</a:t>
            </a:r>
            <a:r>
              <a:rPr lang="en-US" dirty="0"/>
              <a:t>, left, </a:t>
            </a:r>
            <a:r>
              <a:rPr lang="en-US" dirty="0" smtClean="0"/>
              <a:t>right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right</a:t>
            </a:r>
            <a:r>
              <a:rPr lang="en-US" dirty="0"/>
              <a:t>, root, </a:t>
            </a:r>
            <a:r>
              <a:rPr lang="en-US" dirty="0" smtClean="0"/>
              <a:t>left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right</a:t>
            </a:r>
            <a:r>
              <a:rPr lang="en-US" dirty="0"/>
              <a:t>, left,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complete graph can have ...............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n^2 spanning trees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 n^(n-2) spanning trees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n</a:t>
            </a:r>
            <a:r>
              <a:rPr lang="en-US" dirty="0" smtClean="0"/>
              <a:t>^(n+1) spanning trees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n^n</a:t>
            </a:r>
            <a:r>
              <a:rPr lang="en-US" dirty="0" smtClean="0"/>
              <a:t> spanning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/>
              <a:t>State true of false.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i</a:t>
            </a:r>
            <a:r>
              <a:rPr lang="en-US" dirty="0"/>
              <a:t>) A node is a parent if it has successor nodes.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ii) A node is child node if out degree is one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da-DK" dirty="0" smtClean="0"/>
              <a:t>a.True</a:t>
            </a:r>
            <a:r>
              <a:rPr lang="da-DK" dirty="0"/>
              <a:t>, </a:t>
            </a:r>
            <a:r>
              <a:rPr lang="da-DK" dirty="0" smtClean="0"/>
              <a:t>True</a:t>
            </a:r>
          </a:p>
          <a:p>
            <a:pPr>
              <a:buNone/>
            </a:pPr>
            <a:r>
              <a:rPr lang="da-DK" b="1" dirty="0" smtClean="0"/>
              <a:t>b.</a:t>
            </a:r>
            <a:r>
              <a:rPr lang="da-DK" dirty="0" smtClean="0"/>
              <a:t>True</a:t>
            </a:r>
            <a:r>
              <a:rPr lang="da-DK" dirty="0"/>
              <a:t>, </a:t>
            </a:r>
            <a:r>
              <a:rPr lang="da-DK" dirty="0" smtClean="0"/>
              <a:t>False</a:t>
            </a:r>
          </a:p>
          <a:p>
            <a:pPr>
              <a:buNone/>
            </a:pPr>
            <a:r>
              <a:rPr lang="da-DK" b="1" dirty="0" smtClean="0"/>
              <a:t>c.</a:t>
            </a:r>
            <a:r>
              <a:rPr lang="da-DK" dirty="0" smtClean="0"/>
              <a:t>False</a:t>
            </a:r>
            <a:r>
              <a:rPr lang="da-DK" dirty="0"/>
              <a:t>, </a:t>
            </a:r>
            <a:r>
              <a:rPr lang="da-DK" dirty="0" smtClean="0"/>
              <a:t>True</a:t>
            </a:r>
          </a:p>
          <a:p>
            <a:pPr>
              <a:buNone/>
            </a:pPr>
            <a:r>
              <a:rPr lang="da-DK" b="1" dirty="0" smtClean="0"/>
              <a:t>d.</a:t>
            </a:r>
            <a:r>
              <a:rPr lang="da-DK" dirty="0" smtClean="0"/>
              <a:t>False</a:t>
            </a:r>
            <a:r>
              <a:rPr lang="da-DK" dirty="0"/>
              <a:t>, 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Graph traversal is different from a tree traversal, because: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trees</a:t>
            </a:r>
            <a:r>
              <a:rPr lang="en-US" dirty="0" smtClean="0"/>
              <a:t> are not connected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graphs</a:t>
            </a:r>
            <a:r>
              <a:rPr lang="en-US" dirty="0" smtClean="0"/>
              <a:t> may have loops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trees</a:t>
            </a:r>
            <a:r>
              <a:rPr lang="en-US" dirty="0" smtClean="0"/>
              <a:t> have root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None</a:t>
            </a:r>
            <a:r>
              <a:rPr lang="en-US" dirty="0" smtClean="0"/>
              <a:t> of these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number of edges in a simple, n-vertex, complete graph is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n</a:t>
            </a:r>
            <a:r>
              <a:rPr lang="en-US" dirty="0" smtClean="0"/>
              <a:t>*(n-2)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n</a:t>
            </a:r>
            <a:r>
              <a:rPr lang="en-US" dirty="0" smtClean="0"/>
              <a:t>*(n-1)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n</a:t>
            </a:r>
            <a:r>
              <a:rPr lang="en-US" dirty="0" smtClean="0"/>
              <a:t>*(n-1)/2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</a:t>
            </a:r>
            <a:r>
              <a:rPr lang="en-US" dirty="0" smtClean="0"/>
              <a:t>*(n-1)*(n-2)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Graphs are represented using ............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Adjacency</a:t>
            </a:r>
            <a:r>
              <a:rPr lang="en-US" dirty="0" smtClean="0"/>
              <a:t> tree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Adjacency</a:t>
            </a:r>
            <a:r>
              <a:rPr lang="en-US" dirty="0" smtClean="0"/>
              <a:t> linked list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Adjacency</a:t>
            </a:r>
            <a:r>
              <a:rPr lang="en-US" dirty="0" smtClean="0"/>
              <a:t> graph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Adjacency</a:t>
            </a:r>
            <a:r>
              <a:rPr lang="en-US" dirty="0" smtClean="0"/>
              <a:t> 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spanning tree of connected graph with 10 vertices contains ..............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9 edges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11 edges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10 edges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 9 vertices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4343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locality is a concern, you can use ................ to traverse the graph.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Breadth</a:t>
            </a:r>
            <a:r>
              <a:rPr lang="en-US" dirty="0" smtClean="0"/>
              <a:t> First Search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Depth</a:t>
            </a:r>
            <a:r>
              <a:rPr lang="en-US" dirty="0" smtClean="0"/>
              <a:t> First Search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Either</a:t>
            </a:r>
            <a:r>
              <a:rPr lang="en-US" dirty="0" smtClean="0"/>
              <a:t> BFS or DFS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None</a:t>
            </a:r>
            <a:r>
              <a:rPr lang="en-US" dirty="0" smtClean="0"/>
              <a:t> of these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Which of the following algorithms solves the all-pair shortest path problem?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Floyd's</a:t>
            </a:r>
            <a:r>
              <a:rPr lang="en-US" dirty="0" smtClean="0"/>
              <a:t> algorithm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Prim's</a:t>
            </a:r>
            <a:r>
              <a:rPr lang="en-US" dirty="0" smtClean="0"/>
              <a:t> algorithm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Dijkstra's</a:t>
            </a:r>
            <a:r>
              <a:rPr lang="en-US" dirty="0" smtClean="0"/>
              <a:t> algorithm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Warshall's</a:t>
            </a:r>
            <a:r>
              <a:rPr lang="en-US" dirty="0" smtClean="0"/>
              <a:t>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Which of the following is useful in traversing a given graph by breadth first search?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Set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List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Stacks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about recursion is true in comparison with iteration?</a:t>
            </a:r>
          </a:p>
          <a:p>
            <a:r>
              <a:rPr lang="en-US" dirty="0" smtClean="0"/>
              <a:t>A - very expensive in terms of memory.</a:t>
            </a:r>
            <a:endParaRPr lang="en-US" b="1" dirty="0" smtClean="0"/>
          </a:p>
          <a:p>
            <a:r>
              <a:rPr lang="en-US" dirty="0" smtClean="0"/>
              <a:t>B - low performance.</a:t>
            </a:r>
            <a:endParaRPr lang="en-US" b="1" dirty="0" smtClean="0"/>
          </a:p>
          <a:p>
            <a:r>
              <a:rPr lang="en-US" dirty="0" smtClean="0"/>
              <a:t>C - every recursive program can be written with iteration too.</a:t>
            </a:r>
            <a:endParaRPr lang="en-US" b="1" dirty="0" smtClean="0"/>
          </a:p>
          <a:p>
            <a:r>
              <a:rPr lang="en-US" dirty="0" smtClean="0"/>
              <a:t>D - all of the above are true!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Recursion uses more memory space than iteration because</a:t>
            </a:r>
          </a:p>
          <a:p>
            <a:r>
              <a:rPr lang="en-US" dirty="0" smtClean="0"/>
              <a:t>A - it uses stack instead of queue.</a:t>
            </a:r>
            <a:endParaRPr lang="en-US" b="1" dirty="0" smtClean="0"/>
          </a:p>
          <a:p>
            <a:r>
              <a:rPr lang="en-US" dirty="0" smtClean="0"/>
              <a:t>B - every recursive call has to be stored.</a:t>
            </a:r>
            <a:endParaRPr lang="en-US" b="1" dirty="0" smtClean="0"/>
          </a:p>
          <a:p>
            <a:r>
              <a:rPr lang="en-US" dirty="0" smtClean="0"/>
              <a:t>C - both A &amp; B are true.</a:t>
            </a:r>
            <a:endParaRPr lang="en-US" b="1" dirty="0" smtClean="0"/>
          </a:p>
          <a:p>
            <a:r>
              <a:rPr lang="en-US" dirty="0" smtClean="0"/>
              <a:t>D - None of the above are true.</a:t>
            </a: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minimum number of edges in a connected cyclic graph on n vertices is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N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n+1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n-1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none</a:t>
            </a:r>
            <a:r>
              <a:rPr lang="en-US" dirty="0" smtClean="0"/>
              <a:t> of the above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Adjacency matrix of all graphs are symmetric.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False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True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May</a:t>
            </a:r>
            <a:r>
              <a:rPr lang="en-US" dirty="0" smtClean="0"/>
              <a:t> be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Can't</a:t>
            </a:r>
            <a:r>
              <a:rPr lang="en-US" dirty="0" smtClean="0"/>
              <a:t> say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What is the number of edges present in a complete graph having n vertices?</a:t>
            </a:r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(n*(n+1))/2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(n*(n-1))/2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N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Information</a:t>
            </a:r>
            <a:r>
              <a:rPr lang="en-US" dirty="0" smtClean="0"/>
              <a:t> given is insufficient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Which of the following ways can be used to represent a graph?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Adjacency</a:t>
            </a:r>
            <a:r>
              <a:rPr lang="en-US" dirty="0" smtClean="0"/>
              <a:t> List and Adjacency Matrix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Incidence</a:t>
            </a:r>
            <a:r>
              <a:rPr lang="en-US" dirty="0" smtClean="0"/>
              <a:t> Matrix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Adjacency</a:t>
            </a:r>
            <a:r>
              <a:rPr lang="en-US" dirty="0" smtClean="0"/>
              <a:t> List, Adjacency Matrix as well as Incidence Matrix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None</a:t>
            </a:r>
            <a:r>
              <a:rPr lang="en-US" dirty="0" smtClean="0"/>
              <a:t> of the mentioned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number of elements in the adjacency matrix of a graph having 7 vertices is __________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7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14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36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49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connected graph T without any cycles is called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a</a:t>
            </a:r>
            <a:r>
              <a:rPr lang="en-US" dirty="0" smtClean="0"/>
              <a:t> tree graph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free</a:t>
            </a:r>
            <a:r>
              <a:rPr lang="en-US" dirty="0" smtClean="0"/>
              <a:t> tree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a</a:t>
            </a:r>
            <a:r>
              <a:rPr lang="en-US" dirty="0" smtClean="0"/>
              <a:t> tree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All</a:t>
            </a:r>
            <a:r>
              <a:rPr lang="en-US" dirty="0" smtClean="0"/>
              <a:t> of above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a graph if e=(u, v) means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u</a:t>
            </a:r>
            <a:r>
              <a:rPr lang="en-US" dirty="0" smtClean="0"/>
              <a:t> is adjacent to v but v is not adjacent to u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e</a:t>
            </a:r>
            <a:r>
              <a:rPr lang="en-US" dirty="0" smtClean="0"/>
              <a:t> begins at u and ends at v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U</a:t>
            </a:r>
            <a:r>
              <a:rPr lang="en-US" dirty="0" smtClean="0"/>
              <a:t> follows v 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both</a:t>
            </a:r>
            <a:r>
              <a:rPr lang="en-US" dirty="0" smtClean="0"/>
              <a:t> b and 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some sparse graph an adjacency list is more space efficient against an adjacency matrix.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True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False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May</a:t>
            </a:r>
            <a:r>
              <a:rPr lang="en-US" dirty="0" smtClean="0"/>
              <a:t> be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Can't</a:t>
            </a:r>
            <a:r>
              <a:rPr lang="en-US" dirty="0" smtClean="0"/>
              <a:t> say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which case adjacency list is preferred in front of an adjacency matrix?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Dense</a:t>
            </a:r>
            <a:r>
              <a:rPr lang="en-US" dirty="0" smtClean="0"/>
              <a:t> graph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Sparse</a:t>
            </a:r>
            <a:r>
              <a:rPr lang="en-US" dirty="0" smtClean="0"/>
              <a:t> graph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Adjacency</a:t>
            </a:r>
            <a:r>
              <a:rPr lang="en-US" dirty="0" smtClean="0"/>
              <a:t> list is always preferred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None</a:t>
            </a:r>
            <a:r>
              <a:rPr lang="en-US" dirty="0" smtClean="0"/>
              <a:t> of the mentioned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 which of the following statements does the time complexity of checking if an edge exists between two particular vertices is not, depends?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A. Depends on the number of edges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Depends on the number of vertices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Is independent of both the number of edges and vertices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It depends on both the number of edges and vertices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If n elements are sorted in a binary search tree. What would be the asymptotic complexity to search a key in the tree?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O(1)</a:t>
            </a:r>
          </a:p>
          <a:p>
            <a:pPr>
              <a:buNone/>
            </a:pPr>
            <a:r>
              <a:rPr lang="en-US" dirty="0" smtClean="0"/>
              <a:t>b</a:t>
            </a:r>
            <a:r>
              <a:rPr lang="en-US" dirty="0" smtClean="0"/>
              <a:t>)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 smtClean="0"/>
              <a:t>) O(n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 smtClean="0"/>
              <a:t>)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If n elements are sorted in a balanced binary search tree. What would be the asymptotic complexity to search a key in the tree?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a) </a:t>
            </a:r>
            <a:r>
              <a:rPr lang="en-US" dirty="0" smtClean="0"/>
              <a:t>O(1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b</a:t>
            </a:r>
            <a:r>
              <a:rPr lang="en-US" dirty="0" smtClean="0"/>
              <a:t>)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 smtClean="0"/>
              <a:t>) O(n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 smtClean="0"/>
              <a:t>)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…………………. Is a directed tree in which out degree of each node is less than or equal to two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Unary</a:t>
            </a:r>
            <a:r>
              <a:rPr lang="en-US" dirty="0" smtClean="0"/>
              <a:t> tree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Binary</a:t>
            </a:r>
            <a:r>
              <a:rPr lang="en-US" dirty="0" smtClean="0"/>
              <a:t> tree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Trinary</a:t>
            </a:r>
            <a:r>
              <a:rPr lang="en-US" dirty="0" smtClean="0"/>
              <a:t> tree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Both</a:t>
            </a:r>
            <a:r>
              <a:rPr lang="en-US" dirty="0" smtClean="0"/>
              <a:t> </a:t>
            </a:r>
            <a:r>
              <a:rPr lang="en-US" dirty="0"/>
              <a:t>B and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The minimum number of elements in a heap of height h 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lphaLcParenR"/>
            </a:pPr>
            <a:r>
              <a:rPr lang="pt-BR" dirty="0" smtClean="0"/>
              <a:t>2</a:t>
            </a:r>
            <a:r>
              <a:rPr lang="pt-BR" baseline="30000" dirty="0" smtClean="0"/>
              <a:t>h+1</a:t>
            </a:r>
          </a:p>
          <a:p>
            <a:pPr marL="514350" indent="-514350">
              <a:buAutoNum type="alphaLcParenR"/>
            </a:pPr>
            <a:r>
              <a:rPr lang="pt-BR" dirty="0" smtClean="0"/>
              <a:t>2</a:t>
            </a:r>
            <a:r>
              <a:rPr lang="pt-BR" baseline="30000" dirty="0" smtClean="0"/>
              <a:t>h</a:t>
            </a:r>
          </a:p>
          <a:p>
            <a:pPr marL="514350" indent="-514350">
              <a:buAutoNum type="alphaLcParenR"/>
            </a:pPr>
            <a:r>
              <a:rPr lang="pt-BR" dirty="0" smtClean="0"/>
              <a:t>2</a:t>
            </a:r>
            <a:r>
              <a:rPr lang="pt-BR" baseline="30000" dirty="0" smtClean="0"/>
              <a:t>h</a:t>
            </a:r>
            <a:r>
              <a:rPr lang="pt-BR" dirty="0" smtClean="0"/>
              <a:t> -</a:t>
            </a:r>
            <a:r>
              <a:rPr lang="pt-BR" dirty="0" smtClean="0"/>
              <a:t>1</a:t>
            </a:r>
          </a:p>
          <a:p>
            <a:pPr marL="514350" indent="-514350">
              <a:buAutoNum type="alphaLcParenR"/>
            </a:pPr>
            <a:r>
              <a:rPr lang="pt-BR" dirty="0" smtClean="0"/>
              <a:t>2</a:t>
            </a:r>
            <a:r>
              <a:rPr lang="pt-BR" baseline="30000" dirty="0" smtClean="0"/>
              <a:t>h-1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The maximum number of elements in a heap of height h 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2</a:t>
            </a:r>
            <a:r>
              <a:rPr lang="en-US" baseline="30000" dirty="0" smtClean="0"/>
              <a:t>h+1</a:t>
            </a:r>
            <a:r>
              <a:rPr lang="en-US" dirty="0" smtClean="0"/>
              <a:t> -</a:t>
            </a:r>
            <a:r>
              <a:rPr lang="en-US" dirty="0" smtClean="0"/>
              <a:t>1</a:t>
            </a:r>
          </a:p>
          <a:p>
            <a:pPr marL="514350" indent="-514350">
              <a:buAutoNum type="alphaLcParenR"/>
            </a:pPr>
            <a:r>
              <a:rPr lang="pt-BR" dirty="0" smtClean="0"/>
              <a:t>2</a:t>
            </a:r>
            <a:r>
              <a:rPr lang="pt-BR" baseline="30000" dirty="0" smtClean="0"/>
              <a:t>h</a:t>
            </a:r>
          </a:p>
          <a:p>
            <a:pPr marL="514350" indent="-514350">
              <a:buAutoNum type="alphaLcParenR"/>
            </a:pPr>
            <a:r>
              <a:rPr lang="pt-BR" dirty="0" smtClean="0"/>
              <a:t>2</a:t>
            </a:r>
            <a:r>
              <a:rPr lang="pt-BR" baseline="30000" dirty="0" smtClean="0"/>
              <a:t>h</a:t>
            </a:r>
            <a:r>
              <a:rPr lang="pt-BR" dirty="0" smtClean="0"/>
              <a:t> -</a:t>
            </a:r>
            <a:r>
              <a:rPr lang="pt-BR" dirty="0" smtClean="0"/>
              <a:t>1</a:t>
            </a:r>
          </a:p>
          <a:p>
            <a:pPr marL="514350" indent="-514350">
              <a:buAutoNum type="alphaLcParenR"/>
            </a:pPr>
            <a:r>
              <a:rPr lang="pt-BR" dirty="0" smtClean="0"/>
              <a:t>2</a:t>
            </a:r>
            <a:r>
              <a:rPr lang="pt-BR" baseline="30000" dirty="0" smtClean="0"/>
              <a:t>h-1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In which of the following tree, parent node has a key value greater than or equal to the key value of both of its children?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Binary </a:t>
            </a:r>
            <a:r>
              <a:rPr lang="en-US" dirty="0" smtClean="0"/>
              <a:t>search </a:t>
            </a:r>
            <a:r>
              <a:rPr lang="en-US" dirty="0" smtClean="0"/>
              <a:t>tree</a:t>
            </a:r>
          </a:p>
          <a:p>
            <a:pPr marL="514350" indent="-514350">
              <a:buAutoNum type="alphaLcParenR"/>
            </a:pPr>
            <a:r>
              <a:rPr lang="en-US" dirty="0" smtClean="0"/>
              <a:t>Threaded </a:t>
            </a:r>
            <a:r>
              <a:rPr lang="en-US" dirty="0" smtClean="0"/>
              <a:t>binary </a:t>
            </a:r>
            <a:r>
              <a:rPr lang="en-US" dirty="0" smtClean="0"/>
              <a:t>tree</a:t>
            </a:r>
          </a:p>
          <a:p>
            <a:pPr marL="514350" indent="-514350">
              <a:buAutoNum type="alphaLcParenR"/>
            </a:pPr>
            <a:r>
              <a:rPr lang="en-US" dirty="0" smtClean="0"/>
              <a:t>Complete </a:t>
            </a:r>
            <a:r>
              <a:rPr lang="en-US" dirty="0" smtClean="0"/>
              <a:t>binary </a:t>
            </a:r>
            <a:r>
              <a:rPr lang="en-US" dirty="0" smtClean="0"/>
              <a:t>tree</a:t>
            </a:r>
          </a:p>
          <a:p>
            <a:pPr marL="514350" indent="-514350">
              <a:buAutoNum type="alphaLcParenR"/>
            </a:pPr>
            <a:r>
              <a:rPr lang="en-US" dirty="0" smtClean="0"/>
              <a:t>Max-heap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A binary search tree is generated by inserting in order the following integers:</a:t>
            </a:r>
            <a:br>
              <a:rPr lang="en-US" b="1" dirty="0" smtClean="0"/>
            </a:br>
            <a:r>
              <a:rPr lang="en-US" b="1" dirty="0" smtClean="0"/>
              <a:t>50, 15, 62, 5, 20, 58, 91, 3, 8, 37, 60, 24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number of the node in the left sub-tree and right sub-tree of the root, respectively, 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a) (4, 7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b</a:t>
            </a:r>
            <a:r>
              <a:rPr lang="en-US" dirty="0" smtClean="0"/>
              <a:t>) (7, 4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c</a:t>
            </a:r>
            <a:r>
              <a:rPr lang="en-US" dirty="0" smtClean="0"/>
              <a:t>) (8, 3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d</a:t>
            </a:r>
            <a:r>
              <a:rPr lang="en-US" dirty="0" smtClean="0"/>
              <a:t>) (3, 8)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</a:t>
            </a:r>
            <a:r>
              <a:rPr lang="en-US" dirty="0" smtClean="0"/>
              <a:t>The following numbers are inserted into an empty binary search tree in the given order: 10, 1, 3, 5, 15, 12, 16. What is the height of the binary search tree (the height is the maximum distance of a leaf node from the root)?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(A)</a:t>
            </a:r>
            <a:r>
              <a:rPr lang="en-US" dirty="0" smtClean="0"/>
              <a:t> </a:t>
            </a:r>
            <a:r>
              <a:rPr lang="en-US" dirty="0" smtClean="0"/>
              <a:t>2</a:t>
            </a:r>
          </a:p>
          <a:p>
            <a:pPr>
              <a:buNone/>
            </a:pPr>
            <a:r>
              <a:rPr lang="en-US" b="1" dirty="0" smtClean="0"/>
              <a:t>	(</a:t>
            </a:r>
            <a:r>
              <a:rPr lang="en-US" b="1" dirty="0" smtClean="0"/>
              <a:t>B)</a:t>
            </a:r>
            <a:r>
              <a:rPr lang="en-US" dirty="0" smtClean="0"/>
              <a:t> </a:t>
            </a:r>
            <a:r>
              <a:rPr lang="en-US" dirty="0" smtClean="0"/>
              <a:t>3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(</a:t>
            </a:r>
            <a:r>
              <a:rPr lang="en-US" b="1" dirty="0" smtClean="0"/>
              <a:t>C)</a:t>
            </a:r>
            <a:r>
              <a:rPr lang="en-US" dirty="0" smtClean="0"/>
              <a:t> </a:t>
            </a:r>
            <a:r>
              <a:rPr lang="en-US" dirty="0" smtClean="0"/>
              <a:t>4</a:t>
            </a:r>
          </a:p>
          <a:p>
            <a:pPr>
              <a:buNone/>
            </a:pPr>
            <a:r>
              <a:rPr lang="en-US" b="1" dirty="0" smtClean="0"/>
              <a:t>	(</a:t>
            </a:r>
            <a:r>
              <a:rPr lang="en-US" b="1" dirty="0" smtClean="0"/>
              <a:t>D)</a:t>
            </a:r>
            <a:r>
              <a:rPr lang="en-US" dirty="0" smtClean="0"/>
              <a:t> 6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429000"/>
            <a:ext cx="26670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</a:t>
            </a:r>
            <a:r>
              <a:rPr lang="en-US" dirty="0" smtClean="0"/>
              <a:t>The preorder traversal sequence of a binary search tree is 30, 20, 10, 15, 25, 23, 39, 35, 42. Which one of the following is the </a:t>
            </a:r>
            <a:r>
              <a:rPr lang="en-US" dirty="0" err="1" smtClean="0"/>
              <a:t>postorder</a:t>
            </a:r>
            <a:r>
              <a:rPr lang="en-US" dirty="0" smtClean="0"/>
              <a:t> traversal sequence of the same tree?</a:t>
            </a: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pt-BR" dirty="0" smtClean="0"/>
              <a:t>A	10</a:t>
            </a:r>
            <a:r>
              <a:rPr lang="pt-BR" dirty="0" smtClean="0"/>
              <a:t>, 20, 15, 23, 25, 35, 42, 39, 30</a:t>
            </a:r>
          </a:p>
          <a:p>
            <a:pPr fontAlgn="base">
              <a:buNone/>
            </a:pPr>
            <a:r>
              <a:rPr lang="pt-BR" dirty="0" smtClean="0"/>
              <a:t>B	15</a:t>
            </a:r>
            <a:r>
              <a:rPr lang="pt-BR" dirty="0" smtClean="0"/>
              <a:t>, 10, 25, 23, 20, 42, 35, 39, 30</a:t>
            </a:r>
          </a:p>
          <a:p>
            <a:pPr fontAlgn="base">
              <a:buNone/>
            </a:pPr>
            <a:r>
              <a:rPr lang="pt-BR" dirty="0" smtClean="0"/>
              <a:t>C	15</a:t>
            </a:r>
            <a:r>
              <a:rPr lang="pt-BR" dirty="0" smtClean="0"/>
              <a:t>, 20, 10, 23, 25, 42, 35, 39, 30</a:t>
            </a:r>
          </a:p>
          <a:p>
            <a:pPr fontAlgn="base">
              <a:buNone/>
            </a:pPr>
            <a:r>
              <a:rPr lang="pt-BR" dirty="0" smtClean="0"/>
              <a:t>D	</a:t>
            </a:r>
            <a:r>
              <a:rPr lang="en-US" dirty="0" smtClean="0"/>
              <a:t>15</a:t>
            </a:r>
            <a:r>
              <a:rPr lang="en-US" dirty="0" smtClean="0"/>
              <a:t>, 10, 23, 25, 20, 35, 42, 39, 30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3429000"/>
            <a:ext cx="18288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A binary search tree is generated by inserting in order the following integers:</a:t>
            </a:r>
            <a:br>
              <a:rPr lang="en-US" b="1" dirty="0" smtClean="0"/>
            </a:br>
            <a:r>
              <a:rPr lang="en-US" b="1" dirty="0" smtClean="0"/>
              <a:t>50, 15, 62, 5, 20, 58, 91, 3, 8, 37, 60, 24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number of the node in the left sub-tree and right sub-tree of the root, respectively, 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a) (4, 7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b</a:t>
            </a:r>
            <a:r>
              <a:rPr lang="en-US" dirty="0" smtClean="0"/>
              <a:t>) (7, 4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c</a:t>
            </a:r>
            <a:r>
              <a:rPr lang="en-US" dirty="0" smtClean="0"/>
              <a:t>) (8, 3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d</a:t>
            </a:r>
            <a:r>
              <a:rPr lang="en-US" dirty="0" smtClean="0"/>
              <a:t>) (3, 8)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State true or false.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) An empty tree is also a binary tree.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ii) In strictly binary tree, the out-degree of every node is either o or 2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True</a:t>
            </a:r>
            <a:r>
              <a:rPr lang="en-US" dirty="0"/>
              <a:t>, </a:t>
            </a:r>
            <a:r>
              <a:rPr lang="en-US" dirty="0" smtClean="0"/>
              <a:t>False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False</a:t>
            </a:r>
            <a:r>
              <a:rPr lang="en-US" dirty="0"/>
              <a:t>, </a:t>
            </a:r>
            <a:r>
              <a:rPr lang="en-US" dirty="0" smtClean="0"/>
              <a:t>True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True</a:t>
            </a:r>
            <a:r>
              <a:rPr lang="en-US" dirty="0"/>
              <a:t>, </a:t>
            </a:r>
            <a:r>
              <a:rPr lang="en-US" dirty="0" smtClean="0"/>
              <a:t>True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False</a:t>
            </a:r>
            <a:r>
              <a:rPr lang="en-US" dirty="0"/>
              <a:t>,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the adjacency matrix of a directed graph the row sum is the _________ degree and the column sum is the ________ degree.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in</a:t>
            </a:r>
            <a:r>
              <a:rPr lang="en-US" dirty="0" smtClean="0"/>
              <a:t>, out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out</a:t>
            </a:r>
            <a:r>
              <a:rPr lang="en-US" dirty="0" smtClean="0"/>
              <a:t>, in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in</a:t>
            </a:r>
            <a:r>
              <a:rPr lang="en-US" dirty="0" smtClean="0"/>
              <a:t>, total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total</a:t>
            </a:r>
            <a:r>
              <a:rPr lang="en-US" dirty="0" smtClean="0"/>
              <a:t>, out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When </a:t>
            </a:r>
            <a:r>
              <a:rPr lang="en-US" dirty="0" err="1"/>
              <a:t>inorder</a:t>
            </a:r>
            <a:r>
              <a:rPr lang="en-US" dirty="0"/>
              <a:t> traversing a tree resulted E A C K F H D B G;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preorder traversal would </a:t>
            </a:r>
            <a:r>
              <a:rPr lang="en-US" dirty="0" smtClean="0"/>
              <a:t>return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FAEKCDBHG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FAEKCDHGB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EAFKHDCBG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FEAKDCHBG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 the given graph identify the cut vertices.</a:t>
            </a:r>
            <a:endParaRPr lang="en-US" b="1" dirty="0" smtClean="0"/>
          </a:p>
          <a:p>
            <a:r>
              <a:rPr lang="en-US" b="1" dirty="0" err="1" smtClean="0"/>
              <a:t>a.</a:t>
            </a:r>
            <a:r>
              <a:rPr lang="en-US" dirty="0" err="1" smtClean="0"/>
              <a:t>B</a:t>
            </a:r>
            <a:r>
              <a:rPr lang="en-US" dirty="0" smtClean="0"/>
              <a:t> and E</a:t>
            </a:r>
          </a:p>
          <a:p>
            <a:r>
              <a:rPr lang="en-US" b="1" dirty="0" err="1" smtClean="0"/>
              <a:t>b.</a:t>
            </a:r>
            <a:r>
              <a:rPr lang="en-US" dirty="0" err="1" smtClean="0"/>
              <a:t>C</a:t>
            </a:r>
            <a:r>
              <a:rPr lang="en-US" dirty="0" smtClean="0"/>
              <a:t> and D</a:t>
            </a:r>
          </a:p>
          <a:p>
            <a:r>
              <a:rPr lang="en-US" b="1" dirty="0" err="1" smtClean="0"/>
              <a:t>c.</a:t>
            </a:r>
            <a:r>
              <a:rPr lang="en-US" dirty="0" err="1" smtClean="0"/>
              <a:t>A</a:t>
            </a:r>
            <a:r>
              <a:rPr lang="en-US" dirty="0" smtClean="0"/>
              <a:t> and E</a:t>
            </a:r>
          </a:p>
          <a:p>
            <a:r>
              <a:rPr lang="en-US" b="1" dirty="0" err="1" smtClean="0"/>
              <a:t>d.</a:t>
            </a:r>
            <a:r>
              <a:rPr lang="en-US" dirty="0" err="1" smtClean="0"/>
              <a:t>C</a:t>
            </a:r>
            <a:r>
              <a:rPr lang="en-US" dirty="0" smtClean="0"/>
              <a:t> and 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200"/>
            <a:ext cx="5210175" cy="266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given Graph is regular.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True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False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May</a:t>
            </a:r>
            <a:r>
              <a:rPr lang="en-US" dirty="0" smtClean="0"/>
              <a:t> be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Can't</a:t>
            </a:r>
            <a:r>
              <a:rPr lang="en-US" dirty="0" smtClean="0"/>
              <a:t> say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57200"/>
            <a:ext cx="472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1033</Words>
  <Application>Microsoft Office PowerPoint</Application>
  <PresentationFormat>On-screen Show (4:3)</PresentationFormat>
  <Paragraphs>247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23</cp:revision>
  <dcterms:created xsi:type="dcterms:W3CDTF">2020-12-01T06:52:56Z</dcterms:created>
  <dcterms:modified xsi:type="dcterms:W3CDTF">2020-12-02T08:50:13Z</dcterms:modified>
</cp:coreProperties>
</file>