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10" r:id="rId54"/>
    <p:sldId id="311" r:id="rId55"/>
    <p:sldId id="312" r:id="rId56"/>
    <p:sldId id="309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9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B7F27-AA6C-4A4C-96D5-A945B8001B78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5D62D-3AEB-4211-BF33-7A31B29E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8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account may be held by many customers (joint accounts) and one customer may hold many accounts-&gt;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loan may be availed by many customers (joint holders) and one customer may avail many loans (car, housing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sz="12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ER diagram is typically read top to bottom and left to right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D62D-3AEB-4211-BF33-7A31B29EBE86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7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4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8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7E29-4E51-4F96-BA69-529E29D4AC7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5276-5B44-4AC4-AD51-BFB8D16D5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9/02/dbms-relational-algebr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MANAGEMENT SYSTEM  SCSA1301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R.Sethuraman/</a:t>
            </a:r>
            <a:r>
              <a:rPr lang="en-US" dirty="0" err="1" smtClean="0"/>
              <a:t>Dr.Mohana</a:t>
            </a:r>
            <a:r>
              <a:rPr lang="en-US" dirty="0" smtClean="0"/>
              <a:t> Prasad</a:t>
            </a:r>
          </a:p>
          <a:p>
            <a:r>
              <a:rPr lang="en-US" dirty="0" smtClean="0"/>
              <a:t>Assistant Professor/Associate Professor 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Sathyabama Institute of science and Technology  </a:t>
            </a:r>
            <a:endParaRPr lang="en-IN" dirty="0"/>
          </a:p>
        </p:txBody>
      </p:sp>
      <p:pic>
        <p:nvPicPr>
          <p:cNvPr id="1026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      Where does the RDBMS fit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" y="1700808"/>
            <a:ext cx="808590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   Services provided by a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•Data management </a:t>
            </a:r>
          </a:p>
          <a:p>
            <a:pPr marL="0" indent="0">
              <a:buNone/>
            </a:pPr>
            <a:r>
              <a:rPr lang="en-IN" dirty="0" smtClean="0"/>
              <a:t>•Data definition </a:t>
            </a:r>
          </a:p>
          <a:p>
            <a:pPr marL="0" indent="0">
              <a:buNone/>
            </a:pPr>
            <a:r>
              <a:rPr lang="en-IN" dirty="0" smtClean="0"/>
              <a:t>•Transaction support </a:t>
            </a:r>
          </a:p>
          <a:p>
            <a:pPr marL="0" indent="0">
              <a:buNone/>
            </a:pPr>
            <a:r>
              <a:rPr lang="en-IN" dirty="0" smtClean="0"/>
              <a:t>•Concurrency control </a:t>
            </a:r>
          </a:p>
          <a:p>
            <a:pPr marL="0" indent="0">
              <a:buNone/>
            </a:pPr>
            <a:r>
              <a:rPr lang="en-IN" dirty="0" smtClean="0"/>
              <a:t>•Recovery </a:t>
            </a:r>
          </a:p>
          <a:p>
            <a:pPr marL="0" indent="0">
              <a:buNone/>
            </a:pPr>
            <a:r>
              <a:rPr lang="en-IN" dirty="0" smtClean="0"/>
              <a:t>•Security &amp; integrity </a:t>
            </a:r>
          </a:p>
          <a:p>
            <a:pPr marL="0" indent="0">
              <a:buNone/>
            </a:pPr>
            <a:r>
              <a:rPr lang="en-IN" dirty="0" smtClean="0"/>
              <a:t>•Utilities- facilities like data import &amp; export, user management, backup, performance analysis, logging &amp; audit, physical storage control</a:t>
            </a:r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Advantages of a DBMS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Data independence </a:t>
            </a:r>
          </a:p>
          <a:p>
            <a:r>
              <a:rPr lang="en-US" dirty="0" smtClean="0"/>
              <a:t>Reduction in data redundancy </a:t>
            </a:r>
          </a:p>
          <a:p>
            <a:r>
              <a:rPr lang="en-US" dirty="0" smtClean="0"/>
              <a:t>Better security </a:t>
            </a:r>
          </a:p>
          <a:p>
            <a:r>
              <a:rPr lang="en-US" dirty="0" smtClean="0"/>
              <a:t>Better flexibility </a:t>
            </a:r>
          </a:p>
          <a:p>
            <a:r>
              <a:rPr lang="en-US" dirty="0" smtClean="0"/>
              <a:t>Effective data sharing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404664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Users of a DBMS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IN" b="1" dirty="0" smtClean="0"/>
              <a:t>Database Administrator (DBA)</a:t>
            </a:r>
          </a:p>
          <a:p>
            <a:r>
              <a:rPr lang="en-IN" dirty="0" smtClean="0"/>
              <a:t>Managing information contents</a:t>
            </a:r>
          </a:p>
          <a:p>
            <a:r>
              <a:rPr lang="en-IN" dirty="0" smtClean="0"/>
              <a:t>Liaison with users</a:t>
            </a:r>
          </a:p>
          <a:p>
            <a:r>
              <a:rPr lang="en-US" dirty="0" smtClean="0"/>
              <a:t>Enforcing security and integrity rules </a:t>
            </a:r>
          </a:p>
          <a:p>
            <a:r>
              <a:rPr lang="en-IN" dirty="0" smtClean="0"/>
              <a:t>Strategizing backup &amp; recovery </a:t>
            </a:r>
          </a:p>
          <a:p>
            <a:r>
              <a:rPr lang="en-IN" dirty="0" smtClean="0"/>
              <a:t>Monitoring performance</a:t>
            </a:r>
          </a:p>
          <a:p>
            <a:pPr marL="0" indent="0">
              <a:buNone/>
            </a:pPr>
            <a:r>
              <a:rPr lang="en-IN" dirty="0" smtClean="0"/>
              <a:t>II. </a:t>
            </a:r>
            <a:r>
              <a:rPr lang="en-IN" b="1" dirty="0" smtClean="0"/>
              <a:t>Database designers</a:t>
            </a:r>
          </a:p>
          <a:p>
            <a:pPr marL="0" indent="0">
              <a:buNone/>
            </a:pPr>
            <a:r>
              <a:rPr lang="en-IN" dirty="0" smtClean="0"/>
              <a:t>III. </a:t>
            </a:r>
            <a:r>
              <a:rPr lang="en-IN" b="1" dirty="0" smtClean="0"/>
              <a:t>Application Programmers</a:t>
            </a:r>
          </a:p>
          <a:p>
            <a:pPr marL="0" indent="0">
              <a:buNone/>
            </a:pPr>
            <a:r>
              <a:rPr lang="en-IN" dirty="0" smtClean="0"/>
              <a:t>IV. </a:t>
            </a:r>
            <a:r>
              <a:rPr lang="en-IN" b="1" dirty="0" smtClean="0"/>
              <a:t>End users</a:t>
            </a:r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Database Technologies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Hierarchical Model [IMS] </a:t>
            </a:r>
          </a:p>
          <a:p>
            <a:r>
              <a:rPr lang="en-IN" dirty="0" smtClean="0"/>
              <a:t>Network Model  [IDMS]</a:t>
            </a:r>
          </a:p>
          <a:p>
            <a:r>
              <a:rPr lang="en-IN" dirty="0" smtClean="0"/>
              <a:t>Relational Model [Oracle, DB2,Mysql </a:t>
            </a:r>
            <a:r>
              <a:rPr lang="en-IN" dirty="0" err="1" smtClean="0"/>
              <a:t>etc</a:t>
            </a:r>
            <a:r>
              <a:rPr lang="en-IN" dirty="0" smtClean="0"/>
              <a:t>]</a:t>
            </a:r>
          </a:p>
          <a:p>
            <a:r>
              <a:rPr lang="en-IN" dirty="0" smtClean="0"/>
              <a:t>Object-Oriented [lambda-DB]</a:t>
            </a: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Relational Model Basics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Data is viewed as existing in two dimensional tables known as relations </a:t>
            </a:r>
          </a:p>
          <a:p>
            <a:r>
              <a:rPr lang="en-US" dirty="0" smtClean="0"/>
              <a:t>A relation (table) consists of unique attributes (columns) and tuples (rows) </a:t>
            </a:r>
          </a:p>
          <a:p>
            <a:r>
              <a:rPr lang="en-IN" dirty="0" smtClean="0"/>
              <a:t>Tuples are unique</a:t>
            </a:r>
          </a:p>
          <a:p>
            <a:r>
              <a:rPr lang="en-US" dirty="0" smtClean="0"/>
              <a:t>Sometimes the value to be inserted into a particular cell may be unknown, or it may have no value. This is represented by a null </a:t>
            </a:r>
          </a:p>
          <a:p>
            <a:r>
              <a:rPr lang="en-US" dirty="0" smtClean="0"/>
              <a:t>Null is not the same as zero, blank or an empty string</a:t>
            </a:r>
          </a:p>
          <a:p>
            <a:r>
              <a:rPr lang="en-US" dirty="0" smtClean="0"/>
              <a:t>Relational Database: Any database whose logical organization is based on relational data model.</a:t>
            </a:r>
          </a:p>
          <a:p>
            <a:r>
              <a:rPr lang="en-US" dirty="0" smtClean="0"/>
              <a:t>RDBMS: A DBMS that manages the relational database.</a:t>
            </a: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A sample relation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11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Keys and Constrains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 smtClean="0"/>
              <a:t>Super key </a:t>
            </a:r>
          </a:p>
          <a:p>
            <a:r>
              <a:rPr lang="en-IN" dirty="0" smtClean="0"/>
              <a:t>Candidate key </a:t>
            </a:r>
          </a:p>
          <a:p>
            <a:r>
              <a:rPr lang="en-IN" dirty="0" smtClean="0"/>
              <a:t>Primary key</a:t>
            </a:r>
          </a:p>
          <a:p>
            <a:r>
              <a:rPr lang="en-IN" dirty="0" smtClean="0"/>
              <a:t>Foreign key</a:t>
            </a:r>
          </a:p>
          <a:p>
            <a:pPr marL="0" indent="0">
              <a:buNone/>
            </a:pPr>
            <a:r>
              <a:rPr lang="en-IN" b="1" dirty="0" smtClean="0"/>
              <a:t>Super key:</a:t>
            </a:r>
          </a:p>
          <a:p>
            <a:pPr marL="0" indent="0">
              <a:buNone/>
            </a:pPr>
            <a:r>
              <a:rPr lang="en-US" dirty="0" smtClean="0"/>
              <a:t>An attribute, or group of attributes, that is sufficient to distinguish every tuple in the relation from every other one. </a:t>
            </a:r>
            <a:r>
              <a:rPr lang="en-US" dirty="0" smtClean="0">
                <a:solidFill>
                  <a:srgbClr val="FF0000"/>
                </a:solidFill>
              </a:rPr>
              <a:t>Each super key is called a </a:t>
            </a:r>
            <a:r>
              <a:rPr lang="en-US" b="1" dirty="0" smtClean="0">
                <a:solidFill>
                  <a:srgbClr val="FF0000"/>
                </a:solidFill>
              </a:rPr>
              <a:t>candidate key.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candidate key </a:t>
            </a:r>
            <a:r>
              <a:rPr lang="en-US" dirty="0" smtClean="0"/>
              <a:t>is all those set of attributes which can uniquely identify a row. However, any subset of these set of attributes would not identify a row uniquely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For example</a:t>
            </a:r>
            <a:r>
              <a:rPr lang="en-US" dirty="0" smtClean="0"/>
              <a:t>, in a shipment table, “S# , P# ” is a candidate key. But, S# alone or P# alone would not uniquely identify a row of the shipment table.</a:t>
            </a:r>
            <a:endParaRPr lang="en-US" b="1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Keys and Constrains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Primary key :</a:t>
            </a:r>
          </a:p>
          <a:p>
            <a:pPr marL="0" indent="0">
              <a:buNone/>
            </a:pPr>
            <a:r>
              <a:rPr lang="en-US" dirty="0" smtClean="0"/>
              <a:t>The candidate key that is chosen to perform the identification task is called the primary key and any others are alternate keys Every tuple must have, by definition, a unique value for its primary key. A primary key which is a combination of more than one attribute is called a composite primary key. </a:t>
            </a:r>
            <a:endParaRPr lang="en-US" b="1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Keys and Constrains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Foreign key:</a:t>
            </a:r>
          </a:p>
          <a:p>
            <a:r>
              <a:rPr lang="en-US" dirty="0" smtClean="0"/>
              <a:t>A foreign key is a “copy” of a primary key that has been exported from one relation into another to represent the existence of a relationship between them. A foreign key is a copy of the whole of its parent primary key </a:t>
            </a:r>
            <a:r>
              <a:rPr lang="en-US" dirty="0" err="1" smtClean="0"/>
              <a:t>i.e</a:t>
            </a:r>
            <a:r>
              <a:rPr lang="en-US" dirty="0" smtClean="0"/>
              <a:t> if the primary key is composite, then so is the foreign key</a:t>
            </a:r>
          </a:p>
          <a:p>
            <a:r>
              <a:rPr lang="en-US" dirty="0" smtClean="0"/>
              <a:t>Foreign key values do not (usually) have to be unique</a:t>
            </a:r>
          </a:p>
          <a:p>
            <a:r>
              <a:rPr lang="en-US" dirty="0" smtClean="0"/>
              <a:t>Foreign keys can also be null</a:t>
            </a:r>
          </a:p>
          <a:p>
            <a:r>
              <a:rPr lang="en-US" dirty="0" smtClean="0"/>
              <a:t>A composite foreign key cannot have some attribute(s) null and others non-null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8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➢ To understand terms related to database design and management.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➢ </a:t>
            </a:r>
            <a:r>
              <a:rPr lang="en-US" dirty="0"/>
              <a:t>To gain knowledge in relational model and relational database management system.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➢ </a:t>
            </a:r>
            <a:r>
              <a:rPr lang="en-US" dirty="0"/>
              <a:t>To implement relational databases using SQL &amp; My SQL.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➢ </a:t>
            </a:r>
            <a:r>
              <a:rPr lang="en-US" dirty="0"/>
              <a:t>To understand database security and performance issues.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➢ </a:t>
            </a:r>
            <a:r>
              <a:rPr lang="en-US" dirty="0"/>
              <a:t>To understand the basics of Data warehousing and Data mining</a:t>
            </a:r>
            <a:endParaRPr lang="en-IN" dirty="0"/>
          </a:p>
        </p:txBody>
      </p:sp>
      <p:pic>
        <p:nvPicPr>
          <p:cNvPr id="2050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Conceptual design</a:t>
            </a:r>
            <a:br>
              <a:rPr lang="en-IN" dirty="0" smtClean="0"/>
            </a:br>
            <a:r>
              <a:rPr lang="en-IN" dirty="0" smtClean="0"/>
              <a:t>Entity Relationship modeling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Data modeling:</a:t>
            </a:r>
          </a:p>
          <a:p>
            <a:r>
              <a:rPr lang="en-US" dirty="0" smtClean="0"/>
              <a:t>Study of basic properties and inter-relationships among data items to properly represent them in the basic data structures of a database.</a:t>
            </a:r>
          </a:p>
          <a:p>
            <a:r>
              <a:rPr lang="en-US" dirty="0" smtClean="0"/>
              <a:t>Two popular techniques: ER modeling and Normalization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Design levels of a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outcome of each stage is correspondingly called the </a:t>
            </a:r>
            <a:r>
              <a:rPr lang="en-US" b="1" dirty="0" smtClean="0"/>
              <a:t>conceptual schema</a:t>
            </a:r>
            <a:r>
              <a:rPr lang="en-US" dirty="0" smtClean="0"/>
              <a:t>, the </a:t>
            </a:r>
            <a:r>
              <a:rPr lang="en-US" b="1" dirty="0" smtClean="0"/>
              <a:t>database schema </a:t>
            </a:r>
            <a:r>
              <a:rPr lang="en-US" dirty="0" smtClean="0"/>
              <a:t>and the </a:t>
            </a:r>
            <a:r>
              <a:rPr lang="en-US" b="1" dirty="0" smtClean="0"/>
              <a:t>physical design</a:t>
            </a:r>
            <a:endParaRPr lang="en-IN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6413"/>
            <a:ext cx="7776864" cy="287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ER modeling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ER modeling:</a:t>
            </a:r>
          </a:p>
          <a:p>
            <a:pPr marL="0" indent="0">
              <a:buNone/>
            </a:pPr>
            <a:r>
              <a:rPr lang="en-US" dirty="0" smtClean="0"/>
              <a:t>A graphical technique for understanding and organizing the data independent of the actual database implementation</a:t>
            </a:r>
          </a:p>
          <a:p>
            <a:pPr marL="0" indent="0">
              <a:buNone/>
            </a:pPr>
            <a:r>
              <a:rPr lang="en-IN" b="1" u="sng" dirty="0" smtClean="0"/>
              <a:t>Entity:</a:t>
            </a:r>
          </a:p>
          <a:p>
            <a:pPr marL="0" indent="0">
              <a:buNone/>
            </a:pPr>
            <a:r>
              <a:rPr lang="en-US" dirty="0" smtClean="0"/>
              <a:t>Any thing that may have an independent existence and about which we intend to collect data. Also known as Entity type.</a:t>
            </a:r>
          </a:p>
          <a:p>
            <a:pPr marL="0" indent="0">
              <a:buNone/>
            </a:pPr>
            <a:r>
              <a:rPr lang="en-IN" b="1" u="sng" dirty="0" smtClean="0"/>
              <a:t>Entity instance: </a:t>
            </a:r>
          </a:p>
          <a:p>
            <a:pPr marL="0" indent="0">
              <a:buNone/>
            </a:pPr>
            <a:r>
              <a:rPr lang="en-US" dirty="0" smtClean="0"/>
              <a:t>A particular member of the entity type e.g. a particular student.</a:t>
            </a:r>
          </a:p>
          <a:p>
            <a:pPr marL="0" indent="0">
              <a:buNone/>
            </a:pPr>
            <a:r>
              <a:rPr lang="en-IN" b="1" u="sng" dirty="0" smtClean="0"/>
              <a:t>Attributes:</a:t>
            </a:r>
          </a:p>
          <a:p>
            <a:pPr marL="0" indent="0">
              <a:buNone/>
            </a:pPr>
            <a:r>
              <a:rPr lang="en-IN" dirty="0" smtClean="0"/>
              <a:t>Properties/characteristics that describe entities</a:t>
            </a:r>
          </a:p>
          <a:p>
            <a:pPr marL="0" indent="0">
              <a:buNone/>
            </a:pPr>
            <a:r>
              <a:rPr lang="en-IN" b="1" u="sng" dirty="0" smtClean="0"/>
              <a:t>Relationships: </a:t>
            </a:r>
          </a:p>
          <a:p>
            <a:pPr marL="0" indent="0">
              <a:buNone/>
            </a:pPr>
            <a:r>
              <a:rPr lang="en-IN" dirty="0" smtClean="0"/>
              <a:t>Associations between entities</a:t>
            </a: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u="sng" dirty="0"/>
              <a:t>DATABASE SYSTEM CONCEPTS </a:t>
            </a: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 smtClean="0"/>
              <a:t>AND </a:t>
            </a:r>
            <a:br>
              <a:rPr lang="en-US" sz="2400" b="1" u="sng" dirty="0" smtClean="0"/>
            </a:br>
            <a:r>
              <a:rPr lang="en-US" sz="2400" b="1" u="sng" dirty="0" smtClean="0"/>
              <a:t>ARCHITECTURE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Data models:</a:t>
            </a:r>
            <a:endParaRPr lang="en-IN" b="1" dirty="0"/>
          </a:p>
          <a:p>
            <a:pPr marL="0" lvl="0" indent="0">
              <a:buNone/>
            </a:pPr>
            <a:r>
              <a:rPr lang="en-US" dirty="0"/>
              <a:t>Data model is a collection of concepts that can be used to describe the structure of db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Categories of Data models:</a:t>
            </a:r>
            <a:endParaRPr lang="en-IN" b="1" u="sng" dirty="0"/>
          </a:p>
          <a:p>
            <a:r>
              <a:rPr lang="en-US" b="1" dirty="0"/>
              <a:t>High level or conceptual data </a:t>
            </a:r>
            <a:r>
              <a:rPr lang="en-US" b="1" dirty="0" smtClean="0"/>
              <a:t>model</a:t>
            </a:r>
          </a:p>
          <a:p>
            <a:pPr marL="0" lvl="0" indent="0">
              <a:buNone/>
            </a:pPr>
            <a:r>
              <a:rPr lang="en-US" dirty="0"/>
              <a:t>Conceptual DM provides concepts that explains the different ways  to perceive data and uses the concepts such as entities, attributes and relationships</a:t>
            </a:r>
            <a:r>
              <a:rPr lang="en-US" dirty="0" smtClean="0"/>
              <a:t>.</a:t>
            </a:r>
          </a:p>
          <a:p>
            <a:r>
              <a:rPr lang="en-US" b="1" dirty="0"/>
              <a:t>Low level or Physical DM:</a:t>
            </a:r>
          </a:p>
          <a:p>
            <a:pPr marL="0" lvl="0" indent="0">
              <a:buNone/>
            </a:pPr>
            <a:r>
              <a:rPr lang="en-US" dirty="0"/>
              <a:t>This will provide the concept of how the data is stored in the </a:t>
            </a:r>
            <a:r>
              <a:rPr lang="en-US" dirty="0" smtClean="0"/>
              <a:t>computer</a:t>
            </a:r>
          </a:p>
          <a:p>
            <a:r>
              <a:rPr lang="en-US" sz="3100" b="1" dirty="0"/>
              <a:t>Representational or Implementation DM: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This is the intermediate DM between high level and low level</a:t>
            </a:r>
          </a:p>
          <a:p>
            <a:pPr lvl="0" algn="r">
              <a:buFont typeface="Wingdings" pitchFamily="2" charset="2"/>
              <a:buChar char="Ø"/>
            </a:pPr>
            <a:r>
              <a:rPr lang="en-US" dirty="0"/>
              <a:t>It provides the concepts that may be understood by end users but that are not too far removed from the way data is stored in the computer</a:t>
            </a:r>
            <a:r>
              <a:rPr lang="en-US" dirty="0" smtClean="0"/>
              <a:t>.(ER-MODEL)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 smtClean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Data Modeling Jargons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Schema or intension: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	The description of a database is called the schema or intension.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Instance or occurrences: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Each </a:t>
            </a:r>
            <a:r>
              <a:rPr lang="en-US" dirty="0"/>
              <a:t>row in the database i.e. a set of related data’s.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Extension or database state or snapshot: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The </a:t>
            </a:r>
            <a:r>
              <a:rPr lang="en-US" dirty="0"/>
              <a:t>data in the database at a particular moment is called database state or extension, which is the current set of instances. At initial state of the database, the database state is said to be empty.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/>
              <a:t>THREE SCHEMA </a:t>
            </a:r>
            <a:r>
              <a:rPr lang="en-US" sz="3600" b="1" dirty="0" smtClean="0"/>
              <a:t>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.</a:t>
            </a: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7" y="1628800"/>
            <a:ext cx="5356319" cy="48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132856"/>
            <a:ext cx="295232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schemas are defined at three levels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Internal </a:t>
            </a:r>
            <a:r>
              <a:rPr lang="en-US" dirty="0"/>
              <a:t>level or Physical level or Low level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Conceptual level or High level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External level or View level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0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Data Modeling Jargons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Internal level</a:t>
            </a:r>
            <a:r>
              <a:rPr lang="en-US" b="1" dirty="0" smtClean="0"/>
              <a:t>:</a:t>
            </a:r>
          </a:p>
          <a:p>
            <a:pPr lvl="0"/>
            <a:r>
              <a:rPr lang="en-US" dirty="0"/>
              <a:t>It has an internal scheme, which describes the physical storage structure of the database by means of different data structures link list, queue, stack etc.</a:t>
            </a:r>
            <a:endParaRPr lang="en-IN" dirty="0"/>
          </a:p>
          <a:p>
            <a:pPr lvl="0"/>
            <a:r>
              <a:rPr lang="en-US" dirty="0"/>
              <a:t>It uses a Physical data model. </a:t>
            </a:r>
            <a:endParaRPr lang="en-IN" dirty="0"/>
          </a:p>
          <a:p>
            <a:pPr lvl="0"/>
            <a:r>
              <a:rPr lang="en-US" dirty="0"/>
              <a:t>It is useful for computer scientist.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Data Modeling Jargons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Conceptual Level:</a:t>
            </a:r>
            <a:endParaRPr lang="en-IN" b="1" dirty="0"/>
          </a:p>
          <a:p>
            <a:pPr lvl="0"/>
            <a:r>
              <a:rPr lang="en-US" dirty="0"/>
              <a:t>It has a conceptual schema, which describes the structure of the whole database.</a:t>
            </a:r>
            <a:endParaRPr lang="en-IN" dirty="0"/>
          </a:p>
          <a:p>
            <a:pPr lvl="0"/>
            <a:r>
              <a:rPr lang="en-US" dirty="0"/>
              <a:t>It describes data as entities, attributes, &amp; relationships.</a:t>
            </a:r>
            <a:endParaRPr lang="en-IN" dirty="0"/>
          </a:p>
          <a:p>
            <a:pPr lvl="0"/>
            <a:r>
              <a:rPr lang="en-US" dirty="0"/>
              <a:t>It hides the details of physical storage structures.</a:t>
            </a:r>
            <a:endParaRPr lang="en-IN" dirty="0"/>
          </a:p>
          <a:p>
            <a:pPr lvl="0"/>
            <a:r>
              <a:rPr lang="en-US" dirty="0"/>
              <a:t>It uses high-level data model or implementation data model.</a:t>
            </a:r>
            <a:endParaRPr lang="en-IN" dirty="0"/>
          </a:p>
          <a:p>
            <a:pPr lvl="0"/>
            <a:r>
              <a:rPr lang="en-US" dirty="0"/>
              <a:t>It can be understood by end users.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Data Modeling Jargons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DBMS do not separate the 3 levels completely but support three schema architecture to some extent. Some DBMS may include internal schema details in the conceptual schema.</a:t>
            </a:r>
            <a:endParaRPr lang="en-IN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ENTITY- RELATIONSHIP MODEL (E-R MODEL)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Entity relationship model is a high-level conceptual model, which is useful for end users. An ER model describes data as </a:t>
            </a:r>
            <a:endParaRPr lang="en-IN" dirty="0"/>
          </a:p>
          <a:p>
            <a:r>
              <a:rPr lang="en-US" dirty="0"/>
              <a:t>		Entities</a:t>
            </a:r>
            <a:endParaRPr lang="en-IN" dirty="0"/>
          </a:p>
          <a:p>
            <a:r>
              <a:rPr lang="en-US" dirty="0"/>
              <a:t>		Attributes</a:t>
            </a:r>
            <a:endParaRPr lang="en-IN" dirty="0"/>
          </a:p>
          <a:p>
            <a:r>
              <a:rPr lang="en-US" dirty="0"/>
              <a:t>		Relationships</a:t>
            </a:r>
            <a:endParaRPr lang="en-IN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INTRODUCTION TO DATABASES </a:t>
            </a:r>
            <a:br>
              <a:rPr lang="en-US" dirty="0" smtClean="0"/>
            </a:br>
            <a:r>
              <a:rPr lang="en-US" dirty="0" smtClean="0"/>
              <a:t>Unit – 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Database Introduction </a:t>
            </a:r>
          </a:p>
          <a:p>
            <a:r>
              <a:rPr lang="en-US" dirty="0" smtClean="0"/>
              <a:t>Database Users </a:t>
            </a:r>
          </a:p>
          <a:p>
            <a:r>
              <a:rPr lang="en-US" dirty="0" smtClean="0"/>
              <a:t>Database concepts </a:t>
            </a:r>
          </a:p>
          <a:p>
            <a:r>
              <a:rPr lang="en-US" dirty="0" smtClean="0"/>
              <a:t>Database Architecture </a:t>
            </a:r>
          </a:p>
          <a:p>
            <a:r>
              <a:rPr lang="en-US" dirty="0" smtClean="0"/>
              <a:t>Data Modeling </a:t>
            </a:r>
          </a:p>
          <a:p>
            <a:r>
              <a:rPr lang="en-US" dirty="0" smtClean="0"/>
              <a:t>Entity Relationship (ER) Modeling</a:t>
            </a:r>
          </a:p>
          <a:p>
            <a:r>
              <a:rPr lang="en-US" dirty="0" smtClean="0"/>
              <a:t> Relational Database management constraints</a:t>
            </a:r>
          </a:p>
          <a:p>
            <a:r>
              <a:rPr lang="en-IN" dirty="0"/>
              <a:t>Relational Algebra and Relational Calculus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Entities: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entity is defined as the real world object or thing that is described in the database. Examples: employee, student, department,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u="sng" dirty="0" smtClean="0"/>
              <a:t>Attributes: </a:t>
            </a:r>
          </a:p>
          <a:p>
            <a:pPr marL="0" indent="0">
              <a:buNone/>
            </a:pPr>
            <a:r>
              <a:rPr lang="en-US" dirty="0"/>
              <a:t>The set of possible values for an attribute is called the domain of the </a:t>
            </a:r>
            <a:r>
              <a:rPr lang="en-US" dirty="0" smtClean="0"/>
              <a:t>attribute.</a:t>
            </a:r>
          </a:p>
          <a:p>
            <a:r>
              <a:rPr lang="en-US" dirty="0"/>
              <a:t>The domain of attribute marital status is just the four values: single, married, divorced, </a:t>
            </a:r>
            <a:r>
              <a:rPr lang="en-US" dirty="0" smtClean="0"/>
              <a:t>widowed.</a:t>
            </a:r>
          </a:p>
          <a:p>
            <a:r>
              <a:rPr lang="en-US" dirty="0"/>
              <a:t>The domain of the attribute month is the twelve values ranging from January to December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attribute: </a:t>
            </a:r>
            <a:r>
              <a:rPr lang="en-US" dirty="0"/>
              <a:t>The attribute (or combination of attributes) that is unique for every entity instance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 err="1"/>
              <a:t>E.g</a:t>
            </a:r>
            <a:r>
              <a:rPr lang="en-US" dirty="0"/>
              <a:t> the account number of an account, the employee id of an employee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If the key consists of two or more attributes in combination, it is called a composite key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Single </a:t>
            </a:r>
            <a:r>
              <a:rPr lang="en-IN" b="1" dirty="0" err="1"/>
              <a:t>Vs</a:t>
            </a:r>
            <a:r>
              <a:rPr lang="en-IN" b="1" dirty="0"/>
              <a:t> Multi-valued </a:t>
            </a:r>
            <a:r>
              <a:rPr lang="en-IN" b="1" dirty="0" smtClean="0"/>
              <a:t>Attributes</a:t>
            </a:r>
          </a:p>
          <a:p>
            <a:r>
              <a:rPr lang="en-US" dirty="0"/>
              <a:t>Single valued : can take on only a single value for each entity </a:t>
            </a:r>
            <a:r>
              <a:rPr lang="en-US" dirty="0" smtClean="0"/>
              <a:t>instance</a:t>
            </a:r>
          </a:p>
          <a:p>
            <a:pPr marL="0" indent="0">
              <a:buNone/>
            </a:pPr>
            <a:r>
              <a:rPr lang="en-US" dirty="0"/>
              <a:t>E.g. age of employee. There can be only one value for </a:t>
            </a:r>
            <a:r>
              <a:rPr lang="en-US" dirty="0" smtClean="0"/>
              <a:t>this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Multi-valued: can take many </a:t>
            </a:r>
            <a:r>
              <a:rPr lang="en-US" dirty="0" smtClean="0"/>
              <a:t>values:</a:t>
            </a:r>
          </a:p>
          <a:p>
            <a:pPr marL="0" indent="0">
              <a:buNone/>
            </a:pPr>
            <a:r>
              <a:rPr lang="en-US" dirty="0"/>
              <a:t>E.g. skill set of employee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Stored </a:t>
            </a:r>
            <a:r>
              <a:rPr lang="en-IN" b="1" dirty="0" err="1"/>
              <a:t>Vs</a:t>
            </a:r>
            <a:r>
              <a:rPr lang="en-IN" b="1" dirty="0"/>
              <a:t> Derived </a:t>
            </a:r>
            <a:r>
              <a:rPr lang="en-IN" b="1" dirty="0" smtClean="0"/>
              <a:t>attribute:</a:t>
            </a:r>
          </a:p>
          <a:p>
            <a:r>
              <a:rPr lang="en-US" dirty="0"/>
              <a:t>Stored Attribute: Attribute that need to be stored permanently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E.g. name of an </a:t>
            </a:r>
            <a:r>
              <a:rPr lang="en-US" dirty="0" smtClean="0"/>
              <a:t>employee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Derived Attribute: Attribute that can be calculated based on other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dirty="0"/>
              <a:t>E.g. : years of service of employee can be calculated from date of joining and current date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Regular Vs. Weak entity </a:t>
            </a:r>
            <a:r>
              <a:rPr lang="en-US" b="1" dirty="0" smtClean="0"/>
              <a:t>type:</a:t>
            </a:r>
          </a:p>
          <a:p>
            <a:r>
              <a:rPr lang="en-US" dirty="0"/>
              <a:t>Regular Entity: Entity that has its own key 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E.g.: Employee, student ,customer, policy holder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Weak entity: Entity that depends on other entity for its existence and doesn’t have key attribute of its </a:t>
            </a:r>
            <a:r>
              <a:rPr lang="en-US" dirty="0" smtClean="0"/>
              <a:t>own</a:t>
            </a:r>
          </a:p>
          <a:p>
            <a:pPr marL="0" indent="0">
              <a:buNone/>
            </a:pPr>
            <a:r>
              <a:rPr lang="en-IN" dirty="0"/>
              <a:t>E.g. : spouse of employee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Relationships:</a:t>
            </a:r>
          </a:p>
          <a:p>
            <a:r>
              <a:rPr lang="en-US" dirty="0"/>
              <a:t>A relationship type between two entity types defines the set of all associations between these entity </a:t>
            </a:r>
            <a:r>
              <a:rPr lang="en-US" dirty="0" smtClean="0"/>
              <a:t>types</a:t>
            </a:r>
          </a:p>
          <a:p>
            <a:r>
              <a:rPr lang="en-US" dirty="0"/>
              <a:t>Each instance of the relationship between members of these entity types is called a relationship </a:t>
            </a:r>
            <a:r>
              <a:rPr lang="en-US" dirty="0" smtClean="0"/>
              <a:t>instance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if Works-for is the relationship between the Employee entity and the department entity, then Ram works for Comp.sc department, </a:t>
            </a:r>
            <a:r>
              <a:rPr lang="en-US" dirty="0" err="1"/>
              <a:t>shyam</a:t>
            </a:r>
            <a:r>
              <a:rPr lang="en-US" dirty="0"/>
              <a:t> works –for electrical department ..</a:t>
            </a:r>
            <a:r>
              <a:rPr lang="en-US" dirty="0" err="1"/>
              <a:t>etc</a:t>
            </a:r>
            <a:r>
              <a:rPr lang="en-US" dirty="0"/>
              <a:t> are relationship instances of the relationship, works-for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Degree of a </a:t>
            </a:r>
            <a:r>
              <a:rPr lang="en-IN" b="1" dirty="0" smtClean="0"/>
              <a:t>Relationship:</a:t>
            </a:r>
          </a:p>
          <a:p>
            <a:pPr marL="0" indent="0">
              <a:buNone/>
            </a:pPr>
            <a:r>
              <a:rPr lang="en-US" dirty="0"/>
              <a:t>Degree: the number of entity types </a:t>
            </a:r>
            <a:r>
              <a:rPr lang="en-US" dirty="0" smtClean="0"/>
              <a:t>involved</a:t>
            </a:r>
          </a:p>
          <a:p>
            <a:pPr marL="0" indent="0">
              <a:buNone/>
            </a:pPr>
            <a:r>
              <a:rPr lang="en-IN" dirty="0"/>
              <a:t>• One </a:t>
            </a:r>
            <a:r>
              <a:rPr lang="en-IN" dirty="0" smtClean="0"/>
              <a:t>Unary</a:t>
            </a:r>
          </a:p>
          <a:p>
            <a:pPr marL="0" indent="0">
              <a:buNone/>
            </a:pPr>
            <a:r>
              <a:rPr lang="en-IN" dirty="0"/>
              <a:t>• Two </a:t>
            </a:r>
            <a:r>
              <a:rPr lang="en-IN" dirty="0" smtClean="0"/>
              <a:t>Binary</a:t>
            </a:r>
          </a:p>
          <a:p>
            <a:pPr marL="0" indent="0">
              <a:buNone/>
            </a:pPr>
            <a:r>
              <a:rPr lang="en-IN" dirty="0"/>
              <a:t>• Three </a:t>
            </a:r>
            <a:r>
              <a:rPr lang="en-IN" dirty="0" smtClean="0"/>
              <a:t>Ternary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employee manager-of employee is unary employee works-for department is binary customer purchase item, shop keeper is a ternary relationship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Cardinality:</a:t>
            </a:r>
          </a:p>
          <a:p>
            <a:pPr marL="0" indent="0">
              <a:buNone/>
            </a:pPr>
            <a:r>
              <a:rPr lang="en-US" dirty="0"/>
              <a:t>Relationships can have different </a:t>
            </a:r>
            <a:r>
              <a:rPr lang="en-US" dirty="0" smtClean="0"/>
              <a:t>connectivity</a:t>
            </a:r>
          </a:p>
          <a:p>
            <a:pPr marL="0" indent="0">
              <a:buNone/>
            </a:pPr>
            <a:r>
              <a:rPr lang="en-IN" dirty="0"/>
              <a:t>– one-to-one (1:1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– one-to-many (1:N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– many-to-many (M:N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employee head-of department (1:1) student enrolls course (</a:t>
            </a:r>
            <a:r>
              <a:rPr lang="en-US" dirty="0" err="1"/>
              <a:t>m:n</a:t>
            </a:r>
            <a:r>
              <a:rPr lang="en-US" dirty="0"/>
              <a:t>) lecturer offers course (1:n) assuming a course is taught by a single </a:t>
            </a:r>
            <a:r>
              <a:rPr lang="en-US" dirty="0" smtClean="0"/>
              <a:t>lecturer.</a:t>
            </a:r>
          </a:p>
          <a:p>
            <a:pPr marL="0" indent="0">
              <a:buNone/>
            </a:pPr>
            <a:r>
              <a:rPr lang="en-US" dirty="0"/>
              <a:t>The minimum and maximum values of this connectivity is called the cardinality of the relationship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u="sng" dirty="0"/>
              <a:t>E-R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Relationship </a:t>
            </a:r>
            <a:r>
              <a:rPr lang="en-IN" dirty="0" smtClean="0"/>
              <a:t>Participation:</a:t>
            </a:r>
          </a:p>
          <a:p>
            <a:pPr marL="0" indent="0">
              <a:buNone/>
            </a:pPr>
            <a:r>
              <a:rPr lang="en-US" b="1" dirty="0"/>
              <a:t>Total : </a:t>
            </a:r>
            <a:r>
              <a:rPr lang="en-US" dirty="0"/>
              <a:t>Every entity instance must be connected through the relationship to another instance of the other participating entity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r>
              <a:rPr lang="en-US" b="1" dirty="0"/>
              <a:t>Partial: </a:t>
            </a:r>
            <a:r>
              <a:rPr lang="en-US" dirty="0"/>
              <a:t>All instances need not </a:t>
            </a:r>
            <a:r>
              <a:rPr lang="en-US" dirty="0" smtClean="0"/>
              <a:t>participate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Employee Head-of Department Employee: partial Department: total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Entity:</a:t>
            </a:r>
          </a:p>
          <a:p>
            <a:r>
              <a:rPr lang="en-US" dirty="0"/>
              <a:t>Usually a noun in singular </a:t>
            </a:r>
            <a:endParaRPr lang="en-US" dirty="0" smtClean="0"/>
          </a:p>
          <a:p>
            <a:r>
              <a:rPr lang="en-US" dirty="0" smtClean="0"/>
              <a:t>Represented </a:t>
            </a:r>
            <a:r>
              <a:rPr lang="en-US" dirty="0"/>
              <a:t>by a rectangle with a label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letter in capitals</a:t>
            </a:r>
            <a:endParaRPr lang="en-IN" b="1" u="sng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638"/>
            <a:ext cx="2857102" cy="170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Database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Data Processing: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Recording </a:t>
            </a:r>
          </a:p>
          <a:p>
            <a:r>
              <a:rPr lang="en-US" dirty="0" smtClean="0"/>
              <a:t>Data Sorting </a:t>
            </a:r>
          </a:p>
          <a:p>
            <a:r>
              <a:rPr lang="en-US" dirty="0" smtClean="0"/>
              <a:t>Data Classifying </a:t>
            </a:r>
          </a:p>
          <a:p>
            <a:r>
              <a:rPr lang="en-US" dirty="0" smtClean="0"/>
              <a:t>Data Calculating Storing &amp; retrieving</a:t>
            </a:r>
          </a:p>
          <a:p>
            <a:r>
              <a:rPr lang="en-US" dirty="0" smtClean="0"/>
              <a:t>Data Summarizing </a:t>
            </a:r>
          </a:p>
          <a:p>
            <a:r>
              <a:rPr lang="en-US" dirty="0" smtClean="0"/>
              <a:t>Data Communicating</a:t>
            </a:r>
          </a:p>
          <a:p>
            <a:endParaRPr lang="en-IN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Attributes: </a:t>
            </a:r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859072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Key Attributes: </a:t>
            </a:r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796501" cy="369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Multivalued Attribute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Indicated by a double lined ellipse as shown in the figure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93" y="2708920"/>
            <a:ext cx="6696744" cy="3702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Composite </a:t>
            </a:r>
            <a:r>
              <a:rPr lang="en-IN" dirty="0" smtClean="0"/>
              <a:t>attribute:</a:t>
            </a:r>
          </a:p>
          <a:p>
            <a:pPr marL="0" indent="0">
              <a:buNone/>
            </a:pPr>
            <a:r>
              <a:rPr lang="en-US" sz="2000" dirty="0"/>
              <a:t>Represented by an ellipse from which other ellipses emanate and represent the component attributes. </a:t>
            </a:r>
            <a:r>
              <a:rPr lang="en-US" sz="2000" dirty="0" err="1"/>
              <a:t>E.g</a:t>
            </a:r>
            <a:r>
              <a:rPr lang="en-US" sz="2000" dirty="0"/>
              <a:t> Address </a:t>
            </a:r>
            <a:endParaRPr lang="en-IN" sz="20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44" y="2996952"/>
            <a:ext cx="5688632" cy="308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2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Relationship:</a:t>
            </a:r>
            <a:endParaRPr lang="en-IN" dirty="0" smtClean="0"/>
          </a:p>
          <a:p>
            <a:r>
              <a:rPr lang="en-US" sz="2000" dirty="0"/>
              <a:t>A relationship is represented as a diamond between two entity </a:t>
            </a:r>
            <a:r>
              <a:rPr lang="en-US" sz="2000" dirty="0" smtClean="0"/>
              <a:t>types</a:t>
            </a:r>
          </a:p>
          <a:p>
            <a:r>
              <a:rPr lang="en-US" sz="2000" dirty="0"/>
              <a:t>The relationship above is read as student enrolls-in course</a:t>
            </a:r>
            <a:endParaRPr lang="en-IN" sz="20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94" y="3068960"/>
            <a:ext cx="6971674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Unary Relationship</a:t>
            </a:r>
            <a:r>
              <a:rPr lang="en-IN" dirty="0" smtClean="0"/>
              <a:t>:</a:t>
            </a:r>
          </a:p>
          <a:p>
            <a:r>
              <a:rPr lang="en-US" sz="2000" dirty="0"/>
              <a:t>A unary relationship is represented as a diamond which connects one entity to itself as a </a:t>
            </a:r>
            <a:r>
              <a:rPr lang="en-US" sz="2000" dirty="0" smtClean="0"/>
              <a:t>loop</a:t>
            </a:r>
          </a:p>
          <a:p>
            <a:r>
              <a:rPr lang="en-US" sz="2000" dirty="0"/>
              <a:t>The relationship above means, some instances of employee manage other instances of Employee</a:t>
            </a:r>
            <a:endParaRPr lang="en-IN" sz="20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44" y="3573016"/>
            <a:ext cx="6598532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Role </a:t>
            </a:r>
            <a:r>
              <a:rPr lang="en-IN" dirty="0" smtClean="0"/>
              <a:t>names:</a:t>
            </a:r>
          </a:p>
          <a:p>
            <a:r>
              <a:rPr lang="en-US" dirty="0"/>
              <a:t>Role names may be added to make the meaning more explicit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5904656" cy="2628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Binary Relationship:</a:t>
            </a:r>
            <a:endParaRPr lang="en-IN" dirty="0" smtClean="0"/>
          </a:p>
          <a:p>
            <a:r>
              <a:rPr lang="en-US" dirty="0"/>
              <a:t>A relationship between two entity types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400550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Ternary Relationship :</a:t>
            </a:r>
            <a:endParaRPr lang="en-IN" dirty="0" smtClean="0"/>
          </a:p>
          <a:p>
            <a:r>
              <a:rPr lang="en-US" dirty="0"/>
              <a:t>A relationship connecting three entity types.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245596" cy="2828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1:1 </a:t>
            </a:r>
            <a:r>
              <a:rPr lang="en-IN" dirty="0" smtClean="0"/>
              <a:t>relationship :</a:t>
            </a:r>
          </a:p>
          <a:p>
            <a:r>
              <a:rPr lang="en-US" sz="2400" dirty="0"/>
              <a:t>One instance of entity type 1 is connected to exactly one other entity instance of entity type 2</a:t>
            </a:r>
            <a:endParaRPr lang="en-IN" sz="24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4968552" cy="2988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Database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Data Processing modes: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Batch processing: </a:t>
            </a:r>
          </a:p>
          <a:p>
            <a:pPr marL="0" indent="0">
              <a:buNone/>
            </a:pPr>
            <a:r>
              <a:rPr lang="en-US" dirty="0" smtClean="0"/>
              <a:t>Transactions are collected in a group &amp; processed together</a:t>
            </a:r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u="sng" dirty="0" smtClean="0"/>
              <a:t>On-line (interactive) processing: </a:t>
            </a:r>
          </a:p>
          <a:p>
            <a:pPr marL="0" indent="0">
              <a:buNone/>
            </a:pPr>
            <a:r>
              <a:rPr lang="en-US" dirty="0" smtClean="0"/>
              <a:t>Transactions are processed as &amp; when they appear.</a:t>
            </a:r>
          </a:p>
          <a:p>
            <a:pPr marL="0" indent="0">
              <a:buNone/>
            </a:pPr>
            <a:r>
              <a:rPr lang="en-IN" b="1" dirty="0" smtClean="0"/>
              <a:t>3. </a:t>
            </a:r>
            <a:r>
              <a:rPr lang="en-IN" b="1" u="sng" dirty="0" smtClean="0"/>
              <a:t>Real-time processing: </a:t>
            </a:r>
          </a:p>
          <a:p>
            <a:pPr marL="0" indent="0">
              <a:buNone/>
            </a:pPr>
            <a:r>
              <a:rPr lang="en-US" dirty="0" smtClean="0"/>
              <a:t>It is a parallel time relationship with on-going activity &amp; the information produced is useful in controlling the current/dynamic activity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404664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1:m relationship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66" y="2718048"/>
            <a:ext cx="6133661" cy="3224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M:1 </a:t>
            </a:r>
            <a:r>
              <a:rPr lang="en-IN" dirty="0" smtClean="0"/>
              <a:t>relationship :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44" y="2348880"/>
            <a:ext cx="6598532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M:N </a:t>
            </a:r>
            <a:r>
              <a:rPr lang="en-IN" dirty="0" smtClean="0"/>
              <a:t>relationship :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5" y="2173528"/>
            <a:ext cx="5112568" cy="3910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Relationship </a:t>
            </a:r>
            <a:r>
              <a:rPr lang="en-IN" sz="1800" dirty="0" smtClean="0"/>
              <a:t>participation: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instances of the entity type Employee don’t participate in the relationship, Head-of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Every employee doesn’t head a department. So, employee entity type is said to partially participate in the relationship. </a:t>
            </a:r>
            <a:endParaRPr lang="en-US" sz="1800" dirty="0" smtClean="0"/>
          </a:p>
          <a:p>
            <a:r>
              <a:rPr lang="en-US" sz="1800" dirty="0"/>
              <a:t>But, every department would be headed by some employee. </a:t>
            </a:r>
            <a:endParaRPr lang="en-US" sz="1800" dirty="0" smtClean="0"/>
          </a:p>
          <a:p>
            <a:r>
              <a:rPr lang="en-US" sz="1800" dirty="0"/>
              <a:t>So, all instances of the entity type Department participate in this relationship. So, we say that it is total participation from the department side.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4904608" cy="261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Attributes of a </a:t>
            </a:r>
            <a:r>
              <a:rPr lang="en-IN" sz="1800" dirty="0" smtClean="0"/>
              <a:t>Relationship:</a:t>
            </a:r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912768" cy="373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9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ER </a:t>
            </a:r>
            <a:r>
              <a:rPr lang="en-IN" dirty="0" smtClean="0"/>
              <a:t>modelling </a:t>
            </a:r>
            <a:r>
              <a:rPr lang="en-IN" dirty="0"/>
              <a:t>-Notations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Weak </a:t>
            </a:r>
            <a:r>
              <a:rPr lang="en-IN" sz="1800" dirty="0" smtClean="0"/>
              <a:t>entity: </a:t>
            </a:r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94" y="2290447"/>
            <a:ext cx="7547738" cy="388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Summary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/>
              <a:t>The file based approach has problems of redundancy, inconsistency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The Database model consists of three </a:t>
            </a:r>
            <a:r>
              <a:rPr lang="en-US" dirty="0" smtClean="0"/>
              <a:t>layers</a:t>
            </a:r>
          </a:p>
          <a:p>
            <a:r>
              <a:rPr lang="en-US" dirty="0"/>
              <a:t>RDBMS handles data in the form of relations, tuples and </a:t>
            </a:r>
            <a:r>
              <a:rPr lang="en-US" dirty="0" smtClean="0"/>
              <a:t>fields</a:t>
            </a:r>
          </a:p>
          <a:p>
            <a:r>
              <a:rPr lang="en-IN" dirty="0"/>
              <a:t>Keys identify tuples </a:t>
            </a:r>
            <a:r>
              <a:rPr lang="en-IN" dirty="0" smtClean="0"/>
              <a:t>uniquely</a:t>
            </a:r>
          </a:p>
          <a:p>
            <a:r>
              <a:rPr lang="en-US" dirty="0"/>
              <a:t>ER modeling is a diagrammatic representation of the conceptual design of a </a:t>
            </a:r>
            <a:r>
              <a:rPr lang="en-US" dirty="0" smtClean="0"/>
              <a:t>database</a:t>
            </a:r>
          </a:p>
          <a:p>
            <a:r>
              <a:rPr lang="en-IN" dirty="0"/>
              <a:t>Entity types represent </a:t>
            </a:r>
            <a:r>
              <a:rPr lang="en-IN" dirty="0" smtClean="0"/>
              <a:t>things</a:t>
            </a:r>
          </a:p>
          <a:p>
            <a:r>
              <a:rPr lang="en-US" dirty="0"/>
              <a:t>Entity type could be strong or </a:t>
            </a:r>
            <a:r>
              <a:rPr lang="en-US" dirty="0" smtClean="0"/>
              <a:t>weak</a:t>
            </a:r>
          </a:p>
          <a:p>
            <a:r>
              <a:rPr lang="en-IN" dirty="0"/>
              <a:t>Attributes represent characteristics</a:t>
            </a:r>
            <a:r>
              <a:rPr lang="en-IN" dirty="0" smtClean="0"/>
              <a:t>.</a:t>
            </a:r>
          </a:p>
          <a:p>
            <a:r>
              <a:rPr lang="en-US" dirty="0"/>
              <a:t>Attributes can be simple/composite, single valued/multivalued, stored/derived </a:t>
            </a:r>
            <a:endParaRPr lang="en-US" dirty="0" smtClean="0"/>
          </a:p>
          <a:p>
            <a:r>
              <a:rPr lang="en-US" dirty="0"/>
              <a:t>Relationship types represent collaboration between entity types</a:t>
            </a:r>
            <a:r>
              <a:rPr lang="en-US" dirty="0" smtClean="0"/>
              <a:t>.</a:t>
            </a:r>
          </a:p>
          <a:p>
            <a:r>
              <a:rPr lang="en-IN" dirty="0"/>
              <a:t>Relationships could be </a:t>
            </a:r>
            <a:r>
              <a:rPr lang="en-IN" dirty="0" smtClean="0"/>
              <a:t>unary/binary/ternary</a:t>
            </a:r>
          </a:p>
          <a:p>
            <a:r>
              <a:rPr lang="en-US" dirty="0"/>
              <a:t>Cardinality of relationships could be 1:1, 1:M, N:M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3800" b="1" dirty="0"/>
              <a:t>A </a:t>
            </a:r>
            <a:r>
              <a:rPr lang="en-IN" sz="3800" b="1"/>
              <a:t>banking </a:t>
            </a:r>
            <a:r>
              <a:rPr lang="en-IN" sz="3800" b="1" smtClean="0"/>
              <a:t>scenario</a:t>
            </a:r>
            <a:endParaRPr lang="en-IN" sz="3800" b="1" dirty="0" smtClean="0"/>
          </a:p>
          <a:p>
            <a:pPr marL="0" indent="0">
              <a:buNone/>
            </a:pPr>
            <a:r>
              <a:rPr lang="en-US" dirty="0"/>
              <a:t>• Banks have customers.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Customers are identified by name, </a:t>
            </a:r>
            <a:r>
              <a:rPr lang="en-US" dirty="0" err="1"/>
              <a:t>custid</a:t>
            </a:r>
            <a:r>
              <a:rPr lang="en-US" dirty="0"/>
              <a:t>, phone number and address.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Customers can have one or more accounts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Accounts are identified by an account number, account type (savings, current) and a balance.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Customers can avail loans.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Loans are identified by loan id, loan type (car, home, personal)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and an amount.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Banks are identified by a name, code and the address of the main office.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Banks have branches.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Branches are identified by a branch number, branch name and an address.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Accounts and loans are related to the banks’ branches.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Create an ER diagram for a database to represent this application 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2599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2848" cy="457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4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8149"/>
            <a:ext cx="7632848" cy="456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4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Traditional Method of Storage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24936" cy="5121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404664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7838"/>
            <a:ext cx="7704856" cy="470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6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56783" cy="473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Logical database </a:t>
            </a:r>
            <a:r>
              <a:rPr lang="en-IN" dirty="0" smtClean="0"/>
              <a:t>design</a:t>
            </a:r>
            <a:br>
              <a:rPr lang="en-IN" dirty="0" smtClean="0"/>
            </a:br>
            <a:r>
              <a:rPr lang="en-US" sz="1800" b="1" dirty="0" smtClean="0">
                <a:solidFill>
                  <a:srgbClr val="FFFF00"/>
                </a:solidFill>
              </a:rPr>
              <a:t>Converting </a:t>
            </a:r>
            <a:r>
              <a:rPr lang="en-US" sz="1800" b="1" dirty="0" err="1" smtClean="0">
                <a:solidFill>
                  <a:srgbClr val="FFFF00"/>
                </a:solidFill>
              </a:rPr>
              <a:t>Er</a:t>
            </a:r>
            <a:r>
              <a:rPr lang="en-US" sz="1800" b="1" dirty="0" smtClean="0">
                <a:solidFill>
                  <a:srgbClr val="FFFF00"/>
                </a:solidFill>
              </a:rPr>
              <a:t> Diagrams To Relational Schema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/>
              <a:t>Logical database design </a:t>
            </a:r>
            <a:endParaRPr lang="en-US" sz="3600" b="1" u="sng" dirty="0" smtClean="0"/>
          </a:p>
          <a:p>
            <a:pPr marL="0" indent="0" algn="just">
              <a:buNone/>
            </a:pPr>
            <a:r>
              <a:rPr lang="en-US" sz="2000" dirty="0" smtClean="0"/>
              <a:t>Process </a:t>
            </a:r>
            <a:r>
              <a:rPr lang="en-US" sz="2000" dirty="0"/>
              <a:t>of converting the conceptual model into an equivalent representation in the implementation model (relational/hierarchic/network etc.) We will focus on the relational </a:t>
            </a:r>
            <a:r>
              <a:rPr lang="en-US" sz="2000" dirty="0" smtClean="0"/>
              <a:t>model.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3600" b="1" u="sng" dirty="0"/>
              <a:t>Relational database design</a:t>
            </a:r>
          </a:p>
          <a:p>
            <a:pPr algn="just"/>
            <a:r>
              <a:rPr lang="en-US" sz="2000" dirty="0"/>
              <a:t>Convert ER model into relational schema (a specification of the table definitions and their foreign key links) </a:t>
            </a:r>
            <a:endParaRPr lang="en-US" sz="2000" dirty="0" smtClean="0"/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are well defined rules for this conversion</a:t>
            </a:r>
            <a:endParaRPr lang="en-US" sz="20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dirty="0"/>
              <a:t>Logical database </a:t>
            </a:r>
            <a:r>
              <a:rPr lang="en-IN" dirty="0" smtClean="0"/>
              <a:t>design</a:t>
            </a:r>
            <a:br>
              <a:rPr lang="en-IN" dirty="0" smtClean="0"/>
            </a:br>
            <a:r>
              <a:rPr lang="en-US" sz="1800" b="1" dirty="0" smtClean="0">
                <a:solidFill>
                  <a:srgbClr val="FFFF00"/>
                </a:solidFill>
              </a:rPr>
              <a:t>Converting </a:t>
            </a:r>
            <a:r>
              <a:rPr lang="en-US" sz="1800" b="1" dirty="0" err="1" smtClean="0">
                <a:solidFill>
                  <a:srgbClr val="FFFF00"/>
                </a:solidFill>
              </a:rPr>
              <a:t>Er</a:t>
            </a:r>
            <a:r>
              <a:rPr lang="en-US" sz="1800" b="1" dirty="0" smtClean="0">
                <a:solidFill>
                  <a:srgbClr val="FFFF00"/>
                </a:solidFill>
              </a:rPr>
              <a:t> Diagrams To Relational Schema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6 Rules to </a:t>
            </a:r>
            <a:r>
              <a:rPr lang="en-US" sz="2400" b="1" dirty="0">
                <a:solidFill>
                  <a:schemeClr val="tx1"/>
                </a:solidFill>
              </a:rPr>
              <a:t>Converting </a:t>
            </a:r>
            <a:r>
              <a:rPr lang="en-US" sz="2400" b="1" dirty="0" err="1">
                <a:solidFill>
                  <a:schemeClr val="tx1"/>
                </a:solidFill>
              </a:rPr>
              <a:t>Er</a:t>
            </a:r>
            <a:r>
              <a:rPr lang="en-US" sz="2400" b="1" dirty="0">
                <a:solidFill>
                  <a:schemeClr val="tx1"/>
                </a:solidFill>
              </a:rPr>
              <a:t> Diagrams To Relational Schema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4" y="2132856"/>
            <a:ext cx="7920880" cy="430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1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 smtClean="0"/>
              <a:t>RELATIONAL </a:t>
            </a:r>
            <a:r>
              <a:rPr lang="en-US" sz="2800" b="1" dirty="0"/>
              <a:t>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Relational algebra is a procedural query language, which takes instances of relations as input and yields instances of relations as output. It uses operators to perform queries. An operator can be either </a:t>
            </a:r>
            <a:r>
              <a:rPr lang="en-US" sz="1800" b="1" dirty="0"/>
              <a:t>unary</a:t>
            </a:r>
            <a:r>
              <a:rPr lang="en-US" sz="1800" dirty="0"/>
              <a:t> or </a:t>
            </a:r>
            <a:r>
              <a:rPr lang="en-US" sz="1800" b="1" dirty="0"/>
              <a:t>binary</a:t>
            </a:r>
            <a:r>
              <a:rPr lang="en-US" sz="1800" dirty="0"/>
              <a:t>. They accept relations as their input and yield relations as their output. Relational algebra is performed recursively on a relation and intermediate results are also considered relations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The fundamental operations of relational algebra are as follows −</a:t>
            </a:r>
            <a:endParaRPr lang="en-US" sz="1800" dirty="0" smtClean="0"/>
          </a:p>
          <a:p>
            <a:r>
              <a:rPr lang="en-US" sz="1800" dirty="0" smtClean="0"/>
              <a:t>SELECT</a:t>
            </a:r>
            <a:endParaRPr lang="en-IN" sz="1800" dirty="0" smtClean="0"/>
          </a:p>
          <a:p>
            <a:r>
              <a:rPr lang="en-US" sz="1800" dirty="0" smtClean="0"/>
              <a:t>PROJECT</a:t>
            </a:r>
            <a:endParaRPr lang="en-IN" sz="1800" dirty="0"/>
          </a:p>
          <a:p>
            <a:r>
              <a:rPr lang="en-US" sz="1800" dirty="0"/>
              <a:t>RENAME</a:t>
            </a:r>
            <a:endParaRPr lang="en-IN" sz="1800" dirty="0"/>
          </a:p>
          <a:p>
            <a:r>
              <a:rPr lang="en-US" sz="1800" dirty="0"/>
              <a:t>SET OPERATIONS LIKE</a:t>
            </a:r>
            <a:endParaRPr lang="en-IN" sz="1800" dirty="0"/>
          </a:p>
          <a:p>
            <a:r>
              <a:rPr lang="en-US" sz="1800" dirty="0" smtClean="0"/>
              <a:t>	UNION</a:t>
            </a:r>
            <a:endParaRPr lang="en-IN" sz="1800" dirty="0"/>
          </a:p>
          <a:p>
            <a:r>
              <a:rPr lang="en-US" sz="1800" dirty="0" smtClean="0"/>
              <a:t>	INTERSECTION</a:t>
            </a:r>
            <a:endParaRPr lang="en-IN" sz="1800" dirty="0"/>
          </a:p>
          <a:p>
            <a:r>
              <a:rPr lang="en-US" sz="1800" dirty="0" smtClean="0"/>
              <a:t>	SET </a:t>
            </a:r>
            <a:r>
              <a:rPr lang="en-US" sz="1800" dirty="0"/>
              <a:t>DIFFERENCE</a:t>
            </a:r>
            <a:endParaRPr lang="en-IN" sz="1800" dirty="0"/>
          </a:p>
          <a:p>
            <a:r>
              <a:rPr lang="en-US" sz="1800" dirty="0"/>
              <a:t>JOIN</a:t>
            </a:r>
            <a:endParaRPr lang="en-IN" sz="1800" dirty="0"/>
          </a:p>
          <a:p>
            <a:r>
              <a:rPr lang="en-US" sz="1800" dirty="0" smtClean="0"/>
              <a:t>DIVISION</a:t>
            </a:r>
            <a:endParaRPr lang="en-IN" sz="18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Example 1:</a:t>
            </a:r>
            <a:r>
              <a:rPr lang="en-US" sz="2400" b="1" dirty="0"/>
              <a:t> Select the employees with </a:t>
            </a:r>
            <a:r>
              <a:rPr lang="en-US" sz="2400" b="1" dirty="0" err="1"/>
              <a:t>dno</a:t>
            </a:r>
            <a:r>
              <a:rPr lang="en-US" sz="2400" b="1" dirty="0"/>
              <a:t> 4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Ans.: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</a:t>
            </a:r>
            <a:r>
              <a:rPr lang="en-US" sz="2400" b="1" baseline="-25000" dirty="0" err="1"/>
              <a:t>dno</a:t>
            </a:r>
            <a:r>
              <a:rPr lang="en-US" sz="2400" b="1" baseline="-25000" dirty="0"/>
              <a:t>=4</a:t>
            </a:r>
            <a:r>
              <a:rPr lang="en-US" sz="2400" b="1" dirty="0"/>
              <a:t> (EMPOYEE)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PROJECT OPERATION</a:t>
            </a:r>
            <a:r>
              <a:rPr lang="en-US" sz="2400" b="1" dirty="0" smtClean="0"/>
              <a:t>:</a:t>
            </a:r>
          </a:p>
          <a:p>
            <a:r>
              <a:rPr lang="en-US" sz="2400" dirty="0"/>
              <a:t>The PROJECT operation is used to select certain set of attributes from a relation. I.e. it selects some of the columns from the table.</a:t>
            </a:r>
            <a:endParaRPr lang="en-IN" sz="2400" dirty="0"/>
          </a:p>
          <a:p>
            <a:r>
              <a:rPr lang="en-US" sz="2400" dirty="0"/>
              <a:t>Syntax:	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 </a:t>
            </a:r>
            <a:r>
              <a:rPr lang="en-US" sz="2400" baseline="-25000" dirty="0"/>
              <a:t>&lt;attribute list&gt;</a:t>
            </a:r>
            <a:r>
              <a:rPr lang="en-US" sz="2400" dirty="0"/>
              <a:t> (R)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60537" y="3383121"/>
          <a:ext cx="562292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275"/>
                <a:gridCol w="803275"/>
                <a:gridCol w="803275"/>
                <a:gridCol w="916305"/>
                <a:gridCol w="690245"/>
                <a:gridCol w="803275"/>
                <a:gridCol w="8032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SSN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BDATE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SEX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SALARY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DNO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Mani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29-12-78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Chennai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17000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Example 4:</a:t>
            </a:r>
            <a:r>
              <a:rPr lang="en-US" sz="2400" b="1" dirty="0"/>
              <a:t> List each employee’s name and salary.</a:t>
            </a:r>
            <a:endParaRPr lang="en-IN" sz="2400" dirty="0"/>
          </a:p>
          <a:p>
            <a:r>
              <a:rPr lang="en-US" sz="2400" dirty="0"/>
              <a:t>Ans.: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</a:t>
            </a:r>
            <a:r>
              <a:rPr lang="en-US" sz="2400" b="1" dirty="0"/>
              <a:t> </a:t>
            </a:r>
            <a:r>
              <a:rPr lang="en-US" sz="2400" b="1" baseline="-25000" dirty="0"/>
              <a:t>name, salary</a:t>
            </a:r>
            <a:r>
              <a:rPr lang="en-US" sz="2400" b="1" dirty="0"/>
              <a:t> (EMPOYEE)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85451"/>
              </p:ext>
            </p:extLst>
          </p:nvPr>
        </p:nvGraphicFramePr>
        <p:xfrm>
          <a:off x="3707904" y="3356992"/>
          <a:ext cx="160655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275"/>
                <a:gridCol w="8032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SALARY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Alex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20000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Siva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15000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Sruthi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17000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Gayathri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14000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Mani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17000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5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/>
              <a:t>SET OPERATIONS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Set operations are used to merge the elements of two sets in various ways including UNION, INTERSECTION, and SET DIFFERENCE.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three operations UNION, INTERSECTION, and SET DIFFERENCE can be applied on two union compatible relations.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What </a:t>
            </a:r>
            <a:r>
              <a:rPr lang="en-US" sz="2400" b="1" dirty="0"/>
              <a:t>is a union compatible relation?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Two </a:t>
            </a:r>
            <a:r>
              <a:rPr lang="en-US" sz="2400" dirty="0"/>
              <a:t>relations are said to be union compatible relation if they have same degree n (same no of attributes) and that each pair of corresponding attributes have the same domain.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15490"/>
            <a:ext cx="7200800" cy="433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0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UNION</a:t>
            </a:r>
            <a:r>
              <a:rPr lang="en-US" sz="2400" dirty="0"/>
              <a:t>:</a:t>
            </a:r>
            <a:endParaRPr lang="en-IN" sz="2400" dirty="0"/>
          </a:p>
          <a:p>
            <a:r>
              <a:rPr lang="en-US" sz="2400" b="1" dirty="0"/>
              <a:t>	R </a:t>
            </a:r>
            <a:r>
              <a:rPr lang="en-US" sz="2400" b="1" dirty="0">
                <a:sym typeface="Symbol"/>
              </a:rPr>
              <a:t></a:t>
            </a:r>
            <a:r>
              <a:rPr lang="en-US" sz="2400" b="1" dirty="0"/>
              <a:t> S where R, S are two relations. The result is also a relation that includes all tuples that are either in R or in S or in both R and S.</a:t>
            </a:r>
            <a:endParaRPr lang="en-IN" sz="2400" dirty="0"/>
          </a:p>
          <a:p>
            <a:r>
              <a:rPr lang="en-US" sz="2400" dirty="0"/>
              <a:t>INTERSECTION:</a:t>
            </a:r>
            <a:endParaRPr lang="en-IN" sz="2400" dirty="0"/>
          </a:p>
          <a:p>
            <a:r>
              <a:rPr lang="en-US" sz="2400" b="1" dirty="0"/>
              <a:t>R </a:t>
            </a:r>
            <a:r>
              <a:rPr lang="en-US" sz="2400" b="1" dirty="0">
                <a:sym typeface="Symbol"/>
              </a:rPr>
              <a:t></a:t>
            </a:r>
            <a:r>
              <a:rPr lang="en-US" sz="2400" b="1" dirty="0"/>
              <a:t> S where R, S are two relations. The result is also a relation that includes all tuples that are in both R and S.</a:t>
            </a:r>
            <a:endParaRPr lang="en-IN" sz="2400" dirty="0"/>
          </a:p>
          <a:p>
            <a:r>
              <a:rPr lang="en-US" sz="2400" dirty="0"/>
              <a:t>SET DIFFERENCE:</a:t>
            </a:r>
            <a:endParaRPr lang="en-IN" sz="2400" dirty="0"/>
          </a:p>
          <a:p>
            <a:r>
              <a:rPr lang="en-US" sz="2400" b="1" dirty="0"/>
              <a:t>	R – S The result is also a relation that includes all tuples that are in R but not in S.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Ways of storing data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171700" lvl="5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4176 </a:t>
            </a:r>
            <a:r>
              <a:rPr lang="en-IN" b="1" dirty="0" err="1" smtClean="0">
                <a:solidFill>
                  <a:srgbClr val="FF0000"/>
                </a:solidFill>
              </a:rPr>
              <a:t>Aniruddha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Sarkar</a:t>
            </a:r>
            <a:r>
              <a:rPr lang="en-IN" b="1" dirty="0" smtClean="0">
                <a:solidFill>
                  <a:srgbClr val="FF0000"/>
                </a:solidFill>
              </a:rPr>
              <a:t> SBU1 </a:t>
            </a:r>
          </a:p>
          <a:p>
            <a:pPr marL="2171700" lvl="5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4181 Manoj </a:t>
            </a:r>
            <a:r>
              <a:rPr lang="en-IN" b="1" dirty="0" err="1" smtClean="0">
                <a:solidFill>
                  <a:srgbClr val="FF0000"/>
                </a:solidFill>
              </a:rPr>
              <a:t>Saha</a:t>
            </a:r>
            <a:r>
              <a:rPr lang="en-IN" b="1" dirty="0" smtClean="0">
                <a:solidFill>
                  <a:srgbClr val="FF0000"/>
                </a:solidFill>
              </a:rPr>
              <a:t> SBU1 </a:t>
            </a:r>
          </a:p>
          <a:p>
            <a:pPr marL="2171700" lvl="5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4183 </a:t>
            </a:r>
            <a:r>
              <a:rPr lang="en-IN" b="1" dirty="0" err="1" smtClean="0">
                <a:solidFill>
                  <a:srgbClr val="FF0000"/>
                </a:solidFill>
              </a:rPr>
              <a:t>Moushumi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Dharchoudhury</a:t>
            </a:r>
            <a:r>
              <a:rPr lang="en-IN" b="1" dirty="0" smtClean="0">
                <a:solidFill>
                  <a:srgbClr val="FF0000"/>
                </a:solidFill>
              </a:rPr>
              <a:t> SBU1 </a:t>
            </a:r>
          </a:p>
          <a:p>
            <a:pPr marL="2171700" lvl="5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4203 </a:t>
            </a:r>
            <a:r>
              <a:rPr lang="en-IN" b="1" dirty="0" err="1" smtClean="0">
                <a:solidFill>
                  <a:srgbClr val="FF0000"/>
                </a:solidFill>
              </a:rPr>
              <a:t>Suryanarayana</a:t>
            </a:r>
            <a:r>
              <a:rPr lang="en-IN" b="1" dirty="0" smtClean="0">
                <a:solidFill>
                  <a:srgbClr val="FF0000"/>
                </a:solidFill>
              </a:rPr>
              <a:t> D.V.S.S. SBU1 </a:t>
            </a:r>
          </a:p>
          <a:p>
            <a:pPr marL="2171700" lvl="5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4204 </a:t>
            </a:r>
            <a:r>
              <a:rPr lang="en-IN" b="1" dirty="0" err="1" smtClean="0">
                <a:solidFill>
                  <a:srgbClr val="FF0000"/>
                </a:solidFill>
              </a:rPr>
              <a:t>Vivek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Rai</a:t>
            </a:r>
            <a:r>
              <a:rPr lang="en-IN" b="1" dirty="0" smtClean="0">
                <a:solidFill>
                  <a:srgbClr val="FF0000"/>
                </a:solidFill>
              </a:rPr>
              <a:t> SBU1</a:t>
            </a:r>
          </a:p>
          <a:p>
            <a:r>
              <a:rPr lang="en-US" dirty="0" smtClean="0"/>
              <a:t>Data used to be stored in the form of records in the files</a:t>
            </a:r>
          </a:p>
          <a:p>
            <a:r>
              <a:rPr lang="en-US" dirty="0" smtClean="0"/>
              <a:t>Records consist of various fields which are delimited by a space , comma , tab etc</a:t>
            </a:r>
          </a:p>
          <a:p>
            <a:r>
              <a:rPr lang="en-US" dirty="0" smtClean="0"/>
              <a:t>There used to be special characters to mark end of records and end of files.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BASIC RELATIONAL ALGEBRA </a:t>
            </a:r>
            <a:r>
              <a:rPr lang="en-US" sz="2800" b="1" dirty="0" smtClean="0"/>
              <a:t>OPERATIONS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76864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2800" b="1" dirty="0"/>
              <a:t>DBMS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 we discussed </a:t>
            </a:r>
            <a:r>
              <a:rPr lang="en-US" sz="2400" b="1" dirty="0">
                <a:hlinkClick r:id="rId3"/>
              </a:rPr>
              <a:t>Relational Algebra</a:t>
            </a:r>
            <a:r>
              <a:rPr lang="en-US" sz="2400" dirty="0"/>
              <a:t> which is a procedural query language. </a:t>
            </a:r>
            <a:r>
              <a:rPr lang="en-US" sz="2400" dirty="0" smtClean="0"/>
              <a:t>Now , </a:t>
            </a:r>
            <a:r>
              <a:rPr lang="en-US" sz="2400" dirty="0"/>
              <a:t>we will discuss Relational Calculus, which is a non-procedural query language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Relational calculus is a non-procedural query language that tells the system what data to be retrieved but doesn’t tell how to retrieve it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/>
              <a:t>Types of Relational Calculus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20332"/>
            <a:ext cx="3744863" cy="22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6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2800" b="1" dirty="0"/>
              <a:t>DBMS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Tuple Relational Calculus (TRC</a:t>
            </a:r>
            <a:r>
              <a:rPr lang="en-IN" sz="2400" b="1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Tuple relational calculus is used for selecting those tuples that satisfy the given </a:t>
            </a:r>
            <a:r>
              <a:rPr lang="en-US" sz="2400" dirty="0" err="1" smtClean="0"/>
              <a:t>condition.Table</a:t>
            </a:r>
            <a:r>
              <a:rPr lang="en-US" sz="2400" dirty="0"/>
              <a:t>: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71296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0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2800" b="1" dirty="0"/>
              <a:t>DBMS Relational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309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Domain Relational Calculus (DRC)</a:t>
            </a:r>
          </a:p>
          <a:p>
            <a:pPr marL="0" indent="0">
              <a:buNone/>
            </a:pPr>
            <a:r>
              <a:rPr lang="en-US" sz="2400" dirty="0"/>
              <a:t>In domain relational calculus the records are filtered based on the </a:t>
            </a:r>
            <a:r>
              <a:rPr lang="en-US" sz="2400" dirty="0" smtClean="0"/>
              <a:t>domains. </a:t>
            </a:r>
            <a:endParaRPr lang="en-IN" sz="2400" b="1" dirty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27851" cy="352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8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     Problems:Traditional approach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171700" lvl="5" indent="0">
              <a:buNone/>
            </a:pPr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8" y="1628800"/>
            <a:ext cx="817740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Sethuraman\Downloads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The Database Technology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Database Vs Database Management System</a:t>
            </a:r>
          </a:p>
          <a:p>
            <a:pPr marL="0" indent="0">
              <a:buNone/>
            </a:pPr>
            <a:r>
              <a:rPr lang="en-IN" b="1" dirty="0" smtClean="0"/>
              <a:t>Database:</a:t>
            </a:r>
          </a:p>
          <a:p>
            <a:r>
              <a:rPr lang="en-IN" dirty="0" smtClean="0"/>
              <a:t>Computer based record-keeping system</a:t>
            </a:r>
          </a:p>
          <a:p>
            <a:r>
              <a:rPr lang="en-US" dirty="0" smtClean="0"/>
              <a:t>Collection of interrelated (persistent) data</a:t>
            </a:r>
          </a:p>
          <a:p>
            <a:r>
              <a:rPr lang="en-IN" dirty="0" smtClean="0"/>
              <a:t>Records &amp; maintains data</a:t>
            </a:r>
          </a:p>
          <a:p>
            <a:pPr marL="0" indent="0">
              <a:buNone/>
            </a:pPr>
            <a:r>
              <a:rPr lang="en-IN" b="1" dirty="0" smtClean="0"/>
              <a:t>Database Management System:</a:t>
            </a:r>
          </a:p>
          <a:p>
            <a:r>
              <a:rPr lang="en-US" dirty="0" smtClean="0"/>
              <a:t>Collection of files that contain related data</a:t>
            </a:r>
          </a:p>
          <a:p>
            <a:r>
              <a:rPr lang="en-US" dirty="0" smtClean="0"/>
              <a:t>Managed by a specialized piece of software known as a database </a:t>
            </a:r>
          </a:p>
          <a:p>
            <a:r>
              <a:rPr lang="en-IN" dirty="0" smtClean="0"/>
              <a:t>management system (DBMS) </a:t>
            </a:r>
          </a:p>
          <a:p>
            <a:r>
              <a:rPr lang="en-US" dirty="0" smtClean="0"/>
              <a:t>Layer of abstraction between the application programs and the file system</a:t>
            </a:r>
            <a:endParaRPr lang="en-IN" dirty="0" smtClean="0"/>
          </a:p>
        </p:txBody>
      </p:sp>
      <p:pic>
        <p:nvPicPr>
          <p:cNvPr id="4" name="Picture 2" descr="C:\Users\Sethuraman\Download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78460"/>
            <a:ext cx="890300" cy="8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2950</Words>
  <Application>Microsoft Office PowerPoint</Application>
  <PresentationFormat>On-screen Show (4:3)</PresentationFormat>
  <Paragraphs>471</Paragraphs>
  <Slides>73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 DATABASE MANAGEMENT SYSTEM  SCSA1301 </vt:lpstr>
      <vt:lpstr>COURSE OBJECTIVES</vt:lpstr>
      <vt:lpstr>INTRODUCTION TO DATABASES  Unit – I </vt:lpstr>
      <vt:lpstr>Database Introduction </vt:lpstr>
      <vt:lpstr>Database Introduction </vt:lpstr>
      <vt:lpstr>Traditional Method of Storage </vt:lpstr>
      <vt:lpstr>Ways of storing data in files</vt:lpstr>
      <vt:lpstr>     Problems:Traditional approach</vt:lpstr>
      <vt:lpstr>The Database Technology</vt:lpstr>
      <vt:lpstr>       Where does the RDBMS fit in?</vt:lpstr>
      <vt:lpstr>   Services provided by a DBMS </vt:lpstr>
      <vt:lpstr>Advantages of a DBMS</vt:lpstr>
      <vt:lpstr>Users of a DBMS </vt:lpstr>
      <vt:lpstr>Database Technologies </vt:lpstr>
      <vt:lpstr>Relational Model Basics </vt:lpstr>
      <vt:lpstr>A sample relation</vt:lpstr>
      <vt:lpstr>Keys and Constrains </vt:lpstr>
      <vt:lpstr>Keys and Constrains </vt:lpstr>
      <vt:lpstr>Keys and Constrains </vt:lpstr>
      <vt:lpstr>Conceptual design Entity Relationship modeling</vt:lpstr>
      <vt:lpstr>Design levels of a database </vt:lpstr>
      <vt:lpstr>ER modeling </vt:lpstr>
      <vt:lpstr>DATABASE SYSTEM CONCEPTS  AND  ARCHITECTURE</vt:lpstr>
      <vt:lpstr>Data Modeling Jargons</vt:lpstr>
      <vt:lpstr>THREE SCHEMA ARCHITECTURE</vt:lpstr>
      <vt:lpstr>Data Modeling Jargons</vt:lpstr>
      <vt:lpstr>Data Modeling Jargons</vt:lpstr>
      <vt:lpstr>Data Modeling Jargons</vt:lpstr>
      <vt:lpstr>E-R MODEL</vt:lpstr>
      <vt:lpstr>E-R MODEL</vt:lpstr>
      <vt:lpstr>E-R MODEL</vt:lpstr>
      <vt:lpstr>E-R MODEL</vt:lpstr>
      <vt:lpstr>E-R MODEL</vt:lpstr>
      <vt:lpstr>E-R MODEL</vt:lpstr>
      <vt:lpstr>E-R MODEL</vt:lpstr>
      <vt:lpstr>E-R MODEL</vt:lpstr>
      <vt:lpstr>E-R MODEL</vt:lpstr>
      <vt:lpstr>E-R MODEL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ER modelling -Notations</vt:lpstr>
      <vt:lpstr>Summary </vt:lpstr>
      <vt:lpstr>Case study</vt:lpstr>
      <vt:lpstr>Case study</vt:lpstr>
      <vt:lpstr>Case study</vt:lpstr>
      <vt:lpstr>Case study</vt:lpstr>
      <vt:lpstr>Case study</vt:lpstr>
      <vt:lpstr>Logical database design Converting Er Diagrams To Relational Schema </vt:lpstr>
      <vt:lpstr>Logical database design Converting Er Diagrams To Relational Schema </vt:lpstr>
      <vt:lpstr>RELATIONAL ALGEBRA OPERATIONS</vt:lpstr>
      <vt:lpstr>BASIC RELATIONAL ALGEBRA OPERATIONS</vt:lpstr>
      <vt:lpstr>BASIC RELATIONAL ALGEBRA OPERATIONS</vt:lpstr>
      <vt:lpstr>BASIC RELATIONAL ALGEBRA OPERATIONS</vt:lpstr>
      <vt:lpstr>BASIC RELATIONAL ALGEBRA OPERATIONS</vt:lpstr>
      <vt:lpstr>BASIC RELATIONAL ALGEBRA OPERATIONS</vt:lpstr>
      <vt:lpstr>BASIC RELATIONAL ALGEBRA OPERATIONS</vt:lpstr>
      <vt:lpstr>DBMS Relational Calculus</vt:lpstr>
      <vt:lpstr>DBMS Relational Calculus</vt:lpstr>
      <vt:lpstr>DBMS Relational Calculus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 SCSA1301</dc:title>
  <dc:creator>Windows User</dc:creator>
  <cp:lastModifiedBy>Windows User</cp:lastModifiedBy>
  <cp:revision>70</cp:revision>
  <dcterms:created xsi:type="dcterms:W3CDTF">2020-08-09T17:00:56Z</dcterms:created>
  <dcterms:modified xsi:type="dcterms:W3CDTF">2020-09-02T06:24:20Z</dcterms:modified>
</cp:coreProperties>
</file>