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4" r:id="rId2"/>
    <p:sldId id="355" r:id="rId3"/>
    <p:sldId id="295"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56" r:id="rId33"/>
    <p:sldId id="357" r:id="rId34"/>
    <p:sldId id="326" r:id="rId35"/>
    <p:sldId id="327" r:id="rId36"/>
    <p:sldId id="358" r:id="rId37"/>
    <p:sldId id="359" r:id="rId38"/>
    <p:sldId id="360" r:id="rId39"/>
    <p:sldId id="361" r:id="rId40"/>
    <p:sldId id="328" r:id="rId41"/>
    <p:sldId id="362" r:id="rId42"/>
    <p:sldId id="371" r:id="rId43"/>
    <p:sldId id="364" r:id="rId44"/>
    <p:sldId id="363" r:id="rId45"/>
    <p:sldId id="365" r:id="rId46"/>
    <p:sldId id="366" r:id="rId47"/>
    <p:sldId id="330" r:id="rId48"/>
    <p:sldId id="367" r:id="rId49"/>
    <p:sldId id="368" r:id="rId50"/>
    <p:sldId id="369" r:id="rId51"/>
    <p:sldId id="370" r:id="rId52"/>
    <p:sldId id="341" r:id="rId53"/>
    <p:sldId id="351" r:id="rId54"/>
    <p:sldId id="342" r:id="rId55"/>
    <p:sldId id="343" r:id="rId56"/>
    <p:sldId id="344" r:id="rId57"/>
    <p:sldId id="345" r:id="rId58"/>
    <p:sldId id="346" r:id="rId59"/>
    <p:sldId id="347" r:id="rId60"/>
    <p:sldId id="348" r:id="rId61"/>
    <p:sldId id="349" r:id="rId62"/>
    <p:sldId id="350"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D370F1-A8D7-4E8C-958B-4266D2FCCF74}"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7BF8-6C68-424F-9BEA-76F06FDFBB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370F1-A8D7-4E8C-958B-4266D2FCCF74}"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7BF8-6C68-424F-9BEA-76F06FDFBB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370F1-A8D7-4E8C-958B-4266D2FCCF74}"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7BF8-6C68-424F-9BEA-76F06FDFBB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370F1-A8D7-4E8C-958B-4266D2FCCF74}"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7BF8-6C68-424F-9BEA-76F06FDFBB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D370F1-A8D7-4E8C-958B-4266D2FCCF74}"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7BF8-6C68-424F-9BEA-76F06FDFBB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D370F1-A8D7-4E8C-958B-4266D2FCCF74}"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D7BF8-6C68-424F-9BEA-76F06FDFBB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D370F1-A8D7-4E8C-958B-4266D2FCCF74}" type="datetimeFigureOut">
              <a:rPr lang="en-US" smtClean="0"/>
              <a:pPr/>
              <a:t>10/5/2020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8D7BF8-6C68-424F-9BEA-76F06FDFBB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D370F1-A8D7-4E8C-958B-4266D2FCCF74}" type="datetimeFigureOut">
              <a:rPr lang="en-US" smtClean="0"/>
              <a:pPr/>
              <a:t>10/5/2020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8D7BF8-6C68-424F-9BEA-76F06FDFBB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370F1-A8D7-4E8C-958B-4266D2FCCF74}" type="datetimeFigureOut">
              <a:rPr lang="en-US" smtClean="0"/>
              <a:pPr/>
              <a:t>10/5/2020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8D7BF8-6C68-424F-9BEA-76F06FDFBB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370F1-A8D7-4E8C-958B-4266D2FCCF74}"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D7BF8-6C68-424F-9BEA-76F06FDFBB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370F1-A8D7-4E8C-958B-4266D2FCCF74}"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D7BF8-6C68-424F-9BEA-76F06FDFBB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370F1-A8D7-4E8C-958B-4266D2FCCF74}" type="datetimeFigureOut">
              <a:rPr lang="en-US" smtClean="0"/>
              <a:pPr/>
              <a:t>10/5/2020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D7BF8-6C68-424F-9BEA-76F06FDFBB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3</a:t>
            </a:r>
            <a:endParaRPr lang="en-US" dirty="0"/>
          </a:p>
        </p:txBody>
      </p:sp>
      <p:sp>
        <p:nvSpPr>
          <p:cNvPr id="3" name="Content Placeholder 2"/>
          <p:cNvSpPr>
            <a:spLocks noGrp="1"/>
          </p:cNvSpPr>
          <p:nvPr>
            <p:ph idx="1"/>
          </p:nvPr>
        </p:nvSpPr>
        <p:spPr/>
        <p:txBody>
          <a:bodyPr/>
          <a:lstStyle/>
          <a:p>
            <a:r>
              <a:rPr lang="en-US" dirty="0" smtClean="0"/>
              <a:t>SQL Queries -Embedded SQL -My SQL: Basics, Queries in </a:t>
            </a:r>
            <a:r>
              <a:rPr lang="en-US" dirty="0" err="1" smtClean="0"/>
              <a:t>MySQL</a:t>
            </a:r>
            <a:endParaRPr lang="en-US" dirty="0" smtClean="0"/>
          </a:p>
          <a:p>
            <a:r>
              <a:rPr lang="en-US" dirty="0" smtClean="0"/>
              <a:t>Algorithms </a:t>
            </a:r>
            <a:r>
              <a:rPr lang="en-US" dirty="0" smtClean="0"/>
              <a:t>for Query Processing and Optimization </a:t>
            </a:r>
            <a:endParaRPr lang="en-US" dirty="0" smtClean="0"/>
          </a:p>
          <a:p>
            <a:r>
              <a:rPr lang="en-US" dirty="0" smtClean="0"/>
              <a:t>Introduction </a:t>
            </a:r>
            <a:r>
              <a:rPr lang="en-US" dirty="0" smtClean="0"/>
              <a:t>to Transaction Processing Concepts and Theory </a:t>
            </a:r>
            <a:endParaRPr lang="en-US" dirty="0" smtClean="0"/>
          </a:p>
          <a:p>
            <a:r>
              <a:rPr lang="en-US" dirty="0" smtClean="0"/>
              <a:t>Concurrency </a:t>
            </a:r>
            <a:r>
              <a:rPr lang="en-US" dirty="0" smtClean="0"/>
              <a:t>control techniques.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90600" y="1709738"/>
            <a:ext cx="7391400" cy="4538662"/>
          </a:xfrm>
          <a:prstGeom prst="rect">
            <a:avLst/>
          </a:prstGeom>
          <a:noFill/>
          <a:ln w="9525">
            <a:noFill/>
            <a:miter lim="800000"/>
            <a:headEnd/>
            <a:tailEnd/>
          </a:ln>
          <a:effectLst/>
        </p:spPr>
      </p:pic>
      <p:sp>
        <p:nvSpPr>
          <p:cNvPr id="6" name="Rectangle 5"/>
          <p:cNvSpPr/>
          <p:nvPr/>
        </p:nvSpPr>
        <p:spPr>
          <a:xfrm>
            <a:off x="1066800" y="533400"/>
            <a:ext cx="75438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7030A0"/>
                </a:solidFill>
              </a:rPr>
              <a:t>Equivalent Relational Algebra Expression</a:t>
            </a:r>
            <a:endParaRPr lang="en-US" sz="3200" dirty="0">
              <a:solidFill>
                <a:srgbClr val="7030A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590800"/>
            <a:ext cx="8229600" cy="1143000"/>
          </a:xfrm>
        </p:spPr>
        <p:style>
          <a:lnRef idx="1">
            <a:schemeClr val="accent2"/>
          </a:lnRef>
          <a:fillRef idx="2">
            <a:schemeClr val="accent2"/>
          </a:fillRef>
          <a:effectRef idx="1">
            <a:schemeClr val="accent2"/>
          </a:effectRef>
          <a:fontRef idx="minor">
            <a:schemeClr val="dk1"/>
          </a:fontRef>
        </p:style>
        <p:txBody>
          <a:bodyPr/>
          <a:lstStyle/>
          <a:p>
            <a:r>
              <a:rPr lang="en-US" dirty="0" smtClean="0"/>
              <a:t>Generating Query Tree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dirty="0" smtClean="0"/>
              <a:t>Query Tree/Graph</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Query tree - </a:t>
            </a:r>
            <a:r>
              <a:rPr lang="en-US" dirty="0" smtClean="0"/>
              <a:t> </a:t>
            </a:r>
            <a:r>
              <a:rPr lang="en-US" b="1" dirty="0" smtClean="0"/>
              <a:t>Tree</a:t>
            </a:r>
            <a:r>
              <a:rPr lang="en-US" dirty="0" smtClean="0"/>
              <a:t> data structure representing a relational algebra expression. </a:t>
            </a:r>
          </a:p>
          <a:p>
            <a:endParaRPr lang="en-US" dirty="0" smtClean="0"/>
          </a:p>
          <a:p>
            <a:r>
              <a:rPr lang="en-US" b="1" dirty="0" smtClean="0"/>
              <a:t>Query graph </a:t>
            </a:r>
            <a:r>
              <a:rPr lang="en-US" dirty="0" smtClean="0"/>
              <a:t>- Graph data structure representing a relational algebra expression.</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Select </a:t>
            </a:r>
            <a:r>
              <a:rPr lang="en-US" dirty="0" err="1" smtClean="0">
                <a:solidFill>
                  <a:srgbClr val="0070C0"/>
                </a:solidFill>
              </a:rPr>
              <a:t>pnumber</a:t>
            </a:r>
            <a:r>
              <a:rPr lang="en-US" dirty="0" smtClean="0">
                <a:solidFill>
                  <a:srgbClr val="0070C0"/>
                </a:solidFill>
              </a:rPr>
              <a:t>, </a:t>
            </a:r>
            <a:r>
              <a:rPr lang="en-US" dirty="0" err="1" smtClean="0">
                <a:solidFill>
                  <a:srgbClr val="0070C0"/>
                </a:solidFill>
              </a:rPr>
              <a:t>dnum</a:t>
            </a:r>
            <a:r>
              <a:rPr lang="en-US" dirty="0" smtClean="0">
                <a:solidFill>
                  <a:srgbClr val="0070C0"/>
                </a:solidFill>
              </a:rPr>
              <a:t>, </a:t>
            </a:r>
            <a:r>
              <a:rPr lang="en-US" dirty="0" smtClean="0">
                <a:solidFill>
                  <a:srgbClr val="FF0000"/>
                </a:solidFill>
              </a:rPr>
              <a:t>Lname, Address, </a:t>
            </a:r>
            <a:r>
              <a:rPr lang="en-US" dirty="0" err="1" smtClean="0">
                <a:solidFill>
                  <a:srgbClr val="FF0000"/>
                </a:solidFill>
              </a:rPr>
              <a:t>Bdata</a:t>
            </a:r>
            <a:r>
              <a:rPr lang="en-US" dirty="0" smtClean="0">
                <a:solidFill>
                  <a:srgbClr val="FF0000"/>
                </a:solidFill>
              </a:rPr>
              <a:t> </a:t>
            </a:r>
            <a:r>
              <a:rPr lang="en-US" dirty="0" smtClean="0"/>
              <a:t>from </a:t>
            </a:r>
            <a:r>
              <a:rPr lang="en-US" dirty="0" smtClean="0">
                <a:solidFill>
                  <a:srgbClr val="0070C0"/>
                </a:solidFill>
              </a:rPr>
              <a:t>Project, </a:t>
            </a:r>
            <a:r>
              <a:rPr lang="en-US" dirty="0" smtClean="0">
                <a:solidFill>
                  <a:srgbClr val="00B050"/>
                </a:solidFill>
              </a:rPr>
              <a:t>Department</a:t>
            </a:r>
            <a:r>
              <a:rPr lang="en-US" dirty="0" smtClean="0">
                <a:solidFill>
                  <a:srgbClr val="0070C0"/>
                </a:solidFill>
              </a:rPr>
              <a:t>, </a:t>
            </a:r>
            <a:r>
              <a:rPr lang="en-US" dirty="0" smtClean="0">
                <a:solidFill>
                  <a:srgbClr val="FF0000"/>
                </a:solidFill>
              </a:rPr>
              <a:t>Employee</a:t>
            </a:r>
            <a:r>
              <a:rPr lang="en-US" dirty="0" smtClean="0">
                <a:solidFill>
                  <a:srgbClr val="0070C0"/>
                </a:solidFill>
              </a:rPr>
              <a:t> </a:t>
            </a:r>
          </a:p>
          <a:p>
            <a:pPr>
              <a:buNone/>
            </a:pPr>
            <a:r>
              <a:rPr lang="en-US" dirty="0" smtClean="0"/>
              <a:t>    where </a:t>
            </a:r>
            <a:r>
              <a:rPr lang="en-US" sz="2800" dirty="0" smtClean="0">
                <a:solidFill>
                  <a:srgbClr val="0070C0"/>
                </a:solidFill>
              </a:rPr>
              <a:t>DNUM</a:t>
            </a:r>
            <a:r>
              <a:rPr lang="en-US" sz="2800" dirty="0" smtClean="0"/>
              <a:t> = </a:t>
            </a:r>
            <a:r>
              <a:rPr lang="en-US" sz="2800" dirty="0" smtClean="0">
                <a:solidFill>
                  <a:srgbClr val="00B050"/>
                </a:solidFill>
              </a:rPr>
              <a:t>DNUMBER</a:t>
            </a:r>
            <a:r>
              <a:rPr lang="en-US" sz="2800" dirty="0" smtClean="0"/>
              <a:t>  AND </a:t>
            </a:r>
            <a:r>
              <a:rPr lang="en-US" sz="2800" dirty="0" smtClean="0">
                <a:solidFill>
                  <a:srgbClr val="00B050"/>
                </a:solidFill>
              </a:rPr>
              <a:t>MGRSSN</a:t>
            </a:r>
            <a:r>
              <a:rPr lang="en-US" sz="2800" dirty="0" smtClean="0">
                <a:solidFill>
                  <a:srgbClr val="FF0000"/>
                </a:solidFill>
              </a:rPr>
              <a:t> = SSN </a:t>
            </a:r>
            <a:r>
              <a:rPr lang="en-US" sz="2800" dirty="0" smtClean="0"/>
              <a:t>AND </a:t>
            </a:r>
            <a:r>
              <a:rPr lang="en-US" sz="2800" dirty="0" smtClean="0">
                <a:solidFill>
                  <a:srgbClr val="0070C0"/>
                </a:solidFill>
              </a:rPr>
              <a:t>PLOCATION</a:t>
            </a:r>
            <a:r>
              <a:rPr lang="en-US" sz="2800" dirty="0" smtClean="0"/>
              <a:t> = ‘STAFFORD’;</a:t>
            </a:r>
          </a:p>
          <a:p>
            <a:r>
              <a:rPr lang="en-US" sz="2800" dirty="0" smtClean="0"/>
              <a:t>Tables used</a:t>
            </a:r>
          </a:p>
          <a:p>
            <a:pPr lvl="1"/>
            <a:r>
              <a:rPr lang="en-US" sz="2400" dirty="0" smtClean="0"/>
              <a:t>Project</a:t>
            </a:r>
          </a:p>
          <a:p>
            <a:pPr lvl="1"/>
            <a:r>
              <a:rPr lang="en-US" sz="2400" dirty="0" smtClean="0"/>
              <a:t>Department</a:t>
            </a:r>
          </a:p>
          <a:p>
            <a:pPr lvl="1"/>
            <a:r>
              <a:rPr lang="en-US" sz="2400" dirty="0" smtClean="0"/>
              <a:t>Employee</a:t>
            </a:r>
          </a:p>
          <a:p>
            <a:pPr>
              <a:buNone/>
            </a:pP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Schema</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Employee</a:t>
            </a:r>
          </a:p>
          <a:p>
            <a:endParaRPr lang="en-US" dirty="0" smtClean="0"/>
          </a:p>
          <a:p>
            <a:pPr>
              <a:buNone/>
            </a:pPr>
            <a:endParaRPr lang="en-US" dirty="0" smtClean="0"/>
          </a:p>
          <a:p>
            <a:r>
              <a:rPr lang="en-US" dirty="0" smtClean="0"/>
              <a:t>Department</a:t>
            </a:r>
          </a:p>
          <a:p>
            <a:endParaRPr lang="en-US" dirty="0" smtClean="0"/>
          </a:p>
          <a:p>
            <a:endParaRPr lang="en-US" dirty="0" smtClean="0"/>
          </a:p>
          <a:p>
            <a:r>
              <a:rPr lang="en-US" dirty="0" smtClean="0"/>
              <a:t>Project</a:t>
            </a:r>
          </a:p>
          <a:p>
            <a:endParaRPr lang="en-US" dirty="0" smtClean="0"/>
          </a:p>
          <a:p>
            <a:endParaRPr lang="en-US" dirty="0" smtClean="0"/>
          </a:p>
          <a:p>
            <a:pPr>
              <a:buNone/>
            </a:pPr>
            <a:endParaRPr lang="en-US" dirty="0" smtClean="0"/>
          </a:p>
          <a:p>
            <a:endParaRPr lang="en-US" dirty="0"/>
          </a:p>
        </p:txBody>
      </p:sp>
      <p:graphicFrame>
        <p:nvGraphicFramePr>
          <p:cNvPr id="4" name="Table 3"/>
          <p:cNvGraphicFramePr>
            <a:graphicFrameLocks noGrp="1"/>
          </p:cNvGraphicFramePr>
          <p:nvPr/>
        </p:nvGraphicFramePr>
        <p:xfrm>
          <a:off x="304800" y="2209800"/>
          <a:ext cx="7726680" cy="640080"/>
        </p:xfrm>
        <a:graphic>
          <a:graphicData uri="http://schemas.openxmlformats.org/drawingml/2006/table">
            <a:tbl>
              <a:tblPr firstRow="1" bandRow="1">
                <a:tableStyleId>{5C22544A-7EE6-4342-B048-85BDC9FD1C3A}</a:tableStyleId>
              </a:tblPr>
              <a:tblGrid>
                <a:gridCol w="838200"/>
                <a:gridCol w="762000"/>
                <a:gridCol w="640080"/>
                <a:gridCol w="609600"/>
                <a:gridCol w="990600"/>
                <a:gridCol w="914400"/>
                <a:gridCol w="609600"/>
                <a:gridCol w="1501140"/>
                <a:gridCol w="861060"/>
              </a:tblGrid>
              <a:tr h="370840">
                <a:tc>
                  <a:txBody>
                    <a:bodyPr/>
                    <a:lstStyle/>
                    <a:p>
                      <a:r>
                        <a:rPr lang="en-US" dirty="0" err="1" smtClean="0">
                          <a:solidFill>
                            <a:schemeClr val="bg1"/>
                          </a:solidFill>
                        </a:rPr>
                        <a:t>fname</a:t>
                      </a:r>
                      <a:endParaRPr lang="en-US" dirty="0">
                        <a:solidFill>
                          <a:schemeClr val="bg1"/>
                        </a:solidFill>
                      </a:endParaRPr>
                    </a:p>
                  </a:txBody>
                  <a:tcPr>
                    <a:solidFill>
                      <a:srgbClr val="FF0000"/>
                    </a:solidFill>
                  </a:tcPr>
                </a:tc>
                <a:tc>
                  <a:txBody>
                    <a:bodyPr/>
                    <a:lstStyle/>
                    <a:p>
                      <a:r>
                        <a:rPr lang="en-US" dirty="0" smtClean="0"/>
                        <a:t>lname</a:t>
                      </a:r>
                      <a:endParaRPr lang="en-US" dirty="0"/>
                    </a:p>
                  </a:txBody>
                  <a:tcPr>
                    <a:solidFill>
                      <a:srgbClr val="FF0000"/>
                    </a:solidFill>
                  </a:tcPr>
                </a:tc>
                <a:tc>
                  <a:txBody>
                    <a:bodyPr/>
                    <a:lstStyle/>
                    <a:p>
                      <a:r>
                        <a:rPr lang="en-US" u="sng" dirty="0" smtClean="0"/>
                        <a:t>SSN</a:t>
                      </a:r>
                      <a:endParaRPr lang="en-US" u="sng" dirty="0"/>
                    </a:p>
                  </a:txBody>
                  <a:tcPr>
                    <a:solidFill>
                      <a:srgbClr val="FF0000"/>
                    </a:solidFill>
                  </a:tcPr>
                </a:tc>
                <a:tc>
                  <a:txBody>
                    <a:bodyPr/>
                    <a:lstStyle/>
                    <a:p>
                      <a:r>
                        <a:rPr lang="en-US" dirty="0" smtClean="0"/>
                        <a:t>Dob</a:t>
                      </a:r>
                      <a:endParaRPr lang="en-US" dirty="0"/>
                    </a:p>
                  </a:txBody>
                  <a:tcPr>
                    <a:solidFill>
                      <a:srgbClr val="FF0000"/>
                    </a:solidFill>
                  </a:tcPr>
                </a:tc>
                <a:tc>
                  <a:txBody>
                    <a:bodyPr/>
                    <a:lstStyle/>
                    <a:p>
                      <a:r>
                        <a:rPr lang="en-US" dirty="0" smtClean="0"/>
                        <a:t>Address</a:t>
                      </a:r>
                      <a:endParaRPr lang="en-US" dirty="0"/>
                    </a:p>
                  </a:txBody>
                  <a:tcPr>
                    <a:solidFill>
                      <a:srgbClr val="FF0000"/>
                    </a:solidFill>
                  </a:tcPr>
                </a:tc>
                <a:tc>
                  <a:txBody>
                    <a:bodyPr/>
                    <a:lstStyle/>
                    <a:p>
                      <a:r>
                        <a:rPr lang="en-US" dirty="0" smtClean="0"/>
                        <a:t>Gender</a:t>
                      </a:r>
                      <a:endParaRPr lang="en-US" dirty="0"/>
                    </a:p>
                  </a:txBody>
                  <a:tcPr>
                    <a:solidFill>
                      <a:srgbClr val="FF0000"/>
                    </a:solidFill>
                  </a:tcPr>
                </a:tc>
                <a:tc>
                  <a:txBody>
                    <a:bodyPr/>
                    <a:lstStyle/>
                    <a:p>
                      <a:r>
                        <a:rPr lang="en-US" dirty="0" smtClean="0"/>
                        <a:t>Sal</a:t>
                      </a:r>
                      <a:endParaRPr lang="en-US" dirty="0"/>
                    </a:p>
                  </a:txBody>
                  <a:tcPr>
                    <a:solidFill>
                      <a:srgbClr val="FF0000"/>
                    </a:solidFill>
                  </a:tcPr>
                </a:tc>
                <a:tc>
                  <a:txBody>
                    <a:bodyPr/>
                    <a:lstStyle/>
                    <a:p>
                      <a:r>
                        <a:rPr lang="en-US" dirty="0" err="1" smtClean="0"/>
                        <a:t>SuperSSN</a:t>
                      </a:r>
                      <a:endParaRPr lang="en-US" dirty="0"/>
                    </a:p>
                  </a:txBody>
                  <a:tcPr>
                    <a:solidFill>
                      <a:srgbClr val="FF0000"/>
                    </a:solidFill>
                  </a:tcPr>
                </a:tc>
                <a:tc>
                  <a:txBody>
                    <a:bodyPr/>
                    <a:lstStyle/>
                    <a:p>
                      <a:r>
                        <a:rPr lang="en-US" dirty="0" err="1" smtClean="0"/>
                        <a:t>Dno</a:t>
                      </a:r>
                      <a:endParaRPr lang="en-US" dirty="0"/>
                    </a:p>
                  </a:txBody>
                  <a:tcPr>
                    <a:solidFill>
                      <a:srgbClr val="FF0000"/>
                    </a:solidFill>
                  </a:tcPr>
                </a:tc>
              </a:tr>
            </a:tbl>
          </a:graphicData>
        </a:graphic>
      </p:graphicFrame>
      <p:graphicFrame>
        <p:nvGraphicFramePr>
          <p:cNvPr id="5" name="Table 4"/>
          <p:cNvGraphicFramePr>
            <a:graphicFrameLocks noGrp="1"/>
          </p:cNvGraphicFramePr>
          <p:nvPr/>
        </p:nvGraphicFramePr>
        <p:xfrm>
          <a:off x="838200" y="3962400"/>
          <a:ext cx="7010400" cy="457200"/>
        </p:xfrm>
        <a:graphic>
          <a:graphicData uri="http://schemas.openxmlformats.org/drawingml/2006/table">
            <a:tbl>
              <a:tblPr firstRow="1" bandRow="1">
                <a:tableStyleId>{5C22544A-7EE6-4342-B048-85BDC9FD1C3A}</a:tableStyleId>
              </a:tblPr>
              <a:tblGrid>
                <a:gridCol w="1752600"/>
                <a:gridCol w="1752600"/>
                <a:gridCol w="1752600"/>
                <a:gridCol w="1752600"/>
              </a:tblGrid>
              <a:tr h="457200">
                <a:tc>
                  <a:txBody>
                    <a:bodyPr/>
                    <a:lstStyle/>
                    <a:p>
                      <a:r>
                        <a:rPr lang="en-US" dirty="0" err="1" smtClean="0"/>
                        <a:t>Dname</a:t>
                      </a:r>
                      <a:endParaRPr lang="en-US" dirty="0"/>
                    </a:p>
                  </a:txBody>
                  <a:tcPr>
                    <a:solidFill>
                      <a:srgbClr val="00B050"/>
                    </a:solidFill>
                  </a:tcPr>
                </a:tc>
                <a:tc>
                  <a:txBody>
                    <a:bodyPr/>
                    <a:lstStyle/>
                    <a:p>
                      <a:r>
                        <a:rPr lang="en-US" dirty="0" err="1" smtClean="0"/>
                        <a:t>Dnumber</a:t>
                      </a:r>
                      <a:endParaRPr lang="en-US" dirty="0"/>
                    </a:p>
                  </a:txBody>
                  <a:tcPr>
                    <a:solidFill>
                      <a:srgbClr val="00B050"/>
                    </a:solidFill>
                  </a:tcPr>
                </a:tc>
                <a:tc>
                  <a:txBody>
                    <a:bodyPr/>
                    <a:lstStyle/>
                    <a:p>
                      <a:r>
                        <a:rPr lang="en-US" dirty="0" err="1" smtClean="0"/>
                        <a:t>MgrSSN</a:t>
                      </a:r>
                      <a:endParaRPr lang="en-US" dirty="0"/>
                    </a:p>
                  </a:txBody>
                  <a:tcPr>
                    <a:solidFill>
                      <a:srgbClr val="00B050"/>
                    </a:solidFill>
                  </a:tcPr>
                </a:tc>
                <a:tc>
                  <a:txBody>
                    <a:bodyPr/>
                    <a:lstStyle/>
                    <a:p>
                      <a:r>
                        <a:rPr lang="en-US" dirty="0" err="1" smtClean="0"/>
                        <a:t>Mgrstartdate</a:t>
                      </a:r>
                      <a:endParaRPr lang="en-US" dirty="0"/>
                    </a:p>
                  </a:txBody>
                  <a:tcPr>
                    <a:solidFill>
                      <a:srgbClr val="00B050"/>
                    </a:solidFill>
                  </a:tcPr>
                </a:tc>
              </a:tr>
            </a:tbl>
          </a:graphicData>
        </a:graphic>
      </p:graphicFrame>
      <p:graphicFrame>
        <p:nvGraphicFramePr>
          <p:cNvPr id="6" name="Table 5"/>
          <p:cNvGraphicFramePr>
            <a:graphicFrameLocks noGrp="1"/>
          </p:cNvGraphicFramePr>
          <p:nvPr/>
        </p:nvGraphicFramePr>
        <p:xfrm>
          <a:off x="914400" y="6019800"/>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err="1" smtClean="0"/>
                        <a:t>Pname</a:t>
                      </a:r>
                      <a:endParaRPr lang="en-US" dirty="0"/>
                    </a:p>
                  </a:txBody>
                  <a:tcPr>
                    <a:solidFill>
                      <a:srgbClr val="0070C0"/>
                    </a:solidFill>
                  </a:tcPr>
                </a:tc>
                <a:tc>
                  <a:txBody>
                    <a:bodyPr/>
                    <a:lstStyle/>
                    <a:p>
                      <a:r>
                        <a:rPr lang="en-US" dirty="0" err="1" smtClean="0"/>
                        <a:t>Pnumber</a:t>
                      </a:r>
                      <a:endParaRPr lang="en-US" dirty="0"/>
                    </a:p>
                  </a:txBody>
                  <a:tcPr>
                    <a:solidFill>
                      <a:srgbClr val="0070C0"/>
                    </a:solidFill>
                  </a:tcPr>
                </a:tc>
                <a:tc>
                  <a:txBody>
                    <a:bodyPr/>
                    <a:lstStyle/>
                    <a:p>
                      <a:r>
                        <a:rPr lang="en-US" dirty="0" err="1" smtClean="0"/>
                        <a:t>PLocation</a:t>
                      </a:r>
                      <a:endParaRPr lang="en-US" dirty="0"/>
                    </a:p>
                  </a:txBody>
                  <a:tcPr>
                    <a:solidFill>
                      <a:srgbClr val="0070C0"/>
                    </a:solidFill>
                  </a:tcPr>
                </a:tc>
                <a:tc>
                  <a:txBody>
                    <a:bodyPr/>
                    <a:lstStyle/>
                    <a:p>
                      <a:r>
                        <a:rPr lang="en-US" dirty="0" err="1" smtClean="0"/>
                        <a:t>Dnum</a:t>
                      </a:r>
                      <a:endParaRPr lang="en-US" dirty="0"/>
                    </a:p>
                  </a:txBody>
                  <a:tcPr>
                    <a:solidFill>
                      <a:srgbClr val="0070C0"/>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Cartesian Product (X)</a:t>
            </a:r>
            <a:endParaRPr lang="en-US" dirty="0"/>
          </a:p>
        </p:txBody>
      </p:sp>
      <p:sp>
        <p:nvSpPr>
          <p:cNvPr id="3" name="Content Placeholder 2"/>
          <p:cNvSpPr>
            <a:spLocks noGrp="1"/>
          </p:cNvSpPr>
          <p:nvPr>
            <p:ph idx="1"/>
          </p:nvPr>
        </p:nvSpPr>
        <p:spPr>
          <a:xfrm>
            <a:off x="457200" y="1600200"/>
            <a:ext cx="8458200" cy="4525963"/>
          </a:xfrm>
        </p:spPr>
        <p:txBody>
          <a:bodyPr/>
          <a:lstStyle/>
          <a:p>
            <a:r>
              <a:rPr lang="en-US" dirty="0" smtClean="0"/>
              <a:t>Denoted by X</a:t>
            </a:r>
          </a:p>
          <a:p>
            <a:r>
              <a:rPr lang="en-US" dirty="0" smtClean="0"/>
              <a:t>Combine all the columns of the tables </a:t>
            </a:r>
          </a:p>
          <a:p>
            <a:pPr>
              <a:buNone/>
            </a:pPr>
            <a:r>
              <a:rPr lang="en-US" dirty="0" smtClean="0"/>
              <a:t>Here, Department X Project =</a:t>
            </a:r>
          </a:p>
          <a:p>
            <a:pPr>
              <a:buNone/>
            </a:pPr>
            <a:endParaRPr lang="en-US" dirty="0" smtClean="0"/>
          </a:p>
          <a:p>
            <a:pPr>
              <a:buNone/>
            </a:pPr>
            <a:endParaRPr lang="en-US" dirty="0" smtClean="0"/>
          </a:p>
          <a:p>
            <a:pPr>
              <a:buNone/>
            </a:pPr>
            <a:endParaRPr lang="en-US" dirty="0"/>
          </a:p>
        </p:txBody>
      </p:sp>
      <p:graphicFrame>
        <p:nvGraphicFramePr>
          <p:cNvPr id="4" name="Table 3"/>
          <p:cNvGraphicFramePr>
            <a:graphicFrameLocks noGrp="1"/>
          </p:cNvGraphicFramePr>
          <p:nvPr/>
        </p:nvGraphicFramePr>
        <p:xfrm>
          <a:off x="533400" y="3352800"/>
          <a:ext cx="8077200" cy="2123440"/>
        </p:xfrm>
        <a:graphic>
          <a:graphicData uri="http://schemas.openxmlformats.org/drawingml/2006/table">
            <a:tbl>
              <a:tblPr firstRow="1" bandRow="1">
                <a:tableStyleId>{5C22544A-7EE6-4342-B048-85BDC9FD1C3A}</a:tableStyleId>
              </a:tblPr>
              <a:tblGrid>
                <a:gridCol w="1009650"/>
                <a:gridCol w="1009650"/>
                <a:gridCol w="1009650"/>
                <a:gridCol w="1009650"/>
                <a:gridCol w="1009650"/>
                <a:gridCol w="1009650"/>
                <a:gridCol w="1009650"/>
                <a:gridCol w="1009650"/>
              </a:tblGrid>
              <a:tr h="370840">
                <a:tc>
                  <a:txBody>
                    <a:bodyPr/>
                    <a:lstStyle/>
                    <a:p>
                      <a:r>
                        <a:rPr lang="en-US" dirty="0" err="1" smtClean="0"/>
                        <a:t>Dname</a:t>
                      </a:r>
                      <a:endParaRPr lang="en-US" dirty="0"/>
                    </a:p>
                  </a:txBody>
                  <a:tcPr>
                    <a:solidFill>
                      <a:srgbClr val="00B050"/>
                    </a:solidFill>
                  </a:tcPr>
                </a:tc>
                <a:tc>
                  <a:txBody>
                    <a:bodyPr/>
                    <a:lstStyle/>
                    <a:p>
                      <a:r>
                        <a:rPr lang="en-US" dirty="0" err="1" smtClean="0"/>
                        <a:t>Dnumber</a:t>
                      </a:r>
                      <a:endParaRPr lang="en-US" dirty="0"/>
                    </a:p>
                  </a:txBody>
                  <a:tcPr>
                    <a:solidFill>
                      <a:srgbClr val="00B050"/>
                    </a:solidFill>
                  </a:tcPr>
                </a:tc>
                <a:tc>
                  <a:txBody>
                    <a:bodyPr/>
                    <a:lstStyle/>
                    <a:p>
                      <a:r>
                        <a:rPr lang="en-US" dirty="0" err="1" smtClean="0"/>
                        <a:t>MgrSSN</a:t>
                      </a:r>
                      <a:endParaRPr lang="en-US" dirty="0"/>
                    </a:p>
                  </a:txBody>
                  <a:tcPr>
                    <a:solidFill>
                      <a:srgbClr val="00B050"/>
                    </a:solidFill>
                  </a:tcPr>
                </a:tc>
                <a:tc>
                  <a:txBody>
                    <a:bodyPr/>
                    <a:lstStyle/>
                    <a:p>
                      <a:r>
                        <a:rPr lang="en-US" dirty="0" err="1" smtClean="0"/>
                        <a:t>MGRstartdate</a:t>
                      </a:r>
                      <a:endParaRPr lang="en-US" dirty="0"/>
                    </a:p>
                  </a:txBody>
                  <a:tcPr>
                    <a:solidFill>
                      <a:srgbClr val="00B050"/>
                    </a:solidFill>
                  </a:tcPr>
                </a:tc>
                <a:tc>
                  <a:txBody>
                    <a:bodyPr/>
                    <a:lstStyle/>
                    <a:p>
                      <a:r>
                        <a:rPr lang="en-US" dirty="0" err="1" smtClean="0"/>
                        <a:t>Pname</a:t>
                      </a:r>
                      <a:endParaRPr lang="en-US" dirty="0"/>
                    </a:p>
                  </a:txBody>
                  <a:tcPr>
                    <a:solidFill>
                      <a:srgbClr val="0070C0"/>
                    </a:solidFill>
                  </a:tcPr>
                </a:tc>
                <a:tc>
                  <a:txBody>
                    <a:bodyPr/>
                    <a:lstStyle/>
                    <a:p>
                      <a:r>
                        <a:rPr lang="en-US" dirty="0" err="1" smtClean="0"/>
                        <a:t>Pnumber</a:t>
                      </a:r>
                      <a:endParaRPr lang="en-US" dirty="0"/>
                    </a:p>
                  </a:txBody>
                  <a:tcPr>
                    <a:solidFill>
                      <a:srgbClr val="0070C0"/>
                    </a:solidFill>
                  </a:tcPr>
                </a:tc>
                <a:tc>
                  <a:txBody>
                    <a:bodyPr/>
                    <a:lstStyle/>
                    <a:p>
                      <a:r>
                        <a:rPr lang="en-US" dirty="0" err="1" smtClean="0"/>
                        <a:t>PLocation</a:t>
                      </a:r>
                      <a:endParaRPr lang="en-US" dirty="0"/>
                    </a:p>
                  </a:txBody>
                  <a:tcPr>
                    <a:solidFill>
                      <a:srgbClr val="0070C0"/>
                    </a:solidFill>
                  </a:tcPr>
                </a:tc>
                <a:tc>
                  <a:txBody>
                    <a:bodyPr/>
                    <a:lstStyle/>
                    <a:p>
                      <a:r>
                        <a:rPr lang="en-US" dirty="0" err="1" smtClean="0"/>
                        <a:t>Dnum</a:t>
                      </a:r>
                      <a:endParaRPr lang="en-US" dirty="0"/>
                    </a:p>
                  </a:txBody>
                  <a:tcPr>
                    <a:solidFill>
                      <a:srgbClr val="0070C0"/>
                    </a:solidFill>
                  </a:tcPr>
                </a:tc>
              </a:tr>
              <a:tr h="370840">
                <a:tc>
                  <a:txBody>
                    <a:bodyPr/>
                    <a:lstStyle/>
                    <a:p>
                      <a:r>
                        <a:rPr lang="en-US" dirty="0" err="1" smtClean="0"/>
                        <a:t>cse</a:t>
                      </a:r>
                      <a:endParaRPr lang="en-US" dirty="0"/>
                    </a:p>
                  </a:txBody>
                  <a:tcPr>
                    <a:solidFill>
                      <a:schemeClr val="accent3">
                        <a:lumMod val="40000"/>
                        <a:lumOff val="60000"/>
                      </a:schemeClr>
                    </a:solidFill>
                  </a:tcPr>
                </a:tc>
                <a:tc>
                  <a:txBody>
                    <a:bodyPr/>
                    <a:lstStyle/>
                    <a:p>
                      <a:r>
                        <a:rPr lang="en-US" dirty="0" smtClean="0"/>
                        <a:t>1</a:t>
                      </a:r>
                      <a:endParaRPr lang="en-US" dirty="0"/>
                    </a:p>
                  </a:txBody>
                  <a:tcPr>
                    <a:solidFill>
                      <a:schemeClr val="accent3">
                        <a:lumMod val="40000"/>
                        <a:lumOff val="60000"/>
                      </a:schemeClr>
                    </a:solidFill>
                  </a:tcPr>
                </a:tc>
                <a:tc>
                  <a:txBody>
                    <a:bodyPr/>
                    <a:lstStyle/>
                    <a:p>
                      <a:r>
                        <a:rPr lang="en-US" dirty="0" smtClean="0"/>
                        <a:t>100</a:t>
                      </a:r>
                      <a:endParaRPr lang="en-US" dirty="0"/>
                    </a:p>
                  </a:txBody>
                  <a:tcPr>
                    <a:solidFill>
                      <a:schemeClr val="accent3">
                        <a:lumMod val="40000"/>
                        <a:lumOff val="60000"/>
                      </a:schemeClr>
                    </a:solidFill>
                  </a:tcPr>
                </a:tc>
                <a:tc>
                  <a:txBody>
                    <a:bodyPr/>
                    <a:lstStyle/>
                    <a:p>
                      <a:r>
                        <a:rPr lang="en-US" dirty="0" smtClean="0"/>
                        <a:t>1/2/20</a:t>
                      </a:r>
                      <a:endParaRPr lang="en-US" dirty="0"/>
                    </a:p>
                  </a:txBody>
                  <a:tcPr>
                    <a:solidFill>
                      <a:schemeClr val="accent3">
                        <a:lumMod val="40000"/>
                        <a:lumOff val="60000"/>
                      </a:schemeClr>
                    </a:solidFill>
                  </a:tcPr>
                </a:tc>
                <a:tc>
                  <a:txBody>
                    <a:bodyPr/>
                    <a:lstStyle/>
                    <a:p>
                      <a:r>
                        <a:rPr lang="en-US" dirty="0" smtClean="0"/>
                        <a:t>A</a:t>
                      </a:r>
                      <a:endParaRPr lang="en-US" dirty="0"/>
                    </a:p>
                  </a:txBody>
                  <a:tcPr>
                    <a:solidFill>
                      <a:schemeClr val="accent4">
                        <a:lumMod val="20000"/>
                        <a:lumOff val="80000"/>
                      </a:schemeClr>
                    </a:solidFill>
                  </a:tcPr>
                </a:tc>
                <a:tc>
                  <a:txBody>
                    <a:bodyPr/>
                    <a:lstStyle/>
                    <a:p>
                      <a:r>
                        <a:rPr lang="en-US" dirty="0" smtClean="0"/>
                        <a:t>200</a:t>
                      </a:r>
                      <a:endParaRPr lang="en-US" dirty="0"/>
                    </a:p>
                  </a:txBody>
                  <a:tcPr>
                    <a:solidFill>
                      <a:schemeClr val="accent4">
                        <a:lumMod val="20000"/>
                        <a:lumOff val="80000"/>
                      </a:schemeClr>
                    </a:solidFill>
                  </a:tcPr>
                </a:tc>
                <a:tc>
                  <a:txBody>
                    <a:bodyPr/>
                    <a:lstStyle/>
                    <a:p>
                      <a:r>
                        <a:rPr lang="en-US" dirty="0" err="1" smtClean="0"/>
                        <a:t>chennai</a:t>
                      </a:r>
                      <a:endParaRPr lang="en-US" dirty="0"/>
                    </a:p>
                  </a:txBody>
                  <a:tcPr>
                    <a:solidFill>
                      <a:schemeClr val="accent4">
                        <a:lumMod val="20000"/>
                        <a:lumOff val="80000"/>
                      </a:schemeClr>
                    </a:solidFill>
                  </a:tcPr>
                </a:tc>
                <a:tc>
                  <a:txBody>
                    <a:bodyPr/>
                    <a:lstStyle/>
                    <a:p>
                      <a:r>
                        <a:rPr lang="en-US" dirty="0" smtClean="0"/>
                        <a:t>1</a:t>
                      </a:r>
                      <a:endParaRPr lang="en-US" dirty="0"/>
                    </a:p>
                  </a:txBody>
                  <a:tcPr>
                    <a:solidFill>
                      <a:schemeClr val="accent4">
                        <a:lumMod val="20000"/>
                        <a:lumOff val="80000"/>
                      </a:schemeClr>
                    </a:solidFill>
                  </a:tcPr>
                </a:tc>
              </a:tr>
              <a:tr h="370840">
                <a:tc>
                  <a:txBody>
                    <a:bodyPr/>
                    <a:lstStyle/>
                    <a:p>
                      <a:r>
                        <a:rPr lang="en-US" dirty="0" err="1" smtClean="0"/>
                        <a:t>cse</a:t>
                      </a:r>
                      <a:endParaRPr lang="en-US" dirty="0"/>
                    </a:p>
                  </a:txBody>
                  <a:tcPr>
                    <a:solidFill>
                      <a:schemeClr val="accent3">
                        <a:lumMod val="40000"/>
                        <a:lumOff val="60000"/>
                      </a:schemeClr>
                    </a:solidFill>
                  </a:tcPr>
                </a:tc>
                <a:tc>
                  <a:txBody>
                    <a:bodyPr/>
                    <a:lstStyle/>
                    <a:p>
                      <a:r>
                        <a:rPr lang="en-US" dirty="0" smtClean="0"/>
                        <a:t>1</a:t>
                      </a:r>
                      <a:endParaRPr lang="en-US" dirty="0"/>
                    </a:p>
                  </a:txBody>
                  <a:tcPr>
                    <a:solidFill>
                      <a:schemeClr val="accent3">
                        <a:lumMod val="40000"/>
                        <a:lumOff val="60000"/>
                      </a:schemeClr>
                    </a:solidFill>
                  </a:tcPr>
                </a:tc>
                <a:tc>
                  <a:txBody>
                    <a:bodyPr/>
                    <a:lstStyle/>
                    <a:p>
                      <a:r>
                        <a:rPr lang="en-US" dirty="0" smtClean="0"/>
                        <a:t>100</a:t>
                      </a:r>
                      <a:endParaRPr lang="en-US" dirty="0"/>
                    </a:p>
                  </a:txBody>
                  <a:tcPr>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1/2/20</a:t>
                      </a:r>
                    </a:p>
                  </a:txBody>
                  <a:tcPr>
                    <a:solidFill>
                      <a:schemeClr val="accent3">
                        <a:lumMod val="40000"/>
                        <a:lumOff val="60000"/>
                      </a:schemeClr>
                    </a:solidFill>
                  </a:tcPr>
                </a:tc>
                <a:tc>
                  <a:txBody>
                    <a:bodyPr/>
                    <a:lstStyle/>
                    <a:p>
                      <a:r>
                        <a:rPr lang="en-US" dirty="0" smtClean="0"/>
                        <a:t>B</a:t>
                      </a:r>
                      <a:endParaRPr lang="en-US" dirty="0"/>
                    </a:p>
                  </a:txBody>
                  <a:tcPr>
                    <a:solidFill>
                      <a:schemeClr val="accent4">
                        <a:lumMod val="20000"/>
                        <a:lumOff val="80000"/>
                      </a:schemeClr>
                    </a:solidFill>
                  </a:tcPr>
                </a:tc>
                <a:tc>
                  <a:txBody>
                    <a:bodyPr/>
                    <a:lstStyle/>
                    <a:p>
                      <a:r>
                        <a:rPr lang="en-US" dirty="0" smtClean="0"/>
                        <a:t>300</a:t>
                      </a:r>
                      <a:endParaRPr lang="en-US" dirty="0"/>
                    </a:p>
                  </a:txBody>
                  <a:tcPr>
                    <a:solidFill>
                      <a:schemeClr val="accent4">
                        <a:lumMod val="20000"/>
                        <a:lumOff val="80000"/>
                      </a:schemeClr>
                    </a:solidFill>
                  </a:tcPr>
                </a:tc>
                <a:tc>
                  <a:txBody>
                    <a:bodyPr/>
                    <a:lstStyle/>
                    <a:p>
                      <a:r>
                        <a:rPr lang="en-US" dirty="0" smtClean="0"/>
                        <a:t>Mumbai</a:t>
                      </a:r>
                      <a:endParaRPr lang="en-US" dirty="0"/>
                    </a:p>
                  </a:txBody>
                  <a:tcPr>
                    <a:solidFill>
                      <a:schemeClr val="accent4">
                        <a:lumMod val="20000"/>
                        <a:lumOff val="80000"/>
                      </a:schemeClr>
                    </a:solidFill>
                  </a:tcPr>
                </a:tc>
                <a:tc>
                  <a:txBody>
                    <a:bodyPr/>
                    <a:lstStyle/>
                    <a:p>
                      <a:r>
                        <a:rPr lang="en-US" dirty="0" smtClean="0"/>
                        <a:t>2</a:t>
                      </a:r>
                      <a:endParaRPr lang="en-US" dirty="0"/>
                    </a:p>
                  </a:txBody>
                  <a:tcPr>
                    <a:solidFill>
                      <a:schemeClr val="accent4">
                        <a:lumMod val="20000"/>
                        <a:lumOff val="80000"/>
                      </a:schemeClr>
                    </a:solidFill>
                  </a:tcPr>
                </a:tc>
              </a:tr>
              <a:tr h="370840">
                <a:tc>
                  <a:txBody>
                    <a:bodyPr/>
                    <a:lstStyle/>
                    <a:p>
                      <a:r>
                        <a:rPr lang="en-US" dirty="0" smtClean="0"/>
                        <a:t>IT</a:t>
                      </a:r>
                      <a:endParaRPr lang="en-US" dirty="0"/>
                    </a:p>
                  </a:txBody>
                  <a:tcPr>
                    <a:solidFill>
                      <a:schemeClr val="accent6">
                        <a:lumMod val="20000"/>
                        <a:lumOff val="80000"/>
                      </a:schemeClr>
                    </a:solidFill>
                  </a:tcPr>
                </a:tc>
                <a:tc>
                  <a:txBody>
                    <a:bodyPr/>
                    <a:lstStyle/>
                    <a:p>
                      <a:r>
                        <a:rPr lang="en-US" dirty="0" smtClean="0"/>
                        <a:t>2</a:t>
                      </a:r>
                      <a:endParaRPr lang="en-US" dirty="0"/>
                    </a:p>
                  </a:txBody>
                  <a:tcPr>
                    <a:solidFill>
                      <a:schemeClr val="accent6">
                        <a:lumMod val="20000"/>
                        <a:lumOff val="80000"/>
                      </a:schemeClr>
                    </a:solidFill>
                  </a:tcPr>
                </a:tc>
                <a:tc>
                  <a:txBody>
                    <a:bodyPr/>
                    <a:lstStyle/>
                    <a:p>
                      <a:r>
                        <a:rPr lang="en-US" dirty="0" smtClean="0"/>
                        <a:t>200</a:t>
                      </a:r>
                      <a:endParaRPr lang="en-US" dirty="0"/>
                    </a:p>
                  </a:txBody>
                  <a:tcPr>
                    <a:solidFill>
                      <a:schemeClr val="accent6">
                        <a:lumMod val="20000"/>
                        <a:lumOff val="80000"/>
                      </a:schemeClr>
                    </a:solidFill>
                  </a:tcPr>
                </a:tc>
                <a:tc>
                  <a:txBody>
                    <a:bodyPr/>
                    <a:lstStyle/>
                    <a:p>
                      <a:r>
                        <a:rPr lang="en-US" dirty="0" smtClean="0"/>
                        <a:t>4/5/19</a:t>
                      </a:r>
                      <a:endParaRPr lang="en-US" dirty="0"/>
                    </a:p>
                  </a:txBody>
                  <a:tcPr>
                    <a:solidFill>
                      <a:schemeClr val="accent6">
                        <a:lumMod val="20000"/>
                        <a:lumOff val="80000"/>
                      </a:schemeClr>
                    </a:solidFill>
                  </a:tcPr>
                </a:tc>
                <a:tc>
                  <a:txBody>
                    <a:bodyPr/>
                    <a:lstStyle/>
                    <a:p>
                      <a:r>
                        <a:rPr lang="en-US" dirty="0" smtClean="0"/>
                        <a:t>A</a:t>
                      </a:r>
                      <a:endParaRPr lang="en-US" dirty="0"/>
                    </a:p>
                  </a:txBody>
                  <a:tcPr>
                    <a:solidFill>
                      <a:schemeClr val="accent4">
                        <a:lumMod val="20000"/>
                        <a:lumOff val="80000"/>
                      </a:schemeClr>
                    </a:solidFill>
                  </a:tcPr>
                </a:tc>
                <a:tc>
                  <a:txBody>
                    <a:bodyPr/>
                    <a:lstStyle/>
                    <a:p>
                      <a:r>
                        <a:rPr lang="en-US" dirty="0" smtClean="0"/>
                        <a:t>200</a:t>
                      </a:r>
                      <a:endParaRPr lang="en-US" dirty="0"/>
                    </a:p>
                  </a:txBody>
                  <a:tcPr>
                    <a:solidFill>
                      <a:schemeClr val="accent4">
                        <a:lumMod val="20000"/>
                        <a:lumOff val="80000"/>
                      </a:schemeClr>
                    </a:solidFill>
                  </a:tcPr>
                </a:tc>
                <a:tc>
                  <a:txBody>
                    <a:bodyPr/>
                    <a:lstStyle/>
                    <a:p>
                      <a:r>
                        <a:rPr lang="en-US" dirty="0" err="1" smtClean="0"/>
                        <a:t>chennai</a:t>
                      </a:r>
                      <a:endParaRPr lang="en-US" dirty="0"/>
                    </a:p>
                  </a:txBody>
                  <a:tcPr>
                    <a:solidFill>
                      <a:schemeClr val="accent4">
                        <a:lumMod val="20000"/>
                        <a:lumOff val="80000"/>
                      </a:schemeClr>
                    </a:solidFill>
                  </a:tcPr>
                </a:tc>
                <a:tc>
                  <a:txBody>
                    <a:bodyPr/>
                    <a:lstStyle/>
                    <a:p>
                      <a:r>
                        <a:rPr lang="en-US" dirty="0" smtClean="0"/>
                        <a:t>1</a:t>
                      </a:r>
                      <a:endParaRPr lang="en-US" dirty="0"/>
                    </a:p>
                  </a:txBody>
                  <a:tcPr>
                    <a:solidFill>
                      <a:schemeClr val="accent4">
                        <a:lumMod val="20000"/>
                        <a:lumOff val="80000"/>
                      </a:schemeClr>
                    </a:solidFill>
                  </a:tcPr>
                </a:tc>
              </a:tr>
              <a:tr h="370840">
                <a:tc>
                  <a:txBody>
                    <a:bodyPr/>
                    <a:lstStyle/>
                    <a:p>
                      <a:r>
                        <a:rPr lang="en-US" dirty="0" smtClean="0"/>
                        <a:t>IT</a:t>
                      </a:r>
                      <a:endParaRPr lang="en-US" dirty="0"/>
                    </a:p>
                  </a:txBody>
                  <a:tcPr>
                    <a:solidFill>
                      <a:schemeClr val="accent6">
                        <a:lumMod val="20000"/>
                        <a:lumOff val="80000"/>
                      </a:schemeClr>
                    </a:solidFill>
                  </a:tcPr>
                </a:tc>
                <a:tc>
                  <a:txBody>
                    <a:bodyPr/>
                    <a:lstStyle/>
                    <a:p>
                      <a:r>
                        <a:rPr lang="en-US" dirty="0" smtClean="0"/>
                        <a:t>2</a:t>
                      </a:r>
                      <a:endParaRPr lang="en-US" dirty="0"/>
                    </a:p>
                  </a:txBody>
                  <a:tcPr>
                    <a:solidFill>
                      <a:schemeClr val="accent6">
                        <a:lumMod val="20000"/>
                        <a:lumOff val="80000"/>
                      </a:schemeClr>
                    </a:solidFill>
                  </a:tcPr>
                </a:tc>
                <a:tc>
                  <a:txBody>
                    <a:bodyPr/>
                    <a:lstStyle/>
                    <a:p>
                      <a:r>
                        <a:rPr lang="en-US" dirty="0" smtClean="0"/>
                        <a:t>200</a:t>
                      </a:r>
                      <a:endParaRPr lang="en-US" dirty="0"/>
                    </a:p>
                  </a:txBody>
                  <a:tcPr>
                    <a:solidFill>
                      <a:schemeClr val="accent6">
                        <a:lumMod val="20000"/>
                        <a:lumOff val="80000"/>
                      </a:schemeClr>
                    </a:solidFill>
                  </a:tcPr>
                </a:tc>
                <a:tc>
                  <a:txBody>
                    <a:bodyPr/>
                    <a:lstStyle/>
                    <a:p>
                      <a:r>
                        <a:rPr lang="en-US" dirty="0" smtClean="0"/>
                        <a:t>4/5/19</a:t>
                      </a:r>
                      <a:endParaRPr lang="en-US" dirty="0"/>
                    </a:p>
                  </a:txBody>
                  <a:tcPr>
                    <a:solidFill>
                      <a:schemeClr val="accent6">
                        <a:lumMod val="20000"/>
                        <a:lumOff val="80000"/>
                      </a:schemeClr>
                    </a:solidFill>
                  </a:tcPr>
                </a:tc>
                <a:tc>
                  <a:txBody>
                    <a:bodyPr/>
                    <a:lstStyle/>
                    <a:p>
                      <a:r>
                        <a:rPr lang="en-US" dirty="0" smtClean="0"/>
                        <a:t>B</a:t>
                      </a:r>
                      <a:endParaRPr lang="en-US" dirty="0"/>
                    </a:p>
                  </a:txBody>
                  <a:tcPr>
                    <a:solidFill>
                      <a:schemeClr val="accent4">
                        <a:lumMod val="20000"/>
                        <a:lumOff val="80000"/>
                      </a:schemeClr>
                    </a:solidFill>
                  </a:tcPr>
                </a:tc>
                <a:tc>
                  <a:txBody>
                    <a:bodyPr/>
                    <a:lstStyle/>
                    <a:p>
                      <a:r>
                        <a:rPr lang="en-US" dirty="0" smtClean="0"/>
                        <a:t>300</a:t>
                      </a:r>
                      <a:endParaRPr lang="en-US" dirty="0"/>
                    </a:p>
                  </a:txBody>
                  <a:tcPr>
                    <a:solidFill>
                      <a:schemeClr val="accent4">
                        <a:lumMod val="20000"/>
                        <a:lumOff val="80000"/>
                      </a:schemeClr>
                    </a:solidFill>
                  </a:tcPr>
                </a:tc>
                <a:tc>
                  <a:txBody>
                    <a:bodyPr/>
                    <a:lstStyle/>
                    <a:p>
                      <a:r>
                        <a:rPr lang="en-US" dirty="0" smtClean="0"/>
                        <a:t>Mumbai</a:t>
                      </a:r>
                      <a:endParaRPr lang="en-US" dirty="0"/>
                    </a:p>
                  </a:txBody>
                  <a:tcPr>
                    <a:solidFill>
                      <a:schemeClr val="accent4">
                        <a:lumMod val="20000"/>
                        <a:lumOff val="80000"/>
                      </a:schemeClr>
                    </a:solidFill>
                  </a:tcPr>
                </a:tc>
                <a:tc>
                  <a:txBody>
                    <a:bodyPr/>
                    <a:lstStyle/>
                    <a:p>
                      <a:r>
                        <a:rPr lang="en-US" dirty="0" smtClean="0"/>
                        <a:t>2</a:t>
                      </a:r>
                      <a:endParaRPr lang="en-US" dirty="0"/>
                    </a:p>
                  </a:txBody>
                  <a:tcPr>
                    <a:solidFill>
                      <a:schemeClr val="accent4">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838200" y="609600"/>
            <a:ext cx="7620000" cy="5714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04800" y="304800"/>
            <a:ext cx="85344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Operation</a:t>
            </a:r>
            <a:endParaRPr lang="en-US" dirty="0"/>
          </a:p>
        </p:txBody>
      </p:sp>
      <p:sp>
        <p:nvSpPr>
          <p:cNvPr id="3" name="Content Placeholder 2"/>
          <p:cNvSpPr>
            <a:spLocks noGrp="1"/>
          </p:cNvSpPr>
          <p:nvPr>
            <p:ph idx="1"/>
          </p:nvPr>
        </p:nvSpPr>
        <p:spPr/>
        <p:txBody>
          <a:bodyPr/>
          <a:lstStyle/>
          <a:p>
            <a:r>
              <a:rPr lang="en-US" sz="2400" dirty="0" smtClean="0"/>
              <a:t>Denoted by ⋈</a:t>
            </a:r>
          </a:p>
          <a:p>
            <a:r>
              <a:rPr lang="en-US" sz="2400" dirty="0" smtClean="0"/>
              <a:t>Equivalent to  Cartesian product followed by Select Operation.</a:t>
            </a:r>
          </a:p>
          <a:p>
            <a:r>
              <a:rPr lang="en-US" sz="2400" dirty="0" smtClean="0"/>
              <a:t>For example,</a:t>
            </a:r>
          </a:p>
          <a:p>
            <a:endParaRPr lang="en-US" sz="2400" dirty="0" smtClean="0"/>
          </a:p>
          <a:p>
            <a:endParaRPr lang="en-US" dirty="0" smtClean="0"/>
          </a:p>
          <a:p>
            <a:endParaRPr lang="en-US" dirty="0" smtClean="0"/>
          </a:p>
          <a:p>
            <a:endParaRPr lang="en-US" dirty="0"/>
          </a:p>
        </p:txBody>
      </p:sp>
      <p:graphicFrame>
        <p:nvGraphicFramePr>
          <p:cNvPr id="4" name="Table 3"/>
          <p:cNvGraphicFramePr>
            <a:graphicFrameLocks noGrp="1"/>
          </p:cNvGraphicFramePr>
          <p:nvPr/>
        </p:nvGraphicFramePr>
        <p:xfrm>
          <a:off x="533400" y="3733800"/>
          <a:ext cx="7696200" cy="2209800"/>
        </p:xfrm>
        <a:graphic>
          <a:graphicData uri="http://schemas.openxmlformats.org/drawingml/2006/table">
            <a:tbl>
              <a:tblPr firstRow="1" bandRow="1">
                <a:tableStyleId>{5C22544A-7EE6-4342-B048-85BDC9FD1C3A}</a:tableStyleId>
              </a:tblPr>
              <a:tblGrid>
                <a:gridCol w="962025"/>
                <a:gridCol w="962025"/>
                <a:gridCol w="962025"/>
                <a:gridCol w="962025"/>
                <a:gridCol w="962025"/>
                <a:gridCol w="962025"/>
                <a:gridCol w="962025"/>
                <a:gridCol w="962025"/>
              </a:tblGrid>
              <a:tr h="920750">
                <a:tc>
                  <a:txBody>
                    <a:bodyPr/>
                    <a:lstStyle/>
                    <a:p>
                      <a:r>
                        <a:rPr lang="en-US" dirty="0" err="1" smtClean="0"/>
                        <a:t>Dname</a:t>
                      </a:r>
                      <a:endParaRPr lang="en-US" dirty="0"/>
                    </a:p>
                  </a:txBody>
                  <a:tcPr>
                    <a:solidFill>
                      <a:srgbClr val="00B050"/>
                    </a:solidFill>
                  </a:tcPr>
                </a:tc>
                <a:tc>
                  <a:txBody>
                    <a:bodyPr/>
                    <a:lstStyle/>
                    <a:p>
                      <a:r>
                        <a:rPr lang="en-US" dirty="0" err="1" smtClean="0"/>
                        <a:t>Dnumber</a:t>
                      </a:r>
                      <a:endParaRPr lang="en-US" dirty="0"/>
                    </a:p>
                  </a:txBody>
                  <a:tcPr>
                    <a:solidFill>
                      <a:srgbClr val="00B050"/>
                    </a:solidFill>
                  </a:tcPr>
                </a:tc>
                <a:tc>
                  <a:txBody>
                    <a:bodyPr/>
                    <a:lstStyle/>
                    <a:p>
                      <a:r>
                        <a:rPr lang="en-US" dirty="0" err="1" smtClean="0"/>
                        <a:t>MgrSSN</a:t>
                      </a:r>
                      <a:endParaRPr lang="en-US" dirty="0"/>
                    </a:p>
                  </a:txBody>
                  <a:tcPr>
                    <a:solidFill>
                      <a:srgbClr val="00B050"/>
                    </a:solidFill>
                  </a:tcPr>
                </a:tc>
                <a:tc>
                  <a:txBody>
                    <a:bodyPr/>
                    <a:lstStyle/>
                    <a:p>
                      <a:r>
                        <a:rPr lang="en-US" dirty="0" err="1" smtClean="0"/>
                        <a:t>MGRstartdate</a:t>
                      </a:r>
                      <a:endParaRPr lang="en-US" dirty="0"/>
                    </a:p>
                  </a:txBody>
                  <a:tcPr>
                    <a:solidFill>
                      <a:srgbClr val="00B050"/>
                    </a:solidFill>
                  </a:tcPr>
                </a:tc>
                <a:tc>
                  <a:txBody>
                    <a:bodyPr/>
                    <a:lstStyle/>
                    <a:p>
                      <a:r>
                        <a:rPr lang="en-US" dirty="0" err="1" smtClean="0"/>
                        <a:t>Pname</a:t>
                      </a:r>
                      <a:endParaRPr lang="en-US" dirty="0"/>
                    </a:p>
                  </a:txBody>
                  <a:tcPr>
                    <a:solidFill>
                      <a:srgbClr val="00B0F0"/>
                    </a:solidFill>
                  </a:tcPr>
                </a:tc>
                <a:tc>
                  <a:txBody>
                    <a:bodyPr/>
                    <a:lstStyle/>
                    <a:p>
                      <a:r>
                        <a:rPr lang="en-US" dirty="0" err="1" smtClean="0"/>
                        <a:t>Pnumber</a:t>
                      </a:r>
                      <a:endParaRPr lang="en-US" dirty="0"/>
                    </a:p>
                  </a:txBody>
                  <a:tcPr>
                    <a:solidFill>
                      <a:srgbClr val="00B0F0"/>
                    </a:solidFill>
                  </a:tcPr>
                </a:tc>
                <a:tc>
                  <a:txBody>
                    <a:bodyPr/>
                    <a:lstStyle/>
                    <a:p>
                      <a:r>
                        <a:rPr lang="en-US" dirty="0" err="1" smtClean="0"/>
                        <a:t>PLocation</a:t>
                      </a:r>
                      <a:endParaRPr lang="en-US" dirty="0"/>
                    </a:p>
                  </a:txBody>
                  <a:tcPr>
                    <a:solidFill>
                      <a:srgbClr val="00B0F0"/>
                    </a:solidFill>
                  </a:tcPr>
                </a:tc>
                <a:tc>
                  <a:txBody>
                    <a:bodyPr/>
                    <a:lstStyle/>
                    <a:p>
                      <a:r>
                        <a:rPr lang="en-US" dirty="0" err="1" smtClean="0"/>
                        <a:t>Dnum</a:t>
                      </a:r>
                      <a:endParaRPr lang="en-US" dirty="0"/>
                    </a:p>
                  </a:txBody>
                  <a:tcPr>
                    <a:solidFill>
                      <a:srgbClr val="00B0F0"/>
                    </a:solidFill>
                  </a:tcPr>
                </a:tc>
              </a:tr>
              <a:tr h="644525">
                <a:tc>
                  <a:txBody>
                    <a:bodyPr/>
                    <a:lstStyle/>
                    <a:p>
                      <a:r>
                        <a:rPr lang="en-US" dirty="0" err="1" smtClean="0"/>
                        <a:t>cse</a:t>
                      </a:r>
                      <a:endParaRPr lang="en-US" dirty="0"/>
                    </a:p>
                  </a:txBody>
                  <a:tcPr/>
                </a:tc>
                <a:tc>
                  <a:txBody>
                    <a:bodyPr/>
                    <a:lstStyle/>
                    <a:p>
                      <a:r>
                        <a:rPr lang="en-US" dirty="0" smtClean="0"/>
                        <a:t>1</a:t>
                      </a:r>
                      <a:endParaRPr lang="en-US" dirty="0"/>
                    </a:p>
                  </a:txBody>
                  <a:tcPr>
                    <a:solidFill>
                      <a:srgbClr val="FFFF00"/>
                    </a:solidFill>
                  </a:tcPr>
                </a:tc>
                <a:tc>
                  <a:txBody>
                    <a:bodyPr/>
                    <a:lstStyle/>
                    <a:p>
                      <a:r>
                        <a:rPr lang="en-US" dirty="0" smtClean="0"/>
                        <a:t>100</a:t>
                      </a:r>
                      <a:endParaRPr lang="en-US" dirty="0"/>
                    </a:p>
                  </a:txBody>
                  <a:tcPr/>
                </a:tc>
                <a:tc>
                  <a:txBody>
                    <a:bodyPr/>
                    <a:lstStyle/>
                    <a:p>
                      <a:r>
                        <a:rPr lang="en-US" dirty="0" smtClean="0"/>
                        <a:t>1/2/20</a:t>
                      </a:r>
                      <a:endParaRPr lang="en-US" dirty="0"/>
                    </a:p>
                  </a:txBody>
                  <a:tcPr/>
                </a:tc>
                <a:tc>
                  <a:txBody>
                    <a:bodyPr/>
                    <a:lstStyle/>
                    <a:p>
                      <a:r>
                        <a:rPr lang="en-US" dirty="0" smtClean="0"/>
                        <a:t>A</a:t>
                      </a:r>
                      <a:endParaRPr lang="en-US" dirty="0"/>
                    </a:p>
                  </a:txBody>
                  <a:tcPr/>
                </a:tc>
                <a:tc>
                  <a:txBody>
                    <a:bodyPr/>
                    <a:lstStyle/>
                    <a:p>
                      <a:r>
                        <a:rPr lang="en-US" dirty="0" smtClean="0"/>
                        <a:t>200</a:t>
                      </a:r>
                      <a:endParaRPr lang="en-US" dirty="0"/>
                    </a:p>
                  </a:txBody>
                  <a:tcPr/>
                </a:tc>
                <a:tc>
                  <a:txBody>
                    <a:bodyPr/>
                    <a:lstStyle/>
                    <a:p>
                      <a:r>
                        <a:rPr lang="en-US" dirty="0" err="1" smtClean="0"/>
                        <a:t>chennai</a:t>
                      </a:r>
                      <a:endParaRPr lang="en-US" dirty="0"/>
                    </a:p>
                  </a:txBody>
                  <a:tcPr/>
                </a:tc>
                <a:tc>
                  <a:txBody>
                    <a:bodyPr/>
                    <a:lstStyle/>
                    <a:p>
                      <a:r>
                        <a:rPr lang="en-US" dirty="0" smtClean="0"/>
                        <a:t>1</a:t>
                      </a:r>
                      <a:endParaRPr lang="en-US" dirty="0"/>
                    </a:p>
                  </a:txBody>
                  <a:tcPr>
                    <a:solidFill>
                      <a:srgbClr val="FFFF00"/>
                    </a:solidFill>
                  </a:tcPr>
                </a:tc>
              </a:tr>
              <a:tr h="644525">
                <a:tc>
                  <a:txBody>
                    <a:bodyPr/>
                    <a:lstStyle/>
                    <a:p>
                      <a:r>
                        <a:rPr lang="en-US" dirty="0" smtClean="0"/>
                        <a:t>IT</a:t>
                      </a:r>
                      <a:endParaRPr lang="en-US" dirty="0"/>
                    </a:p>
                  </a:txBody>
                  <a:tcPr/>
                </a:tc>
                <a:tc>
                  <a:txBody>
                    <a:bodyPr/>
                    <a:lstStyle/>
                    <a:p>
                      <a:r>
                        <a:rPr lang="en-US" dirty="0" smtClean="0"/>
                        <a:t>2</a:t>
                      </a:r>
                      <a:endParaRPr lang="en-US" dirty="0"/>
                    </a:p>
                  </a:txBody>
                  <a:tcPr>
                    <a:solidFill>
                      <a:schemeClr val="accent2">
                        <a:lumMod val="60000"/>
                        <a:lumOff val="40000"/>
                      </a:schemeClr>
                    </a:solidFill>
                  </a:tcPr>
                </a:tc>
                <a:tc>
                  <a:txBody>
                    <a:bodyPr/>
                    <a:lstStyle/>
                    <a:p>
                      <a:r>
                        <a:rPr lang="en-US" dirty="0" smtClean="0"/>
                        <a:t>200</a:t>
                      </a:r>
                      <a:endParaRPr lang="en-US" dirty="0"/>
                    </a:p>
                  </a:txBody>
                  <a:tcPr/>
                </a:tc>
                <a:tc>
                  <a:txBody>
                    <a:bodyPr/>
                    <a:lstStyle/>
                    <a:p>
                      <a:r>
                        <a:rPr lang="en-US" dirty="0" smtClean="0"/>
                        <a:t>4/5/19</a:t>
                      </a:r>
                      <a:endParaRPr lang="en-US" dirty="0"/>
                    </a:p>
                  </a:txBody>
                  <a:tcPr/>
                </a:tc>
                <a:tc>
                  <a:txBody>
                    <a:bodyPr/>
                    <a:lstStyle/>
                    <a:p>
                      <a:r>
                        <a:rPr lang="en-US" dirty="0" smtClean="0"/>
                        <a:t>B</a:t>
                      </a:r>
                      <a:endParaRPr lang="en-US" dirty="0"/>
                    </a:p>
                  </a:txBody>
                  <a:tcPr/>
                </a:tc>
                <a:tc>
                  <a:txBody>
                    <a:bodyPr/>
                    <a:lstStyle/>
                    <a:p>
                      <a:r>
                        <a:rPr lang="en-US" dirty="0" smtClean="0"/>
                        <a:t>300</a:t>
                      </a:r>
                      <a:endParaRPr lang="en-US" dirty="0"/>
                    </a:p>
                  </a:txBody>
                  <a:tcPr/>
                </a:tc>
                <a:tc>
                  <a:txBody>
                    <a:bodyPr/>
                    <a:lstStyle/>
                    <a:p>
                      <a:r>
                        <a:rPr lang="en-US" dirty="0" smtClean="0"/>
                        <a:t>Mumbai</a:t>
                      </a:r>
                      <a:endParaRPr lang="en-US" dirty="0"/>
                    </a:p>
                  </a:txBody>
                  <a:tcPr/>
                </a:tc>
                <a:tc>
                  <a:txBody>
                    <a:bodyPr/>
                    <a:lstStyle/>
                    <a:p>
                      <a:r>
                        <a:rPr lang="en-US" dirty="0" smtClean="0"/>
                        <a:t>2</a:t>
                      </a:r>
                      <a:endParaRPr lang="en-US" dirty="0"/>
                    </a:p>
                  </a:txBody>
                  <a:tcPr>
                    <a:solidFill>
                      <a:schemeClr val="accent2">
                        <a:lumMod val="60000"/>
                        <a:lumOff val="40000"/>
                      </a:schemeClr>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09600" y="609600"/>
            <a:ext cx="7924799"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438400"/>
            <a:ext cx="8229600" cy="1143000"/>
          </a:xfrm>
        </p:spPr>
        <p:txBody>
          <a:bodyPr>
            <a:normAutofit fontScale="90000"/>
          </a:bodyPr>
          <a:lstStyle/>
          <a:p>
            <a:r>
              <a:rPr lang="en-US" dirty="0" smtClean="0"/>
              <a:t>Query Processing and Optimization</a:t>
            </a:r>
            <a:br>
              <a:rPr 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762000" y="762000"/>
            <a:ext cx="7848600" cy="5410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838200" y="685800"/>
            <a:ext cx="76200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381000" y="381000"/>
            <a:ext cx="8382000" cy="624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609600" y="685800"/>
            <a:ext cx="81534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457200" y="609601"/>
            <a:ext cx="8381999"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609600" y="609600"/>
            <a:ext cx="82296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1219200" y="685801"/>
            <a:ext cx="7010399"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609600" y="609600"/>
            <a:ext cx="81534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838200" y="1981200"/>
            <a:ext cx="7620000" cy="4343400"/>
          </a:xfrm>
          <a:prstGeom prst="rect">
            <a:avLst/>
          </a:prstGeom>
          <a:noFill/>
          <a:ln w="9525">
            <a:noFill/>
            <a:miter lim="800000"/>
            <a:headEnd/>
            <a:tailEnd/>
          </a:ln>
          <a:effectLst/>
        </p:spPr>
      </p:pic>
      <p:sp>
        <p:nvSpPr>
          <p:cNvPr id="3" name="Rectangle 2"/>
          <p:cNvSpPr/>
          <p:nvPr/>
        </p:nvSpPr>
        <p:spPr>
          <a:xfrm>
            <a:off x="914400" y="609600"/>
            <a:ext cx="7391400" cy="1143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7030A0"/>
                </a:solidFill>
              </a:rPr>
              <a:t>Based on different Cost Metrics</a:t>
            </a:r>
            <a:endParaRPr lang="en-US" sz="4000" dirty="0">
              <a:solidFill>
                <a:srgbClr val="7030A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457200" y="609600"/>
            <a:ext cx="83820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a:t>
            </a:r>
            <a:endParaRPr lang="en-US" dirty="0"/>
          </a:p>
        </p:txBody>
      </p:sp>
      <p:sp>
        <p:nvSpPr>
          <p:cNvPr id="3" name="Content Placeholder 2"/>
          <p:cNvSpPr>
            <a:spLocks noGrp="1"/>
          </p:cNvSpPr>
          <p:nvPr>
            <p:ph idx="1"/>
          </p:nvPr>
        </p:nvSpPr>
        <p:spPr/>
        <p:txBody>
          <a:bodyPr/>
          <a:lstStyle/>
          <a:p>
            <a:r>
              <a:rPr lang="en-US" dirty="0" smtClean="0"/>
              <a:t>What is a Query?</a:t>
            </a:r>
          </a:p>
          <a:p>
            <a:r>
              <a:rPr lang="en-US" dirty="0" smtClean="0"/>
              <a:t> Steps involved in processing Query</a:t>
            </a:r>
          </a:p>
          <a:p>
            <a:r>
              <a:rPr lang="en-US" dirty="0" smtClean="0"/>
              <a:t>How to translate a query into relational algebra expression</a:t>
            </a:r>
          </a:p>
          <a:p>
            <a:r>
              <a:rPr lang="en-US" dirty="0" smtClean="0"/>
              <a:t>Generating different Query Trees</a:t>
            </a:r>
          </a:p>
          <a:p>
            <a:r>
              <a:rPr lang="en-US" dirty="0" smtClean="0"/>
              <a:t>Query Optimization</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Transaction?</a:t>
            </a:r>
            <a:endParaRPr lang="en-US" dirty="0"/>
          </a:p>
        </p:txBody>
      </p:sp>
      <p:sp>
        <p:nvSpPr>
          <p:cNvPr id="3" name="Content Placeholder 2"/>
          <p:cNvSpPr>
            <a:spLocks noGrp="1"/>
          </p:cNvSpPr>
          <p:nvPr>
            <p:ph idx="1"/>
          </p:nvPr>
        </p:nvSpPr>
        <p:spPr/>
        <p:txBody>
          <a:bodyPr/>
          <a:lstStyle/>
          <a:p>
            <a:r>
              <a:rPr lang="en-US" dirty="0" smtClean="0"/>
              <a:t> Logical unit of work that must be entirely completed or aborted  </a:t>
            </a:r>
          </a:p>
          <a:p>
            <a:r>
              <a:rPr lang="en-US" dirty="0" smtClean="0"/>
              <a:t>Consists of:  </a:t>
            </a:r>
          </a:p>
          <a:p>
            <a:pPr lvl="1"/>
            <a:r>
              <a:rPr lang="en-US" dirty="0" smtClean="0"/>
              <a:t>SELECT statement  </a:t>
            </a:r>
          </a:p>
          <a:p>
            <a:pPr lvl="1"/>
            <a:r>
              <a:rPr lang="en-US" dirty="0" smtClean="0"/>
              <a:t>Series of related UPDATE statements  </a:t>
            </a:r>
          </a:p>
          <a:p>
            <a:pPr lvl="1"/>
            <a:r>
              <a:rPr lang="en-US" dirty="0" smtClean="0"/>
              <a:t>Series of INSERT statements </a:t>
            </a:r>
          </a:p>
          <a:p>
            <a:pPr lvl="1"/>
            <a:r>
              <a:rPr lang="en-US" dirty="0" smtClean="0"/>
              <a:t> Combination of SELECT, UPDATE, and INSERT statements</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Properties</a:t>
            </a:r>
            <a:endParaRPr lang="en-US" dirty="0"/>
          </a:p>
        </p:txBody>
      </p:sp>
      <p:sp>
        <p:nvSpPr>
          <p:cNvPr id="3" name="Content Placeholder 2"/>
          <p:cNvSpPr>
            <a:spLocks noGrp="1"/>
          </p:cNvSpPr>
          <p:nvPr>
            <p:ph idx="1"/>
          </p:nvPr>
        </p:nvSpPr>
        <p:spPr/>
        <p:txBody>
          <a:bodyPr/>
          <a:lstStyle/>
          <a:p>
            <a:r>
              <a:rPr lang="en-US" dirty="0" smtClean="0"/>
              <a:t>Atomicity </a:t>
            </a:r>
          </a:p>
          <a:p>
            <a:r>
              <a:rPr lang="en-US" dirty="0" smtClean="0"/>
              <a:t>Consistency </a:t>
            </a:r>
          </a:p>
          <a:p>
            <a:r>
              <a:rPr lang="en-US" dirty="0" smtClean="0"/>
              <a:t> Isolation  - Data used during transaction cannot be used by second transaction until the first is completed</a:t>
            </a:r>
          </a:p>
          <a:p>
            <a:r>
              <a:rPr lang="en-US" dirty="0" smtClean="0"/>
              <a:t>Durability -  Ensures that once transactions are committed, they cannot be undone or lost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Concurrency Control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 multiprogramming environment where multiple transactions can be executed simultaneously, it is highly important to control the concurrency of transactions. </a:t>
            </a:r>
            <a:endParaRPr lang="en-US" dirty="0" smtClean="0"/>
          </a:p>
          <a:p>
            <a:r>
              <a:rPr lang="en-US" dirty="0" smtClean="0"/>
              <a:t>To </a:t>
            </a:r>
            <a:r>
              <a:rPr lang="en-US" dirty="0" smtClean="0"/>
              <a:t>ensure atomicity, isolation, and </a:t>
            </a:r>
            <a:r>
              <a:rPr lang="en-US" dirty="0" err="1" smtClean="0"/>
              <a:t>serializability</a:t>
            </a:r>
            <a:r>
              <a:rPr lang="en-US" dirty="0" smtClean="0"/>
              <a:t> of concurrent transactions. </a:t>
            </a:r>
            <a:endParaRPr lang="en-US" dirty="0" smtClean="0"/>
          </a:p>
          <a:p>
            <a:r>
              <a:rPr lang="en-US" dirty="0" smtClean="0"/>
              <a:t>Concurrency </a:t>
            </a:r>
            <a:r>
              <a:rPr lang="en-US" dirty="0" smtClean="0"/>
              <a:t>control protocols can be broadly divided into two categories −</a:t>
            </a:r>
          </a:p>
          <a:p>
            <a:r>
              <a:rPr lang="en-US" dirty="0" smtClean="0"/>
              <a:t>Lock based protocols</a:t>
            </a:r>
          </a:p>
          <a:p>
            <a:r>
              <a:rPr lang="en-US" dirty="0" smtClean="0"/>
              <a:t>Time stamp based protocols</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Lock-based Protocols</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Database </a:t>
            </a:r>
            <a:r>
              <a:rPr lang="en-US" dirty="0" smtClean="0"/>
              <a:t>systems equipped with lock-based protocols use a mechanism by which </a:t>
            </a:r>
            <a:r>
              <a:rPr lang="en-US" dirty="0" smtClean="0">
                <a:solidFill>
                  <a:srgbClr val="0033CC"/>
                </a:solidFill>
              </a:rPr>
              <a:t>any transaction cannot read or write data until it acquires an appropriate lock on it</a:t>
            </a:r>
            <a:r>
              <a:rPr lang="en-US" dirty="0" smtClean="0"/>
              <a:t>. Locks are of two kinds −</a:t>
            </a:r>
          </a:p>
          <a:p>
            <a:r>
              <a:rPr lang="en-US" b="1" dirty="0" smtClean="0"/>
              <a:t>Binary Locks</a:t>
            </a:r>
            <a:r>
              <a:rPr lang="en-US" dirty="0" smtClean="0"/>
              <a:t> − A lock on a data item can be in two states; it is either locked or unlocked.</a:t>
            </a:r>
          </a:p>
          <a:p>
            <a:r>
              <a:rPr lang="en-US" b="1" dirty="0" smtClean="0"/>
              <a:t>Shared/exclusive</a:t>
            </a:r>
            <a:r>
              <a:rPr lang="en-US" dirty="0" smtClean="0"/>
              <a:t> − This type of locking mechanism differentiates the locks based on their uses. If a lock is acquired on a data item to perform a write operation, it is an exclusive lock. Allowing more than one transaction to write on the same data item would lead the database into an inconsistent state. Read locks are shared because no data value is being changed.</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Types</a:t>
            </a:r>
            <a:endParaRPr lang="en-US" dirty="0"/>
          </a:p>
        </p:txBody>
      </p:sp>
      <p:sp>
        <p:nvSpPr>
          <p:cNvPr id="3" name="Content Placeholder 2"/>
          <p:cNvSpPr>
            <a:spLocks noGrp="1"/>
          </p:cNvSpPr>
          <p:nvPr>
            <p:ph idx="1"/>
          </p:nvPr>
        </p:nvSpPr>
        <p:spPr/>
        <p:txBody>
          <a:bodyPr/>
          <a:lstStyle/>
          <a:p>
            <a:r>
              <a:rPr lang="en-US" dirty="0" smtClean="0"/>
              <a:t>Binary lock</a:t>
            </a:r>
          </a:p>
          <a:p>
            <a:r>
              <a:rPr lang="en-US" dirty="0" smtClean="0"/>
              <a:t>Shared Lock</a:t>
            </a:r>
          </a:p>
          <a:p>
            <a:r>
              <a:rPr lang="en-US" dirty="0" smtClean="0"/>
              <a:t>Exclusive Lock</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of using Lock</a:t>
            </a:r>
            <a:endParaRPr lang="en-US" dirty="0"/>
          </a:p>
        </p:txBody>
      </p:sp>
      <p:sp>
        <p:nvSpPr>
          <p:cNvPr id="3" name="Content Placeholder 2"/>
          <p:cNvSpPr>
            <a:spLocks noGrp="1"/>
          </p:cNvSpPr>
          <p:nvPr>
            <p:ph idx="1"/>
          </p:nvPr>
        </p:nvSpPr>
        <p:spPr/>
        <p:txBody>
          <a:bodyPr/>
          <a:lstStyle/>
          <a:p>
            <a:r>
              <a:rPr lang="en-US" dirty="0" smtClean="0"/>
              <a:t>Deadlock</a:t>
            </a:r>
          </a:p>
          <a:p>
            <a:r>
              <a:rPr lang="en-US" dirty="0" smtClean="0"/>
              <a:t>Starvation</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a:t>
            </a:r>
            <a:r>
              <a:rPr lang="en-US" dirty="0" smtClean="0"/>
              <a:t>types of lock protocols</a:t>
            </a:r>
            <a:endParaRPr lang="en-US" dirty="0"/>
          </a:p>
        </p:txBody>
      </p:sp>
      <p:sp>
        <p:nvSpPr>
          <p:cNvPr id="3" name="Content Placeholder 2"/>
          <p:cNvSpPr>
            <a:spLocks noGrp="1"/>
          </p:cNvSpPr>
          <p:nvPr>
            <p:ph idx="1"/>
          </p:nvPr>
        </p:nvSpPr>
        <p:spPr/>
        <p:txBody>
          <a:bodyPr/>
          <a:lstStyle/>
          <a:p>
            <a:r>
              <a:rPr lang="en-US" dirty="0" smtClean="0"/>
              <a:t>Simplistic / Basic </a:t>
            </a:r>
            <a:r>
              <a:rPr lang="en-US" dirty="0" smtClean="0"/>
              <a:t>Lock Protocol</a:t>
            </a:r>
          </a:p>
          <a:p>
            <a:r>
              <a:rPr lang="en-US" dirty="0" smtClean="0"/>
              <a:t>Simplistic lock-based protocols allow transactions to obtain a lock on every object before a 'write' operation is performed. Transactions may unlock the data item after completing the ‘write’ operation.</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Conservative </a:t>
            </a:r>
            <a:r>
              <a:rPr lang="en-US" dirty="0" smtClean="0"/>
              <a:t>Locking Protocol</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Before </a:t>
            </a:r>
            <a:r>
              <a:rPr lang="en-US" dirty="0" smtClean="0"/>
              <a:t>initiating an execution, the transaction requests the system for all the locks it needs beforehand. </a:t>
            </a:r>
            <a:endParaRPr lang="en-US" dirty="0" smtClean="0"/>
          </a:p>
          <a:p>
            <a:r>
              <a:rPr lang="en-US" dirty="0" smtClean="0"/>
              <a:t>If </a:t>
            </a:r>
            <a:r>
              <a:rPr lang="en-US" dirty="0" smtClean="0"/>
              <a:t>all the locks are granted, the transaction executes and releases all the locks when all its operations are over. </a:t>
            </a:r>
            <a:endParaRPr lang="en-US" dirty="0" smtClean="0"/>
          </a:p>
          <a:p>
            <a:r>
              <a:rPr lang="en-US" dirty="0" smtClean="0"/>
              <a:t>If </a:t>
            </a:r>
            <a:r>
              <a:rPr lang="en-US" dirty="0" smtClean="0"/>
              <a:t>all the locks are not granted, the transaction rolls back and waits until all the locks are granted.</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re-claiming"/>
          <p:cNvPicPr>
            <a:picLocks noGrp="1"/>
          </p:cNvPicPr>
          <p:nvPr>
            <p:ph idx="1"/>
          </p:nvPr>
        </p:nvPicPr>
        <p:blipFill>
          <a:blip r:embed="rId2"/>
          <a:srcRect/>
          <a:stretch>
            <a:fillRect/>
          </a:stretch>
        </p:blipFill>
        <p:spPr bwMode="auto">
          <a:xfrm>
            <a:off x="1219200" y="1066801"/>
            <a:ext cx="67056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Two-Phase Locking 2PL</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a:t>
            </a:r>
            <a:r>
              <a:rPr lang="en-US" dirty="0" smtClean="0"/>
              <a:t>locking protocol divides the execution phase of a transaction into three parts. </a:t>
            </a:r>
            <a:endParaRPr lang="en-US" dirty="0" smtClean="0"/>
          </a:p>
          <a:p>
            <a:r>
              <a:rPr lang="en-US" dirty="0" smtClean="0"/>
              <a:t>In </a:t>
            </a:r>
            <a:r>
              <a:rPr lang="en-US" dirty="0" smtClean="0"/>
              <a:t>the first part, when the transaction starts executing, it seeks permission for the locks it requires. </a:t>
            </a:r>
            <a:endParaRPr lang="en-US" dirty="0" smtClean="0"/>
          </a:p>
          <a:p>
            <a:r>
              <a:rPr lang="en-US" dirty="0" smtClean="0"/>
              <a:t>The </a:t>
            </a:r>
            <a:r>
              <a:rPr lang="en-US" dirty="0" smtClean="0"/>
              <a:t>second part is where the transaction acquires all the locks. </a:t>
            </a:r>
            <a:endParaRPr lang="en-US" dirty="0" smtClean="0"/>
          </a:p>
          <a:p>
            <a:r>
              <a:rPr lang="en-US" dirty="0" smtClean="0"/>
              <a:t>As </a:t>
            </a:r>
            <a:r>
              <a:rPr lang="en-US" dirty="0" smtClean="0"/>
              <a:t>soon as the transaction releases its first lock, the third phase starts. </a:t>
            </a:r>
            <a:endParaRPr lang="en-US" dirty="0" smtClean="0"/>
          </a:p>
          <a:p>
            <a:r>
              <a:rPr lang="en-US" dirty="0" smtClean="0"/>
              <a:t>In </a:t>
            </a:r>
            <a:r>
              <a:rPr lang="en-US" dirty="0" smtClean="0"/>
              <a:t>this phase, the transaction cannot demand any new locks; it only releases the acquired locks.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Query?</a:t>
            </a:r>
            <a:endParaRPr lang="en-US" dirty="0"/>
          </a:p>
        </p:txBody>
      </p:sp>
      <p:sp>
        <p:nvSpPr>
          <p:cNvPr id="3" name="Content Placeholder 2"/>
          <p:cNvSpPr>
            <a:spLocks noGrp="1"/>
          </p:cNvSpPr>
          <p:nvPr>
            <p:ph idx="1"/>
          </p:nvPr>
        </p:nvSpPr>
        <p:spPr/>
        <p:txBody>
          <a:bodyPr/>
          <a:lstStyle/>
          <a:p>
            <a:r>
              <a:rPr lang="en-US" dirty="0" smtClean="0"/>
              <a:t>A </a:t>
            </a:r>
            <a:r>
              <a:rPr lang="en-US" b="1" dirty="0" smtClean="0"/>
              <a:t>query</a:t>
            </a:r>
            <a:r>
              <a:rPr lang="en-US" dirty="0" smtClean="0"/>
              <a:t> is a request for data or information from a </a:t>
            </a:r>
            <a:r>
              <a:rPr lang="en-US" b="1" dirty="0" smtClean="0"/>
              <a:t>database</a:t>
            </a:r>
            <a:r>
              <a:rPr lang="en-US" dirty="0" smtClean="0"/>
              <a:t> table or combination of tables.</a:t>
            </a:r>
          </a:p>
          <a:p>
            <a:r>
              <a:rPr lang="en-US" dirty="0" smtClean="0"/>
              <a:t>For example  </a:t>
            </a:r>
          </a:p>
          <a:p>
            <a:pPr>
              <a:buNone/>
            </a:pPr>
            <a:r>
              <a:rPr lang="en-US" dirty="0" smtClean="0">
                <a:solidFill>
                  <a:srgbClr val="FF0000"/>
                </a:solidFill>
              </a:rPr>
              <a:t>     Select * from </a:t>
            </a:r>
            <a:r>
              <a:rPr lang="en-US" dirty="0" err="1" smtClean="0">
                <a:solidFill>
                  <a:srgbClr val="FF0000"/>
                </a:solidFill>
              </a:rPr>
              <a:t>emp</a:t>
            </a:r>
            <a:r>
              <a:rPr lang="en-US" dirty="0" smtClean="0">
                <a:solidFill>
                  <a:srgbClr val="FF0000"/>
                </a:solidFill>
              </a:rPr>
              <a:t>;</a:t>
            </a:r>
          </a:p>
          <a:p>
            <a:pPr>
              <a:buFont typeface="Wingdings" pitchFamily="2" charset="2"/>
              <a:buChar char="Ø"/>
            </a:pPr>
            <a:r>
              <a:rPr lang="en-US" dirty="0" smtClean="0"/>
              <a:t> * represents all columns / attributes of a table</a:t>
            </a:r>
          </a:p>
          <a:p>
            <a:pPr>
              <a:buFont typeface="Wingdings" pitchFamily="2" charset="2"/>
              <a:buChar char="Ø"/>
            </a:pPr>
            <a:r>
              <a:rPr lang="en-US" dirty="0" smtClean="0"/>
              <a:t> </a:t>
            </a:r>
            <a:r>
              <a:rPr lang="en-US" dirty="0" err="1" smtClean="0"/>
              <a:t>emp</a:t>
            </a:r>
            <a:r>
              <a:rPr lang="en-US" dirty="0" smtClean="0"/>
              <a:t> is a table / database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Two-Phase Locking (2PL)</a:t>
            </a:r>
            <a:endParaRPr lang="en-US" dirty="0"/>
          </a:p>
        </p:txBody>
      </p:sp>
      <p:sp>
        <p:nvSpPr>
          <p:cNvPr id="3" name="Content Placeholder 2"/>
          <p:cNvSpPr>
            <a:spLocks noGrp="1"/>
          </p:cNvSpPr>
          <p:nvPr>
            <p:ph idx="1"/>
          </p:nvPr>
        </p:nvSpPr>
        <p:spPr/>
        <p:txBody>
          <a:bodyPr/>
          <a:lstStyle/>
          <a:p>
            <a:pPr>
              <a:buNone/>
            </a:pPr>
            <a:r>
              <a:rPr lang="en-US" dirty="0" smtClean="0"/>
              <a:t> Governing rules  </a:t>
            </a:r>
          </a:p>
          <a:p>
            <a:r>
              <a:rPr lang="en-US" dirty="0" smtClean="0"/>
              <a:t>Two transactions cannot have conflicting locks </a:t>
            </a:r>
          </a:p>
          <a:p>
            <a:r>
              <a:rPr lang="en-US" dirty="0" smtClean="0"/>
              <a:t>No unlock operation can precede a lock operation in the same transaction  </a:t>
            </a:r>
          </a:p>
          <a:p>
            <a:r>
              <a:rPr lang="en-US" dirty="0" smtClean="0"/>
              <a:t>No data are affected until all locks are obtained</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wo Phase Locking"/>
          <p:cNvPicPr>
            <a:picLocks noGrp="1"/>
          </p:cNvPicPr>
          <p:nvPr>
            <p:ph idx="1"/>
          </p:nvPr>
        </p:nvPicPr>
        <p:blipFill>
          <a:blip r:embed="rId2"/>
          <a:srcRect/>
          <a:stretch>
            <a:fillRect/>
          </a:stretch>
        </p:blipFill>
        <p:spPr bwMode="auto">
          <a:xfrm>
            <a:off x="609600" y="1371600"/>
            <a:ext cx="73152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Guaranteeing </a:t>
            </a:r>
            <a:r>
              <a:rPr lang="en-US" dirty="0" err="1" smtClean="0"/>
              <a:t>Serializability</a:t>
            </a:r>
            <a:endParaRPr lang="en-US" dirty="0"/>
          </a:p>
        </p:txBody>
      </p:sp>
      <p:pic>
        <p:nvPicPr>
          <p:cNvPr id="1026" name="Picture 2" descr="C:\Users\online\Desktop\2pl.jpg"/>
          <p:cNvPicPr>
            <a:picLocks noGrp="1" noChangeAspect="1" noChangeArrowheads="1"/>
          </p:cNvPicPr>
          <p:nvPr>
            <p:ph idx="1"/>
          </p:nvPr>
        </p:nvPicPr>
        <p:blipFill>
          <a:blip r:embed="rId2"/>
          <a:srcRect/>
          <a:stretch>
            <a:fillRect/>
          </a:stretch>
        </p:blipFill>
        <p:spPr bwMode="auto">
          <a:xfrm>
            <a:off x="685800" y="1676400"/>
            <a:ext cx="7772399" cy="4449763"/>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a:t>
            </a:r>
            <a:endParaRPr lang="en-US" dirty="0"/>
          </a:p>
        </p:txBody>
      </p:sp>
      <p:sp>
        <p:nvSpPr>
          <p:cNvPr id="3" name="Content Placeholder 2"/>
          <p:cNvSpPr>
            <a:spLocks noGrp="1"/>
          </p:cNvSpPr>
          <p:nvPr>
            <p:ph idx="1"/>
          </p:nvPr>
        </p:nvSpPr>
        <p:spPr/>
        <p:txBody>
          <a:bodyPr/>
          <a:lstStyle/>
          <a:p>
            <a:r>
              <a:rPr lang="en-US" dirty="0" smtClean="0"/>
              <a:t>Growing Phase</a:t>
            </a:r>
          </a:p>
          <a:p>
            <a:r>
              <a:rPr lang="en-US" dirty="0" smtClean="0"/>
              <a:t>Shrinking Phase</a:t>
            </a:r>
          </a:p>
          <a:p>
            <a:r>
              <a:rPr lang="en-US" dirty="0" smtClean="0"/>
              <a:t>Conversion of Locks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Two-phase locking has two phases, one is </a:t>
            </a:r>
            <a:r>
              <a:rPr lang="en-US" b="1" dirty="0" smtClean="0"/>
              <a:t>growing</a:t>
            </a:r>
            <a:r>
              <a:rPr lang="en-US" dirty="0" smtClean="0"/>
              <a:t>, where all the locks are being acquired by the transaction; and the second phase is shrinking, where the locks held by the transaction are being released.</a:t>
            </a:r>
          </a:p>
          <a:p>
            <a:r>
              <a:rPr lang="en-US" dirty="0" smtClean="0"/>
              <a:t>To claim an exclusive (write) lock, a transaction must first acquire a shared (read) lock and then upgrade it to an exclusive lock.</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Strict Two-Phase Locking</a:t>
            </a:r>
            <a:br>
              <a:rPr lang="en-US"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smtClean="0"/>
              <a:t>first phase of Strict-2PL is same as 2PL. After acquiring all the locks in the first phase, the transaction continues to execute normally. </a:t>
            </a:r>
            <a:endParaRPr lang="en-US" dirty="0" smtClean="0"/>
          </a:p>
          <a:p>
            <a:r>
              <a:rPr lang="en-US" dirty="0" smtClean="0"/>
              <a:t>But </a:t>
            </a:r>
            <a:r>
              <a:rPr lang="en-US" dirty="0" smtClean="0"/>
              <a:t>in contrast to 2PL, Strict-2PL does not release a lock after using it. </a:t>
            </a:r>
            <a:endParaRPr lang="en-US" dirty="0" smtClean="0"/>
          </a:p>
          <a:p>
            <a:r>
              <a:rPr lang="en-US" dirty="0" smtClean="0"/>
              <a:t>Strict-2PL </a:t>
            </a:r>
            <a:r>
              <a:rPr lang="en-US" dirty="0" smtClean="0"/>
              <a:t>holds all the locks until the commit point and releases all the locks at a time.</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trict Two Phase Locking"/>
          <p:cNvPicPr>
            <a:picLocks noGrp="1"/>
          </p:cNvPicPr>
          <p:nvPr>
            <p:ph idx="1"/>
          </p:nvPr>
        </p:nvPicPr>
        <p:blipFill>
          <a:blip r:embed="rId2"/>
          <a:srcRect/>
          <a:stretch>
            <a:fillRect/>
          </a:stretch>
        </p:blipFill>
        <p:spPr bwMode="auto">
          <a:xfrm>
            <a:off x="838200" y="1752600"/>
            <a:ext cx="73914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Variations</a:t>
            </a:r>
            <a:br>
              <a:rPr lang="en-US" dirty="0" smtClean="0"/>
            </a:br>
            <a:endParaRPr lang="en-US" dirty="0"/>
          </a:p>
        </p:txBody>
      </p:sp>
      <p:sp>
        <p:nvSpPr>
          <p:cNvPr id="3" name="Content Placeholder 2"/>
          <p:cNvSpPr>
            <a:spLocks noGrp="1"/>
          </p:cNvSpPr>
          <p:nvPr>
            <p:ph idx="1"/>
          </p:nvPr>
        </p:nvSpPr>
        <p:spPr/>
        <p:txBody>
          <a:bodyPr/>
          <a:lstStyle/>
          <a:p>
            <a:r>
              <a:rPr lang="en-US" dirty="0" smtClean="0"/>
              <a:t>Basic </a:t>
            </a:r>
          </a:p>
          <a:p>
            <a:r>
              <a:rPr lang="en-US" dirty="0" smtClean="0"/>
              <a:t>Conservative -  requires a transaction to lock all items it access before the transaction begins execution</a:t>
            </a:r>
          </a:p>
          <a:p>
            <a:r>
              <a:rPr lang="en-US" dirty="0" smtClean="0"/>
              <a:t>Strict – transaction does not release write until it is done</a:t>
            </a:r>
          </a:p>
          <a:p>
            <a:r>
              <a:rPr lang="en-US" dirty="0" smtClean="0"/>
              <a:t>Rigorous - transaction does not release write as well as read until it is done</a:t>
            </a:r>
          </a:p>
          <a:p>
            <a:endParaRPr lang="en-US" dirty="0" smtClean="0"/>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Timestamp-based Protocols</a:t>
            </a:r>
            <a:br>
              <a:rPr lang="en-US" dirty="0" smtClean="0"/>
            </a:br>
            <a:endParaRPr lang="en-US" dirty="0"/>
          </a:p>
        </p:txBody>
      </p:sp>
      <p:sp>
        <p:nvSpPr>
          <p:cNvPr id="3" name="Content Placeholder 2"/>
          <p:cNvSpPr>
            <a:spLocks noGrp="1"/>
          </p:cNvSpPr>
          <p:nvPr>
            <p:ph idx="1"/>
          </p:nvPr>
        </p:nvSpPr>
        <p:spPr/>
        <p:txBody>
          <a:bodyPr/>
          <a:lstStyle/>
          <a:p>
            <a:r>
              <a:rPr lang="en-US" dirty="0" smtClean="0"/>
              <a:t>The most commonly used concurrency protocol is the timestamp based protocol. </a:t>
            </a:r>
            <a:endParaRPr lang="en-US" dirty="0" smtClean="0"/>
          </a:p>
          <a:p>
            <a:r>
              <a:rPr lang="en-US" dirty="0" smtClean="0"/>
              <a:t>This </a:t>
            </a:r>
            <a:r>
              <a:rPr lang="en-US" dirty="0" smtClean="0"/>
              <a:t>protocol uses either system time or logical counter as a timestamp</a:t>
            </a:r>
            <a:r>
              <a:rPr lang="en-US" dirty="0" smtClean="0"/>
              <a:t>.</a:t>
            </a:r>
          </a:p>
          <a:p>
            <a:r>
              <a:rPr lang="en-US" dirty="0" smtClean="0"/>
              <a:t>Every transaction has a timestamp associated with it, and the ordering is determined by the age of the transaction.</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Denotions</a:t>
            </a:r>
            <a:endParaRPr lang="en-US" dirty="0"/>
          </a:p>
        </p:txBody>
      </p:sp>
      <p:sp>
        <p:nvSpPr>
          <p:cNvPr id="3" name="Content Placeholder 2"/>
          <p:cNvSpPr>
            <a:spLocks noGrp="1"/>
          </p:cNvSpPr>
          <p:nvPr>
            <p:ph idx="1"/>
          </p:nvPr>
        </p:nvSpPr>
        <p:spPr/>
        <p:txBody>
          <a:bodyPr/>
          <a:lstStyle/>
          <a:p>
            <a:r>
              <a:rPr lang="en-US" dirty="0" smtClean="0"/>
              <a:t>The timestamp of transaction T</a:t>
            </a:r>
            <a:r>
              <a:rPr lang="en-US" baseline="-25000" dirty="0" smtClean="0"/>
              <a:t>i</a:t>
            </a:r>
            <a:r>
              <a:rPr lang="en-US" dirty="0" smtClean="0"/>
              <a:t> is denoted as TS(T</a:t>
            </a:r>
            <a:r>
              <a:rPr lang="en-US" baseline="-25000" dirty="0" smtClean="0"/>
              <a:t>i</a:t>
            </a:r>
            <a:r>
              <a:rPr lang="en-US" dirty="0" smtClean="0"/>
              <a:t>).</a:t>
            </a:r>
          </a:p>
          <a:p>
            <a:r>
              <a:rPr lang="en-US" dirty="0" smtClean="0"/>
              <a:t>Read time-stamp of data-item X is denoted by R-timestamp(X).</a:t>
            </a:r>
          </a:p>
          <a:p>
            <a:r>
              <a:rPr lang="en-US" dirty="0" smtClean="0"/>
              <a:t>Write time-stamp of data-item X is denoted by W-timestamp(X).</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dvanced Database Management System - Tutorials and Notes: Query ..."/>
          <p:cNvPicPr/>
          <p:nvPr/>
        </p:nvPicPr>
        <p:blipFill>
          <a:blip r:embed="rId2"/>
          <a:srcRect/>
          <a:stretch>
            <a:fillRect/>
          </a:stretch>
        </p:blipFill>
        <p:spPr bwMode="auto">
          <a:xfrm>
            <a:off x="609600" y="1619250"/>
            <a:ext cx="8229600" cy="4781550"/>
          </a:xfrm>
          <a:prstGeom prst="rect">
            <a:avLst/>
          </a:prstGeom>
          <a:noFill/>
          <a:ln w="9525">
            <a:noFill/>
            <a:miter lim="800000"/>
            <a:headEnd/>
            <a:tailEnd/>
          </a:ln>
        </p:spPr>
      </p:pic>
      <p:sp>
        <p:nvSpPr>
          <p:cNvPr id="3" name="Oval 2"/>
          <p:cNvSpPr/>
          <p:nvPr/>
        </p:nvSpPr>
        <p:spPr>
          <a:xfrm>
            <a:off x="152400" y="381000"/>
            <a:ext cx="87630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Typical Steps when processing a high level Query</a:t>
            </a:r>
            <a:endParaRPr lang="en-US" sz="24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Methodology</a:t>
            </a:r>
            <a:endParaRPr lang="en-US" dirty="0"/>
          </a:p>
        </p:txBody>
      </p:sp>
      <p:sp>
        <p:nvSpPr>
          <p:cNvPr id="3" name="Content Placeholder 2"/>
          <p:cNvSpPr>
            <a:spLocks noGrp="1"/>
          </p:cNvSpPr>
          <p:nvPr>
            <p:ph idx="1"/>
          </p:nvPr>
        </p:nvSpPr>
        <p:spPr/>
        <p:txBody>
          <a:bodyPr/>
          <a:lstStyle/>
          <a:p>
            <a:r>
              <a:rPr lang="en-US" b="1" dirty="0" smtClean="0"/>
              <a:t>If a transaction Ti issues a read(X) operation −</a:t>
            </a:r>
            <a:endParaRPr lang="en-US" dirty="0" smtClean="0"/>
          </a:p>
          <a:p>
            <a:pPr lvl="1"/>
            <a:r>
              <a:rPr lang="en-US" dirty="0" smtClean="0"/>
              <a:t>If TS(Ti) &lt; W-timestamp(X)</a:t>
            </a:r>
          </a:p>
          <a:p>
            <a:pPr lvl="2"/>
            <a:r>
              <a:rPr lang="en-US" dirty="0" smtClean="0"/>
              <a:t>Operation rejected.</a:t>
            </a:r>
          </a:p>
          <a:p>
            <a:pPr lvl="1"/>
            <a:r>
              <a:rPr lang="en-US" dirty="0" smtClean="0"/>
              <a:t>If TS(Ti) &gt;= W-timestamp(X)</a:t>
            </a:r>
          </a:p>
          <a:p>
            <a:pPr lvl="2"/>
            <a:r>
              <a:rPr lang="en-US" dirty="0" smtClean="0"/>
              <a:t>Operation executed.</a:t>
            </a:r>
          </a:p>
          <a:p>
            <a:pPr lvl="1"/>
            <a:r>
              <a:rPr lang="en-US" dirty="0" smtClean="0"/>
              <a:t>All data-item timestamps updated.</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Methodology</a:t>
            </a:r>
            <a:endParaRPr lang="en-US" dirty="0"/>
          </a:p>
        </p:txBody>
      </p:sp>
      <p:sp>
        <p:nvSpPr>
          <p:cNvPr id="3" name="Content Placeholder 2"/>
          <p:cNvSpPr>
            <a:spLocks noGrp="1"/>
          </p:cNvSpPr>
          <p:nvPr>
            <p:ph idx="1"/>
          </p:nvPr>
        </p:nvSpPr>
        <p:spPr/>
        <p:txBody>
          <a:bodyPr/>
          <a:lstStyle/>
          <a:p>
            <a:r>
              <a:rPr lang="en-US" b="1" dirty="0" smtClean="0"/>
              <a:t>If a transaction Ti issues a write(X) operation −</a:t>
            </a:r>
            <a:endParaRPr lang="en-US" dirty="0" smtClean="0"/>
          </a:p>
          <a:p>
            <a:pPr lvl="1"/>
            <a:r>
              <a:rPr lang="en-US" dirty="0" smtClean="0"/>
              <a:t>If TS(Ti) &lt; R-timestamp(X)</a:t>
            </a:r>
          </a:p>
          <a:p>
            <a:pPr lvl="2"/>
            <a:r>
              <a:rPr lang="en-US" dirty="0" smtClean="0"/>
              <a:t>Operation rejected.</a:t>
            </a:r>
          </a:p>
          <a:p>
            <a:pPr lvl="1"/>
            <a:r>
              <a:rPr lang="en-US" dirty="0" smtClean="0"/>
              <a:t>If TS(Ti) &lt; W-timestamp(X)</a:t>
            </a:r>
          </a:p>
          <a:p>
            <a:pPr lvl="2"/>
            <a:r>
              <a:rPr lang="en-US" dirty="0" smtClean="0"/>
              <a:t>Operation rejected and Ti rolled back.</a:t>
            </a:r>
          </a:p>
          <a:p>
            <a:pPr lvl="1"/>
            <a:r>
              <a:rPr lang="en-US" dirty="0" smtClean="0"/>
              <a:t>Otherwise, operation executed.</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0"/>
            <a:ext cx="8229600" cy="1143000"/>
          </a:xfrm>
        </p:spPr>
        <p:style>
          <a:lnRef idx="1">
            <a:schemeClr val="accent2"/>
          </a:lnRef>
          <a:fillRef idx="2">
            <a:schemeClr val="accent2"/>
          </a:fillRef>
          <a:effectRef idx="1">
            <a:schemeClr val="accent2"/>
          </a:effectRef>
          <a:fontRef idx="minor">
            <a:schemeClr val="dk1"/>
          </a:fontRef>
        </p:style>
        <p:txBody>
          <a:bodyPr>
            <a:noAutofit/>
          </a:bodyPr>
          <a:lstStyle/>
          <a:p>
            <a:r>
              <a:rPr lang="en-US" sz="5400" dirty="0" smtClean="0">
                <a:solidFill>
                  <a:srgbClr val="00B050"/>
                </a:solidFill>
              </a:rPr>
              <a:t/>
            </a:r>
            <a:br>
              <a:rPr lang="en-US" sz="5400" dirty="0" smtClean="0">
                <a:solidFill>
                  <a:srgbClr val="00B050"/>
                </a:solidFill>
              </a:rPr>
            </a:br>
            <a:r>
              <a:rPr lang="en-US" sz="5400" dirty="0" err="1" smtClean="0">
                <a:solidFill>
                  <a:srgbClr val="00B050"/>
                </a:solidFill>
              </a:rPr>
              <a:t>Sql</a:t>
            </a:r>
            <a:r>
              <a:rPr lang="en-US" sz="5400" dirty="0" smtClean="0">
                <a:solidFill>
                  <a:srgbClr val="00B050"/>
                </a:solidFill>
              </a:rPr>
              <a:t> Queries</a:t>
            </a:r>
            <a:br>
              <a:rPr lang="en-US" sz="5400" dirty="0" smtClean="0">
                <a:solidFill>
                  <a:srgbClr val="00B050"/>
                </a:solidFill>
              </a:rPr>
            </a:br>
            <a:endParaRPr lang="en-US" sz="5400" dirty="0">
              <a:solidFill>
                <a:srgbClr val="00B05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FOR REFERENCE</a:t>
            </a:r>
            <a:endParaRPr lang="en-US" dirty="0"/>
          </a:p>
        </p:txBody>
      </p:sp>
      <p:pic>
        <p:nvPicPr>
          <p:cNvPr id="4" name="Picture 2" descr="C:\Users\online\Desktop\templ.jpg"/>
          <p:cNvPicPr>
            <a:picLocks noGrp="1" noChangeAspect="1" noChangeArrowheads="1"/>
          </p:cNvPicPr>
          <p:nvPr>
            <p:ph idx="1"/>
          </p:nvPr>
        </p:nvPicPr>
        <p:blipFill>
          <a:blip r:embed="rId2" cstate="print"/>
          <a:srcRect/>
          <a:stretch>
            <a:fillRect/>
          </a:stretch>
        </p:blipFill>
        <p:spPr bwMode="auto">
          <a:xfrm>
            <a:off x="609600" y="1600200"/>
            <a:ext cx="8229600" cy="4525963"/>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smtClean="0"/>
              <a:t>Retrieve the date of birth and address of an employee ‘</a:t>
            </a:r>
            <a:r>
              <a:rPr lang="en-US" dirty="0" err="1" smtClean="0"/>
              <a:t>humritha</a:t>
            </a:r>
            <a:r>
              <a:rPr lang="en-US" dirty="0" smtClean="0"/>
              <a:t> </a:t>
            </a:r>
            <a:r>
              <a:rPr lang="en-US" dirty="0" err="1" smtClean="0"/>
              <a:t>naveena</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Retrieve the name and address of all employees who work for ‘Research Dept’.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For every project located in </a:t>
            </a:r>
            <a:r>
              <a:rPr lang="en-US" dirty="0" err="1" smtClean="0"/>
              <a:t>chennai</a:t>
            </a:r>
            <a:r>
              <a:rPr lang="en-US" dirty="0" smtClean="0"/>
              <a:t>, list the project number, the controlling department number and the department manager’s last name and address.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For each employee, retrieve the employee’s first and last name and the first and last name of his or her immediate supervisor.</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Retrieve the salary of every employee and all distinct salary values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Retrieve all employees whose address is in </a:t>
            </a:r>
            <a:r>
              <a:rPr lang="en-US" dirty="0" err="1" smtClean="0"/>
              <a:t>hyderabad</a:t>
            </a:r>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dirty="0" smtClean="0"/>
              <a:t>Translating High level Query into Relational Algebra Expression</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Find all employees who were born after 1950s</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Retrieve all employees in department 5 whose </a:t>
            </a:r>
            <a:r>
              <a:rPr lang="en-US" dirty="0" err="1" smtClean="0"/>
              <a:t>sal</a:t>
            </a:r>
            <a:r>
              <a:rPr lang="en-US" dirty="0" smtClean="0"/>
              <a:t> is between 30,000 and 40,000</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Retreive</a:t>
            </a:r>
            <a:r>
              <a:rPr lang="en-US" dirty="0" smtClean="0"/>
              <a:t> a list of employees and the projects they are working on, ordered by department and within each department, ordered alphabetically by last name, first name.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sp>
        <p:nvSpPr>
          <p:cNvPr id="4" name="Content Placeholder 3"/>
          <p:cNvSpPr>
            <a:spLocks noGrp="1"/>
          </p:cNvSpPr>
          <p:nvPr>
            <p:ph idx="1"/>
          </p:nvPr>
        </p:nvSpPr>
        <p:spPr/>
        <p:txBody>
          <a:bodyPr/>
          <a:lstStyle/>
          <a:p>
            <a:r>
              <a:rPr lang="en-US" sz="4800" dirty="0" smtClean="0"/>
              <a:t>Select </a:t>
            </a:r>
            <a:r>
              <a:rPr lang="en-US" sz="4800" dirty="0" err="1" smtClean="0"/>
              <a:t>ename</a:t>
            </a:r>
            <a:r>
              <a:rPr lang="en-US" sz="4800" dirty="0" smtClean="0"/>
              <a:t> from </a:t>
            </a:r>
            <a:r>
              <a:rPr lang="en-US" sz="4800" dirty="0" err="1" smtClean="0"/>
              <a:t>emp</a:t>
            </a:r>
            <a:r>
              <a:rPr lang="en-US" sz="4800" dirty="0" smtClean="0"/>
              <a:t> </a:t>
            </a:r>
          </a:p>
          <a:p>
            <a:pPr>
              <a:buNone/>
            </a:pPr>
            <a:r>
              <a:rPr lang="en-US" sz="4800" dirty="0" smtClean="0"/>
              <a:t>     where </a:t>
            </a:r>
            <a:r>
              <a:rPr lang="en-US" sz="4800" dirty="0" err="1" smtClean="0"/>
              <a:t>dno</a:t>
            </a:r>
            <a:r>
              <a:rPr lang="en-US" sz="4800" dirty="0" smtClean="0"/>
              <a:t> = </a:t>
            </a:r>
            <a:r>
              <a:rPr lang="en-US" sz="4800" dirty="0" smtClean="0">
                <a:solidFill>
                  <a:srgbClr val="FF0000"/>
                </a:solidFill>
              </a:rPr>
              <a:t>(select </a:t>
            </a:r>
            <a:r>
              <a:rPr lang="en-US" sz="4800" dirty="0" err="1" smtClean="0">
                <a:solidFill>
                  <a:srgbClr val="FF0000"/>
                </a:solidFill>
              </a:rPr>
              <a:t>dnumber</a:t>
            </a:r>
            <a:r>
              <a:rPr lang="en-US" sz="4800" dirty="0" smtClean="0">
                <a:solidFill>
                  <a:srgbClr val="FF0000"/>
                </a:solidFill>
              </a:rPr>
              <a:t> from dept);</a:t>
            </a:r>
          </a:p>
          <a:p>
            <a:pPr>
              <a:buNone/>
            </a:pPr>
            <a:r>
              <a:rPr lang="en-US" dirty="0" smtClean="0">
                <a:solidFill>
                  <a:srgbClr val="00B050"/>
                </a:solidFill>
              </a:rPr>
              <a:t>					</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7030A0"/>
                </a:solidFill>
              </a:rPr>
              <a:t>First step</a:t>
            </a:r>
            <a:endParaRPr lang="en-US" dirty="0">
              <a:solidFill>
                <a:srgbClr val="7030A0"/>
              </a:solidFill>
            </a:endParaRPr>
          </a:p>
        </p:txBody>
      </p:sp>
      <p:sp>
        <p:nvSpPr>
          <p:cNvPr id="4" name="Content Placeholder 3"/>
          <p:cNvSpPr>
            <a:spLocks noGrp="1"/>
          </p:cNvSpPr>
          <p:nvPr>
            <p:ph idx="1"/>
          </p:nvPr>
        </p:nvSpPr>
        <p:spPr/>
        <p:txBody>
          <a:bodyPr>
            <a:normAutofit/>
          </a:bodyPr>
          <a:lstStyle/>
          <a:p>
            <a:r>
              <a:rPr lang="en-US" sz="5400" dirty="0" smtClean="0">
                <a:solidFill>
                  <a:srgbClr val="7030A0"/>
                </a:solidFill>
              </a:rPr>
              <a:t>Translating SQL query – Relational Algebra </a:t>
            </a:r>
            <a:endParaRPr lang="en-US" sz="5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09600" y="457200"/>
            <a:ext cx="7696200" cy="5791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962</TotalTime>
  <Words>1105</Words>
  <Application>Microsoft Office PowerPoint</Application>
  <PresentationFormat>On-screen Show (4:3)</PresentationFormat>
  <Paragraphs>239</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Unit 3</vt:lpstr>
      <vt:lpstr>Query Processing and Optimization </vt:lpstr>
      <vt:lpstr>OUTCOME</vt:lpstr>
      <vt:lpstr>What is a Query?</vt:lpstr>
      <vt:lpstr>Slide 5</vt:lpstr>
      <vt:lpstr>Translating High level Query into Relational Algebra Expression</vt:lpstr>
      <vt:lpstr>Example</vt:lpstr>
      <vt:lpstr>First step</vt:lpstr>
      <vt:lpstr>Slide 9</vt:lpstr>
      <vt:lpstr>Slide 10</vt:lpstr>
      <vt:lpstr>Generating Query Tree</vt:lpstr>
      <vt:lpstr>Query Tree/Graph</vt:lpstr>
      <vt:lpstr>Example</vt:lpstr>
      <vt:lpstr>Tables’ Schema</vt:lpstr>
      <vt:lpstr>Cartesian Product (X)</vt:lpstr>
      <vt:lpstr>Slide 16</vt:lpstr>
      <vt:lpstr>Slide 17</vt:lpstr>
      <vt:lpstr>Join Operation</vt:lpstr>
      <vt:lpstr>Slide 19</vt:lpstr>
      <vt:lpstr>Slide 20</vt:lpstr>
      <vt:lpstr>Slide 21</vt:lpstr>
      <vt:lpstr>Slide 22</vt:lpstr>
      <vt:lpstr>Slide 23</vt:lpstr>
      <vt:lpstr>Slide 24</vt:lpstr>
      <vt:lpstr>Slide 25</vt:lpstr>
      <vt:lpstr>Slide 26</vt:lpstr>
      <vt:lpstr>Slide 27</vt:lpstr>
      <vt:lpstr>Slide 28</vt:lpstr>
      <vt:lpstr>Slide 29</vt:lpstr>
      <vt:lpstr>What is Transaction?</vt:lpstr>
      <vt:lpstr>Transaction Properties</vt:lpstr>
      <vt:lpstr>Need for Concurrency Control</vt:lpstr>
      <vt:lpstr>Lock-based Protocols </vt:lpstr>
      <vt:lpstr>Lock Types</vt:lpstr>
      <vt:lpstr>Problems of using Lock</vt:lpstr>
      <vt:lpstr>Four types of lock protocols</vt:lpstr>
      <vt:lpstr>Conservative Locking Protocol </vt:lpstr>
      <vt:lpstr>Slide 38</vt:lpstr>
      <vt:lpstr>Two-Phase Locking 2PL </vt:lpstr>
      <vt:lpstr>Two-Phase Locking (2PL)</vt:lpstr>
      <vt:lpstr>Slide 41</vt:lpstr>
      <vt:lpstr>Guaranteeing Serializability</vt:lpstr>
      <vt:lpstr>Phases </vt:lpstr>
      <vt:lpstr>Slide 44</vt:lpstr>
      <vt:lpstr>Strict Two-Phase Locking </vt:lpstr>
      <vt:lpstr>Slide 46</vt:lpstr>
      <vt:lpstr>Variations </vt:lpstr>
      <vt:lpstr>Timestamp-based Protocols </vt:lpstr>
      <vt:lpstr>Denotions</vt:lpstr>
      <vt:lpstr>Working Methodology</vt:lpstr>
      <vt:lpstr>Working Methodology</vt:lpstr>
      <vt:lpstr> Sql Queries </vt:lpstr>
      <vt:lpstr>SCHEMA FOR REFERENCE</vt:lpstr>
      <vt:lpstr>Slide 54</vt:lpstr>
      <vt:lpstr>Slide 55</vt:lpstr>
      <vt:lpstr>Slide 56</vt:lpstr>
      <vt:lpstr>Slide 57</vt:lpstr>
      <vt:lpstr>Slide 58</vt:lpstr>
      <vt:lpstr>Slide 59</vt:lpstr>
      <vt:lpstr>Slide 60</vt:lpstr>
      <vt:lpstr>Slide 61</vt:lpstr>
      <vt:lpstr>Slide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online</cp:lastModifiedBy>
  <cp:revision>109</cp:revision>
  <dcterms:created xsi:type="dcterms:W3CDTF">2020-06-22T08:29:37Z</dcterms:created>
  <dcterms:modified xsi:type="dcterms:W3CDTF">2020-10-05T05:24:22Z</dcterms:modified>
</cp:coreProperties>
</file>