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4"/>
  </p:notesMasterIdLst>
  <p:sldIdLst>
    <p:sldId id="256" r:id="rId2"/>
    <p:sldId id="325" r:id="rId3"/>
    <p:sldId id="332" r:id="rId4"/>
    <p:sldId id="326" r:id="rId5"/>
    <p:sldId id="337" r:id="rId6"/>
    <p:sldId id="262" r:id="rId7"/>
    <p:sldId id="263" r:id="rId8"/>
    <p:sldId id="265" r:id="rId9"/>
    <p:sldId id="266" r:id="rId10"/>
    <p:sldId id="267" r:id="rId11"/>
    <p:sldId id="327" r:id="rId12"/>
    <p:sldId id="268" r:id="rId13"/>
    <p:sldId id="269" r:id="rId14"/>
    <p:sldId id="272" r:id="rId15"/>
    <p:sldId id="324" r:id="rId16"/>
    <p:sldId id="330" r:id="rId17"/>
    <p:sldId id="329" r:id="rId18"/>
    <p:sldId id="331" r:id="rId19"/>
    <p:sldId id="333" r:id="rId20"/>
    <p:sldId id="334" r:id="rId21"/>
    <p:sldId id="335" r:id="rId22"/>
    <p:sldId id="33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>
    <p:present/>
    <p:sldAll/>
    <p:penClr>
      <a:srgbClr val="99CC00"/>
    </p:penClr>
  </p:showPr>
  <p:clrMru>
    <a:srgbClr val="990033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61B07-87FB-4431-BDF0-7B9914CCBF02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E50E5-D86C-4755-853A-340C8B13181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5380-06F9-4D56-A3B2-F7E80FB57F5D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067-A004-4163-9FF8-6DBBE0390B02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9FA7-3E08-4358-8756-B280E26100CB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C23-FBE2-45AC-8358-DCC44456049B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4282" y="285728"/>
            <a:ext cx="914400" cy="914400"/>
          </a:xfrm>
        </p:spPr>
        <p:txBody>
          <a:bodyPr/>
          <a:lstStyle/>
          <a:p>
            <a:endParaRPr lang="en-IN"/>
          </a:p>
        </p:txBody>
      </p:sp>
      <p:pic>
        <p:nvPicPr>
          <p:cNvPr id="1026" name="Picture 4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214291"/>
            <a:ext cx="100013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E63A-D8E3-4A36-8245-3FE7BD8EBB87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4DFF-65FB-458C-BC56-C30C45EAF2AD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33B2-D7FD-4458-B948-B0D02E90873E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0A12-BCD5-469B-8358-60DD4BE2ED0F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F4C9-FF22-4059-BFBE-09751AEC7A08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4228-FF41-4116-85D3-A4E9C8FD4C6F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4EDF-FAF9-43F0-831F-6888CB3EBE25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0B3C72-8CA5-4493-AD6D-6C308E43C62B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BASE SECURITY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00174"/>
            <a:ext cx="8229600" cy="1470025"/>
          </a:xfrm>
        </p:spPr>
        <p:txBody>
          <a:bodyPr/>
          <a:lstStyle/>
          <a:p>
            <a:r>
              <a:rPr lang="en-US" dirty="0" smtClean="0"/>
              <a:t>SCS1306-DBMS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2813-B7A0-4569-808E-35CA4CF1A61F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pic>
        <p:nvPicPr>
          <p:cNvPr id="1026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52"/>
            <a:ext cx="102076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28728" y="0"/>
            <a:ext cx="63579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</a:rPr>
              <a:t>SATHYABAMA</a:t>
            </a:r>
            <a:r>
              <a:rPr lang="en-US" sz="4400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Cambria" pitchFamily="18" charset="0"/>
              </a:rPr>
              <a:t>INSTITUTE OF SCIENCE AND TECHNOLOGY</a:t>
            </a:r>
            <a:endParaRPr lang="en-IN" sz="2400" dirty="0">
              <a:solidFill>
                <a:srgbClr val="002060"/>
              </a:solidFill>
              <a:latin typeface="Cambria" pitchFamily="18" charset="0"/>
            </a:endParaRPr>
          </a:p>
        </p:txBody>
      </p:sp>
      <p:pic>
        <p:nvPicPr>
          <p:cNvPr id="9" name="Picture 8" descr="ISO-LOG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0" y="142852"/>
            <a:ext cx="1509748" cy="10001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7224" y="4000504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>
                <a:latin typeface="Cambria" pitchFamily="18" charset="0"/>
              </a:rPr>
              <a:t>Dr.L.LAKSHMANAN</a:t>
            </a:r>
            <a:endParaRPr lang="en-US" sz="2800" dirty="0" smtClean="0">
              <a:latin typeface="Cambria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Cambria" pitchFamily="18" charset="0"/>
              </a:rPr>
              <a:t> DEPARTMENT OF COMPUTER SCIENCE AND ENGINEERING</a:t>
            </a:r>
            <a:endParaRPr lang="en-IN" sz="2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42852"/>
            <a:ext cx="7772400" cy="928670"/>
          </a:xfrm>
        </p:spPr>
        <p:txBody>
          <a:bodyPr/>
          <a:lstStyle/>
          <a:p>
            <a:r>
              <a:rPr lang="en-US" sz="3200" b="1" dirty="0" smtClean="0">
                <a:cs typeface="Times New Roman" charset="0"/>
              </a:rPr>
              <a:t>Database </a:t>
            </a:r>
            <a:r>
              <a:rPr lang="en-US" sz="3200" b="1" dirty="0">
                <a:cs typeface="Times New Roman" charset="0"/>
              </a:rPr>
              <a:t>Security and the DBA</a:t>
            </a:r>
            <a:r>
              <a:rPr lang="en-US" dirty="0"/>
              <a:t> 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4423"/>
            <a:ext cx="8229600" cy="321470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 Narrow" pitchFamily="34" charset="0"/>
                <a:cs typeface="Times New Roman" charset="0"/>
              </a:rPr>
              <a:t>The </a:t>
            </a:r>
            <a:r>
              <a:rPr lang="en-US" sz="2400" dirty="0">
                <a:latin typeface="Arial Narrow" pitchFamily="34" charset="0"/>
                <a:cs typeface="Times New Roman" charset="0"/>
              </a:rPr>
              <a:t>database administrator (DBA</a:t>
            </a:r>
            <a:r>
              <a:rPr lang="en-US" sz="2400" dirty="0" smtClean="0">
                <a:latin typeface="Arial Narrow" pitchFamily="34" charset="0"/>
                <a:cs typeface="Times New Roman" charset="0"/>
              </a:rPr>
              <a:t>)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 smtClean="0">
              <a:latin typeface="Arial Narrow" pitchFamily="34" charset="0"/>
              <a:cs typeface="Times New Roman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 Narrow" pitchFamily="34" charset="0"/>
                <a:cs typeface="Times New Roman" charset="0"/>
              </a:rPr>
              <a:t>The </a:t>
            </a:r>
            <a:r>
              <a:rPr lang="en-US" sz="2400" dirty="0">
                <a:latin typeface="Arial Narrow" pitchFamily="34" charset="0"/>
                <a:cs typeface="Times New Roman" charset="0"/>
              </a:rPr>
              <a:t>DBA has a </a:t>
            </a:r>
            <a:r>
              <a:rPr lang="en-US" sz="2400" b="1" dirty="0">
                <a:solidFill>
                  <a:srgbClr val="FF0066"/>
                </a:solidFill>
                <a:latin typeface="Arial Narrow" pitchFamily="34" charset="0"/>
                <a:cs typeface="Times New Roman" charset="0"/>
              </a:rPr>
              <a:t>DBA</a:t>
            </a:r>
            <a:r>
              <a:rPr lang="en-US" sz="2400" dirty="0">
                <a:solidFill>
                  <a:srgbClr val="FF0066"/>
                </a:solidFill>
                <a:latin typeface="Arial Narrow" pitchFamily="34" charset="0"/>
                <a:cs typeface="Times New Roman" charset="0"/>
              </a:rPr>
              <a:t> </a:t>
            </a:r>
            <a:r>
              <a:rPr lang="en-US" sz="2400" b="1" dirty="0">
                <a:solidFill>
                  <a:srgbClr val="FF0066"/>
                </a:solidFill>
                <a:latin typeface="Arial Narrow" pitchFamily="34" charset="0"/>
                <a:cs typeface="Times New Roman" charset="0"/>
              </a:rPr>
              <a:t>account</a:t>
            </a:r>
            <a:r>
              <a:rPr lang="en-US" sz="2400" dirty="0">
                <a:solidFill>
                  <a:srgbClr val="FF0066"/>
                </a:solidFill>
                <a:latin typeface="Arial Narrow" pitchFamily="34" charset="0"/>
                <a:cs typeface="Times New Roman" charset="0"/>
              </a:rPr>
              <a:t> </a:t>
            </a:r>
            <a:r>
              <a:rPr lang="en-US" sz="2400" dirty="0">
                <a:latin typeface="Arial Narrow" pitchFamily="34" charset="0"/>
                <a:cs typeface="Times New Roman" charset="0"/>
              </a:rPr>
              <a:t>in the DBMS, sometimes called a </a:t>
            </a:r>
            <a:r>
              <a:rPr lang="en-US" sz="2400" b="1" dirty="0" smtClean="0">
                <a:solidFill>
                  <a:srgbClr val="FF0066"/>
                </a:solidFill>
                <a:latin typeface="Arial Narrow" pitchFamily="34" charset="0"/>
                <a:cs typeface="Times New Roman" charset="0"/>
              </a:rPr>
              <a:t>System</a:t>
            </a:r>
            <a:r>
              <a:rPr lang="en-US" sz="2400" dirty="0" smtClean="0">
                <a:latin typeface="Arial Narrow" pitchFamily="34" charset="0"/>
                <a:cs typeface="Times New Roman" charset="0"/>
              </a:rPr>
              <a:t> </a:t>
            </a:r>
            <a:r>
              <a:rPr lang="en-US" sz="2400" dirty="0">
                <a:latin typeface="Arial Narrow" pitchFamily="34" charset="0"/>
                <a:cs typeface="Times New Roman" charset="0"/>
              </a:rPr>
              <a:t>or </a:t>
            </a:r>
            <a:r>
              <a:rPr lang="en-US" sz="2400" b="1" dirty="0" smtClean="0">
                <a:solidFill>
                  <a:srgbClr val="FF0066"/>
                </a:solidFill>
                <a:latin typeface="Arial Narrow" pitchFamily="34" charset="0"/>
                <a:cs typeface="Times New Roman" charset="0"/>
              </a:rPr>
              <a:t>Super user </a:t>
            </a:r>
            <a:r>
              <a:rPr lang="en-US" sz="2400" b="1" dirty="0">
                <a:solidFill>
                  <a:srgbClr val="FF0066"/>
                </a:solidFill>
                <a:latin typeface="Arial Narrow" pitchFamily="34" charset="0"/>
                <a:cs typeface="Times New Roman" charset="0"/>
              </a:rPr>
              <a:t>account</a:t>
            </a:r>
            <a:r>
              <a:rPr lang="en-US" sz="2400" dirty="0">
                <a:latin typeface="Arial Narrow" pitchFamily="34" charset="0"/>
                <a:cs typeface="Times New Roman" charset="0"/>
              </a:rPr>
              <a:t>, which provides powerful capabilities </a:t>
            </a:r>
          </a:p>
          <a:p>
            <a:pPr>
              <a:buFont typeface="Wingdings" pitchFamily="2" charset="2"/>
              <a:buNone/>
            </a:pPr>
            <a:endParaRPr lang="en-US" sz="2800" dirty="0">
              <a:cs typeface="Times New Roman" charset="0"/>
            </a:endParaRPr>
          </a:p>
          <a:p>
            <a:pPr>
              <a:buFont typeface="Wingdings" pitchFamily="2" charset="2"/>
              <a:buNone/>
            </a:pPr>
            <a:endParaRPr lang="en-US" sz="2800" dirty="0"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2890-76C9-47AB-849B-82A118A2EB2F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00108"/>
            <a:ext cx="4929222" cy="5072098"/>
          </a:xfrm>
          <a:prstGeom prst="rect">
            <a:avLst/>
          </a:prstGeom>
        </p:spPr>
      </p:pic>
      <p:pic>
        <p:nvPicPr>
          <p:cNvPr id="9" name="Picture 8" descr="database-administrator-17-72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642918"/>
            <a:ext cx="3429024" cy="585791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226-631D-46E9-8386-D10E01C01536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28"/>
            <a:ext cx="7558118" cy="868346"/>
          </a:xfrm>
        </p:spPr>
        <p:txBody>
          <a:bodyPr/>
          <a:lstStyle/>
          <a:p>
            <a:r>
              <a:rPr lang="en-US" sz="3200" b="1" dirty="0" smtClean="0">
                <a:latin typeface="Arial Narrow" pitchFamily="34" charset="0"/>
                <a:cs typeface="Times New Roman" charset="0"/>
              </a:rPr>
              <a:t>Database </a:t>
            </a:r>
            <a:r>
              <a:rPr lang="en-US" sz="3200" b="1" dirty="0">
                <a:latin typeface="Arial Narrow" pitchFamily="34" charset="0"/>
                <a:cs typeface="Times New Roman" charset="0"/>
              </a:rPr>
              <a:t>Security and the DBA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4348" y="1447800"/>
            <a:ext cx="7972452" cy="4572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latin typeface="Arial Narrow" pitchFamily="34" charset="0"/>
              </a:rPr>
              <a:t>1. </a:t>
            </a:r>
            <a:r>
              <a:rPr lang="en-US" sz="2800" i="1" dirty="0">
                <a:latin typeface="Arial Narrow" pitchFamily="34" charset="0"/>
              </a:rPr>
              <a:t>Account creation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latin typeface="Arial Narrow" pitchFamily="34" charset="0"/>
              </a:rPr>
              <a:t>2. </a:t>
            </a:r>
            <a:r>
              <a:rPr lang="en-US" sz="2800" i="1" dirty="0">
                <a:latin typeface="Arial Narrow" pitchFamily="34" charset="0"/>
              </a:rPr>
              <a:t>Privilege granting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latin typeface="Arial Narrow" pitchFamily="34" charset="0"/>
              </a:rPr>
              <a:t>3. </a:t>
            </a:r>
            <a:r>
              <a:rPr lang="en-US" sz="2800" i="1" dirty="0">
                <a:latin typeface="Arial Narrow" pitchFamily="34" charset="0"/>
              </a:rPr>
              <a:t>Privilege revocation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latin typeface="Arial Narrow" pitchFamily="34" charset="0"/>
              </a:rPr>
              <a:t>4. </a:t>
            </a:r>
            <a:r>
              <a:rPr lang="en-US" sz="2800" i="1" dirty="0">
                <a:latin typeface="Arial Narrow" pitchFamily="34" charset="0"/>
              </a:rPr>
              <a:t>Security level assignment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Arial Narrow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 smtClean="0">
                <a:latin typeface="Arial Narrow" pitchFamily="34" charset="0"/>
              </a:rPr>
              <a:t>   Action </a:t>
            </a:r>
            <a:r>
              <a:rPr lang="en-US" sz="2800" dirty="0">
                <a:latin typeface="Arial Narrow" pitchFamily="34" charset="0"/>
              </a:rPr>
              <a:t>1 is access control, </a:t>
            </a:r>
            <a:endParaRPr lang="en-US" sz="2800" dirty="0" smtClean="0">
              <a:latin typeface="Arial Narrow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 smtClean="0">
                <a:latin typeface="Arial Narrow" pitchFamily="34" charset="0"/>
              </a:rPr>
              <a:t>   2 </a:t>
            </a:r>
            <a:r>
              <a:rPr lang="en-US" sz="2800" dirty="0">
                <a:latin typeface="Arial Narrow" pitchFamily="34" charset="0"/>
              </a:rPr>
              <a:t>and 3 are discretionary and </a:t>
            </a:r>
            <a:endParaRPr lang="en-US" sz="2800" dirty="0" smtClean="0">
              <a:latin typeface="Arial Narrow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 smtClean="0">
                <a:latin typeface="Arial Narrow" pitchFamily="34" charset="0"/>
              </a:rPr>
              <a:t>   4 </a:t>
            </a:r>
            <a:r>
              <a:rPr lang="en-US" sz="2800" dirty="0">
                <a:latin typeface="Arial Narrow" pitchFamily="34" charset="0"/>
              </a:rPr>
              <a:t>is used to control mandatory authorization.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8A52-B46C-461C-81B0-63EABEE00FB9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 Narrow" pitchFamily="34" charset="0"/>
                <a:cs typeface="Times New Roman" charset="0"/>
              </a:rPr>
              <a:t>Access </a:t>
            </a:r>
            <a:r>
              <a:rPr lang="en-US" sz="3200" b="1" dirty="0">
                <a:latin typeface="Arial Narrow" pitchFamily="34" charset="0"/>
                <a:cs typeface="Times New Roman" charset="0"/>
              </a:rPr>
              <a:t>Protection, User Accounts, and Database Audits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rial Narrow" pitchFamily="34" charset="0"/>
              </a:rPr>
              <a:t>Whenever </a:t>
            </a:r>
            <a:r>
              <a:rPr lang="en-US" sz="2400" dirty="0">
                <a:latin typeface="Arial Narrow" pitchFamily="34" charset="0"/>
              </a:rPr>
              <a:t>a person or group of </a:t>
            </a:r>
            <a:r>
              <a:rPr lang="en-US" sz="2400" dirty="0" smtClean="0">
                <a:latin typeface="Arial Narrow" pitchFamily="34" charset="0"/>
              </a:rPr>
              <a:t>persons </a:t>
            </a:r>
            <a:r>
              <a:rPr lang="en-US" sz="2400" dirty="0">
                <a:latin typeface="Arial Narrow" pitchFamily="34" charset="0"/>
              </a:rPr>
              <a:t>need to access a database system, the individual or group must first apply for a user account. </a:t>
            </a:r>
            <a:endParaRPr lang="en-US" sz="2400" dirty="0" smtClean="0">
              <a:latin typeface="Arial Narrow" pitchFamily="34" charset="0"/>
            </a:endParaRPr>
          </a:p>
          <a:p>
            <a:pPr algn="just">
              <a:buNone/>
            </a:pPr>
            <a:endParaRPr lang="en-US" sz="2400" dirty="0" smtClean="0">
              <a:latin typeface="Arial Narrow" pitchFamily="34" charset="0"/>
            </a:endParaRPr>
          </a:p>
          <a:p>
            <a:pPr algn="just"/>
            <a:r>
              <a:rPr lang="en-US" sz="2400" dirty="0" smtClean="0">
                <a:latin typeface="Arial Narrow" pitchFamily="34" charset="0"/>
              </a:rPr>
              <a:t>The </a:t>
            </a:r>
            <a:r>
              <a:rPr lang="en-US" sz="2400" dirty="0">
                <a:latin typeface="Arial Narrow" pitchFamily="34" charset="0"/>
              </a:rPr>
              <a:t>DBA will then create a new </a:t>
            </a:r>
            <a:r>
              <a:rPr lang="en-US" sz="2400" b="1" dirty="0">
                <a:solidFill>
                  <a:srgbClr val="FF0066"/>
                </a:solidFill>
                <a:latin typeface="Arial Narrow" pitchFamily="34" charset="0"/>
              </a:rPr>
              <a:t>account number</a:t>
            </a:r>
            <a:r>
              <a:rPr lang="en-US" sz="2400" dirty="0">
                <a:solidFill>
                  <a:srgbClr val="FF0066"/>
                </a:solidFill>
                <a:latin typeface="Arial Narrow" pitchFamily="34" charset="0"/>
              </a:rPr>
              <a:t> and </a:t>
            </a:r>
            <a:r>
              <a:rPr lang="en-US" sz="2400" b="1" dirty="0">
                <a:solidFill>
                  <a:srgbClr val="FF0066"/>
                </a:solidFill>
                <a:latin typeface="Arial Narrow" pitchFamily="34" charset="0"/>
              </a:rPr>
              <a:t>password</a:t>
            </a:r>
            <a:r>
              <a:rPr lang="en-US" sz="2400" dirty="0">
                <a:solidFill>
                  <a:srgbClr val="FF0066"/>
                </a:solidFill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for the user if there is a legitimate need to access the database.</a:t>
            </a:r>
          </a:p>
          <a:p>
            <a:pPr algn="just"/>
            <a:endParaRPr lang="en-US" sz="2400" dirty="0">
              <a:latin typeface="Arial Narrow" pitchFamily="34" charset="0"/>
            </a:endParaRPr>
          </a:p>
          <a:p>
            <a:pPr algn="just"/>
            <a:r>
              <a:rPr lang="en-US" sz="2400" dirty="0" smtClean="0">
                <a:latin typeface="Arial Narrow" pitchFamily="34" charset="0"/>
              </a:rPr>
              <a:t>The </a:t>
            </a:r>
            <a:r>
              <a:rPr lang="en-US" sz="2400" dirty="0">
                <a:latin typeface="Arial Narrow" pitchFamily="34" charset="0"/>
              </a:rPr>
              <a:t>user must </a:t>
            </a:r>
            <a:r>
              <a:rPr lang="en-US" sz="2400" b="1" dirty="0">
                <a:solidFill>
                  <a:srgbClr val="FF0066"/>
                </a:solidFill>
                <a:latin typeface="Arial Narrow" pitchFamily="34" charset="0"/>
              </a:rPr>
              <a:t>log in</a:t>
            </a:r>
            <a:r>
              <a:rPr lang="en-US" sz="2400" dirty="0">
                <a:solidFill>
                  <a:srgbClr val="FF0066"/>
                </a:solidFill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to the DBMS by entering account number and password whenever database access is needed.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BC9-6F1C-43DF-80C8-7D4AA44D97FA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Narrow" pitchFamily="34" charset="0"/>
              </a:rPr>
              <a:t>Types </a:t>
            </a:r>
            <a:r>
              <a:rPr lang="en-US" sz="3200" dirty="0">
                <a:latin typeface="Arial Narrow" pitchFamily="34" charset="0"/>
              </a:rPr>
              <a:t>of Discretionary Privileges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8662" y="1142984"/>
            <a:ext cx="7772400" cy="507209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900" dirty="0">
                <a:solidFill>
                  <a:srgbClr val="FF0000"/>
                </a:solidFill>
                <a:latin typeface="Arial Narrow" pitchFamily="34" charset="0"/>
              </a:rPr>
              <a:t>The </a:t>
            </a:r>
            <a:r>
              <a:rPr lang="en-US" sz="2900" i="1" dirty="0">
                <a:solidFill>
                  <a:srgbClr val="FF0000"/>
                </a:solidFill>
                <a:latin typeface="Arial Narrow" pitchFamily="34" charset="0"/>
              </a:rPr>
              <a:t>account level</a:t>
            </a:r>
            <a:r>
              <a:rPr lang="en-US" sz="2900" dirty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en-US" sz="2900" dirty="0">
                <a:latin typeface="Arial Narrow" pitchFamily="34" charset="0"/>
              </a:rPr>
              <a:t>At this level, the DBA specifies the particular privileges that each account holds independently of the relations in the database.</a:t>
            </a:r>
          </a:p>
          <a:p>
            <a:pPr algn="just">
              <a:lnSpc>
                <a:spcPct val="160000"/>
              </a:lnSpc>
            </a:pPr>
            <a:r>
              <a:rPr lang="en-US" sz="2900" dirty="0">
                <a:solidFill>
                  <a:srgbClr val="FF0000"/>
                </a:solidFill>
                <a:latin typeface="Arial Narrow" pitchFamily="34" charset="0"/>
              </a:rPr>
              <a:t>The </a:t>
            </a:r>
            <a:r>
              <a:rPr lang="en-US" sz="2900" i="1" dirty="0">
                <a:solidFill>
                  <a:srgbClr val="FF0000"/>
                </a:solidFill>
                <a:latin typeface="Arial Narrow" pitchFamily="34" charset="0"/>
              </a:rPr>
              <a:t>relation (or table level</a:t>
            </a:r>
            <a:r>
              <a:rPr lang="en-US" sz="2900" dirty="0">
                <a:solidFill>
                  <a:srgbClr val="FF0000"/>
                </a:solidFill>
                <a:latin typeface="Arial Narrow" pitchFamily="34" charset="0"/>
              </a:rPr>
              <a:t>):</a:t>
            </a:r>
            <a:r>
              <a:rPr lang="en-US" sz="2900" i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900" dirty="0">
                <a:latin typeface="Arial Narrow" pitchFamily="34" charset="0"/>
              </a:rPr>
              <a:t>At this level, the DBA can control the privilege to access each individual relation or view in the database</a:t>
            </a:r>
            <a:r>
              <a:rPr lang="en-US" sz="2900" dirty="0" smtClean="0">
                <a:latin typeface="Arial Narrow" pitchFamily="34" charset="0"/>
              </a:rPr>
              <a:t>.</a:t>
            </a:r>
          </a:p>
          <a:p>
            <a:pPr algn="just">
              <a:lnSpc>
                <a:spcPct val="160000"/>
              </a:lnSpc>
              <a:buNone/>
            </a:pPr>
            <a:endParaRPr lang="en-US" dirty="0" smtClean="0">
              <a:latin typeface="Arial Narrow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Arial Narrow" pitchFamily="34" charset="0"/>
              </a:rPr>
              <a:t>The privileges at the </a:t>
            </a:r>
            <a:r>
              <a:rPr lang="en-US" b="1" dirty="0" smtClean="0">
                <a:latin typeface="Arial Narrow" pitchFamily="34" charset="0"/>
              </a:rPr>
              <a:t>account level</a:t>
            </a:r>
            <a:r>
              <a:rPr lang="en-US" dirty="0" smtClean="0">
                <a:latin typeface="Arial Narrow" pitchFamily="34" charset="0"/>
              </a:rPr>
              <a:t> </a:t>
            </a:r>
          </a:p>
          <a:p>
            <a:pPr lvl="1" algn="just">
              <a:lnSpc>
                <a:spcPct val="160000"/>
              </a:lnSpc>
            </a:pPr>
            <a:r>
              <a:rPr lang="en-US" sz="2600" dirty="0" smtClean="0">
                <a:latin typeface="Arial Narrow" pitchFamily="34" charset="0"/>
              </a:rPr>
              <a:t>CREATE SCHEMA or CREATE TABLE</a:t>
            </a:r>
          </a:p>
          <a:p>
            <a:pPr lvl="1" algn="just">
              <a:lnSpc>
                <a:spcPct val="160000"/>
              </a:lnSpc>
            </a:pPr>
            <a:r>
              <a:rPr lang="en-US" sz="2600" dirty="0" smtClean="0">
                <a:latin typeface="Arial Narrow" pitchFamily="34" charset="0"/>
              </a:rPr>
              <a:t>CREATE VIEW privilege; </a:t>
            </a:r>
          </a:p>
          <a:p>
            <a:pPr lvl="1" algn="just">
              <a:lnSpc>
                <a:spcPct val="160000"/>
              </a:lnSpc>
            </a:pPr>
            <a:r>
              <a:rPr lang="en-US" sz="2600" dirty="0" smtClean="0">
                <a:latin typeface="Arial Narrow" pitchFamily="34" charset="0"/>
              </a:rPr>
              <a:t>ALTER privilege, </a:t>
            </a:r>
          </a:p>
          <a:p>
            <a:pPr lvl="1" algn="just">
              <a:lnSpc>
                <a:spcPct val="160000"/>
              </a:lnSpc>
            </a:pPr>
            <a:r>
              <a:rPr lang="en-US" sz="2600" dirty="0" smtClean="0">
                <a:latin typeface="Arial Narrow" pitchFamily="34" charset="0"/>
              </a:rPr>
              <a:t>DROP privilege, </a:t>
            </a:r>
          </a:p>
          <a:p>
            <a:pPr lvl="1" algn="just">
              <a:lnSpc>
                <a:spcPct val="160000"/>
              </a:lnSpc>
            </a:pPr>
            <a:r>
              <a:rPr lang="en-US" sz="2600" dirty="0" smtClean="0">
                <a:latin typeface="Arial Narrow" pitchFamily="34" charset="0"/>
              </a:rPr>
              <a:t>SELECT privilege</a:t>
            </a:r>
          </a:p>
          <a:p>
            <a:pPr algn="just"/>
            <a:endParaRPr lang="en-US" sz="2400" dirty="0">
              <a:latin typeface="Arial Narrow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498-35B4-4BE2-8735-194BBB828750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Narrow" pitchFamily="34" charset="0"/>
              </a:rPr>
              <a:t>Key Difference</a:t>
            </a:r>
            <a:endParaRPr lang="en-IN" sz="3200" dirty="0">
              <a:latin typeface="Arial Narrow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1142985"/>
          <a:ext cx="8072494" cy="485778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{5DA37D80-6434-44D0-A028-1B22A696006F}</a:tableStyleId>
              </a:tblPr>
              <a:tblGrid>
                <a:gridCol w="4036247"/>
                <a:gridCol w="4036247"/>
              </a:tblGrid>
              <a:tr h="43698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grant </a:t>
                      </a:r>
                      <a:r>
                        <a:rPr lang="en-IN" dirty="0" err="1"/>
                        <a:t>vs</a:t>
                      </a:r>
                      <a:r>
                        <a:rPr lang="en-IN" dirty="0"/>
                        <a:t> revoke</a:t>
                      </a:r>
                      <a:endParaRPr lang="en-IN" b="1" dirty="0">
                        <a:solidFill>
                          <a:srgbClr val="333333"/>
                        </a:solidFill>
                        <a:latin typeface="Open Sans"/>
                      </a:endParaRPr>
                    </a:p>
                  </a:txBody>
                  <a:tcPr marL="190500" marR="190500" marT="9525" marB="3810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2636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grant</a:t>
                      </a:r>
                      <a:r>
                        <a:rPr lang="en-IN" sz="2000" dirty="0"/>
                        <a:t> is a DCL command that allows providing privileges for the users on the database objects.</a:t>
                      </a:r>
                      <a:endParaRPr lang="en-IN" sz="2000" dirty="0">
                        <a:latin typeface="Arial Narrow" pitchFamily="34" charset="0"/>
                      </a:endParaRPr>
                    </a:p>
                  </a:txBody>
                  <a:tcPr marL="285750" marR="190500" marT="9525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 smtClean="0"/>
                        <a:t>revoke is a DCL command that allows taking back the permission assigned to a user.</a:t>
                      </a:r>
                      <a:endParaRPr lang="en-IN" sz="2000" dirty="0">
                        <a:latin typeface="Arial Narrow" pitchFamily="34" charset="0"/>
                      </a:endParaRPr>
                    </a:p>
                  </a:txBody>
                  <a:tcPr marL="285750" marR="190500" marT="9525" marB="38100"/>
                </a:tc>
              </a:tr>
              <a:tr h="436987">
                <a:tc gridSpan="2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 Decentralized Control</a:t>
                      </a:r>
                      <a:endParaRPr lang="en-IN" sz="2000" dirty="0">
                        <a:latin typeface="Arial Narrow" pitchFamily="34" charset="0"/>
                      </a:endParaRPr>
                    </a:p>
                  </a:txBody>
                  <a:tcPr marL="190500" marR="190500" marT="9525" marB="3810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38786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The grant is easier.</a:t>
                      </a:r>
                      <a:endParaRPr lang="en-IN" sz="2400" dirty="0">
                        <a:latin typeface="Arial Narrow" pitchFamily="34" charset="0"/>
                      </a:endParaRPr>
                    </a:p>
                  </a:txBody>
                  <a:tcPr marL="285750" marR="190500" marT="9525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The revoke is complex.</a:t>
                      </a:r>
                      <a:endParaRPr lang="en-IN" sz="2400" dirty="0">
                        <a:latin typeface="Arial Narrow" pitchFamily="34" charset="0"/>
                      </a:endParaRPr>
                    </a:p>
                  </a:txBody>
                  <a:tcPr marL="285750" marR="190500" marT="9525" marB="38100" anchor="ctr"/>
                </a:tc>
              </a:tr>
              <a:tr h="436987">
                <a:tc gridSpan="2">
                  <a:txBody>
                    <a:bodyPr/>
                    <a:lstStyle/>
                    <a:p>
                      <a:pPr algn="ctr"/>
                      <a:r>
                        <a:rPr lang="en-IN"/>
                        <a:t>Usage</a:t>
                      </a:r>
                    </a:p>
                  </a:txBody>
                  <a:tcPr marL="190500" marR="190500" marT="9525" marB="3810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1816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Allows assigning access rights to the users.</a:t>
                      </a:r>
                      <a:endParaRPr lang="en-IN" sz="2000" dirty="0">
                        <a:latin typeface="Arial Narrow" pitchFamily="34" charset="0"/>
                      </a:endParaRPr>
                    </a:p>
                  </a:txBody>
                  <a:tcPr marL="285750" marR="190500" marT="9525" marB="381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Allows removing the access rights from the users.</a:t>
                      </a:r>
                      <a:endParaRPr lang="en-IN" sz="2000" dirty="0">
                        <a:latin typeface="Arial Narrow" pitchFamily="34" charset="0"/>
                      </a:endParaRPr>
                    </a:p>
                  </a:txBody>
                  <a:tcPr marL="285750" marR="190500" marT="9525" marB="3810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8227-3E94-4907-A5CF-EE5A9FA2D54B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14290"/>
            <a:ext cx="7286676" cy="600079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7574-9F1C-4950-A4E7-4444814A84EE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85728"/>
            <a:ext cx="6072230" cy="3286148"/>
          </a:xfrm>
          <a:prstGeom prst="rect">
            <a:avLst/>
          </a:prstGeom>
        </p:spPr>
      </p:pic>
      <p:pic>
        <p:nvPicPr>
          <p:cNvPr id="6" name="Picture 5" descr="s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3643314"/>
            <a:ext cx="5214974" cy="301468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4B195-095C-4C85-A66D-9B29C1072E9C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Narrow" pitchFamily="34" charset="0"/>
              </a:rPr>
              <a:t>Mandatory Access Control </a:t>
            </a:r>
            <a:endParaRPr lang="en-IN" sz="3200" dirty="0">
              <a:latin typeface="Arial Narrow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C23-FBE2-45AC-8358-DCC44456049B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Narrow" pitchFamily="34" charset="0"/>
              </a:rPr>
              <a:t>In many applications, and additional security policy is needed that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classifies data and users </a:t>
            </a:r>
            <a:r>
              <a:rPr lang="en-US" dirty="0" smtClean="0">
                <a:latin typeface="Arial Narrow" pitchFamily="34" charset="0"/>
              </a:rPr>
              <a:t>based on security classes.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Narrow" pitchFamily="34" charset="0"/>
              </a:rPr>
              <a:t>Mandatory policies ensure a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high degree of protection</a:t>
            </a:r>
            <a:r>
              <a:rPr lang="en-US" dirty="0" smtClean="0">
                <a:latin typeface="Arial Narrow" pitchFamily="34" charset="0"/>
              </a:rPr>
              <a:t> in a way, they prevent any illegal flow of information</a:t>
            </a:r>
            <a:endParaRPr lang="en-IN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 Narrow" pitchFamily="34" charset="0"/>
              </a:rPr>
              <a:t>Typical security classes  </a:t>
            </a:r>
            <a:r>
              <a:rPr lang="en-IN" b="1" dirty="0" smtClean="0">
                <a:latin typeface="Arial Narrow" pitchFamily="34" charset="0"/>
              </a:rPr>
              <a:t/>
            </a:r>
            <a:br>
              <a:rPr lang="en-IN" b="1" dirty="0" smtClean="0">
                <a:latin typeface="Arial Narrow" pitchFamily="34" charset="0"/>
              </a:rPr>
            </a:br>
            <a:endParaRPr lang="en-IN" b="1" dirty="0">
              <a:latin typeface="Arial Narrow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C23-FBE2-45AC-8358-DCC44456049B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34" charset="0"/>
              </a:rPr>
              <a:t>Top secret (TS),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34" charset="0"/>
              </a:rPr>
              <a:t>Secret (S),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34" charset="0"/>
              </a:rPr>
              <a:t>Confidential (C),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34" charset="0"/>
              </a:rPr>
              <a:t>unclassified (U),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     TS is the highest level and U the lowest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>
                <a:latin typeface="Arial Narrow" pitchFamily="34" charset="0"/>
              </a:rPr>
              <a:t>    The commonly used model for multilevel security, known as the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Bell-</a:t>
            </a:r>
            <a:r>
              <a:rPr lang="en-US" dirty="0" err="1" smtClean="0">
                <a:solidFill>
                  <a:srgbClr val="FF0000"/>
                </a:solidFill>
                <a:latin typeface="Arial Narrow" pitchFamily="34" charset="0"/>
              </a:rPr>
              <a:t>LaPadula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 model. </a:t>
            </a:r>
            <a:endParaRPr lang="en-IN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857232"/>
          </a:xfrm>
        </p:spPr>
        <p:txBody>
          <a:bodyPr/>
          <a:lstStyle/>
          <a:p>
            <a:pPr algn="ctr"/>
            <a:r>
              <a:rPr lang="en-US" dirty="0" smtClean="0">
                <a:latin typeface="Arial Narrow" pitchFamily="34" charset="0"/>
              </a:rPr>
              <a:t>What is Database Security ?</a:t>
            </a:r>
            <a:endParaRPr lang="en-IN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57232"/>
            <a:ext cx="7772400" cy="535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err="1" smtClean="0">
                <a:solidFill>
                  <a:srgbClr val="990033"/>
                </a:solidFill>
                <a:latin typeface="Arial Narrow" pitchFamily="34" charset="0"/>
              </a:rPr>
              <a:t>DataBase</a:t>
            </a:r>
            <a:r>
              <a:rPr lang="en-US" sz="2400" b="1" u="sng" dirty="0" smtClean="0">
                <a:solidFill>
                  <a:srgbClr val="990033"/>
                </a:solidFill>
                <a:latin typeface="Arial Narrow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Arial Narrow" pitchFamily="34" charset="0"/>
              </a:rPr>
              <a:t>  		 It is a collection of data ,</a:t>
            </a:r>
            <a:r>
              <a:rPr lang="en-IN" sz="2400" dirty="0" smtClean="0">
                <a:latin typeface="Arial Narrow" pitchFamily="34" charset="0"/>
              </a:rPr>
              <a:t>generally stored and accessed 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 smtClean="0">
                <a:latin typeface="Arial Narrow" pitchFamily="34" charset="0"/>
              </a:rPr>
              <a:t>              electronically from a computer system.</a:t>
            </a:r>
          </a:p>
          <a:p>
            <a:pPr>
              <a:lnSpc>
                <a:spcPct val="150000"/>
              </a:lnSpc>
            </a:pPr>
            <a:r>
              <a:rPr lang="en-US" sz="2400" b="1" u="sng" dirty="0" smtClean="0">
                <a:solidFill>
                  <a:srgbClr val="990033"/>
                </a:solidFill>
                <a:latin typeface="Arial Narrow" pitchFamily="34" charset="0"/>
              </a:rPr>
              <a:t>Security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Arial Narrow" pitchFamily="34" charset="0"/>
              </a:rPr>
              <a:t>    	 It is being free from danger.</a:t>
            </a:r>
          </a:p>
          <a:p>
            <a:pPr>
              <a:lnSpc>
                <a:spcPct val="150000"/>
              </a:lnSpc>
            </a:pPr>
            <a:r>
              <a:rPr lang="en-US" sz="2400" b="1" u="sng" dirty="0" smtClean="0">
                <a:solidFill>
                  <a:srgbClr val="990033"/>
                </a:solidFill>
                <a:latin typeface="Arial Narrow" pitchFamily="34" charset="0"/>
              </a:rPr>
              <a:t>Database Security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2400" dirty="0" smtClean="0">
                <a:latin typeface="Arial Narrow" pitchFamily="34" charset="0"/>
              </a:rPr>
              <a:t>    It is the mechanisms that protect the database against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2400" dirty="0" smtClean="0">
                <a:latin typeface="Arial Narrow" pitchFamily="34" charset="0"/>
              </a:rPr>
              <a:t>     intentional or accidental threats. </a:t>
            </a:r>
            <a:endParaRPr lang="en-IN" sz="2400" dirty="0" smtClean="0">
              <a:latin typeface="Arial Narrow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99B-FAB9-4463-B035-5631503433F4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 Narrow" pitchFamily="34" charset="0"/>
              </a:rPr>
              <a:t>Security Classifications</a:t>
            </a:r>
            <a:endParaRPr lang="en-IN" dirty="0">
              <a:latin typeface="Arial Narrow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C23-FBE2-45AC-8358-DCC44456049B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subject</a:t>
            </a:r>
            <a:r>
              <a:rPr lang="en-US" sz="2400" dirty="0" smtClean="0">
                <a:latin typeface="Arial Narrow" pitchFamily="34" charset="0"/>
              </a:rPr>
              <a:t> (user, account, program)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object</a:t>
            </a:r>
            <a:r>
              <a:rPr lang="en-US" sz="2400" dirty="0" smtClean="0">
                <a:latin typeface="Arial Narrow" pitchFamily="34" charset="0"/>
              </a:rPr>
              <a:t> (relation, </a:t>
            </a:r>
            <a:r>
              <a:rPr lang="en-US" sz="2400" dirty="0" err="1" smtClean="0">
                <a:latin typeface="Arial Narrow" pitchFamily="34" charset="0"/>
              </a:rPr>
              <a:t>tuple</a:t>
            </a:r>
            <a:r>
              <a:rPr lang="en-US" sz="2400" dirty="0" smtClean="0">
                <a:latin typeface="Arial Narrow" pitchFamily="34" charset="0"/>
              </a:rPr>
              <a:t>, column, view, operation)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Arial Narrow" pitchFamily="34" charset="0"/>
              </a:rPr>
              <a:t>   Two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dirty="0" smtClean="0">
                <a:latin typeface="Arial Narrow" pitchFamily="34" charset="0"/>
              </a:rPr>
              <a:t>restrictions are enforced on data access based on the subject/object classifications: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simple security property</a:t>
            </a:r>
            <a:r>
              <a:rPr lang="en-US" sz="2400" b="1" dirty="0" smtClean="0">
                <a:latin typeface="Arial Narrow" pitchFamily="34" charset="0"/>
              </a:rPr>
              <a:t>-</a:t>
            </a:r>
            <a:r>
              <a:rPr lang="en-US" sz="2400" dirty="0" smtClean="0">
                <a:latin typeface="Arial Narrow" pitchFamily="34" charset="0"/>
              </a:rPr>
              <a:t>A subject S is not allowed read access to an object O unless class(S) ≥ class(O).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star property </a:t>
            </a:r>
            <a:r>
              <a:rPr lang="en-US" sz="2400" dirty="0" smtClean="0">
                <a:latin typeface="Arial Narrow" pitchFamily="34" charset="0"/>
              </a:rPr>
              <a:t>-A subject S is not allowed to write an object O unless class(S) ≤ class(O).</a:t>
            </a:r>
            <a:endParaRPr lang="en-IN" sz="2400" dirty="0" smtClean="0">
              <a:latin typeface="Arial Narrow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 Narrow" pitchFamily="34" charset="0"/>
              </a:rPr>
              <a:t>Role-Based Access Control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C23-FBE2-45AC-8358-DCC44456049B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57224" y="1000108"/>
            <a:ext cx="7929618" cy="52864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 Narrow" pitchFamily="34" charset="0"/>
              </a:rPr>
              <a:t>RBAC-managing and enforcing security in large-scale enterprise wide systems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Narrow" pitchFamily="34" charset="0"/>
              </a:rPr>
              <a:t>Roles can be created using the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CREATE ROLE </a:t>
            </a:r>
            <a:r>
              <a:rPr lang="en-US" sz="2400" dirty="0" smtClean="0">
                <a:latin typeface="Arial Narrow" pitchFamily="34" charset="0"/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DESTROY ROLE </a:t>
            </a:r>
          </a:p>
          <a:p>
            <a:pPr algn="ctr">
              <a:lnSpc>
                <a:spcPct val="160000"/>
              </a:lnSpc>
              <a:buNone/>
            </a:pPr>
            <a:r>
              <a:rPr lang="en-IN" sz="2400" dirty="0" smtClean="0">
                <a:solidFill>
                  <a:srgbClr val="002060"/>
                </a:solidFill>
                <a:latin typeface="Arial Narrow" pitchFamily="34" charset="0"/>
              </a:rPr>
              <a:t>CREATE ROLE role_name [WITH ADMIN {CURRENT_USER</a:t>
            </a:r>
          </a:p>
          <a:p>
            <a:pPr algn="ctr">
              <a:lnSpc>
                <a:spcPct val="160000"/>
              </a:lnSpc>
              <a:buNone/>
            </a:pPr>
            <a:r>
              <a:rPr lang="en-IN" sz="2400" dirty="0" smtClean="0">
                <a:solidFill>
                  <a:srgbClr val="002060"/>
                </a:solidFill>
                <a:latin typeface="Arial Narrow" pitchFamily="34" charset="0"/>
              </a:rPr>
              <a:t>                       | CURRENT_ROLE}]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Arial Narrow" pitchFamily="34" charset="0"/>
              </a:rPr>
              <a:t>Role hierarchy in RBAC is a natural way of organizing roles to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reflect the organization’s </a:t>
            </a:r>
            <a:r>
              <a:rPr lang="en-US" sz="2400" dirty="0" smtClean="0">
                <a:latin typeface="Arial Narrow" pitchFamily="34" charset="0"/>
              </a:rPr>
              <a:t>lines of authority and responsibility.</a:t>
            </a:r>
            <a:endParaRPr lang="en-IN" sz="2400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Arial Narrow" pitchFamily="34" charset="0"/>
              </a:rPr>
              <a:t>Many DBMSs have allowed the concept of roles, where privileges can be assigned to roles.</a:t>
            </a:r>
            <a:endParaRPr lang="en-IN" sz="2400" dirty="0" smtClean="0">
              <a:latin typeface="Arial Narrow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latin typeface="Arial Narrow" pitchFamily="34" charset="0"/>
              </a:rPr>
              <a:t>THANK YOU</a:t>
            </a:r>
            <a:endParaRPr lang="en-IN" sz="4400" u="sng" dirty="0">
              <a:latin typeface="Arial Narrow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C23-FBE2-45AC-8358-DCC44456049B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85786" y="2786058"/>
            <a:ext cx="7772400" cy="248126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600" dirty="0" smtClean="0">
                <a:latin typeface="Arial Narrow" pitchFamily="34" charset="0"/>
              </a:rPr>
              <a:t>    ANY QUERIES ?</a:t>
            </a:r>
          </a:p>
          <a:p>
            <a:pPr algn="ctr">
              <a:buNone/>
            </a:pPr>
            <a:endParaRPr lang="en-US" sz="36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en-US" sz="3600" dirty="0" smtClean="0">
                <a:latin typeface="Arial Narrow" pitchFamily="34" charset="0"/>
              </a:rPr>
              <a:t>Dr.L.LAKSHAMAN</a:t>
            </a:r>
          </a:p>
          <a:p>
            <a:pPr algn="ctr">
              <a:buNone/>
            </a:pPr>
            <a:r>
              <a:rPr lang="en-US" sz="3600" dirty="0" smtClean="0">
                <a:latin typeface="Arial Narrow" pitchFamily="34" charset="0"/>
              </a:rPr>
              <a:t>Lakshmanan.cse@sathyabama.ac.in</a:t>
            </a:r>
            <a:endParaRPr lang="en-IN" sz="3600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Narrow" pitchFamily="34" charset="0"/>
              </a:rPr>
              <a:t>Major Security Vulnerabilities</a:t>
            </a:r>
            <a:endParaRPr lang="en-IN" dirty="0">
              <a:latin typeface="Arial Narrow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C23-FBE2-45AC-8358-DCC44456049B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 Narrow" pitchFamily="34" charset="0"/>
              </a:rPr>
              <a:t>Bugs in database software components(</a:t>
            </a:r>
            <a:r>
              <a:rPr lang="en-US" dirty="0" err="1" smtClean="0">
                <a:latin typeface="Arial Narrow" pitchFamily="34" charset="0"/>
              </a:rPr>
              <a:t>eg</a:t>
            </a:r>
            <a:r>
              <a:rPr lang="en-US" dirty="0" smtClean="0">
                <a:latin typeface="Arial Narrow" pitchFamily="34" charset="0"/>
              </a:rPr>
              <a:t>-buffer overflow)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 Narrow" pitchFamily="34" charset="0"/>
              </a:rPr>
              <a:t>Improper security configurations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 Narrow" pitchFamily="34" charset="0"/>
              </a:rPr>
              <a:t>Use of default user accounts and passwords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 Narrow" pitchFamily="34" charset="0"/>
              </a:rPr>
              <a:t>Use of null passwords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 Narrow" pitchFamily="34" charset="0"/>
              </a:rPr>
              <a:t>Excessive privileges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 Narrow" pitchFamily="34" charset="0"/>
              </a:rPr>
              <a:t>Lack of network isolation(external or internal)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4414" y="428604"/>
            <a:ext cx="7286676" cy="592935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A15-9972-4AF4-AD04-0947AEA70F6C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Arial Narrow" pitchFamily="34" charset="0"/>
                <a:cs typeface="Times New Roman" charset="0"/>
              </a:rPr>
              <a:t>Database Security Issues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9C23-FBE2-45AC-8358-DCC44456049B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  <a:cs typeface="Times New Roman" charset="0"/>
              </a:rPr>
              <a:t>Types of Security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Arial Narrow" pitchFamily="34" charset="0"/>
                <a:cs typeface="Times New Roman" charset="0"/>
              </a:rPr>
              <a:t>Legal and ethical issues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Arial Narrow" pitchFamily="34" charset="0"/>
                <a:cs typeface="Times New Roman" charset="0"/>
              </a:rPr>
              <a:t>Policy issues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Arial Narrow" pitchFamily="34" charset="0"/>
                <a:cs typeface="Times New Roman" charset="0"/>
              </a:rPr>
              <a:t>System-related issues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Arial Narrow" pitchFamily="34" charset="0"/>
                <a:cs typeface="Times New Roman" charset="0"/>
              </a:rPr>
              <a:t>The need to identify multiple security levels </a:t>
            </a: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39784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Arial Narrow" pitchFamily="34" charset="0"/>
                <a:cs typeface="Times New Roman" charset="0"/>
              </a:rPr>
              <a:t>Database Security </a:t>
            </a:r>
            <a:r>
              <a:rPr lang="en-US" sz="3200" b="1" dirty="0">
                <a:latin typeface="Arial Narrow" pitchFamily="34" charset="0"/>
                <a:cs typeface="Times New Roman" charset="0"/>
              </a:rPr>
              <a:t>Issues 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472" y="1357298"/>
            <a:ext cx="7772400" cy="47863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 Narrow" pitchFamily="34" charset="0"/>
                <a:cs typeface="Times New Roman" charset="0"/>
              </a:rPr>
              <a:t>    A </a:t>
            </a:r>
            <a:r>
              <a:rPr lang="en-US" sz="2400" dirty="0">
                <a:latin typeface="Arial Narrow" pitchFamily="34" charset="0"/>
                <a:cs typeface="Times New Roman" charset="0"/>
              </a:rPr>
              <a:t>DBMS typically includes a database security and authorization subsystem that is responsible for ensuring the security portions of </a:t>
            </a:r>
            <a:r>
              <a:rPr lang="en-US" sz="2400" dirty="0">
                <a:solidFill>
                  <a:srgbClr val="FF0000"/>
                </a:solidFill>
                <a:latin typeface="Arial Narrow" pitchFamily="34" charset="0"/>
                <a:cs typeface="Times New Roman" charset="0"/>
              </a:rPr>
              <a:t>a database against unauthorized access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  <a:cs typeface="Times New Roman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sz="2400" dirty="0">
              <a:latin typeface="Arial Narrow" pitchFamily="34" charset="0"/>
              <a:cs typeface="Times New Roman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 Narrow" pitchFamily="34" charset="0"/>
                <a:cs typeface="Times New Roman" charset="0"/>
              </a:rPr>
              <a:t>	Two </a:t>
            </a:r>
            <a:r>
              <a:rPr lang="en-US" sz="2400" dirty="0">
                <a:latin typeface="Arial Narrow" pitchFamily="34" charset="0"/>
                <a:cs typeface="Times New Roman" charset="0"/>
              </a:rPr>
              <a:t>types of database security mechanisms: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Narrow" pitchFamily="34" charset="0"/>
                <a:cs typeface="Times New Roman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Times New Roman" charset="0"/>
              </a:rPr>
              <a:t>Discretionary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  <a:cs typeface="Times New Roman" charset="0"/>
              </a:rPr>
              <a:t>security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Times New Roman" charset="0"/>
              </a:rPr>
              <a:t>mechanisms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  <a:cs typeface="Times New Roman" charset="0"/>
              </a:rPr>
              <a:t> Mandatory security mechanisms</a:t>
            </a:r>
            <a:endParaRPr lang="en-US" sz="2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08C2-D819-4D38-88F8-B24B4AEE895E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214290"/>
            <a:ext cx="7772400" cy="857256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Arial Narrow" pitchFamily="34" charset="0"/>
                <a:cs typeface="Times New Roman" charset="0"/>
              </a:rPr>
              <a:t>Database Security </a:t>
            </a:r>
            <a:r>
              <a:rPr lang="en-US" sz="3200" b="1" dirty="0">
                <a:latin typeface="Arial Narrow" pitchFamily="34" charset="0"/>
                <a:cs typeface="Times New Roman" charset="0"/>
              </a:rPr>
              <a:t>Issues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85786" y="1071546"/>
            <a:ext cx="7929618" cy="535785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>
                <a:latin typeface="Arial Narrow" pitchFamily="34" charset="0"/>
              </a:rPr>
              <a:t>The </a:t>
            </a:r>
            <a:r>
              <a:rPr lang="en-US" dirty="0">
                <a:latin typeface="Arial Narrow" pitchFamily="34" charset="0"/>
              </a:rPr>
              <a:t>security mechanism of a DBMS must include provisions for restricting access to the database as a whole; this function is called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access control</a:t>
            </a: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and is handled by creating user accounts and passwords to control login process by the DBMS</a:t>
            </a:r>
            <a:r>
              <a:rPr lang="en-US" dirty="0" smtClean="0">
                <a:latin typeface="Arial Narrow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Arial Narrow" pitchFamily="34" charset="0"/>
              </a:rPr>
              <a:t>The security problem associated with databases is that of controlling the access to a </a:t>
            </a: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statistical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database</a:t>
            </a:r>
            <a:r>
              <a:rPr lang="en-US" dirty="0" smtClean="0">
                <a:latin typeface="Arial Narrow" pitchFamily="34" charset="0"/>
              </a:rPr>
              <a:t>, which is used to provide statistical information or summaries of values based on various criteria.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Arial Narrow" pitchFamily="34" charset="0"/>
              </a:rPr>
              <a:t>The countermeasures to statistical database security problem is called </a:t>
            </a: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inference control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measures.</a:t>
            </a:r>
          </a:p>
          <a:p>
            <a:pPr algn="just"/>
            <a:endParaRPr lang="en-US" sz="2800" dirty="0" smtClean="0">
              <a:latin typeface="Arial Narrow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en-US" dirty="0" smtClean="0"/>
          </a:p>
          <a:p>
            <a:pPr algn="just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92D-45B2-43DD-95DE-4DB6CF429970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071546"/>
            <a:ext cx="7772400" cy="507209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 Narrow" pitchFamily="34" charset="0"/>
              </a:rPr>
              <a:t>Another security is that of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flow control</a:t>
            </a:r>
            <a:r>
              <a:rPr lang="en-US" sz="2400" dirty="0">
                <a:latin typeface="Arial Narrow" pitchFamily="34" charset="0"/>
              </a:rPr>
              <a:t>, which prevents information from flowing in such a way that it reaches unauthorized users.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 Narrow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 Narrow" pitchFamily="34" charset="0"/>
              </a:rPr>
              <a:t>Channels that are pathways for information to flow implicitly in ways that violate the security policy of an organization are called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covert channels</a:t>
            </a:r>
            <a:r>
              <a:rPr lang="en-US" sz="2400" dirty="0" smtClean="0">
                <a:latin typeface="Arial Narrow" pitchFamily="34" charset="0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 smtClean="0">
              <a:latin typeface="Arial Narrow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 Narrow" pitchFamily="34" charset="0"/>
              </a:rPr>
              <a:t>A final security issue is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data encryption</a:t>
            </a:r>
            <a:r>
              <a:rPr lang="en-US" sz="2400" dirty="0" smtClean="0">
                <a:latin typeface="Arial Narrow" pitchFamily="34" charset="0"/>
              </a:rPr>
              <a:t>, which is used to protect sensitive data (such as credit card numbers) that is being transmitted via some type communication network.</a:t>
            </a:r>
          </a:p>
          <a:p>
            <a:endParaRPr lang="en-US" sz="2800" dirty="0">
              <a:latin typeface="Arial Narrow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42910" y="2142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Times New Roman" charset="0"/>
              </a:rPr>
              <a:t>Database Security Issues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7B6F-A8CA-4BA6-B9D7-228916EF8A8D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 Narrow" pitchFamily="34" charset="0"/>
              </a:rPr>
              <a:t>The </a:t>
            </a:r>
            <a:r>
              <a:rPr lang="en-US" sz="2400" dirty="0">
                <a:latin typeface="Arial Narrow" pitchFamily="34" charset="0"/>
              </a:rPr>
              <a:t>data is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encoded</a:t>
            </a:r>
            <a:r>
              <a:rPr lang="en-US" sz="2400" dirty="0">
                <a:latin typeface="Arial Narrow" pitchFamily="34" charset="0"/>
              </a:rPr>
              <a:t> using some coding algorithm. An unauthorized user who access encoded data will have difficulty deciphering it, but authorized users are given decoding or decrypting algorithms (or keys) to decipher data.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Times New Roman" charset="0"/>
              </a:rPr>
              <a:t>Database Security Issues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BBC2-3221-4306-8E14-846F02BF5586}" type="datetime1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Database Security in DBMS</a:t>
            </a:r>
            <a:endParaRPr lang="en-IN"/>
          </a:p>
        </p:txBody>
      </p:sp>
      <p:pic>
        <p:nvPicPr>
          <p:cNvPr id="8" name="Picture 7" descr="Data Encryption In Az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3714752"/>
            <a:ext cx="6072230" cy="22145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437</TotalTime>
  <Words>975</Words>
  <Application>Microsoft Office PowerPoint</Application>
  <PresentationFormat>On-screen Show (4:3)</PresentationFormat>
  <Paragraphs>184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SCS1306-DBMS</vt:lpstr>
      <vt:lpstr>What is Database Security ?</vt:lpstr>
      <vt:lpstr>Major Security Vulnerabilities</vt:lpstr>
      <vt:lpstr>Slide 4</vt:lpstr>
      <vt:lpstr>Database Security Issues</vt:lpstr>
      <vt:lpstr>Database Security Issues </vt:lpstr>
      <vt:lpstr>Database Security Issues </vt:lpstr>
      <vt:lpstr>Slide 8</vt:lpstr>
      <vt:lpstr>Slide 9</vt:lpstr>
      <vt:lpstr>Database Security and the DBA </vt:lpstr>
      <vt:lpstr>Slide 11</vt:lpstr>
      <vt:lpstr>Database Security and the DBA</vt:lpstr>
      <vt:lpstr>Access Protection, User Accounts, and Database Audits</vt:lpstr>
      <vt:lpstr>Types of Discretionary Privileges</vt:lpstr>
      <vt:lpstr>Key Difference</vt:lpstr>
      <vt:lpstr>Slide 16</vt:lpstr>
      <vt:lpstr>Slide 17</vt:lpstr>
      <vt:lpstr>Mandatory Access Control </vt:lpstr>
      <vt:lpstr>Typical security classes   </vt:lpstr>
      <vt:lpstr>Security Classifications</vt:lpstr>
      <vt:lpstr>Role-Based Access Control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DBMS- UNIT IV</dc:title>
  <dc:creator>lakshmanan</dc:creator>
  <cp:lastModifiedBy>online</cp:lastModifiedBy>
  <cp:revision>50</cp:revision>
  <dcterms:created xsi:type="dcterms:W3CDTF">2020-04-03T05:15:40Z</dcterms:created>
  <dcterms:modified xsi:type="dcterms:W3CDTF">2020-10-12T07:33:45Z</dcterms:modified>
</cp:coreProperties>
</file>