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Default Extension="jpeg" ContentType="image/jpeg"/>
  <Override PartName="/ppt/slideLayouts/slideLayout3.xml" ContentType="application/vnd.openxmlformats-officedocument.presentationml.slideLayout+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Default Extension="gif" ContentType="image/gif"/>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0" r:id="rId1"/>
  </p:sldMasterIdLst>
  <p:notesMasterIdLst>
    <p:notesMasterId r:id="rId72"/>
  </p:notesMasterIdLst>
  <p:sldIdLst>
    <p:sldId id="256" r:id="rId2"/>
    <p:sldId id="338" r:id="rId3"/>
    <p:sldId id="339" r:id="rId4"/>
    <p:sldId id="340" r:id="rId5"/>
    <p:sldId id="341" r:id="rId6"/>
    <p:sldId id="342" r:id="rId7"/>
    <p:sldId id="343" r:id="rId8"/>
    <p:sldId id="344" r:id="rId9"/>
    <p:sldId id="345" r:id="rId10"/>
    <p:sldId id="348" r:id="rId11"/>
    <p:sldId id="346" r:id="rId12"/>
    <p:sldId id="347" r:id="rId13"/>
    <p:sldId id="349" r:id="rId14"/>
    <p:sldId id="350" r:id="rId15"/>
    <p:sldId id="356" r:id="rId16"/>
    <p:sldId id="351" r:id="rId17"/>
    <p:sldId id="352" r:id="rId18"/>
    <p:sldId id="353" r:id="rId19"/>
    <p:sldId id="354" r:id="rId20"/>
    <p:sldId id="355" r:id="rId21"/>
    <p:sldId id="357" r:id="rId22"/>
    <p:sldId id="358" r:id="rId23"/>
    <p:sldId id="359" r:id="rId24"/>
    <p:sldId id="360" r:id="rId25"/>
    <p:sldId id="361" r:id="rId26"/>
    <p:sldId id="362" r:id="rId27"/>
    <p:sldId id="363" r:id="rId28"/>
    <p:sldId id="364" r:id="rId29"/>
    <p:sldId id="365" r:id="rId30"/>
    <p:sldId id="366" r:id="rId31"/>
    <p:sldId id="367" r:id="rId32"/>
    <p:sldId id="325" r:id="rId33"/>
    <p:sldId id="332" r:id="rId34"/>
    <p:sldId id="326" r:id="rId35"/>
    <p:sldId id="337" r:id="rId36"/>
    <p:sldId id="262" r:id="rId37"/>
    <p:sldId id="263" r:id="rId38"/>
    <p:sldId id="265" r:id="rId39"/>
    <p:sldId id="266" r:id="rId40"/>
    <p:sldId id="267" r:id="rId41"/>
    <p:sldId id="327" r:id="rId42"/>
    <p:sldId id="268" r:id="rId43"/>
    <p:sldId id="269" r:id="rId44"/>
    <p:sldId id="272" r:id="rId45"/>
    <p:sldId id="324" r:id="rId46"/>
    <p:sldId id="330" r:id="rId47"/>
    <p:sldId id="329" r:id="rId48"/>
    <p:sldId id="331" r:id="rId49"/>
    <p:sldId id="333" r:id="rId50"/>
    <p:sldId id="334" r:id="rId51"/>
    <p:sldId id="335" r:id="rId52"/>
    <p:sldId id="368" r:id="rId53"/>
    <p:sldId id="369" r:id="rId54"/>
    <p:sldId id="370" r:id="rId55"/>
    <p:sldId id="373" r:id="rId56"/>
    <p:sldId id="371" r:id="rId57"/>
    <p:sldId id="372" r:id="rId58"/>
    <p:sldId id="374" r:id="rId59"/>
    <p:sldId id="375" r:id="rId60"/>
    <p:sldId id="376" r:id="rId61"/>
    <p:sldId id="377" r:id="rId62"/>
    <p:sldId id="378" r:id="rId63"/>
    <p:sldId id="379" r:id="rId64"/>
    <p:sldId id="380" r:id="rId65"/>
    <p:sldId id="381" r:id="rId66"/>
    <p:sldId id="382" r:id="rId67"/>
    <p:sldId id="384" r:id="rId68"/>
    <p:sldId id="383" r:id="rId69"/>
    <p:sldId id="385" r:id="rId70"/>
    <p:sldId id="336" r:id="rId7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Default Section" id="{B6317CA1-8DE0-4A90-9D24-B9153A694985}">
          <p14:sldIdLst>
            <p14:sldId id="256"/>
            <p14:sldId id="338"/>
            <p14:sldId id="339"/>
            <p14:sldId id="340"/>
            <p14:sldId id="341"/>
            <p14:sldId id="342"/>
            <p14:sldId id="343"/>
            <p14:sldId id="344"/>
            <p14:sldId id="345"/>
            <p14:sldId id="348"/>
            <p14:sldId id="346"/>
            <p14:sldId id="347"/>
            <p14:sldId id="349"/>
            <p14:sldId id="350"/>
            <p14:sldId id="356"/>
            <p14:sldId id="351"/>
            <p14:sldId id="352"/>
            <p14:sldId id="353"/>
            <p14:sldId id="354"/>
            <p14:sldId id="355"/>
            <p14:sldId id="357"/>
            <p14:sldId id="358"/>
            <p14:sldId id="359"/>
            <p14:sldId id="360"/>
            <p14:sldId id="361"/>
            <p14:sldId id="362"/>
            <p14:sldId id="363"/>
            <p14:sldId id="364"/>
            <p14:sldId id="365"/>
            <p14:sldId id="366"/>
            <p14:sldId id="367"/>
            <p14:sldId id="325"/>
            <p14:sldId id="332"/>
            <p14:sldId id="326"/>
            <p14:sldId id="337"/>
            <p14:sldId id="262"/>
            <p14:sldId id="263"/>
            <p14:sldId id="265"/>
            <p14:sldId id="266"/>
            <p14:sldId id="267"/>
            <p14:sldId id="327"/>
            <p14:sldId id="268"/>
            <p14:sldId id="269"/>
            <p14:sldId id="272"/>
            <p14:sldId id="324"/>
            <p14:sldId id="330"/>
            <p14:sldId id="329"/>
            <p14:sldId id="331"/>
            <p14:sldId id="333"/>
            <p14:sldId id="334"/>
            <p14:sldId id="335"/>
            <p14:sldId id="368"/>
            <p14:sldId id="369"/>
            <p14:sldId id="370"/>
            <p14:sldId id="373"/>
            <p14:sldId id="371"/>
            <p14:sldId id="372"/>
            <p14:sldId id="374"/>
            <p14:sldId id="375"/>
            <p14:sldId id="376"/>
            <p14:sldId id="377"/>
            <p14:sldId id="378"/>
            <p14:sldId id="379"/>
            <p14:sldId id="380"/>
            <p14:sldId id="381"/>
            <p14:sldId id="382"/>
            <p14:sldId id="384"/>
            <p14:sldId id="383"/>
            <p14:sldId id="385"/>
            <p14:sldId id="336"/>
          </p14:sldIdLst>
        </p14:section>
      </p14:sectionLst>
    </p:ex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showAnimation="0">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990033"/>
    <a:srgbClr val="FF0066"/>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413" autoAdjust="0"/>
    <p:restoredTop sz="94660"/>
  </p:normalViewPr>
  <p:slideViewPr>
    <p:cSldViewPr>
      <p:cViewPr varScale="1">
        <p:scale>
          <a:sx n="68" d="100"/>
          <a:sy n="68" d="100"/>
        </p:scale>
        <p:origin x="-1452"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9C61B07-87FB-4431-BDF0-7B9914CCBF02}" type="datetimeFigureOut">
              <a:rPr lang="en-US" smtClean="0"/>
              <a:pPr/>
              <a:t>10/22/2020</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D2E50E5-D86C-4755-853A-340C8B131812}" type="slidenum">
              <a:rPr lang="en-IN" smtClean="0"/>
              <a:pPr/>
              <a:t>‹#›</a:t>
            </a:fld>
            <a:endParaRPr lang="en-IN"/>
          </a:p>
        </p:txBody>
      </p:sp>
    </p:spTree>
    <p:extLst>
      <p:ext uri="{BB962C8B-B14F-4D97-AF65-F5344CB8AC3E}">
        <p14:creationId xmlns:p14="http://schemas.microsoft.com/office/powerpoint/2010/main" xmlns="" val="26739285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D2E50E5-D86C-4755-853A-340C8B131812}" type="slidenum">
              <a:rPr lang="en-IN" smtClean="0"/>
              <a:pPr/>
              <a:t>1</a:t>
            </a:fld>
            <a:endParaRPr lang="en-IN"/>
          </a:p>
        </p:txBody>
      </p:sp>
    </p:spTree>
    <p:extLst>
      <p:ext uri="{BB962C8B-B14F-4D97-AF65-F5344CB8AC3E}">
        <p14:creationId xmlns:p14="http://schemas.microsoft.com/office/powerpoint/2010/main" xmlns="" val="17191169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EBAC2CA4-3375-44E9-8A14-65ED219E38CE}" type="datetime1">
              <a:rPr lang="en-US" smtClean="0"/>
              <a:pPr/>
              <a:t>10/22/2020</a:t>
            </a:fld>
            <a:endParaRPr lang="en-IN"/>
          </a:p>
        </p:txBody>
      </p:sp>
      <p:sp>
        <p:nvSpPr>
          <p:cNvPr id="17" name="Footer Placeholder 16"/>
          <p:cNvSpPr>
            <a:spLocks noGrp="1"/>
          </p:cNvSpPr>
          <p:nvPr>
            <p:ph type="ftr" sz="quarter" idx="11"/>
          </p:nvPr>
        </p:nvSpPr>
        <p:spPr/>
        <p:txBody>
          <a:bodyPr/>
          <a:lstStyle/>
          <a:p>
            <a:r>
              <a:rPr lang="en-IN"/>
              <a:t>DBMS-UNIT-IV</a:t>
            </a:r>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0E2B90DE-CA9C-452B-80F9-35262CC2B070}" type="slidenum">
              <a:rPr lang="en-IN" smtClean="0"/>
              <a:pPr/>
              <a:t>‹#›</a:t>
            </a:fld>
            <a:endParaRPr lang="en-IN"/>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a:t>Click to edit Master title style</a:t>
            </a:r>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88AB825-AF67-43FB-A5FD-3C47DBC64B95}" type="datetime1">
              <a:rPr lang="en-US" smtClean="0"/>
              <a:pPr/>
              <a:t>10/22/2020</a:t>
            </a:fld>
            <a:endParaRPr lang="en-IN"/>
          </a:p>
        </p:txBody>
      </p:sp>
      <p:sp>
        <p:nvSpPr>
          <p:cNvPr id="5" name="Footer Placeholder 4"/>
          <p:cNvSpPr>
            <a:spLocks noGrp="1"/>
          </p:cNvSpPr>
          <p:nvPr>
            <p:ph type="ftr" sz="quarter" idx="11"/>
          </p:nvPr>
        </p:nvSpPr>
        <p:spPr/>
        <p:txBody>
          <a:bodyPr/>
          <a:lstStyle/>
          <a:p>
            <a:r>
              <a:rPr lang="en-IN"/>
              <a:t>DBMS-UNIT-IV</a:t>
            </a:r>
          </a:p>
        </p:txBody>
      </p:sp>
      <p:sp>
        <p:nvSpPr>
          <p:cNvPr id="6" name="Slide Number Placeholder 5"/>
          <p:cNvSpPr>
            <a:spLocks noGrp="1"/>
          </p:cNvSpPr>
          <p:nvPr>
            <p:ph type="sldNum" sz="quarter" idx="12"/>
          </p:nvPr>
        </p:nvSpPr>
        <p:spPr/>
        <p:txBody>
          <a:bodyPr/>
          <a:lstStyle/>
          <a:p>
            <a:fld id="{0E2B90DE-CA9C-452B-80F9-35262CC2B070}" type="slidenum">
              <a:rPr lang="en-IN" smtClean="0"/>
              <a:pPr/>
              <a:t>‹#›</a:t>
            </a:fld>
            <a:endParaRPr lang="en-IN"/>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11FB610-1DAD-4236-B60D-F3AB7C5F7171}" type="datetime1">
              <a:rPr lang="en-US" smtClean="0"/>
              <a:pPr/>
              <a:t>10/22/2020</a:t>
            </a:fld>
            <a:endParaRPr lang="en-IN"/>
          </a:p>
        </p:txBody>
      </p:sp>
      <p:sp>
        <p:nvSpPr>
          <p:cNvPr id="5" name="Footer Placeholder 4"/>
          <p:cNvSpPr>
            <a:spLocks noGrp="1"/>
          </p:cNvSpPr>
          <p:nvPr>
            <p:ph type="ftr" sz="quarter" idx="11"/>
          </p:nvPr>
        </p:nvSpPr>
        <p:spPr/>
        <p:txBody>
          <a:bodyPr/>
          <a:lstStyle/>
          <a:p>
            <a:r>
              <a:rPr lang="en-IN"/>
              <a:t>DBMS-UNIT-IV</a:t>
            </a:r>
          </a:p>
        </p:txBody>
      </p:sp>
      <p:sp>
        <p:nvSpPr>
          <p:cNvPr id="6" name="Slide Number Placeholder 5"/>
          <p:cNvSpPr>
            <a:spLocks noGrp="1"/>
          </p:cNvSpPr>
          <p:nvPr>
            <p:ph type="sldNum" sz="quarter" idx="12"/>
          </p:nvPr>
        </p:nvSpPr>
        <p:spPr/>
        <p:txBody>
          <a:bodyPr/>
          <a:lstStyle/>
          <a:p>
            <a:fld id="{0E2B90DE-CA9C-452B-80F9-35262CC2B070}" type="slidenum">
              <a:rPr lang="en-IN" smtClean="0"/>
              <a:pPr/>
              <a:t>‹#›</a:t>
            </a:fld>
            <a:endParaRPr lang="en-IN"/>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4A40633F-2C34-42F1-9B00-1D14BE2E24BA}" type="datetime1">
              <a:rPr lang="en-US" smtClean="0"/>
              <a:pPr/>
              <a:t>10/22/2020</a:t>
            </a:fld>
            <a:endParaRPr lang="en-IN"/>
          </a:p>
        </p:txBody>
      </p:sp>
      <p:sp>
        <p:nvSpPr>
          <p:cNvPr id="5" name="Footer Placeholder 4"/>
          <p:cNvSpPr>
            <a:spLocks noGrp="1"/>
          </p:cNvSpPr>
          <p:nvPr>
            <p:ph type="ftr" sz="quarter" idx="11"/>
          </p:nvPr>
        </p:nvSpPr>
        <p:spPr/>
        <p:txBody>
          <a:bodyPr/>
          <a:lstStyle/>
          <a:p>
            <a:r>
              <a:rPr lang="en-IN"/>
              <a:t>DBMS-UNIT-IV</a:t>
            </a:r>
          </a:p>
        </p:txBody>
      </p:sp>
      <p:sp>
        <p:nvSpPr>
          <p:cNvPr id="6" name="Slide Number Placeholder 5"/>
          <p:cNvSpPr>
            <a:spLocks noGrp="1"/>
          </p:cNvSpPr>
          <p:nvPr>
            <p:ph type="sldNum" sz="quarter" idx="12"/>
          </p:nvPr>
        </p:nvSpPr>
        <p:spPr/>
        <p:txBody>
          <a:bodyPr/>
          <a:lstStyle/>
          <a:p>
            <a:fld id="{0E2B90DE-CA9C-452B-80F9-35262CC2B070}" type="slidenum">
              <a:rPr lang="en-IN" smtClean="0"/>
              <a:pPr/>
              <a:t>‹#›</a:t>
            </a:fld>
            <a:endParaRPr lang="en-IN"/>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9" name="Picture Placeholder 8"/>
          <p:cNvSpPr>
            <a:spLocks noGrp="1"/>
          </p:cNvSpPr>
          <p:nvPr>
            <p:ph type="pic" sz="quarter" idx="13"/>
          </p:nvPr>
        </p:nvSpPr>
        <p:spPr>
          <a:xfrm>
            <a:off x="214282" y="285728"/>
            <a:ext cx="914400" cy="914400"/>
          </a:xfrm>
        </p:spPr>
        <p:txBody>
          <a:bodyPr/>
          <a:lstStyle/>
          <a:p>
            <a:endParaRPr lang="en-IN"/>
          </a:p>
        </p:txBody>
      </p:sp>
      <p:pic>
        <p:nvPicPr>
          <p:cNvPr id="1026" name="Picture 40"/>
          <p:cNvPicPr>
            <a:picLocks noChangeAspect="1" noChangeArrowheads="1"/>
          </p:cNvPicPr>
          <p:nvPr userDrawn="1"/>
        </p:nvPicPr>
        <p:blipFill>
          <a:blip r:embed="rId2" cstate="print"/>
          <a:srcRect/>
          <a:stretch>
            <a:fillRect/>
          </a:stretch>
        </p:blipFill>
        <p:spPr bwMode="auto">
          <a:xfrm>
            <a:off x="214282" y="248143"/>
            <a:ext cx="1000132" cy="857256"/>
          </a:xfrm>
          <a:prstGeom prst="rect">
            <a:avLst/>
          </a:prstGeom>
          <a:noFill/>
          <a:ln w="9525">
            <a:noFill/>
            <a:miter lim="800000"/>
            <a:headEnd/>
            <a:tailEnd/>
          </a:ln>
        </p:spPr>
      </p:pic>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3E34BC16-3860-48F0-BD15-47415A3B56BE}" type="datetime1">
              <a:rPr lang="en-US" smtClean="0"/>
              <a:pPr/>
              <a:t>10/22/2020</a:t>
            </a:fld>
            <a:endParaRPr lang="en-IN"/>
          </a:p>
        </p:txBody>
      </p:sp>
      <p:sp>
        <p:nvSpPr>
          <p:cNvPr id="5" name="Footer Placeholder 4"/>
          <p:cNvSpPr>
            <a:spLocks noGrp="1"/>
          </p:cNvSpPr>
          <p:nvPr>
            <p:ph type="ftr" sz="quarter" idx="11"/>
          </p:nvPr>
        </p:nvSpPr>
        <p:spPr>
          <a:xfrm>
            <a:off x="800100" y="6172200"/>
            <a:ext cx="4000500" cy="457200"/>
          </a:xfrm>
        </p:spPr>
        <p:txBody>
          <a:bodyPr/>
          <a:lstStyle/>
          <a:p>
            <a:r>
              <a:rPr lang="en-IN"/>
              <a:t>DBMS-UNIT-IV</a:t>
            </a:r>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0E2B90DE-CA9C-452B-80F9-35262CC2B070}" type="slidenum">
              <a:rPr lang="en-IN" smtClean="0"/>
              <a:pPr/>
              <a:t>‹#›</a:t>
            </a:fld>
            <a:endParaRPr lang="en-IN"/>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41B0F671-F1A9-4D4E-9621-651F4E312448}" type="datetime1">
              <a:rPr lang="en-US" smtClean="0"/>
              <a:pPr/>
              <a:t>10/22/2020</a:t>
            </a:fld>
            <a:endParaRPr lang="en-IN"/>
          </a:p>
        </p:txBody>
      </p:sp>
      <p:sp>
        <p:nvSpPr>
          <p:cNvPr id="6" name="Footer Placeholder 5"/>
          <p:cNvSpPr>
            <a:spLocks noGrp="1"/>
          </p:cNvSpPr>
          <p:nvPr>
            <p:ph type="ftr" sz="quarter" idx="11"/>
          </p:nvPr>
        </p:nvSpPr>
        <p:spPr/>
        <p:txBody>
          <a:bodyPr/>
          <a:lstStyle/>
          <a:p>
            <a:r>
              <a:rPr lang="en-IN"/>
              <a:t>DBMS-UNIT-IV</a:t>
            </a:r>
          </a:p>
        </p:txBody>
      </p:sp>
      <p:sp>
        <p:nvSpPr>
          <p:cNvPr id="7" name="Slide Number Placeholder 6"/>
          <p:cNvSpPr>
            <a:spLocks noGrp="1"/>
          </p:cNvSpPr>
          <p:nvPr>
            <p:ph type="sldNum" sz="quarter" idx="12"/>
          </p:nvPr>
        </p:nvSpPr>
        <p:spPr/>
        <p:txBody>
          <a:bodyPr/>
          <a:lstStyle/>
          <a:p>
            <a:fld id="{0E2B90DE-CA9C-452B-80F9-35262CC2B070}" type="slidenum">
              <a:rPr lang="en-IN" smtClean="0"/>
              <a:pPr/>
              <a:t>‹#›</a:t>
            </a:fld>
            <a:endParaRPr lang="en-IN"/>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34842545-B471-406A-AB82-94B9D4188D38}" type="datetime1">
              <a:rPr lang="en-US" smtClean="0"/>
              <a:pPr/>
              <a:t>10/22/2020</a:t>
            </a:fld>
            <a:endParaRPr lang="en-IN"/>
          </a:p>
        </p:txBody>
      </p:sp>
      <p:sp>
        <p:nvSpPr>
          <p:cNvPr id="8" name="Footer Placeholder 7"/>
          <p:cNvSpPr>
            <a:spLocks noGrp="1"/>
          </p:cNvSpPr>
          <p:nvPr>
            <p:ph type="ftr" sz="quarter" idx="11"/>
          </p:nvPr>
        </p:nvSpPr>
        <p:spPr/>
        <p:txBody>
          <a:bodyPr/>
          <a:lstStyle/>
          <a:p>
            <a:r>
              <a:rPr lang="en-IN"/>
              <a:t>DBMS-UNIT-IV</a:t>
            </a:r>
          </a:p>
        </p:txBody>
      </p:sp>
      <p:sp>
        <p:nvSpPr>
          <p:cNvPr id="9" name="Slide Number Placeholder 8"/>
          <p:cNvSpPr>
            <a:spLocks noGrp="1"/>
          </p:cNvSpPr>
          <p:nvPr>
            <p:ph type="sldNum" sz="quarter" idx="12"/>
          </p:nvPr>
        </p:nvSpPr>
        <p:spPr/>
        <p:txBody>
          <a:bodyPr/>
          <a:lstStyle/>
          <a:p>
            <a:fld id="{0E2B90DE-CA9C-452B-80F9-35262CC2B070}" type="slidenum">
              <a:rPr lang="en-IN" smtClean="0"/>
              <a:pPr/>
              <a:t>‹#›</a:t>
            </a:fld>
            <a:endParaRPr lang="en-IN"/>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F00C82AE-2A9E-4520-B993-03142E0B7AAA}" type="datetime1">
              <a:rPr lang="en-US" smtClean="0"/>
              <a:pPr/>
              <a:t>10/22/2020</a:t>
            </a:fld>
            <a:endParaRPr lang="en-IN"/>
          </a:p>
        </p:txBody>
      </p:sp>
      <p:sp>
        <p:nvSpPr>
          <p:cNvPr id="4" name="Footer Placeholder 3"/>
          <p:cNvSpPr>
            <a:spLocks noGrp="1"/>
          </p:cNvSpPr>
          <p:nvPr>
            <p:ph type="ftr" sz="quarter" idx="11"/>
          </p:nvPr>
        </p:nvSpPr>
        <p:spPr/>
        <p:txBody>
          <a:bodyPr/>
          <a:lstStyle/>
          <a:p>
            <a:r>
              <a:rPr lang="en-IN"/>
              <a:t>DBMS-UNIT-IV</a:t>
            </a:r>
          </a:p>
        </p:txBody>
      </p:sp>
      <p:sp>
        <p:nvSpPr>
          <p:cNvPr id="5" name="Slide Number Placeholder 4"/>
          <p:cNvSpPr>
            <a:spLocks noGrp="1"/>
          </p:cNvSpPr>
          <p:nvPr>
            <p:ph type="sldNum" sz="quarter" idx="12"/>
          </p:nvPr>
        </p:nvSpPr>
        <p:spPr/>
        <p:txBody>
          <a:bodyPr/>
          <a:lstStyle/>
          <a:p>
            <a:fld id="{0E2B90DE-CA9C-452B-80F9-35262CC2B070}" type="slidenum">
              <a:rPr lang="en-IN" smtClean="0"/>
              <a:pPr/>
              <a:t>‹#›</a:t>
            </a:fld>
            <a:endParaRPr lang="en-IN"/>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0098C-570B-4A28-8A85-3B05D3B844CB}" type="datetime1">
              <a:rPr lang="en-US" smtClean="0"/>
              <a:pPr/>
              <a:t>10/22/2020</a:t>
            </a:fld>
            <a:endParaRPr lang="en-IN"/>
          </a:p>
        </p:txBody>
      </p:sp>
      <p:sp>
        <p:nvSpPr>
          <p:cNvPr id="3" name="Footer Placeholder 2"/>
          <p:cNvSpPr>
            <a:spLocks noGrp="1"/>
          </p:cNvSpPr>
          <p:nvPr>
            <p:ph type="ftr" sz="quarter" idx="11"/>
          </p:nvPr>
        </p:nvSpPr>
        <p:spPr/>
        <p:txBody>
          <a:bodyPr/>
          <a:lstStyle/>
          <a:p>
            <a:r>
              <a:rPr lang="en-IN"/>
              <a:t>DBMS-UNIT-IV</a:t>
            </a:r>
          </a:p>
        </p:txBody>
      </p:sp>
      <p:sp>
        <p:nvSpPr>
          <p:cNvPr id="4" name="Slide Number Placeholder 3"/>
          <p:cNvSpPr>
            <a:spLocks noGrp="1"/>
          </p:cNvSpPr>
          <p:nvPr>
            <p:ph type="sldNum" sz="quarter" idx="12"/>
          </p:nvPr>
        </p:nvSpPr>
        <p:spPr/>
        <p:txBody>
          <a:bodyPr/>
          <a:lstStyle/>
          <a:p>
            <a:fld id="{0E2B90DE-CA9C-452B-80F9-35262CC2B070}" type="slidenum">
              <a:rPr lang="en-IN" smtClean="0"/>
              <a:pPr/>
              <a:t>‹#›</a:t>
            </a:fld>
            <a:endParaRPr lang="en-IN"/>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4C2F89D8-9F1F-4CAE-8C88-32345521BD3F}" type="datetime1">
              <a:rPr lang="en-US" smtClean="0"/>
              <a:pPr/>
              <a:t>10/22/2020</a:t>
            </a:fld>
            <a:endParaRPr lang="en-IN"/>
          </a:p>
        </p:txBody>
      </p:sp>
      <p:sp>
        <p:nvSpPr>
          <p:cNvPr id="6" name="Footer Placeholder 5"/>
          <p:cNvSpPr>
            <a:spLocks noGrp="1"/>
          </p:cNvSpPr>
          <p:nvPr>
            <p:ph type="ftr" sz="quarter" idx="11"/>
          </p:nvPr>
        </p:nvSpPr>
        <p:spPr/>
        <p:txBody>
          <a:bodyPr/>
          <a:lstStyle/>
          <a:p>
            <a:r>
              <a:rPr lang="en-IN"/>
              <a:t>DBMS-UNIT-IV</a:t>
            </a:r>
          </a:p>
        </p:txBody>
      </p:sp>
      <p:sp>
        <p:nvSpPr>
          <p:cNvPr id="7" name="Slide Number Placeholder 6"/>
          <p:cNvSpPr>
            <a:spLocks noGrp="1"/>
          </p:cNvSpPr>
          <p:nvPr>
            <p:ph type="sldNum" sz="quarter" idx="12"/>
          </p:nvPr>
        </p:nvSpPr>
        <p:spPr/>
        <p:txBody>
          <a:bodyPr/>
          <a:lstStyle/>
          <a:p>
            <a:fld id="{0E2B90DE-CA9C-452B-80F9-35262CC2B070}" type="slidenum">
              <a:rPr lang="en-IN" smtClean="0"/>
              <a:pPr/>
              <a:t>‹#›</a:t>
            </a:fld>
            <a:endParaRPr lang="en-IN"/>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B2278E45-5BC1-4C6C-933C-6A12552EE316}" type="datetime1">
              <a:rPr lang="en-US" smtClean="0"/>
              <a:pPr/>
              <a:t>10/22/2020</a:t>
            </a:fld>
            <a:endParaRPr lang="en-IN"/>
          </a:p>
        </p:txBody>
      </p:sp>
      <p:sp>
        <p:nvSpPr>
          <p:cNvPr id="6" name="Footer Placeholder 5"/>
          <p:cNvSpPr>
            <a:spLocks noGrp="1"/>
          </p:cNvSpPr>
          <p:nvPr>
            <p:ph type="ftr" sz="quarter" idx="11"/>
          </p:nvPr>
        </p:nvSpPr>
        <p:spPr>
          <a:xfrm>
            <a:off x="914400" y="6172200"/>
            <a:ext cx="3886200" cy="457200"/>
          </a:xfrm>
        </p:spPr>
        <p:txBody>
          <a:bodyPr/>
          <a:lstStyle/>
          <a:p>
            <a:r>
              <a:rPr lang="en-IN"/>
              <a:t>DBMS-UNIT-IV</a:t>
            </a:r>
          </a:p>
        </p:txBody>
      </p:sp>
      <p:sp>
        <p:nvSpPr>
          <p:cNvPr id="7" name="Slide Number Placeholder 6"/>
          <p:cNvSpPr>
            <a:spLocks noGrp="1"/>
          </p:cNvSpPr>
          <p:nvPr>
            <p:ph type="sldNum" sz="quarter" idx="12"/>
          </p:nvPr>
        </p:nvSpPr>
        <p:spPr>
          <a:xfrm>
            <a:off x="146304" y="6208776"/>
            <a:ext cx="457200" cy="457200"/>
          </a:xfrm>
        </p:spPr>
        <p:txBody>
          <a:bodyPr/>
          <a:lstStyle/>
          <a:p>
            <a:fld id="{0E2B90DE-CA9C-452B-80F9-35262CC2B070}" type="slidenum">
              <a:rPr lang="en-IN" smtClean="0"/>
              <a:pPr/>
              <a:t>‹#›</a:t>
            </a:fld>
            <a:endParaRPr lang="en-IN"/>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endParaRPr kumimoji="0" lang="en-US" dirty="0"/>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43798A93-AF27-4B84-B502-D37E4E65FB0C}" type="datetime1">
              <a:rPr lang="en-US" smtClean="0"/>
              <a:pPr/>
              <a:t>10/22/2020</a:t>
            </a:fld>
            <a:endParaRPr lang="en-IN"/>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r>
              <a:rPr lang="en-IN"/>
              <a:t>DBMS-UNIT-IV</a:t>
            </a:r>
            <a:endParaRPr lang="en-IN" dirty="0"/>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0E2B90DE-CA9C-452B-80F9-35262CC2B070}" type="slidenum">
              <a:rPr lang="en-IN" smtClean="0"/>
              <a:pPr/>
              <a:t>‹#›</a:t>
            </a:fld>
            <a:endParaRPr lang="en-IN"/>
          </a:p>
        </p:txBody>
      </p:sp>
      <p:pic>
        <p:nvPicPr>
          <p:cNvPr id="10" name="Picture 40"/>
          <p:cNvPicPr>
            <a:picLocks noChangeAspect="1" noChangeArrowheads="1"/>
          </p:cNvPicPr>
          <p:nvPr/>
        </p:nvPicPr>
        <p:blipFill>
          <a:blip r:embed="rId13" cstate="print"/>
          <a:srcRect/>
          <a:stretch>
            <a:fillRect/>
          </a:stretch>
        </p:blipFill>
        <p:spPr bwMode="auto">
          <a:xfrm>
            <a:off x="179512" y="188640"/>
            <a:ext cx="1000132" cy="857256"/>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transition>
    <p:fade/>
  </p:transition>
  <p:hf hdr="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5.gif"/><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jpe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67.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a:t>UNIT-IV</a:t>
            </a:r>
            <a:endParaRPr lang="en-IN" dirty="0"/>
          </a:p>
        </p:txBody>
      </p:sp>
      <p:sp>
        <p:nvSpPr>
          <p:cNvPr id="4" name="Date Placeholder 3"/>
          <p:cNvSpPr>
            <a:spLocks noGrp="1"/>
          </p:cNvSpPr>
          <p:nvPr>
            <p:ph type="dt" sz="half" idx="10"/>
          </p:nvPr>
        </p:nvSpPr>
        <p:spPr/>
        <p:txBody>
          <a:bodyPr/>
          <a:lstStyle/>
          <a:p>
            <a:fld id="{B9EE8B86-F847-4A77-BFA6-74B6587A7637}" type="datetime1">
              <a:rPr lang="en-US" smtClean="0"/>
              <a:pPr/>
              <a:t>10/22/2020</a:t>
            </a:fld>
            <a:endParaRPr lang="en-IN"/>
          </a:p>
        </p:txBody>
      </p:sp>
      <p:sp>
        <p:nvSpPr>
          <p:cNvPr id="6" name="Footer Placeholder 5"/>
          <p:cNvSpPr>
            <a:spLocks noGrp="1"/>
          </p:cNvSpPr>
          <p:nvPr>
            <p:ph type="ftr" sz="quarter" idx="11"/>
          </p:nvPr>
        </p:nvSpPr>
        <p:spPr/>
        <p:txBody>
          <a:bodyPr/>
          <a:lstStyle/>
          <a:p>
            <a:r>
              <a:rPr lang="en-IN"/>
              <a:t>DBMS-UNIT-IV</a:t>
            </a:r>
          </a:p>
        </p:txBody>
      </p:sp>
      <p:sp>
        <p:nvSpPr>
          <p:cNvPr id="5" name="Slide Number Placeholder 4"/>
          <p:cNvSpPr>
            <a:spLocks noGrp="1"/>
          </p:cNvSpPr>
          <p:nvPr>
            <p:ph type="sldNum" sz="quarter" idx="12"/>
          </p:nvPr>
        </p:nvSpPr>
        <p:spPr/>
        <p:txBody>
          <a:bodyPr/>
          <a:lstStyle/>
          <a:p>
            <a:fld id="{0E2B90DE-CA9C-452B-80F9-35262CC2B070}" type="slidenum">
              <a:rPr lang="en-IN" smtClean="0"/>
              <a:pPr/>
              <a:t>1</a:t>
            </a:fld>
            <a:endParaRPr lang="en-IN"/>
          </a:p>
        </p:txBody>
      </p:sp>
      <p:sp>
        <p:nvSpPr>
          <p:cNvPr id="2" name="Title 1"/>
          <p:cNvSpPr>
            <a:spLocks noGrp="1"/>
          </p:cNvSpPr>
          <p:nvPr>
            <p:ph type="ctrTitle"/>
          </p:nvPr>
        </p:nvSpPr>
        <p:spPr>
          <a:xfrm>
            <a:off x="500034" y="1500174"/>
            <a:ext cx="8229600" cy="1470025"/>
          </a:xfrm>
        </p:spPr>
        <p:txBody>
          <a:bodyPr/>
          <a:lstStyle/>
          <a:p>
            <a:r>
              <a:rPr lang="en-US" dirty="0"/>
              <a:t>SCSA1301-DBMS</a:t>
            </a:r>
            <a:endParaRPr lang="en-IN" dirty="0"/>
          </a:p>
        </p:txBody>
      </p:sp>
      <p:pic>
        <p:nvPicPr>
          <p:cNvPr id="1026" name="Picture 40"/>
          <p:cNvPicPr>
            <a:picLocks noChangeAspect="1" noChangeArrowheads="1"/>
          </p:cNvPicPr>
          <p:nvPr/>
        </p:nvPicPr>
        <p:blipFill>
          <a:blip r:embed="rId3" cstate="print"/>
          <a:srcRect/>
          <a:stretch>
            <a:fillRect/>
          </a:stretch>
        </p:blipFill>
        <p:spPr bwMode="auto">
          <a:xfrm>
            <a:off x="357158" y="142852"/>
            <a:ext cx="1020763" cy="1143008"/>
          </a:xfrm>
          <a:prstGeom prst="rect">
            <a:avLst/>
          </a:prstGeom>
          <a:noFill/>
          <a:ln w="9525">
            <a:noFill/>
            <a:miter lim="800000"/>
            <a:headEnd/>
            <a:tailEnd/>
          </a:ln>
        </p:spPr>
      </p:pic>
      <p:sp>
        <p:nvSpPr>
          <p:cNvPr id="8" name="TextBox 7"/>
          <p:cNvSpPr txBox="1"/>
          <p:nvPr/>
        </p:nvSpPr>
        <p:spPr>
          <a:xfrm>
            <a:off x="1428728" y="0"/>
            <a:ext cx="6357982" cy="1292662"/>
          </a:xfrm>
          <a:prstGeom prst="rect">
            <a:avLst/>
          </a:prstGeom>
          <a:noFill/>
        </p:spPr>
        <p:txBody>
          <a:bodyPr wrap="square" rtlCol="0">
            <a:spAutoFit/>
          </a:bodyPr>
          <a:lstStyle/>
          <a:p>
            <a:pPr algn="ctr"/>
            <a:r>
              <a:rPr lang="en-US" sz="5400" b="1" dirty="0">
                <a:solidFill>
                  <a:srgbClr val="FF0000"/>
                </a:solidFill>
                <a:latin typeface="Cambria" pitchFamily="18" charset="0"/>
              </a:rPr>
              <a:t>SATHYABAMA</a:t>
            </a:r>
            <a:r>
              <a:rPr lang="en-US" sz="4400" b="1" dirty="0">
                <a:solidFill>
                  <a:srgbClr val="FF0000"/>
                </a:solidFill>
                <a:latin typeface="Cambria" pitchFamily="18" charset="0"/>
              </a:rPr>
              <a:t> </a:t>
            </a:r>
          </a:p>
          <a:p>
            <a:pPr algn="ctr"/>
            <a:r>
              <a:rPr lang="en-US" sz="2400" dirty="0">
                <a:solidFill>
                  <a:srgbClr val="002060"/>
                </a:solidFill>
                <a:latin typeface="Cambria" pitchFamily="18" charset="0"/>
              </a:rPr>
              <a:t>INSTITUTE OF SCIENCE AND TECHNOLOGY</a:t>
            </a:r>
            <a:endParaRPr lang="en-IN" sz="2400" dirty="0">
              <a:solidFill>
                <a:srgbClr val="002060"/>
              </a:solidFill>
              <a:latin typeface="Cambria" pitchFamily="18" charset="0"/>
            </a:endParaRPr>
          </a:p>
        </p:txBody>
      </p:sp>
      <p:pic>
        <p:nvPicPr>
          <p:cNvPr id="9" name="Picture 8" descr="ISO-LOGO.jpeg"/>
          <p:cNvPicPr>
            <a:picLocks noChangeAspect="1"/>
          </p:cNvPicPr>
          <p:nvPr/>
        </p:nvPicPr>
        <p:blipFill>
          <a:blip r:embed="rId4"/>
          <a:stretch>
            <a:fillRect/>
          </a:stretch>
        </p:blipFill>
        <p:spPr>
          <a:xfrm>
            <a:off x="7429520" y="142852"/>
            <a:ext cx="1509748" cy="1000132"/>
          </a:xfrm>
          <a:prstGeom prst="rect">
            <a:avLst/>
          </a:prstGeom>
        </p:spPr>
      </p:pic>
      <p:sp>
        <p:nvSpPr>
          <p:cNvPr id="10" name="TextBox 9"/>
          <p:cNvSpPr txBox="1"/>
          <p:nvPr/>
        </p:nvSpPr>
        <p:spPr>
          <a:xfrm>
            <a:off x="857224" y="4000504"/>
            <a:ext cx="7286676" cy="1200329"/>
          </a:xfrm>
          <a:prstGeom prst="rect">
            <a:avLst/>
          </a:prstGeom>
          <a:noFill/>
        </p:spPr>
        <p:txBody>
          <a:bodyPr wrap="square" rtlCol="0">
            <a:spAutoFit/>
          </a:bodyPr>
          <a:lstStyle/>
          <a:p>
            <a:pPr algn="ctr">
              <a:lnSpc>
                <a:spcPct val="150000"/>
              </a:lnSpc>
            </a:pPr>
            <a:r>
              <a:rPr lang="en-US" sz="2800" dirty="0" err="1">
                <a:latin typeface="Cambria" pitchFamily="18" charset="0"/>
              </a:rPr>
              <a:t>Dr.L.LAKSHMANAN</a:t>
            </a:r>
            <a:endParaRPr lang="en-US" sz="2800" dirty="0">
              <a:latin typeface="Cambria" pitchFamily="18" charset="0"/>
            </a:endParaRPr>
          </a:p>
          <a:p>
            <a:pPr algn="ctr">
              <a:lnSpc>
                <a:spcPct val="150000"/>
              </a:lnSpc>
            </a:pPr>
            <a:r>
              <a:rPr lang="en-US" sz="2000" dirty="0">
                <a:latin typeface="Cambria" pitchFamily="18" charset="0"/>
              </a:rPr>
              <a:t> DEPARTMENT OF COMPUTER SCIENCE AND ENGINEERING</a:t>
            </a:r>
            <a:endParaRPr lang="en-IN" sz="2000" dirty="0">
              <a:latin typeface="Cambria" pitchFamily="18" charset="0"/>
            </a:endParaRP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A40633F-2C34-42F1-9B00-1D14BE2E24BA}" type="datetime1">
              <a:rPr lang="en-US" smtClean="0"/>
              <a:pPr/>
              <a:t>10/22/2020</a:t>
            </a:fld>
            <a:endParaRPr lang="en-IN"/>
          </a:p>
        </p:txBody>
      </p:sp>
      <p:sp>
        <p:nvSpPr>
          <p:cNvPr id="4" name="Footer Placeholder 3"/>
          <p:cNvSpPr>
            <a:spLocks noGrp="1"/>
          </p:cNvSpPr>
          <p:nvPr>
            <p:ph type="ftr" sz="quarter" idx="11"/>
          </p:nvPr>
        </p:nvSpPr>
        <p:spPr/>
        <p:txBody>
          <a:bodyPr/>
          <a:lstStyle/>
          <a:p>
            <a:r>
              <a:rPr lang="en-IN"/>
              <a:t>DBMS-UNIT-IV</a:t>
            </a:r>
          </a:p>
        </p:txBody>
      </p:sp>
      <p:sp>
        <p:nvSpPr>
          <p:cNvPr id="5" name="Slide Number Placeholder 4"/>
          <p:cNvSpPr>
            <a:spLocks noGrp="1"/>
          </p:cNvSpPr>
          <p:nvPr>
            <p:ph type="sldNum" sz="quarter" idx="12"/>
          </p:nvPr>
        </p:nvSpPr>
        <p:spPr/>
        <p:txBody>
          <a:bodyPr/>
          <a:lstStyle/>
          <a:p>
            <a:fld id="{0E2B90DE-CA9C-452B-80F9-35262CC2B070}" type="slidenum">
              <a:rPr lang="en-IN" smtClean="0"/>
              <a:pPr/>
              <a:t>10</a:t>
            </a:fld>
            <a:endParaRPr lang="en-IN"/>
          </a:p>
        </p:txBody>
      </p:sp>
      <p:pic>
        <p:nvPicPr>
          <p:cNvPr id="8" name="Picture 9" descr="fig19_01a"/>
          <p:cNvPicPr>
            <a:picLocks noChangeAspect="1" noChangeArrowheads="1"/>
          </p:cNvPicPr>
          <p:nvPr/>
        </p:nvPicPr>
        <p:blipFill rotWithShape="1">
          <a:blip r:embed="rId2">
            <a:extLst>
              <a:ext uri="{28A0092B-C50C-407E-A947-70E740481C1C}">
                <a14:useLocalDpi xmlns:a14="http://schemas.microsoft.com/office/drawing/2010/main" xmlns="" val="0"/>
              </a:ext>
            </a:extLst>
          </a:blip>
          <a:srcRect t="1" r="33269" b="34222"/>
          <a:stretch/>
        </p:blipFill>
        <p:spPr bwMode="auto">
          <a:xfrm>
            <a:off x="1547664" y="439413"/>
            <a:ext cx="5502275" cy="1503680"/>
          </a:xfrm>
          <a:prstGeom prst="rect">
            <a:avLst/>
          </a:prstGeom>
          <a:noFill/>
          <a:extLst>
            <a:ext uri="{909E8E84-426E-40DD-AFC4-6F175D3DCCD1}">
              <a14:hiddenFill xmlns:a14="http://schemas.microsoft.com/office/drawing/2010/main" xmlns="">
                <a:solidFill>
                  <a:srgbClr val="FFFFFF"/>
                </a:solidFill>
              </a14:hiddenFill>
            </a:ext>
          </a:extLst>
        </p:spPr>
      </p:pic>
      <p:pic>
        <p:nvPicPr>
          <p:cNvPr id="9" name="Picture 10" descr="fig19_01b"/>
          <p:cNvPicPr>
            <a:picLocks noChangeAspect="1" noChangeArrowheads="1"/>
          </p:cNvPicPr>
          <p:nvPr/>
        </p:nvPicPr>
        <p:blipFill rotWithShape="1">
          <a:blip r:embed="rId3">
            <a:extLst>
              <a:ext uri="{28A0092B-C50C-407E-A947-70E740481C1C}">
                <a14:useLocalDpi xmlns:a14="http://schemas.microsoft.com/office/drawing/2010/main" xmlns="" val="0"/>
              </a:ext>
            </a:extLst>
          </a:blip>
          <a:srcRect r="44209"/>
          <a:stretch/>
        </p:blipFill>
        <p:spPr bwMode="auto">
          <a:xfrm>
            <a:off x="113849" y="2003421"/>
            <a:ext cx="4343400" cy="4108450"/>
          </a:xfrm>
          <a:prstGeom prst="rect">
            <a:avLst/>
          </a:prstGeom>
          <a:noFill/>
          <a:extLst>
            <a:ext uri="{909E8E84-426E-40DD-AFC4-6F175D3DCCD1}">
              <a14:hiddenFill xmlns:a14="http://schemas.microsoft.com/office/drawing/2010/main" xmlns="">
                <a:solidFill>
                  <a:srgbClr val="FFFFFF"/>
                </a:solidFill>
              </a14:hiddenFill>
            </a:ext>
          </a:extLst>
        </p:spPr>
      </p:pic>
      <p:pic>
        <p:nvPicPr>
          <p:cNvPr id="10" name="Picture 12" descr="fig19_01c"/>
          <p:cNvPicPr>
            <a:picLocks noChangeAspect="1" noChangeArrowheads="1"/>
          </p:cNvPicPr>
          <p:nvPr/>
        </p:nvPicPr>
        <p:blipFill rotWithShape="1">
          <a:blip r:embed="rId4">
            <a:extLst>
              <a:ext uri="{28A0092B-C50C-407E-A947-70E740481C1C}">
                <a14:useLocalDpi xmlns:a14="http://schemas.microsoft.com/office/drawing/2010/main" xmlns="" val="0"/>
              </a:ext>
            </a:extLst>
          </a:blip>
          <a:srcRect l="23114"/>
          <a:stretch/>
        </p:blipFill>
        <p:spPr bwMode="auto">
          <a:xfrm>
            <a:off x="4481559" y="2708920"/>
            <a:ext cx="4554937" cy="304482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44862008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A40633F-2C34-42F1-9B00-1D14BE2E24BA}" type="datetime1">
              <a:rPr lang="en-US" smtClean="0"/>
              <a:pPr/>
              <a:t>10/22/2020</a:t>
            </a:fld>
            <a:endParaRPr lang="en-IN" dirty="0"/>
          </a:p>
        </p:txBody>
      </p:sp>
      <p:sp>
        <p:nvSpPr>
          <p:cNvPr id="4" name="Footer Placeholder 3"/>
          <p:cNvSpPr>
            <a:spLocks noGrp="1"/>
          </p:cNvSpPr>
          <p:nvPr>
            <p:ph type="ftr" sz="quarter" idx="11"/>
          </p:nvPr>
        </p:nvSpPr>
        <p:spPr/>
        <p:txBody>
          <a:bodyPr/>
          <a:lstStyle/>
          <a:p>
            <a:r>
              <a:rPr lang="en-IN" dirty="0"/>
              <a:t>DBMS-UNIT-IV</a:t>
            </a:r>
          </a:p>
        </p:txBody>
      </p:sp>
      <p:sp>
        <p:nvSpPr>
          <p:cNvPr id="5" name="Slide Number Placeholder 4"/>
          <p:cNvSpPr>
            <a:spLocks noGrp="1"/>
          </p:cNvSpPr>
          <p:nvPr>
            <p:ph type="sldNum" sz="quarter" idx="12"/>
          </p:nvPr>
        </p:nvSpPr>
        <p:spPr/>
        <p:txBody>
          <a:bodyPr/>
          <a:lstStyle/>
          <a:p>
            <a:fld id="{0E2B90DE-CA9C-452B-80F9-35262CC2B070}" type="slidenum">
              <a:rPr lang="en-IN" smtClean="0"/>
              <a:pPr/>
              <a:t>11</a:t>
            </a:fld>
            <a:endParaRPr lang="en-IN"/>
          </a:p>
        </p:txBody>
      </p:sp>
      <p:pic>
        <p:nvPicPr>
          <p:cNvPr id="8" name="Picture 7"/>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368454" y="476672"/>
            <a:ext cx="7272808" cy="3384376"/>
          </a:xfrm>
          <a:prstGeom prst="rect">
            <a:avLst/>
          </a:prstGeom>
        </p:spPr>
      </p:pic>
      <p:sp>
        <p:nvSpPr>
          <p:cNvPr id="9" name="Rectangle 8"/>
          <p:cNvSpPr/>
          <p:nvPr/>
        </p:nvSpPr>
        <p:spPr>
          <a:xfrm>
            <a:off x="603504" y="4149080"/>
            <a:ext cx="8208912" cy="1754326"/>
          </a:xfrm>
          <a:prstGeom prst="rect">
            <a:avLst/>
          </a:prstGeom>
        </p:spPr>
        <p:txBody>
          <a:bodyPr wrap="square">
            <a:spAutoFit/>
          </a:bodyPr>
          <a:lstStyle/>
          <a:p>
            <a:pPr>
              <a:lnSpc>
                <a:spcPct val="150000"/>
              </a:lnSpc>
            </a:pPr>
            <a:r>
              <a:rPr lang="en-US" b="1" dirty="0">
                <a:solidFill>
                  <a:srgbClr val="C00000"/>
                </a:solidFill>
                <a:latin typeface="arial" panose="020B0604020202020204" pitchFamily="34" charset="0"/>
              </a:rPr>
              <a:t>ROLLBACK</a:t>
            </a:r>
            <a:r>
              <a:rPr lang="en-US" dirty="0">
                <a:solidFill>
                  <a:srgbClr val="002060"/>
                </a:solidFill>
                <a:latin typeface="arial" panose="020B0604020202020204" pitchFamily="34" charset="0"/>
              </a:rPr>
              <a:t> is a command that causes all data changes since the last BEGIN WORK , or START </a:t>
            </a:r>
            <a:r>
              <a:rPr lang="en-US" b="1" dirty="0">
                <a:solidFill>
                  <a:srgbClr val="002060"/>
                </a:solidFill>
                <a:latin typeface="arial" panose="020B0604020202020204" pitchFamily="34" charset="0"/>
              </a:rPr>
              <a:t>TRANSACTION</a:t>
            </a:r>
            <a:r>
              <a:rPr lang="en-US" dirty="0">
                <a:solidFill>
                  <a:srgbClr val="002060"/>
                </a:solidFill>
                <a:latin typeface="arial" panose="020B0604020202020204" pitchFamily="34" charset="0"/>
              </a:rPr>
              <a:t> to be discarded by the relational database management systems (</a:t>
            </a:r>
            <a:r>
              <a:rPr lang="en-US" b="1" dirty="0">
                <a:solidFill>
                  <a:srgbClr val="002060"/>
                </a:solidFill>
                <a:latin typeface="arial" panose="020B0604020202020204" pitchFamily="34" charset="0"/>
              </a:rPr>
              <a:t>RDBMS</a:t>
            </a:r>
            <a:r>
              <a:rPr lang="en-US" dirty="0">
                <a:solidFill>
                  <a:srgbClr val="002060"/>
                </a:solidFill>
                <a:latin typeface="arial" panose="020B0604020202020204" pitchFamily="34" charset="0"/>
              </a:rPr>
              <a:t>), so that the state of the data is "</a:t>
            </a:r>
            <a:r>
              <a:rPr lang="en-US" b="1" dirty="0">
                <a:solidFill>
                  <a:srgbClr val="002060"/>
                </a:solidFill>
                <a:latin typeface="arial" panose="020B0604020202020204" pitchFamily="34" charset="0"/>
              </a:rPr>
              <a:t>rolled back</a:t>
            </a:r>
            <a:r>
              <a:rPr lang="en-US" dirty="0">
                <a:solidFill>
                  <a:srgbClr val="002060"/>
                </a:solidFill>
                <a:latin typeface="arial" panose="020B0604020202020204" pitchFamily="34" charset="0"/>
              </a:rPr>
              <a:t>" to the way it was before those changes were made.</a:t>
            </a:r>
            <a:endParaRPr lang="en-US" dirty="0">
              <a:solidFill>
                <a:srgbClr val="002060"/>
              </a:solidFill>
            </a:endParaRPr>
          </a:p>
        </p:txBody>
      </p:sp>
    </p:spTree>
    <p:extLst>
      <p:ext uri="{BB962C8B-B14F-4D97-AF65-F5344CB8AC3E}">
        <p14:creationId xmlns:p14="http://schemas.microsoft.com/office/powerpoint/2010/main" xmlns="" val="1729282234"/>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A40633F-2C34-42F1-9B00-1D14BE2E24BA}" type="datetime1">
              <a:rPr lang="en-US" smtClean="0"/>
              <a:pPr/>
              <a:t>10/22/2020</a:t>
            </a:fld>
            <a:endParaRPr lang="en-IN"/>
          </a:p>
        </p:txBody>
      </p:sp>
      <p:sp>
        <p:nvSpPr>
          <p:cNvPr id="4" name="Footer Placeholder 3"/>
          <p:cNvSpPr>
            <a:spLocks noGrp="1"/>
          </p:cNvSpPr>
          <p:nvPr>
            <p:ph type="ftr" sz="quarter" idx="11"/>
          </p:nvPr>
        </p:nvSpPr>
        <p:spPr/>
        <p:txBody>
          <a:bodyPr/>
          <a:lstStyle/>
          <a:p>
            <a:r>
              <a:rPr lang="en-IN"/>
              <a:t>DBMS-UNIT-IV</a:t>
            </a:r>
          </a:p>
        </p:txBody>
      </p:sp>
      <p:sp>
        <p:nvSpPr>
          <p:cNvPr id="5" name="Slide Number Placeholder 4"/>
          <p:cNvSpPr>
            <a:spLocks noGrp="1"/>
          </p:cNvSpPr>
          <p:nvPr>
            <p:ph type="sldNum" sz="quarter" idx="12"/>
          </p:nvPr>
        </p:nvSpPr>
        <p:spPr/>
        <p:txBody>
          <a:bodyPr/>
          <a:lstStyle/>
          <a:p>
            <a:fld id="{0E2B90DE-CA9C-452B-80F9-35262CC2B070}" type="slidenum">
              <a:rPr lang="en-IN" smtClean="0"/>
              <a:pPr/>
              <a:t>12</a:t>
            </a:fld>
            <a:endParaRPr lang="en-IN"/>
          </a:p>
        </p:txBody>
      </p:sp>
      <p:sp>
        <p:nvSpPr>
          <p:cNvPr id="8" name="Rectangle 4"/>
          <p:cNvSpPr>
            <a:spLocks noGrp="1" noChangeArrowheads="1"/>
          </p:cNvSpPr>
          <p:nvPr>
            <p:ph type="title"/>
          </p:nvPr>
        </p:nvSpPr>
        <p:spPr>
          <a:xfrm>
            <a:off x="228600" y="303213"/>
            <a:ext cx="7796213" cy="992187"/>
          </a:xfrm>
        </p:spPr>
        <p:txBody>
          <a:bodyPr>
            <a:normAutofit/>
          </a:bodyPr>
          <a:lstStyle/>
          <a:p>
            <a:pPr algn="ctr">
              <a:lnSpc>
                <a:spcPct val="150000"/>
              </a:lnSpc>
            </a:pPr>
            <a:r>
              <a:rPr lang="en-US" dirty="0">
                <a:solidFill>
                  <a:srgbClr val="002060"/>
                </a:solidFill>
                <a:latin typeface="Arial Narrow" panose="020B0606020202030204" pitchFamily="34" charset="0"/>
              </a:rPr>
              <a:t>Database Recovery</a:t>
            </a:r>
          </a:p>
        </p:txBody>
      </p:sp>
      <p:sp>
        <p:nvSpPr>
          <p:cNvPr id="9" name="Rectangle 5"/>
          <p:cNvSpPr txBox="1">
            <a:spLocks noChangeArrowheads="1"/>
          </p:cNvSpPr>
          <p:nvPr/>
        </p:nvSpPr>
        <p:spPr>
          <a:xfrm>
            <a:off x="239713" y="1600200"/>
            <a:ext cx="8294687" cy="4572000"/>
          </a:xfrm>
          <a:prstGeom prst="rect">
            <a:avLst/>
          </a:prstGeom>
        </p:spPr>
        <p:txBody>
          <a:bodyPr vert="horz">
            <a:normAutofit fontScale="92500"/>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algn="just">
              <a:lnSpc>
                <a:spcPct val="150000"/>
              </a:lnSpc>
              <a:buFont typeface="Wingdings" panose="05000000000000000000" pitchFamily="2" charset="2"/>
              <a:buNone/>
            </a:pPr>
            <a:r>
              <a:rPr lang="en-US" sz="2400" b="1" dirty="0">
                <a:solidFill>
                  <a:srgbClr val="C00000"/>
                </a:solidFill>
                <a:latin typeface="Arial Narrow" panose="020B0606020202030204" pitchFamily="34" charset="0"/>
              </a:rPr>
              <a:t>Write-Ahead Logging</a:t>
            </a:r>
          </a:p>
          <a:p>
            <a:pPr algn="just">
              <a:lnSpc>
                <a:spcPct val="150000"/>
              </a:lnSpc>
            </a:pPr>
            <a:r>
              <a:rPr lang="en-US" sz="2400" dirty="0">
                <a:latin typeface="Arial Narrow" panose="020B0606020202030204" pitchFamily="34" charset="0"/>
              </a:rPr>
              <a:t>When </a:t>
            </a:r>
            <a:r>
              <a:rPr lang="en-US" sz="2400" b="1" dirty="0">
                <a:latin typeface="Arial Narrow" panose="020B0606020202030204" pitchFamily="34" charset="0"/>
              </a:rPr>
              <a:t>in-place</a:t>
            </a:r>
            <a:r>
              <a:rPr lang="en-US" sz="2400" dirty="0">
                <a:latin typeface="Arial Narrow" panose="020B0606020202030204" pitchFamily="34" charset="0"/>
              </a:rPr>
              <a:t> update (immediate or deferred) is used then log is necessary for recovery and it must be available to recovery manager.  This is achieved by </a:t>
            </a:r>
            <a:r>
              <a:rPr lang="en-US" sz="2400" b="1" dirty="0">
                <a:solidFill>
                  <a:srgbClr val="C00000"/>
                </a:solidFill>
                <a:latin typeface="Arial Narrow" panose="020B0606020202030204" pitchFamily="34" charset="0"/>
              </a:rPr>
              <a:t>Write-Ahead Logging (WAL)</a:t>
            </a:r>
            <a:r>
              <a:rPr lang="en-US" sz="2400" dirty="0">
                <a:solidFill>
                  <a:srgbClr val="C00000"/>
                </a:solidFill>
                <a:latin typeface="Arial Narrow" panose="020B0606020202030204" pitchFamily="34" charset="0"/>
              </a:rPr>
              <a:t> </a:t>
            </a:r>
            <a:r>
              <a:rPr lang="en-US" sz="2400" dirty="0">
                <a:latin typeface="Arial Narrow" panose="020B0606020202030204" pitchFamily="34" charset="0"/>
              </a:rPr>
              <a:t>protocol.  WAL states that</a:t>
            </a:r>
          </a:p>
          <a:p>
            <a:pPr lvl="1" algn="just">
              <a:lnSpc>
                <a:spcPct val="150000"/>
              </a:lnSpc>
            </a:pPr>
            <a:r>
              <a:rPr lang="en-US" sz="2200" b="1" dirty="0">
                <a:solidFill>
                  <a:srgbClr val="C00000"/>
                </a:solidFill>
                <a:latin typeface="Arial Narrow" panose="020B0606020202030204" pitchFamily="34" charset="0"/>
              </a:rPr>
              <a:t>For Undo</a:t>
            </a:r>
            <a:r>
              <a:rPr lang="en-US" sz="2200" dirty="0">
                <a:latin typeface="Arial Narrow" panose="020B0606020202030204" pitchFamily="34" charset="0"/>
              </a:rPr>
              <a:t>: Before a data item’s AFIM is flushed to the database disk (overwriting the BFIM) its BFIM must be written to the log and the log must be saved on a stable store (log disk).</a:t>
            </a:r>
          </a:p>
          <a:p>
            <a:pPr lvl="1" algn="just">
              <a:lnSpc>
                <a:spcPct val="150000"/>
              </a:lnSpc>
            </a:pPr>
            <a:r>
              <a:rPr lang="en-US" sz="2200" b="1" dirty="0">
                <a:solidFill>
                  <a:srgbClr val="C00000"/>
                </a:solidFill>
                <a:latin typeface="Arial Narrow" panose="020B0606020202030204" pitchFamily="34" charset="0"/>
              </a:rPr>
              <a:t>For Redo</a:t>
            </a:r>
            <a:r>
              <a:rPr lang="en-US" sz="2200" dirty="0">
                <a:latin typeface="Arial Narrow" panose="020B0606020202030204" pitchFamily="34" charset="0"/>
              </a:rPr>
              <a:t>: Before a transaction executes its commit operation, all its AFIMs must be written to the log and the log must be saved on a stable store.</a:t>
            </a:r>
          </a:p>
        </p:txBody>
      </p:sp>
    </p:spTree>
    <p:extLst>
      <p:ext uri="{BB962C8B-B14F-4D97-AF65-F5344CB8AC3E}">
        <p14:creationId xmlns:p14="http://schemas.microsoft.com/office/powerpoint/2010/main" xmlns="" val="694934732"/>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A40633F-2C34-42F1-9B00-1D14BE2E24BA}" type="datetime1">
              <a:rPr lang="en-US" smtClean="0"/>
              <a:pPr/>
              <a:t>10/22/2020</a:t>
            </a:fld>
            <a:endParaRPr lang="en-IN"/>
          </a:p>
        </p:txBody>
      </p:sp>
      <p:sp>
        <p:nvSpPr>
          <p:cNvPr id="4" name="Footer Placeholder 3"/>
          <p:cNvSpPr>
            <a:spLocks noGrp="1"/>
          </p:cNvSpPr>
          <p:nvPr>
            <p:ph type="ftr" sz="quarter" idx="11"/>
          </p:nvPr>
        </p:nvSpPr>
        <p:spPr/>
        <p:txBody>
          <a:bodyPr/>
          <a:lstStyle/>
          <a:p>
            <a:r>
              <a:rPr lang="en-IN"/>
              <a:t>DBMS-UNIT-IV</a:t>
            </a:r>
          </a:p>
        </p:txBody>
      </p:sp>
      <p:sp>
        <p:nvSpPr>
          <p:cNvPr id="5" name="Slide Number Placeholder 4"/>
          <p:cNvSpPr>
            <a:spLocks noGrp="1"/>
          </p:cNvSpPr>
          <p:nvPr>
            <p:ph type="sldNum" sz="quarter" idx="12"/>
          </p:nvPr>
        </p:nvSpPr>
        <p:spPr/>
        <p:txBody>
          <a:bodyPr/>
          <a:lstStyle/>
          <a:p>
            <a:fld id="{0E2B90DE-CA9C-452B-80F9-35262CC2B070}" type="slidenum">
              <a:rPr lang="en-IN" smtClean="0"/>
              <a:pPr/>
              <a:t>13</a:t>
            </a:fld>
            <a:endParaRPr lang="en-IN"/>
          </a:p>
        </p:txBody>
      </p:sp>
      <p:sp>
        <p:nvSpPr>
          <p:cNvPr id="8" name="Rectangle 4"/>
          <p:cNvSpPr>
            <a:spLocks noGrp="1" noChangeArrowheads="1"/>
          </p:cNvSpPr>
          <p:nvPr>
            <p:ph type="title"/>
          </p:nvPr>
        </p:nvSpPr>
        <p:spPr>
          <a:xfrm>
            <a:off x="696986" y="171299"/>
            <a:ext cx="7796213" cy="992187"/>
          </a:xfrm>
        </p:spPr>
        <p:txBody>
          <a:bodyPr>
            <a:normAutofit/>
          </a:bodyPr>
          <a:lstStyle/>
          <a:p>
            <a:pPr algn="ctr">
              <a:lnSpc>
                <a:spcPct val="150000"/>
              </a:lnSpc>
            </a:pPr>
            <a:r>
              <a:rPr lang="en-US" dirty="0">
                <a:solidFill>
                  <a:srgbClr val="002060"/>
                </a:solidFill>
                <a:latin typeface="Arial Narrow" panose="020B0606020202030204" pitchFamily="34" charset="0"/>
              </a:rPr>
              <a:t>Database Recovery</a:t>
            </a:r>
          </a:p>
        </p:txBody>
      </p:sp>
      <p:sp>
        <p:nvSpPr>
          <p:cNvPr id="9" name="Rectangle 5"/>
          <p:cNvSpPr txBox="1">
            <a:spLocks noChangeArrowheads="1"/>
          </p:cNvSpPr>
          <p:nvPr/>
        </p:nvSpPr>
        <p:spPr>
          <a:xfrm>
            <a:off x="280640" y="1040565"/>
            <a:ext cx="8294687" cy="2817063"/>
          </a:xfrm>
          <a:prstGeom prst="rect">
            <a:avLst/>
          </a:prstGeom>
        </p:spPr>
        <p:txBody>
          <a:bodyPr vert="horz">
            <a:normAutofit fontScale="77500" lnSpcReduction="20000"/>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533400" indent="-533400" algn="just">
              <a:lnSpc>
                <a:spcPct val="170000"/>
              </a:lnSpc>
              <a:buFont typeface="Wingdings" panose="05000000000000000000" pitchFamily="2" charset="2"/>
              <a:buNone/>
            </a:pPr>
            <a:r>
              <a:rPr lang="en-US" sz="1600" b="1" dirty="0">
                <a:solidFill>
                  <a:srgbClr val="C00000"/>
                </a:solidFill>
                <a:latin typeface="Arial Narrow" panose="020B0606020202030204" pitchFamily="34" charset="0"/>
              </a:rPr>
              <a:t>Check pointing</a:t>
            </a:r>
          </a:p>
          <a:p>
            <a:pPr marL="952500" lvl="1" indent="-495300" algn="just">
              <a:lnSpc>
                <a:spcPct val="170000"/>
              </a:lnSpc>
            </a:pPr>
            <a:r>
              <a:rPr lang="en-US" sz="1600" b="1" dirty="0">
                <a:latin typeface="Arial Narrow" panose="020B0606020202030204" pitchFamily="34" charset="0"/>
              </a:rPr>
              <a:t>Time to time (randomly or under some criteria) the database flushes its buffer to database disk to minimize the task of recovery.  The following steps defines a checkpoint operation:</a:t>
            </a:r>
          </a:p>
          <a:p>
            <a:pPr marL="1371600" lvl="2" indent="-457200" algn="just">
              <a:lnSpc>
                <a:spcPct val="170000"/>
              </a:lnSpc>
              <a:buSzTx/>
              <a:buFont typeface="Wingdings" panose="05000000000000000000" pitchFamily="2" charset="2"/>
              <a:buAutoNum type="arabicPeriod"/>
            </a:pPr>
            <a:r>
              <a:rPr lang="en-US" sz="1600" b="1" dirty="0">
                <a:latin typeface="Arial Narrow" panose="020B0606020202030204" pitchFamily="34" charset="0"/>
              </a:rPr>
              <a:t>Suspend execution of transactions temporarily.</a:t>
            </a:r>
          </a:p>
          <a:p>
            <a:pPr marL="1371600" lvl="2" indent="-457200" algn="just">
              <a:lnSpc>
                <a:spcPct val="170000"/>
              </a:lnSpc>
              <a:buSzTx/>
              <a:buFont typeface="Wingdings" panose="05000000000000000000" pitchFamily="2" charset="2"/>
              <a:buAutoNum type="arabicPeriod"/>
            </a:pPr>
            <a:r>
              <a:rPr lang="en-US" sz="1600" b="1" dirty="0">
                <a:latin typeface="Arial Narrow" panose="020B0606020202030204" pitchFamily="34" charset="0"/>
              </a:rPr>
              <a:t>Force write modified buffer data to disk.</a:t>
            </a:r>
          </a:p>
          <a:p>
            <a:pPr marL="1371600" lvl="2" indent="-457200" algn="just">
              <a:lnSpc>
                <a:spcPct val="170000"/>
              </a:lnSpc>
              <a:buSzTx/>
              <a:buFont typeface="Wingdings" panose="05000000000000000000" pitchFamily="2" charset="2"/>
              <a:buAutoNum type="arabicPeriod"/>
            </a:pPr>
            <a:r>
              <a:rPr lang="en-US" sz="1600" b="1" dirty="0">
                <a:latin typeface="Arial Narrow" panose="020B0606020202030204" pitchFamily="34" charset="0"/>
              </a:rPr>
              <a:t>Write a [checkpoint] record to the log, save the log to disk.</a:t>
            </a:r>
          </a:p>
          <a:p>
            <a:pPr marL="1371600" lvl="2" indent="-457200" algn="just">
              <a:lnSpc>
                <a:spcPct val="170000"/>
              </a:lnSpc>
              <a:buSzTx/>
              <a:buFont typeface="Wingdings" panose="05000000000000000000" pitchFamily="2" charset="2"/>
              <a:buAutoNum type="arabicPeriod"/>
            </a:pPr>
            <a:r>
              <a:rPr lang="en-US" sz="1600" b="1" dirty="0">
                <a:latin typeface="Arial Narrow" panose="020B0606020202030204" pitchFamily="34" charset="0"/>
              </a:rPr>
              <a:t>Resume normal transaction execution.</a:t>
            </a:r>
          </a:p>
          <a:p>
            <a:pPr marL="952500" lvl="1" indent="-495300" algn="just">
              <a:lnSpc>
                <a:spcPct val="170000"/>
              </a:lnSpc>
            </a:pPr>
            <a:r>
              <a:rPr lang="en-US" sz="1600" b="1" dirty="0">
                <a:latin typeface="Arial Narrow" panose="020B0606020202030204" pitchFamily="34" charset="0"/>
              </a:rPr>
              <a:t>During recovery redo or undo is required to transactions appearing after [checkpoint] record.</a:t>
            </a:r>
          </a:p>
        </p:txBody>
      </p:sp>
      <p:pic>
        <p:nvPicPr>
          <p:cNvPr id="10" name="Picture 9"/>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331640" y="3643314"/>
            <a:ext cx="6192688" cy="2643206"/>
          </a:xfrm>
          <a:prstGeom prst="rect">
            <a:avLst/>
          </a:prstGeom>
        </p:spPr>
      </p:pic>
    </p:spTree>
    <p:extLst>
      <p:ext uri="{BB962C8B-B14F-4D97-AF65-F5344CB8AC3E}">
        <p14:creationId xmlns:p14="http://schemas.microsoft.com/office/powerpoint/2010/main" xmlns="" val="144613777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A40633F-2C34-42F1-9B00-1D14BE2E24BA}" type="datetime1">
              <a:rPr lang="en-US" smtClean="0"/>
              <a:pPr/>
              <a:t>10/22/2020</a:t>
            </a:fld>
            <a:endParaRPr lang="en-IN"/>
          </a:p>
        </p:txBody>
      </p:sp>
      <p:sp>
        <p:nvSpPr>
          <p:cNvPr id="4" name="Footer Placeholder 3"/>
          <p:cNvSpPr>
            <a:spLocks noGrp="1"/>
          </p:cNvSpPr>
          <p:nvPr>
            <p:ph type="ftr" sz="quarter" idx="11"/>
          </p:nvPr>
        </p:nvSpPr>
        <p:spPr/>
        <p:txBody>
          <a:bodyPr/>
          <a:lstStyle/>
          <a:p>
            <a:r>
              <a:rPr lang="en-IN"/>
              <a:t>DBMS-UNIT-IV</a:t>
            </a:r>
          </a:p>
        </p:txBody>
      </p:sp>
      <p:sp>
        <p:nvSpPr>
          <p:cNvPr id="5" name="Slide Number Placeholder 4"/>
          <p:cNvSpPr>
            <a:spLocks noGrp="1"/>
          </p:cNvSpPr>
          <p:nvPr>
            <p:ph type="sldNum" sz="quarter" idx="12"/>
          </p:nvPr>
        </p:nvSpPr>
        <p:spPr/>
        <p:txBody>
          <a:bodyPr/>
          <a:lstStyle/>
          <a:p>
            <a:fld id="{0E2B90DE-CA9C-452B-80F9-35262CC2B070}" type="slidenum">
              <a:rPr lang="en-IN" smtClean="0"/>
              <a:pPr/>
              <a:t>14</a:t>
            </a:fld>
            <a:endParaRPr lang="en-IN"/>
          </a:p>
        </p:txBody>
      </p:sp>
      <p:sp>
        <p:nvSpPr>
          <p:cNvPr id="8" name="Rectangle 4"/>
          <p:cNvSpPr>
            <a:spLocks noGrp="1" noChangeArrowheads="1"/>
          </p:cNvSpPr>
          <p:nvPr>
            <p:ph type="title"/>
          </p:nvPr>
        </p:nvSpPr>
        <p:spPr>
          <a:xfrm>
            <a:off x="339813" y="167783"/>
            <a:ext cx="7796213" cy="992187"/>
          </a:xfrm>
        </p:spPr>
        <p:txBody>
          <a:bodyPr>
            <a:normAutofit/>
          </a:bodyPr>
          <a:lstStyle/>
          <a:p>
            <a:pPr algn="ctr">
              <a:lnSpc>
                <a:spcPct val="150000"/>
              </a:lnSpc>
            </a:pPr>
            <a:r>
              <a:rPr lang="en-US" dirty="0">
                <a:solidFill>
                  <a:srgbClr val="002060"/>
                </a:solidFill>
                <a:latin typeface="Arial Narrow" panose="020B0606020202030204" pitchFamily="34" charset="0"/>
              </a:rPr>
              <a:t>Database Recovery</a:t>
            </a:r>
          </a:p>
        </p:txBody>
      </p:sp>
      <p:sp>
        <p:nvSpPr>
          <p:cNvPr id="9" name="Rectangle 5"/>
          <p:cNvSpPr txBox="1">
            <a:spLocks noChangeArrowheads="1"/>
          </p:cNvSpPr>
          <p:nvPr/>
        </p:nvSpPr>
        <p:spPr>
          <a:xfrm>
            <a:off x="1115616" y="1052736"/>
            <a:ext cx="8294687" cy="4572000"/>
          </a:xfrm>
          <a:prstGeom prst="rect">
            <a:avLst/>
          </a:prstGeom>
        </p:spPr>
        <p:txBody>
          <a:bodyPr vert="horz">
            <a:no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533400" indent="-533400" algn="just">
              <a:lnSpc>
                <a:spcPct val="150000"/>
              </a:lnSpc>
              <a:buFont typeface="Wingdings" panose="05000000000000000000" pitchFamily="2" charset="2"/>
              <a:buNone/>
            </a:pPr>
            <a:r>
              <a:rPr lang="en-US" sz="2000" dirty="0">
                <a:solidFill>
                  <a:srgbClr val="C00000"/>
                </a:solidFill>
                <a:latin typeface="Arial Narrow" panose="020B0606020202030204" pitchFamily="34" charset="0"/>
              </a:rPr>
              <a:t>Steal/No-Steal and Force/No-Force</a:t>
            </a:r>
          </a:p>
          <a:p>
            <a:pPr marL="952500" lvl="1" indent="-495300" algn="just">
              <a:lnSpc>
                <a:spcPct val="150000"/>
              </a:lnSpc>
            </a:pPr>
            <a:r>
              <a:rPr lang="en-US" sz="2000" dirty="0">
                <a:latin typeface="Arial Narrow" panose="020B0606020202030204" pitchFamily="34" charset="0"/>
              </a:rPr>
              <a:t>Possible ways for flushing database cache to database disk:</a:t>
            </a:r>
          </a:p>
          <a:p>
            <a:pPr marL="1371600" lvl="2" indent="-457200" algn="just">
              <a:lnSpc>
                <a:spcPct val="150000"/>
              </a:lnSpc>
              <a:buSzTx/>
              <a:buFont typeface="Wingdings" panose="05000000000000000000" pitchFamily="2" charset="2"/>
              <a:buAutoNum type="arabicPeriod"/>
            </a:pPr>
            <a:r>
              <a:rPr lang="en-US" dirty="0">
                <a:latin typeface="Arial Narrow" panose="020B0606020202030204" pitchFamily="34" charset="0"/>
              </a:rPr>
              <a:t>Steal: Cache can be flushed before transaction commits.</a:t>
            </a:r>
          </a:p>
          <a:p>
            <a:pPr marL="1371600" lvl="2" indent="-457200" algn="just">
              <a:lnSpc>
                <a:spcPct val="150000"/>
              </a:lnSpc>
              <a:buSzTx/>
              <a:buFont typeface="Wingdings" panose="05000000000000000000" pitchFamily="2" charset="2"/>
              <a:buAutoNum type="arabicPeriod"/>
            </a:pPr>
            <a:r>
              <a:rPr lang="en-US" dirty="0">
                <a:latin typeface="Arial Narrow" panose="020B0606020202030204" pitchFamily="34" charset="0"/>
              </a:rPr>
              <a:t>No-Steal: Cache cannot be flushed before transaction commit.</a:t>
            </a:r>
          </a:p>
          <a:p>
            <a:pPr marL="1371600" lvl="2" indent="-457200" algn="just">
              <a:lnSpc>
                <a:spcPct val="150000"/>
              </a:lnSpc>
              <a:buSzTx/>
              <a:buFont typeface="Wingdings" panose="05000000000000000000" pitchFamily="2" charset="2"/>
              <a:buAutoNum type="arabicPeriod"/>
            </a:pPr>
            <a:r>
              <a:rPr lang="en-US" dirty="0">
                <a:latin typeface="Arial Narrow" panose="020B0606020202030204" pitchFamily="34" charset="0"/>
              </a:rPr>
              <a:t>Force:  Cache is immediately flushed (forced) to disk.</a:t>
            </a:r>
          </a:p>
          <a:p>
            <a:pPr marL="1371600" lvl="2" indent="-457200" algn="just">
              <a:lnSpc>
                <a:spcPct val="150000"/>
              </a:lnSpc>
              <a:buSzTx/>
              <a:buFont typeface="Wingdings" panose="05000000000000000000" pitchFamily="2" charset="2"/>
              <a:buAutoNum type="arabicPeriod"/>
            </a:pPr>
            <a:r>
              <a:rPr lang="en-US" dirty="0">
                <a:latin typeface="Arial Narrow" panose="020B0606020202030204" pitchFamily="34" charset="0"/>
              </a:rPr>
              <a:t>No-Force:  Cache is deferred until transaction commits</a:t>
            </a:r>
          </a:p>
          <a:p>
            <a:pPr marL="952500" lvl="1" indent="-495300" algn="just">
              <a:lnSpc>
                <a:spcPct val="150000"/>
              </a:lnSpc>
            </a:pPr>
            <a:r>
              <a:rPr lang="en-US" sz="2000" dirty="0">
                <a:latin typeface="Arial Narrow" panose="020B0606020202030204" pitchFamily="34" charset="0"/>
              </a:rPr>
              <a:t>These give rise to four different ways for handling recovery:</a:t>
            </a:r>
          </a:p>
          <a:p>
            <a:pPr marL="1371600" lvl="2" indent="-457200" algn="just">
              <a:lnSpc>
                <a:spcPct val="150000"/>
              </a:lnSpc>
            </a:pPr>
            <a:r>
              <a:rPr lang="en-US" dirty="0">
                <a:latin typeface="Arial Narrow" panose="020B0606020202030204" pitchFamily="34" charset="0"/>
              </a:rPr>
              <a:t>Steal/No-Force (Undo/Redo)</a:t>
            </a:r>
          </a:p>
          <a:p>
            <a:pPr marL="1371600" lvl="2" indent="-457200" algn="just">
              <a:lnSpc>
                <a:spcPct val="150000"/>
              </a:lnSpc>
            </a:pPr>
            <a:r>
              <a:rPr lang="en-US" dirty="0">
                <a:latin typeface="Arial Narrow" panose="020B0606020202030204" pitchFamily="34" charset="0"/>
              </a:rPr>
              <a:t>Steal/Force (Undo/No-redo)</a:t>
            </a:r>
          </a:p>
          <a:p>
            <a:pPr marL="1371600" lvl="2" indent="-457200" algn="just">
              <a:lnSpc>
                <a:spcPct val="150000"/>
              </a:lnSpc>
            </a:pPr>
            <a:r>
              <a:rPr lang="en-US" dirty="0">
                <a:latin typeface="Arial Narrow" panose="020B0606020202030204" pitchFamily="34" charset="0"/>
              </a:rPr>
              <a:t>No-Steal/No-Force (Redo/No-undo) </a:t>
            </a:r>
          </a:p>
          <a:p>
            <a:pPr marL="1371600" lvl="2" indent="-457200" algn="just">
              <a:lnSpc>
                <a:spcPct val="150000"/>
              </a:lnSpc>
            </a:pPr>
            <a:r>
              <a:rPr lang="en-US" dirty="0">
                <a:latin typeface="Arial Narrow" panose="020B0606020202030204" pitchFamily="34" charset="0"/>
              </a:rPr>
              <a:t>No-Steal/Force (No-undo/No-redo)</a:t>
            </a:r>
          </a:p>
        </p:txBody>
      </p:sp>
    </p:spTree>
    <p:extLst>
      <p:ext uri="{BB962C8B-B14F-4D97-AF65-F5344CB8AC3E}">
        <p14:creationId xmlns:p14="http://schemas.microsoft.com/office/powerpoint/2010/main" xmlns="" val="3327298383"/>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A40633F-2C34-42F1-9B00-1D14BE2E24BA}" type="datetime1">
              <a:rPr lang="en-US" smtClean="0"/>
              <a:pPr/>
              <a:t>10/22/2020</a:t>
            </a:fld>
            <a:endParaRPr lang="en-IN"/>
          </a:p>
        </p:txBody>
      </p:sp>
      <p:sp>
        <p:nvSpPr>
          <p:cNvPr id="4" name="Footer Placeholder 3"/>
          <p:cNvSpPr>
            <a:spLocks noGrp="1"/>
          </p:cNvSpPr>
          <p:nvPr>
            <p:ph type="ftr" sz="quarter" idx="11"/>
          </p:nvPr>
        </p:nvSpPr>
        <p:spPr/>
        <p:txBody>
          <a:bodyPr/>
          <a:lstStyle/>
          <a:p>
            <a:r>
              <a:rPr lang="en-IN"/>
              <a:t>DBMS-UNIT-IV</a:t>
            </a:r>
          </a:p>
        </p:txBody>
      </p:sp>
      <p:sp>
        <p:nvSpPr>
          <p:cNvPr id="5" name="Slide Number Placeholder 4"/>
          <p:cNvSpPr>
            <a:spLocks noGrp="1"/>
          </p:cNvSpPr>
          <p:nvPr>
            <p:ph type="sldNum" sz="quarter" idx="12"/>
          </p:nvPr>
        </p:nvSpPr>
        <p:spPr/>
        <p:txBody>
          <a:bodyPr/>
          <a:lstStyle/>
          <a:p>
            <a:fld id="{0E2B90DE-CA9C-452B-80F9-35262CC2B070}" type="slidenum">
              <a:rPr lang="en-IN" smtClean="0"/>
              <a:pPr/>
              <a:t>15</a:t>
            </a:fld>
            <a:endParaRPr lang="en-IN"/>
          </a:p>
        </p:txBody>
      </p:sp>
      <p:sp>
        <p:nvSpPr>
          <p:cNvPr id="8" name="Rectangle 7"/>
          <p:cNvSpPr/>
          <p:nvPr/>
        </p:nvSpPr>
        <p:spPr>
          <a:xfrm>
            <a:off x="1403648" y="410565"/>
            <a:ext cx="6721712" cy="646331"/>
          </a:xfrm>
          <a:prstGeom prst="rect">
            <a:avLst/>
          </a:prstGeom>
        </p:spPr>
        <p:txBody>
          <a:bodyPr wrap="none">
            <a:spAutoFit/>
          </a:bodyPr>
          <a:lstStyle/>
          <a:p>
            <a:r>
              <a:rPr lang="en-US" sz="3600" dirty="0">
                <a:solidFill>
                  <a:srgbClr val="002060"/>
                </a:solidFill>
                <a:latin typeface="Arial Narrow" panose="020B0606020202030204" pitchFamily="34" charset="0"/>
              </a:rPr>
              <a:t>Database Recovery-Recovery Scheme</a:t>
            </a:r>
            <a:endParaRPr lang="en-US" sz="3600" dirty="0"/>
          </a:p>
        </p:txBody>
      </p:sp>
      <p:sp>
        <p:nvSpPr>
          <p:cNvPr id="9" name="Rectangle 8"/>
          <p:cNvSpPr/>
          <p:nvPr/>
        </p:nvSpPr>
        <p:spPr>
          <a:xfrm>
            <a:off x="827076" y="1916832"/>
            <a:ext cx="7377341" cy="2215991"/>
          </a:xfrm>
          <a:prstGeom prst="rect">
            <a:avLst/>
          </a:prstGeom>
        </p:spPr>
        <p:txBody>
          <a:bodyPr wrap="none">
            <a:spAutoFit/>
          </a:bodyPr>
          <a:lstStyle/>
          <a:p>
            <a:pPr marL="571500" indent="-571500" algn="just">
              <a:lnSpc>
                <a:spcPct val="150000"/>
              </a:lnSpc>
              <a:buFont typeface="Arial" panose="020B0604020202020204" pitchFamily="34" charset="0"/>
              <a:buChar char="•"/>
            </a:pPr>
            <a:r>
              <a:rPr lang="en-US" sz="4000" dirty="0">
                <a:latin typeface="Arial Narrow" panose="020B0606020202030204" pitchFamily="34" charset="0"/>
              </a:rPr>
              <a:t>Deferred Update (</a:t>
            </a:r>
            <a:r>
              <a:rPr lang="en-US" sz="4000" dirty="0">
                <a:solidFill>
                  <a:srgbClr val="C00000"/>
                </a:solidFill>
                <a:latin typeface="Arial Narrow" panose="020B0606020202030204" pitchFamily="34" charset="0"/>
              </a:rPr>
              <a:t>No Undo/Redo</a:t>
            </a:r>
            <a:r>
              <a:rPr lang="en-US" sz="4000" dirty="0">
                <a:latin typeface="Arial Narrow" panose="020B0606020202030204" pitchFamily="34" charset="0"/>
              </a:rPr>
              <a:t>)</a:t>
            </a:r>
          </a:p>
          <a:p>
            <a:pPr marL="571500" indent="-571500">
              <a:lnSpc>
                <a:spcPct val="150000"/>
              </a:lnSpc>
              <a:buFont typeface="Arial" panose="020B0604020202020204" pitchFamily="34" charset="0"/>
              <a:buChar char="•"/>
            </a:pPr>
            <a:r>
              <a:rPr lang="en-US" sz="4000" dirty="0">
                <a:latin typeface="Arial Narrow" panose="020B0606020202030204" pitchFamily="34" charset="0"/>
              </a:rPr>
              <a:t>Immediate Update(</a:t>
            </a:r>
            <a:r>
              <a:rPr lang="en-US" sz="4000" dirty="0">
                <a:solidFill>
                  <a:srgbClr val="C00000"/>
                </a:solidFill>
                <a:latin typeface="Arial Narrow" panose="020B0606020202030204" pitchFamily="34" charset="0"/>
              </a:rPr>
              <a:t>Undo/No Redo</a:t>
            </a:r>
            <a:r>
              <a:rPr lang="en-US" sz="4000" dirty="0">
                <a:latin typeface="Arial Narrow" panose="020B0606020202030204" pitchFamily="34" charset="0"/>
              </a:rPr>
              <a:t>)</a:t>
            </a:r>
          </a:p>
          <a:p>
            <a:endParaRPr lang="en-US" dirty="0"/>
          </a:p>
        </p:txBody>
      </p:sp>
    </p:spTree>
    <p:extLst>
      <p:ext uri="{BB962C8B-B14F-4D97-AF65-F5344CB8AC3E}">
        <p14:creationId xmlns:p14="http://schemas.microsoft.com/office/powerpoint/2010/main" xmlns="" val="3109925043"/>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A40633F-2C34-42F1-9B00-1D14BE2E24BA}" type="datetime1">
              <a:rPr lang="en-US" smtClean="0"/>
              <a:pPr/>
              <a:t>10/22/2020</a:t>
            </a:fld>
            <a:endParaRPr lang="en-IN"/>
          </a:p>
        </p:txBody>
      </p:sp>
      <p:sp>
        <p:nvSpPr>
          <p:cNvPr id="4" name="Footer Placeholder 3"/>
          <p:cNvSpPr>
            <a:spLocks noGrp="1"/>
          </p:cNvSpPr>
          <p:nvPr>
            <p:ph type="ftr" sz="quarter" idx="11"/>
          </p:nvPr>
        </p:nvSpPr>
        <p:spPr/>
        <p:txBody>
          <a:bodyPr/>
          <a:lstStyle/>
          <a:p>
            <a:r>
              <a:rPr lang="en-IN"/>
              <a:t>DBMS-UNIT-IV</a:t>
            </a:r>
          </a:p>
        </p:txBody>
      </p:sp>
      <p:sp>
        <p:nvSpPr>
          <p:cNvPr id="5" name="Slide Number Placeholder 4"/>
          <p:cNvSpPr>
            <a:spLocks noGrp="1"/>
          </p:cNvSpPr>
          <p:nvPr>
            <p:ph type="sldNum" sz="quarter" idx="12"/>
          </p:nvPr>
        </p:nvSpPr>
        <p:spPr/>
        <p:txBody>
          <a:bodyPr/>
          <a:lstStyle/>
          <a:p>
            <a:fld id="{0E2B90DE-CA9C-452B-80F9-35262CC2B070}" type="slidenum">
              <a:rPr lang="en-IN" smtClean="0"/>
              <a:pPr/>
              <a:t>16</a:t>
            </a:fld>
            <a:endParaRPr lang="en-IN"/>
          </a:p>
        </p:txBody>
      </p:sp>
      <p:sp>
        <p:nvSpPr>
          <p:cNvPr id="8" name="Rectangle 5"/>
          <p:cNvSpPr>
            <a:spLocks noGrp="1" noChangeArrowheads="1"/>
          </p:cNvSpPr>
          <p:nvPr>
            <p:ph type="title"/>
          </p:nvPr>
        </p:nvSpPr>
        <p:spPr>
          <a:xfrm>
            <a:off x="1187624" y="348581"/>
            <a:ext cx="7796213" cy="992187"/>
          </a:xfrm>
        </p:spPr>
        <p:txBody>
          <a:bodyPr>
            <a:normAutofit fontScale="90000"/>
          </a:bodyPr>
          <a:lstStyle/>
          <a:p>
            <a:pPr algn="ctr"/>
            <a:r>
              <a:rPr lang="en-US" dirty="0">
                <a:solidFill>
                  <a:srgbClr val="002060"/>
                </a:solidFill>
                <a:latin typeface="Arial Narrow" panose="020B0606020202030204" pitchFamily="34" charset="0"/>
              </a:rPr>
              <a:t>Database Recovery-Recovery Scheme</a:t>
            </a:r>
            <a:br>
              <a:rPr lang="en-US" dirty="0">
                <a:solidFill>
                  <a:srgbClr val="002060"/>
                </a:solidFill>
                <a:latin typeface="Arial Narrow" panose="020B0606020202030204" pitchFamily="34" charset="0"/>
              </a:rPr>
            </a:br>
            <a:endParaRPr lang="en-US" dirty="0">
              <a:solidFill>
                <a:srgbClr val="002060"/>
              </a:solidFill>
              <a:latin typeface="Arial Narrow" panose="020B0606020202030204" pitchFamily="34" charset="0"/>
            </a:endParaRPr>
          </a:p>
        </p:txBody>
      </p:sp>
      <p:sp>
        <p:nvSpPr>
          <p:cNvPr id="9" name="Rectangle 6"/>
          <p:cNvSpPr txBox="1">
            <a:spLocks noChangeArrowheads="1"/>
          </p:cNvSpPr>
          <p:nvPr/>
        </p:nvSpPr>
        <p:spPr>
          <a:xfrm>
            <a:off x="729456" y="876655"/>
            <a:ext cx="8294687" cy="4572000"/>
          </a:xfrm>
          <a:prstGeom prst="rect">
            <a:avLst/>
          </a:prstGeom>
        </p:spPr>
        <p:txBody>
          <a:bodyPr vert="horz">
            <a:normAutofit lnSpcReduction="10000"/>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algn="just">
              <a:lnSpc>
                <a:spcPct val="150000"/>
              </a:lnSpc>
            </a:pPr>
            <a:r>
              <a:rPr lang="en-US" b="1" dirty="0">
                <a:solidFill>
                  <a:srgbClr val="C00000"/>
                </a:solidFill>
                <a:latin typeface="Arial Narrow" panose="020B0606020202030204" pitchFamily="34" charset="0"/>
              </a:rPr>
              <a:t>Deferred Update (No Undo/Redo)</a:t>
            </a:r>
          </a:p>
          <a:p>
            <a:pPr lvl="1" algn="just">
              <a:lnSpc>
                <a:spcPct val="150000"/>
              </a:lnSpc>
            </a:pPr>
            <a:r>
              <a:rPr lang="en-US" dirty="0">
                <a:latin typeface="Arial Narrow" panose="020B0606020202030204" pitchFamily="34" charset="0"/>
              </a:rPr>
              <a:t>The data update goes as follows:</a:t>
            </a:r>
          </a:p>
          <a:p>
            <a:pPr lvl="1" algn="just">
              <a:lnSpc>
                <a:spcPct val="150000"/>
              </a:lnSpc>
            </a:pPr>
            <a:r>
              <a:rPr lang="en-US" dirty="0">
                <a:latin typeface="Arial Narrow" panose="020B0606020202030204" pitchFamily="34" charset="0"/>
              </a:rPr>
              <a:t>A set of transactions records their updates in the log.</a:t>
            </a:r>
          </a:p>
          <a:p>
            <a:pPr lvl="1" algn="just">
              <a:lnSpc>
                <a:spcPct val="150000"/>
              </a:lnSpc>
            </a:pPr>
            <a:r>
              <a:rPr lang="en-US" dirty="0">
                <a:latin typeface="Arial Narrow" panose="020B0606020202030204" pitchFamily="34" charset="0"/>
              </a:rPr>
              <a:t>At commit point under WAL scheme these updates are saved on database disk.</a:t>
            </a:r>
          </a:p>
          <a:p>
            <a:pPr lvl="1" algn="just">
              <a:lnSpc>
                <a:spcPct val="150000"/>
              </a:lnSpc>
            </a:pPr>
            <a:r>
              <a:rPr lang="en-US" dirty="0">
                <a:latin typeface="Arial Narrow" panose="020B0606020202030204" pitchFamily="34" charset="0"/>
              </a:rPr>
              <a:t>After reboot from a failure the log is used to redo all the transactions affected by this failure.  No undo is required because no AFIM is flushed to the disk before a transaction commits.</a:t>
            </a:r>
          </a:p>
        </p:txBody>
      </p:sp>
    </p:spTree>
    <p:extLst>
      <p:ext uri="{BB962C8B-B14F-4D97-AF65-F5344CB8AC3E}">
        <p14:creationId xmlns:p14="http://schemas.microsoft.com/office/powerpoint/2010/main" xmlns="" val="1822662046"/>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A40633F-2C34-42F1-9B00-1D14BE2E24BA}" type="datetime1">
              <a:rPr lang="en-US" smtClean="0"/>
              <a:pPr/>
              <a:t>10/22/2020</a:t>
            </a:fld>
            <a:endParaRPr lang="en-IN"/>
          </a:p>
        </p:txBody>
      </p:sp>
      <p:sp>
        <p:nvSpPr>
          <p:cNvPr id="4" name="Footer Placeholder 3"/>
          <p:cNvSpPr>
            <a:spLocks noGrp="1"/>
          </p:cNvSpPr>
          <p:nvPr>
            <p:ph type="ftr" sz="quarter" idx="11"/>
          </p:nvPr>
        </p:nvSpPr>
        <p:spPr/>
        <p:txBody>
          <a:bodyPr/>
          <a:lstStyle/>
          <a:p>
            <a:r>
              <a:rPr lang="en-IN"/>
              <a:t>DBMS-UNIT-IV</a:t>
            </a:r>
          </a:p>
        </p:txBody>
      </p:sp>
      <p:sp>
        <p:nvSpPr>
          <p:cNvPr id="5" name="Slide Number Placeholder 4"/>
          <p:cNvSpPr>
            <a:spLocks noGrp="1"/>
          </p:cNvSpPr>
          <p:nvPr>
            <p:ph type="sldNum" sz="quarter" idx="12"/>
          </p:nvPr>
        </p:nvSpPr>
        <p:spPr/>
        <p:txBody>
          <a:bodyPr/>
          <a:lstStyle/>
          <a:p>
            <a:fld id="{0E2B90DE-CA9C-452B-80F9-35262CC2B070}" type="slidenum">
              <a:rPr lang="en-IN" smtClean="0"/>
              <a:pPr/>
              <a:t>17</a:t>
            </a:fld>
            <a:endParaRPr lang="en-IN"/>
          </a:p>
        </p:txBody>
      </p:sp>
      <p:pic>
        <p:nvPicPr>
          <p:cNvPr id="8" name="Picture 9" descr="fig19_02"/>
          <p:cNvPicPr>
            <a:picLocks noChangeAspect="1" noChangeArrowheads="1"/>
          </p:cNvPicPr>
          <p:nvPr/>
        </p:nvPicPr>
        <p:blipFill rotWithShape="1">
          <a:blip r:embed="rId2">
            <a:extLst>
              <a:ext uri="{28A0092B-C50C-407E-A947-70E740481C1C}">
                <a14:useLocalDpi xmlns:a14="http://schemas.microsoft.com/office/drawing/2010/main" xmlns="" val="0"/>
              </a:ext>
            </a:extLst>
          </a:blip>
          <a:srcRect l="36000" t="3431" r="-1000" b="-3431"/>
          <a:stretch/>
        </p:blipFill>
        <p:spPr bwMode="auto">
          <a:xfrm>
            <a:off x="3484798" y="2200435"/>
            <a:ext cx="4953000" cy="4269027"/>
          </a:xfrm>
          <a:prstGeom prst="rect">
            <a:avLst/>
          </a:prstGeom>
          <a:noFill/>
          <a:extLst>
            <a:ext uri="{909E8E84-426E-40DD-AFC4-6F175D3DCCD1}">
              <a14:hiddenFill xmlns:a14="http://schemas.microsoft.com/office/drawing/2010/main" xmlns="">
                <a:solidFill>
                  <a:srgbClr val="FFFFFF"/>
                </a:solidFill>
              </a14:hiddenFill>
            </a:ext>
          </a:extLst>
        </p:spPr>
      </p:pic>
      <p:sp>
        <p:nvSpPr>
          <p:cNvPr id="9" name="Rectangle 8"/>
          <p:cNvSpPr/>
          <p:nvPr/>
        </p:nvSpPr>
        <p:spPr>
          <a:xfrm>
            <a:off x="1341698" y="116632"/>
            <a:ext cx="7070204" cy="2215991"/>
          </a:xfrm>
          <a:prstGeom prst="rect">
            <a:avLst/>
          </a:prstGeom>
        </p:spPr>
        <p:txBody>
          <a:bodyPr wrap="square">
            <a:spAutoFit/>
          </a:bodyPr>
          <a:lstStyle/>
          <a:p>
            <a:r>
              <a:rPr lang="en-US" sz="2400" dirty="0">
                <a:solidFill>
                  <a:srgbClr val="C00000"/>
                </a:solidFill>
                <a:latin typeface="Arial Narrow" panose="020B0606020202030204" pitchFamily="34" charset="0"/>
              </a:rPr>
              <a:t>Deferred Update in a single-user system</a:t>
            </a:r>
            <a:br>
              <a:rPr lang="en-US" sz="2400" dirty="0">
                <a:solidFill>
                  <a:srgbClr val="C00000"/>
                </a:solidFill>
                <a:latin typeface="Arial Narrow" panose="020B0606020202030204" pitchFamily="34" charset="0"/>
              </a:rPr>
            </a:br>
            <a:r>
              <a:rPr lang="en-US" sz="2400" dirty="0">
                <a:latin typeface="Arial Narrow" panose="020B0606020202030204" pitchFamily="34" charset="0"/>
              </a:rPr>
              <a:t>There is no concurrent data sharing in a single user system.  The data update goes as follows:</a:t>
            </a:r>
          </a:p>
          <a:p>
            <a:pPr lvl="1" algn="just"/>
            <a:r>
              <a:rPr lang="en-US" sz="2200" dirty="0">
                <a:latin typeface="Arial Narrow" panose="020B0606020202030204" pitchFamily="34" charset="0"/>
              </a:rPr>
              <a:t>A set of transactions records their updates in the log.</a:t>
            </a:r>
          </a:p>
          <a:p>
            <a:pPr lvl="1" algn="just"/>
            <a:r>
              <a:rPr lang="en-US" sz="2200" dirty="0">
                <a:latin typeface="Arial Narrow" panose="020B0606020202030204" pitchFamily="34" charset="0"/>
              </a:rPr>
              <a:t>At commit point under WAL scheme these updates are saved on database disk.</a:t>
            </a:r>
          </a:p>
        </p:txBody>
      </p:sp>
      <p:sp>
        <p:nvSpPr>
          <p:cNvPr id="10" name="Rectangle 9"/>
          <p:cNvSpPr/>
          <p:nvPr/>
        </p:nvSpPr>
        <p:spPr>
          <a:xfrm>
            <a:off x="146304" y="2977763"/>
            <a:ext cx="3475258" cy="2862322"/>
          </a:xfrm>
          <a:prstGeom prst="rect">
            <a:avLst/>
          </a:prstGeom>
        </p:spPr>
        <p:txBody>
          <a:bodyPr wrap="square">
            <a:spAutoFit/>
          </a:bodyPr>
          <a:lstStyle/>
          <a:p>
            <a:pPr algn="just">
              <a:lnSpc>
                <a:spcPct val="150000"/>
              </a:lnSpc>
            </a:pPr>
            <a:r>
              <a:rPr lang="en-US" sz="2000" dirty="0">
                <a:solidFill>
                  <a:srgbClr val="002060"/>
                </a:solidFill>
                <a:latin typeface="Arial Narrow" panose="020B0606020202030204" pitchFamily="34" charset="0"/>
              </a:rPr>
              <a:t>After reboot from a failure the log is used to redo all the transactions affected by this failure.  No undo is required because no AFIM is flushed to the disk before a transaction commits.</a:t>
            </a:r>
          </a:p>
        </p:txBody>
      </p:sp>
    </p:spTree>
    <p:extLst>
      <p:ext uri="{BB962C8B-B14F-4D97-AF65-F5344CB8AC3E}">
        <p14:creationId xmlns:p14="http://schemas.microsoft.com/office/powerpoint/2010/main" xmlns="" val="2938981570"/>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A40633F-2C34-42F1-9B00-1D14BE2E24BA}" type="datetime1">
              <a:rPr lang="en-US" smtClean="0"/>
              <a:pPr/>
              <a:t>10/22/2020</a:t>
            </a:fld>
            <a:endParaRPr lang="en-IN"/>
          </a:p>
        </p:txBody>
      </p:sp>
      <p:sp>
        <p:nvSpPr>
          <p:cNvPr id="4" name="Footer Placeholder 3"/>
          <p:cNvSpPr>
            <a:spLocks noGrp="1"/>
          </p:cNvSpPr>
          <p:nvPr>
            <p:ph type="ftr" sz="quarter" idx="11"/>
          </p:nvPr>
        </p:nvSpPr>
        <p:spPr/>
        <p:txBody>
          <a:bodyPr/>
          <a:lstStyle/>
          <a:p>
            <a:r>
              <a:rPr lang="en-IN"/>
              <a:t>DBMS-UNIT-IV</a:t>
            </a:r>
          </a:p>
        </p:txBody>
      </p:sp>
      <p:sp>
        <p:nvSpPr>
          <p:cNvPr id="5" name="Slide Number Placeholder 4"/>
          <p:cNvSpPr>
            <a:spLocks noGrp="1"/>
          </p:cNvSpPr>
          <p:nvPr>
            <p:ph type="sldNum" sz="quarter" idx="12"/>
          </p:nvPr>
        </p:nvSpPr>
        <p:spPr/>
        <p:txBody>
          <a:bodyPr/>
          <a:lstStyle/>
          <a:p>
            <a:fld id="{0E2B90DE-CA9C-452B-80F9-35262CC2B070}" type="slidenum">
              <a:rPr lang="en-IN" smtClean="0"/>
              <a:pPr/>
              <a:t>18</a:t>
            </a:fld>
            <a:endParaRPr lang="en-IN"/>
          </a:p>
        </p:txBody>
      </p:sp>
      <p:sp>
        <p:nvSpPr>
          <p:cNvPr id="8" name="Rectangle 11"/>
          <p:cNvSpPr txBox="1">
            <a:spLocks noChangeArrowheads="1"/>
          </p:cNvSpPr>
          <p:nvPr/>
        </p:nvSpPr>
        <p:spPr>
          <a:xfrm>
            <a:off x="849313" y="860858"/>
            <a:ext cx="8294687" cy="2940050"/>
          </a:xfrm>
          <a:prstGeom prst="rect">
            <a:avLst/>
          </a:prstGeom>
        </p:spPr>
        <p:txBody>
          <a:bodyPr vert="horz">
            <a:normAutofit fontScale="92500" lnSpcReduction="10000"/>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a:lnSpc>
                <a:spcPct val="90000"/>
              </a:lnSpc>
              <a:buFont typeface="Wingdings" panose="05000000000000000000" pitchFamily="2" charset="2"/>
              <a:buNone/>
            </a:pPr>
            <a:r>
              <a:rPr lang="en-US" sz="2400" dirty="0">
                <a:solidFill>
                  <a:srgbClr val="C00000"/>
                </a:solidFill>
                <a:latin typeface="Arial Narrow" panose="020B0606020202030204" pitchFamily="34" charset="0"/>
              </a:rPr>
              <a:t>Deferred Update with concurrent users</a:t>
            </a:r>
          </a:p>
          <a:p>
            <a:pPr algn="just">
              <a:lnSpc>
                <a:spcPct val="150000"/>
              </a:lnSpc>
            </a:pPr>
            <a:r>
              <a:rPr lang="en-US" sz="2400" dirty="0"/>
              <a:t>This environment requires some concurrency control mechanism to guarantee </a:t>
            </a:r>
            <a:r>
              <a:rPr lang="en-US" sz="2400" b="1" dirty="0"/>
              <a:t>isolation</a:t>
            </a:r>
            <a:r>
              <a:rPr lang="en-US" sz="2400" dirty="0"/>
              <a:t> property of transactions. In a system recovery transactions which were recorded in the log after the last checkpoint were </a:t>
            </a:r>
            <a:r>
              <a:rPr lang="en-US" sz="2400" b="1" dirty="0"/>
              <a:t>redone</a:t>
            </a:r>
            <a:r>
              <a:rPr lang="en-US" sz="2400" dirty="0"/>
              <a:t>.  The recovery manager may scan some of the transactions recorded before the checkpoint to get the AFIMs.</a:t>
            </a:r>
          </a:p>
        </p:txBody>
      </p:sp>
      <p:pic>
        <p:nvPicPr>
          <p:cNvPr id="9" name="Picture 12" descr="fig19_03"/>
          <p:cNvPicPr>
            <a:picLocks noChangeAspect="1" noChangeArrowheads="1"/>
          </p:cNvPicPr>
          <p:nvPr/>
        </p:nvPicPr>
        <p:blipFill rotWithShape="1">
          <a:blip r:embed="rId2">
            <a:extLst>
              <a:ext uri="{28A0092B-C50C-407E-A947-70E740481C1C}">
                <a14:useLocalDpi xmlns:a14="http://schemas.microsoft.com/office/drawing/2010/main" xmlns="" val="0"/>
              </a:ext>
            </a:extLst>
          </a:blip>
          <a:srcRect r="20930"/>
          <a:stretch/>
        </p:blipFill>
        <p:spPr bwMode="auto">
          <a:xfrm>
            <a:off x="1835696" y="3800908"/>
            <a:ext cx="5713040" cy="195738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126348342"/>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A40633F-2C34-42F1-9B00-1D14BE2E24BA}" type="datetime1">
              <a:rPr lang="en-US" smtClean="0"/>
              <a:pPr/>
              <a:t>10/22/2020</a:t>
            </a:fld>
            <a:endParaRPr lang="en-IN"/>
          </a:p>
        </p:txBody>
      </p:sp>
      <p:sp>
        <p:nvSpPr>
          <p:cNvPr id="4" name="Footer Placeholder 3"/>
          <p:cNvSpPr>
            <a:spLocks noGrp="1"/>
          </p:cNvSpPr>
          <p:nvPr>
            <p:ph type="ftr" sz="quarter" idx="11"/>
          </p:nvPr>
        </p:nvSpPr>
        <p:spPr/>
        <p:txBody>
          <a:bodyPr/>
          <a:lstStyle/>
          <a:p>
            <a:r>
              <a:rPr lang="en-IN"/>
              <a:t>DBMS-UNIT-IV</a:t>
            </a:r>
          </a:p>
        </p:txBody>
      </p:sp>
      <p:sp>
        <p:nvSpPr>
          <p:cNvPr id="5" name="Slide Number Placeholder 4"/>
          <p:cNvSpPr>
            <a:spLocks noGrp="1"/>
          </p:cNvSpPr>
          <p:nvPr>
            <p:ph type="sldNum" sz="quarter" idx="12"/>
          </p:nvPr>
        </p:nvSpPr>
        <p:spPr/>
        <p:txBody>
          <a:bodyPr/>
          <a:lstStyle/>
          <a:p>
            <a:fld id="{0E2B90DE-CA9C-452B-80F9-35262CC2B070}" type="slidenum">
              <a:rPr lang="en-IN" smtClean="0"/>
              <a:pPr/>
              <a:t>19</a:t>
            </a:fld>
            <a:endParaRPr lang="en-IN"/>
          </a:p>
        </p:txBody>
      </p:sp>
      <p:pic>
        <p:nvPicPr>
          <p:cNvPr id="8" name="Picture 9" descr="fig19_04"/>
          <p:cNvPicPr>
            <a:picLocks noChangeAspect="1" noChangeArrowheads="1"/>
          </p:cNvPicPr>
          <p:nvPr/>
        </p:nvPicPr>
        <p:blipFill rotWithShape="1">
          <a:blip r:embed="rId2">
            <a:extLst>
              <a:ext uri="{28A0092B-C50C-407E-A947-70E740481C1C}">
                <a14:useLocalDpi xmlns:a14="http://schemas.microsoft.com/office/drawing/2010/main" xmlns="" val="0"/>
              </a:ext>
            </a:extLst>
          </a:blip>
          <a:srcRect b="9293"/>
          <a:stretch/>
        </p:blipFill>
        <p:spPr bwMode="auto">
          <a:xfrm>
            <a:off x="603504" y="980728"/>
            <a:ext cx="5715000" cy="4462462"/>
          </a:xfrm>
          <a:prstGeom prst="rect">
            <a:avLst/>
          </a:prstGeom>
          <a:noFill/>
          <a:extLst>
            <a:ext uri="{909E8E84-426E-40DD-AFC4-6F175D3DCCD1}">
              <a14:hiddenFill xmlns:a14="http://schemas.microsoft.com/office/drawing/2010/main" xmlns="">
                <a:solidFill>
                  <a:srgbClr val="FFFFFF"/>
                </a:solidFill>
              </a14:hiddenFill>
            </a:ext>
          </a:extLst>
        </p:spPr>
      </p:pic>
      <p:sp>
        <p:nvSpPr>
          <p:cNvPr id="9" name="Rectangle 8"/>
          <p:cNvSpPr/>
          <p:nvPr/>
        </p:nvSpPr>
        <p:spPr>
          <a:xfrm>
            <a:off x="5740996" y="1844824"/>
            <a:ext cx="2907704" cy="4662815"/>
          </a:xfrm>
          <a:prstGeom prst="rect">
            <a:avLst/>
          </a:prstGeom>
        </p:spPr>
        <p:txBody>
          <a:bodyPr wrap="square">
            <a:spAutoFit/>
          </a:bodyPr>
          <a:lstStyle/>
          <a:p>
            <a:pPr algn="just">
              <a:lnSpc>
                <a:spcPct val="150000"/>
              </a:lnSpc>
              <a:buFont typeface="Wingdings" panose="05000000000000000000" pitchFamily="2" charset="2"/>
              <a:buNone/>
            </a:pPr>
            <a:r>
              <a:rPr lang="en-US" dirty="0">
                <a:solidFill>
                  <a:srgbClr val="002060"/>
                </a:solidFill>
                <a:latin typeface="Arial Narrow" panose="020B0606020202030204" pitchFamily="34" charset="0"/>
              </a:rPr>
              <a:t>Deferred Update with concurrent users</a:t>
            </a:r>
          </a:p>
          <a:p>
            <a:pPr algn="just">
              <a:lnSpc>
                <a:spcPct val="150000"/>
              </a:lnSpc>
            </a:pPr>
            <a:r>
              <a:rPr lang="en-US" dirty="0">
                <a:solidFill>
                  <a:srgbClr val="002060"/>
                </a:solidFill>
                <a:latin typeface="Arial Narrow" panose="020B0606020202030204" pitchFamily="34" charset="0"/>
              </a:rPr>
              <a:t>Two tables are required for implementing this protocol:</a:t>
            </a:r>
          </a:p>
          <a:p>
            <a:pPr lvl="1" algn="just">
              <a:lnSpc>
                <a:spcPct val="150000"/>
              </a:lnSpc>
            </a:pPr>
            <a:r>
              <a:rPr lang="en-US" b="1" dirty="0">
                <a:solidFill>
                  <a:srgbClr val="C00000"/>
                </a:solidFill>
                <a:latin typeface="Arial Narrow" panose="020B0606020202030204" pitchFamily="34" charset="0"/>
              </a:rPr>
              <a:t>Active table</a:t>
            </a:r>
            <a:r>
              <a:rPr lang="en-US" dirty="0">
                <a:solidFill>
                  <a:srgbClr val="C00000"/>
                </a:solidFill>
                <a:latin typeface="Arial Narrow" panose="020B0606020202030204" pitchFamily="34" charset="0"/>
              </a:rPr>
              <a:t>:  </a:t>
            </a:r>
            <a:r>
              <a:rPr lang="en-US" dirty="0">
                <a:solidFill>
                  <a:srgbClr val="002060"/>
                </a:solidFill>
                <a:latin typeface="Arial Narrow" panose="020B0606020202030204" pitchFamily="34" charset="0"/>
              </a:rPr>
              <a:t>All active transactions are entered in this table.</a:t>
            </a:r>
          </a:p>
          <a:p>
            <a:pPr lvl="1">
              <a:lnSpc>
                <a:spcPct val="150000"/>
              </a:lnSpc>
            </a:pPr>
            <a:r>
              <a:rPr lang="en-US" b="1" dirty="0">
                <a:solidFill>
                  <a:srgbClr val="C00000"/>
                </a:solidFill>
                <a:latin typeface="Arial Narrow" panose="020B0606020202030204" pitchFamily="34" charset="0"/>
              </a:rPr>
              <a:t>Commit table</a:t>
            </a:r>
            <a:r>
              <a:rPr lang="en-US" dirty="0">
                <a:solidFill>
                  <a:srgbClr val="002060"/>
                </a:solidFill>
                <a:latin typeface="Arial Narrow" panose="020B0606020202030204" pitchFamily="34" charset="0"/>
              </a:rPr>
              <a:t>: Transactions to be committed are entered in this table.</a:t>
            </a:r>
          </a:p>
        </p:txBody>
      </p:sp>
    </p:spTree>
    <p:extLst>
      <p:ext uri="{BB962C8B-B14F-4D97-AF65-F5344CB8AC3E}">
        <p14:creationId xmlns:p14="http://schemas.microsoft.com/office/powerpoint/2010/main" xmlns="" val="290251669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4DEA40A-15F8-44F5-B235-3010E53572EF}" type="datetime1">
              <a:rPr lang="en-US" smtClean="0"/>
              <a:pPr/>
              <a:t>10/22/2020</a:t>
            </a:fld>
            <a:endParaRPr lang="en-IN"/>
          </a:p>
        </p:txBody>
      </p:sp>
      <p:sp>
        <p:nvSpPr>
          <p:cNvPr id="4" name="Footer Placeholder 3"/>
          <p:cNvSpPr>
            <a:spLocks noGrp="1"/>
          </p:cNvSpPr>
          <p:nvPr>
            <p:ph type="ftr" sz="quarter" idx="11"/>
          </p:nvPr>
        </p:nvSpPr>
        <p:spPr/>
        <p:txBody>
          <a:bodyPr/>
          <a:lstStyle/>
          <a:p>
            <a:r>
              <a:rPr lang="en-IN"/>
              <a:t>DBMS-UNIT-IV</a:t>
            </a:r>
          </a:p>
        </p:txBody>
      </p:sp>
      <p:sp>
        <p:nvSpPr>
          <p:cNvPr id="5" name="Slide Number Placeholder 4"/>
          <p:cNvSpPr>
            <a:spLocks noGrp="1"/>
          </p:cNvSpPr>
          <p:nvPr>
            <p:ph type="sldNum" sz="quarter" idx="12"/>
          </p:nvPr>
        </p:nvSpPr>
        <p:spPr/>
        <p:txBody>
          <a:bodyPr/>
          <a:lstStyle/>
          <a:p>
            <a:fld id="{0E2B90DE-CA9C-452B-80F9-35262CC2B070}" type="slidenum">
              <a:rPr lang="en-IN" smtClean="0"/>
              <a:pPr/>
              <a:t>2</a:t>
            </a:fld>
            <a:endParaRPr lang="en-IN"/>
          </a:p>
        </p:txBody>
      </p:sp>
      <p:sp>
        <p:nvSpPr>
          <p:cNvPr id="10" name="TextShape 1"/>
          <p:cNvSpPr txBox="1"/>
          <p:nvPr/>
        </p:nvSpPr>
        <p:spPr>
          <a:xfrm>
            <a:off x="1008000" y="159840"/>
            <a:ext cx="7796160" cy="992160"/>
          </a:xfrm>
          <a:prstGeom prst="rect">
            <a:avLst/>
          </a:prstGeom>
          <a:noFill/>
          <a:ln>
            <a:noFill/>
          </a:ln>
        </p:spPr>
        <p:txBody>
          <a:bodyPr lIns="90000" tIns="46800" rIns="90000" bIns="46800" anchor="b">
            <a:no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strike="noStrike" spc="-1" dirty="0">
                <a:solidFill>
                  <a:srgbClr val="002060"/>
                </a:solidFill>
                <a:latin typeface="Arial Narrow" panose="020B0606020202030204" pitchFamily="34" charset="0"/>
              </a:rPr>
              <a:t>      DATABASE RECOVERY</a:t>
            </a:r>
            <a:endParaRPr lang="en-IN" sz="3200" b="1" strike="noStrike" spc="-1" dirty="0">
              <a:solidFill>
                <a:srgbClr val="002060"/>
              </a:solidFill>
              <a:latin typeface="Arial Narrow" panose="020B0606020202030204" pitchFamily="34" charset="0"/>
            </a:endParaRPr>
          </a:p>
        </p:txBody>
      </p:sp>
      <p:sp>
        <p:nvSpPr>
          <p:cNvPr id="11" name="TextShape 2"/>
          <p:cNvSpPr txBox="1"/>
          <p:nvPr/>
        </p:nvSpPr>
        <p:spPr>
          <a:xfrm>
            <a:off x="239400" y="1600200"/>
            <a:ext cx="8294760" cy="4572000"/>
          </a:xfrm>
          <a:prstGeom prst="rect">
            <a:avLst/>
          </a:prstGeom>
          <a:noFill/>
          <a:ln>
            <a:noFill/>
          </a:ln>
        </p:spPr>
        <p:txBody>
          <a:bodyPr lIns="90000" tIns="46800" rIns="0" bIns="46800">
            <a:normAutofit/>
          </a:bodyPr>
          <a:lstStyle/>
          <a:p>
            <a:pPr marL="342720" indent="-342720">
              <a:lnSpc>
                <a:spcPct val="80000"/>
              </a:lnSpc>
              <a:spcBef>
                <a:spcPts val="59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strike="noStrike" spc="-1" dirty="0">
                <a:solidFill>
                  <a:srgbClr val="800000"/>
                </a:solidFill>
                <a:latin typeface="Arial Narrow" panose="020B0606020202030204" pitchFamily="34" charset="0"/>
              </a:rPr>
              <a:t>	</a:t>
            </a:r>
            <a:r>
              <a:rPr lang="en-US" b="1" strike="noStrike" spc="-1" dirty="0">
                <a:solidFill>
                  <a:srgbClr val="002060"/>
                </a:solidFill>
                <a:latin typeface="Arial Narrow" panose="020B0606020202030204" pitchFamily="34" charset="0"/>
              </a:rPr>
              <a:t>Purpose of Database Recovery</a:t>
            </a:r>
            <a:endParaRPr lang="en-IN" b="1" strike="noStrike" spc="-1" dirty="0">
              <a:solidFill>
                <a:srgbClr val="002060"/>
              </a:solidFill>
              <a:latin typeface="Arial Narrow" panose="020B0606020202030204" pitchFamily="34" charset="0"/>
            </a:endParaRPr>
          </a:p>
          <a:p>
            <a:pPr marL="800100" indent="-342900">
              <a:lnSpc>
                <a:spcPct val="150000"/>
              </a:lnSpc>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strike="noStrike" spc="-1" dirty="0">
                <a:solidFill>
                  <a:srgbClr val="800000"/>
                </a:solidFill>
                <a:latin typeface="Arial Narrow" panose="020B0606020202030204" pitchFamily="34" charset="0"/>
              </a:rPr>
              <a:t>	Types of Failure</a:t>
            </a:r>
            <a:endParaRPr lang="en-IN" b="1" strike="noStrike" spc="-1" dirty="0">
              <a:solidFill>
                <a:srgbClr val="800000"/>
              </a:solidFill>
              <a:latin typeface="Arial Narrow" panose="020B0606020202030204" pitchFamily="34" charset="0"/>
            </a:endParaRPr>
          </a:p>
          <a:p>
            <a:pPr marL="800100" indent="-342900">
              <a:lnSpc>
                <a:spcPct val="150000"/>
              </a:lnSpc>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strike="noStrike" spc="-1" dirty="0">
                <a:solidFill>
                  <a:srgbClr val="800000"/>
                </a:solidFill>
                <a:latin typeface="Arial Narrow" panose="020B0606020202030204" pitchFamily="34" charset="0"/>
              </a:rPr>
              <a:t>             Transaction Log</a:t>
            </a:r>
            <a:endParaRPr lang="en-IN" b="1" strike="noStrike" spc="-1" dirty="0">
              <a:solidFill>
                <a:srgbClr val="800000"/>
              </a:solidFill>
              <a:latin typeface="Arial Narrow" panose="020B0606020202030204" pitchFamily="34" charset="0"/>
            </a:endParaRPr>
          </a:p>
          <a:p>
            <a:pPr marL="800100" indent="-342900">
              <a:lnSpc>
                <a:spcPct val="150000"/>
              </a:lnSpc>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strike="noStrike" spc="-1" dirty="0">
                <a:solidFill>
                  <a:srgbClr val="800000"/>
                </a:solidFill>
                <a:latin typeface="Arial Narrow" panose="020B0606020202030204" pitchFamily="34" charset="0"/>
              </a:rPr>
              <a:t>             Data Updates</a:t>
            </a:r>
            <a:endParaRPr lang="en-IN" b="1" strike="noStrike" spc="-1" dirty="0">
              <a:solidFill>
                <a:srgbClr val="800000"/>
              </a:solidFill>
              <a:latin typeface="Arial Narrow" panose="020B0606020202030204" pitchFamily="34" charset="0"/>
            </a:endParaRPr>
          </a:p>
          <a:p>
            <a:pPr marL="800100" indent="-342900">
              <a:lnSpc>
                <a:spcPct val="150000"/>
              </a:lnSpc>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strike="noStrike" spc="-1" dirty="0">
                <a:solidFill>
                  <a:srgbClr val="800000"/>
                </a:solidFill>
                <a:latin typeface="Arial Narrow" panose="020B0606020202030204" pitchFamily="34" charset="0"/>
              </a:rPr>
              <a:t>	Data Caching</a:t>
            </a:r>
            <a:endParaRPr lang="en-IN" b="1" strike="noStrike" spc="-1" dirty="0">
              <a:solidFill>
                <a:srgbClr val="800000"/>
              </a:solidFill>
              <a:latin typeface="Arial Narrow" panose="020B0606020202030204" pitchFamily="34" charset="0"/>
            </a:endParaRPr>
          </a:p>
          <a:p>
            <a:pPr marL="800100" indent="-342900">
              <a:lnSpc>
                <a:spcPct val="150000"/>
              </a:lnSpc>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strike="noStrike" spc="-1" dirty="0">
                <a:solidFill>
                  <a:srgbClr val="800000"/>
                </a:solidFill>
                <a:latin typeface="Arial Narrow" panose="020B0606020202030204" pitchFamily="34" charset="0"/>
              </a:rPr>
              <a:t> 		Transaction Roll-back (Undo) and Roll-Forward</a:t>
            </a:r>
            <a:endParaRPr lang="en-IN" b="1" strike="noStrike" spc="-1" dirty="0">
              <a:solidFill>
                <a:srgbClr val="800000"/>
              </a:solidFill>
              <a:latin typeface="Arial Narrow" panose="020B0606020202030204" pitchFamily="34" charset="0"/>
            </a:endParaRPr>
          </a:p>
          <a:p>
            <a:pPr marL="800100" indent="-342900">
              <a:lnSpc>
                <a:spcPct val="150000"/>
              </a:lnSpc>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strike="noStrike" spc="-1" dirty="0">
                <a:solidFill>
                  <a:srgbClr val="800000"/>
                </a:solidFill>
                <a:latin typeface="Arial Narrow" panose="020B0606020202030204" pitchFamily="34" charset="0"/>
              </a:rPr>
              <a:t>		Check pointing</a:t>
            </a:r>
            <a:endParaRPr lang="en-IN" b="1" strike="noStrike" spc="-1" dirty="0">
              <a:solidFill>
                <a:srgbClr val="800000"/>
              </a:solidFill>
              <a:latin typeface="Arial Narrow" panose="020B0606020202030204" pitchFamily="34" charset="0"/>
            </a:endParaRPr>
          </a:p>
          <a:p>
            <a:pPr marL="800100" indent="-342900">
              <a:lnSpc>
                <a:spcPct val="150000"/>
              </a:lnSpc>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strike="noStrike" spc="-1" dirty="0">
                <a:solidFill>
                  <a:srgbClr val="800000"/>
                </a:solidFill>
                <a:latin typeface="Arial Narrow" panose="020B0606020202030204" pitchFamily="34" charset="0"/>
              </a:rPr>
              <a:t>		Recovery schemes</a:t>
            </a:r>
            <a:endParaRPr lang="en-IN" b="1" strike="noStrike" spc="-1" dirty="0">
              <a:solidFill>
                <a:srgbClr val="800000"/>
              </a:solidFill>
              <a:latin typeface="Arial Narrow" panose="020B0606020202030204" pitchFamily="34" charset="0"/>
            </a:endParaRPr>
          </a:p>
          <a:p>
            <a:pPr marL="800100" indent="-342900">
              <a:lnSpc>
                <a:spcPct val="150000"/>
              </a:lnSpc>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strike="noStrike" spc="-1" dirty="0">
                <a:solidFill>
                  <a:srgbClr val="800000"/>
                </a:solidFill>
                <a:latin typeface="Arial Narrow" panose="020B0606020202030204" pitchFamily="34" charset="0"/>
              </a:rPr>
              <a:t>		ARIES Recovery Scheme</a:t>
            </a:r>
            <a:endParaRPr lang="en-IN" b="1" strike="noStrike" spc="-1" dirty="0">
              <a:solidFill>
                <a:srgbClr val="800000"/>
              </a:solidFill>
              <a:latin typeface="Arial Narrow" panose="020B0606020202030204" pitchFamily="34" charset="0"/>
            </a:endParaRPr>
          </a:p>
          <a:p>
            <a:pPr marL="800100" indent="-342900">
              <a:lnSpc>
                <a:spcPct val="150000"/>
              </a:lnSpc>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strike="noStrike" spc="-1" dirty="0">
                <a:solidFill>
                  <a:srgbClr val="800000"/>
                </a:solidFill>
                <a:latin typeface="Arial Narrow" panose="020B0606020202030204" pitchFamily="34" charset="0"/>
              </a:rPr>
              <a:t>	Recovery in Multi database System</a:t>
            </a:r>
            <a:endParaRPr lang="en-IN" b="1" strike="noStrike" spc="-1" dirty="0">
              <a:solidFill>
                <a:srgbClr val="800000"/>
              </a:solidFill>
              <a:latin typeface="Arial Narrow" panose="020B0606020202030204" pitchFamily="34" charset="0"/>
            </a:endParaRPr>
          </a:p>
        </p:txBody>
      </p:sp>
    </p:spTree>
    <p:extLst>
      <p:ext uri="{BB962C8B-B14F-4D97-AF65-F5344CB8AC3E}">
        <p14:creationId xmlns:p14="http://schemas.microsoft.com/office/powerpoint/2010/main" xmlns="" val="397627315"/>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A40633F-2C34-42F1-9B00-1D14BE2E24BA}" type="datetime1">
              <a:rPr lang="en-US" smtClean="0"/>
              <a:pPr/>
              <a:t>10/22/2020</a:t>
            </a:fld>
            <a:endParaRPr lang="en-IN"/>
          </a:p>
        </p:txBody>
      </p:sp>
      <p:sp>
        <p:nvSpPr>
          <p:cNvPr id="4" name="Footer Placeholder 3"/>
          <p:cNvSpPr>
            <a:spLocks noGrp="1"/>
          </p:cNvSpPr>
          <p:nvPr>
            <p:ph type="ftr" sz="quarter" idx="11"/>
          </p:nvPr>
        </p:nvSpPr>
        <p:spPr/>
        <p:txBody>
          <a:bodyPr/>
          <a:lstStyle/>
          <a:p>
            <a:r>
              <a:rPr lang="en-IN"/>
              <a:t>DBMS-UNIT-IV</a:t>
            </a:r>
          </a:p>
        </p:txBody>
      </p:sp>
      <p:sp>
        <p:nvSpPr>
          <p:cNvPr id="5" name="Slide Number Placeholder 4"/>
          <p:cNvSpPr>
            <a:spLocks noGrp="1"/>
          </p:cNvSpPr>
          <p:nvPr>
            <p:ph type="sldNum" sz="quarter" idx="12"/>
          </p:nvPr>
        </p:nvSpPr>
        <p:spPr/>
        <p:txBody>
          <a:bodyPr/>
          <a:lstStyle/>
          <a:p>
            <a:fld id="{0E2B90DE-CA9C-452B-80F9-35262CC2B070}" type="slidenum">
              <a:rPr lang="en-IN" smtClean="0"/>
              <a:pPr/>
              <a:t>20</a:t>
            </a:fld>
            <a:endParaRPr lang="en-IN"/>
          </a:p>
        </p:txBody>
      </p:sp>
      <p:sp>
        <p:nvSpPr>
          <p:cNvPr id="8" name="Rectangle 7"/>
          <p:cNvSpPr/>
          <p:nvPr/>
        </p:nvSpPr>
        <p:spPr>
          <a:xfrm>
            <a:off x="914400" y="1052736"/>
            <a:ext cx="7173044" cy="3970318"/>
          </a:xfrm>
          <a:prstGeom prst="rect">
            <a:avLst/>
          </a:prstGeom>
        </p:spPr>
        <p:txBody>
          <a:bodyPr wrap="square">
            <a:spAutoFit/>
          </a:bodyPr>
          <a:lstStyle/>
          <a:p>
            <a:pPr algn="just">
              <a:lnSpc>
                <a:spcPct val="150000"/>
              </a:lnSpc>
            </a:pPr>
            <a:r>
              <a:rPr lang="en-US" sz="2400" dirty="0">
                <a:latin typeface="Arial Narrow" panose="020B0606020202030204" pitchFamily="34" charset="0"/>
              </a:rPr>
              <a:t>During recovery, all transactions of the </a:t>
            </a:r>
            <a:r>
              <a:rPr lang="en-US" sz="2400" b="1" dirty="0">
                <a:solidFill>
                  <a:srgbClr val="C00000"/>
                </a:solidFill>
                <a:latin typeface="Arial Narrow" panose="020B0606020202030204" pitchFamily="34" charset="0"/>
              </a:rPr>
              <a:t>commit</a:t>
            </a:r>
            <a:r>
              <a:rPr lang="en-US" sz="2400" dirty="0">
                <a:latin typeface="Arial Narrow" panose="020B0606020202030204" pitchFamily="34" charset="0"/>
              </a:rPr>
              <a:t> table are redone and all transactions of </a:t>
            </a:r>
            <a:r>
              <a:rPr lang="en-US" sz="2400" b="1" dirty="0">
                <a:solidFill>
                  <a:srgbClr val="C00000"/>
                </a:solidFill>
                <a:latin typeface="Arial Narrow" panose="020B0606020202030204" pitchFamily="34" charset="0"/>
              </a:rPr>
              <a:t>active</a:t>
            </a:r>
            <a:r>
              <a:rPr lang="en-US" sz="2400" dirty="0">
                <a:latin typeface="Arial Narrow" panose="020B0606020202030204" pitchFamily="34" charset="0"/>
              </a:rPr>
              <a:t> tables are ignored since none of their AFIMs reached the database.  It is possible that a </a:t>
            </a:r>
            <a:r>
              <a:rPr lang="en-US" sz="2400" b="1" dirty="0">
                <a:solidFill>
                  <a:srgbClr val="C00000"/>
                </a:solidFill>
                <a:latin typeface="Arial Narrow" panose="020B0606020202030204" pitchFamily="34" charset="0"/>
              </a:rPr>
              <a:t>commit</a:t>
            </a:r>
            <a:r>
              <a:rPr lang="en-US" sz="2400" dirty="0">
                <a:solidFill>
                  <a:srgbClr val="C00000"/>
                </a:solidFill>
                <a:latin typeface="Arial Narrow" panose="020B0606020202030204" pitchFamily="34" charset="0"/>
              </a:rPr>
              <a:t> table </a:t>
            </a:r>
            <a:r>
              <a:rPr lang="en-US" sz="2400" dirty="0">
                <a:latin typeface="Arial Narrow" panose="020B0606020202030204" pitchFamily="34" charset="0"/>
              </a:rPr>
              <a:t>transaction may be </a:t>
            </a:r>
            <a:r>
              <a:rPr lang="en-US" sz="2400" b="1" dirty="0">
                <a:latin typeface="Arial Narrow" panose="020B0606020202030204" pitchFamily="34" charset="0"/>
              </a:rPr>
              <a:t>redone</a:t>
            </a:r>
            <a:r>
              <a:rPr lang="en-US" sz="2400" dirty="0">
                <a:latin typeface="Arial Narrow" panose="020B0606020202030204" pitchFamily="34" charset="0"/>
              </a:rPr>
              <a:t> twice but this does not create any inconsistency because of a redone is </a:t>
            </a:r>
            <a:r>
              <a:rPr lang="en-US" sz="2400" dirty="0">
                <a:solidFill>
                  <a:srgbClr val="C00000"/>
                </a:solidFill>
                <a:latin typeface="Arial Narrow" panose="020B0606020202030204" pitchFamily="34" charset="0"/>
              </a:rPr>
              <a:t>“</a:t>
            </a:r>
            <a:r>
              <a:rPr lang="en-US" sz="2400" b="1" dirty="0">
                <a:solidFill>
                  <a:srgbClr val="C00000"/>
                </a:solidFill>
                <a:latin typeface="Arial Narrow" panose="020B0606020202030204" pitchFamily="34" charset="0"/>
              </a:rPr>
              <a:t>idempotent</a:t>
            </a:r>
            <a:r>
              <a:rPr lang="en-US" sz="2400" dirty="0">
                <a:solidFill>
                  <a:srgbClr val="C00000"/>
                </a:solidFill>
                <a:latin typeface="Arial Narrow" panose="020B0606020202030204" pitchFamily="34" charset="0"/>
              </a:rPr>
              <a:t>”, </a:t>
            </a:r>
            <a:r>
              <a:rPr lang="en-US" sz="2400" dirty="0">
                <a:latin typeface="Arial Narrow" panose="020B0606020202030204" pitchFamily="34" charset="0"/>
              </a:rPr>
              <a:t>that is, one redone for an AFIM is equivalent to multiple redone for the same AFIM.</a:t>
            </a:r>
          </a:p>
        </p:txBody>
      </p:sp>
    </p:spTree>
    <p:extLst>
      <p:ext uri="{BB962C8B-B14F-4D97-AF65-F5344CB8AC3E}">
        <p14:creationId xmlns:p14="http://schemas.microsoft.com/office/powerpoint/2010/main" xmlns="" val="502132253"/>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A40633F-2C34-42F1-9B00-1D14BE2E24BA}" type="datetime1">
              <a:rPr lang="en-US" smtClean="0"/>
              <a:pPr/>
              <a:t>10/22/2020</a:t>
            </a:fld>
            <a:endParaRPr lang="en-IN"/>
          </a:p>
        </p:txBody>
      </p:sp>
      <p:sp>
        <p:nvSpPr>
          <p:cNvPr id="4" name="Footer Placeholder 3"/>
          <p:cNvSpPr>
            <a:spLocks noGrp="1"/>
          </p:cNvSpPr>
          <p:nvPr>
            <p:ph type="ftr" sz="quarter" idx="11"/>
          </p:nvPr>
        </p:nvSpPr>
        <p:spPr/>
        <p:txBody>
          <a:bodyPr/>
          <a:lstStyle/>
          <a:p>
            <a:r>
              <a:rPr lang="en-IN"/>
              <a:t>DBMS-UNIT-IV</a:t>
            </a:r>
          </a:p>
        </p:txBody>
      </p:sp>
      <p:sp>
        <p:nvSpPr>
          <p:cNvPr id="5" name="Slide Number Placeholder 4"/>
          <p:cNvSpPr>
            <a:spLocks noGrp="1"/>
          </p:cNvSpPr>
          <p:nvPr>
            <p:ph type="sldNum" sz="quarter" idx="12"/>
          </p:nvPr>
        </p:nvSpPr>
        <p:spPr/>
        <p:txBody>
          <a:bodyPr/>
          <a:lstStyle/>
          <a:p>
            <a:fld id="{0E2B90DE-CA9C-452B-80F9-35262CC2B070}" type="slidenum">
              <a:rPr lang="en-IN" smtClean="0"/>
              <a:pPr/>
              <a:t>21</a:t>
            </a:fld>
            <a:endParaRPr lang="en-IN"/>
          </a:p>
        </p:txBody>
      </p:sp>
      <p:sp>
        <p:nvSpPr>
          <p:cNvPr id="8" name="Rectangle 7"/>
          <p:cNvSpPr>
            <a:spLocks noGrp="1" noChangeArrowheads="1"/>
          </p:cNvSpPr>
          <p:nvPr>
            <p:ph type="title"/>
          </p:nvPr>
        </p:nvSpPr>
        <p:spPr>
          <a:xfrm>
            <a:off x="228600" y="303213"/>
            <a:ext cx="7796213" cy="992187"/>
          </a:xfrm>
        </p:spPr>
        <p:txBody>
          <a:bodyPr/>
          <a:lstStyle/>
          <a:p>
            <a:pPr algn="ctr" eaLnBrk="1" hangingPunct="1"/>
            <a:r>
              <a:rPr lang="en-US" dirty="0">
                <a:solidFill>
                  <a:srgbClr val="002060"/>
                </a:solidFill>
                <a:latin typeface="Arial Narrow" pitchFamily="34" charset="0"/>
              </a:rPr>
              <a:t>Database Recovery</a:t>
            </a:r>
          </a:p>
        </p:txBody>
      </p:sp>
      <p:sp>
        <p:nvSpPr>
          <p:cNvPr id="9" name="Rectangle 8"/>
          <p:cNvSpPr txBox="1">
            <a:spLocks noChangeArrowheads="1"/>
          </p:cNvSpPr>
          <p:nvPr/>
        </p:nvSpPr>
        <p:spPr>
          <a:xfrm>
            <a:off x="239713" y="1600200"/>
            <a:ext cx="8294687" cy="4572000"/>
          </a:xfrm>
          <a:prstGeom prst="rect">
            <a:avLst/>
          </a:prstGeom>
        </p:spPr>
        <p:txBody>
          <a:bodyPr vert="horz">
            <a:normAutofit fontScale="92500" lnSpcReduction="20000"/>
          </a:bodyPr>
          <a:lstStyle/>
          <a:p>
            <a:pPr marL="274320" marR="0" lvl="0" indent="-274320" algn="l" defTabSz="914400" rtl="0" eaLnBrk="1" fontAlgn="auto" latinLnBrk="0" hangingPunct="1">
              <a:lnSpc>
                <a:spcPct val="150000"/>
              </a:lnSpc>
              <a:spcBef>
                <a:spcPts val="580"/>
              </a:spcBef>
              <a:spcAft>
                <a:spcPts val="0"/>
              </a:spcAft>
              <a:buClr>
                <a:schemeClr val="accent1"/>
              </a:buClr>
              <a:buSzPct val="85000"/>
              <a:buFont typeface="Wingdings" pitchFamily="2" charset="2"/>
              <a:buNone/>
              <a:tabLst/>
              <a:defRPr/>
            </a:pPr>
            <a:r>
              <a:rPr kumimoji="0" lang="en-US" sz="2600" b="0" i="0" u="none" strike="noStrike" kern="1200" cap="none" spc="0" normalizeH="0" baseline="0" noProof="0" dirty="0">
                <a:ln>
                  <a:noFill/>
                </a:ln>
                <a:solidFill>
                  <a:schemeClr val="tx1"/>
                </a:solidFill>
                <a:effectLst/>
                <a:uLnTx/>
                <a:uFillTx/>
                <a:latin typeface="Arial Narrow" pitchFamily="34" charset="0"/>
              </a:rPr>
              <a:t>Recovery Techniques Based on Immediate Update</a:t>
            </a:r>
          </a:p>
          <a:p>
            <a:pPr marL="274320" marR="0" lvl="0" indent="-274320" algn="l" defTabSz="914400" rtl="0" eaLnBrk="1" fontAlgn="auto" latinLnBrk="0" hangingPunct="1">
              <a:lnSpc>
                <a:spcPct val="150000"/>
              </a:lnSpc>
              <a:spcBef>
                <a:spcPts val="580"/>
              </a:spcBef>
              <a:spcAft>
                <a:spcPts val="0"/>
              </a:spcAft>
              <a:buClr>
                <a:schemeClr val="accent1"/>
              </a:buClr>
              <a:buSzPct val="85000"/>
              <a:buFont typeface="Wingdings 2"/>
              <a:buChar char=""/>
              <a:tabLst/>
              <a:defRPr/>
            </a:pPr>
            <a:r>
              <a:rPr kumimoji="0" lang="en-US" sz="2600" b="1" i="0" u="none" strike="noStrike" kern="1200" cap="none" spc="0" normalizeH="0" baseline="0" noProof="0" dirty="0">
                <a:ln>
                  <a:noFill/>
                </a:ln>
                <a:solidFill>
                  <a:srgbClr val="C00000"/>
                </a:solidFill>
                <a:effectLst/>
                <a:uLnTx/>
                <a:uFillTx/>
                <a:latin typeface="Arial Narrow" pitchFamily="34" charset="0"/>
              </a:rPr>
              <a:t>Undo/No-redo Algorithm</a:t>
            </a:r>
            <a:r>
              <a:rPr kumimoji="0" lang="en-US" sz="2600" b="0" i="0" u="none" strike="noStrike" kern="1200" cap="none" spc="0" normalizeH="0" baseline="0" noProof="0" dirty="0">
                <a:ln>
                  <a:noFill/>
                </a:ln>
                <a:solidFill>
                  <a:srgbClr val="C00000"/>
                </a:solidFill>
                <a:effectLst/>
                <a:uLnTx/>
                <a:uFillTx/>
                <a:latin typeface="Arial Narrow" pitchFamily="34" charset="0"/>
              </a:rPr>
              <a:t> </a:t>
            </a:r>
          </a:p>
          <a:p>
            <a:pPr marL="548640" marR="0" lvl="1" indent="-228600" algn="l" defTabSz="914400" rtl="0" eaLnBrk="1" fontAlgn="auto" latinLnBrk="0" hangingPunct="1">
              <a:lnSpc>
                <a:spcPct val="150000"/>
              </a:lnSpc>
              <a:spcBef>
                <a:spcPts val="370"/>
              </a:spcBef>
              <a:spcAft>
                <a:spcPts val="0"/>
              </a:spcAft>
              <a:buClr>
                <a:schemeClr val="accent2"/>
              </a:buClr>
              <a:buSzPct val="85000"/>
              <a:buFont typeface="Wingdings 2"/>
              <a:buChar char=""/>
              <a:tabLst/>
              <a:defRPr/>
            </a:pPr>
            <a:r>
              <a:rPr kumimoji="0" lang="en-US" sz="2400" b="0" i="0" u="none" strike="noStrike" kern="1200" cap="none" spc="0" normalizeH="0" baseline="0" noProof="0" dirty="0">
                <a:ln>
                  <a:noFill/>
                </a:ln>
                <a:solidFill>
                  <a:schemeClr val="tx1"/>
                </a:solidFill>
                <a:effectLst/>
                <a:uLnTx/>
                <a:uFillTx/>
                <a:latin typeface="Arial Narrow" pitchFamily="34" charset="0"/>
              </a:rPr>
              <a:t>In this algorithm AFIMs of a transaction are flushed to the database disk under WAL before it commits.</a:t>
            </a:r>
          </a:p>
          <a:p>
            <a:pPr marL="548640" marR="0" lvl="1" indent="-228600" algn="l" defTabSz="914400" rtl="0" eaLnBrk="1" fontAlgn="auto" latinLnBrk="0" hangingPunct="1">
              <a:lnSpc>
                <a:spcPct val="150000"/>
              </a:lnSpc>
              <a:spcBef>
                <a:spcPts val="370"/>
              </a:spcBef>
              <a:spcAft>
                <a:spcPts val="0"/>
              </a:spcAft>
              <a:buClr>
                <a:schemeClr val="accent2"/>
              </a:buClr>
              <a:buSzPct val="85000"/>
              <a:buFont typeface="Wingdings 2"/>
              <a:buChar char=""/>
              <a:tabLst/>
              <a:defRPr/>
            </a:pPr>
            <a:r>
              <a:rPr kumimoji="0" lang="en-US" sz="2400" b="0" i="0" u="none" strike="noStrike" kern="1200" cap="none" spc="0" normalizeH="0" baseline="0" noProof="0" dirty="0">
                <a:ln>
                  <a:noFill/>
                </a:ln>
                <a:solidFill>
                  <a:schemeClr val="tx1"/>
                </a:solidFill>
                <a:effectLst/>
                <a:uLnTx/>
                <a:uFillTx/>
                <a:latin typeface="Arial Narrow" pitchFamily="34" charset="0"/>
              </a:rPr>
              <a:t>For this reason the recovery manager </a:t>
            </a:r>
            <a:r>
              <a:rPr kumimoji="0" lang="en-US" sz="2400" b="1" i="0" u="none" strike="noStrike" kern="1200" cap="none" spc="0" normalizeH="0" baseline="0" noProof="0" dirty="0">
                <a:ln>
                  <a:noFill/>
                </a:ln>
                <a:solidFill>
                  <a:schemeClr val="tx1"/>
                </a:solidFill>
                <a:effectLst/>
                <a:uLnTx/>
                <a:uFillTx/>
                <a:latin typeface="Arial Narrow" pitchFamily="34" charset="0"/>
              </a:rPr>
              <a:t>undoes</a:t>
            </a:r>
            <a:r>
              <a:rPr kumimoji="0" lang="en-US" sz="2400" b="0" i="0" u="none" strike="noStrike" kern="1200" cap="none" spc="0" normalizeH="0" baseline="0" noProof="0" dirty="0">
                <a:ln>
                  <a:noFill/>
                </a:ln>
                <a:solidFill>
                  <a:schemeClr val="tx1"/>
                </a:solidFill>
                <a:effectLst/>
                <a:uLnTx/>
                <a:uFillTx/>
                <a:latin typeface="Arial Narrow" pitchFamily="34" charset="0"/>
              </a:rPr>
              <a:t> all transactions during recovery. </a:t>
            </a:r>
          </a:p>
          <a:p>
            <a:pPr marL="548640" marR="0" lvl="1" indent="-228600" algn="l" defTabSz="914400" rtl="0" eaLnBrk="1" fontAlgn="auto" latinLnBrk="0" hangingPunct="1">
              <a:lnSpc>
                <a:spcPct val="150000"/>
              </a:lnSpc>
              <a:spcBef>
                <a:spcPts val="370"/>
              </a:spcBef>
              <a:spcAft>
                <a:spcPts val="0"/>
              </a:spcAft>
              <a:buClr>
                <a:schemeClr val="accent2"/>
              </a:buClr>
              <a:buSzPct val="85000"/>
              <a:buFont typeface="Wingdings 2"/>
              <a:buChar char=""/>
              <a:tabLst/>
              <a:defRPr/>
            </a:pPr>
            <a:r>
              <a:rPr kumimoji="0" lang="en-US" sz="2400" b="0" i="0" u="none" strike="noStrike" kern="1200" cap="none" spc="0" normalizeH="0" baseline="0" noProof="0" dirty="0">
                <a:ln>
                  <a:noFill/>
                </a:ln>
                <a:solidFill>
                  <a:schemeClr val="tx1"/>
                </a:solidFill>
                <a:effectLst/>
                <a:uLnTx/>
                <a:uFillTx/>
                <a:latin typeface="Arial Narrow" pitchFamily="34" charset="0"/>
              </a:rPr>
              <a:t>No transaction </a:t>
            </a:r>
            <a:r>
              <a:rPr kumimoji="0" lang="en-US" sz="2400" b="0" i="0" u="none" strike="noStrike" kern="1200" cap="none" spc="0" normalizeH="0" baseline="0" noProof="0" dirty="0">
                <a:ln>
                  <a:noFill/>
                </a:ln>
                <a:solidFill>
                  <a:srgbClr val="C00000"/>
                </a:solidFill>
                <a:effectLst/>
                <a:uLnTx/>
                <a:uFillTx/>
                <a:latin typeface="Arial Narrow" pitchFamily="34" charset="0"/>
              </a:rPr>
              <a:t>is </a:t>
            </a:r>
            <a:r>
              <a:rPr kumimoji="0" lang="en-US" sz="2400" b="1" i="0" u="none" strike="noStrike" kern="1200" cap="none" spc="0" normalizeH="0" baseline="0" noProof="0" dirty="0">
                <a:ln>
                  <a:noFill/>
                </a:ln>
                <a:solidFill>
                  <a:srgbClr val="C00000"/>
                </a:solidFill>
                <a:effectLst/>
                <a:uLnTx/>
                <a:uFillTx/>
                <a:latin typeface="Arial Narrow" pitchFamily="34" charset="0"/>
              </a:rPr>
              <a:t>redone</a:t>
            </a:r>
            <a:r>
              <a:rPr kumimoji="0" lang="en-US" sz="2400" b="0" i="0" u="none" strike="noStrike" kern="1200" cap="none" spc="0" normalizeH="0" baseline="0" noProof="0" dirty="0">
                <a:ln>
                  <a:noFill/>
                </a:ln>
                <a:solidFill>
                  <a:srgbClr val="C00000"/>
                </a:solidFill>
                <a:effectLst/>
                <a:uLnTx/>
                <a:uFillTx/>
                <a:latin typeface="Arial Narrow" pitchFamily="34" charset="0"/>
              </a:rPr>
              <a:t>.</a:t>
            </a:r>
          </a:p>
          <a:p>
            <a:pPr marL="548640" marR="0" lvl="1" indent="-228600" algn="l" defTabSz="914400" rtl="0" eaLnBrk="1" fontAlgn="auto" latinLnBrk="0" hangingPunct="1">
              <a:lnSpc>
                <a:spcPct val="150000"/>
              </a:lnSpc>
              <a:spcBef>
                <a:spcPts val="370"/>
              </a:spcBef>
              <a:spcAft>
                <a:spcPts val="0"/>
              </a:spcAft>
              <a:buClr>
                <a:schemeClr val="accent2"/>
              </a:buClr>
              <a:buSzPct val="85000"/>
              <a:buFont typeface="Wingdings 2"/>
              <a:buChar char=""/>
              <a:tabLst/>
              <a:defRPr/>
            </a:pPr>
            <a:r>
              <a:rPr kumimoji="0" lang="en-US" sz="2400" b="0" i="0" u="none" strike="noStrike" kern="1200" cap="none" spc="0" normalizeH="0" baseline="0" noProof="0" dirty="0">
                <a:ln>
                  <a:noFill/>
                </a:ln>
                <a:solidFill>
                  <a:schemeClr val="tx1"/>
                </a:solidFill>
                <a:effectLst/>
                <a:uLnTx/>
                <a:uFillTx/>
                <a:latin typeface="Arial Narrow" pitchFamily="34" charset="0"/>
              </a:rPr>
              <a:t>It is possible that a transaction might have completed execution and ready to commit but this transaction is also </a:t>
            </a:r>
            <a:r>
              <a:rPr kumimoji="0" lang="en-US" sz="2400" b="1" i="0" u="none" strike="noStrike" kern="1200" cap="none" spc="0" normalizeH="0" baseline="0" noProof="0" dirty="0">
                <a:ln>
                  <a:noFill/>
                </a:ln>
                <a:solidFill>
                  <a:schemeClr val="tx1"/>
                </a:solidFill>
                <a:effectLst/>
                <a:uLnTx/>
                <a:uFillTx/>
                <a:latin typeface="Arial Narrow" pitchFamily="34" charset="0"/>
              </a:rPr>
              <a:t>undone</a:t>
            </a:r>
            <a:r>
              <a:rPr kumimoji="0" lang="en-US" sz="2400" b="0" i="0" u="none" strike="noStrike" kern="1200" cap="none" spc="0" normalizeH="0" baseline="0" noProof="0" dirty="0">
                <a:ln>
                  <a:noFill/>
                </a:ln>
                <a:solidFill>
                  <a:schemeClr val="tx1"/>
                </a:solidFill>
                <a:effectLst/>
                <a:uLnTx/>
                <a:uFillTx/>
                <a:latin typeface="Arial Narrow" pitchFamily="34" charset="0"/>
              </a:rPr>
              <a:t>.</a:t>
            </a:r>
          </a:p>
        </p:txBody>
      </p:sp>
    </p:spTree>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A40633F-2C34-42F1-9B00-1D14BE2E24BA}" type="datetime1">
              <a:rPr lang="en-US" smtClean="0"/>
              <a:pPr/>
              <a:t>10/22/2020</a:t>
            </a:fld>
            <a:endParaRPr lang="en-IN"/>
          </a:p>
        </p:txBody>
      </p:sp>
      <p:sp>
        <p:nvSpPr>
          <p:cNvPr id="4" name="Footer Placeholder 3"/>
          <p:cNvSpPr>
            <a:spLocks noGrp="1"/>
          </p:cNvSpPr>
          <p:nvPr>
            <p:ph type="ftr" sz="quarter" idx="11"/>
          </p:nvPr>
        </p:nvSpPr>
        <p:spPr/>
        <p:txBody>
          <a:bodyPr/>
          <a:lstStyle/>
          <a:p>
            <a:r>
              <a:rPr lang="en-IN"/>
              <a:t>DBMS-UNIT-IV</a:t>
            </a:r>
          </a:p>
        </p:txBody>
      </p:sp>
      <p:sp>
        <p:nvSpPr>
          <p:cNvPr id="5" name="Slide Number Placeholder 4"/>
          <p:cNvSpPr>
            <a:spLocks noGrp="1"/>
          </p:cNvSpPr>
          <p:nvPr>
            <p:ph type="sldNum" sz="quarter" idx="12"/>
          </p:nvPr>
        </p:nvSpPr>
        <p:spPr/>
        <p:txBody>
          <a:bodyPr/>
          <a:lstStyle/>
          <a:p>
            <a:fld id="{0E2B90DE-CA9C-452B-80F9-35262CC2B070}" type="slidenum">
              <a:rPr lang="en-IN" smtClean="0"/>
              <a:pPr/>
              <a:t>22</a:t>
            </a:fld>
            <a:endParaRPr lang="en-IN"/>
          </a:p>
        </p:txBody>
      </p:sp>
      <p:sp>
        <p:nvSpPr>
          <p:cNvPr id="8" name="Rectangle 9"/>
          <p:cNvSpPr>
            <a:spLocks noGrp="1" noChangeArrowheads="1"/>
          </p:cNvSpPr>
          <p:nvPr>
            <p:ph type="title"/>
          </p:nvPr>
        </p:nvSpPr>
        <p:spPr>
          <a:xfrm>
            <a:off x="228600" y="303213"/>
            <a:ext cx="7796213" cy="992187"/>
          </a:xfrm>
        </p:spPr>
        <p:txBody>
          <a:bodyPr/>
          <a:lstStyle/>
          <a:p>
            <a:pPr algn="ctr" eaLnBrk="1" hangingPunct="1"/>
            <a:r>
              <a:rPr lang="en-US" dirty="0">
                <a:solidFill>
                  <a:srgbClr val="002060"/>
                </a:solidFill>
                <a:latin typeface="Arial Narrow" pitchFamily="34" charset="0"/>
              </a:rPr>
              <a:t>Database Recovery</a:t>
            </a:r>
          </a:p>
        </p:txBody>
      </p:sp>
      <p:sp>
        <p:nvSpPr>
          <p:cNvPr id="9" name="Rectangle 10"/>
          <p:cNvSpPr txBox="1">
            <a:spLocks noChangeArrowheads="1"/>
          </p:cNvSpPr>
          <p:nvPr/>
        </p:nvSpPr>
        <p:spPr>
          <a:xfrm>
            <a:off x="214282" y="1357298"/>
            <a:ext cx="8294687" cy="4572000"/>
          </a:xfrm>
          <a:prstGeom prst="rect">
            <a:avLst/>
          </a:prstGeom>
        </p:spPr>
        <p:txBody>
          <a:bodyPr vert="horz">
            <a:noAutofit/>
          </a:bodyPr>
          <a:lstStyle/>
          <a:p>
            <a:pPr marL="548640" marR="0" lvl="1" indent="-228600" algn="l" defTabSz="914400" rtl="0" eaLnBrk="1" fontAlgn="auto" latinLnBrk="0" hangingPunct="1">
              <a:lnSpc>
                <a:spcPct val="150000"/>
              </a:lnSpc>
              <a:spcBef>
                <a:spcPts val="370"/>
              </a:spcBef>
              <a:spcAft>
                <a:spcPts val="0"/>
              </a:spcAft>
              <a:buClr>
                <a:schemeClr val="accent2"/>
              </a:buClr>
              <a:buSzPct val="85000"/>
              <a:buFont typeface="Wingdings" pitchFamily="2" charset="2"/>
              <a:buNone/>
              <a:tabLst/>
              <a:defRPr/>
            </a:pPr>
            <a:r>
              <a:rPr kumimoji="0" lang="en-US" sz="2000" b="1" i="0" u="none" strike="noStrike" kern="1200" cap="none" spc="0" normalizeH="0" baseline="0" noProof="0" dirty="0">
                <a:ln>
                  <a:noFill/>
                </a:ln>
                <a:solidFill>
                  <a:srgbClr val="002060"/>
                </a:solidFill>
                <a:effectLst/>
                <a:uLnTx/>
                <a:uFillTx/>
                <a:latin typeface="Arial Narrow" pitchFamily="34" charset="0"/>
              </a:rPr>
              <a:t>Recovery Techniques Based on Immediate Update</a:t>
            </a:r>
          </a:p>
          <a:p>
            <a:pPr marL="548640" marR="0" lvl="1" indent="-228600" algn="l" defTabSz="914400" rtl="0" eaLnBrk="1" fontAlgn="auto" latinLnBrk="0" hangingPunct="1">
              <a:lnSpc>
                <a:spcPct val="150000"/>
              </a:lnSpc>
              <a:spcBef>
                <a:spcPts val="370"/>
              </a:spcBef>
              <a:spcAft>
                <a:spcPts val="0"/>
              </a:spcAft>
              <a:buClr>
                <a:schemeClr val="accent2"/>
              </a:buClr>
              <a:buSzPct val="85000"/>
              <a:tabLst/>
              <a:defRPr/>
            </a:pPr>
            <a:r>
              <a:rPr kumimoji="0" lang="en-US" sz="2000" b="1" i="0" u="none" strike="noStrike" kern="1200" cap="none" spc="0" normalizeH="0" baseline="0" noProof="0" dirty="0">
                <a:ln>
                  <a:noFill/>
                </a:ln>
                <a:solidFill>
                  <a:srgbClr val="C00000"/>
                </a:solidFill>
                <a:effectLst/>
                <a:uLnTx/>
                <a:uFillTx/>
                <a:latin typeface="Arial Narrow" pitchFamily="34" charset="0"/>
              </a:rPr>
              <a:t>Undo/Redo Algorithm</a:t>
            </a:r>
            <a:r>
              <a:rPr kumimoji="0" lang="en-US" sz="2000" b="0" i="0" u="none" strike="noStrike" kern="1200" cap="none" spc="0" normalizeH="0" baseline="0" noProof="0" dirty="0">
                <a:ln>
                  <a:noFill/>
                </a:ln>
                <a:solidFill>
                  <a:srgbClr val="C00000"/>
                </a:solidFill>
                <a:effectLst/>
                <a:uLnTx/>
                <a:uFillTx/>
                <a:latin typeface="Arial Narrow" pitchFamily="34" charset="0"/>
              </a:rPr>
              <a:t> (</a:t>
            </a:r>
            <a:r>
              <a:rPr kumimoji="0" lang="en-US" sz="2000" b="1" i="0" u="none" strike="noStrike" kern="1200" cap="none" spc="0" normalizeH="0" baseline="0" noProof="0" dirty="0">
                <a:ln>
                  <a:noFill/>
                </a:ln>
                <a:solidFill>
                  <a:srgbClr val="C00000"/>
                </a:solidFill>
                <a:effectLst/>
                <a:uLnTx/>
                <a:uFillTx/>
                <a:latin typeface="Arial Narrow" pitchFamily="34" charset="0"/>
              </a:rPr>
              <a:t>Single-user</a:t>
            </a:r>
            <a:r>
              <a:rPr kumimoji="0" lang="en-US" sz="2000" b="0" i="0" u="none" strike="noStrike" kern="1200" cap="none" spc="0" normalizeH="0" baseline="0" noProof="0" dirty="0">
                <a:ln>
                  <a:noFill/>
                </a:ln>
                <a:solidFill>
                  <a:srgbClr val="C00000"/>
                </a:solidFill>
                <a:effectLst/>
                <a:uLnTx/>
                <a:uFillTx/>
                <a:latin typeface="Arial Narrow" pitchFamily="34" charset="0"/>
              </a:rPr>
              <a:t> environment)</a:t>
            </a:r>
          </a:p>
          <a:p>
            <a:pPr marL="822960" marR="0" lvl="2" indent="-228600" algn="l" defTabSz="914400" rtl="0" eaLnBrk="1" fontAlgn="auto" latinLnBrk="0" hangingPunct="1">
              <a:lnSpc>
                <a:spcPct val="150000"/>
              </a:lnSpc>
              <a:spcBef>
                <a:spcPts val="370"/>
              </a:spcBef>
              <a:spcAft>
                <a:spcPts val="0"/>
              </a:spcAft>
              <a:buClr>
                <a:schemeClr val="accent1">
                  <a:tint val="60000"/>
                </a:schemeClr>
              </a:buClr>
              <a:buSzPct val="85000"/>
              <a:buFont typeface="Wingdings 2"/>
              <a:buChar char=""/>
              <a:tabLst/>
              <a:defRPr/>
            </a:pPr>
            <a:r>
              <a:rPr kumimoji="0" lang="en-US" sz="2000" b="0" i="0" u="none" strike="noStrike" kern="1200" cap="none" spc="0" normalizeH="0" baseline="0" noProof="0" dirty="0">
                <a:ln>
                  <a:noFill/>
                </a:ln>
                <a:solidFill>
                  <a:schemeClr val="tx1"/>
                </a:solidFill>
                <a:effectLst/>
                <a:uLnTx/>
                <a:uFillTx/>
                <a:latin typeface="Arial Narrow" pitchFamily="34" charset="0"/>
              </a:rPr>
              <a:t>Recovery schemes of this category apply </a:t>
            </a:r>
            <a:r>
              <a:rPr kumimoji="0" lang="en-US" sz="2000" b="1" i="0" u="none" strike="noStrike" kern="1200" cap="none" spc="0" normalizeH="0" baseline="0" noProof="0" dirty="0">
                <a:ln>
                  <a:noFill/>
                </a:ln>
                <a:solidFill>
                  <a:schemeClr val="tx1"/>
                </a:solidFill>
                <a:effectLst/>
                <a:uLnTx/>
                <a:uFillTx/>
                <a:latin typeface="Arial Narrow" pitchFamily="34" charset="0"/>
              </a:rPr>
              <a:t>undo</a:t>
            </a:r>
            <a:r>
              <a:rPr kumimoji="0" lang="en-US" sz="2000" b="0" i="0" u="none" strike="noStrike" kern="1200" cap="none" spc="0" normalizeH="0" baseline="0" noProof="0" dirty="0">
                <a:ln>
                  <a:noFill/>
                </a:ln>
                <a:solidFill>
                  <a:schemeClr val="tx1"/>
                </a:solidFill>
                <a:effectLst/>
                <a:uLnTx/>
                <a:uFillTx/>
                <a:latin typeface="Arial Narrow" pitchFamily="34" charset="0"/>
              </a:rPr>
              <a:t> and also </a:t>
            </a:r>
            <a:r>
              <a:rPr kumimoji="0" lang="en-US" sz="2000" b="1" i="0" u="none" strike="noStrike" kern="1200" cap="none" spc="0" normalizeH="0" baseline="0" noProof="0" dirty="0">
                <a:ln>
                  <a:noFill/>
                </a:ln>
                <a:solidFill>
                  <a:schemeClr val="tx1"/>
                </a:solidFill>
                <a:effectLst/>
                <a:uLnTx/>
                <a:uFillTx/>
                <a:latin typeface="Arial Narrow" pitchFamily="34" charset="0"/>
              </a:rPr>
              <a:t>redo</a:t>
            </a:r>
            <a:r>
              <a:rPr kumimoji="0" lang="en-US" sz="2000" b="0" i="0" u="none" strike="noStrike" kern="1200" cap="none" spc="0" normalizeH="0" baseline="0" noProof="0" dirty="0">
                <a:ln>
                  <a:noFill/>
                </a:ln>
                <a:solidFill>
                  <a:schemeClr val="tx1"/>
                </a:solidFill>
                <a:effectLst/>
                <a:uLnTx/>
                <a:uFillTx/>
                <a:latin typeface="Arial Narrow" pitchFamily="34" charset="0"/>
              </a:rPr>
              <a:t> for recovery.  </a:t>
            </a:r>
          </a:p>
          <a:p>
            <a:pPr marL="822960" marR="0" lvl="2" indent="-228600" algn="l" defTabSz="914400" rtl="0" eaLnBrk="1" fontAlgn="auto" latinLnBrk="0" hangingPunct="1">
              <a:lnSpc>
                <a:spcPct val="150000"/>
              </a:lnSpc>
              <a:spcBef>
                <a:spcPts val="370"/>
              </a:spcBef>
              <a:spcAft>
                <a:spcPts val="0"/>
              </a:spcAft>
              <a:buClr>
                <a:schemeClr val="accent1">
                  <a:tint val="60000"/>
                </a:schemeClr>
              </a:buClr>
              <a:buSzPct val="85000"/>
              <a:buFont typeface="Wingdings 2"/>
              <a:buChar char=""/>
              <a:tabLst/>
              <a:defRPr/>
            </a:pPr>
            <a:r>
              <a:rPr kumimoji="0" lang="en-US" sz="2000" b="0" i="0" u="none" strike="noStrike" kern="1200" cap="none" spc="0" normalizeH="0" baseline="0" noProof="0" dirty="0">
                <a:ln>
                  <a:noFill/>
                </a:ln>
                <a:solidFill>
                  <a:schemeClr val="tx1"/>
                </a:solidFill>
                <a:effectLst/>
                <a:uLnTx/>
                <a:uFillTx/>
                <a:latin typeface="Arial Narrow" pitchFamily="34" charset="0"/>
              </a:rPr>
              <a:t>In a single-user environment no concurrency control is required but a log is maintained under WAL. </a:t>
            </a:r>
          </a:p>
          <a:p>
            <a:pPr marL="822960" marR="0" lvl="2" indent="-228600" algn="l" defTabSz="914400" rtl="0" eaLnBrk="1" fontAlgn="auto" latinLnBrk="0" hangingPunct="1">
              <a:lnSpc>
                <a:spcPct val="150000"/>
              </a:lnSpc>
              <a:spcBef>
                <a:spcPts val="370"/>
              </a:spcBef>
              <a:spcAft>
                <a:spcPts val="0"/>
              </a:spcAft>
              <a:buClr>
                <a:schemeClr val="accent1">
                  <a:tint val="60000"/>
                </a:schemeClr>
              </a:buClr>
              <a:buSzPct val="85000"/>
              <a:buFont typeface="Wingdings 2"/>
              <a:buChar char=""/>
              <a:tabLst/>
              <a:defRPr/>
            </a:pPr>
            <a:r>
              <a:rPr kumimoji="0" lang="en-US" sz="2000" b="0" i="0" u="none" strike="noStrike" kern="1200" cap="none" spc="0" normalizeH="0" baseline="0" noProof="0" dirty="0">
                <a:ln>
                  <a:noFill/>
                </a:ln>
                <a:solidFill>
                  <a:schemeClr val="tx1"/>
                </a:solidFill>
                <a:effectLst/>
                <a:uLnTx/>
                <a:uFillTx/>
                <a:latin typeface="Arial Narrow" pitchFamily="34" charset="0"/>
              </a:rPr>
              <a:t>Note that at any time there will be one transaction in the system and it will be either in the commit table or in the active table.  </a:t>
            </a:r>
          </a:p>
          <a:p>
            <a:pPr marL="822960" marR="0" lvl="2" indent="-228600" algn="l" defTabSz="914400" rtl="0" eaLnBrk="1" fontAlgn="auto" latinLnBrk="0" hangingPunct="1">
              <a:lnSpc>
                <a:spcPct val="150000"/>
              </a:lnSpc>
              <a:spcBef>
                <a:spcPts val="370"/>
              </a:spcBef>
              <a:spcAft>
                <a:spcPts val="0"/>
              </a:spcAft>
              <a:buClr>
                <a:schemeClr val="accent1">
                  <a:tint val="60000"/>
                </a:schemeClr>
              </a:buClr>
              <a:buSzPct val="85000"/>
              <a:buFont typeface="Wingdings 2"/>
              <a:buChar char=""/>
              <a:tabLst/>
              <a:defRPr/>
            </a:pPr>
            <a:r>
              <a:rPr kumimoji="0" lang="en-US" sz="2000" b="0" i="0" u="none" strike="noStrike" kern="1200" cap="none" spc="0" normalizeH="0" baseline="0" noProof="0" dirty="0">
                <a:ln>
                  <a:noFill/>
                </a:ln>
                <a:solidFill>
                  <a:schemeClr val="tx1"/>
                </a:solidFill>
                <a:effectLst/>
                <a:uLnTx/>
                <a:uFillTx/>
                <a:latin typeface="Arial Narrow" pitchFamily="34" charset="0"/>
              </a:rPr>
              <a:t>The recovery manager performs:</a:t>
            </a:r>
          </a:p>
          <a:p>
            <a:pPr marL="1097280" marR="0" lvl="3" indent="-228600" algn="l" defTabSz="914400" rtl="0" eaLnBrk="1" fontAlgn="auto" latinLnBrk="0" hangingPunct="1">
              <a:lnSpc>
                <a:spcPct val="150000"/>
              </a:lnSpc>
              <a:spcBef>
                <a:spcPts val="370"/>
              </a:spcBef>
              <a:spcAft>
                <a:spcPts val="0"/>
              </a:spcAft>
              <a:buClr>
                <a:schemeClr val="accent3"/>
              </a:buClr>
              <a:buSzPct val="80000"/>
              <a:buFont typeface="Wingdings 2"/>
              <a:buChar char=""/>
              <a:tabLst/>
              <a:defRPr/>
            </a:pPr>
            <a:r>
              <a:rPr kumimoji="0" lang="en-US" sz="2000" b="1" i="0" u="none" strike="noStrike" kern="1200" cap="none" spc="0" normalizeH="0" baseline="0" noProof="0" dirty="0">
                <a:ln>
                  <a:noFill/>
                </a:ln>
                <a:solidFill>
                  <a:srgbClr val="C00000"/>
                </a:solidFill>
                <a:effectLst/>
                <a:uLnTx/>
                <a:uFillTx/>
                <a:latin typeface="Arial Narrow" pitchFamily="34" charset="0"/>
              </a:rPr>
              <a:t>Undo of a transaction if it is in the active table.</a:t>
            </a:r>
          </a:p>
          <a:p>
            <a:pPr marL="1097280" marR="0" lvl="3" indent="-228600" algn="l" defTabSz="914400" rtl="0" eaLnBrk="1" fontAlgn="auto" latinLnBrk="0" hangingPunct="1">
              <a:lnSpc>
                <a:spcPct val="150000"/>
              </a:lnSpc>
              <a:spcBef>
                <a:spcPts val="370"/>
              </a:spcBef>
              <a:spcAft>
                <a:spcPts val="0"/>
              </a:spcAft>
              <a:buClr>
                <a:schemeClr val="accent3"/>
              </a:buClr>
              <a:buSzPct val="80000"/>
              <a:buFont typeface="Wingdings 2"/>
              <a:buChar char=""/>
              <a:tabLst/>
              <a:defRPr/>
            </a:pPr>
            <a:r>
              <a:rPr kumimoji="0" lang="en-US" sz="2000" b="1" i="0" u="none" strike="noStrike" kern="1200" cap="none" spc="0" normalizeH="0" baseline="0" noProof="0" dirty="0">
                <a:ln>
                  <a:noFill/>
                </a:ln>
                <a:solidFill>
                  <a:srgbClr val="C00000"/>
                </a:solidFill>
                <a:effectLst/>
                <a:uLnTx/>
                <a:uFillTx/>
                <a:latin typeface="Arial Narrow" pitchFamily="34" charset="0"/>
              </a:rPr>
              <a:t>Redo of a transaction if it is in the commit table.</a:t>
            </a:r>
          </a:p>
        </p:txBody>
      </p:sp>
    </p:spTree>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A40633F-2C34-42F1-9B00-1D14BE2E24BA}" type="datetime1">
              <a:rPr lang="en-US" smtClean="0"/>
              <a:pPr/>
              <a:t>10/22/2020</a:t>
            </a:fld>
            <a:endParaRPr lang="en-IN"/>
          </a:p>
        </p:txBody>
      </p:sp>
      <p:sp>
        <p:nvSpPr>
          <p:cNvPr id="4" name="Footer Placeholder 3"/>
          <p:cNvSpPr>
            <a:spLocks noGrp="1"/>
          </p:cNvSpPr>
          <p:nvPr>
            <p:ph type="ftr" sz="quarter" idx="11"/>
          </p:nvPr>
        </p:nvSpPr>
        <p:spPr/>
        <p:txBody>
          <a:bodyPr/>
          <a:lstStyle/>
          <a:p>
            <a:r>
              <a:rPr lang="en-IN"/>
              <a:t>DBMS-UNIT-IV</a:t>
            </a:r>
          </a:p>
        </p:txBody>
      </p:sp>
      <p:sp>
        <p:nvSpPr>
          <p:cNvPr id="5" name="Slide Number Placeholder 4"/>
          <p:cNvSpPr>
            <a:spLocks noGrp="1"/>
          </p:cNvSpPr>
          <p:nvPr>
            <p:ph type="sldNum" sz="quarter" idx="12"/>
          </p:nvPr>
        </p:nvSpPr>
        <p:spPr/>
        <p:txBody>
          <a:bodyPr/>
          <a:lstStyle/>
          <a:p>
            <a:fld id="{0E2B90DE-CA9C-452B-80F9-35262CC2B070}" type="slidenum">
              <a:rPr lang="en-IN" smtClean="0"/>
              <a:pPr/>
              <a:t>23</a:t>
            </a:fld>
            <a:endParaRPr lang="en-IN"/>
          </a:p>
        </p:txBody>
      </p:sp>
      <p:sp>
        <p:nvSpPr>
          <p:cNvPr id="8" name="Rectangle 9"/>
          <p:cNvSpPr>
            <a:spLocks noGrp="1" noChangeArrowheads="1"/>
          </p:cNvSpPr>
          <p:nvPr>
            <p:ph type="title"/>
          </p:nvPr>
        </p:nvSpPr>
        <p:spPr>
          <a:xfrm>
            <a:off x="1071538" y="0"/>
            <a:ext cx="7796213" cy="992187"/>
          </a:xfrm>
        </p:spPr>
        <p:txBody>
          <a:bodyPr/>
          <a:lstStyle/>
          <a:p>
            <a:pPr algn="ctr" eaLnBrk="1" hangingPunct="1"/>
            <a:r>
              <a:rPr lang="en-US" dirty="0">
                <a:solidFill>
                  <a:srgbClr val="002060"/>
                </a:solidFill>
                <a:latin typeface="Arial Narrow" pitchFamily="34" charset="0"/>
              </a:rPr>
              <a:t>Database Recovery</a:t>
            </a:r>
          </a:p>
        </p:txBody>
      </p:sp>
      <p:sp>
        <p:nvSpPr>
          <p:cNvPr id="9" name="Rectangle 10"/>
          <p:cNvSpPr txBox="1">
            <a:spLocks noChangeArrowheads="1"/>
          </p:cNvSpPr>
          <p:nvPr/>
        </p:nvSpPr>
        <p:spPr>
          <a:xfrm>
            <a:off x="239713" y="928670"/>
            <a:ext cx="8294687" cy="5072098"/>
          </a:xfrm>
          <a:prstGeom prst="rect">
            <a:avLst/>
          </a:prstGeom>
        </p:spPr>
        <p:txBody>
          <a:bodyPr vert="horz">
            <a:noAutofit/>
          </a:bodyPr>
          <a:lstStyle/>
          <a:p>
            <a:pPr marL="274320" marR="0" lvl="0" indent="-274320" algn="l" defTabSz="914400" rtl="0" eaLnBrk="1" fontAlgn="auto" latinLnBrk="0" hangingPunct="1">
              <a:lnSpc>
                <a:spcPct val="150000"/>
              </a:lnSpc>
              <a:spcBef>
                <a:spcPts val="580"/>
              </a:spcBef>
              <a:spcAft>
                <a:spcPts val="0"/>
              </a:spcAft>
              <a:buClr>
                <a:schemeClr val="accent1"/>
              </a:buClr>
              <a:buSzPct val="85000"/>
              <a:buFont typeface="Wingdings" pitchFamily="2" charset="2"/>
              <a:buNone/>
              <a:tabLst/>
              <a:defRPr/>
            </a:pPr>
            <a:r>
              <a:rPr kumimoji="0" lang="en-US" b="0" i="0" u="none" strike="noStrike" kern="1200" cap="none" spc="0" normalizeH="0" baseline="0" noProof="0" dirty="0">
                <a:ln>
                  <a:noFill/>
                </a:ln>
                <a:solidFill>
                  <a:schemeClr val="tx1"/>
                </a:solidFill>
                <a:effectLst/>
                <a:uLnTx/>
                <a:uFillTx/>
                <a:latin typeface="Arial Narrow" pitchFamily="34" charset="0"/>
              </a:rPr>
              <a:t>Recovery Techniques Based on Immediate Update</a:t>
            </a:r>
          </a:p>
          <a:p>
            <a:pPr marL="274320" marR="0" lvl="0" indent="-274320" algn="l" defTabSz="914400" rtl="0" eaLnBrk="1" fontAlgn="auto" latinLnBrk="0" hangingPunct="1">
              <a:lnSpc>
                <a:spcPct val="150000"/>
              </a:lnSpc>
              <a:spcBef>
                <a:spcPts val="580"/>
              </a:spcBef>
              <a:spcAft>
                <a:spcPts val="0"/>
              </a:spcAft>
              <a:buClr>
                <a:schemeClr val="accent1"/>
              </a:buClr>
              <a:buSzPct val="85000"/>
              <a:tabLst/>
              <a:defRPr/>
            </a:pPr>
            <a:r>
              <a:rPr kumimoji="0" lang="en-US" b="1" i="0" u="none" strike="noStrike" kern="1200" cap="none" spc="0" normalizeH="0" baseline="0" noProof="0" dirty="0">
                <a:ln>
                  <a:noFill/>
                </a:ln>
                <a:solidFill>
                  <a:srgbClr val="990033"/>
                </a:solidFill>
                <a:effectLst/>
                <a:uLnTx/>
                <a:uFillTx/>
                <a:latin typeface="Arial Narrow" pitchFamily="34" charset="0"/>
              </a:rPr>
              <a:t>Undo/Redo Algorithm</a:t>
            </a:r>
            <a:r>
              <a:rPr kumimoji="0" lang="en-US" b="0" i="0" u="none" strike="noStrike" kern="1200" cap="none" spc="0" normalizeH="0" baseline="0" noProof="0" dirty="0">
                <a:ln>
                  <a:noFill/>
                </a:ln>
                <a:solidFill>
                  <a:srgbClr val="990033"/>
                </a:solidFill>
                <a:effectLst/>
                <a:uLnTx/>
                <a:uFillTx/>
                <a:latin typeface="Arial Narrow" pitchFamily="34" charset="0"/>
              </a:rPr>
              <a:t> (</a:t>
            </a:r>
            <a:r>
              <a:rPr kumimoji="0" lang="en-US" b="1" i="0" u="none" strike="noStrike" kern="1200" cap="none" spc="0" normalizeH="0" baseline="0" noProof="0" dirty="0">
                <a:ln>
                  <a:noFill/>
                </a:ln>
                <a:solidFill>
                  <a:srgbClr val="990033"/>
                </a:solidFill>
                <a:effectLst/>
                <a:uLnTx/>
                <a:uFillTx/>
                <a:latin typeface="Arial Narrow" pitchFamily="34" charset="0"/>
              </a:rPr>
              <a:t>Concurrent</a:t>
            </a:r>
            <a:r>
              <a:rPr kumimoji="0" lang="en-US" b="0" i="0" u="none" strike="noStrike" kern="1200" cap="none" spc="0" normalizeH="0" baseline="0" noProof="0" dirty="0">
                <a:ln>
                  <a:noFill/>
                </a:ln>
                <a:solidFill>
                  <a:srgbClr val="990033"/>
                </a:solidFill>
                <a:effectLst/>
                <a:uLnTx/>
                <a:uFillTx/>
                <a:latin typeface="Arial Narrow" pitchFamily="34" charset="0"/>
              </a:rPr>
              <a:t> execution)</a:t>
            </a:r>
          </a:p>
          <a:p>
            <a:pPr marL="274320" marR="0" lvl="0" indent="-274320" algn="l" defTabSz="914400" rtl="0" eaLnBrk="1" fontAlgn="auto" latinLnBrk="0" hangingPunct="1">
              <a:lnSpc>
                <a:spcPct val="150000"/>
              </a:lnSpc>
              <a:spcBef>
                <a:spcPts val="580"/>
              </a:spcBef>
              <a:spcAft>
                <a:spcPts val="0"/>
              </a:spcAft>
              <a:buClr>
                <a:schemeClr val="accent1"/>
              </a:buClr>
              <a:buSzPct val="85000"/>
              <a:buFont typeface="Wingdings 2"/>
              <a:buChar char=""/>
              <a:tabLst/>
              <a:defRPr/>
            </a:pPr>
            <a:r>
              <a:rPr kumimoji="0" lang="en-US" b="0" i="0" u="none" strike="noStrike" kern="1200" cap="none" spc="0" normalizeH="0" baseline="0" noProof="0" dirty="0">
                <a:ln>
                  <a:noFill/>
                </a:ln>
                <a:solidFill>
                  <a:schemeClr val="tx1"/>
                </a:solidFill>
                <a:effectLst/>
                <a:uLnTx/>
                <a:uFillTx/>
                <a:latin typeface="Arial Narrow" pitchFamily="34" charset="0"/>
              </a:rPr>
              <a:t>Recovery schemes of this category applies </a:t>
            </a:r>
            <a:r>
              <a:rPr kumimoji="0" lang="en-US" b="1" i="0" u="none" strike="noStrike" kern="1200" cap="none" spc="0" normalizeH="0" baseline="0" noProof="0" dirty="0">
                <a:ln>
                  <a:noFill/>
                </a:ln>
                <a:solidFill>
                  <a:schemeClr val="tx1"/>
                </a:solidFill>
                <a:effectLst/>
                <a:uLnTx/>
                <a:uFillTx/>
                <a:latin typeface="Arial Narrow" pitchFamily="34" charset="0"/>
              </a:rPr>
              <a:t>undo</a:t>
            </a:r>
            <a:r>
              <a:rPr kumimoji="0" lang="en-US" b="0" i="0" u="none" strike="noStrike" kern="1200" cap="none" spc="0" normalizeH="0" baseline="0" noProof="0" dirty="0">
                <a:ln>
                  <a:noFill/>
                </a:ln>
                <a:solidFill>
                  <a:schemeClr val="tx1"/>
                </a:solidFill>
                <a:effectLst/>
                <a:uLnTx/>
                <a:uFillTx/>
                <a:latin typeface="Arial Narrow" pitchFamily="34" charset="0"/>
              </a:rPr>
              <a:t> and also </a:t>
            </a:r>
            <a:r>
              <a:rPr kumimoji="0" lang="en-US" b="1" i="0" u="none" strike="noStrike" kern="1200" cap="none" spc="0" normalizeH="0" baseline="0" noProof="0" dirty="0">
                <a:ln>
                  <a:noFill/>
                </a:ln>
                <a:solidFill>
                  <a:schemeClr val="tx1"/>
                </a:solidFill>
                <a:effectLst/>
                <a:uLnTx/>
                <a:uFillTx/>
                <a:latin typeface="Arial Narrow" pitchFamily="34" charset="0"/>
              </a:rPr>
              <a:t>redo</a:t>
            </a:r>
            <a:r>
              <a:rPr kumimoji="0" lang="en-US" b="0" i="0" u="none" strike="noStrike" kern="1200" cap="none" spc="0" normalizeH="0" baseline="0" noProof="0" dirty="0">
                <a:ln>
                  <a:noFill/>
                </a:ln>
                <a:solidFill>
                  <a:schemeClr val="tx1"/>
                </a:solidFill>
                <a:effectLst/>
                <a:uLnTx/>
                <a:uFillTx/>
                <a:latin typeface="Arial Narrow" pitchFamily="34" charset="0"/>
              </a:rPr>
              <a:t> to recover the database from failure.</a:t>
            </a:r>
          </a:p>
          <a:p>
            <a:pPr marL="274320" marR="0" lvl="0" indent="-274320" algn="l" defTabSz="914400" rtl="0" eaLnBrk="1" fontAlgn="auto" latinLnBrk="0" hangingPunct="1">
              <a:lnSpc>
                <a:spcPct val="150000"/>
              </a:lnSpc>
              <a:spcBef>
                <a:spcPts val="580"/>
              </a:spcBef>
              <a:spcAft>
                <a:spcPts val="0"/>
              </a:spcAft>
              <a:buClr>
                <a:schemeClr val="accent1"/>
              </a:buClr>
              <a:buSzPct val="85000"/>
              <a:buFont typeface="Wingdings 2"/>
              <a:buChar char=""/>
              <a:tabLst/>
              <a:defRPr/>
            </a:pPr>
            <a:r>
              <a:rPr kumimoji="0" lang="en-US" b="0" i="0" u="none" strike="noStrike" kern="1200" cap="none" spc="0" normalizeH="0" baseline="0" noProof="0" dirty="0">
                <a:ln>
                  <a:noFill/>
                </a:ln>
                <a:solidFill>
                  <a:schemeClr val="tx1"/>
                </a:solidFill>
                <a:effectLst/>
                <a:uLnTx/>
                <a:uFillTx/>
                <a:latin typeface="Arial Narrow" pitchFamily="34" charset="0"/>
              </a:rPr>
              <a:t> In concurrent execution environment a concurrency control is required and log is maintained under WAL.</a:t>
            </a:r>
          </a:p>
          <a:p>
            <a:pPr marL="274320" marR="0" lvl="0" indent="-274320" algn="l" defTabSz="914400" rtl="0" eaLnBrk="1" fontAlgn="auto" latinLnBrk="0" hangingPunct="1">
              <a:lnSpc>
                <a:spcPct val="150000"/>
              </a:lnSpc>
              <a:spcBef>
                <a:spcPts val="580"/>
              </a:spcBef>
              <a:spcAft>
                <a:spcPts val="0"/>
              </a:spcAft>
              <a:buClr>
                <a:schemeClr val="accent1"/>
              </a:buClr>
              <a:buSzPct val="85000"/>
              <a:buFont typeface="Wingdings 2"/>
              <a:buChar char=""/>
              <a:tabLst/>
              <a:defRPr/>
            </a:pPr>
            <a:r>
              <a:rPr kumimoji="0" lang="en-US" b="0" i="0" u="none" strike="noStrike" kern="1200" cap="none" spc="0" normalizeH="0" baseline="0" noProof="0" dirty="0">
                <a:ln>
                  <a:noFill/>
                </a:ln>
                <a:solidFill>
                  <a:schemeClr val="tx1"/>
                </a:solidFill>
                <a:effectLst/>
                <a:uLnTx/>
                <a:uFillTx/>
                <a:latin typeface="Arial Narrow" pitchFamily="34" charset="0"/>
              </a:rPr>
              <a:t>Commit table records transactions to be committed and active table records active transactions.  To minimize the work of the recovery manager </a:t>
            </a:r>
            <a:r>
              <a:rPr kumimoji="0" lang="en-US" b="0" i="0" u="none" strike="noStrike" kern="1200" cap="none" spc="0" normalizeH="0" baseline="0" noProof="0" dirty="0" err="1">
                <a:ln>
                  <a:noFill/>
                </a:ln>
                <a:solidFill>
                  <a:schemeClr val="tx1"/>
                </a:solidFill>
                <a:effectLst/>
                <a:uLnTx/>
                <a:uFillTx/>
                <a:latin typeface="Arial Narrow" pitchFamily="34" charset="0"/>
              </a:rPr>
              <a:t>checkpointing</a:t>
            </a:r>
            <a:r>
              <a:rPr kumimoji="0" lang="en-US" b="0" i="0" u="none" strike="noStrike" kern="1200" cap="none" spc="0" normalizeH="0" baseline="0" noProof="0" dirty="0">
                <a:ln>
                  <a:noFill/>
                </a:ln>
                <a:solidFill>
                  <a:schemeClr val="tx1"/>
                </a:solidFill>
                <a:effectLst/>
                <a:uLnTx/>
                <a:uFillTx/>
                <a:latin typeface="Arial Narrow" pitchFamily="34" charset="0"/>
              </a:rPr>
              <a:t> is used.  </a:t>
            </a:r>
          </a:p>
          <a:p>
            <a:pPr marL="274320" marR="0" lvl="0" indent="-274320" algn="l" defTabSz="914400" rtl="0" eaLnBrk="1" fontAlgn="auto" latinLnBrk="0" hangingPunct="1">
              <a:lnSpc>
                <a:spcPct val="150000"/>
              </a:lnSpc>
              <a:spcBef>
                <a:spcPts val="580"/>
              </a:spcBef>
              <a:spcAft>
                <a:spcPts val="0"/>
              </a:spcAft>
              <a:buClr>
                <a:schemeClr val="accent1"/>
              </a:buClr>
              <a:buSzPct val="85000"/>
              <a:buFont typeface="Wingdings 2"/>
              <a:buChar char=""/>
              <a:tabLst/>
              <a:defRPr/>
            </a:pPr>
            <a:r>
              <a:rPr kumimoji="0" lang="en-US" b="0" i="0" u="none" strike="noStrike" kern="1200" cap="none" spc="0" normalizeH="0" baseline="0" noProof="0" dirty="0">
                <a:ln>
                  <a:noFill/>
                </a:ln>
                <a:solidFill>
                  <a:schemeClr val="tx1"/>
                </a:solidFill>
                <a:effectLst/>
                <a:uLnTx/>
                <a:uFillTx/>
                <a:latin typeface="Arial Narrow" pitchFamily="34" charset="0"/>
              </a:rPr>
              <a:t>The recovery performs:</a:t>
            </a:r>
          </a:p>
          <a:p>
            <a:pPr marL="548640" marR="0" lvl="1" indent="-228600" algn="l" defTabSz="914400" rtl="0" eaLnBrk="1" fontAlgn="auto" latinLnBrk="0" hangingPunct="1">
              <a:lnSpc>
                <a:spcPct val="150000"/>
              </a:lnSpc>
              <a:spcBef>
                <a:spcPts val="370"/>
              </a:spcBef>
              <a:spcAft>
                <a:spcPts val="0"/>
              </a:spcAft>
              <a:buClr>
                <a:schemeClr val="accent2"/>
              </a:buClr>
              <a:buSzPct val="85000"/>
              <a:buFont typeface="Wingdings 2"/>
              <a:buChar char=""/>
              <a:tabLst/>
              <a:defRPr/>
            </a:pPr>
            <a:r>
              <a:rPr kumimoji="0" lang="en-US" b="1" i="0" u="none" strike="noStrike" kern="1200" cap="none" spc="0" normalizeH="0" baseline="0" noProof="0" dirty="0">
                <a:ln>
                  <a:noFill/>
                </a:ln>
                <a:solidFill>
                  <a:schemeClr val="accent2"/>
                </a:solidFill>
                <a:effectLst/>
                <a:uLnTx/>
                <a:uFillTx/>
                <a:latin typeface="Arial Narrow" pitchFamily="34" charset="0"/>
              </a:rPr>
              <a:t>Undo</a:t>
            </a:r>
            <a:r>
              <a:rPr kumimoji="0" lang="en-US" b="0" i="0" u="none" strike="noStrike" kern="1200" cap="none" spc="0" normalizeH="0" baseline="0" noProof="0" dirty="0">
                <a:ln>
                  <a:noFill/>
                </a:ln>
                <a:solidFill>
                  <a:schemeClr val="accent2"/>
                </a:solidFill>
                <a:effectLst/>
                <a:uLnTx/>
                <a:uFillTx/>
                <a:latin typeface="Arial Narrow" pitchFamily="34" charset="0"/>
              </a:rPr>
              <a:t> of a transaction if it is in the </a:t>
            </a:r>
            <a:r>
              <a:rPr kumimoji="0" lang="en-US" b="1" i="0" u="none" strike="noStrike" kern="1200" cap="none" spc="0" normalizeH="0" baseline="0" noProof="0" dirty="0">
                <a:ln>
                  <a:noFill/>
                </a:ln>
                <a:solidFill>
                  <a:schemeClr val="accent2"/>
                </a:solidFill>
                <a:effectLst/>
                <a:uLnTx/>
                <a:uFillTx/>
                <a:latin typeface="Arial Narrow" pitchFamily="34" charset="0"/>
              </a:rPr>
              <a:t>active</a:t>
            </a:r>
            <a:r>
              <a:rPr kumimoji="0" lang="en-US" b="0" i="0" u="none" strike="noStrike" kern="1200" cap="none" spc="0" normalizeH="0" baseline="0" noProof="0" dirty="0">
                <a:ln>
                  <a:noFill/>
                </a:ln>
                <a:solidFill>
                  <a:schemeClr val="accent2"/>
                </a:solidFill>
                <a:effectLst/>
                <a:uLnTx/>
                <a:uFillTx/>
                <a:latin typeface="Arial Narrow" pitchFamily="34" charset="0"/>
              </a:rPr>
              <a:t> table.</a:t>
            </a:r>
          </a:p>
          <a:p>
            <a:pPr marL="548640" marR="0" lvl="1" indent="-228600" algn="l" defTabSz="914400" rtl="0" eaLnBrk="1" fontAlgn="auto" latinLnBrk="0" hangingPunct="1">
              <a:lnSpc>
                <a:spcPct val="150000"/>
              </a:lnSpc>
              <a:spcBef>
                <a:spcPts val="370"/>
              </a:spcBef>
              <a:spcAft>
                <a:spcPts val="0"/>
              </a:spcAft>
              <a:buClr>
                <a:schemeClr val="accent2"/>
              </a:buClr>
              <a:buSzPct val="85000"/>
              <a:buFont typeface="Wingdings 2"/>
              <a:buChar char=""/>
              <a:tabLst/>
              <a:defRPr/>
            </a:pPr>
            <a:r>
              <a:rPr kumimoji="0" lang="en-US" b="1" i="0" u="none" strike="noStrike" kern="1200" cap="none" spc="0" normalizeH="0" baseline="0" noProof="0" dirty="0">
                <a:ln>
                  <a:noFill/>
                </a:ln>
                <a:solidFill>
                  <a:schemeClr val="accent2"/>
                </a:solidFill>
                <a:effectLst/>
                <a:uLnTx/>
                <a:uFillTx/>
                <a:latin typeface="Arial Narrow" pitchFamily="34" charset="0"/>
              </a:rPr>
              <a:t>Redo</a:t>
            </a:r>
            <a:r>
              <a:rPr kumimoji="0" lang="en-US" b="0" i="0" u="none" strike="noStrike" kern="1200" cap="none" spc="0" normalizeH="0" baseline="0" noProof="0" dirty="0">
                <a:ln>
                  <a:noFill/>
                </a:ln>
                <a:solidFill>
                  <a:schemeClr val="accent2"/>
                </a:solidFill>
                <a:effectLst/>
                <a:uLnTx/>
                <a:uFillTx/>
                <a:latin typeface="Arial Narrow" pitchFamily="34" charset="0"/>
              </a:rPr>
              <a:t> of a transaction if it is in the </a:t>
            </a:r>
            <a:r>
              <a:rPr kumimoji="0" lang="en-US" b="1" i="0" u="none" strike="noStrike" kern="1200" cap="none" spc="0" normalizeH="0" baseline="0" noProof="0" dirty="0">
                <a:ln>
                  <a:noFill/>
                </a:ln>
                <a:solidFill>
                  <a:schemeClr val="accent2"/>
                </a:solidFill>
                <a:effectLst/>
                <a:uLnTx/>
                <a:uFillTx/>
                <a:latin typeface="Arial Narrow" pitchFamily="34" charset="0"/>
              </a:rPr>
              <a:t>commit</a:t>
            </a:r>
            <a:r>
              <a:rPr kumimoji="0" lang="en-US" b="0" i="0" u="none" strike="noStrike" kern="1200" cap="none" spc="0" normalizeH="0" baseline="0" noProof="0" dirty="0">
                <a:ln>
                  <a:noFill/>
                </a:ln>
                <a:solidFill>
                  <a:schemeClr val="accent2"/>
                </a:solidFill>
                <a:effectLst/>
                <a:uLnTx/>
                <a:uFillTx/>
                <a:latin typeface="Arial Narrow" pitchFamily="34" charset="0"/>
              </a:rPr>
              <a:t> table.</a:t>
            </a:r>
          </a:p>
          <a:p>
            <a:pPr marL="274320" marR="0" lvl="0" indent="-274320" algn="l" defTabSz="914400" rtl="0" eaLnBrk="1" fontAlgn="auto" latinLnBrk="0" hangingPunct="1">
              <a:lnSpc>
                <a:spcPct val="150000"/>
              </a:lnSpc>
              <a:spcBef>
                <a:spcPts val="580"/>
              </a:spcBef>
              <a:spcAft>
                <a:spcPts val="0"/>
              </a:spcAft>
              <a:buClr>
                <a:schemeClr val="accent1"/>
              </a:buClr>
              <a:buSzPct val="85000"/>
              <a:buFont typeface="Wingdings 2"/>
              <a:buChar char=""/>
              <a:tabLst/>
              <a:defRPr/>
            </a:pPr>
            <a:endParaRPr kumimoji="0" lang="en-US" b="0" i="0" u="none" strike="noStrike" kern="1200" cap="none" spc="0" normalizeH="0" baseline="0" noProof="0" dirty="0">
              <a:ln>
                <a:noFill/>
              </a:ln>
              <a:solidFill>
                <a:schemeClr val="tx1"/>
              </a:solidFill>
              <a:effectLst/>
              <a:uLnTx/>
              <a:uFillTx/>
              <a:latin typeface="Arial Narrow" pitchFamily="34" charset="0"/>
            </a:endParaRPr>
          </a:p>
        </p:txBody>
      </p:sp>
    </p:spTree>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A40633F-2C34-42F1-9B00-1D14BE2E24BA}" type="datetime1">
              <a:rPr lang="en-US" smtClean="0"/>
              <a:pPr/>
              <a:t>10/22/2020</a:t>
            </a:fld>
            <a:endParaRPr lang="en-IN"/>
          </a:p>
        </p:txBody>
      </p:sp>
      <p:sp>
        <p:nvSpPr>
          <p:cNvPr id="4" name="Footer Placeholder 3"/>
          <p:cNvSpPr>
            <a:spLocks noGrp="1"/>
          </p:cNvSpPr>
          <p:nvPr>
            <p:ph type="ftr" sz="quarter" idx="11"/>
          </p:nvPr>
        </p:nvSpPr>
        <p:spPr/>
        <p:txBody>
          <a:bodyPr/>
          <a:lstStyle/>
          <a:p>
            <a:r>
              <a:rPr lang="en-IN"/>
              <a:t>DBMS-UNIT-IV</a:t>
            </a:r>
          </a:p>
        </p:txBody>
      </p:sp>
      <p:sp>
        <p:nvSpPr>
          <p:cNvPr id="5" name="Slide Number Placeholder 4"/>
          <p:cNvSpPr>
            <a:spLocks noGrp="1"/>
          </p:cNvSpPr>
          <p:nvPr>
            <p:ph type="sldNum" sz="quarter" idx="12"/>
          </p:nvPr>
        </p:nvSpPr>
        <p:spPr/>
        <p:txBody>
          <a:bodyPr/>
          <a:lstStyle/>
          <a:p>
            <a:fld id="{0E2B90DE-CA9C-452B-80F9-35262CC2B070}" type="slidenum">
              <a:rPr lang="en-IN" smtClean="0"/>
              <a:pPr/>
              <a:t>24</a:t>
            </a:fld>
            <a:endParaRPr lang="en-IN"/>
          </a:p>
        </p:txBody>
      </p:sp>
      <p:sp>
        <p:nvSpPr>
          <p:cNvPr id="8" name="Rectangle 10"/>
          <p:cNvSpPr>
            <a:spLocks noGrp="1" noChangeArrowheads="1"/>
          </p:cNvSpPr>
          <p:nvPr>
            <p:ph type="title"/>
          </p:nvPr>
        </p:nvSpPr>
        <p:spPr>
          <a:xfrm>
            <a:off x="1071538" y="285728"/>
            <a:ext cx="7796213" cy="992187"/>
          </a:xfrm>
        </p:spPr>
        <p:txBody>
          <a:bodyPr/>
          <a:lstStyle/>
          <a:p>
            <a:pPr algn="ctr" eaLnBrk="1" hangingPunct="1">
              <a:lnSpc>
                <a:spcPct val="150000"/>
              </a:lnSpc>
            </a:pPr>
            <a:r>
              <a:rPr lang="en-US" dirty="0">
                <a:solidFill>
                  <a:srgbClr val="002060"/>
                </a:solidFill>
                <a:latin typeface="Arial Narrow" pitchFamily="34" charset="0"/>
              </a:rPr>
              <a:t>Database Recovery</a:t>
            </a:r>
          </a:p>
        </p:txBody>
      </p:sp>
      <p:sp>
        <p:nvSpPr>
          <p:cNvPr id="9" name="Rectangle 11"/>
          <p:cNvSpPr txBox="1">
            <a:spLocks noChangeArrowheads="1"/>
          </p:cNvSpPr>
          <p:nvPr/>
        </p:nvSpPr>
        <p:spPr>
          <a:xfrm>
            <a:off x="285720" y="1357298"/>
            <a:ext cx="8294687" cy="2209800"/>
          </a:xfrm>
          <a:prstGeom prst="rect">
            <a:avLst/>
          </a:prstGeom>
        </p:spPr>
        <p:txBody>
          <a:bodyPr vert="horz">
            <a:normAutofit fontScale="92500"/>
          </a:bodyPr>
          <a:lstStyle/>
          <a:p>
            <a:pPr marL="274320" marR="0" lvl="0" indent="-274320" algn="l" defTabSz="914400" rtl="0" eaLnBrk="1" fontAlgn="auto" latinLnBrk="0" hangingPunct="1">
              <a:lnSpc>
                <a:spcPct val="150000"/>
              </a:lnSpc>
              <a:spcBef>
                <a:spcPts val="580"/>
              </a:spcBef>
              <a:spcAft>
                <a:spcPts val="0"/>
              </a:spcAft>
              <a:buClr>
                <a:schemeClr val="accent1"/>
              </a:buClr>
              <a:buSzPct val="85000"/>
              <a:buFont typeface="Wingdings" pitchFamily="2" charset="2"/>
              <a:buNone/>
              <a:tabLst/>
              <a:defRPr/>
            </a:pPr>
            <a:r>
              <a:rPr kumimoji="0" lang="en-US" sz="2400" b="0" i="0" u="none" strike="noStrike" kern="1200" cap="none" spc="0" normalizeH="0" baseline="0" noProof="0" dirty="0">
                <a:ln>
                  <a:noFill/>
                </a:ln>
                <a:solidFill>
                  <a:srgbClr val="C00000"/>
                </a:solidFill>
                <a:effectLst/>
                <a:uLnTx/>
                <a:uFillTx/>
                <a:latin typeface="Arial Narrow" pitchFamily="34" charset="0"/>
              </a:rPr>
              <a:t>Shadow Paging</a:t>
            </a:r>
          </a:p>
          <a:p>
            <a:pPr marL="274320" marR="0" lvl="0" indent="-274320" algn="l" defTabSz="914400" rtl="0" eaLnBrk="1" fontAlgn="auto" latinLnBrk="0" hangingPunct="1">
              <a:lnSpc>
                <a:spcPct val="150000"/>
              </a:lnSpc>
              <a:spcBef>
                <a:spcPts val="580"/>
              </a:spcBef>
              <a:spcAft>
                <a:spcPts val="0"/>
              </a:spcAft>
              <a:buClr>
                <a:schemeClr val="accent1"/>
              </a:buClr>
              <a:buSzPct val="85000"/>
              <a:buFont typeface="Wingdings 2"/>
              <a:buChar char=""/>
              <a:tabLst/>
              <a:defRPr/>
            </a:pPr>
            <a:r>
              <a:rPr kumimoji="0" lang="en-US" sz="2400" b="0" i="0" u="none" strike="noStrike" kern="1200" cap="none" spc="0" normalizeH="0" baseline="0" noProof="0" dirty="0">
                <a:ln>
                  <a:noFill/>
                </a:ln>
                <a:solidFill>
                  <a:schemeClr val="tx1"/>
                </a:solidFill>
                <a:effectLst/>
                <a:uLnTx/>
                <a:uFillTx/>
                <a:latin typeface="Arial Narrow" pitchFamily="34" charset="0"/>
              </a:rPr>
              <a:t>The AFIM does not overwrite its BFIM but recorded at another place on the disk.  Thus, at any time a data item has AFIM and BFIM (Shadow copy of the data item) at two different places on the disk.</a:t>
            </a:r>
          </a:p>
          <a:p>
            <a:pPr marL="274320" marR="0" lvl="0" indent="-274320" algn="l" defTabSz="914400" rtl="0" eaLnBrk="1" fontAlgn="auto" latinLnBrk="0" hangingPunct="1">
              <a:lnSpc>
                <a:spcPct val="150000"/>
              </a:lnSpc>
              <a:spcBef>
                <a:spcPts val="580"/>
              </a:spcBef>
              <a:spcAft>
                <a:spcPts val="0"/>
              </a:spcAft>
              <a:buClr>
                <a:schemeClr val="accent1"/>
              </a:buClr>
              <a:buSzPct val="85000"/>
              <a:buFont typeface="Wingdings 2"/>
              <a:buChar char=""/>
              <a:tabLst/>
              <a:defRPr/>
            </a:pPr>
            <a:endParaRPr kumimoji="0" lang="en-US" sz="2400" b="0" i="0" u="none" strike="noStrike" kern="1200" cap="none" spc="0" normalizeH="0" baseline="0" noProof="0" dirty="0">
              <a:ln>
                <a:noFill/>
              </a:ln>
              <a:solidFill>
                <a:schemeClr val="tx1"/>
              </a:solidFill>
              <a:effectLst/>
              <a:uLnTx/>
              <a:uFillTx/>
              <a:latin typeface="Arial Narrow" pitchFamily="34" charset="0"/>
            </a:endParaRPr>
          </a:p>
        </p:txBody>
      </p:sp>
      <p:graphicFrame>
        <p:nvGraphicFramePr>
          <p:cNvPr id="10" name="Object 5"/>
          <p:cNvGraphicFramePr>
            <a:graphicFrameLocks noGrp="1" noChangeAspect="1"/>
          </p:cNvGraphicFramePr>
          <p:nvPr>
            <p:ph idx="4294967295"/>
          </p:nvPr>
        </p:nvGraphicFramePr>
        <p:xfrm>
          <a:off x="2133600" y="3665552"/>
          <a:ext cx="4268788" cy="1906588"/>
        </p:xfrm>
        <a:graphic>
          <a:graphicData uri="http://schemas.openxmlformats.org/presentationml/2006/ole">
            <p:oleObj spid="_x0000_s1029" name="VISIO" r:id="rId3" imgW="16925925" imgH="7277100" progId="">
              <p:embed/>
            </p:oleObj>
          </a:graphicData>
        </a:graphic>
      </p:graphicFrame>
      <p:sp>
        <p:nvSpPr>
          <p:cNvPr id="11" name="Rectangle 6"/>
          <p:cNvSpPr>
            <a:spLocks noChangeArrowheads="1"/>
          </p:cNvSpPr>
          <p:nvPr/>
        </p:nvSpPr>
        <p:spPr bwMode="auto">
          <a:xfrm>
            <a:off x="2066925" y="5584825"/>
            <a:ext cx="3640677" cy="870495"/>
          </a:xfrm>
          <a:prstGeom prst="rect">
            <a:avLst/>
          </a:prstGeom>
          <a:noFill/>
          <a:ln w="9525">
            <a:noFill/>
            <a:miter lim="800000"/>
            <a:headEnd/>
            <a:tailEnd/>
          </a:ln>
          <a:effectLst/>
        </p:spPr>
        <p:txBody>
          <a:bodyPr wrap="none">
            <a:spAutoFit/>
          </a:bodyPr>
          <a:lstStyle/>
          <a:p>
            <a:pPr eaLnBrk="1" hangingPunct="1">
              <a:lnSpc>
                <a:spcPct val="150000"/>
              </a:lnSpc>
            </a:pPr>
            <a:r>
              <a:rPr lang="en-US" b="1" dirty="0">
                <a:solidFill>
                  <a:schemeClr val="accent2"/>
                </a:solidFill>
                <a:latin typeface="Arial Narrow" pitchFamily="34" charset="0"/>
              </a:rPr>
              <a:t>X and Y:  Shadow copies of data items</a:t>
            </a:r>
          </a:p>
          <a:p>
            <a:pPr eaLnBrk="1" hangingPunct="1">
              <a:lnSpc>
                <a:spcPct val="150000"/>
              </a:lnSpc>
            </a:pPr>
            <a:r>
              <a:rPr lang="en-US" b="1" dirty="0">
                <a:solidFill>
                  <a:schemeClr val="accent2"/>
                </a:solidFill>
                <a:latin typeface="Arial Narrow" pitchFamily="34" charset="0"/>
              </a:rPr>
              <a:t>X' and Y': Current copies of data items</a:t>
            </a:r>
          </a:p>
        </p:txBody>
      </p:sp>
    </p:spTree>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A40633F-2C34-42F1-9B00-1D14BE2E24BA}" type="datetime1">
              <a:rPr lang="en-US" smtClean="0"/>
              <a:pPr/>
              <a:t>10/22/2020</a:t>
            </a:fld>
            <a:endParaRPr lang="en-IN"/>
          </a:p>
        </p:txBody>
      </p:sp>
      <p:sp>
        <p:nvSpPr>
          <p:cNvPr id="4" name="Footer Placeholder 3"/>
          <p:cNvSpPr>
            <a:spLocks noGrp="1"/>
          </p:cNvSpPr>
          <p:nvPr>
            <p:ph type="ftr" sz="quarter" idx="11"/>
          </p:nvPr>
        </p:nvSpPr>
        <p:spPr/>
        <p:txBody>
          <a:bodyPr/>
          <a:lstStyle/>
          <a:p>
            <a:r>
              <a:rPr lang="en-IN"/>
              <a:t>DBMS-UNIT-IV</a:t>
            </a:r>
          </a:p>
        </p:txBody>
      </p:sp>
      <p:sp>
        <p:nvSpPr>
          <p:cNvPr id="5" name="Slide Number Placeholder 4"/>
          <p:cNvSpPr>
            <a:spLocks noGrp="1"/>
          </p:cNvSpPr>
          <p:nvPr>
            <p:ph type="sldNum" sz="quarter" idx="12"/>
          </p:nvPr>
        </p:nvSpPr>
        <p:spPr/>
        <p:txBody>
          <a:bodyPr/>
          <a:lstStyle/>
          <a:p>
            <a:fld id="{0E2B90DE-CA9C-452B-80F9-35262CC2B070}" type="slidenum">
              <a:rPr lang="en-IN" smtClean="0"/>
              <a:pPr/>
              <a:t>25</a:t>
            </a:fld>
            <a:endParaRPr lang="en-IN"/>
          </a:p>
        </p:txBody>
      </p:sp>
      <p:sp>
        <p:nvSpPr>
          <p:cNvPr id="8" name="Rectangle 9"/>
          <p:cNvSpPr>
            <a:spLocks noGrp="1" noChangeArrowheads="1"/>
          </p:cNvSpPr>
          <p:nvPr>
            <p:ph type="title"/>
          </p:nvPr>
        </p:nvSpPr>
        <p:spPr>
          <a:xfrm>
            <a:off x="228600" y="303213"/>
            <a:ext cx="7796213" cy="992187"/>
          </a:xfrm>
        </p:spPr>
        <p:txBody>
          <a:bodyPr/>
          <a:lstStyle/>
          <a:p>
            <a:pPr algn="ctr" eaLnBrk="1" hangingPunct="1"/>
            <a:r>
              <a:rPr lang="en-US" dirty="0">
                <a:solidFill>
                  <a:srgbClr val="002060"/>
                </a:solidFill>
                <a:latin typeface="Arial Narrow" pitchFamily="34" charset="0"/>
              </a:rPr>
              <a:t>Database Recovery</a:t>
            </a:r>
          </a:p>
        </p:txBody>
      </p:sp>
      <p:sp>
        <p:nvSpPr>
          <p:cNvPr id="9" name="Rectangle 10"/>
          <p:cNvSpPr txBox="1">
            <a:spLocks noChangeArrowheads="1"/>
          </p:cNvSpPr>
          <p:nvPr/>
        </p:nvSpPr>
        <p:spPr>
          <a:xfrm>
            <a:off x="285720" y="1428736"/>
            <a:ext cx="8294687" cy="2124075"/>
          </a:xfrm>
          <a:prstGeom prst="rect">
            <a:avLst/>
          </a:prstGeom>
        </p:spPr>
        <p:txBody>
          <a:bodyPr vert="horz">
            <a:normAutofit fontScale="92500" lnSpcReduction="10000"/>
          </a:bodyPr>
          <a:lstStyle/>
          <a:p>
            <a:pPr marL="274320" marR="0" lvl="0" indent="-274320" algn="l" defTabSz="914400" rtl="0" eaLnBrk="1" fontAlgn="auto" latinLnBrk="0" hangingPunct="1">
              <a:lnSpc>
                <a:spcPct val="150000"/>
              </a:lnSpc>
              <a:spcBef>
                <a:spcPts val="580"/>
              </a:spcBef>
              <a:spcAft>
                <a:spcPts val="0"/>
              </a:spcAft>
              <a:buClr>
                <a:schemeClr val="accent1"/>
              </a:buClr>
              <a:buSzPct val="85000"/>
              <a:buFont typeface="Wingdings" pitchFamily="2" charset="2"/>
              <a:buNone/>
              <a:tabLst/>
              <a:defRPr/>
            </a:pPr>
            <a:r>
              <a:rPr kumimoji="0" lang="en-US" sz="2400" b="0" i="0" u="none" strike="noStrike" kern="1200" cap="none" spc="0" normalizeH="0" baseline="0" noProof="0" dirty="0">
                <a:ln>
                  <a:noFill/>
                </a:ln>
                <a:solidFill>
                  <a:srgbClr val="C00000"/>
                </a:solidFill>
                <a:effectLst/>
                <a:uLnTx/>
                <a:uFillTx/>
                <a:latin typeface="Arial Narrow" pitchFamily="34" charset="0"/>
              </a:rPr>
              <a:t>Shadow Paging</a:t>
            </a:r>
          </a:p>
          <a:p>
            <a:pPr marL="274320" marR="0" lvl="0" indent="-274320" algn="l" defTabSz="914400" rtl="0" eaLnBrk="1" fontAlgn="auto" latinLnBrk="0" hangingPunct="1">
              <a:lnSpc>
                <a:spcPct val="150000"/>
              </a:lnSpc>
              <a:spcBef>
                <a:spcPts val="580"/>
              </a:spcBef>
              <a:spcAft>
                <a:spcPts val="0"/>
              </a:spcAft>
              <a:buClr>
                <a:schemeClr val="accent1"/>
              </a:buClr>
              <a:buSzPct val="85000"/>
              <a:buFont typeface="Wingdings 2"/>
              <a:buChar char=""/>
              <a:tabLst/>
              <a:defRPr/>
            </a:pPr>
            <a:r>
              <a:rPr kumimoji="0" lang="en-US" sz="2400" b="0" i="0" u="none" strike="noStrike" kern="1200" cap="none" spc="0" normalizeH="0" baseline="0" noProof="0" dirty="0">
                <a:ln>
                  <a:noFill/>
                </a:ln>
                <a:solidFill>
                  <a:schemeClr val="tx1"/>
                </a:solidFill>
                <a:effectLst/>
                <a:uLnTx/>
                <a:uFillTx/>
                <a:latin typeface="Arial Narrow" pitchFamily="34" charset="0"/>
              </a:rPr>
              <a:t>To manage access of data items by concurrent transactions two directories (current and shadow) are used.  </a:t>
            </a:r>
          </a:p>
          <a:p>
            <a:pPr marL="548640" marR="0" lvl="1" indent="-228600" algn="l" defTabSz="914400" rtl="0" eaLnBrk="1" fontAlgn="auto" latinLnBrk="0" hangingPunct="1">
              <a:lnSpc>
                <a:spcPct val="150000"/>
              </a:lnSpc>
              <a:spcBef>
                <a:spcPts val="370"/>
              </a:spcBef>
              <a:spcAft>
                <a:spcPts val="0"/>
              </a:spcAft>
              <a:buClr>
                <a:schemeClr val="accent2"/>
              </a:buClr>
              <a:buSzPct val="85000"/>
              <a:buFont typeface="Wingdings 2"/>
              <a:buChar char=""/>
              <a:tabLst/>
              <a:defRPr/>
            </a:pPr>
            <a:r>
              <a:rPr kumimoji="0" lang="en-US" sz="2200" b="0" i="0" u="none" strike="noStrike" kern="1200" cap="none" spc="0" normalizeH="0" baseline="0" noProof="0" dirty="0">
                <a:ln>
                  <a:noFill/>
                </a:ln>
                <a:solidFill>
                  <a:schemeClr val="tx1"/>
                </a:solidFill>
                <a:effectLst/>
                <a:uLnTx/>
                <a:uFillTx/>
                <a:latin typeface="Arial Narrow" pitchFamily="34" charset="0"/>
              </a:rPr>
              <a:t>The directory arrangement is illustrated below.  Here a page is a data item.</a:t>
            </a:r>
          </a:p>
          <a:p>
            <a:pPr marL="274320" marR="0" lvl="0" indent="-274320" algn="l" defTabSz="914400" rtl="0" eaLnBrk="1" fontAlgn="auto" latinLnBrk="0" hangingPunct="1">
              <a:lnSpc>
                <a:spcPct val="80000"/>
              </a:lnSpc>
              <a:spcBef>
                <a:spcPts val="580"/>
              </a:spcBef>
              <a:spcAft>
                <a:spcPts val="0"/>
              </a:spcAft>
              <a:buClr>
                <a:schemeClr val="accent1"/>
              </a:buClr>
              <a:buSzPct val="85000"/>
              <a:buFont typeface="Wingdings 2"/>
              <a:buChar char=""/>
              <a:tabLst/>
              <a:defRPr/>
            </a:pPr>
            <a:endParaRPr kumimoji="0" lang="en-US" sz="2400" b="0" i="0" u="none" strike="noStrike" kern="1200" cap="none" spc="0" normalizeH="0" baseline="0" noProof="0" dirty="0">
              <a:ln>
                <a:noFill/>
              </a:ln>
              <a:solidFill>
                <a:schemeClr val="tx1"/>
              </a:solidFill>
              <a:effectLst/>
              <a:uLnTx/>
              <a:uFillTx/>
              <a:latin typeface="Arial Narrow" pitchFamily="34" charset="0"/>
            </a:endParaRPr>
          </a:p>
        </p:txBody>
      </p:sp>
      <p:pic>
        <p:nvPicPr>
          <p:cNvPr id="10" name="Picture 11" descr="fig19_05"/>
          <p:cNvPicPr>
            <a:picLocks noChangeAspect="1" noChangeArrowheads="1"/>
          </p:cNvPicPr>
          <p:nvPr/>
        </p:nvPicPr>
        <p:blipFill>
          <a:blip r:embed="rId2">
            <a:duotone>
              <a:prstClr val="black"/>
              <a:schemeClr val="accent5">
                <a:tint val="45000"/>
                <a:satMod val="400000"/>
              </a:schemeClr>
            </a:duotone>
          </a:blip>
          <a:srcRect r="13830"/>
          <a:stretch>
            <a:fillRect/>
          </a:stretch>
        </p:blipFill>
        <p:spPr bwMode="auto">
          <a:xfrm>
            <a:off x="1500166" y="3571876"/>
            <a:ext cx="6172200" cy="2714625"/>
          </a:xfrm>
          <a:prstGeom prst="rect">
            <a:avLst/>
          </a:prstGeom>
          <a:noFill/>
          <a:ln w="9525">
            <a:noFill/>
            <a:miter lim="800000"/>
            <a:headEnd/>
            <a:tailEnd/>
          </a:ln>
        </p:spPr>
      </p:pic>
    </p:spTree>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A40633F-2C34-42F1-9B00-1D14BE2E24BA}" type="datetime1">
              <a:rPr lang="en-US" smtClean="0"/>
              <a:pPr/>
              <a:t>10/22/2020</a:t>
            </a:fld>
            <a:endParaRPr lang="en-IN"/>
          </a:p>
        </p:txBody>
      </p:sp>
      <p:sp>
        <p:nvSpPr>
          <p:cNvPr id="4" name="Footer Placeholder 3"/>
          <p:cNvSpPr>
            <a:spLocks noGrp="1"/>
          </p:cNvSpPr>
          <p:nvPr>
            <p:ph type="ftr" sz="quarter" idx="11"/>
          </p:nvPr>
        </p:nvSpPr>
        <p:spPr/>
        <p:txBody>
          <a:bodyPr/>
          <a:lstStyle/>
          <a:p>
            <a:r>
              <a:rPr lang="en-IN"/>
              <a:t>DBMS-UNIT-IV</a:t>
            </a:r>
          </a:p>
        </p:txBody>
      </p:sp>
      <p:sp>
        <p:nvSpPr>
          <p:cNvPr id="5" name="Slide Number Placeholder 4"/>
          <p:cNvSpPr>
            <a:spLocks noGrp="1"/>
          </p:cNvSpPr>
          <p:nvPr>
            <p:ph type="sldNum" sz="quarter" idx="12"/>
          </p:nvPr>
        </p:nvSpPr>
        <p:spPr/>
        <p:txBody>
          <a:bodyPr/>
          <a:lstStyle/>
          <a:p>
            <a:fld id="{0E2B90DE-CA9C-452B-80F9-35262CC2B070}" type="slidenum">
              <a:rPr lang="en-IN" smtClean="0"/>
              <a:pPr/>
              <a:t>26</a:t>
            </a:fld>
            <a:endParaRPr lang="en-IN"/>
          </a:p>
        </p:txBody>
      </p:sp>
      <p:sp>
        <p:nvSpPr>
          <p:cNvPr id="8" name="Rectangle 10"/>
          <p:cNvSpPr>
            <a:spLocks noGrp="1" noChangeArrowheads="1"/>
          </p:cNvSpPr>
          <p:nvPr>
            <p:ph type="title"/>
          </p:nvPr>
        </p:nvSpPr>
        <p:spPr>
          <a:xfrm>
            <a:off x="228600" y="303213"/>
            <a:ext cx="7796213" cy="992187"/>
          </a:xfrm>
        </p:spPr>
        <p:txBody>
          <a:bodyPr/>
          <a:lstStyle/>
          <a:p>
            <a:pPr algn="ctr" eaLnBrk="1" hangingPunct="1"/>
            <a:r>
              <a:rPr lang="en-US" dirty="0">
                <a:solidFill>
                  <a:srgbClr val="002060"/>
                </a:solidFill>
                <a:latin typeface="Arial Narrow" pitchFamily="34" charset="0"/>
              </a:rPr>
              <a:t>Database Recovery</a:t>
            </a:r>
          </a:p>
        </p:txBody>
      </p:sp>
      <p:sp>
        <p:nvSpPr>
          <p:cNvPr id="9" name="Rectangle 11"/>
          <p:cNvSpPr txBox="1">
            <a:spLocks noChangeArrowheads="1"/>
          </p:cNvSpPr>
          <p:nvPr/>
        </p:nvSpPr>
        <p:spPr>
          <a:xfrm>
            <a:off x="214282" y="1428736"/>
            <a:ext cx="8294687" cy="4572000"/>
          </a:xfrm>
          <a:prstGeom prst="rect">
            <a:avLst/>
          </a:prstGeom>
        </p:spPr>
        <p:txBody>
          <a:bodyPr vert="horz">
            <a:normAutofit fontScale="92500" lnSpcReduction="10000"/>
          </a:bodyPr>
          <a:lstStyle/>
          <a:p>
            <a:pPr marL="274320" marR="0" lvl="0" indent="-274320" algn="l" defTabSz="914400" rtl="0" eaLnBrk="1" fontAlgn="auto" latinLnBrk="0" hangingPunct="1">
              <a:lnSpc>
                <a:spcPct val="150000"/>
              </a:lnSpc>
              <a:spcBef>
                <a:spcPts val="580"/>
              </a:spcBef>
              <a:spcAft>
                <a:spcPts val="0"/>
              </a:spcAft>
              <a:buClr>
                <a:schemeClr val="accent1"/>
              </a:buClr>
              <a:buSzPct val="85000"/>
              <a:buFont typeface="Wingdings" pitchFamily="2" charset="2"/>
              <a:buNone/>
              <a:tabLst/>
              <a:defRPr/>
            </a:pPr>
            <a:r>
              <a:rPr kumimoji="0" lang="en-US" sz="2600" b="1" i="0" u="none" strike="noStrike" kern="1200" cap="none" spc="0" normalizeH="0" baseline="0" noProof="0" dirty="0">
                <a:ln>
                  <a:noFill/>
                </a:ln>
                <a:solidFill>
                  <a:srgbClr val="C00000"/>
                </a:solidFill>
                <a:effectLst/>
                <a:uLnTx/>
                <a:uFillTx/>
                <a:latin typeface="Arial Narrow" pitchFamily="34" charset="0"/>
              </a:rPr>
              <a:t>The ARIES Recovery Algorithm</a:t>
            </a:r>
          </a:p>
          <a:p>
            <a:pPr marL="274320" marR="0" lvl="0" indent="-274320" algn="l" defTabSz="914400" rtl="0" eaLnBrk="1" fontAlgn="auto" latinLnBrk="0" hangingPunct="1">
              <a:lnSpc>
                <a:spcPct val="150000"/>
              </a:lnSpc>
              <a:spcBef>
                <a:spcPts val="580"/>
              </a:spcBef>
              <a:spcAft>
                <a:spcPts val="0"/>
              </a:spcAft>
              <a:buClr>
                <a:schemeClr val="accent1"/>
              </a:buClr>
              <a:buSzPct val="85000"/>
              <a:buFont typeface="Wingdings 2"/>
              <a:buChar char=""/>
              <a:tabLst/>
              <a:defRPr/>
            </a:pPr>
            <a:r>
              <a:rPr kumimoji="0" lang="en-US" sz="2600" b="0" i="0" u="none" strike="noStrike" kern="1200" cap="none" spc="0" normalizeH="0" baseline="0" noProof="0" dirty="0">
                <a:ln>
                  <a:noFill/>
                </a:ln>
                <a:solidFill>
                  <a:schemeClr val="tx1"/>
                </a:solidFill>
                <a:effectLst/>
                <a:uLnTx/>
                <a:uFillTx/>
                <a:latin typeface="Arial Narrow" pitchFamily="34" charset="0"/>
              </a:rPr>
              <a:t>The ARIES Recovery Algorithm is based on:</a:t>
            </a:r>
          </a:p>
          <a:p>
            <a:pPr marL="548640" marR="0" lvl="1" indent="-228600" algn="l" defTabSz="914400" rtl="0" eaLnBrk="1" fontAlgn="auto" latinLnBrk="0" hangingPunct="1">
              <a:lnSpc>
                <a:spcPct val="150000"/>
              </a:lnSpc>
              <a:spcBef>
                <a:spcPts val="370"/>
              </a:spcBef>
              <a:spcAft>
                <a:spcPts val="0"/>
              </a:spcAft>
              <a:buClr>
                <a:schemeClr val="accent2"/>
              </a:buClr>
              <a:buSzPct val="85000"/>
              <a:buFont typeface="Wingdings 2"/>
              <a:buChar char=""/>
              <a:tabLst/>
              <a:defRPr/>
            </a:pPr>
            <a:r>
              <a:rPr kumimoji="0" lang="en-US" sz="2400" b="1" i="0" u="none" strike="noStrike" kern="1200" cap="none" spc="0" normalizeH="0" baseline="0" noProof="0" dirty="0">
                <a:ln>
                  <a:noFill/>
                </a:ln>
                <a:solidFill>
                  <a:schemeClr val="tx1"/>
                </a:solidFill>
                <a:effectLst/>
                <a:uLnTx/>
                <a:uFillTx/>
                <a:latin typeface="Arial Narrow" pitchFamily="34" charset="0"/>
              </a:rPr>
              <a:t>WAL</a:t>
            </a:r>
            <a:r>
              <a:rPr kumimoji="0" lang="en-US" sz="2400" b="0" i="0" u="none" strike="noStrike" kern="1200" cap="none" spc="0" normalizeH="0" baseline="0" noProof="0" dirty="0">
                <a:ln>
                  <a:noFill/>
                </a:ln>
                <a:solidFill>
                  <a:schemeClr val="tx1"/>
                </a:solidFill>
                <a:effectLst/>
                <a:uLnTx/>
                <a:uFillTx/>
                <a:latin typeface="Arial Narrow" pitchFamily="34" charset="0"/>
              </a:rPr>
              <a:t> (Write Ahead Logging)</a:t>
            </a:r>
          </a:p>
          <a:p>
            <a:pPr marL="548640" marR="0" lvl="1" indent="-228600" algn="l" defTabSz="914400" rtl="0" eaLnBrk="1" fontAlgn="auto" latinLnBrk="0" hangingPunct="1">
              <a:lnSpc>
                <a:spcPct val="150000"/>
              </a:lnSpc>
              <a:spcBef>
                <a:spcPts val="370"/>
              </a:spcBef>
              <a:spcAft>
                <a:spcPts val="0"/>
              </a:spcAft>
              <a:buClr>
                <a:schemeClr val="accent2"/>
              </a:buClr>
              <a:buSzPct val="85000"/>
              <a:buFont typeface="Wingdings 2"/>
              <a:buChar char=""/>
              <a:tabLst/>
              <a:defRPr/>
            </a:pPr>
            <a:r>
              <a:rPr kumimoji="0" lang="en-US" sz="2400" b="1" i="0" u="none" strike="noStrike" kern="1200" cap="none" spc="0" normalizeH="0" baseline="0" noProof="0" dirty="0">
                <a:ln>
                  <a:noFill/>
                </a:ln>
                <a:solidFill>
                  <a:srgbClr val="C00000"/>
                </a:solidFill>
                <a:effectLst/>
                <a:uLnTx/>
                <a:uFillTx/>
                <a:latin typeface="Arial Narrow" pitchFamily="34" charset="0"/>
              </a:rPr>
              <a:t>Repeating history during redo</a:t>
            </a:r>
            <a:r>
              <a:rPr kumimoji="0" lang="en-US" sz="2400" b="0" i="0" u="none" strike="noStrike" kern="1200" cap="none" spc="0" normalizeH="0" baseline="0" noProof="0" dirty="0">
                <a:ln>
                  <a:noFill/>
                </a:ln>
                <a:solidFill>
                  <a:srgbClr val="C00000"/>
                </a:solidFill>
                <a:effectLst/>
                <a:uLnTx/>
                <a:uFillTx/>
                <a:latin typeface="Arial Narrow" pitchFamily="34" charset="0"/>
              </a:rPr>
              <a:t>:  </a:t>
            </a:r>
          </a:p>
          <a:p>
            <a:pPr marL="822960" marR="0" lvl="2" indent="-228600" algn="l" defTabSz="914400" rtl="0" eaLnBrk="1" fontAlgn="auto" latinLnBrk="0" hangingPunct="1">
              <a:lnSpc>
                <a:spcPct val="150000"/>
              </a:lnSpc>
              <a:spcBef>
                <a:spcPts val="370"/>
              </a:spcBef>
              <a:spcAft>
                <a:spcPts val="0"/>
              </a:spcAft>
              <a:buClr>
                <a:schemeClr val="accent1">
                  <a:tint val="60000"/>
                </a:schemeClr>
              </a:buClr>
              <a:buSzPct val="85000"/>
              <a:buFont typeface="Wingdings 2"/>
              <a:buChar char=""/>
              <a:tabLst/>
              <a:defRPr/>
            </a:pPr>
            <a:r>
              <a:rPr kumimoji="0" lang="en-US" sz="2000" b="0" i="0" u="none" strike="noStrike" kern="1200" cap="none" spc="0" normalizeH="0" baseline="0" noProof="0" dirty="0">
                <a:ln>
                  <a:noFill/>
                </a:ln>
                <a:solidFill>
                  <a:schemeClr val="tx1"/>
                </a:solidFill>
                <a:effectLst/>
                <a:uLnTx/>
                <a:uFillTx/>
                <a:latin typeface="Arial Narrow" pitchFamily="34" charset="0"/>
              </a:rPr>
              <a:t>ARIES will retrace all actions of the database system prior to the crash to reconstruct the database state when the crash occurred.</a:t>
            </a:r>
          </a:p>
          <a:p>
            <a:pPr marL="548640" marR="0" lvl="1" indent="-228600" algn="l" defTabSz="914400" rtl="0" eaLnBrk="1" fontAlgn="auto" latinLnBrk="0" hangingPunct="1">
              <a:lnSpc>
                <a:spcPct val="150000"/>
              </a:lnSpc>
              <a:spcBef>
                <a:spcPts val="370"/>
              </a:spcBef>
              <a:spcAft>
                <a:spcPts val="0"/>
              </a:spcAft>
              <a:buClr>
                <a:schemeClr val="accent2"/>
              </a:buClr>
              <a:buSzPct val="85000"/>
              <a:buFont typeface="Wingdings 2"/>
              <a:buChar char=""/>
              <a:tabLst/>
              <a:defRPr/>
            </a:pPr>
            <a:r>
              <a:rPr kumimoji="0" lang="en-US" sz="2400" b="1" i="0" u="none" strike="noStrike" kern="1200" cap="none" spc="0" normalizeH="0" baseline="0" noProof="0" dirty="0">
                <a:ln>
                  <a:noFill/>
                </a:ln>
                <a:solidFill>
                  <a:srgbClr val="C00000"/>
                </a:solidFill>
                <a:effectLst/>
                <a:uLnTx/>
                <a:uFillTx/>
                <a:latin typeface="Arial Narrow" pitchFamily="34" charset="0"/>
              </a:rPr>
              <a:t>Logging changes during undo</a:t>
            </a:r>
            <a:r>
              <a:rPr kumimoji="0" lang="en-US" sz="2400" b="0" i="0" u="none" strike="noStrike" kern="1200" cap="none" spc="0" normalizeH="0" baseline="0" noProof="0" dirty="0">
                <a:ln>
                  <a:noFill/>
                </a:ln>
                <a:solidFill>
                  <a:srgbClr val="C00000"/>
                </a:solidFill>
                <a:effectLst/>
                <a:uLnTx/>
                <a:uFillTx/>
                <a:latin typeface="Arial Narrow" pitchFamily="34" charset="0"/>
              </a:rPr>
              <a:t>:</a:t>
            </a:r>
          </a:p>
          <a:p>
            <a:pPr marL="822960" marR="0" lvl="2" indent="-228600" algn="l" defTabSz="914400" rtl="0" eaLnBrk="1" fontAlgn="auto" latinLnBrk="0" hangingPunct="1">
              <a:lnSpc>
                <a:spcPct val="150000"/>
              </a:lnSpc>
              <a:spcBef>
                <a:spcPts val="370"/>
              </a:spcBef>
              <a:spcAft>
                <a:spcPts val="0"/>
              </a:spcAft>
              <a:buClr>
                <a:schemeClr val="accent1">
                  <a:tint val="60000"/>
                </a:schemeClr>
              </a:buClr>
              <a:buSzPct val="85000"/>
              <a:buFont typeface="Wingdings 2"/>
              <a:buChar char=""/>
              <a:tabLst/>
              <a:defRPr/>
            </a:pPr>
            <a:r>
              <a:rPr kumimoji="0" lang="en-US" sz="2000" b="0" i="0" u="none" strike="noStrike" kern="1200" cap="none" spc="0" normalizeH="0" baseline="0" noProof="0" dirty="0">
                <a:ln>
                  <a:noFill/>
                </a:ln>
                <a:solidFill>
                  <a:schemeClr val="tx1"/>
                </a:solidFill>
                <a:effectLst/>
                <a:uLnTx/>
                <a:uFillTx/>
                <a:latin typeface="Arial Narrow" pitchFamily="34" charset="0"/>
              </a:rPr>
              <a:t>It will prevent ARIES from repeating the completed undo operations if a failure occurs during recovery, which causes a restart of the recovery process.</a:t>
            </a:r>
          </a:p>
          <a:p>
            <a:pPr marL="274320" marR="0" lvl="0" indent="-274320" algn="l" defTabSz="914400" rtl="0" eaLnBrk="1" fontAlgn="auto" latinLnBrk="0" hangingPunct="1">
              <a:lnSpc>
                <a:spcPct val="150000"/>
              </a:lnSpc>
              <a:spcBef>
                <a:spcPts val="580"/>
              </a:spcBef>
              <a:spcAft>
                <a:spcPts val="0"/>
              </a:spcAft>
              <a:buClr>
                <a:schemeClr val="accent1"/>
              </a:buClr>
              <a:buSzPct val="85000"/>
              <a:buFont typeface="Wingdings 2"/>
              <a:buChar char=""/>
              <a:tabLst/>
              <a:defRPr/>
            </a:pPr>
            <a:endParaRPr kumimoji="0" lang="en-US" sz="2600" b="0" i="0" u="none" strike="noStrike" kern="1200" cap="none" spc="0" normalizeH="0" baseline="0" noProof="0" dirty="0">
              <a:ln>
                <a:noFill/>
              </a:ln>
              <a:solidFill>
                <a:schemeClr val="tx1"/>
              </a:solidFill>
              <a:effectLst/>
              <a:uLnTx/>
              <a:uFillTx/>
              <a:latin typeface="Arial Narrow" pitchFamily="34" charset="0"/>
            </a:endParaRPr>
          </a:p>
        </p:txBody>
      </p:sp>
    </p:spTree>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A40633F-2C34-42F1-9B00-1D14BE2E24BA}" type="datetime1">
              <a:rPr lang="en-US" smtClean="0"/>
              <a:pPr/>
              <a:t>10/22/2020</a:t>
            </a:fld>
            <a:endParaRPr lang="en-IN"/>
          </a:p>
        </p:txBody>
      </p:sp>
      <p:sp>
        <p:nvSpPr>
          <p:cNvPr id="4" name="Footer Placeholder 3"/>
          <p:cNvSpPr>
            <a:spLocks noGrp="1"/>
          </p:cNvSpPr>
          <p:nvPr>
            <p:ph type="ftr" sz="quarter" idx="11"/>
          </p:nvPr>
        </p:nvSpPr>
        <p:spPr/>
        <p:txBody>
          <a:bodyPr/>
          <a:lstStyle/>
          <a:p>
            <a:r>
              <a:rPr lang="en-IN" dirty="0"/>
              <a:t>DBMS-UNIT-IV</a:t>
            </a:r>
          </a:p>
        </p:txBody>
      </p:sp>
      <p:sp>
        <p:nvSpPr>
          <p:cNvPr id="5" name="Slide Number Placeholder 4"/>
          <p:cNvSpPr>
            <a:spLocks noGrp="1"/>
          </p:cNvSpPr>
          <p:nvPr>
            <p:ph type="sldNum" sz="quarter" idx="12"/>
          </p:nvPr>
        </p:nvSpPr>
        <p:spPr/>
        <p:txBody>
          <a:bodyPr/>
          <a:lstStyle/>
          <a:p>
            <a:fld id="{0E2B90DE-CA9C-452B-80F9-35262CC2B070}" type="slidenum">
              <a:rPr lang="en-IN" smtClean="0"/>
              <a:pPr/>
              <a:t>27</a:t>
            </a:fld>
            <a:endParaRPr lang="en-IN"/>
          </a:p>
        </p:txBody>
      </p:sp>
      <p:sp>
        <p:nvSpPr>
          <p:cNvPr id="8" name="Rectangle 10"/>
          <p:cNvSpPr>
            <a:spLocks noGrp="1" noChangeArrowheads="1"/>
          </p:cNvSpPr>
          <p:nvPr>
            <p:ph type="title"/>
          </p:nvPr>
        </p:nvSpPr>
        <p:spPr>
          <a:xfrm>
            <a:off x="285720" y="357166"/>
            <a:ext cx="7796213" cy="992187"/>
          </a:xfrm>
        </p:spPr>
        <p:txBody>
          <a:bodyPr/>
          <a:lstStyle/>
          <a:p>
            <a:pPr algn="ctr" eaLnBrk="1" hangingPunct="1"/>
            <a:r>
              <a:rPr lang="en-US" dirty="0">
                <a:solidFill>
                  <a:srgbClr val="002060"/>
                </a:solidFill>
                <a:latin typeface="Arial Narrow" pitchFamily="34" charset="0"/>
              </a:rPr>
              <a:t>Database Recovery</a:t>
            </a:r>
          </a:p>
        </p:txBody>
      </p:sp>
      <p:sp>
        <p:nvSpPr>
          <p:cNvPr id="9" name="Rectangle 11"/>
          <p:cNvSpPr txBox="1">
            <a:spLocks noChangeArrowheads="1"/>
          </p:cNvSpPr>
          <p:nvPr/>
        </p:nvSpPr>
        <p:spPr>
          <a:xfrm>
            <a:off x="214282" y="1357298"/>
            <a:ext cx="8294687" cy="4572000"/>
          </a:xfrm>
          <a:prstGeom prst="rect">
            <a:avLst/>
          </a:prstGeom>
        </p:spPr>
        <p:txBody>
          <a:bodyPr vert="horz">
            <a:normAutofit/>
          </a:bodyPr>
          <a:lstStyle/>
          <a:p>
            <a:pPr marL="533400" marR="0" lvl="0" indent="-533400" algn="l" defTabSz="914400" rtl="0" eaLnBrk="1" fontAlgn="auto" latinLnBrk="0" hangingPunct="1">
              <a:lnSpc>
                <a:spcPct val="150000"/>
              </a:lnSpc>
              <a:spcBef>
                <a:spcPts val="580"/>
              </a:spcBef>
              <a:spcAft>
                <a:spcPts val="0"/>
              </a:spcAft>
              <a:buClr>
                <a:schemeClr val="accent1"/>
              </a:buClr>
              <a:buSzPct val="85000"/>
              <a:buFont typeface="Wingdings" pitchFamily="2" charset="2"/>
              <a:buNone/>
              <a:tabLst/>
              <a:defRPr/>
            </a:pPr>
            <a:r>
              <a:rPr kumimoji="0" lang="en-US" sz="2400" b="1" i="0" u="none" strike="noStrike" kern="1200" cap="none" spc="0" normalizeH="0" baseline="0" noProof="0" dirty="0">
                <a:ln>
                  <a:noFill/>
                </a:ln>
                <a:solidFill>
                  <a:srgbClr val="C00000"/>
                </a:solidFill>
                <a:effectLst/>
                <a:uLnTx/>
                <a:uFillTx/>
                <a:latin typeface="+mn-lt"/>
                <a:ea typeface="+mn-ea"/>
                <a:cs typeface="+mn-cs"/>
              </a:rPr>
              <a:t>The ARIES Recovery Algorithm (contd.)</a:t>
            </a:r>
          </a:p>
          <a:p>
            <a:pPr marL="533400" marR="0" lvl="0" indent="-533400" algn="l" defTabSz="914400" rtl="0" eaLnBrk="1" fontAlgn="auto" latinLnBrk="0" hangingPunct="1">
              <a:lnSpc>
                <a:spcPct val="150000"/>
              </a:lnSpc>
              <a:spcBef>
                <a:spcPts val="580"/>
              </a:spcBef>
              <a:spcAft>
                <a:spcPts val="0"/>
              </a:spcAft>
              <a:buClr>
                <a:schemeClr val="accent1"/>
              </a:buClr>
              <a:buSzPct val="85000"/>
              <a:buFont typeface="Wingdings 2"/>
              <a:buChar char=""/>
              <a:tabLst/>
              <a:defRPr/>
            </a:pPr>
            <a:r>
              <a:rPr kumimoji="0" lang="en-US" sz="2400" b="0" i="0" u="none" strike="noStrike" kern="1200" cap="none" spc="0" normalizeH="0" baseline="0" noProof="0" dirty="0">
                <a:ln>
                  <a:noFill/>
                </a:ln>
                <a:solidFill>
                  <a:schemeClr val="tx1"/>
                </a:solidFill>
                <a:effectLst/>
                <a:uLnTx/>
                <a:uFillTx/>
                <a:latin typeface="+mn-lt"/>
                <a:ea typeface="+mn-ea"/>
                <a:cs typeface="+mn-cs"/>
              </a:rPr>
              <a:t>The ARIES recovery algorithm consists of three steps:</a:t>
            </a:r>
          </a:p>
          <a:p>
            <a:pPr marL="952500" marR="0" lvl="1" indent="-495300" algn="l" defTabSz="914400" rtl="0" eaLnBrk="1" fontAlgn="auto" latinLnBrk="0" hangingPunct="1">
              <a:lnSpc>
                <a:spcPct val="150000"/>
              </a:lnSpc>
              <a:spcBef>
                <a:spcPts val="370"/>
              </a:spcBef>
              <a:spcAft>
                <a:spcPts val="0"/>
              </a:spcAft>
              <a:buClr>
                <a:schemeClr val="accent2"/>
              </a:buClr>
              <a:buSzTx/>
              <a:buFont typeface="Wingdings" pitchFamily="2" charset="2"/>
              <a:buAutoNum type="arabicPeriod"/>
              <a:tabLst/>
              <a:defRPr/>
            </a:pPr>
            <a:r>
              <a:rPr kumimoji="0" lang="en-US" sz="2200" b="1" i="0" u="none" strike="noStrike" kern="1200" cap="none" spc="0" normalizeH="0" baseline="0" noProof="0" dirty="0">
                <a:ln>
                  <a:noFill/>
                </a:ln>
                <a:solidFill>
                  <a:srgbClr val="C00000"/>
                </a:solidFill>
                <a:effectLst/>
                <a:uLnTx/>
                <a:uFillTx/>
                <a:latin typeface="+mn-lt"/>
                <a:ea typeface="+mn-ea"/>
                <a:cs typeface="+mn-cs"/>
              </a:rPr>
              <a:t>Analysis</a:t>
            </a:r>
            <a:r>
              <a:rPr kumimoji="0" lang="en-US" sz="2200" b="0" i="0" u="none" strike="noStrike" kern="1200" cap="none" spc="0" normalizeH="0" baseline="0" noProof="0" dirty="0">
                <a:ln>
                  <a:noFill/>
                </a:ln>
                <a:solidFill>
                  <a:schemeClr val="tx1"/>
                </a:solidFill>
                <a:effectLst/>
                <a:uLnTx/>
                <a:uFillTx/>
                <a:latin typeface="+mn-lt"/>
                <a:ea typeface="+mn-ea"/>
                <a:cs typeface="+mn-cs"/>
              </a:rPr>
              <a:t>: step identifies the dirty (updated) pages in the buffer and the set of transactions active at the time of crash.  The appropriate point in the log where redo is to start is also determined. </a:t>
            </a:r>
          </a:p>
          <a:p>
            <a:pPr marL="952500" marR="0" lvl="1" indent="-495300" algn="l" defTabSz="914400" rtl="0" eaLnBrk="1" fontAlgn="auto" latinLnBrk="0" hangingPunct="1">
              <a:lnSpc>
                <a:spcPct val="150000"/>
              </a:lnSpc>
              <a:spcBef>
                <a:spcPts val="370"/>
              </a:spcBef>
              <a:spcAft>
                <a:spcPts val="0"/>
              </a:spcAft>
              <a:buClr>
                <a:schemeClr val="accent2"/>
              </a:buClr>
              <a:buSzTx/>
              <a:buFont typeface="Wingdings" pitchFamily="2" charset="2"/>
              <a:buAutoNum type="arabicPeriod"/>
              <a:tabLst/>
              <a:defRPr/>
            </a:pPr>
            <a:r>
              <a:rPr kumimoji="0" lang="en-US" sz="2200" b="1" i="0" u="none" strike="noStrike" kern="1200" cap="none" spc="0" normalizeH="0" baseline="0" noProof="0" dirty="0">
                <a:ln>
                  <a:noFill/>
                </a:ln>
                <a:solidFill>
                  <a:srgbClr val="C00000"/>
                </a:solidFill>
                <a:effectLst/>
                <a:uLnTx/>
                <a:uFillTx/>
                <a:latin typeface="+mn-lt"/>
                <a:ea typeface="+mn-ea"/>
                <a:cs typeface="+mn-cs"/>
              </a:rPr>
              <a:t>Redo</a:t>
            </a:r>
            <a:r>
              <a:rPr kumimoji="0" lang="en-US" sz="2200" b="0" i="0" u="none" strike="noStrike" kern="1200" cap="none" spc="0" normalizeH="0" baseline="0" noProof="0" dirty="0">
                <a:ln>
                  <a:noFill/>
                </a:ln>
                <a:solidFill>
                  <a:srgbClr val="C00000"/>
                </a:solidFill>
                <a:effectLst/>
                <a:uLnTx/>
                <a:uFillTx/>
                <a:latin typeface="+mn-lt"/>
                <a:ea typeface="+mn-ea"/>
                <a:cs typeface="+mn-cs"/>
              </a:rPr>
              <a:t>:</a:t>
            </a:r>
            <a:r>
              <a:rPr kumimoji="0" lang="en-US" sz="2200" b="0" i="0" u="none" strike="noStrike" kern="1200" cap="none" spc="0" normalizeH="0" baseline="0" noProof="0" dirty="0">
                <a:ln>
                  <a:noFill/>
                </a:ln>
                <a:solidFill>
                  <a:schemeClr val="tx1"/>
                </a:solidFill>
                <a:effectLst/>
                <a:uLnTx/>
                <a:uFillTx/>
                <a:latin typeface="+mn-lt"/>
                <a:ea typeface="+mn-ea"/>
                <a:cs typeface="+mn-cs"/>
              </a:rPr>
              <a:t>  necessary redo operations are applied.</a:t>
            </a:r>
          </a:p>
          <a:p>
            <a:pPr marL="952500" marR="0" lvl="1" indent="-495300" algn="l" defTabSz="914400" rtl="0" eaLnBrk="1" fontAlgn="auto" latinLnBrk="0" hangingPunct="1">
              <a:lnSpc>
                <a:spcPct val="150000"/>
              </a:lnSpc>
              <a:spcBef>
                <a:spcPts val="370"/>
              </a:spcBef>
              <a:spcAft>
                <a:spcPts val="0"/>
              </a:spcAft>
              <a:buClr>
                <a:schemeClr val="accent2"/>
              </a:buClr>
              <a:buSzTx/>
              <a:buFont typeface="Wingdings" pitchFamily="2" charset="2"/>
              <a:buAutoNum type="arabicPeriod"/>
              <a:tabLst/>
              <a:defRPr/>
            </a:pPr>
            <a:r>
              <a:rPr kumimoji="0" lang="en-US" sz="2200" b="1" i="0" u="none" strike="noStrike" kern="1200" cap="none" spc="0" normalizeH="0" baseline="0" noProof="0" dirty="0">
                <a:ln>
                  <a:noFill/>
                </a:ln>
                <a:solidFill>
                  <a:srgbClr val="C00000"/>
                </a:solidFill>
                <a:effectLst/>
                <a:uLnTx/>
                <a:uFillTx/>
                <a:latin typeface="+mn-lt"/>
                <a:ea typeface="+mn-ea"/>
                <a:cs typeface="+mn-cs"/>
              </a:rPr>
              <a:t>Undo</a:t>
            </a:r>
            <a:r>
              <a:rPr kumimoji="0" lang="en-US" sz="2200" b="0" i="0" u="none" strike="noStrike" kern="1200" cap="none" spc="0" normalizeH="0" baseline="0" noProof="0" dirty="0">
                <a:ln>
                  <a:noFill/>
                </a:ln>
                <a:solidFill>
                  <a:srgbClr val="C00000"/>
                </a:solidFill>
                <a:effectLst/>
                <a:uLnTx/>
                <a:uFillTx/>
                <a:latin typeface="+mn-lt"/>
                <a:ea typeface="+mn-ea"/>
                <a:cs typeface="+mn-cs"/>
              </a:rPr>
              <a:t>:</a:t>
            </a:r>
            <a:r>
              <a:rPr kumimoji="0" lang="en-US" sz="2200" b="0" i="0" u="none" strike="noStrike" kern="1200" cap="none" spc="0" normalizeH="0" baseline="0" noProof="0" dirty="0">
                <a:ln>
                  <a:noFill/>
                </a:ln>
                <a:solidFill>
                  <a:schemeClr val="tx1"/>
                </a:solidFill>
                <a:effectLst/>
                <a:uLnTx/>
                <a:uFillTx/>
                <a:latin typeface="+mn-lt"/>
                <a:ea typeface="+mn-ea"/>
                <a:cs typeface="+mn-cs"/>
              </a:rPr>
              <a:t> log is scanned backwards and the operations of transactions active at the time of crash are undone in reverse order.</a:t>
            </a:r>
          </a:p>
        </p:txBody>
      </p:sp>
    </p:spTree>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A40633F-2C34-42F1-9B00-1D14BE2E24BA}" type="datetime1">
              <a:rPr lang="en-US" smtClean="0"/>
              <a:pPr/>
              <a:t>10/22/2020</a:t>
            </a:fld>
            <a:endParaRPr lang="en-IN"/>
          </a:p>
        </p:txBody>
      </p:sp>
      <p:sp>
        <p:nvSpPr>
          <p:cNvPr id="4" name="Footer Placeholder 3"/>
          <p:cNvSpPr>
            <a:spLocks noGrp="1"/>
          </p:cNvSpPr>
          <p:nvPr>
            <p:ph type="ftr" sz="quarter" idx="11"/>
          </p:nvPr>
        </p:nvSpPr>
        <p:spPr/>
        <p:txBody>
          <a:bodyPr/>
          <a:lstStyle/>
          <a:p>
            <a:r>
              <a:rPr lang="en-IN"/>
              <a:t>DBMS-UNIT-IV</a:t>
            </a:r>
          </a:p>
        </p:txBody>
      </p:sp>
      <p:sp>
        <p:nvSpPr>
          <p:cNvPr id="5" name="Slide Number Placeholder 4"/>
          <p:cNvSpPr>
            <a:spLocks noGrp="1"/>
          </p:cNvSpPr>
          <p:nvPr>
            <p:ph type="sldNum" sz="quarter" idx="12"/>
          </p:nvPr>
        </p:nvSpPr>
        <p:spPr/>
        <p:txBody>
          <a:bodyPr/>
          <a:lstStyle/>
          <a:p>
            <a:fld id="{0E2B90DE-CA9C-452B-80F9-35262CC2B070}" type="slidenum">
              <a:rPr lang="en-IN" smtClean="0"/>
              <a:pPr/>
              <a:t>28</a:t>
            </a:fld>
            <a:endParaRPr lang="en-IN"/>
          </a:p>
        </p:txBody>
      </p:sp>
      <p:sp>
        <p:nvSpPr>
          <p:cNvPr id="8" name="Rectangle 10"/>
          <p:cNvSpPr>
            <a:spLocks noGrp="1" noChangeArrowheads="1"/>
          </p:cNvSpPr>
          <p:nvPr>
            <p:ph type="title"/>
          </p:nvPr>
        </p:nvSpPr>
        <p:spPr>
          <a:xfrm>
            <a:off x="228600" y="303213"/>
            <a:ext cx="7796213" cy="992187"/>
          </a:xfrm>
        </p:spPr>
        <p:txBody>
          <a:bodyPr/>
          <a:lstStyle/>
          <a:p>
            <a:pPr algn="ctr" eaLnBrk="1" hangingPunct="1">
              <a:lnSpc>
                <a:spcPct val="150000"/>
              </a:lnSpc>
            </a:pPr>
            <a:r>
              <a:rPr lang="en-US" dirty="0">
                <a:solidFill>
                  <a:srgbClr val="002060"/>
                </a:solidFill>
                <a:latin typeface="Arial Narrow" pitchFamily="34" charset="0"/>
              </a:rPr>
              <a:t>Database Recovery</a:t>
            </a:r>
          </a:p>
        </p:txBody>
      </p:sp>
      <p:sp>
        <p:nvSpPr>
          <p:cNvPr id="9" name="Rectangle 11"/>
          <p:cNvSpPr txBox="1">
            <a:spLocks noChangeArrowheads="1"/>
          </p:cNvSpPr>
          <p:nvPr/>
        </p:nvSpPr>
        <p:spPr>
          <a:xfrm>
            <a:off x="285720" y="1428736"/>
            <a:ext cx="8294687" cy="4572000"/>
          </a:xfrm>
          <a:prstGeom prst="rect">
            <a:avLst/>
          </a:prstGeom>
        </p:spPr>
        <p:txBody>
          <a:bodyPr vert="horz">
            <a:normAutofit fontScale="92500" lnSpcReduction="10000"/>
          </a:bodyPr>
          <a:lstStyle/>
          <a:p>
            <a:pPr marL="274320" marR="0" lvl="0" indent="-274320" algn="l" defTabSz="914400" rtl="0" eaLnBrk="1" fontAlgn="auto" latinLnBrk="0" hangingPunct="1">
              <a:lnSpc>
                <a:spcPct val="150000"/>
              </a:lnSpc>
              <a:spcBef>
                <a:spcPts val="580"/>
              </a:spcBef>
              <a:spcAft>
                <a:spcPts val="0"/>
              </a:spcAft>
              <a:buClr>
                <a:schemeClr val="accent1"/>
              </a:buClr>
              <a:buSzPct val="85000"/>
              <a:buFont typeface="Wingdings" pitchFamily="2" charset="2"/>
              <a:buNone/>
              <a:tabLst/>
              <a:defRPr/>
            </a:pPr>
            <a:r>
              <a:rPr kumimoji="0" lang="en-US" sz="2600" b="1" i="0" u="none" strike="noStrike" kern="1200" cap="none" spc="0" normalizeH="0" baseline="0" noProof="0" dirty="0">
                <a:ln>
                  <a:noFill/>
                </a:ln>
                <a:solidFill>
                  <a:srgbClr val="C00000"/>
                </a:solidFill>
                <a:effectLst/>
                <a:uLnTx/>
                <a:uFillTx/>
                <a:latin typeface="Arial Narrow" pitchFamily="34" charset="0"/>
              </a:rPr>
              <a:t>The ARIES Recovery Algorithm (contd.)</a:t>
            </a:r>
          </a:p>
          <a:p>
            <a:pPr marL="274320" marR="0" lvl="0" indent="-274320" algn="l" defTabSz="914400" rtl="0" eaLnBrk="1" fontAlgn="auto" latinLnBrk="0" hangingPunct="1">
              <a:lnSpc>
                <a:spcPct val="150000"/>
              </a:lnSpc>
              <a:spcBef>
                <a:spcPts val="580"/>
              </a:spcBef>
              <a:spcAft>
                <a:spcPts val="0"/>
              </a:spcAft>
              <a:buClr>
                <a:schemeClr val="accent1"/>
              </a:buClr>
              <a:buSzPct val="85000"/>
              <a:buFont typeface="Wingdings 2"/>
              <a:buChar char=""/>
              <a:tabLst/>
              <a:defRPr/>
            </a:pPr>
            <a:r>
              <a:rPr kumimoji="0" lang="en-US" sz="2600" b="1" i="0" u="none" strike="noStrike" kern="1200" cap="none" spc="0" normalizeH="0" baseline="0" noProof="0" dirty="0">
                <a:ln>
                  <a:noFill/>
                </a:ln>
                <a:solidFill>
                  <a:schemeClr val="tx1"/>
                </a:solidFill>
                <a:effectLst/>
                <a:uLnTx/>
                <a:uFillTx/>
                <a:latin typeface="Arial Narrow" pitchFamily="34" charset="0"/>
              </a:rPr>
              <a:t>The Log and Log Sequence Number (LSN)</a:t>
            </a:r>
          </a:p>
          <a:p>
            <a:pPr marL="548640" marR="0" lvl="1" indent="-228600" algn="l" defTabSz="914400" rtl="0" eaLnBrk="1" fontAlgn="auto" latinLnBrk="0" hangingPunct="1">
              <a:lnSpc>
                <a:spcPct val="150000"/>
              </a:lnSpc>
              <a:spcBef>
                <a:spcPts val="370"/>
              </a:spcBef>
              <a:spcAft>
                <a:spcPts val="0"/>
              </a:spcAft>
              <a:buClr>
                <a:schemeClr val="accent2"/>
              </a:buClr>
              <a:buSzPct val="85000"/>
              <a:buFont typeface="Wingdings 2"/>
              <a:buChar char=""/>
              <a:tabLst/>
              <a:defRPr/>
            </a:pPr>
            <a:r>
              <a:rPr kumimoji="0" lang="en-US" sz="2400" b="0" i="0" u="none" strike="noStrike" kern="1200" cap="none" spc="0" normalizeH="0" baseline="0" noProof="0" dirty="0">
                <a:ln>
                  <a:noFill/>
                </a:ln>
                <a:solidFill>
                  <a:schemeClr val="tx1"/>
                </a:solidFill>
                <a:effectLst/>
                <a:uLnTx/>
                <a:uFillTx/>
                <a:latin typeface="Arial Narrow" pitchFamily="34" charset="0"/>
              </a:rPr>
              <a:t>A log record is written for:</a:t>
            </a:r>
            <a:endParaRPr kumimoji="0" lang="en-US" sz="2400" b="1" i="0" u="none" strike="noStrike" kern="1200" cap="none" spc="0" normalizeH="0" baseline="0" noProof="0" dirty="0">
              <a:ln>
                <a:noFill/>
              </a:ln>
              <a:solidFill>
                <a:srgbClr val="002060"/>
              </a:solidFill>
              <a:effectLst/>
              <a:uLnTx/>
              <a:uFillTx/>
              <a:latin typeface="Arial Narrow" pitchFamily="34" charset="0"/>
            </a:endParaRPr>
          </a:p>
          <a:p>
            <a:pPr marL="822960" marR="0" lvl="2" indent="-228600" algn="l" defTabSz="914400" rtl="0" eaLnBrk="1" fontAlgn="auto" latinLnBrk="0" hangingPunct="1">
              <a:lnSpc>
                <a:spcPct val="150000"/>
              </a:lnSpc>
              <a:spcBef>
                <a:spcPts val="370"/>
              </a:spcBef>
              <a:spcAft>
                <a:spcPts val="0"/>
              </a:spcAft>
              <a:buClr>
                <a:schemeClr val="accent1">
                  <a:tint val="60000"/>
                </a:schemeClr>
              </a:buClr>
              <a:buSzPct val="85000"/>
              <a:buFont typeface="Wingdings 2"/>
              <a:buChar char=""/>
              <a:tabLst/>
              <a:defRPr/>
            </a:pPr>
            <a:r>
              <a:rPr kumimoji="0" lang="en-US" sz="2000" b="1" i="0" u="none" strike="noStrike" kern="1200" cap="none" spc="0" normalizeH="0" baseline="0" noProof="0" dirty="0">
                <a:ln>
                  <a:noFill/>
                </a:ln>
                <a:solidFill>
                  <a:srgbClr val="002060"/>
                </a:solidFill>
                <a:effectLst/>
                <a:uLnTx/>
                <a:uFillTx/>
                <a:latin typeface="Arial Narrow" pitchFamily="34" charset="0"/>
              </a:rPr>
              <a:t>(a) data update</a:t>
            </a:r>
          </a:p>
          <a:p>
            <a:pPr marL="822960" marR="0" lvl="2" indent="-228600" algn="l" defTabSz="914400" rtl="0" eaLnBrk="1" fontAlgn="auto" latinLnBrk="0" hangingPunct="1">
              <a:lnSpc>
                <a:spcPct val="150000"/>
              </a:lnSpc>
              <a:spcBef>
                <a:spcPts val="370"/>
              </a:spcBef>
              <a:spcAft>
                <a:spcPts val="0"/>
              </a:spcAft>
              <a:buClr>
                <a:schemeClr val="accent1">
                  <a:tint val="60000"/>
                </a:schemeClr>
              </a:buClr>
              <a:buSzPct val="85000"/>
              <a:buFont typeface="Wingdings 2"/>
              <a:buChar char=""/>
              <a:tabLst/>
              <a:defRPr/>
            </a:pPr>
            <a:r>
              <a:rPr kumimoji="0" lang="en-US" sz="2000" b="1" i="0" u="none" strike="noStrike" kern="1200" cap="none" spc="0" normalizeH="0" baseline="0" noProof="0" dirty="0">
                <a:ln>
                  <a:noFill/>
                </a:ln>
                <a:solidFill>
                  <a:srgbClr val="002060"/>
                </a:solidFill>
                <a:effectLst/>
                <a:uLnTx/>
                <a:uFillTx/>
                <a:latin typeface="Arial Narrow" pitchFamily="34" charset="0"/>
              </a:rPr>
              <a:t>(b) transaction commit</a:t>
            </a:r>
          </a:p>
          <a:p>
            <a:pPr marL="822960" marR="0" lvl="2" indent="-228600" algn="l" defTabSz="914400" rtl="0" eaLnBrk="1" fontAlgn="auto" latinLnBrk="0" hangingPunct="1">
              <a:lnSpc>
                <a:spcPct val="150000"/>
              </a:lnSpc>
              <a:spcBef>
                <a:spcPts val="370"/>
              </a:spcBef>
              <a:spcAft>
                <a:spcPts val="0"/>
              </a:spcAft>
              <a:buClr>
                <a:schemeClr val="accent1">
                  <a:tint val="60000"/>
                </a:schemeClr>
              </a:buClr>
              <a:buSzPct val="85000"/>
              <a:buFont typeface="Wingdings 2"/>
              <a:buChar char=""/>
              <a:tabLst/>
              <a:defRPr/>
            </a:pPr>
            <a:r>
              <a:rPr kumimoji="0" lang="en-US" sz="2000" b="1" i="0" u="none" strike="noStrike" kern="1200" cap="none" spc="0" normalizeH="0" baseline="0" noProof="0" dirty="0">
                <a:ln>
                  <a:noFill/>
                </a:ln>
                <a:solidFill>
                  <a:srgbClr val="002060"/>
                </a:solidFill>
                <a:effectLst/>
                <a:uLnTx/>
                <a:uFillTx/>
                <a:latin typeface="Arial Narrow" pitchFamily="34" charset="0"/>
              </a:rPr>
              <a:t>(c) transaction abort</a:t>
            </a:r>
          </a:p>
          <a:p>
            <a:pPr marL="822960" marR="0" lvl="2" indent="-228600" algn="l" defTabSz="914400" rtl="0" eaLnBrk="1" fontAlgn="auto" latinLnBrk="0" hangingPunct="1">
              <a:lnSpc>
                <a:spcPct val="150000"/>
              </a:lnSpc>
              <a:spcBef>
                <a:spcPts val="370"/>
              </a:spcBef>
              <a:spcAft>
                <a:spcPts val="0"/>
              </a:spcAft>
              <a:buClr>
                <a:schemeClr val="accent1">
                  <a:tint val="60000"/>
                </a:schemeClr>
              </a:buClr>
              <a:buSzPct val="85000"/>
              <a:buFont typeface="Wingdings 2"/>
              <a:buChar char=""/>
              <a:tabLst/>
              <a:defRPr/>
            </a:pPr>
            <a:r>
              <a:rPr kumimoji="0" lang="en-US" sz="2000" b="1" i="0" u="none" strike="noStrike" kern="1200" cap="none" spc="0" normalizeH="0" baseline="0" noProof="0" dirty="0">
                <a:ln>
                  <a:noFill/>
                </a:ln>
                <a:solidFill>
                  <a:srgbClr val="002060"/>
                </a:solidFill>
                <a:effectLst/>
                <a:uLnTx/>
                <a:uFillTx/>
                <a:latin typeface="Arial Narrow" pitchFamily="34" charset="0"/>
              </a:rPr>
              <a:t>(d) undo</a:t>
            </a:r>
          </a:p>
          <a:p>
            <a:pPr marL="822960" marR="0" lvl="2" indent="-228600" algn="l" defTabSz="914400" rtl="0" eaLnBrk="1" fontAlgn="auto" latinLnBrk="0" hangingPunct="1">
              <a:lnSpc>
                <a:spcPct val="150000"/>
              </a:lnSpc>
              <a:spcBef>
                <a:spcPts val="370"/>
              </a:spcBef>
              <a:spcAft>
                <a:spcPts val="0"/>
              </a:spcAft>
              <a:buClr>
                <a:schemeClr val="accent1">
                  <a:tint val="60000"/>
                </a:schemeClr>
              </a:buClr>
              <a:buSzPct val="85000"/>
              <a:buFont typeface="Wingdings 2"/>
              <a:buChar char=""/>
              <a:tabLst/>
              <a:defRPr/>
            </a:pPr>
            <a:r>
              <a:rPr kumimoji="0" lang="en-US" sz="2000" b="1" i="0" u="none" strike="noStrike" kern="1200" cap="none" spc="0" normalizeH="0" baseline="0" noProof="0" dirty="0">
                <a:ln>
                  <a:noFill/>
                </a:ln>
                <a:solidFill>
                  <a:srgbClr val="002060"/>
                </a:solidFill>
                <a:effectLst/>
                <a:uLnTx/>
                <a:uFillTx/>
                <a:latin typeface="Arial Narrow" pitchFamily="34" charset="0"/>
              </a:rPr>
              <a:t>(e) transaction end</a:t>
            </a:r>
          </a:p>
          <a:p>
            <a:pPr marL="548640" marR="0" lvl="1" indent="-228600" algn="l" defTabSz="914400" rtl="0" eaLnBrk="1" fontAlgn="auto" latinLnBrk="0" hangingPunct="1">
              <a:lnSpc>
                <a:spcPct val="150000"/>
              </a:lnSpc>
              <a:spcBef>
                <a:spcPts val="370"/>
              </a:spcBef>
              <a:spcAft>
                <a:spcPts val="0"/>
              </a:spcAft>
              <a:buClr>
                <a:schemeClr val="accent2"/>
              </a:buClr>
              <a:buSzPct val="85000"/>
              <a:buFont typeface="Wingdings 2"/>
              <a:buChar char=""/>
              <a:tabLst/>
              <a:defRPr/>
            </a:pPr>
            <a:r>
              <a:rPr kumimoji="0" lang="en-US" sz="2400" b="0" i="0" u="none" strike="noStrike" kern="1200" cap="none" spc="0" normalizeH="0" baseline="0" noProof="0" dirty="0">
                <a:ln>
                  <a:noFill/>
                </a:ln>
                <a:solidFill>
                  <a:schemeClr val="tx1"/>
                </a:solidFill>
                <a:effectLst/>
                <a:uLnTx/>
                <a:uFillTx/>
                <a:latin typeface="Arial Narrow" pitchFamily="34" charset="0"/>
              </a:rPr>
              <a:t>In the case of undo a compensating log record is written.</a:t>
            </a:r>
          </a:p>
        </p:txBody>
      </p:sp>
    </p:spTree>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A40633F-2C34-42F1-9B00-1D14BE2E24BA}" type="datetime1">
              <a:rPr lang="en-US" smtClean="0"/>
              <a:pPr/>
              <a:t>10/22/2020</a:t>
            </a:fld>
            <a:endParaRPr lang="en-IN"/>
          </a:p>
        </p:txBody>
      </p:sp>
      <p:sp>
        <p:nvSpPr>
          <p:cNvPr id="4" name="Footer Placeholder 3"/>
          <p:cNvSpPr>
            <a:spLocks noGrp="1"/>
          </p:cNvSpPr>
          <p:nvPr>
            <p:ph type="ftr" sz="quarter" idx="11"/>
          </p:nvPr>
        </p:nvSpPr>
        <p:spPr/>
        <p:txBody>
          <a:bodyPr/>
          <a:lstStyle/>
          <a:p>
            <a:r>
              <a:rPr lang="en-IN"/>
              <a:t>DBMS-UNIT-IV</a:t>
            </a:r>
          </a:p>
        </p:txBody>
      </p:sp>
      <p:sp>
        <p:nvSpPr>
          <p:cNvPr id="5" name="Slide Number Placeholder 4"/>
          <p:cNvSpPr>
            <a:spLocks noGrp="1"/>
          </p:cNvSpPr>
          <p:nvPr>
            <p:ph type="sldNum" sz="quarter" idx="12"/>
          </p:nvPr>
        </p:nvSpPr>
        <p:spPr/>
        <p:txBody>
          <a:bodyPr/>
          <a:lstStyle/>
          <a:p>
            <a:fld id="{0E2B90DE-CA9C-452B-80F9-35262CC2B070}" type="slidenum">
              <a:rPr lang="en-IN" smtClean="0"/>
              <a:pPr/>
              <a:t>29</a:t>
            </a:fld>
            <a:endParaRPr lang="en-IN"/>
          </a:p>
        </p:txBody>
      </p:sp>
      <p:sp>
        <p:nvSpPr>
          <p:cNvPr id="8" name="Rectangle 11"/>
          <p:cNvSpPr>
            <a:spLocks noGrp="1" noChangeArrowheads="1"/>
          </p:cNvSpPr>
          <p:nvPr>
            <p:ph type="title"/>
          </p:nvPr>
        </p:nvSpPr>
        <p:spPr>
          <a:xfrm>
            <a:off x="228600" y="303213"/>
            <a:ext cx="7796213" cy="992187"/>
          </a:xfrm>
        </p:spPr>
        <p:txBody>
          <a:bodyPr/>
          <a:lstStyle/>
          <a:p>
            <a:pPr algn="ctr" eaLnBrk="1" hangingPunct="1"/>
            <a:r>
              <a:rPr lang="en-US" dirty="0">
                <a:solidFill>
                  <a:srgbClr val="002060"/>
                </a:solidFill>
                <a:latin typeface="Arial Narrow" pitchFamily="34" charset="0"/>
              </a:rPr>
              <a:t>Database Recovery</a:t>
            </a:r>
          </a:p>
        </p:txBody>
      </p:sp>
      <p:sp>
        <p:nvSpPr>
          <p:cNvPr id="9" name="Rectangle 12"/>
          <p:cNvSpPr txBox="1">
            <a:spLocks noChangeArrowheads="1"/>
          </p:cNvSpPr>
          <p:nvPr/>
        </p:nvSpPr>
        <p:spPr>
          <a:xfrm>
            <a:off x="285720" y="1357298"/>
            <a:ext cx="8294687" cy="4786346"/>
          </a:xfrm>
          <a:prstGeom prst="rect">
            <a:avLst/>
          </a:prstGeom>
        </p:spPr>
        <p:txBody>
          <a:bodyPr vert="horz">
            <a:normAutofit fontScale="92500"/>
          </a:bodyPr>
          <a:lstStyle/>
          <a:p>
            <a:pPr marL="274320" marR="0" lvl="0" indent="-274320" algn="l" defTabSz="914400" rtl="0" eaLnBrk="1" fontAlgn="auto" latinLnBrk="0" hangingPunct="1">
              <a:lnSpc>
                <a:spcPct val="150000"/>
              </a:lnSpc>
              <a:spcBef>
                <a:spcPts val="580"/>
              </a:spcBef>
              <a:spcAft>
                <a:spcPts val="0"/>
              </a:spcAft>
              <a:buClr>
                <a:schemeClr val="accent1"/>
              </a:buClr>
              <a:buSzPct val="85000"/>
              <a:buFont typeface="Wingdings" pitchFamily="2" charset="2"/>
              <a:buNone/>
              <a:tabLst/>
              <a:defRPr/>
            </a:pPr>
            <a:r>
              <a:rPr kumimoji="0" lang="en-US" sz="2600" b="1" i="0" u="none" strike="noStrike" kern="1200" cap="none" spc="0" normalizeH="0" baseline="0" noProof="0" dirty="0">
                <a:ln>
                  <a:noFill/>
                </a:ln>
                <a:solidFill>
                  <a:schemeClr val="tx1"/>
                </a:solidFill>
                <a:effectLst/>
                <a:uLnTx/>
                <a:uFillTx/>
                <a:latin typeface="+mn-lt"/>
                <a:ea typeface="+mn-ea"/>
                <a:cs typeface="+mn-cs"/>
              </a:rPr>
              <a:t>The ARIES Recovery Algorithm (contd.)</a:t>
            </a:r>
          </a:p>
          <a:p>
            <a:pPr marL="274320" marR="0" lvl="0" indent="-274320" algn="l" defTabSz="914400" rtl="0" eaLnBrk="1" fontAlgn="auto" latinLnBrk="0" hangingPunct="1">
              <a:lnSpc>
                <a:spcPct val="150000"/>
              </a:lnSpc>
              <a:spcBef>
                <a:spcPts val="580"/>
              </a:spcBef>
              <a:spcAft>
                <a:spcPts val="0"/>
              </a:spcAft>
              <a:buClr>
                <a:schemeClr val="accent1"/>
              </a:buClr>
              <a:buSzPct val="85000"/>
              <a:buFont typeface="Wingdings 2"/>
              <a:buChar char=""/>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The </a:t>
            </a:r>
            <a:r>
              <a:rPr kumimoji="0" lang="en-US" sz="2600" b="1" i="0" u="none" strike="noStrike" kern="1200" cap="none" spc="0" normalizeH="0" baseline="0" noProof="0" dirty="0">
                <a:ln>
                  <a:noFill/>
                </a:ln>
                <a:solidFill>
                  <a:schemeClr val="tx1"/>
                </a:solidFill>
                <a:effectLst/>
                <a:uLnTx/>
                <a:uFillTx/>
                <a:latin typeface="+mn-lt"/>
                <a:ea typeface="+mn-ea"/>
                <a:cs typeface="+mn-cs"/>
              </a:rPr>
              <a:t>Transaction table</a:t>
            </a:r>
            <a:r>
              <a:rPr kumimoji="0" lang="en-US" sz="2600" b="0" i="0" u="none" strike="noStrike" kern="1200" cap="none" spc="0" normalizeH="0" baseline="0" noProof="0" dirty="0">
                <a:ln>
                  <a:noFill/>
                </a:ln>
                <a:solidFill>
                  <a:schemeClr val="tx1"/>
                </a:solidFill>
                <a:effectLst/>
                <a:uLnTx/>
                <a:uFillTx/>
                <a:latin typeface="+mn-lt"/>
                <a:ea typeface="+mn-ea"/>
                <a:cs typeface="+mn-cs"/>
              </a:rPr>
              <a:t> and the </a:t>
            </a:r>
            <a:r>
              <a:rPr kumimoji="0" lang="en-US" sz="2600" b="1" i="0" u="none" strike="noStrike" kern="1200" cap="none" spc="0" normalizeH="0" baseline="0" noProof="0" dirty="0">
                <a:ln>
                  <a:noFill/>
                </a:ln>
                <a:solidFill>
                  <a:schemeClr val="tx1"/>
                </a:solidFill>
                <a:effectLst/>
                <a:uLnTx/>
                <a:uFillTx/>
                <a:latin typeface="+mn-lt"/>
                <a:ea typeface="+mn-ea"/>
                <a:cs typeface="+mn-cs"/>
              </a:rPr>
              <a:t>Dirty Page table</a:t>
            </a:r>
          </a:p>
          <a:p>
            <a:pPr marL="548640" marR="0" lvl="1" indent="-228600" algn="l" defTabSz="914400" rtl="0" eaLnBrk="1" fontAlgn="auto" latinLnBrk="0" hangingPunct="1">
              <a:lnSpc>
                <a:spcPct val="150000"/>
              </a:lnSpc>
              <a:spcBef>
                <a:spcPts val="370"/>
              </a:spcBef>
              <a:spcAft>
                <a:spcPts val="0"/>
              </a:spcAft>
              <a:buClr>
                <a:schemeClr val="accent2"/>
              </a:buClr>
              <a:buSzPct val="85000"/>
              <a:buFont typeface="Wingdings 2"/>
              <a:buChar char=""/>
              <a:tabLst/>
              <a:defRPr/>
            </a:pPr>
            <a:r>
              <a:rPr kumimoji="0" lang="en-US" sz="2400" b="0" i="0" u="none" strike="noStrike" kern="1200" cap="none" spc="0" normalizeH="0" baseline="0" noProof="0" dirty="0">
                <a:ln>
                  <a:noFill/>
                </a:ln>
                <a:solidFill>
                  <a:schemeClr val="tx1"/>
                </a:solidFill>
                <a:effectLst/>
                <a:uLnTx/>
                <a:uFillTx/>
                <a:latin typeface="+mn-lt"/>
                <a:ea typeface="+mn-ea"/>
                <a:cs typeface="+mn-cs"/>
              </a:rPr>
              <a:t>For efficient recovery following tables are also stored in the log during check pointing:</a:t>
            </a:r>
          </a:p>
          <a:p>
            <a:pPr marL="822960" marR="0" lvl="2" indent="-228600" algn="l" defTabSz="914400" rtl="0" eaLnBrk="1" fontAlgn="auto" latinLnBrk="0" hangingPunct="1">
              <a:lnSpc>
                <a:spcPct val="150000"/>
              </a:lnSpc>
              <a:spcBef>
                <a:spcPts val="370"/>
              </a:spcBef>
              <a:spcAft>
                <a:spcPts val="0"/>
              </a:spcAft>
              <a:buClr>
                <a:schemeClr val="accent1">
                  <a:tint val="60000"/>
                </a:schemeClr>
              </a:buClr>
              <a:buSzPct val="85000"/>
              <a:buFont typeface="Wingdings 2"/>
              <a:buChar char=""/>
              <a:tabLst/>
              <a:defRPr/>
            </a:pPr>
            <a:r>
              <a:rPr kumimoji="0" lang="en-US" sz="2000" b="1" i="0" u="none" strike="noStrike" kern="1200" cap="none" spc="0" normalizeH="0" baseline="0" noProof="0" dirty="0">
                <a:ln>
                  <a:noFill/>
                </a:ln>
                <a:solidFill>
                  <a:srgbClr val="C00000"/>
                </a:solidFill>
                <a:effectLst/>
                <a:uLnTx/>
                <a:uFillTx/>
                <a:latin typeface="+mn-lt"/>
                <a:ea typeface="+mn-ea"/>
                <a:cs typeface="+mn-cs"/>
              </a:rPr>
              <a:t>Transaction</a:t>
            </a:r>
            <a:r>
              <a:rPr kumimoji="0" lang="en-US" sz="2000" b="0" i="0" u="none" strike="noStrike" kern="1200" cap="none" spc="0" normalizeH="0" baseline="0" noProof="0" dirty="0">
                <a:ln>
                  <a:noFill/>
                </a:ln>
                <a:solidFill>
                  <a:srgbClr val="C00000"/>
                </a:solidFill>
                <a:effectLst/>
                <a:uLnTx/>
                <a:uFillTx/>
                <a:latin typeface="+mn-lt"/>
                <a:ea typeface="+mn-ea"/>
                <a:cs typeface="+mn-cs"/>
              </a:rPr>
              <a:t> </a:t>
            </a:r>
            <a:r>
              <a:rPr kumimoji="0" lang="en-US" sz="2000" b="1" i="0" u="none" strike="noStrike" kern="1200" cap="none" spc="0" normalizeH="0" baseline="0" noProof="0" dirty="0">
                <a:ln>
                  <a:noFill/>
                </a:ln>
                <a:solidFill>
                  <a:srgbClr val="C00000"/>
                </a:solidFill>
                <a:effectLst/>
                <a:uLnTx/>
                <a:uFillTx/>
                <a:latin typeface="+mn-lt"/>
                <a:ea typeface="+mn-ea"/>
                <a:cs typeface="+mn-cs"/>
              </a:rPr>
              <a:t>table</a:t>
            </a:r>
            <a:r>
              <a:rPr kumimoji="0" lang="en-US" sz="2000" b="0" i="0" u="none" strike="noStrike" kern="1200" cap="none" spc="0" normalizeH="0" baseline="0" noProof="0" dirty="0">
                <a:ln>
                  <a:noFill/>
                </a:ln>
                <a:solidFill>
                  <a:schemeClr val="tx1"/>
                </a:solidFill>
                <a:effectLst/>
                <a:uLnTx/>
                <a:uFillTx/>
                <a:latin typeface="+mn-lt"/>
                <a:ea typeface="+mn-ea"/>
                <a:cs typeface="+mn-cs"/>
              </a:rPr>
              <a:t>:  Contains an entry for each active transaction, with information such as transaction ID, transaction status and the LSN of the most recent log record for the transaction.</a:t>
            </a:r>
          </a:p>
          <a:p>
            <a:pPr marL="822960" marR="0" lvl="2" indent="-228600" algn="l" defTabSz="914400" rtl="0" eaLnBrk="1" fontAlgn="auto" latinLnBrk="0" hangingPunct="1">
              <a:lnSpc>
                <a:spcPct val="150000"/>
              </a:lnSpc>
              <a:spcBef>
                <a:spcPts val="370"/>
              </a:spcBef>
              <a:spcAft>
                <a:spcPts val="0"/>
              </a:spcAft>
              <a:buClr>
                <a:schemeClr val="accent1">
                  <a:tint val="60000"/>
                </a:schemeClr>
              </a:buClr>
              <a:buSzPct val="85000"/>
              <a:buFont typeface="Wingdings 2"/>
              <a:buChar char=""/>
              <a:tabLst/>
              <a:defRPr/>
            </a:pPr>
            <a:r>
              <a:rPr kumimoji="0" lang="en-US" sz="2000" b="1" i="0" u="none" strike="noStrike" kern="1200" cap="none" spc="0" normalizeH="0" baseline="0" noProof="0" dirty="0">
                <a:ln>
                  <a:noFill/>
                </a:ln>
                <a:solidFill>
                  <a:srgbClr val="C00000"/>
                </a:solidFill>
                <a:effectLst/>
                <a:uLnTx/>
                <a:uFillTx/>
                <a:latin typeface="+mn-lt"/>
                <a:ea typeface="+mn-ea"/>
                <a:cs typeface="+mn-cs"/>
              </a:rPr>
              <a:t>Dirty Page table</a:t>
            </a:r>
            <a:r>
              <a:rPr kumimoji="0" lang="en-US" sz="2000" b="0" i="0" u="none" strike="noStrike" kern="1200" cap="none" spc="0" normalizeH="0" baseline="0" noProof="0" dirty="0">
                <a:ln>
                  <a:noFill/>
                </a:ln>
                <a:solidFill>
                  <a:schemeClr val="tx1"/>
                </a:solidFill>
                <a:effectLst/>
                <a:uLnTx/>
                <a:uFillTx/>
                <a:latin typeface="+mn-lt"/>
                <a:ea typeface="+mn-ea"/>
                <a:cs typeface="+mn-cs"/>
              </a:rPr>
              <a:t>:  Contains an entry for each dirty page in the buffer, which includes the page ID and the LSN corresponding to the earliest update to that page.</a:t>
            </a:r>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53D27F4-61F3-4B54-8F5B-424C6A2C3F39}" type="datetime1">
              <a:rPr lang="en-US" smtClean="0"/>
              <a:pPr/>
              <a:t>10/22/2020</a:t>
            </a:fld>
            <a:endParaRPr lang="en-IN"/>
          </a:p>
        </p:txBody>
      </p:sp>
      <p:sp>
        <p:nvSpPr>
          <p:cNvPr id="4" name="Footer Placeholder 3"/>
          <p:cNvSpPr>
            <a:spLocks noGrp="1"/>
          </p:cNvSpPr>
          <p:nvPr>
            <p:ph type="ftr" sz="quarter" idx="11"/>
          </p:nvPr>
        </p:nvSpPr>
        <p:spPr/>
        <p:txBody>
          <a:bodyPr/>
          <a:lstStyle/>
          <a:p>
            <a:r>
              <a:rPr lang="en-IN"/>
              <a:t>DBMS-UNIT-IV</a:t>
            </a:r>
          </a:p>
        </p:txBody>
      </p:sp>
      <p:sp>
        <p:nvSpPr>
          <p:cNvPr id="5" name="Slide Number Placeholder 4"/>
          <p:cNvSpPr>
            <a:spLocks noGrp="1"/>
          </p:cNvSpPr>
          <p:nvPr>
            <p:ph type="sldNum" sz="quarter" idx="12"/>
          </p:nvPr>
        </p:nvSpPr>
        <p:spPr/>
        <p:txBody>
          <a:bodyPr/>
          <a:lstStyle/>
          <a:p>
            <a:fld id="{0E2B90DE-CA9C-452B-80F9-35262CC2B070}" type="slidenum">
              <a:rPr lang="en-IN" smtClean="0"/>
              <a:pPr/>
              <a:t>3</a:t>
            </a:fld>
            <a:endParaRPr lang="en-IN"/>
          </a:p>
        </p:txBody>
      </p:sp>
      <p:sp>
        <p:nvSpPr>
          <p:cNvPr id="8" name="TextShape 2"/>
          <p:cNvSpPr txBox="1"/>
          <p:nvPr/>
        </p:nvSpPr>
        <p:spPr>
          <a:xfrm>
            <a:off x="251520" y="1340768"/>
            <a:ext cx="8294760" cy="4572000"/>
          </a:xfrm>
          <a:prstGeom prst="rect">
            <a:avLst/>
          </a:prstGeom>
          <a:noFill/>
          <a:ln>
            <a:noFill/>
          </a:ln>
        </p:spPr>
        <p:txBody>
          <a:bodyPr lIns="90000" tIns="46800" rIns="0" bIns="46800">
            <a:normAutofit/>
          </a:bodyPr>
          <a:lstStyle/>
          <a:p>
            <a:pPr marL="342720" indent="-342720">
              <a:lnSpc>
                <a:spcPct val="90000"/>
              </a:lnSpc>
              <a:spcBef>
                <a:spcPts val="59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b="0" strike="noStrike" spc="-1" dirty="0">
                <a:solidFill>
                  <a:srgbClr val="002060"/>
                </a:solidFill>
                <a:latin typeface="Arial Narrow" panose="020B0606020202030204" pitchFamily="34" charset="0"/>
              </a:rPr>
              <a:t>Purpose of Database Recovery</a:t>
            </a:r>
            <a:endParaRPr lang="en-IN" sz="2400" b="0" strike="noStrike" spc="-1" dirty="0">
              <a:solidFill>
                <a:srgbClr val="002060"/>
              </a:solidFill>
              <a:latin typeface="Arial Narrow" panose="020B0606020202030204" pitchFamily="34" charset="0"/>
            </a:endParaRPr>
          </a:p>
          <a:p>
            <a:pPr marL="742680" lvl="1" indent="-285480">
              <a:lnSpc>
                <a:spcPct val="90000"/>
              </a:lnSpc>
              <a:spcBef>
                <a:spcPts val="598"/>
              </a:spcBef>
              <a:buClr>
                <a:srgbClr val="333399"/>
              </a:buClr>
              <a:buSzPct val="55000"/>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b="0" strike="noStrike" spc="-1" dirty="0">
                <a:solidFill>
                  <a:srgbClr val="C00000"/>
                </a:solidFill>
                <a:latin typeface="Arial Narrow" panose="020B0606020202030204" pitchFamily="34" charset="0"/>
              </a:rPr>
              <a:t>To bring the database into the last consistent state, which existed prior to the failure.</a:t>
            </a:r>
            <a:endParaRPr lang="en-IN" sz="2400" b="0" strike="noStrike" spc="-1" dirty="0">
              <a:solidFill>
                <a:srgbClr val="C00000"/>
              </a:solidFill>
              <a:latin typeface="Arial Narrow" panose="020B0606020202030204" pitchFamily="34" charset="0"/>
            </a:endParaRPr>
          </a:p>
          <a:p>
            <a:pPr marL="742680" lvl="1" indent="-285480">
              <a:lnSpc>
                <a:spcPct val="90000"/>
              </a:lnSpc>
              <a:spcBef>
                <a:spcPts val="598"/>
              </a:spcBef>
              <a:buClr>
                <a:srgbClr val="333399"/>
              </a:buClr>
              <a:buSzPct val="55000"/>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b="0" strike="noStrike" spc="-1" dirty="0">
                <a:solidFill>
                  <a:srgbClr val="C00000"/>
                </a:solidFill>
                <a:latin typeface="Arial Narrow" panose="020B0606020202030204" pitchFamily="34" charset="0"/>
              </a:rPr>
              <a:t>To preserve transaction properties (Atomicity, Consistency, Isolation and Durability).</a:t>
            </a:r>
            <a:endParaRPr lang="en-IN" sz="2400" b="0" strike="noStrike" spc="-1" dirty="0">
              <a:solidFill>
                <a:srgbClr val="C00000"/>
              </a:solidFill>
              <a:latin typeface="Arial Narrow" panose="020B0606020202030204" pitchFamily="34" charset="0"/>
            </a:endParaRPr>
          </a:p>
          <a:p>
            <a:pPr>
              <a:lnSpc>
                <a:spcPct val="90000"/>
              </a:lnSpc>
              <a:spcBef>
                <a:spcPts val="598"/>
              </a:spcBef>
              <a:buClr>
                <a:srgbClr val="990033"/>
              </a:buClr>
              <a:buSzPct val="60000"/>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b="0" strike="noStrike" spc="-1" dirty="0">
                <a:solidFill>
                  <a:srgbClr val="002060"/>
                </a:solidFill>
                <a:latin typeface="Arial Narrow" panose="020B0606020202030204" pitchFamily="34" charset="0"/>
              </a:rPr>
              <a:t>Example:</a:t>
            </a:r>
            <a:endParaRPr lang="en-IN" sz="2400" b="0" strike="noStrike" spc="-1" dirty="0">
              <a:solidFill>
                <a:srgbClr val="002060"/>
              </a:solidFill>
              <a:latin typeface="Arial Narrow" panose="020B0606020202030204" pitchFamily="34" charset="0"/>
            </a:endParaRPr>
          </a:p>
          <a:p>
            <a:pPr marL="742680" lvl="1" indent="-285480">
              <a:lnSpc>
                <a:spcPct val="150000"/>
              </a:lnSpc>
              <a:spcBef>
                <a:spcPts val="598"/>
              </a:spcBef>
              <a:buClr>
                <a:srgbClr val="333399"/>
              </a:buClr>
              <a:buSzPct val="55000"/>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b="0" strike="noStrike" spc="-1" dirty="0">
                <a:solidFill>
                  <a:srgbClr val="002060"/>
                </a:solidFill>
                <a:latin typeface="Arial Narrow" panose="020B0606020202030204" pitchFamily="34" charset="0"/>
              </a:rPr>
              <a:t>If the system crashes before a fund transfer transaction completes its execution, then either one or both accounts may have incorrect value.  Thus, the database must be restored to the state before the transaction modified any of the accounts.  </a:t>
            </a:r>
            <a:endParaRPr lang="en-IN" sz="2400" b="0" strike="noStrike" spc="-1" dirty="0">
              <a:solidFill>
                <a:srgbClr val="002060"/>
              </a:solidFill>
              <a:latin typeface="Arial Narrow" panose="020B0606020202030204" pitchFamily="34" charset="0"/>
            </a:endParaRPr>
          </a:p>
        </p:txBody>
      </p:sp>
    </p:spTree>
    <p:extLst>
      <p:ext uri="{BB962C8B-B14F-4D97-AF65-F5344CB8AC3E}">
        <p14:creationId xmlns:p14="http://schemas.microsoft.com/office/powerpoint/2010/main" xmlns="" val="3020861443"/>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A40633F-2C34-42F1-9B00-1D14BE2E24BA}" type="datetime1">
              <a:rPr lang="en-US" smtClean="0"/>
              <a:pPr/>
              <a:t>10/22/2020</a:t>
            </a:fld>
            <a:endParaRPr lang="en-IN"/>
          </a:p>
        </p:txBody>
      </p:sp>
      <p:sp>
        <p:nvSpPr>
          <p:cNvPr id="4" name="Footer Placeholder 3"/>
          <p:cNvSpPr>
            <a:spLocks noGrp="1"/>
          </p:cNvSpPr>
          <p:nvPr>
            <p:ph type="ftr" sz="quarter" idx="11"/>
          </p:nvPr>
        </p:nvSpPr>
        <p:spPr/>
        <p:txBody>
          <a:bodyPr/>
          <a:lstStyle/>
          <a:p>
            <a:r>
              <a:rPr lang="en-IN"/>
              <a:t>DBMS-UNIT-IV</a:t>
            </a:r>
          </a:p>
        </p:txBody>
      </p:sp>
      <p:sp>
        <p:nvSpPr>
          <p:cNvPr id="5" name="Slide Number Placeholder 4"/>
          <p:cNvSpPr>
            <a:spLocks noGrp="1"/>
          </p:cNvSpPr>
          <p:nvPr>
            <p:ph type="sldNum" sz="quarter" idx="12"/>
          </p:nvPr>
        </p:nvSpPr>
        <p:spPr/>
        <p:txBody>
          <a:bodyPr/>
          <a:lstStyle/>
          <a:p>
            <a:fld id="{0E2B90DE-CA9C-452B-80F9-35262CC2B070}" type="slidenum">
              <a:rPr lang="en-IN" smtClean="0"/>
              <a:pPr/>
              <a:t>30</a:t>
            </a:fld>
            <a:endParaRPr lang="en-IN"/>
          </a:p>
        </p:txBody>
      </p:sp>
      <p:sp>
        <p:nvSpPr>
          <p:cNvPr id="8" name="Rectangle 9"/>
          <p:cNvSpPr>
            <a:spLocks noGrp="1" noChangeArrowheads="1"/>
          </p:cNvSpPr>
          <p:nvPr>
            <p:ph type="title"/>
          </p:nvPr>
        </p:nvSpPr>
        <p:spPr>
          <a:xfrm>
            <a:off x="228600" y="303213"/>
            <a:ext cx="7796213" cy="992187"/>
          </a:xfrm>
        </p:spPr>
        <p:txBody>
          <a:bodyPr/>
          <a:lstStyle/>
          <a:p>
            <a:pPr algn="ctr" eaLnBrk="1" hangingPunct="1"/>
            <a:r>
              <a:rPr lang="en-US" dirty="0">
                <a:solidFill>
                  <a:srgbClr val="002060"/>
                </a:solidFill>
                <a:latin typeface="Arial Narrow" pitchFamily="34" charset="0"/>
              </a:rPr>
              <a:t>Database Recovery</a:t>
            </a:r>
          </a:p>
        </p:txBody>
      </p:sp>
      <p:pic>
        <p:nvPicPr>
          <p:cNvPr id="9" name="Picture 11" descr="fig19_06"/>
          <p:cNvPicPr>
            <a:picLocks noChangeAspect="1" noChangeArrowheads="1"/>
          </p:cNvPicPr>
          <p:nvPr/>
        </p:nvPicPr>
        <p:blipFill>
          <a:blip r:embed="rId2"/>
          <a:srcRect b="12355"/>
          <a:stretch>
            <a:fillRect/>
          </a:stretch>
        </p:blipFill>
        <p:spPr bwMode="auto">
          <a:xfrm>
            <a:off x="1447800" y="1619250"/>
            <a:ext cx="5715000" cy="4324350"/>
          </a:xfrm>
          <a:prstGeom prst="rect">
            <a:avLst/>
          </a:prstGeom>
          <a:noFill/>
          <a:ln w="9525">
            <a:noFill/>
            <a:miter lim="800000"/>
            <a:headEnd/>
            <a:tailEnd/>
          </a:ln>
        </p:spPr>
      </p:pic>
    </p:spTree>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A40633F-2C34-42F1-9B00-1D14BE2E24BA}" type="datetime1">
              <a:rPr lang="en-US" smtClean="0"/>
              <a:pPr/>
              <a:t>10/22/2020</a:t>
            </a:fld>
            <a:endParaRPr lang="en-IN"/>
          </a:p>
        </p:txBody>
      </p:sp>
      <p:sp>
        <p:nvSpPr>
          <p:cNvPr id="4" name="Footer Placeholder 3"/>
          <p:cNvSpPr>
            <a:spLocks noGrp="1"/>
          </p:cNvSpPr>
          <p:nvPr>
            <p:ph type="ftr" sz="quarter" idx="11"/>
          </p:nvPr>
        </p:nvSpPr>
        <p:spPr/>
        <p:txBody>
          <a:bodyPr/>
          <a:lstStyle/>
          <a:p>
            <a:r>
              <a:rPr lang="en-IN"/>
              <a:t>DBMS-UNIT-IV</a:t>
            </a:r>
          </a:p>
        </p:txBody>
      </p:sp>
      <p:sp>
        <p:nvSpPr>
          <p:cNvPr id="5" name="Slide Number Placeholder 4"/>
          <p:cNvSpPr>
            <a:spLocks noGrp="1"/>
          </p:cNvSpPr>
          <p:nvPr>
            <p:ph type="sldNum" sz="quarter" idx="12"/>
          </p:nvPr>
        </p:nvSpPr>
        <p:spPr/>
        <p:txBody>
          <a:bodyPr/>
          <a:lstStyle/>
          <a:p>
            <a:fld id="{0E2B90DE-CA9C-452B-80F9-35262CC2B070}" type="slidenum">
              <a:rPr lang="en-IN" smtClean="0"/>
              <a:pPr/>
              <a:t>31</a:t>
            </a:fld>
            <a:endParaRPr lang="en-IN"/>
          </a:p>
        </p:txBody>
      </p:sp>
      <p:sp>
        <p:nvSpPr>
          <p:cNvPr id="8" name="Rectangle 9"/>
          <p:cNvSpPr>
            <a:spLocks noGrp="1" noChangeArrowheads="1"/>
          </p:cNvSpPr>
          <p:nvPr>
            <p:ph type="title"/>
          </p:nvPr>
        </p:nvSpPr>
        <p:spPr>
          <a:xfrm>
            <a:off x="228600" y="303213"/>
            <a:ext cx="7796213" cy="992187"/>
          </a:xfrm>
        </p:spPr>
        <p:txBody>
          <a:bodyPr/>
          <a:lstStyle/>
          <a:p>
            <a:pPr algn="ctr" eaLnBrk="1" hangingPunct="1"/>
            <a:r>
              <a:rPr lang="en-US" dirty="0">
                <a:solidFill>
                  <a:srgbClr val="002060"/>
                </a:solidFill>
                <a:latin typeface="Arial Narrow" pitchFamily="34" charset="0"/>
              </a:rPr>
              <a:t>Database Recovery</a:t>
            </a:r>
          </a:p>
        </p:txBody>
      </p:sp>
      <p:sp>
        <p:nvSpPr>
          <p:cNvPr id="9" name="Rectangle 10"/>
          <p:cNvSpPr txBox="1">
            <a:spLocks noChangeArrowheads="1"/>
          </p:cNvSpPr>
          <p:nvPr/>
        </p:nvSpPr>
        <p:spPr>
          <a:xfrm>
            <a:off x="357158" y="1285860"/>
            <a:ext cx="8294687" cy="4929222"/>
          </a:xfrm>
          <a:prstGeom prst="rect">
            <a:avLst/>
          </a:prstGeom>
        </p:spPr>
        <p:txBody>
          <a:bodyPr vert="horz">
            <a:normAutofit fontScale="92500" lnSpcReduction="20000"/>
          </a:bodyPr>
          <a:lstStyle/>
          <a:p>
            <a:pPr marL="274320" marR="0" lvl="0" indent="-274320" algn="l" defTabSz="914400" rtl="0" eaLnBrk="1" fontAlgn="auto" latinLnBrk="0" hangingPunct="1">
              <a:lnSpc>
                <a:spcPct val="150000"/>
              </a:lnSpc>
              <a:spcBef>
                <a:spcPts val="580"/>
              </a:spcBef>
              <a:spcAft>
                <a:spcPts val="0"/>
              </a:spcAft>
              <a:buClr>
                <a:schemeClr val="accent1"/>
              </a:buClr>
              <a:buSzPct val="85000"/>
              <a:buFont typeface="Wingdings" pitchFamily="2" charset="2"/>
              <a:buNone/>
              <a:tabLst/>
              <a:defRPr/>
            </a:pPr>
            <a:r>
              <a:rPr kumimoji="0" lang="en-US" sz="2000" b="1" i="0" u="none" strike="noStrike" kern="1200" cap="none" spc="0" normalizeH="0" baseline="0" noProof="0" dirty="0">
                <a:ln>
                  <a:noFill/>
                </a:ln>
                <a:solidFill>
                  <a:srgbClr val="C00000"/>
                </a:solidFill>
                <a:effectLst/>
                <a:uLnTx/>
                <a:uFillTx/>
                <a:latin typeface="Arial Narrow" pitchFamily="34" charset="0"/>
              </a:rPr>
              <a:t>Recovery in </a:t>
            </a:r>
            <a:r>
              <a:rPr kumimoji="0" lang="en-US" sz="2000" b="1" i="0" u="none" strike="noStrike" kern="1200" cap="none" spc="0" normalizeH="0" baseline="0" noProof="0" dirty="0" err="1">
                <a:ln>
                  <a:noFill/>
                </a:ln>
                <a:solidFill>
                  <a:srgbClr val="C00000"/>
                </a:solidFill>
                <a:effectLst/>
                <a:uLnTx/>
                <a:uFillTx/>
                <a:latin typeface="Arial Narrow" pitchFamily="34" charset="0"/>
              </a:rPr>
              <a:t>multidatabase</a:t>
            </a:r>
            <a:r>
              <a:rPr kumimoji="0" lang="en-US" sz="2000" b="1" i="0" u="none" strike="noStrike" kern="1200" cap="none" spc="0" normalizeH="0" baseline="0" noProof="0" dirty="0">
                <a:ln>
                  <a:noFill/>
                </a:ln>
                <a:solidFill>
                  <a:srgbClr val="C00000"/>
                </a:solidFill>
                <a:effectLst/>
                <a:uLnTx/>
                <a:uFillTx/>
                <a:latin typeface="Arial Narrow" pitchFamily="34" charset="0"/>
              </a:rPr>
              <a:t> system</a:t>
            </a:r>
          </a:p>
          <a:p>
            <a:pPr marL="274320" marR="0" lvl="0" indent="-274320" algn="l" defTabSz="914400" rtl="0" eaLnBrk="1" fontAlgn="auto" latinLnBrk="0" hangingPunct="1">
              <a:lnSpc>
                <a:spcPct val="150000"/>
              </a:lnSpc>
              <a:spcBef>
                <a:spcPts val="580"/>
              </a:spcBef>
              <a:spcAft>
                <a:spcPts val="0"/>
              </a:spcAft>
              <a:buClr>
                <a:schemeClr val="accent1"/>
              </a:buClr>
              <a:buSzPct val="85000"/>
              <a:buFont typeface="Wingdings 2"/>
              <a:buChar char=""/>
              <a:tabLst/>
              <a:defRPr/>
            </a:pPr>
            <a:r>
              <a:rPr kumimoji="0" lang="en-US" sz="2000" b="0" i="0" u="none" strike="noStrike" kern="1200" cap="none" spc="0" normalizeH="0" baseline="0" noProof="0" dirty="0">
                <a:ln>
                  <a:noFill/>
                </a:ln>
                <a:solidFill>
                  <a:schemeClr val="tx1"/>
                </a:solidFill>
                <a:effectLst/>
                <a:uLnTx/>
                <a:uFillTx/>
                <a:latin typeface="Arial Narrow" pitchFamily="34" charset="0"/>
              </a:rPr>
              <a:t>A </a:t>
            </a:r>
            <a:r>
              <a:rPr lang="en-US" sz="2000" dirty="0" err="1">
                <a:latin typeface="Arial Narrow" pitchFamily="34" charset="0"/>
              </a:rPr>
              <a:t>M</a:t>
            </a:r>
            <a:r>
              <a:rPr kumimoji="0" lang="en-US" sz="2000" b="0" i="0" u="none" strike="noStrike" kern="1200" cap="none" spc="0" normalizeH="0" baseline="0" noProof="0" dirty="0" err="1">
                <a:ln>
                  <a:noFill/>
                </a:ln>
                <a:solidFill>
                  <a:schemeClr val="tx1"/>
                </a:solidFill>
                <a:effectLst/>
                <a:uLnTx/>
                <a:uFillTx/>
                <a:latin typeface="Arial Narrow" pitchFamily="34" charset="0"/>
              </a:rPr>
              <a:t>ultidatabase</a:t>
            </a:r>
            <a:r>
              <a:rPr kumimoji="0" lang="en-US" sz="2000" b="0" i="0" u="none" strike="noStrike" kern="1200" cap="none" spc="0" normalizeH="0" baseline="0" noProof="0" dirty="0">
                <a:ln>
                  <a:noFill/>
                </a:ln>
                <a:solidFill>
                  <a:schemeClr val="tx1"/>
                </a:solidFill>
                <a:effectLst/>
                <a:uLnTx/>
                <a:uFillTx/>
                <a:latin typeface="Arial Narrow" pitchFamily="34" charset="0"/>
              </a:rPr>
              <a:t> system is a special distributed database system where one node may be running </a:t>
            </a:r>
            <a:r>
              <a:rPr kumimoji="0" lang="en-US" sz="2000" b="0" i="0" u="none" strike="noStrike" kern="1200" cap="none" spc="0" normalizeH="0" baseline="0" noProof="0" dirty="0">
                <a:ln>
                  <a:noFill/>
                </a:ln>
                <a:solidFill>
                  <a:srgbClr val="C00000"/>
                </a:solidFill>
                <a:effectLst/>
                <a:uLnTx/>
                <a:uFillTx/>
                <a:latin typeface="Arial Narrow" pitchFamily="34" charset="0"/>
              </a:rPr>
              <a:t>relational database system under UNIX</a:t>
            </a:r>
            <a:r>
              <a:rPr kumimoji="0" lang="en-US" sz="2000" b="0" i="0" u="none" strike="noStrike" kern="1200" cap="none" spc="0" normalizeH="0" baseline="0" noProof="0" dirty="0">
                <a:ln>
                  <a:noFill/>
                </a:ln>
                <a:solidFill>
                  <a:schemeClr val="tx1"/>
                </a:solidFill>
                <a:effectLst/>
                <a:uLnTx/>
                <a:uFillTx/>
                <a:latin typeface="Arial Narrow" pitchFamily="34" charset="0"/>
              </a:rPr>
              <a:t>, another may be running object-oriented system under Windows and so on.</a:t>
            </a:r>
          </a:p>
          <a:p>
            <a:pPr marL="274320" marR="0" lvl="0" indent="-274320" algn="l" defTabSz="914400" rtl="0" eaLnBrk="1" fontAlgn="auto" latinLnBrk="0" hangingPunct="1">
              <a:lnSpc>
                <a:spcPct val="150000"/>
              </a:lnSpc>
              <a:spcBef>
                <a:spcPts val="580"/>
              </a:spcBef>
              <a:spcAft>
                <a:spcPts val="0"/>
              </a:spcAft>
              <a:buClr>
                <a:schemeClr val="accent1"/>
              </a:buClr>
              <a:buSzPct val="85000"/>
              <a:buFont typeface="Wingdings 2"/>
              <a:buChar char=""/>
              <a:tabLst/>
              <a:defRPr/>
            </a:pPr>
            <a:r>
              <a:rPr kumimoji="0" lang="en-US" sz="2000" b="0" i="0" u="none" strike="noStrike" kern="1200" cap="none" spc="0" normalizeH="0" baseline="0" noProof="0" dirty="0">
                <a:ln>
                  <a:noFill/>
                </a:ln>
                <a:solidFill>
                  <a:schemeClr val="tx1"/>
                </a:solidFill>
                <a:effectLst/>
                <a:uLnTx/>
                <a:uFillTx/>
                <a:latin typeface="Arial Narrow" pitchFamily="34" charset="0"/>
              </a:rPr>
              <a:t>A transaction may run in a </a:t>
            </a:r>
            <a:r>
              <a:rPr kumimoji="0" lang="en-US" sz="2000" b="0" i="0" u="none" strike="noStrike" kern="1200" cap="none" spc="0" normalizeH="0" baseline="0" noProof="0" dirty="0">
                <a:ln>
                  <a:noFill/>
                </a:ln>
                <a:solidFill>
                  <a:srgbClr val="C00000"/>
                </a:solidFill>
                <a:effectLst/>
                <a:uLnTx/>
                <a:uFillTx/>
                <a:latin typeface="Arial Narrow" pitchFamily="34" charset="0"/>
              </a:rPr>
              <a:t>distributed fashion at multiple nodes.</a:t>
            </a:r>
          </a:p>
          <a:p>
            <a:pPr marL="274320" marR="0" lvl="0" indent="-274320" algn="l" defTabSz="914400" rtl="0" eaLnBrk="1" fontAlgn="auto" latinLnBrk="0" hangingPunct="1">
              <a:lnSpc>
                <a:spcPct val="150000"/>
              </a:lnSpc>
              <a:spcBef>
                <a:spcPts val="580"/>
              </a:spcBef>
              <a:spcAft>
                <a:spcPts val="0"/>
              </a:spcAft>
              <a:buClr>
                <a:schemeClr val="accent1"/>
              </a:buClr>
              <a:buSzPct val="85000"/>
              <a:buFont typeface="Wingdings 2"/>
              <a:buChar char=""/>
              <a:tabLst/>
              <a:defRPr/>
            </a:pPr>
            <a:r>
              <a:rPr kumimoji="0" lang="en-US" sz="2000" b="0" i="0" u="none" strike="noStrike" kern="1200" cap="none" spc="0" normalizeH="0" baseline="0" noProof="0" dirty="0">
                <a:ln>
                  <a:noFill/>
                </a:ln>
                <a:solidFill>
                  <a:schemeClr val="tx1"/>
                </a:solidFill>
                <a:effectLst/>
                <a:uLnTx/>
                <a:uFillTx/>
                <a:latin typeface="Arial Narrow" pitchFamily="34" charset="0"/>
              </a:rPr>
              <a:t>In this execution scenario the transaction commits only when all these multiple nodes agree to commit individually the part of the transaction they were executing. </a:t>
            </a:r>
          </a:p>
          <a:p>
            <a:pPr marL="274320" marR="0" lvl="0" indent="-274320" algn="l" defTabSz="914400" rtl="0" eaLnBrk="1" fontAlgn="auto" latinLnBrk="0" hangingPunct="1">
              <a:lnSpc>
                <a:spcPct val="150000"/>
              </a:lnSpc>
              <a:spcBef>
                <a:spcPts val="580"/>
              </a:spcBef>
              <a:spcAft>
                <a:spcPts val="0"/>
              </a:spcAft>
              <a:buClr>
                <a:schemeClr val="accent1"/>
              </a:buClr>
              <a:buSzPct val="85000"/>
              <a:buFont typeface="Wingdings 2"/>
              <a:buChar char=""/>
              <a:tabLst/>
              <a:defRPr/>
            </a:pPr>
            <a:r>
              <a:rPr kumimoji="0" lang="en-US" sz="2000" b="0" i="0" u="none" strike="noStrike" kern="1200" cap="none" spc="0" normalizeH="0" baseline="0" noProof="0" dirty="0">
                <a:ln>
                  <a:noFill/>
                </a:ln>
                <a:solidFill>
                  <a:schemeClr val="tx1"/>
                </a:solidFill>
                <a:effectLst/>
                <a:uLnTx/>
                <a:uFillTx/>
                <a:latin typeface="Arial Narrow" pitchFamily="34" charset="0"/>
              </a:rPr>
              <a:t>This commit scheme is  referred to as </a:t>
            </a:r>
            <a:r>
              <a:rPr kumimoji="0" lang="en-US" sz="2000" b="0" i="0" u="none" strike="noStrike" kern="1200" cap="none" spc="0" normalizeH="0" baseline="0" noProof="0" dirty="0">
                <a:ln>
                  <a:noFill/>
                </a:ln>
                <a:solidFill>
                  <a:srgbClr val="C00000"/>
                </a:solidFill>
                <a:effectLst/>
                <a:uLnTx/>
                <a:uFillTx/>
                <a:latin typeface="Arial Narrow" pitchFamily="34" charset="0"/>
              </a:rPr>
              <a:t>“</a:t>
            </a:r>
            <a:r>
              <a:rPr kumimoji="0" lang="en-US" sz="2000" b="1" i="0" u="none" strike="noStrike" kern="1200" cap="none" spc="0" normalizeH="0" baseline="0" noProof="0" dirty="0">
                <a:ln>
                  <a:noFill/>
                </a:ln>
                <a:solidFill>
                  <a:srgbClr val="C00000"/>
                </a:solidFill>
                <a:effectLst/>
                <a:uLnTx/>
                <a:uFillTx/>
                <a:latin typeface="Arial Narrow" pitchFamily="34" charset="0"/>
              </a:rPr>
              <a:t>two-phase commit</a:t>
            </a:r>
            <a:r>
              <a:rPr kumimoji="0" lang="en-US" sz="2000" b="0" i="0" u="none" strike="noStrike" kern="1200" cap="none" spc="0" normalizeH="0" baseline="0" noProof="0" dirty="0">
                <a:ln>
                  <a:noFill/>
                </a:ln>
                <a:solidFill>
                  <a:srgbClr val="C00000"/>
                </a:solidFill>
                <a:effectLst/>
                <a:uLnTx/>
                <a:uFillTx/>
                <a:latin typeface="Arial Narrow" pitchFamily="34" charset="0"/>
              </a:rPr>
              <a:t>” (</a:t>
            </a:r>
            <a:r>
              <a:rPr kumimoji="0" lang="en-US" sz="2000" b="1" i="0" u="none" strike="noStrike" kern="1200" cap="none" spc="0" normalizeH="0" baseline="0" noProof="0" dirty="0">
                <a:ln>
                  <a:noFill/>
                </a:ln>
                <a:solidFill>
                  <a:srgbClr val="C00000"/>
                </a:solidFill>
                <a:effectLst/>
                <a:uLnTx/>
                <a:uFillTx/>
                <a:latin typeface="Arial Narrow" pitchFamily="34" charset="0"/>
              </a:rPr>
              <a:t>2PC</a:t>
            </a:r>
            <a:r>
              <a:rPr kumimoji="0" lang="en-US" sz="2000" b="0" i="0" u="none" strike="noStrike" kern="1200" cap="none" spc="0" normalizeH="0" baseline="0" noProof="0" dirty="0">
                <a:ln>
                  <a:noFill/>
                </a:ln>
                <a:solidFill>
                  <a:srgbClr val="C00000"/>
                </a:solidFill>
                <a:effectLst/>
                <a:uLnTx/>
                <a:uFillTx/>
                <a:latin typeface="Arial Narrow" pitchFamily="34" charset="0"/>
              </a:rPr>
              <a:t>). </a:t>
            </a:r>
          </a:p>
          <a:p>
            <a:pPr marL="548640" marR="0" lvl="1" indent="-228600" algn="l" defTabSz="914400" rtl="0" eaLnBrk="1" fontAlgn="auto" latinLnBrk="0" hangingPunct="1">
              <a:lnSpc>
                <a:spcPct val="150000"/>
              </a:lnSpc>
              <a:spcBef>
                <a:spcPts val="370"/>
              </a:spcBef>
              <a:spcAft>
                <a:spcPts val="0"/>
              </a:spcAft>
              <a:buClr>
                <a:schemeClr val="accent2"/>
              </a:buClr>
              <a:buSzPct val="85000"/>
              <a:buFont typeface="Wingdings 2"/>
              <a:buChar char=""/>
              <a:tabLst/>
              <a:defRPr/>
            </a:pPr>
            <a:r>
              <a:rPr kumimoji="0" lang="en-US" sz="2000" b="0" i="0" u="none" strike="noStrike" kern="1200" cap="none" spc="0" normalizeH="0" baseline="0" noProof="0" dirty="0">
                <a:ln>
                  <a:noFill/>
                </a:ln>
                <a:solidFill>
                  <a:schemeClr val="tx1"/>
                </a:solidFill>
                <a:effectLst/>
                <a:uLnTx/>
                <a:uFillTx/>
                <a:latin typeface="Arial Narrow" pitchFamily="34" charset="0"/>
              </a:rPr>
              <a:t>If any one of these nodes fails or cannot commit the part of the transaction, then the transaction is aborted.</a:t>
            </a:r>
          </a:p>
          <a:p>
            <a:pPr marL="274320" marR="0" lvl="0" indent="-274320" algn="l" defTabSz="914400" rtl="0" eaLnBrk="1" fontAlgn="auto" latinLnBrk="0" hangingPunct="1">
              <a:lnSpc>
                <a:spcPct val="150000"/>
              </a:lnSpc>
              <a:spcBef>
                <a:spcPts val="580"/>
              </a:spcBef>
              <a:spcAft>
                <a:spcPts val="0"/>
              </a:spcAft>
              <a:buClr>
                <a:schemeClr val="accent1"/>
              </a:buClr>
              <a:buSzPct val="85000"/>
              <a:buFont typeface="Wingdings 2"/>
              <a:buChar char=""/>
              <a:tabLst/>
              <a:defRPr/>
            </a:pPr>
            <a:r>
              <a:rPr kumimoji="0" lang="en-US" sz="2000" b="0" i="0" u="none" strike="noStrike" kern="1200" cap="none" spc="0" normalizeH="0" baseline="0" noProof="0" dirty="0">
                <a:ln>
                  <a:noFill/>
                </a:ln>
                <a:solidFill>
                  <a:schemeClr val="tx1"/>
                </a:solidFill>
                <a:effectLst/>
                <a:uLnTx/>
                <a:uFillTx/>
                <a:latin typeface="Arial Narrow" pitchFamily="34" charset="0"/>
              </a:rPr>
              <a:t>Each node recovers the transaction under its </a:t>
            </a:r>
            <a:r>
              <a:rPr kumimoji="0" lang="en-US" sz="2000" b="0" i="0" u="none" strike="noStrike" kern="1200" cap="none" spc="0" normalizeH="0" baseline="0" noProof="0" dirty="0">
                <a:ln>
                  <a:noFill/>
                </a:ln>
                <a:solidFill>
                  <a:srgbClr val="C00000"/>
                </a:solidFill>
                <a:effectLst/>
                <a:uLnTx/>
                <a:uFillTx/>
                <a:latin typeface="Arial Narrow" pitchFamily="34" charset="0"/>
              </a:rPr>
              <a:t>own recovery protocol.</a:t>
            </a:r>
          </a:p>
          <a:p>
            <a:pPr marL="274320" marR="0" lvl="0" indent="-274320" algn="l" defTabSz="914400" rtl="0" eaLnBrk="1" fontAlgn="auto" latinLnBrk="0" hangingPunct="1">
              <a:lnSpc>
                <a:spcPct val="150000"/>
              </a:lnSpc>
              <a:spcBef>
                <a:spcPts val="580"/>
              </a:spcBef>
              <a:spcAft>
                <a:spcPts val="0"/>
              </a:spcAft>
              <a:buClr>
                <a:schemeClr val="accent1"/>
              </a:buClr>
              <a:buSzPct val="85000"/>
              <a:buFont typeface="Wingdings 2"/>
              <a:buChar char=""/>
              <a:tabLst/>
              <a:defRPr/>
            </a:pPr>
            <a:endParaRPr kumimoji="0" lang="en-US" sz="2000" b="0" i="0" u="none" strike="noStrike" kern="1200" cap="none" spc="0" normalizeH="0" baseline="0" noProof="0" dirty="0">
              <a:ln>
                <a:noFill/>
              </a:ln>
              <a:solidFill>
                <a:schemeClr val="tx1"/>
              </a:solidFill>
              <a:effectLst/>
              <a:uLnTx/>
              <a:uFillTx/>
              <a:latin typeface="Arial Narrow" pitchFamily="34" charset="0"/>
            </a:endParaRPr>
          </a:p>
        </p:txBody>
      </p:sp>
    </p:spTree>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8662" y="0"/>
            <a:ext cx="7772400" cy="857232"/>
          </a:xfrm>
        </p:spPr>
        <p:txBody>
          <a:bodyPr/>
          <a:lstStyle/>
          <a:p>
            <a:pPr algn="ctr"/>
            <a:r>
              <a:rPr lang="en-US" dirty="0">
                <a:latin typeface="Arial Narrow" pitchFamily="34" charset="0"/>
              </a:rPr>
              <a:t>What is Database Security ?</a:t>
            </a:r>
            <a:endParaRPr lang="en-IN" dirty="0">
              <a:latin typeface="Arial Narrow" pitchFamily="34" charset="0"/>
            </a:endParaRPr>
          </a:p>
        </p:txBody>
      </p:sp>
      <p:sp>
        <p:nvSpPr>
          <p:cNvPr id="4" name="Date Placeholder 3"/>
          <p:cNvSpPr>
            <a:spLocks noGrp="1"/>
          </p:cNvSpPr>
          <p:nvPr>
            <p:ph type="dt" sz="half" idx="10"/>
          </p:nvPr>
        </p:nvSpPr>
        <p:spPr/>
        <p:txBody>
          <a:bodyPr/>
          <a:lstStyle/>
          <a:p>
            <a:fld id="{09DE85DB-07E5-4DE2-B84A-A32DC32BB999}" type="datetime1">
              <a:rPr lang="en-US" smtClean="0"/>
              <a:pPr/>
              <a:t>10/22/2020</a:t>
            </a:fld>
            <a:endParaRPr lang="en-IN"/>
          </a:p>
        </p:txBody>
      </p:sp>
      <p:sp>
        <p:nvSpPr>
          <p:cNvPr id="6" name="Footer Placeholder 5"/>
          <p:cNvSpPr>
            <a:spLocks noGrp="1"/>
          </p:cNvSpPr>
          <p:nvPr>
            <p:ph type="ftr" sz="quarter" idx="11"/>
          </p:nvPr>
        </p:nvSpPr>
        <p:spPr/>
        <p:txBody>
          <a:bodyPr/>
          <a:lstStyle/>
          <a:p>
            <a:r>
              <a:rPr lang="en-IN"/>
              <a:t>DBMS-UNIT-IV</a:t>
            </a:r>
          </a:p>
        </p:txBody>
      </p:sp>
      <p:sp>
        <p:nvSpPr>
          <p:cNvPr id="5" name="Slide Number Placeholder 4"/>
          <p:cNvSpPr>
            <a:spLocks noGrp="1"/>
          </p:cNvSpPr>
          <p:nvPr>
            <p:ph type="sldNum" sz="quarter" idx="12"/>
          </p:nvPr>
        </p:nvSpPr>
        <p:spPr/>
        <p:txBody>
          <a:bodyPr/>
          <a:lstStyle/>
          <a:p>
            <a:fld id="{0E2B90DE-CA9C-452B-80F9-35262CC2B070}" type="slidenum">
              <a:rPr lang="en-IN" smtClean="0"/>
              <a:pPr/>
              <a:t>32</a:t>
            </a:fld>
            <a:endParaRPr lang="en-IN"/>
          </a:p>
        </p:txBody>
      </p:sp>
      <p:sp>
        <p:nvSpPr>
          <p:cNvPr id="3" name="Content Placeholder 2"/>
          <p:cNvSpPr>
            <a:spLocks noGrp="1"/>
          </p:cNvSpPr>
          <p:nvPr>
            <p:ph sz="quarter" idx="1"/>
          </p:nvPr>
        </p:nvSpPr>
        <p:spPr>
          <a:xfrm>
            <a:off x="914400" y="857232"/>
            <a:ext cx="7772400" cy="5357850"/>
          </a:xfrm>
        </p:spPr>
        <p:txBody>
          <a:bodyPr>
            <a:normAutofit/>
          </a:bodyPr>
          <a:lstStyle/>
          <a:p>
            <a:pPr>
              <a:lnSpc>
                <a:spcPct val="150000"/>
              </a:lnSpc>
            </a:pPr>
            <a:r>
              <a:rPr lang="en-US" sz="2400" b="1" u="sng" dirty="0" err="1">
                <a:solidFill>
                  <a:srgbClr val="990033"/>
                </a:solidFill>
                <a:latin typeface="Arial Narrow" pitchFamily="34" charset="0"/>
              </a:rPr>
              <a:t>DataBase</a:t>
            </a:r>
            <a:r>
              <a:rPr lang="en-US" sz="2400" b="1" u="sng" dirty="0">
                <a:solidFill>
                  <a:srgbClr val="990033"/>
                </a:solidFill>
                <a:latin typeface="Arial Narrow" pitchFamily="34" charset="0"/>
              </a:rPr>
              <a:t>:</a:t>
            </a:r>
          </a:p>
          <a:p>
            <a:pPr>
              <a:lnSpc>
                <a:spcPct val="150000"/>
              </a:lnSpc>
              <a:buNone/>
            </a:pPr>
            <a:r>
              <a:rPr lang="en-US" sz="2400" dirty="0">
                <a:latin typeface="Arial Narrow" pitchFamily="34" charset="0"/>
              </a:rPr>
              <a:t>  		 It is a collection of data ,</a:t>
            </a:r>
            <a:r>
              <a:rPr lang="en-IN" sz="2400" dirty="0">
                <a:latin typeface="Arial Narrow" pitchFamily="34" charset="0"/>
              </a:rPr>
              <a:t>generally stored and accessed </a:t>
            </a:r>
          </a:p>
          <a:p>
            <a:pPr>
              <a:lnSpc>
                <a:spcPct val="150000"/>
              </a:lnSpc>
              <a:buNone/>
            </a:pPr>
            <a:r>
              <a:rPr lang="en-IN" sz="2400" dirty="0">
                <a:latin typeface="Arial Narrow" pitchFamily="34" charset="0"/>
              </a:rPr>
              <a:t>              electronically from a computer system.</a:t>
            </a:r>
          </a:p>
          <a:p>
            <a:pPr>
              <a:lnSpc>
                <a:spcPct val="150000"/>
              </a:lnSpc>
            </a:pPr>
            <a:r>
              <a:rPr lang="en-US" sz="2400" b="1" u="sng" dirty="0">
                <a:solidFill>
                  <a:srgbClr val="990033"/>
                </a:solidFill>
                <a:latin typeface="Arial Narrow" pitchFamily="34" charset="0"/>
              </a:rPr>
              <a:t>Security</a:t>
            </a:r>
          </a:p>
          <a:p>
            <a:pPr>
              <a:lnSpc>
                <a:spcPct val="150000"/>
              </a:lnSpc>
              <a:buNone/>
            </a:pPr>
            <a:r>
              <a:rPr lang="en-US" sz="2400" dirty="0">
                <a:latin typeface="Arial Narrow" pitchFamily="34" charset="0"/>
              </a:rPr>
              <a:t>    	 It is being free from danger.</a:t>
            </a:r>
          </a:p>
          <a:p>
            <a:pPr>
              <a:lnSpc>
                <a:spcPct val="150000"/>
              </a:lnSpc>
            </a:pPr>
            <a:r>
              <a:rPr lang="en-US" sz="2400" b="1" u="sng" dirty="0">
                <a:solidFill>
                  <a:srgbClr val="990033"/>
                </a:solidFill>
                <a:latin typeface="Arial Narrow" pitchFamily="34" charset="0"/>
              </a:rPr>
              <a:t>Database Security</a:t>
            </a:r>
          </a:p>
          <a:p>
            <a:pPr lvl="2">
              <a:lnSpc>
                <a:spcPct val="150000"/>
              </a:lnSpc>
              <a:buNone/>
            </a:pPr>
            <a:r>
              <a:rPr lang="en-US" sz="2400" dirty="0">
                <a:latin typeface="Arial Narrow" pitchFamily="34" charset="0"/>
              </a:rPr>
              <a:t>    It is the mechanisms that protect the database against</a:t>
            </a:r>
          </a:p>
          <a:p>
            <a:pPr lvl="2">
              <a:lnSpc>
                <a:spcPct val="150000"/>
              </a:lnSpc>
              <a:buNone/>
            </a:pPr>
            <a:r>
              <a:rPr lang="en-US" sz="2400" dirty="0">
                <a:latin typeface="Arial Narrow" pitchFamily="34" charset="0"/>
              </a:rPr>
              <a:t>     intentional or accidental threats. </a:t>
            </a:r>
            <a:endParaRPr lang="en-IN" sz="2400" dirty="0">
              <a:latin typeface="Arial Narrow"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wipe(down)">
                                      <p:cBhvr>
                                        <p:cTn id="35" dur="500"/>
                                        <p:tgtEl>
                                          <p:spTgt spid="3">
                                            <p:txEl>
                                              <p:pRg st="6" end="6"/>
                                            </p:txEl>
                                          </p:spTgt>
                                        </p:tgtEl>
                                      </p:cBhvr>
                                    </p:animEffect>
                                  </p:childTnLst>
                                </p:cTn>
                              </p:par>
                              <p:par>
                                <p:cTn id="36" presetID="22" presetClass="entr" presetSubtype="4" fill="hold" grpId="0" nodeType="with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wipe(down)">
                                      <p:cBhvr>
                                        <p:cTn id="38"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Arial Narrow" pitchFamily="34" charset="0"/>
              </a:rPr>
              <a:t>Major Security Vulnerabilities</a:t>
            </a:r>
            <a:endParaRPr lang="en-IN" dirty="0">
              <a:latin typeface="Arial Narrow" pitchFamily="34" charset="0"/>
            </a:endParaRPr>
          </a:p>
        </p:txBody>
      </p:sp>
      <p:sp>
        <p:nvSpPr>
          <p:cNvPr id="3" name="Date Placeholder 2"/>
          <p:cNvSpPr>
            <a:spLocks noGrp="1"/>
          </p:cNvSpPr>
          <p:nvPr>
            <p:ph type="dt" sz="half" idx="10"/>
          </p:nvPr>
        </p:nvSpPr>
        <p:spPr/>
        <p:txBody>
          <a:bodyPr/>
          <a:lstStyle/>
          <a:p>
            <a:fld id="{43F33817-8528-4A45-950D-DD99A21C3328}" type="datetime1">
              <a:rPr lang="en-US" smtClean="0"/>
              <a:pPr/>
              <a:t>10/22/2020</a:t>
            </a:fld>
            <a:endParaRPr lang="en-IN"/>
          </a:p>
        </p:txBody>
      </p:sp>
      <p:sp>
        <p:nvSpPr>
          <p:cNvPr id="4" name="Footer Placeholder 3"/>
          <p:cNvSpPr>
            <a:spLocks noGrp="1"/>
          </p:cNvSpPr>
          <p:nvPr>
            <p:ph type="ftr" sz="quarter" idx="11"/>
          </p:nvPr>
        </p:nvSpPr>
        <p:spPr/>
        <p:txBody>
          <a:bodyPr/>
          <a:lstStyle/>
          <a:p>
            <a:r>
              <a:rPr lang="en-IN"/>
              <a:t>DBMS-UNIT-IV</a:t>
            </a:r>
          </a:p>
        </p:txBody>
      </p:sp>
      <p:sp>
        <p:nvSpPr>
          <p:cNvPr id="5" name="Slide Number Placeholder 4"/>
          <p:cNvSpPr>
            <a:spLocks noGrp="1"/>
          </p:cNvSpPr>
          <p:nvPr>
            <p:ph type="sldNum" sz="quarter" idx="12"/>
          </p:nvPr>
        </p:nvSpPr>
        <p:spPr/>
        <p:txBody>
          <a:bodyPr/>
          <a:lstStyle/>
          <a:p>
            <a:fld id="{0E2B90DE-CA9C-452B-80F9-35262CC2B070}" type="slidenum">
              <a:rPr lang="en-IN" smtClean="0"/>
              <a:pPr/>
              <a:t>33</a:t>
            </a:fld>
            <a:endParaRPr lang="en-IN"/>
          </a:p>
        </p:txBody>
      </p:sp>
      <p:sp>
        <p:nvSpPr>
          <p:cNvPr id="6" name="Content Placeholder 5"/>
          <p:cNvSpPr>
            <a:spLocks noGrp="1"/>
          </p:cNvSpPr>
          <p:nvPr>
            <p:ph sz="quarter" idx="1"/>
          </p:nvPr>
        </p:nvSpPr>
        <p:spPr/>
        <p:txBody>
          <a:bodyPr/>
          <a:lstStyle/>
          <a:p>
            <a:pPr>
              <a:lnSpc>
                <a:spcPct val="150000"/>
              </a:lnSpc>
              <a:buFont typeface="Wingdings" pitchFamily="2" charset="2"/>
              <a:buChar char="Ø"/>
            </a:pPr>
            <a:r>
              <a:rPr lang="en-US" dirty="0">
                <a:latin typeface="Arial Narrow" pitchFamily="34" charset="0"/>
              </a:rPr>
              <a:t>Bugs in database software components(</a:t>
            </a:r>
            <a:r>
              <a:rPr lang="en-US" dirty="0" err="1">
                <a:latin typeface="Arial Narrow" pitchFamily="34" charset="0"/>
              </a:rPr>
              <a:t>eg</a:t>
            </a:r>
            <a:r>
              <a:rPr lang="en-US" dirty="0">
                <a:latin typeface="Arial Narrow" pitchFamily="34" charset="0"/>
              </a:rPr>
              <a:t>-buffer overflow)</a:t>
            </a:r>
          </a:p>
          <a:p>
            <a:pPr>
              <a:lnSpc>
                <a:spcPct val="150000"/>
              </a:lnSpc>
              <a:buFont typeface="Wingdings" pitchFamily="2" charset="2"/>
              <a:buChar char="Ø"/>
            </a:pPr>
            <a:r>
              <a:rPr lang="en-US" dirty="0">
                <a:latin typeface="Arial Narrow" pitchFamily="34" charset="0"/>
              </a:rPr>
              <a:t>Improper security configurations</a:t>
            </a:r>
          </a:p>
          <a:p>
            <a:pPr>
              <a:lnSpc>
                <a:spcPct val="150000"/>
              </a:lnSpc>
              <a:buFont typeface="Wingdings" pitchFamily="2" charset="2"/>
              <a:buChar char="Ø"/>
            </a:pPr>
            <a:r>
              <a:rPr lang="en-US" dirty="0">
                <a:latin typeface="Arial Narrow" pitchFamily="34" charset="0"/>
              </a:rPr>
              <a:t>Use of default user accounts and passwords</a:t>
            </a:r>
          </a:p>
          <a:p>
            <a:pPr>
              <a:lnSpc>
                <a:spcPct val="150000"/>
              </a:lnSpc>
              <a:buFont typeface="Wingdings" pitchFamily="2" charset="2"/>
              <a:buChar char="Ø"/>
            </a:pPr>
            <a:r>
              <a:rPr lang="en-US" dirty="0">
                <a:latin typeface="Arial Narrow" pitchFamily="34" charset="0"/>
              </a:rPr>
              <a:t>Use of null passwords</a:t>
            </a:r>
          </a:p>
          <a:p>
            <a:pPr>
              <a:lnSpc>
                <a:spcPct val="150000"/>
              </a:lnSpc>
              <a:buFont typeface="Wingdings" pitchFamily="2" charset="2"/>
              <a:buChar char="Ø"/>
            </a:pPr>
            <a:r>
              <a:rPr lang="en-US" dirty="0">
                <a:latin typeface="Arial Narrow" pitchFamily="34" charset="0"/>
              </a:rPr>
              <a:t>Excessive privileges</a:t>
            </a:r>
          </a:p>
          <a:p>
            <a:pPr>
              <a:lnSpc>
                <a:spcPct val="150000"/>
              </a:lnSpc>
              <a:buFont typeface="Wingdings" pitchFamily="2" charset="2"/>
              <a:buChar char="Ø"/>
            </a:pPr>
            <a:r>
              <a:rPr lang="en-US" dirty="0">
                <a:latin typeface="Arial Narrow" pitchFamily="34" charset="0"/>
              </a:rPr>
              <a:t>Lack of network isolation(external or internal)</a:t>
            </a:r>
          </a:p>
          <a:p>
            <a:pPr>
              <a:buFont typeface="Wingdings" pitchFamily="2" charset="2"/>
              <a:buChar char="Ø"/>
            </a:pPr>
            <a:endParaRPr lang="en-US" dirty="0"/>
          </a:p>
          <a:p>
            <a:pPr>
              <a:buFont typeface="Wingdings" pitchFamily="2" charset="2"/>
              <a:buChar char="Ø"/>
            </a:pPr>
            <a:endParaRPr lang="en-US" dirty="0"/>
          </a:p>
          <a:p>
            <a:pPr>
              <a:buFont typeface="Wingdings" pitchFamily="2" charset="2"/>
              <a:buChar char="Ø"/>
            </a:pPr>
            <a:endParaRPr lang="en-US" dirty="0"/>
          </a:p>
          <a:p>
            <a:pPr>
              <a:buFont typeface="Wingdings" pitchFamily="2" charset="2"/>
              <a:buChar char="Ø"/>
            </a:pPr>
            <a:endParaRPr lang="en-US" dirty="0"/>
          </a:p>
          <a:p>
            <a:pPr>
              <a:buFont typeface="Wingdings" pitchFamily="2" charset="2"/>
              <a:buChar char="Ø"/>
            </a:pPr>
            <a:endParaRPr lang="en-IN"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 calcmode="lin" valueType="num">
                                      <p:cBhvr additive="base">
                                        <p:cTn id="25"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anim calcmode="lin" valueType="num">
                                      <p:cBhvr additive="base">
                                        <p:cTn id="31"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6">
                                            <p:txEl>
                                              <p:pRg st="5" end="5"/>
                                            </p:txEl>
                                          </p:spTgt>
                                        </p:tgtEl>
                                        <p:attrNameLst>
                                          <p:attrName>style.visibility</p:attrName>
                                        </p:attrNameLst>
                                      </p:cBhvr>
                                      <p:to>
                                        <p:strVal val="visible"/>
                                      </p:to>
                                    </p:set>
                                    <p:anim calcmode="lin" valueType="num">
                                      <p:cBhvr additive="base">
                                        <p:cTn id="37"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84FBE2E3-98B5-4016-9BD9-EE3816524394}" type="datetime1">
              <a:rPr lang="en-US" smtClean="0"/>
              <a:pPr/>
              <a:t>10/22/2020</a:t>
            </a:fld>
            <a:endParaRPr lang="en-IN"/>
          </a:p>
        </p:txBody>
      </p:sp>
      <p:sp>
        <p:nvSpPr>
          <p:cNvPr id="7" name="Footer Placeholder 6"/>
          <p:cNvSpPr>
            <a:spLocks noGrp="1"/>
          </p:cNvSpPr>
          <p:nvPr>
            <p:ph type="ftr" sz="quarter" idx="11"/>
          </p:nvPr>
        </p:nvSpPr>
        <p:spPr/>
        <p:txBody>
          <a:bodyPr/>
          <a:lstStyle/>
          <a:p>
            <a:r>
              <a:rPr lang="en-IN"/>
              <a:t>DBMS-UNIT-IV</a:t>
            </a:r>
          </a:p>
        </p:txBody>
      </p:sp>
      <p:sp>
        <p:nvSpPr>
          <p:cNvPr id="6" name="Slide Number Placeholder 5"/>
          <p:cNvSpPr>
            <a:spLocks noGrp="1"/>
          </p:cNvSpPr>
          <p:nvPr>
            <p:ph type="sldNum" sz="quarter" idx="12"/>
          </p:nvPr>
        </p:nvSpPr>
        <p:spPr/>
        <p:txBody>
          <a:bodyPr/>
          <a:lstStyle/>
          <a:p>
            <a:fld id="{0E2B90DE-CA9C-452B-80F9-35262CC2B070}" type="slidenum">
              <a:rPr lang="en-IN" smtClean="0"/>
              <a:pPr/>
              <a:t>34</a:t>
            </a:fld>
            <a:endParaRPr lang="en-IN"/>
          </a:p>
        </p:txBody>
      </p:sp>
      <p:pic>
        <p:nvPicPr>
          <p:cNvPr id="4" name="Content Placeholder 3" descr="s3.jpg"/>
          <p:cNvPicPr>
            <a:picLocks noGrp="1" noChangeAspect="1"/>
          </p:cNvPicPr>
          <p:nvPr>
            <p:ph sz="quarter" idx="1"/>
          </p:nvPr>
        </p:nvPicPr>
        <p:blipFill>
          <a:blip r:embed="rId2"/>
          <a:stretch>
            <a:fillRect/>
          </a:stretch>
        </p:blipFill>
        <p:spPr>
          <a:xfrm>
            <a:off x="1214414" y="428604"/>
            <a:ext cx="7286676" cy="5929353"/>
          </a:xfrm>
        </p:spPr>
      </p:pic>
    </p:spTree>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2976" y="214290"/>
            <a:ext cx="7772400" cy="1143000"/>
          </a:xfrm>
        </p:spPr>
        <p:txBody>
          <a:bodyPr/>
          <a:lstStyle/>
          <a:p>
            <a:pPr algn="ctr"/>
            <a:r>
              <a:rPr lang="en-US" b="1" dirty="0">
                <a:latin typeface="Arial Narrow" pitchFamily="34" charset="0"/>
                <a:cs typeface="Times New Roman" charset="0"/>
              </a:rPr>
              <a:t>Database Security Issues</a:t>
            </a:r>
            <a:endParaRPr lang="en-IN" dirty="0"/>
          </a:p>
        </p:txBody>
      </p:sp>
      <p:sp>
        <p:nvSpPr>
          <p:cNvPr id="3" name="Date Placeholder 2"/>
          <p:cNvSpPr>
            <a:spLocks noGrp="1"/>
          </p:cNvSpPr>
          <p:nvPr>
            <p:ph type="dt" sz="half" idx="10"/>
          </p:nvPr>
        </p:nvSpPr>
        <p:spPr/>
        <p:txBody>
          <a:bodyPr/>
          <a:lstStyle/>
          <a:p>
            <a:fld id="{5EBB4410-F34D-40D5-BB51-42047F1DECAB}" type="datetime1">
              <a:rPr lang="en-US" smtClean="0"/>
              <a:pPr/>
              <a:t>10/22/2020</a:t>
            </a:fld>
            <a:endParaRPr lang="en-IN"/>
          </a:p>
        </p:txBody>
      </p:sp>
      <p:sp>
        <p:nvSpPr>
          <p:cNvPr id="4" name="Footer Placeholder 3"/>
          <p:cNvSpPr>
            <a:spLocks noGrp="1"/>
          </p:cNvSpPr>
          <p:nvPr>
            <p:ph type="ftr" sz="quarter" idx="11"/>
          </p:nvPr>
        </p:nvSpPr>
        <p:spPr/>
        <p:txBody>
          <a:bodyPr/>
          <a:lstStyle/>
          <a:p>
            <a:r>
              <a:rPr lang="en-IN"/>
              <a:t>DBMS-UNIT-IV</a:t>
            </a:r>
          </a:p>
        </p:txBody>
      </p:sp>
      <p:sp>
        <p:nvSpPr>
          <p:cNvPr id="5" name="Slide Number Placeholder 4"/>
          <p:cNvSpPr>
            <a:spLocks noGrp="1"/>
          </p:cNvSpPr>
          <p:nvPr>
            <p:ph type="sldNum" sz="quarter" idx="12"/>
          </p:nvPr>
        </p:nvSpPr>
        <p:spPr/>
        <p:txBody>
          <a:bodyPr/>
          <a:lstStyle/>
          <a:p>
            <a:fld id="{0E2B90DE-CA9C-452B-80F9-35262CC2B070}" type="slidenum">
              <a:rPr lang="en-IN" smtClean="0"/>
              <a:pPr/>
              <a:t>35</a:t>
            </a:fld>
            <a:endParaRPr lang="en-IN"/>
          </a:p>
        </p:txBody>
      </p:sp>
      <p:sp>
        <p:nvSpPr>
          <p:cNvPr id="6" name="Content Placeholder 5"/>
          <p:cNvSpPr>
            <a:spLocks noGrp="1"/>
          </p:cNvSpPr>
          <p:nvPr>
            <p:ph sz="quarter" idx="1"/>
          </p:nvPr>
        </p:nvSpPr>
        <p:spPr/>
        <p:txBody>
          <a:bodyPr/>
          <a:lstStyle/>
          <a:p>
            <a:pPr>
              <a:lnSpc>
                <a:spcPct val="150000"/>
              </a:lnSpc>
              <a:buNone/>
            </a:pPr>
            <a:r>
              <a:rPr lang="en-US" sz="2800" dirty="0">
                <a:solidFill>
                  <a:srgbClr val="FF0000"/>
                </a:solidFill>
                <a:latin typeface="Arial Narrow" pitchFamily="34" charset="0"/>
                <a:cs typeface="Times New Roman" charset="0"/>
              </a:rPr>
              <a:t>Types of Security </a:t>
            </a:r>
          </a:p>
          <a:p>
            <a:pPr lvl="1">
              <a:lnSpc>
                <a:spcPct val="150000"/>
              </a:lnSpc>
            </a:pPr>
            <a:r>
              <a:rPr lang="en-US" sz="2800" dirty="0">
                <a:latin typeface="Arial Narrow" pitchFamily="34" charset="0"/>
                <a:cs typeface="Times New Roman" charset="0"/>
              </a:rPr>
              <a:t>Legal and ethical issues</a:t>
            </a:r>
          </a:p>
          <a:p>
            <a:pPr lvl="1">
              <a:lnSpc>
                <a:spcPct val="150000"/>
              </a:lnSpc>
            </a:pPr>
            <a:r>
              <a:rPr lang="en-US" sz="2800" dirty="0">
                <a:latin typeface="Arial Narrow" pitchFamily="34" charset="0"/>
                <a:cs typeface="Times New Roman" charset="0"/>
              </a:rPr>
              <a:t>Policy issues</a:t>
            </a:r>
          </a:p>
          <a:p>
            <a:pPr lvl="1">
              <a:lnSpc>
                <a:spcPct val="150000"/>
              </a:lnSpc>
            </a:pPr>
            <a:r>
              <a:rPr lang="en-US" sz="2800" dirty="0">
                <a:latin typeface="Arial Narrow" pitchFamily="34" charset="0"/>
                <a:cs typeface="Times New Roman" charset="0"/>
              </a:rPr>
              <a:t>System-related issues</a:t>
            </a:r>
          </a:p>
          <a:p>
            <a:pPr lvl="1">
              <a:lnSpc>
                <a:spcPct val="150000"/>
              </a:lnSpc>
            </a:pPr>
            <a:r>
              <a:rPr lang="en-US" sz="2800" dirty="0">
                <a:latin typeface="Arial Narrow" pitchFamily="34" charset="0"/>
                <a:cs typeface="Times New Roman" charset="0"/>
              </a:rPr>
              <a:t>The need to identify multiple security levels </a:t>
            </a:r>
          </a:p>
          <a:p>
            <a:endParaRPr lang="en-IN" dirty="0"/>
          </a:p>
        </p:txBody>
      </p:sp>
    </p:spTree>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ChangeArrowheads="1"/>
          </p:cNvSpPr>
          <p:nvPr>
            <p:ph type="title"/>
          </p:nvPr>
        </p:nvSpPr>
        <p:spPr>
          <a:xfrm>
            <a:off x="914400" y="274638"/>
            <a:ext cx="7772400" cy="939784"/>
          </a:xfrm>
        </p:spPr>
        <p:txBody>
          <a:bodyPr/>
          <a:lstStyle/>
          <a:p>
            <a:pPr algn="ctr"/>
            <a:r>
              <a:rPr lang="en-US" sz="3200" b="1" dirty="0">
                <a:latin typeface="Arial Narrow" pitchFamily="34" charset="0"/>
                <a:cs typeface="Times New Roman" charset="0"/>
              </a:rPr>
              <a:t>Database Security Issues </a:t>
            </a:r>
          </a:p>
        </p:txBody>
      </p:sp>
      <p:sp>
        <p:nvSpPr>
          <p:cNvPr id="4" name="Date Placeholder 3"/>
          <p:cNvSpPr>
            <a:spLocks noGrp="1"/>
          </p:cNvSpPr>
          <p:nvPr>
            <p:ph type="dt" sz="half" idx="10"/>
          </p:nvPr>
        </p:nvSpPr>
        <p:spPr/>
        <p:txBody>
          <a:bodyPr/>
          <a:lstStyle/>
          <a:p>
            <a:fld id="{F5F418FA-552D-45FD-9E69-00E65E8BABDD}" type="datetime1">
              <a:rPr lang="en-US" smtClean="0"/>
              <a:pPr/>
              <a:t>10/22/2020</a:t>
            </a:fld>
            <a:endParaRPr lang="en-IN"/>
          </a:p>
        </p:txBody>
      </p:sp>
      <p:sp>
        <p:nvSpPr>
          <p:cNvPr id="6" name="Footer Placeholder 5"/>
          <p:cNvSpPr>
            <a:spLocks noGrp="1"/>
          </p:cNvSpPr>
          <p:nvPr>
            <p:ph type="ftr" sz="quarter" idx="11"/>
          </p:nvPr>
        </p:nvSpPr>
        <p:spPr/>
        <p:txBody>
          <a:bodyPr/>
          <a:lstStyle/>
          <a:p>
            <a:r>
              <a:rPr lang="en-IN"/>
              <a:t>DBMS-UNIT-IV</a:t>
            </a:r>
          </a:p>
        </p:txBody>
      </p:sp>
      <p:sp>
        <p:nvSpPr>
          <p:cNvPr id="5" name="Slide Number Placeholder 4"/>
          <p:cNvSpPr>
            <a:spLocks noGrp="1"/>
          </p:cNvSpPr>
          <p:nvPr>
            <p:ph type="sldNum" sz="quarter" idx="12"/>
          </p:nvPr>
        </p:nvSpPr>
        <p:spPr/>
        <p:txBody>
          <a:bodyPr/>
          <a:lstStyle/>
          <a:p>
            <a:fld id="{0E2B90DE-CA9C-452B-80F9-35262CC2B070}" type="slidenum">
              <a:rPr lang="en-IN" smtClean="0"/>
              <a:pPr/>
              <a:t>36</a:t>
            </a:fld>
            <a:endParaRPr lang="en-IN"/>
          </a:p>
        </p:txBody>
      </p:sp>
      <p:sp>
        <p:nvSpPr>
          <p:cNvPr id="207875" name="Rectangle 3"/>
          <p:cNvSpPr>
            <a:spLocks noGrp="1" noChangeArrowheads="1"/>
          </p:cNvSpPr>
          <p:nvPr>
            <p:ph sz="quarter" idx="1"/>
          </p:nvPr>
        </p:nvSpPr>
        <p:spPr>
          <a:xfrm>
            <a:off x="571472" y="1357298"/>
            <a:ext cx="7772400" cy="4786346"/>
          </a:xfrm>
        </p:spPr>
        <p:txBody>
          <a:bodyPr>
            <a:normAutofit/>
          </a:bodyPr>
          <a:lstStyle/>
          <a:p>
            <a:pPr algn="just">
              <a:lnSpc>
                <a:spcPct val="150000"/>
              </a:lnSpc>
              <a:buFont typeface="Wingdings" pitchFamily="2" charset="2"/>
              <a:buNone/>
            </a:pPr>
            <a:r>
              <a:rPr lang="en-US" sz="2400" dirty="0">
                <a:latin typeface="Arial Narrow" pitchFamily="34" charset="0"/>
                <a:cs typeface="Times New Roman" charset="0"/>
              </a:rPr>
              <a:t>    A DBMS typically includes a database security and authorization subsystem that is responsible for ensuring the security portions of </a:t>
            </a:r>
            <a:r>
              <a:rPr lang="en-US" sz="2400" dirty="0">
                <a:solidFill>
                  <a:srgbClr val="FF0000"/>
                </a:solidFill>
                <a:latin typeface="Arial Narrow" pitchFamily="34" charset="0"/>
                <a:cs typeface="Times New Roman" charset="0"/>
              </a:rPr>
              <a:t>a database against unauthorized access.</a:t>
            </a:r>
          </a:p>
          <a:p>
            <a:pPr algn="just">
              <a:lnSpc>
                <a:spcPct val="150000"/>
              </a:lnSpc>
              <a:buFont typeface="Wingdings" pitchFamily="2" charset="2"/>
              <a:buNone/>
            </a:pPr>
            <a:endParaRPr lang="en-US" sz="2400" dirty="0">
              <a:latin typeface="Arial Narrow" pitchFamily="34" charset="0"/>
              <a:cs typeface="Times New Roman" charset="0"/>
            </a:endParaRPr>
          </a:p>
          <a:p>
            <a:pPr>
              <a:lnSpc>
                <a:spcPct val="150000"/>
              </a:lnSpc>
              <a:buFont typeface="Wingdings" pitchFamily="2" charset="2"/>
              <a:buNone/>
            </a:pPr>
            <a:r>
              <a:rPr lang="en-US" sz="2400" dirty="0">
                <a:latin typeface="Arial Narrow" pitchFamily="34" charset="0"/>
                <a:cs typeface="Times New Roman" charset="0"/>
              </a:rPr>
              <a:t>	Two types of database security mechanisms:</a:t>
            </a:r>
          </a:p>
          <a:p>
            <a:pPr>
              <a:lnSpc>
                <a:spcPct val="150000"/>
              </a:lnSpc>
            </a:pPr>
            <a:r>
              <a:rPr lang="en-US" sz="2400" dirty="0">
                <a:latin typeface="Arial Narrow" pitchFamily="34" charset="0"/>
                <a:cs typeface="Times New Roman" charset="0"/>
              </a:rPr>
              <a:t> </a:t>
            </a:r>
            <a:r>
              <a:rPr lang="en-US" sz="2400" b="1" dirty="0">
                <a:solidFill>
                  <a:srgbClr val="FF0000"/>
                </a:solidFill>
                <a:latin typeface="Arial Narrow" pitchFamily="34" charset="0"/>
                <a:cs typeface="Times New Roman" charset="0"/>
              </a:rPr>
              <a:t>Discretionary security mechanisms</a:t>
            </a:r>
          </a:p>
          <a:p>
            <a:pPr>
              <a:lnSpc>
                <a:spcPct val="150000"/>
              </a:lnSpc>
            </a:pPr>
            <a:r>
              <a:rPr lang="en-US" sz="2400" b="1" dirty="0">
                <a:solidFill>
                  <a:srgbClr val="FF0000"/>
                </a:solidFill>
                <a:latin typeface="Arial Narrow" pitchFamily="34" charset="0"/>
                <a:cs typeface="Times New Roman" charset="0"/>
              </a:rPr>
              <a:t> Mandatory security mechanisms</a:t>
            </a:r>
            <a:endParaRPr lang="en-US" sz="2400" b="1" dirty="0">
              <a:solidFill>
                <a:srgbClr val="FF0000"/>
              </a:solidFill>
              <a:latin typeface="Arial Narrow" pitchFamily="34" charset="0"/>
            </a:endParaRP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2"/>
          <p:cNvSpPr>
            <a:spLocks noGrp="1" noChangeArrowheads="1"/>
          </p:cNvSpPr>
          <p:nvPr>
            <p:ph type="title"/>
          </p:nvPr>
        </p:nvSpPr>
        <p:spPr>
          <a:xfrm>
            <a:off x="928662" y="214290"/>
            <a:ext cx="7772400" cy="857256"/>
          </a:xfrm>
        </p:spPr>
        <p:txBody>
          <a:bodyPr/>
          <a:lstStyle/>
          <a:p>
            <a:pPr algn="ctr"/>
            <a:r>
              <a:rPr lang="en-US" sz="3200" b="1" dirty="0">
                <a:latin typeface="Arial Narrow" pitchFamily="34" charset="0"/>
                <a:cs typeface="Times New Roman" charset="0"/>
              </a:rPr>
              <a:t>Database Security Issues </a:t>
            </a:r>
          </a:p>
        </p:txBody>
      </p:sp>
      <p:sp>
        <p:nvSpPr>
          <p:cNvPr id="4" name="Date Placeholder 3"/>
          <p:cNvSpPr>
            <a:spLocks noGrp="1"/>
          </p:cNvSpPr>
          <p:nvPr>
            <p:ph type="dt" sz="half" idx="10"/>
          </p:nvPr>
        </p:nvSpPr>
        <p:spPr/>
        <p:txBody>
          <a:bodyPr/>
          <a:lstStyle/>
          <a:p>
            <a:fld id="{F71C57EC-FC13-4C70-A6DE-AD5AADD4BE18}" type="datetime1">
              <a:rPr lang="en-US" smtClean="0"/>
              <a:pPr/>
              <a:t>10/22/2020</a:t>
            </a:fld>
            <a:endParaRPr lang="en-IN"/>
          </a:p>
        </p:txBody>
      </p:sp>
      <p:sp>
        <p:nvSpPr>
          <p:cNvPr id="6" name="Footer Placeholder 5"/>
          <p:cNvSpPr>
            <a:spLocks noGrp="1"/>
          </p:cNvSpPr>
          <p:nvPr>
            <p:ph type="ftr" sz="quarter" idx="11"/>
          </p:nvPr>
        </p:nvSpPr>
        <p:spPr/>
        <p:txBody>
          <a:bodyPr/>
          <a:lstStyle/>
          <a:p>
            <a:r>
              <a:rPr lang="en-IN"/>
              <a:t>DBMS-UNIT-IV</a:t>
            </a:r>
          </a:p>
        </p:txBody>
      </p:sp>
      <p:sp>
        <p:nvSpPr>
          <p:cNvPr id="5" name="Slide Number Placeholder 4"/>
          <p:cNvSpPr>
            <a:spLocks noGrp="1"/>
          </p:cNvSpPr>
          <p:nvPr>
            <p:ph type="sldNum" sz="quarter" idx="12"/>
          </p:nvPr>
        </p:nvSpPr>
        <p:spPr/>
        <p:txBody>
          <a:bodyPr/>
          <a:lstStyle/>
          <a:p>
            <a:fld id="{0E2B90DE-CA9C-452B-80F9-35262CC2B070}" type="slidenum">
              <a:rPr lang="en-IN" smtClean="0"/>
              <a:pPr/>
              <a:t>37</a:t>
            </a:fld>
            <a:endParaRPr lang="en-IN"/>
          </a:p>
        </p:txBody>
      </p:sp>
      <p:sp>
        <p:nvSpPr>
          <p:cNvPr id="259075" name="Rectangle 3"/>
          <p:cNvSpPr>
            <a:spLocks noGrp="1" noChangeArrowheads="1"/>
          </p:cNvSpPr>
          <p:nvPr>
            <p:ph sz="quarter" idx="1"/>
          </p:nvPr>
        </p:nvSpPr>
        <p:spPr>
          <a:xfrm>
            <a:off x="785786" y="1071546"/>
            <a:ext cx="7929618" cy="5357850"/>
          </a:xfrm>
        </p:spPr>
        <p:txBody>
          <a:bodyPr>
            <a:normAutofit fontScale="85000" lnSpcReduction="10000"/>
          </a:bodyPr>
          <a:lstStyle/>
          <a:p>
            <a:pPr algn="just">
              <a:lnSpc>
                <a:spcPct val="160000"/>
              </a:lnSpc>
            </a:pPr>
            <a:r>
              <a:rPr lang="en-US" dirty="0">
                <a:latin typeface="Arial Narrow" pitchFamily="34" charset="0"/>
              </a:rPr>
              <a:t>The security mechanism of a DBMS must include provisions for restricting access to the database as a whole; this function is called </a:t>
            </a:r>
            <a:r>
              <a:rPr lang="en-US" b="1" dirty="0">
                <a:solidFill>
                  <a:srgbClr val="FF0000"/>
                </a:solidFill>
                <a:latin typeface="Arial Narrow" pitchFamily="34" charset="0"/>
              </a:rPr>
              <a:t>access control</a:t>
            </a:r>
            <a:r>
              <a:rPr lang="en-US" dirty="0">
                <a:solidFill>
                  <a:srgbClr val="FF0000"/>
                </a:solidFill>
                <a:latin typeface="Arial Narrow" pitchFamily="34" charset="0"/>
              </a:rPr>
              <a:t> </a:t>
            </a:r>
            <a:r>
              <a:rPr lang="en-US" dirty="0">
                <a:latin typeface="Arial Narrow" pitchFamily="34" charset="0"/>
              </a:rPr>
              <a:t>and is handled by creating user accounts and passwords to control login process by the DBMS.</a:t>
            </a:r>
          </a:p>
          <a:p>
            <a:pPr algn="just">
              <a:lnSpc>
                <a:spcPct val="160000"/>
              </a:lnSpc>
            </a:pPr>
            <a:r>
              <a:rPr lang="en-US" dirty="0">
                <a:latin typeface="Arial Narrow" pitchFamily="34" charset="0"/>
              </a:rPr>
              <a:t>The security problem associated with databases is that of controlling the access to a </a:t>
            </a:r>
            <a:r>
              <a:rPr lang="en-US" b="1" dirty="0">
                <a:solidFill>
                  <a:srgbClr val="FF0000"/>
                </a:solidFill>
                <a:latin typeface="Arial Narrow" pitchFamily="34" charset="0"/>
              </a:rPr>
              <a:t>statistical</a:t>
            </a:r>
            <a:r>
              <a:rPr lang="en-US" dirty="0">
                <a:solidFill>
                  <a:srgbClr val="FF0000"/>
                </a:solidFill>
                <a:latin typeface="Arial Narrow" pitchFamily="34" charset="0"/>
              </a:rPr>
              <a:t> </a:t>
            </a:r>
            <a:r>
              <a:rPr lang="en-US" b="1" dirty="0">
                <a:solidFill>
                  <a:srgbClr val="FF0000"/>
                </a:solidFill>
                <a:latin typeface="Arial Narrow" pitchFamily="34" charset="0"/>
              </a:rPr>
              <a:t>database</a:t>
            </a:r>
            <a:r>
              <a:rPr lang="en-US" dirty="0">
                <a:latin typeface="Arial Narrow" pitchFamily="34" charset="0"/>
              </a:rPr>
              <a:t>, which is used to provide statistical information or summaries of values based on various criteria.</a:t>
            </a:r>
          </a:p>
          <a:p>
            <a:pPr algn="just">
              <a:lnSpc>
                <a:spcPct val="160000"/>
              </a:lnSpc>
            </a:pPr>
            <a:r>
              <a:rPr lang="en-US" dirty="0">
                <a:latin typeface="Arial Narrow" pitchFamily="34" charset="0"/>
              </a:rPr>
              <a:t>The countermeasures to statistical database security problem is called </a:t>
            </a:r>
            <a:r>
              <a:rPr lang="en-US" b="1" dirty="0">
                <a:solidFill>
                  <a:srgbClr val="FF0000"/>
                </a:solidFill>
                <a:latin typeface="Arial Narrow" pitchFamily="34" charset="0"/>
              </a:rPr>
              <a:t>inference control</a:t>
            </a:r>
            <a:r>
              <a:rPr lang="en-US" dirty="0">
                <a:solidFill>
                  <a:srgbClr val="FF0000"/>
                </a:solidFill>
                <a:latin typeface="Arial Narrow" pitchFamily="34" charset="0"/>
              </a:rPr>
              <a:t> </a:t>
            </a:r>
            <a:r>
              <a:rPr lang="en-US" dirty="0">
                <a:latin typeface="Arial Narrow" pitchFamily="34" charset="0"/>
              </a:rPr>
              <a:t>measures.</a:t>
            </a:r>
          </a:p>
          <a:p>
            <a:pPr algn="just"/>
            <a:endParaRPr lang="en-US" sz="2800" dirty="0">
              <a:latin typeface="Arial Narrow" pitchFamily="34" charset="0"/>
            </a:endParaRPr>
          </a:p>
          <a:p>
            <a:pPr algn="just">
              <a:buFont typeface="Wingdings" pitchFamily="2" charset="2"/>
              <a:buNone/>
            </a:pPr>
            <a:endParaRPr lang="en-US" dirty="0"/>
          </a:p>
          <a:p>
            <a:pPr algn="just">
              <a:buFont typeface="Wingdings" pitchFamily="2" charset="2"/>
              <a:buNone/>
            </a:pPr>
            <a:endParaRPr lang="en-US" dirty="0"/>
          </a:p>
        </p:txBody>
      </p:sp>
    </p:spTree>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8220AEE-E1ED-4997-A044-2ADF4C36FBDC}" type="datetime1">
              <a:rPr lang="en-US" smtClean="0"/>
              <a:pPr/>
              <a:t>10/22/2020</a:t>
            </a:fld>
            <a:endParaRPr lang="en-IN"/>
          </a:p>
        </p:txBody>
      </p:sp>
      <p:sp>
        <p:nvSpPr>
          <p:cNvPr id="7" name="Footer Placeholder 6"/>
          <p:cNvSpPr>
            <a:spLocks noGrp="1"/>
          </p:cNvSpPr>
          <p:nvPr>
            <p:ph type="ftr" sz="quarter" idx="11"/>
          </p:nvPr>
        </p:nvSpPr>
        <p:spPr/>
        <p:txBody>
          <a:bodyPr/>
          <a:lstStyle/>
          <a:p>
            <a:r>
              <a:rPr lang="en-IN"/>
              <a:t>DBMS-UNIT-IV</a:t>
            </a:r>
          </a:p>
        </p:txBody>
      </p:sp>
      <p:sp>
        <p:nvSpPr>
          <p:cNvPr id="5" name="Slide Number Placeholder 4"/>
          <p:cNvSpPr>
            <a:spLocks noGrp="1"/>
          </p:cNvSpPr>
          <p:nvPr>
            <p:ph type="sldNum" sz="quarter" idx="12"/>
          </p:nvPr>
        </p:nvSpPr>
        <p:spPr/>
        <p:txBody>
          <a:bodyPr/>
          <a:lstStyle/>
          <a:p>
            <a:fld id="{0E2B90DE-CA9C-452B-80F9-35262CC2B070}" type="slidenum">
              <a:rPr lang="en-IN" smtClean="0"/>
              <a:pPr/>
              <a:t>38</a:t>
            </a:fld>
            <a:endParaRPr lang="en-IN"/>
          </a:p>
        </p:txBody>
      </p:sp>
      <p:sp>
        <p:nvSpPr>
          <p:cNvPr id="258051" name="Rectangle 3"/>
          <p:cNvSpPr>
            <a:spLocks noGrp="1" noChangeArrowheads="1"/>
          </p:cNvSpPr>
          <p:nvPr>
            <p:ph sz="quarter" idx="1"/>
          </p:nvPr>
        </p:nvSpPr>
        <p:spPr>
          <a:xfrm>
            <a:off x="914400" y="1071546"/>
            <a:ext cx="7772400" cy="5072098"/>
          </a:xfrm>
        </p:spPr>
        <p:txBody>
          <a:bodyPr>
            <a:normAutofit fontScale="92500" lnSpcReduction="20000"/>
          </a:bodyPr>
          <a:lstStyle/>
          <a:p>
            <a:pPr algn="just">
              <a:lnSpc>
                <a:spcPct val="150000"/>
              </a:lnSpc>
            </a:pPr>
            <a:r>
              <a:rPr lang="en-US" sz="2400" dirty="0">
                <a:latin typeface="Arial Narrow" pitchFamily="34" charset="0"/>
              </a:rPr>
              <a:t>Another security is that of </a:t>
            </a:r>
            <a:r>
              <a:rPr lang="en-US" sz="2400" b="1" dirty="0">
                <a:solidFill>
                  <a:srgbClr val="FF0000"/>
                </a:solidFill>
                <a:latin typeface="Arial Narrow" pitchFamily="34" charset="0"/>
              </a:rPr>
              <a:t>flow control</a:t>
            </a:r>
            <a:r>
              <a:rPr lang="en-US" sz="2400" dirty="0">
                <a:latin typeface="Arial Narrow" pitchFamily="34" charset="0"/>
              </a:rPr>
              <a:t>, which prevents information from flowing in such a way that it reaches unauthorized users.</a:t>
            </a:r>
          </a:p>
          <a:p>
            <a:pPr>
              <a:lnSpc>
                <a:spcPct val="150000"/>
              </a:lnSpc>
            </a:pPr>
            <a:endParaRPr lang="en-US" sz="2400" dirty="0">
              <a:latin typeface="Arial Narrow" pitchFamily="34" charset="0"/>
            </a:endParaRPr>
          </a:p>
          <a:p>
            <a:pPr algn="just">
              <a:lnSpc>
                <a:spcPct val="150000"/>
              </a:lnSpc>
            </a:pPr>
            <a:r>
              <a:rPr lang="en-US" sz="2400" dirty="0">
                <a:latin typeface="Arial Narrow" pitchFamily="34" charset="0"/>
              </a:rPr>
              <a:t>Channels that are pathways for information to flow implicitly in ways that violate the security policy of an organization are called </a:t>
            </a:r>
            <a:r>
              <a:rPr lang="en-US" sz="2400" b="1" dirty="0">
                <a:solidFill>
                  <a:srgbClr val="FF0000"/>
                </a:solidFill>
                <a:latin typeface="Arial Narrow" pitchFamily="34" charset="0"/>
              </a:rPr>
              <a:t>covert channels</a:t>
            </a:r>
            <a:r>
              <a:rPr lang="en-US" sz="2400" dirty="0">
                <a:latin typeface="Arial Narrow" pitchFamily="34" charset="0"/>
              </a:rPr>
              <a:t>.</a:t>
            </a:r>
          </a:p>
          <a:p>
            <a:pPr algn="just">
              <a:lnSpc>
                <a:spcPct val="150000"/>
              </a:lnSpc>
              <a:buNone/>
            </a:pPr>
            <a:endParaRPr lang="en-US" sz="2400" dirty="0">
              <a:latin typeface="Arial Narrow" pitchFamily="34" charset="0"/>
            </a:endParaRPr>
          </a:p>
          <a:p>
            <a:pPr algn="just">
              <a:lnSpc>
                <a:spcPct val="150000"/>
              </a:lnSpc>
            </a:pPr>
            <a:r>
              <a:rPr lang="en-US" sz="2400" dirty="0">
                <a:latin typeface="Arial Narrow" pitchFamily="34" charset="0"/>
              </a:rPr>
              <a:t>A final security issue is </a:t>
            </a:r>
            <a:r>
              <a:rPr lang="en-US" sz="2400" b="1" dirty="0">
                <a:solidFill>
                  <a:srgbClr val="FF0000"/>
                </a:solidFill>
                <a:latin typeface="Arial Narrow" pitchFamily="34" charset="0"/>
              </a:rPr>
              <a:t>data encryption</a:t>
            </a:r>
            <a:r>
              <a:rPr lang="en-US" sz="2400" dirty="0">
                <a:latin typeface="Arial Narrow" pitchFamily="34" charset="0"/>
              </a:rPr>
              <a:t>, which is used to protect sensitive data (such as credit card numbers) that is being transmitted via some type communication network.</a:t>
            </a:r>
          </a:p>
          <a:p>
            <a:endParaRPr lang="en-US" sz="2800" dirty="0">
              <a:latin typeface="Arial Narrow" pitchFamily="34" charset="0"/>
            </a:endParaRPr>
          </a:p>
        </p:txBody>
      </p:sp>
      <p:sp>
        <p:nvSpPr>
          <p:cNvPr id="6" name="Rectangle 2"/>
          <p:cNvSpPr txBox="1">
            <a:spLocks noChangeArrowheads="1"/>
          </p:cNvSpPr>
          <p:nvPr/>
        </p:nvSpPr>
        <p:spPr>
          <a:xfrm>
            <a:off x="642910" y="214290"/>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a:ln>
                  <a:noFill/>
                </a:ln>
                <a:solidFill>
                  <a:schemeClr val="tx1"/>
                </a:solidFill>
                <a:effectLst/>
                <a:uLnTx/>
                <a:uFillTx/>
                <a:latin typeface="Arial Narrow" pitchFamily="34" charset="0"/>
                <a:ea typeface="+mj-ea"/>
                <a:cs typeface="Times New Roman" charset="0"/>
              </a:rPr>
              <a:t>Database Security Issues </a:t>
            </a:r>
          </a:p>
        </p:txBody>
      </p:sp>
    </p:spTree>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5770E14-2B2D-4840-B7A9-FE6891880FC0}" type="datetime1">
              <a:rPr lang="en-US" smtClean="0"/>
              <a:pPr/>
              <a:t>10/22/2020</a:t>
            </a:fld>
            <a:endParaRPr lang="en-IN"/>
          </a:p>
        </p:txBody>
      </p:sp>
      <p:sp>
        <p:nvSpPr>
          <p:cNvPr id="7" name="Footer Placeholder 6"/>
          <p:cNvSpPr>
            <a:spLocks noGrp="1"/>
          </p:cNvSpPr>
          <p:nvPr>
            <p:ph type="ftr" sz="quarter" idx="11"/>
          </p:nvPr>
        </p:nvSpPr>
        <p:spPr/>
        <p:txBody>
          <a:bodyPr/>
          <a:lstStyle/>
          <a:p>
            <a:r>
              <a:rPr lang="en-IN"/>
              <a:t>DBMS-UNIT-IV</a:t>
            </a:r>
          </a:p>
        </p:txBody>
      </p:sp>
      <p:sp>
        <p:nvSpPr>
          <p:cNvPr id="5" name="Slide Number Placeholder 4"/>
          <p:cNvSpPr>
            <a:spLocks noGrp="1"/>
          </p:cNvSpPr>
          <p:nvPr>
            <p:ph type="sldNum" sz="quarter" idx="12"/>
          </p:nvPr>
        </p:nvSpPr>
        <p:spPr/>
        <p:txBody>
          <a:bodyPr/>
          <a:lstStyle/>
          <a:p>
            <a:fld id="{0E2B90DE-CA9C-452B-80F9-35262CC2B070}" type="slidenum">
              <a:rPr lang="en-IN" smtClean="0"/>
              <a:pPr/>
              <a:t>39</a:t>
            </a:fld>
            <a:endParaRPr lang="en-IN"/>
          </a:p>
        </p:txBody>
      </p:sp>
      <p:sp>
        <p:nvSpPr>
          <p:cNvPr id="261123" name="Rectangle 3"/>
          <p:cNvSpPr>
            <a:spLocks noGrp="1" noChangeArrowheads="1"/>
          </p:cNvSpPr>
          <p:nvPr>
            <p:ph sz="quarter" idx="1"/>
          </p:nvPr>
        </p:nvSpPr>
        <p:spPr/>
        <p:txBody>
          <a:bodyPr>
            <a:normAutofit/>
          </a:bodyPr>
          <a:lstStyle/>
          <a:p>
            <a:pPr algn="just">
              <a:lnSpc>
                <a:spcPct val="150000"/>
              </a:lnSpc>
            </a:pPr>
            <a:r>
              <a:rPr lang="en-US" sz="2400" dirty="0">
                <a:latin typeface="Arial Narrow" pitchFamily="34" charset="0"/>
              </a:rPr>
              <a:t>The data is </a:t>
            </a:r>
            <a:r>
              <a:rPr lang="en-US" sz="2400" b="1" dirty="0">
                <a:solidFill>
                  <a:srgbClr val="FF0000"/>
                </a:solidFill>
                <a:latin typeface="Arial Narrow" pitchFamily="34" charset="0"/>
              </a:rPr>
              <a:t>encoded</a:t>
            </a:r>
            <a:r>
              <a:rPr lang="en-US" sz="2400" dirty="0">
                <a:latin typeface="Arial Narrow" pitchFamily="34" charset="0"/>
              </a:rPr>
              <a:t> using some coding algorithm. An unauthorized user who access encoded data will have difficulty deciphering it, but authorized users are given decoding or decrypting algorithms (or keys) to decipher data.</a:t>
            </a:r>
          </a:p>
        </p:txBody>
      </p:sp>
      <p:sp>
        <p:nvSpPr>
          <p:cNvPr id="6" name="Rectangle 2"/>
          <p:cNvSpPr txBox="1">
            <a:spLocks noChangeArrowheads="1"/>
          </p:cNvSpPr>
          <p:nvPr/>
        </p:nvSpPr>
        <p:spPr>
          <a:xfrm>
            <a:off x="609600" y="427038"/>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a:ln>
                  <a:noFill/>
                </a:ln>
                <a:solidFill>
                  <a:schemeClr val="tx1"/>
                </a:solidFill>
                <a:effectLst/>
                <a:uLnTx/>
                <a:uFillTx/>
                <a:latin typeface="Arial Narrow" pitchFamily="34" charset="0"/>
                <a:ea typeface="+mj-ea"/>
                <a:cs typeface="Times New Roman" charset="0"/>
              </a:rPr>
              <a:t>Database Security Issues </a:t>
            </a:r>
          </a:p>
        </p:txBody>
      </p:sp>
      <p:pic>
        <p:nvPicPr>
          <p:cNvPr id="8" name="Picture 7" descr="Data Encryption In Azure2.png"/>
          <p:cNvPicPr>
            <a:picLocks noChangeAspect="1"/>
          </p:cNvPicPr>
          <p:nvPr/>
        </p:nvPicPr>
        <p:blipFill>
          <a:blip r:embed="rId2"/>
          <a:stretch>
            <a:fillRect/>
          </a:stretch>
        </p:blipFill>
        <p:spPr>
          <a:xfrm>
            <a:off x="1643042" y="3714752"/>
            <a:ext cx="6072230" cy="2214578"/>
          </a:xfrm>
          <a:prstGeom prst="rect">
            <a:avLst/>
          </a:prstGeom>
        </p:spPr>
      </p:pic>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A40633F-2C34-42F1-9B00-1D14BE2E24BA}" type="datetime1">
              <a:rPr lang="en-US" smtClean="0"/>
              <a:pPr/>
              <a:t>10/22/2020</a:t>
            </a:fld>
            <a:endParaRPr lang="en-IN"/>
          </a:p>
        </p:txBody>
      </p:sp>
      <p:sp>
        <p:nvSpPr>
          <p:cNvPr id="4" name="Footer Placeholder 3"/>
          <p:cNvSpPr>
            <a:spLocks noGrp="1"/>
          </p:cNvSpPr>
          <p:nvPr>
            <p:ph type="ftr" sz="quarter" idx="11"/>
          </p:nvPr>
        </p:nvSpPr>
        <p:spPr/>
        <p:txBody>
          <a:bodyPr/>
          <a:lstStyle/>
          <a:p>
            <a:r>
              <a:rPr lang="en-IN"/>
              <a:t>DBMS-UNIT-IV</a:t>
            </a:r>
          </a:p>
        </p:txBody>
      </p:sp>
      <p:sp>
        <p:nvSpPr>
          <p:cNvPr id="5" name="Slide Number Placeholder 4"/>
          <p:cNvSpPr>
            <a:spLocks noGrp="1"/>
          </p:cNvSpPr>
          <p:nvPr>
            <p:ph type="sldNum" sz="quarter" idx="12"/>
          </p:nvPr>
        </p:nvSpPr>
        <p:spPr/>
        <p:txBody>
          <a:bodyPr/>
          <a:lstStyle/>
          <a:p>
            <a:fld id="{0E2B90DE-CA9C-452B-80F9-35262CC2B070}" type="slidenum">
              <a:rPr lang="en-IN" smtClean="0"/>
              <a:pPr/>
              <a:t>4</a:t>
            </a:fld>
            <a:endParaRPr lang="en-IN"/>
          </a:p>
        </p:txBody>
      </p:sp>
      <p:sp>
        <p:nvSpPr>
          <p:cNvPr id="8" name="TextShape 2"/>
          <p:cNvSpPr txBox="1"/>
          <p:nvPr/>
        </p:nvSpPr>
        <p:spPr>
          <a:xfrm>
            <a:off x="251520" y="1124744"/>
            <a:ext cx="8294760" cy="4572000"/>
          </a:xfrm>
          <a:prstGeom prst="rect">
            <a:avLst/>
          </a:prstGeom>
          <a:noFill/>
          <a:ln>
            <a:noFill/>
          </a:ln>
        </p:spPr>
        <p:txBody>
          <a:bodyPr lIns="90000" tIns="46800" rIns="0" bIns="46800">
            <a:normAutofit/>
          </a:bodyPr>
          <a:lstStyle/>
          <a:p>
            <a:pPr marL="342720" indent="-342720">
              <a:lnSpc>
                <a:spcPct val="150000"/>
              </a:lnSpc>
              <a:spcBef>
                <a:spcPts val="697"/>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b="0" strike="noStrike" spc="-1" dirty="0">
                <a:solidFill>
                  <a:srgbClr val="002060"/>
                </a:solidFill>
                <a:latin typeface="Arial Narrow" panose="020B0606020202030204" pitchFamily="34" charset="0"/>
              </a:rPr>
              <a:t>Types of Failure</a:t>
            </a:r>
            <a:endParaRPr lang="en-IN" sz="2800" b="0" strike="noStrike" spc="-1" dirty="0">
              <a:solidFill>
                <a:srgbClr val="002060"/>
              </a:solidFill>
              <a:latin typeface="Arial Narrow" panose="020B0606020202030204" pitchFamily="34" charset="0"/>
            </a:endParaRPr>
          </a:p>
          <a:p>
            <a:pPr marL="742680" lvl="1" indent="-285480">
              <a:lnSpc>
                <a:spcPct val="150000"/>
              </a:lnSpc>
              <a:spcBef>
                <a:spcPts val="649"/>
              </a:spcBef>
              <a:buClr>
                <a:srgbClr val="333399"/>
              </a:buClr>
              <a:buSzPct val="55000"/>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2600" b="0" strike="noStrike" spc="-1" dirty="0">
                <a:solidFill>
                  <a:srgbClr val="800000"/>
                </a:solidFill>
                <a:latin typeface="Arial Narrow" panose="020B0606020202030204" pitchFamily="34" charset="0"/>
              </a:rPr>
              <a:t>The database may become unavailable for use due to </a:t>
            </a:r>
            <a:endParaRPr lang="en-IN" sz="2600" b="0" strike="noStrike" spc="-1" dirty="0">
              <a:solidFill>
                <a:srgbClr val="800000"/>
              </a:solidFill>
              <a:latin typeface="Arial Narrow" panose="020B0606020202030204" pitchFamily="34" charset="0"/>
            </a:endParaRPr>
          </a:p>
          <a:p>
            <a:pPr marL="1143000" lvl="2" indent="-228600">
              <a:lnSpc>
                <a:spcPct val="150000"/>
              </a:lnSpc>
              <a:spcBef>
                <a:spcPts val="598"/>
              </a:spcBef>
              <a:buClr>
                <a:srgbClr val="990033"/>
              </a:buClr>
              <a:buSzPct val="50000"/>
              <a:buFont typeface="Wingdings" charset="2"/>
              <a:buChar char=""/>
              <a:tabLst>
                <a:tab pos="1828800" algn="l"/>
                <a:tab pos="2743200" algn="l"/>
                <a:tab pos="3657600" algn="l"/>
                <a:tab pos="4572000" algn="l"/>
                <a:tab pos="5486400" algn="l"/>
                <a:tab pos="6400800" algn="l"/>
                <a:tab pos="7315200" algn="l"/>
                <a:tab pos="8229600" algn="l"/>
                <a:tab pos="9144000" algn="l"/>
                <a:tab pos="10058400" algn="l"/>
              </a:tabLst>
            </a:pPr>
            <a:r>
              <a:rPr lang="en-US" sz="2400" b="1" strike="noStrike" spc="-1" dirty="0">
                <a:solidFill>
                  <a:srgbClr val="002060"/>
                </a:solidFill>
                <a:latin typeface="Arial Narrow" panose="020B0606020202030204" pitchFamily="34" charset="0"/>
              </a:rPr>
              <a:t>Transaction failure</a:t>
            </a:r>
            <a:r>
              <a:rPr lang="en-US" sz="2400" b="0" strike="noStrike" spc="-1" dirty="0">
                <a:latin typeface="Arial Narrow" panose="020B0606020202030204" pitchFamily="34" charset="0"/>
              </a:rPr>
              <a:t>:  Transactions may fail because of incorrect input, deadlock, incorrect synchronization.</a:t>
            </a:r>
            <a:endParaRPr lang="en-IN" sz="2400" b="0" strike="noStrike" spc="-1" dirty="0">
              <a:latin typeface="Arial Narrow" panose="020B0606020202030204" pitchFamily="34" charset="0"/>
            </a:endParaRPr>
          </a:p>
          <a:p>
            <a:pPr marL="1143000" lvl="2" indent="-228600">
              <a:lnSpc>
                <a:spcPct val="150000"/>
              </a:lnSpc>
              <a:spcBef>
                <a:spcPts val="598"/>
              </a:spcBef>
              <a:buClr>
                <a:srgbClr val="990033"/>
              </a:buClr>
              <a:buSzPct val="50000"/>
              <a:buFont typeface="Wingdings" charset="2"/>
              <a:buChar char=""/>
              <a:tabLst>
                <a:tab pos="1828800" algn="l"/>
                <a:tab pos="2743200" algn="l"/>
                <a:tab pos="3657600" algn="l"/>
                <a:tab pos="4572000" algn="l"/>
                <a:tab pos="5486400" algn="l"/>
                <a:tab pos="6400800" algn="l"/>
                <a:tab pos="7315200" algn="l"/>
                <a:tab pos="8229600" algn="l"/>
                <a:tab pos="9144000" algn="l"/>
                <a:tab pos="10058400" algn="l"/>
              </a:tabLst>
            </a:pPr>
            <a:r>
              <a:rPr lang="en-US" sz="2400" b="1" strike="noStrike" spc="-1" dirty="0">
                <a:solidFill>
                  <a:srgbClr val="002060"/>
                </a:solidFill>
                <a:latin typeface="Arial Narrow" panose="020B0606020202030204" pitchFamily="34" charset="0"/>
              </a:rPr>
              <a:t>System failure</a:t>
            </a:r>
            <a:r>
              <a:rPr lang="en-US" sz="2400" b="0" strike="noStrike" spc="-1" dirty="0">
                <a:latin typeface="Arial Narrow" panose="020B0606020202030204" pitchFamily="34" charset="0"/>
              </a:rPr>
              <a:t>:  System may fail because of addressing error, application error, operating system fault, RAM failure, etc.</a:t>
            </a:r>
            <a:endParaRPr lang="en-IN" sz="2400" b="0" strike="noStrike" spc="-1" dirty="0">
              <a:latin typeface="Arial Narrow" panose="020B0606020202030204" pitchFamily="34" charset="0"/>
            </a:endParaRPr>
          </a:p>
          <a:p>
            <a:pPr marL="1143000" lvl="2" indent="-228600">
              <a:lnSpc>
                <a:spcPct val="150000"/>
              </a:lnSpc>
              <a:spcBef>
                <a:spcPts val="598"/>
              </a:spcBef>
              <a:buClr>
                <a:srgbClr val="990033"/>
              </a:buClr>
              <a:buSzPct val="50000"/>
              <a:buFont typeface="Wingdings" charset="2"/>
              <a:buChar char=""/>
              <a:tabLst>
                <a:tab pos="1828800" algn="l"/>
                <a:tab pos="2743200" algn="l"/>
                <a:tab pos="3657600" algn="l"/>
                <a:tab pos="4572000" algn="l"/>
                <a:tab pos="5486400" algn="l"/>
                <a:tab pos="6400800" algn="l"/>
                <a:tab pos="7315200" algn="l"/>
                <a:tab pos="8229600" algn="l"/>
                <a:tab pos="9144000" algn="l"/>
                <a:tab pos="10058400" algn="l"/>
              </a:tabLst>
            </a:pPr>
            <a:r>
              <a:rPr lang="en-US" sz="2400" b="1" strike="noStrike" spc="-1" dirty="0">
                <a:solidFill>
                  <a:srgbClr val="002060"/>
                </a:solidFill>
                <a:latin typeface="Arial Narrow" panose="020B0606020202030204" pitchFamily="34" charset="0"/>
              </a:rPr>
              <a:t>Media failure</a:t>
            </a:r>
            <a:r>
              <a:rPr lang="en-US" sz="2400" b="0" strike="noStrike" spc="-1" dirty="0">
                <a:latin typeface="Arial Narrow" panose="020B0606020202030204" pitchFamily="34" charset="0"/>
              </a:rPr>
              <a:t>:  Disk head crash, power disruption, etc.</a:t>
            </a:r>
            <a:endParaRPr lang="en-IN" sz="2400" b="0" strike="noStrike" spc="-1" dirty="0">
              <a:latin typeface="Arial Narrow" panose="020B0606020202030204" pitchFamily="34" charset="0"/>
            </a:endParaRPr>
          </a:p>
        </p:txBody>
      </p:sp>
    </p:spTree>
    <p:extLst>
      <p:ext uri="{BB962C8B-B14F-4D97-AF65-F5344CB8AC3E}">
        <p14:creationId xmlns:p14="http://schemas.microsoft.com/office/powerpoint/2010/main" xmlns="" val="3154780895"/>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Grp="1" noChangeArrowheads="1"/>
          </p:cNvSpPr>
          <p:nvPr>
            <p:ph type="title"/>
          </p:nvPr>
        </p:nvSpPr>
        <p:spPr>
          <a:xfrm>
            <a:off x="1371600" y="142852"/>
            <a:ext cx="7772400" cy="928670"/>
          </a:xfrm>
        </p:spPr>
        <p:txBody>
          <a:bodyPr/>
          <a:lstStyle/>
          <a:p>
            <a:r>
              <a:rPr lang="en-US" sz="3200" b="1" dirty="0">
                <a:cs typeface="Times New Roman" charset="0"/>
              </a:rPr>
              <a:t>Database Security and the DBA</a:t>
            </a:r>
            <a:r>
              <a:rPr lang="en-US" dirty="0"/>
              <a:t> </a:t>
            </a:r>
          </a:p>
        </p:txBody>
      </p:sp>
      <p:sp>
        <p:nvSpPr>
          <p:cNvPr id="4" name="Date Placeholder 3"/>
          <p:cNvSpPr>
            <a:spLocks noGrp="1"/>
          </p:cNvSpPr>
          <p:nvPr>
            <p:ph type="dt" sz="half" idx="10"/>
          </p:nvPr>
        </p:nvSpPr>
        <p:spPr/>
        <p:txBody>
          <a:bodyPr/>
          <a:lstStyle/>
          <a:p>
            <a:fld id="{E5B36894-A16A-4966-8363-477B72AFF8AD}" type="datetime1">
              <a:rPr lang="en-US" smtClean="0"/>
              <a:pPr/>
              <a:t>10/22/2020</a:t>
            </a:fld>
            <a:endParaRPr lang="en-IN"/>
          </a:p>
        </p:txBody>
      </p:sp>
      <p:sp>
        <p:nvSpPr>
          <p:cNvPr id="6" name="Footer Placeholder 5"/>
          <p:cNvSpPr>
            <a:spLocks noGrp="1"/>
          </p:cNvSpPr>
          <p:nvPr>
            <p:ph type="ftr" sz="quarter" idx="11"/>
          </p:nvPr>
        </p:nvSpPr>
        <p:spPr/>
        <p:txBody>
          <a:bodyPr/>
          <a:lstStyle/>
          <a:p>
            <a:r>
              <a:rPr lang="en-IN"/>
              <a:t>DBMS-UNIT-IV</a:t>
            </a:r>
          </a:p>
        </p:txBody>
      </p:sp>
      <p:sp>
        <p:nvSpPr>
          <p:cNvPr id="5" name="Slide Number Placeholder 4"/>
          <p:cNvSpPr>
            <a:spLocks noGrp="1"/>
          </p:cNvSpPr>
          <p:nvPr>
            <p:ph type="sldNum" sz="quarter" idx="12"/>
          </p:nvPr>
        </p:nvSpPr>
        <p:spPr/>
        <p:txBody>
          <a:bodyPr/>
          <a:lstStyle/>
          <a:p>
            <a:fld id="{0E2B90DE-CA9C-452B-80F9-35262CC2B070}" type="slidenum">
              <a:rPr lang="en-IN" smtClean="0"/>
              <a:pPr/>
              <a:t>40</a:t>
            </a:fld>
            <a:endParaRPr lang="en-IN"/>
          </a:p>
        </p:txBody>
      </p:sp>
      <p:sp>
        <p:nvSpPr>
          <p:cNvPr id="209923" name="Rectangle 3"/>
          <p:cNvSpPr>
            <a:spLocks noGrp="1" noChangeArrowheads="1"/>
          </p:cNvSpPr>
          <p:nvPr>
            <p:ph sz="quarter" idx="1"/>
          </p:nvPr>
        </p:nvSpPr>
        <p:spPr>
          <a:xfrm>
            <a:off x="457200" y="1214423"/>
            <a:ext cx="8229600" cy="3214709"/>
          </a:xfrm>
        </p:spPr>
        <p:txBody>
          <a:bodyPr/>
          <a:lstStyle/>
          <a:p>
            <a:pPr algn="just">
              <a:lnSpc>
                <a:spcPct val="150000"/>
              </a:lnSpc>
            </a:pPr>
            <a:r>
              <a:rPr lang="en-US" sz="2400" dirty="0">
                <a:latin typeface="Arial Narrow" pitchFamily="34" charset="0"/>
                <a:cs typeface="Times New Roman" charset="0"/>
              </a:rPr>
              <a:t>The database administrator (DBA)</a:t>
            </a:r>
          </a:p>
          <a:p>
            <a:pPr algn="just">
              <a:lnSpc>
                <a:spcPct val="150000"/>
              </a:lnSpc>
              <a:buNone/>
            </a:pPr>
            <a:endParaRPr lang="en-US" sz="2400" dirty="0">
              <a:latin typeface="Arial Narrow" pitchFamily="34" charset="0"/>
              <a:cs typeface="Times New Roman" charset="0"/>
            </a:endParaRPr>
          </a:p>
          <a:p>
            <a:pPr algn="just">
              <a:lnSpc>
                <a:spcPct val="150000"/>
              </a:lnSpc>
            </a:pPr>
            <a:r>
              <a:rPr lang="en-US" sz="2400" dirty="0">
                <a:latin typeface="Arial Narrow" pitchFamily="34" charset="0"/>
                <a:cs typeface="Times New Roman" charset="0"/>
              </a:rPr>
              <a:t>The DBA has a </a:t>
            </a:r>
            <a:r>
              <a:rPr lang="en-US" sz="2400" b="1" dirty="0">
                <a:solidFill>
                  <a:srgbClr val="FF0066"/>
                </a:solidFill>
                <a:latin typeface="Arial Narrow" pitchFamily="34" charset="0"/>
                <a:cs typeface="Times New Roman" charset="0"/>
              </a:rPr>
              <a:t>DBA</a:t>
            </a:r>
            <a:r>
              <a:rPr lang="en-US" sz="2400" dirty="0">
                <a:solidFill>
                  <a:srgbClr val="FF0066"/>
                </a:solidFill>
                <a:latin typeface="Arial Narrow" pitchFamily="34" charset="0"/>
                <a:cs typeface="Times New Roman" charset="0"/>
              </a:rPr>
              <a:t> </a:t>
            </a:r>
            <a:r>
              <a:rPr lang="en-US" sz="2400" b="1" dirty="0">
                <a:solidFill>
                  <a:srgbClr val="FF0066"/>
                </a:solidFill>
                <a:latin typeface="Arial Narrow" pitchFamily="34" charset="0"/>
                <a:cs typeface="Times New Roman" charset="0"/>
              </a:rPr>
              <a:t>account</a:t>
            </a:r>
            <a:r>
              <a:rPr lang="en-US" sz="2400" dirty="0">
                <a:solidFill>
                  <a:srgbClr val="FF0066"/>
                </a:solidFill>
                <a:latin typeface="Arial Narrow" pitchFamily="34" charset="0"/>
                <a:cs typeface="Times New Roman" charset="0"/>
              </a:rPr>
              <a:t> </a:t>
            </a:r>
            <a:r>
              <a:rPr lang="en-US" sz="2400" dirty="0">
                <a:latin typeface="Arial Narrow" pitchFamily="34" charset="0"/>
                <a:cs typeface="Times New Roman" charset="0"/>
              </a:rPr>
              <a:t>in the DBMS, sometimes called a </a:t>
            </a:r>
            <a:r>
              <a:rPr lang="en-US" sz="2400" b="1" dirty="0">
                <a:solidFill>
                  <a:srgbClr val="FF0066"/>
                </a:solidFill>
                <a:latin typeface="Arial Narrow" pitchFamily="34" charset="0"/>
                <a:cs typeface="Times New Roman" charset="0"/>
              </a:rPr>
              <a:t>System</a:t>
            </a:r>
            <a:r>
              <a:rPr lang="en-US" sz="2400" dirty="0">
                <a:latin typeface="Arial Narrow" pitchFamily="34" charset="0"/>
                <a:cs typeface="Times New Roman" charset="0"/>
              </a:rPr>
              <a:t> or </a:t>
            </a:r>
            <a:r>
              <a:rPr lang="en-US" sz="2400" b="1" dirty="0">
                <a:solidFill>
                  <a:srgbClr val="FF0066"/>
                </a:solidFill>
                <a:latin typeface="Arial Narrow" pitchFamily="34" charset="0"/>
                <a:cs typeface="Times New Roman" charset="0"/>
              </a:rPr>
              <a:t>Super user account</a:t>
            </a:r>
            <a:r>
              <a:rPr lang="en-US" sz="2400" dirty="0">
                <a:latin typeface="Arial Narrow" pitchFamily="34" charset="0"/>
                <a:cs typeface="Times New Roman" charset="0"/>
              </a:rPr>
              <a:t>, which provides powerful capabilities </a:t>
            </a:r>
          </a:p>
          <a:p>
            <a:pPr>
              <a:buFont typeface="Wingdings" pitchFamily="2" charset="2"/>
              <a:buNone/>
            </a:pPr>
            <a:endParaRPr lang="en-US" sz="2800" dirty="0">
              <a:cs typeface="Times New Roman" charset="0"/>
            </a:endParaRPr>
          </a:p>
          <a:p>
            <a:pPr>
              <a:buFont typeface="Wingdings" pitchFamily="2" charset="2"/>
              <a:buNone/>
            </a:pPr>
            <a:endParaRPr lang="en-US" sz="2800" dirty="0">
              <a:cs typeface="Times New Roman" charset="0"/>
            </a:endParaRPr>
          </a:p>
        </p:txBody>
      </p:sp>
    </p:spTree>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s15.jpg"/>
          <p:cNvPicPr>
            <a:picLocks noChangeAspect="1"/>
          </p:cNvPicPr>
          <p:nvPr/>
        </p:nvPicPr>
        <p:blipFill>
          <a:blip r:embed="rId2"/>
          <a:stretch>
            <a:fillRect/>
          </a:stretch>
        </p:blipFill>
        <p:spPr>
          <a:xfrm>
            <a:off x="285720" y="1000108"/>
            <a:ext cx="4929222" cy="5072098"/>
          </a:xfrm>
          <a:prstGeom prst="rect">
            <a:avLst/>
          </a:prstGeom>
        </p:spPr>
      </p:pic>
      <p:pic>
        <p:nvPicPr>
          <p:cNvPr id="9" name="Picture 8" descr="database-administrator-17-728.jpg"/>
          <p:cNvPicPr>
            <a:picLocks noChangeAspect="1"/>
          </p:cNvPicPr>
          <p:nvPr/>
        </p:nvPicPr>
        <p:blipFill>
          <a:blip r:embed="rId3"/>
          <a:stretch>
            <a:fillRect/>
          </a:stretch>
        </p:blipFill>
        <p:spPr>
          <a:xfrm>
            <a:off x="5500694" y="642918"/>
            <a:ext cx="3429024" cy="5857916"/>
          </a:xfrm>
          <a:prstGeom prst="rect">
            <a:avLst/>
          </a:prstGeom>
        </p:spPr>
      </p:pic>
      <p:sp>
        <p:nvSpPr>
          <p:cNvPr id="10" name="Date Placeholder 9"/>
          <p:cNvSpPr>
            <a:spLocks noGrp="1"/>
          </p:cNvSpPr>
          <p:nvPr>
            <p:ph type="dt" sz="half" idx="10"/>
          </p:nvPr>
        </p:nvSpPr>
        <p:spPr/>
        <p:txBody>
          <a:bodyPr/>
          <a:lstStyle/>
          <a:p>
            <a:fld id="{6DC8D9E6-B72B-40B0-9784-FC79AE9FA126}" type="datetime1">
              <a:rPr lang="en-US" smtClean="0"/>
              <a:pPr/>
              <a:t>10/22/2020</a:t>
            </a:fld>
            <a:endParaRPr lang="en-IN"/>
          </a:p>
        </p:txBody>
      </p:sp>
      <p:sp>
        <p:nvSpPr>
          <p:cNvPr id="12" name="Footer Placeholder 11"/>
          <p:cNvSpPr>
            <a:spLocks noGrp="1"/>
          </p:cNvSpPr>
          <p:nvPr>
            <p:ph type="ftr" sz="quarter" idx="11"/>
          </p:nvPr>
        </p:nvSpPr>
        <p:spPr/>
        <p:txBody>
          <a:bodyPr/>
          <a:lstStyle/>
          <a:p>
            <a:r>
              <a:rPr lang="en-IN"/>
              <a:t>DBMS-UNIT-IV</a:t>
            </a:r>
          </a:p>
        </p:txBody>
      </p:sp>
      <p:sp>
        <p:nvSpPr>
          <p:cNvPr id="11" name="Slide Number Placeholder 10"/>
          <p:cNvSpPr>
            <a:spLocks noGrp="1"/>
          </p:cNvSpPr>
          <p:nvPr>
            <p:ph type="sldNum" sz="quarter" idx="12"/>
          </p:nvPr>
        </p:nvSpPr>
        <p:spPr/>
        <p:txBody>
          <a:bodyPr/>
          <a:lstStyle/>
          <a:p>
            <a:fld id="{0E2B90DE-CA9C-452B-80F9-35262CC2B070}" type="slidenum">
              <a:rPr lang="en-IN" smtClean="0"/>
              <a:pPr/>
              <a:t>41</a:t>
            </a:fld>
            <a:endParaRPr lang="en-IN"/>
          </a:p>
        </p:txBody>
      </p:sp>
    </p:spTree>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2"/>
          <p:cNvSpPr>
            <a:spLocks noGrp="1" noChangeArrowheads="1"/>
          </p:cNvSpPr>
          <p:nvPr>
            <p:ph type="title"/>
          </p:nvPr>
        </p:nvSpPr>
        <p:spPr>
          <a:xfrm>
            <a:off x="1371600" y="285728"/>
            <a:ext cx="7558118" cy="868346"/>
          </a:xfrm>
        </p:spPr>
        <p:txBody>
          <a:bodyPr/>
          <a:lstStyle/>
          <a:p>
            <a:r>
              <a:rPr lang="en-US" sz="3200" b="1" dirty="0">
                <a:latin typeface="Arial Narrow" pitchFamily="34" charset="0"/>
                <a:cs typeface="Times New Roman" charset="0"/>
              </a:rPr>
              <a:t>Database Security and the DBA</a:t>
            </a:r>
          </a:p>
        </p:txBody>
      </p:sp>
      <p:sp>
        <p:nvSpPr>
          <p:cNvPr id="4" name="Date Placeholder 3"/>
          <p:cNvSpPr>
            <a:spLocks noGrp="1"/>
          </p:cNvSpPr>
          <p:nvPr>
            <p:ph type="dt" sz="half" idx="10"/>
          </p:nvPr>
        </p:nvSpPr>
        <p:spPr/>
        <p:txBody>
          <a:bodyPr/>
          <a:lstStyle/>
          <a:p>
            <a:fld id="{AC0EDE85-CD2C-4DB3-83A3-0579A858D479}" type="datetime1">
              <a:rPr lang="en-US" smtClean="0"/>
              <a:pPr/>
              <a:t>10/22/2020</a:t>
            </a:fld>
            <a:endParaRPr lang="en-IN"/>
          </a:p>
        </p:txBody>
      </p:sp>
      <p:sp>
        <p:nvSpPr>
          <p:cNvPr id="6" name="Footer Placeholder 5"/>
          <p:cNvSpPr>
            <a:spLocks noGrp="1"/>
          </p:cNvSpPr>
          <p:nvPr>
            <p:ph type="ftr" sz="quarter" idx="11"/>
          </p:nvPr>
        </p:nvSpPr>
        <p:spPr/>
        <p:txBody>
          <a:bodyPr/>
          <a:lstStyle/>
          <a:p>
            <a:r>
              <a:rPr lang="en-IN"/>
              <a:t>DBMS-UNIT-IV</a:t>
            </a:r>
          </a:p>
        </p:txBody>
      </p:sp>
      <p:sp>
        <p:nvSpPr>
          <p:cNvPr id="5" name="Slide Number Placeholder 4"/>
          <p:cNvSpPr>
            <a:spLocks noGrp="1"/>
          </p:cNvSpPr>
          <p:nvPr>
            <p:ph type="sldNum" sz="quarter" idx="12"/>
          </p:nvPr>
        </p:nvSpPr>
        <p:spPr/>
        <p:txBody>
          <a:bodyPr/>
          <a:lstStyle/>
          <a:p>
            <a:fld id="{0E2B90DE-CA9C-452B-80F9-35262CC2B070}" type="slidenum">
              <a:rPr lang="en-IN" smtClean="0"/>
              <a:pPr/>
              <a:t>42</a:t>
            </a:fld>
            <a:endParaRPr lang="en-IN"/>
          </a:p>
        </p:txBody>
      </p:sp>
      <p:sp>
        <p:nvSpPr>
          <p:cNvPr id="262147" name="Rectangle 3"/>
          <p:cNvSpPr>
            <a:spLocks noGrp="1" noChangeArrowheads="1"/>
          </p:cNvSpPr>
          <p:nvPr>
            <p:ph sz="quarter" idx="1"/>
          </p:nvPr>
        </p:nvSpPr>
        <p:spPr>
          <a:xfrm>
            <a:off x="714348" y="1447800"/>
            <a:ext cx="7972452" cy="4572000"/>
          </a:xfrm>
        </p:spPr>
        <p:txBody>
          <a:bodyPr>
            <a:normAutofit fontScale="85000" lnSpcReduction="20000"/>
          </a:bodyPr>
          <a:lstStyle/>
          <a:p>
            <a:pPr algn="just">
              <a:lnSpc>
                <a:spcPct val="150000"/>
              </a:lnSpc>
              <a:buFont typeface="Wingdings" pitchFamily="2" charset="2"/>
              <a:buNone/>
            </a:pPr>
            <a:r>
              <a:rPr lang="en-US" sz="2800" dirty="0">
                <a:latin typeface="Arial Narrow" pitchFamily="34" charset="0"/>
              </a:rPr>
              <a:t>1. </a:t>
            </a:r>
            <a:r>
              <a:rPr lang="en-US" sz="2800" i="1" dirty="0">
                <a:latin typeface="Arial Narrow" pitchFamily="34" charset="0"/>
              </a:rPr>
              <a:t>Account creation</a:t>
            </a:r>
          </a:p>
          <a:p>
            <a:pPr algn="just">
              <a:lnSpc>
                <a:spcPct val="150000"/>
              </a:lnSpc>
              <a:buFont typeface="Wingdings" pitchFamily="2" charset="2"/>
              <a:buNone/>
            </a:pPr>
            <a:r>
              <a:rPr lang="en-US" sz="2800" dirty="0">
                <a:latin typeface="Arial Narrow" pitchFamily="34" charset="0"/>
              </a:rPr>
              <a:t>2. </a:t>
            </a:r>
            <a:r>
              <a:rPr lang="en-US" sz="2800" i="1" dirty="0">
                <a:latin typeface="Arial Narrow" pitchFamily="34" charset="0"/>
              </a:rPr>
              <a:t>Privilege granting</a:t>
            </a:r>
          </a:p>
          <a:p>
            <a:pPr algn="just">
              <a:lnSpc>
                <a:spcPct val="150000"/>
              </a:lnSpc>
              <a:buFont typeface="Wingdings" pitchFamily="2" charset="2"/>
              <a:buNone/>
            </a:pPr>
            <a:r>
              <a:rPr lang="en-US" sz="2800" dirty="0">
                <a:latin typeface="Arial Narrow" pitchFamily="34" charset="0"/>
              </a:rPr>
              <a:t>3. </a:t>
            </a:r>
            <a:r>
              <a:rPr lang="en-US" sz="2800" i="1" dirty="0">
                <a:latin typeface="Arial Narrow" pitchFamily="34" charset="0"/>
              </a:rPr>
              <a:t>Privilege revocation</a:t>
            </a:r>
          </a:p>
          <a:p>
            <a:pPr algn="just">
              <a:lnSpc>
                <a:spcPct val="150000"/>
              </a:lnSpc>
              <a:buFont typeface="Wingdings" pitchFamily="2" charset="2"/>
              <a:buNone/>
            </a:pPr>
            <a:r>
              <a:rPr lang="en-US" sz="2800" dirty="0">
                <a:latin typeface="Arial Narrow" pitchFamily="34" charset="0"/>
              </a:rPr>
              <a:t>4. </a:t>
            </a:r>
            <a:r>
              <a:rPr lang="en-US" sz="2800" i="1" dirty="0">
                <a:latin typeface="Arial Narrow" pitchFamily="34" charset="0"/>
              </a:rPr>
              <a:t>Security level assignment</a:t>
            </a:r>
          </a:p>
          <a:p>
            <a:pPr algn="just">
              <a:lnSpc>
                <a:spcPct val="150000"/>
              </a:lnSpc>
            </a:pPr>
            <a:endParaRPr lang="en-US" sz="2800" dirty="0">
              <a:latin typeface="Arial Narrow" pitchFamily="34" charset="0"/>
            </a:endParaRPr>
          </a:p>
          <a:p>
            <a:pPr algn="just">
              <a:lnSpc>
                <a:spcPct val="150000"/>
              </a:lnSpc>
              <a:buFont typeface="Wingdings" pitchFamily="2" charset="2"/>
              <a:buNone/>
            </a:pPr>
            <a:r>
              <a:rPr lang="en-US" sz="2800" dirty="0">
                <a:latin typeface="Arial Narrow" pitchFamily="34" charset="0"/>
              </a:rPr>
              <a:t>   Action 1 is access control, </a:t>
            </a:r>
          </a:p>
          <a:p>
            <a:pPr algn="just">
              <a:lnSpc>
                <a:spcPct val="150000"/>
              </a:lnSpc>
              <a:buFont typeface="Wingdings" pitchFamily="2" charset="2"/>
              <a:buNone/>
            </a:pPr>
            <a:r>
              <a:rPr lang="en-US" sz="2800" dirty="0">
                <a:latin typeface="Arial Narrow" pitchFamily="34" charset="0"/>
              </a:rPr>
              <a:t>   2 and 3 are discretionary and </a:t>
            </a:r>
          </a:p>
          <a:p>
            <a:pPr algn="just">
              <a:lnSpc>
                <a:spcPct val="150000"/>
              </a:lnSpc>
              <a:buFont typeface="Wingdings" pitchFamily="2" charset="2"/>
              <a:buNone/>
            </a:pPr>
            <a:r>
              <a:rPr lang="en-US" sz="2800" dirty="0">
                <a:latin typeface="Arial Narrow" pitchFamily="34" charset="0"/>
              </a:rPr>
              <a:t>   4 is used to control mandatory authorization.</a:t>
            </a:r>
          </a:p>
        </p:txBody>
      </p:sp>
    </p:spTree>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2"/>
          <p:cNvSpPr>
            <a:spLocks noGrp="1" noChangeArrowheads="1"/>
          </p:cNvSpPr>
          <p:nvPr>
            <p:ph type="title"/>
          </p:nvPr>
        </p:nvSpPr>
        <p:spPr/>
        <p:txBody>
          <a:bodyPr>
            <a:normAutofit/>
          </a:bodyPr>
          <a:lstStyle/>
          <a:p>
            <a:pPr algn="ctr"/>
            <a:r>
              <a:rPr lang="en-US" sz="3200" b="1" dirty="0">
                <a:latin typeface="Arial Narrow" pitchFamily="34" charset="0"/>
                <a:cs typeface="Times New Roman" charset="0"/>
              </a:rPr>
              <a:t>Access Protection, User Accounts, and Database Audits</a:t>
            </a:r>
          </a:p>
        </p:txBody>
      </p:sp>
      <p:sp>
        <p:nvSpPr>
          <p:cNvPr id="4" name="Date Placeholder 3"/>
          <p:cNvSpPr>
            <a:spLocks noGrp="1"/>
          </p:cNvSpPr>
          <p:nvPr>
            <p:ph type="dt" sz="half" idx="10"/>
          </p:nvPr>
        </p:nvSpPr>
        <p:spPr/>
        <p:txBody>
          <a:bodyPr/>
          <a:lstStyle/>
          <a:p>
            <a:fld id="{0F6DE202-EA0B-4B29-A15A-8FC3420B9EB3}" type="datetime1">
              <a:rPr lang="en-US" smtClean="0"/>
              <a:pPr/>
              <a:t>10/22/2020</a:t>
            </a:fld>
            <a:endParaRPr lang="en-IN"/>
          </a:p>
        </p:txBody>
      </p:sp>
      <p:sp>
        <p:nvSpPr>
          <p:cNvPr id="6" name="Footer Placeholder 5"/>
          <p:cNvSpPr>
            <a:spLocks noGrp="1"/>
          </p:cNvSpPr>
          <p:nvPr>
            <p:ph type="ftr" sz="quarter" idx="11"/>
          </p:nvPr>
        </p:nvSpPr>
        <p:spPr/>
        <p:txBody>
          <a:bodyPr/>
          <a:lstStyle/>
          <a:p>
            <a:r>
              <a:rPr lang="en-IN"/>
              <a:t>DBMS-UNIT-IV</a:t>
            </a:r>
          </a:p>
        </p:txBody>
      </p:sp>
      <p:sp>
        <p:nvSpPr>
          <p:cNvPr id="5" name="Slide Number Placeholder 4"/>
          <p:cNvSpPr>
            <a:spLocks noGrp="1"/>
          </p:cNvSpPr>
          <p:nvPr>
            <p:ph type="sldNum" sz="quarter" idx="12"/>
          </p:nvPr>
        </p:nvSpPr>
        <p:spPr/>
        <p:txBody>
          <a:bodyPr/>
          <a:lstStyle/>
          <a:p>
            <a:fld id="{0E2B90DE-CA9C-452B-80F9-35262CC2B070}" type="slidenum">
              <a:rPr lang="en-IN" smtClean="0"/>
              <a:pPr/>
              <a:t>43</a:t>
            </a:fld>
            <a:endParaRPr lang="en-IN"/>
          </a:p>
        </p:txBody>
      </p:sp>
      <p:sp>
        <p:nvSpPr>
          <p:cNvPr id="263171" name="Rectangle 3"/>
          <p:cNvSpPr>
            <a:spLocks noGrp="1" noChangeArrowheads="1"/>
          </p:cNvSpPr>
          <p:nvPr>
            <p:ph sz="quarter" idx="1"/>
          </p:nvPr>
        </p:nvSpPr>
        <p:spPr/>
        <p:txBody>
          <a:bodyPr/>
          <a:lstStyle/>
          <a:p>
            <a:pPr algn="just"/>
            <a:r>
              <a:rPr lang="en-US" sz="2400" dirty="0">
                <a:latin typeface="Arial Narrow" pitchFamily="34" charset="0"/>
              </a:rPr>
              <a:t>Whenever a person or group of persons need to access a database system, the individual or group must first apply for a user account. </a:t>
            </a:r>
          </a:p>
          <a:p>
            <a:pPr algn="just">
              <a:buNone/>
            </a:pPr>
            <a:endParaRPr lang="en-US" sz="2400" dirty="0">
              <a:latin typeface="Arial Narrow" pitchFamily="34" charset="0"/>
            </a:endParaRPr>
          </a:p>
          <a:p>
            <a:pPr algn="just"/>
            <a:r>
              <a:rPr lang="en-US" sz="2400" dirty="0">
                <a:latin typeface="Arial Narrow" pitchFamily="34" charset="0"/>
              </a:rPr>
              <a:t>The DBA will then create a new </a:t>
            </a:r>
            <a:r>
              <a:rPr lang="en-US" sz="2400" b="1" dirty="0">
                <a:solidFill>
                  <a:srgbClr val="FF0066"/>
                </a:solidFill>
                <a:latin typeface="Arial Narrow" pitchFamily="34" charset="0"/>
              </a:rPr>
              <a:t>account number</a:t>
            </a:r>
            <a:r>
              <a:rPr lang="en-US" sz="2400" dirty="0">
                <a:solidFill>
                  <a:srgbClr val="FF0066"/>
                </a:solidFill>
                <a:latin typeface="Arial Narrow" pitchFamily="34" charset="0"/>
              </a:rPr>
              <a:t> and </a:t>
            </a:r>
            <a:r>
              <a:rPr lang="en-US" sz="2400" b="1" dirty="0">
                <a:solidFill>
                  <a:srgbClr val="FF0066"/>
                </a:solidFill>
                <a:latin typeface="Arial Narrow" pitchFamily="34" charset="0"/>
              </a:rPr>
              <a:t>password</a:t>
            </a:r>
            <a:r>
              <a:rPr lang="en-US" sz="2400" dirty="0">
                <a:solidFill>
                  <a:srgbClr val="FF0066"/>
                </a:solidFill>
                <a:latin typeface="Arial Narrow" pitchFamily="34" charset="0"/>
              </a:rPr>
              <a:t> </a:t>
            </a:r>
            <a:r>
              <a:rPr lang="en-US" sz="2400" dirty="0">
                <a:latin typeface="Arial Narrow" pitchFamily="34" charset="0"/>
              </a:rPr>
              <a:t>for the user if there is a legitimate need to access the database.</a:t>
            </a:r>
          </a:p>
          <a:p>
            <a:pPr algn="just"/>
            <a:endParaRPr lang="en-US" sz="2400" dirty="0">
              <a:latin typeface="Arial Narrow" pitchFamily="34" charset="0"/>
            </a:endParaRPr>
          </a:p>
          <a:p>
            <a:pPr algn="just"/>
            <a:r>
              <a:rPr lang="en-US" sz="2400" dirty="0">
                <a:latin typeface="Arial Narrow" pitchFamily="34" charset="0"/>
              </a:rPr>
              <a:t>The user must </a:t>
            </a:r>
            <a:r>
              <a:rPr lang="en-US" sz="2400" b="1" dirty="0">
                <a:solidFill>
                  <a:srgbClr val="FF0066"/>
                </a:solidFill>
                <a:latin typeface="Arial Narrow" pitchFamily="34" charset="0"/>
              </a:rPr>
              <a:t>log in</a:t>
            </a:r>
            <a:r>
              <a:rPr lang="en-US" sz="2400" dirty="0">
                <a:solidFill>
                  <a:srgbClr val="FF0066"/>
                </a:solidFill>
                <a:latin typeface="Arial Narrow" pitchFamily="34" charset="0"/>
              </a:rPr>
              <a:t> </a:t>
            </a:r>
            <a:r>
              <a:rPr lang="en-US" sz="2400" dirty="0">
                <a:latin typeface="Arial Narrow" pitchFamily="34" charset="0"/>
              </a:rPr>
              <a:t>to the DBMS by entering account number and password whenever database access is needed.</a:t>
            </a:r>
          </a:p>
          <a:p>
            <a:pPr>
              <a:buFont typeface="Wingdings" pitchFamily="2" charset="2"/>
              <a:buNone/>
            </a:pPr>
            <a:endParaRPr lang="en-US" sz="2400" dirty="0"/>
          </a:p>
          <a:p>
            <a:pPr>
              <a:buFont typeface="Wingdings" pitchFamily="2" charset="2"/>
              <a:buNone/>
            </a:pPr>
            <a:endParaRPr lang="en-US" sz="2400" dirty="0"/>
          </a:p>
          <a:p>
            <a:pPr>
              <a:buFont typeface="Wingdings" pitchFamily="2" charset="2"/>
              <a:buNone/>
            </a:pPr>
            <a:endParaRPr lang="en-US" sz="2400" dirty="0"/>
          </a:p>
        </p:txBody>
      </p:sp>
    </p:spTree>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Grp="1" noChangeArrowheads="1"/>
          </p:cNvSpPr>
          <p:nvPr>
            <p:ph type="title"/>
          </p:nvPr>
        </p:nvSpPr>
        <p:spPr>
          <a:xfrm>
            <a:off x="914400" y="274638"/>
            <a:ext cx="7772400" cy="725470"/>
          </a:xfrm>
        </p:spPr>
        <p:txBody>
          <a:bodyPr>
            <a:normAutofit/>
          </a:bodyPr>
          <a:lstStyle/>
          <a:p>
            <a:pPr algn="ctr"/>
            <a:r>
              <a:rPr lang="en-US" sz="3200" dirty="0">
                <a:latin typeface="Arial Narrow" pitchFamily="34" charset="0"/>
              </a:rPr>
              <a:t>Types of Discretionary Privileges</a:t>
            </a:r>
          </a:p>
        </p:txBody>
      </p:sp>
      <p:sp>
        <p:nvSpPr>
          <p:cNvPr id="4" name="Date Placeholder 3"/>
          <p:cNvSpPr>
            <a:spLocks noGrp="1"/>
          </p:cNvSpPr>
          <p:nvPr>
            <p:ph type="dt" sz="half" idx="10"/>
          </p:nvPr>
        </p:nvSpPr>
        <p:spPr/>
        <p:txBody>
          <a:bodyPr/>
          <a:lstStyle/>
          <a:p>
            <a:fld id="{35BF434D-FC58-4998-9DFD-B46EF9733CB4}" type="datetime1">
              <a:rPr lang="en-US" smtClean="0"/>
              <a:pPr/>
              <a:t>10/22/2020</a:t>
            </a:fld>
            <a:endParaRPr lang="en-IN"/>
          </a:p>
        </p:txBody>
      </p:sp>
      <p:sp>
        <p:nvSpPr>
          <p:cNvPr id="6" name="Footer Placeholder 5"/>
          <p:cNvSpPr>
            <a:spLocks noGrp="1"/>
          </p:cNvSpPr>
          <p:nvPr>
            <p:ph type="ftr" sz="quarter" idx="11"/>
          </p:nvPr>
        </p:nvSpPr>
        <p:spPr/>
        <p:txBody>
          <a:bodyPr/>
          <a:lstStyle/>
          <a:p>
            <a:r>
              <a:rPr lang="en-IN"/>
              <a:t>DBMS-UNIT-IV</a:t>
            </a:r>
          </a:p>
        </p:txBody>
      </p:sp>
      <p:sp>
        <p:nvSpPr>
          <p:cNvPr id="5" name="Slide Number Placeholder 4"/>
          <p:cNvSpPr>
            <a:spLocks noGrp="1"/>
          </p:cNvSpPr>
          <p:nvPr>
            <p:ph type="sldNum" sz="quarter" idx="12"/>
          </p:nvPr>
        </p:nvSpPr>
        <p:spPr/>
        <p:txBody>
          <a:bodyPr/>
          <a:lstStyle/>
          <a:p>
            <a:fld id="{0E2B90DE-CA9C-452B-80F9-35262CC2B070}" type="slidenum">
              <a:rPr lang="en-IN" smtClean="0"/>
              <a:pPr/>
              <a:t>44</a:t>
            </a:fld>
            <a:endParaRPr lang="en-IN"/>
          </a:p>
        </p:txBody>
      </p:sp>
      <p:sp>
        <p:nvSpPr>
          <p:cNvPr id="266243" name="Rectangle 3"/>
          <p:cNvSpPr>
            <a:spLocks noGrp="1" noChangeArrowheads="1"/>
          </p:cNvSpPr>
          <p:nvPr>
            <p:ph sz="quarter" idx="1"/>
          </p:nvPr>
        </p:nvSpPr>
        <p:spPr>
          <a:xfrm>
            <a:off x="928662" y="1142984"/>
            <a:ext cx="7772400" cy="5072098"/>
          </a:xfrm>
        </p:spPr>
        <p:txBody>
          <a:bodyPr>
            <a:normAutofit fontScale="70000" lnSpcReduction="20000"/>
          </a:bodyPr>
          <a:lstStyle/>
          <a:p>
            <a:pPr algn="just">
              <a:lnSpc>
                <a:spcPct val="160000"/>
              </a:lnSpc>
            </a:pPr>
            <a:r>
              <a:rPr lang="en-US" sz="2900" dirty="0">
                <a:solidFill>
                  <a:srgbClr val="FF0000"/>
                </a:solidFill>
                <a:latin typeface="Arial Narrow" pitchFamily="34" charset="0"/>
              </a:rPr>
              <a:t>The </a:t>
            </a:r>
            <a:r>
              <a:rPr lang="en-US" sz="2900" i="1" dirty="0">
                <a:solidFill>
                  <a:srgbClr val="FF0000"/>
                </a:solidFill>
                <a:latin typeface="Arial Narrow" pitchFamily="34" charset="0"/>
              </a:rPr>
              <a:t>account level</a:t>
            </a:r>
            <a:r>
              <a:rPr lang="en-US" sz="2900" dirty="0">
                <a:solidFill>
                  <a:srgbClr val="FF0000"/>
                </a:solidFill>
                <a:latin typeface="Arial Narrow" pitchFamily="34" charset="0"/>
              </a:rPr>
              <a:t>: </a:t>
            </a:r>
            <a:r>
              <a:rPr lang="en-US" sz="2900" dirty="0">
                <a:latin typeface="Arial Narrow" pitchFamily="34" charset="0"/>
              </a:rPr>
              <a:t>At this level, the DBA specifies the particular privileges that each account holds independently of the relations in the database.</a:t>
            </a:r>
          </a:p>
          <a:p>
            <a:pPr algn="just">
              <a:lnSpc>
                <a:spcPct val="160000"/>
              </a:lnSpc>
            </a:pPr>
            <a:r>
              <a:rPr lang="en-US" sz="2900" dirty="0">
                <a:solidFill>
                  <a:srgbClr val="FF0000"/>
                </a:solidFill>
                <a:latin typeface="Arial Narrow" pitchFamily="34" charset="0"/>
              </a:rPr>
              <a:t>The </a:t>
            </a:r>
            <a:r>
              <a:rPr lang="en-US" sz="2900" i="1" dirty="0">
                <a:solidFill>
                  <a:srgbClr val="FF0000"/>
                </a:solidFill>
                <a:latin typeface="Arial Narrow" pitchFamily="34" charset="0"/>
              </a:rPr>
              <a:t>relation (or table level</a:t>
            </a:r>
            <a:r>
              <a:rPr lang="en-US" sz="2900" dirty="0">
                <a:solidFill>
                  <a:srgbClr val="FF0000"/>
                </a:solidFill>
                <a:latin typeface="Arial Narrow" pitchFamily="34" charset="0"/>
              </a:rPr>
              <a:t>):</a:t>
            </a:r>
            <a:r>
              <a:rPr lang="en-US" sz="2900" i="1" dirty="0">
                <a:solidFill>
                  <a:srgbClr val="FF0000"/>
                </a:solidFill>
                <a:latin typeface="Arial Narrow" pitchFamily="34" charset="0"/>
              </a:rPr>
              <a:t> </a:t>
            </a:r>
            <a:r>
              <a:rPr lang="en-US" sz="2900" dirty="0">
                <a:latin typeface="Arial Narrow" pitchFamily="34" charset="0"/>
              </a:rPr>
              <a:t>At this level, the DBA can control the privilege to access each individual relation or view in the database.</a:t>
            </a:r>
          </a:p>
          <a:p>
            <a:pPr algn="just">
              <a:lnSpc>
                <a:spcPct val="160000"/>
              </a:lnSpc>
              <a:buNone/>
            </a:pPr>
            <a:endParaRPr lang="en-US" dirty="0">
              <a:latin typeface="Arial Narrow" pitchFamily="34" charset="0"/>
            </a:endParaRPr>
          </a:p>
          <a:p>
            <a:pPr algn="just">
              <a:lnSpc>
                <a:spcPct val="160000"/>
              </a:lnSpc>
            </a:pPr>
            <a:r>
              <a:rPr lang="en-US" dirty="0">
                <a:latin typeface="Arial Narrow" pitchFamily="34" charset="0"/>
              </a:rPr>
              <a:t>The privileges at the </a:t>
            </a:r>
            <a:r>
              <a:rPr lang="en-US" b="1" dirty="0">
                <a:latin typeface="Arial Narrow" pitchFamily="34" charset="0"/>
              </a:rPr>
              <a:t>account level</a:t>
            </a:r>
            <a:r>
              <a:rPr lang="en-US" dirty="0">
                <a:latin typeface="Arial Narrow" pitchFamily="34" charset="0"/>
              </a:rPr>
              <a:t> </a:t>
            </a:r>
          </a:p>
          <a:p>
            <a:pPr lvl="1" algn="just">
              <a:lnSpc>
                <a:spcPct val="160000"/>
              </a:lnSpc>
            </a:pPr>
            <a:r>
              <a:rPr lang="en-US" sz="2600" dirty="0">
                <a:latin typeface="Arial Narrow" pitchFamily="34" charset="0"/>
              </a:rPr>
              <a:t>CREATE SCHEMA or CREATE TABLE</a:t>
            </a:r>
          </a:p>
          <a:p>
            <a:pPr lvl="1" algn="just">
              <a:lnSpc>
                <a:spcPct val="160000"/>
              </a:lnSpc>
            </a:pPr>
            <a:r>
              <a:rPr lang="en-US" sz="2600" dirty="0">
                <a:latin typeface="Arial Narrow" pitchFamily="34" charset="0"/>
              </a:rPr>
              <a:t>CREATE VIEW privilege; </a:t>
            </a:r>
          </a:p>
          <a:p>
            <a:pPr lvl="1" algn="just">
              <a:lnSpc>
                <a:spcPct val="160000"/>
              </a:lnSpc>
            </a:pPr>
            <a:r>
              <a:rPr lang="en-US" sz="2600" dirty="0">
                <a:latin typeface="Arial Narrow" pitchFamily="34" charset="0"/>
              </a:rPr>
              <a:t>ALTER privilege, </a:t>
            </a:r>
          </a:p>
          <a:p>
            <a:pPr lvl="1" algn="just">
              <a:lnSpc>
                <a:spcPct val="160000"/>
              </a:lnSpc>
            </a:pPr>
            <a:r>
              <a:rPr lang="en-US" sz="2600" dirty="0">
                <a:latin typeface="Arial Narrow" pitchFamily="34" charset="0"/>
              </a:rPr>
              <a:t>DROP privilege, </a:t>
            </a:r>
          </a:p>
          <a:p>
            <a:pPr lvl="1" algn="just">
              <a:lnSpc>
                <a:spcPct val="160000"/>
              </a:lnSpc>
            </a:pPr>
            <a:r>
              <a:rPr lang="en-US" sz="2600" dirty="0">
                <a:latin typeface="Arial Narrow" pitchFamily="34" charset="0"/>
              </a:rPr>
              <a:t>SELECT privilege</a:t>
            </a:r>
          </a:p>
          <a:p>
            <a:pPr algn="just"/>
            <a:endParaRPr lang="en-US" sz="2400" dirty="0">
              <a:latin typeface="Arial Narrow" pitchFamily="34" charset="0"/>
            </a:endParaRPr>
          </a:p>
        </p:txBody>
      </p:sp>
    </p:spTree>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8662" y="0"/>
            <a:ext cx="7772400" cy="1143000"/>
          </a:xfrm>
        </p:spPr>
        <p:txBody>
          <a:bodyPr>
            <a:normAutofit/>
          </a:bodyPr>
          <a:lstStyle/>
          <a:p>
            <a:pPr algn="ctr"/>
            <a:r>
              <a:rPr lang="en-US" sz="3200" dirty="0">
                <a:latin typeface="Arial Narrow" pitchFamily="34" charset="0"/>
              </a:rPr>
              <a:t>Key Difference</a:t>
            </a:r>
            <a:endParaRPr lang="en-IN" sz="3200" dirty="0">
              <a:latin typeface="Arial Narrow" pitchFamily="34" charset="0"/>
            </a:endParaRPr>
          </a:p>
        </p:txBody>
      </p:sp>
      <p:sp>
        <p:nvSpPr>
          <p:cNvPr id="5" name="Date Placeholder 4"/>
          <p:cNvSpPr>
            <a:spLocks noGrp="1"/>
          </p:cNvSpPr>
          <p:nvPr>
            <p:ph type="dt" sz="half" idx="10"/>
          </p:nvPr>
        </p:nvSpPr>
        <p:spPr/>
        <p:txBody>
          <a:bodyPr/>
          <a:lstStyle/>
          <a:p>
            <a:fld id="{0B372AD9-D8ED-42D7-8859-41A1C5497E7F}" type="datetime1">
              <a:rPr lang="en-US" smtClean="0"/>
              <a:pPr/>
              <a:t>10/22/2020</a:t>
            </a:fld>
            <a:endParaRPr lang="en-IN"/>
          </a:p>
        </p:txBody>
      </p:sp>
      <p:sp>
        <p:nvSpPr>
          <p:cNvPr id="7" name="Footer Placeholder 6"/>
          <p:cNvSpPr>
            <a:spLocks noGrp="1"/>
          </p:cNvSpPr>
          <p:nvPr>
            <p:ph type="ftr" sz="quarter" idx="11"/>
          </p:nvPr>
        </p:nvSpPr>
        <p:spPr/>
        <p:txBody>
          <a:bodyPr/>
          <a:lstStyle/>
          <a:p>
            <a:r>
              <a:rPr lang="en-IN"/>
              <a:t>DBMS-UNIT-IV</a:t>
            </a:r>
          </a:p>
        </p:txBody>
      </p:sp>
      <p:sp>
        <p:nvSpPr>
          <p:cNvPr id="6" name="Slide Number Placeholder 5"/>
          <p:cNvSpPr>
            <a:spLocks noGrp="1"/>
          </p:cNvSpPr>
          <p:nvPr>
            <p:ph type="sldNum" sz="quarter" idx="12"/>
          </p:nvPr>
        </p:nvSpPr>
        <p:spPr/>
        <p:txBody>
          <a:bodyPr/>
          <a:lstStyle/>
          <a:p>
            <a:fld id="{0E2B90DE-CA9C-452B-80F9-35262CC2B070}" type="slidenum">
              <a:rPr lang="en-IN" smtClean="0"/>
              <a:pPr/>
              <a:t>45</a:t>
            </a:fld>
            <a:endParaRPr lang="en-IN"/>
          </a:p>
        </p:txBody>
      </p:sp>
      <p:graphicFrame>
        <p:nvGraphicFramePr>
          <p:cNvPr id="4" name="Table 3"/>
          <p:cNvGraphicFramePr>
            <a:graphicFrameLocks noGrp="1"/>
          </p:cNvGraphicFramePr>
          <p:nvPr/>
        </p:nvGraphicFramePr>
        <p:xfrm>
          <a:off x="500034" y="1142985"/>
          <a:ext cx="8072494" cy="4857784"/>
        </p:xfrm>
        <a:graphic>
          <a:graphicData uri="http://schemas.openxmlformats.org/drawingml/2006/table">
            <a:tbl>
              <a:tblPr>
                <a:effectLst>
                  <a:outerShdw blurRad="50800" dist="38100" dir="5400000" algn="t" rotWithShape="0">
                    <a:prstClr val="black">
                      <a:alpha val="40000"/>
                    </a:prstClr>
                  </a:outerShdw>
                </a:effectLst>
                <a:tableStyleId>{5DA37D80-6434-44D0-A028-1B22A696006F}</a:tableStyleId>
              </a:tblPr>
              <a:tblGrid>
                <a:gridCol w="4036247">
                  <a:extLst>
                    <a:ext uri="{9D8B030D-6E8A-4147-A177-3AD203B41FA5}">
                      <a16:colId xmlns:a16="http://schemas.microsoft.com/office/drawing/2014/main" xmlns="" val="20000"/>
                    </a:ext>
                  </a:extLst>
                </a:gridCol>
                <a:gridCol w="4036247">
                  <a:extLst>
                    <a:ext uri="{9D8B030D-6E8A-4147-A177-3AD203B41FA5}">
                      <a16:colId xmlns:a16="http://schemas.microsoft.com/office/drawing/2014/main" xmlns="" val="20001"/>
                    </a:ext>
                  </a:extLst>
                </a:gridCol>
              </a:tblGrid>
              <a:tr h="436987">
                <a:tc gridSpan="2">
                  <a:txBody>
                    <a:bodyPr/>
                    <a:lstStyle/>
                    <a:p>
                      <a:pPr algn="ctr"/>
                      <a:r>
                        <a:rPr lang="en-IN" dirty="0"/>
                        <a:t> grant </a:t>
                      </a:r>
                      <a:r>
                        <a:rPr lang="en-IN" dirty="0" err="1"/>
                        <a:t>vs</a:t>
                      </a:r>
                      <a:r>
                        <a:rPr lang="en-IN" dirty="0"/>
                        <a:t> revoke</a:t>
                      </a:r>
                      <a:endParaRPr lang="en-IN" b="1" dirty="0">
                        <a:solidFill>
                          <a:srgbClr val="333333"/>
                        </a:solidFill>
                        <a:latin typeface="Open Sans"/>
                      </a:endParaRPr>
                    </a:p>
                  </a:txBody>
                  <a:tcPr marL="190500" marR="190500" marT="9525" marB="38100" anchor="ctr"/>
                </a:tc>
                <a:tc hMerge="1">
                  <a:txBody>
                    <a:bodyPr/>
                    <a:lstStyle/>
                    <a:p>
                      <a:endParaRPr lang="en-IN"/>
                    </a:p>
                  </a:txBody>
                  <a:tcPr/>
                </a:tc>
                <a:extLst>
                  <a:ext uri="{0D108BD9-81ED-4DB2-BD59-A6C34878D82A}">
                    <a16:rowId xmlns:a16="http://schemas.microsoft.com/office/drawing/2014/main" xmlns="" val="10000"/>
                  </a:ext>
                </a:extLst>
              </a:tr>
              <a:tr h="1926362">
                <a:tc>
                  <a:txBody>
                    <a:bodyPr/>
                    <a:lstStyle/>
                    <a:p>
                      <a:pPr algn="l">
                        <a:lnSpc>
                          <a:spcPct val="150000"/>
                        </a:lnSpc>
                      </a:pPr>
                      <a:r>
                        <a:rPr lang="en-IN" sz="2000" dirty="0"/>
                        <a:t>grant is a DCL command that allows providing privileges for the users on the database objects.</a:t>
                      </a:r>
                      <a:endParaRPr lang="en-IN" sz="2000" dirty="0">
                        <a:latin typeface="Arial Narrow" pitchFamily="34" charset="0"/>
                      </a:endParaRPr>
                    </a:p>
                  </a:txBody>
                  <a:tcPr marL="285750" marR="190500" marT="9525" marB="38100" anchor="ctr"/>
                </a:tc>
                <a:tc>
                  <a:txBody>
                    <a:bodyPr/>
                    <a:lstStyle/>
                    <a:p>
                      <a:pPr algn="l">
                        <a:lnSpc>
                          <a:spcPct val="150000"/>
                        </a:lnSpc>
                      </a:pPr>
                      <a:r>
                        <a:rPr lang="en-IN" sz="2000" dirty="0"/>
                        <a:t>revoke is a DCL command that allows taking back the permission assigned to a user.</a:t>
                      </a:r>
                      <a:endParaRPr lang="en-IN" sz="2000" dirty="0">
                        <a:latin typeface="Arial Narrow" pitchFamily="34" charset="0"/>
                      </a:endParaRPr>
                    </a:p>
                  </a:txBody>
                  <a:tcPr marL="285750" marR="190500" marT="9525" marB="38100"/>
                </a:tc>
                <a:extLst>
                  <a:ext uri="{0D108BD9-81ED-4DB2-BD59-A6C34878D82A}">
                    <a16:rowId xmlns:a16="http://schemas.microsoft.com/office/drawing/2014/main" xmlns="" val="10001"/>
                  </a:ext>
                </a:extLst>
              </a:tr>
              <a:tr h="436987">
                <a:tc gridSpan="2">
                  <a:txBody>
                    <a:bodyPr/>
                    <a:lstStyle/>
                    <a:p>
                      <a:pPr algn="ctr"/>
                      <a:r>
                        <a:rPr lang="en-IN" sz="2000" dirty="0"/>
                        <a:t>In Decentralized Control</a:t>
                      </a:r>
                      <a:endParaRPr lang="en-IN" sz="2000" dirty="0">
                        <a:latin typeface="Arial Narrow" pitchFamily="34" charset="0"/>
                      </a:endParaRPr>
                    </a:p>
                  </a:txBody>
                  <a:tcPr marL="190500" marR="190500" marT="9525" marB="38100" anchor="ctr"/>
                </a:tc>
                <a:tc hMerge="1">
                  <a:txBody>
                    <a:bodyPr/>
                    <a:lstStyle/>
                    <a:p>
                      <a:endParaRPr lang="en-IN"/>
                    </a:p>
                  </a:txBody>
                  <a:tcPr/>
                </a:tc>
                <a:extLst>
                  <a:ext uri="{0D108BD9-81ED-4DB2-BD59-A6C34878D82A}">
                    <a16:rowId xmlns:a16="http://schemas.microsoft.com/office/drawing/2014/main" xmlns="" val="10002"/>
                  </a:ext>
                </a:extLst>
              </a:tr>
              <a:tr h="438786">
                <a:tc>
                  <a:txBody>
                    <a:bodyPr/>
                    <a:lstStyle/>
                    <a:p>
                      <a:pPr algn="l"/>
                      <a:r>
                        <a:rPr lang="en-IN" sz="2400" dirty="0"/>
                        <a:t>The grant is easier.</a:t>
                      </a:r>
                      <a:endParaRPr lang="en-IN" sz="2400" dirty="0">
                        <a:latin typeface="Arial Narrow" pitchFamily="34" charset="0"/>
                      </a:endParaRPr>
                    </a:p>
                  </a:txBody>
                  <a:tcPr marL="285750" marR="190500" marT="9525" marB="38100" anchor="ctr"/>
                </a:tc>
                <a:tc>
                  <a:txBody>
                    <a:bodyPr/>
                    <a:lstStyle/>
                    <a:p>
                      <a:pPr algn="l"/>
                      <a:r>
                        <a:rPr lang="en-IN" sz="2400" dirty="0"/>
                        <a:t>The revoke is complex.</a:t>
                      </a:r>
                      <a:endParaRPr lang="en-IN" sz="2400" dirty="0">
                        <a:latin typeface="Arial Narrow" pitchFamily="34" charset="0"/>
                      </a:endParaRPr>
                    </a:p>
                  </a:txBody>
                  <a:tcPr marL="285750" marR="190500" marT="9525" marB="38100" anchor="ctr"/>
                </a:tc>
                <a:extLst>
                  <a:ext uri="{0D108BD9-81ED-4DB2-BD59-A6C34878D82A}">
                    <a16:rowId xmlns:a16="http://schemas.microsoft.com/office/drawing/2014/main" xmlns="" val="10003"/>
                  </a:ext>
                </a:extLst>
              </a:tr>
              <a:tr h="436987">
                <a:tc gridSpan="2">
                  <a:txBody>
                    <a:bodyPr/>
                    <a:lstStyle/>
                    <a:p>
                      <a:pPr algn="ctr"/>
                      <a:r>
                        <a:rPr lang="en-IN"/>
                        <a:t>Usage</a:t>
                      </a:r>
                    </a:p>
                  </a:txBody>
                  <a:tcPr marL="190500" marR="190500" marT="9525" marB="38100" anchor="ctr"/>
                </a:tc>
                <a:tc hMerge="1">
                  <a:txBody>
                    <a:bodyPr/>
                    <a:lstStyle/>
                    <a:p>
                      <a:endParaRPr lang="en-IN"/>
                    </a:p>
                  </a:txBody>
                  <a:tcPr/>
                </a:tc>
                <a:extLst>
                  <a:ext uri="{0D108BD9-81ED-4DB2-BD59-A6C34878D82A}">
                    <a16:rowId xmlns:a16="http://schemas.microsoft.com/office/drawing/2014/main" xmlns="" val="10004"/>
                  </a:ext>
                </a:extLst>
              </a:tr>
              <a:tr h="1181675">
                <a:tc>
                  <a:txBody>
                    <a:bodyPr/>
                    <a:lstStyle/>
                    <a:p>
                      <a:pPr algn="l">
                        <a:lnSpc>
                          <a:spcPct val="150000"/>
                        </a:lnSpc>
                      </a:pPr>
                      <a:r>
                        <a:rPr lang="en-IN" sz="2000" dirty="0"/>
                        <a:t>Allows assigning access rights to the users.</a:t>
                      </a:r>
                      <a:endParaRPr lang="en-IN" sz="2000" dirty="0">
                        <a:latin typeface="Arial Narrow" pitchFamily="34" charset="0"/>
                      </a:endParaRPr>
                    </a:p>
                  </a:txBody>
                  <a:tcPr marL="285750" marR="190500" marT="9525" marB="38100"/>
                </a:tc>
                <a:tc>
                  <a:txBody>
                    <a:bodyPr/>
                    <a:lstStyle/>
                    <a:p>
                      <a:pPr algn="l">
                        <a:lnSpc>
                          <a:spcPct val="150000"/>
                        </a:lnSpc>
                      </a:pPr>
                      <a:r>
                        <a:rPr lang="en-IN" sz="2000" dirty="0"/>
                        <a:t>Allows removing the access rights from the users.</a:t>
                      </a:r>
                      <a:endParaRPr lang="en-IN" sz="2000" dirty="0">
                        <a:latin typeface="Arial Narrow" pitchFamily="34" charset="0"/>
                      </a:endParaRPr>
                    </a:p>
                  </a:txBody>
                  <a:tcPr marL="285750" marR="190500" marT="9525" marB="38100"/>
                </a:tc>
                <a:extLst>
                  <a:ext uri="{0D108BD9-81ED-4DB2-BD59-A6C34878D82A}">
                    <a16:rowId xmlns:a16="http://schemas.microsoft.com/office/drawing/2014/main" xmlns="" val="10005"/>
                  </a:ext>
                </a:extLst>
              </a:tr>
            </a:tbl>
          </a:graphicData>
        </a:graphic>
      </p:graphicFrame>
    </p:spTree>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5.jpg"/>
          <p:cNvPicPr>
            <a:picLocks noChangeAspect="1"/>
          </p:cNvPicPr>
          <p:nvPr/>
        </p:nvPicPr>
        <p:blipFill>
          <a:blip r:embed="rId2"/>
          <a:stretch>
            <a:fillRect/>
          </a:stretch>
        </p:blipFill>
        <p:spPr>
          <a:xfrm>
            <a:off x="1214414" y="214290"/>
            <a:ext cx="7286676" cy="6000792"/>
          </a:xfrm>
          <a:prstGeom prst="rect">
            <a:avLst/>
          </a:prstGeom>
        </p:spPr>
      </p:pic>
      <p:sp>
        <p:nvSpPr>
          <p:cNvPr id="5" name="Date Placeholder 4"/>
          <p:cNvSpPr>
            <a:spLocks noGrp="1"/>
          </p:cNvSpPr>
          <p:nvPr>
            <p:ph type="dt" sz="half" idx="10"/>
          </p:nvPr>
        </p:nvSpPr>
        <p:spPr/>
        <p:txBody>
          <a:bodyPr/>
          <a:lstStyle/>
          <a:p>
            <a:fld id="{588C74E4-8A33-4CAC-AD8C-8E2A45EE9ED8}" type="datetime1">
              <a:rPr lang="en-US" smtClean="0"/>
              <a:pPr/>
              <a:t>10/22/2020</a:t>
            </a:fld>
            <a:endParaRPr lang="en-IN"/>
          </a:p>
        </p:txBody>
      </p:sp>
      <p:sp>
        <p:nvSpPr>
          <p:cNvPr id="7" name="Footer Placeholder 6"/>
          <p:cNvSpPr>
            <a:spLocks noGrp="1"/>
          </p:cNvSpPr>
          <p:nvPr>
            <p:ph type="ftr" sz="quarter" idx="11"/>
          </p:nvPr>
        </p:nvSpPr>
        <p:spPr/>
        <p:txBody>
          <a:bodyPr/>
          <a:lstStyle/>
          <a:p>
            <a:r>
              <a:rPr lang="en-IN"/>
              <a:t>DBMS-UNIT-IV</a:t>
            </a:r>
            <a:endParaRPr lang="en-IN" dirty="0"/>
          </a:p>
        </p:txBody>
      </p:sp>
      <p:sp>
        <p:nvSpPr>
          <p:cNvPr id="6" name="Slide Number Placeholder 5"/>
          <p:cNvSpPr>
            <a:spLocks noGrp="1"/>
          </p:cNvSpPr>
          <p:nvPr>
            <p:ph type="sldNum" sz="quarter" idx="12"/>
          </p:nvPr>
        </p:nvSpPr>
        <p:spPr/>
        <p:txBody>
          <a:bodyPr/>
          <a:lstStyle/>
          <a:p>
            <a:fld id="{0E2B90DE-CA9C-452B-80F9-35262CC2B070}" type="slidenum">
              <a:rPr lang="en-IN" smtClean="0"/>
              <a:pPr/>
              <a:t>46</a:t>
            </a:fld>
            <a:endParaRPr lang="en-IN"/>
          </a:p>
        </p:txBody>
      </p:sp>
    </p:spTree>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6.jpg"/>
          <p:cNvPicPr>
            <a:picLocks noChangeAspect="1"/>
          </p:cNvPicPr>
          <p:nvPr/>
        </p:nvPicPr>
        <p:blipFill>
          <a:blip r:embed="rId2"/>
          <a:stretch>
            <a:fillRect/>
          </a:stretch>
        </p:blipFill>
        <p:spPr>
          <a:xfrm>
            <a:off x="1357290" y="285728"/>
            <a:ext cx="6072230" cy="3286148"/>
          </a:xfrm>
          <a:prstGeom prst="rect">
            <a:avLst/>
          </a:prstGeom>
        </p:spPr>
      </p:pic>
      <p:pic>
        <p:nvPicPr>
          <p:cNvPr id="6" name="Picture 5" descr="s17.jpg"/>
          <p:cNvPicPr>
            <a:picLocks noChangeAspect="1"/>
          </p:cNvPicPr>
          <p:nvPr/>
        </p:nvPicPr>
        <p:blipFill>
          <a:blip r:embed="rId3"/>
          <a:stretch>
            <a:fillRect/>
          </a:stretch>
        </p:blipFill>
        <p:spPr>
          <a:xfrm>
            <a:off x="3357554" y="3643314"/>
            <a:ext cx="5214974" cy="3014684"/>
          </a:xfrm>
          <a:prstGeom prst="rect">
            <a:avLst/>
          </a:prstGeom>
        </p:spPr>
      </p:pic>
      <p:sp>
        <p:nvSpPr>
          <p:cNvPr id="7" name="Date Placeholder 6"/>
          <p:cNvSpPr>
            <a:spLocks noGrp="1"/>
          </p:cNvSpPr>
          <p:nvPr>
            <p:ph type="dt" sz="half" idx="10"/>
          </p:nvPr>
        </p:nvSpPr>
        <p:spPr/>
        <p:txBody>
          <a:bodyPr/>
          <a:lstStyle/>
          <a:p>
            <a:fld id="{A6A4E4DA-55F7-4CE5-AA73-B5F4D742E9AE}" type="datetime1">
              <a:rPr lang="en-US" smtClean="0"/>
              <a:pPr/>
              <a:t>10/22/2020</a:t>
            </a:fld>
            <a:endParaRPr lang="en-IN"/>
          </a:p>
        </p:txBody>
      </p:sp>
      <p:sp>
        <p:nvSpPr>
          <p:cNvPr id="9" name="Footer Placeholder 8"/>
          <p:cNvSpPr>
            <a:spLocks noGrp="1"/>
          </p:cNvSpPr>
          <p:nvPr>
            <p:ph type="ftr" sz="quarter" idx="11"/>
          </p:nvPr>
        </p:nvSpPr>
        <p:spPr/>
        <p:txBody>
          <a:bodyPr/>
          <a:lstStyle/>
          <a:p>
            <a:r>
              <a:rPr lang="en-IN"/>
              <a:t>DBMS-UNIT-IV</a:t>
            </a:r>
          </a:p>
        </p:txBody>
      </p:sp>
      <p:sp>
        <p:nvSpPr>
          <p:cNvPr id="8" name="Slide Number Placeholder 7"/>
          <p:cNvSpPr>
            <a:spLocks noGrp="1"/>
          </p:cNvSpPr>
          <p:nvPr>
            <p:ph type="sldNum" sz="quarter" idx="12"/>
          </p:nvPr>
        </p:nvSpPr>
        <p:spPr/>
        <p:txBody>
          <a:bodyPr/>
          <a:lstStyle/>
          <a:p>
            <a:fld id="{0E2B90DE-CA9C-452B-80F9-35262CC2B070}" type="slidenum">
              <a:rPr lang="en-IN" smtClean="0"/>
              <a:pPr/>
              <a:t>47</a:t>
            </a:fld>
            <a:endParaRPr lang="en-IN"/>
          </a:p>
        </p:txBody>
      </p:sp>
    </p:spTree>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25470"/>
          </a:xfrm>
        </p:spPr>
        <p:txBody>
          <a:bodyPr>
            <a:normAutofit/>
          </a:bodyPr>
          <a:lstStyle/>
          <a:p>
            <a:pPr algn="ctr"/>
            <a:r>
              <a:rPr lang="en-US" sz="3200" dirty="0">
                <a:latin typeface="Arial Narrow" pitchFamily="34" charset="0"/>
              </a:rPr>
              <a:t>Mandatory Access Control </a:t>
            </a:r>
            <a:endParaRPr lang="en-IN" sz="3200" dirty="0">
              <a:latin typeface="Arial Narrow" pitchFamily="34" charset="0"/>
            </a:endParaRPr>
          </a:p>
        </p:txBody>
      </p:sp>
      <p:sp>
        <p:nvSpPr>
          <p:cNvPr id="3" name="Date Placeholder 2"/>
          <p:cNvSpPr>
            <a:spLocks noGrp="1"/>
          </p:cNvSpPr>
          <p:nvPr>
            <p:ph type="dt" sz="half" idx="10"/>
          </p:nvPr>
        </p:nvSpPr>
        <p:spPr/>
        <p:txBody>
          <a:bodyPr/>
          <a:lstStyle/>
          <a:p>
            <a:fld id="{A10F20F3-433F-4BD0-8A6B-9C887450658E}" type="datetime1">
              <a:rPr lang="en-US" smtClean="0"/>
              <a:pPr/>
              <a:t>10/22/2020</a:t>
            </a:fld>
            <a:endParaRPr lang="en-IN"/>
          </a:p>
        </p:txBody>
      </p:sp>
      <p:sp>
        <p:nvSpPr>
          <p:cNvPr id="4" name="Footer Placeholder 3"/>
          <p:cNvSpPr>
            <a:spLocks noGrp="1"/>
          </p:cNvSpPr>
          <p:nvPr>
            <p:ph type="ftr" sz="quarter" idx="11"/>
          </p:nvPr>
        </p:nvSpPr>
        <p:spPr/>
        <p:txBody>
          <a:bodyPr/>
          <a:lstStyle/>
          <a:p>
            <a:r>
              <a:rPr lang="en-IN"/>
              <a:t>DBMS-UNIT-IV</a:t>
            </a:r>
          </a:p>
        </p:txBody>
      </p:sp>
      <p:sp>
        <p:nvSpPr>
          <p:cNvPr id="5" name="Slide Number Placeholder 4"/>
          <p:cNvSpPr>
            <a:spLocks noGrp="1"/>
          </p:cNvSpPr>
          <p:nvPr>
            <p:ph type="sldNum" sz="quarter" idx="12"/>
          </p:nvPr>
        </p:nvSpPr>
        <p:spPr/>
        <p:txBody>
          <a:bodyPr/>
          <a:lstStyle/>
          <a:p>
            <a:fld id="{0E2B90DE-CA9C-452B-80F9-35262CC2B070}" type="slidenum">
              <a:rPr lang="en-IN" smtClean="0"/>
              <a:pPr/>
              <a:t>48</a:t>
            </a:fld>
            <a:endParaRPr lang="en-IN"/>
          </a:p>
        </p:txBody>
      </p:sp>
      <p:sp>
        <p:nvSpPr>
          <p:cNvPr id="6" name="Content Placeholder 5"/>
          <p:cNvSpPr>
            <a:spLocks noGrp="1"/>
          </p:cNvSpPr>
          <p:nvPr>
            <p:ph sz="quarter" idx="1"/>
          </p:nvPr>
        </p:nvSpPr>
        <p:spPr/>
        <p:txBody>
          <a:bodyPr/>
          <a:lstStyle/>
          <a:p>
            <a:pPr algn="just">
              <a:lnSpc>
                <a:spcPct val="150000"/>
              </a:lnSpc>
            </a:pPr>
            <a:r>
              <a:rPr lang="en-US" dirty="0">
                <a:latin typeface="Arial Narrow" pitchFamily="34" charset="0"/>
              </a:rPr>
              <a:t>In many applications, and additional security policy is needed that </a:t>
            </a:r>
            <a:r>
              <a:rPr lang="en-US" dirty="0">
                <a:solidFill>
                  <a:srgbClr val="FF0000"/>
                </a:solidFill>
                <a:latin typeface="Arial Narrow" pitchFamily="34" charset="0"/>
              </a:rPr>
              <a:t>classifies data and users </a:t>
            </a:r>
            <a:r>
              <a:rPr lang="en-US" dirty="0">
                <a:latin typeface="Arial Narrow" pitchFamily="34" charset="0"/>
              </a:rPr>
              <a:t>based on security classes. </a:t>
            </a:r>
          </a:p>
          <a:p>
            <a:pPr algn="just">
              <a:lnSpc>
                <a:spcPct val="150000"/>
              </a:lnSpc>
            </a:pPr>
            <a:r>
              <a:rPr lang="en-US" dirty="0">
                <a:latin typeface="Arial Narrow" pitchFamily="34" charset="0"/>
              </a:rPr>
              <a:t>Mandatory policies ensure a </a:t>
            </a:r>
            <a:r>
              <a:rPr lang="en-US" dirty="0">
                <a:solidFill>
                  <a:srgbClr val="FF0000"/>
                </a:solidFill>
                <a:latin typeface="Arial Narrow" pitchFamily="34" charset="0"/>
              </a:rPr>
              <a:t>high degree of protection</a:t>
            </a:r>
            <a:r>
              <a:rPr lang="en-US" dirty="0">
                <a:latin typeface="Arial Narrow" pitchFamily="34" charset="0"/>
              </a:rPr>
              <a:t> in a way, they prevent any illegal flow of information</a:t>
            </a:r>
            <a:endParaRPr lang="en-IN" dirty="0">
              <a:latin typeface="Arial Narrow" pitchFamily="34" charset="0"/>
            </a:endParaRPr>
          </a:p>
        </p:txBody>
      </p:sp>
    </p:spTree>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a:latin typeface="Arial Narrow" pitchFamily="34" charset="0"/>
              </a:rPr>
              <a:t>Typical security classes  </a:t>
            </a:r>
            <a:r>
              <a:rPr lang="en-IN" b="1" dirty="0">
                <a:latin typeface="Arial Narrow" pitchFamily="34" charset="0"/>
              </a:rPr>
              <a:t/>
            </a:r>
            <a:br>
              <a:rPr lang="en-IN" b="1" dirty="0">
                <a:latin typeface="Arial Narrow" pitchFamily="34" charset="0"/>
              </a:rPr>
            </a:br>
            <a:endParaRPr lang="en-IN" b="1" dirty="0">
              <a:latin typeface="Arial Narrow" pitchFamily="34" charset="0"/>
            </a:endParaRPr>
          </a:p>
        </p:txBody>
      </p:sp>
      <p:sp>
        <p:nvSpPr>
          <p:cNvPr id="3" name="Date Placeholder 2"/>
          <p:cNvSpPr>
            <a:spLocks noGrp="1"/>
          </p:cNvSpPr>
          <p:nvPr>
            <p:ph type="dt" sz="half" idx="10"/>
          </p:nvPr>
        </p:nvSpPr>
        <p:spPr/>
        <p:txBody>
          <a:bodyPr/>
          <a:lstStyle/>
          <a:p>
            <a:fld id="{E45B634A-071D-46A1-956A-E57F723577E8}" type="datetime1">
              <a:rPr lang="en-US" smtClean="0"/>
              <a:pPr/>
              <a:t>10/22/2020</a:t>
            </a:fld>
            <a:endParaRPr lang="en-IN"/>
          </a:p>
        </p:txBody>
      </p:sp>
      <p:sp>
        <p:nvSpPr>
          <p:cNvPr id="4" name="Footer Placeholder 3"/>
          <p:cNvSpPr>
            <a:spLocks noGrp="1"/>
          </p:cNvSpPr>
          <p:nvPr>
            <p:ph type="ftr" sz="quarter" idx="11"/>
          </p:nvPr>
        </p:nvSpPr>
        <p:spPr/>
        <p:txBody>
          <a:bodyPr/>
          <a:lstStyle/>
          <a:p>
            <a:r>
              <a:rPr lang="en-IN"/>
              <a:t>DBMS-UNIT-IV</a:t>
            </a:r>
          </a:p>
        </p:txBody>
      </p:sp>
      <p:sp>
        <p:nvSpPr>
          <p:cNvPr id="5" name="Slide Number Placeholder 4"/>
          <p:cNvSpPr>
            <a:spLocks noGrp="1"/>
          </p:cNvSpPr>
          <p:nvPr>
            <p:ph type="sldNum" sz="quarter" idx="12"/>
          </p:nvPr>
        </p:nvSpPr>
        <p:spPr/>
        <p:txBody>
          <a:bodyPr/>
          <a:lstStyle/>
          <a:p>
            <a:fld id="{0E2B90DE-CA9C-452B-80F9-35262CC2B070}" type="slidenum">
              <a:rPr lang="en-IN" smtClean="0"/>
              <a:pPr/>
              <a:t>49</a:t>
            </a:fld>
            <a:endParaRPr lang="en-IN"/>
          </a:p>
        </p:txBody>
      </p:sp>
      <p:sp>
        <p:nvSpPr>
          <p:cNvPr id="6" name="Content Placeholder 5"/>
          <p:cNvSpPr>
            <a:spLocks noGrp="1"/>
          </p:cNvSpPr>
          <p:nvPr>
            <p:ph sz="quarter" idx="1"/>
          </p:nvPr>
        </p:nvSpPr>
        <p:spPr/>
        <p:txBody>
          <a:bodyPr>
            <a:normAutofit lnSpcReduction="10000"/>
          </a:bodyPr>
          <a:lstStyle/>
          <a:p>
            <a:pPr>
              <a:lnSpc>
                <a:spcPct val="150000"/>
              </a:lnSpc>
            </a:pPr>
            <a:r>
              <a:rPr lang="en-US" dirty="0">
                <a:latin typeface="Arial Narrow" pitchFamily="34" charset="0"/>
              </a:rPr>
              <a:t>Top secret (TS), </a:t>
            </a:r>
          </a:p>
          <a:p>
            <a:pPr>
              <a:lnSpc>
                <a:spcPct val="150000"/>
              </a:lnSpc>
            </a:pPr>
            <a:r>
              <a:rPr lang="en-US" dirty="0">
                <a:latin typeface="Arial Narrow" pitchFamily="34" charset="0"/>
              </a:rPr>
              <a:t>Secret (S), </a:t>
            </a:r>
          </a:p>
          <a:p>
            <a:pPr>
              <a:lnSpc>
                <a:spcPct val="150000"/>
              </a:lnSpc>
            </a:pPr>
            <a:r>
              <a:rPr lang="en-US" dirty="0">
                <a:latin typeface="Arial Narrow" pitchFamily="34" charset="0"/>
              </a:rPr>
              <a:t>Confidential (C), </a:t>
            </a:r>
          </a:p>
          <a:p>
            <a:pPr>
              <a:lnSpc>
                <a:spcPct val="150000"/>
              </a:lnSpc>
            </a:pPr>
            <a:r>
              <a:rPr lang="en-US" dirty="0">
                <a:latin typeface="Arial Narrow" pitchFamily="34" charset="0"/>
              </a:rPr>
              <a:t>unclassified (U), </a:t>
            </a:r>
          </a:p>
          <a:p>
            <a:pPr>
              <a:lnSpc>
                <a:spcPct val="150000"/>
              </a:lnSpc>
              <a:buNone/>
            </a:pPr>
            <a:r>
              <a:rPr lang="en-US" dirty="0">
                <a:solidFill>
                  <a:srgbClr val="FF0000"/>
                </a:solidFill>
                <a:latin typeface="Arial Narrow" pitchFamily="34" charset="0"/>
              </a:rPr>
              <a:t>     TS is the highest level and U the lowest</a:t>
            </a:r>
          </a:p>
          <a:p>
            <a:pPr>
              <a:lnSpc>
                <a:spcPct val="160000"/>
              </a:lnSpc>
              <a:buNone/>
            </a:pPr>
            <a:r>
              <a:rPr lang="en-US" dirty="0">
                <a:latin typeface="Arial Narrow" pitchFamily="34" charset="0"/>
              </a:rPr>
              <a:t>    The commonly used model for multilevel security, known as the </a:t>
            </a:r>
            <a:r>
              <a:rPr lang="en-US" dirty="0">
                <a:solidFill>
                  <a:srgbClr val="FF0000"/>
                </a:solidFill>
                <a:latin typeface="Arial Narrow" pitchFamily="34" charset="0"/>
              </a:rPr>
              <a:t>Bell-</a:t>
            </a:r>
            <a:r>
              <a:rPr lang="en-US" dirty="0" err="1">
                <a:solidFill>
                  <a:srgbClr val="FF0000"/>
                </a:solidFill>
                <a:latin typeface="Arial Narrow" pitchFamily="34" charset="0"/>
              </a:rPr>
              <a:t>LaPadula</a:t>
            </a:r>
            <a:r>
              <a:rPr lang="en-US" dirty="0">
                <a:solidFill>
                  <a:srgbClr val="FF0000"/>
                </a:solidFill>
                <a:latin typeface="Arial Narrow" pitchFamily="34" charset="0"/>
              </a:rPr>
              <a:t> model. </a:t>
            </a:r>
            <a:endParaRPr lang="en-IN" dirty="0">
              <a:solidFill>
                <a:srgbClr val="FF0000"/>
              </a:solidFill>
              <a:latin typeface="Arial Narrow" pitchFamily="34" charset="0"/>
            </a:endParaRPr>
          </a:p>
          <a:p>
            <a:pPr>
              <a:lnSpc>
                <a:spcPct val="150000"/>
              </a:lnSpc>
              <a:buNone/>
            </a:pPr>
            <a:endParaRPr lang="en-IN" dirty="0">
              <a:latin typeface="Arial Narrow" pitchFamily="34" charset="0"/>
            </a:endParaRPr>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A40633F-2C34-42F1-9B00-1D14BE2E24BA}" type="datetime1">
              <a:rPr lang="en-US" smtClean="0"/>
              <a:pPr/>
              <a:t>10/22/2020</a:t>
            </a:fld>
            <a:endParaRPr lang="en-IN"/>
          </a:p>
        </p:txBody>
      </p:sp>
      <p:sp>
        <p:nvSpPr>
          <p:cNvPr id="4" name="Footer Placeholder 3"/>
          <p:cNvSpPr>
            <a:spLocks noGrp="1"/>
          </p:cNvSpPr>
          <p:nvPr>
            <p:ph type="ftr" sz="quarter" idx="11"/>
          </p:nvPr>
        </p:nvSpPr>
        <p:spPr/>
        <p:txBody>
          <a:bodyPr/>
          <a:lstStyle/>
          <a:p>
            <a:r>
              <a:rPr lang="en-IN"/>
              <a:t>DBMS-UNIT-IV</a:t>
            </a:r>
          </a:p>
        </p:txBody>
      </p:sp>
      <p:sp>
        <p:nvSpPr>
          <p:cNvPr id="5" name="Slide Number Placeholder 4"/>
          <p:cNvSpPr>
            <a:spLocks noGrp="1"/>
          </p:cNvSpPr>
          <p:nvPr>
            <p:ph type="sldNum" sz="quarter" idx="12"/>
          </p:nvPr>
        </p:nvSpPr>
        <p:spPr/>
        <p:txBody>
          <a:bodyPr/>
          <a:lstStyle/>
          <a:p>
            <a:fld id="{0E2B90DE-CA9C-452B-80F9-35262CC2B070}" type="slidenum">
              <a:rPr lang="en-IN" smtClean="0"/>
              <a:pPr/>
              <a:t>5</a:t>
            </a:fld>
            <a:endParaRPr lang="en-IN"/>
          </a:p>
        </p:txBody>
      </p:sp>
      <p:sp>
        <p:nvSpPr>
          <p:cNvPr id="8" name="TextShape 2"/>
          <p:cNvSpPr txBox="1"/>
          <p:nvPr/>
        </p:nvSpPr>
        <p:spPr>
          <a:xfrm>
            <a:off x="334738" y="1124744"/>
            <a:ext cx="8294760" cy="2438280"/>
          </a:xfrm>
          <a:prstGeom prst="rect">
            <a:avLst/>
          </a:prstGeom>
          <a:noFill/>
          <a:ln>
            <a:noFill/>
          </a:ln>
        </p:spPr>
        <p:txBody>
          <a:bodyPr lIns="90000" tIns="46800" rIns="0" bIns="46800">
            <a:noAutofit/>
          </a:bodyPr>
          <a:lstStyle/>
          <a:p>
            <a:pPr marL="342720" indent="-342720">
              <a:lnSpc>
                <a:spcPct val="150000"/>
              </a:lnSpc>
              <a:spcBef>
                <a:spcPts val="59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b="1" strike="noStrike" spc="-1" dirty="0">
                <a:solidFill>
                  <a:srgbClr val="002060"/>
                </a:solidFill>
                <a:latin typeface="Arial Narrow" panose="020B0606020202030204" pitchFamily="34" charset="0"/>
              </a:rPr>
              <a:t>Transaction Log</a:t>
            </a:r>
            <a:endParaRPr lang="en-IN" sz="2400" b="1" strike="noStrike" spc="-1" dirty="0">
              <a:solidFill>
                <a:srgbClr val="002060"/>
              </a:solidFill>
              <a:latin typeface="Arial Narrow" panose="020B0606020202030204" pitchFamily="34" charset="0"/>
            </a:endParaRPr>
          </a:p>
          <a:p>
            <a:pPr marL="742680" lvl="1" indent="-285480" algn="just">
              <a:lnSpc>
                <a:spcPct val="150000"/>
              </a:lnSpc>
              <a:spcBef>
                <a:spcPts val="550"/>
              </a:spcBef>
              <a:buClr>
                <a:srgbClr val="333399"/>
              </a:buClr>
              <a:buSzPct val="55000"/>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b="0" strike="noStrike" spc="-1" dirty="0">
                <a:solidFill>
                  <a:srgbClr val="800000"/>
                </a:solidFill>
                <a:latin typeface="Arial Narrow" panose="020B0606020202030204" pitchFamily="34" charset="0"/>
              </a:rPr>
              <a:t>For recovery from any type of failure data values prior to modification (BFIM - </a:t>
            </a:r>
            <a:r>
              <a:rPr lang="en-US" sz="2400" b="0" strike="noStrike" spc="-1" dirty="0" err="1">
                <a:solidFill>
                  <a:srgbClr val="800000"/>
                </a:solidFill>
                <a:latin typeface="Arial Narrow" panose="020B0606020202030204" pitchFamily="34" charset="0"/>
              </a:rPr>
              <a:t>BeFore</a:t>
            </a:r>
            <a:r>
              <a:rPr lang="en-US" sz="2400" b="0" strike="noStrike" spc="-1" dirty="0">
                <a:solidFill>
                  <a:srgbClr val="800000"/>
                </a:solidFill>
                <a:latin typeface="Arial Narrow" panose="020B0606020202030204" pitchFamily="34" charset="0"/>
              </a:rPr>
              <a:t> Image) and the new value after modification (AFIM – </a:t>
            </a:r>
            <a:r>
              <a:rPr lang="en-US" sz="2400" b="0" strike="noStrike" spc="-1" dirty="0" err="1">
                <a:solidFill>
                  <a:srgbClr val="800000"/>
                </a:solidFill>
                <a:latin typeface="Arial Narrow" panose="020B0606020202030204" pitchFamily="34" charset="0"/>
              </a:rPr>
              <a:t>AFter</a:t>
            </a:r>
            <a:r>
              <a:rPr lang="en-US" sz="2400" b="0" strike="noStrike" spc="-1" dirty="0">
                <a:solidFill>
                  <a:srgbClr val="800000"/>
                </a:solidFill>
                <a:latin typeface="Arial Narrow" panose="020B0606020202030204" pitchFamily="34" charset="0"/>
              </a:rPr>
              <a:t> Image) are required.</a:t>
            </a:r>
            <a:endParaRPr lang="en-IN" sz="2400" b="0" strike="noStrike" spc="-1" dirty="0">
              <a:solidFill>
                <a:srgbClr val="800000"/>
              </a:solidFill>
              <a:latin typeface="Arial Narrow" panose="020B0606020202030204" pitchFamily="34" charset="0"/>
            </a:endParaRPr>
          </a:p>
          <a:p>
            <a:pPr marL="742680" lvl="1" indent="-285480" algn="just">
              <a:lnSpc>
                <a:spcPct val="150000"/>
              </a:lnSpc>
              <a:spcBef>
                <a:spcPts val="550"/>
              </a:spcBef>
              <a:buClr>
                <a:srgbClr val="333399"/>
              </a:buClr>
              <a:buSzPct val="55000"/>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b="0" strike="noStrike" spc="-1" dirty="0">
                <a:solidFill>
                  <a:srgbClr val="800000"/>
                </a:solidFill>
                <a:latin typeface="Arial Narrow" panose="020B0606020202030204" pitchFamily="34" charset="0"/>
              </a:rPr>
              <a:t>These values and other information is stored in a sequential file called Transaction log.  A sample log is given below.  </a:t>
            </a:r>
            <a:endParaRPr lang="en-IN" sz="2400" b="0" strike="noStrike" spc="-1" dirty="0">
              <a:solidFill>
                <a:srgbClr val="800000"/>
              </a:solidFill>
              <a:latin typeface="Arial Narrow" panose="020B0606020202030204" pitchFamily="34" charset="0"/>
            </a:endParaRPr>
          </a:p>
        </p:txBody>
      </p:sp>
    </p:spTree>
    <p:extLst>
      <p:ext uri="{BB962C8B-B14F-4D97-AF65-F5344CB8AC3E}">
        <p14:creationId xmlns:p14="http://schemas.microsoft.com/office/powerpoint/2010/main" xmlns="" val="2519666917"/>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8662" y="0"/>
            <a:ext cx="7772400" cy="1143000"/>
          </a:xfrm>
        </p:spPr>
        <p:txBody>
          <a:bodyPr/>
          <a:lstStyle/>
          <a:p>
            <a:pPr algn="ctr"/>
            <a:r>
              <a:rPr lang="en-US" dirty="0">
                <a:latin typeface="Arial Narrow" pitchFamily="34" charset="0"/>
              </a:rPr>
              <a:t>Security Classifications</a:t>
            </a:r>
            <a:endParaRPr lang="en-IN" dirty="0">
              <a:latin typeface="Arial Narrow" pitchFamily="34" charset="0"/>
            </a:endParaRPr>
          </a:p>
        </p:txBody>
      </p:sp>
      <p:sp>
        <p:nvSpPr>
          <p:cNvPr id="3" name="Date Placeholder 2"/>
          <p:cNvSpPr>
            <a:spLocks noGrp="1"/>
          </p:cNvSpPr>
          <p:nvPr>
            <p:ph type="dt" sz="half" idx="10"/>
          </p:nvPr>
        </p:nvSpPr>
        <p:spPr/>
        <p:txBody>
          <a:bodyPr/>
          <a:lstStyle/>
          <a:p>
            <a:fld id="{749D7CF5-13EB-4436-9903-BAB722C67BAC}" type="datetime1">
              <a:rPr lang="en-US" smtClean="0"/>
              <a:pPr/>
              <a:t>10/22/2020</a:t>
            </a:fld>
            <a:endParaRPr lang="en-IN"/>
          </a:p>
        </p:txBody>
      </p:sp>
      <p:sp>
        <p:nvSpPr>
          <p:cNvPr id="4" name="Footer Placeholder 3"/>
          <p:cNvSpPr>
            <a:spLocks noGrp="1"/>
          </p:cNvSpPr>
          <p:nvPr>
            <p:ph type="ftr" sz="quarter" idx="11"/>
          </p:nvPr>
        </p:nvSpPr>
        <p:spPr/>
        <p:txBody>
          <a:bodyPr/>
          <a:lstStyle/>
          <a:p>
            <a:r>
              <a:rPr lang="en-IN"/>
              <a:t>DBMS-UNIT-IV</a:t>
            </a:r>
          </a:p>
        </p:txBody>
      </p:sp>
      <p:sp>
        <p:nvSpPr>
          <p:cNvPr id="5" name="Slide Number Placeholder 4"/>
          <p:cNvSpPr>
            <a:spLocks noGrp="1"/>
          </p:cNvSpPr>
          <p:nvPr>
            <p:ph type="sldNum" sz="quarter" idx="12"/>
          </p:nvPr>
        </p:nvSpPr>
        <p:spPr/>
        <p:txBody>
          <a:bodyPr/>
          <a:lstStyle/>
          <a:p>
            <a:fld id="{0E2B90DE-CA9C-452B-80F9-35262CC2B070}" type="slidenum">
              <a:rPr lang="en-IN" smtClean="0"/>
              <a:pPr/>
              <a:t>50</a:t>
            </a:fld>
            <a:endParaRPr lang="en-IN"/>
          </a:p>
        </p:txBody>
      </p:sp>
      <p:sp>
        <p:nvSpPr>
          <p:cNvPr id="6" name="Content Placeholder 5"/>
          <p:cNvSpPr>
            <a:spLocks noGrp="1"/>
          </p:cNvSpPr>
          <p:nvPr>
            <p:ph sz="quarter" idx="1"/>
          </p:nvPr>
        </p:nvSpPr>
        <p:spPr/>
        <p:txBody>
          <a:bodyPr>
            <a:normAutofit lnSpcReduction="10000"/>
          </a:bodyPr>
          <a:lstStyle/>
          <a:p>
            <a:pPr>
              <a:lnSpc>
                <a:spcPct val="150000"/>
              </a:lnSpc>
            </a:pPr>
            <a:r>
              <a:rPr lang="en-US" sz="2400" dirty="0">
                <a:solidFill>
                  <a:srgbClr val="FF0000"/>
                </a:solidFill>
                <a:latin typeface="Arial Narrow" pitchFamily="34" charset="0"/>
              </a:rPr>
              <a:t>subject</a:t>
            </a:r>
            <a:r>
              <a:rPr lang="en-US" sz="2400" dirty="0">
                <a:latin typeface="Arial Narrow" pitchFamily="34" charset="0"/>
              </a:rPr>
              <a:t> (user, account, program) </a:t>
            </a:r>
          </a:p>
          <a:p>
            <a:pPr>
              <a:lnSpc>
                <a:spcPct val="150000"/>
              </a:lnSpc>
            </a:pPr>
            <a:r>
              <a:rPr lang="en-US" sz="2400" dirty="0">
                <a:solidFill>
                  <a:srgbClr val="FF0000"/>
                </a:solidFill>
                <a:latin typeface="Arial Narrow" pitchFamily="34" charset="0"/>
              </a:rPr>
              <a:t>object</a:t>
            </a:r>
            <a:r>
              <a:rPr lang="en-US" sz="2400" dirty="0">
                <a:latin typeface="Arial Narrow" pitchFamily="34" charset="0"/>
              </a:rPr>
              <a:t> (relation, </a:t>
            </a:r>
            <a:r>
              <a:rPr lang="en-US" sz="2400" dirty="0" err="1">
                <a:latin typeface="Arial Narrow" pitchFamily="34" charset="0"/>
              </a:rPr>
              <a:t>tuple</a:t>
            </a:r>
            <a:r>
              <a:rPr lang="en-US" sz="2400" dirty="0">
                <a:latin typeface="Arial Narrow" pitchFamily="34" charset="0"/>
              </a:rPr>
              <a:t>, column, view, operation)</a:t>
            </a:r>
          </a:p>
          <a:p>
            <a:pPr>
              <a:lnSpc>
                <a:spcPct val="150000"/>
              </a:lnSpc>
              <a:buNone/>
            </a:pPr>
            <a:r>
              <a:rPr lang="en-US" sz="2400" dirty="0">
                <a:latin typeface="Arial Narrow" pitchFamily="34" charset="0"/>
              </a:rPr>
              <a:t>   Two</a:t>
            </a:r>
            <a:r>
              <a:rPr lang="en-US" sz="2400" b="1" dirty="0">
                <a:latin typeface="Arial Narrow" pitchFamily="34" charset="0"/>
              </a:rPr>
              <a:t> </a:t>
            </a:r>
            <a:r>
              <a:rPr lang="en-US" sz="2400" dirty="0">
                <a:latin typeface="Arial Narrow" pitchFamily="34" charset="0"/>
              </a:rPr>
              <a:t>restrictions are enforced on data access based on the subject/object classifications:</a:t>
            </a:r>
          </a:p>
          <a:p>
            <a:pPr>
              <a:lnSpc>
                <a:spcPct val="150000"/>
              </a:lnSpc>
              <a:buNone/>
            </a:pPr>
            <a:r>
              <a:rPr lang="en-US" sz="2400" dirty="0">
                <a:solidFill>
                  <a:srgbClr val="FF0000"/>
                </a:solidFill>
                <a:latin typeface="Arial Narrow" pitchFamily="34" charset="0"/>
              </a:rPr>
              <a:t>simple security property</a:t>
            </a:r>
            <a:r>
              <a:rPr lang="en-US" sz="2400" b="1" dirty="0">
                <a:latin typeface="Arial Narrow" pitchFamily="34" charset="0"/>
              </a:rPr>
              <a:t>-</a:t>
            </a:r>
            <a:r>
              <a:rPr lang="en-US" sz="2400" dirty="0">
                <a:latin typeface="Arial Narrow" pitchFamily="34" charset="0"/>
              </a:rPr>
              <a:t>A subject S is not allowed read access to an object O unless class(S) ≥ class(O). </a:t>
            </a:r>
          </a:p>
          <a:p>
            <a:pPr>
              <a:lnSpc>
                <a:spcPct val="150000"/>
              </a:lnSpc>
              <a:buNone/>
            </a:pPr>
            <a:r>
              <a:rPr lang="en-US" sz="2400" dirty="0">
                <a:solidFill>
                  <a:srgbClr val="FF0000"/>
                </a:solidFill>
                <a:latin typeface="Arial Narrow" pitchFamily="34" charset="0"/>
              </a:rPr>
              <a:t>star property </a:t>
            </a:r>
            <a:r>
              <a:rPr lang="en-US" sz="2400" dirty="0">
                <a:latin typeface="Arial Narrow" pitchFamily="34" charset="0"/>
              </a:rPr>
              <a:t>-A subject S is not allowed to write an object O unless class(S) ≤ class(O).</a:t>
            </a:r>
            <a:endParaRPr lang="en-IN" sz="2400" dirty="0">
              <a:latin typeface="Arial Narrow" pitchFamily="34" charset="0"/>
            </a:endParaRPr>
          </a:p>
          <a:p>
            <a:endParaRPr lang="en-IN" dirty="0"/>
          </a:p>
        </p:txBody>
      </p:sp>
    </p:spTree>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a:latin typeface="Arial Narrow" pitchFamily="34" charset="0"/>
              </a:rPr>
              <a:t>Role-Based Access Control</a:t>
            </a:r>
            <a:r>
              <a:rPr lang="en-IN" dirty="0"/>
              <a:t/>
            </a:r>
            <a:br>
              <a:rPr lang="en-IN" dirty="0"/>
            </a:br>
            <a:endParaRPr lang="en-IN" dirty="0"/>
          </a:p>
        </p:txBody>
      </p:sp>
      <p:sp>
        <p:nvSpPr>
          <p:cNvPr id="3" name="Date Placeholder 2"/>
          <p:cNvSpPr>
            <a:spLocks noGrp="1"/>
          </p:cNvSpPr>
          <p:nvPr>
            <p:ph type="dt" sz="half" idx="10"/>
          </p:nvPr>
        </p:nvSpPr>
        <p:spPr/>
        <p:txBody>
          <a:bodyPr/>
          <a:lstStyle/>
          <a:p>
            <a:fld id="{C8408042-CDF0-4319-992A-139C68733006}" type="datetime1">
              <a:rPr lang="en-US" smtClean="0"/>
              <a:pPr/>
              <a:t>10/22/2020</a:t>
            </a:fld>
            <a:endParaRPr lang="en-IN"/>
          </a:p>
        </p:txBody>
      </p:sp>
      <p:sp>
        <p:nvSpPr>
          <p:cNvPr id="4" name="Footer Placeholder 3"/>
          <p:cNvSpPr>
            <a:spLocks noGrp="1"/>
          </p:cNvSpPr>
          <p:nvPr>
            <p:ph type="ftr" sz="quarter" idx="11"/>
          </p:nvPr>
        </p:nvSpPr>
        <p:spPr/>
        <p:txBody>
          <a:bodyPr/>
          <a:lstStyle/>
          <a:p>
            <a:r>
              <a:rPr lang="en-IN"/>
              <a:t>DBMS-UNIT-IV</a:t>
            </a:r>
          </a:p>
        </p:txBody>
      </p:sp>
      <p:sp>
        <p:nvSpPr>
          <p:cNvPr id="5" name="Slide Number Placeholder 4"/>
          <p:cNvSpPr>
            <a:spLocks noGrp="1"/>
          </p:cNvSpPr>
          <p:nvPr>
            <p:ph type="sldNum" sz="quarter" idx="12"/>
          </p:nvPr>
        </p:nvSpPr>
        <p:spPr/>
        <p:txBody>
          <a:bodyPr/>
          <a:lstStyle/>
          <a:p>
            <a:fld id="{0E2B90DE-CA9C-452B-80F9-35262CC2B070}" type="slidenum">
              <a:rPr lang="en-IN" smtClean="0"/>
              <a:pPr/>
              <a:t>51</a:t>
            </a:fld>
            <a:endParaRPr lang="en-IN"/>
          </a:p>
        </p:txBody>
      </p:sp>
      <p:sp>
        <p:nvSpPr>
          <p:cNvPr id="6" name="Content Placeholder 5"/>
          <p:cNvSpPr>
            <a:spLocks noGrp="1"/>
          </p:cNvSpPr>
          <p:nvPr>
            <p:ph sz="quarter" idx="1"/>
          </p:nvPr>
        </p:nvSpPr>
        <p:spPr>
          <a:xfrm>
            <a:off x="857224" y="1000108"/>
            <a:ext cx="7929618" cy="5286412"/>
          </a:xfrm>
        </p:spPr>
        <p:txBody>
          <a:bodyPr>
            <a:normAutofit fontScale="92500"/>
          </a:bodyPr>
          <a:lstStyle/>
          <a:p>
            <a:pPr>
              <a:lnSpc>
                <a:spcPct val="150000"/>
              </a:lnSpc>
            </a:pPr>
            <a:r>
              <a:rPr lang="en-US" sz="2400" dirty="0">
                <a:latin typeface="Arial Narrow" pitchFamily="34" charset="0"/>
              </a:rPr>
              <a:t>RBAC-managing and enforcing security in large-scale enterprise wide systems</a:t>
            </a:r>
          </a:p>
          <a:p>
            <a:pPr>
              <a:lnSpc>
                <a:spcPct val="150000"/>
              </a:lnSpc>
            </a:pPr>
            <a:r>
              <a:rPr lang="en-US" sz="2400" dirty="0">
                <a:latin typeface="Arial Narrow" pitchFamily="34" charset="0"/>
              </a:rPr>
              <a:t>Roles can be created using the </a:t>
            </a:r>
            <a:r>
              <a:rPr lang="en-US" sz="2400" dirty="0">
                <a:solidFill>
                  <a:srgbClr val="FF0000"/>
                </a:solidFill>
                <a:latin typeface="Arial Narrow" pitchFamily="34" charset="0"/>
              </a:rPr>
              <a:t>CREATE ROLE </a:t>
            </a:r>
            <a:r>
              <a:rPr lang="en-US" sz="2400" dirty="0">
                <a:latin typeface="Arial Narrow" pitchFamily="34" charset="0"/>
              </a:rPr>
              <a:t>and </a:t>
            </a:r>
            <a:r>
              <a:rPr lang="en-US" sz="2400" dirty="0">
                <a:solidFill>
                  <a:srgbClr val="FF0000"/>
                </a:solidFill>
                <a:latin typeface="Arial Narrow" pitchFamily="34" charset="0"/>
              </a:rPr>
              <a:t>DESTROY ROLE </a:t>
            </a:r>
          </a:p>
          <a:p>
            <a:pPr algn="ctr">
              <a:lnSpc>
                <a:spcPct val="160000"/>
              </a:lnSpc>
              <a:buNone/>
            </a:pPr>
            <a:r>
              <a:rPr lang="en-IN" sz="2400" dirty="0">
                <a:solidFill>
                  <a:srgbClr val="002060"/>
                </a:solidFill>
                <a:latin typeface="Arial Narrow" pitchFamily="34" charset="0"/>
              </a:rPr>
              <a:t>CREATE ROLE role_name [WITH ADMIN {CURRENT_USER</a:t>
            </a:r>
          </a:p>
          <a:p>
            <a:pPr algn="ctr">
              <a:lnSpc>
                <a:spcPct val="160000"/>
              </a:lnSpc>
              <a:buNone/>
            </a:pPr>
            <a:r>
              <a:rPr lang="en-IN" sz="2400" dirty="0">
                <a:solidFill>
                  <a:srgbClr val="002060"/>
                </a:solidFill>
                <a:latin typeface="Arial Narrow" pitchFamily="34" charset="0"/>
              </a:rPr>
              <a:t>                       | CURRENT_ROLE}]</a:t>
            </a:r>
          </a:p>
          <a:p>
            <a:pPr lvl="0">
              <a:lnSpc>
                <a:spcPct val="150000"/>
              </a:lnSpc>
            </a:pPr>
            <a:r>
              <a:rPr lang="en-US" sz="2400" dirty="0">
                <a:latin typeface="Arial Narrow" pitchFamily="34" charset="0"/>
              </a:rPr>
              <a:t>Role hierarchy in RBAC is a natural way of organizing roles to </a:t>
            </a:r>
            <a:r>
              <a:rPr lang="en-US" sz="2400" dirty="0">
                <a:solidFill>
                  <a:srgbClr val="FF0000"/>
                </a:solidFill>
                <a:latin typeface="Arial Narrow" pitchFamily="34" charset="0"/>
              </a:rPr>
              <a:t>reflect the organization’s </a:t>
            </a:r>
            <a:r>
              <a:rPr lang="en-US" sz="2400" dirty="0">
                <a:latin typeface="Arial Narrow" pitchFamily="34" charset="0"/>
              </a:rPr>
              <a:t>lines of authority and responsibility.</a:t>
            </a:r>
            <a:endParaRPr lang="en-IN" sz="2400" dirty="0">
              <a:latin typeface="Arial Narrow" pitchFamily="34" charset="0"/>
            </a:endParaRPr>
          </a:p>
          <a:p>
            <a:pPr lvl="0">
              <a:lnSpc>
                <a:spcPct val="150000"/>
              </a:lnSpc>
            </a:pPr>
            <a:r>
              <a:rPr lang="en-US" sz="2400" dirty="0">
                <a:latin typeface="Arial Narrow" pitchFamily="34" charset="0"/>
              </a:rPr>
              <a:t>Many DBMSs have allowed the concept of roles, where privileges can be assigned to roles.</a:t>
            </a:r>
            <a:endParaRPr lang="en-IN" sz="2400" dirty="0">
              <a:latin typeface="Arial Narrow" pitchFamily="34" charset="0"/>
            </a:endParaRPr>
          </a:p>
          <a:p>
            <a:endParaRPr lang="en-IN" dirty="0"/>
          </a:p>
        </p:txBody>
      </p:sp>
    </p:spTree>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xmlns="" id="{EA0EA58A-483D-43D5-B926-A80A04676E66}"/>
              </a:ext>
            </a:extLst>
          </p:cNvPr>
          <p:cNvSpPr>
            <a:spLocks noGrp="1"/>
          </p:cNvSpPr>
          <p:nvPr>
            <p:ph type="dt" sz="half" idx="10"/>
          </p:nvPr>
        </p:nvSpPr>
        <p:spPr/>
        <p:txBody>
          <a:bodyPr/>
          <a:lstStyle/>
          <a:p>
            <a:fld id="{4A40633F-2C34-42F1-9B00-1D14BE2E24BA}" type="datetime1">
              <a:rPr lang="en-US" smtClean="0"/>
              <a:pPr/>
              <a:t>10/22/2020</a:t>
            </a:fld>
            <a:endParaRPr lang="en-IN"/>
          </a:p>
        </p:txBody>
      </p:sp>
      <p:sp>
        <p:nvSpPr>
          <p:cNvPr id="4" name="Footer Placeholder 3">
            <a:extLst>
              <a:ext uri="{FF2B5EF4-FFF2-40B4-BE49-F238E27FC236}">
                <a16:creationId xmlns:a16="http://schemas.microsoft.com/office/drawing/2014/main" xmlns="" id="{86DEF513-81DD-4046-93CC-17BAC1C34AAC}"/>
              </a:ext>
            </a:extLst>
          </p:cNvPr>
          <p:cNvSpPr>
            <a:spLocks noGrp="1"/>
          </p:cNvSpPr>
          <p:nvPr>
            <p:ph type="ftr" sz="quarter" idx="11"/>
          </p:nvPr>
        </p:nvSpPr>
        <p:spPr/>
        <p:txBody>
          <a:bodyPr/>
          <a:lstStyle/>
          <a:p>
            <a:r>
              <a:rPr lang="en-IN"/>
              <a:t>DBMS-UNIT-IV</a:t>
            </a:r>
          </a:p>
        </p:txBody>
      </p:sp>
      <p:sp>
        <p:nvSpPr>
          <p:cNvPr id="5" name="Slide Number Placeholder 4">
            <a:extLst>
              <a:ext uri="{FF2B5EF4-FFF2-40B4-BE49-F238E27FC236}">
                <a16:creationId xmlns:a16="http://schemas.microsoft.com/office/drawing/2014/main" xmlns="" id="{D166F4CD-4996-4F7B-B620-F1D515903D05}"/>
              </a:ext>
            </a:extLst>
          </p:cNvPr>
          <p:cNvSpPr>
            <a:spLocks noGrp="1"/>
          </p:cNvSpPr>
          <p:nvPr>
            <p:ph type="sldNum" sz="quarter" idx="12"/>
          </p:nvPr>
        </p:nvSpPr>
        <p:spPr/>
        <p:txBody>
          <a:bodyPr/>
          <a:lstStyle/>
          <a:p>
            <a:fld id="{0E2B90DE-CA9C-452B-80F9-35262CC2B070}" type="slidenum">
              <a:rPr lang="en-IN" smtClean="0"/>
              <a:pPr/>
              <a:t>52</a:t>
            </a:fld>
            <a:endParaRPr lang="en-IN"/>
          </a:p>
        </p:txBody>
      </p:sp>
      <p:sp>
        <p:nvSpPr>
          <p:cNvPr id="8" name="Subtitle 2">
            <a:extLst>
              <a:ext uri="{FF2B5EF4-FFF2-40B4-BE49-F238E27FC236}">
                <a16:creationId xmlns:a16="http://schemas.microsoft.com/office/drawing/2014/main" xmlns="" id="{1587FBCD-9C17-4015-BB79-7659ECE1F6BE}"/>
              </a:ext>
            </a:extLst>
          </p:cNvPr>
          <p:cNvSpPr>
            <a:spLocks noGrp="1"/>
          </p:cNvSpPr>
          <p:nvPr>
            <p:ph idx="1"/>
          </p:nvPr>
        </p:nvSpPr>
        <p:spPr>
          <a:xfrm>
            <a:off x="374904" y="1052736"/>
            <a:ext cx="8294687" cy="4572000"/>
          </a:xfrm>
        </p:spPr>
        <p:txBody>
          <a:bodyPr/>
          <a:lstStyle/>
          <a:p>
            <a:pPr marL="0" indent="0" algn="ctr">
              <a:buFont typeface="Wingdings" panose="05000000000000000000" pitchFamily="2" charset="2"/>
              <a:buNone/>
            </a:pPr>
            <a:endParaRPr lang="en-US" altLang="en-US" b="1" dirty="0">
              <a:solidFill>
                <a:srgbClr val="002060"/>
              </a:solidFill>
              <a:latin typeface="Cambria" panose="02040503050406030204" pitchFamily="18" charset="0"/>
              <a:ea typeface="Cambria" panose="02040503050406030204" pitchFamily="18" charset="0"/>
            </a:endParaRPr>
          </a:p>
          <a:p>
            <a:pPr marL="0" indent="0" algn="ctr">
              <a:buFont typeface="Wingdings" panose="05000000000000000000" pitchFamily="2" charset="2"/>
              <a:buNone/>
            </a:pPr>
            <a:endParaRPr lang="en-US" altLang="en-US" b="1" dirty="0">
              <a:solidFill>
                <a:srgbClr val="002060"/>
              </a:solidFill>
              <a:latin typeface="Cambria" panose="02040503050406030204" pitchFamily="18" charset="0"/>
              <a:ea typeface="Cambria" panose="02040503050406030204" pitchFamily="18" charset="0"/>
            </a:endParaRPr>
          </a:p>
          <a:p>
            <a:pPr marL="0" indent="0" algn="ctr">
              <a:buFont typeface="Wingdings" panose="05000000000000000000" pitchFamily="2" charset="2"/>
              <a:buNone/>
            </a:pPr>
            <a:r>
              <a:rPr lang="en-US" altLang="en-US" sz="3200" b="1" dirty="0">
                <a:solidFill>
                  <a:srgbClr val="002060"/>
                </a:solidFill>
                <a:latin typeface="Cambria" panose="02040503050406030204" pitchFamily="18" charset="0"/>
                <a:ea typeface="Cambria" panose="02040503050406030204" pitchFamily="18" charset="0"/>
              </a:rPr>
              <a:t>Debate on </a:t>
            </a:r>
          </a:p>
          <a:p>
            <a:pPr marL="0" indent="0" algn="ctr">
              <a:buFont typeface="Wingdings" panose="05000000000000000000" pitchFamily="2" charset="2"/>
              <a:buNone/>
            </a:pPr>
            <a:endParaRPr lang="en-US" altLang="en-US" b="1" dirty="0">
              <a:solidFill>
                <a:srgbClr val="002060"/>
              </a:solidFill>
              <a:latin typeface="Cambria" panose="02040503050406030204" pitchFamily="18" charset="0"/>
              <a:ea typeface="Cambria" panose="02040503050406030204" pitchFamily="18" charset="0"/>
            </a:endParaRPr>
          </a:p>
          <a:p>
            <a:pPr marL="0" indent="0" algn="ctr">
              <a:buFont typeface="Wingdings" panose="05000000000000000000" pitchFamily="2" charset="2"/>
              <a:buNone/>
            </a:pPr>
            <a:r>
              <a:rPr lang="en-US" altLang="en-US" sz="3600" b="1" dirty="0">
                <a:solidFill>
                  <a:srgbClr val="002060"/>
                </a:solidFill>
                <a:latin typeface="Cambria" panose="02040503050406030204" pitchFamily="18" charset="0"/>
                <a:ea typeface="Cambria" panose="02040503050406030204" pitchFamily="18" charset="0"/>
              </a:rPr>
              <a:t>Distributed Database and Client Server Architecture</a:t>
            </a:r>
          </a:p>
        </p:txBody>
      </p:sp>
    </p:spTree>
    <p:extLst>
      <p:ext uri="{BB962C8B-B14F-4D97-AF65-F5344CB8AC3E}">
        <p14:creationId xmlns:p14="http://schemas.microsoft.com/office/powerpoint/2010/main" xmlns="" val="645454986"/>
      </p:ext>
    </p:extLst>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xmlns="" id="{C3499D43-B308-4594-8314-60C20DF95A53}"/>
              </a:ext>
            </a:extLst>
          </p:cNvPr>
          <p:cNvSpPr>
            <a:spLocks noGrp="1"/>
          </p:cNvSpPr>
          <p:nvPr>
            <p:ph type="dt" sz="half" idx="10"/>
          </p:nvPr>
        </p:nvSpPr>
        <p:spPr/>
        <p:txBody>
          <a:bodyPr/>
          <a:lstStyle/>
          <a:p>
            <a:fld id="{4A40633F-2C34-42F1-9B00-1D14BE2E24BA}" type="datetime1">
              <a:rPr lang="en-US" smtClean="0"/>
              <a:pPr/>
              <a:t>10/22/2020</a:t>
            </a:fld>
            <a:endParaRPr lang="en-IN"/>
          </a:p>
        </p:txBody>
      </p:sp>
      <p:sp>
        <p:nvSpPr>
          <p:cNvPr id="4" name="Footer Placeholder 3">
            <a:extLst>
              <a:ext uri="{FF2B5EF4-FFF2-40B4-BE49-F238E27FC236}">
                <a16:creationId xmlns:a16="http://schemas.microsoft.com/office/drawing/2014/main" xmlns="" id="{93EB869D-7635-4E2D-BD3B-B0DD802DBB60}"/>
              </a:ext>
            </a:extLst>
          </p:cNvPr>
          <p:cNvSpPr>
            <a:spLocks noGrp="1"/>
          </p:cNvSpPr>
          <p:nvPr>
            <p:ph type="ftr" sz="quarter" idx="11"/>
          </p:nvPr>
        </p:nvSpPr>
        <p:spPr/>
        <p:txBody>
          <a:bodyPr/>
          <a:lstStyle/>
          <a:p>
            <a:r>
              <a:rPr lang="en-IN" dirty="0"/>
              <a:t>DBMS-UNIT-IV</a:t>
            </a:r>
          </a:p>
        </p:txBody>
      </p:sp>
      <p:sp>
        <p:nvSpPr>
          <p:cNvPr id="5" name="Slide Number Placeholder 4">
            <a:extLst>
              <a:ext uri="{FF2B5EF4-FFF2-40B4-BE49-F238E27FC236}">
                <a16:creationId xmlns:a16="http://schemas.microsoft.com/office/drawing/2014/main" xmlns="" id="{6AA95231-953A-4929-A7E4-45DA3372D91F}"/>
              </a:ext>
            </a:extLst>
          </p:cNvPr>
          <p:cNvSpPr>
            <a:spLocks noGrp="1"/>
          </p:cNvSpPr>
          <p:nvPr>
            <p:ph type="sldNum" sz="quarter" idx="12"/>
          </p:nvPr>
        </p:nvSpPr>
        <p:spPr/>
        <p:txBody>
          <a:bodyPr/>
          <a:lstStyle/>
          <a:p>
            <a:fld id="{0E2B90DE-CA9C-452B-80F9-35262CC2B070}" type="slidenum">
              <a:rPr lang="en-IN" smtClean="0"/>
              <a:pPr/>
              <a:t>53</a:t>
            </a:fld>
            <a:endParaRPr lang="en-IN"/>
          </a:p>
        </p:txBody>
      </p:sp>
      <p:sp>
        <p:nvSpPr>
          <p:cNvPr id="8" name="Title 1">
            <a:extLst>
              <a:ext uri="{FF2B5EF4-FFF2-40B4-BE49-F238E27FC236}">
                <a16:creationId xmlns:a16="http://schemas.microsoft.com/office/drawing/2014/main" xmlns="" id="{98C46526-AFD9-4289-8A68-93411BCF6C99}"/>
              </a:ext>
            </a:extLst>
          </p:cNvPr>
          <p:cNvSpPr>
            <a:spLocks noGrp="1"/>
          </p:cNvSpPr>
          <p:nvPr>
            <p:ph type="title"/>
          </p:nvPr>
        </p:nvSpPr>
        <p:spPr>
          <a:xfrm>
            <a:off x="738187" y="190500"/>
            <a:ext cx="7796213" cy="992187"/>
          </a:xfrm>
        </p:spPr>
        <p:txBody>
          <a:bodyPr>
            <a:normAutofit/>
          </a:bodyPr>
          <a:lstStyle/>
          <a:p>
            <a:pPr algn="ctr"/>
            <a:r>
              <a:rPr lang="en-US" altLang="en-US" dirty="0">
                <a:solidFill>
                  <a:srgbClr val="002060"/>
                </a:solidFill>
                <a:latin typeface="Arial Narrow" panose="020B0606020202030204" pitchFamily="34" charset="0"/>
              </a:rPr>
              <a:t> Distributed Database Concepts</a:t>
            </a:r>
          </a:p>
        </p:txBody>
      </p:sp>
      <p:sp>
        <p:nvSpPr>
          <p:cNvPr id="9" name="Content Placeholder 2">
            <a:extLst>
              <a:ext uri="{FF2B5EF4-FFF2-40B4-BE49-F238E27FC236}">
                <a16:creationId xmlns:a16="http://schemas.microsoft.com/office/drawing/2014/main" xmlns="" id="{3ED80470-7115-4132-8F6C-1C96C9F2045E}"/>
              </a:ext>
            </a:extLst>
          </p:cNvPr>
          <p:cNvSpPr>
            <a:spLocks noGrp="1"/>
          </p:cNvSpPr>
          <p:nvPr>
            <p:ph idx="1"/>
          </p:nvPr>
        </p:nvSpPr>
        <p:spPr>
          <a:xfrm>
            <a:off x="334134" y="1400968"/>
            <a:ext cx="8294687" cy="4572000"/>
          </a:xfrm>
        </p:spPr>
        <p:txBody>
          <a:bodyPr/>
          <a:lstStyle/>
          <a:p>
            <a:pPr algn="just">
              <a:lnSpc>
                <a:spcPct val="150000"/>
              </a:lnSpc>
            </a:pPr>
            <a:r>
              <a:rPr lang="en-US" altLang="en-US" dirty="0">
                <a:solidFill>
                  <a:srgbClr val="FF0000"/>
                </a:solidFill>
                <a:latin typeface="Arial Narrow" panose="020B0606020202030204" pitchFamily="34" charset="0"/>
              </a:rPr>
              <a:t>What constitutes a distributed database?</a:t>
            </a:r>
          </a:p>
          <a:p>
            <a:pPr lvl="1" algn="just">
              <a:lnSpc>
                <a:spcPct val="150000"/>
              </a:lnSpc>
            </a:pPr>
            <a:r>
              <a:rPr lang="en-US" altLang="en-US" dirty="0">
                <a:latin typeface="Arial Narrow" panose="020B0606020202030204" pitchFamily="34" charset="0"/>
              </a:rPr>
              <a:t>Connection of database nodes over computer network</a:t>
            </a:r>
          </a:p>
          <a:p>
            <a:pPr lvl="1" algn="just">
              <a:lnSpc>
                <a:spcPct val="150000"/>
              </a:lnSpc>
            </a:pPr>
            <a:r>
              <a:rPr lang="en-US" altLang="en-US" dirty="0">
                <a:latin typeface="Arial Narrow" panose="020B0606020202030204" pitchFamily="34" charset="0"/>
              </a:rPr>
              <a:t>Logical interrelation of the connected databases</a:t>
            </a:r>
          </a:p>
          <a:p>
            <a:pPr lvl="1" algn="just">
              <a:lnSpc>
                <a:spcPct val="150000"/>
              </a:lnSpc>
            </a:pPr>
            <a:r>
              <a:rPr lang="en-US" altLang="en-US" dirty="0">
                <a:latin typeface="Arial Narrow" panose="020B0606020202030204" pitchFamily="34" charset="0"/>
              </a:rPr>
              <a:t>Possible absence of homogeneity among connected nodes</a:t>
            </a:r>
          </a:p>
          <a:p>
            <a:pPr algn="just">
              <a:lnSpc>
                <a:spcPct val="150000"/>
              </a:lnSpc>
            </a:pPr>
            <a:r>
              <a:rPr lang="en-US" altLang="en-US" dirty="0">
                <a:solidFill>
                  <a:srgbClr val="FF0000"/>
                </a:solidFill>
                <a:latin typeface="Arial Narrow" panose="020B0606020202030204" pitchFamily="34" charset="0"/>
              </a:rPr>
              <a:t>Distributed database management system (DDBMS)</a:t>
            </a:r>
          </a:p>
          <a:p>
            <a:pPr lvl="1" algn="just">
              <a:lnSpc>
                <a:spcPct val="150000"/>
              </a:lnSpc>
            </a:pPr>
            <a:r>
              <a:rPr lang="en-US" altLang="en-US" dirty="0">
                <a:latin typeface="Arial Narrow" panose="020B0606020202030204" pitchFamily="34" charset="0"/>
              </a:rPr>
              <a:t>Software system that manages a distributed database</a:t>
            </a:r>
          </a:p>
          <a:p>
            <a:pPr lvl="1" algn="just">
              <a:lnSpc>
                <a:spcPct val="150000"/>
              </a:lnSpc>
            </a:pPr>
            <a:endParaRPr lang="en-US" altLang="en-US" dirty="0">
              <a:latin typeface="Arial Narrow" panose="020B0606020202030204" pitchFamily="34" charset="0"/>
            </a:endParaRPr>
          </a:p>
        </p:txBody>
      </p:sp>
    </p:spTree>
    <p:extLst>
      <p:ext uri="{BB962C8B-B14F-4D97-AF65-F5344CB8AC3E}">
        <p14:creationId xmlns:p14="http://schemas.microsoft.com/office/powerpoint/2010/main" xmlns="" val="3212743404"/>
      </p:ext>
    </p:extLst>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xmlns="" id="{36258243-8CBE-4D6C-AFF6-54A47C7D1AE6}"/>
              </a:ext>
            </a:extLst>
          </p:cNvPr>
          <p:cNvSpPr>
            <a:spLocks noGrp="1"/>
          </p:cNvSpPr>
          <p:nvPr>
            <p:ph type="dt" sz="half" idx="10"/>
          </p:nvPr>
        </p:nvSpPr>
        <p:spPr/>
        <p:txBody>
          <a:bodyPr/>
          <a:lstStyle/>
          <a:p>
            <a:fld id="{4A40633F-2C34-42F1-9B00-1D14BE2E24BA}" type="datetime1">
              <a:rPr lang="en-US" smtClean="0"/>
              <a:pPr/>
              <a:t>10/22/2020</a:t>
            </a:fld>
            <a:endParaRPr lang="en-IN"/>
          </a:p>
        </p:txBody>
      </p:sp>
      <p:sp>
        <p:nvSpPr>
          <p:cNvPr id="4" name="Footer Placeholder 3">
            <a:extLst>
              <a:ext uri="{FF2B5EF4-FFF2-40B4-BE49-F238E27FC236}">
                <a16:creationId xmlns:a16="http://schemas.microsoft.com/office/drawing/2014/main" xmlns="" id="{158D9FD0-2654-4D6B-9DE6-597800E61F69}"/>
              </a:ext>
            </a:extLst>
          </p:cNvPr>
          <p:cNvSpPr>
            <a:spLocks noGrp="1"/>
          </p:cNvSpPr>
          <p:nvPr>
            <p:ph type="ftr" sz="quarter" idx="11"/>
          </p:nvPr>
        </p:nvSpPr>
        <p:spPr/>
        <p:txBody>
          <a:bodyPr/>
          <a:lstStyle/>
          <a:p>
            <a:r>
              <a:rPr lang="en-IN"/>
              <a:t>DBMS-UNIT-IV</a:t>
            </a:r>
          </a:p>
        </p:txBody>
      </p:sp>
      <p:sp>
        <p:nvSpPr>
          <p:cNvPr id="5" name="Slide Number Placeholder 4">
            <a:extLst>
              <a:ext uri="{FF2B5EF4-FFF2-40B4-BE49-F238E27FC236}">
                <a16:creationId xmlns:a16="http://schemas.microsoft.com/office/drawing/2014/main" xmlns="" id="{D4A1C6E4-2B6B-4F06-AF35-A168DB95FA20}"/>
              </a:ext>
            </a:extLst>
          </p:cNvPr>
          <p:cNvSpPr>
            <a:spLocks noGrp="1"/>
          </p:cNvSpPr>
          <p:nvPr>
            <p:ph type="sldNum" sz="quarter" idx="12"/>
          </p:nvPr>
        </p:nvSpPr>
        <p:spPr/>
        <p:txBody>
          <a:bodyPr/>
          <a:lstStyle/>
          <a:p>
            <a:fld id="{0E2B90DE-CA9C-452B-80F9-35262CC2B070}" type="slidenum">
              <a:rPr lang="en-IN" smtClean="0"/>
              <a:pPr/>
              <a:t>54</a:t>
            </a:fld>
            <a:endParaRPr lang="en-IN"/>
          </a:p>
        </p:txBody>
      </p:sp>
      <p:sp>
        <p:nvSpPr>
          <p:cNvPr id="8" name="Title 1">
            <a:extLst>
              <a:ext uri="{FF2B5EF4-FFF2-40B4-BE49-F238E27FC236}">
                <a16:creationId xmlns:a16="http://schemas.microsoft.com/office/drawing/2014/main" xmlns="" id="{5DB091BE-B338-428D-B5C8-15D561A231AA}"/>
              </a:ext>
            </a:extLst>
          </p:cNvPr>
          <p:cNvSpPr>
            <a:spLocks noGrp="1"/>
          </p:cNvSpPr>
          <p:nvPr>
            <p:ph type="title"/>
          </p:nvPr>
        </p:nvSpPr>
        <p:spPr>
          <a:xfrm>
            <a:off x="1331640" y="185835"/>
            <a:ext cx="7580189" cy="992187"/>
          </a:xfrm>
        </p:spPr>
        <p:txBody>
          <a:bodyPr>
            <a:normAutofit/>
          </a:bodyPr>
          <a:lstStyle/>
          <a:p>
            <a:pPr algn="ctr">
              <a:lnSpc>
                <a:spcPct val="150000"/>
              </a:lnSpc>
            </a:pPr>
            <a:r>
              <a:rPr lang="en-US" altLang="en-US" dirty="0">
                <a:solidFill>
                  <a:srgbClr val="002060"/>
                </a:solidFill>
                <a:latin typeface="Arial Narrow" panose="020B0606020202030204" pitchFamily="34" charset="0"/>
              </a:rPr>
              <a:t>Distributed Database Concepts (cont’d.)</a:t>
            </a:r>
          </a:p>
        </p:txBody>
      </p:sp>
      <p:sp>
        <p:nvSpPr>
          <p:cNvPr id="9" name="Content Placeholder 2">
            <a:extLst>
              <a:ext uri="{FF2B5EF4-FFF2-40B4-BE49-F238E27FC236}">
                <a16:creationId xmlns:a16="http://schemas.microsoft.com/office/drawing/2014/main" xmlns="" id="{28EDFBD7-5F25-45F3-9A37-88031A8ED733}"/>
              </a:ext>
            </a:extLst>
          </p:cNvPr>
          <p:cNvSpPr>
            <a:spLocks noGrp="1"/>
          </p:cNvSpPr>
          <p:nvPr>
            <p:ph idx="1"/>
          </p:nvPr>
        </p:nvSpPr>
        <p:spPr>
          <a:xfrm>
            <a:off x="251520" y="1403909"/>
            <a:ext cx="8294687" cy="4572000"/>
          </a:xfrm>
        </p:spPr>
        <p:txBody>
          <a:bodyPr/>
          <a:lstStyle/>
          <a:p>
            <a:pPr>
              <a:lnSpc>
                <a:spcPct val="150000"/>
              </a:lnSpc>
            </a:pPr>
            <a:r>
              <a:rPr lang="en-US" altLang="en-US" dirty="0">
                <a:latin typeface="Arial Narrow" panose="020B0606020202030204" pitchFamily="34" charset="0"/>
              </a:rPr>
              <a:t>Local area network</a:t>
            </a:r>
          </a:p>
          <a:p>
            <a:pPr lvl="1">
              <a:lnSpc>
                <a:spcPct val="150000"/>
              </a:lnSpc>
            </a:pPr>
            <a:r>
              <a:rPr lang="en-US" altLang="en-US" dirty="0">
                <a:latin typeface="Arial Narrow" panose="020B0606020202030204" pitchFamily="34" charset="0"/>
              </a:rPr>
              <a:t>Hubs or cables connect sites</a:t>
            </a:r>
          </a:p>
          <a:p>
            <a:pPr>
              <a:lnSpc>
                <a:spcPct val="150000"/>
              </a:lnSpc>
            </a:pPr>
            <a:r>
              <a:rPr lang="en-US" altLang="en-US" dirty="0">
                <a:latin typeface="Arial Narrow" panose="020B0606020202030204" pitchFamily="34" charset="0"/>
              </a:rPr>
              <a:t>Long-haul or wide area network</a:t>
            </a:r>
          </a:p>
          <a:p>
            <a:pPr lvl="1">
              <a:lnSpc>
                <a:spcPct val="150000"/>
              </a:lnSpc>
            </a:pPr>
            <a:r>
              <a:rPr lang="en-US" altLang="en-US" dirty="0">
                <a:latin typeface="Arial Narrow" panose="020B0606020202030204" pitchFamily="34" charset="0"/>
              </a:rPr>
              <a:t>Telephone lines, cables, wireless, or satellite connections</a:t>
            </a:r>
          </a:p>
          <a:p>
            <a:pPr>
              <a:lnSpc>
                <a:spcPct val="150000"/>
              </a:lnSpc>
            </a:pPr>
            <a:r>
              <a:rPr lang="en-US" altLang="en-US" dirty="0">
                <a:latin typeface="Arial Narrow" panose="020B0606020202030204" pitchFamily="34" charset="0"/>
              </a:rPr>
              <a:t>Network topology defines communication path</a:t>
            </a:r>
          </a:p>
          <a:p>
            <a:pPr>
              <a:lnSpc>
                <a:spcPct val="150000"/>
              </a:lnSpc>
            </a:pPr>
            <a:r>
              <a:rPr lang="en-US" altLang="en-US" dirty="0">
                <a:latin typeface="Arial Narrow" panose="020B0606020202030204" pitchFamily="34" charset="0"/>
              </a:rPr>
              <a:t>Transparency</a:t>
            </a:r>
          </a:p>
          <a:p>
            <a:pPr lvl="1">
              <a:lnSpc>
                <a:spcPct val="150000"/>
              </a:lnSpc>
            </a:pPr>
            <a:r>
              <a:rPr lang="en-US" altLang="en-US" dirty="0">
                <a:latin typeface="Arial Narrow" panose="020B0606020202030204" pitchFamily="34" charset="0"/>
              </a:rPr>
              <a:t>Hiding implementation details from the end user</a:t>
            </a:r>
          </a:p>
          <a:p>
            <a:pPr lvl="1">
              <a:lnSpc>
                <a:spcPct val="150000"/>
              </a:lnSpc>
            </a:pPr>
            <a:endParaRPr lang="en-US" altLang="en-US" dirty="0">
              <a:latin typeface="Arial Narrow" panose="020B0606020202030204" pitchFamily="34" charset="0"/>
            </a:endParaRPr>
          </a:p>
        </p:txBody>
      </p:sp>
    </p:spTree>
    <p:extLst>
      <p:ext uri="{BB962C8B-B14F-4D97-AF65-F5344CB8AC3E}">
        <p14:creationId xmlns:p14="http://schemas.microsoft.com/office/powerpoint/2010/main" xmlns="" val="1268583089"/>
      </p:ext>
    </p:extLst>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xmlns="" id="{E903A8BA-1077-4A27-B958-08B626B84A10}"/>
              </a:ext>
            </a:extLst>
          </p:cNvPr>
          <p:cNvSpPr>
            <a:spLocks noGrp="1"/>
          </p:cNvSpPr>
          <p:nvPr>
            <p:ph type="dt" sz="half" idx="10"/>
          </p:nvPr>
        </p:nvSpPr>
        <p:spPr/>
        <p:txBody>
          <a:bodyPr/>
          <a:lstStyle/>
          <a:p>
            <a:fld id="{4A40633F-2C34-42F1-9B00-1D14BE2E24BA}" type="datetime1">
              <a:rPr lang="en-US" smtClean="0"/>
              <a:pPr/>
              <a:t>10/22/2020</a:t>
            </a:fld>
            <a:endParaRPr lang="en-IN"/>
          </a:p>
        </p:txBody>
      </p:sp>
      <p:sp>
        <p:nvSpPr>
          <p:cNvPr id="4" name="Footer Placeholder 3">
            <a:extLst>
              <a:ext uri="{FF2B5EF4-FFF2-40B4-BE49-F238E27FC236}">
                <a16:creationId xmlns:a16="http://schemas.microsoft.com/office/drawing/2014/main" xmlns="" id="{B65BD899-4780-4ABB-88E9-8D21E819BCE1}"/>
              </a:ext>
            </a:extLst>
          </p:cNvPr>
          <p:cNvSpPr>
            <a:spLocks noGrp="1"/>
          </p:cNvSpPr>
          <p:nvPr>
            <p:ph type="ftr" sz="quarter" idx="11"/>
          </p:nvPr>
        </p:nvSpPr>
        <p:spPr/>
        <p:txBody>
          <a:bodyPr/>
          <a:lstStyle/>
          <a:p>
            <a:r>
              <a:rPr lang="en-IN"/>
              <a:t>DBMS-UNIT-IV</a:t>
            </a:r>
          </a:p>
        </p:txBody>
      </p:sp>
      <p:sp>
        <p:nvSpPr>
          <p:cNvPr id="5" name="Slide Number Placeholder 4">
            <a:extLst>
              <a:ext uri="{FF2B5EF4-FFF2-40B4-BE49-F238E27FC236}">
                <a16:creationId xmlns:a16="http://schemas.microsoft.com/office/drawing/2014/main" xmlns="" id="{2EC0EDD1-7CBB-4E52-979C-CD0AD7823352}"/>
              </a:ext>
            </a:extLst>
          </p:cNvPr>
          <p:cNvSpPr>
            <a:spLocks noGrp="1"/>
          </p:cNvSpPr>
          <p:nvPr>
            <p:ph type="sldNum" sz="quarter" idx="12"/>
          </p:nvPr>
        </p:nvSpPr>
        <p:spPr/>
        <p:txBody>
          <a:bodyPr/>
          <a:lstStyle/>
          <a:p>
            <a:fld id="{0E2B90DE-CA9C-452B-80F9-35262CC2B070}" type="slidenum">
              <a:rPr lang="en-IN" smtClean="0"/>
              <a:pPr/>
              <a:t>55</a:t>
            </a:fld>
            <a:endParaRPr lang="en-IN"/>
          </a:p>
        </p:txBody>
      </p:sp>
      <p:pic>
        <p:nvPicPr>
          <p:cNvPr id="9" name="Picture 8">
            <a:extLst>
              <a:ext uri="{FF2B5EF4-FFF2-40B4-BE49-F238E27FC236}">
                <a16:creationId xmlns:a16="http://schemas.microsoft.com/office/drawing/2014/main" xmlns="" id="{D4F1F08C-EC91-4C84-9017-6F2E117DC826}"/>
              </a:ext>
            </a:extLst>
          </p:cNvPr>
          <p:cNvPicPr>
            <a:picLocks noChangeAspect="1"/>
          </p:cNvPicPr>
          <p:nvPr/>
        </p:nvPicPr>
        <p:blipFill>
          <a:blip r:embed="rId2">
            <a:clrChange>
              <a:clrFrom>
                <a:srgbClr val="000000">
                  <a:alpha val="0"/>
                </a:srgbClr>
              </a:clrFrom>
              <a:clrTo>
                <a:srgbClr val="000000">
                  <a:alpha val="0"/>
                </a:srgbClr>
              </a:clrTo>
            </a:clrChange>
            <a:duotone>
              <a:prstClr val="black"/>
              <a:schemeClr val="accent3">
                <a:tint val="45000"/>
                <a:satMod val="400000"/>
              </a:schemeClr>
            </a:duotone>
            <a:extLst>
              <a:ext uri="{28A0092B-C50C-407E-A947-70E740481C1C}">
                <a14:useLocalDpi xmlns:a14="http://schemas.microsoft.com/office/drawing/2010/main" xmlns="" val="0"/>
              </a:ext>
            </a:extLst>
          </a:blip>
          <a:stretch>
            <a:fillRect/>
          </a:stretch>
        </p:blipFill>
        <p:spPr>
          <a:xfrm>
            <a:off x="1447900" y="1124744"/>
            <a:ext cx="7200800" cy="503893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1" name="TextBox 10">
            <a:extLst>
              <a:ext uri="{FF2B5EF4-FFF2-40B4-BE49-F238E27FC236}">
                <a16:creationId xmlns:a16="http://schemas.microsoft.com/office/drawing/2014/main" xmlns="" id="{B996201C-0A79-4B41-B71D-FDA43C1566A3}"/>
              </a:ext>
            </a:extLst>
          </p:cNvPr>
          <p:cNvSpPr txBox="1"/>
          <p:nvPr/>
        </p:nvSpPr>
        <p:spPr>
          <a:xfrm>
            <a:off x="2286000" y="228600"/>
            <a:ext cx="4572000" cy="523220"/>
          </a:xfrm>
          <a:prstGeom prst="rect">
            <a:avLst/>
          </a:prstGeom>
          <a:noFill/>
        </p:spPr>
        <p:txBody>
          <a:bodyPr wrap="square">
            <a:spAutoFit/>
          </a:bodyPr>
          <a:lstStyle/>
          <a:p>
            <a:pPr algn="ctr"/>
            <a:r>
              <a:rPr lang="en-US" altLang="en-US" sz="2800" dirty="0">
                <a:solidFill>
                  <a:srgbClr val="002060"/>
                </a:solidFill>
                <a:latin typeface="Arial Narrow" panose="020B0606020202030204" pitchFamily="34" charset="0"/>
              </a:rPr>
              <a:t>Distributed Database Example </a:t>
            </a:r>
            <a:endParaRPr lang="en-IN" sz="2800" dirty="0"/>
          </a:p>
        </p:txBody>
      </p:sp>
    </p:spTree>
    <p:extLst>
      <p:ext uri="{BB962C8B-B14F-4D97-AF65-F5344CB8AC3E}">
        <p14:creationId xmlns:p14="http://schemas.microsoft.com/office/powerpoint/2010/main" xmlns="" val="3903502027"/>
      </p:ext>
    </p:extLst>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xmlns="" id="{934D66C9-9112-4498-8C9E-20ABBA740855}"/>
              </a:ext>
            </a:extLst>
          </p:cNvPr>
          <p:cNvSpPr>
            <a:spLocks noGrp="1"/>
          </p:cNvSpPr>
          <p:nvPr>
            <p:ph type="dt" sz="half" idx="10"/>
          </p:nvPr>
        </p:nvSpPr>
        <p:spPr/>
        <p:txBody>
          <a:bodyPr/>
          <a:lstStyle/>
          <a:p>
            <a:fld id="{4A40633F-2C34-42F1-9B00-1D14BE2E24BA}" type="datetime1">
              <a:rPr lang="en-US" smtClean="0"/>
              <a:pPr/>
              <a:t>10/22/2020</a:t>
            </a:fld>
            <a:endParaRPr lang="en-IN"/>
          </a:p>
        </p:txBody>
      </p:sp>
      <p:sp>
        <p:nvSpPr>
          <p:cNvPr id="4" name="Footer Placeholder 3">
            <a:extLst>
              <a:ext uri="{FF2B5EF4-FFF2-40B4-BE49-F238E27FC236}">
                <a16:creationId xmlns:a16="http://schemas.microsoft.com/office/drawing/2014/main" xmlns="" id="{1D13A9CA-4276-4AFD-AD92-9294D1E6A3D0}"/>
              </a:ext>
            </a:extLst>
          </p:cNvPr>
          <p:cNvSpPr>
            <a:spLocks noGrp="1"/>
          </p:cNvSpPr>
          <p:nvPr>
            <p:ph type="ftr" sz="quarter" idx="11"/>
          </p:nvPr>
        </p:nvSpPr>
        <p:spPr/>
        <p:txBody>
          <a:bodyPr/>
          <a:lstStyle/>
          <a:p>
            <a:r>
              <a:rPr lang="en-IN"/>
              <a:t>DBMS-UNIT-IV</a:t>
            </a:r>
          </a:p>
        </p:txBody>
      </p:sp>
      <p:sp>
        <p:nvSpPr>
          <p:cNvPr id="5" name="Slide Number Placeholder 4">
            <a:extLst>
              <a:ext uri="{FF2B5EF4-FFF2-40B4-BE49-F238E27FC236}">
                <a16:creationId xmlns:a16="http://schemas.microsoft.com/office/drawing/2014/main" xmlns="" id="{6AD5E281-0054-4C36-BA13-9E803263BFFC}"/>
              </a:ext>
            </a:extLst>
          </p:cNvPr>
          <p:cNvSpPr>
            <a:spLocks noGrp="1"/>
          </p:cNvSpPr>
          <p:nvPr>
            <p:ph type="sldNum" sz="quarter" idx="12"/>
          </p:nvPr>
        </p:nvSpPr>
        <p:spPr/>
        <p:txBody>
          <a:bodyPr/>
          <a:lstStyle/>
          <a:p>
            <a:fld id="{0E2B90DE-CA9C-452B-80F9-35262CC2B070}" type="slidenum">
              <a:rPr lang="en-IN" smtClean="0"/>
              <a:pPr/>
              <a:t>56</a:t>
            </a:fld>
            <a:endParaRPr lang="en-IN"/>
          </a:p>
        </p:txBody>
      </p:sp>
      <p:sp>
        <p:nvSpPr>
          <p:cNvPr id="8" name="Title 1">
            <a:extLst>
              <a:ext uri="{FF2B5EF4-FFF2-40B4-BE49-F238E27FC236}">
                <a16:creationId xmlns:a16="http://schemas.microsoft.com/office/drawing/2014/main" xmlns="" id="{728757BD-EF15-4F3F-B7EE-36AA82C4D7E1}"/>
              </a:ext>
            </a:extLst>
          </p:cNvPr>
          <p:cNvSpPr>
            <a:spLocks noGrp="1"/>
          </p:cNvSpPr>
          <p:nvPr>
            <p:ph type="title"/>
          </p:nvPr>
        </p:nvSpPr>
        <p:spPr>
          <a:xfrm>
            <a:off x="603504" y="172719"/>
            <a:ext cx="7796213" cy="992187"/>
          </a:xfrm>
        </p:spPr>
        <p:txBody>
          <a:bodyPr/>
          <a:lstStyle/>
          <a:p>
            <a:pPr algn="ctr"/>
            <a:r>
              <a:rPr lang="en-US" altLang="en-US" dirty="0">
                <a:solidFill>
                  <a:srgbClr val="002060"/>
                </a:solidFill>
                <a:latin typeface="Arial Narrow" panose="020B0606020202030204" pitchFamily="34" charset="0"/>
              </a:rPr>
              <a:t>Characteristics of DDB</a:t>
            </a:r>
          </a:p>
        </p:txBody>
      </p:sp>
      <p:sp>
        <p:nvSpPr>
          <p:cNvPr id="9" name="Content Placeholder 2">
            <a:extLst>
              <a:ext uri="{FF2B5EF4-FFF2-40B4-BE49-F238E27FC236}">
                <a16:creationId xmlns:a16="http://schemas.microsoft.com/office/drawing/2014/main" xmlns="" id="{825E6DA0-389F-4B33-9C4B-C297DD8511C7}"/>
              </a:ext>
            </a:extLst>
          </p:cNvPr>
          <p:cNvSpPr>
            <a:spLocks noGrp="1"/>
          </p:cNvSpPr>
          <p:nvPr>
            <p:ph idx="1"/>
          </p:nvPr>
        </p:nvSpPr>
        <p:spPr>
          <a:xfrm>
            <a:off x="251520" y="1164906"/>
            <a:ext cx="8294687" cy="4572000"/>
          </a:xfrm>
        </p:spPr>
        <p:txBody>
          <a:bodyPr>
            <a:noAutofit/>
          </a:bodyPr>
          <a:lstStyle/>
          <a:p>
            <a:pPr marL="0" indent="0">
              <a:lnSpc>
                <a:spcPct val="150000"/>
              </a:lnSpc>
              <a:buNone/>
            </a:pPr>
            <a:r>
              <a:rPr lang="en-US" altLang="en-US" sz="2000" dirty="0">
                <a:solidFill>
                  <a:srgbClr val="FF0000"/>
                </a:solidFill>
                <a:latin typeface="Arial Narrow" panose="020B0606020202030204" pitchFamily="34" charset="0"/>
              </a:rPr>
              <a:t>Types of transparency</a:t>
            </a:r>
          </a:p>
          <a:p>
            <a:pPr lvl="1">
              <a:lnSpc>
                <a:spcPct val="150000"/>
              </a:lnSpc>
            </a:pPr>
            <a:r>
              <a:rPr lang="en-US" altLang="en-US" sz="2000" dirty="0">
                <a:latin typeface="Arial Narrow" panose="020B0606020202030204" pitchFamily="34" charset="0"/>
              </a:rPr>
              <a:t>Data organization transparency</a:t>
            </a:r>
          </a:p>
          <a:p>
            <a:pPr lvl="2">
              <a:lnSpc>
                <a:spcPct val="150000"/>
              </a:lnSpc>
            </a:pPr>
            <a:r>
              <a:rPr lang="en-US" altLang="en-US" dirty="0">
                <a:latin typeface="Arial Narrow" panose="020B0606020202030204" pitchFamily="34" charset="0"/>
              </a:rPr>
              <a:t>Location transparency</a:t>
            </a:r>
          </a:p>
          <a:p>
            <a:pPr lvl="2">
              <a:lnSpc>
                <a:spcPct val="150000"/>
              </a:lnSpc>
            </a:pPr>
            <a:r>
              <a:rPr lang="en-US" altLang="en-US" dirty="0">
                <a:latin typeface="Arial Narrow" panose="020B0606020202030204" pitchFamily="34" charset="0"/>
              </a:rPr>
              <a:t>Naming transparency</a:t>
            </a:r>
          </a:p>
          <a:p>
            <a:pPr lvl="1">
              <a:lnSpc>
                <a:spcPct val="150000"/>
              </a:lnSpc>
            </a:pPr>
            <a:r>
              <a:rPr lang="en-US" altLang="en-US" sz="2000" dirty="0">
                <a:latin typeface="Arial Narrow" panose="020B0606020202030204" pitchFamily="34" charset="0"/>
              </a:rPr>
              <a:t>Replication transparency</a:t>
            </a:r>
          </a:p>
          <a:p>
            <a:pPr lvl="1">
              <a:lnSpc>
                <a:spcPct val="150000"/>
              </a:lnSpc>
            </a:pPr>
            <a:r>
              <a:rPr lang="en-US" altLang="en-US" sz="2000" dirty="0">
                <a:latin typeface="Arial Narrow" panose="020B0606020202030204" pitchFamily="34" charset="0"/>
              </a:rPr>
              <a:t>Fragmentation transparency</a:t>
            </a:r>
          </a:p>
          <a:p>
            <a:pPr lvl="2">
              <a:lnSpc>
                <a:spcPct val="150000"/>
              </a:lnSpc>
            </a:pPr>
            <a:r>
              <a:rPr lang="en-US" altLang="en-US" dirty="0">
                <a:latin typeface="Arial Narrow" panose="020B0606020202030204" pitchFamily="34" charset="0"/>
              </a:rPr>
              <a:t>Horizontal fragmentation</a:t>
            </a:r>
          </a:p>
          <a:p>
            <a:pPr lvl="2">
              <a:lnSpc>
                <a:spcPct val="150000"/>
              </a:lnSpc>
            </a:pPr>
            <a:r>
              <a:rPr lang="en-US" altLang="en-US" dirty="0">
                <a:latin typeface="Arial Narrow" panose="020B0606020202030204" pitchFamily="34" charset="0"/>
              </a:rPr>
              <a:t>Vertical fragmentation</a:t>
            </a:r>
          </a:p>
          <a:p>
            <a:pPr lvl="1">
              <a:lnSpc>
                <a:spcPct val="150000"/>
              </a:lnSpc>
            </a:pPr>
            <a:r>
              <a:rPr lang="en-US" altLang="en-US" sz="2000" dirty="0">
                <a:latin typeface="Arial Narrow" panose="020B0606020202030204" pitchFamily="34" charset="0"/>
              </a:rPr>
              <a:t>Design transparency</a:t>
            </a:r>
          </a:p>
          <a:p>
            <a:pPr lvl="1">
              <a:lnSpc>
                <a:spcPct val="150000"/>
              </a:lnSpc>
            </a:pPr>
            <a:r>
              <a:rPr lang="en-US" altLang="en-US" sz="2000" dirty="0">
                <a:latin typeface="Arial Narrow" panose="020B0606020202030204" pitchFamily="34" charset="0"/>
              </a:rPr>
              <a:t>Execution transparency</a:t>
            </a:r>
          </a:p>
          <a:p>
            <a:pPr lvl="1">
              <a:lnSpc>
                <a:spcPct val="150000"/>
              </a:lnSpc>
            </a:pPr>
            <a:endParaRPr lang="en-US" altLang="en-US" sz="2000" dirty="0">
              <a:latin typeface="Arial Narrow" panose="020B0606020202030204" pitchFamily="34" charset="0"/>
            </a:endParaRPr>
          </a:p>
        </p:txBody>
      </p:sp>
    </p:spTree>
    <p:extLst>
      <p:ext uri="{BB962C8B-B14F-4D97-AF65-F5344CB8AC3E}">
        <p14:creationId xmlns:p14="http://schemas.microsoft.com/office/powerpoint/2010/main" xmlns="" val="655870141"/>
      </p:ext>
    </p:extLst>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xmlns="" id="{F8338D2A-E4E2-45AE-B0C7-6B0D7E7B9C5B}"/>
              </a:ext>
            </a:extLst>
          </p:cNvPr>
          <p:cNvSpPr>
            <a:spLocks noGrp="1"/>
          </p:cNvSpPr>
          <p:nvPr>
            <p:ph type="dt" sz="half" idx="10"/>
          </p:nvPr>
        </p:nvSpPr>
        <p:spPr/>
        <p:txBody>
          <a:bodyPr/>
          <a:lstStyle/>
          <a:p>
            <a:fld id="{4A40633F-2C34-42F1-9B00-1D14BE2E24BA}" type="datetime1">
              <a:rPr lang="en-US" smtClean="0"/>
              <a:pPr/>
              <a:t>10/22/2020</a:t>
            </a:fld>
            <a:endParaRPr lang="en-IN"/>
          </a:p>
        </p:txBody>
      </p:sp>
      <p:sp>
        <p:nvSpPr>
          <p:cNvPr id="4" name="Footer Placeholder 3">
            <a:extLst>
              <a:ext uri="{FF2B5EF4-FFF2-40B4-BE49-F238E27FC236}">
                <a16:creationId xmlns:a16="http://schemas.microsoft.com/office/drawing/2014/main" xmlns="" id="{36005328-C566-4DC6-9B1B-355A63E69E3B}"/>
              </a:ext>
            </a:extLst>
          </p:cNvPr>
          <p:cNvSpPr>
            <a:spLocks noGrp="1"/>
          </p:cNvSpPr>
          <p:nvPr>
            <p:ph type="ftr" sz="quarter" idx="11"/>
          </p:nvPr>
        </p:nvSpPr>
        <p:spPr/>
        <p:txBody>
          <a:bodyPr/>
          <a:lstStyle/>
          <a:p>
            <a:r>
              <a:rPr lang="en-IN"/>
              <a:t>DBMS-UNIT-IV</a:t>
            </a:r>
          </a:p>
        </p:txBody>
      </p:sp>
      <p:sp>
        <p:nvSpPr>
          <p:cNvPr id="5" name="Slide Number Placeholder 4">
            <a:extLst>
              <a:ext uri="{FF2B5EF4-FFF2-40B4-BE49-F238E27FC236}">
                <a16:creationId xmlns:a16="http://schemas.microsoft.com/office/drawing/2014/main" xmlns="" id="{B489D870-4F1E-452B-9C66-96D9222EFB3D}"/>
              </a:ext>
            </a:extLst>
          </p:cNvPr>
          <p:cNvSpPr>
            <a:spLocks noGrp="1"/>
          </p:cNvSpPr>
          <p:nvPr>
            <p:ph type="sldNum" sz="quarter" idx="12"/>
          </p:nvPr>
        </p:nvSpPr>
        <p:spPr/>
        <p:txBody>
          <a:bodyPr/>
          <a:lstStyle/>
          <a:p>
            <a:fld id="{0E2B90DE-CA9C-452B-80F9-35262CC2B070}" type="slidenum">
              <a:rPr lang="en-IN" smtClean="0"/>
              <a:pPr/>
              <a:t>57</a:t>
            </a:fld>
            <a:endParaRPr lang="en-IN"/>
          </a:p>
        </p:txBody>
      </p:sp>
      <p:sp>
        <p:nvSpPr>
          <p:cNvPr id="8" name="Content Placeholder 2">
            <a:extLst>
              <a:ext uri="{FF2B5EF4-FFF2-40B4-BE49-F238E27FC236}">
                <a16:creationId xmlns:a16="http://schemas.microsoft.com/office/drawing/2014/main" xmlns="" id="{1F90FD28-8845-4420-B55B-889CE1673A91}"/>
              </a:ext>
            </a:extLst>
          </p:cNvPr>
          <p:cNvSpPr>
            <a:spLocks noGrp="1"/>
          </p:cNvSpPr>
          <p:nvPr>
            <p:ph idx="1"/>
          </p:nvPr>
        </p:nvSpPr>
        <p:spPr>
          <a:xfrm>
            <a:off x="330889" y="1143000"/>
            <a:ext cx="8294687" cy="4572000"/>
          </a:xfrm>
        </p:spPr>
        <p:txBody>
          <a:bodyPr>
            <a:normAutofit fontScale="92500"/>
          </a:bodyPr>
          <a:lstStyle/>
          <a:p>
            <a:pPr>
              <a:lnSpc>
                <a:spcPct val="150000"/>
              </a:lnSpc>
            </a:pPr>
            <a:r>
              <a:rPr lang="en-US" altLang="en-US" dirty="0">
                <a:solidFill>
                  <a:srgbClr val="FF0000"/>
                </a:solidFill>
                <a:latin typeface="Arial Narrow" panose="020B0606020202030204" pitchFamily="34" charset="0"/>
              </a:rPr>
              <a:t>Availability</a:t>
            </a:r>
          </a:p>
          <a:p>
            <a:pPr lvl="1">
              <a:lnSpc>
                <a:spcPct val="150000"/>
              </a:lnSpc>
            </a:pPr>
            <a:r>
              <a:rPr lang="en-US" dirty="0">
                <a:latin typeface="Arial Narrow" panose="020B0606020202030204" pitchFamily="34" charset="0"/>
              </a:rPr>
              <a:t>Probability that the system is continuously available during a time interval</a:t>
            </a:r>
            <a:endParaRPr lang="en-US" altLang="en-US" dirty="0">
              <a:latin typeface="Arial Narrow" panose="020B0606020202030204" pitchFamily="34" charset="0"/>
            </a:endParaRPr>
          </a:p>
          <a:p>
            <a:pPr>
              <a:lnSpc>
                <a:spcPct val="150000"/>
              </a:lnSpc>
            </a:pPr>
            <a:r>
              <a:rPr lang="en-US" altLang="en-US" dirty="0">
                <a:solidFill>
                  <a:srgbClr val="FF0000"/>
                </a:solidFill>
                <a:latin typeface="Arial Narrow" panose="020B0606020202030204" pitchFamily="34" charset="0"/>
              </a:rPr>
              <a:t>Reliability</a:t>
            </a:r>
          </a:p>
          <a:p>
            <a:pPr lvl="1">
              <a:lnSpc>
                <a:spcPct val="150000"/>
              </a:lnSpc>
            </a:pPr>
            <a:r>
              <a:rPr lang="en-US" altLang="en-US" dirty="0">
                <a:latin typeface="Arial Narrow" panose="020B0606020202030204" pitchFamily="34" charset="0"/>
              </a:rPr>
              <a:t>Probability that the system is running (not down) at a certain time point</a:t>
            </a:r>
          </a:p>
          <a:p>
            <a:pPr>
              <a:lnSpc>
                <a:spcPct val="150000"/>
              </a:lnSpc>
            </a:pPr>
            <a:r>
              <a:rPr lang="en-US" altLang="en-US" dirty="0">
                <a:latin typeface="Arial Narrow" panose="020B0606020202030204" pitchFamily="34" charset="0"/>
              </a:rPr>
              <a:t>Both directly related to faults, errors, and failures</a:t>
            </a:r>
          </a:p>
          <a:p>
            <a:pPr>
              <a:lnSpc>
                <a:spcPct val="150000"/>
              </a:lnSpc>
            </a:pPr>
            <a:r>
              <a:rPr lang="en-US" altLang="en-US" dirty="0">
                <a:latin typeface="Arial Narrow" panose="020B0606020202030204" pitchFamily="34" charset="0"/>
              </a:rPr>
              <a:t>Fault-tolerant approaches</a:t>
            </a:r>
          </a:p>
          <a:p>
            <a:pPr lvl="1">
              <a:lnSpc>
                <a:spcPct val="150000"/>
              </a:lnSpc>
            </a:pPr>
            <a:endParaRPr lang="en-US" altLang="en-US" dirty="0">
              <a:latin typeface="Arial Narrow" panose="020B0606020202030204" pitchFamily="34" charset="0"/>
            </a:endParaRPr>
          </a:p>
        </p:txBody>
      </p:sp>
      <p:sp>
        <p:nvSpPr>
          <p:cNvPr id="9" name="Title 1">
            <a:extLst>
              <a:ext uri="{FF2B5EF4-FFF2-40B4-BE49-F238E27FC236}">
                <a16:creationId xmlns:a16="http://schemas.microsoft.com/office/drawing/2014/main" xmlns="" id="{D42A2C09-2D7F-4319-B99E-69658F6AC672}"/>
              </a:ext>
            </a:extLst>
          </p:cNvPr>
          <p:cNvSpPr>
            <a:spLocks noGrp="1"/>
          </p:cNvSpPr>
          <p:nvPr>
            <p:ph type="title"/>
          </p:nvPr>
        </p:nvSpPr>
        <p:spPr>
          <a:xfrm>
            <a:off x="603504" y="172719"/>
            <a:ext cx="7796213" cy="992187"/>
          </a:xfrm>
        </p:spPr>
        <p:txBody>
          <a:bodyPr/>
          <a:lstStyle/>
          <a:p>
            <a:pPr algn="ctr"/>
            <a:r>
              <a:rPr lang="en-US" altLang="en-US" dirty="0">
                <a:solidFill>
                  <a:srgbClr val="002060"/>
                </a:solidFill>
                <a:latin typeface="Arial Narrow" panose="020B0606020202030204" pitchFamily="34" charset="0"/>
              </a:rPr>
              <a:t>Characteristics of DDB</a:t>
            </a:r>
          </a:p>
        </p:txBody>
      </p:sp>
    </p:spTree>
    <p:extLst>
      <p:ext uri="{BB962C8B-B14F-4D97-AF65-F5344CB8AC3E}">
        <p14:creationId xmlns:p14="http://schemas.microsoft.com/office/powerpoint/2010/main" xmlns="" val="3486726270"/>
      </p:ext>
    </p:extLst>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xmlns="" id="{96E81BAE-6D30-42CE-A00C-909CB8631CB4}"/>
              </a:ext>
            </a:extLst>
          </p:cNvPr>
          <p:cNvSpPr>
            <a:spLocks noGrp="1"/>
          </p:cNvSpPr>
          <p:nvPr>
            <p:ph type="dt" sz="half" idx="10"/>
          </p:nvPr>
        </p:nvSpPr>
        <p:spPr/>
        <p:txBody>
          <a:bodyPr/>
          <a:lstStyle/>
          <a:p>
            <a:fld id="{4A40633F-2C34-42F1-9B00-1D14BE2E24BA}" type="datetime1">
              <a:rPr lang="en-US" smtClean="0"/>
              <a:pPr/>
              <a:t>10/22/2020</a:t>
            </a:fld>
            <a:endParaRPr lang="en-IN"/>
          </a:p>
        </p:txBody>
      </p:sp>
      <p:sp>
        <p:nvSpPr>
          <p:cNvPr id="4" name="Footer Placeholder 3">
            <a:extLst>
              <a:ext uri="{FF2B5EF4-FFF2-40B4-BE49-F238E27FC236}">
                <a16:creationId xmlns:a16="http://schemas.microsoft.com/office/drawing/2014/main" xmlns="" id="{1C7FD328-CAF3-4F70-B6FC-B2B3A2649EA0}"/>
              </a:ext>
            </a:extLst>
          </p:cNvPr>
          <p:cNvSpPr>
            <a:spLocks noGrp="1"/>
          </p:cNvSpPr>
          <p:nvPr>
            <p:ph type="ftr" sz="quarter" idx="11"/>
          </p:nvPr>
        </p:nvSpPr>
        <p:spPr/>
        <p:txBody>
          <a:bodyPr/>
          <a:lstStyle/>
          <a:p>
            <a:r>
              <a:rPr lang="en-IN"/>
              <a:t>DBMS-UNIT-IV</a:t>
            </a:r>
          </a:p>
        </p:txBody>
      </p:sp>
      <p:sp>
        <p:nvSpPr>
          <p:cNvPr id="5" name="Slide Number Placeholder 4">
            <a:extLst>
              <a:ext uri="{FF2B5EF4-FFF2-40B4-BE49-F238E27FC236}">
                <a16:creationId xmlns:a16="http://schemas.microsoft.com/office/drawing/2014/main" xmlns="" id="{33D9351B-7F9E-4DB5-AAA7-8AA4EACB1377}"/>
              </a:ext>
            </a:extLst>
          </p:cNvPr>
          <p:cNvSpPr>
            <a:spLocks noGrp="1"/>
          </p:cNvSpPr>
          <p:nvPr>
            <p:ph type="sldNum" sz="quarter" idx="12"/>
          </p:nvPr>
        </p:nvSpPr>
        <p:spPr/>
        <p:txBody>
          <a:bodyPr/>
          <a:lstStyle/>
          <a:p>
            <a:fld id="{0E2B90DE-CA9C-452B-80F9-35262CC2B070}" type="slidenum">
              <a:rPr lang="en-IN" smtClean="0"/>
              <a:pPr/>
              <a:t>58</a:t>
            </a:fld>
            <a:endParaRPr lang="en-IN"/>
          </a:p>
        </p:txBody>
      </p:sp>
      <p:sp>
        <p:nvSpPr>
          <p:cNvPr id="8" name="Title 1">
            <a:extLst>
              <a:ext uri="{FF2B5EF4-FFF2-40B4-BE49-F238E27FC236}">
                <a16:creationId xmlns:a16="http://schemas.microsoft.com/office/drawing/2014/main" xmlns="" id="{05585C4F-D3D4-43DC-A01E-2FD0BA1E3577}"/>
              </a:ext>
            </a:extLst>
          </p:cNvPr>
          <p:cNvSpPr>
            <a:spLocks noGrp="1"/>
          </p:cNvSpPr>
          <p:nvPr>
            <p:ph type="title"/>
          </p:nvPr>
        </p:nvSpPr>
        <p:spPr>
          <a:xfrm>
            <a:off x="1043608" y="129851"/>
            <a:ext cx="7796213" cy="992187"/>
          </a:xfrm>
        </p:spPr>
        <p:txBody>
          <a:bodyPr/>
          <a:lstStyle/>
          <a:p>
            <a:pPr algn="ctr"/>
            <a:r>
              <a:rPr lang="en-US" dirty="0">
                <a:solidFill>
                  <a:srgbClr val="002060"/>
                </a:solidFill>
                <a:latin typeface="Arial Narrow" panose="020B0606020202030204" pitchFamily="34" charset="0"/>
              </a:rPr>
              <a:t>Scalability and Partition Tolerance</a:t>
            </a:r>
          </a:p>
        </p:txBody>
      </p:sp>
      <p:sp>
        <p:nvSpPr>
          <p:cNvPr id="9" name="Content Placeholder 2">
            <a:extLst>
              <a:ext uri="{FF2B5EF4-FFF2-40B4-BE49-F238E27FC236}">
                <a16:creationId xmlns:a16="http://schemas.microsoft.com/office/drawing/2014/main" xmlns="" id="{2C73BD31-6C02-49A7-A02F-21D0F762E2C2}"/>
              </a:ext>
            </a:extLst>
          </p:cNvPr>
          <p:cNvSpPr>
            <a:spLocks noGrp="1"/>
          </p:cNvSpPr>
          <p:nvPr>
            <p:ph idx="1"/>
          </p:nvPr>
        </p:nvSpPr>
        <p:spPr>
          <a:xfrm>
            <a:off x="251520" y="1313316"/>
            <a:ext cx="8294687" cy="4572000"/>
          </a:xfrm>
        </p:spPr>
        <p:txBody>
          <a:bodyPr/>
          <a:lstStyle/>
          <a:p>
            <a:pPr>
              <a:lnSpc>
                <a:spcPct val="150000"/>
              </a:lnSpc>
            </a:pPr>
            <a:r>
              <a:rPr lang="en-US" dirty="0">
                <a:solidFill>
                  <a:srgbClr val="FF0000"/>
                </a:solidFill>
              </a:rPr>
              <a:t>Horizontal scalability</a:t>
            </a:r>
          </a:p>
          <a:p>
            <a:pPr lvl="1">
              <a:lnSpc>
                <a:spcPct val="150000"/>
              </a:lnSpc>
            </a:pPr>
            <a:r>
              <a:rPr lang="en-US" dirty="0"/>
              <a:t>Expanding the number of nodes in a distributed system</a:t>
            </a:r>
          </a:p>
          <a:p>
            <a:pPr>
              <a:lnSpc>
                <a:spcPct val="150000"/>
              </a:lnSpc>
            </a:pPr>
            <a:r>
              <a:rPr lang="en-US" dirty="0">
                <a:solidFill>
                  <a:srgbClr val="FF0000"/>
                </a:solidFill>
              </a:rPr>
              <a:t>Vertical scalability</a:t>
            </a:r>
          </a:p>
          <a:p>
            <a:pPr lvl="1">
              <a:lnSpc>
                <a:spcPct val="150000"/>
              </a:lnSpc>
            </a:pPr>
            <a:r>
              <a:rPr lang="en-US" dirty="0"/>
              <a:t>Expanding capacity of the individual nodes</a:t>
            </a:r>
          </a:p>
          <a:p>
            <a:pPr>
              <a:lnSpc>
                <a:spcPct val="150000"/>
              </a:lnSpc>
            </a:pPr>
            <a:r>
              <a:rPr lang="en-US" dirty="0">
                <a:solidFill>
                  <a:srgbClr val="FF0000"/>
                </a:solidFill>
              </a:rPr>
              <a:t>Partition tolerance</a:t>
            </a:r>
          </a:p>
          <a:p>
            <a:pPr lvl="1">
              <a:lnSpc>
                <a:spcPct val="150000"/>
              </a:lnSpc>
            </a:pPr>
            <a:r>
              <a:rPr lang="en-US" dirty="0"/>
              <a:t>System should have the capacity to continue operating while the network is partitioned</a:t>
            </a:r>
          </a:p>
        </p:txBody>
      </p:sp>
    </p:spTree>
    <p:extLst>
      <p:ext uri="{BB962C8B-B14F-4D97-AF65-F5344CB8AC3E}">
        <p14:creationId xmlns:p14="http://schemas.microsoft.com/office/powerpoint/2010/main" xmlns="" val="503369736"/>
      </p:ext>
    </p:extLst>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xmlns="" id="{8AE70484-F165-4B8F-A50D-30BAA8B60395}"/>
              </a:ext>
            </a:extLst>
          </p:cNvPr>
          <p:cNvSpPr>
            <a:spLocks noGrp="1"/>
          </p:cNvSpPr>
          <p:nvPr>
            <p:ph type="dt" sz="half" idx="10"/>
          </p:nvPr>
        </p:nvSpPr>
        <p:spPr/>
        <p:txBody>
          <a:bodyPr/>
          <a:lstStyle/>
          <a:p>
            <a:fld id="{4A40633F-2C34-42F1-9B00-1D14BE2E24BA}" type="datetime1">
              <a:rPr lang="en-US" smtClean="0"/>
              <a:pPr/>
              <a:t>10/22/2020</a:t>
            </a:fld>
            <a:endParaRPr lang="en-IN"/>
          </a:p>
        </p:txBody>
      </p:sp>
      <p:sp>
        <p:nvSpPr>
          <p:cNvPr id="4" name="Footer Placeholder 3">
            <a:extLst>
              <a:ext uri="{FF2B5EF4-FFF2-40B4-BE49-F238E27FC236}">
                <a16:creationId xmlns:a16="http://schemas.microsoft.com/office/drawing/2014/main" xmlns="" id="{43693965-E1AE-4751-B01F-BACC853755C1}"/>
              </a:ext>
            </a:extLst>
          </p:cNvPr>
          <p:cNvSpPr>
            <a:spLocks noGrp="1"/>
          </p:cNvSpPr>
          <p:nvPr>
            <p:ph type="ftr" sz="quarter" idx="11"/>
          </p:nvPr>
        </p:nvSpPr>
        <p:spPr/>
        <p:txBody>
          <a:bodyPr/>
          <a:lstStyle/>
          <a:p>
            <a:r>
              <a:rPr lang="en-IN"/>
              <a:t>DBMS-UNIT-IV</a:t>
            </a:r>
          </a:p>
        </p:txBody>
      </p:sp>
      <p:sp>
        <p:nvSpPr>
          <p:cNvPr id="5" name="Slide Number Placeholder 4">
            <a:extLst>
              <a:ext uri="{FF2B5EF4-FFF2-40B4-BE49-F238E27FC236}">
                <a16:creationId xmlns:a16="http://schemas.microsoft.com/office/drawing/2014/main" xmlns="" id="{C32C34B5-88F6-4D66-AB2C-70FD71210D2D}"/>
              </a:ext>
            </a:extLst>
          </p:cNvPr>
          <p:cNvSpPr>
            <a:spLocks noGrp="1"/>
          </p:cNvSpPr>
          <p:nvPr>
            <p:ph type="sldNum" sz="quarter" idx="12"/>
          </p:nvPr>
        </p:nvSpPr>
        <p:spPr/>
        <p:txBody>
          <a:bodyPr/>
          <a:lstStyle/>
          <a:p>
            <a:fld id="{0E2B90DE-CA9C-452B-80F9-35262CC2B070}" type="slidenum">
              <a:rPr lang="en-IN" smtClean="0"/>
              <a:pPr/>
              <a:t>59</a:t>
            </a:fld>
            <a:endParaRPr lang="en-IN"/>
          </a:p>
        </p:txBody>
      </p:sp>
      <p:sp>
        <p:nvSpPr>
          <p:cNvPr id="8" name="Title 1">
            <a:extLst>
              <a:ext uri="{FF2B5EF4-FFF2-40B4-BE49-F238E27FC236}">
                <a16:creationId xmlns:a16="http://schemas.microsoft.com/office/drawing/2014/main" xmlns="" id="{EF384C61-2370-410C-A312-9A1C7AB34C7F}"/>
              </a:ext>
            </a:extLst>
          </p:cNvPr>
          <p:cNvSpPr>
            <a:spLocks noGrp="1"/>
          </p:cNvSpPr>
          <p:nvPr>
            <p:ph type="title"/>
          </p:nvPr>
        </p:nvSpPr>
        <p:spPr>
          <a:xfrm>
            <a:off x="228600" y="303213"/>
            <a:ext cx="7796213" cy="992187"/>
          </a:xfrm>
        </p:spPr>
        <p:txBody>
          <a:bodyPr/>
          <a:lstStyle/>
          <a:p>
            <a:pPr algn="ctr"/>
            <a:r>
              <a:rPr lang="en-US" dirty="0">
                <a:solidFill>
                  <a:srgbClr val="002060"/>
                </a:solidFill>
                <a:latin typeface="Arial Narrow" panose="020B0606020202030204" pitchFamily="34" charset="0"/>
              </a:rPr>
              <a:t>Autonomy</a:t>
            </a:r>
          </a:p>
        </p:txBody>
      </p:sp>
      <p:sp>
        <p:nvSpPr>
          <p:cNvPr id="9" name="Content Placeholder 2">
            <a:extLst>
              <a:ext uri="{FF2B5EF4-FFF2-40B4-BE49-F238E27FC236}">
                <a16:creationId xmlns:a16="http://schemas.microsoft.com/office/drawing/2014/main" xmlns="" id="{7D1566D0-41DA-4ABF-8EF1-7B0FF469A908}"/>
              </a:ext>
            </a:extLst>
          </p:cNvPr>
          <p:cNvSpPr>
            <a:spLocks noGrp="1"/>
          </p:cNvSpPr>
          <p:nvPr>
            <p:ph idx="1"/>
          </p:nvPr>
        </p:nvSpPr>
        <p:spPr>
          <a:xfrm>
            <a:off x="228600" y="1417999"/>
            <a:ext cx="8294687" cy="4572000"/>
          </a:xfrm>
        </p:spPr>
        <p:txBody>
          <a:bodyPr>
            <a:normAutofit fontScale="92500" lnSpcReduction="20000"/>
          </a:bodyPr>
          <a:lstStyle/>
          <a:p>
            <a:pPr marL="0" indent="0">
              <a:lnSpc>
                <a:spcPct val="150000"/>
              </a:lnSpc>
              <a:buNone/>
            </a:pPr>
            <a:r>
              <a:rPr lang="en-US" dirty="0">
                <a:latin typeface="Arial Narrow" panose="020B0606020202030204" pitchFamily="34" charset="0"/>
              </a:rPr>
              <a:t>Determines extent to which individual nodes can operate independently</a:t>
            </a:r>
          </a:p>
          <a:p>
            <a:pPr>
              <a:lnSpc>
                <a:spcPct val="150000"/>
              </a:lnSpc>
            </a:pPr>
            <a:r>
              <a:rPr lang="en-US" dirty="0">
                <a:solidFill>
                  <a:srgbClr val="C00000"/>
                </a:solidFill>
                <a:latin typeface="Arial Narrow" panose="020B0606020202030204" pitchFamily="34" charset="0"/>
              </a:rPr>
              <a:t>Design autonomy</a:t>
            </a:r>
          </a:p>
          <a:p>
            <a:pPr lvl="1">
              <a:lnSpc>
                <a:spcPct val="150000"/>
              </a:lnSpc>
            </a:pPr>
            <a:r>
              <a:rPr lang="en-US" dirty="0">
                <a:latin typeface="Arial Narrow" panose="020B0606020202030204" pitchFamily="34" charset="0"/>
              </a:rPr>
              <a:t>Independence of data model usage and transaction management techniques among nodes</a:t>
            </a:r>
          </a:p>
          <a:p>
            <a:pPr>
              <a:lnSpc>
                <a:spcPct val="150000"/>
              </a:lnSpc>
            </a:pPr>
            <a:r>
              <a:rPr lang="en-US" dirty="0">
                <a:solidFill>
                  <a:srgbClr val="C00000"/>
                </a:solidFill>
                <a:latin typeface="Arial Narrow" panose="020B0606020202030204" pitchFamily="34" charset="0"/>
              </a:rPr>
              <a:t>Communication autonomy</a:t>
            </a:r>
          </a:p>
          <a:p>
            <a:pPr lvl="1">
              <a:lnSpc>
                <a:spcPct val="150000"/>
              </a:lnSpc>
            </a:pPr>
            <a:r>
              <a:rPr lang="en-US" dirty="0">
                <a:latin typeface="Arial Narrow" panose="020B0606020202030204" pitchFamily="34" charset="0"/>
              </a:rPr>
              <a:t>Determines the extent to which each node can decide on sharing information with other nodes</a:t>
            </a:r>
          </a:p>
          <a:p>
            <a:pPr>
              <a:lnSpc>
                <a:spcPct val="150000"/>
              </a:lnSpc>
            </a:pPr>
            <a:r>
              <a:rPr lang="en-US" dirty="0">
                <a:solidFill>
                  <a:srgbClr val="C00000"/>
                </a:solidFill>
                <a:latin typeface="Arial Narrow" panose="020B0606020202030204" pitchFamily="34" charset="0"/>
              </a:rPr>
              <a:t>Execution autonomy</a:t>
            </a:r>
          </a:p>
          <a:p>
            <a:pPr lvl="1">
              <a:lnSpc>
                <a:spcPct val="150000"/>
              </a:lnSpc>
            </a:pPr>
            <a:r>
              <a:rPr lang="en-US" dirty="0">
                <a:latin typeface="Arial Narrow" panose="020B0606020202030204" pitchFamily="34" charset="0"/>
              </a:rPr>
              <a:t>Independence of users to act as they please</a:t>
            </a:r>
          </a:p>
        </p:txBody>
      </p:sp>
    </p:spTree>
    <p:extLst>
      <p:ext uri="{BB962C8B-B14F-4D97-AF65-F5344CB8AC3E}">
        <p14:creationId xmlns:p14="http://schemas.microsoft.com/office/powerpoint/2010/main" xmlns="" val="312832546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A40633F-2C34-42F1-9B00-1D14BE2E24BA}" type="datetime1">
              <a:rPr lang="en-US" smtClean="0"/>
              <a:pPr/>
              <a:t>10/22/2020</a:t>
            </a:fld>
            <a:endParaRPr lang="en-IN"/>
          </a:p>
        </p:txBody>
      </p:sp>
      <p:sp>
        <p:nvSpPr>
          <p:cNvPr id="4" name="Footer Placeholder 3"/>
          <p:cNvSpPr>
            <a:spLocks noGrp="1"/>
          </p:cNvSpPr>
          <p:nvPr>
            <p:ph type="ftr" sz="quarter" idx="11"/>
          </p:nvPr>
        </p:nvSpPr>
        <p:spPr/>
        <p:txBody>
          <a:bodyPr/>
          <a:lstStyle/>
          <a:p>
            <a:r>
              <a:rPr lang="en-IN"/>
              <a:t>DBMS-UNIT-IV</a:t>
            </a:r>
          </a:p>
        </p:txBody>
      </p:sp>
      <p:sp>
        <p:nvSpPr>
          <p:cNvPr id="5" name="Slide Number Placeholder 4"/>
          <p:cNvSpPr>
            <a:spLocks noGrp="1"/>
          </p:cNvSpPr>
          <p:nvPr>
            <p:ph type="sldNum" sz="quarter" idx="12"/>
          </p:nvPr>
        </p:nvSpPr>
        <p:spPr/>
        <p:txBody>
          <a:bodyPr/>
          <a:lstStyle/>
          <a:p>
            <a:fld id="{0E2B90DE-CA9C-452B-80F9-35262CC2B070}" type="slidenum">
              <a:rPr lang="en-IN" smtClean="0"/>
              <a:pPr/>
              <a:t>6</a:t>
            </a:fld>
            <a:endParaRPr lang="en-IN"/>
          </a:p>
        </p:txBody>
      </p:sp>
      <p:pic>
        <p:nvPicPr>
          <p:cNvPr id="8" name="Picture 7"/>
          <p:cNvPicPr>
            <a:picLocks noChangeAspect="1"/>
          </p:cNvPicPr>
          <p:nvPr/>
        </p:nvPicPr>
        <p:blipFill>
          <a:blip r:embed="rId2"/>
          <a:stretch>
            <a:fillRect/>
          </a:stretch>
        </p:blipFill>
        <p:spPr>
          <a:xfrm>
            <a:off x="854399" y="1052736"/>
            <a:ext cx="8044801" cy="2714320"/>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187624" y="3630386"/>
            <a:ext cx="6646118" cy="3048000"/>
          </a:xfrm>
          <a:prstGeom prst="rect">
            <a:avLst/>
          </a:prstGeom>
        </p:spPr>
      </p:pic>
    </p:spTree>
    <p:extLst>
      <p:ext uri="{BB962C8B-B14F-4D97-AF65-F5344CB8AC3E}">
        <p14:creationId xmlns:p14="http://schemas.microsoft.com/office/powerpoint/2010/main" xmlns="" val="2794277302"/>
      </p:ext>
    </p:extLst>
  </p:cSld>
  <p:clrMapOvr>
    <a:masterClrMapping/>
  </p:clrMapOvr>
  <p:transition>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xmlns="" id="{9F4C9147-7256-4E56-BB97-D7DDBDF44CB4}"/>
              </a:ext>
            </a:extLst>
          </p:cNvPr>
          <p:cNvSpPr>
            <a:spLocks noGrp="1"/>
          </p:cNvSpPr>
          <p:nvPr>
            <p:ph type="dt" sz="half" idx="10"/>
          </p:nvPr>
        </p:nvSpPr>
        <p:spPr/>
        <p:txBody>
          <a:bodyPr/>
          <a:lstStyle/>
          <a:p>
            <a:fld id="{4A40633F-2C34-42F1-9B00-1D14BE2E24BA}" type="datetime1">
              <a:rPr lang="en-US" smtClean="0"/>
              <a:pPr/>
              <a:t>10/22/2020</a:t>
            </a:fld>
            <a:endParaRPr lang="en-IN"/>
          </a:p>
        </p:txBody>
      </p:sp>
      <p:sp>
        <p:nvSpPr>
          <p:cNvPr id="4" name="Footer Placeholder 3">
            <a:extLst>
              <a:ext uri="{FF2B5EF4-FFF2-40B4-BE49-F238E27FC236}">
                <a16:creationId xmlns:a16="http://schemas.microsoft.com/office/drawing/2014/main" xmlns="" id="{2F6622D6-0B41-4AEF-843A-F96009320A72}"/>
              </a:ext>
            </a:extLst>
          </p:cNvPr>
          <p:cNvSpPr>
            <a:spLocks noGrp="1"/>
          </p:cNvSpPr>
          <p:nvPr>
            <p:ph type="ftr" sz="quarter" idx="11"/>
          </p:nvPr>
        </p:nvSpPr>
        <p:spPr/>
        <p:txBody>
          <a:bodyPr/>
          <a:lstStyle/>
          <a:p>
            <a:r>
              <a:rPr lang="en-IN"/>
              <a:t>DBMS-UNIT-IV</a:t>
            </a:r>
          </a:p>
        </p:txBody>
      </p:sp>
      <p:sp>
        <p:nvSpPr>
          <p:cNvPr id="5" name="Slide Number Placeholder 4">
            <a:extLst>
              <a:ext uri="{FF2B5EF4-FFF2-40B4-BE49-F238E27FC236}">
                <a16:creationId xmlns:a16="http://schemas.microsoft.com/office/drawing/2014/main" xmlns="" id="{C0613096-4A49-4D66-95C4-D780E76EB1DE}"/>
              </a:ext>
            </a:extLst>
          </p:cNvPr>
          <p:cNvSpPr>
            <a:spLocks noGrp="1"/>
          </p:cNvSpPr>
          <p:nvPr>
            <p:ph type="sldNum" sz="quarter" idx="12"/>
          </p:nvPr>
        </p:nvSpPr>
        <p:spPr/>
        <p:txBody>
          <a:bodyPr/>
          <a:lstStyle/>
          <a:p>
            <a:fld id="{0E2B90DE-CA9C-452B-80F9-35262CC2B070}" type="slidenum">
              <a:rPr lang="en-IN" smtClean="0"/>
              <a:pPr/>
              <a:t>60</a:t>
            </a:fld>
            <a:endParaRPr lang="en-IN"/>
          </a:p>
        </p:txBody>
      </p:sp>
      <p:sp>
        <p:nvSpPr>
          <p:cNvPr id="8" name="Title 1">
            <a:extLst>
              <a:ext uri="{FF2B5EF4-FFF2-40B4-BE49-F238E27FC236}">
                <a16:creationId xmlns:a16="http://schemas.microsoft.com/office/drawing/2014/main" xmlns="" id="{C218D33B-E7F3-43DB-90C4-73DDDD869BE2}"/>
              </a:ext>
            </a:extLst>
          </p:cNvPr>
          <p:cNvSpPr>
            <a:spLocks noGrp="1"/>
          </p:cNvSpPr>
          <p:nvPr>
            <p:ph type="title"/>
          </p:nvPr>
        </p:nvSpPr>
        <p:spPr>
          <a:xfrm>
            <a:off x="1115616" y="185835"/>
            <a:ext cx="7796213" cy="992187"/>
          </a:xfrm>
        </p:spPr>
        <p:txBody>
          <a:bodyPr>
            <a:normAutofit/>
          </a:bodyPr>
          <a:lstStyle/>
          <a:p>
            <a:pPr algn="ctr"/>
            <a:r>
              <a:rPr lang="en-US" dirty="0">
                <a:solidFill>
                  <a:srgbClr val="002060"/>
                </a:solidFill>
                <a:latin typeface="Arial Narrow" panose="020B0606020202030204" pitchFamily="34" charset="0"/>
              </a:rPr>
              <a:t>Advantages of Distributed Databases</a:t>
            </a:r>
          </a:p>
        </p:txBody>
      </p:sp>
      <p:sp>
        <p:nvSpPr>
          <p:cNvPr id="9" name="Content Placeholder 2">
            <a:extLst>
              <a:ext uri="{FF2B5EF4-FFF2-40B4-BE49-F238E27FC236}">
                <a16:creationId xmlns:a16="http://schemas.microsoft.com/office/drawing/2014/main" xmlns="" id="{13FFFC60-3757-4B7C-8B10-E65379C4C9C0}"/>
              </a:ext>
            </a:extLst>
          </p:cNvPr>
          <p:cNvSpPr>
            <a:spLocks noGrp="1"/>
          </p:cNvSpPr>
          <p:nvPr>
            <p:ph idx="1"/>
          </p:nvPr>
        </p:nvSpPr>
        <p:spPr>
          <a:xfrm>
            <a:off x="251520" y="1350174"/>
            <a:ext cx="8294687" cy="4572000"/>
          </a:xfrm>
        </p:spPr>
        <p:txBody>
          <a:bodyPr>
            <a:normAutofit fontScale="92500" lnSpcReduction="10000"/>
          </a:bodyPr>
          <a:lstStyle/>
          <a:p>
            <a:pPr>
              <a:lnSpc>
                <a:spcPct val="150000"/>
              </a:lnSpc>
            </a:pPr>
            <a:r>
              <a:rPr lang="en-US" dirty="0">
                <a:solidFill>
                  <a:srgbClr val="C00000"/>
                </a:solidFill>
                <a:latin typeface="Arial Narrow" panose="020B0606020202030204" pitchFamily="34" charset="0"/>
              </a:rPr>
              <a:t>Improved ease and flexibility of application development</a:t>
            </a:r>
          </a:p>
          <a:p>
            <a:pPr lvl="1">
              <a:lnSpc>
                <a:spcPct val="150000"/>
              </a:lnSpc>
            </a:pPr>
            <a:r>
              <a:rPr lang="en-US" dirty="0">
                <a:latin typeface="Arial Narrow" panose="020B0606020202030204" pitchFamily="34" charset="0"/>
              </a:rPr>
              <a:t>Development at geographically dispersed sites</a:t>
            </a:r>
          </a:p>
          <a:p>
            <a:pPr>
              <a:lnSpc>
                <a:spcPct val="150000"/>
              </a:lnSpc>
            </a:pPr>
            <a:r>
              <a:rPr lang="en-US" dirty="0">
                <a:solidFill>
                  <a:srgbClr val="C00000"/>
                </a:solidFill>
                <a:latin typeface="Arial Narrow" panose="020B0606020202030204" pitchFamily="34" charset="0"/>
              </a:rPr>
              <a:t>Increased availability</a:t>
            </a:r>
          </a:p>
          <a:p>
            <a:pPr lvl="1">
              <a:lnSpc>
                <a:spcPct val="150000"/>
              </a:lnSpc>
            </a:pPr>
            <a:r>
              <a:rPr lang="en-US" dirty="0">
                <a:latin typeface="Arial Narrow" panose="020B0606020202030204" pitchFamily="34" charset="0"/>
              </a:rPr>
              <a:t>Isolate faults to their site of origin</a:t>
            </a:r>
          </a:p>
          <a:p>
            <a:pPr>
              <a:lnSpc>
                <a:spcPct val="150000"/>
              </a:lnSpc>
            </a:pPr>
            <a:r>
              <a:rPr lang="en-US" dirty="0">
                <a:solidFill>
                  <a:srgbClr val="C00000"/>
                </a:solidFill>
                <a:latin typeface="Arial Narrow" panose="020B0606020202030204" pitchFamily="34" charset="0"/>
              </a:rPr>
              <a:t>Improved performance</a:t>
            </a:r>
          </a:p>
          <a:p>
            <a:pPr lvl="1">
              <a:lnSpc>
                <a:spcPct val="150000"/>
              </a:lnSpc>
            </a:pPr>
            <a:r>
              <a:rPr lang="en-US" dirty="0">
                <a:latin typeface="Arial Narrow" panose="020B0606020202030204" pitchFamily="34" charset="0"/>
              </a:rPr>
              <a:t>Data localization</a:t>
            </a:r>
          </a:p>
          <a:p>
            <a:pPr>
              <a:lnSpc>
                <a:spcPct val="150000"/>
              </a:lnSpc>
            </a:pPr>
            <a:r>
              <a:rPr lang="en-US" dirty="0">
                <a:solidFill>
                  <a:srgbClr val="C00000"/>
                </a:solidFill>
                <a:latin typeface="Arial Narrow" panose="020B0606020202030204" pitchFamily="34" charset="0"/>
              </a:rPr>
              <a:t>Easier expansion via scalability</a:t>
            </a:r>
          </a:p>
          <a:p>
            <a:pPr lvl="1">
              <a:lnSpc>
                <a:spcPct val="150000"/>
              </a:lnSpc>
            </a:pPr>
            <a:r>
              <a:rPr lang="en-US" dirty="0">
                <a:latin typeface="Arial Narrow" panose="020B0606020202030204" pitchFamily="34" charset="0"/>
              </a:rPr>
              <a:t>Easier than in non-distributed systems</a:t>
            </a:r>
          </a:p>
        </p:txBody>
      </p:sp>
    </p:spTree>
    <p:extLst>
      <p:ext uri="{BB962C8B-B14F-4D97-AF65-F5344CB8AC3E}">
        <p14:creationId xmlns:p14="http://schemas.microsoft.com/office/powerpoint/2010/main" xmlns="" val="3478277548"/>
      </p:ext>
    </p:extLst>
  </p:cSld>
  <p:clrMapOvr>
    <a:masterClrMapping/>
  </p:clrMapOvr>
  <p:transition>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xmlns="" id="{CB8F37C4-5FB5-45B0-AE47-C27C8DAC00C2}"/>
              </a:ext>
            </a:extLst>
          </p:cNvPr>
          <p:cNvSpPr>
            <a:spLocks noGrp="1"/>
          </p:cNvSpPr>
          <p:nvPr>
            <p:ph type="dt" sz="half" idx="10"/>
          </p:nvPr>
        </p:nvSpPr>
        <p:spPr/>
        <p:txBody>
          <a:bodyPr/>
          <a:lstStyle/>
          <a:p>
            <a:fld id="{4A40633F-2C34-42F1-9B00-1D14BE2E24BA}" type="datetime1">
              <a:rPr lang="en-US" smtClean="0"/>
              <a:pPr/>
              <a:t>10/22/2020</a:t>
            </a:fld>
            <a:endParaRPr lang="en-IN"/>
          </a:p>
        </p:txBody>
      </p:sp>
      <p:sp>
        <p:nvSpPr>
          <p:cNvPr id="4" name="Footer Placeholder 3">
            <a:extLst>
              <a:ext uri="{FF2B5EF4-FFF2-40B4-BE49-F238E27FC236}">
                <a16:creationId xmlns:a16="http://schemas.microsoft.com/office/drawing/2014/main" xmlns="" id="{B61F3511-BA65-4796-8590-DF87E422A6AC}"/>
              </a:ext>
            </a:extLst>
          </p:cNvPr>
          <p:cNvSpPr>
            <a:spLocks noGrp="1"/>
          </p:cNvSpPr>
          <p:nvPr>
            <p:ph type="ftr" sz="quarter" idx="11"/>
          </p:nvPr>
        </p:nvSpPr>
        <p:spPr/>
        <p:txBody>
          <a:bodyPr/>
          <a:lstStyle/>
          <a:p>
            <a:r>
              <a:rPr lang="en-IN"/>
              <a:t>DBMS-UNIT-IV</a:t>
            </a:r>
          </a:p>
        </p:txBody>
      </p:sp>
      <p:sp>
        <p:nvSpPr>
          <p:cNvPr id="5" name="Slide Number Placeholder 4">
            <a:extLst>
              <a:ext uri="{FF2B5EF4-FFF2-40B4-BE49-F238E27FC236}">
                <a16:creationId xmlns:a16="http://schemas.microsoft.com/office/drawing/2014/main" xmlns="" id="{7A5CCF67-8EAE-4496-8B84-67A636B02305}"/>
              </a:ext>
            </a:extLst>
          </p:cNvPr>
          <p:cNvSpPr>
            <a:spLocks noGrp="1"/>
          </p:cNvSpPr>
          <p:nvPr>
            <p:ph type="sldNum" sz="quarter" idx="12"/>
          </p:nvPr>
        </p:nvSpPr>
        <p:spPr/>
        <p:txBody>
          <a:bodyPr/>
          <a:lstStyle/>
          <a:p>
            <a:fld id="{0E2B90DE-CA9C-452B-80F9-35262CC2B070}" type="slidenum">
              <a:rPr lang="en-IN" smtClean="0"/>
              <a:pPr/>
              <a:t>61</a:t>
            </a:fld>
            <a:endParaRPr lang="en-IN"/>
          </a:p>
        </p:txBody>
      </p:sp>
      <p:sp>
        <p:nvSpPr>
          <p:cNvPr id="8" name="Title 1">
            <a:extLst>
              <a:ext uri="{FF2B5EF4-FFF2-40B4-BE49-F238E27FC236}">
                <a16:creationId xmlns:a16="http://schemas.microsoft.com/office/drawing/2014/main" xmlns="" id="{6E8DF452-CB1E-4CFC-961E-B1FD1238A162}"/>
              </a:ext>
            </a:extLst>
          </p:cNvPr>
          <p:cNvSpPr>
            <a:spLocks noGrp="1"/>
          </p:cNvSpPr>
          <p:nvPr>
            <p:ph type="title"/>
          </p:nvPr>
        </p:nvSpPr>
        <p:spPr>
          <a:xfrm>
            <a:off x="1331640" y="-58558"/>
            <a:ext cx="7418784" cy="1068387"/>
          </a:xfrm>
        </p:spPr>
        <p:txBody>
          <a:bodyPr/>
          <a:lstStyle/>
          <a:p>
            <a:r>
              <a:rPr lang="en-US" altLang="en-US" sz="2800" b="1" dirty="0">
                <a:solidFill>
                  <a:srgbClr val="002060"/>
                </a:solidFill>
                <a:latin typeface="Arial Narrow" panose="020B0606020202030204" pitchFamily="34" charset="0"/>
              </a:rPr>
              <a:t>Data Fragmentation in Distributed Database Design</a:t>
            </a:r>
          </a:p>
        </p:txBody>
      </p:sp>
      <p:sp>
        <p:nvSpPr>
          <p:cNvPr id="9" name="Content Placeholder 2">
            <a:extLst>
              <a:ext uri="{FF2B5EF4-FFF2-40B4-BE49-F238E27FC236}">
                <a16:creationId xmlns:a16="http://schemas.microsoft.com/office/drawing/2014/main" xmlns="" id="{2DCA972A-0E1E-4C68-94F4-59DB4DE0A86F}"/>
              </a:ext>
            </a:extLst>
          </p:cNvPr>
          <p:cNvSpPr>
            <a:spLocks noGrp="1"/>
          </p:cNvSpPr>
          <p:nvPr>
            <p:ph idx="1"/>
          </p:nvPr>
        </p:nvSpPr>
        <p:spPr>
          <a:xfrm>
            <a:off x="251520" y="1196752"/>
            <a:ext cx="8294687" cy="4572000"/>
          </a:xfrm>
        </p:spPr>
        <p:txBody>
          <a:bodyPr>
            <a:normAutofit fontScale="92500" lnSpcReduction="20000"/>
          </a:bodyPr>
          <a:lstStyle/>
          <a:p>
            <a:pPr>
              <a:lnSpc>
                <a:spcPct val="150000"/>
              </a:lnSpc>
            </a:pPr>
            <a:r>
              <a:rPr lang="en-US" altLang="en-US" dirty="0">
                <a:solidFill>
                  <a:srgbClr val="C00000"/>
                </a:solidFill>
                <a:latin typeface="Arial Narrow" panose="020B0606020202030204" pitchFamily="34" charset="0"/>
              </a:rPr>
              <a:t>Fragments</a:t>
            </a:r>
          </a:p>
          <a:p>
            <a:pPr lvl="1">
              <a:lnSpc>
                <a:spcPct val="150000"/>
              </a:lnSpc>
            </a:pPr>
            <a:r>
              <a:rPr lang="en-US" altLang="en-US" dirty="0">
                <a:latin typeface="Arial Narrow" panose="020B0606020202030204" pitchFamily="34" charset="0"/>
              </a:rPr>
              <a:t>Logical units of the database</a:t>
            </a:r>
          </a:p>
          <a:p>
            <a:pPr>
              <a:lnSpc>
                <a:spcPct val="150000"/>
              </a:lnSpc>
            </a:pPr>
            <a:r>
              <a:rPr lang="en-US" dirty="0">
                <a:solidFill>
                  <a:srgbClr val="C00000"/>
                </a:solidFill>
                <a:latin typeface="Arial Narrow" panose="020B0606020202030204" pitchFamily="34" charset="0"/>
              </a:rPr>
              <a:t>Horizontal fragmentation (sharding)</a:t>
            </a:r>
          </a:p>
          <a:p>
            <a:pPr lvl="1">
              <a:lnSpc>
                <a:spcPct val="150000"/>
              </a:lnSpc>
            </a:pPr>
            <a:r>
              <a:rPr lang="en-US" dirty="0">
                <a:latin typeface="Arial Narrow" panose="020B0606020202030204" pitchFamily="34" charset="0"/>
              </a:rPr>
              <a:t>Horizontal fragment or shard of a relation is a subset of the tuples in that relation</a:t>
            </a:r>
          </a:p>
          <a:p>
            <a:pPr lvl="1">
              <a:lnSpc>
                <a:spcPct val="150000"/>
              </a:lnSpc>
            </a:pPr>
            <a:r>
              <a:rPr lang="en-US" dirty="0">
                <a:latin typeface="Arial Narrow" panose="020B0606020202030204" pitchFamily="34" charset="0"/>
              </a:rPr>
              <a:t>Can be specified by condition on one or more attributes or by some other method</a:t>
            </a:r>
          </a:p>
          <a:p>
            <a:pPr lvl="1">
              <a:lnSpc>
                <a:spcPct val="150000"/>
              </a:lnSpc>
            </a:pPr>
            <a:r>
              <a:rPr lang="en-US" dirty="0">
                <a:latin typeface="Arial Narrow" panose="020B0606020202030204" pitchFamily="34" charset="0"/>
              </a:rPr>
              <a:t>Groups rows to create subsets of tuples</a:t>
            </a:r>
          </a:p>
          <a:p>
            <a:pPr lvl="2">
              <a:lnSpc>
                <a:spcPct val="150000"/>
              </a:lnSpc>
            </a:pPr>
            <a:r>
              <a:rPr lang="en-US" dirty="0">
                <a:latin typeface="Arial Narrow" panose="020B0606020202030204" pitchFamily="34" charset="0"/>
              </a:rPr>
              <a:t>Each subset has a certain logical meaning</a:t>
            </a:r>
          </a:p>
          <a:p>
            <a:pPr>
              <a:lnSpc>
                <a:spcPct val="150000"/>
              </a:lnSpc>
            </a:pPr>
            <a:endParaRPr lang="en-US" altLang="en-US" dirty="0">
              <a:latin typeface="Arial Narrow" panose="020B0606020202030204" pitchFamily="34" charset="0"/>
            </a:endParaRPr>
          </a:p>
        </p:txBody>
      </p:sp>
    </p:spTree>
    <p:extLst>
      <p:ext uri="{BB962C8B-B14F-4D97-AF65-F5344CB8AC3E}">
        <p14:creationId xmlns:p14="http://schemas.microsoft.com/office/powerpoint/2010/main" xmlns="" val="3414757222"/>
      </p:ext>
    </p:extLst>
  </p:cSld>
  <p:clrMapOvr>
    <a:masterClrMapping/>
  </p:clrMapOvr>
  <p:transition>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xmlns="" id="{A7198DA5-8733-49BC-89BB-53E5E4D0EF58}"/>
              </a:ext>
            </a:extLst>
          </p:cNvPr>
          <p:cNvSpPr>
            <a:spLocks noGrp="1"/>
          </p:cNvSpPr>
          <p:nvPr>
            <p:ph type="dt" sz="half" idx="10"/>
          </p:nvPr>
        </p:nvSpPr>
        <p:spPr/>
        <p:txBody>
          <a:bodyPr/>
          <a:lstStyle/>
          <a:p>
            <a:fld id="{4A40633F-2C34-42F1-9B00-1D14BE2E24BA}" type="datetime1">
              <a:rPr lang="en-US" smtClean="0"/>
              <a:pPr/>
              <a:t>10/22/2020</a:t>
            </a:fld>
            <a:endParaRPr lang="en-IN"/>
          </a:p>
        </p:txBody>
      </p:sp>
      <p:sp>
        <p:nvSpPr>
          <p:cNvPr id="4" name="Footer Placeholder 3">
            <a:extLst>
              <a:ext uri="{FF2B5EF4-FFF2-40B4-BE49-F238E27FC236}">
                <a16:creationId xmlns:a16="http://schemas.microsoft.com/office/drawing/2014/main" xmlns="" id="{81FEC8C3-35D7-4C6D-BC57-E2C7B8783265}"/>
              </a:ext>
            </a:extLst>
          </p:cNvPr>
          <p:cNvSpPr>
            <a:spLocks noGrp="1"/>
          </p:cNvSpPr>
          <p:nvPr>
            <p:ph type="ftr" sz="quarter" idx="11"/>
          </p:nvPr>
        </p:nvSpPr>
        <p:spPr/>
        <p:txBody>
          <a:bodyPr/>
          <a:lstStyle/>
          <a:p>
            <a:r>
              <a:rPr lang="en-IN"/>
              <a:t>DBMS-UNIT-IV</a:t>
            </a:r>
          </a:p>
        </p:txBody>
      </p:sp>
      <p:sp>
        <p:nvSpPr>
          <p:cNvPr id="5" name="Slide Number Placeholder 4">
            <a:extLst>
              <a:ext uri="{FF2B5EF4-FFF2-40B4-BE49-F238E27FC236}">
                <a16:creationId xmlns:a16="http://schemas.microsoft.com/office/drawing/2014/main" xmlns="" id="{3B079F88-CF27-42E6-81D9-7B85A79ECB35}"/>
              </a:ext>
            </a:extLst>
          </p:cNvPr>
          <p:cNvSpPr>
            <a:spLocks noGrp="1"/>
          </p:cNvSpPr>
          <p:nvPr>
            <p:ph type="sldNum" sz="quarter" idx="12"/>
          </p:nvPr>
        </p:nvSpPr>
        <p:spPr/>
        <p:txBody>
          <a:bodyPr/>
          <a:lstStyle/>
          <a:p>
            <a:fld id="{0E2B90DE-CA9C-452B-80F9-35262CC2B070}" type="slidenum">
              <a:rPr lang="en-IN" smtClean="0"/>
              <a:pPr/>
              <a:t>62</a:t>
            </a:fld>
            <a:endParaRPr lang="en-IN"/>
          </a:p>
        </p:txBody>
      </p:sp>
      <p:sp>
        <p:nvSpPr>
          <p:cNvPr id="8" name="Title 1">
            <a:extLst>
              <a:ext uri="{FF2B5EF4-FFF2-40B4-BE49-F238E27FC236}">
                <a16:creationId xmlns:a16="http://schemas.microsoft.com/office/drawing/2014/main" xmlns="" id="{90D70033-4057-4AB3-91F2-F9DF6C9503D5}"/>
              </a:ext>
            </a:extLst>
          </p:cNvPr>
          <p:cNvSpPr>
            <a:spLocks noGrp="1"/>
          </p:cNvSpPr>
          <p:nvPr>
            <p:ph type="title"/>
          </p:nvPr>
        </p:nvSpPr>
        <p:spPr>
          <a:xfrm>
            <a:off x="233493" y="151606"/>
            <a:ext cx="8610600" cy="1068387"/>
          </a:xfrm>
        </p:spPr>
        <p:txBody>
          <a:bodyPr/>
          <a:lstStyle/>
          <a:p>
            <a:pPr algn="ctr">
              <a:lnSpc>
                <a:spcPct val="150000"/>
              </a:lnSpc>
            </a:pPr>
            <a:r>
              <a:rPr lang="en-US" altLang="en-US" dirty="0">
                <a:solidFill>
                  <a:srgbClr val="002060"/>
                </a:solidFill>
                <a:latin typeface="Arial Narrow" panose="020B0606020202030204" pitchFamily="34" charset="0"/>
              </a:rPr>
              <a:t>Data Fragmentation (cont’d.)</a:t>
            </a:r>
          </a:p>
        </p:txBody>
      </p:sp>
      <p:sp>
        <p:nvSpPr>
          <p:cNvPr id="9" name="Content Placeholder 2">
            <a:extLst>
              <a:ext uri="{FF2B5EF4-FFF2-40B4-BE49-F238E27FC236}">
                <a16:creationId xmlns:a16="http://schemas.microsoft.com/office/drawing/2014/main" xmlns="" id="{91CCC113-1962-4F48-98F2-3A1645A60E31}"/>
              </a:ext>
            </a:extLst>
          </p:cNvPr>
          <p:cNvSpPr>
            <a:spLocks noGrp="1"/>
          </p:cNvSpPr>
          <p:nvPr>
            <p:ph idx="1"/>
          </p:nvPr>
        </p:nvSpPr>
        <p:spPr>
          <a:xfrm>
            <a:off x="254182" y="1389627"/>
            <a:ext cx="8294687" cy="4572000"/>
          </a:xfrm>
        </p:spPr>
        <p:txBody>
          <a:bodyPr>
            <a:normAutofit fontScale="92500"/>
          </a:bodyPr>
          <a:lstStyle/>
          <a:p>
            <a:pPr>
              <a:lnSpc>
                <a:spcPct val="150000"/>
              </a:lnSpc>
            </a:pPr>
            <a:r>
              <a:rPr lang="en-US" altLang="en-US" dirty="0">
                <a:solidFill>
                  <a:srgbClr val="C00000"/>
                </a:solidFill>
                <a:latin typeface="Arial Narrow" panose="020B0606020202030204" pitchFamily="34" charset="0"/>
              </a:rPr>
              <a:t>Vertical fragmentation</a:t>
            </a:r>
          </a:p>
          <a:p>
            <a:pPr lvl="1">
              <a:lnSpc>
                <a:spcPct val="150000"/>
              </a:lnSpc>
            </a:pPr>
            <a:r>
              <a:rPr lang="en-US" dirty="0">
                <a:latin typeface="Arial Narrow" panose="020B0606020202030204" pitchFamily="34" charset="0"/>
              </a:rPr>
              <a:t>Divides a relation vertically by columns</a:t>
            </a:r>
          </a:p>
          <a:p>
            <a:pPr lvl="1">
              <a:lnSpc>
                <a:spcPct val="150000"/>
              </a:lnSpc>
            </a:pPr>
            <a:r>
              <a:rPr lang="en-US" dirty="0">
                <a:latin typeface="Arial Narrow" panose="020B0606020202030204" pitchFamily="34" charset="0"/>
              </a:rPr>
              <a:t>Keeps only certain attributes of the relation</a:t>
            </a:r>
          </a:p>
          <a:p>
            <a:pPr>
              <a:lnSpc>
                <a:spcPct val="150000"/>
              </a:lnSpc>
            </a:pPr>
            <a:r>
              <a:rPr lang="en-US" dirty="0">
                <a:solidFill>
                  <a:srgbClr val="C00000"/>
                </a:solidFill>
                <a:latin typeface="Arial Narrow" panose="020B0606020202030204" pitchFamily="34" charset="0"/>
              </a:rPr>
              <a:t>Complete horizontal fragmentation</a:t>
            </a:r>
          </a:p>
          <a:p>
            <a:pPr lvl="1">
              <a:lnSpc>
                <a:spcPct val="150000"/>
              </a:lnSpc>
            </a:pPr>
            <a:r>
              <a:rPr lang="en-US" dirty="0">
                <a:latin typeface="Arial Narrow" panose="020B0606020202030204" pitchFamily="34" charset="0"/>
              </a:rPr>
              <a:t>Apply UNION operation to the fragments to reconstruct relation</a:t>
            </a:r>
          </a:p>
          <a:p>
            <a:pPr>
              <a:lnSpc>
                <a:spcPct val="150000"/>
              </a:lnSpc>
            </a:pPr>
            <a:r>
              <a:rPr lang="en-US" dirty="0">
                <a:solidFill>
                  <a:srgbClr val="C00000"/>
                </a:solidFill>
                <a:latin typeface="Arial Narrow" panose="020B0606020202030204" pitchFamily="34" charset="0"/>
              </a:rPr>
              <a:t>Complete vertical fragmentation</a:t>
            </a:r>
          </a:p>
          <a:p>
            <a:pPr lvl="1">
              <a:lnSpc>
                <a:spcPct val="150000"/>
              </a:lnSpc>
            </a:pPr>
            <a:r>
              <a:rPr lang="en-US" dirty="0">
                <a:latin typeface="Arial Narrow" panose="020B0606020202030204" pitchFamily="34" charset="0"/>
              </a:rPr>
              <a:t>Apply OUTER UNION or FULL OUTER JOIN operation to reconstruct relation</a:t>
            </a:r>
          </a:p>
        </p:txBody>
      </p:sp>
    </p:spTree>
    <p:extLst>
      <p:ext uri="{BB962C8B-B14F-4D97-AF65-F5344CB8AC3E}">
        <p14:creationId xmlns:p14="http://schemas.microsoft.com/office/powerpoint/2010/main" xmlns="" val="1832320923"/>
      </p:ext>
    </p:extLst>
  </p:cSld>
  <p:clrMapOvr>
    <a:masterClrMapping/>
  </p:clrMapOvr>
  <p:transition>
    <p:fad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xmlns="" id="{23C76897-7E71-4938-9687-C792767D08A4}"/>
              </a:ext>
            </a:extLst>
          </p:cNvPr>
          <p:cNvSpPr>
            <a:spLocks noGrp="1"/>
          </p:cNvSpPr>
          <p:nvPr>
            <p:ph type="dt" sz="half" idx="10"/>
          </p:nvPr>
        </p:nvSpPr>
        <p:spPr/>
        <p:txBody>
          <a:bodyPr/>
          <a:lstStyle/>
          <a:p>
            <a:fld id="{4A40633F-2C34-42F1-9B00-1D14BE2E24BA}" type="datetime1">
              <a:rPr lang="en-US" smtClean="0"/>
              <a:pPr/>
              <a:t>10/22/2020</a:t>
            </a:fld>
            <a:endParaRPr lang="en-IN"/>
          </a:p>
        </p:txBody>
      </p:sp>
      <p:sp>
        <p:nvSpPr>
          <p:cNvPr id="4" name="Footer Placeholder 3">
            <a:extLst>
              <a:ext uri="{FF2B5EF4-FFF2-40B4-BE49-F238E27FC236}">
                <a16:creationId xmlns:a16="http://schemas.microsoft.com/office/drawing/2014/main" xmlns="" id="{A9A6EF67-058E-4850-9CEA-63F238F5F353}"/>
              </a:ext>
            </a:extLst>
          </p:cNvPr>
          <p:cNvSpPr>
            <a:spLocks noGrp="1"/>
          </p:cNvSpPr>
          <p:nvPr>
            <p:ph type="ftr" sz="quarter" idx="11"/>
          </p:nvPr>
        </p:nvSpPr>
        <p:spPr/>
        <p:txBody>
          <a:bodyPr/>
          <a:lstStyle/>
          <a:p>
            <a:r>
              <a:rPr lang="en-IN"/>
              <a:t>DBMS-UNIT-IV</a:t>
            </a:r>
          </a:p>
        </p:txBody>
      </p:sp>
      <p:sp>
        <p:nvSpPr>
          <p:cNvPr id="5" name="Slide Number Placeholder 4">
            <a:extLst>
              <a:ext uri="{FF2B5EF4-FFF2-40B4-BE49-F238E27FC236}">
                <a16:creationId xmlns:a16="http://schemas.microsoft.com/office/drawing/2014/main" xmlns="" id="{58EE316D-EEFC-4CC8-BE40-A8C328185182}"/>
              </a:ext>
            </a:extLst>
          </p:cNvPr>
          <p:cNvSpPr>
            <a:spLocks noGrp="1"/>
          </p:cNvSpPr>
          <p:nvPr>
            <p:ph type="sldNum" sz="quarter" idx="12"/>
          </p:nvPr>
        </p:nvSpPr>
        <p:spPr/>
        <p:txBody>
          <a:bodyPr/>
          <a:lstStyle/>
          <a:p>
            <a:fld id="{0E2B90DE-CA9C-452B-80F9-35262CC2B070}" type="slidenum">
              <a:rPr lang="en-IN" smtClean="0"/>
              <a:pPr/>
              <a:t>63</a:t>
            </a:fld>
            <a:endParaRPr lang="en-IN"/>
          </a:p>
        </p:txBody>
      </p:sp>
      <p:sp>
        <p:nvSpPr>
          <p:cNvPr id="8" name="Title 1">
            <a:extLst>
              <a:ext uri="{FF2B5EF4-FFF2-40B4-BE49-F238E27FC236}">
                <a16:creationId xmlns:a16="http://schemas.microsoft.com/office/drawing/2014/main" xmlns="" id="{B68F8EB9-E37C-4A5E-A801-9A6BDC6D1E2C}"/>
              </a:ext>
            </a:extLst>
          </p:cNvPr>
          <p:cNvSpPr>
            <a:spLocks noGrp="1"/>
          </p:cNvSpPr>
          <p:nvPr>
            <p:ph type="title"/>
          </p:nvPr>
        </p:nvSpPr>
        <p:spPr>
          <a:xfrm>
            <a:off x="1347787" y="102395"/>
            <a:ext cx="7796213" cy="992187"/>
          </a:xfrm>
        </p:spPr>
        <p:txBody>
          <a:bodyPr/>
          <a:lstStyle/>
          <a:p>
            <a:pPr>
              <a:lnSpc>
                <a:spcPct val="150000"/>
              </a:lnSpc>
            </a:pPr>
            <a:r>
              <a:rPr lang="en-US" dirty="0">
                <a:solidFill>
                  <a:srgbClr val="002060"/>
                </a:solidFill>
                <a:latin typeface="Arial Narrow" panose="020B0606020202030204" pitchFamily="34" charset="0"/>
              </a:rPr>
              <a:t>Data Replication and Allocation</a:t>
            </a:r>
          </a:p>
        </p:txBody>
      </p:sp>
      <p:sp>
        <p:nvSpPr>
          <p:cNvPr id="9" name="Content Placeholder 2">
            <a:extLst>
              <a:ext uri="{FF2B5EF4-FFF2-40B4-BE49-F238E27FC236}">
                <a16:creationId xmlns:a16="http://schemas.microsoft.com/office/drawing/2014/main" xmlns="" id="{EFB3C7D5-342D-43CD-9D3E-7BE33936237D}"/>
              </a:ext>
            </a:extLst>
          </p:cNvPr>
          <p:cNvSpPr>
            <a:spLocks noGrp="1"/>
          </p:cNvSpPr>
          <p:nvPr>
            <p:ph idx="1"/>
          </p:nvPr>
        </p:nvSpPr>
        <p:spPr>
          <a:xfrm>
            <a:off x="322573" y="1196752"/>
            <a:ext cx="8294687" cy="4572000"/>
          </a:xfrm>
        </p:spPr>
        <p:txBody>
          <a:bodyPr>
            <a:normAutofit fontScale="70000" lnSpcReduction="20000"/>
          </a:bodyPr>
          <a:lstStyle/>
          <a:p>
            <a:pPr>
              <a:lnSpc>
                <a:spcPct val="160000"/>
              </a:lnSpc>
            </a:pPr>
            <a:r>
              <a:rPr lang="en-US" dirty="0">
                <a:solidFill>
                  <a:srgbClr val="C00000"/>
                </a:solidFill>
                <a:latin typeface="Arial Narrow" panose="020B0606020202030204" pitchFamily="34" charset="0"/>
              </a:rPr>
              <a:t>Fully replicated distributed database</a:t>
            </a:r>
          </a:p>
          <a:p>
            <a:pPr lvl="1">
              <a:lnSpc>
                <a:spcPct val="160000"/>
              </a:lnSpc>
            </a:pPr>
            <a:r>
              <a:rPr lang="en-US" dirty="0">
                <a:latin typeface="Arial Narrow" panose="020B0606020202030204" pitchFamily="34" charset="0"/>
              </a:rPr>
              <a:t>Replication of whole database at every site in distributed system</a:t>
            </a:r>
          </a:p>
          <a:p>
            <a:pPr lvl="1">
              <a:lnSpc>
                <a:spcPct val="160000"/>
              </a:lnSpc>
            </a:pPr>
            <a:r>
              <a:rPr lang="en-US" dirty="0">
                <a:latin typeface="Arial Narrow" panose="020B0606020202030204" pitchFamily="34" charset="0"/>
              </a:rPr>
              <a:t>Improves availability remarkably</a:t>
            </a:r>
          </a:p>
          <a:p>
            <a:pPr lvl="1">
              <a:lnSpc>
                <a:spcPct val="160000"/>
              </a:lnSpc>
            </a:pPr>
            <a:r>
              <a:rPr lang="en-US" dirty="0">
                <a:latin typeface="Arial Narrow" panose="020B0606020202030204" pitchFamily="34" charset="0"/>
              </a:rPr>
              <a:t>Update operations can be slow</a:t>
            </a:r>
          </a:p>
          <a:p>
            <a:pPr>
              <a:lnSpc>
                <a:spcPct val="160000"/>
              </a:lnSpc>
            </a:pPr>
            <a:r>
              <a:rPr lang="en-US" dirty="0">
                <a:solidFill>
                  <a:srgbClr val="C00000"/>
                </a:solidFill>
                <a:latin typeface="Arial Narrow" panose="020B0606020202030204" pitchFamily="34" charset="0"/>
              </a:rPr>
              <a:t>Partial replication</a:t>
            </a:r>
          </a:p>
          <a:p>
            <a:pPr lvl="1">
              <a:lnSpc>
                <a:spcPct val="160000"/>
              </a:lnSpc>
            </a:pPr>
            <a:r>
              <a:rPr lang="en-US" dirty="0">
                <a:latin typeface="Arial Narrow" panose="020B0606020202030204" pitchFamily="34" charset="0"/>
              </a:rPr>
              <a:t>Some fragments are replicated and others are not</a:t>
            </a:r>
          </a:p>
          <a:p>
            <a:pPr lvl="1">
              <a:lnSpc>
                <a:spcPct val="160000"/>
              </a:lnSpc>
            </a:pPr>
            <a:r>
              <a:rPr lang="en-US" dirty="0">
                <a:latin typeface="Arial Narrow" panose="020B0606020202030204" pitchFamily="34" charset="0"/>
              </a:rPr>
              <a:t>Defined by replication schema</a:t>
            </a:r>
          </a:p>
          <a:p>
            <a:pPr>
              <a:lnSpc>
                <a:spcPct val="160000"/>
              </a:lnSpc>
            </a:pPr>
            <a:r>
              <a:rPr lang="en-US" dirty="0">
                <a:solidFill>
                  <a:srgbClr val="C00000"/>
                </a:solidFill>
                <a:latin typeface="Arial Narrow" panose="020B0606020202030204" pitchFamily="34" charset="0"/>
              </a:rPr>
              <a:t>Data allocation (data distribution)</a:t>
            </a:r>
          </a:p>
          <a:p>
            <a:pPr lvl="1">
              <a:lnSpc>
                <a:spcPct val="160000"/>
              </a:lnSpc>
            </a:pPr>
            <a:r>
              <a:rPr lang="en-US" dirty="0">
                <a:latin typeface="Arial Narrow" panose="020B0606020202030204" pitchFamily="34" charset="0"/>
              </a:rPr>
              <a:t>Each fragment assigned to a particular site in the distributed system</a:t>
            </a:r>
          </a:p>
          <a:p>
            <a:pPr lvl="1">
              <a:lnSpc>
                <a:spcPct val="160000"/>
              </a:lnSpc>
            </a:pPr>
            <a:r>
              <a:rPr lang="en-US" dirty="0">
                <a:latin typeface="Arial Narrow" panose="020B0606020202030204" pitchFamily="34" charset="0"/>
              </a:rPr>
              <a:t>Choices depend on performance and availability goals of the system</a:t>
            </a:r>
          </a:p>
        </p:txBody>
      </p:sp>
    </p:spTree>
    <p:extLst>
      <p:ext uri="{BB962C8B-B14F-4D97-AF65-F5344CB8AC3E}">
        <p14:creationId xmlns:p14="http://schemas.microsoft.com/office/powerpoint/2010/main" xmlns="" val="3516071602"/>
      </p:ext>
    </p:extLst>
  </p:cSld>
  <p:clrMapOvr>
    <a:masterClrMapping/>
  </p:clrMapOvr>
  <p:transition>
    <p:fad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xmlns="" id="{36BB2E63-175A-4338-8965-F2BE8AE484D4}"/>
              </a:ext>
            </a:extLst>
          </p:cNvPr>
          <p:cNvSpPr>
            <a:spLocks noGrp="1"/>
          </p:cNvSpPr>
          <p:nvPr>
            <p:ph type="dt" sz="half" idx="10"/>
          </p:nvPr>
        </p:nvSpPr>
        <p:spPr/>
        <p:txBody>
          <a:bodyPr/>
          <a:lstStyle/>
          <a:p>
            <a:fld id="{4A40633F-2C34-42F1-9B00-1D14BE2E24BA}" type="datetime1">
              <a:rPr lang="en-US" smtClean="0"/>
              <a:pPr/>
              <a:t>10/22/2020</a:t>
            </a:fld>
            <a:endParaRPr lang="en-IN"/>
          </a:p>
        </p:txBody>
      </p:sp>
      <p:sp>
        <p:nvSpPr>
          <p:cNvPr id="4" name="Footer Placeholder 3">
            <a:extLst>
              <a:ext uri="{FF2B5EF4-FFF2-40B4-BE49-F238E27FC236}">
                <a16:creationId xmlns:a16="http://schemas.microsoft.com/office/drawing/2014/main" xmlns="" id="{6BF83D03-9876-4344-866D-2C2470C0093A}"/>
              </a:ext>
            </a:extLst>
          </p:cNvPr>
          <p:cNvSpPr>
            <a:spLocks noGrp="1"/>
          </p:cNvSpPr>
          <p:nvPr>
            <p:ph type="ftr" sz="quarter" idx="11"/>
          </p:nvPr>
        </p:nvSpPr>
        <p:spPr/>
        <p:txBody>
          <a:bodyPr/>
          <a:lstStyle/>
          <a:p>
            <a:r>
              <a:rPr lang="en-IN"/>
              <a:t>DBMS-UNIT-IV</a:t>
            </a:r>
          </a:p>
        </p:txBody>
      </p:sp>
      <p:sp>
        <p:nvSpPr>
          <p:cNvPr id="5" name="Slide Number Placeholder 4">
            <a:extLst>
              <a:ext uri="{FF2B5EF4-FFF2-40B4-BE49-F238E27FC236}">
                <a16:creationId xmlns:a16="http://schemas.microsoft.com/office/drawing/2014/main" xmlns="" id="{D0F5BAC7-B592-46E5-BC2C-428801151235}"/>
              </a:ext>
            </a:extLst>
          </p:cNvPr>
          <p:cNvSpPr>
            <a:spLocks noGrp="1"/>
          </p:cNvSpPr>
          <p:nvPr>
            <p:ph type="sldNum" sz="quarter" idx="12"/>
          </p:nvPr>
        </p:nvSpPr>
        <p:spPr/>
        <p:txBody>
          <a:bodyPr/>
          <a:lstStyle/>
          <a:p>
            <a:fld id="{0E2B90DE-CA9C-452B-80F9-35262CC2B070}" type="slidenum">
              <a:rPr lang="en-IN" smtClean="0"/>
              <a:pPr/>
              <a:t>64</a:t>
            </a:fld>
            <a:endParaRPr lang="en-IN"/>
          </a:p>
        </p:txBody>
      </p:sp>
      <p:pic>
        <p:nvPicPr>
          <p:cNvPr id="9" name="Picture 8">
            <a:extLst>
              <a:ext uri="{FF2B5EF4-FFF2-40B4-BE49-F238E27FC236}">
                <a16:creationId xmlns:a16="http://schemas.microsoft.com/office/drawing/2014/main" xmlns="" id="{2D483B73-D10F-47FB-AADD-74609D4F2369}"/>
              </a:ext>
            </a:extLst>
          </p:cNvPr>
          <p:cNvPicPr>
            <a:picLocks noChangeAspect="1"/>
          </p:cNvPicPr>
          <p:nvPr/>
        </p:nvPicPr>
        <p:blipFill rotWithShape="1">
          <a:blip r:embed="rId2">
            <a:extLst>
              <a:ext uri="{28A0092B-C50C-407E-A947-70E740481C1C}">
                <a14:useLocalDpi xmlns:a14="http://schemas.microsoft.com/office/drawing/2010/main" xmlns="" val="0"/>
              </a:ext>
            </a:extLst>
          </a:blip>
          <a:srcRect t="7192" b="4930"/>
          <a:stretch/>
        </p:blipFill>
        <p:spPr>
          <a:xfrm>
            <a:off x="1259632" y="548680"/>
            <a:ext cx="7704856" cy="5256584"/>
          </a:xfrm>
          <a:prstGeom prst="rect">
            <a:avLst/>
          </a:prstGeom>
        </p:spPr>
      </p:pic>
    </p:spTree>
    <p:extLst>
      <p:ext uri="{BB962C8B-B14F-4D97-AF65-F5344CB8AC3E}">
        <p14:creationId xmlns:p14="http://schemas.microsoft.com/office/powerpoint/2010/main" xmlns="" val="2382562812"/>
      </p:ext>
    </p:extLst>
  </p:cSld>
  <p:clrMapOvr>
    <a:masterClrMapping/>
  </p:clrMapOvr>
  <p:transition>
    <p:fad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xmlns="" id="{7852F80A-B016-405D-91C0-2049DDD0EAD5}"/>
              </a:ext>
            </a:extLst>
          </p:cNvPr>
          <p:cNvSpPr>
            <a:spLocks noGrp="1"/>
          </p:cNvSpPr>
          <p:nvPr>
            <p:ph type="dt" sz="half" idx="10"/>
          </p:nvPr>
        </p:nvSpPr>
        <p:spPr/>
        <p:txBody>
          <a:bodyPr/>
          <a:lstStyle/>
          <a:p>
            <a:fld id="{4A40633F-2C34-42F1-9B00-1D14BE2E24BA}" type="datetime1">
              <a:rPr lang="en-US" smtClean="0"/>
              <a:pPr/>
              <a:t>10/22/2020</a:t>
            </a:fld>
            <a:endParaRPr lang="en-IN"/>
          </a:p>
        </p:txBody>
      </p:sp>
      <p:sp>
        <p:nvSpPr>
          <p:cNvPr id="4" name="Footer Placeholder 3">
            <a:extLst>
              <a:ext uri="{FF2B5EF4-FFF2-40B4-BE49-F238E27FC236}">
                <a16:creationId xmlns:a16="http://schemas.microsoft.com/office/drawing/2014/main" xmlns="" id="{08E71837-845A-4F89-BC19-3B83F7DD9F14}"/>
              </a:ext>
            </a:extLst>
          </p:cNvPr>
          <p:cNvSpPr>
            <a:spLocks noGrp="1"/>
          </p:cNvSpPr>
          <p:nvPr>
            <p:ph type="ftr" sz="quarter" idx="11"/>
          </p:nvPr>
        </p:nvSpPr>
        <p:spPr/>
        <p:txBody>
          <a:bodyPr/>
          <a:lstStyle/>
          <a:p>
            <a:r>
              <a:rPr lang="en-IN"/>
              <a:t>DBMS-UNIT-IV</a:t>
            </a:r>
          </a:p>
        </p:txBody>
      </p:sp>
      <p:sp>
        <p:nvSpPr>
          <p:cNvPr id="5" name="Slide Number Placeholder 4">
            <a:extLst>
              <a:ext uri="{FF2B5EF4-FFF2-40B4-BE49-F238E27FC236}">
                <a16:creationId xmlns:a16="http://schemas.microsoft.com/office/drawing/2014/main" xmlns="" id="{BBE159FE-6900-4C16-AC40-81E68E51686C}"/>
              </a:ext>
            </a:extLst>
          </p:cNvPr>
          <p:cNvSpPr>
            <a:spLocks noGrp="1"/>
          </p:cNvSpPr>
          <p:nvPr>
            <p:ph type="sldNum" sz="quarter" idx="12"/>
          </p:nvPr>
        </p:nvSpPr>
        <p:spPr/>
        <p:txBody>
          <a:bodyPr/>
          <a:lstStyle/>
          <a:p>
            <a:fld id="{0E2B90DE-CA9C-452B-80F9-35262CC2B070}" type="slidenum">
              <a:rPr lang="en-IN" smtClean="0"/>
              <a:pPr/>
              <a:t>65</a:t>
            </a:fld>
            <a:endParaRPr lang="en-IN"/>
          </a:p>
        </p:txBody>
      </p:sp>
      <p:sp>
        <p:nvSpPr>
          <p:cNvPr id="8" name="Title 1">
            <a:extLst>
              <a:ext uri="{FF2B5EF4-FFF2-40B4-BE49-F238E27FC236}">
                <a16:creationId xmlns:a16="http://schemas.microsoft.com/office/drawing/2014/main" xmlns="" id="{9B547968-1413-4726-98E3-E428A9DA24FE}"/>
              </a:ext>
            </a:extLst>
          </p:cNvPr>
          <p:cNvSpPr>
            <a:spLocks noGrp="1"/>
          </p:cNvSpPr>
          <p:nvPr>
            <p:ph type="title"/>
          </p:nvPr>
        </p:nvSpPr>
        <p:spPr>
          <a:xfrm>
            <a:off x="1345352" y="190500"/>
            <a:ext cx="7796213" cy="992187"/>
          </a:xfrm>
        </p:spPr>
        <p:txBody>
          <a:bodyPr>
            <a:normAutofit fontScale="90000"/>
          </a:bodyPr>
          <a:lstStyle/>
          <a:p>
            <a:pPr algn="ctr"/>
            <a:r>
              <a:rPr lang="en-US" dirty="0">
                <a:solidFill>
                  <a:srgbClr val="002060"/>
                </a:solidFill>
                <a:latin typeface="Arial Narrow" panose="020B0606020202030204" pitchFamily="34" charset="0"/>
              </a:rPr>
              <a:t>An Overview of Three-Tier Client/Server Architecture</a:t>
            </a:r>
          </a:p>
        </p:txBody>
      </p:sp>
      <p:sp>
        <p:nvSpPr>
          <p:cNvPr id="9" name="Content Placeholder 6">
            <a:extLst>
              <a:ext uri="{FF2B5EF4-FFF2-40B4-BE49-F238E27FC236}">
                <a16:creationId xmlns:a16="http://schemas.microsoft.com/office/drawing/2014/main" xmlns="" id="{B107B5DA-8906-4520-B8D0-390AD77CAD0E}"/>
              </a:ext>
            </a:extLst>
          </p:cNvPr>
          <p:cNvSpPr>
            <a:spLocks noGrp="1"/>
          </p:cNvSpPr>
          <p:nvPr>
            <p:ph idx="1"/>
          </p:nvPr>
        </p:nvSpPr>
        <p:spPr>
          <a:xfrm>
            <a:off x="424656" y="1206622"/>
            <a:ext cx="8294687" cy="4572000"/>
          </a:xfrm>
        </p:spPr>
        <p:txBody>
          <a:bodyPr/>
          <a:lstStyle/>
          <a:p>
            <a:r>
              <a:rPr lang="en-US" dirty="0">
                <a:latin typeface="Arial Narrow" panose="020B0606020202030204" pitchFamily="34" charset="0"/>
              </a:rPr>
              <a:t>Division of DBMS functionality among the three tiers can vary</a:t>
            </a:r>
          </a:p>
        </p:txBody>
      </p:sp>
      <p:pic>
        <p:nvPicPr>
          <p:cNvPr id="10" name="Picture 9">
            <a:extLst>
              <a:ext uri="{FF2B5EF4-FFF2-40B4-BE49-F238E27FC236}">
                <a16:creationId xmlns:a16="http://schemas.microsoft.com/office/drawing/2014/main" xmlns="" id="{3983244E-4BF7-4E40-A63A-1166B819C9C0}"/>
              </a:ext>
            </a:extLst>
          </p:cNvPr>
          <p:cNvPicPr>
            <a:picLocks noChangeAspect="1"/>
          </p:cNvPicPr>
          <p:nvPr/>
        </p:nvPicPr>
        <p:blipFill>
          <a:blip r:embed="rId2"/>
          <a:stretch>
            <a:fillRect/>
          </a:stretch>
        </p:blipFill>
        <p:spPr>
          <a:xfrm>
            <a:off x="2339752" y="1916832"/>
            <a:ext cx="4752527" cy="3885725"/>
          </a:xfrm>
          <a:prstGeom prst="rect">
            <a:avLst/>
          </a:prstGeom>
        </p:spPr>
      </p:pic>
    </p:spTree>
    <p:extLst>
      <p:ext uri="{BB962C8B-B14F-4D97-AF65-F5344CB8AC3E}">
        <p14:creationId xmlns:p14="http://schemas.microsoft.com/office/powerpoint/2010/main" xmlns="" val="702223366"/>
      </p:ext>
    </p:extLst>
  </p:cSld>
  <p:clrMapOvr>
    <a:masterClrMapping/>
  </p:clrMapOvr>
  <p:transition>
    <p:fad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xmlns="" id="{B3C1482F-0AD6-4D1A-80A2-1963389CA640}"/>
              </a:ext>
            </a:extLst>
          </p:cNvPr>
          <p:cNvSpPr>
            <a:spLocks noGrp="1"/>
          </p:cNvSpPr>
          <p:nvPr>
            <p:ph type="dt" sz="half" idx="10"/>
          </p:nvPr>
        </p:nvSpPr>
        <p:spPr/>
        <p:txBody>
          <a:bodyPr/>
          <a:lstStyle/>
          <a:p>
            <a:fld id="{4A40633F-2C34-42F1-9B00-1D14BE2E24BA}" type="datetime1">
              <a:rPr lang="en-US" smtClean="0"/>
              <a:pPr/>
              <a:t>10/22/2020</a:t>
            </a:fld>
            <a:endParaRPr lang="en-IN"/>
          </a:p>
        </p:txBody>
      </p:sp>
      <p:sp>
        <p:nvSpPr>
          <p:cNvPr id="4" name="Footer Placeholder 3">
            <a:extLst>
              <a:ext uri="{FF2B5EF4-FFF2-40B4-BE49-F238E27FC236}">
                <a16:creationId xmlns:a16="http://schemas.microsoft.com/office/drawing/2014/main" xmlns="" id="{45A6A5D3-DFD6-48F9-BC11-A1B66EB7D2BB}"/>
              </a:ext>
            </a:extLst>
          </p:cNvPr>
          <p:cNvSpPr>
            <a:spLocks noGrp="1"/>
          </p:cNvSpPr>
          <p:nvPr>
            <p:ph type="ftr" sz="quarter" idx="11"/>
          </p:nvPr>
        </p:nvSpPr>
        <p:spPr/>
        <p:txBody>
          <a:bodyPr/>
          <a:lstStyle/>
          <a:p>
            <a:r>
              <a:rPr lang="en-IN"/>
              <a:t>DBMS-UNIT-IV</a:t>
            </a:r>
          </a:p>
        </p:txBody>
      </p:sp>
      <p:sp>
        <p:nvSpPr>
          <p:cNvPr id="5" name="Slide Number Placeholder 4">
            <a:extLst>
              <a:ext uri="{FF2B5EF4-FFF2-40B4-BE49-F238E27FC236}">
                <a16:creationId xmlns:a16="http://schemas.microsoft.com/office/drawing/2014/main" xmlns="" id="{B8A97F87-18B2-443E-A7E9-79C8E9DF2BCE}"/>
              </a:ext>
            </a:extLst>
          </p:cNvPr>
          <p:cNvSpPr>
            <a:spLocks noGrp="1"/>
          </p:cNvSpPr>
          <p:nvPr>
            <p:ph type="sldNum" sz="quarter" idx="12"/>
          </p:nvPr>
        </p:nvSpPr>
        <p:spPr/>
        <p:txBody>
          <a:bodyPr/>
          <a:lstStyle/>
          <a:p>
            <a:fld id="{0E2B90DE-CA9C-452B-80F9-35262CC2B070}" type="slidenum">
              <a:rPr lang="en-IN" smtClean="0"/>
              <a:pPr/>
              <a:t>66</a:t>
            </a:fld>
            <a:endParaRPr lang="en-IN"/>
          </a:p>
        </p:txBody>
      </p:sp>
      <p:sp>
        <p:nvSpPr>
          <p:cNvPr id="8" name="Title 1">
            <a:extLst>
              <a:ext uri="{FF2B5EF4-FFF2-40B4-BE49-F238E27FC236}">
                <a16:creationId xmlns:a16="http://schemas.microsoft.com/office/drawing/2014/main" xmlns="" id="{D2D3839E-D08A-4998-994B-B4477E710998}"/>
              </a:ext>
            </a:extLst>
          </p:cNvPr>
          <p:cNvSpPr>
            <a:spLocks noGrp="1"/>
          </p:cNvSpPr>
          <p:nvPr>
            <p:ph type="title"/>
          </p:nvPr>
        </p:nvSpPr>
        <p:spPr>
          <a:xfrm>
            <a:off x="1345352" y="190500"/>
            <a:ext cx="7796213" cy="992187"/>
          </a:xfrm>
        </p:spPr>
        <p:txBody>
          <a:bodyPr>
            <a:normAutofit fontScale="90000"/>
          </a:bodyPr>
          <a:lstStyle/>
          <a:p>
            <a:pPr algn="ctr"/>
            <a:r>
              <a:rPr lang="en-US" dirty="0">
                <a:solidFill>
                  <a:srgbClr val="002060"/>
                </a:solidFill>
                <a:latin typeface="Arial Narrow" panose="020B0606020202030204" pitchFamily="34" charset="0"/>
              </a:rPr>
              <a:t>An Overview of Railway Reservation System</a:t>
            </a:r>
          </a:p>
        </p:txBody>
      </p:sp>
      <p:pic>
        <p:nvPicPr>
          <p:cNvPr id="10" name="Picture 9">
            <a:extLst>
              <a:ext uri="{FF2B5EF4-FFF2-40B4-BE49-F238E27FC236}">
                <a16:creationId xmlns:a16="http://schemas.microsoft.com/office/drawing/2014/main" xmlns="" id="{DDC8624E-A259-4A93-B714-B61FEA4FEFDA}"/>
              </a:ext>
            </a:extLst>
          </p:cNvPr>
          <p:cNvPicPr>
            <a:picLocks noChangeAspect="1"/>
          </p:cNvPicPr>
          <p:nvPr/>
        </p:nvPicPr>
        <p:blipFill rotWithShape="1">
          <a:blip r:embed="rId2">
            <a:extLst>
              <a:ext uri="{28A0092B-C50C-407E-A947-70E740481C1C}">
                <a14:useLocalDpi xmlns:a14="http://schemas.microsoft.com/office/drawing/2010/main" xmlns="" val="0"/>
              </a:ext>
            </a:extLst>
          </a:blip>
          <a:srcRect b="25239"/>
          <a:stretch/>
        </p:blipFill>
        <p:spPr>
          <a:xfrm>
            <a:off x="146304" y="1153681"/>
            <a:ext cx="4916568" cy="4824536"/>
          </a:xfrm>
          <a:prstGeom prst="rect">
            <a:avLst/>
          </a:prstGeom>
        </p:spPr>
      </p:pic>
      <p:pic>
        <p:nvPicPr>
          <p:cNvPr id="16" name="Picture 15">
            <a:extLst>
              <a:ext uri="{FF2B5EF4-FFF2-40B4-BE49-F238E27FC236}">
                <a16:creationId xmlns:a16="http://schemas.microsoft.com/office/drawing/2014/main" xmlns="" id="{A6F24B5F-FDD4-4C67-AEBE-BC34EDF1B3B1}"/>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4932040" y="1201551"/>
            <a:ext cx="3556654" cy="2808312"/>
          </a:xfrm>
          <a:prstGeom prst="rect">
            <a:avLst/>
          </a:prstGeom>
        </p:spPr>
      </p:pic>
      <p:pic>
        <p:nvPicPr>
          <p:cNvPr id="18" name="Picture 17">
            <a:extLst>
              <a:ext uri="{FF2B5EF4-FFF2-40B4-BE49-F238E27FC236}">
                <a16:creationId xmlns:a16="http://schemas.microsoft.com/office/drawing/2014/main" xmlns="" id="{99B35159-CD93-4E4D-868F-EEF2FC472655}"/>
              </a:ext>
            </a:extLst>
          </p:cNvPr>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5219929" y="4212698"/>
            <a:ext cx="3256189" cy="1809795"/>
          </a:xfrm>
          <a:prstGeom prst="rect">
            <a:avLst/>
          </a:prstGeom>
        </p:spPr>
      </p:pic>
    </p:spTree>
    <p:extLst>
      <p:ext uri="{BB962C8B-B14F-4D97-AF65-F5344CB8AC3E}">
        <p14:creationId xmlns:p14="http://schemas.microsoft.com/office/powerpoint/2010/main" xmlns="" val="3622522843"/>
      </p:ext>
    </p:extLst>
  </p:cSld>
  <p:clrMapOvr>
    <a:masterClrMapping/>
  </p:clrMapOvr>
  <p:transition>
    <p:fad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xmlns="" id="{D8A3803E-EA02-4540-ADDC-E2BBAB365555}"/>
              </a:ext>
            </a:extLst>
          </p:cNvPr>
          <p:cNvSpPr>
            <a:spLocks noGrp="1"/>
          </p:cNvSpPr>
          <p:nvPr>
            <p:ph type="dt" sz="half" idx="10"/>
          </p:nvPr>
        </p:nvSpPr>
        <p:spPr/>
        <p:txBody>
          <a:bodyPr/>
          <a:lstStyle/>
          <a:p>
            <a:fld id="{4A40633F-2C34-42F1-9B00-1D14BE2E24BA}" type="datetime1">
              <a:rPr lang="en-US" smtClean="0"/>
              <a:pPr/>
              <a:t>10/22/2020</a:t>
            </a:fld>
            <a:endParaRPr lang="en-IN"/>
          </a:p>
        </p:txBody>
      </p:sp>
      <p:sp>
        <p:nvSpPr>
          <p:cNvPr id="4" name="Footer Placeholder 3">
            <a:extLst>
              <a:ext uri="{FF2B5EF4-FFF2-40B4-BE49-F238E27FC236}">
                <a16:creationId xmlns:a16="http://schemas.microsoft.com/office/drawing/2014/main" xmlns="" id="{498106A4-F677-476B-9419-C2069EEB45F9}"/>
              </a:ext>
            </a:extLst>
          </p:cNvPr>
          <p:cNvSpPr>
            <a:spLocks noGrp="1"/>
          </p:cNvSpPr>
          <p:nvPr>
            <p:ph type="ftr" sz="quarter" idx="11"/>
          </p:nvPr>
        </p:nvSpPr>
        <p:spPr/>
        <p:txBody>
          <a:bodyPr/>
          <a:lstStyle/>
          <a:p>
            <a:r>
              <a:rPr lang="en-IN"/>
              <a:t>DBMS-UNIT-IV</a:t>
            </a:r>
          </a:p>
        </p:txBody>
      </p:sp>
      <p:sp>
        <p:nvSpPr>
          <p:cNvPr id="5" name="Slide Number Placeholder 4">
            <a:extLst>
              <a:ext uri="{FF2B5EF4-FFF2-40B4-BE49-F238E27FC236}">
                <a16:creationId xmlns:a16="http://schemas.microsoft.com/office/drawing/2014/main" xmlns="" id="{87B21850-B2EE-4D96-BCED-EE57381BF4A7}"/>
              </a:ext>
            </a:extLst>
          </p:cNvPr>
          <p:cNvSpPr>
            <a:spLocks noGrp="1"/>
          </p:cNvSpPr>
          <p:nvPr>
            <p:ph type="sldNum" sz="quarter" idx="12"/>
          </p:nvPr>
        </p:nvSpPr>
        <p:spPr/>
        <p:txBody>
          <a:bodyPr/>
          <a:lstStyle/>
          <a:p>
            <a:fld id="{0E2B90DE-CA9C-452B-80F9-35262CC2B070}" type="slidenum">
              <a:rPr lang="en-IN" smtClean="0"/>
              <a:pPr/>
              <a:t>67</a:t>
            </a:fld>
            <a:endParaRPr lang="en-IN"/>
          </a:p>
        </p:txBody>
      </p:sp>
      <p:sp>
        <p:nvSpPr>
          <p:cNvPr id="8" name="Title 1">
            <a:extLst>
              <a:ext uri="{FF2B5EF4-FFF2-40B4-BE49-F238E27FC236}">
                <a16:creationId xmlns:a16="http://schemas.microsoft.com/office/drawing/2014/main" xmlns="" id="{137FE5A4-4CE5-498D-9BEF-BF7166847473}"/>
              </a:ext>
            </a:extLst>
          </p:cNvPr>
          <p:cNvSpPr>
            <a:spLocks noGrp="1"/>
          </p:cNvSpPr>
          <p:nvPr>
            <p:ph type="title"/>
          </p:nvPr>
        </p:nvSpPr>
        <p:spPr>
          <a:xfrm>
            <a:off x="1345352" y="190500"/>
            <a:ext cx="7796213" cy="992187"/>
          </a:xfrm>
        </p:spPr>
        <p:txBody>
          <a:bodyPr>
            <a:normAutofit/>
          </a:bodyPr>
          <a:lstStyle/>
          <a:p>
            <a:pPr algn="ctr"/>
            <a:r>
              <a:rPr lang="en-US" dirty="0">
                <a:solidFill>
                  <a:srgbClr val="002060"/>
                </a:solidFill>
                <a:latin typeface="Arial Narrow" panose="020B0606020202030204" pitchFamily="34" charset="0"/>
              </a:rPr>
              <a:t>DFD - Railway Reservation System</a:t>
            </a:r>
          </a:p>
        </p:txBody>
      </p:sp>
      <p:pic>
        <p:nvPicPr>
          <p:cNvPr id="12" name="Picture 11">
            <a:extLst>
              <a:ext uri="{FF2B5EF4-FFF2-40B4-BE49-F238E27FC236}">
                <a16:creationId xmlns:a16="http://schemas.microsoft.com/office/drawing/2014/main" xmlns="" id="{7BC8AA43-8122-49FE-AEE8-7F81FF67748B}"/>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933450" y="1052736"/>
            <a:ext cx="7277100" cy="5157564"/>
          </a:xfrm>
          <a:prstGeom prst="rect">
            <a:avLst/>
          </a:prstGeom>
        </p:spPr>
      </p:pic>
    </p:spTree>
    <p:extLst>
      <p:ext uri="{BB962C8B-B14F-4D97-AF65-F5344CB8AC3E}">
        <p14:creationId xmlns:p14="http://schemas.microsoft.com/office/powerpoint/2010/main" xmlns="" val="2187391259"/>
      </p:ext>
    </p:extLst>
  </p:cSld>
  <p:clrMapOvr>
    <a:masterClrMapping/>
  </p:clrMapOvr>
  <p:transition>
    <p:fad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xmlns="" id="{A70CB3CC-8730-4AEF-AB8E-6420E747304B}"/>
              </a:ext>
            </a:extLst>
          </p:cNvPr>
          <p:cNvSpPr>
            <a:spLocks noGrp="1"/>
          </p:cNvSpPr>
          <p:nvPr>
            <p:ph type="dt" sz="half" idx="10"/>
          </p:nvPr>
        </p:nvSpPr>
        <p:spPr/>
        <p:txBody>
          <a:bodyPr/>
          <a:lstStyle/>
          <a:p>
            <a:fld id="{4A40633F-2C34-42F1-9B00-1D14BE2E24BA}" type="datetime1">
              <a:rPr lang="en-US" smtClean="0"/>
              <a:pPr/>
              <a:t>10/22/2020</a:t>
            </a:fld>
            <a:endParaRPr lang="en-IN"/>
          </a:p>
        </p:txBody>
      </p:sp>
      <p:sp>
        <p:nvSpPr>
          <p:cNvPr id="4" name="Footer Placeholder 3">
            <a:extLst>
              <a:ext uri="{FF2B5EF4-FFF2-40B4-BE49-F238E27FC236}">
                <a16:creationId xmlns:a16="http://schemas.microsoft.com/office/drawing/2014/main" xmlns="" id="{18EDE5DF-B73D-4442-9FB6-D512D3C9D7EE}"/>
              </a:ext>
            </a:extLst>
          </p:cNvPr>
          <p:cNvSpPr>
            <a:spLocks noGrp="1"/>
          </p:cNvSpPr>
          <p:nvPr>
            <p:ph type="ftr" sz="quarter" idx="11"/>
          </p:nvPr>
        </p:nvSpPr>
        <p:spPr/>
        <p:txBody>
          <a:bodyPr/>
          <a:lstStyle/>
          <a:p>
            <a:r>
              <a:rPr lang="en-IN"/>
              <a:t>DBMS-UNIT-IV</a:t>
            </a:r>
          </a:p>
        </p:txBody>
      </p:sp>
      <p:sp>
        <p:nvSpPr>
          <p:cNvPr id="5" name="Slide Number Placeholder 4">
            <a:extLst>
              <a:ext uri="{FF2B5EF4-FFF2-40B4-BE49-F238E27FC236}">
                <a16:creationId xmlns:a16="http://schemas.microsoft.com/office/drawing/2014/main" xmlns="" id="{DB9BFD2E-120E-4C23-885F-83ACAA6E05E4}"/>
              </a:ext>
            </a:extLst>
          </p:cNvPr>
          <p:cNvSpPr>
            <a:spLocks noGrp="1"/>
          </p:cNvSpPr>
          <p:nvPr>
            <p:ph type="sldNum" sz="quarter" idx="12"/>
          </p:nvPr>
        </p:nvSpPr>
        <p:spPr/>
        <p:txBody>
          <a:bodyPr/>
          <a:lstStyle/>
          <a:p>
            <a:fld id="{0E2B90DE-CA9C-452B-80F9-35262CC2B070}" type="slidenum">
              <a:rPr lang="en-IN" smtClean="0"/>
              <a:pPr/>
              <a:t>68</a:t>
            </a:fld>
            <a:endParaRPr lang="en-IN"/>
          </a:p>
        </p:txBody>
      </p:sp>
      <p:pic>
        <p:nvPicPr>
          <p:cNvPr id="9" name="Picture 8">
            <a:extLst>
              <a:ext uri="{FF2B5EF4-FFF2-40B4-BE49-F238E27FC236}">
                <a16:creationId xmlns:a16="http://schemas.microsoft.com/office/drawing/2014/main" xmlns="" id="{6B0B43B2-A73B-4DDC-85BE-E06BA5270021}"/>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279848" y="238741"/>
            <a:ext cx="7468616" cy="5558988"/>
          </a:xfrm>
          <a:prstGeom prst="rect">
            <a:avLst/>
          </a:prstGeom>
        </p:spPr>
      </p:pic>
    </p:spTree>
    <p:extLst>
      <p:ext uri="{BB962C8B-B14F-4D97-AF65-F5344CB8AC3E}">
        <p14:creationId xmlns:p14="http://schemas.microsoft.com/office/powerpoint/2010/main" xmlns="" val="1675843462"/>
      </p:ext>
    </p:extLst>
  </p:cSld>
  <p:clrMapOvr>
    <a:masterClrMapping/>
  </p:clrMapOvr>
  <p:transition>
    <p:fade/>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xmlns="" id="{703EC2F2-2C1B-4682-AD7A-FF8057172B82}"/>
              </a:ext>
            </a:extLst>
          </p:cNvPr>
          <p:cNvSpPr>
            <a:spLocks noGrp="1"/>
          </p:cNvSpPr>
          <p:nvPr>
            <p:ph type="dt" sz="half" idx="10"/>
          </p:nvPr>
        </p:nvSpPr>
        <p:spPr/>
        <p:txBody>
          <a:bodyPr/>
          <a:lstStyle/>
          <a:p>
            <a:fld id="{4A40633F-2C34-42F1-9B00-1D14BE2E24BA}" type="datetime1">
              <a:rPr lang="en-US" smtClean="0"/>
              <a:pPr/>
              <a:t>10/22/2020</a:t>
            </a:fld>
            <a:endParaRPr lang="en-IN"/>
          </a:p>
        </p:txBody>
      </p:sp>
      <p:sp>
        <p:nvSpPr>
          <p:cNvPr id="4" name="Footer Placeholder 3">
            <a:extLst>
              <a:ext uri="{FF2B5EF4-FFF2-40B4-BE49-F238E27FC236}">
                <a16:creationId xmlns:a16="http://schemas.microsoft.com/office/drawing/2014/main" xmlns="" id="{A2CC1C64-08C9-4818-B87B-2BFF021B8A95}"/>
              </a:ext>
            </a:extLst>
          </p:cNvPr>
          <p:cNvSpPr>
            <a:spLocks noGrp="1"/>
          </p:cNvSpPr>
          <p:nvPr>
            <p:ph type="ftr" sz="quarter" idx="11"/>
          </p:nvPr>
        </p:nvSpPr>
        <p:spPr/>
        <p:txBody>
          <a:bodyPr/>
          <a:lstStyle/>
          <a:p>
            <a:r>
              <a:rPr lang="en-IN"/>
              <a:t>DBMS-UNIT-IV</a:t>
            </a:r>
          </a:p>
        </p:txBody>
      </p:sp>
      <p:sp>
        <p:nvSpPr>
          <p:cNvPr id="5" name="Slide Number Placeholder 4">
            <a:extLst>
              <a:ext uri="{FF2B5EF4-FFF2-40B4-BE49-F238E27FC236}">
                <a16:creationId xmlns:a16="http://schemas.microsoft.com/office/drawing/2014/main" xmlns="" id="{A1153FCB-4555-424F-BA24-3D56004885DC}"/>
              </a:ext>
            </a:extLst>
          </p:cNvPr>
          <p:cNvSpPr>
            <a:spLocks noGrp="1"/>
          </p:cNvSpPr>
          <p:nvPr>
            <p:ph type="sldNum" sz="quarter" idx="12"/>
          </p:nvPr>
        </p:nvSpPr>
        <p:spPr/>
        <p:txBody>
          <a:bodyPr/>
          <a:lstStyle/>
          <a:p>
            <a:fld id="{0E2B90DE-CA9C-452B-80F9-35262CC2B070}" type="slidenum">
              <a:rPr lang="en-IN" smtClean="0"/>
              <a:pPr/>
              <a:t>69</a:t>
            </a:fld>
            <a:endParaRPr lang="en-IN"/>
          </a:p>
        </p:txBody>
      </p:sp>
      <p:pic>
        <p:nvPicPr>
          <p:cNvPr id="9" name="Picture 8">
            <a:extLst>
              <a:ext uri="{FF2B5EF4-FFF2-40B4-BE49-F238E27FC236}">
                <a16:creationId xmlns:a16="http://schemas.microsoft.com/office/drawing/2014/main" xmlns="" id="{E8C6E28E-1A02-4ECF-BFB2-8CC9A5C75CA0}"/>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259632" y="417091"/>
            <a:ext cx="7632848" cy="5774160"/>
          </a:xfrm>
          <a:prstGeom prst="rect">
            <a:avLst/>
          </a:prstGeom>
        </p:spPr>
      </p:pic>
    </p:spTree>
    <p:extLst>
      <p:ext uri="{BB962C8B-B14F-4D97-AF65-F5344CB8AC3E}">
        <p14:creationId xmlns:p14="http://schemas.microsoft.com/office/powerpoint/2010/main" xmlns="" val="278199244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A40633F-2C34-42F1-9B00-1D14BE2E24BA}" type="datetime1">
              <a:rPr lang="en-US" smtClean="0"/>
              <a:pPr/>
              <a:t>10/22/2020</a:t>
            </a:fld>
            <a:endParaRPr lang="en-IN"/>
          </a:p>
        </p:txBody>
      </p:sp>
      <p:sp>
        <p:nvSpPr>
          <p:cNvPr id="4" name="Footer Placeholder 3"/>
          <p:cNvSpPr>
            <a:spLocks noGrp="1"/>
          </p:cNvSpPr>
          <p:nvPr>
            <p:ph type="ftr" sz="quarter" idx="11"/>
          </p:nvPr>
        </p:nvSpPr>
        <p:spPr/>
        <p:txBody>
          <a:bodyPr/>
          <a:lstStyle/>
          <a:p>
            <a:r>
              <a:rPr lang="en-IN"/>
              <a:t>DBMS-UNIT-IV</a:t>
            </a:r>
          </a:p>
        </p:txBody>
      </p:sp>
      <p:sp>
        <p:nvSpPr>
          <p:cNvPr id="5" name="Slide Number Placeholder 4"/>
          <p:cNvSpPr>
            <a:spLocks noGrp="1"/>
          </p:cNvSpPr>
          <p:nvPr>
            <p:ph type="sldNum" sz="quarter" idx="12"/>
          </p:nvPr>
        </p:nvSpPr>
        <p:spPr/>
        <p:txBody>
          <a:bodyPr/>
          <a:lstStyle/>
          <a:p>
            <a:fld id="{0E2B90DE-CA9C-452B-80F9-35262CC2B070}" type="slidenum">
              <a:rPr lang="en-IN" smtClean="0"/>
              <a:pPr/>
              <a:t>7</a:t>
            </a:fld>
            <a:endParaRPr lang="en-IN"/>
          </a:p>
        </p:txBody>
      </p:sp>
      <p:sp>
        <p:nvSpPr>
          <p:cNvPr id="8" name="Rectangle 4"/>
          <p:cNvSpPr>
            <a:spLocks noGrp="1" noChangeArrowheads="1"/>
          </p:cNvSpPr>
          <p:nvPr>
            <p:ph type="title"/>
          </p:nvPr>
        </p:nvSpPr>
        <p:spPr>
          <a:xfrm>
            <a:off x="228600" y="303213"/>
            <a:ext cx="7796213" cy="992187"/>
          </a:xfrm>
        </p:spPr>
        <p:txBody>
          <a:bodyPr/>
          <a:lstStyle/>
          <a:p>
            <a:pPr algn="ctr"/>
            <a:r>
              <a:rPr lang="en-US" dirty="0">
                <a:solidFill>
                  <a:srgbClr val="002060"/>
                </a:solidFill>
                <a:latin typeface="Arial Narrow" panose="020B0606020202030204" pitchFamily="34" charset="0"/>
              </a:rPr>
              <a:t>Database Recovery</a:t>
            </a:r>
          </a:p>
        </p:txBody>
      </p:sp>
      <p:sp>
        <p:nvSpPr>
          <p:cNvPr id="9" name="Rectangle 5"/>
          <p:cNvSpPr txBox="1">
            <a:spLocks noChangeArrowheads="1"/>
          </p:cNvSpPr>
          <p:nvPr/>
        </p:nvSpPr>
        <p:spPr>
          <a:xfrm>
            <a:off x="325615" y="1437049"/>
            <a:ext cx="8294687" cy="4572000"/>
          </a:xfrm>
          <a:prstGeom prst="rect">
            <a:avLst/>
          </a:prstGeom>
        </p:spPr>
        <p:txBody>
          <a:bodyPr vert="horz">
            <a:normAutofit fontScale="92500" lnSpcReduction="10000"/>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a:buFont typeface="Wingdings" panose="05000000000000000000" pitchFamily="2" charset="2"/>
              <a:buNone/>
            </a:pPr>
            <a:r>
              <a:rPr lang="en-US" sz="2400" dirty="0">
                <a:solidFill>
                  <a:srgbClr val="002060"/>
                </a:solidFill>
                <a:latin typeface="Arial Narrow" panose="020B0606020202030204" pitchFamily="34" charset="0"/>
              </a:rPr>
              <a:t>Data Update </a:t>
            </a:r>
          </a:p>
          <a:p>
            <a:pPr lvl="1">
              <a:lnSpc>
                <a:spcPct val="150000"/>
              </a:lnSpc>
            </a:pPr>
            <a:r>
              <a:rPr lang="en-US" sz="2200" b="1" dirty="0">
                <a:solidFill>
                  <a:srgbClr val="C00000"/>
                </a:solidFill>
                <a:latin typeface="Arial Narrow" panose="020B0606020202030204" pitchFamily="34" charset="0"/>
              </a:rPr>
              <a:t>Immediate Update</a:t>
            </a:r>
            <a:r>
              <a:rPr lang="en-US" sz="2200" dirty="0">
                <a:latin typeface="Arial Narrow" panose="020B0606020202030204" pitchFamily="34" charset="0"/>
              </a:rPr>
              <a:t>:  As soon as a data item is modified in cache, the disk copy is updated.</a:t>
            </a:r>
          </a:p>
          <a:p>
            <a:pPr lvl="1">
              <a:lnSpc>
                <a:spcPct val="150000"/>
              </a:lnSpc>
            </a:pPr>
            <a:r>
              <a:rPr lang="en-US" sz="2200" b="1" dirty="0">
                <a:solidFill>
                  <a:srgbClr val="C00000"/>
                </a:solidFill>
                <a:latin typeface="Arial Narrow" panose="020B0606020202030204" pitchFamily="34" charset="0"/>
              </a:rPr>
              <a:t>Deferred Update</a:t>
            </a:r>
            <a:r>
              <a:rPr lang="en-US" sz="2200" dirty="0">
                <a:solidFill>
                  <a:srgbClr val="C00000"/>
                </a:solidFill>
                <a:latin typeface="Arial Narrow" panose="020B0606020202030204" pitchFamily="34" charset="0"/>
              </a:rPr>
              <a:t>:  </a:t>
            </a:r>
            <a:r>
              <a:rPr lang="en-US" sz="2200" dirty="0">
                <a:latin typeface="Arial Narrow" panose="020B0606020202030204" pitchFamily="34" charset="0"/>
              </a:rPr>
              <a:t>All modified data items in the cache is written either after a transaction ends its execution or after a fixed number of transactions have completed their execution.</a:t>
            </a:r>
          </a:p>
          <a:p>
            <a:pPr lvl="1">
              <a:lnSpc>
                <a:spcPct val="150000"/>
              </a:lnSpc>
            </a:pPr>
            <a:r>
              <a:rPr lang="en-US" sz="2200" b="1" dirty="0">
                <a:solidFill>
                  <a:srgbClr val="C00000"/>
                </a:solidFill>
                <a:latin typeface="Arial Narrow" panose="020B0606020202030204" pitchFamily="34" charset="0"/>
              </a:rPr>
              <a:t>Shadow update</a:t>
            </a:r>
            <a:r>
              <a:rPr lang="en-US" sz="2200" dirty="0">
                <a:solidFill>
                  <a:srgbClr val="C00000"/>
                </a:solidFill>
                <a:latin typeface="Arial Narrow" panose="020B0606020202030204" pitchFamily="34" charset="0"/>
              </a:rPr>
              <a:t>:  </a:t>
            </a:r>
            <a:r>
              <a:rPr lang="en-US" sz="2200" dirty="0">
                <a:latin typeface="Arial Narrow" panose="020B0606020202030204" pitchFamily="34" charset="0"/>
              </a:rPr>
              <a:t>The modified version of a data item does not overwrite its disk copy but is written at a separate disk location.</a:t>
            </a:r>
          </a:p>
          <a:p>
            <a:pPr lvl="1">
              <a:lnSpc>
                <a:spcPct val="150000"/>
              </a:lnSpc>
            </a:pPr>
            <a:r>
              <a:rPr lang="en-US" sz="2200" b="1" dirty="0">
                <a:solidFill>
                  <a:srgbClr val="C00000"/>
                </a:solidFill>
                <a:latin typeface="Arial Narrow" panose="020B0606020202030204" pitchFamily="34" charset="0"/>
              </a:rPr>
              <a:t>In-place update</a:t>
            </a:r>
            <a:r>
              <a:rPr lang="en-US" sz="2200" dirty="0">
                <a:solidFill>
                  <a:srgbClr val="C00000"/>
                </a:solidFill>
                <a:latin typeface="Arial Narrow" panose="020B0606020202030204" pitchFamily="34" charset="0"/>
              </a:rPr>
              <a:t>: </a:t>
            </a:r>
            <a:r>
              <a:rPr lang="en-US" sz="2200" dirty="0">
                <a:latin typeface="Arial Narrow" panose="020B0606020202030204" pitchFamily="34" charset="0"/>
              </a:rPr>
              <a:t>The disk version of the data item is overwritten by the cache version.</a:t>
            </a:r>
          </a:p>
        </p:txBody>
      </p:sp>
    </p:spTree>
    <p:extLst>
      <p:ext uri="{BB962C8B-B14F-4D97-AF65-F5344CB8AC3E}">
        <p14:creationId xmlns:p14="http://schemas.microsoft.com/office/powerpoint/2010/main" xmlns="" val="2561909970"/>
      </p:ext>
    </p:extLst>
  </p:cSld>
  <p:clrMapOvr>
    <a:masterClrMapping/>
  </p:clrMapOvr>
  <p:transition>
    <p:fade/>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7224" y="1000108"/>
            <a:ext cx="7772400" cy="1143000"/>
          </a:xfrm>
        </p:spPr>
        <p:txBody>
          <a:bodyPr>
            <a:normAutofit/>
          </a:bodyPr>
          <a:lstStyle/>
          <a:p>
            <a:pPr algn="ctr"/>
            <a:r>
              <a:rPr lang="en-US" sz="4400" u="sng" dirty="0">
                <a:latin typeface="Arial Narrow" pitchFamily="34" charset="0"/>
              </a:rPr>
              <a:t>THANK YOU</a:t>
            </a:r>
            <a:endParaRPr lang="en-IN" sz="4400" u="sng" dirty="0">
              <a:latin typeface="Arial Narrow" pitchFamily="34" charset="0"/>
            </a:endParaRPr>
          </a:p>
        </p:txBody>
      </p:sp>
      <p:sp>
        <p:nvSpPr>
          <p:cNvPr id="3" name="Date Placeholder 2"/>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9580259-BC1B-4D4A-B958-4F9C95F94E79}" type="datetime1">
              <a:rPr kumimoji="0" lang="en-US" sz="1400" b="0" i="0" u="none" strike="noStrike" kern="1200" cap="none" spc="0" normalizeH="0" baseline="0" noProof="0" smtClean="0">
                <a:ln>
                  <a:noFill/>
                </a:ln>
                <a:solidFill>
                  <a:srgbClr val="323232"/>
                </a:solidFill>
                <a:effectLst/>
                <a:uLnTx/>
                <a:uFillTx/>
                <a:latin typeface="Perpetua"/>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10/22/2020</a:t>
            </a:fld>
            <a:endParaRPr kumimoji="0" lang="en-IN" sz="1400" b="0" i="0" u="none" strike="noStrike" kern="1200" cap="none" spc="0" normalizeH="0" baseline="0" noProof="0">
              <a:ln>
                <a:noFill/>
              </a:ln>
              <a:solidFill>
                <a:srgbClr val="323232"/>
              </a:solidFill>
              <a:effectLst/>
              <a:uLnTx/>
              <a:uFillTx/>
              <a:latin typeface="Perpetua"/>
              <a:ea typeface="+mn-ea"/>
              <a:cs typeface="+mn-cs"/>
            </a:endParaRPr>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a:ln>
                  <a:noFill/>
                </a:ln>
                <a:solidFill>
                  <a:srgbClr val="323232"/>
                </a:solidFill>
                <a:effectLst/>
                <a:uLnTx/>
                <a:uFillTx/>
                <a:latin typeface="Perpetua"/>
                <a:ea typeface="+mn-ea"/>
                <a:cs typeface="+mn-cs"/>
              </a:rPr>
              <a:t>DBMS-UNIT-IV</a:t>
            </a:r>
          </a:p>
        </p:txBody>
      </p:sp>
      <p:sp>
        <p:nvSpPr>
          <p:cNvPr id="5" name="Slide Number Placeholder 4"/>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0E2B90DE-CA9C-452B-80F9-35262CC2B070}" type="slidenum">
              <a:rPr kumimoji="0" lang="en-IN" sz="1400" b="0" i="0" u="none" strike="noStrike" kern="1200" cap="none" spc="0" normalizeH="0" baseline="0" noProof="0" smtClean="0">
                <a:ln>
                  <a:noFill/>
                </a:ln>
                <a:solidFill>
                  <a:srgbClr val="FFFFFF"/>
                </a:solidFill>
                <a:effectLst/>
                <a:uLnTx/>
                <a:uFillTx/>
                <a:latin typeface="Franklin Gothic Book"/>
                <a:ea typeface="+mj-ea"/>
                <a:cs typeface="+mj-cs"/>
              </a:rPr>
              <a:pPr marL="0" marR="0" lvl="0" indent="0" algn="ctr" defTabSz="914400" rtl="0" eaLnBrk="1" fontAlgn="auto" latinLnBrk="0" hangingPunct="1">
                <a:lnSpc>
                  <a:spcPct val="100000"/>
                </a:lnSpc>
                <a:spcBef>
                  <a:spcPts val="0"/>
                </a:spcBef>
                <a:spcAft>
                  <a:spcPts val="0"/>
                </a:spcAft>
                <a:buClrTx/>
                <a:buSzTx/>
                <a:buFontTx/>
                <a:buNone/>
                <a:tabLst/>
                <a:defRPr/>
              </a:pPr>
              <a:t>70</a:t>
            </a:fld>
            <a:endParaRPr kumimoji="0" lang="en-IN" sz="1400" b="0" i="0" u="none" strike="noStrike" kern="1200" cap="none" spc="0" normalizeH="0" baseline="0" noProof="0">
              <a:ln>
                <a:noFill/>
              </a:ln>
              <a:solidFill>
                <a:srgbClr val="FFFFFF"/>
              </a:solidFill>
              <a:effectLst/>
              <a:uLnTx/>
              <a:uFillTx/>
              <a:latin typeface="Franklin Gothic Book"/>
              <a:ea typeface="+mj-ea"/>
              <a:cs typeface="+mj-cs"/>
            </a:endParaRPr>
          </a:p>
        </p:txBody>
      </p:sp>
      <p:sp>
        <p:nvSpPr>
          <p:cNvPr id="6" name="Content Placeholder 5"/>
          <p:cNvSpPr>
            <a:spLocks noGrp="1"/>
          </p:cNvSpPr>
          <p:nvPr>
            <p:ph sz="quarter" idx="1"/>
          </p:nvPr>
        </p:nvSpPr>
        <p:spPr>
          <a:xfrm>
            <a:off x="785786" y="2786058"/>
            <a:ext cx="7772400" cy="2481266"/>
          </a:xfrm>
        </p:spPr>
        <p:txBody>
          <a:bodyPr>
            <a:normAutofit lnSpcReduction="10000"/>
          </a:bodyPr>
          <a:lstStyle/>
          <a:p>
            <a:pPr algn="ctr">
              <a:buNone/>
            </a:pPr>
            <a:r>
              <a:rPr lang="en-US" sz="3600" dirty="0">
                <a:latin typeface="Arial Narrow" pitchFamily="34" charset="0"/>
              </a:rPr>
              <a:t>    ANY QUERIES ?</a:t>
            </a:r>
          </a:p>
          <a:p>
            <a:pPr algn="ctr">
              <a:buNone/>
            </a:pPr>
            <a:endParaRPr lang="en-US" sz="3600" dirty="0">
              <a:latin typeface="Arial Narrow" pitchFamily="34" charset="0"/>
            </a:endParaRPr>
          </a:p>
          <a:p>
            <a:pPr algn="ctr">
              <a:buNone/>
            </a:pPr>
            <a:r>
              <a:rPr lang="en-US" sz="3600" dirty="0">
                <a:latin typeface="Arial Narrow" pitchFamily="34" charset="0"/>
              </a:rPr>
              <a:t>Dr.L.LAKSHAMAN</a:t>
            </a:r>
          </a:p>
          <a:p>
            <a:pPr algn="ctr">
              <a:buNone/>
            </a:pPr>
            <a:r>
              <a:rPr lang="en-US" sz="3600" dirty="0">
                <a:latin typeface="Arial Narrow" pitchFamily="34" charset="0"/>
              </a:rPr>
              <a:t>Lakshmanan.cse@sathyabama.ac.in</a:t>
            </a:r>
            <a:endParaRPr lang="en-IN" sz="3600" dirty="0">
              <a:latin typeface="Arial Narrow" pitchFamily="34" charset="0"/>
            </a:endParaRPr>
          </a:p>
        </p:txBody>
      </p:sp>
    </p:spTree>
    <p:extLst>
      <p:ext uri="{BB962C8B-B14F-4D97-AF65-F5344CB8AC3E}">
        <p14:creationId xmlns:p14="http://schemas.microsoft.com/office/powerpoint/2010/main" xmlns="" val="155853614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A40633F-2C34-42F1-9B00-1D14BE2E24BA}" type="datetime1">
              <a:rPr lang="en-US" smtClean="0"/>
              <a:pPr/>
              <a:t>10/22/2020</a:t>
            </a:fld>
            <a:endParaRPr lang="en-IN"/>
          </a:p>
        </p:txBody>
      </p:sp>
      <p:sp>
        <p:nvSpPr>
          <p:cNvPr id="4" name="Footer Placeholder 3"/>
          <p:cNvSpPr>
            <a:spLocks noGrp="1"/>
          </p:cNvSpPr>
          <p:nvPr>
            <p:ph type="ftr" sz="quarter" idx="11"/>
          </p:nvPr>
        </p:nvSpPr>
        <p:spPr/>
        <p:txBody>
          <a:bodyPr/>
          <a:lstStyle/>
          <a:p>
            <a:r>
              <a:rPr lang="en-IN"/>
              <a:t>DBMS-UNIT-IV</a:t>
            </a:r>
          </a:p>
        </p:txBody>
      </p:sp>
      <p:sp>
        <p:nvSpPr>
          <p:cNvPr id="5" name="Slide Number Placeholder 4"/>
          <p:cNvSpPr>
            <a:spLocks noGrp="1"/>
          </p:cNvSpPr>
          <p:nvPr>
            <p:ph type="sldNum" sz="quarter" idx="12"/>
          </p:nvPr>
        </p:nvSpPr>
        <p:spPr/>
        <p:txBody>
          <a:bodyPr/>
          <a:lstStyle/>
          <a:p>
            <a:fld id="{0E2B90DE-CA9C-452B-80F9-35262CC2B070}" type="slidenum">
              <a:rPr lang="en-IN" smtClean="0"/>
              <a:pPr/>
              <a:t>8</a:t>
            </a:fld>
            <a:endParaRPr lang="en-IN"/>
          </a:p>
        </p:txBody>
      </p:sp>
      <p:sp>
        <p:nvSpPr>
          <p:cNvPr id="8" name="Rectangle 4"/>
          <p:cNvSpPr>
            <a:spLocks noGrp="1" noChangeArrowheads="1"/>
          </p:cNvSpPr>
          <p:nvPr>
            <p:ph type="title"/>
          </p:nvPr>
        </p:nvSpPr>
        <p:spPr>
          <a:xfrm>
            <a:off x="228600" y="303213"/>
            <a:ext cx="7796213" cy="992187"/>
          </a:xfrm>
        </p:spPr>
        <p:txBody>
          <a:bodyPr>
            <a:normAutofit/>
          </a:bodyPr>
          <a:lstStyle/>
          <a:p>
            <a:pPr algn="ctr">
              <a:lnSpc>
                <a:spcPct val="150000"/>
              </a:lnSpc>
            </a:pPr>
            <a:r>
              <a:rPr lang="en-US" b="1" dirty="0">
                <a:solidFill>
                  <a:srgbClr val="002060"/>
                </a:solidFill>
                <a:latin typeface="Arial Narrow" panose="020B0606020202030204" pitchFamily="34" charset="0"/>
              </a:rPr>
              <a:t>Database Recovery</a:t>
            </a:r>
          </a:p>
        </p:txBody>
      </p:sp>
      <p:sp>
        <p:nvSpPr>
          <p:cNvPr id="9" name="Rectangle 5"/>
          <p:cNvSpPr txBox="1">
            <a:spLocks noChangeArrowheads="1"/>
          </p:cNvSpPr>
          <p:nvPr/>
        </p:nvSpPr>
        <p:spPr>
          <a:xfrm>
            <a:off x="239713" y="1600200"/>
            <a:ext cx="8294687" cy="4572000"/>
          </a:xfrm>
          <a:prstGeom prst="rect">
            <a:avLst/>
          </a:prstGeom>
        </p:spPr>
        <p:txBody>
          <a:bodyPr vert="horz">
            <a:norm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algn="just">
              <a:lnSpc>
                <a:spcPct val="150000"/>
              </a:lnSpc>
              <a:buFont typeface="Wingdings" panose="05000000000000000000" pitchFamily="2" charset="2"/>
              <a:buNone/>
            </a:pPr>
            <a:r>
              <a:rPr lang="en-US" b="1" dirty="0">
                <a:solidFill>
                  <a:srgbClr val="C00000"/>
                </a:solidFill>
                <a:latin typeface="Arial Narrow" panose="020B0606020202030204" pitchFamily="34" charset="0"/>
              </a:rPr>
              <a:t>Data Caching</a:t>
            </a:r>
          </a:p>
          <a:p>
            <a:pPr lvl="1" algn="just">
              <a:lnSpc>
                <a:spcPct val="150000"/>
              </a:lnSpc>
            </a:pPr>
            <a:r>
              <a:rPr lang="en-US" dirty="0">
                <a:latin typeface="Arial Narrow" panose="020B0606020202030204" pitchFamily="34" charset="0"/>
              </a:rPr>
              <a:t>Data items to be modified are first stored into database cache by the Cache Manager (CM) and after modification they are flushed (written) to the disk.</a:t>
            </a:r>
          </a:p>
          <a:p>
            <a:pPr lvl="1" algn="just">
              <a:lnSpc>
                <a:spcPct val="150000"/>
              </a:lnSpc>
            </a:pPr>
            <a:r>
              <a:rPr lang="en-US" dirty="0">
                <a:latin typeface="Arial Narrow" panose="020B0606020202030204" pitchFamily="34" charset="0"/>
              </a:rPr>
              <a:t>The flushing is controlled by </a:t>
            </a:r>
            <a:r>
              <a:rPr lang="en-US" b="1" dirty="0">
                <a:latin typeface="Arial Narrow" panose="020B0606020202030204" pitchFamily="34" charset="0"/>
              </a:rPr>
              <a:t>Modified</a:t>
            </a:r>
            <a:r>
              <a:rPr lang="en-US" dirty="0">
                <a:latin typeface="Arial Narrow" panose="020B0606020202030204" pitchFamily="34" charset="0"/>
              </a:rPr>
              <a:t> and </a:t>
            </a:r>
            <a:r>
              <a:rPr lang="en-US" b="1" dirty="0">
                <a:latin typeface="Arial Narrow" panose="020B0606020202030204" pitchFamily="34" charset="0"/>
              </a:rPr>
              <a:t>Pin-Unpin</a:t>
            </a:r>
            <a:r>
              <a:rPr lang="en-US" dirty="0">
                <a:latin typeface="Arial Narrow" panose="020B0606020202030204" pitchFamily="34" charset="0"/>
              </a:rPr>
              <a:t> bits.</a:t>
            </a:r>
          </a:p>
          <a:p>
            <a:pPr lvl="2" algn="just">
              <a:lnSpc>
                <a:spcPct val="150000"/>
              </a:lnSpc>
            </a:pPr>
            <a:r>
              <a:rPr lang="en-US" b="1" dirty="0">
                <a:latin typeface="Arial Narrow" panose="020B0606020202030204" pitchFamily="34" charset="0"/>
              </a:rPr>
              <a:t>Pin-Unpin</a:t>
            </a:r>
            <a:r>
              <a:rPr lang="en-US" dirty="0">
                <a:latin typeface="Arial Narrow" panose="020B0606020202030204" pitchFamily="34" charset="0"/>
              </a:rPr>
              <a:t>: Instructs the operating system not to flush the data item.</a:t>
            </a:r>
          </a:p>
          <a:p>
            <a:pPr lvl="2" algn="just">
              <a:lnSpc>
                <a:spcPct val="150000"/>
              </a:lnSpc>
            </a:pPr>
            <a:r>
              <a:rPr lang="en-US" b="1" dirty="0">
                <a:latin typeface="Arial Narrow" panose="020B0606020202030204" pitchFamily="34" charset="0"/>
              </a:rPr>
              <a:t>Modified</a:t>
            </a:r>
            <a:r>
              <a:rPr lang="en-US" dirty="0">
                <a:latin typeface="Arial Narrow" panose="020B0606020202030204" pitchFamily="34" charset="0"/>
              </a:rPr>
              <a:t>: Indicates the AFIM of the data item.</a:t>
            </a:r>
          </a:p>
        </p:txBody>
      </p:sp>
    </p:spTree>
    <p:extLst>
      <p:ext uri="{BB962C8B-B14F-4D97-AF65-F5344CB8AC3E}">
        <p14:creationId xmlns:p14="http://schemas.microsoft.com/office/powerpoint/2010/main" xmlns="" val="4080475777"/>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A40633F-2C34-42F1-9B00-1D14BE2E24BA}" type="datetime1">
              <a:rPr lang="en-US" smtClean="0"/>
              <a:pPr/>
              <a:t>10/22/2020</a:t>
            </a:fld>
            <a:endParaRPr lang="en-IN"/>
          </a:p>
        </p:txBody>
      </p:sp>
      <p:sp>
        <p:nvSpPr>
          <p:cNvPr id="4" name="Footer Placeholder 3"/>
          <p:cNvSpPr>
            <a:spLocks noGrp="1"/>
          </p:cNvSpPr>
          <p:nvPr>
            <p:ph type="ftr" sz="quarter" idx="11"/>
          </p:nvPr>
        </p:nvSpPr>
        <p:spPr/>
        <p:txBody>
          <a:bodyPr/>
          <a:lstStyle/>
          <a:p>
            <a:r>
              <a:rPr lang="en-IN"/>
              <a:t>DBMS-UNIT-IV</a:t>
            </a:r>
          </a:p>
        </p:txBody>
      </p:sp>
      <p:sp>
        <p:nvSpPr>
          <p:cNvPr id="5" name="Slide Number Placeholder 4"/>
          <p:cNvSpPr>
            <a:spLocks noGrp="1"/>
          </p:cNvSpPr>
          <p:nvPr>
            <p:ph type="sldNum" sz="quarter" idx="12"/>
          </p:nvPr>
        </p:nvSpPr>
        <p:spPr/>
        <p:txBody>
          <a:bodyPr/>
          <a:lstStyle/>
          <a:p>
            <a:fld id="{0E2B90DE-CA9C-452B-80F9-35262CC2B070}" type="slidenum">
              <a:rPr lang="en-IN" smtClean="0"/>
              <a:pPr/>
              <a:t>9</a:t>
            </a:fld>
            <a:endParaRPr lang="en-IN"/>
          </a:p>
        </p:txBody>
      </p:sp>
      <p:sp>
        <p:nvSpPr>
          <p:cNvPr id="8" name="TextShape 1"/>
          <p:cNvSpPr txBox="1"/>
          <p:nvPr/>
        </p:nvSpPr>
        <p:spPr>
          <a:xfrm>
            <a:off x="372470" y="146189"/>
            <a:ext cx="7796160" cy="992160"/>
          </a:xfrm>
          <a:prstGeom prst="rect">
            <a:avLst/>
          </a:prstGeom>
          <a:noFill/>
          <a:ln>
            <a:noFill/>
          </a:ln>
        </p:spPr>
        <p:txBody>
          <a:bodyPr lIns="90000" tIns="46800" rIns="90000" bIns="46800" anchor="b">
            <a:no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600" strike="noStrike" spc="-1" dirty="0">
                <a:solidFill>
                  <a:srgbClr val="002060"/>
                </a:solidFill>
                <a:latin typeface="Arial Narrow" panose="020B0606020202030204" pitchFamily="34" charset="0"/>
              </a:rPr>
              <a:t>Database Recovery</a:t>
            </a:r>
            <a:endParaRPr lang="en-IN" sz="3600" strike="noStrike" spc="-1" dirty="0">
              <a:solidFill>
                <a:srgbClr val="002060"/>
              </a:solidFill>
              <a:latin typeface="Arial Narrow" panose="020B0606020202030204" pitchFamily="34" charset="0"/>
            </a:endParaRPr>
          </a:p>
        </p:txBody>
      </p:sp>
      <p:sp>
        <p:nvSpPr>
          <p:cNvPr id="9" name="TextShape 2"/>
          <p:cNvSpPr txBox="1"/>
          <p:nvPr/>
        </p:nvSpPr>
        <p:spPr>
          <a:xfrm>
            <a:off x="335617" y="1138349"/>
            <a:ext cx="8294760" cy="4572000"/>
          </a:xfrm>
          <a:prstGeom prst="rect">
            <a:avLst/>
          </a:prstGeom>
          <a:noFill/>
          <a:ln>
            <a:noFill/>
          </a:ln>
        </p:spPr>
        <p:txBody>
          <a:bodyPr lIns="90000" tIns="46800" rIns="0" bIns="46800">
            <a:normAutofit fontScale="85000" lnSpcReduction="10000"/>
          </a:bodyPr>
          <a:lstStyle/>
          <a:p>
            <a:pPr marL="342720" indent="-342720" algn="just">
              <a:lnSpc>
                <a:spcPct val="160000"/>
              </a:lnSpc>
              <a:spcBef>
                <a:spcPts val="697"/>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b="0" strike="noStrike" spc="-1" dirty="0">
                <a:solidFill>
                  <a:srgbClr val="333399"/>
                </a:solidFill>
                <a:latin typeface="Arial"/>
              </a:rPr>
              <a:t>Transaction </a:t>
            </a:r>
            <a:r>
              <a:rPr lang="en-US" sz="2800" b="1" strike="noStrike" spc="-1" dirty="0">
                <a:solidFill>
                  <a:srgbClr val="333399"/>
                </a:solidFill>
                <a:latin typeface="Arial"/>
              </a:rPr>
              <a:t>Roll-back (Undo) </a:t>
            </a:r>
            <a:r>
              <a:rPr lang="en-US" sz="2800" b="0" strike="noStrike" spc="-1" dirty="0">
                <a:solidFill>
                  <a:srgbClr val="333399"/>
                </a:solidFill>
                <a:latin typeface="Arial"/>
              </a:rPr>
              <a:t>and</a:t>
            </a:r>
            <a:r>
              <a:rPr lang="en-US" sz="2800" b="1" strike="noStrike" spc="-1" dirty="0">
                <a:solidFill>
                  <a:srgbClr val="333399"/>
                </a:solidFill>
                <a:latin typeface="Arial"/>
              </a:rPr>
              <a:t> Roll-Forward (Redo)</a:t>
            </a:r>
            <a:endParaRPr lang="en-IN" sz="2800" b="0" strike="noStrike" spc="-1" dirty="0">
              <a:solidFill>
                <a:srgbClr val="333399"/>
              </a:solidFill>
              <a:latin typeface="Arial"/>
            </a:endParaRPr>
          </a:p>
          <a:p>
            <a:pPr marL="742680" lvl="1" indent="-285480" algn="just">
              <a:lnSpc>
                <a:spcPct val="160000"/>
              </a:lnSpc>
              <a:spcBef>
                <a:spcPts val="649"/>
              </a:spcBef>
              <a:buClr>
                <a:srgbClr val="333399"/>
              </a:buClr>
              <a:buSzPct val="55000"/>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2600" b="0" strike="noStrike" spc="-1" dirty="0">
                <a:latin typeface="Arial"/>
              </a:rPr>
              <a:t>To maintain atomicity, a transaction’s operations are redone or undone.</a:t>
            </a:r>
            <a:endParaRPr lang="en-IN" sz="2600" b="0" strike="noStrike" spc="-1" dirty="0">
              <a:latin typeface="Arial"/>
            </a:endParaRPr>
          </a:p>
          <a:p>
            <a:pPr marL="1143000" lvl="2" indent="-228600" algn="just">
              <a:lnSpc>
                <a:spcPct val="160000"/>
              </a:lnSpc>
              <a:spcBef>
                <a:spcPts val="598"/>
              </a:spcBef>
              <a:buClr>
                <a:srgbClr val="990033"/>
              </a:buClr>
              <a:buSzPct val="50000"/>
              <a:buFont typeface="Wingdings" charset="2"/>
              <a:buChar char=""/>
              <a:tabLst>
                <a:tab pos="1828800" algn="l"/>
                <a:tab pos="2743200" algn="l"/>
                <a:tab pos="3657600" algn="l"/>
                <a:tab pos="4572000" algn="l"/>
                <a:tab pos="5486400" algn="l"/>
                <a:tab pos="6400800" algn="l"/>
                <a:tab pos="7315200" algn="l"/>
                <a:tab pos="8229600" algn="l"/>
                <a:tab pos="9144000" algn="l"/>
                <a:tab pos="10058400" algn="l"/>
              </a:tabLst>
            </a:pPr>
            <a:r>
              <a:rPr lang="en-US" sz="2400" b="1" strike="noStrike" spc="-1" dirty="0">
                <a:solidFill>
                  <a:srgbClr val="C00000"/>
                </a:solidFill>
                <a:latin typeface="Arial"/>
              </a:rPr>
              <a:t>Undo</a:t>
            </a:r>
            <a:r>
              <a:rPr lang="en-US" sz="2400" b="0" strike="noStrike" spc="-1" dirty="0">
                <a:solidFill>
                  <a:srgbClr val="C00000"/>
                </a:solidFill>
                <a:latin typeface="Arial"/>
              </a:rPr>
              <a:t>: Restore all BFIMs on to disk (Remove all AFIMs).</a:t>
            </a:r>
            <a:endParaRPr lang="en-IN" sz="2400" b="0" strike="noStrike" spc="-1" dirty="0">
              <a:solidFill>
                <a:srgbClr val="C00000"/>
              </a:solidFill>
              <a:latin typeface="Arial"/>
            </a:endParaRPr>
          </a:p>
          <a:p>
            <a:pPr marL="1143000" lvl="2" indent="-228600" algn="just">
              <a:lnSpc>
                <a:spcPct val="160000"/>
              </a:lnSpc>
              <a:spcBef>
                <a:spcPts val="598"/>
              </a:spcBef>
              <a:buClr>
                <a:srgbClr val="990033"/>
              </a:buClr>
              <a:buSzPct val="50000"/>
              <a:buFont typeface="Wingdings" charset="2"/>
              <a:buChar char=""/>
              <a:tabLst>
                <a:tab pos="1828800" algn="l"/>
                <a:tab pos="2743200" algn="l"/>
                <a:tab pos="3657600" algn="l"/>
                <a:tab pos="4572000" algn="l"/>
                <a:tab pos="5486400" algn="l"/>
                <a:tab pos="6400800" algn="l"/>
                <a:tab pos="7315200" algn="l"/>
                <a:tab pos="8229600" algn="l"/>
                <a:tab pos="9144000" algn="l"/>
                <a:tab pos="10058400" algn="l"/>
              </a:tabLst>
            </a:pPr>
            <a:r>
              <a:rPr lang="en-US" sz="2400" b="1" strike="noStrike" spc="-1" dirty="0">
                <a:solidFill>
                  <a:srgbClr val="C00000"/>
                </a:solidFill>
                <a:latin typeface="Arial"/>
              </a:rPr>
              <a:t>Redo</a:t>
            </a:r>
            <a:r>
              <a:rPr lang="en-US" sz="2400" b="0" strike="noStrike" spc="-1" dirty="0">
                <a:solidFill>
                  <a:srgbClr val="C00000"/>
                </a:solidFill>
                <a:latin typeface="Arial"/>
              </a:rPr>
              <a:t>: Restore all AFIMs on to disk.</a:t>
            </a:r>
            <a:endParaRPr lang="en-IN" sz="2400" b="0" strike="noStrike" spc="-1" dirty="0">
              <a:solidFill>
                <a:srgbClr val="C00000"/>
              </a:solidFill>
              <a:latin typeface="Arial"/>
            </a:endParaRPr>
          </a:p>
          <a:p>
            <a:pPr marL="742680" lvl="1" indent="-285480" algn="just">
              <a:lnSpc>
                <a:spcPct val="160000"/>
              </a:lnSpc>
              <a:spcBef>
                <a:spcPts val="649"/>
              </a:spcBef>
              <a:buClr>
                <a:srgbClr val="333399"/>
              </a:buClr>
              <a:buSzPct val="55000"/>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2600" b="0" strike="noStrike" spc="-1" dirty="0">
                <a:latin typeface="Arial"/>
              </a:rPr>
              <a:t>Database recovery is achieved either by performing only </a:t>
            </a:r>
            <a:r>
              <a:rPr lang="en-US" sz="2600" b="0" strike="noStrike" spc="-1" dirty="0" err="1">
                <a:latin typeface="Arial"/>
              </a:rPr>
              <a:t>Undos</a:t>
            </a:r>
            <a:r>
              <a:rPr lang="en-US" sz="2600" b="0" strike="noStrike" spc="-1" dirty="0">
                <a:latin typeface="Arial"/>
              </a:rPr>
              <a:t> or only </a:t>
            </a:r>
            <a:r>
              <a:rPr lang="en-US" sz="2600" b="0" strike="noStrike" spc="-1" dirty="0" err="1">
                <a:latin typeface="Arial"/>
              </a:rPr>
              <a:t>Redos</a:t>
            </a:r>
            <a:r>
              <a:rPr lang="en-US" sz="2600" b="0" strike="noStrike" spc="-1" dirty="0">
                <a:latin typeface="Arial"/>
              </a:rPr>
              <a:t> or by a combination of the two. These operations are recorded in the log as they happen.</a:t>
            </a:r>
            <a:endParaRPr lang="en-IN" sz="2600" b="0" strike="noStrike" spc="-1" dirty="0">
              <a:latin typeface="Arial"/>
            </a:endParaRPr>
          </a:p>
        </p:txBody>
      </p:sp>
    </p:spTree>
    <p:extLst>
      <p:ext uri="{BB962C8B-B14F-4D97-AF65-F5344CB8AC3E}">
        <p14:creationId xmlns:p14="http://schemas.microsoft.com/office/powerpoint/2010/main" xmlns="" val="40787036"/>
      </p:ext>
    </p:extLst>
  </p:cSld>
  <p:clrMapOvr>
    <a:masterClrMapping/>
  </p:clrMapOvr>
  <p:transition>
    <p:fad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714</TotalTime>
  <Words>3401</Words>
  <Application>Microsoft Office PowerPoint</Application>
  <PresentationFormat>On-screen Show (4:3)</PresentationFormat>
  <Paragraphs>584</Paragraphs>
  <Slides>70</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70</vt:i4>
      </vt:variant>
    </vt:vector>
  </HeadingPairs>
  <TitlesOfParts>
    <vt:vector size="72" baseType="lpstr">
      <vt:lpstr>Equity</vt:lpstr>
      <vt:lpstr>VISIO</vt:lpstr>
      <vt:lpstr>SCSA1301-DBMS</vt:lpstr>
      <vt:lpstr>Slide 2</vt:lpstr>
      <vt:lpstr>Slide 3</vt:lpstr>
      <vt:lpstr>Slide 4</vt:lpstr>
      <vt:lpstr>Slide 5</vt:lpstr>
      <vt:lpstr>Slide 6</vt:lpstr>
      <vt:lpstr>Database Recovery</vt:lpstr>
      <vt:lpstr>Database Recovery</vt:lpstr>
      <vt:lpstr>Slide 9</vt:lpstr>
      <vt:lpstr>Slide 10</vt:lpstr>
      <vt:lpstr>Slide 11</vt:lpstr>
      <vt:lpstr>Database Recovery</vt:lpstr>
      <vt:lpstr>Database Recovery</vt:lpstr>
      <vt:lpstr>Database Recovery</vt:lpstr>
      <vt:lpstr>Slide 15</vt:lpstr>
      <vt:lpstr>Database Recovery-Recovery Scheme </vt:lpstr>
      <vt:lpstr>Slide 17</vt:lpstr>
      <vt:lpstr>Slide 18</vt:lpstr>
      <vt:lpstr>Slide 19</vt:lpstr>
      <vt:lpstr>Slide 20</vt:lpstr>
      <vt:lpstr>Database Recovery</vt:lpstr>
      <vt:lpstr>Database Recovery</vt:lpstr>
      <vt:lpstr>Database Recovery</vt:lpstr>
      <vt:lpstr>Database Recovery</vt:lpstr>
      <vt:lpstr>Database Recovery</vt:lpstr>
      <vt:lpstr>Database Recovery</vt:lpstr>
      <vt:lpstr>Database Recovery</vt:lpstr>
      <vt:lpstr>Database Recovery</vt:lpstr>
      <vt:lpstr>Database Recovery</vt:lpstr>
      <vt:lpstr>Database Recovery</vt:lpstr>
      <vt:lpstr>Database Recovery</vt:lpstr>
      <vt:lpstr>What is Database Security ?</vt:lpstr>
      <vt:lpstr>Major Security Vulnerabilities</vt:lpstr>
      <vt:lpstr>Slide 34</vt:lpstr>
      <vt:lpstr>Database Security Issues</vt:lpstr>
      <vt:lpstr>Database Security Issues </vt:lpstr>
      <vt:lpstr>Database Security Issues </vt:lpstr>
      <vt:lpstr>Slide 38</vt:lpstr>
      <vt:lpstr>Slide 39</vt:lpstr>
      <vt:lpstr>Database Security and the DBA </vt:lpstr>
      <vt:lpstr>Slide 41</vt:lpstr>
      <vt:lpstr>Database Security and the DBA</vt:lpstr>
      <vt:lpstr>Access Protection, User Accounts, and Database Audits</vt:lpstr>
      <vt:lpstr>Types of Discretionary Privileges</vt:lpstr>
      <vt:lpstr>Key Difference</vt:lpstr>
      <vt:lpstr>Slide 46</vt:lpstr>
      <vt:lpstr>Slide 47</vt:lpstr>
      <vt:lpstr>Mandatory Access Control </vt:lpstr>
      <vt:lpstr>Typical security classes   </vt:lpstr>
      <vt:lpstr>Security Classifications</vt:lpstr>
      <vt:lpstr>Role-Based Access Control </vt:lpstr>
      <vt:lpstr>Slide 52</vt:lpstr>
      <vt:lpstr> Distributed Database Concepts</vt:lpstr>
      <vt:lpstr>Distributed Database Concepts (cont’d.)</vt:lpstr>
      <vt:lpstr>Slide 55</vt:lpstr>
      <vt:lpstr>Characteristics of DDB</vt:lpstr>
      <vt:lpstr>Characteristics of DDB</vt:lpstr>
      <vt:lpstr>Scalability and Partition Tolerance</vt:lpstr>
      <vt:lpstr>Autonomy</vt:lpstr>
      <vt:lpstr>Advantages of Distributed Databases</vt:lpstr>
      <vt:lpstr>Data Fragmentation in Distributed Database Design</vt:lpstr>
      <vt:lpstr>Data Fragmentation (cont’d.)</vt:lpstr>
      <vt:lpstr>Data Replication and Allocation</vt:lpstr>
      <vt:lpstr>Slide 64</vt:lpstr>
      <vt:lpstr>An Overview of Three-Tier Client/Server Architecture</vt:lpstr>
      <vt:lpstr>An Overview of Railway Reservation System</vt:lpstr>
      <vt:lpstr>DFD - Railway Reservation System</vt:lpstr>
      <vt:lpstr>Slide 68</vt:lpstr>
      <vt:lpstr>Slide 69</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DBMS- UNIT IV</dc:title>
  <dc:creator>lakshmanan</dc:creator>
  <cp:lastModifiedBy>online</cp:lastModifiedBy>
  <cp:revision>74</cp:revision>
  <dcterms:created xsi:type="dcterms:W3CDTF">2020-04-03T05:15:40Z</dcterms:created>
  <dcterms:modified xsi:type="dcterms:W3CDTF">2020-10-22T05:57:17Z</dcterms:modified>
</cp:coreProperties>
</file>