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301" r:id="rId3"/>
    <p:sldId id="265" r:id="rId4"/>
    <p:sldId id="277" r:id="rId5"/>
    <p:sldId id="280" r:id="rId6"/>
    <p:sldId id="268" r:id="rId7"/>
    <p:sldId id="312" r:id="rId8"/>
    <p:sldId id="313" r:id="rId9"/>
    <p:sldId id="315" r:id="rId10"/>
    <p:sldId id="316" r:id="rId11"/>
    <p:sldId id="317" r:id="rId12"/>
    <p:sldId id="318" r:id="rId13"/>
    <p:sldId id="319" r:id="rId14"/>
    <p:sldId id="354" r:id="rId15"/>
    <p:sldId id="355" r:id="rId16"/>
    <p:sldId id="357" r:id="rId17"/>
    <p:sldId id="324" r:id="rId18"/>
    <p:sldId id="325" r:id="rId19"/>
    <p:sldId id="326" r:id="rId20"/>
    <p:sldId id="358" r:id="rId21"/>
    <p:sldId id="329" r:id="rId22"/>
    <p:sldId id="330" r:id="rId23"/>
    <p:sldId id="331" r:id="rId24"/>
    <p:sldId id="332" r:id="rId25"/>
    <p:sldId id="333" r:id="rId26"/>
    <p:sldId id="359" r:id="rId27"/>
    <p:sldId id="334" r:id="rId28"/>
    <p:sldId id="336" r:id="rId29"/>
    <p:sldId id="360" r:id="rId30"/>
    <p:sldId id="337" r:id="rId31"/>
    <p:sldId id="338" r:id="rId32"/>
    <p:sldId id="346" r:id="rId33"/>
    <p:sldId id="384" r:id="rId34"/>
    <p:sldId id="352" r:id="rId35"/>
    <p:sldId id="348" r:id="rId36"/>
    <p:sldId id="361" r:id="rId37"/>
    <p:sldId id="350" r:id="rId38"/>
    <p:sldId id="351" r:id="rId39"/>
    <p:sldId id="363" r:id="rId40"/>
    <p:sldId id="385" r:id="rId41"/>
    <p:sldId id="370" r:id="rId42"/>
    <p:sldId id="371" r:id="rId43"/>
    <p:sldId id="369" r:id="rId44"/>
    <p:sldId id="395" r:id="rId45"/>
    <p:sldId id="364" r:id="rId46"/>
    <p:sldId id="366" r:id="rId47"/>
    <p:sldId id="386" r:id="rId48"/>
    <p:sldId id="372" r:id="rId49"/>
    <p:sldId id="373" r:id="rId50"/>
    <p:sldId id="374" r:id="rId51"/>
    <p:sldId id="375" r:id="rId52"/>
    <p:sldId id="388" r:id="rId53"/>
    <p:sldId id="390" r:id="rId54"/>
    <p:sldId id="376" r:id="rId55"/>
    <p:sldId id="377" r:id="rId56"/>
    <p:sldId id="391" r:id="rId57"/>
    <p:sldId id="379" r:id="rId58"/>
    <p:sldId id="392" r:id="rId59"/>
    <p:sldId id="380" r:id="rId60"/>
    <p:sldId id="381" r:id="rId61"/>
    <p:sldId id="382" r:id="rId62"/>
    <p:sldId id="383" r:id="rId63"/>
    <p:sldId id="387" r:id="rId64"/>
    <p:sldId id="393" r:id="rId65"/>
    <p:sldId id="394"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66FFCC"/>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32782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31928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25301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7270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76584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2241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3871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74119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49091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2784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963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12/9/2020</a:t>
            </a:fld>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50973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circuitstoday.com/centre-tap-full-wave-rectifi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elprocus.com/bridge-rectifier-basics-application/"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circuitstoday.com/wp-content/uploads/2009/08/Series-Inductor-Filter.jp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hyperlink" Target="https://www.electrical4u.com/types-of-resistor/"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electrical4u.com/common-emitter-amplifier/" TargetMode="External"/><Relationship Id="rId4" Type="http://schemas.openxmlformats.org/officeDocument/2006/relationships/hyperlink" Target="https://www.electrical4u.com/what-is-capacitor/"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electrical4u.com/what-is-electrical-resistance/"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electrical4u.com/voltage-or-electric-potential-difference/" TargetMode="External"/><Relationship Id="rId4" Type="http://schemas.openxmlformats.org/officeDocument/2006/relationships/hyperlink" Target="https://www.electrical4u.com/voltage-drop-calculation/"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electrical4u.com/electric-current-and-theory-of-electricity/" TargetMode="External"/><Relationship Id="rId2" Type="http://schemas.openxmlformats.org/officeDocument/2006/relationships/hyperlink" Target="https://www.electrical4u.com/voltage-or-electric-potential-difference/"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hyperlink" Target="https://www.electrical4u.com/what-is-capacitor/" TargetMode="External"/><Relationship Id="rId2" Type="http://schemas.openxmlformats.org/officeDocument/2006/relationships/hyperlink" Target="https://www.electrical4u.com/types-of-resistor/"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electrical4u.com/jfet-or-junction-field-effect-transistor/" TargetMode="External"/><Relationship Id="rId4" Type="http://schemas.openxmlformats.org/officeDocument/2006/relationships/hyperlink" Target="https://www.electrical4u.com/voltage-or-electric-potential-difference/"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electrical4u.com/what-is-capacitor/" TargetMode="External"/><Relationship Id="rId2" Type="http://schemas.openxmlformats.org/officeDocument/2006/relationships/hyperlink" Target="https://www.electrical4u.com/what-is-inductor-and-inductance-theory-of-inductor/"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lectrical4u.com/electric-current-and-theory-of-electricity/"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electrical4u.com/jfet-or-junction-field-effect-transistor/" TargetMode="External"/><Relationship Id="rId2" Type="http://schemas.openxmlformats.org/officeDocument/2006/relationships/hyperlink" Target="https://www.electrical4u.com/active-and-passive-elements-of-electrical-circuit/"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2.png"/><Relationship Id="rId4" Type="http://schemas.openxmlformats.org/officeDocument/2006/relationships/hyperlink" Target="https://www.electrical4u.com/op-amp-working-principle-of-op-amp/"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circuitstoday.com/wp-content/uploads/2009/10/hartley-oscillator.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lectrical4u.com/crystal-oscillator/"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39762"/>
          </a:xfrm>
        </p:spPr>
        <p:txBody>
          <a:bodyPr>
            <a:normAutofit fontScale="90000"/>
          </a:bodyPr>
          <a:lstStyle/>
          <a:p>
            <a:r>
              <a:rPr lang="en-US" b="1" spc="-10" dirty="0" smtClean="0">
                <a:latin typeface="Times New Roman"/>
                <a:cs typeface="Times New Roman"/>
              </a:rPr>
              <a:t/>
            </a:r>
            <a:br>
              <a:rPr lang="en-US" b="1" spc="-10" dirty="0" smtClean="0">
                <a:latin typeface="Times New Roman"/>
                <a:cs typeface="Times New Roman"/>
              </a:rPr>
            </a:br>
            <a:r>
              <a:rPr lang="en-US" b="1" spc="-10" dirty="0" smtClean="0">
                <a:latin typeface="Times New Roman"/>
                <a:cs typeface="Times New Roman"/>
              </a:rPr>
              <a:t>Contents</a:t>
            </a:r>
            <a:r>
              <a:rPr lang="en-US" dirty="0">
                <a:latin typeface="Times New Roman"/>
                <a:cs typeface="Times New Roman"/>
              </a:rPr>
              <a:t/>
            </a:r>
            <a:br>
              <a:rPr lang="en-US" dirty="0">
                <a:latin typeface="Times New Roman"/>
                <a:cs typeface="Times New Roman"/>
              </a:rPr>
            </a:br>
            <a:endParaRPr lang="en-US" dirty="0"/>
          </a:p>
        </p:txBody>
      </p:sp>
      <p:sp>
        <p:nvSpPr>
          <p:cNvPr id="3" name="Content Placeholder 2"/>
          <p:cNvSpPr>
            <a:spLocks noGrp="1"/>
          </p:cNvSpPr>
          <p:nvPr>
            <p:ph idx="1"/>
          </p:nvPr>
        </p:nvSpPr>
        <p:spPr>
          <a:xfrm>
            <a:off x="533400" y="762000"/>
            <a:ext cx="8229600" cy="5638800"/>
          </a:xfrm>
        </p:spPr>
        <p:txBody>
          <a:bodyPr>
            <a:noAutofit/>
          </a:bodyPr>
          <a:lstStyle/>
          <a:p>
            <a:pPr algn="just">
              <a:spcBef>
                <a:spcPts val="120"/>
              </a:spcBef>
            </a:pPr>
            <a:r>
              <a:rPr lang="en-US" b="1" dirty="0" smtClean="0"/>
              <a:t>Rectifiers</a:t>
            </a:r>
          </a:p>
          <a:p>
            <a:pPr lvl="1" algn="just">
              <a:spcBef>
                <a:spcPts val="120"/>
              </a:spcBef>
            </a:pPr>
            <a:r>
              <a:rPr lang="en-US" b="1" dirty="0" smtClean="0">
                <a:solidFill>
                  <a:srgbClr val="FF0000"/>
                </a:solidFill>
              </a:rPr>
              <a:t>Half wave rectifiers</a:t>
            </a:r>
          </a:p>
          <a:p>
            <a:pPr lvl="1" algn="just">
              <a:spcBef>
                <a:spcPts val="120"/>
              </a:spcBef>
            </a:pPr>
            <a:r>
              <a:rPr lang="en-US" b="1" dirty="0" smtClean="0">
                <a:solidFill>
                  <a:srgbClr val="FF0000"/>
                </a:solidFill>
              </a:rPr>
              <a:t>Full </a:t>
            </a:r>
            <a:r>
              <a:rPr lang="en-US" b="1" dirty="0">
                <a:solidFill>
                  <a:srgbClr val="FF0000"/>
                </a:solidFill>
              </a:rPr>
              <a:t>wave </a:t>
            </a:r>
            <a:r>
              <a:rPr lang="en-US" b="1" dirty="0" smtClean="0">
                <a:solidFill>
                  <a:srgbClr val="FF0000"/>
                </a:solidFill>
              </a:rPr>
              <a:t>rectifiers </a:t>
            </a:r>
          </a:p>
          <a:p>
            <a:pPr lvl="1" algn="just">
              <a:spcBef>
                <a:spcPts val="120"/>
              </a:spcBef>
            </a:pPr>
            <a:r>
              <a:rPr lang="en-US" b="1" dirty="0" smtClean="0">
                <a:solidFill>
                  <a:srgbClr val="FF0000"/>
                </a:solidFill>
              </a:rPr>
              <a:t>Bridge rectifier</a:t>
            </a:r>
          </a:p>
          <a:p>
            <a:pPr marL="1023938" lvl="1" indent="-287338" algn="just">
              <a:spcBef>
                <a:spcPts val="120"/>
              </a:spcBef>
              <a:buFont typeface="Wingdings" pitchFamily="2" charset="2"/>
              <a:buChar char="Ø"/>
            </a:pPr>
            <a:r>
              <a:rPr lang="en-US" sz="2000" b="1" dirty="0" smtClean="0">
                <a:solidFill>
                  <a:srgbClr val="00B050"/>
                </a:solidFill>
              </a:rPr>
              <a:t>Ripple factor</a:t>
            </a:r>
          </a:p>
          <a:p>
            <a:pPr marL="1023938" lvl="1" indent="-287338" algn="just">
              <a:spcBef>
                <a:spcPts val="120"/>
              </a:spcBef>
              <a:buFont typeface="Wingdings" pitchFamily="2" charset="2"/>
              <a:buChar char="Ø"/>
            </a:pPr>
            <a:r>
              <a:rPr lang="en-US" sz="2000" b="1" dirty="0" smtClean="0">
                <a:solidFill>
                  <a:srgbClr val="00B050"/>
                </a:solidFill>
              </a:rPr>
              <a:t>PIV</a:t>
            </a:r>
          </a:p>
          <a:p>
            <a:pPr marL="1023938" lvl="1" indent="-287338" algn="just">
              <a:spcBef>
                <a:spcPts val="120"/>
              </a:spcBef>
              <a:buFont typeface="Wingdings" pitchFamily="2" charset="2"/>
              <a:buChar char="Ø"/>
            </a:pPr>
            <a:r>
              <a:rPr lang="en-US" sz="2000" b="1" dirty="0" smtClean="0">
                <a:solidFill>
                  <a:srgbClr val="00B050"/>
                </a:solidFill>
              </a:rPr>
              <a:t>Rectification Efficiency</a:t>
            </a:r>
          </a:p>
          <a:p>
            <a:pPr marL="341313" lvl="1" indent="-341313" algn="just">
              <a:spcBef>
                <a:spcPts val="120"/>
              </a:spcBef>
              <a:buFont typeface="Arial" pitchFamily="34" charset="0"/>
              <a:buChar char="•"/>
            </a:pPr>
            <a:r>
              <a:rPr lang="en-US" sz="3200" b="1" dirty="0" smtClean="0"/>
              <a:t>Capacitive </a:t>
            </a:r>
            <a:r>
              <a:rPr lang="en-US" sz="3200" b="1" dirty="0"/>
              <a:t>and </a:t>
            </a:r>
            <a:r>
              <a:rPr lang="en-US" sz="3200" b="1" dirty="0" smtClean="0"/>
              <a:t>Inductive </a:t>
            </a:r>
            <a:r>
              <a:rPr lang="en-US" sz="3200" b="1" dirty="0"/>
              <a:t>filters </a:t>
            </a:r>
          </a:p>
          <a:p>
            <a:pPr algn="just">
              <a:spcBef>
                <a:spcPts val="120"/>
              </a:spcBef>
            </a:pPr>
            <a:r>
              <a:rPr lang="en-US" b="1" dirty="0" smtClean="0"/>
              <a:t>RC Coupled Amplifier</a:t>
            </a:r>
          </a:p>
          <a:p>
            <a:pPr algn="just">
              <a:spcBef>
                <a:spcPts val="120"/>
              </a:spcBef>
            </a:pPr>
            <a:r>
              <a:rPr lang="en-US" b="1" dirty="0" smtClean="0"/>
              <a:t>Oscillators</a:t>
            </a:r>
          </a:p>
          <a:p>
            <a:pPr lvl="1" algn="just">
              <a:spcBef>
                <a:spcPts val="120"/>
              </a:spcBef>
            </a:pPr>
            <a:r>
              <a:rPr lang="en-US" b="1" dirty="0">
                <a:solidFill>
                  <a:srgbClr val="FF0000"/>
                </a:solidFill>
              </a:rPr>
              <a:t>RC Oscillators</a:t>
            </a:r>
          </a:p>
          <a:p>
            <a:pPr lvl="1" algn="just">
              <a:spcBef>
                <a:spcPts val="120"/>
              </a:spcBef>
            </a:pPr>
            <a:r>
              <a:rPr lang="en-US" b="1" dirty="0">
                <a:solidFill>
                  <a:srgbClr val="FF0000"/>
                </a:solidFill>
              </a:rPr>
              <a:t>LC Oscillators</a:t>
            </a:r>
          </a:p>
          <a:p>
            <a:pPr algn="just">
              <a:spcBef>
                <a:spcPts val="120"/>
              </a:spcBef>
            </a:pPr>
            <a:endParaRPr lang="en-US" b="1" spc="-5" dirty="0">
              <a:latin typeface="Times New Roman"/>
              <a:cs typeface="Times New Roman"/>
            </a:endParaRPr>
          </a:p>
        </p:txBody>
      </p:sp>
      <p:sp>
        <p:nvSpPr>
          <p:cNvPr id="5" name="Rectangle 4"/>
          <p:cNvSpPr/>
          <p:nvPr/>
        </p:nvSpPr>
        <p:spPr>
          <a:xfrm>
            <a:off x="381000" y="152400"/>
            <a:ext cx="8534400" cy="6248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8340"/>
            <a:ext cx="598227" cy="593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4485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42853" y="574744"/>
            <a:ext cx="8162925" cy="5816977"/>
          </a:xfrm>
          <a:prstGeom prst="rect">
            <a:avLst/>
          </a:prstGeom>
        </p:spPr>
        <p:txBody>
          <a:bodyPr wrap="square">
            <a:spAutoFit/>
          </a:bodyPr>
          <a:lstStyle/>
          <a:p>
            <a:r>
              <a:rPr lang="en-US" sz="3200" b="1" dirty="0">
                <a:solidFill>
                  <a:srgbClr val="00B0F0"/>
                </a:solidFill>
              </a:rPr>
              <a:t>Applications of Half Wave Rectifier</a:t>
            </a:r>
          </a:p>
          <a:p>
            <a:pPr marL="342900" indent="-342900">
              <a:buFont typeface="Arial" pitchFamily="34" charset="0"/>
              <a:buChar char="•"/>
            </a:pPr>
            <a:r>
              <a:rPr lang="en-US" sz="2400" dirty="0" smtClean="0"/>
              <a:t>For </a:t>
            </a:r>
            <a:r>
              <a:rPr lang="en-US" sz="2400" dirty="0"/>
              <a:t>rectification applications</a:t>
            </a:r>
          </a:p>
          <a:p>
            <a:pPr marL="342900" indent="-342900">
              <a:buFont typeface="Arial" pitchFamily="34" charset="0"/>
              <a:buChar char="•"/>
            </a:pPr>
            <a:r>
              <a:rPr lang="en-US" sz="2400" dirty="0"/>
              <a:t>For signal demodulation applications</a:t>
            </a:r>
          </a:p>
          <a:p>
            <a:pPr marL="342900" indent="-342900">
              <a:buFont typeface="Arial" pitchFamily="34" charset="0"/>
              <a:buChar char="•"/>
            </a:pPr>
            <a:r>
              <a:rPr lang="en-US" sz="2400" dirty="0"/>
              <a:t>For signal peak applications</a:t>
            </a:r>
          </a:p>
          <a:p>
            <a:r>
              <a:rPr lang="en-US" sz="2800" b="1" dirty="0">
                <a:solidFill>
                  <a:srgbClr val="FF0000"/>
                </a:solidFill>
              </a:rPr>
              <a:t>Advantages of Half Wave Rectifier</a:t>
            </a:r>
          </a:p>
          <a:p>
            <a:pPr marL="342900" indent="-342900">
              <a:buFont typeface="Arial" pitchFamily="34" charset="0"/>
              <a:buChar char="•"/>
            </a:pPr>
            <a:r>
              <a:rPr lang="en-US" sz="2400" dirty="0" smtClean="0"/>
              <a:t>Simple </a:t>
            </a:r>
            <a:r>
              <a:rPr lang="en-US" sz="2400" dirty="0"/>
              <a:t>(lower number of components)</a:t>
            </a:r>
          </a:p>
          <a:p>
            <a:pPr marL="342900" indent="-342900">
              <a:buFont typeface="Arial" pitchFamily="34" charset="0"/>
              <a:buChar char="•"/>
            </a:pPr>
            <a:r>
              <a:rPr lang="en-US" sz="2400" dirty="0"/>
              <a:t>Cheaper up front cost (as their is less equipment</a:t>
            </a:r>
            <a:r>
              <a:rPr lang="en-US" sz="2400" dirty="0" smtClean="0"/>
              <a:t>.</a:t>
            </a:r>
          </a:p>
          <a:p>
            <a:r>
              <a:rPr lang="en-US" sz="2400" b="1" dirty="0">
                <a:solidFill>
                  <a:srgbClr val="FFC000"/>
                </a:solidFill>
              </a:rPr>
              <a:t>Disadva</a:t>
            </a:r>
            <a:r>
              <a:rPr lang="en-US" sz="2400" b="1" dirty="0" smtClean="0">
                <a:solidFill>
                  <a:srgbClr val="FFC000"/>
                </a:solidFill>
              </a:rPr>
              <a:t>ntages of Half Wave Rectifier</a:t>
            </a:r>
          </a:p>
          <a:p>
            <a:pPr marL="342900" indent="-342900">
              <a:buFont typeface="Arial" pitchFamily="34" charset="0"/>
              <a:buChar char="•"/>
            </a:pPr>
            <a:r>
              <a:rPr lang="en-US" sz="2400" dirty="0" smtClean="0"/>
              <a:t>They only allow a half-cycle through per </a:t>
            </a:r>
            <a:r>
              <a:rPr lang="en-US" sz="2400" dirty="0" err="1" smtClean="0"/>
              <a:t>sinewave</a:t>
            </a:r>
            <a:r>
              <a:rPr lang="en-US" sz="2400" dirty="0" smtClean="0"/>
              <a:t>, and the other half-cycle is wasted. This leads to power loss.</a:t>
            </a:r>
          </a:p>
          <a:p>
            <a:pPr marL="342900" indent="-342900">
              <a:buFont typeface="Arial" pitchFamily="34" charset="0"/>
              <a:buChar char="•"/>
            </a:pPr>
            <a:r>
              <a:rPr lang="en-US" sz="2400" dirty="0" smtClean="0"/>
              <a:t>They </a:t>
            </a:r>
            <a:r>
              <a:rPr lang="en-US" sz="2400" dirty="0"/>
              <a:t>produces a low output voltage.</a:t>
            </a:r>
          </a:p>
          <a:p>
            <a:pPr marL="342900" indent="-342900">
              <a:buFont typeface="Arial" pitchFamily="34" charset="0"/>
              <a:buChar char="•"/>
            </a:pPr>
            <a:r>
              <a:rPr lang="en-US" sz="2400" dirty="0"/>
              <a:t>The output current we obtain is not purely DC, and it still contains a lot of ripple (i.e. it has a high ripple factor</a:t>
            </a:r>
            <a:r>
              <a:rPr lang="en-US" sz="2400" dirty="0" smtClean="0"/>
              <a:t>)</a:t>
            </a:r>
          </a:p>
          <a:p>
            <a:endParaRPr lang="en-US" sz="2400" dirty="0"/>
          </a:p>
          <a:p>
            <a:endParaRPr lang="en-US" sz="2400" dirty="0"/>
          </a:p>
        </p:txBody>
      </p:sp>
    </p:spTree>
    <p:extLst>
      <p:ext uri="{BB962C8B-B14F-4D97-AF65-F5344CB8AC3E}">
        <p14:creationId xmlns:p14="http://schemas.microsoft.com/office/powerpoint/2010/main" val="4181710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gn="ctr">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6737" y="381000"/>
            <a:ext cx="8162925" cy="5663089"/>
          </a:xfrm>
          <a:prstGeom prst="rect">
            <a:avLst/>
          </a:prstGeom>
        </p:spPr>
        <p:txBody>
          <a:bodyPr wrap="square">
            <a:spAutoFit/>
          </a:bodyPr>
          <a:lstStyle/>
          <a:p>
            <a:pPr algn="ctr"/>
            <a:r>
              <a:rPr lang="en-US" sz="3200" b="1" dirty="0" smtClean="0"/>
              <a:t>FULL WAVE RECTIFIER</a:t>
            </a:r>
          </a:p>
          <a:p>
            <a:pPr algn="just"/>
            <a:r>
              <a:rPr lang="en-US" sz="2200" dirty="0" smtClean="0"/>
              <a:t>A</a:t>
            </a:r>
            <a:r>
              <a:rPr lang="en-US" sz="2200" dirty="0"/>
              <a:t> </a:t>
            </a:r>
            <a:r>
              <a:rPr lang="en-US" sz="2200" b="1" dirty="0"/>
              <a:t>Full Wave Rectifier</a:t>
            </a:r>
            <a:r>
              <a:rPr lang="en-US" sz="2200" dirty="0"/>
              <a:t> is a circuit, which converts an ac voltage into a pulsating dc voltage using both </a:t>
            </a:r>
            <a:r>
              <a:rPr lang="en-US" sz="2200" b="1" dirty="0"/>
              <a:t>half</a:t>
            </a:r>
            <a:r>
              <a:rPr lang="en-US" sz="2200" dirty="0"/>
              <a:t> cycles of the applied ac voltage. </a:t>
            </a:r>
            <a:endParaRPr lang="en-US" sz="2200" dirty="0" smtClean="0"/>
          </a:p>
          <a:p>
            <a:pPr marL="342900" indent="-342900" algn="just">
              <a:buFont typeface="Arial" pitchFamily="34" charset="0"/>
              <a:buChar char="•"/>
            </a:pPr>
            <a:r>
              <a:rPr lang="en-US" sz="2200" dirty="0"/>
              <a:t>This process of </a:t>
            </a:r>
            <a:r>
              <a:rPr lang="en-US" sz="2200" b="1" dirty="0">
                <a:solidFill>
                  <a:srgbClr val="FF0000"/>
                </a:solidFill>
              </a:rPr>
              <a:t>converting both half cycles of the input supply (alternating current) to direct current (DC) is termed full wave rectification.</a:t>
            </a:r>
          </a:p>
          <a:p>
            <a:pPr marL="342900" indent="-342900" algn="just">
              <a:buFont typeface="Arial" pitchFamily="34" charset="0"/>
              <a:buChar char="•"/>
            </a:pPr>
            <a:r>
              <a:rPr lang="en-US" sz="2200" dirty="0" smtClean="0"/>
              <a:t>It </a:t>
            </a:r>
            <a:r>
              <a:rPr lang="en-US" sz="2200" dirty="0"/>
              <a:t>uses </a:t>
            </a:r>
            <a:r>
              <a:rPr lang="en-US" sz="2200" b="1" dirty="0">
                <a:solidFill>
                  <a:srgbClr val="FF0000"/>
                </a:solidFill>
              </a:rPr>
              <a:t>two diodes </a:t>
            </a:r>
            <a:r>
              <a:rPr lang="en-US" sz="2200" dirty="0"/>
              <a:t>of which one conducts during one </a:t>
            </a:r>
            <a:r>
              <a:rPr lang="en-US" sz="2200" b="1" dirty="0"/>
              <a:t>half</a:t>
            </a:r>
            <a:r>
              <a:rPr lang="en-US" sz="2200" dirty="0"/>
              <a:t> cycle while the other conducts during the other </a:t>
            </a:r>
            <a:r>
              <a:rPr lang="en-US" sz="2200" b="1" dirty="0"/>
              <a:t>half</a:t>
            </a:r>
            <a:r>
              <a:rPr lang="en-US" sz="2200" dirty="0"/>
              <a:t> cycle of the applied ac voltage</a:t>
            </a:r>
            <a:r>
              <a:rPr lang="en-US" sz="2200" dirty="0" smtClean="0"/>
              <a:t>.</a:t>
            </a:r>
          </a:p>
          <a:p>
            <a:pPr algn="just"/>
            <a:r>
              <a:rPr lang="en-US" sz="2200" dirty="0" smtClean="0"/>
              <a:t>Full </a:t>
            </a:r>
            <a:r>
              <a:rPr lang="en-US" sz="2200" dirty="0"/>
              <a:t>wave rectifier can be constructed in 2 ways. </a:t>
            </a:r>
            <a:endParaRPr lang="en-US" sz="2200" dirty="0" smtClean="0"/>
          </a:p>
          <a:p>
            <a:pPr marL="342900" indent="-342900" algn="just">
              <a:buFont typeface="Wingdings" pitchFamily="2" charset="2"/>
              <a:buChar char="q"/>
            </a:pPr>
            <a:r>
              <a:rPr lang="en-US" sz="2200" dirty="0" smtClean="0"/>
              <a:t>The </a:t>
            </a:r>
            <a:r>
              <a:rPr lang="en-US" sz="2200" dirty="0"/>
              <a:t>first method makes use of a </a:t>
            </a:r>
            <a:r>
              <a:rPr lang="en-US" sz="2200" dirty="0" err="1"/>
              <a:t>centre</a:t>
            </a:r>
            <a:r>
              <a:rPr lang="en-US" sz="2200" dirty="0"/>
              <a:t> tapped transformer and 2 diodes. This arrangement is known as </a:t>
            </a:r>
            <a:r>
              <a:rPr lang="en-US" sz="2200" b="1" dirty="0">
                <a:hlinkClick r:id="rId3"/>
              </a:rPr>
              <a:t>Center Tapped Full Wave Rectifier</a:t>
            </a:r>
            <a:r>
              <a:rPr lang="en-US" sz="2200" dirty="0"/>
              <a:t>.</a:t>
            </a:r>
          </a:p>
          <a:p>
            <a:pPr marL="342900" indent="-342900" algn="just" fontAlgn="base">
              <a:buFont typeface="Wingdings" pitchFamily="2" charset="2"/>
              <a:buChar char="q"/>
            </a:pPr>
            <a:r>
              <a:rPr lang="en-US" sz="2200" dirty="0"/>
              <a:t>The second method uses a normal transformer with 4 diodes arranged as a bridge. This arrangement is known as a </a:t>
            </a:r>
            <a:r>
              <a:rPr lang="en-US" sz="2200" b="1" u="sng" dirty="0">
                <a:solidFill>
                  <a:schemeClr val="tx2">
                    <a:lumMod val="60000"/>
                    <a:lumOff val="40000"/>
                  </a:schemeClr>
                </a:solidFill>
              </a:rPr>
              <a:t>Bridge Rectifier</a:t>
            </a:r>
            <a:r>
              <a:rPr lang="en-US" sz="2200" b="1" u="sng" dirty="0" smtClean="0">
                <a:solidFill>
                  <a:schemeClr val="tx2">
                    <a:lumMod val="60000"/>
                    <a:lumOff val="40000"/>
                  </a:schemeClr>
                </a:solidFill>
              </a:rPr>
              <a:t>.</a:t>
            </a:r>
            <a:endParaRPr lang="en-US" sz="2200" b="1" u="sng" dirty="0">
              <a:solidFill>
                <a:schemeClr val="tx2">
                  <a:lumMod val="60000"/>
                  <a:lumOff val="40000"/>
                </a:schemeClr>
              </a:solidFill>
            </a:endParaRPr>
          </a:p>
        </p:txBody>
      </p:sp>
    </p:spTree>
    <p:extLst>
      <p:ext uri="{BB962C8B-B14F-4D97-AF65-F5344CB8AC3E}">
        <p14:creationId xmlns:p14="http://schemas.microsoft.com/office/powerpoint/2010/main" val="2538778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33399" y="542710"/>
            <a:ext cx="8239125" cy="3170099"/>
          </a:xfrm>
          <a:prstGeom prst="rect">
            <a:avLst/>
          </a:prstGeom>
        </p:spPr>
        <p:txBody>
          <a:bodyPr wrap="square">
            <a:spAutoFit/>
          </a:bodyPr>
          <a:lstStyle/>
          <a:p>
            <a:pPr algn="ctr"/>
            <a:r>
              <a:rPr lang="en-US" sz="3200" b="1" dirty="0"/>
              <a:t>Circuit Diagram of Full wave Rectifier</a:t>
            </a:r>
          </a:p>
          <a:p>
            <a:pPr algn="just"/>
            <a:r>
              <a:rPr lang="en-US" sz="2400" dirty="0"/>
              <a:t>The rectifier circuit consists of </a:t>
            </a:r>
            <a:endParaRPr lang="en-US" sz="2400" dirty="0" smtClean="0"/>
          </a:p>
          <a:p>
            <a:pPr algn="just"/>
            <a:r>
              <a:rPr lang="en-US" sz="2400" dirty="0" err="1"/>
              <a:t>centre</a:t>
            </a:r>
            <a:r>
              <a:rPr lang="en-US" sz="2400" dirty="0"/>
              <a:t> tapped</a:t>
            </a:r>
            <a:r>
              <a:rPr lang="en-US" sz="2400" dirty="0" smtClean="0"/>
              <a:t> </a:t>
            </a:r>
            <a:r>
              <a:rPr lang="en-US" sz="2400" dirty="0"/>
              <a:t>step-down </a:t>
            </a:r>
            <a:r>
              <a:rPr lang="en-US" sz="2400" dirty="0" smtClean="0"/>
              <a:t>transformer</a:t>
            </a:r>
          </a:p>
          <a:p>
            <a:pPr algn="just"/>
            <a:r>
              <a:rPr lang="en-US" sz="2400" dirty="0" smtClean="0"/>
              <a:t>two </a:t>
            </a:r>
            <a:r>
              <a:rPr lang="en-US" sz="2400" dirty="0"/>
              <a:t>diodes </a:t>
            </a:r>
            <a:r>
              <a:rPr lang="en-US" sz="2400" dirty="0" smtClean="0"/>
              <a:t>and </a:t>
            </a:r>
            <a:r>
              <a:rPr lang="en-US" sz="2400" dirty="0"/>
              <a:t>they </a:t>
            </a:r>
            <a:r>
              <a:rPr lang="en-US" sz="2400" dirty="0" smtClean="0"/>
              <a:t>are. </a:t>
            </a:r>
          </a:p>
          <a:p>
            <a:pPr algn="just"/>
            <a:r>
              <a:rPr lang="en-US" sz="2400" dirty="0" smtClean="0"/>
              <a:t>Thus</a:t>
            </a:r>
            <a:r>
              <a:rPr lang="en-US" sz="2400" dirty="0"/>
              <a:t>, this type of rectifier where </a:t>
            </a:r>
            <a:r>
              <a:rPr lang="en-US" sz="2400" dirty="0" err="1"/>
              <a:t>centre</a:t>
            </a:r>
            <a:r>
              <a:rPr lang="en-US" sz="2400" dirty="0"/>
              <a:t> tapping is provided is called </a:t>
            </a:r>
            <a:r>
              <a:rPr lang="en-US" sz="2400" b="1" dirty="0" err="1"/>
              <a:t>centre</a:t>
            </a:r>
            <a:r>
              <a:rPr lang="en-US" sz="2400" b="1" dirty="0"/>
              <a:t> tap rectifier.</a:t>
            </a:r>
            <a:r>
              <a:rPr lang="en-US" sz="2400" dirty="0"/>
              <a:t> </a:t>
            </a:r>
            <a:endParaRPr lang="en-US" sz="2400" dirty="0" smtClean="0"/>
          </a:p>
          <a:p>
            <a:pPr algn="just"/>
            <a:r>
              <a:rPr lang="en-US" sz="2400" dirty="0" smtClean="0"/>
              <a:t>The </a:t>
            </a:r>
            <a:r>
              <a:rPr lang="en-US" sz="2400" dirty="0"/>
              <a:t>load resistor is connected, and the output voltage is obtained across this resistor.</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311" y="3712809"/>
            <a:ext cx="7467600" cy="2459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8778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6737" y="381000"/>
            <a:ext cx="8162925" cy="5663089"/>
          </a:xfrm>
          <a:prstGeom prst="rect">
            <a:avLst/>
          </a:prstGeom>
        </p:spPr>
        <p:txBody>
          <a:bodyPr wrap="square">
            <a:spAutoFit/>
          </a:bodyPr>
          <a:lstStyle/>
          <a:p>
            <a:pPr algn="just"/>
            <a:r>
              <a:rPr lang="en-US" sz="3200" b="1" dirty="0" smtClean="0"/>
              <a:t>CENTER TAPPED TRANSFORMER</a:t>
            </a:r>
          </a:p>
          <a:p>
            <a:pPr marL="342900" indent="-342900" algn="just">
              <a:buFont typeface="Arial" pitchFamily="34" charset="0"/>
              <a:buChar char="•"/>
            </a:pPr>
            <a:r>
              <a:rPr lang="en-US" sz="2400" dirty="0" smtClean="0"/>
              <a:t>When </a:t>
            </a:r>
            <a:r>
              <a:rPr lang="en-US" sz="2400" dirty="0"/>
              <a:t>an </a:t>
            </a:r>
            <a:r>
              <a:rPr lang="en-US" sz="2400" dirty="0">
                <a:solidFill>
                  <a:srgbClr val="FF0000"/>
                </a:solidFill>
              </a:rPr>
              <a:t>additional wire is connected across the exact middle of the secondary winding of a transformer, it is known as a center tapped </a:t>
            </a:r>
            <a:r>
              <a:rPr lang="en-US" sz="2400" dirty="0" smtClean="0">
                <a:solidFill>
                  <a:srgbClr val="FF0000"/>
                </a:solidFill>
              </a:rPr>
              <a:t>transformer</a:t>
            </a:r>
          </a:p>
          <a:p>
            <a:pPr marL="342900" indent="-342900" algn="just">
              <a:buFont typeface="Arial" pitchFamily="34" charset="0"/>
              <a:buChar char="•"/>
            </a:pPr>
            <a:endParaRPr lang="en-US" sz="2400" dirty="0">
              <a:solidFill>
                <a:srgbClr val="FF0000"/>
              </a:solidFill>
            </a:endParaRPr>
          </a:p>
          <a:p>
            <a:pPr marL="342900" indent="-342900" algn="just">
              <a:buFont typeface="Arial" pitchFamily="34" charset="0"/>
              <a:buChar char="•"/>
            </a:pPr>
            <a:r>
              <a:rPr lang="en-US" sz="2400" dirty="0">
                <a:solidFill>
                  <a:srgbClr val="FF0000"/>
                </a:solidFill>
              </a:rPr>
              <a:t>The wire is adjusted in such a way that it falls in the exact middle point of the secondary winding</a:t>
            </a:r>
            <a:r>
              <a:rPr lang="en-US" sz="2400" dirty="0"/>
              <a:t>. So the wire is exactly at </a:t>
            </a:r>
            <a:r>
              <a:rPr lang="en-US" sz="2400" b="1" dirty="0">
                <a:solidFill>
                  <a:srgbClr val="0070C0"/>
                </a:solidFill>
              </a:rPr>
              <a:t>zero volts of the AC signal</a:t>
            </a:r>
            <a:r>
              <a:rPr lang="en-US" sz="2400" dirty="0"/>
              <a:t>. </a:t>
            </a:r>
            <a:endParaRPr lang="en-US" sz="2400" dirty="0" smtClean="0"/>
          </a:p>
          <a:p>
            <a:pPr marL="342900" indent="-342900" algn="just">
              <a:buFont typeface="Arial" pitchFamily="34" charset="0"/>
              <a:buChar char="•"/>
            </a:pPr>
            <a:endParaRPr lang="en-US" sz="2400" dirty="0" smtClean="0"/>
          </a:p>
          <a:p>
            <a:pPr marL="342900" indent="-342900" algn="just">
              <a:buFont typeface="Arial" pitchFamily="34" charset="0"/>
              <a:buChar char="•"/>
            </a:pPr>
            <a:r>
              <a:rPr lang="en-US" sz="2400" dirty="0" smtClean="0"/>
              <a:t>The </a:t>
            </a:r>
            <a:r>
              <a:rPr lang="en-US" sz="2400" dirty="0"/>
              <a:t>upper part of the secondary winding produces </a:t>
            </a:r>
            <a:r>
              <a:rPr lang="en-US" sz="2400" b="1" dirty="0">
                <a:solidFill>
                  <a:srgbClr val="00B050"/>
                </a:solidFill>
              </a:rPr>
              <a:t>a positive voltage V</a:t>
            </a:r>
            <a:r>
              <a:rPr lang="en-US" sz="2400" b="1" baseline="-25000" dirty="0">
                <a:solidFill>
                  <a:srgbClr val="00B050"/>
                </a:solidFill>
              </a:rPr>
              <a:t>1</a:t>
            </a:r>
            <a:r>
              <a:rPr lang="en-US" sz="2400" dirty="0"/>
              <a:t> and the lower part of the secondary winding produces a </a:t>
            </a:r>
            <a:r>
              <a:rPr lang="en-US" sz="2400" b="1" dirty="0">
                <a:solidFill>
                  <a:schemeClr val="accent2">
                    <a:lumMod val="60000"/>
                    <a:lumOff val="40000"/>
                  </a:schemeClr>
                </a:solidFill>
              </a:rPr>
              <a:t>negative voltage V</a:t>
            </a:r>
            <a:r>
              <a:rPr lang="en-US" sz="2400" b="1" baseline="-25000" dirty="0">
                <a:solidFill>
                  <a:schemeClr val="accent2">
                    <a:lumMod val="60000"/>
                    <a:lumOff val="40000"/>
                  </a:schemeClr>
                </a:solidFill>
              </a:rPr>
              <a:t>2</a:t>
            </a:r>
            <a:r>
              <a:rPr lang="en-US" sz="2400" dirty="0"/>
              <a:t>. When we combine these two voltages at output load, we get a complete AC </a:t>
            </a:r>
            <a:r>
              <a:rPr lang="en-US" sz="2400" dirty="0" smtClean="0"/>
              <a:t>signal.</a:t>
            </a:r>
          </a:p>
          <a:p>
            <a:pPr algn="ctr"/>
            <a:r>
              <a:rPr lang="en-US" sz="2400" dirty="0"/>
              <a:t>	</a:t>
            </a:r>
            <a:r>
              <a:rPr lang="en-US" sz="2400" dirty="0" smtClean="0"/>
              <a:t>i.e</a:t>
            </a:r>
            <a:r>
              <a:rPr lang="en-US" sz="2400" dirty="0"/>
              <a:t>. </a:t>
            </a:r>
            <a:r>
              <a:rPr lang="en-US" sz="2400" dirty="0" err="1"/>
              <a:t>V</a:t>
            </a:r>
            <a:r>
              <a:rPr lang="en-US" sz="2400" baseline="-25000" dirty="0" err="1"/>
              <a:t>Total</a:t>
            </a:r>
            <a:r>
              <a:rPr lang="en-US" sz="2400" dirty="0"/>
              <a:t> = V</a:t>
            </a:r>
            <a:r>
              <a:rPr lang="en-US" sz="2400" baseline="-25000" dirty="0"/>
              <a:t>1</a:t>
            </a:r>
            <a:r>
              <a:rPr lang="en-US" sz="2400" dirty="0"/>
              <a:t> + V</a:t>
            </a:r>
            <a:r>
              <a:rPr lang="en-US" sz="2400" baseline="-25000" dirty="0"/>
              <a:t>2</a:t>
            </a:r>
            <a:endParaRPr lang="en-US" sz="2400" dirty="0"/>
          </a:p>
          <a:p>
            <a:endParaRPr lang="en-US" dirty="0"/>
          </a:p>
        </p:txBody>
      </p:sp>
    </p:spTree>
    <p:extLst>
      <p:ext uri="{BB962C8B-B14F-4D97-AF65-F5344CB8AC3E}">
        <p14:creationId xmlns:p14="http://schemas.microsoft.com/office/powerpoint/2010/main" val="2538778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7200" y="389426"/>
            <a:ext cx="8315325" cy="7386638"/>
          </a:xfrm>
          <a:prstGeom prst="rect">
            <a:avLst/>
          </a:prstGeom>
        </p:spPr>
        <p:txBody>
          <a:bodyPr wrap="square">
            <a:spAutoFit/>
          </a:bodyPr>
          <a:lstStyle/>
          <a:p>
            <a:r>
              <a:rPr lang="en-US" sz="2800" dirty="0"/>
              <a:t>Operation: When input AC voltage is applied, the secondary winding of the center tapped transformer divides this input AC voltage into two parts: </a:t>
            </a:r>
            <a:r>
              <a:rPr lang="en-US" sz="2800" dirty="0" smtClean="0"/>
              <a:t>positive </a:t>
            </a:r>
            <a:r>
              <a:rPr lang="en-US" sz="2800" dirty="0"/>
              <a:t>and negative</a:t>
            </a:r>
            <a:r>
              <a:rPr lang="en-US" sz="2800" dirty="0" smtClean="0"/>
              <a:t>.</a:t>
            </a:r>
          </a:p>
          <a:p>
            <a:endParaRPr lang="en-US" sz="2800" dirty="0"/>
          </a:p>
          <a:p>
            <a:pPr marL="53975" algn="just"/>
            <a:endParaRPr lang="en-US" sz="2800" dirty="0" smtClean="0"/>
          </a:p>
          <a:p>
            <a:pPr marL="53975" algn="just"/>
            <a:endParaRPr lang="en-US" sz="2800" dirty="0"/>
          </a:p>
          <a:p>
            <a:pPr marL="53975" algn="just"/>
            <a:endParaRPr lang="en-US" sz="2800" dirty="0" smtClean="0"/>
          </a:p>
          <a:p>
            <a:pPr marL="511175" indent="-457200" algn="just">
              <a:buFont typeface="Arial" pitchFamily="34" charset="0"/>
              <a:buChar char="•"/>
            </a:pPr>
            <a:r>
              <a:rPr lang="en-US" sz="2800" dirty="0" smtClean="0"/>
              <a:t>During the </a:t>
            </a:r>
            <a:r>
              <a:rPr lang="en-US" sz="2800" b="1" dirty="0" smtClean="0">
                <a:solidFill>
                  <a:srgbClr val="00B050"/>
                </a:solidFill>
              </a:rPr>
              <a:t>positive half cycle of the input AC signal</a:t>
            </a:r>
          </a:p>
          <a:p>
            <a:pPr marL="511175" indent="-457200" algn="just">
              <a:buFont typeface="Arial" pitchFamily="34" charset="0"/>
              <a:buChar char="•"/>
            </a:pPr>
            <a:r>
              <a:rPr lang="en-US" sz="2800" b="1" dirty="0" smtClean="0">
                <a:solidFill>
                  <a:srgbClr val="00B0F0"/>
                </a:solidFill>
              </a:rPr>
              <a:t>Terminal A become positive </a:t>
            </a:r>
            <a:r>
              <a:rPr lang="en-US" sz="2800" dirty="0" smtClean="0"/>
              <a:t>and </a:t>
            </a:r>
            <a:r>
              <a:rPr lang="en-US" sz="2800" b="1" dirty="0" smtClean="0">
                <a:solidFill>
                  <a:srgbClr val="FF0000"/>
                </a:solidFill>
              </a:rPr>
              <a:t>terminal B become negative</a:t>
            </a:r>
            <a:r>
              <a:rPr lang="en-US" sz="2800" dirty="0" smtClean="0"/>
              <a:t> and center tap is grounded (zero volts). </a:t>
            </a:r>
          </a:p>
          <a:p>
            <a:pPr marL="511175" indent="-457200" algn="just">
              <a:buFont typeface="Arial" pitchFamily="34" charset="0"/>
              <a:buChar char="•"/>
            </a:pPr>
            <a:r>
              <a:rPr lang="en-US" sz="2800" dirty="0" smtClean="0"/>
              <a:t>So the </a:t>
            </a:r>
            <a:r>
              <a:rPr lang="en-US" sz="2800" b="1" dirty="0" smtClean="0">
                <a:solidFill>
                  <a:srgbClr val="0070C0"/>
                </a:solidFill>
              </a:rPr>
              <a:t>diode D</a:t>
            </a:r>
            <a:r>
              <a:rPr lang="en-US" sz="2800" b="1" baseline="-25000" dirty="0" smtClean="0">
                <a:solidFill>
                  <a:srgbClr val="0070C0"/>
                </a:solidFill>
              </a:rPr>
              <a:t>1</a:t>
            </a:r>
            <a:r>
              <a:rPr lang="en-US" sz="2800" b="1" dirty="0" smtClean="0">
                <a:solidFill>
                  <a:srgbClr val="0070C0"/>
                </a:solidFill>
              </a:rPr>
              <a:t> is forward biased </a:t>
            </a:r>
            <a:r>
              <a:rPr lang="en-US" sz="2800" dirty="0" smtClean="0"/>
              <a:t>during the positive half cycle and allows electric current through it. </a:t>
            </a:r>
          </a:p>
          <a:p>
            <a:pPr marL="53975" algn="just"/>
            <a:endParaRPr lang="en-US" sz="2800" dirty="0"/>
          </a:p>
          <a:p>
            <a:endParaRPr lang="en-US" dirty="0"/>
          </a:p>
          <a:p>
            <a:r>
              <a:rPr lang="en-US" dirty="0"/>
              <a:t/>
            </a:r>
            <a:br>
              <a:rPr lang="en-US" dirty="0"/>
            </a:b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05000"/>
            <a:ext cx="6101043" cy="1981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4178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2435" y="533400"/>
            <a:ext cx="8391525" cy="5262979"/>
          </a:xfrm>
          <a:prstGeom prst="rect">
            <a:avLst/>
          </a:prstGeom>
        </p:spPr>
        <p:txBody>
          <a:bodyPr wrap="square">
            <a:spAutoFit/>
          </a:bodyPr>
          <a:lstStyle/>
          <a:p>
            <a:pPr marL="342900" indent="-342900" algn="just">
              <a:buFont typeface="Arial" pitchFamily="34" charset="0"/>
              <a:buChar char="•"/>
            </a:pPr>
            <a:r>
              <a:rPr lang="en-US" sz="2400" dirty="0"/>
              <a:t>On the other hand, </a:t>
            </a:r>
            <a:r>
              <a:rPr lang="en-US" sz="2400" b="1" dirty="0">
                <a:solidFill>
                  <a:srgbClr val="FFC000"/>
                </a:solidFill>
              </a:rPr>
              <a:t>the negative terminal B </a:t>
            </a:r>
            <a:r>
              <a:rPr lang="en-US" sz="2400" dirty="0"/>
              <a:t>is connected to the </a:t>
            </a:r>
            <a:r>
              <a:rPr lang="en-US" sz="2400" b="1" dirty="0">
                <a:solidFill>
                  <a:srgbClr val="92D050"/>
                </a:solidFill>
              </a:rPr>
              <a:t>p-side of the diode D</a:t>
            </a:r>
            <a:r>
              <a:rPr lang="en-US" sz="2400" b="1" baseline="-25000" dirty="0">
                <a:solidFill>
                  <a:srgbClr val="92D050"/>
                </a:solidFill>
              </a:rPr>
              <a:t>2</a:t>
            </a:r>
            <a:r>
              <a:rPr lang="en-US" sz="2400" dirty="0"/>
              <a:t> </a:t>
            </a:r>
            <a:r>
              <a:rPr lang="en-US" sz="2400" dirty="0" smtClean="0"/>
              <a:t>. </a:t>
            </a:r>
          </a:p>
          <a:p>
            <a:pPr marL="342900" indent="-342900" algn="just">
              <a:buFont typeface="Arial" pitchFamily="34" charset="0"/>
              <a:buChar char="•"/>
            </a:pPr>
            <a:r>
              <a:rPr lang="en-US" sz="2400" dirty="0" smtClean="0"/>
              <a:t>So </a:t>
            </a:r>
            <a:r>
              <a:rPr lang="en-US" sz="2400" dirty="0"/>
              <a:t>the diode </a:t>
            </a:r>
            <a:r>
              <a:rPr lang="en-US" sz="2400" b="1" dirty="0">
                <a:solidFill>
                  <a:schemeClr val="accent5">
                    <a:lumMod val="60000"/>
                    <a:lumOff val="40000"/>
                  </a:schemeClr>
                </a:solidFill>
              </a:rPr>
              <a:t>D</a:t>
            </a:r>
            <a:r>
              <a:rPr lang="en-US" sz="2400" b="1" baseline="-25000" dirty="0">
                <a:solidFill>
                  <a:schemeClr val="accent5">
                    <a:lumMod val="60000"/>
                    <a:lumOff val="40000"/>
                  </a:schemeClr>
                </a:solidFill>
              </a:rPr>
              <a:t>2</a:t>
            </a:r>
            <a:r>
              <a:rPr lang="en-US" sz="2400" b="1" dirty="0">
                <a:solidFill>
                  <a:schemeClr val="accent5">
                    <a:lumMod val="60000"/>
                    <a:lumOff val="40000"/>
                  </a:schemeClr>
                </a:solidFill>
              </a:rPr>
              <a:t> is reverse biased </a:t>
            </a:r>
            <a:r>
              <a:rPr lang="en-US" sz="2400" dirty="0"/>
              <a:t>during the positive half cycle and does not allow electric current through </a:t>
            </a:r>
            <a:r>
              <a:rPr lang="en-US" sz="2400" dirty="0" smtClean="0"/>
              <a:t>it.</a:t>
            </a:r>
          </a:p>
          <a:p>
            <a:pPr marL="342900" indent="-342900" algn="just">
              <a:buFont typeface="Arial" pitchFamily="34" charset="0"/>
              <a:buChar char="•"/>
            </a:pPr>
            <a:r>
              <a:rPr lang="en-US" sz="2400" dirty="0" smtClean="0"/>
              <a:t>The </a:t>
            </a:r>
            <a:r>
              <a:rPr lang="en-US" sz="2400" dirty="0"/>
              <a:t>diode </a:t>
            </a:r>
            <a:r>
              <a:rPr lang="en-US" sz="2400" b="1" dirty="0">
                <a:solidFill>
                  <a:srgbClr val="FF5050"/>
                </a:solidFill>
              </a:rPr>
              <a:t>D</a:t>
            </a:r>
            <a:r>
              <a:rPr lang="en-US" sz="2400" b="1" baseline="-25000" dirty="0">
                <a:solidFill>
                  <a:srgbClr val="FF5050"/>
                </a:solidFill>
              </a:rPr>
              <a:t>1</a:t>
            </a:r>
            <a:r>
              <a:rPr lang="en-US" sz="2400" b="1" dirty="0">
                <a:solidFill>
                  <a:srgbClr val="FF5050"/>
                </a:solidFill>
              </a:rPr>
              <a:t> supplies DC current to the load R</a:t>
            </a:r>
            <a:r>
              <a:rPr lang="en-US" sz="2400" b="1" baseline="-25000" dirty="0">
                <a:solidFill>
                  <a:srgbClr val="FF5050"/>
                </a:solidFill>
              </a:rPr>
              <a:t>L</a:t>
            </a:r>
            <a:r>
              <a:rPr lang="en-US" sz="2400" dirty="0"/>
              <a:t>. </a:t>
            </a:r>
            <a:endParaRPr lang="en-US" sz="2400" dirty="0" smtClean="0"/>
          </a:p>
          <a:p>
            <a:pPr marL="342900" indent="-342900" algn="just">
              <a:buFont typeface="Arial" pitchFamily="34" charset="0"/>
              <a:buChar char="•"/>
            </a:pPr>
            <a:r>
              <a:rPr lang="en-US" sz="2400" dirty="0" smtClean="0"/>
              <a:t>The </a:t>
            </a:r>
            <a:r>
              <a:rPr lang="en-US" sz="2400" dirty="0"/>
              <a:t>DC current produced at the load R</a:t>
            </a:r>
            <a:r>
              <a:rPr lang="en-US" sz="2400" baseline="-25000" dirty="0"/>
              <a:t>L </a:t>
            </a:r>
            <a:r>
              <a:rPr lang="en-US" sz="2400" dirty="0"/>
              <a:t>will return to the secondary winding through a center </a:t>
            </a:r>
            <a:r>
              <a:rPr lang="en-US" sz="2400" dirty="0" smtClean="0"/>
              <a:t>tap.</a:t>
            </a:r>
          </a:p>
          <a:p>
            <a:pPr marL="342900" indent="-342900" algn="just">
              <a:buFont typeface="Arial" pitchFamily="34" charset="0"/>
              <a:buChar char="•"/>
            </a:pPr>
            <a:r>
              <a:rPr lang="en-US" sz="2400" dirty="0" smtClean="0"/>
              <a:t>During </a:t>
            </a:r>
            <a:r>
              <a:rPr lang="en-US" sz="2400" dirty="0"/>
              <a:t>the positive half cycle, current flows only in the upper part of the circuit while the lower part of the circuit carry no current to the load because the diode D</a:t>
            </a:r>
            <a:r>
              <a:rPr lang="en-US" sz="2400" baseline="-25000" dirty="0"/>
              <a:t>2</a:t>
            </a:r>
            <a:r>
              <a:rPr lang="en-US" sz="2400" dirty="0"/>
              <a:t> is reverse </a:t>
            </a:r>
            <a:r>
              <a:rPr lang="en-US" sz="2400" dirty="0" smtClean="0"/>
              <a:t> biased</a:t>
            </a:r>
            <a:r>
              <a:rPr lang="en-US" sz="2400" dirty="0"/>
              <a:t>. </a:t>
            </a:r>
            <a:endParaRPr lang="en-US" sz="2400" dirty="0" smtClean="0"/>
          </a:p>
          <a:p>
            <a:pPr marL="342900" indent="-342900" algn="just">
              <a:buFont typeface="Arial" pitchFamily="34" charset="0"/>
              <a:buChar char="•"/>
            </a:pPr>
            <a:r>
              <a:rPr lang="en-US" sz="2400" dirty="0" smtClean="0"/>
              <a:t>Thus</a:t>
            </a:r>
            <a:r>
              <a:rPr lang="en-US" sz="2400" dirty="0"/>
              <a:t>, </a:t>
            </a:r>
            <a:r>
              <a:rPr lang="en-US" sz="2400" b="1" dirty="0">
                <a:solidFill>
                  <a:srgbClr val="00B050"/>
                </a:solidFill>
              </a:rPr>
              <a:t>during the positive half cycle of the input AC signal</a:t>
            </a:r>
            <a:r>
              <a:rPr lang="en-US" sz="2400" dirty="0"/>
              <a:t>, only </a:t>
            </a:r>
            <a:r>
              <a:rPr lang="en-US" sz="2400" b="1" dirty="0">
                <a:solidFill>
                  <a:srgbClr val="FF0000"/>
                </a:solidFill>
              </a:rPr>
              <a:t>diode D</a:t>
            </a:r>
            <a:r>
              <a:rPr lang="en-US" sz="2400" b="1" baseline="-25000" dirty="0">
                <a:solidFill>
                  <a:srgbClr val="FF0000"/>
                </a:solidFill>
              </a:rPr>
              <a:t>1</a:t>
            </a:r>
            <a:r>
              <a:rPr lang="en-US" sz="2400" b="1" dirty="0">
                <a:solidFill>
                  <a:srgbClr val="FF0000"/>
                </a:solidFill>
              </a:rPr>
              <a:t> allows electric current while diode D</a:t>
            </a:r>
            <a:r>
              <a:rPr lang="en-US" sz="2400" b="1" baseline="-25000" dirty="0">
                <a:solidFill>
                  <a:srgbClr val="FF0000"/>
                </a:solidFill>
              </a:rPr>
              <a:t>2</a:t>
            </a:r>
            <a:r>
              <a:rPr lang="en-US" sz="2400" b="1" dirty="0">
                <a:solidFill>
                  <a:srgbClr val="FF0000"/>
                </a:solidFill>
              </a:rPr>
              <a:t> does not allow electric current</a:t>
            </a:r>
            <a:r>
              <a:rPr lang="en-US" sz="2400" dirty="0"/>
              <a:t>.</a:t>
            </a:r>
          </a:p>
          <a:p>
            <a:endParaRPr lang="en-US" sz="2400" dirty="0"/>
          </a:p>
        </p:txBody>
      </p:sp>
    </p:spTree>
    <p:extLst>
      <p:ext uri="{BB962C8B-B14F-4D97-AF65-F5344CB8AC3E}">
        <p14:creationId xmlns:p14="http://schemas.microsoft.com/office/powerpoint/2010/main" val="2874813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2436" y="381000"/>
            <a:ext cx="8391525" cy="6001643"/>
          </a:xfrm>
          <a:prstGeom prst="rect">
            <a:avLst/>
          </a:prstGeom>
        </p:spPr>
        <p:txBody>
          <a:bodyPr wrap="square">
            <a:spAutoFit/>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pPr marL="342900" indent="-342900">
              <a:buFont typeface="Arial" pitchFamily="34" charset="0"/>
              <a:buChar char="•"/>
            </a:pPr>
            <a:r>
              <a:rPr lang="en-US" sz="2400" dirty="0" smtClean="0"/>
              <a:t>During </a:t>
            </a:r>
            <a:r>
              <a:rPr lang="en-US" sz="2400" dirty="0"/>
              <a:t>the </a:t>
            </a:r>
            <a:r>
              <a:rPr lang="en-US" sz="2400" b="1" dirty="0">
                <a:solidFill>
                  <a:srgbClr val="FF0000"/>
                </a:solidFill>
              </a:rPr>
              <a:t>negative half cycle of the input AC signal</a:t>
            </a:r>
            <a:r>
              <a:rPr lang="en-US" sz="2400" dirty="0"/>
              <a:t>, terminal A become negative, terminal B become positive and center tap is grounded (zero volts). </a:t>
            </a:r>
            <a:endParaRPr lang="en-US" sz="2400" dirty="0" smtClean="0"/>
          </a:p>
          <a:p>
            <a:pPr marL="342900" indent="-342900">
              <a:buFont typeface="Arial" pitchFamily="34" charset="0"/>
              <a:buChar char="•"/>
            </a:pPr>
            <a:r>
              <a:rPr lang="en-US" sz="2400" dirty="0" smtClean="0"/>
              <a:t>The </a:t>
            </a:r>
            <a:r>
              <a:rPr lang="en-US" sz="2400" dirty="0"/>
              <a:t>negative terminal A is connected to the p-side of the diode D</a:t>
            </a:r>
            <a:r>
              <a:rPr lang="en-US" sz="2400" baseline="-25000" dirty="0"/>
              <a:t>1</a:t>
            </a:r>
            <a:r>
              <a:rPr lang="en-US" sz="2400" dirty="0"/>
              <a:t> and the positive terminal B is connected to the n-side of the diode D</a:t>
            </a:r>
            <a:r>
              <a:rPr lang="en-US" sz="2400" baseline="-25000" dirty="0"/>
              <a:t>1</a:t>
            </a:r>
            <a:r>
              <a:rPr lang="en-US" sz="2400" dirty="0"/>
              <a:t>. </a:t>
            </a:r>
            <a:endParaRPr lang="en-US" sz="2400" dirty="0" smtClean="0"/>
          </a:p>
          <a:p>
            <a:pPr marL="342900" indent="-342900">
              <a:buFont typeface="Arial" pitchFamily="34" charset="0"/>
              <a:buChar char="•"/>
            </a:pPr>
            <a:r>
              <a:rPr lang="en-US" sz="2400" dirty="0" smtClean="0"/>
              <a:t>So </a:t>
            </a:r>
            <a:r>
              <a:rPr lang="en-US" sz="2400" dirty="0"/>
              <a:t>the </a:t>
            </a:r>
            <a:r>
              <a:rPr lang="en-US" sz="2400" b="1" dirty="0">
                <a:solidFill>
                  <a:srgbClr val="92D050"/>
                </a:solidFill>
              </a:rPr>
              <a:t>diode D</a:t>
            </a:r>
            <a:r>
              <a:rPr lang="en-US" sz="2400" b="1" baseline="-25000" dirty="0">
                <a:solidFill>
                  <a:srgbClr val="92D050"/>
                </a:solidFill>
              </a:rPr>
              <a:t>1</a:t>
            </a:r>
            <a:r>
              <a:rPr lang="en-US" sz="2400" b="1" dirty="0">
                <a:solidFill>
                  <a:srgbClr val="92D050"/>
                </a:solidFill>
              </a:rPr>
              <a:t> is reverse biased during the negative half cycle </a:t>
            </a:r>
            <a:r>
              <a:rPr lang="en-US" sz="2400" dirty="0"/>
              <a:t>and does not allow electric current through it.</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33400"/>
            <a:ext cx="7620000" cy="2895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4032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a:p>
            <a:pPr marL="0" indent="0">
              <a:lnSpc>
                <a:spcPct val="100000"/>
              </a:lnSpc>
              <a:spcBef>
                <a:spcPts val="145"/>
              </a:spcBef>
              <a:buNone/>
            </a:pPr>
            <a:endParaRPr lang="en-US" sz="2000" dirty="0" smtClean="0"/>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64568" y="667077"/>
            <a:ext cx="7924800" cy="4647426"/>
          </a:xfrm>
          <a:prstGeom prst="rect">
            <a:avLst/>
          </a:prstGeom>
        </p:spPr>
        <p:txBody>
          <a:bodyPr wrap="square">
            <a:spAutoFit/>
          </a:bodyPr>
          <a:lstStyle/>
          <a:p>
            <a:pPr marL="342900" indent="-342900" algn="just">
              <a:buFont typeface="Arial" pitchFamily="34" charset="0"/>
              <a:buChar char="•"/>
            </a:pPr>
            <a:r>
              <a:rPr lang="en-US" sz="2600" dirty="0"/>
              <a:t>On the other hand, </a:t>
            </a:r>
            <a:r>
              <a:rPr lang="en-US" sz="2600" b="1" dirty="0">
                <a:solidFill>
                  <a:srgbClr val="FF0000"/>
                </a:solidFill>
              </a:rPr>
              <a:t>the positive terminal B is connected to the p-side of the diode D</a:t>
            </a:r>
            <a:r>
              <a:rPr lang="en-US" sz="2600" b="1" baseline="-25000" dirty="0">
                <a:solidFill>
                  <a:srgbClr val="FF0000"/>
                </a:solidFill>
              </a:rPr>
              <a:t>2</a:t>
            </a:r>
            <a:r>
              <a:rPr lang="en-US" sz="2600" dirty="0"/>
              <a:t> </a:t>
            </a:r>
            <a:r>
              <a:rPr lang="en-US" sz="2600" dirty="0" smtClean="0"/>
              <a:t>. So </a:t>
            </a:r>
            <a:r>
              <a:rPr lang="en-US" sz="2600" dirty="0"/>
              <a:t>the </a:t>
            </a:r>
            <a:r>
              <a:rPr lang="en-US" sz="2600" b="1" dirty="0">
                <a:solidFill>
                  <a:srgbClr val="92D050"/>
                </a:solidFill>
              </a:rPr>
              <a:t>diode D</a:t>
            </a:r>
            <a:r>
              <a:rPr lang="en-US" sz="2600" b="1" baseline="-25000" dirty="0">
                <a:solidFill>
                  <a:srgbClr val="92D050"/>
                </a:solidFill>
              </a:rPr>
              <a:t>2</a:t>
            </a:r>
            <a:r>
              <a:rPr lang="en-US" sz="2600" b="1" dirty="0">
                <a:solidFill>
                  <a:srgbClr val="92D050"/>
                </a:solidFill>
              </a:rPr>
              <a:t> is forward biased </a:t>
            </a:r>
            <a:r>
              <a:rPr lang="en-US" sz="2600" dirty="0"/>
              <a:t>during the negative half cycle and allows electric current through </a:t>
            </a:r>
            <a:r>
              <a:rPr lang="en-US" sz="2600" dirty="0" smtClean="0"/>
              <a:t>it.</a:t>
            </a:r>
          </a:p>
          <a:p>
            <a:pPr marL="342900" indent="-342900" algn="just">
              <a:buFont typeface="Arial" pitchFamily="34" charset="0"/>
              <a:buChar char="•"/>
            </a:pPr>
            <a:r>
              <a:rPr lang="en-US" sz="2600" dirty="0" smtClean="0"/>
              <a:t>The </a:t>
            </a:r>
            <a:r>
              <a:rPr lang="en-US" sz="2600" dirty="0"/>
              <a:t>diode </a:t>
            </a:r>
            <a:r>
              <a:rPr lang="en-US" sz="2600" b="1" dirty="0">
                <a:solidFill>
                  <a:srgbClr val="00B0F0"/>
                </a:solidFill>
              </a:rPr>
              <a:t>D</a:t>
            </a:r>
            <a:r>
              <a:rPr lang="en-US" sz="2600" b="1" baseline="-25000" dirty="0">
                <a:solidFill>
                  <a:srgbClr val="00B0F0"/>
                </a:solidFill>
              </a:rPr>
              <a:t>2</a:t>
            </a:r>
            <a:r>
              <a:rPr lang="en-US" sz="2600" b="1" dirty="0">
                <a:solidFill>
                  <a:srgbClr val="00B0F0"/>
                </a:solidFill>
              </a:rPr>
              <a:t> supplies DC current to the load R</a:t>
            </a:r>
            <a:r>
              <a:rPr lang="en-US" sz="2600" b="1" baseline="-25000" dirty="0">
                <a:solidFill>
                  <a:srgbClr val="00B0F0"/>
                </a:solidFill>
              </a:rPr>
              <a:t>L</a:t>
            </a:r>
            <a:r>
              <a:rPr lang="en-US" sz="2600" dirty="0"/>
              <a:t>. </a:t>
            </a:r>
            <a:endParaRPr lang="en-US" sz="2600" dirty="0" smtClean="0"/>
          </a:p>
          <a:p>
            <a:pPr marL="342900" indent="-342900" algn="just">
              <a:buFont typeface="Arial" pitchFamily="34" charset="0"/>
              <a:buChar char="•"/>
            </a:pPr>
            <a:r>
              <a:rPr lang="en-US" sz="2600" dirty="0" smtClean="0"/>
              <a:t>The </a:t>
            </a:r>
            <a:r>
              <a:rPr lang="en-US" sz="2600" dirty="0"/>
              <a:t>DC current produced at the load R</a:t>
            </a:r>
            <a:r>
              <a:rPr lang="en-US" sz="2600" baseline="-25000" dirty="0"/>
              <a:t>L </a:t>
            </a:r>
            <a:r>
              <a:rPr lang="en-US" sz="2600" dirty="0"/>
              <a:t>will return to the secondary winding through a center </a:t>
            </a:r>
            <a:r>
              <a:rPr lang="en-US" sz="2600" dirty="0" smtClean="0"/>
              <a:t>tap.</a:t>
            </a:r>
          </a:p>
          <a:p>
            <a:pPr marL="342900" indent="-342900" algn="just">
              <a:buFont typeface="Arial" pitchFamily="34" charset="0"/>
              <a:buChar char="•"/>
            </a:pPr>
            <a:r>
              <a:rPr lang="en-US" sz="2600" dirty="0" smtClean="0"/>
              <a:t>Thus</a:t>
            </a:r>
            <a:r>
              <a:rPr lang="en-US" sz="2600" dirty="0"/>
              <a:t>, during the </a:t>
            </a:r>
            <a:r>
              <a:rPr lang="en-US" sz="2600" b="1" dirty="0">
                <a:solidFill>
                  <a:srgbClr val="0070C0"/>
                </a:solidFill>
              </a:rPr>
              <a:t>negative half cycle of the input AC signal</a:t>
            </a:r>
            <a:r>
              <a:rPr lang="en-US" sz="2600" dirty="0"/>
              <a:t>, only diode </a:t>
            </a:r>
            <a:r>
              <a:rPr lang="en-US" sz="2600" b="1" dirty="0">
                <a:solidFill>
                  <a:schemeClr val="accent2">
                    <a:lumMod val="60000"/>
                    <a:lumOff val="40000"/>
                  </a:schemeClr>
                </a:solidFill>
              </a:rPr>
              <a:t>D</a:t>
            </a:r>
            <a:r>
              <a:rPr lang="en-US" sz="2600" b="1" baseline="-25000" dirty="0">
                <a:solidFill>
                  <a:schemeClr val="accent2">
                    <a:lumMod val="60000"/>
                    <a:lumOff val="40000"/>
                  </a:schemeClr>
                </a:solidFill>
              </a:rPr>
              <a:t>2</a:t>
            </a:r>
            <a:r>
              <a:rPr lang="en-US" sz="2600" b="1" dirty="0">
                <a:solidFill>
                  <a:schemeClr val="accent2">
                    <a:lumMod val="60000"/>
                    <a:lumOff val="40000"/>
                  </a:schemeClr>
                </a:solidFill>
              </a:rPr>
              <a:t> allows electric current while diode D</a:t>
            </a:r>
            <a:r>
              <a:rPr lang="en-US" sz="2600" b="1" baseline="-25000" dirty="0">
                <a:solidFill>
                  <a:schemeClr val="accent2">
                    <a:lumMod val="60000"/>
                    <a:lumOff val="40000"/>
                  </a:schemeClr>
                </a:solidFill>
              </a:rPr>
              <a:t>1</a:t>
            </a:r>
            <a:r>
              <a:rPr lang="en-US" sz="2600" b="1" dirty="0">
                <a:solidFill>
                  <a:schemeClr val="accent2">
                    <a:lumMod val="60000"/>
                    <a:lumOff val="40000"/>
                  </a:schemeClr>
                </a:solidFill>
              </a:rPr>
              <a:t> does not allow electric </a:t>
            </a:r>
            <a:r>
              <a:rPr lang="en-US" sz="2600" b="1" dirty="0" smtClean="0">
                <a:solidFill>
                  <a:schemeClr val="accent2">
                    <a:lumMod val="60000"/>
                    <a:lumOff val="40000"/>
                  </a:schemeClr>
                </a:solidFill>
              </a:rPr>
              <a:t>current</a:t>
            </a:r>
            <a:r>
              <a:rPr lang="en-US" sz="2600" dirty="0" smtClean="0"/>
              <a:t>.</a:t>
            </a:r>
          </a:p>
          <a:p>
            <a:r>
              <a:rPr lang="en-US" dirty="0" smtClean="0"/>
              <a:t/>
            </a:r>
            <a:br>
              <a:rPr lang="en-US" dirty="0" smtClean="0"/>
            </a:br>
            <a:endParaRPr lang="en-US" dirty="0"/>
          </a:p>
        </p:txBody>
      </p:sp>
    </p:spTree>
    <p:extLst>
      <p:ext uri="{BB962C8B-B14F-4D97-AF65-F5344CB8AC3E}">
        <p14:creationId xmlns:p14="http://schemas.microsoft.com/office/powerpoint/2010/main" val="2538778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200400"/>
            <a:ext cx="739140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3399" y="567984"/>
            <a:ext cx="8239125" cy="2585323"/>
          </a:xfrm>
          <a:prstGeom prst="rect">
            <a:avLst/>
          </a:prstGeom>
        </p:spPr>
        <p:txBody>
          <a:bodyPr wrap="square">
            <a:spAutoFit/>
          </a:bodyPr>
          <a:lstStyle/>
          <a:p>
            <a:pPr marL="342900" indent="-342900" algn="just">
              <a:buFont typeface="Arial" pitchFamily="34" charset="0"/>
              <a:buChar char="•"/>
            </a:pPr>
            <a:r>
              <a:rPr lang="en-US" sz="2400" dirty="0"/>
              <a:t>Thus, the </a:t>
            </a:r>
            <a:r>
              <a:rPr lang="en-US" sz="2400" dirty="0">
                <a:solidFill>
                  <a:srgbClr val="FF0000"/>
                </a:solidFill>
              </a:rPr>
              <a:t>diode D</a:t>
            </a:r>
            <a:r>
              <a:rPr lang="en-US" sz="2400" baseline="-25000" dirty="0">
                <a:solidFill>
                  <a:srgbClr val="FF0000"/>
                </a:solidFill>
              </a:rPr>
              <a:t>1</a:t>
            </a:r>
            <a:r>
              <a:rPr lang="en-US" sz="2400" dirty="0">
                <a:solidFill>
                  <a:srgbClr val="FF0000"/>
                </a:solidFill>
              </a:rPr>
              <a:t> allows electric current during the positive half cycle</a:t>
            </a:r>
            <a:r>
              <a:rPr lang="en-US" sz="2400" dirty="0"/>
              <a:t> and </a:t>
            </a:r>
            <a:r>
              <a:rPr lang="en-US" sz="2400" b="1" dirty="0">
                <a:solidFill>
                  <a:srgbClr val="0070C0"/>
                </a:solidFill>
              </a:rPr>
              <a:t>diode D</a:t>
            </a:r>
            <a:r>
              <a:rPr lang="en-US" sz="2400" b="1" baseline="-25000" dirty="0">
                <a:solidFill>
                  <a:srgbClr val="0070C0"/>
                </a:solidFill>
              </a:rPr>
              <a:t>2</a:t>
            </a:r>
            <a:r>
              <a:rPr lang="en-US" sz="2400" b="1" dirty="0">
                <a:solidFill>
                  <a:srgbClr val="0070C0"/>
                </a:solidFill>
              </a:rPr>
              <a:t> allows electric current during the negative half cycle</a:t>
            </a:r>
            <a:r>
              <a:rPr lang="en-US" sz="2400" dirty="0"/>
              <a:t> of the input AC signal. </a:t>
            </a:r>
            <a:endParaRPr lang="en-US" sz="2400" dirty="0" smtClean="0"/>
          </a:p>
          <a:p>
            <a:pPr marL="342900" indent="-342900" algn="just">
              <a:buFont typeface="Arial" pitchFamily="34" charset="0"/>
              <a:buChar char="•"/>
            </a:pPr>
            <a:r>
              <a:rPr lang="en-US" sz="2400" dirty="0" smtClean="0"/>
              <a:t>As </a:t>
            </a:r>
            <a:r>
              <a:rPr lang="en-US" sz="2400" dirty="0"/>
              <a:t>a result, both </a:t>
            </a:r>
            <a:r>
              <a:rPr lang="en-US" sz="2400" b="1" dirty="0">
                <a:solidFill>
                  <a:srgbClr val="FF0000"/>
                </a:solidFill>
              </a:rPr>
              <a:t>half cycles (positive and negative) of the input AC signal are allowed</a:t>
            </a:r>
            <a:r>
              <a:rPr lang="en-US" sz="2400" dirty="0"/>
              <a:t>. </a:t>
            </a:r>
            <a:endParaRPr lang="en-US" sz="2400" dirty="0" smtClean="0"/>
          </a:p>
          <a:p>
            <a:pPr marL="342900" indent="-342900" algn="just">
              <a:buFont typeface="Arial" pitchFamily="34" charset="0"/>
              <a:buChar char="•"/>
            </a:pPr>
            <a:r>
              <a:rPr lang="en-US" sz="2400" dirty="0" smtClean="0"/>
              <a:t>So </a:t>
            </a:r>
            <a:r>
              <a:rPr lang="en-US" sz="2400" dirty="0"/>
              <a:t>the output DC voltage is almost equal to the input AC .</a:t>
            </a:r>
            <a:r>
              <a:rPr lang="en-US" dirty="0"/>
              <a:t/>
            </a:r>
            <a:br>
              <a:rPr lang="en-US" dirty="0"/>
            </a:br>
            <a:endParaRPr lang="en-US" dirty="0"/>
          </a:p>
        </p:txBody>
      </p:sp>
    </p:spTree>
    <p:extLst>
      <p:ext uri="{BB962C8B-B14F-4D97-AF65-F5344CB8AC3E}">
        <p14:creationId xmlns:p14="http://schemas.microsoft.com/office/powerpoint/2010/main" val="2538778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a:p>
            <a:pPr marL="0" indent="0">
              <a:lnSpc>
                <a:spcPct val="100000"/>
              </a:lnSpc>
              <a:spcBef>
                <a:spcPts val="145"/>
              </a:spcBef>
              <a:buNone/>
            </a:pPr>
            <a:endParaRPr lang="en-US" sz="2000" dirty="0" smtClean="0"/>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Rectangle 1"/>
              <p:cNvSpPr/>
              <p:nvPr/>
            </p:nvSpPr>
            <p:spPr>
              <a:xfrm>
                <a:off x="566737" y="381000"/>
                <a:ext cx="8162925" cy="5398978"/>
              </a:xfrm>
              <a:prstGeom prst="rect">
                <a:avLst/>
              </a:prstGeom>
            </p:spPr>
            <p:txBody>
              <a:bodyPr wrap="square">
                <a:spAutoFit/>
              </a:bodyPr>
              <a:lstStyle/>
              <a:p>
                <a:r>
                  <a:rPr lang="en-US" sz="2800" b="1" dirty="0"/>
                  <a:t>Ripple </a:t>
                </a:r>
                <a:r>
                  <a:rPr lang="en-US" sz="2800" b="1" dirty="0" smtClean="0"/>
                  <a:t>factor of Full Wave Rectifier</a:t>
                </a:r>
                <a:endParaRPr lang="en-US" sz="2800" b="1" dirty="0"/>
              </a:p>
              <a:p>
                <a:r>
                  <a:rPr lang="en-US" sz="2400" dirty="0" smtClean="0"/>
                  <a:t>The </a:t>
                </a:r>
                <a:r>
                  <a:rPr lang="en-US" sz="2400" dirty="0"/>
                  <a:t>ripple factor is given </a:t>
                </a:r>
                <a:r>
                  <a:rPr lang="en-US" sz="2400" dirty="0" smtClean="0"/>
                  <a:t>by </a:t>
                </a:r>
                <a:r>
                  <a:rPr lang="en-US" sz="2400" dirty="0"/>
                  <a:t>:</a:t>
                </a:r>
                <a14:m>
                  <m:oMath xmlns:m="http://schemas.openxmlformats.org/officeDocument/2006/math">
                    <m:r>
                      <a:rPr lang="en-US" sz="2400">
                        <a:latin typeface="Cambria Math"/>
                        <a:ea typeface="Cambria Math"/>
                      </a:rPr>
                      <m:t>          </m:t>
                    </m:r>
                    <m:r>
                      <a:rPr lang="en-US" sz="2400" i="1">
                        <a:latin typeface="Cambria Math"/>
                        <a:ea typeface="Cambria Math"/>
                      </a:rPr>
                      <m:t>𝛾</m:t>
                    </m:r>
                    <m:r>
                      <a:rPr lang="en-US" sz="2400" i="1">
                        <a:latin typeface="Cambria Math"/>
                        <a:ea typeface="Cambria Math"/>
                      </a:rPr>
                      <m:t>=</m:t>
                    </m:r>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a:rPr>
                                          <m:t>𝐼</m:t>
                                        </m:r>
                                      </m:e>
                                      <m:sub>
                                        <m:r>
                                          <a:rPr lang="en-US" sz="2400" i="1">
                                            <a:latin typeface="Cambria Math"/>
                                          </a:rPr>
                                          <m:t>𝑟𝑚𝑠</m:t>
                                        </m:r>
                                      </m:sub>
                                      <m:sup/>
                                    </m:sSubSup>
                                  </m:num>
                                  <m:den>
                                    <m:sSub>
                                      <m:sSubPr>
                                        <m:ctrlPr>
                                          <a:rPr lang="en-US" sz="2400" i="1">
                                            <a:latin typeface="Cambria Math" panose="02040503050406030204" pitchFamily="18" charset="0"/>
                                          </a:rPr>
                                        </m:ctrlPr>
                                      </m:sSubPr>
                                      <m:e>
                                        <m:r>
                                          <a:rPr lang="en-US" sz="2400" i="1">
                                            <a:latin typeface="Cambria Math"/>
                                          </a:rPr>
                                          <m:t>𝐼</m:t>
                                        </m:r>
                                      </m:e>
                                      <m:sub>
                                        <m:r>
                                          <a:rPr lang="en-US" sz="2400" i="1">
                                            <a:latin typeface="Cambria Math"/>
                                          </a:rPr>
                                          <m:t>𝑑𝑐</m:t>
                                        </m:r>
                                      </m:sub>
                                    </m:sSub>
                                  </m:den>
                                </m:f>
                              </m:e>
                            </m:d>
                          </m:e>
                          <m:sup>
                            <m:r>
                              <a:rPr lang="en-US" sz="2400" i="1">
                                <a:latin typeface="Cambria Math"/>
                              </a:rPr>
                              <m:t>2</m:t>
                            </m:r>
                          </m:sup>
                        </m:sSup>
                        <m:r>
                          <a:rPr lang="en-US" sz="2400" i="1">
                            <a:latin typeface="Cambria Math"/>
                          </a:rPr>
                          <m:t>−1</m:t>
                        </m:r>
                      </m:e>
                    </m:rad>
                  </m:oMath>
                </a14:m>
                <a:endParaRPr lang="en-US" sz="2400" dirty="0" smtClean="0"/>
              </a:p>
              <a:p>
                <a:r>
                  <a:rPr lang="en-US" sz="2400" b="1" dirty="0" smtClean="0">
                    <a:solidFill>
                      <a:srgbClr val="FF0000"/>
                    </a:solidFill>
                  </a:rPr>
                  <a:t>DC </a:t>
                </a:r>
                <a:r>
                  <a:rPr lang="en-US" sz="2400" b="1" dirty="0">
                    <a:solidFill>
                      <a:srgbClr val="FF0000"/>
                    </a:solidFill>
                  </a:rPr>
                  <a:t>output current</a:t>
                </a:r>
              </a:p>
              <a:p>
                <a:pPr algn="just"/>
                <a:r>
                  <a:rPr lang="en-US" sz="2400" dirty="0"/>
                  <a:t>At the output load resistor R</a:t>
                </a:r>
                <a:r>
                  <a:rPr lang="en-US" sz="2400" baseline="-25000" dirty="0"/>
                  <a:t>L</a:t>
                </a:r>
                <a:r>
                  <a:rPr lang="en-US" sz="2400" dirty="0"/>
                  <a:t>, both the diode D</a:t>
                </a:r>
                <a:r>
                  <a:rPr lang="en-US" sz="2400" baseline="-25000" dirty="0"/>
                  <a:t>1</a:t>
                </a:r>
                <a:r>
                  <a:rPr lang="en-US" sz="2400" dirty="0"/>
                  <a:t> and diode D</a:t>
                </a:r>
                <a:r>
                  <a:rPr lang="en-US" sz="2400" baseline="-25000" dirty="0"/>
                  <a:t>2</a:t>
                </a:r>
                <a:r>
                  <a:rPr lang="en-US" sz="2400" dirty="0"/>
                  <a:t> currents flow in the same direction. So the output current is the sum of D</a:t>
                </a:r>
                <a:r>
                  <a:rPr lang="en-US" sz="2400" baseline="-25000" dirty="0"/>
                  <a:t>1</a:t>
                </a:r>
                <a:r>
                  <a:rPr lang="en-US" sz="2400" dirty="0"/>
                  <a:t> and D</a:t>
                </a:r>
                <a:r>
                  <a:rPr lang="en-US" sz="2400" baseline="-25000" dirty="0"/>
                  <a:t>2</a:t>
                </a:r>
                <a:r>
                  <a:rPr lang="en-US" sz="2400" dirty="0"/>
                  <a:t> currents.</a:t>
                </a:r>
              </a:p>
              <a:p>
                <a:pPr algn="just"/>
                <a:r>
                  <a:rPr lang="en-US" sz="2400" dirty="0"/>
                  <a:t>The current produced by D</a:t>
                </a:r>
                <a:r>
                  <a:rPr lang="en-US" sz="2400" baseline="-25000" dirty="0"/>
                  <a:t>1</a:t>
                </a:r>
                <a:r>
                  <a:rPr lang="en-US" sz="2400" dirty="0"/>
                  <a:t> is I</a:t>
                </a:r>
                <a:r>
                  <a:rPr lang="en-US" sz="2400" baseline="-25000" dirty="0"/>
                  <a:t>max</a:t>
                </a:r>
                <a:r>
                  <a:rPr lang="en-US" sz="2400" dirty="0"/>
                  <a:t> / π and the current produced by D</a:t>
                </a:r>
                <a:r>
                  <a:rPr lang="en-US" sz="2400" baseline="-25000" dirty="0"/>
                  <a:t>2</a:t>
                </a:r>
                <a:r>
                  <a:rPr lang="en-US" sz="2400" dirty="0"/>
                  <a:t> is </a:t>
                </a:r>
                <a:r>
                  <a:rPr lang="en-US" sz="2400" dirty="0" smtClean="0"/>
                  <a:t> I</a:t>
                </a:r>
                <a:r>
                  <a:rPr lang="en-US" sz="2400" baseline="-25000" dirty="0" smtClean="0"/>
                  <a:t>max</a:t>
                </a:r>
                <a:r>
                  <a:rPr lang="en-US" sz="2400" dirty="0"/>
                  <a:t> / π.</a:t>
                </a:r>
              </a:p>
              <a:p>
                <a:pPr algn="just"/>
                <a:r>
                  <a:rPr lang="en-US" sz="2400" dirty="0"/>
                  <a:t>So the output current </a:t>
                </a:r>
                <a:r>
                  <a:rPr lang="en-US" sz="2800" b="1" dirty="0">
                    <a:solidFill>
                      <a:srgbClr val="00B0F0"/>
                    </a:solidFill>
                  </a:rPr>
                  <a:t>I</a:t>
                </a:r>
                <a:r>
                  <a:rPr lang="en-US" sz="2800" b="1" baseline="-25000" dirty="0">
                    <a:solidFill>
                      <a:srgbClr val="00B0F0"/>
                    </a:solidFill>
                  </a:rPr>
                  <a:t>DC</a:t>
                </a:r>
                <a:r>
                  <a:rPr lang="en-US" sz="2800" b="1" dirty="0">
                    <a:solidFill>
                      <a:srgbClr val="00B0F0"/>
                    </a:solidFill>
                  </a:rPr>
                  <a:t> = 2I</a:t>
                </a:r>
                <a:r>
                  <a:rPr lang="en-US" sz="2800" b="1" baseline="-25000" dirty="0">
                    <a:solidFill>
                      <a:srgbClr val="00B0F0"/>
                    </a:solidFill>
                  </a:rPr>
                  <a:t>max </a:t>
                </a:r>
                <a:r>
                  <a:rPr lang="en-US" sz="2800" b="1" dirty="0">
                    <a:solidFill>
                      <a:srgbClr val="00B0F0"/>
                    </a:solidFill>
                  </a:rPr>
                  <a:t>/ </a:t>
                </a:r>
                <a:r>
                  <a:rPr lang="en-US" sz="2800" b="1" dirty="0" smtClean="0">
                    <a:solidFill>
                      <a:srgbClr val="00B0F0"/>
                    </a:solidFill>
                  </a:rPr>
                  <a:t>π</a:t>
                </a:r>
              </a:p>
              <a:p>
                <a:pPr algn="just"/>
                <a:r>
                  <a:rPr lang="en-US" sz="2400" dirty="0" smtClean="0"/>
                  <a:t>Where</a:t>
                </a:r>
                <a:r>
                  <a:rPr lang="en-US" sz="2400" dirty="0"/>
                  <a:t>   I</a:t>
                </a:r>
                <a:r>
                  <a:rPr lang="en-US" sz="2400" baseline="-25000" dirty="0"/>
                  <a:t>max </a:t>
                </a:r>
                <a:r>
                  <a:rPr lang="en-US" sz="2400" dirty="0"/>
                  <a:t>= maximum DC load current</a:t>
                </a:r>
              </a:p>
              <a:p>
                <a:pPr algn="just"/>
                <a:r>
                  <a:rPr lang="en-US" sz="2400" dirty="0" smtClean="0"/>
                  <a:t>The </a:t>
                </a:r>
                <a:r>
                  <a:rPr lang="en-US" sz="2400" dirty="0"/>
                  <a:t>root mean square (RMS) value of </a:t>
                </a:r>
                <a:r>
                  <a:rPr lang="en-US" sz="2400" dirty="0" smtClean="0"/>
                  <a:t>a </a:t>
                </a:r>
                <a:r>
                  <a:rPr lang="en-US" sz="2400" dirty="0"/>
                  <a:t>full wave rectifier </a:t>
                </a:r>
                <a:r>
                  <a:rPr lang="en-US" sz="2400" dirty="0" smtClean="0"/>
                  <a:t>is  </a:t>
                </a:r>
                <a:r>
                  <a:rPr lang="en-US" sz="2400" b="1" dirty="0" err="1">
                    <a:solidFill>
                      <a:srgbClr val="002060"/>
                    </a:solidFill>
                  </a:rPr>
                  <a:t>I</a:t>
                </a:r>
                <a:r>
                  <a:rPr lang="en-US" sz="2400" b="1" baseline="-25000" dirty="0" err="1">
                    <a:solidFill>
                      <a:srgbClr val="002060"/>
                    </a:solidFill>
                  </a:rPr>
                  <a:t>rms</a:t>
                </a:r>
                <a:r>
                  <a:rPr lang="en-US" sz="2400" b="1" baseline="-25000" dirty="0">
                    <a:solidFill>
                      <a:srgbClr val="002060"/>
                    </a:solidFill>
                  </a:rPr>
                  <a:t> </a:t>
                </a:r>
                <a:r>
                  <a:rPr lang="en-US" sz="2400" b="1" dirty="0">
                    <a:solidFill>
                      <a:srgbClr val="002060"/>
                    </a:solidFill>
                  </a:rPr>
                  <a:t>= </a:t>
                </a:r>
                <a:r>
                  <a:rPr lang="en-US" sz="2400" b="1" dirty="0" err="1">
                    <a:solidFill>
                      <a:srgbClr val="002060"/>
                    </a:solidFill>
                  </a:rPr>
                  <a:t>I</a:t>
                </a:r>
                <a:r>
                  <a:rPr lang="en-US" sz="2400" b="1" baseline="-25000" dirty="0" err="1">
                    <a:solidFill>
                      <a:srgbClr val="002060"/>
                    </a:solidFill>
                  </a:rPr>
                  <a:t>m</a:t>
                </a:r>
                <a:r>
                  <a:rPr lang="en-US" sz="2400" b="1" dirty="0">
                    <a:solidFill>
                      <a:srgbClr val="002060"/>
                    </a:solidFill>
                  </a:rPr>
                  <a:t>/√ 2</a:t>
                </a:r>
              </a:p>
              <a:p>
                <a:pPr algn="just"/>
                <a:r>
                  <a:rPr lang="en-US" sz="2400" dirty="0" smtClean="0"/>
                  <a:t>Thus the ripple factor of full wave rectifier is </a:t>
                </a:r>
                <a:r>
                  <a:rPr lang="en-US" sz="2400" dirty="0"/>
                  <a:t> </a:t>
                </a:r>
                <a:r>
                  <a:rPr lang="en-US" sz="2400" b="1" dirty="0">
                    <a:solidFill>
                      <a:srgbClr val="92D050"/>
                    </a:solidFill>
                  </a:rPr>
                  <a:t>γ = </a:t>
                </a:r>
                <a:r>
                  <a:rPr lang="en-US" sz="2400" b="1" dirty="0" smtClean="0">
                    <a:solidFill>
                      <a:srgbClr val="92D050"/>
                    </a:solidFill>
                  </a:rPr>
                  <a:t>0.48</a:t>
                </a:r>
                <a:endParaRPr lang="en-US" sz="2400" b="1" dirty="0">
                  <a:solidFill>
                    <a:srgbClr val="92D05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566737" y="381000"/>
                <a:ext cx="8162925" cy="5398978"/>
              </a:xfrm>
              <a:prstGeom prst="rect">
                <a:avLst/>
              </a:prstGeom>
              <a:blipFill rotWithShape="1">
                <a:blip r:embed="rId3"/>
                <a:stretch>
                  <a:fillRect l="-1568" t="-1017" r="-1120" b="-1582"/>
                </a:stretch>
              </a:blipFill>
            </p:spPr>
            <p:txBody>
              <a:bodyPr/>
              <a:lstStyle/>
              <a:p>
                <a:r>
                  <a:rPr lang="en-US">
                    <a:noFill/>
                  </a:rPr>
                  <a:t> </a:t>
                </a:r>
              </a:p>
            </p:txBody>
          </p:sp>
        </mc:Fallback>
      </mc:AlternateContent>
    </p:spTree>
    <p:extLst>
      <p:ext uri="{BB962C8B-B14F-4D97-AF65-F5344CB8AC3E}">
        <p14:creationId xmlns:p14="http://schemas.microsoft.com/office/powerpoint/2010/main" val="2538778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spc="-10" dirty="0" smtClean="0">
                <a:latin typeface="Times New Roman"/>
                <a:cs typeface="Times New Roman"/>
              </a:rPr>
              <a:t>Rectifiers</a:t>
            </a:r>
            <a:endParaRPr lang="en-US" dirty="0"/>
          </a:p>
        </p:txBody>
      </p:sp>
      <p:sp>
        <p:nvSpPr>
          <p:cNvPr id="3" name="Content Placeholder 2"/>
          <p:cNvSpPr>
            <a:spLocks noGrp="1"/>
          </p:cNvSpPr>
          <p:nvPr>
            <p:ph idx="1"/>
          </p:nvPr>
        </p:nvSpPr>
        <p:spPr>
          <a:xfrm>
            <a:off x="457200" y="1066801"/>
            <a:ext cx="8229600" cy="5059363"/>
          </a:xfrm>
        </p:spPr>
        <p:txBody>
          <a:bodyPr>
            <a:normAutofit fontScale="92500" lnSpcReduction="10000"/>
          </a:bodyPr>
          <a:lstStyle/>
          <a:p>
            <a:pPr marL="0" indent="0" algn="just">
              <a:spcBef>
                <a:spcPts val="120"/>
              </a:spcBef>
              <a:buNone/>
            </a:pPr>
            <a:r>
              <a:rPr lang="en-IN" dirty="0"/>
              <a:t>The </a:t>
            </a:r>
            <a:r>
              <a:rPr lang="en-IN" b="1" dirty="0">
                <a:solidFill>
                  <a:srgbClr val="C00000"/>
                </a:solidFill>
              </a:rPr>
              <a:t>process </a:t>
            </a:r>
            <a:r>
              <a:rPr lang="en-IN" dirty="0"/>
              <a:t>of </a:t>
            </a:r>
            <a:r>
              <a:rPr lang="en-IN" dirty="0">
                <a:solidFill>
                  <a:srgbClr val="FFC000"/>
                </a:solidFill>
              </a:rPr>
              <a:t>converting the </a:t>
            </a:r>
            <a:r>
              <a:rPr lang="en-IN" dirty="0" smtClean="0">
                <a:solidFill>
                  <a:srgbClr val="FFC000"/>
                </a:solidFill>
              </a:rPr>
              <a:t>AC current  into</a:t>
            </a:r>
            <a:r>
              <a:rPr lang="en-IN" dirty="0">
                <a:solidFill>
                  <a:srgbClr val="FFC000"/>
                </a:solidFill>
              </a:rPr>
              <a:t> </a:t>
            </a:r>
            <a:r>
              <a:rPr lang="en-IN" dirty="0" smtClean="0">
                <a:solidFill>
                  <a:srgbClr val="FFC000"/>
                </a:solidFill>
              </a:rPr>
              <a:t>DC current</a:t>
            </a:r>
            <a:r>
              <a:rPr lang="en-IN" dirty="0" smtClean="0"/>
              <a:t> is </a:t>
            </a:r>
            <a:r>
              <a:rPr lang="en-IN" dirty="0"/>
              <a:t>called </a:t>
            </a:r>
            <a:r>
              <a:rPr lang="en-IN" b="1" dirty="0">
                <a:solidFill>
                  <a:srgbClr val="C00000"/>
                </a:solidFill>
              </a:rPr>
              <a:t>rectification</a:t>
            </a:r>
            <a:r>
              <a:rPr lang="en-IN" dirty="0"/>
              <a:t>. </a:t>
            </a:r>
            <a:endParaRPr lang="en-IN" dirty="0" smtClean="0"/>
          </a:p>
          <a:p>
            <a:pPr marL="0" indent="0" algn="just">
              <a:spcBef>
                <a:spcPts val="120"/>
              </a:spcBef>
              <a:buNone/>
            </a:pPr>
            <a:r>
              <a:rPr lang="en-IN" dirty="0" smtClean="0"/>
              <a:t>Rectification </a:t>
            </a:r>
            <a:r>
              <a:rPr lang="en-IN" dirty="0"/>
              <a:t>can be achieved by using a single </a:t>
            </a:r>
            <a:r>
              <a:rPr lang="en-IN" dirty="0" smtClean="0"/>
              <a:t>diode or </a:t>
            </a:r>
            <a:r>
              <a:rPr lang="en-IN" dirty="0"/>
              <a:t>group of diodes. </a:t>
            </a:r>
            <a:endParaRPr lang="en-IN" dirty="0" smtClean="0"/>
          </a:p>
          <a:p>
            <a:pPr marL="0" indent="0" algn="just">
              <a:spcBef>
                <a:spcPts val="120"/>
              </a:spcBef>
              <a:buNone/>
            </a:pPr>
            <a:r>
              <a:rPr lang="en-IN" dirty="0" smtClean="0"/>
              <a:t>The circuit </a:t>
            </a:r>
            <a:r>
              <a:rPr lang="en-IN" dirty="0"/>
              <a:t>which </a:t>
            </a:r>
            <a:r>
              <a:rPr lang="en-IN" b="1" dirty="0" smtClean="0">
                <a:solidFill>
                  <a:srgbClr val="00B050"/>
                </a:solidFill>
              </a:rPr>
              <a:t>converts </a:t>
            </a:r>
            <a:r>
              <a:rPr lang="en-IN" b="1" dirty="0">
                <a:solidFill>
                  <a:srgbClr val="00B050"/>
                </a:solidFill>
              </a:rPr>
              <a:t>the AC current into DC current </a:t>
            </a:r>
            <a:r>
              <a:rPr lang="en-IN" dirty="0"/>
              <a:t>are called </a:t>
            </a:r>
            <a:r>
              <a:rPr lang="en-IN" b="1" dirty="0">
                <a:solidFill>
                  <a:srgbClr val="00B050"/>
                </a:solidFill>
              </a:rPr>
              <a:t>rectifiers</a:t>
            </a:r>
            <a:r>
              <a:rPr lang="en-IN" dirty="0" smtClean="0"/>
              <a:t>.</a:t>
            </a:r>
          </a:p>
          <a:p>
            <a:pPr marL="0" indent="0">
              <a:buNone/>
            </a:pPr>
            <a:r>
              <a:rPr lang="en-US" b="1" dirty="0">
                <a:solidFill>
                  <a:srgbClr val="FF0000"/>
                </a:solidFill>
              </a:rPr>
              <a:t>Types of rectifiers</a:t>
            </a:r>
            <a:r>
              <a:rPr lang="en-US" dirty="0"/>
              <a:t>                                                                                                   </a:t>
            </a:r>
          </a:p>
          <a:p>
            <a:pPr marL="0" indent="0">
              <a:buNone/>
            </a:pPr>
            <a:r>
              <a:rPr lang="en-IN" dirty="0"/>
              <a:t>Rectifiers are generally classified into two types:</a:t>
            </a:r>
          </a:p>
          <a:p>
            <a:pPr>
              <a:buFont typeface="Wingdings" pitchFamily="2" charset="2"/>
              <a:buChar char="§"/>
            </a:pPr>
            <a:r>
              <a:rPr lang="en-IN" b="1" dirty="0">
                <a:solidFill>
                  <a:srgbClr val="0070C0"/>
                </a:solidFill>
              </a:rPr>
              <a:t>Half wave rectifier </a:t>
            </a:r>
          </a:p>
          <a:p>
            <a:pPr>
              <a:buFont typeface="Wingdings" pitchFamily="2" charset="2"/>
              <a:buChar char="§"/>
            </a:pPr>
            <a:r>
              <a:rPr lang="en-IN" b="1" dirty="0">
                <a:solidFill>
                  <a:srgbClr val="0070C0"/>
                </a:solidFill>
              </a:rPr>
              <a:t>Full wave </a:t>
            </a:r>
            <a:r>
              <a:rPr lang="en-IN" b="1" dirty="0" smtClean="0">
                <a:solidFill>
                  <a:srgbClr val="0070C0"/>
                </a:solidFill>
              </a:rPr>
              <a:t>rectifier (with 2 </a:t>
            </a:r>
            <a:r>
              <a:rPr lang="en-IN" b="1" dirty="0" err="1" smtClean="0">
                <a:solidFill>
                  <a:srgbClr val="0070C0"/>
                </a:solidFill>
              </a:rPr>
              <a:t>doides</a:t>
            </a:r>
            <a:r>
              <a:rPr lang="en-IN" b="1" dirty="0" smtClean="0">
                <a:solidFill>
                  <a:srgbClr val="0070C0"/>
                </a:solidFill>
              </a:rPr>
              <a:t>)/</a:t>
            </a:r>
            <a:r>
              <a:rPr lang="en-US" b="1" dirty="0" smtClean="0">
                <a:solidFill>
                  <a:srgbClr val="0070C0"/>
                </a:solidFill>
              </a:rPr>
              <a:t>Bridge rectifier(with 4 diodes)</a:t>
            </a:r>
            <a:endParaRPr lang="en-US" b="1" dirty="0">
              <a:solidFill>
                <a:srgbClr val="0070C0"/>
              </a:solidFill>
            </a:endParaRPr>
          </a:p>
          <a:p>
            <a:pPr marL="0" indent="0" algn="just">
              <a:spcBef>
                <a:spcPts val="120"/>
              </a:spcBef>
              <a:buNone/>
            </a:pPr>
            <a:endParaRPr lang="en-US" dirty="0"/>
          </a:p>
          <a:p>
            <a:pPr marL="0" indent="0" algn="just">
              <a:lnSpc>
                <a:spcPct val="100000"/>
              </a:lnSpc>
              <a:spcBef>
                <a:spcPts val="120"/>
              </a:spcBef>
              <a:buNone/>
            </a:pPr>
            <a:endParaRPr lang="en-US" dirty="0"/>
          </a:p>
        </p:txBody>
      </p:sp>
      <p:sp>
        <p:nvSpPr>
          <p:cNvPr id="5" name="Rectangle 4"/>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8340"/>
            <a:ext cx="598227" cy="593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8839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6737" y="381000"/>
            <a:ext cx="8162925" cy="5693866"/>
          </a:xfrm>
          <a:prstGeom prst="rect">
            <a:avLst/>
          </a:prstGeom>
        </p:spPr>
        <p:txBody>
          <a:bodyPr wrap="square">
            <a:spAutoFit/>
          </a:bodyPr>
          <a:lstStyle/>
          <a:p>
            <a:r>
              <a:rPr lang="en-US" sz="2800" b="1" dirty="0" smtClean="0"/>
              <a:t>Rectifier efficiency </a:t>
            </a:r>
            <a:r>
              <a:rPr lang="en-US" sz="2800" b="1" dirty="0"/>
              <a:t>of Full Wave Rectifier</a:t>
            </a:r>
          </a:p>
          <a:p>
            <a:r>
              <a:rPr lang="en-US" sz="2400" dirty="0"/>
              <a:t>Rectifier efficiency </a:t>
            </a:r>
            <a:r>
              <a:rPr lang="en-US" sz="2400" dirty="0" smtClean="0"/>
              <a:t>can </a:t>
            </a:r>
            <a:r>
              <a:rPr lang="en-US" sz="2400" dirty="0"/>
              <a:t>be mathematically written as  </a:t>
            </a:r>
          </a:p>
          <a:p>
            <a:r>
              <a:rPr lang="en-US" sz="2400" dirty="0"/>
              <a:t>                                              η = output P</a:t>
            </a:r>
            <a:r>
              <a:rPr lang="en-US" sz="2400" baseline="-25000" dirty="0"/>
              <a:t>DC</a:t>
            </a:r>
            <a:r>
              <a:rPr lang="en-US" sz="2400" dirty="0"/>
              <a:t> / input P</a:t>
            </a:r>
            <a:r>
              <a:rPr lang="en-US" sz="2400" baseline="-25000" dirty="0"/>
              <a:t>AC</a:t>
            </a:r>
            <a:endParaRPr lang="en-US" sz="2400" dirty="0"/>
          </a:p>
          <a:p>
            <a:r>
              <a:rPr lang="en-US" sz="2400" dirty="0"/>
              <a:t>The </a:t>
            </a:r>
            <a:r>
              <a:rPr lang="en-US" sz="2400" b="1" dirty="0">
                <a:solidFill>
                  <a:srgbClr val="92D050"/>
                </a:solidFill>
              </a:rPr>
              <a:t>rectifier efficiency of a full wave rectifier is 81.2%.</a:t>
            </a:r>
          </a:p>
          <a:p>
            <a:r>
              <a:rPr lang="en-US" sz="2400" dirty="0"/>
              <a:t>The rectifier efficiency of a full wave rectifier is twice that of the half wave rectifier. </a:t>
            </a:r>
            <a:endParaRPr lang="en-US" sz="2400" dirty="0" smtClean="0"/>
          </a:p>
          <a:p>
            <a:r>
              <a:rPr lang="en-US" sz="2400" dirty="0" smtClean="0"/>
              <a:t>So </a:t>
            </a:r>
            <a:r>
              <a:rPr lang="en-US" sz="2400" dirty="0"/>
              <a:t>the full wave rectifier is more efficient than a half wave </a:t>
            </a:r>
            <a:r>
              <a:rPr lang="en-US" sz="2400" dirty="0" smtClean="0"/>
              <a:t>rectifier.</a:t>
            </a:r>
            <a:endParaRPr lang="en-US" sz="2400" dirty="0"/>
          </a:p>
          <a:p>
            <a:r>
              <a:rPr lang="en-US" sz="2400" b="1" dirty="0">
                <a:solidFill>
                  <a:srgbClr val="FF0000"/>
                </a:solidFill>
              </a:rPr>
              <a:t>Peak inverse voltage (PIV)</a:t>
            </a:r>
          </a:p>
          <a:p>
            <a:r>
              <a:rPr lang="en-US" sz="2400" dirty="0"/>
              <a:t>Peak inverse voltage or peak reverse voltage is the maximum voltage a diode can withstand in the reverse bias condition. If the applied voltage is greater than the peak inverse voltage, the diode will be permanently destroyed.</a:t>
            </a:r>
          </a:p>
          <a:p>
            <a:r>
              <a:rPr lang="en-US" sz="2400" b="1" dirty="0">
                <a:solidFill>
                  <a:srgbClr val="00B0F0"/>
                </a:solidFill>
              </a:rPr>
              <a:t>The peak inverse voltage (PIV) = </a:t>
            </a:r>
            <a:r>
              <a:rPr lang="en-US" sz="2400" b="1" dirty="0" smtClean="0">
                <a:solidFill>
                  <a:srgbClr val="00B0F0"/>
                </a:solidFill>
              </a:rPr>
              <a:t>2V</a:t>
            </a:r>
            <a:r>
              <a:rPr lang="en-US" sz="2400" b="1" baseline="-25000" dirty="0" smtClean="0">
                <a:solidFill>
                  <a:srgbClr val="00B0F0"/>
                </a:solidFill>
              </a:rPr>
              <a:t>m</a:t>
            </a:r>
            <a:endParaRPr lang="en-US" sz="2400" b="1" dirty="0">
              <a:solidFill>
                <a:srgbClr val="00B0F0"/>
              </a:solidFill>
            </a:endParaRPr>
          </a:p>
          <a:p>
            <a:endParaRPr lang="en-US" sz="2400" dirty="0"/>
          </a:p>
        </p:txBody>
      </p:sp>
    </p:spTree>
    <p:extLst>
      <p:ext uri="{BB962C8B-B14F-4D97-AF65-F5344CB8AC3E}">
        <p14:creationId xmlns:p14="http://schemas.microsoft.com/office/powerpoint/2010/main" val="645439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43991" y="838200"/>
            <a:ext cx="8162925" cy="3970318"/>
          </a:xfrm>
          <a:prstGeom prst="rect">
            <a:avLst/>
          </a:prstGeom>
        </p:spPr>
        <p:txBody>
          <a:bodyPr wrap="square">
            <a:spAutoFit/>
          </a:bodyPr>
          <a:lstStyle/>
          <a:p>
            <a:r>
              <a:rPr lang="en-US" sz="2400" dirty="0">
                <a:solidFill>
                  <a:srgbClr val="00B0F0"/>
                </a:solidFill>
              </a:rPr>
              <a:t>Advantages of full wave rectifier with center tapped transformer</a:t>
            </a:r>
            <a:endParaRPr lang="en-US" sz="2400" b="1" dirty="0">
              <a:solidFill>
                <a:srgbClr val="00B0F0"/>
              </a:solidFill>
            </a:endParaRPr>
          </a:p>
          <a:p>
            <a:pPr marL="342900" indent="-342900">
              <a:buFont typeface="Arial" pitchFamily="34" charset="0"/>
              <a:buChar char="•"/>
            </a:pPr>
            <a:r>
              <a:rPr lang="en-US" sz="2400" b="1" dirty="0">
                <a:solidFill>
                  <a:srgbClr val="FF0000"/>
                </a:solidFill>
              </a:rPr>
              <a:t>High rectifier </a:t>
            </a:r>
            <a:r>
              <a:rPr lang="en-US" sz="2400" b="1" dirty="0" smtClean="0">
                <a:solidFill>
                  <a:srgbClr val="FF0000"/>
                </a:solidFill>
              </a:rPr>
              <a:t>efficiency.</a:t>
            </a:r>
          </a:p>
          <a:p>
            <a:pPr marL="342900" indent="-342900">
              <a:buFont typeface="Arial" pitchFamily="34" charset="0"/>
              <a:buChar char="•"/>
            </a:pPr>
            <a:r>
              <a:rPr lang="en-US" sz="2400" b="1" dirty="0" smtClean="0">
                <a:solidFill>
                  <a:srgbClr val="FF0000"/>
                </a:solidFill>
              </a:rPr>
              <a:t>Low </a:t>
            </a:r>
            <a:r>
              <a:rPr lang="en-US" sz="2400" b="1" dirty="0">
                <a:solidFill>
                  <a:srgbClr val="FF0000"/>
                </a:solidFill>
              </a:rPr>
              <a:t>power </a:t>
            </a:r>
            <a:r>
              <a:rPr lang="en-US" sz="2400" b="1" dirty="0" smtClean="0">
                <a:solidFill>
                  <a:srgbClr val="FF0000"/>
                </a:solidFill>
              </a:rPr>
              <a:t>loss.</a:t>
            </a:r>
          </a:p>
          <a:p>
            <a:pPr marL="342900" indent="-342900">
              <a:buFont typeface="Arial" pitchFamily="34" charset="0"/>
              <a:buChar char="•"/>
            </a:pPr>
            <a:r>
              <a:rPr lang="en-US" sz="2400" b="1" dirty="0" smtClean="0">
                <a:solidFill>
                  <a:srgbClr val="FF0000"/>
                </a:solidFill>
              </a:rPr>
              <a:t>Low </a:t>
            </a:r>
            <a:r>
              <a:rPr lang="en-US" sz="2400" b="1" dirty="0">
                <a:solidFill>
                  <a:srgbClr val="FF0000"/>
                </a:solidFill>
              </a:rPr>
              <a:t>ripples</a:t>
            </a:r>
          </a:p>
          <a:p>
            <a:r>
              <a:rPr lang="en-US" sz="2400" dirty="0" smtClean="0">
                <a:solidFill>
                  <a:srgbClr val="00B0F0"/>
                </a:solidFill>
              </a:rPr>
              <a:t>Disadvantages </a:t>
            </a:r>
            <a:r>
              <a:rPr lang="en-US" sz="2400" dirty="0">
                <a:solidFill>
                  <a:srgbClr val="00B0F0"/>
                </a:solidFill>
              </a:rPr>
              <a:t>of full wave rectifier with center tapped transformer</a:t>
            </a:r>
          </a:p>
          <a:p>
            <a:pPr marL="342900" indent="-342900">
              <a:buFont typeface="Arial" pitchFamily="34" charset="0"/>
              <a:buChar char="•"/>
            </a:pPr>
            <a:r>
              <a:rPr lang="en-US" sz="2400" dirty="0"/>
              <a:t>High cost</a:t>
            </a:r>
          </a:p>
          <a:p>
            <a:pPr marL="342900" indent="-342900">
              <a:buFont typeface="Arial" pitchFamily="34" charset="0"/>
              <a:buChar char="•"/>
            </a:pPr>
            <a:r>
              <a:rPr lang="en-US" sz="2400" dirty="0"/>
              <a:t>The center tapped transformers are expensive and occupy a large space.</a:t>
            </a:r>
          </a:p>
          <a:p>
            <a:r>
              <a:rPr lang="en-US" dirty="0"/>
              <a:t/>
            </a:r>
            <a:br>
              <a:rPr lang="en-US" dirty="0"/>
            </a:br>
            <a:endParaRPr lang="en-US" dirty="0"/>
          </a:p>
        </p:txBody>
      </p:sp>
    </p:spTree>
    <p:extLst>
      <p:ext uri="{BB962C8B-B14F-4D97-AF65-F5344CB8AC3E}">
        <p14:creationId xmlns:p14="http://schemas.microsoft.com/office/powerpoint/2010/main" val="25387787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a:p>
            <a:pPr marL="0" indent="0">
              <a:lnSpc>
                <a:spcPct val="100000"/>
              </a:lnSpc>
              <a:spcBef>
                <a:spcPts val="145"/>
              </a:spcBef>
              <a:buNone/>
            </a:pPr>
            <a:endParaRPr lang="en-US" sz="2000" dirty="0"/>
          </a:p>
          <a:p>
            <a:pPr marL="0" indent="0">
              <a:lnSpc>
                <a:spcPct val="100000"/>
              </a:lnSpc>
              <a:spcBef>
                <a:spcPts val="145"/>
              </a:spcBef>
              <a:buNone/>
            </a:pPr>
            <a:endParaRPr lang="en-US" sz="2000" dirty="0" smtClean="0"/>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6737" y="381000"/>
            <a:ext cx="8162925" cy="3816429"/>
          </a:xfrm>
          <a:prstGeom prst="rect">
            <a:avLst/>
          </a:prstGeom>
        </p:spPr>
        <p:txBody>
          <a:bodyPr wrap="square">
            <a:spAutoFit/>
          </a:bodyPr>
          <a:lstStyle/>
          <a:p>
            <a:pPr algn="ctr"/>
            <a:r>
              <a:rPr lang="en-US" sz="3200" b="1" dirty="0" smtClean="0"/>
              <a:t>Bridge Rectifier</a:t>
            </a:r>
          </a:p>
          <a:p>
            <a:r>
              <a:rPr lang="en-US" sz="2400" dirty="0" smtClean="0"/>
              <a:t>A</a:t>
            </a:r>
            <a:r>
              <a:rPr lang="en-US" sz="2400" dirty="0"/>
              <a:t> </a:t>
            </a:r>
            <a:r>
              <a:rPr lang="en-US" sz="2400" dirty="0">
                <a:hlinkClick r:id="rId3"/>
              </a:rPr>
              <a:t>Bridge rectifier is an Alternating Current (AC) to Direct Current (DC) converter</a:t>
            </a:r>
            <a:r>
              <a:rPr lang="en-US" sz="2400" dirty="0"/>
              <a:t> that rectifies mains AC input to DC output. </a:t>
            </a:r>
            <a:endParaRPr lang="en-US" sz="2400" dirty="0" smtClean="0"/>
          </a:p>
          <a:p>
            <a:pPr marL="342900" indent="-342900">
              <a:buFont typeface="Arial" pitchFamily="34" charset="0"/>
              <a:buChar char="•"/>
            </a:pPr>
            <a:r>
              <a:rPr lang="en-US" sz="2400" dirty="0" smtClean="0"/>
              <a:t>Bridge </a:t>
            </a:r>
            <a:r>
              <a:rPr lang="en-US" sz="2400" dirty="0"/>
              <a:t>Rectifiers are widely used in power supplies that provide necessary DC voltage for the electronic components or devices. </a:t>
            </a:r>
            <a:endParaRPr lang="en-US" sz="2400" dirty="0" smtClean="0"/>
          </a:p>
          <a:p>
            <a:pPr marL="342900" indent="-342900">
              <a:buFont typeface="Arial" pitchFamily="34" charset="0"/>
              <a:buChar char="•"/>
            </a:pPr>
            <a:r>
              <a:rPr lang="en-US" sz="2400" dirty="0" smtClean="0"/>
              <a:t>They </a:t>
            </a:r>
            <a:r>
              <a:rPr lang="en-US" sz="2400" dirty="0"/>
              <a:t>can be constructed with four or more diodes or any other controlled solid state switches</a:t>
            </a:r>
            <a:r>
              <a:rPr lang="en-US" sz="2400" dirty="0" smtClean="0"/>
              <a:t>.</a:t>
            </a:r>
          </a:p>
          <a:p>
            <a:pPr algn="ctr"/>
            <a:r>
              <a:rPr lang="en-US" sz="2400" dirty="0" smtClean="0"/>
              <a:t>Circuit diagram</a:t>
            </a:r>
          </a:p>
          <a:p>
            <a:endParaRPr lang="en-US"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505199"/>
            <a:ext cx="6477000" cy="182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 y="5334000"/>
            <a:ext cx="8162925" cy="830997"/>
          </a:xfrm>
          <a:prstGeom prst="rect">
            <a:avLst/>
          </a:prstGeom>
        </p:spPr>
        <p:txBody>
          <a:bodyPr wrap="square">
            <a:spAutoFit/>
          </a:bodyPr>
          <a:lstStyle/>
          <a:p>
            <a:r>
              <a:rPr lang="en-US" sz="2400" dirty="0" smtClean="0"/>
              <a:t>The </a:t>
            </a:r>
            <a:r>
              <a:rPr lang="en-US" sz="2400" dirty="0"/>
              <a:t>four diodes </a:t>
            </a:r>
            <a:r>
              <a:rPr lang="en-US" sz="2400" dirty="0" err="1"/>
              <a:t>labelled</a:t>
            </a:r>
            <a:r>
              <a:rPr lang="en-US" sz="2400" dirty="0"/>
              <a:t> D</a:t>
            </a:r>
            <a:r>
              <a:rPr lang="en-US" sz="2400" baseline="-25000" dirty="0"/>
              <a:t>1</a:t>
            </a:r>
            <a:r>
              <a:rPr lang="en-US" sz="2400" dirty="0"/>
              <a:t> to D</a:t>
            </a:r>
            <a:r>
              <a:rPr lang="en-US" sz="2400" baseline="-25000" dirty="0"/>
              <a:t>4</a:t>
            </a:r>
            <a:r>
              <a:rPr lang="en-US" sz="2400" dirty="0"/>
              <a:t> are arranged in “series pairs” with only two diodes conducting current during each half cycle. </a:t>
            </a:r>
            <a:endParaRPr lang="en-US" b="1" dirty="0"/>
          </a:p>
        </p:txBody>
      </p:sp>
    </p:spTree>
    <p:extLst>
      <p:ext uri="{BB962C8B-B14F-4D97-AF65-F5344CB8AC3E}">
        <p14:creationId xmlns:p14="http://schemas.microsoft.com/office/powerpoint/2010/main" val="25387787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685" y="1600200"/>
            <a:ext cx="31623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5024" y="1676400"/>
            <a:ext cx="30480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16257" y="574776"/>
            <a:ext cx="8162925" cy="5632311"/>
          </a:xfrm>
          <a:prstGeom prst="rect">
            <a:avLst/>
          </a:prstGeom>
        </p:spPr>
        <p:txBody>
          <a:bodyPr wrap="square">
            <a:spAutoFit/>
          </a:bodyPr>
          <a:lstStyle/>
          <a:p>
            <a:pPr algn="just"/>
            <a:r>
              <a:rPr lang="en-US" sz="2400" dirty="0"/>
              <a:t>During the positive half cycle of the supply, </a:t>
            </a:r>
            <a:r>
              <a:rPr lang="en-US" sz="2400" dirty="0" smtClean="0"/>
              <a:t> </a:t>
            </a:r>
            <a:r>
              <a:rPr lang="en-US" sz="2400" b="1" dirty="0" smtClean="0">
                <a:solidFill>
                  <a:srgbClr val="00B0F0"/>
                </a:solidFill>
              </a:rPr>
              <a:t>diodes</a:t>
            </a:r>
            <a:r>
              <a:rPr lang="en-US" sz="2400" b="1" dirty="0">
                <a:solidFill>
                  <a:srgbClr val="00B0F0"/>
                </a:solidFill>
              </a:rPr>
              <a:t> D1 and D2 conduct in series </a:t>
            </a:r>
            <a:r>
              <a:rPr lang="en-US" sz="2400" dirty="0"/>
              <a:t>while diodes </a:t>
            </a:r>
            <a:r>
              <a:rPr lang="en-US" sz="2400" b="1" dirty="0">
                <a:solidFill>
                  <a:srgbClr val="00B050"/>
                </a:solidFill>
              </a:rPr>
              <a:t>D3 and D4 are reverse biased</a:t>
            </a:r>
            <a:r>
              <a:rPr lang="en-US" sz="2400" dirty="0"/>
              <a:t> and the current flows through the load as shown below</a:t>
            </a:r>
            <a:r>
              <a:rPr lang="en-US" sz="2400" dirty="0" smtClean="0"/>
              <a:t>.</a:t>
            </a:r>
          </a:p>
          <a:p>
            <a:pPr algn="just"/>
            <a:endParaRPr lang="en-US" sz="2400" dirty="0"/>
          </a:p>
          <a:p>
            <a:pPr algn="just"/>
            <a:endParaRPr lang="en-US" sz="2400" dirty="0" smtClean="0"/>
          </a:p>
          <a:p>
            <a:pPr algn="just"/>
            <a:endParaRPr lang="en-US" sz="2400" dirty="0"/>
          </a:p>
          <a:p>
            <a:pPr algn="just"/>
            <a:endParaRPr lang="en-US" sz="2400" dirty="0" smtClean="0"/>
          </a:p>
          <a:p>
            <a:pPr algn="just"/>
            <a:r>
              <a:rPr lang="en-US" sz="2400" dirty="0" smtClean="0"/>
              <a:t>               </a:t>
            </a:r>
            <a:r>
              <a:rPr lang="en-US" sz="2400" dirty="0" smtClean="0">
                <a:solidFill>
                  <a:srgbClr val="FF0000"/>
                </a:solidFill>
              </a:rPr>
              <a:t>Positive half cycle</a:t>
            </a:r>
            <a:r>
              <a:rPr lang="en-US" sz="2400" dirty="0" smtClean="0"/>
              <a:t>		           </a:t>
            </a:r>
            <a:r>
              <a:rPr lang="en-US" sz="2400" dirty="0" smtClean="0">
                <a:solidFill>
                  <a:srgbClr val="FF0000"/>
                </a:solidFill>
              </a:rPr>
              <a:t>Negative half cycle</a:t>
            </a:r>
          </a:p>
          <a:p>
            <a:pPr algn="just"/>
            <a:endParaRPr lang="en-US" sz="2400" dirty="0"/>
          </a:p>
          <a:p>
            <a:pPr algn="just"/>
            <a:r>
              <a:rPr lang="en-US" sz="2400" dirty="0" smtClean="0"/>
              <a:t>During </a:t>
            </a:r>
            <a:r>
              <a:rPr lang="en-US" sz="2400" dirty="0"/>
              <a:t>the negative half cycle of the supply, </a:t>
            </a:r>
            <a:r>
              <a:rPr lang="en-US" sz="2400" b="1" dirty="0">
                <a:solidFill>
                  <a:srgbClr val="FF0000"/>
                </a:solidFill>
              </a:rPr>
              <a:t>diodes D3 and D4 conduct </a:t>
            </a:r>
            <a:r>
              <a:rPr lang="en-US" sz="2400" dirty="0"/>
              <a:t>in series, but </a:t>
            </a:r>
            <a:r>
              <a:rPr lang="en-US" sz="2400" dirty="0">
                <a:solidFill>
                  <a:srgbClr val="00B050"/>
                </a:solidFill>
              </a:rPr>
              <a:t>diodes D1 and D2 switch “OFF” </a:t>
            </a:r>
            <a:r>
              <a:rPr lang="en-US" sz="2400" dirty="0"/>
              <a:t>as they are now reverse biased. The current flowing through the load is the same direction as before.</a:t>
            </a:r>
          </a:p>
        </p:txBody>
      </p:sp>
    </p:spTree>
    <p:extLst>
      <p:ext uri="{BB962C8B-B14F-4D97-AF65-F5344CB8AC3E}">
        <p14:creationId xmlns:p14="http://schemas.microsoft.com/office/powerpoint/2010/main" val="2538778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33400"/>
            <a:ext cx="7396443"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8778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6736" y="381000"/>
            <a:ext cx="8162925" cy="584775"/>
          </a:xfrm>
          <a:prstGeom prst="rect">
            <a:avLst/>
          </a:prstGeom>
        </p:spPr>
        <p:txBody>
          <a:bodyPr wrap="square">
            <a:spAutoFit/>
          </a:bodyPr>
          <a:lstStyle/>
          <a:p>
            <a:pPr algn="ctr"/>
            <a:r>
              <a:rPr lang="en-US" sz="3200" b="1" dirty="0" smtClean="0"/>
              <a:t>Filters</a:t>
            </a:r>
            <a:endParaRPr lang="en-US" sz="2400" b="1"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438961"/>
            <a:ext cx="7474884"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 y="1005581"/>
            <a:ext cx="8325915" cy="3416320"/>
          </a:xfrm>
          <a:prstGeom prst="rect">
            <a:avLst/>
          </a:prstGeom>
        </p:spPr>
        <p:txBody>
          <a:bodyPr wrap="square">
            <a:spAutoFit/>
          </a:bodyPr>
          <a:lstStyle/>
          <a:p>
            <a:pPr marL="342900" indent="-342900" algn="just" fontAlgn="base">
              <a:buFont typeface="Arial" pitchFamily="34" charset="0"/>
              <a:buChar char="•"/>
            </a:pPr>
            <a:r>
              <a:rPr lang="en-US" sz="2400" dirty="0"/>
              <a:t>The filter is a device that </a:t>
            </a:r>
            <a:r>
              <a:rPr lang="en-US" sz="2400" b="1" dirty="0">
                <a:solidFill>
                  <a:srgbClr val="FF0000"/>
                </a:solidFill>
              </a:rPr>
              <a:t>allows passing the dc component of the load and blocks the ac component of the rectifier output</a:t>
            </a:r>
            <a:r>
              <a:rPr lang="en-US" sz="2400" dirty="0"/>
              <a:t>. </a:t>
            </a:r>
            <a:endParaRPr lang="en-US" sz="2400" dirty="0" smtClean="0"/>
          </a:p>
          <a:p>
            <a:pPr marL="342900" indent="-342900" algn="just" fontAlgn="base">
              <a:buFont typeface="Arial" pitchFamily="34" charset="0"/>
              <a:buChar char="•"/>
            </a:pPr>
            <a:r>
              <a:rPr lang="en-US" sz="2400" dirty="0" smtClean="0"/>
              <a:t>Thus </a:t>
            </a:r>
            <a:r>
              <a:rPr lang="en-US" sz="2400" dirty="0"/>
              <a:t>the </a:t>
            </a:r>
            <a:r>
              <a:rPr lang="en-US" sz="2400" b="1" dirty="0">
                <a:solidFill>
                  <a:srgbClr val="0070C0"/>
                </a:solidFill>
              </a:rPr>
              <a:t>output of the filter circuit </a:t>
            </a:r>
            <a:r>
              <a:rPr lang="en-US" sz="2400" dirty="0"/>
              <a:t>will be a </a:t>
            </a:r>
            <a:r>
              <a:rPr lang="en-US" sz="2400" b="1" dirty="0">
                <a:solidFill>
                  <a:srgbClr val="00B0F0"/>
                </a:solidFill>
              </a:rPr>
              <a:t>steady dc voltage</a:t>
            </a:r>
            <a:r>
              <a:rPr lang="en-US" sz="2400" dirty="0"/>
              <a:t>.</a:t>
            </a:r>
          </a:p>
          <a:p>
            <a:pPr marL="342900" indent="-342900" algn="just" fontAlgn="base">
              <a:buFont typeface="Arial" pitchFamily="34" charset="0"/>
              <a:buChar char="•"/>
            </a:pPr>
            <a:r>
              <a:rPr lang="en-US" sz="2400" dirty="0"/>
              <a:t>The filter circuit can be constructed by the combination of components like capacitors, resistors, and inductors. </a:t>
            </a:r>
            <a:endParaRPr lang="en-US" sz="2400" dirty="0" smtClean="0"/>
          </a:p>
          <a:p>
            <a:pPr marL="342900" indent="-342900" algn="just" fontAlgn="base">
              <a:buFont typeface="Arial" pitchFamily="34" charset="0"/>
              <a:buChar char="•"/>
            </a:pPr>
            <a:r>
              <a:rPr lang="en-US" sz="2400" dirty="0" smtClean="0">
                <a:solidFill>
                  <a:srgbClr val="FFC000"/>
                </a:solidFill>
              </a:rPr>
              <a:t>Inductor</a:t>
            </a:r>
            <a:r>
              <a:rPr lang="en-US" sz="2400" dirty="0" smtClean="0"/>
              <a:t> </a:t>
            </a:r>
            <a:r>
              <a:rPr lang="en-US" sz="2400" dirty="0"/>
              <a:t>is used for its </a:t>
            </a:r>
            <a:r>
              <a:rPr lang="en-US" sz="2400" dirty="0">
                <a:solidFill>
                  <a:srgbClr val="FFC000"/>
                </a:solidFill>
              </a:rPr>
              <a:t>property that it allows only dc components to pass and blocks ac signals</a:t>
            </a:r>
            <a:r>
              <a:rPr lang="en-US" sz="2400" dirty="0"/>
              <a:t>. </a:t>
            </a:r>
            <a:endParaRPr lang="en-US" sz="2400" dirty="0" smtClean="0"/>
          </a:p>
          <a:p>
            <a:pPr marL="342900" indent="-342900" algn="just" fontAlgn="base">
              <a:buFont typeface="Arial" pitchFamily="34" charset="0"/>
              <a:buChar char="•"/>
            </a:pPr>
            <a:r>
              <a:rPr lang="en-US" sz="2400" dirty="0" smtClean="0">
                <a:solidFill>
                  <a:srgbClr val="FF0000"/>
                </a:solidFill>
              </a:rPr>
              <a:t>Capacitor</a:t>
            </a:r>
            <a:r>
              <a:rPr lang="en-US" sz="2400" dirty="0" smtClean="0"/>
              <a:t> </a:t>
            </a:r>
            <a:r>
              <a:rPr lang="en-US" sz="2400" dirty="0"/>
              <a:t>is used so as to </a:t>
            </a:r>
            <a:r>
              <a:rPr lang="en-US" sz="2400" dirty="0">
                <a:solidFill>
                  <a:srgbClr val="FF0000"/>
                </a:solidFill>
              </a:rPr>
              <a:t>block the dc and allows ac to pass</a:t>
            </a:r>
            <a:r>
              <a:rPr lang="en-US" sz="2400" dirty="0"/>
              <a:t>. </a:t>
            </a:r>
            <a:endParaRPr lang="en-US" sz="2400" dirty="0" smtClean="0"/>
          </a:p>
          <a:p>
            <a:pPr algn="ctr" fontAlgn="base"/>
            <a:r>
              <a:rPr lang="en-US" sz="2400" b="1" dirty="0" smtClean="0">
                <a:solidFill>
                  <a:srgbClr val="92D050"/>
                </a:solidFill>
              </a:rPr>
              <a:t>Block Diagram</a:t>
            </a:r>
            <a:endParaRPr lang="en-US" sz="2400" b="1" dirty="0">
              <a:solidFill>
                <a:srgbClr val="92D050"/>
              </a:solidFill>
            </a:endParaRPr>
          </a:p>
        </p:txBody>
      </p:sp>
    </p:spTree>
    <p:extLst>
      <p:ext uri="{BB962C8B-B14F-4D97-AF65-F5344CB8AC3E}">
        <p14:creationId xmlns:p14="http://schemas.microsoft.com/office/powerpoint/2010/main" val="25387787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6737" y="381000"/>
            <a:ext cx="8162925" cy="5909310"/>
          </a:xfrm>
          <a:prstGeom prst="rect">
            <a:avLst/>
          </a:prstGeom>
        </p:spPr>
        <p:txBody>
          <a:bodyPr wrap="square">
            <a:spAutoFit/>
          </a:bodyPr>
          <a:lstStyle/>
          <a:p>
            <a:pPr fontAlgn="base"/>
            <a:r>
              <a:rPr lang="en-US" sz="2400" b="1" dirty="0" smtClean="0"/>
              <a:t>Full wave rectifier with Inductor filter</a:t>
            </a:r>
          </a:p>
          <a:p>
            <a:pPr marL="342900" indent="-342900" algn="just" fontAlgn="base">
              <a:buFont typeface="Arial" pitchFamily="34" charset="0"/>
              <a:buChar char="•"/>
            </a:pPr>
            <a:r>
              <a:rPr lang="en-US" sz="2400" dirty="0" smtClean="0"/>
              <a:t>As </a:t>
            </a:r>
            <a:r>
              <a:rPr lang="en-US" sz="2400" dirty="0"/>
              <a:t>the name of the filter circuit suggests, the Inductor L is connected in series between the rectifier circuit and the </a:t>
            </a:r>
            <a:r>
              <a:rPr lang="en-US" sz="2400" dirty="0" smtClean="0"/>
              <a:t>load.</a:t>
            </a:r>
          </a:p>
          <a:p>
            <a:pPr marL="342900" indent="-342900" algn="just" fontAlgn="base">
              <a:buFont typeface="Arial" pitchFamily="34" charset="0"/>
              <a:buChar char="•"/>
            </a:pPr>
            <a:r>
              <a:rPr lang="en-US" sz="2400" dirty="0" smtClean="0"/>
              <a:t>The </a:t>
            </a:r>
            <a:r>
              <a:rPr lang="en-US" sz="2400" b="1" dirty="0">
                <a:solidFill>
                  <a:srgbClr val="00B0F0"/>
                </a:solidFill>
              </a:rPr>
              <a:t>inductor carries the property of opposing the change in current that flows through it</a:t>
            </a:r>
            <a:r>
              <a:rPr lang="en-US" sz="2400" dirty="0"/>
              <a:t>.</a:t>
            </a:r>
          </a:p>
          <a:p>
            <a:pPr marL="342900" indent="-342900" algn="just" fontAlgn="base">
              <a:buFont typeface="Arial" pitchFamily="34" charset="0"/>
              <a:buChar char="•"/>
            </a:pPr>
            <a:r>
              <a:rPr lang="en-US" sz="2400" dirty="0"/>
              <a:t>In other words, the </a:t>
            </a:r>
            <a:r>
              <a:rPr lang="en-US" sz="2400" b="1" dirty="0">
                <a:solidFill>
                  <a:srgbClr val="92D050"/>
                </a:solidFill>
              </a:rPr>
              <a:t>inductor offers high impedance to the ripples and no impedance to the desired dc components. Thus the ripple components will be eliminated. </a:t>
            </a:r>
            <a:endParaRPr lang="en-US" sz="2400" b="1" dirty="0" smtClean="0">
              <a:solidFill>
                <a:srgbClr val="92D050"/>
              </a:solidFill>
            </a:endParaRPr>
          </a:p>
          <a:p>
            <a:pPr marL="342900" indent="-342900" algn="just" fontAlgn="base">
              <a:buFont typeface="Arial" pitchFamily="34" charset="0"/>
              <a:buChar char="•"/>
            </a:pPr>
            <a:r>
              <a:rPr lang="en-US" sz="2400" dirty="0" smtClean="0"/>
              <a:t>When </a:t>
            </a:r>
            <a:r>
              <a:rPr lang="en-US" sz="2400" dirty="0"/>
              <a:t>the rectifier output current increases above a certain value, energy is stored in it in the form of a magnetic field and this energy is given up when the output current falls below the average value. </a:t>
            </a:r>
            <a:endParaRPr lang="en-US" sz="2400" dirty="0" smtClean="0"/>
          </a:p>
          <a:p>
            <a:pPr marL="342900" indent="-342900" algn="just" fontAlgn="base">
              <a:buFont typeface="Arial" pitchFamily="34" charset="0"/>
              <a:buChar char="•"/>
            </a:pPr>
            <a:r>
              <a:rPr lang="en-US" sz="2400" b="1" dirty="0" smtClean="0">
                <a:solidFill>
                  <a:srgbClr val="FF0000"/>
                </a:solidFill>
              </a:rPr>
              <a:t>Thus </a:t>
            </a:r>
            <a:r>
              <a:rPr lang="en-US" sz="2400" b="1" dirty="0">
                <a:solidFill>
                  <a:srgbClr val="FF0000"/>
                </a:solidFill>
              </a:rPr>
              <a:t>all the sudden changes in current that occurs in the circuit will be smoothened by placing the inductor in series between the rectifier and the load</a:t>
            </a:r>
            <a:r>
              <a:rPr lang="en-US" sz="2400" dirty="0" smtClean="0"/>
              <a:t>.</a:t>
            </a:r>
          </a:p>
          <a:p>
            <a:pPr marL="285750" indent="-285750" algn="just" fontAlgn="base">
              <a:buFont typeface="Arial" pitchFamily="34" charset="0"/>
              <a:buChar char="•"/>
            </a:pPr>
            <a:endParaRPr lang="en-US" dirty="0"/>
          </a:p>
        </p:txBody>
      </p:sp>
    </p:spTree>
    <p:extLst>
      <p:ext uri="{BB962C8B-B14F-4D97-AF65-F5344CB8AC3E}">
        <p14:creationId xmlns:p14="http://schemas.microsoft.com/office/powerpoint/2010/main" val="3813833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descr="Series Inductor Filter">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043" y="2409824"/>
            <a:ext cx="7010400" cy="39909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57199" y="542710"/>
            <a:ext cx="8315325" cy="1938992"/>
          </a:xfrm>
          <a:prstGeom prst="rect">
            <a:avLst/>
          </a:prstGeom>
        </p:spPr>
        <p:txBody>
          <a:bodyPr wrap="square">
            <a:spAutoFit/>
          </a:bodyPr>
          <a:lstStyle/>
          <a:p>
            <a:pPr algn="just" fontAlgn="base"/>
            <a:r>
              <a:rPr lang="en-US" sz="2400" dirty="0"/>
              <a:t>The waveform below shows the use of inductor in the circuit.</a:t>
            </a:r>
          </a:p>
          <a:p>
            <a:pPr marL="342900" indent="-342900" algn="just" fontAlgn="base">
              <a:buFont typeface="Arial" pitchFamily="34" charset="0"/>
              <a:buChar char="•"/>
            </a:pPr>
            <a:r>
              <a:rPr lang="en-US" sz="2400" dirty="0"/>
              <a:t>From the circuit, for zero frequency dc voltage, the choke resistance </a:t>
            </a:r>
            <a:r>
              <a:rPr lang="en-US" sz="2400" dirty="0" err="1"/>
              <a:t>Ri</a:t>
            </a:r>
            <a:r>
              <a:rPr lang="en-US" sz="2400" dirty="0"/>
              <a:t> in series with the load resistance RL forms a voltage divider circuit, and thus the dc voltage across the load </a:t>
            </a:r>
            <a:r>
              <a:rPr lang="en-US" sz="2400" dirty="0" smtClean="0"/>
              <a:t>is </a:t>
            </a:r>
            <a:r>
              <a:rPr lang="en-US" sz="2400" dirty="0" err="1" smtClean="0"/>
              <a:t>Vdc</a:t>
            </a:r>
            <a:r>
              <a:rPr lang="en-US" sz="2400" dirty="0" smtClean="0"/>
              <a:t> </a:t>
            </a:r>
            <a:r>
              <a:rPr lang="en-US" sz="2400" dirty="0"/>
              <a:t>= RL/(</a:t>
            </a:r>
            <a:r>
              <a:rPr lang="en-US" sz="2400" dirty="0" err="1"/>
              <a:t>Ri</a:t>
            </a:r>
            <a:r>
              <a:rPr lang="en-US" sz="2400" dirty="0"/>
              <a:t> + RL)</a:t>
            </a:r>
          </a:p>
        </p:txBody>
      </p:sp>
    </p:spTree>
    <p:extLst>
      <p:ext uri="{BB962C8B-B14F-4D97-AF65-F5344CB8AC3E}">
        <p14:creationId xmlns:p14="http://schemas.microsoft.com/office/powerpoint/2010/main" val="2538778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42853" y="838200"/>
            <a:ext cx="8162925" cy="3785652"/>
          </a:xfrm>
          <a:prstGeom prst="rect">
            <a:avLst/>
          </a:prstGeom>
        </p:spPr>
        <p:txBody>
          <a:bodyPr wrap="square">
            <a:spAutoFit/>
          </a:bodyPr>
          <a:lstStyle/>
          <a:p>
            <a:pPr marL="342900" indent="-342900" algn="just" fontAlgn="base">
              <a:buFont typeface="Arial" pitchFamily="34" charset="0"/>
              <a:buChar char="•"/>
            </a:pPr>
            <a:r>
              <a:rPr lang="en-US" sz="2400" dirty="0" smtClean="0"/>
              <a:t>The </a:t>
            </a:r>
            <a:r>
              <a:rPr lang="en-US" sz="2400" b="1" dirty="0">
                <a:solidFill>
                  <a:srgbClr val="92D050"/>
                </a:solidFill>
              </a:rPr>
              <a:t>effect of higher harmonic voltages can be easily neglected as better filtering for the higher harmonic components take place. </a:t>
            </a:r>
            <a:endParaRPr lang="en-US" sz="2400" b="1" dirty="0" smtClean="0">
              <a:solidFill>
                <a:srgbClr val="92D050"/>
              </a:solidFill>
            </a:endParaRPr>
          </a:p>
          <a:p>
            <a:pPr marL="342900" indent="-342900" algn="just" fontAlgn="base">
              <a:buFont typeface="Arial" pitchFamily="34" charset="0"/>
              <a:buChar char="•"/>
            </a:pPr>
            <a:r>
              <a:rPr lang="en-US" sz="2400" dirty="0" smtClean="0"/>
              <a:t>This </a:t>
            </a:r>
            <a:r>
              <a:rPr lang="en-US" sz="2400" dirty="0"/>
              <a:t>is because of the fact that with the increase in frequency, the reactance of the inductor also increases. It should be noted that a decrease in the value of load resistance or an increase in the value of load current will decrease the amount of ripples in the circuit. </a:t>
            </a:r>
            <a:endParaRPr lang="en-US" sz="2400" dirty="0" smtClean="0"/>
          </a:p>
          <a:p>
            <a:pPr marL="342900" indent="-342900" algn="just" fontAlgn="base">
              <a:buFont typeface="Arial" pitchFamily="34" charset="0"/>
              <a:buChar char="•"/>
            </a:pPr>
            <a:r>
              <a:rPr lang="en-US" sz="2400" b="1" dirty="0" smtClean="0">
                <a:solidFill>
                  <a:srgbClr val="00B0F0"/>
                </a:solidFill>
              </a:rPr>
              <a:t>So</a:t>
            </a:r>
            <a:r>
              <a:rPr lang="en-US" sz="2400" b="1" dirty="0">
                <a:solidFill>
                  <a:srgbClr val="00B0F0"/>
                </a:solidFill>
              </a:rPr>
              <a:t>, the series inductor filter is mostly used in cases of high load current or small load resistance</a:t>
            </a:r>
            <a:r>
              <a:rPr lang="en-US" sz="2400" dirty="0"/>
              <a:t>. </a:t>
            </a:r>
            <a:endParaRPr lang="en-US" sz="2400" dirty="0" smtClean="0"/>
          </a:p>
        </p:txBody>
      </p:sp>
    </p:spTree>
    <p:extLst>
      <p:ext uri="{BB962C8B-B14F-4D97-AF65-F5344CB8AC3E}">
        <p14:creationId xmlns:p14="http://schemas.microsoft.com/office/powerpoint/2010/main" val="2538778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6737" y="381000"/>
            <a:ext cx="8162925" cy="6740307"/>
          </a:xfrm>
          <a:prstGeom prst="rect">
            <a:avLst/>
          </a:prstGeom>
        </p:spPr>
        <p:txBody>
          <a:bodyPr wrap="square">
            <a:spAutoFit/>
          </a:bodyPr>
          <a:lstStyle/>
          <a:p>
            <a:pPr fontAlgn="base"/>
            <a:r>
              <a:rPr lang="en-US" sz="2800" b="1" dirty="0" smtClean="0"/>
              <a:t>SHUNT CAPACITOR FILTER</a:t>
            </a:r>
          </a:p>
          <a:p>
            <a:pPr algn="just"/>
            <a:r>
              <a:rPr lang="en-US" sz="2400" dirty="0" smtClean="0"/>
              <a:t>As </a:t>
            </a:r>
            <a:r>
              <a:rPr lang="en-US" sz="2400" dirty="0"/>
              <a:t>the name suggests, a </a:t>
            </a:r>
            <a:r>
              <a:rPr lang="en-US" sz="2400" dirty="0">
                <a:solidFill>
                  <a:srgbClr val="FFC000"/>
                </a:solidFill>
              </a:rPr>
              <a:t>capacitor is used as the filter </a:t>
            </a:r>
            <a:r>
              <a:rPr lang="en-US" sz="2400" dirty="0"/>
              <a:t>and this </a:t>
            </a:r>
            <a:r>
              <a:rPr lang="en-US" sz="2400" dirty="0">
                <a:solidFill>
                  <a:srgbClr val="FFC000"/>
                </a:solidFill>
              </a:rPr>
              <a:t>high value capacitor is shunted or placed across the load impedance</a:t>
            </a:r>
            <a:r>
              <a:rPr lang="en-US" sz="2400" dirty="0"/>
              <a:t>. </a:t>
            </a:r>
            <a:endParaRPr lang="en-US" sz="2400" dirty="0" smtClean="0"/>
          </a:p>
          <a:p>
            <a:pPr algn="just"/>
            <a:r>
              <a:rPr lang="en-US" sz="2400" dirty="0" smtClean="0"/>
              <a:t>This </a:t>
            </a:r>
            <a:r>
              <a:rPr lang="en-US" sz="2400" b="1" dirty="0">
                <a:solidFill>
                  <a:srgbClr val="00B050"/>
                </a:solidFill>
              </a:rPr>
              <a:t>capacitor, when placed across a rectifier gets charged </a:t>
            </a:r>
            <a:r>
              <a:rPr lang="en-US" sz="2400" dirty="0"/>
              <a:t>and stores the charged energy during the conduction period. </a:t>
            </a:r>
            <a:r>
              <a:rPr lang="en-US" sz="2400" dirty="0">
                <a:solidFill>
                  <a:srgbClr val="00B050"/>
                </a:solidFill>
              </a:rPr>
              <a:t>When the rectifier is not conducting, this energy charged by the capacitor is delivered back to the load</a:t>
            </a:r>
            <a:r>
              <a:rPr lang="en-US" sz="2400" dirty="0"/>
              <a:t>. </a:t>
            </a:r>
            <a:endParaRPr lang="en-US" sz="2400" dirty="0" smtClean="0"/>
          </a:p>
          <a:p>
            <a:pPr algn="just"/>
            <a:r>
              <a:rPr lang="en-US" sz="2400" dirty="0" smtClean="0"/>
              <a:t>Through </a:t>
            </a:r>
            <a:r>
              <a:rPr lang="en-US" sz="2400" dirty="0"/>
              <a:t>this energy storage and delivery process, the time duration during which the current flows through the load resistor gets increased and the ripples are decreased by a great amount. </a:t>
            </a:r>
            <a:endParaRPr lang="en-US" sz="2400" dirty="0" smtClean="0"/>
          </a:p>
          <a:p>
            <a:pPr algn="just"/>
            <a:r>
              <a:rPr lang="en-US" sz="2400" dirty="0" smtClean="0"/>
              <a:t>Thus </a:t>
            </a:r>
            <a:r>
              <a:rPr lang="en-US" sz="2400" dirty="0"/>
              <a:t>for the ripple component with a frequency of ‘f’ megahertz, the capacitor ‘C’ will offer a very low impedance. The value of this impedance can be written as: Shunt Capacitor Impedance = 1/2 </a:t>
            </a:r>
            <a:r>
              <a:rPr lang="en-US" sz="2400" dirty="0" err="1"/>
              <a:t>fC</a:t>
            </a:r>
            <a:endParaRPr lang="en-US" sz="2400" dirty="0"/>
          </a:p>
          <a:p>
            <a:pPr algn="just"/>
            <a:r>
              <a:rPr lang="en-US" sz="2400" dirty="0"/>
              <a:t/>
            </a:r>
            <a:br>
              <a:rPr lang="en-US" sz="2400" dirty="0"/>
            </a:br>
            <a:endParaRPr lang="en-US" sz="2400" dirty="0"/>
          </a:p>
        </p:txBody>
      </p:sp>
    </p:spTree>
    <p:extLst>
      <p:ext uri="{BB962C8B-B14F-4D97-AF65-F5344CB8AC3E}">
        <p14:creationId xmlns:p14="http://schemas.microsoft.com/office/powerpoint/2010/main" val="3168580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019800"/>
          </a:xfrm>
        </p:spPr>
        <p:txBody>
          <a:bodyPr>
            <a:normAutofit/>
          </a:bodyPr>
          <a:lstStyle/>
          <a:p>
            <a:pPr marL="0" indent="0">
              <a:lnSpc>
                <a:spcPct val="120000"/>
              </a:lnSpc>
              <a:spcAft>
                <a:spcPts val="600"/>
              </a:spcAft>
              <a:buNone/>
            </a:pPr>
            <a:r>
              <a:rPr lang="en-US" sz="2000" dirty="0" smtClean="0"/>
              <a:t>                                   </a:t>
            </a:r>
          </a:p>
          <a:p>
            <a:pPr marL="0" indent="0">
              <a:lnSpc>
                <a:spcPct val="120000"/>
              </a:lnSpc>
              <a:spcAft>
                <a:spcPts val="600"/>
              </a:spcAft>
              <a:buNone/>
            </a:pPr>
            <a:endParaRPr lang="en-US" sz="2000" dirty="0"/>
          </a:p>
          <a:p>
            <a:pPr marL="0" indent="0">
              <a:lnSpc>
                <a:spcPct val="120000"/>
              </a:lnSpc>
              <a:spcAft>
                <a:spcPts val="600"/>
              </a:spcAft>
              <a:buNone/>
            </a:pPr>
            <a:endParaRPr lang="en-US" sz="2000" dirty="0" smtClean="0"/>
          </a:p>
          <a:p>
            <a:pPr marL="0" indent="0">
              <a:lnSpc>
                <a:spcPct val="120000"/>
              </a:lnSpc>
              <a:spcAft>
                <a:spcPts val="600"/>
              </a:spcAft>
              <a:buNone/>
            </a:pPr>
            <a:endParaRPr lang="en-US" sz="2000" dirty="0"/>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39237"/>
            <a:ext cx="679866" cy="49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3810000"/>
            <a:ext cx="8188534"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41566" y="381000"/>
            <a:ext cx="6172200" cy="584775"/>
          </a:xfrm>
          <a:prstGeom prst="rect">
            <a:avLst/>
          </a:prstGeom>
        </p:spPr>
        <p:txBody>
          <a:bodyPr wrap="square">
            <a:spAutoFit/>
          </a:bodyPr>
          <a:lstStyle/>
          <a:p>
            <a:pPr algn="ctr"/>
            <a:r>
              <a:rPr lang="en-IN" sz="3200" b="1" dirty="0" smtClean="0"/>
              <a:t>HALF WAVE RECTIFIER</a:t>
            </a:r>
            <a:r>
              <a:rPr lang="en-IN" dirty="0"/>
              <a:t> </a:t>
            </a:r>
          </a:p>
        </p:txBody>
      </p:sp>
      <p:sp>
        <p:nvSpPr>
          <p:cNvPr id="6" name="Rectangle 5"/>
          <p:cNvSpPr/>
          <p:nvPr/>
        </p:nvSpPr>
        <p:spPr>
          <a:xfrm>
            <a:off x="393510" y="872025"/>
            <a:ext cx="8534400" cy="3108543"/>
          </a:xfrm>
          <a:prstGeom prst="rect">
            <a:avLst/>
          </a:prstGeom>
        </p:spPr>
        <p:txBody>
          <a:bodyPr wrap="square">
            <a:spAutoFit/>
          </a:bodyPr>
          <a:lstStyle/>
          <a:p>
            <a:pPr algn="just"/>
            <a:r>
              <a:rPr lang="en-US" sz="2800" dirty="0"/>
              <a:t>A </a:t>
            </a:r>
            <a:r>
              <a:rPr lang="en-US" sz="2800" b="1" dirty="0"/>
              <a:t>half wave rectifier</a:t>
            </a:r>
            <a:r>
              <a:rPr lang="en-US" sz="2800" dirty="0"/>
              <a:t> is defined as a </a:t>
            </a:r>
            <a:r>
              <a:rPr lang="en-US" sz="2800" dirty="0" smtClean="0"/>
              <a:t>rectifier that </a:t>
            </a:r>
            <a:r>
              <a:rPr lang="en-US" sz="2800" dirty="0"/>
              <a:t>only </a:t>
            </a:r>
            <a:r>
              <a:rPr lang="en-US" sz="2800" dirty="0">
                <a:solidFill>
                  <a:srgbClr val="FF0000"/>
                </a:solidFill>
              </a:rPr>
              <a:t>allows one half-cycle of an AC </a:t>
            </a:r>
            <a:r>
              <a:rPr lang="en-US" sz="2800" dirty="0" smtClean="0">
                <a:solidFill>
                  <a:srgbClr val="FF0000"/>
                </a:solidFill>
              </a:rPr>
              <a:t>voltage waveform </a:t>
            </a:r>
            <a:r>
              <a:rPr lang="en-US" sz="2800" dirty="0">
                <a:solidFill>
                  <a:srgbClr val="FF0000"/>
                </a:solidFill>
              </a:rPr>
              <a:t>to pass, blocking the other half-cycle</a:t>
            </a:r>
            <a:r>
              <a:rPr lang="en-US" sz="2800" dirty="0"/>
              <a:t>. </a:t>
            </a:r>
            <a:endParaRPr lang="en-US" sz="2800" dirty="0" smtClean="0"/>
          </a:p>
          <a:p>
            <a:pPr marL="457200" indent="-457200" algn="just">
              <a:buFont typeface="Arial" pitchFamily="34" charset="0"/>
              <a:buChar char="•"/>
            </a:pPr>
            <a:r>
              <a:rPr lang="en-US" sz="2800" dirty="0" smtClean="0"/>
              <a:t>Half-wave </a:t>
            </a:r>
            <a:r>
              <a:rPr lang="en-US" sz="2800" dirty="0"/>
              <a:t>rectifiers are used to convert AC voltage to </a:t>
            </a:r>
            <a:r>
              <a:rPr lang="en-US" sz="2800" dirty="0" smtClean="0"/>
              <a:t>pulsating DC voltage during one half cycle</a:t>
            </a:r>
          </a:p>
          <a:p>
            <a:pPr marL="457200" indent="-457200" algn="just">
              <a:buFont typeface="Arial" pitchFamily="34" charset="0"/>
              <a:buChar char="•"/>
            </a:pPr>
            <a:r>
              <a:rPr lang="en-US" sz="2800" dirty="0" smtClean="0"/>
              <a:t>It requires </a:t>
            </a:r>
            <a:r>
              <a:rPr lang="en-US" sz="2800" dirty="0"/>
              <a:t>a single </a:t>
            </a:r>
            <a:r>
              <a:rPr lang="en-US" sz="2800" dirty="0" smtClean="0"/>
              <a:t>diode to </a:t>
            </a:r>
            <a:r>
              <a:rPr lang="en-US" sz="2800" dirty="0"/>
              <a:t>construct</a:t>
            </a:r>
            <a:r>
              <a:rPr lang="en-US" sz="2800" dirty="0" smtClean="0"/>
              <a:t>.</a:t>
            </a:r>
          </a:p>
          <a:p>
            <a:pPr algn="ctr"/>
            <a:r>
              <a:rPr lang="en-US" sz="2800" b="1" dirty="0" smtClean="0"/>
              <a:t>Circuit diagram</a:t>
            </a:r>
            <a:endParaRPr lang="en-US" sz="2800" b="1" dirty="0"/>
          </a:p>
        </p:txBody>
      </p:sp>
    </p:spTree>
    <p:extLst>
      <p:ext uri="{BB962C8B-B14F-4D97-AF65-F5344CB8AC3E}">
        <p14:creationId xmlns:p14="http://schemas.microsoft.com/office/powerpoint/2010/main" val="659115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6737" y="381000"/>
            <a:ext cx="8162925" cy="1846659"/>
          </a:xfrm>
          <a:prstGeom prst="rect">
            <a:avLst/>
          </a:prstGeom>
        </p:spPr>
        <p:txBody>
          <a:bodyPr wrap="square">
            <a:spAutoFit/>
          </a:bodyPr>
          <a:lstStyle/>
          <a:p>
            <a:pPr algn="just" fontAlgn="base"/>
            <a:r>
              <a:rPr lang="en-US" sz="2400" dirty="0" smtClean="0"/>
              <a:t>Thus </a:t>
            </a:r>
            <a:r>
              <a:rPr lang="en-US" sz="2400" dirty="0"/>
              <a:t>the dc components of the input signal along with the few residual ripple components, is only allowed to go through the load resistance </a:t>
            </a:r>
            <a:r>
              <a:rPr lang="en-US" sz="2400" dirty="0" err="1" smtClean="0"/>
              <a:t>RLoad</a:t>
            </a:r>
            <a:r>
              <a:rPr lang="en-US" sz="2400" dirty="0"/>
              <a:t>. The high amount of ripple components of current gets bypassed through the capacitor C</a:t>
            </a:r>
            <a:r>
              <a:rPr lang="en-US" sz="2400" dirty="0" smtClean="0"/>
              <a:t>.</a:t>
            </a:r>
          </a:p>
          <a:p>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5059" y="1981200"/>
            <a:ext cx="3400425" cy="3402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432" y="2133600"/>
            <a:ext cx="351472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1000" y="5544701"/>
            <a:ext cx="4282391" cy="400110"/>
          </a:xfrm>
          <a:prstGeom prst="rect">
            <a:avLst/>
          </a:prstGeom>
        </p:spPr>
        <p:txBody>
          <a:bodyPr wrap="none">
            <a:spAutoFit/>
          </a:bodyPr>
          <a:lstStyle/>
          <a:p>
            <a:pPr algn="just" fontAlgn="base"/>
            <a:r>
              <a:rPr lang="en-US" sz="2000" b="1" dirty="0" smtClean="0"/>
              <a:t>Half wave rectifier with capacitor filter</a:t>
            </a:r>
            <a:endParaRPr lang="en-US" sz="2000" b="1" dirty="0"/>
          </a:p>
        </p:txBody>
      </p:sp>
      <p:sp>
        <p:nvSpPr>
          <p:cNvPr id="7" name="Rectangle 6"/>
          <p:cNvSpPr/>
          <p:nvPr/>
        </p:nvSpPr>
        <p:spPr>
          <a:xfrm>
            <a:off x="4711827" y="5544701"/>
            <a:ext cx="4287199" cy="400110"/>
          </a:xfrm>
          <a:prstGeom prst="rect">
            <a:avLst/>
          </a:prstGeom>
        </p:spPr>
        <p:txBody>
          <a:bodyPr wrap="none">
            <a:spAutoFit/>
          </a:bodyPr>
          <a:lstStyle/>
          <a:p>
            <a:pPr algn="just" fontAlgn="base"/>
            <a:r>
              <a:rPr lang="en-US" sz="2000" b="1" dirty="0" smtClean="0"/>
              <a:t>Full  </a:t>
            </a:r>
            <a:r>
              <a:rPr lang="en-US" sz="2000" b="1" dirty="0"/>
              <a:t>wave rectifier with capacitor filter</a:t>
            </a:r>
          </a:p>
        </p:txBody>
      </p:sp>
    </p:spTree>
    <p:extLst>
      <p:ext uri="{BB962C8B-B14F-4D97-AF65-F5344CB8AC3E}">
        <p14:creationId xmlns:p14="http://schemas.microsoft.com/office/powerpoint/2010/main" val="2538778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533400"/>
            <a:ext cx="4114801"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199" y="533400"/>
            <a:ext cx="3435147"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87787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6737" y="381000"/>
            <a:ext cx="8162925" cy="4647426"/>
          </a:xfrm>
          <a:prstGeom prst="rect">
            <a:avLst/>
          </a:prstGeom>
        </p:spPr>
        <p:txBody>
          <a:bodyPr wrap="square">
            <a:spAutoFit/>
          </a:bodyPr>
          <a:lstStyle/>
          <a:p>
            <a:pPr algn="ctr"/>
            <a:r>
              <a:rPr lang="en-US" sz="3200" b="1" dirty="0" smtClean="0"/>
              <a:t>RC COUPLED AMPLIFIER</a:t>
            </a:r>
            <a:endParaRPr lang="en-US" sz="3200" dirty="0" smtClean="0"/>
          </a:p>
          <a:p>
            <a:pPr algn="just"/>
            <a:r>
              <a:rPr lang="en-US" sz="2400" dirty="0" smtClean="0"/>
              <a:t>A </a:t>
            </a:r>
            <a:r>
              <a:rPr lang="en-US" sz="2400" b="1" dirty="0"/>
              <a:t>Resistance Capacitance (RC) Coupled Amplifier</a:t>
            </a:r>
            <a:r>
              <a:rPr lang="en-US" sz="2400" dirty="0"/>
              <a:t> is basically a multi-stage amplifier circuit extensively used in electronic circuits. </a:t>
            </a:r>
            <a:endParaRPr lang="en-US" sz="2400" dirty="0" smtClean="0"/>
          </a:p>
          <a:p>
            <a:pPr algn="just"/>
            <a:r>
              <a:rPr lang="en-US" sz="2400" dirty="0" smtClean="0"/>
              <a:t>Here </a:t>
            </a:r>
            <a:r>
              <a:rPr lang="en-US" sz="2400" dirty="0"/>
              <a:t>the individual stages of the amplifier are connected together using </a:t>
            </a:r>
            <a:r>
              <a:rPr lang="en-US" sz="2400" dirty="0" smtClean="0"/>
              <a:t>a  </a:t>
            </a:r>
            <a:r>
              <a:rPr lang="en-US" sz="2400" u="sng" dirty="0">
                <a:hlinkClick r:id="rId3"/>
              </a:rPr>
              <a:t>resistor</a:t>
            </a:r>
            <a:r>
              <a:rPr lang="en-US" sz="2400" dirty="0"/>
              <a:t>–</a:t>
            </a:r>
            <a:r>
              <a:rPr lang="en-US" sz="2400" u="sng" dirty="0">
                <a:hlinkClick r:id="rId4"/>
              </a:rPr>
              <a:t>capacitor</a:t>
            </a:r>
            <a:r>
              <a:rPr lang="en-US" sz="2400" dirty="0"/>
              <a:t> combination due to which it bears its name as RC Coupled.</a:t>
            </a:r>
            <a:br>
              <a:rPr lang="en-US" sz="2400" dirty="0"/>
            </a:br>
            <a:r>
              <a:rPr lang="en-US" sz="2400" dirty="0" smtClean="0"/>
              <a:t>It is a </a:t>
            </a:r>
            <a:r>
              <a:rPr lang="en-US" sz="2400" dirty="0"/>
              <a:t>two-stage amplifier whose individual stages are nothing but the </a:t>
            </a:r>
            <a:r>
              <a:rPr lang="en-US" sz="2400" u="sng" dirty="0">
                <a:hlinkClick r:id="rId5"/>
              </a:rPr>
              <a:t>common emitter amplifiers</a:t>
            </a:r>
            <a:r>
              <a:rPr lang="en-US" sz="2400" dirty="0"/>
              <a:t>. </a:t>
            </a:r>
            <a:endParaRPr lang="en-US" sz="2400" dirty="0" smtClean="0"/>
          </a:p>
          <a:p>
            <a:pPr algn="just"/>
            <a:r>
              <a:rPr lang="en-US" sz="2400" dirty="0" smtClean="0"/>
              <a:t>Hence </a:t>
            </a:r>
            <a:r>
              <a:rPr lang="en-US" sz="2400" dirty="0"/>
              <a:t>the design of individual stages of the </a:t>
            </a:r>
            <a:r>
              <a:rPr lang="en-US" sz="2400" b="1" dirty="0"/>
              <a:t>RC coupled amplifiers</a:t>
            </a:r>
            <a:r>
              <a:rPr lang="en-US" sz="2400" dirty="0"/>
              <a:t> is similar to that in the case of common emitter </a:t>
            </a:r>
            <a:r>
              <a:rPr lang="en-US" sz="2400" dirty="0" smtClean="0"/>
              <a:t>amplifiers</a:t>
            </a:r>
          </a:p>
        </p:txBody>
      </p:sp>
    </p:spTree>
    <p:extLst>
      <p:ext uri="{BB962C8B-B14F-4D97-AF65-F5344CB8AC3E}">
        <p14:creationId xmlns:p14="http://schemas.microsoft.com/office/powerpoint/2010/main" val="25387787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gn="ctr">
              <a:lnSpc>
                <a:spcPct val="100000"/>
              </a:lnSpc>
              <a:spcBef>
                <a:spcPts val="145"/>
              </a:spcBef>
              <a:buNone/>
            </a:pPr>
            <a:r>
              <a:rPr lang="en-US" sz="2000" dirty="0" smtClean="0"/>
              <a:t> </a:t>
            </a:r>
            <a:r>
              <a:rPr lang="en-US" b="1" dirty="0" smtClean="0"/>
              <a:t>Circuit Diagram of RC Coupled Amplifier</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81" y="1143000"/>
            <a:ext cx="7320243"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3399" y="5257800"/>
            <a:ext cx="8239125" cy="830997"/>
          </a:xfrm>
          <a:prstGeom prst="rect">
            <a:avLst/>
          </a:prstGeom>
        </p:spPr>
        <p:txBody>
          <a:bodyPr wrap="square">
            <a:spAutoFit/>
          </a:bodyPr>
          <a:lstStyle/>
          <a:p>
            <a:pPr marL="285750" indent="-285750" algn="just">
              <a:buFont typeface="Arial" pitchFamily="34" charset="0"/>
              <a:buChar char="•"/>
            </a:pPr>
            <a:r>
              <a:rPr lang="en-US" sz="2400" dirty="0" smtClean="0"/>
              <a:t>Resistors R</a:t>
            </a:r>
            <a:r>
              <a:rPr lang="en-US" sz="2400" baseline="-25000" dirty="0" smtClean="0"/>
              <a:t>1</a:t>
            </a:r>
            <a:r>
              <a:rPr lang="en-US" sz="2400" dirty="0" smtClean="0"/>
              <a:t> </a:t>
            </a:r>
            <a:r>
              <a:rPr lang="en-US" sz="2400" dirty="0"/>
              <a:t>and R</a:t>
            </a:r>
            <a:r>
              <a:rPr lang="en-US" sz="2400" baseline="-25000" dirty="0"/>
              <a:t>2</a:t>
            </a:r>
            <a:r>
              <a:rPr lang="en-US" sz="2400" dirty="0"/>
              <a:t> form the biasing network </a:t>
            </a:r>
            <a:endParaRPr lang="en-US" sz="2400" dirty="0" smtClean="0"/>
          </a:p>
          <a:p>
            <a:pPr marL="285750" indent="-285750" algn="just">
              <a:buFont typeface="Arial" pitchFamily="34" charset="0"/>
              <a:buChar char="•"/>
            </a:pPr>
            <a:r>
              <a:rPr lang="en-US" sz="2400" dirty="0" smtClean="0"/>
              <a:t>The </a:t>
            </a:r>
            <a:r>
              <a:rPr lang="en-US" sz="2400" dirty="0"/>
              <a:t>emitter resistor RE form the stabilization network. </a:t>
            </a:r>
          </a:p>
        </p:txBody>
      </p:sp>
    </p:spTree>
    <p:extLst>
      <p:ext uri="{BB962C8B-B14F-4D97-AF65-F5344CB8AC3E}">
        <p14:creationId xmlns:p14="http://schemas.microsoft.com/office/powerpoint/2010/main" val="16285841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6737" y="580393"/>
            <a:ext cx="8162925" cy="4647426"/>
          </a:xfrm>
          <a:prstGeom prst="rect">
            <a:avLst/>
          </a:prstGeom>
        </p:spPr>
        <p:txBody>
          <a:bodyPr wrap="square">
            <a:spAutoFit/>
          </a:bodyPr>
          <a:lstStyle/>
          <a:p>
            <a:pPr algn="ctr"/>
            <a:r>
              <a:rPr lang="en-US" sz="3200" b="1" dirty="0" smtClean="0"/>
              <a:t>RC COUPLED AMPLIFIER</a:t>
            </a:r>
            <a:endParaRPr lang="en-US" sz="3200" dirty="0" smtClean="0"/>
          </a:p>
          <a:p>
            <a:pPr marL="342900" indent="-342900" algn="just">
              <a:buFont typeface="Arial" pitchFamily="34" charset="0"/>
              <a:buChar char="•"/>
            </a:pPr>
            <a:r>
              <a:rPr lang="en-US" sz="2400" dirty="0" smtClean="0"/>
              <a:t>Here </a:t>
            </a:r>
            <a:r>
              <a:rPr lang="en-US" sz="2400" dirty="0"/>
              <a:t>the C</a:t>
            </a:r>
            <a:r>
              <a:rPr lang="en-US" sz="2400" baseline="-25000" dirty="0"/>
              <a:t>E</a:t>
            </a:r>
            <a:r>
              <a:rPr lang="en-US" sz="2400" dirty="0"/>
              <a:t> is also called bypass capacitor which passes only AC while restricting DC, which causes only DC voltage to drop across R</a:t>
            </a:r>
            <a:r>
              <a:rPr lang="en-US" sz="2400" baseline="-25000" dirty="0"/>
              <a:t>E</a:t>
            </a:r>
            <a:r>
              <a:rPr lang="en-US" sz="2400" dirty="0"/>
              <a:t> while the entire AC voltage </a:t>
            </a:r>
            <a:r>
              <a:rPr lang="en-US" sz="2400" b="1" dirty="0"/>
              <a:t>will</a:t>
            </a:r>
            <a:r>
              <a:rPr lang="en-US" sz="2400" dirty="0"/>
              <a:t> be coupled to the next stage.</a:t>
            </a:r>
          </a:p>
          <a:p>
            <a:pPr marL="342900" indent="-342900" algn="just">
              <a:buFont typeface="Arial" pitchFamily="34" charset="0"/>
              <a:buChar char="•"/>
            </a:pPr>
            <a:r>
              <a:rPr lang="en-US" sz="2400" dirty="0"/>
              <a:t>Further, the coupling capacitor C</a:t>
            </a:r>
            <a:r>
              <a:rPr lang="en-US" sz="2400" baseline="-25000" dirty="0"/>
              <a:t>C</a:t>
            </a:r>
            <a:r>
              <a:rPr lang="en-US" sz="2400" dirty="0"/>
              <a:t> also increases the stability of the network as it blocks the DC while offers a low </a:t>
            </a:r>
            <a:r>
              <a:rPr lang="en-US" sz="2400" u="sng" dirty="0">
                <a:hlinkClick r:id="rId3"/>
              </a:rPr>
              <a:t>resistance</a:t>
            </a:r>
            <a:r>
              <a:rPr lang="en-US" sz="2400" dirty="0"/>
              <a:t> path to the AC signals, thereby preventing the DC bias conditions of one stage affecting the other. </a:t>
            </a:r>
            <a:endParaRPr lang="en-US" sz="2400" dirty="0" smtClean="0"/>
          </a:p>
          <a:p>
            <a:pPr marL="342900" indent="-342900" algn="just">
              <a:buFont typeface="Arial" pitchFamily="34" charset="0"/>
              <a:buChar char="•"/>
            </a:pPr>
            <a:r>
              <a:rPr lang="en-US" sz="2400" dirty="0" smtClean="0"/>
              <a:t>In </a:t>
            </a:r>
            <a:r>
              <a:rPr lang="en-US" sz="2400" dirty="0"/>
              <a:t>addition, in this circuit, the </a:t>
            </a:r>
            <a:r>
              <a:rPr lang="en-US" sz="2400" u="sng" dirty="0">
                <a:hlinkClick r:id="rId4"/>
              </a:rPr>
              <a:t>voltage </a:t>
            </a:r>
            <a:r>
              <a:rPr lang="en-US" sz="2400" u="sng" dirty="0" smtClean="0">
                <a:hlinkClick r:id="rId4"/>
              </a:rPr>
              <a:t>drop</a:t>
            </a:r>
            <a:r>
              <a:rPr lang="en-US" sz="2400" u="sng" dirty="0" smtClean="0"/>
              <a:t> </a:t>
            </a:r>
            <a:r>
              <a:rPr lang="en-US" sz="2400" dirty="0" smtClean="0"/>
              <a:t>across </a:t>
            </a:r>
            <a:r>
              <a:rPr lang="en-US" sz="2400" dirty="0"/>
              <a:t>the collector-emitter terminal is chosen to be 50% of the supply </a:t>
            </a:r>
            <a:r>
              <a:rPr lang="en-US" sz="2400" u="sng" dirty="0">
                <a:hlinkClick r:id="rId5"/>
              </a:rPr>
              <a:t>voltage</a:t>
            </a:r>
            <a:r>
              <a:rPr lang="en-US" sz="2400" dirty="0"/>
              <a:t> V</a:t>
            </a:r>
            <a:r>
              <a:rPr lang="en-US" sz="2400" baseline="-25000" dirty="0"/>
              <a:t>CC</a:t>
            </a:r>
            <a:r>
              <a:rPr lang="en-US" sz="2400" dirty="0"/>
              <a:t> </a:t>
            </a:r>
            <a:r>
              <a:rPr lang="en-US" sz="2400" dirty="0" smtClean="0"/>
              <a:t>in order </a:t>
            </a:r>
            <a:r>
              <a:rPr lang="en-US" sz="2400" dirty="0"/>
              <a:t>to ensure appropriate biasing point.</a:t>
            </a:r>
          </a:p>
        </p:txBody>
      </p:sp>
    </p:spTree>
    <p:extLst>
      <p:ext uri="{BB962C8B-B14F-4D97-AF65-F5344CB8AC3E}">
        <p14:creationId xmlns:p14="http://schemas.microsoft.com/office/powerpoint/2010/main" val="546734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6737" y="381000"/>
            <a:ext cx="8162925" cy="6001643"/>
          </a:xfrm>
          <a:prstGeom prst="rect">
            <a:avLst/>
          </a:prstGeom>
        </p:spPr>
        <p:txBody>
          <a:bodyPr wrap="square">
            <a:spAutoFit/>
          </a:bodyPr>
          <a:lstStyle/>
          <a:p>
            <a:pPr algn="just"/>
            <a:r>
              <a:rPr lang="en-IN" sz="2400" b="1" dirty="0" smtClean="0"/>
              <a:t>OPERATION:</a:t>
            </a:r>
          </a:p>
          <a:p>
            <a:pPr marL="342900" indent="-342900" algn="just">
              <a:buFont typeface="Arial" pitchFamily="34" charset="0"/>
              <a:buChar char="•"/>
            </a:pPr>
            <a:r>
              <a:rPr lang="en-IN" sz="2400" dirty="0" smtClean="0"/>
              <a:t>The </a:t>
            </a:r>
            <a:r>
              <a:rPr lang="en-IN" sz="2400" dirty="0"/>
              <a:t>AC component of this signal is coupled to the second stage of the </a:t>
            </a:r>
            <a:r>
              <a:rPr lang="en-IN" sz="2400" b="1" dirty="0"/>
              <a:t>RC coupled amplifier</a:t>
            </a:r>
            <a:r>
              <a:rPr lang="en-IN" sz="2400" dirty="0"/>
              <a:t> through the coupling capacitor C</a:t>
            </a:r>
            <a:r>
              <a:rPr lang="en-IN" sz="2400" baseline="-25000" dirty="0"/>
              <a:t>C</a:t>
            </a:r>
            <a:r>
              <a:rPr lang="en-IN" sz="2400" dirty="0"/>
              <a:t> and thus appears as an input at the base of the second transistor Q</a:t>
            </a:r>
            <a:r>
              <a:rPr lang="en-IN" sz="2400" baseline="-25000" dirty="0"/>
              <a:t>2</a:t>
            </a:r>
            <a:r>
              <a:rPr lang="en-IN" sz="2400" dirty="0"/>
              <a:t>. </a:t>
            </a:r>
            <a:endParaRPr lang="en-IN" sz="2400" dirty="0" smtClean="0"/>
          </a:p>
          <a:p>
            <a:pPr marL="342900" indent="-342900" algn="just">
              <a:buFont typeface="Arial" pitchFamily="34" charset="0"/>
              <a:buChar char="•"/>
            </a:pPr>
            <a:r>
              <a:rPr lang="en-IN" sz="2400" dirty="0" smtClean="0"/>
              <a:t>This </a:t>
            </a:r>
            <a:r>
              <a:rPr lang="en-IN" sz="2400" dirty="0"/>
              <a:t>is further amplified and is passed-on as an output of the second stage and is available at the collector terminal of Q</a:t>
            </a:r>
            <a:r>
              <a:rPr lang="en-IN" sz="2400" baseline="-25000" dirty="0"/>
              <a:t>2</a:t>
            </a:r>
            <a:r>
              <a:rPr lang="en-IN" sz="2400" dirty="0"/>
              <a:t> after being shift by 180</a:t>
            </a:r>
            <a:r>
              <a:rPr lang="en-IN" sz="2400" baseline="30000" dirty="0"/>
              <a:t>o</a:t>
            </a:r>
            <a:r>
              <a:rPr lang="en-IN" sz="2400" dirty="0"/>
              <a:t> in its phase. </a:t>
            </a:r>
            <a:endParaRPr lang="en-IN" sz="2400" dirty="0" smtClean="0"/>
          </a:p>
          <a:p>
            <a:pPr marL="342900" indent="-342900" algn="just">
              <a:buFont typeface="Arial" pitchFamily="34" charset="0"/>
              <a:buChar char="•"/>
            </a:pPr>
            <a:r>
              <a:rPr lang="en-IN" sz="2400" dirty="0" smtClean="0"/>
              <a:t>This </a:t>
            </a:r>
            <a:r>
              <a:rPr lang="en-IN" sz="2400" dirty="0"/>
              <a:t>means that the output of the second stage will be 360</a:t>
            </a:r>
            <a:r>
              <a:rPr lang="en-IN" sz="2400" baseline="30000" dirty="0"/>
              <a:t>o</a:t>
            </a:r>
            <a:r>
              <a:rPr lang="en-IN" sz="2400" dirty="0"/>
              <a:t> out-of-phase with respect to the input, which </a:t>
            </a:r>
            <a:r>
              <a:rPr lang="en-IN" sz="2400" dirty="0" smtClean="0"/>
              <a:t>in turn </a:t>
            </a:r>
            <a:r>
              <a:rPr lang="en-IN" sz="2400" dirty="0"/>
              <a:t>indicates that the phase of the input signal and the phase of the output signal obtained at stage II will be identical</a:t>
            </a:r>
            <a:r>
              <a:rPr lang="en-IN" sz="2400" dirty="0" smtClean="0"/>
              <a:t>.</a:t>
            </a:r>
          </a:p>
          <a:p>
            <a:pPr marL="342900" indent="-342900" algn="just">
              <a:buFont typeface="Arial" pitchFamily="34" charset="0"/>
              <a:buChar char="•"/>
            </a:pPr>
            <a:r>
              <a:rPr lang="en-IN" sz="2400" dirty="0"/>
              <a:t>Further it is to be noted that the cascading of individual amplifier stages increases the gain of the overall circuit as the net gain will be the product of the gain offered by the individual stages. </a:t>
            </a:r>
            <a:endParaRPr lang="en-US" sz="2400" dirty="0"/>
          </a:p>
        </p:txBody>
      </p:sp>
    </p:spTree>
    <p:extLst>
      <p:ext uri="{BB962C8B-B14F-4D97-AF65-F5344CB8AC3E}">
        <p14:creationId xmlns:p14="http://schemas.microsoft.com/office/powerpoint/2010/main" val="25387787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6737" y="381000"/>
            <a:ext cx="8162925" cy="6001643"/>
          </a:xfrm>
          <a:prstGeom prst="rect">
            <a:avLst/>
          </a:prstGeom>
        </p:spPr>
        <p:txBody>
          <a:bodyPr wrap="square">
            <a:spAutoFit/>
          </a:bodyPr>
          <a:lstStyle/>
          <a:p>
            <a:pPr algn="just"/>
            <a:r>
              <a:rPr lang="en-IN" sz="2400" dirty="0" smtClean="0"/>
              <a:t>The </a:t>
            </a:r>
            <a:r>
              <a:rPr lang="en-IN" sz="2400" dirty="0"/>
              <a:t>frequency response of a </a:t>
            </a:r>
            <a:r>
              <a:rPr lang="en-IN" sz="2400" b="1" dirty="0"/>
              <a:t>RC coupled amplifier</a:t>
            </a:r>
            <a:r>
              <a:rPr lang="en-IN" sz="2400" dirty="0"/>
              <a:t> (a curve of amplifier’s gain v/s frequency), </a:t>
            </a:r>
            <a:r>
              <a:rPr lang="en-IN" sz="2400" dirty="0" smtClean="0"/>
              <a:t>indicates </a:t>
            </a:r>
            <a:r>
              <a:rPr lang="en-IN" sz="2400" dirty="0"/>
              <a:t>that the gain of the amplifier is constant over a wide range of mid-frequencies while it decreases considerably both at low and high frequencies. </a:t>
            </a:r>
            <a:endParaRPr lang="en-IN" sz="2400" dirty="0" smtClean="0"/>
          </a:p>
          <a:p>
            <a:pPr algn="just"/>
            <a:endParaRPr lang="en-IN" sz="2400" dirty="0"/>
          </a:p>
          <a:p>
            <a:pPr algn="just"/>
            <a:endParaRPr lang="en-IN" sz="2400" dirty="0" smtClean="0"/>
          </a:p>
          <a:p>
            <a:pPr algn="just"/>
            <a:endParaRPr lang="en-IN" sz="2400" dirty="0" smtClean="0"/>
          </a:p>
          <a:p>
            <a:pPr algn="just"/>
            <a:endParaRPr lang="en-IN" sz="2400" dirty="0" smtClean="0"/>
          </a:p>
          <a:p>
            <a:pPr algn="just"/>
            <a:endParaRPr lang="en-IN" sz="2400" dirty="0"/>
          </a:p>
          <a:p>
            <a:pPr algn="just"/>
            <a:r>
              <a:rPr lang="en-IN" sz="2400" dirty="0" smtClean="0"/>
              <a:t>This </a:t>
            </a:r>
            <a:r>
              <a:rPr lang="en-IN" sz="2400" dirty="0"/>
              <a:t>is because, at low frequencies, the reactance of coupling capacitor C</a:t>
            </a:r>
            <a:r>
              <a:rPr lang="en-IN" sz="2400" baseline="-25000" dirty="0"/>
              <a:t>C</a:t>
            </a:r>
            <a:r>
              <a:rPr lang="en-IN" sz="2400" dirty="0"/>
              <a:t> is high which causes a small part of the signal to couple from one stage to the other. </a:t>
            </a:r>
            <a:endParaRPr lang="en-IN" sz="2400" dirty="0" smtClean="0"/>
          </a:p>
          <a:p>
            <a:pPr algn="just"/>
            <a:r>
              <a:rPr lang="en-IN" sz="2400" dirty="0" smtClean="0"/>
              <a:t>Moreover </a:t>
            </a:r>
            <a:r>
              <a:rPr lang="en-IN" sz="2400" dirty="0"/>
              <a:t>for the same case, even the reactance of the emitter capacitor C</a:t>
            </a:r>
            <a:r>
              <a:rPr lang="en-IN" sz="2400" baseline="-25000" dirty="0"/>
              <a:t>E</a:t>
            </a:r>
            <a:r>
              <a:rPr lang="en-IN" sz="2400" dirty="0"/>
              <a:t> will be high due to which it fails to shunt the emitter resistor R</a:t>
            </a:r>
            <a:r>
              <a:rPr lang="en-IN" sz="2400" baseline="-25000" dirty="0"/>
              <a:t>E</a:t>
            </a:r>
            <a:r>
              <a:rPr lang="en-IN" sz="2400" dirty="0"/>
              <a:t> effectively which </a:t>
            </a:r>
            <a:r>
              <a:rPr lang="en-IN" sz="2400" dirty="0" smtClean="0"/>
              <a:t>in turn </a:t>
            </a:r>
            <a:r>
              <a:rPr lang="en-IN" sz="2400" dirty="0"/>
              <a:t>reduces the voltage gain</a:t>
            </a:r>
            <a:r>
              <a:rPr lang="en-IN" dirty="0" smtClean="0"/>
              <a:t>.</a:t>
            </a:r>
            <a:endParaRPr 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905000"/>
            <a:ext cx="4114800" cy="175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39859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20890"/>
            <a:ext cx="8382000" cy="5727510"/>
          </a:xfrm>
        </p:spPr>
        <p:txBody>
          <a:bodyPr>
            <a:normAutofit/>
          </a:bodyPr>
          <a:lstStyle/>
          <a:p>
            <a:pPr algn="l"/>
            <a:r>
              <a:rPr lang="en-IN" sz="2400" dirty="0" smtClean="0"/>
              <a:t>On </a:t>
            </a:r>
            <a:r>
              <a:rPr lang="en-IN" sz="2400" dirty="0"/>
              <a:t>the </a:t>
            </a:r>
            <a:r>
              <a:rPr lang="en-IN" sz="2400" dirty="0">
                <a:solidFill>
                  <a:srgbClr val="00B050"/>
                </a:solidFill>
              </a:rPr>
              <a:t>other hand, at high frequencies</a:t>
            </a:r>
            <a:r>
              <a:rPr lang="en-IN" sz="2400" dirty="0"/>
              <a:t>, the </a:t>
            </a:r>
            <a:r>
              <a:rPr lang="en-IN" sz="2400" dirty="0">
                <a:solidFill>
                  <a:srgbClr val="FF0000"/>
                </a:solidFill>
              </a:rPr>
              <a:t>reactance of C</a:t>
            </a:r>
            <a:r>
              <a:rPr lang="en-IN" sz="2400" baseline="-25000" dirty="0">
                <a:solidFill>
                  <a:srgbClr val="FF0000"/>
                </a:solidFill>
              </a:rPr>
              <a:t>C</a:t>
            </a:r>
            <a:r>
              <a:rPr lang="en-IN" sz="2400" dirty="0">
                <a:solidFill>
                  <a:srgbClr val="FF0000"/>
                </a:solidFill>
              </a:rPr>
              <a:t> will be low which causes it to behave like a short circuit</a:t>
            </a:r>
            <a:r>
              <a:rPr lang="en-IN" sz="2400" dirty="0" smtClean="0"/>
              <a:t>. </a:t>
            </a:r>
            <a:br>
              <a:rPr lang="en-IN" sz="2400" dirty="0" smtClean="0"/>
            </a:br>
            <a:r>
              <a:rPr lang="en-IN" sz="2400" dirty="0" smtClean="0"/>
              <a:t>This </a:t>
            </a:r>
            <a:r>
              <a:rPr lang="en-IN" sz="2400" dirty="0"/>
              <a:t>results in an </a:t>
            </a:r>
            <a:r>
              <a:rPr lang="en-IN" sz="2400" b="1" dirty="0">
                <a:solidFill>
                  <a:srgbClr val="002060"/>
                </a:solidFill>
              </a:rPr>
              <a:t>increase in the loading effect of the next stage and thus reduces the </a:t>
            </a:r>
            <a:r>
              <a:rPr lang="en-IN" sz="2400" b="1" u="sng" dirty="0">
                <a:solidFill>
                  <a:srgbClr val="002060"/>
                </a:solidFill>
                <a:hlinkClick r:id="rId2"/>
              </a:rPr>
              <a:t>voltage</a:t>
            </a:r>
            <a:r>
              <a:rPr lang="en-IN" sz="2400" b="1" dirty="0">
                <a:solidFill>
                  <a:srgbClr val="002060"/>
                </a:solidFill>
              </a:rPr>
              <a:t> gain</a:t>
            </a:r>
            <a:r>
              <a:rPr lang="en-IN" sz="2400" dirty="0"/>
              <a:t>. </a:t>
            </a:r>
            <a:r>
              <a:rPr lang="en-IN" sz="2400" dirty="0" smtClean="0"/>
              <a:t/>
            </a:r>
            <a:br>
              <a:rPr lang="en-IN" sz="2400" dirty="0" smtClean="0"/>
            </a:br>
            <a:r>
              <a:rPr lang="en-IN" sz="2400" dirty="0" smtClean="0"/>
              <a:t>In </a:t>
            </a:r>
            <a:r>
              <a:rPr lang="en-IN" sz="2400" dirty="0"/>
              <a:t>addition to this, for this case, the </a:t>
            </a:r>
            <a:r>
              <a:rPr lang="en-IN" sz="2400" dirty="0">
                <a:solidFill>
                  <a:srgbClr val="92D050"/>
                </a:solidFill>
              </a:rPr>
              <a:t>capacitive reactance of the base-emitter junction will be low</a:t>
            </a:r>
            <a:r>
              <a:rPr lang="en-IN" sz="2400" dirty="0"/>
              <a:t>. This results in a reduced voltage gain as it causes the base </a:t>
            </a:r>
            <a:r>
              <a:rPr lang="en-IN" sz="2400" u="sng" dirty="0">
                <a:hlinkClick r:id="rId3"/>
              </a:rPr>
              <a:t>current</a:t>
            </a:r>
            <a:r>
              <a:rPr lang="en-IN" sz="2400" dirty="0"/>
              <a:t> to increase which </a:t>
            </a:r>
            <a:r>
              <a:rPr lang="en-IN" sz="2400" dirty="0" smtClean="0"/>
              <a:t>in turn </a:t>
            </a:r>
            <a:r>
              <a:rPr lang="en-IN" sz="2400" dirty="0"/>
              <a:t>decreases the current amplification factor β. </a:t>
            </a:r>
            <a:r>
              <a:rPr lang="en-IN" sz="2400" dirty="0" smtClean="0"/>
              <a:t/>
            </a:r>
            <a:br>
              <a:rPr lang="en-IN" sz="2400" dirty="0" smtClean="0"/>
            </a:br>
            <a:r>
              <a:rPr lang="en-IN" sz="2400" dirty="0" smtClean="0"/>
              <a:t>However</a:t>
            </a:r>
            <a:r>
              <a:rPr lang="en-IN" sz="2400" dirty="0"/>
              <a:t>, in </a:t>
            </a:r>
            <a:r>
              <a:rPr lang="en-IN" sz="2400" dirty="0">
                <a:solidFill>
                  <a:srgbClr val="00B0F0"/>
                </a:solidFill>
              </a:rPr>
              <a:t>mid-frequency range</a:t>
            </a:r>
            <a:r>
              <a:rPr lang="en-IN" sz="2400" dirty="0"/>
              <a:t>, as the frequency increases, the </a:t>
            </a:r>
            <a:r>
              <a:rPr lang="en-IN" sz="2400" b="1" dirty="0">
                <a:solidFill>
                  <a:srgbClr val="33CC33"/>
                </a:solidFill>
              </a:rPr>
              <a:t>reactance of C</a:t>
            </a:r>
            <a:r>
              <a:rPr lang="en-IN" sz="2400" b="1" baseline="-25000" dirty="0">
                <a:solidFill>
                  <a:srgbClr val="33CC33"/>
                </a:solidFill>
              </a:rPr>
              <a:t>C</a:t>
            </a:r>
            <a:r>
              <a:rPr lang="en-IN" sz="2400" b="1" dirty="0">
                <a:solidFill>
                  <a:srgbClr val="33CC33"/>
                </a:solidFill>
              </a:rPr>
              <a:t> goes on decreasing which would lead to the increase in gain if not compensated by the fact that the reduction in reactance leads to an increase in the loading effect</a:t>
            </a:r>
            <a:r>
              <a:rPr lang="en-IN" sz="2400" dirty="0"/>
              <a:t>. </a:t>
            </a:r>
            <a:r>
              <a:rPr lang="en-IN" sz="2400" dirty="0" smtClean="0"/>
              <a:t/>
            </a:r>
            <a:br>
              <a:rPr lang="en-IN" sz="2400" dirty="0" smtClean="0"/>
            </a:br>
            <a:r>
              <a:rPr lang="en-IN" sz="2400" dirty="0" smtClean="0"/>
              <a:t>Due </a:t>
            </a:r>
            <a:r>
              <a:rPr lang="en-IN" sz="2400" dirty="0"/>
              <a:t>to this reason, the gain of the </a:t>
            </a:r>
            <a:r>
              <a:rPr lang="en-IN" sz="2400" dirty="0" smtClean="0"/>
              <a:t>amplifier </a:t>
            </a:r>
            <a:r>
              <a:rPr lang="en-IN" sz="2400" dirty="0"/>
              <a:t>remains uniform/constant throughout the mid-frequency band</a:t>
            </a:r>
            <a:r>
              <a:rPr lang="en-IN" sz="2400" dirty="0" smtClean="0"/>
              <a:t>.</a:t>
            </a:r>
            <a:endParaRPr lang="en-US" sz="2400" dirty="0"/>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4571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049962"/>
          </a:xfrm>
        </p:spPr>
        <p:txBody>
          <a:bodyPr>
            <a:normAutofit fontScale="90000"/>
          </a:bodyPr>
          <a:lstStyle/>
          <a:p>
            <a:pPr algn="l"/>
            <a:r>
              <a:rPr lang="en-US" sz="2000" dirty="0"/>
              <a:t/>
            </a:r>
            <a:br>
              <a:rPr lang="en-US" sz="2000" dirty="0"/>
            </a:br>
            <a:r>
              <a:rPr lang="en-IN" sz="2700" b="1" dirty="0" smtClean="0"/>
              <a:t>Advantages of RC Coupled Amplifier</a:t>
            </a:r>
            <a:r>
              <a:rPr lang="en-US" sz="2700" dirty="0" smtClean="0"/>
              <a:t/>
            </a:r>
            <a:br>
              <a:rPr lang="en-US" sz="2700" dirty="0" smtClean="0"/>
            </a:br>
            <a:r>
              <a:rPr lang="en-IN" sz="2700" dirty="0" smtClean="0"/>
              <a:t>Cheap</a:t>
            </a:r>
            <a:br>
              <a:rPr lang="en-IN" sz="2700" dirty="0" smtClean="0"/>
            </a:br>
            <a:r>
              <a:rPr lang="en-IN" sz="2700" dirty="0" smtClean="0"/>
              <a:t>Economical and compact as it uses only </a:t>
            </a:r>
            <a:r>
              <a:rPr lang="en-IN" sz="2700" u="sng" dirty="0" smtClean="0">
                <a:hlinkClick r:id="rId2"/>
              </a:rPr>
              <a:t>resistors</a:t>
            </a:r>
            <a:r>
              <a:rPr lang="en-IN" sz="2700" dirty="0" smtClean="0"/>
              <a:t> and </a:t>
            </a:r>
            <a:r>
              <a:rPr lang="en-IN" sz="2700" u="sng" dirty="0" smtClean="0">
                <a:hlinkClick r:id="rId3"/>
              </a:rPr>
              <a:t>capacitors</a:t>
            </a:r>
            <a:r>
              <a:rPr lang="en-IN" sz="2700" dirty="0" smtClean="0"/>
              <a:t>.</a:t>
            </a:r>
            <a:r>
              <a:rPr lang="en-US" sz="2700" dirty="0" smtClean="0"/>
              <a:t/>
            </a:r>
            <a:br>
              <a:rPr lang="en-US" sz="2700" dirty="0" smtClean="0"/>
            </a:br>
            <a:r>
              <a:rPr lang="en-IN" sz="2700" dirty="0" smtClean="0"/>
              <a:t>Offers a constant gain over a wide frequency band.</a:t>
            </a:r>
            <a:r>
              <a:rPr lang="en-US" sz="2700" dirty="0" smtClean="0"/>
              <a:t/>
            </a:r>
            <a:br>
              <a:rPr lang="en-US" sz="2700" dirty="0" smtClean="0"/>
            </a:br>
            <a:r>
              <a:rPr lang="en-IN" sz="2700" b="1" dirty="0" smtClean="0"/>
              <a:t>Disadvantages of RC Coupled Amplifier</a:t>
            </a:r>
            <a:r>
              <a:rPr lang="en-US" sz="2700" dirty="0" smtClean="0"/>
              <a:t/>
            </a:r>
            <a:br>
              <a:rPr lang="en-US" sz="2700" dirty="0" smtClean="0"/>
            </a:br>
            <a:r>
              <a:rPr lang="en-IN" sz="2700" dirty="0" smtClean="0"/>
              <a:t>Unsuitable for low-frequency amplification.</a:t>
            </a:r>
            <a:r>
              <a:rPr lang="en-US" sz="2700" dirty="0" smtClean="0"/>
              <a:t/>
            </a:r>
            <a:br>
              <a:rPr lang="en-US" sz="2700" dirty="0" smtClean="0"/>
            </a:br>
            <a:r>
              <a:rPr lang="en-IN" sz="2700" dirty="0" smtClean="0"/>
              <a:t>Low </a:t>
            </a:r>
            <a:r>
              <a:rPr lang="en-IN" sz="2700" u="sng" dirty="0" smtClean="0">
                <a:hlinkClick r:id="rId4"/>
              </a:rPr>
              <a:t>voltage</a:t>
            </a:r>
            <a:r>
              <a:rPr lang="en-IN" sz="2700" dirty="0" smtClean="0"/>
              <a:t> and power gain.</a:t>
            </a:r>
            <a:r>
              <a:rPr lang="en-US" sz="2700" dirty="0" smtClean="0"/>
              <a:t/>
            </a:r>
            <a:br>
              <a:rPr lang="en-US" sz="2700" dirty="0" smtClean="0"/>
            </a:br>
            <a:r>
              <a:rPr lang="en-IN" sz="2700" dirty="0" smtClean="0"/>
              <a:t>Moisture-sensitive, making them noisy as time elapses.</a:t>
            </a:r>
            <a:r>
              <a:rPr lang="en-US" sz="2700" dirty="0" smtClean="0"/>
              <a:t/>
            </a:r>
            <a:br>
              <a:rPr lang="en-US" sz="2700" dirty="0" smtClean="0"/>
            </a:br>
            <a:r>
              <a:rPr lang="en-IN" sz="2700" dirty="0" smtClean="0"/>
              <a:t>Poor impedance matching Narrow bandwidth when compared to </a:t>
            </a:r>
            <a:r>
              <a:rPr lang="en-IN" sz="2700" u="sng" dirty="0" smtClean="0">
                <a:hlinkClick r:id="rId5"/>
              </a:rPr>
              <a:t>JFET</a:t>
            </a:r>
            <a:r>
              <a:rPr lang="en-IN" sz="2700" dirty="0" smtClean="0"/>
              <a:t> amplifier</a:t>
            </a:r>
            <a:r>
              <a:rPr lang="en-US" sz="2700" dirty="0" smtClean="0"/>
              <a:t/>
            </a:r>
            <a:br>
              <a:rPr lang="en-US" sz="2700" dirty="0" smtClean="0"/>
            </a:br>
            <a:r>
              <a:rPr lang="en-IN" sz="2700" b="1" dirty="0" smtClean="0"/>
              <a:t>Applications of RC Coupled Amplifier</a:t>
            </a:r>
            <a:r>
              <a:rPr lang="en-US" sz="2700" dirty="0" smtClean="0"/>
              <a:t/>
            </a:r>
            <a:br>
              <a:rPr lang="en-US" sz="2700" dirty="0" smtClean="0"/>
            </a:br>
            <a:r>
              <a:rPr lang="en-IN" sz="2700" dirty="0" smtClean="0"/>
              <a:t>RF Communications.</a:t>
            </a:r>
            <a:r>
              <a:rPr lang="en-US" sz="2700" dirty="0" smtClean="0"/>
              <a:t/>
            </a:r>
            <a:br>
              <a:rPr lang="en-US" sz="2700" dirty="0" smtClean="0"/>
            </a:br>
            <a:r>
              <a:rPr lang="en-IN" sz="2700" dirty="0" smtClean="0"/>
              <a:t>Optical </a:t>
            </a:r>
            <a:r>
              <a:rPr lang="en-IN" sz="2700" dirty="0" err="1" smtClean="0"/>
              <a:t>Fiber</a:t>
            </a:r>
            <a:r>
              <a:rPr lang="en-IN" sz="2700" dirty="0" smtClean="0"/>
              <a:t> Communications.</a:t>
            </a:r>
            <a:r>
              <a:rPr lang="en-US" sz="2700" dirty="0" smtClean="0"/>
              <a:t/>
            </a:r>
            <a:br>
              <a:rPr lang="en-US" sz="2700" dirty="0" smtClean="0"/>
            </a:br>
            <a:r>
              <a:rPr lang="en-IN" sz="2700" dirty="0" smtClean="0"/>
              <a:t>Public address systems as pre-amplifiers</a:t>
            </a:r>
            <a:r>
              <a:rPr lang="en-US" sz="2700" dirty="0" smtClean="0"/>
              <a:t/>
            </a:r>
            <a:br>
              <a:rPr lang="en-US" sz="2700" dirty="0" smtClean="0"/>
            </a:br>
            <a:r>
              <a:rPr lang="en-IN" sz="2700" dirty="0" smtClean="0"/>
              <a:t>Controllers</a:t>
            </a:r>
            <a:r>
              <a:rPr lang="en-US" sz="2700" dirty="0" smtClean="0"/>
              <a:t/>
            </a:r>
            <a:br>
              <a:rPr lang="en-US" sz="2700" dirty="0" smtClean="0"/>
            </a:br>
            <a:r>
              <a:rPr lang="en-IN" sz="2700" dirty="0" smtClean="0"/>
              <a:t>Radio or TV Receivers as small signal amplifiers.</a:t>
            </a:r>
            <a:r>
              <a:rPr lang="en-US" dirty="0" smtClean="0"/>
              <a:t/>
            </a:r>
            <a:br>
              <a:rPr lang="en-US" dirty="0" smtClean="0"/>
            </a:br>
            <a:endParaRPr lang="en-US" dirty="0"/>
          </a:p>
        </p:txBody>
      </p:sp>
      <p:sp>
        <p:nvSpPr>
          <p:cNvPr id="3" name="Rectangle 2"/>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3458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519" y="381000"/>
            <a:ext cx="8229600" cy="609600"/>
          </a:xfrm>
        </p:spPr>
        <p:txBody>
          <a:bodyPr>
            <a:normAutofit/>
          </a:bodyPr>
          <a:lstStyle/>
          <a:p>
            <a:r>
              <a:rPr lang="en-US" sz="3200" b="1" dirty="0" smtClean="0"/>
              <a:t>POSITIVE AND NEGATIVE FEEDBACK</a:t>
            </a:r>
            <a:endParaRPr lang="en-US" sz="3200" b="1" dirty="0"/>
          </a:p>
        </p:txBody>
      </p:sp>
      <p:sp>
        <p:nvSpPr>
          <p:cNvPr id="3" name="Rectangle 2"/>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457200" y="1066800"/>
            <a:ext cx="8382000" cy="4401205"/>
          </a:xfrm>
          <a:prstGeom prst="rect">
            <a:avLst/>
          </a:prstGeom>
        </p:spPr>
        <p:txBody>
          <a:bodyPr wrap="square">
            <a:spAutoFit/>
          </a:bodyPr>
          <a:lstStyle/>
          <a:p>
            <a:r>
              <a:rPr lang="en-US" sz="2800" b="1" dirty="0"/>
              <a:t>Feedback </a:t>
            </a:r>
            <a:endParaRPr lang="en-US" sz="2800" b="1" dirty="0" smtClean="0"/>
          </a:p>
          <a:p>
            <a:r>
              <a:rPr lang="en-US" sz="2800" dirty="0" smtClean="0"/>
              <a:t>The </a:t>
            </a:r>
            <a:r>
              <a:rPr lang="en-US" sz="2800" b="1" dirty="0">
                <a:solidFill>
                  <a:srgbClr val="33CC33"/>
                </a:solidFill>
              </a:rPr>
              <a:t>process of injecting a fraction of output energy of some device back to the input</a:t>
            </a:r>
            <a:r>
              <a:rPr lang="en-US" sz="2800" dirty="0"/>
              <a:t> is known as feedback</a:t>
            </a:r>
            <a:r>
              <a:rPr lang="en-US" sz="2800" dirty="0" smtClean="0"/>
              <a:t>.</a:t>
            </a:r>
          </a:p>
          <a:p>
            <a:pPr marL="342900" indent="-342900">
              <a:buFont typeface="Arial" pitchFamily="34" charset="0"/>
              <a:buChar char="•"/>
            </a:pPr>
            <a:r>
              <a:rPr lang="en-US" sz="2800" dirty="0" smtClean="0"/>
              <a:t>It </a:t>
            </a:r>
            <a:r>
              <a:rPr lang="en-US" sz="2800" dirty="0"/>
              <a:t>has been found very </a:t>
            </a:r>
            <a:r>
              <a:rPr lang="en-US" sz="2800" dirty="0">
                <a:solidFill>
                  <a:srgbClr val="FF0000"/>
                </a:solidFill>
              </a:rPr>
              <a:t>useful in reducing noise in amplifiers and making amplifier operation stable</a:t>
            </a:r>
            <a:r>
              <a:rPr lang="en-US" sz="2800" dirty="0"/>
              <a:t>. </a:t>
            </a:r>
            <a:endParaRPr lang="en-US" sz="2800" dirty="0" smtClean="0"/>
          </a:p>
          <a:p>
            <a:pPr marL="342900" indent="-342900">
              <a:buFont typeface="Arial" pitchFamily="34" charset="0"/>
              <a:buChar char="•"/>
            </a:pPr>
            <a:r>
              <a:rPr lang="en-US" sz="2800" dirty="0" smtClean="0"/>
              <a:t>Depending </a:t>
            </a:r>
            <a:r>
              <a:rPr lang="en-US" sz="2800" dirty="0"/>
              <a:t>upon whether the feedback energy aids or opposes the input signal, there are two basic types of feedback in amplifiers </a:t>
            </a:r>
            <a:endParaRPr lang="en-US" sz="2800" dirty="0" smtClean="0"/>
          </a:p>
          <a:p>
            <a:pPr marL="860425" indent="-341313">
              <a:buFont typeface="Wingdings" pitchFamily="2" charset="2"/>
              <a:buChar char="ü"/>
            </a:pPr>
            <a:r>
              <a:rPr lang="en-US" sz="2800" dirty="0" smtClean="0"/>
              <a:t>Positive Feedback.</a:t>
            </a:r>
          </a:p>
          <a:p>
            <a:pPr marL="860425" indent="-341313">
              <a:buFont typeface="Wingdings" pitchFamily="2" charset="2"/>
              <a:buChar char="ü"/>
            </a:pPr>
            <a:r>
              <a:rPr lang="en-US" sz="2800" dirty="0" smtClean="0"/>
              <a:t>Negative Feedback</a:t>
            </a:r>
            <a:r>
              <a:rPr lang="en-US" sz="2800" dirty="0"/>
              <a:t>.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495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91524" cy="6019800"/>
          </a:xfrm>
        </p:spPr>
        <p:txBody>
          <a:bodyPr>
            <a:normAutofit/>
          </a:bodyPr>
          <a:lstStyle/>
          <a:p>
            <a:pPr marL="139700" indent="0" algn="ctr">
              <a:lnSpc>
                <a:spcPct val="120000"/>
              </a:lnSpc>
              <a:spcBef>
                <a:spcPts val="0"/>
              </a:spcBef>
              <a:buNone/>
            </a:pPr>
            <a:r>
              <a:rPr lang="en-US" sz="2800" b="1" dirty="0" smtClean="0">
                <a:latin typeface="Times New Roman"/>
                <a:cs typeface="Times New Roman"/>
              </a:rPr>
              <a:t>OPERATION OF HALF WAVE RECTIFIER</a:t>
            </a:r>
          </a:p>
          <a:p>
            <a:pPr>
              <a:spcBef>
                <a:spcPts val="0"/>
              </a:spcBef>
            </a:pPr>
            <a:r>
              <a:rPr lang="en-US" sz="2600" dirty="0"/>
              <a:t>First, a </a:t>
            </a:r>
            <a:r>
              <a:rPr lang="en-US" sz="2600" dirty="0">
                <a:solidFill>
                  <a:srgbClr val="FF0000"/>
                </a:solidFill>
              </a:rPr>
              <a:t>high AC voltage is applied to the </a:t>
            </a:r>
            <a:r>
              <a:rPr lang="en-US" sz="2600" dirty="0" smtClean="0">
                <a:solidFill>
                  <a:srgbClr val="FF0000"/>
                </a:solidFill>
              </a:rPr>
              <a:t>primary </a:t>
            </a:r>
            <a:r>
              <a:rPr lang="en-US" sz="2600" dirty="0">
                <a:solidFill>
                  <a:srgbClr val="FF0000"/>
                </a:solidFill>
              </a:rPr>
              <a:t>side of the </a:t>
            </a:r>
            <a:r>
              <a:rPr lang="en-US" sz="2600" dirty="0" smtClean="0">
                <a:solidFill>
                  <a:srgbClr val="FF0000"/>
                </a:solidFill>
              </a:rPr>
              <a:t>step-down transformer</a:t>
            </a:r>
            <a:r>
              <a:rPr lang="en-US" sz="2600" dirty="0" smtClean="0"/>
              <a:t> </a:t>
            </a:r>
            <a:r>
              <a:rPr lang="en-US" sz="2600" dirty="0"/>
              <a:t>and </a:t>
            </a:r>
            <a:r>
              <a:rPr lang="en-US" sz="2600" dirty="0" smtClean="0"/>
              <a:t>a </a:t>
            </a:r>
            <a:r>
              <a:rPr lang="en-US" sz="2600" dirty="0">
                <a:solidFill>
                  <a:srgbClr val="FF0000"/>
                </a:solidFill>
              </a:rPr>
              <a:t>low voltage at the secondary winding </a:t>
            </a:r>
            <a:r>
              <a:rPr lang="en-US" sz="2600" dirty="0" smtClean="0"/>
              <a:t>is obtained which </a:t>
            </a:r>
            <a:r>
              <a:rPr lang="en-US" sz="2600" dirty="0"/>
              <a:t>will be applied to the diode.</a:t>
            </a:r>
          </a:p>
          <a:p>
            <a:pPr marL="0" indent="0" fontAlgn="t">
              <a:buNone/>
            </a:pPr>
            <a:endParaRPr lang="en-US" sz="2800" spc="-5" dirty="0">
              <a:latin typeface="Times New Roman"/>
              <a:cs typeface="Times New Roman"/>
            </a:endParaRP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pPr marL="139700" indent="0">
              <a:lnSpc>
                <a:spcPct val="120000"/>
              </a:lnSpc>
              <a:spcAft>
                <a:spcPts val="600"/>
              </a:spcAft>
              <a:buNone/>
            </a:pPr>
            <a:endParaRPr lang="en-US" sz="2000" dirty="0" smtClean="0">
              <a:latin typeface="Times New Roman"/>
              <a:cs typeface="Times New Roman"/>
            </a:endParaRPr>
          </a:p>
          <a:p>
            <a:pPr marL="0" indent="0">
              <a:lnSpc>
                <a:spcPct val="120000"/>
              </a:lnSpc>
              <a:spcAft>
                <a:spcPts val="600"/>
              </a:spcAft>
              <a:buNone/>
            </a:pPr>
            <a:endParaRPr lang="en-US" sz="2000" dirty="0"/>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9162" y="149341"/>
            <a:ext cx="466725" cy="463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648200"/>
            <a:ext cx="3745173"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9219" y="4674358"/>
            <a:ext cx="320516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953000" y="2514600"/>
            <a:ext cx="3657600" cy="2092881"/>
          </a:xfrm>
          <a:prstGeom prst="rect">
            <a:avLst/>
          </a:prstGeom>
        </p:spPr>
        <p:txBody>
          <a:bodyPr wrap="square">
            <a:spAutoFit/>
          </a:bodyPr>
          <a:lstStyle/>
          <a:p>
            <a:pPr marL="0" lvl="3">
              <a:spcBef>
                <a:spcPts val="0"/>
              </a:spcBef>
            </a:pPr>
            <a:r>
              <a:rPr lang="en-US" sz="2600" dirty="0"/>
              <a:t>During the </a:t>
            </a:r>
            <a:r>
              <a:rPr lang="en-US" sz="2600" dirty="0">
                <a:solidFill>
                  <a:srgbClr val="00B0F0"/>
                </a:solidFill>
              </a:rPr>
              <a:t>negative half cycle</a:t>
            </a:r>
            <a:r>
              <a:rPr lang="en-US" sz="2600" dirty="0"/>
              <a:t> of the AC voltage, the </a:t>
            </a:r>
            <a:r>
              <a:rPr lang="en-US" sz="2600" dirty="0">
                <a:solidFill>
                  <a:srgbClr val="00B0F0"/>
                </a:solidFill>
              </a:rPr>
              <a:t>diode will be reverse biased </a:t>
            </a:r>
            <a:r>
              <a:rPr lang="en-US" sz="2600" dirty="0"/>
              <a:t>and the flow of </a:t>
            </a:r>
            <a:r>
              <a:rPr lang="en-US" sz="2600" dirty="0">
                <a:solidFill>
                  <a:srgbClr val="FF0000"/>
                </a:solidFill>
              </a:rPr>
              <a:t>current will be blocked</a:t>
            </a:r>
            <a:r>
              <a:rPr lang="en-US" sz="2600" dirty="0"/>
              <a:t>. </a:t>
            </a:r>
          </a:p>
        </p:txBody>
      </p:sp>
      <p:sp>
        <p:nvSpPr>
          <p:cNvPr id="9" name="Rectangle 8"/>
          <p:cNvSpPr/>
          <p:nvPr/>
        </p:nvSpPr>
        <p:spPr>
          <a:xfrm>
            <a:off x="533401" y="2514600"/>
            <a:ext cx="3592772" cy="2092881"/>
          </a:xfrm>
          <a:prstGeom prst="rect">
            <a:avLst/>
          </a:prstGeom>
        </p:spPr>
        <p:txBody>
          <a:bodyPr wrap="square">
            <a:spAutoFit/>
          </a:bodyPr>
          <a:lstStyle/>
          <a:p>
            <a:pPr>
              <a:spcBef>
                <a:spcPts val="0"/>
              </a:spcBef>
            </a:pPr>
            <a:r>
              <a:rPr lang="en-US" sz="2600" dirty="0"/>
              <a:t>During the </a:t>
            </a:r>
            <a:r>
              <a:rPr lang="en-US" sz="2600" dirty="0">
                <a:solidFill>
                  <a:srgbClr val="FF0000"/>
                </a:solidFill>
              </a:rPr>
              <a:t>positive half cycle</a:t>
            </a:r>
            <a:r>
              <a:rPr lang="en-US" sz="2600" dirty="0"/>
              <a:t> of the AC voltage, the </a:t>
            </a:r>
            <a:r>
              <a:rPr lang="en-US" sz="2600" dirty="0">
                <a:solidFill>
                  <a:srgbClr val="FF0000"/>
                </a:solidFill>
              </a:rPr>
              <a:t>diode will be forward biased</a:t>
            </a:r>
            <a:r>
              <a:rPr lang="en-US" sz="2600" dirty="0"/>
              <a:t> and the current </a:t>
            </a:r>
            <a:r>
              <a:rPr lang="en-US" sz="2600" dirty="0">
                <a:solidFill>
                  <a:srgbClr val="00B0F0"/>
                </a:solidFill>
              </a:rPr>
              <a:t>flows through the diode</a:t>
            </a:r>
            <a:r>
              <a:rPr lang="en-US" sz="2600" dirty="0"/>
              <a:t>. </a:t>
            </a:r>
          </a:p>
        </p:txBody>
      </p:sp>
    </p:spTree>
    <p:extLst>
      <p:ext uri="{BB962C8B-B14F-4D97-AF65-F5344CB8AC3E}">
        <p14:creationId xmlns:p14="http://schemas.microsoft.com/office/powerpoint/2010/main" val="13928861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09600"/>
          </a:xfrm>
        </p:spPr>
        <p:txBody>
          <a:bodyPr>
            <a:normAutofit/>
          </a:bodyPr>
          <a:lstStyle/>
          <a:p>
            <a:pPr algn="l"/>
            <a:r>
              <a:rPr lang="en-US" sz="2800" b="1" dirty="0" smtClean="0"/>
              <a:t>POSITIVE FEEDBACK</a:t>
            </a:r>
            <a:endParaRPr lang="en-US" sz="2800" b="1" dirty="0"/>
          </a:p>
        </p:txBody>
      </p:sp>
      <p:sp>
        <p:nvSpPr>
          <p:cNvPr id="3" name="Rectangle 2"/>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668172" y="914400"/>
            <a:ext cx="8001000" cy="3693319"/>
          </a:xfrm>
          <a:prstGeom prst="rect">
            <a:avLst/>
          </a:prstGeom>
        </p:spPr>
        <p:txBody>
          <a:bodyPr wrap="square">
            <a:spAutoFit/>
          </a:bodyPr>
          <a:lstStyle/>
          <a:p>
            <a:pPr marL="342900" indent="-342900">
              <a:buFont typeface="Arial" pitchFamily="34" charset="0"/>
              <a:buChar char="•"/>
            </a:pPr>
            <a:r>
              <a:rPr lang="en-US" sz="2400" dirty="0" smtClean="0"/>
              <a:t>When </a:t>
            </a:r>
            <a:r>
              <a:rPr lang="en-US" sz="2400" dirty="0"/>
              <a:t>the feedback energy (voltage or current) is in phase with the input signal and thus aids it, it is called positive feedback. </a:t>
            </a:r>
            <a:endParaRPr lang="en-US" sz="2400" dirty="0" smtClean="0"/>
          </a:p>
          <a:p>
            <a:pPr marL="342900" indent="-342900">
              <a:buFont typeface="Arial" pitchFamily="34" charset="0"/>
              <a:buChar char="•"/>
            </a:pPr>
            <a:r>
              <a:rPr lang="en-US" sz="2400" dirty="0" smtClean="0"/>
              <a:t>Both </a:t>
            </a:r>
            <a:r>
              <a:rPr lang="en-US" sz="2400" dirty="0"/>
              <a:t>amplifier and feedback network introduce a phase shift of 180°. </a:t>
            </a:r>
            <a:endParaRPr lang="en-US" sz="2400" dirty="0" smtClean="0"/>
          </a:p>
          <a:p>
            <a:pPr marL="342900" indent="-342900">
              <a:buFont typeface="Arial" pitchFamily="34" charset="0"/>
              <a:buChar char="•"/>
            </a:pPr>
            <a:r>
              <a:rPr lang="en-US" sz="2400" dirty="0" smtClean="0"/>
              <a:t>The </a:t>
            </a:r>
            <a:r>
              <a:rPr lang="en-US" sz="2400" dirty="0"/>
              <a:t>result is a 360° phase shift around the loop, causing the feedback voltage </a:t>
            </a:r>
            <a:r>
              <a:rPr lang="en-US" sz="2400" dirty="0" err="1"/>
              <a:t>Vf</a:t>
            </a:r>
            <a:r>
              <a:rPr lang="en-US" sz="2400" dirty="0"/>
              <a:t> to be in phase with the input </a:t>
            </a:r>
            <a:r>
              <a:rPr lang="en-US" sz="2400" dirty="0" smtClean="0"/>
              <a:t>signal Vin.</a:t>
            </a:r>
          </a:p>
          <a:p>
            <a:pPr algn="ctr"/>
            <a:r>
              <a:rPr lang="en-US" sz="2400" b="1" dirty="0">
                <a:solidFill>
                  <a:srgbClr val="92D050"/>
                </a:solidFill>
              </a:rPr>
              <a:t>Block Diagram of </a:t>
            </a:r>
            <a:r>
              <a:rPr lang="en-US" sz="2400" b="1" dirty="0" smtClean="0">
                <a:solidFill>
                  <a:srgbClr val="92D050"/>
                </a:solidFill>
              </a:rPr>
              <a:t>Positive </a:t>
            </a:r>
            <a:r>
              <a:rPr lang="en-US" sz="2400" b="1" dirty="0">
                <a:solidFill>
                  <a:srgbClr val="92D050"/>
                </a:solidFill>
              </a:rPr>
              <a:t>feedback</a:t>
            </a:r>
          </a:p>
          <a:p>
            <a:pPr marL="342900" indent="-342900">
              <a:buFont typeface="Arial" pitchFamily="34" charset="0"/>
              <a:buChar char="•"/>
            </a:pPr>
            <a:endParaRPr lang="en-US" sz="2400" dirty="0" smtClean="0"/>
          </a:p>
          <a:p>
            <a:pPr marL="285750" indent="-285750">
              <a:buFont typeface="Arial" pitchFamily="34" charset="0"/>
              <a:buChar char="•"/>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3860284"/>
            <a:ext cx="7886700" cy="208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3518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6736" y="381000"/>
            <a:ext cx="8162925" cy="523220"/>
          </a:xfrm>
          <a:prstGeom prst="rect">
            <a:avLst/>
          </a:prstGeom>
        </p:spPr>
        <p:txBody>
          <a:bodyPr wrap="square">
            <a:spAutoFit/>
          </a:bodyPr>
          <a:lstStyle/>
          <a:p>
            <a:r>
              <a:rPr lang="en-US" sz="2800" b="1" dirty="0" smtClean="0"/>
              <a:t>NEGATIVE FEEDBACK</a:t>
            </a:r>
            <a:endParaRPr lang="en-US" sz="2800" b="1" dirty="0"/>
          </a:p>
        </p:txBody>
      </p:sp>
      <p:sp>
        <p:nvSpPr>
          <p:cNvPr id="6" name="Rectangle 5"/>
          <p:cNvSpPr/>
          <p:nvPr/>
        </p:nvSpPr>
        <p:spPr>
          <a:xfrm>
            <a:off x="381000" y="847494"/>
            <a:ext cx="8325915" cy="3416320"/>
          </a:xfrm>
          <a:prstGeom prst="rect">
            <a:avLst/>
          </a:prstGeom>
        </p:spPr>
        <p:txBody>
          <a:bodyPr wrap="square">
            <a:spAutoFit/>
          </a:bodyPr>
          <a:lstStyle/>
          <a:p>
            <a:pPr marL="342900" indent="-342900" algn="just" fontAlgn="base">
              <a:buFont typeface="Arial" pitchFamily="34" charset="0"/>
              <a:buChar char="•"/>
            </a:pPr>
            <a:r>
              <a:rPr lang="en-US" sz="2400" dirty="0"/>
              <a:t>When the feedback energy (voltage or current) is </a:t>
            </a:r>
            <a:r>
              <a:rPr lang="en-US" sz="2400" dirty="0" smtClean="0"/>
              <a:t>out of  </a:t>
            </a:r>
            <a:r>
              <a:rPr lang="en-US" sz="2400" dirty="0"/>
              <a:t>phase with the input signal and thus </a:t>
            </a:r>
            <a:r>
              <a:rPr lang="en-US" sz="2400" dirty="0" smtClean="0"/>
              <a:t>opposes it</a:t>
            </a:r>
            <a:r>
              <a:rPr lang="en-US" sz="2400" dirty="0"/>
              <a:t>, it is called </a:t>
            </a:r>
            <a:r>
              <a:rPr lang="en-US" sz="2400" dirty="0" smtClean="0"/>
              <a:t>negative  </a:t>
            </a:r>
            <a:r>
              <a:rPr lang="en-US" sz="2400" dirty="0"/>
              <a:t>feedback. </a:t>
            </a:r>
            <a:r>
              <a:rPr lang="en-US" sz="2400" dirty="0" smtClean="0"/>
              <a:t>Negative </a:t>
            </a:r>
            <a:r>
              <a:rPr lang="en-US" sz="2400" dirty="0"/>
              <a:t>feedback reduces the gain of the amplifier</a:t>
            </a:r>
            <a:r>
              <a:rPr lang="en-US" sz="2400" dirty="0" smtClean="0"/>
              <a:t>.</a:t>
            </a:r>
          </a:p>
          <a:p>
            <a:pPr marL="342900" indent="-342900" algn="just" fontAlgn="base">
              <a:buFont typeface="Arial" pitchFamily="34" charset="0"/>
              <a:buChar char="•"/>
            </a:pPr>
            <a:r>
              <a:rPr lang="en-US" sz="2400" dirty="0" smtClean="0"/>
              <a:t> </a:t>
            </a:r>
            <a:r>
              <a:rPr lang="en-US" sz="2400" dirty="0"/>
              <a:t>However, the advantages of negative feedback are: reduction in distortion, stability in gain, increased bandwidth and improved input and output impedances. </a:t>
            </a:r>
            <a:endParaRPr lang="en-US" sz="2400" dirty="0" smtClean="0"/>
          </a:p>
          <a:p>
            <a:pPr marL="342900" indent="-342900" algn="just" fontAlgn="base">
              <a:buFont typeface="Arial" pitchFamily="34" charset="0"/>
              <a:buChar char="•"/>
            </a:pPr>
            <a:r>
              <a:rPr lang="en-US" sz="2400" dirty="0" smtClean="0"/>
              <a:t>It </a:t>
            </a:r>
            <a:r>
              <a:rPr lang="en-US" sz="2400" dirty="0"/>
              <a:t>is due to these advantages that negative feedback is frequently employed in amplifiers</a:t>
            </a:r>
            <a:r>
              <a:rPr lang="en-US" sz="2400" dirty="0" smtClean="0"/>
              <a:t>.</a:t>
            </a:r>
          </a:p>
          <a:p>
            <a:pPr algn="ctr" fontAlgn="base"/>
            <a:r>
              <a:rPr lang="en-US" sz="2400" b="1" dirty="0" smtClean="0">
                <a:solidFill>
                  <a:srgbClr val="92D050"/>
                </a:solidFill>
              </a:rPr>
              <a:t>Block Diagram of Negative feedback</a:t>
            </a:r>
            <a:endParaRPr lang="en-US" sz="2400" b="1" dirty="0">
              <a:solidFill>
                <a:srgbClr val="92D05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555" y="4263814"/>
            <a:ext cx="52863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3696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89484" y="764232"/>
            <a:ext cx="8325915" cy="461665"/>
          </a:xfrm>
          <a:prstGeom prst="rect">
            <a:avLst/>
          </a:prstGeom>
        </p:spPr>
        <p:txBody>
          <a:bodyPr wrap="square">
            <a:spAutoFit/>
          </a:bodyPr>
          <a:lstStyle/>
          <a:p>
            <a:pPr algn="ctr" fontAlgn="base"/>
            <a:r>
              <a:rPr lang="en-US" sz="2400" b="1" dirty="0" smtClean="0"/>
              <a:t>COMPARISON BETWEEN POSITIVE AND NEGATIVE FEEDBACK</a:t>
            </a:r>
          </a:p>
        </p:txBody>
      </p:sp>
      <p:graphicFrame>
        <p:nvGraphicFramePr>
          <p:cNvPr id="7" name="Table 6"/>
          <p:cNvGraphicFramePr>
            <a:graphicFrameLocks noGrp="1"/>
          </p:cNvGraphicFramePr>
          <p:nvPr>
            <p:extLst>
              <p:ext uri="{D42A27DB-BD31-4B8C-83A1-F6EECF244321}">
                <p14:modId xmlns:p14="http://schemas.microsoft.com/office/powerpoint/2010/main" val="3817208885"/>
              </p:ext>
            </p:extLst>
          </p:nvPr>
        </p:nvGraphicFramePr>
        <p:xfrm>
          <a:off x="828142" y="1379220"/>
          <a:ext cx="7848600" cy="4023360"/>
        </p:xfrm>
        <a:graphic>
          <a:graphicData uri="http://schemas.openxmlformats.org/drawingml/2006/table">
            <a:tbl>
              <a:tblPr firstRow="1" bandRow="1">
                <a:tableStyleId>{5C22544A-7EE6-4342-B048-85BDC9FD1C3A}</a:tableStyleId>
              </a:tblPr>
              <a:tblGrid>
                <a:gridCol w="3924300"/>
                <a:gridCol w="3924300"/>
              </a:tblGrid>
              <a:tr h="3200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POSITIVE FEEDBACK</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NEGATIVE FEEDBACK</a:t>
                      </a:r>
                    </a:p>
                    <a:p>
                      <a:pPr algn="ctr"/>
                      <a:endParaRPr lang="en-US" dirty="0"/>
                    </a:p>
                  </a:txBody>
                  <a:tcPr/>
                </a:tc>
              </a:tr>
              <a:tr h="1188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When the feedback energy (voltage or current) is in phase with the input signal and thus aids , it is called positive feedback.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When the feedback energy (voltage or current) is out of phase with the input signal and thus opposes it, it is called negative feedback.</a:t>
                      </a:r>
                      <a:endParaRPr lang="en-US" dirty="0"/>
                    </a:p>
                  </a:txBody>
                  <a:tcPr/>
                </a:tc>
              </a:tr>
              <a:tr h="370840">
                <a:tc>
                  <a:txBody>
                    <a:bodyPr/>
                    <a:lstStyle/>
                    <a:p>
                      <a:r>
                        <a:rPr lang="en-US" sz="1800" dirty="0" smtClean="0"/>
                        <a:t>The positive feedback increases the gain of the amplifier</a:t>
                      </a:r>
                      <a:endParaRPr lang="en-US" dirty="0"/>
                    </a:p>
                  </a:txBody>
                  <a:tcPr/>
                </a:tc>
                <a:tc>
                  <a:txBody>
                    <a:bodyPr/>
                    <a:lstStyle/>
                    <a:p>
                      <a:r>
                        <a:rPr lang="en-US" sz="1800" dirty="0" smtClean="0"/>
                        <a:t>The negative feedback decreases the gain of the amplifier</a:t>
                      </a:r>
                      <a:endParaRPr lang="en-US" dirty="0"/>
                    </a:p>
                  </a:txBody>
                  <a:tcPr/>
                </a:tc>
              </a:tr>
              <a:tr h="370840">
                <a:tc>
                  <a:txBody>
                    <a:bodyPr/>
                    <a:lstStyle/>
                    <a:p>
                      <a:r>
                        <a:rPr lang="en-US" sz="1800" dirty="0" smtClean="0"/>
                        <a:t>It has the disadvantages of increased distortion and instability. </a:t>
                      </a:r>
                      <a:endParaRPr lang="en-US" dirty="0"/>
                    </a:p>
                  </a:txBody>
                  <a:tcPr/>
                </a:tc>
                <a:tc>
                  <a:txBody>
                    <a:bodyPr/>
                    <a:lstStyle/>
                    <a:p>
                      <a:r>
                        <a:rPr lang="en-US" sz="1800" dirty="0" smtClean="0"/>
                        <a:t>The distortion</a:t>
                      </a:r>
                      <a:r>
                        <a:rPr lang="en-US" sz="1800" baseline="0" dirty="0" smtClean="0"/>
                        <a:t> is less and the stability is more.</a:t>
                      </a:r>
                      <a:endParaRPr lang="en-US" dirty="0"/>
                    </a:p>
                  </a:txBody>
                  <a:tcPr/>
                </a:tc>
              </a:tr>
              <a:tr h="370840">
                <a:tc>
                  <a:txBody>
                    <a:bodyPr/>
                    <a:lstStyle/>
                    <a:p>
                      <a:r>
                        <a:rPr lang="en-US" sz="1800" dirty="0" smtClean="0"/>
                        <a:t>Positive feedback is employed in Oscillators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Negative feedback is</a:t>
                      </a:r>
                      <a:r>
                        <a:rPr lang="en-US" sz="1800" baseline="0" dirty="0" smtClean="0"/>
                        <a:t> </a:t>
                      </a:r>
                      <a:r>
                        <a:rPr lang="en-US" sz="1800" dirty="0" smtClean="0"/>
                        <a:t> employed in amplifiers. </a:t>
                      </a:r>
                      <a:endParaRPr lang="en-US" dirty="0" smtClean="0"/>
                    </a:p>
                    <a:p>
                      <a:endParaRPr lang="en-US" dirty="0"/>
                    </a:p>
                  </a:txBody>
                  <a:tcPr/>
                </a:tc>
              </a:tr>
            </a:tbl>
          </a:graphicData>
        </a:graphic>
      </p:graphicFrame>
    </p:spTree>
    <p:extLst>
      <p:ext uri="{BB962C8B-B14F-4D97-AF65-F5344CB8AC3E}">
        <p14:creationId xmlns:p14="http://schemas.microsoft.com/office/powerpoint/2010/main" val="36223696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925" y="444098"/>
            <a:ext cx="8229600" cy="5973762"/>
          </a:xfrm>
        </p:spPr>
        <p:txBody>
          <a:bodyPr>
            <a:normAutofit fontScale="90000"/>
          </a:bodyPr>
          <a:lstStyle/>
          <a:p>
            <a:pPr algn="l"/>
            <a:r>
              <a:rPr lang="en-US" sz="3600" b="1" dirty="0" smtClean="0"/>
              <a:t>OSCILLATOR </a:t>
            </a:r>
            <a:r>
              <a:rPr lang="en-US" sz="2000" b="1" dirty="0"/>
              <a:t/>
            </a:r>
            <a:br>
              <a:rPr lang="en-US" sz="2000" b="1" dirty="0"/>
            </a:br>
            <a:r>
              <a:rPr lang="en-US" sz="2700" dirty="0" smtClean="0">
                <a:solidFill>
                  <a:srgbClr val="FF0000"/>
                </a:solidFill>
              </a:rPr>
              <a:t>An </a:t>
            </a:r>
            <a:r>
              <a:rPr lang="en-US" sz="2700" b="1" dirty="0">
                <a:solidFill>
                  <a:srgbClr val="FF0000"/>
                </a:solidFill>
              </a:rPr>
              <a:t>oscillator</a:t>
            </a:r>
            <a:r>
              <a:rPr lang="en-US" sz="2700" dirty="0">
                <a:solidFill>
                  <a:srgbClr val="FF0000"/>
                </a:solidFill>
              </a:rPr>
              <a:t> is a circuit which produces a continuous, repeated, alternating waveform without any input</a:t>
            </a:r>
            <a:r>
              <a:rPr lang="en-US" sz="2700" dirty="0"/>
              <a:t>. </a:t>
            </a:r>
            <a:r>
              <a:rPr lang="en-US" sz="2700" dirty="0" smtClean="0"/>
              <a:t/>
            </a:r>
            <a:br>
              <a:rPr lang="en-US" sz="2700" dirty="0" smtClean="0"/>
            </a:br>
            <a:r>
              <a:rPr lang="en-US" sz="2700" dirty="0" smtClean="0"/>
              <a:t>Oscillators </a:t>
            </a:r>
            <a:r>
              <a:rPr lang="en-US" sz="2700" dirty="0"/>
              <a:t>basically convert unidirectional current flow from a DC source into an alternating waveform which is of the desired frequency, as decided by its circuit components.</a:t>
            </a:r>
            <a:br>
              <a:rPr lang="en-US" sz="2700" dirty="0"/>
            </a:br>
            <a:r>
              <a:rPr lang="en-US" sz="2700" b="1" dirty="0" smtClean="0">
                <a:solidFill>
                  <a:srgbClr val="00B050"/>
                </a:solidFill>
              </a:rPr>
              <a:t>Basic Principle:</a:t>
            </a:r>
            <a:br>
              <a:rPr lang="en-US" sz="2700" b="1" dirty="0" smtClean="0">
                <a:solidFill>
                  <a:srgbClr val="00B050"/>
                </a:solidFill>
              </a:rPr>
            </a:br>
            <a:r>
              <a:rPr lang="en-US" sz="2700" dirty="0" smtClean="0"/>
              <a:t>The </a:t>
            </a:r>
            <a:r>
              <a:rPr lang="en-US" sz="2700" dirty="0"/>
              <a:t>basic principle behind the working of oscillators can be understood by analyzing the behavior of an LC tank </a:t>
            </a:r>
            <a:r>
              <a:rPr lang="en-US" sz="2700" dirty="0" smtClean="0"/>
              <a:t>circuit.</a:t>
            </a:r>
            <a:br>
              <a:rPr lang="en-US" sz="2700" dirty="0" smtClean="0"/>
            </a:br>
            <a:r>
              <a:rPr lang="en-US" sz="2700" dirty="0" smtClean="0"/>
              <a:t>It </a:t>
            </a:r>
            <a:r>
              <a:rPr lang="en-US" sz="2700" dirty="0" smtClean="0">
                <a:solidFill>
                  <a:srgbClr val="FF0000"/>
                </a:solidFill>
              </a:rPr>
              <a:t>employs </a:t>
            </a:r>
            <a:r>
              <a:rPr lang="en-US" sz="2700" dirty="0">
                <a:solidFill>
                  <a:srgbClr val="FF0000"/>
                </a:solidFill>
              </a:rPr>
              <a:t>an </a:t>
            </a:r>
            <a:r>
              <a:rPr lang="en-US" sz="2700" dirty="0">
                <a:solidFill>
                  <a:srgbClr val="FF0000"/>
                </a:solidFill>
                <a:hlinkClick r:id="rId2"/>
              </a:rPr>
              <a:t>inductor</a:t>
            </a:r>
            <a:r>
              <a:rPr lang="en-US" sz="2700" dirty="0">
                <a:solidFill>
                  <a:srgbClr val="FF0000"/>
                </a:solidFill>
              </a:rPr>
              <a:t> L and a completely pre-charged </a:t>
            </a:r>
            <a:r>
              <a:rPr lang="en-US" sz="2700" dirty="0">
                <a:solidFill>
                  <a:srgbClr val="FF0000"/>
                </a:solidFill>
                <a:hlinkClick r:id="rId3"/>
              </a:rPr>
              <a:t>capacitor</a:t>
            </a:r>
            <a:r>
              <a:rPr lang="en-US" sz="2700" dirty="0">
                <a:solidFill>
                  <a:srgbClr val="FF0000"/>
                </a:solidFill>
              </a:rPr>
              <a:t> </a:t>
            </a:r>
            <a:r>
              <a:rPr lang="en-US" sz="2700" dirty="0"/>
              <a:t>C as its components. </a:t>
            </a:r>
            <a:r>
              <a:rPr lang="en-US" sz="2700" dirty="0" smtClean="0"/>
              <a:t/>
            </a:r>
            <a:br>
              <a:rPr lang="en-US" sz="2700" dirty="0" smtClean="0"/>
            </a:br>
            <a:r>
              <a:rPr lang="en-US" sz="2700" dirty="0" smtClean="0"/>
              <a:t>Here</a:t>
            </a:r>
            <a:r>
              <a:rPr lang="en-US" sz="2700" dirty="0"/>
              <a:t>, at first, the capacitor starts to discharge via the inductor, which results in the conversion of its electrical energy into the electromagnetic field, which can be stored in the inductor</a:t>
            </a:r>
            <a:r>
              <a:rPr lang="en-US" sz="2700" dirty="0" smtClean="0"/>
              <a:t>.</a:t>
            </a:r>
            <a:br>
              <a:rPr lang="en-US" sz="2700" dirty="0" smtClean="0"/>
            </a:br>
            <a:r>
              <a:rPr lang="en-US" sz="2700" dirty="0"/>
              <a:t/>
            </a:r>
            <a:br>
              <a:rPr lang="en-US" sz="2700" dirty="0"/>
            </a:br>
            <a:endParaRPr lang="en-US" sz="2700" dirty="0"/>
          </a:p>
        </p:txBody>
      </p:sp>
      <p:sp>
        <p:nvSpPr>
          <p:cNvPr id="3" name="Rectangle 2"/>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9140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5973762"/>
          </a:xfrm>
        </p:spPr>
        <p:txBody>
          <a:bodyPr>
            <a:normAutofit/>
          </a:bodyPr>
          <a:lstStyle/>
          <a:p>
            <a:pPr algn="l"/>
            <a:r>
              <a:rPr lang="en-US" sz="2700" b="1" dirty="0">
                <a:solidFill>
                  <a:srgbClr val="00B050"/>
                </a:solidFill>
              </a:rPr>
              <a:t>Basic Principle:</a:t>
            </a:r>
            <a:br>
              <a:rPr lang="en-US" sz="2700" b="1" dirty="0">
                <a:solidFill>
                  <a:srgbClr val="00B050"/>
                </a:solidFill>
              </a:rPr>
            </a:br>
            <a:r>
              <a:rPr lang="en-US" sz="2700" dirty="0" smtClean="0"/>
              <a:t>Once </a:t>
            </a:r>
            <a:r>
              <a:rPr lang="en-US" sz="2700" dirty="0"/>
              <a:t>the capacitor discharges completely, there will be no current flow in the circuit.</a:t>
            </a:r>
            <a:br>
              <a:rPr lang="en-US" sz="2700" dirty="0"/>
            </a:br>
            <a:r>
              <a:rPr lang="en-US" sz="2700" dirty="0" smtClean="0"/>
              <a:t>The </a:t>
            </a:r>
            <a:r>
              <a:rPr lang="en-US" sz="2700" b="1" dirty="0">
                <a:solidFill>
                  <a:srgbClr val="00B0F0"/>
                </a:solidFill>
              </a:rPr>
              <a:t>stored electromagnetic </a:t>
            </a:r>
            <a:r>
              <a:rPr lang="en-US" sz="2700" dirty="0"/>
              <a:t>field would have generated a back-</a:t>
            </a:r>
            <a:r>
              <a:rPr lang="en-US" sz="2700" dirty="0" err="1"/>
              <a:t>emf</a:t>
            </a:r>
            <a:r>
              <a:rPr lang="en-US" sz="2700" dirty="0"/>
              <a:t> which results in the flow of </a:t>
            </a:r>
            <a:r>
              <a:rPr lang="en-US" sz="2700" dirty="0">
                <a:hlinkClick r:id="rId2"/>
              </a:rPr>
              <a:t>current</a:t>
            </a:r>
            <a:r>
              <a:rPr lang="en-US" sz="2700" dirty="0"/>
              <a:t> through the circuit in the same direction as that of before. </a:t>
            </a:r>
            <a:r>
              <a:rPr lang="en-US" sz="2700" dirty="0" smtClean="0"/>
              <a:t/>
            </a:r>
            <a:br>
              <a:rPr lang="en-US" sz="2700" dirty="0" smtClean="0"/>
            </a:br>
            <a:r>
              <a:rPr lang="en-US" sz="2700" dirty="0" smtClean="0"/>
              <a:t>This </a:t>
            </a:r>
            <a:r>
              <a:rPr lang="en-US" sz="2700" dirty="0">
                <a:solidFill>
                  <a:srgbClr val="FF0000"/>
                </a:solidFill>
              </a:rPr>
              <a:t>current flow through the circuit continues until the electromagnetic field collapses</a:t>
            </a:r>
            <a:r>
              <a:rPr lang="en-US" sz="2700" dirty="0"/>
              <a:t> which result in the back-conversion of electromagnetic energy into electrical form, causing the cycle to repeat. </a:t>
            </a:r>
            <a:r>
              <a:rPr lang="en-US" sz="2700" dirty="0" smtClean="0"/>
              <a:t/>
            </a:r>
            <a:br>
              <a:rPr lang="en-US" sz="2700" dirty="0" smtClean="0"/>
            </a:br>
            <a:r>
              <a:rPr lang="en-US" sz="2700" dirty="0" smtClean="0"/>
              <a:t>However</a:t>
            </a:r>
            <a:r>
              <a:rPr lang="en-US" sz="2700" dirty="0"/>
              <a:t>, </a:t>
            </a:r>
            <a:r>
              <a:rPr lang="en-US" sz="2700" dirty="0">
                <a:solidFill>
                  <a:srgbClr val="FF0000"/>
                </a:solidFill>
              </a:rPr>
              <a:t>now the capacitor would have charged </a:t>
            </a:r>
            <a:r>
              <a:rPr lang="en-US" sz="2700" dirty="0"/>
              <a:t>with the opposite polarity, due to which one gets an oscillating waveform as the output.</a:t>
            </a:r>
            <a:r>
              <a:rPr lang="en-US" sz="2700" b="1" dirty="0" smtClean="0"/>
              <a:t> </a:t>
            </a:r>
            <a:r>
              <a:rPr lang="en-US" sz="2700" dirty="0" smtClean="0"/>
              <a:t> </a:t>
            </a:r>
            <a:r>
              <a:rPr lang="en-US" sz="2700" dirty="0"/>
              <a:t/>
            </a:r>
            <a:br>
              <a:rPr lang="en-US" sz="2700" dirty="0"/>
            </a:br>
            <a:endParaRPr lang="en-US" sz="2700" dirty="0"/>
          </a:p>
        </p:txBody>
      </p:sp>
      <p:sp>
        <p:nvSpPr>
          <p:cNvPr id="3" name="Rectangle 2"/>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25736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5791200"/>
          </a:xfrm>
        </p:spPr>
        <p:txBody>
          <a:bodyPr>
            <a:normAutofit fontScale="90000"/>
          </a:bodyPr>
          <a:lstStyle/>
          <a:p>
            <a:pPr algn="l"/>
            <a:r>
              <a:rPr lang="en-US" sz="2800" dirty="0" smtClean="0"/>
              <a:t/>
            </a:r>
            <a:br>
              <a:rPr lang="en-US" sz="2800" dirty="0" smtClean="0"/>
            </a:br>
            <a:r>
              <a:rPr lang="en-US" sz="2800" dirty="0" smtClean="0"/>
              <a:t/>
            </a:r>
            <a:br>
              <a:rPr lang="en-US" sz="2800" dirty="0" smtClean="0"/>
            </a:br>
            <a:r>
              <a:rPr lang="en-US" sz="2800" dirty="0"/>
              <a:t>General Block </a:t>
            </a:r>
            <a:r>
              <a:rPr lang="en-US" sz="2800" dirty="0" smtClean="0"/>
              <a:t>Diagram of oscillator</a:t>
            </a: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400" dirty="0" smtClean="0"/>
              <a:t>Practically</a:t>
            </a:r>
            <a:r>
              <a:rPr lang="en-US" sz="2400" dirty="0"/>
              <a:t>, the </a:t>
            </a:r>
            <a:r>
              <a:rPr lang="en-US" sz="2400" b="1" dirty="0"/>
              <a:t>oscillators</a:t>
            </a:r>
            <a:r>
              <a:rPr lang="en-US" sz="2400" dirty="0"/>
              <a:t> are nothing but the amplifier circuits which are provided with a positive or regenerative feedback wherein a part of the output signal is fed back to the </a:t>
            </a:r>
            <a:r>
              <a:rPr lang="en-US" sz="2400" dirty="0" smtClean="0"/>
              <a:t>input.</a:t>
            </a:r>
            <a:br>
              <a:rPr lang="en-US" sz="2400" dirty="0" smtClean="0"/>
            </a:br>
            <a:r>
              <a:rPr lang="en-US" sz="2400" dirty="0" smtClean="0"/>
              <a:t>Here </a:t>
            </a:r>
            <a:r>
              <a:rPr lang="en-US" sz="2400" dirty="0"/>
              <a:t>the amplifier consists of an amplifying </a:t>
            </a:r>
            <a:r>
              <a:rPr lang="en-US" sz="2400" dirty="0">
                <a:hlinkClick r:id="rId2"/>
              </a:rPr>
              <a:t>active element</a:t>
            </a:r>
            <a:r>
              <a:rPr lang="en-US" sz="2400" dirty="0"/>
              <a:t> which can be a </a:t>
            </a:r>
            <a:r>
              <a:rPr lang="en-US" sz="2400" dirty="0">
                <a:hlinkClick r:id="rId3"/>
              </a:rPr>
              <a:t>transistor</a:t>
            </a:r>
            <a:r>
              <a:rPr lang="en-US" sz="2400" dirty="0"/>
              <a:t> or an </a:t>
            </a:r>
            <a:r>
              <a:rPr lang="en-US" sz="2400" dirty="0">
                <a:hlinkClick r:id="rId4"/>
              </a:rPr>
              <a:t>Op-Amp</a:t>
            </a:r>
            <a:r>
              <a:rPr lang="en-US" sz="2400" dirty="0"/>
              <a:t> and the back-fed in-phase signal is held responsible to keep-up (sustain) the oscillations by making-up for the losses in the circuit.</a:t>
            </a:r>
            <a:br>
              <a:rPr lang="en-US" sz="2400" dirty="0"/>
            </a:br>
            <a:r>
              <a:rPr lang="en-US" sz="2400" dirty="0">
                <a:solidFill>
                  <a:srgbClr val="FF0000"/>
                </a:solidFill>
              </a:rPr>
              <a:t>The requirements for oscillation are described by the </a:t>
            </a:r>
            <a:r>
              <a:rPr lang="en-US" sz="2400" dirty="0" err="1">
                <a:solidFill>
                  <a:srgbClr val="FF0000"/>
                </a:solidFill>
              </a:rPr>
              <a:t>Baukhausen</a:t>
            </a:r>
            <a:r>
              <a:rPr lang="en-US" sz="2400" dirty="0">
                <a:solidFill>
                  <a:srgbClr val="FF0000"/>
                </a:solidFill>
              </a:rPr>
              <a:t> criterion: </a:t>
            </a:r>
            <a:br>
              <a:rPr lang="en-US" sz="2400" dirty="0">
                <a:solidFill>
                  <a:srgbClr val="FF0000"/>
                </a:solidFill>
              </a:rPr>
            </a:br>
            <a:r>
              <a:rPr lang="en-US" sz="2400" dirty="0"/>
              <a:t> </a:t>
            </a:r>
            <a:r>
              <a:rPr lang="en-US" sz="2400" b="1" dirty="0">
                <a:solidFill>
                  <a:srgbClr val="00B0F0"/>
                </a:solidFill>
              </a:rPr>
              <a:t>The magnitude of the loop gain Aβ must be 1</a:t>
            </a:r>
            <a:br>
              <a:rPr lang="en-US" sz="2400" b="1" dirty="0">
                <a:solidFill>
                  <a:srgbClr val="00B0F0"/>
                </a:solidFill>
              </a:rPr>
            </a:br>
            <a:r>
              <a:rPr lang="en-US" sz="2400" b="1" dirty="0">
                <a:solidFill>
                  <a:srgbClr val="00B0F0"/>
                </a:solidFill>
              </a:rPr>
              <a:t> </a:t>
            </a:r>
            <a:r>
              <a:rPr lang="en-US" sz="2400" b="1" dirty="0" smtClean="0">
                <a:solidFill>
                  <a:srgbClr val="00B0F0"/>
                </a:solidFill>
              </a:rPr>
              <a:t> </a:t>
            </a:r>
            <a:r>
              <a:rPr lang="en-US" sz="2400" b="1" dirty="0">
                <a:solidFill>
                  <a:srgbClr val="00B0F0"/>
                </a:solidFill>
              </a:rPr>
              <a:t>The phase shift of the loop gain A β must be 0</a:t>
            </a:r>
            <a:r>
              <a:rPr lang="en-US" sz="2400" b="1" baseline="30000" dirty="0">
                <a:solidFill>
                  <a:srgbClr val="00B0F0"/>
                </a:solidFill>
              </a:rPr>
              <a:t>o</a:t>
            </a:r>
            <a:r>
              <a:rPr lang="en-US" sz="2400" b="1" dirty="0">
                <a:solidFill>
                  <a:srgbClr val="00B0F0"/>
                </a:solidFill>
              </a:rPr>
              <a:t> or 360</a:t>
            </a:r>
            <a:r>
              <a:rPr lang="en-US" sz="2400" b="1" baseline="30000" dirty="0">
                <a:solidFill>
                  <a:srgbClr val="00B0F0"/>
                </a:solidFill>
              </a:rPr>
              <a:t>o</a:t>
            </a:r>
            <a:r>
              <a:rPr lang="en-US" sz="2400" b="1" dirty="0">
                <a:solidFill>
                  <a:srgbClr val="00B0F0"/>
                </a:solidFill>
              </a:rPr>
              <a:t> or </a:t>
            </a:r>
            <a:r>
              <a:rPr lang="en-US" sz="2400" b="1" dirty="0" smtClean="0">
                <a:solidFill>
                  <a:srgbClr val="00B0F0"/>
                </a:solidFill>
              </a:rPr>
              <a:t>integral   multiple of 2</a:t>
            </a:r>
            <a:r>
              <a:rPr lang="en-US" sz="2000" b="1" dirty="0" smtClean="0">
                <a:solidFill>
                  <a:srgbClr val="00B0F0"/>
                </a:solidFill>
              </a:rPr>
              <a:t>∏</a:t>
            </a:r>
            <a:r>
              <a:rPr lang="en-US" sz="1600" b="1" dirty="0" smtClean="0">
                <a:solidFill>
                  <a:srgbClr val="00B0F0"/>
                </a:solidFill>
              </a:rPr>
              <a:t>.</a:t>
            </a:r>
            <a:r>
              <a:rPr lang="en-US" sz="2400" b="1" dirty="0">
                <a:solidFill>
                  <a:srgbClr val="00B0F0"/>
                </a:solidFill>
              </a:rPr>
              <a:t/>
            </a:r>
            <a:br>
              <a:rPr lang="en-US" sz="2400" b="1" dirty="0">
                <a:solidFill>
                  <a:srgbClr val="00B0F0"/>
                </a:solidFill>
              </a:rPr>
            </a:br>
            <a:r>
              <a:rPr lang="en-US" sz="2400" dirty="0"/>
              <a:t/>
            </a:r>
            <a:br>
              <a:rPr lang="en-US" sz="2400" dirty="0"/>
            </a:br>
            <a:endParaRPr lang="en-US" sz="2400" dirty="0"/>
          </a:p>
        </p:txBody>
      </p:sp>
      <p:sp>
        <p:nvSpPr>
          <p:cNvPr id="3" name="Rectangle 2"/>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924778"/>
            <a:ext cx="5687027" cy="1233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281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33012" cy="5715000"/>
          </a:xfrm>
        </p:spPr>
        <p:txBody>
          <a:bodyPr>
            <a:noAutofit/>
          </a:bodyPr>
          <a:lstStyle/>
          <a:p>
            <a:pPr marL="53975" indent="-53975" algn="l"/>
            <a:r>
              <a:rPr lang="en-US" sz="2800" b="1" dirty="0" smtClean="0"/>
              <a:t>TYPES OF OSCILLATORS</a:t>
            </a:r>
            <a:r>
              <a:rPr lang="en-US" sz="1600" dirty="0"/>
              <a:t/>
            </a:r>
            <a:br>
              <a:rPr lang="en-US" sz="1600" dirty="0"/>
            </a:br>
            <a:r>
              <a:rPr lang="en-US" sz="2400" dirty="0" smtClean="0"/>
              <a:t>Classification </a:t>
            </a:r>
            <a:r>
              <a:rPr lang="en-US" sz="2400" dirty="0"/>
              <a:t>Based on the Feedback Mechanism: </a:t>
            </a:r>
            <a:r>
              <a:rPr lang="en-US" sz="2400" dirty="0" smtClean="0"/>
              <a:t/>
            </a:r>
            <a:br>
              <a:rPr lang="en-US" sz="2400" dirty="0" smtClean="0"/>
            </a:br>
            <a:r>
              <a:rPr lang="en-US" sz="2400" i="1" dirty="0" smtClean="0">
                <a:solidFill>
                  <a:srgbClr val="FF0000"/>
                </a:solidFill>
              </a:rPr>
              <a:t>Positive </a:t>
            </a:r>
            <a:r>
              <a:rPr lang="en-US" sz="2400" i="1" dirty="0">
                <a:solidFill>
                  <a:srgbClr val="FF0000"/>
                </a:solidFill>
              </a:rPr>
              <a:t>Feedback Oscillators </a:t>
            </a:r>
            <a:r>
              <a:rPr lang="en-US" sz="2400" i="1" dirty="0" smtClean="0">
                <a:solidFill>
                  <a:srgbClr val="FF0000"/>
                </a:solidFill>
              </a:rPr>
              <a:t/>
            </a:r>
            <a:br>
              <a:rPr lang="en-US" sz="2400" i="1" dirty="0" smtClean="0">
                <a:solidFill>
                  <a:srgbClr val="FF0000"/>
                </a:solidFill>
              </a:rPr>
            </a:br>
            <a:r>
              <a:rPr lang="en-US" sz="2400" i="1" dirty="0" smtClean="0">
                <a:solidFill>
                  <a:srgbClr val="FF0000"/>
                </a:solidFill>
              </a:rPr>
              <a:t>Negative </a:t>
            </a:r>
            <a:r>
              <a:rPr lang="en-US" sz="2400" i="1" dirty="0">
                <a:solidFill>
                  <a:srgbClr val="FF0000"/>
                </a:solidFill>
              </a:rPr>
              <a:t>Feedback </a:t>
            </a:r>
            <a:r>
              <a:rPr lang="en-US" sz="2400" i="1" dirty="0" smtClean="0">
                <a:solidFill>
                  <a:srgbClr val="FF0000"/>
                </a:solidFill>
              </a:rPr>
              <a:t>Oscillators</a:t>
            </a:r>
            <a:r>
              <a:rPr lang="en-US" sz="2400" i="1" dirty="0">
                <a:solidFill>
                  <a:srgbClr val="FF0000"/>
                </a:solidFill>
              </a:rPr>
              <a:t/>
            </a:r>
            <a:br>
              <a:rPr lang="en-US" sz="2400" i="1" dirty="0">
                <a:solidFill>
                  <a:srgbClr val="FF0000"/>
                </a:solidFill>
              </a:rPr>
            </a:br>
            <a:r>
              <a:rPr lang="en-US" sz="2400" dirty="0"/>
              <a:t>Classification Based on the Shape of the Output Waveform: </a:t>
            </a:r>
            <a:r>
              <a:rPr lang="en-US" sz="2400" dirty="0" smtClean="0"/>
              <a:t/>
            </a:r>
            <a:br>
              <a:rPr lang="en-US" sz="2400" dirty="0" smtClean="0"/>
            </a:br>
            <a:r>
              <a:rPr lang="en-US" sz="2400" b="1" i="1" dirty="0" smtClean="0">
                <a:solidFill>
                  <a:srgbClr val="00B050"/>
                </a:solidFill>
              </a:rPr>
              <a:t>Sine </a:t>
            </a:r>
            <a:r>
              <a:rPr lang="en-US" sz="2400" b="1" i="1" dirty="0">
                <a:solidFill>
                  <a:srgbClr val="00B050"/>
                </a:solidFill>
              </a:rPr>
              <a:t>Wave </a:t>
            </a:r>
            <a:r>
              <a:rPr lang="en-US" sz="2400" b="1" i="1" dirty="0" smtClean="0">
                <a:solidFill>
                  <a:srgbClr val="00B050"/>
                </a:solidFill>
              </a:rPr>
              <a:t>Oscillators </a:t>
            </a:r>
            <a:br>
              <a:rPr lang="en-US" sz="2400" b="1" i="1" dirty="0" smtClean="0">
                <a:solidFill>
                  <a:srgbClr val="00B050"/>
                </a:solidFill>
              </a:rPr>
            </a:br>
            <a:r>
              <a:rPr lang="en-US" sz="2400" b="1" i="1" dirty="0" smtClean="0">
                <a:solidFill>
                  <a:srgbClr val="00B050"/>
                </a:solidFill>
              </a:rPr>
              <a:t>Square </a:t>
            </a:r>
            <a:r>
              <a:rPr lang="en-US" sz="2400" b="1" i="1" dirty="0">
                <a:solidFill>
                  <a:srgbClr val="00B050"/>
                </a:solidFill>
              </a:rPr>
              <a:t>or Rectangular Wave </a:t>
            </a:r>
            <a:r>
              <a:rPr lang="en-US" sz="2400" b="1" i="1" dirty="0" smtClean="0">
                <a:solidFill>
                  <a:srgbClr val="00B050"/>
                </a:solidFill>
              </a:rPr>
              <a:t>oscillators</a:t>
            </a:r>
            <a:br>
              <a:rPr lang="en-US" sz="2400" b="1" i="1" dirty="0" smtClean="0">
                <a:solidFill>
                  <a:srgbClr val="00B050"/>
                </a:solidFill>
              </a:rPr>
            </a:br>
            <a:r>
              <a:rPr lang="en-US" sz="2400" b="1" i="1" dirty="0" smtClean="0">
                <a:solidFill>
                  <a:srgbClr val="00B050"/>
                </a:solidFill>
              </a:rPr>
              <a:t> </a:t>
            </a:r>
            <a:r>
              <a:rPr lang="en-US" sz="2400" b="1" i="1" dirty="0">
                <a:solidFill>
                  <a:srgbClr val="00B050"/>
                </a:solidFill>
              </a:rPr>
              <a:t>Sweep Oscillators</a:t>
            </a:r>
            <a:r>
              <a:rPr lang="en-US" sz="2400" dirty="0"/>
              <a:t> </a:t>
            </a:r>
            <a:br>
              <a:rPr lang="en-US" sz="2400" dirty="0"/>
            </a:br>
            <a:r>
              <a:rPr lang="en-US" sz="2400" dirty="0"/>
              <a:t>Classification Based on the Nature of the Frequency </a:t>
            </a:r>
            <a:r>
              <a:rPr lang="en-US" sz="2400" dirty="0" smtClean="0"/>
              <a:t>:</a:t>
            </a:r>
            <a:r>
              <a:rPr lang="en-US" sz="2400" dirty="0"/>
              <a:t/>
            </a:r>
            <a:br>
              <a:rPr lang="en-US" sz="2400" dirty="0"/>
            </a:br>
            <a:r>
              <a:rPr lang="en-US" sz="2400" b="1" i="1" dirty="0" smtClean="0">
                <a:solidFill>
                  <a:srgbClr val="00B0F0"/>
                </a:solidFill>
              </a:rPr>
              <a:t>Fixed </a:t>
            </a:r>
            <a:r>
              <a:rPr lang="en-US" sz="2400" b="1" i="1" dirty="0">
                <a:solidFill>
                  <a:srgbClr val="00B0F0"/>
                </a:solidFill>
              </a:rPr>
              <a:t>Frequency Oscillators </a:t>
            </a:r>
            <a:br>
              <a:rPr lang="en-US" sz="2400" b="1" i="1" dirty="0">
                <a:solidFill>
                  <a:srgbClr val="00B0F0"/>
                </a:solidFill>
              </a:rPr>
            </a:br>
            <a:r>
              <a:rPr lang="en-US" sz="2400" b="1" i="1" dirty="0">
                <a:solidFill>
                  <a:srgbClr val="00B0F0"/>
                </a:solidFill>
              </a:rPr>
              <a:t>Variable or Tunable Frequency </a:t>
            </a:r>
            <a:r>
              <a:rPr lang="en-US" sz="2400" b="1" i="1" dirty="0" smtClean="0">
                <a:solidFill>
                  <a:srgbClr val="00B0F0"/>
                </a:solidFill>
              </a:rPr>
              <a:t>Oscillators</a:t>
            </a:r>
            <a:r>
              <a:rPr lang="en-US" sz="2400" dirty="0"/>
              <a:t/>
            </a:r>
            <a:br>
              <a:rPr lang="en-US" sz="2400" dirty="0"/>
            </a:br>
            <a:r>
              <a:rPr lang="en-US" sz="2400" dirty="0"/>
              <a:t>Classification Based on the type of the Frequency Control Used: </a:t>
            </a:r>
            <a:br>
              <a:rPr lang="en-US" sz="2400" dirty="0"/>
            </a:br>
            <a:r>
              <a:rPr lang="en-US" sz="2400" b="1" i="1" dirty="0">
                <a:solidFill>
                  <a:srgbClr val="92D050"/>
                </a:solidFill>
              </a:rPr>
              <a:t>RC Oscillators </a:t>
            </a:r>
            <a:br>
              <a:rPr lang="en-US" sz="2400" b="1" i="1" dirty="0">
                <a:solidFill>
                  <a:srgbClr val="92D050"/>
                </a:solidFill>
              </a:rPr>
            </a:br>
            <a:r>
              <a:rPr lang="en-US" sz="2400" b="1" i="1" dirty="0">
                <a:solidFill>
                  <a:srgbClr val="92D050"/>
                </a:solidFill>
              </a:rPr>
              <a:t>LC Oscillators </a:t>
            </a:r>
            <a:br>
              <a:rPr lang="en-US" sz="2400" b="1" i="1" dirty="0">
                <a:solidFill>
                  <a:srgbClr val="92D050"/>
                </a:solidFill>
              </a:rPr>
            </a:br>
            <a:r>
              <a:rPr lang="en-US" sz="2400" b="1" i="1" dirty="0">
                <a:solidFill>
                  <a:srgbClr val="92D050"/>
                </a:solidFill>
              </a:rPr>
              <a:t>Crystal </a:t>
            </a:r>
            <a:r>
              <a:rPr lang="en-US" sz="2400" b="1" i="1" dirty="0" smtClean="0">
                <a:solidFill>
                  <a:srgbClr val="92D050"/>
                </a:solidFill>
              </a:rPr>
              <a:t>Oscillators</a:t>
            </a:r>
            <a:endParaRPr lang="en-US" sz="2400" dirty="0"/>
          </a:p>
        </p:txBody>
      </p:sp>
      <p:sp>
        <p:nvSpPr>
          <p:cNvPr id="3" name="Rectangle 2"/>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281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3048000"/>
          </a:xfrm>
        </p:spPr>
        <p:txBody>
          <a:bodyPr>
            <a:noAutofit/>
          </a:bodyPr>
          <a:lstStyle/>
          <a:p>
            <a:pPr algn="l"/>
            <a:r>
              <a:rPr lang="en-US" sz="2800" b="1" dirty="0" smtClean="0"/>
              <a:t>TYPES OF OSCILLATORS</a:t>
            </a:r>
            <a:r>
              <a:rPr lang="en-US" sz="1600" dirty="0"/>
              <a:t/>
            </a:r>
            <a:br>
              <a:rPr lang="en-US" sz="1600" dirty="0"/>
            </a:br>
            <a:r>
              <a:rPr lang="en-US" sz="2400" dirty="0" smtClean="0"/>
              <a:t>Classification </a:t>
            </a:r>
            <a:r>
              <a:rPr lang="en-US" sz="2400" dirty="0"/>
              <a:t>Based on the Frequency of the Output Signal</a:t>
            </a:r>
            <a:r>
              <a:rPr lang="en-US" sz="2400" dirty="0" smtClean="0"/>
              <a:t>:</a:t>
            </a:r>
            <a:br>
              <a:rPr lang="en-US" sz="2400" dirty="0" smtClean="0"/>
            </a:br>
            <a:r>
              <a:rPr lang="en-US" sz="2400" dirty="0"/>
              <a:t> </a:t>
            </a:r>
            <a:r>
              <a:rPr lang="en-US" sz="2400" b="1" i="1" dirty="0">
                <a:solidFill>
                  <a:srgbClr val="0070C0"/>
                </a:solidFill>
              </a:rPr>
              <a:t>Low-Frequency </a:t>
            </a:r>
            <a:r>
              <a:rPr lang="en-US" sz="2400" b="1" i="1" dirty="0" smtClean="0">
                <a:solidFill>
                  <a:srgbClr val="0070C0"/>
                </a:solidFill>
              </a:rPr>
              <a:t>Oscillators</a:t>
            </a:r>
            <a:br>
              <a:rPr lang="en-US" sz="2400" b="1" i="1" dirty="0" smtClean="0">
                <a:solidFill>
                  <a:srgbClr val="0070C0"/>
                </a:solidFill>
              </a:rPr>
            </a:br>
            <a:r>
              <a:rPr lang="en-US" sz="2400" b="1" i="1" dirty="0" smtClean="0">
                <a:solidFill>
                  <a:srgbClr val="0070C0"/>
                </a:solidFill>
              </a:rPr>
              <a:t> </a:t>
            </a:r>
            <a:r>
              <a:rPr lang="en-US" sz="2400" b="1" i="1" dirty="0">
                <a:solidFill>
                  <a:srgbClr val="0070C0"/>
                </a:solidFill>
              </a:rPr>
              <a:t>Audio Oscillators</a:t>
            </a:r>
            <a:r>
              <a:rPr lang="en-US" sz="2400" dirty="0"/>
              <a:t> </a:t>
            </a:r>
            <a:r>
              <a:rPr lang="en-US" sz="2400" dirty="0" smtClean="0"/>
              <a:t/>
            </a:r>
            <a:br>
              <a:rPr lang="en-US" sz="2400" dirty="0" smtClean="0"/>
            </a:br>
            <a:r>
              <a:rPr lang="en-US" sz="2400" b="1" i="1" dirty="0" smtClean="0">
                <a:solidFill>
                  <a:srgbClr val="0070C0"/>
                </a:solidFill>
              </a:rPr>
              <a:t>Radio </a:t>
            </a:r>
            <a:r>
              <a:rPr lang="en-US" sz="2400" b="1" i="1" dirty="0">
                <a:solidFill>
                  <a:srgbClr val="0070C0"/>
                </a:solidFill>
              </a:rPr>
              <a:t>Frequency </a:t>
            </a:r>
            <a:r>
              <a:rPr lang="en-US" sz="2400" b="1" i="1" dirty="0" smtClean="0">
                <a:solidFill>
                  <a:srgbClr val="0070C0"/>
                </a:solidFill>
              </a:rPr>
              <a:t>Oscillators</a:t>
            </a:r>
            <a:r>
              <a:rPr lang="en-US" sz="2400" dirty="0" smtClean="0"/>
              <a:t> </a:t>
            </a:r>
            <a:br>
              <a:rPr lang="en-US" sz="2400" dirty="0" smtClean="0"/>
            </a:br>
            <a:r>
              <a:rPr lang="en-US" sz="2400" b="1" i="1" dirty="0">
                <a:solidFill>
                  <a:srgbClr val="0070C0"/>
                </a:solidFill>
              </a:rPr>
              <a:t>High-Frequency Oscillators </a:t>
            </a:r>
            <a:br>
              <a:rPr lang="en-US" sz="2400" b="1" i="1" dirty="0">
                <a:solidFill>
                  <a:srgbClr val="0070C0"/>
                </a:solidFill>
              </a:rPr>
            </a:br>
            <a:r>
              <a:rPr lang="en-US" sz="2400" b="1" i="1" dirty="0">
                <a:solidFill>
                  <a:srgbClr val="0070C0"/>
                </a:solidFill>
              </a:rPr>
              <a:t>Very High-Frequency Oscillators </a:t>
            </a:r>
            <a:br>
              <a:rPr lang="en-US" sz="2400" b="1" i="1" dirty="0">
                <a:solidFill>
                  <a:srgbClr val="0070C0"/>
                </a:solidFill>
              </a:rPr>
            </a:br>
            <a:r>
              <a:rPr lang="en-US" sz="2400" b="1" i="1" dirty="0">
                <a:solidFill>
                  <a:srgbClr val="0070C0"/>
                </a:solidFill>
              </a:rPr>
              <a:t>Ultra High-Frequency </a:t>
            </a:r>
            <a:r>
              <a:rPr lang="en-US" sz="2400" b="1" i="1" dirty="0" smtClean="0">
                <a:solidFill>
                  <a:srgbClr val="0070C0"/>
                </a:solidFill>
              </a:rPr>
              <a:t>Oscillators</a:t>
            </a:r>
            <a:endParaRPr lang="en-US" sz="2400" dirty="0"/>
          </a:p>
        </p:txBody>
      </p:sp>
      <p:sp>
        <p:nvSpPr>
          <p:cNvPr id="3" name="Rectangle 2"/>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44987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spcBef>
                <a:spcPts val="145"/>
              </a:spcBef>
              <a:buNone/>
            </a:pPr>
            <a:r>
              <a:rPr lang="en-US" sz="2000" dirty="0"/>
              <a:t> </a:t>
            </a:r>
            <a:endParaRPr lang="en-US" sz="2000" dirty="0" smtClean="0"/>
          </a:p>
          <a:p>
            <a:pPr marL="0" indent="0">
              <a:spcBef>
                <a:spcPts val="145"/>
              </a:spcBef>
              <a:buNone/>
            </a:pPr>
            <a:endParaRPr lang="en-US" sz="2000" dirty="0"/>
          </a:p>
          <a:p>
            <a:pPr marL="0" indent="0">
              <a:spcBef>
                <a:spcPts val="145"/>
              </a:spcBef>
              <a:buNone/>
            </a:pPr>
            <a:r>
              <a:rPr lang="en-US" sz="2000" b="1" dirty="0" smtClean="0"/>
              <a:t>RC </a:t>
            </a:r>
            <a:r>
              <a:rPr lang="en-US" sz="2000" b="1" dirty="0"/>
              <a:t>Phase Shift Oscillator</a:t>
            </a:r>
          </a:p>
          <a:p>
            <a:pPr marL="0" indent="0">
              <a:lnSpc>
                <a:spcPct val="100000"/>
              </a:lnSpc>
              <a:spcBef>
                <a:spcPts val="145"/>
              </a:spcBef>
              <a:buNone/>
            </a:pPr>
            <a:endParaRPr lang="en-US" sz="2000" dirty="0" smtClean="0"/>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25794" y="533400"/>
            <a:ext cx="8162925" cy="584775"/>
          </a:xfrm>
          <a:prstGeom prst="rect">
            <a:avLst/>
          </a:prstGeom>
        </p:spPr>
        <p:txBody>
          <a:bodyPr wrap="square">
            <a:spAutoFit/>
          </a:bodyPr>
          <a:lstStyle/>
          <a:p>
            <a:pPr algn="ctr"/>
            <a:r>
              <a:rPr lang="en-US" sz="3200" dirty="0" smtClean="0"/>
              <a:t>RC OSCILLATORS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034" y="1976935"/>
            <a:ext cx="6634443"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014871" y="1518285"/>
            <a:ext cx="1652697" cy="369332"/>
          </a:xfrm>
          <a:prstGeom prst="rect">
            <a:avLst/>
          </a:prstGeom>
        </p:spPr>
        <p:txBody>
          <a:bodyPr wrap="none">
            <a:spAutoFit/>
          </a:bodyPr>
          <a:lstStyle/>
          <a:p>
            <a:pPr algn="ctr"/>
            <a:r>
              <a:rPr lang="en-US" b="1" dirty="0"/>
              <a:t>Circuit Diagram</a:t>
            </a:r>
          </a:p>
        </p:txBody>
      </p:sp>
    </p:spTree>
    <p:extLst>
      <p:ext uri="{BB962C8B-B14F-4D97-AF65-F5344CB8AC3E}">
        <p14:creationId xmlns:p14="http://schemas.microsoft.com/office/powerpoint/2010/main" val="8258392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22382" y="533400"/>
            <a:ext cx="8162925" cy="5447645"/>
          </a:xfrm>
          <a:prstGeom prst="rect">
            <a:avLst/>
          </a:prstGeom>
        </p:spPr>
        <p:txBody>
          <a:bodyPr wrap="square">
            <a:spAutoFit/>
          </a:bodyPr>
          <a:lstStyle/>
          <a:p>
            <a:pPr algn="just"/>
            <a:r>
              <a:rPr lang="en-US" sz="2400" dirty="0" smtClean="0"/>
              <a:t>Operation</a:t>
            </a:r>
          </a:p>
          <a:p>
            <a:pPr algn="just"/>
            <a:r>
              <a:rPr lang="en-US" sz="2400" dirty="0" smtClean="0"/>
              <a:t>The </a:t>
            </a:r>
            <a:r>
              <a:rPr lang="en-US" sz="2400" dirty="0"/>
              <a:t>basic </a:t>
            </a:r>
            <a:r>
              <a:rPr lang="en-US" sz="2400" b="1" dirty="0"/>
              <a:t>RC Oscillator</a:t>
            </a:r>
            <a:r>
              <a:rPr lang="en-US" sz="2400" dirty="0"/>
              <a:t> which is also known as a </a:t>
            </a:r>
            <a:r>
              <a:rPr lang="en-US" sz="2400" b="1" dirty="0"/>
              <a:t>Phase-shift Oscillator</a:t>
            </a:r>
            <a:r>
              <a:rPr lang="en-US" sz="2400" dirty="0"/>
              <a:t>, produces a sine wave output signal using </a:t>
            </a:r>
            <a:r>
              <a:rPr lang="en-US" sz="2400" dirty="0">
                <a:solidFill>
                  <a:srgbClr val="FF0000"/>
                </a:solidFill>
              </a:rPr>
              <a:t>regenerative feedback obtained from the resistor-capacitor (RC) ladder network. </a:t>
            </a:r>
            <a:endParaRPr lang="en-US" sz="2400" dirty="0" smtClean="0">
              <a:solidFill>
                <a:srgbClr val="FF0000"/>
              </a:solidFill>
            </a:endParaRPr>
          </a:p>
          <a:p>
            <a:pPr algn="just"/>
            <a:r>
              <a:rPr lang="en-US" sz="2400" dirty="0" smtClean="0"/>
              <a:t>This </a:t>
            </a:r>
            <a:r>
              <a:rPr lang="en-US" sz="2400" dirty="0"/>
              <a:t>regenerative feedback from the RC network is due to the </a:t>
            </a:r>
            <a:r>
              <a:rPr lang="en-US" sz="2400" dirty="0">
                <a:solidFill>
                  <a:srgbClr val="FF0000"/>
                </a:solidFill>
              </a:rPr>
              <a:t>ability of the capacitor to store an electric charge</a:t>
            </a:r>
            <a:r>
              <a:rPr lang="en-US" sz="2400" dirty="0"/>
              <a:t>, (similar to the LC tank circuit).</a:t>
            </a:r>
          </a:p>
          <a:p>
            <a:pPr algn="just"/>
            <a:r>
              <a:rPr lang="en-US" sz="2400" dirty="0"/>
              <a:t>This resistor-capacitor feedback network can be connected as shown above to produce </a:t>
            </a:r>
            <a:r>
              <a:rPr lang="en-US" sz="2400" dirty="0" smtClean="0"/>
              <a:t>a phase shift such that the overall </a:t>
            </a:r>
            <a:r>
              <a:rPr lang="en-US" sz="2400" dirty="0">
                <a:solidFill>
                  <a:srgbClr val="FF0000"/>
                </a:solidFill>
              </a:rPr>
              <a:t>phase-shift is </a:t>
            </a:r>
            <a:r>
              <a:rPr lang="en-US" sz="2400" dirty="0" smtClean="0">
                <a:solidFill>
                  <a:srgbClr val="FF0000"/>
                </a:solidFill>
              </a:rPr>
              <a:t>360</a:t>
            </a:r>
            <a:r>
              <a:rPr lang="en-US" sz="2400" baseline="30000" dirty="0" smtClean="0">
                <a:solidFill>
                  <a:srgbClr val="FF0000"/>
                </a:solidFill>
              </a:rPr>
              <a:t>o</a:t>
            </a:r>
            <a:r>
              <a:rPr lang="en-US" sz="2400" dirty="0" smtClean="0"/>
              <a:t>.</a:t>
            </a:r>
          </a:p>
          <a:p>
            <a:pPr algn="just"/>
            <a:r>
              <a:rPr lang="en-US" sz="2400" dirty="0" smtClean="0"/>
              <a:t>By </a:t>
            </a:r>
            <a:r>
              <a:rPr lang="en-US" sz="2400" dirty="0"/>
              <a:t>varying one or more of the resistors or capacitors in the phase-shift network, the frequency can be </a:t>
            </a:r>
            <a:r>
              <a:rPr lang="en-US" sz="2400" dirty="0" smtClean="0"/>
              <a:t>varied. </a:t>
            </a:r>
            <a:endParaRPr lang="en-US" sz="2400" dirty="0"/>
          </a:p>
          <a:p>
            <a:r>
              <a:rPr lang="en-US" dirty="0"/>
              <a:t/>
            </a:r>
            <a:br>
              <a:rPr lang="en-US" dirty="0"/>
            </a:br>
            <a:endParaRPr lang="en-US" dirty="0"/>
          </a:p>
        </p:txBody>
      </p:sp>
    </p:spTree>
    <p:extLst>
      <p:ext uri="{BB962C8B-B14F-4D97-AF65-F5344CB8AC3E}">
        <p14:creationId xmlns:p14="http://schemas.microsoft.com/office/powerpoint/2010/main" val="82583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5745164"/>
          </a:xfrm>
        </p:spPr>
        <p:txBody>
          <a:bodyPr>
            <a:normAutofit/>
          </a:bodyPr>
          <a:lstStyle/>
          <a:p>
            <a:pPr marL="0" indent="0">
              <a:buNone/>
            </a:pPr>
            <a:r>
              <a:rPr lang="en-US" dirty="0" smtClean="0"/>
              <a:t>              </a:t>
            </a:r>
          </a:p>
          <a:p>
            <a:pPr marL="0" indent="0">
              <a:buNone/>
            </a:pPr>
            <a:endParaRPr lang="en-US" dirty="0" smtClean="0"/>
          </a:p>
          <a:p>
            <a:pPr marL="0" indent="0">
              <a:buNone/>
            </a:pPr>
            <a:endParaRPr lang="en-US" dirty="0" smtClean="0"/>
          </a:p>
          <a:p>
            <a:pPr marL="0" indent="0">
              <a:buNone/>
            </a:pPr>
            <a:endParaRPr lang="en-US" dirty="0"/>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0"/>
            <a:ext cx="466725" cy="69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1273641"/>
            <a:ext cx="66294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23875" y="533400"/>
            <a:ext cx="8391525" cy="954107"/>
          </a:xfrm>
          <a:prstGeom prst="rect">
            <a:avLst/>
          </a:prstGeom>
        </p:spPr>
        <p:txBody>
          <a:bodyPr wrap="square">
            <a:spAutoFit/>
          </a:bodyPr>
          <a:lstStyle/>
          <a:p>
            <a:pPr algn="ctr"/>
            <a:r>
              <a:rPr lang="en-US" sz="2800" dirty="0"/>
              <a:t>The final output voltage waveform on the secondary side (DC) </a:t>
            </a:r>
            <a:r>
              <a:rPr lang="en-US" sz="2800" dirty="0" smtClean="0"/>
              <a:t>of Half Wave Rectifier</a:t>
            </a:r>
            <a:endParaRPr lang="en-US" sz="2800" dirty="0"/>
          </a:p>
        </p:txBody>
      </p:sp>
    </p:spTree>
    <p:extLst>
      <p:ext uri="{BB962C8B-B14F-4D97-AF65-F5344CB8AC3E}">
        <p14:creationId xmlns:p14="http://schemas.microsoft.com/office/powerpoint/2010/main" val="14503589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9441" y="381000"/>
            <a:ext cx="8313084" cy="5786199"/>
          </a:xfrm>
          <a:prstGeom prst="rect">
            <a:avLst/>
          </a:prstGeom>
        </p:spPr>
        <p:txBody>
          <a:bodyPr wrap="square">
            <a:spAutoFit/>
          </a:bodyPr>
          <a:lstStyle/>
          <a:p>
            <a:r>
              <a:rPr lang="en-US" sz="2400" dirty="0"/>
              <a:t>If the three resistors, R are equal in value, that is R</a:t>
            </a:r>
            <a:r>
              <a:rPr lang="en-US" sz="2400" baseline="-25000" dirty="0"/>
              <a:t>1</a:t>
            </a:r>
            <a:r>
              <a:rPr lang="en-US" sz="2400" dirty="0"/>
              <a:t> = R</a:t>
            </a:r>
            <a:r>
              <a:rPr lang="en-US" sz="2400" baseline="-25000" dirty="0"/>
              <a:t>2</a:t>
            </a:r>
            <a:r>
              <a:rPr lang="en-US" sz="2400" dirty="0"/>
              <a:t> = R</a:t>
            </a:r>
            <a:r>
              <a:rPr lang="en-US" sz="2400" baseline="-25000" dirty="0"/>
              <a:t>3</a:t>
            </a:r>
            <a:r>
              <a:rPr lang="en-US" sz="2400" dirty="0"/>
              <a:t>, and the capacitors, C in the phase shift network are also equal in value, C</a:t>
            </a:r>
            <a:r>
              <a:rPr lang="en-US" sz="2400" baseline="-25000" dirty="0"/>
              <a:t>1</a:t>
            </a:r>
            <a:r>
              <a:rPr lang="en-US" sz="2400" dirty="0"/>
              <a:t> = C</a:t>
            </a:r>
            <a:r>
              <a:rPr lang="en-US" sz="2400" baseline="-25000" dirty="0"/>
              <a:t>2</a:t>
            </a:r>
            <a:r>
              <a:rPr lang="en-US" sz="2400" dirty="0"/>
              <a:t> = C</a:t>
            </a:r>
            <a:r>
              <a:rPr lang="en-US" sz="2400" baseline="-25000" dirty="0"/>
              <a:t>3</a:t>
            </a:r>
            <a:r>
              <a:rPr lang="en-US" sz="2400" dirty="0"/>
              <a:t>, then the frequency of oscillations produced by the RC oscillator is simply given as: </a:t>
            </a:r>
            <a:endParaRPr lang="en-US" sz="2400" dirty="0" smtClean="0"/>
          </a:p>
          <a:p>
            <a:pPr algn="r"/>
            <a:r>
              <a:rPr lang="en-US" sz="2400" dirty="0" smtClean="0"/>
              <a:t>		where: </a:t>
            </a:r>
            <a:r>
              <a:rPr lang="en-US" sz="2400" dirty="0" err="1" smtClean="0"/>
              <a:t>ƒ</a:t>
            </a:r>
            <a:r>
              <a:rPr lang="en-US" sz="2400" baseline="-25000" dirty="0" err="1" smtClean="0"/>
              <a:t>r</a:t>
            </a:r>
            <a:r>
              <a:rPr lang="en-US" sz="2400" dirty="0"/>
              <a:t>  is the oscillators output frequency </a:t>
            </a:r>
            <a:r>
              <a:rPr lang="en-US" sz="2400" dirty="0" smtClean="0"/>
              <a:t> </a:t>
            </a:r>
            <a:endParaRPr lang="en-US" sz="2400" dirty="0"/>
          </a:p>
          <a:p>
            <a:r>
              <a:rPr lang="en-US" sz="2400" dirty="0" smtClean="0"/>
              <a:t>				R</a:t>
            </a:r>
            <a:r>
              <a:rPr lang="en-US" sz="2400" dirty="0"/>
              <a:t>   is the feedback </a:t>
            </a:r>
            <a:r>
              <a:rPr lang="en-US" sz="2400" dirty="0" smtClean="0"/>
              <a:t>resistance					C</a:t>
            </a:r>
            <a:r>
              <a:rPr lang="en-US" sz="2400" dirty="0"/>
              <a:t>   is the </a:t>
            </a:r>
            <a:r>
              <a:rPr lang="en-US" sz="2400" dirty="0" smtClean="0"/>
              <a:t>feedback </a:t>
            </a:r>
            <a:r>
              <a:rPr lang="en-US" sz="2400" dirty="0"/>
              <a:t>capacitance </a:t>
            </a:r>
          </a:p>
          <a:p>
            <a:r>
              <a:rPr lang="en-US" sz="2400" dirty="0" smtClean="0"/>
              <a:t>				N</a:t>
            </a:r>
            <a:r>
              <a:rPr lang="en-US" sz="2400" dirty="0"/>
              <a:t>   is the number of RC feedback </a:t>
            </a:r>
            <a:endParaRPr lang="en-US" sz="2400" dirty="0" smtClean="0"/>
          </a:p>
          <a:p>
            <a:pPr fontAlgn="base"/>
            <a:r>
              <a:rPr lang="en-US" sz="2400" b="1" dirty="0"/>
              <a:t>Advantages of RC Phase Shift Oscillator</a:t>
            </a:r>
          </a:p>
          <a:p>
            <a:pPr marL="342900" indent="-342900" fontAlgn="base">
              <a:buFont typeface="Arial" pitchFamily="34" charset="0"/>
              <a:buChar char="•"/>
            </a:pPr>
            <a:r>
              <a:rPr lang="en-US" sz="2200" b="1" dirty="0" smtClean="0">
                <a:solidFill>
                  <a:srgbClr val="00B0F0"/>
                </a:solidFill>
              </a:rPr>
              <a:t>The </a:t>
            </a:r>
            <a:r>
              <a:rPr lang="en-US" sz="2200" b="1" dirty="0">
                <a:solidFill>
                  <a:srgbClr val="00B0F0"/>
                </a:solidFill>
              </a:rPr>
              <a:t>oscillator circuit designing is </a:t>
            </a:r>
            <a:r>
              <a:rPr lang="en-US" sz="2200" b="1" dirty="0" smtClean="0">
                <a:solidFill>
                  <a:srgbClr val="00B0F0"/>
                </a:solidFill>
              </a:rPr>
              <a:t>easy</a:t>
            </a:r>
            <a:endParaRPr lang="en-US" sz="2200" b="1" dirty="0">
              <a:solidFill>
                <a:srgbClr val="00B0F0"/>
              </a:solidFill>
            </a:endParaRPr>
          </a:p>
          <a:p>
            <a:pPr marL="342900" indent="-342900" fontAlgn="base">
              <a:buFont typeface="Arial" pitchFamily="34" charset="0"/>
              <a:buChar char="•"/>
            </a:pPr>
            <a:r>
              <a:rPr lang="en-US" sz="2200" b="1" dirty="0">
                <a:solidFill>
                  <a:srgbClr val="00B0F0"/>
                </a:solidFill>
              </a:rPr>
              <a:t>This circuit is not expensive and gives excellent frequency stability.</a:t>
            </a:r>
          </a:p>
          <a:p>
            <a:pPr marL="342900" indent="-342900" fontAlgn="base">
              <a:buFont typeface="Arial" pitchFamily="34" charset="0"/>
              <a:buChar char="•"/>
            </a:pPr>
            <a:r>
              <a:rPr lang="en-US" sz="2200" b="1" dirty="0">
                <a:solidFill>
                  <a:srgbClr val="00B0F0"/>
                </a:solidFill>
              </a:rPr>
              <a:t>These are mainly suitable for low-frequencies</a:t>
            </a:r>
          </a:p>
          <a:p>
            <a:pPr marL="342900" indent="-342900" fontAlgn="base">
              <a:buFont typeface="Arial" pitchFamily="34" charset="0"/>
              <a:buChar char="•"/>
            </a:pPr>
            <a:r>
              <a:rPr lang="en-US" sz="2200" b="1" dirty="0">
                <a:solidFill>
                  <a:srgbClr val="00B0F0"/>
                </a:solidFill>
              </a:rPr>
              <a:t>This circuit is simpler compared with a </a:t>
            </a:r>
            <a:r>
              <a:rPr lang="en-US" sz="2200" b="1" dirty="0" err="1">
                <a:solidFill>
                  <a:srgbClr val="00B0F0"/>
                </a:solidFill>
              </a:rPr>
              <a:t>Wein</a:t>
            </a:r>
            <a:r>
              <a:rPr lang="en-US" sz="2200" b="1" dirty="0">
                <a:solidFill>
                  <a:srgbClr val="00B0F0"/>
                </a:solidFill>
              </a:rPr>
              <a:t> bridge </a:t>
            </a:r>
            <a:r>
              <a:rPr lang="en-US" sz="2200" b="1" dirty="0" smtClean="0">
                <a:solidFill>
                  <a:srgbClr val="00B0F0"/>
                </a:solidFill>
              </a:rPr>
              <a:t>oscillator. The </a:t>
            </a:r>
            <a:r>
              <a:rPr lang="en-US" sz="2200" b="1" dirty="0">
                <a:solidFill>
                  <a:srgbClr val="00B0F0"/>
                </a:solidFill>
              </a:rPr>
              <a:t>circuit output is sinusoidal that is somewhat distortion free.</a:t>
            </a:r>
          </a:p>
          <a:p>
            <a:pPr marL="342900" indent="-342900" fontAlgn="base">
              <a:buFont typeface="Arial" pitchFamily="34" charset="0"/>
              <a:buChar char="•"/>
            </a:pPr>
            <a:r>
              <a:rPr lang="en-US" sz="2200" b="1" dirty="0">
                <a:solidFill>
                  <a:srgbClr val="00B0F0"/>
                </a:solidFill>
              </a:rPr>
              <a:t>The frequency range of this circuit will range from a few Hz to hundreds of </a:t>
            </a:r>
            <a:r>
              <a:rPr lang="en-US" sz="2200" b="1" dirty="0" smtClean="0">
                <a:solidFill>
                  <a:srgbClr val="00B0F0"/>
                </a:solidFill>
              </a:rPr>
              <a:t>kHz.</a:t>
            </a:r>
            <a:endParaRPr lang="en-US" sz="2200" b="1" dirty="0">
              <a:solidFill>
                <a:srgbClr val="00B0F0"/>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61238"/>
            <a:ext cx="24669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58392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43991" y="838200"/>
            <a:ext cx="8162925" cy="646331"/>
          </a:xfrm>
          <a:prstGeom prst="rect">
            <a:avLst/>
          </a:prstGeom>
        </p:spPr>
        <p:txBody>
          <a:bodyPr wrap="square">
            <a:spAutoFit/>
          </a:bodyPr>
          <a:lstStyle/>
          <a:p>
            <a:r>
              <a:rPr lang="en-US" dirty="0"/>
              <a:t/>
            </a:r>
            <a:br>
              <a:rPr lang="en-US" dirty="0"/>
            </a:br>
            <a:endParaRPr lang="en-US" dirty="0"/>
          </a:p>
        </p:txBody>
      </p:sp>
      <p:sp>
        <p:nvSpPr>
          <p:cNvPr id="6" name="Rectangle 5"/>
          <p:cNvSpPr/>
          <p:nvPr/>
        </p:nvSpPr>
        <p:spPr>
          <a:xfrm>
            <a:off x="543991" y="525439"/>
            <a:ext cx="7963912" cy="5632311"/>
          </a:xfrm>
          <a:prstGeom prst="rect">
            <a:avLst/>
          </a:prstGeom>
        </p:spPr>
        <p:txBody>
          <a:bodyPr wrap="square">
            <a:spAutoFit/>
          </a:bodyPr>
          <a:lstStyle/>
          <a:p>
            <a:pPr fontAlgn="base"/>
            <a:r>
              <a:rPr lang="en-US" sz="2400" b="1" dirty="0" smtClean="0"/>
              <a:t>Disadvantages </a:t>
            </a:r>
            <a:r>
              <a:rPr lang="en-US" sz="2400" b="1" dirty="0"/>
              <a:t>of RC-Phase Shift Oscillator</a:t>
            </a:r>
          </a:p>
          <a:p>
            <a:pPr marL="285750" indent="-285750" fontAlgn="base">
              <a:buFont typeface="Arial" pitchFamily="34" charset="0"/>
              <a:buChar char="•"/>
            </a:pPr>
            <a:r>
              <a:rPr lang="en-US" sz="2400" dirty="0" smtClean="0"/>
              <a:t>The </a:t>
            </a:r>
            <a:r>
              <a:rPr lang="en-US" sz="2400" dirty="0"/>
              <a:t>output of this circuit is small because of the smaller feedback</a:t>
            </a:r>
          </a:p>
          <a:p>
            <a:pPr marL="285750" indent="-285750" fontAlgn="base">
              <a:buFont typeface="Arial" pitchFamily="34" charset="0"/>
              <a:buChar char="•"/>
            </a:pPr>
            <a:r>
              <a:rPr lang="en-US" sz="2400" dirty="0"/>
              <a:t>It requires 12 volts battery for developing a suitably huge feedback voltage.</a:t>
            </a:r>
          </a:p>
          <a:p>
            <a:pPr marL="285750" indent="-285750" fontAlgn="base">
              <a:buFont typeface="Arial" pitchFamily="34" charset="0"/>
              <a:buChar char="•"/>
            </a:pPr>
            <a:r>
              <a:rPr lang="en-US" sz="2400" dirty="0"/>
              <a:t>It is hard for this circuit to create oscillations because of the small feedback</a:t>
            </a:r>
          </a:p>
          <a:p>
            <a:pPr marL="285750" indent="-285750" fontAlgn="base">
              <a:buFont typeface="Arial" pitchFamily="34" charset="0"/>
              <a:buChar char="•"/>
            </a:pPr>
            <a:r>
              <a:rPr lang="en-US" sz="2400" dirty="0"/>
              <a:t>The frequency stability of this circuit is not good to compare with Wien bridge oscillator.</a:t>
            </a:r>
          </a:p>
          <a:p>
            <a:pPr fontAlgn="base"/>
            <a:r>
              <a:rPr lang="en-US" sz="2400" b="1" dirty="0"/>
              <a:t>RC Phase Shift Oscillator Applications</a:t>
            </a:r>
          </a:p>
          <a:p>
            <a:pPr marL="285750" indent="-285750" fontAlgn="base">
              <a:buFont typeface="Arial" pitchFamily="34" charset="0"/>
              <a:buChar char="•"/>
            </a:pPr>
            <a:r>
              <a:rPr lang="en-US" sz="2400" dirty="0" smtClean="0"/>
              <a:t>This </a:t>
            </a:r>
            <a:r>
              <a:rPr lang="en-US" sz="2400" dirty="0"/>
              <a:t>phase shift oscillator is used to generate the signals over an extensive range of frequency. </a:t>
            </a:r>
            <a:endParaRPr lang="en-US" sz="2400" dirty="0" smtClean="0"/>
          </a:p>
          <a:p>
            <a:pPr marL="285750" indent="-285750" fontAlgn="base">
              <a:buFont typeface="Arial" pitchFamily="34" charset="0"/>
              <a:buChar char="•"/>
            </a:pPr>
            <a:r>
              <a:rPr lang="en-US" sz="2400" dirty="0" smtClean="0"/>
              <a:t>They </a:t>
            </a:r>
            <a:r>
              <a:rPr lang="en-US" sz="2400" dirty="0"/>
              <a:t>used in GPS units.</a:t>
            </a:r>
          </a:p>
          <a:p>
            <a:pPr marL="285750" indent="-285750" fontAlgn="base">
              <a:buFont typeface="Arial" pitchFamily="34" charset="0"/>
              <a:buChar char="•"/>
            </a:pPr>
            <a:r>
              <a:rPr lang="en-US" sz="2400" dirty="0"/>
              <a:t>The applications of this phase shift oscillator include voice </a:t>
            </a:r>
            <a:r>
              <a:rPr lang="en-US" sz="2400" dirty="0" smtClean="0"/>
              <a:t>synthesis and musical instruments.</a:t>
            </a:r>
            <a:endParaRPr lang="en-US" sz="2400" dirty="0"/>
          </a:p>
        </p:txBody>
      </p:sp>
    </p:spTree>
    <p:extLst>
      <p:ext uri="{BB962C8B-B14F-4D97-AF65-F5344CB8AC3E}">
        <p14:creationId xmlns:p14="http://schemas.microsoft.com/office/powerpoint/2010/main" val="8258392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43991" y="838200"/>
            <a:ext cx="8162925" cy="646331"/>
          </a:xfrm>
          <a:prstGeom prst="rect">
            <a:avLst/>
          </a:prstGeom>
        </p:spPr>
        <p:txBody>
          <a:bodyPr wrap="square">
            <a:spAutoFit/>
          </a:bodyPr>
          <a:lstStyle/>
          <a:p>
            <a:r>
              <a:rPr lang="en-US" dirty="0"/>
              <a:t/>
            </a:r>
            <a:br>
              <a:rPr lang="en-US" dirty="0"/>
            </a:br>
            <a:endParaRPr lang="en-US" dirty="0"/>
          </a:p>
        </p:txBody>
      </p:sp>
      <p:sp>
        <p:nvSpPr>
          <p:cNvPr id="6" name="Rectangle 5"/>
          <p:cNvSpPr/>
          <p:nvPr/>
        </p:nvSpPr>
        <p:spPr>
          <a:xfrm>
            <a:off x="381000" y="532218"/>
            <a:ext cx="7963912" cy="523220"/>
          </a:xfrm>
          <a:prstGeom prst="rect">
            <a:avLst/>
          </a:prstGeom>
        </p:spPr>
        <p:txBody>
          <a:bodyPr wrap="square">
            <a:spAutoFit/>
          </a:bodyPr>
          <a:lstStyle/>
          <a:p>
            <a:pPr fontAlgn="base"/>
            <a:r>
              <a:rPr lang="en-US" sz="2800" b="1" dirty="0" err="1" smtClean="0"/>
              <a:t>Wein</a:t>
            </a:r>
            <a:r>
              <a:rPr lang="en-US" sz="2800" b="1" dirty="0" smtClean="0"/>
              <a:t> Bridge Oscillator</a:t>
            </a:r>
            <a:endParaRPr lang="en-US" sz="2800" b="1" dirty="0"/>
          </a:p>
        </p:txBody>
      </p:sp>
      <p:sp>
        <p:nvSpPr>
          <p:cNvPr id="7" name="Rectangle 6"/>
          <p:cNvSpPr/>
          <p:nvPr/>
        </p:nvSpPr>
        <p:spPr>
          <a:xfrm>
            <a:off x="516695" y="1213681"/>
            <a:ext cx="8162925" cy="3785652"/>
          </a:xfrm>
          <a:prstGeom prst="rect">
            <a:avLst/>
          </a:prstGeom>
        </p:spPr>
        <p:txBody>
          <a:bodyPr wrap="square">
            <a:spAutoFit/>
          </a:bodyPr>
          <a:lstStyle/>
          <a:p>
            <a:pPr algn="just"/>
            <a:r>
              <a:rPr lang="en-US" sz="2400" b="1" dirty="0" smtClean="0"/>
              <a:t>Wien </a:t>
            </a:r>
            <a:r>
              <a:rPr lang="en-US" sz="2400" b="1" dirty="0"/>
              <a:t>Bridge Oscillator</a:t>
            </a:r>
            <a:r>
              <a:rPr lang="en-US" sz="2400" dirty="0"/>
              <a:t> is </a:t>
            </a:r>
            <a:r>
              <a:rPr lang="en-US" sz="2400" dirty="0" smtClean="0"/>
              <a:t>based </a:t>
            </a:r>
            <a:r>
              <a:rPr lang="en-US" sz="2400" dirty="0"/>
              <a:t>on a frequency-selective form of the Wheatstone bridge circuit. </a:t>
            </a:r>
            <a:endParaRPr lang="en-US" sz="2400" dirty="0" smtClean="0"/>
          </a:p>
          <a:p>
            <a:pPr algn="just"/>
            <a:r>
              <a:rPr lang="en-US" sz="2400" dirty="0" smtClean="0"/>
              <a:t>The </a:t>
            </a:r>
            <a:r>
              <a:rPr lang="en-US" sz="2400" dirty="0"/>
              <a:t>Wien Bridge oscillator is a two-stage RC coupled amplifier circuit that has </a:t>
            </a:r>
            <a:endParaRPr lang="en-US" sz="2400" dirty="0" smtClean="0"/>
          </a:p>
          <a:p>
            <a:pPr algn="just"/>
            <a:r>
              <a:rPr lang="en-US" sz="2400" dirty="0" smtClean="0"/>
              <a:t>good </a:t>
            </a:r>
            <a:r>
              <a:rPr lang="en-US" sz="2400" dirty="0"/>
              <a:t>stability at its resonant frequency, </a:t>
            </a:r>
            <a:endParaRPr lang="en-US" sz="2400" dirty="0" smtClean="0"/>
          </a:p>
          <a:p>
            <a:pPr algn="just"/>
            <a:r>
              <a:rPr lang="en-US" sz="2400" dirty="0" smtClean="0"/>
              <a:t>low </a:t>
            </a:r>
            <a:r>
              <a:rPr lang="en-US" sz="2400" dirty="0"/>
              <a:t>distortion </a:t>
            </a:r>
            <a:endParaRPr lang="en-US" sz="2400" dirty="0" smtClean="0"/>
          </a:p>
          <a:p>
            <a:pPr algn="just"/>
            <a:r>
              <a:rPr lang="en-US" sz="2400" dirty="0" smtClean="0"/>
              <a:t>is </a:t>
            </a:r>
            <a:r>
              <a:rPr lang="en-US" sz="2400" dirty="0"/>
              <a:t>very easy to tune making it a popular circuit as an audio frequency oscillator </a:t>
            </a:r>
            <a:endParaRPr lang="en-US" sz="2400" dirty="0" smtClean="0"/>
          </a:p>
          <a:p>
            <a:pPr algn="just"/>
            <a:r>
              <a:rPr lang="en-US" sz="2400" dirty="0" smtClean="0"/>
              <a:t>The </a:t>
            </a:r>
            <a:r>
              <a:rPr lang="en-US" sz="2400" dirty="0"/>
              <a:t>phase shift of the output signal is considerably different from the previous phase shift </a:t>
            </a:r>
            <a:r>
              <a:rPr lang="en-US" sz="2400" b="1" dirty="0"/>
              <a:t>RC Oscillator</a:t>
            </a:r>
            <a:r>
              <a:rPr lang="en-US" sz="2400" dirty="0" smtClean="0"/>
              <a:t>.</a:t>
            </a:r>
            <a:endParaRPr lang="en-US" sz="2400" dirty="0"/>
          </a:p>
        </p:txBody>
      </p:sp>
    </p:spTree>
    <p:extLst>
      <p:ext uri="{BB962C8B-B14F-4D97-AF65-F5344CB8AC3E}">
        <p14:creationId xmlns:p14="http://schemas.microsoft.com/office/powerpoint/2010/main" val="16834518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43991" y="838200"/>
            <a:ext cx="8162925" cy="646331"/>
          </a:xfrm>
          <a:prstGeom prst="rect">
            <a:avLst/>
          </a:prstGeom>
        </p:spPr>
        <p:txBody>
          <a:bodyPr wrap="square">
            <a:spAutoFit/>
          </a:bodyPr>
          <a:lstStyle/>
          <a:p>
            <a:r>
              <a:rPr lang="en-US" dirty="0"/>
              <a:t/>
            </a:r>
            <a:br>
              <a:rPr lang="en-US" dirty="0"/>
            </a:br>
            <a:endParaRPr lang="en-US" dirty="0"/>
          </a:p>
        </p:txBody>
      </p:sp>
      <p:sp>
        <p:nvSpPr>
          <p:cNvPr id="6" name="Rectangle 5"/>
          <p:cNvSpPr/>
          <p:nvPr/>
        </p:nvSpPr>
        <p:spPr>
          <a:xfrm>
            <a:off x="381000" y="532218"/>
            <a:ext cx="7963912" cy="1384995"/>
          </a:xfrm>
          <a:prstGeom prst="rect">
            <a:avLst/>
          </a:prstGeom>
        </p:spPr>
        <p:txBody>
          <a:bodyPr wrap="square">
            <a:spAutoFit/>
          </a:bodyPr>
          <a:lstStyle/>
          <a:p>
            <a:pPr fontAlgn="base"/>
            <a:r>
              <a:rPr lang="en-US" sz="2800" b="1" dirty="0" err="1" smtClean="0"/>
              <a:t>Wein</a:t>
            </a:r>
            <a:r>
              <a:rPr lang="en-US" sz="2800" b="1" dirty="0" smtClean="0"/>
              <a:t> Bridge Oscillator</a:t>
            </a:r>
          </a:p>
          <a:p>
            <a:pPr fontAlgn="base"/>
            <a:r>
              <a:rPr lang="en-US" sz="2800" b="1" dirty="0" smtClean="0"/>
              <a:t>Circuit Diagram</a:t>
            </a:r>
          </a:p>
          <a:p>
            <a:pPr fontAlgn="base"/>
            <a:endParaRPr lang="en-US" sz="2800" b="1" dirty="0"/>
          </a:p>
        </p:txBody>
      </p:sp>
      <p:sp>
        <p:nvSpPr>
          <p:cNvPr id="7" name="Rectangle 6"/>
          <p:cNvSpPr/>
          <p:nvPr/>
        </p:nvSpPr>
        <p:spPr>
          <a:xfrm>
            <a:off x="543991" y="1557319"/>
            <a:ext cx="3818965" cy="3785652"/>
          </a:xfrm>
          <a:prstGeom prst="rect">
            <a:avLst/>
          </a:prstGeom>
        </p:spPr>
        <p:txBody>
          <a:bodyPr wrap="square">
            <a:spAutoFit/>
          </a:bodyPr>
          <a:lstStyle/>
          <a:p>
            <a:pPr algn="just"/>
            <a:r>
              <a:rPr lang="en-US" sz="2400" dirty="0" smtClean="0"/>
              <a:t>The</a:t>
            </a:r>
            <a:r>
              <a:rPr lang="en-US" sz="2400" dirty="0"/>
              <a:t> </a:t>
            </a:r>
            <a:r>
              <a:rPr lang="en-US" sz="2400" b="1" dirty="0"/>
              <a:t>Wien Bridge Oscillator</a:t>
            </a:r>
            <a:r>
              <a:rPr lang="en-US" sz="2400" dirty="0"/>
              <a:t> uses a feedback circuit consisting of a series RC circuit connected with a parallel RC of the same component values producing a phase delay or phase advance circuit depending upon the frequency. </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956" y="713205"/>
            <a:ext cx="4343960" cy="2073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3328774"/>
            <a:ext cx="18954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951988" y="2884817"/>
            <a:ext cx="3358805" cy="369332"/>
          </a:xfrm>
          <a:prstGeom prst="rect">
            <a:avLst/>
          </a:prstGeom>
        </p:spPr>
        <p:txBody>
          <a:bodyPr wrap="none">
            <a:spAutoFit/>
          </a:bodyPr>
          <a:lstStyle/>
          <a:p>
            <a:r>
              <a:rPr lang="en-US" b="1" dirty="0"/>
              <a:t>Wien Bridge Oscillator Frequency</a:t>
            </a:r>
          </a:p>
        </p:txBody>
      </p:sp>
      <p:sp>
        <p:nvSpPr>
          <p:cNvPr id="10" name="Rectangle 9"/>
          <p:cNvSpPr/>
          <p:nvPr/>
        </p:nvSpPr>
        <p:spPr>
          <a:xfrm>
            <a:off x="4625453" y="4527363"/>
            <a:ext cx="4195483" cy="1631216"/>
          </a:xfrm>
          <a:prstGeom prst="rect">
            <a:avLst/>
          </a:prstGeom>
        </p:spPr>
        <p:txBody>
          <a:bodyPr wrap="square">
            <a:spAutoFit/>
          </a:bodyPr>
          <a:lstStyle/>
          <a:p>
            <a:r>
              <a:rPr lang="en-US" sz="2000" dirty="0"/>
              <a:t>Where:</a:t>
            </a:r>
          </a:p>
          <a:p>
            <a:r>
              <a:rPr lang="en-US" sz="2000" dirty="0" err="1"/>
              <a:t>ƒr</a:t>
            </a:r>
            <a:r>
              <a:rPr lang="en-US" sz="2000" dirty="0"/>
              <a:t>  is the Resonant Frequency in Hertz</a:t>
            </a:r>
          </a:p>
          <a:p>
            <a:r>
              <a:rPr lang="en-US" sz="2000" dirty="0"/>
              <a:t>R  is the </a:t>
            </a:r>
            <a:r>
              <a:rPr lang="en-US" sz="2000" dirty="0" smtClean="0"/>
              <a:t>feedback Resistance </a:t>
            </a:r>
            <a:r>
              <a:rPr lang="en-US" sz="2000" dirty="0"/>
              <a:t>in Ohms</a:t>
            </a:r>
          </a:p>
          <a:p>
            <a:r>
              <a:rPr lang="en-US" sz="2000" dirty="0"/>
              <a:t>C  is the </a:t>
            </a:r>
            <a:r>
              <a:rPr lang="en-US" sz="2000" dirty="0" smtClean="0"/>
              <a:t>feedback Capacitance </a:t>
            </a:r>
            <a:r>
              <a:rPr lang="en-US" sz="2000" dirty="0"/>
              <a:t>in Farads</a:t>
            </a:r>
          </a:p>
        </p:txBody>
      </p:sp>
    </p:spTree>
    <p:extLst>
      <p:ext uri="{BB962C8B-B14F-4D97-AF65-F5344CB8AC3E}">
        <p14:creationId xmlns:p14="http://schemas.microsoft.com/office/powerpoint/2010/main" val="22358646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43991" y="1295400"/>
            <a:ext cx="8162925" cy="1846659"/>
          </a:xfrm>
          <a:prstGeom prst="rect">
            <a:avLst/>
          </a:prstGeom>
        </p:spPr>
        <p:txBody>
          <a:bodyPr wrap="square">
            <a:spAutoFit/>
          </a:bodyPr>
          <a:lstStyle/>
          <a:p>
            <a:pPr fontAlgn="base"/>
            <a:r>
              <a:rPr lang="en-US" sz="2400" dirty="0"/>
              <a:t>In a Hartley oscillator  the oscillation frequency is determined by </a:t>
            </a:r>
            <a:r>
              <a:rPr lang="en-US" sz="2400" dirty="0">
                <a:solidFill>
                  <a:srgbClr val="00B050"/>
                </a:solidFill>
              </a:rPr>
              <a:t>a tank circuit </a:t>
            </a:r>
            <a:r>
              <a:rPr lang="en-US" sz="2400" dirty="0"/>
              <a:t>comprising of </a:t>
            </a:r>
            <a:r>
              <a:rPr lang="en-US" sz="2400" dirty="0">
                <a:solidFill>
                  <a:srgbClr val="FF0000"/>
                </a:solidFill>
              </a:rPr>
              <a:t>two inductors and one capacitor</a:t>
            </a:r>
            <a:r>
              <a:rPr lang="en-US" sz="2400" dirty="0"/>
              <a:t>. </a:t>
            </a:r>
            <a:endParaRPr lang="en-US" sz="2400" dirty="0" smtClean="0"/>
          </a:p>
          <a:p>
            <a:pPr fontAlgn="base"/>
            <a:r>
              <a:rPr lang="en-US" sz="2400" dirty="0" smtClean="0"/>
              <a:t>The </a:t>
            </a:r>
            <a:r>
              <a:rPr lang="en-US" sz="2400" dirty="0">
                <a:solidFill>
                  <a:srgbClr val="0070C0"/>
                </a:solidFill>
              </a:rPr>
              <a:t>inductors are connected in series and the capacitor is connected across them in parallel. </a:t>
            </a:r>
            <a:endParaRPr lang="en-US" sz="2400" dirty="0" smtClean="0">
              <a:solidFill>
                <a:srgbClr val="0070C0"/>
              </a:solidFill>
            </a:endParaRPr>
          </a:p>
          <a:p>
            <a:endParaRPr lang="en-US" dirty="0"/>
          </a:p>
        </p:txBody>
      </p:sp>
      <p:sp>
        <p:nvSpPr>
          <p:cNvPr id="6" name="Rectangle 5"/>
          <p:cNvSpPr/>
          <p:nvPr/>
        </p:nvSpPr>
        <p:spPr>
          <a:xfrm>
            <a:off x="543991" y="533399"/>
            <a:ext cx="3864519" cy="584775"/>
          </a:xfrm>
          <a:prstGeom prst="rect">
            <a:avLst/>
          </a:prstGeom>
        </p:spPr>
        <p:txBody>
          <a:bodyPr wrap="none">
            <a:spAutoFit/>
          </a:bodyPr>
          <a:lstStyle/>
          <a:p>
            <a:pPr fontAlgn="base"/>
            <a:r>
              <a:rPr lang="en-US" sz="3200" b="1" dirty="0" smtClean="0"/>
              <a:t>HARTLEY OSCILLATOR</a:t>
            </a:r>
            <a:endParaRPr lang="en-US" sz="3200" b="1"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378" y="3390900"/>
            <a:ext cx="5895622"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58392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9442" y="533400"/>
            <a:ext cx="8162925" cy="5262979"/>
          </a:xfrm>
          <a:prstGeom prst="rect">
            <a:avLst/>
          </a:prstGeom>
        </p:spPr>
        <p:txBody>
          <a:bodyPr wrap="square">
            <a:spAutoFit/>
          </a:bodyPr>
          <a:lstStyle/>
          <a:p>
            <a:pPr marL="342900" indent="-342900" algn="just" fontAlgn="base">
              <a:buFont typeface="Arial" pitchFamily="34" charset="0"/>
              <a:buChar char="•"/>
            </a:pPr>
            <a:r>
              <a:rPr lang="en-US" sz="2400" b="1" dirty="0" smtClean="0">
                <a:solidFill>
                  <a:schemeClr val="tx2">
                    <a:lumMod val="75000"/>
                  </a:schemeClr>
                </a:solidFill>
              </a:rPr>
              <a:t>R1 </a:t>
            </a:r>
            <a:r>
              <a:rPr lang="en-US" sz="2400" b="1" dirty="0">
                <a:solidFill>
                  <a:schemeClr val="tx2">
                    <a:lumMod val="75000"/>
                  </a:schemeClr>
                </a:solidFill>
              </a:rPr>
              <a:t>and R2 give a potential divider bias </a:t>
            </a:r>
            <a:r>
              <a:rPr lang="en-US" sz="2400" dirty="0"/>
              <a:t>for the transistor Q1</a:t>
            </a:r>
            <a:r>
              <a:rPr lang="en-US" sz="2400" dirty="0" smtClean="0"/>
              <a:t>.</a:t>
            </a:r>
          </a:p>
          <a:p>
            <a:pPr marL="342900" indent="-342900" algn="just" fontAlgn="base">
              <a:buFont typeface="Arial" pitchFamily="34" charset="0"/>
              <a:buChar char="•"/>
            </a:pPr>
            <a:r>
              <a:rPr lang="en-US" sz="2400" dirty="0" smtClean="0"/>
              <a:t> </a:t>
            </a:r>
            <a:r>
              <a:rPr lang="en-US" sz="2400" dirty="0"/>
              <a:t>Re is the emitter resistor, whose job is to provide thermal stability for the transistor. </a:t>
            </a:r>
            <a:endParaRPr lang="en-US" sz="2400" dirty="0" smtClean="0"/>
          </a:p>
          <a:p>
            <a:pPr marL="342900" indent="-342900" algn="just" fontAlgn="base">
              <a:buFont typeface="Arial" pitchFamily="34" charset="0"/>
              <a:buChar char="•"/>
            </a:pPr>
            <a:r>
              <a:rPr lang="en-US" sz="2400" b="1" dirty="0" err="1" smtClean="0">
                <a:solidFill>
                  <a:srgbClr val="92D050"/>
                </a:solidFill>
              </a:rPr>
              <a:t>Ce</a:t>
            </a:r>
            <a:r>
              <a:rPr lang="en-US" sz="2400" b="1" dirty="0" smtClean="0">
                <a:solidFill>
                  <a:srgbClr val="92D050"/>
                </a:solidFill>
              </a:rPr>
              <a:t> </a:t>
            </a:r>
            <a:r>
              <a:rPr lang="en-US" sz="2400" b="1" dirty="0">
                <a:solidFill>
                  <a:srgbClr val="92D050"/>
                </a:solidFill>
              </a:rPr>
              <a:t>is the emitter by pass capacitors</a:t>
            </a:r>
            <a:r>
              <a:rPr lang="en-US" sz="2400" dirty="0"/>
              <a:t>, which by-passes the amplified AC signals. </a:t>
            </a:r>
            <a:endParaRPr lang="en-US" sz="2400" dirty="0" smtClean="0"/>
          </a:p>
          <a:p>
            <a:pPr marL="342900" indent="-342900" algn="just" fontAlgn="base">
              <a:buFont typeface="Arial" pitchFamily="34" charset="0"/>
              <a:buChar char="•"/>
            </a:pPr>
            <a:r>
              <a:rPr lang="en-US" sz="2400" dirty="0" smtClean="0"/>
              <a:t>If </a:t>
            </a:r>
            <a:r>
              <a:rPr lang="en-US" sz="2400" dirty="0"/>
              <a:t>the emitter by-pass capacitor not there, the amplified ac voltages will drop across Re and it will get added on to the base-emitter voltage of Q1 and will disrupt the biasing conditions</a:t>
            </a:r>
            <a:r>
              <a:rPr lang="en-US" sz="2400" dirty="0" smtClean="0"/>
              <a:t>.</a:t>
            </a:r>
          </a:p>
          <a:p>
            <a:pPr marL="342900" indent="-342900" algn="just" fontAlgn="base">
              <a:buFont typeface="Arial" pitchFamily="34" charset="0"/>
              <a:buChar char="•"/>
            </a:pPr>
            <a:r>
              <a:rPr lang="en-US" sz="2400" dirty="0" smtClean="0"/>
              <a:t> </a:t>
            </a:r>
            <a:r>
              <a:rPr lang="en-US" sz="2400" dirty="0" err="1">
                <a:solidFill>
                  <a:srgbClr val="FF0000"/>
                </a:solidFill>
              </a:rPr>
              <a:t>Cin</a:t>
            </a:r>
            <a:r>
              <a:rPr lang="en-US" sz="2400" dirty="0">
                <a:solidFill>
                  <a:srgbClr val="FF0000"/>
                </a:solidFill>
              </a:rPr>
              <a:t> is the input DC decoupling capacitor </a:t>
            </a:r>
            <a:r>
              <a:rPr lang="en-US" sz="2400" dirty="0"/>
              <a:t>while </a:t>
            </a:r>
            <a:r>
              <a:rPr lang="en-US" sz="2400" dirty="0" err="1"/>
              <a:t>Cout</a:t>
            </a:r>
            <a:r>
              <a:rPr lang="en-US" sz="2400" dirty="0"/>
              <a:t> is the output DC decoupling capacitor. </a:t>
            </a:r>
            <a:endParaRPr lang="en-US" sz="2400" dirty="0" smtClean="0"/>
          </a:p>
          <a:p>
            <a:pPr marL="342900" indent="-342900" algn="just" fontAlgn="base">
              <a:buFont typeface="Arial" pitchFamily="34" charset="0"/>
              <a:buChar char="•"/>
            </a:pPr>
            <a:r>
              <a:rPr lang="en-US" sz="2400" dirty="0" smtClean="0"/>
              <a:t>The </a:t>
            </a:r>
            <a:r>
              <a:rPr lang="en-US" sz="2400" dirty="0"/>
              <a:t>task of a DC decoupling capacitor is to prevent DC voltages from reaching the succeeding stage. </a:t>
            </a:r>
            <a:endParaRPr lang="en-US" sz="2400" dirty="0" smtClean="0"/>
          </a:p>
          <a:p>
            <a:pPr marL="342900" indent="-342900" algn="just" fontAlgn="base">
              <a:buFont typeface="Arial" pitchFamily="34" charset="0"/>
              <a:buChar char="•"/>
            </a:pPr>
            <a:r>
              <a:rPr lang="en-US" sz="2400" b="1" dirty="0" smtClean="0">
                <a:solidFill>
                  <a:srgbClr val="FFC000"/>
                </a:solidFill>
              </a:rPr>
              <a:t>Inductor </a:t>
            </a:r>
            <a:r>
              <a:rPr lang="en-US" sz="2400" b="1" dirty="0">
                <a:solidFill>
                  <a:srgbClr val="FFC000"/>
                </a:solidFill>
              </a:rPr>
              <a:t>L1, L2 and capacitor C1 forms the tank circuit</a:t>
            </a:r>
            <a:r>
              <a:rPr lang="en-US" sz="2400" dirty="0" smtClean="0"/>
              <a:t>.</a:t>
            </a:r>
            <a:endParaRPr lang="en-US" sz="2400" dirty="0"/>
          </a:p>
        </p:txBody>
      </p:sp>
    </p:spTree>
    <p:extLst>
      <p:ext uri="{BB962C8B-B14F-4D97-AF65-F5344CB8AC3E}">
        <p14:creationId xmlns:p14="http://schemas.microsoft.com/office/powerpoint/2010/main" val="33941081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9441" y="399157"/>
            <a:ext cx="8162925" cy="6370975"/>
          </a:xfrm>
          <a:prstGeom prst="rect">
            <a:avLst/>
          </a:prstGeom>
        </p:spPr>
        <p:txBody>
          <a:bodyPr wrap="square">
            <a:spAutoFit/>
          </a:bodyPr>
          <a:lstStyle/>
          <a:p>
            <a:pPr algn="just" fontAlgn="base"/>
            <a:r>
              <a:rPr lang="en-US" sz="2400" dirty="0" smtClean="0"/>
              <a:t>Operation:</a:t>
            </a:r>
          </a:p>
          <a:p>
            <a:pPr marL="109538" indent="-109538" algn="just" fontAlgn="base">
              <a:buFont typeface="Arial" pitchFamily="34" charset="0"/>
              <a:buChar char="•"/>
            </a:pPr>
            <a:r>
              <a:rPr lang="en-US" sz="2400" dirty="0" smtClean="0">
                <a:solidFill>
                  <a:srgbClr val="FF0000"/>
                </a:solidFill>
              </a:rPr>
              <a:t>When </a:t>
            </a:r>
            <a:r>
              <a:rPr lang="en-US" sz="2400" dirty="0">
                <a:solidFill>
                  <a:srgbClr val="FF0000"/>
                </a:solidFill>
              </a:rPr>
              <a:t>the power supply is switched ON the transistor starts conducting and the collector current increases</a:t>
            </a:r>
            <a:r>
              <a:rPr lang="en-US" sz="2400" dirty="0"/>
              <a:t>. </a:t>
            </a:r>
            <a:endParaRPr lang="en-US" sz="2400" dirty="0" smtClean="0"/>
          </a:p>
          <a:p>
            <a:pPr marL="109538" indent="-109538" algn="just" fontAlgn="base">
              <a:buFont typeface="Arial" pitchFamily="34" charset="0"/>
              <a:buChar char="•"/>
            </a:pPr>
            <a:r>
              <a:rPr lang="en-US" sz="2400" dirty="0" smtClean="0"/>
              <a:t>As </a:t>
            </a:r>
            <a:r>
              <a:rPr lang="en-US" sz="2400" dirty="0"/>
              <a:t>a result the </a:t>
            </a:r>
            <a:r>
              <a:rPr lang="en-US" sz="2400" dirty="0" smtClean="0"/>
              <a:t>capacitor </a:t>
            </a:r>
            <a:r>
              <a:rPr lang="en-US" sz="2400" dirty="0"/>
              <a:t>C1 starts charging and  when the capacitor C1 is fully charged it starts discharging through coil L1. This charging and discharging creates a series of damped oscillations in the tank circuit and it is the key.</a:t>
            </a:r>
          </a:p>
          <a:p>
            <a:pPr marL="109538" indent="-109538" algn="just" fontAlgn="base">
              <a:buFont typeface="Arial" pitchFamily="34" charset="0"/>
              <a:buChar char="•"/>
            </a:pPr>
            <a:r>
              <a:rPr lang="en-US" sz="2400" dirty="0" smtClean="0">
                <a:solidFill>
                  <a:srgbClr val="92D050"/>
                </a:solidFill>
              </a:rPr>
              <a:t>Since </a:t>
            </a:r>
            <a:r>
              <a:rPr lang="en-US" sz="2400" dirty="0">
                <a:solidFill>
                  <a:srgbClr val="92D050"/>
                </a:solidFill>
              </a:rPr>
              <a:t>the junction of two inductors is grounded, the voltage across L2 will be 180° out of phase to that of the voltage across L1. </a:t>
            </a:r>
            <a:r>
              <a:rPr lang="en-US" sz="2400" dirty="0" smtClean="0">
                <a:solidFill>
                  <a:srgbClr val="92D050"/>
                </a:solidFill>
              </a:rPr>
              <a:t>The </a:t>
            </a:r>
            <a:r>
              <a:rPr lang="en-US" sz="2400" dirty="0">
                <a:solidFill>
                  <a:srgbClr val="92D050"/>
                </a:solidFill>
              </a:rPr>
              <a:t>voltage across L2 is actually  fed back to the base of Q1</a:t>
            </a:r>
            <a:r>
              <a:rPr lang="en-US" sz="2400" dirty="0"/>
              <a:t>. </a:t>
            </a:r>
            <a:endParaRPr lang="en-US" sz="2400" dirty="0" smtClean="0"/>
          </a:p>
          <a:p>
            <a:pPr marL="109538" indent="-109538" algn="just" fontAlgn="base">
              <a:buFont typeface="Arial" pitchFamily="34" charset="0"/>
              <a:buChar char="•"/>
            </a:pPr>
            <a:r>
              <a:rPr lang="en-US" sz="2400" dirty="0" smtClean="0"/>
              <a:t>The </a:t>
            </a:r>
            <a:r>
              <a:rPr lang="en-US" sz="2400" dirty="0"/>
              <a:t>feed back voltage is 180° out of phase with the transistor and also the transistor itself will create another 180° phase difference. </a:t>
            </a:r>
            <a:r>
              <a:rPr lang="en-US" sz="2400" dirty="0">
                <a:solidFill>
                  <a:schemeClr val="accent4">
                    <a:lumMod val="75000"/>
                  </a:schemeClr>
                </a:solidFill>
              </a:rPr>
              <a:t>So the total phase difference between input and output is 360° </a:t>
            </a:r>
            <a:r>
              <a:rPr lang="en-US" sz="2400" dirty="0"/>
              <a:t>and it is very important condition for creating sustained oscillations</a:t>
            </a:r>
            <a:r>
              <a:rPr lang="en-US" sz="2400" dirty="0" smtClean="0"/>
              <a:t>.</a:t>
            </a:r>
          </a:p>
          <a:p>
            <a:pPr marL="109538" indent="-109538" algn="just" fontAlgn="base">
              <a:buFont typeface="Arial" pitchFamily="34" charset="0"/>
              <a:buChar char="•"/>
            </a:pPr>
            <a:r>
              <a:rPr lang="en-US" sz="2400" b="1" dirty="0"/>
              <a:t>Frequency of the  Hartley </a:t>
            </a:r>
            <a:r>
              <a:rPr lang="en-US" sz="2400" b="1" dirty="0" smtClean="0"/>
              <a:t>oscillator:</a:t>
            </a:r>
            <a:endParaRPr lang="en-US" sz="2400" b="1" dirty="0"/>
          </a:p>
          <a:p>
            <a:pPr algn="just" fontAlgn="base"/>
            <a:endParaRPr lang="en-US" sz="24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5638800"/>
            <a:ext cx="13335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01794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43991" y="838200"/>
            <a:ext cx="8162925" cy="5816977"/>
          </a:xfrm>
          <a:prstGeom prst="rect">
            <a:avLst/>
          </a:prstGeom>
        </p:spPr>
        <p:txBody>
          <a:bodyPr wrap="square">
            <a:spAutoFit/>
          </a:bodyPr>
          <a:lstStyle/>
          <a:p>
            <a:r>
              <a:rPr lang="en-US" sz="2400" dirty="0">
                <a:solidFill>
                  <a:srgbClr val="FF0000"/>
                </a:solidFill>
              </a:rPr>
              <a:t>The </a:t>
            </a:r>
            <a:r>
              <a:rPr lang="en-US" sz="2400" dirty="0" err="1">
                <a:solidFill>
                  <a:srgbClr val="FF0000"/>
                </a:solidFill>
              </a:rPr>
              <a:t>Colpitts</a:t>
            </a:r>
            <a:r>
              <a:rPr lang="en-US" sz="2400" dirty="0">
                <a:solidFill>
                  <a:srgbClr val="FF0000"/>
                </a:solidFill>
              </a:rPr>
              <a:t> oscillator uses a capacitive voltage divider network as its feedback source. </a:t>
            </a:r>
            <a:endParaRPr lang="en-US" sz="2400" dirty="0" smtClean="0">
              <a:solidFill>
                <a:srgbClr val="FF0000"/>
              </a:solidFill>
            </a:endParaRPr>
          </a:p>
          <a:p>
            <a:r>
              <a:rPr lang="en-US" sz="2400" dirty="0" smtClean="0">
                <a:solidFill>
                  <a:srgbClr val="00B0F0"/>
                </a:solidFill>
              </a:rPr>
              <a:t>The </a:t>
            </a:r>
            <a:r>
              <a:rPr lang="en-US" sz="2400" dirty="0">
                <a:solidFill>
                  <a:srgbClr val="00B0F0"/>
                </a:solidFill>
              </a:rPr>
              <a:t>two capacitors, C1 and C2 are placed across a single common inductor, L </a:t>
            </a:r>
            <a:r>
              <a:rPr lang="en-US" sz="2400" dirty="0"/>
              <a:t>as shown. </a:t>
            </a:r>
            <a:endParaRPr lang="en-US" sz="2400" dirty="0" smtClean="0"/>
          </a:p>
          <a:p>
            <a:r>
              <a:rPr lang="en-US" sz="2400" dirty="0" smtClean="0"/>
              <a:t>Then</a:t>
            </a:r>
            <a:r>
              <a:rPr lang="en-US" sz="2400" dirty="0"/>
              <a:t> C1, C2 and L form the tuned tank circuit with the condition for oscillations being: X</a:t>
            </a:r>
            <a:r>
              <a:rPr lang="en-US" sz="2400" baseline="-25000" dirty="0"/>
              <a:t>C1</a:t>
            </a:r>
            <a:r>
              <a:rPr lang="en-US" sz="2400" dirty="0"/>
              <a:t> + X</a:t>
            </a:r>
            <a:r>
              <a:rPr lang="en-US" sz="2400" baseline="-25000" dirty="0"/>
              <a:t>C2</a:t>
            </a:r>
            <a:r>
              <a:rPr lang="en-US" sz="2400" dirty="0"/>
              <a:t> = X</a:t>
            </a:r>
            <a:r>
              <a:rPr lang="en-US" sz="2400" baseline="-25000" dirty="0"/>
              <a:t>L</a:t>
            </a:r>
            <a:r>
              <a:rPr lang="en-US" sz="2400" dirty="0"/>
              <a:t>, the same as for the Hartley oscillator circuit.</a:t>
            </a:r>
          </a:p>
          <a:p>
            <a:r>
              <a:rPr lang="en-US" sz="2400" dirty="0">
                <a:solidFill>
                  <a:srgbClr val="0070C0"/>
                </a:solidFill>
              </a:rPr>
              <a:t>The advantage of this type of capacitive circuit configuration is that with less self and mutual inductance within the tank circuit, frequency stability of the oscillator is improved along with a more simple design.</a:t>
            </a:r>
          </a:p>
          <a:p>
            <a:r>
              <a:rPr lang="en-US" sz="2400" dirty="0"/>
              <a:t>As with the Hartley oscillator, the </a:t>
            </a:r>
            <a:r>
              <a:rPr lang="en-US" sz="2400" dirty="0" err="1"/>
              <a:t>Colpitts</a:t>
            </a:r>
            <a:r>
              <a:rPr lang="en-US" sz="2400" dirty="0"/>
              <a:t> oscillator uses a single stage bipolar transistor amplifier as the gain element which produces a sinusoidal output. C</a:t>
            </a:r>
          </a:p>
          <a:p>
            <a:r>
              <a:rPr lang="en-US" dirty="0">
                <a:hlinkClick r:id="rId3"/>
              </a:rPr>
              <a:t/>
            </a:r>
            <a:br>
              <a:rPr lang="en-US" dirty="0">
                <a:hlinkClick r:id="rId3"/>
              </a:rPr>
            </a:br>
            <a:endParaRPr lang="en-US" dirty="0"/>
          </a:p>
        </p:txBody>
      </p:sp>
      <p:sp>
        <p:nvSpPr>
          <p:cNvPr id="6" name="Rectangle 5"/>
          <p:cNvSpPr/>
          <p:nvPr/>
        </p:nvSpPr>
        <p:spPr>
          <a:xfrm>
            <a:off x="543990" y="533399"/>
            <a:ext cx="3799410" cy="461665"/>
          </a:xfrm>
          <a:prstGeom prst="rect">
            <a:avLst/>
          </a:prstGeom>
        </p:spPr>
        <p:txBody>
          <a:bodyPr wrap="square">
            <a:spAutoFit/>
          </a:bodyPr>
          <a:lstStyle/>
          <a:p>
            <a:r>
              <a:rPr lang="en-US" sz="2400" b="1" dirty="0" smtClean="0"/>
              <a:t>COLPITTS OSCILLATOR </a:t>
            </a:r>
            <a:endParaRPr lang="en-US" sz="2400" b="1" dirty="0"/>
          </a:p>
        </p:txBody>
      </p:sp>
    </p:spTree>
    <p:extLst>
      <p:ext uri="{BB962C8B-B14F-4D97-AF65-F5344CB8AC3E}">
        <p14:creationId xmlns:p14="http://schemas.microsoft.com/office/powerpoint/2010/main" val="33941081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43990" y="418615"/>
            <a:ext cx="3799410" cy="461665"/>
          </a:xfrm>
          <a:prstGeom prst="rect">
            <a:avLst/>
          </a:prstGeom>
        </p:spPr>
        <p:txBody>
          <a:bodyPr wrap="square">
            <a:spAutoFit/>
          </a:bodyPr>
          <a:lstStyle/>
          <a:p>
            <a:r>
              <a:rPr lang="en-US" sz="2400" b="1" dirty="0" smtClean="0"/>
              <a:t>COLPITTS OSCILLATOR </a:t>
            </a:r>
            <a:endParaRPr lang="en-US" sz="2400" b="1" dirty="0"/>
          </a:p>
        </p:txBody>
      </p:sp>
      <p:sp>
        <p:nvSpPr>
          <p:cNvPr id="7" name="Rectangle 6"/>
          <p:cNvSpPr/>
          <p:nvPr/>
        </p:nvSpPr>
        <p:spPr>
          <a:xfrm>
            <a:off x="533931" y="764231"/>
            <a:ext cx="8228535" cy="5632311"/>
          </a:xfrm>
          <a:prstGeom prst="rect">
            <a:avLst/>
          </a:prstGeom>
        </p:spPr>
        <p:txBody>
          <a:bodyPr wrap="square">
            <a:spAutoFit/>
          </a:bodyPr>
          <a:lstStyle/>
          <a:p>
            <a:r>
              <a:rPr lang="en-US" sz="2400" dirty="0">
                <a:solidFill>
                  <a:srgbClr val="FF0000"/>
                </a:solidFill>
              </a:rPr>
              <a:t>The emitter terminal of the transistor is effectively connected to the junction of the two capacitors, C1 and C2 which are connected in series and act as a simple voltage divider. </a:t>
            </a:r>
            <a:endParaRPr lang="en-US" sz="2400" dirty="0" smtClean="0">
              <a:solidFill>
                <a:srgbClr val="FF0000"/>
              </a:solidFill>
            </a:endParaRPr>
          </a:p>
          <a:p>
            <a:r>
              <a:rPr lang="en-US" sz="2400" dirty="0" smtClean="0"/>
              <a:t>When </a:t>
            </a:r>
            <a:r>
              <a:rPr lang="en-US" sz="2400" dirty="0"/>
              <a:t>the power supply is firstly applied, </a:t>
            </a:r>
            <a:r>
              <a:rPr lang="en-US" sz="2400" dirty="0" smtClean="0"/>
              <a:t>capacitors</a:t>
            </a:r>
            <a:r>
              <a:rPr lang="en-US" sz="2400" dirty="0"/>
              <a:t> C1 and C2 charge up and then discharge through the coil L. </a:t>
            </a:r>
            <a:r>
              <a:rPr lang="en-US" sz="2400" dirty="0" smtClean="0"/>
              <a:t> The </a:t>
            </a:r>
            <a:r>
              <a:rPr lang="en-US" sz="2400" dirty="0"/>
              <a:t>oscillations across the capacitors are applied to the base-emitter junction and appear in the amplified at the collector output</a:t>
            </a:r>
            <a:r>
              <a:rPr lang="en-US" sz="2400" dirty="0" smtClean="0"/>
              <a:t>.</a:t>
            </a:r>
          </a:p>
          <a:p>
            <a:r>
              <a:rPr lang="en-US" sz="2400" dirty="0">
                <a:solidFill>
                  <a:srgbClr val="0070C0"/>
                </a:solidFill>
              </a:rPr>
              <a:t>Resistors, R1 and R2 provide the usual stabilizing DC bias for the transistor in the normal manner while the additional capacitors act as a DC-blocking bypass capacitors. </a:t>
            </a:r>
            <a:endParaRPr lang="en-US" sz="2400" dirty="0" smtClean="0">
              <a:solidFill>
                <a:srgbClr val="0070C0"/>
              </a:solidFill>
            </a:endParaRPr>
          </a:p>
          <a:p>
            <a:r>
              <a:rPr lang="en-US" sz="2400" dirty="0" smtClean="0"/>
              <a:t>A </a:t>
            </a:r>
            <a:r>
              <a:rPr lang="en-US" sz="2400" dirty="0"/>
              <a:t>radio-frequency choke (RFC) is used in the collector circuit to provide a high reactance (ideally open circuit) at the frequency of oscillation, ( </a:t>
            </a:r>
            <a:r>
              <a:rPr lang="en-US" sz="2400" dirty="0" err="1"/>
              <a:t>ƒr</a:t>
            </a:r>
            <a:r>
              <a:rPr lang="en-US" sz="2400" dirty="0"/>
              <a:t> ) and a low resistance at DC to help start the oscillations</a:t>
            </a:r>
            <a:r>
              <a:rPr lang="en-US" sz="2400" dirty="0" smtClean="0"/>
              <a:t>.</a:t>
            </a:r>
            <a:endParaRPr lang="en-US" sz="2400" dirty="0"/>
          </a:p>
        </p:txBody>
      </p:sp>
    </p:spTree>
    <p:extLst>
      <p:ext uri="{BB962C8B-B14F-4D97-AF65-F5344CB8AC3E}">
        <p14:creationId xmlns:p14="http://schemas.microsoft.com/office/powerpoint/2010/main" val="41213127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82158" y="552734"/>
            <a:ext cx="7932084" cy="3416320"/>
          </a:xfrm>
          <a:prstGeom prst="rect">
            <a:avLst/>
          </a:prstGeom>
        </p:spPr>
        <p:txBody>
          <a:bodyPr wrap="square">
            <a:spAutoFit/>
          </a:bodyPr>
          <a:lstStyle/>
          <a:p>
            <a:r>
              <a:rPr lang="en-US" sz="2400" dirty="0" smtClean="0"/>
              <a:t>The </a:t>
            </a:r>
            <a:r>
              <a:rPr lang="en-US" sz="2400" dirty="0"/>
              <a:t>required external phase shift is obtained in a similar manner to that in the Hartley oscillator circuit with the </a:t>
            </a:r>
            <a:r>
              <a:rPr lang="en-US" sz="2400" dirty="0">
                <a:solidFill>
                  <a:srgbClr val="C00000"/>
                </a:solidFill>
              </a:rPr>
              <a:t>required positive feedback obtained for sustained </a:t>
            </a:r>
            <a:r>
              <a:rPr lang="en-US" sz="2400" dirty="0" err="1">
                <a:solidFill>
                  <a:srgbClr val="C00000"/>
                </a:solidFill>
              </a:rPr>
              <a:t>undamped</a:t>
            </a:r>
            <a:r>
              <a:rPr lang="en-US" sz="2400" dirty="0">
                <a:solidFill>
                  <a:srgbClr val="C00000"/>
                </a:solidFill>
              </a:rPr>
              <a:t> oscillations. </a:t>
            </a:r>
            <a:endParaRPr lang="en-US" sz="2400" dirty="0" smtClean="0">
              <a:solidFill>
                <a:srgbClr val="C00000"/>
              </a:solidFill>
            </a:endParaRPr>
          </a:p>
          <a:p>
            <a:r>
              <a:rPr lang="en-US" sz="2400" dirty="0" smtClean="0">
                <a:solidFill>
                  <a:srgbClr val="C00000"/>
                </a:solidFill>
              </a:rPr>
              <a:t>The </a:t>
            </a:r>
            <a:r>
              <a:rPr lang="en-US" sz="2400" dirty="0">
                <a:solidFill>
                  <a:srgbClr val="C00000"/>
                </a:solidFill>
              </a:rPr>
              <a:t>amount of feedback is determined by the ratio of C1 and C2</a:t>
            </a:r>
            <a:r>
              <a:rPr lang="en-US" sz="2400" dirty="0"/>
              <a:t>. </a:t>
            </a:r>
            <a:endParaRPr lang="en-US" sz="2400" dirty="0" smtClean="0"/>
          </a:p>
          <a:p>
            <a:r>
              <a:rPr lang="en-US" sz="2400" dirty="0" smtClean="0">
                <a:solidFill>
                  <a:srgbClr val="0070C0"/>
                </a:solidFill>
              </a:rPr>
              <a:t>These </a:t>
            </a:r>
            <a:r>
              <a:rPr lang="en-US" sz="2400" dirty="0">
                <a:solidFill>
                  <a:srgbClr val="0070C0"/>
                </a:solidFill>
              </a:rPr>
              <a:t>two capacitances are generally “ganged” together to provide a constant amount of feedback so that as one is adjusted the other automatically follows</a:t>
            </a:r>
            <a:r>
              <a:rPr lang="en-US" dirty="0">
                <a:solidFill>
                  <a:srgbClr val="0070C0"/>
                </a:solidFill>
              </a:rPr>
              <a:t>.</a:t>
            </a: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977521"/>
            <a:ext cx="6781800" cy="219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4108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538" y="542925"/>
            <a:ext cx="8315324" cy="5467350"/>
          </a:xfrm>
        </p:spPr>
        <p:txBody>
          <a:bodyPr>
            <a:normAutofit fontScale="92500" lnSpcReduction="10000"/>
          </a:bodyPr>
          <a:lstStyle/>
          <a:p>
            <a:pPr marL="0" indent="0">
              <a:lnSpc>
                <a:spcPct val="100000"/>
              </a:lnSpc>
              <a:spcBef>
                <a:spcPts val="140"/>
              </a:spcBef>
              <a:buNone/>
            </a:pPr>
            <a:r>
              <a:rPr lang="en-US" sz="2600" dirty="0" smtClean="0"/>
              <a:t>                   </a:t>
            </a:r>
            <a:r>
              <a:rPr lang="en-US" sz="3500" b="1" dirty="0" smtClean="0"/>
              <a:t>Ripple </a:t>
            </a:r>
            <a:r>
              <a:rPr lang="en-US" sz="3500" b="1" dirty="0"/>
              <a:t>Factor of Half Wave Rectifier</a:t>
            </a:r>
          </a:p>
          <a:p>
            <a:pPr marL="0" indent="0" algn="just">
              <a:buNone/>
            </a:pPr>
            <a:r>
              <a:rPr lang="en-US" sz="2800" dirty="0" smtClean="0"/>
              <a:t>Ripple  </a:t>
            </a:r>
            <a:r>
              <a:rPr lang="en-US" sz="2800" dirty="0"/>
              <a:t>is the unwanted AC component remaining when converting the AC voltage waveform into a DC waveform. Even though </a:t>
            </a:r>
            <a:r>
              <a:rPr lang="en-US" sz="2800" dirty="0" smtClean="0"/>
              <a:t>rectifiers try to remove </a:t>
            </a:r>
            <a:r>
              <a:rPr lang="en-US" sz="2800" dirty="0"/>
              <a:t>all AC components, there is still some small amount left on the output side which pulsates the DC waveform. This </a:t>
            </a:r>
            <a:r>
              <a:rPr lang="en-US" sz="2800" i="1" dirty="0">
                <a:solidFill>
                  <a:srgbClr val="FF0000"/>
                </a:solidFill>
              </a:rPr>
              <a:t>undesirable AC component is called  </a:t>
            </a:r>
            <a:r>
              <a:rPr lang="en-US" sz="2800" i="1" dirty="0" smtClean="0">
                <a:solidFill>
                  <a:srgbClr val="FF0000"/>
                </a:solidFill>
              </a:rPr>
              <a:t>ripple</a:t>
            </a:r>
            <a:r>
              <a:rPr lang="en-US" sz="2800" dirty="0" smtClean="0"/>
              <a:t>.</a:t>
            </a:r>
            <a:endParaRPr lang="en-US" sz="2800" dirty="0"/>
          </a:p>
          <a:p>
            <a:pPr marL="0" indent="0">
              <a:buNone/>
            </a:pPr>
            <a:r>
              <a:rPr lang="en-US" sz="2800" dirty="0"/>
              <a:t>To </a:t>
            </a:r>
            <a:r>
              <a:rPr lang="en-US" sz="2800" dirty="0">
                <a:solidFill>
                  <a:srgbClr val="FF0000"/>
                </a:solidFill>
              </a:rPr>
              <a:t>quantify </a:t>
            </a:r>
            <a:r>
              <a:rPr lang="en-US" sz="2800" dirty="0"/>
              <a:t>how well the half-wave rectifier can </a:t>
            </a:r>
            <a:r>
              <a:rPr lang="en-US" sz="2800" dirty="0">
                <a:solidFill>
                  <a:srgbClr val="FF0000"/>
                </a:solidFill>
              </a:rPr>
              <a:t>convert the AC voltage into DC voltage</a:t>
            </a:r>
            <a:r>
              <a:rPr lang="en-US" sz="2800" dirty="0"/>
              <a:t>, we use what is known as the </a:t>
            </a:r>
            <a:r>
              <a:rPr lang="en-US" sz="2800" dirty="0" smtClean="0">
                <a:solidFill>
                  <a:srgbClr val="FF0000"/>
                </a:solidFill>
              </a:rPr>
              <a:t>Ripple Factor </a:t>
            </a:r>
            <a:r>
              <a:rPr lang="en-US" sz="2800" dirty="0"/>
              <a:t>(represented by γ or r). </a:t>
            </a:r>
            <a:endParaRPr lang="en-US" sz="2800" dirty="0" smtClean="0"/>
          </a:p>
          <a:p>
            <a:pPr marL="0" indent="0">
              <a:buNone/>
            </a:pPr>
            <a:r>
              <a:rPr lang="en-US" sz="2800" dirty="0" smtClean="0"/>
              <a:t>The </a:t>
            </a:r>
            <a:r>
              <a:rPr lang="en-US" sz="2800" dirty="0"/>
              <a:t>ripple factor </a:t>
            </a:r>
            <a:r>
              <a:rPr lang="en-US" sz="2800" b="1" dirty="0">
                <a:solidFill>
                  <a:srgbClr val="00B0F0"/>
                </a:solidFill>
              </a:rPr>
              <a:t>is the ratio between the </a:t>
            </a:r>
            <a:r>
              <a:rPr lang="en-US" sz="2800" b="1" dirty="0" smtClean="0">
                <a:solidFill>
                  <a:srgbClr val="00B0F0"/>
                </a:solidFill>
              </a:rPr>
              <a:t>RMS value of </a:t>
            </a:r>
            <a:r>
              <a:rPr lang="en-US" sz="2800" b="1" dirty="0">
                <a:solidFill>
                  <a:srgbClr val="00B0F0"/>
                </a:solidFill>
              </a:rPr>
              <a:t>the AC voltage (on the input side) and the DC voltage (on the output side) of the rectifier</a:t>
            </a:r>
            <a:r>
              <a:rPr lang="en-US" sz="2800" dirty="0"/>
              <a:t>.</a:t>
            </a:r>
          </a:p>
          <a:p>
            <a:pPr marL="0" indent="0">
              <a:lnSpc>
                <a:spcPct val="100000"/>
              </a:lnSpc>
              <a:spcBef>
                <a:spcPts val="140"/>
              </a:spcBef>
              <a:buNone/>
            </a:pPr>
            <a:endParaRPr lang="en-US" sz="2600" dirty="0" smtClean="0"/>
          </a:p>
          <a:p>
            <a:pPr marL="0" indent="0">
              <a:lnSpc>
                <a:spcPct val="100000"/>
              </a:lnSpc>
              <a:spcBef>
                <a:spcPts val="140"/>
              </a:spcBef>
              <a:buNone/>
            </a:pPr>
            <a:endParaRPr lang="en-US" sz="2600" dirty="0"/>
          </a:p>
        </p:txBody>
      </p:sp>
      <p:sp>
        <p:nvSpPr>
          <p:cNvPr id="5" name="Rectangle 4"/>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2363" y="265563"/>
            <a:ext cx="65246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57790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05958" y="533400"/>
            <a:ext cx="7932084" cy="4401205"/>
          </a:xfrm>
          <a:prstGeom prst="rect">
            <a:avLst/>
          </a:prstGeom>
        </p:spPr>
        <p:txBody>
          <a:bodyPr wrap="square">
            <a:spAutoFit/>
          </a:bodyPr>
          <a:lstStyle/>
          <a:p>
            <a:r>
              <a:rPr lang="en-US" sz="2800" dirty="0"/>
              <a:t>The </a:t>
            </a:r>
            <a:r>
              <a:rPr lang="en-US" sz="2800" dirty="0">
                <a:solidFill>
                  <a:srgbClr val="FF0000"/>
                </a:solidFill>
              </a:rPr>
              <a:t>frequency of oscillations for a </a:t>
            </a:r>
            <a:r>
              <a:rPr lang="en-US" sz="2800" dirty="0" err="1">
                <a:solidFill>
                  <a:srgbClr val="FF0000"/>
                </a:solidFill>
              </a:rPr>
              <a:t>Colpitts</a:t>
            </a:r>
            <a:r>
              <a:rPr lang="en-US" sz="2800" dirty="0">
                <a:solidFill>
                  <a:srgbClr val="FF0000"/>
                </a:solidFill>
              </a:rPr>
              <a:t> oscillator is determined by the resonant frequency of the LC tank circuit and is given as</a:t>
            </a:r>
            <a:r>
              <a:rPr lang="en-US" sz="2800" dirty="0" smtClean="0">
                <a:solidFill>
                  <a:srgbClr val="FF0000"/>
                </a:solidFill>
              </a:rPr>
              <a:t>:</a:t>
            </a:r>
          </a:p>
          <a:p>
            <a:endParaRPr lang="en-US" sz="2800" dirty="0"/>
          </a:p>
          <a:p>
            <a:endParaRPr lang="en-US" sz="2800" dirty="0" smtClean="0"/>
          </a:p>
          <a:p>
            <a:endParaRPr lang="en-US" sz="2800" dirty="0"/>
          </a:p>
          <a:p>
            <a:r>
              <a:rPr lang="en-US" sz="2800" dirty="0" smtClean="0"/>
              <a:t>where</a:t>
            </a:r>
            <a:r>
              <a:rPr lang="en-US" sz="2800" dirty="0"/>
              <a:t> C</a:t>
            </a:r>
            <a:r>
              <a:rPr lang="en-US" sz="2800" baseline="-25000" dirty="0"/>
              <a:t>T</a:t>
            </a:r>
            <a:r>
              <a:rPr lang="en-US" sz="2800" dirty="0"/>
              <a:t> is the capacitance of C1 and C2 connected in series and is given as</a:t>
            </a:r>
            <a:r>
              <a:rPr lang="en-US" sz="2800" dirty="0" smtClean="0"/>
              <a:t>:</a:t>
            </a:r>
          </a:p>
          <a:p>
            <a:endParaRPr lang="en-US" sz="2800" dirty="0"/>
          </a:p>
          <a:p>
            <a:endParaRPr lang="en-US" sz="28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966880"/>
            <a:ext cx="165735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987080"/>
            <a:ext cx="4495800" cy="1423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22267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1219200"/>
            <a:ext cx="6019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05958" y="533400"/>
            <a:ext cx="7932084" cy="523220"/>
          </a:xfrm>
          <a:prstGeom prst="rect">
            <a:avLst/>
          </a:prstGeom>
        </p:spPr>
        <p:txBody>
          <a:bodyPr wrap="square">
            <a:spAutoFit/>
          </a:bodyPr>
          <a:lstStyle/>
          <a:p>
            <a:pPr algn="ctr"/>
            <a:r>
              <a:rPr lang="en-US" sz="2800" b="1" dirty="0" smtClean="0"/>
              <a:t>Comparison of RC and LC Oscillators</a:t>
            </a:r>
            <a:endParaRPr lang="en-US" sz="2800" b="1" dirty="0"/>
          </a:p>
        </p:txBody>
      </p:sp>
    </p:spTree>
    <p:extLst>
      <p:ext uri="{BB962C8B-B14F-4D97-AF65-F5344CB8AC3E}">
        <p14:creationId xmlns:p14="http://schemas.microsoft.com/office/powerpoint/2010/main" val="36722267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901" y="1573522"/>
            <a:ext cx="7322483"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1000" y="382137"/>
            <a:ext cx="8370259" cy="954107"/>
          </a:xfrm>
          <a:prstGeom prst="rect">
            <a:avLst/>
          </a:prstGeom>
        </p:spPr>
        <p:txBody>
          <a:bodyPr wrap="square">
            <a:spAutoFit/>
          </a:bodyPr>
          <a:lstStyle/>
          <a:p>
            <a:r>
              <a:rPr lang="en-US" sz="2800" b="1" dirty="0"/>
              <a:t>Comparison of </a:t>
            </a:r>
            <a:r>
              <a:rPr lang="en-US" sz="2800" b="1" dirty="0" smtClean="0"/>
              <a:t>RC phase shift  &amp; </a:t>
            </a:r>
            <a:r>
              <a:rPr lang="en-US" sz="2800" b="1" dirty="0" err="1" smtClean="0"/>
              <a:t>Wein</a:t>
            </a:r>
            <a:r>
              <a:rPr lang="en-US" sz="2800" b="1" dirty="0" smtClean="0"/>
              <a:t> Bridge Oscillators</a:t>
            </a:r>
            <a:endParaRPr lang="en-US" sz="2800" b="1" dirty="0"/>
          </a:p>
        </p:txBody>
      </p:sp>
    </p:spTree>
    <p:extLst>
      <p:ext uri="{BB962C8B-B14F-4D97-AF65-F5344CB8AC3E}">
        <p14:creationId xmlns:p14="http://schemas.microsoft.com/office/powerpoint/2010/main" val="36722267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5410200"/>
          </a:xfrm>
        </p:spPr>
        <p:txBody>
          <a:bodyPr>
            <a:normAutofit/>
          </a:bodyPr>
          <a:lstStyle/>
          <a:p>
            <a:pPr algn="l"/>
            <a:r>
              <a:rPr lang="en-US" sz="2700" b="1" dirty="0"/>
              <a:t>Oscillator Applications</a:t>
            </a:r>
            <a:r>
              <a:rPr lang="en-US" sz="2000" b="1" dirty="0"/>
              <a:t/>
            </a:r>
            <a:br>
              <a:rPr lang="en-US" sz="2000" b="1" dirty="0"/>
            </a:br>
            <a:r>
              <a:rPr lang="en-US" sz="2000" b="1" dirty="0" smtClean="0">
                <a:solidFill>
                  <a:srgbClr val="33CC33"/>
                </a:solidFill>
              </a:rPr>
              <a:t>1.</a:t>
            </a:r>
            <a:r>
              <a:rPr lang="en-US" sz="2200" dirty="0" smtClean="0">
                <a:solidFill>
                  <a:srgbClr val="33CC33"/>
                </a:solidFill>
              </a:rPr>
              <a:t>Oscillators </a:t>
            </a:r>
            <a:r>
              <a:rPr lang="en-US" sz="2200" dirty="0">
                <a:solidFill>
                  <a:srgbClr val="33CC33"/>
                </a:solidFill>
              </a:rPr>
              <a:t>are a cheap and easy way to generate specific Frequency of a signal</a:t>
            </a:r>
            <a:r>
              <a:rPr lang="en-US" sz="2200" dirty="0"/>
              <a:t>. </a:t>
            </a:r>
            <a:r>
              <a:rPr lang="en-US" sz="2200" dirty="0" smtClean="0"/>
              <a:t/>
            </a:r>
            <a:br>
              <a:rPr lang="en-US" sz="2200" dirty="0" smtClean="0"/>
            </a:br>
            <a:r>
              <a:rPr lang="en-US" sz="2200" dirty="0" smtClean="0"/>
              <a:t>2.Quartz </a:t>
            </a:r>
            <a:r>
              <a:rPr lang="en-US" sz="2200" dirty="0"/>
              <a:t>watches (which uses a </a:t>
            </a:r>
            <a:r>
              <a:rPr lang="en-US" sz="2200" dirty="0">
                <a:hlinkClick r:id="rId2"/>
              </a:rPr>
              <a:t>crystal oscillator</a:t>
            </a:r>
            <a:r>
              <a:rPr lang="en-US" sz="2200" dirty="0"/>
              <a:t>)</a:t>
            </a:r>
            <a:br>
              <a:rPr lang="en-US" sz="2200" dirty="0"/>
            </a:br>
            <a:r>
              <a:rPr lang="en-US" sz="2200" dirty="0" smtClean="0"/>
              <a:t>3.Used </a:t>
            </a:r>
            <a:r>
              <a:rPr lang="en-US" sz="2200" dirty="0"/>
              <a:t>in various audio systems and video systems</a:t>
            </a:r>
            <a:br>
              <a:rPr lang="en-US" sz="2200" dirty="0"/>
            </a:br>
            <a:r>
              <a:rPr lang="en-US" sz="2200" dirty="0" smtClean="0">
                <a:solidFill>
                  <a:srgbClr val="00B0F0"/>
                </a:solidFill>
              </a:rPr>
              <a:t>4.Used </a:t>
            </a:r>
            <a:r>
              <a:rPr lang="en-US" sz="2200" dirty="0">
                <a:solidFill>
                  <a:srgbClr val="00B0F0"/>
                </a:solidFill>
              </a:rPr>
              <a:t>in various radio, TV, and other communication devices</a:t>
            </a:r>
            <a:r>
              <a:rPr lang="en-US" sz="2200" dirty="0"/>
              <a:t/>
            </a:r>
            <a:br>
              <a:rPr lang="en-US" sz="2200" dirty="0"/>
            </a:br>
            <a:r>
              <a:rPr lang="en-US" sz="2200" dirty="0" smtClean="0"/>
              <a:t>5.Used </a:t>
            </a:r>
            <a:r>
              <a:rPr lang="en-US" sz="2200" dirty="0"/>
              <a:t>in computers, metal detectors, stun guns, inverters, ultrasonic and radio frequency applications.</a:t>
            </a:r>
            <a:br>
              <a:rPr lang="en-US" sz="2200" dirty="0"/>
            </a:br>
            <a:r>
              <a:rPr lang="en-US" sz="2200" dirty="0" smtClean="0">
                <a:solidFill>
                  <a:srgbClr val="FF0000"/>
                </a:solidFill>
              </a:rPr>
              <a:t>6.Used </a:t>
            </a:r>
            <a:r>
              <a:rPr lang="en-US" sz="2200" dirty="0">
                <a:solidFill>
                  <a:srgbClr val="FF0000"/>
                </a:solidFill>
              </a:rPr>
              <a:t>to generate clock pulses for microprocessors and micro-controllers</a:t>
            </a:r>
            <a:br>
              <a:rPr lang="en-US" sz="2200" dirty="0">
                <a:solidFill>
                  <a:srgbClr val="FF0000"/>
                </a:solidFill>
              </a:rPr>
            </a:br>
            <a:r>
              <a:rPr lang="en-US" sz="2200" dirty="0" smtClean="0">
                <a:solidFill>
                  <a:schemeClr val="accent2"/>
                </a:solidFill>
              </a:rPr>
              <a:t>7.Used </a:t>
            </a:r>
            <a:r>
              <a:rPr lang="en-US" sz="2200" dirty="0">
                <a:solidFill>
                  <a:schemeClr val="accent2"/>
                </a:solidFill>
              </a:rPr>
              <a:t>in alarms and buzzes</a:t>
            </a:r>
            <a:br>
              <a:rPr lang="en-US" sz="2200" dirty="0">
                <a:solidFill>
                  <a:schemeClr val="accent2"/>
                </a:solidFill>
              </a:rPr>
            </a:br>
            <a:r>
              <a:rPr lang="en-US" sz="2200" dirty="0" smtClean="0"/>
              <a:t>8.Used </a:t>
            </a:r>
            <a:r>
              <a:rPr lang="en-US" sz="2200" dirty="0"/>
              <a:t>in metal detectors, stun guns, inverters, and ultrasonic</a:t>
            </a:r>
            <a:br>
              <a:rPr lang="en-US" sz="2200" dirty="0"/>
            </a:br>
            <a:r>
              <a:rPr lang="en-US" sz="2200" dirty="0" smtClean="0">
                <a:solidFill>
                  <a:srgbClr val="7030A0"/>
                </a:solidFill>
              </a:rPr>
              <a:t>9.Used </a:t>
            </a:r>
            <a:r>
              <a:rPr lang="en-US" sz="2200" dirty="0">
                <a:solidFill>
                  <a:srgbClr val="7030A0"/>
                </a:solidFill>
              </a:rPr>
              <a:t>to operate decorative lights (e.g. dancing lights</a:t>
            </a:r>
            <a:r>
              <a:rPr lang="en-US" sz="2200" dirty="0" smtClean="0">
                <a:solidFill>
                  <a:srgbClr val="7030A0"/>
                </a:solidFill>
              </a:rPr>
              <a:t>).</a:t>
            </a:r>
            <a:br>
              <a:rPr lang="en-US" sz="2200" dirty="0" smtClean="0">
                <a:solidFill>
                  <a:srgbClr val="7030A0"/>
                </a:solidFill>
              </a:rPr>
            </a:br>
            <a:endParaRPr lang="en-US" dirty="0">
              <a:solidFill>
                <a:srgbClr val="7030A0"/>
              </a:solidFill>
            </a:endParaRPr>
          </a:p>
        </p:txBody>
      </p:sp>
      <p:sp>
        <p:nvSpPr>
          <p:cNvPr id="3" name="Rectangle 2"/>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72726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400" b="1" spc="-10" dirty="0" smtClean="0">
                <a:latin typeface="Times New Roman"/>
                <a:cs typeface="Times New Roman"/>
              </a:rPr>
              <a:t>PART A</a:t>
            </a:r>
            <a:endParaRPr lang="en-US" sz="2400" dirty="0"/>
          </a:p>
        </p:txBody>
      </p:sp>
      <p:sp>
        <p:nvSpPr>
          <p:cNvPr id="3" name="Content Placeholder 2"/>
          <p:cNvSpPr>
            <a:spLocks noGrp="1"/>
          </p:cNvSpPr>
          <p:nvPr>
            <p:ph idx="1"/>
          </p:nvPr>
        </p:nvSpPr>
        <p:spPr>
          <a:xfrm>
            <a:off x="415119" y="861218"/>
            <a:ext cx="8418394" cy="5463382"/>
          </a:xfrm>
        </p:spPr>
        <p:txBody>
          <a:bodyPr>
            <a:normAutofit fontScale="92500" lnSpcReduction="10000"/>
          </a:bodyPr>
          <a:lstStyle/>
          <a:p>
            <a:pPr marL="514350" indent="-514350" algn="just">
              <a:spcBef>
                <a:spcPts val="120"/>
              </a:spcBef>
              <a:buFont typeface="+mj-lt"/>
              <a:buAutoNum type="arabicPeriod"/>
            </a:pPr>
            <a:r>
              <a:rPr lang="en-US" sz="2600" dirty="0"/>
              <a:t>Define rectifier. Mention the types.</a:t>
            </a:r>
          </a:p>
          <a:p>
            <a:pPr marL="514350" indent="-514350" algn="just">
              <a:spcBef>
                <a:spcPts val="120"/>
              </a:spcBef>
              <a:buFont typeface="+mj-lt"/>
              <a:buAutoNum type="arabicPeriod"/>
            </a:pPr>
            <a:r>
              <a:rPr lang="en-US" sz="2600" dirty="0"/>
              <a:t>Define ripple factor of a rectifier</a:t>
            </a:r>
          </a:p>
          <a:p>
            <a:pPr marL="514350" indent="-514350" algn="just">
              <a:spcBef>
                <a:spcPts val="120"/>
              </a:spcBef>
              <a:buFont typeface="+mj-lt"/>
              <a:buAutoNum type="arabicPeriod"/>
            </a:pPr>
            <a:r>
              <a:rPr lang="en-US" sz="2600" dirty="0"/>
              <a:t>Compare Half wave and Full wave rectifier</a:t>
            </a:r>
          </a:p>
          <a:p>
            <a:pPr marL="514350" indent="-514350" algn="just">
              <a:spcBef>
                <a:spcPts val="120"/>
              </a:spcBef>
              <a:buFont typeface="+mj-lt"/>
              <a:buAutoNum type="arabicPeriod"/>
            </a:pPr>
            <a:r>
              <a:rPr lang="en-US" sz="2600" dirty="0"/>
              <a:t>What is the need for a filter in rectifier?</a:t>
            </a:r>
          </a:p>
          <a:p>
            <a:pPr marL="514350" indent="-514350" algn="just">
              <a:spcBef>
                <a:spcPts val="120"/>
              </a:spcBef>
              <a:buFont typeface="+mj-lt"/>
              <a:buAutoNum type="arabicPeriod"/>
            </a:pPr>
            <a:r>
              <a:rPr lang="en-US" sz="2600" dirty="0"/>
              <a:t>Draw a two identical stage RC coupled amplifier</a:t>
            </a:r>
          </a:p>
          <a:p>
            <a:pPr marL="514350" indent="-514350" algn="just">
              <a:spcBef>
                <a:spcPts val="120"/>
              </a:spcBef>
              <a:buFont typeface="+mj-lt"/>
              <a:buAutoNum type="arabicPeriod"/>
            </a:pPr>
            <a:r>
              <a:rPr lang="en-US" sz="2600" dirty="0"/>
              <a:t>List four advantages of RC Coupled amplifier</a:t>
            </a:r>
          </a:p>
          <a:p>
            <a:pPr marL="514350" indent="-514350" algn="just">
              <a:spcBef>
                <a:spcPts val="120"/>
              </a:spcBef>
              <a:buFont typeface="+mj-lt"/>
              <a:buAutoNum type="arabicPeriod"/>
            </a:pPr>
            <a:r>
              <a:rPr lang="en-US" sz="2600" dirty="0"/>
              <a:t>List four applications of RC Coupled amplifier</a:t>
            </a:r>
          </a:p>
          <a:p>
            <a:pPr marL="514350" indent="-514350" algn="just">
              <a:spcBef>
                <a:spcPts val="120"/>
              </a:spcBef>
              <a:buFont typeface="+mj-lt"/>
              <a:buAutoNum type="arabicPeriod"/>
            </a:pPr>
            <a:r>
              <a:rPr lang="en-US" sz="2600" dirty="0"/>
              <a:t>What is an oscillator?</a:t>
            </a:r>
          </a:p>
          <a:p>
            <a:pPr marL="514350" indent="-514350" algn="just">
              <a:spcBef>
                <a:spcPts val="120"/>
              </a:spcBef>
              <a:buFont typeface="+mj-lt"/>
              <a:buAutoNum type="arabicPeriod"/>
            </a:pPr>
            <a:r>
              <a:rPr lang="en-US" sz="2600" dirty="0"/>
              <a:t>State the </a:t>
            </a:r>
            <a:r>
              <a:rPr lang="en-US" sz="2600" dirty="0" err="1"/>
              <a:t>Barkhausen</a:t>
            </a:r>
            <a:r>
              <a:rPr lang="en-US" sz="2600" dirty="0"/>
              <a:t> criterion for an oscillator.</a:t>
            </a:r>
          </a:p>
          <a:p>
            <a:pPr marL="514350" indent="-514350" algn="just">
              <a:spcBef>
                <a:spcPts val="120"/>
              </a:spcBef>
              <a:buFont typeface="+mj-lt"/>
              <a:buAutoNum type="arabicPeriod"/>
            </a:pPr>
            <a:r>
              <a:rPr lang="en-US" sz="2600" dirty="0"/>
              <a:t>Explain the concept of positive feedback. </a:t>
            </a:r>
          </a:p>
          <a:p>
            <a:pPr marL="514350" indent="-514350" algn="just">
              <a:spcBef>
                <a:spcPts val="120"/>
              </a:spcBef>
              <a:buFont typeface="+mj-lt"/>
              <a:buAutoNum type="arabicPeriod"/>
            </a:pPr>
            <a:r>
              <a:rPr lang="en-US" sz="2600" dirty="0"/>
              <a:t>Give the over all classification of oscillators? </a:t>
            </a:r>
          </a:p>
          <a:p>
            <a:pPr marL="514350" indent="-514350" algn="just">
              <a:spcBef>
                <a:spcPts val="120"/>
              </a:spcBef>
              <a:buFont typeface="+mj-lt"/>
              <a:buAutoNum type="arabicPeriod"/>
            </a:pPr>
            <a:r>
              <a:rPr lang="en-US" sz="2600" dirty="0"/>
              <a:t>List four applications of oscillators.</a:t>
            </a:r>
          </a:p>
          <a:p>
            <a:pPr marL="514350" indent="-514350" algn="just">
              <a:spcBef>
                <a:spcPts val="120"/>
              </a:spcBef>
              <a:buFont typeface="+mj-lt"/>
              <a:buAutoNum type="arabicPeriod"/>
            </a:pPr>
            <a:r>
              <a:rPr lang="en-US" sz="2600" dirty="0"/>
              <a:t>Write down the advantages, disadvantages and applications of </a:t>
            </a:r>
            <a:r>
              <a:rPr lang="en-US" sz="2600" dirty="0" err="1" smtClean="0"/>
              <a:t>Colpitt’s</a:t>
            </a:r>
            <a:r>
              <a:rPr lang="en-US" sz="2600" dirty="0" smtClean="0"/>
              <a:t> oscillator</a:t>
            </a:r>
          </a:p>
          <a:p>
            <a:pPr marL="514350" indent="-514350" algn="just">
              <a:spcBef>
                <a:spcPts val="120"/>
              </a:spcBef>
              <a:buFont typeface="+mj-lt"/>
              <a:buAutoNum type="arabicPeriod"/>
            </a:pPr>
            <a:r>
              <a:rPr lang="en-US" sz="2600" dirty="0" smtClean="0"/>
              <a:t>Compare RC and LC Oscillators.</a:t>
            </a:r>
            <a:endParaRPr lang="en-US" dirty="0"/>
          </a:p>
        </p:txBody>
      </p:sp>
      <p:sp>
        <p:nvSpPr>
          <p:cNvPr id="5" name="Rectangle 4"/>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8340"/>
            <a:ext cx="598227" cy="593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56684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400" b="1" spc="-10" dirty="0" smtClean="0">
                <a:latin typeface="Times New Roman"/>
                <a:cs typeface="Times New Roman"/>
              </a:rPr>
              <a:t>PART B</a:t>
            </a:r>
            <a:endParaRPr lang="en-US" sz="2400" dirty="0"/>
          </a:p>
        </p:txBody>
      </p:sp>
      <p:sp>
        <p:nvSpPr>
          <p:cNvPr id="3" name="Content Placeholder 2"/>
          <p:cNvSpPr>
            <a:spLocks noGrp="1"/>
          </p:cNvSpPr>
          <p:nvPr>
            <p:ph idx="1"/>
          </p:nvPr>
        </p:nvSpPr>
        <p:spPr>
          <a:xfrm>
            <a:off x="457200" y="1066801"/>
            <a:ext cx="8229600" cy="5059363"/>
          </a:xfrm>
        </p:spPr>
        <p:txBody>
          <a:bodyPr>
            <a:normAutofit/>
          </a:bodyPr>
          <a:lstStyle/>
          <a:p>
            <a:pPr marL="514350" indent="-514350" algn="just">
              <a:spcBef>
                <a:spcPts val="120"/>
              </a:spcBef>
              <a:buFont typeface="+mj-lt"/>
              <a:buAutoNum type="arabicPeriod"/>
            </a:pPr>
            <a:r>
              <a:rPr lang="en-US" sz="2400" dirty="0" smtClean="0"/>
              <a:t>Explain the working of Half Wave Rectifier?</a:t>
            </a:r>
          </a:p>
          <a:p>
            <a:pPr marL="514350" indent="-514350" algn="just">
              <a:spcBef>
                <a:spcPts val="120"/>
              </a:spcBef>
              <a:buFont typeface="+mj-lt"/>
              <a:buAutoNum type="arabicPeriod"/>
            </a:pPr>
            <a:r>
              <a:rPr lang="en-US" sz="2400" dirty="0" smtClean="0"/>
              <a:t>Describe Centre tapped Full wave rectifier and Bridge rectifier in detail?</a:t>
            </a:r>
          </a:p>
          <a:p>
            <a:pPr marL="514350" indent="-514350" algn="just">
              <a:spcBef>
                <a:spcPts val="120"/>
              </a:spcBef>
              <a:buFont typeface="+mj-lt"/>
              <a:buAutoNum type="arabicPeriod"/>
            </a:pPr>
            <a:r>
              <a:rPr lang="en-US" sz="2400" dirty="0" smtClean="0"/>
              <a:t>Explain the working of RC phase </a:t>
            </a:r>
            <a:r>
              <a:rPr lang="en-US" sz="2400" dirty="0"/>
              <a:t>shift oscillator? </a:t>
            </a:r>
            <a:endParaRPr lang="en-US" sz="2400" dirty="0" smtClean="0"/>
          </a:p>
          <a:p>
            <a:pPr marL="514350" indent="-514350" algn="just">
              <a:spcBef>
                <a:spcPts val="120"/>
              </a:spcBef>
              <a:buFont typeface="+mj-lt"/>
              <a:buAutoNum type="arabicPeriod"/>
            </a:pPr>
            <a:r>
              <a:rPr lang="en-US" sz="2400" dirty="0"/>
              <a:t>Explain the working of </a:t>
            </a:r>
            <a:r>
              <a:rPr lang="en-US" sz="2400" dirty="0" err="1" smtClean="0"/>
              <a:t>Wein</a:t>
            </a:r>
            <a:r>
              <a:rPr lang="en-US" sz="2400" dirty="0" smtClean="0"/>
              <a:t> Bridge shift </a:t>
            </a:r>
            <a:r>
              <a:rPr lang="en-US" sz="2400" dirty="0"/>
              <a:t>oscillator? </a:t>
            </a:r>
          </a:p>
          <a:p>
            <a:pPr marL="514350" indent="-514350" algn="just">
              <a:spcBef>
                <a:spcPts val="120"/>
              </a:spcBef>
              <a:buFont typeface="+mj-lt"/>
              <a:buAutoNum type="arabicPeriod"/>
            </a:pPr>
            <a:r>
              <a:rPr lang="en-US" sz="2400" dirty="0" smtClean="0"/>
              <a:t>Explain </a:t>
            </a:r>
            <a:r>
              <a:rPr lang="en-US" sz="2400" dirty="0" err="1" smtClean="0"/>
              <a:t>Colpitt’s</a:t>
            </a:r>
            <a:r>
              <a:rPr lang="en-US" sz="2400" dirty="0" smtClean="0"/>
              <a:t> </a:t>
            </a:r>
            <a:r>
              <a:rPr lang="en-US" sz="2400" dirty="0"/>
              <a:t>oscillator and derive the expression for frequency of oscillation. Also explain </a:t>
            </a:r>
            <a:r>
              <a:rPr lang="en-US" sz="2400" dirty="0" smtClean="0"/>
              <a:t>the advantages and disadvantages. </a:t>
            </a:r>
          </a:p>
          <a:p>
            <a:pPr marL="514350" indent="-514350" algn="just">
              <a:spcBef>
                <a:spcPts val="120"/>
              </a:spcBef>
              <a:buFont typeface="+mj-lt"/>
              <a:buAutoNum type="arabicPeriod"/>
            </a:pPr>
            <a:r>
              <a:rPr lang="en-US" sz="2400" dirty="0" smtClean="0"/>
              <a:t>Explain Hartley </a:t>
            </a:r>
            <a:r>
              <a:rPr lang="en-US" sz="2400" dirty="0"/>
              <a:t>oscillator and </a:t>
            </a:r>
            <a:r>
              <a:rPr lang="en-US" sz="2400" dirty="0" smtClean="0"/>
              <a:t>obtain the </a:t>
            </a:r>
            <a:r>
              <a:rPr lang="en-US" sz="2400" dirty="0"/>
              <a:t>equation for oscillation? </a:t>
            </a:r>
            <a:endParaRPr lang="en-US" sz="2400" dirty="0" smtClean="0"/>
          </a:p>
          <a:p>
            <a:pPr marL="0" indent="0" algn="just">
              <a:spcBef>
                <a:spcPts val="120"/>
              </a:spcBef>
              <a:buNone/>
            </a:pPr>
            <a:endParaRPr lang="en-US" dirty="0"/>
          </a:p>
          <a:p>
            <a:pPr marL="0" indent="0" algn="just">
              <a:lnSpc>
                <a:spcPct val="100000"/>
              </a:lnSpc>
              <a:spcBef>
                <a:spcPts val="120"/>
              </a:spcBef>
              <a:buNone/>
            </a:pPr>
            <a:endParaRPr lang="en-US" dirty="0"/>
          </a:p>
        </p:txBody>
      </p:sp>
      <p:sp>
        <p:nvSpPr>
          <p:cNvPr id="5" name="Rectangle 4"/>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8340"/>
            <a:ext cx="598227" cy="593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3821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90538" y="438150"/>
                <a:ext cx="8315324" cy="5467350"/>
              </a:xfrm>
            </p:spPr>
            <p:txBody>
              <a:bodyPr>
                <a:normAutofit/>
              </a:bodyPr>
              <a:lstStyle/>
              <a:p>
                <a:pPr marL="0" indent="0">
                  <a:lnSpc>
                    <a:spcPct val="100000"/>
                  </a:lnSpc>
                  <a:spcBef>
                    <a:spcPts val="140"/>
                  </a:spcBef>
                  <a:buNone/>
                </a:pPr>
                <a:r>
                  <a:rPr lang="en-US" sz="2600" dirty="0" smtClean="0"/>
                  <a:t>                   </a:t>
                </a:r>
                <a:r>
                  <a:rPr lang="en-US" sz="2800" b="1" dirty="0" smtClean="0"/>
                  <a:t>Ripple </a:t>
                </a:r>
                <a:r>
                  <a:rPr lang="en-US" sz="2800" b="1" dirty="0"/>
                  <a:t>Factor of Half Wave </a:t>
                </a:r>
                <a:r>
                  <a:rPr lang="en-US" sz="2800" b="1" dirty="0" smtClean="0"/>
                  <a:t>Rectifier</a:t>
                </a:r>
              </a:p>
              <a:p>
                <a:pPr marL="0" indent="0">
                  <a:spcBef>
                    <a:spcPts val="140"/>
                  </a:spcBef>
                  <a:buNone/>
                </a:pPr>
                <a:r>
                  <a:rPr lang="en-US" sz="2400" dirty="0"/>
                  <a:t>The formula for ripple factor is</a:t>
                </a:r>
                <a:r>
                  <a:rPr lang="en-US" sz="2400" dirty="0" smtClean="0"/>
                  <a:t>:</a:t>
                </a:r>
                <a14:m>
                  <m:oMath xmlns:m="http://schemas.openxmlformats.org/officeDocument/2006/math">
                    <m:r>
                      <a:rPr lang="en-US" sz="2400" b="0" i="0" smtClean="0">
                        <a:latin typeface="Cambria Math"/>
                        <a:ea typeface="Cambria Math"/>
                      </a:rPr>
                      <m:t>          </m:t>
                    </m:r>
                    <m:r>
                      <a:rPr lang="en-US" sz="2400" b="0" i="1" smtClean="0">
                        <a:latin typeface="Cambria Math"/>
                        <a:ea typeface="Cambria Math"/>
                      </a:rPr>
                      <m:t>𝛾</m:t>
                    </m:r>
                    <m:r>
                      <a:rPr lang="en-US" sz="2400" b="0" i="1" smtClean="0">
                        <a:latin typeface="Cambria Math"/>
                        <a:ea typeface="Cambria Math"/>
                      </a:rPr>
                      <m:t>=</m:t>
                    </m:r>
                    <m:rad>
                      <m:radPr>
                        <m:degHide m:val="on"/>
                        <m:ctrlPr>
                          <a:rPr lang="en-US" sz="2400" b="0" i="1" smtClean="0">
                            <a:latin typeface="Cambria Math" panose="02040503050406030204" pitchFamily="18" charset="0"/>
                          </a:rPr>
                        </m:ctrlPr>
                      </m:radPr>
                      <m:deg/>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a:rPr>
                                          <m:t>𝐼</m:t>
                                        </m:r>
                                      </m:e>
                                      <m:sub>
                                        <m:r>
                                          <a:rPr lang="en-US" sz="2400" i="1">
                                            <a:latin typeface="Cambria Math"/>
                                          </a:rPr>
                                          <m:t>𝑟𝑚𝑠</m:t>
                                        </m:r>
                                      </m:sub>
                                      <m:sup/>
                                    </m:sSubSup>
                                  </m:num>
                                  <m:den>
                                    <m:sSub>
                                      <m:sSubPr>
                                        <m:ctrlPr>
                                          <a:rPr lang="en-US" sz="2400" i="1">
                                            <a:latin typeface="Cambria Math" panose="02040503050406030204" pitchFamily="18" charset="0"/>
                                          </a:rPr>
                                        </m:ctrlPr>
                                      </m:sSubPr>
                                      <m:e>
                                        <m:r>
                                          <a:rPr lang="en-US" sz="2400" i="1">
                                            <a:latin typeface="Cambria Math"/>
                                          </a:rPr>
                                          <m:t>𝐼</m:t>
                                        </m:r>
                                      </m:e>
                                      <m:sub>
                                        <m:r>
                                          <a:rPr lang="en-US" sz="2400" i="1">
                                            <a:latin typeface="Cambria Math"/>
                                          </a:rPr>
                                          <m:t>𝑑𝑐</m:t>
                                        </m:r>
                                      </m:sub>
                                    </m:sSub>
                                  </m:den>
                                </m:f>
                              </m:e>
                            </m:d>
                          </m:e>
                          <m:sup>
                            <m:r>
                              <a:rPr lang="en-US" sz="2400" b="0" i="1" smtClean="0">
                                <a:latin typeface="Cambria Math"/>
                              </a:rPr>
                              <m:t>2</m:t>
                            </m:r>
                          </m:sup>
                        </m:sSup>
                        <m:r>
                          <a:rPr lang="en-US" sz="2400" b="0" i="1" smtClean="0">
                            <a:latin typeface="Cambria Math"/>
                          </a:rPr>
                          <m:t>−1</m:t>
                        </m:r>
                      </m:e>
                    </m:rad>
                  </m:oMath>
                </a14:m>
                <a:endParaRPr lang="en-US" sz="2400" dirty="0"/>
              </a:p>
              <a:p>
                <a:pPr marL="0" indent="0">
                  <a:lnSpc>
                    <a:spcPct val="100000"/>
                  </a:lnSpc>
                  <a:spcBef>
                    <a:spcPts val="140"/>
                  </a:spcBef>
                  <a:buNone/>
                </a:pPr>
                <a:endParaRPr lang="en-US" sz="28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90538" y="438150"/>
                <a:ext cx="8315324" cy="5467350"/>
              </a:xfrm>
              <a:blipFill rotWithShape="1">
                <a:blip r:embed="rId2"/>
                <a:stretch>
                  <a:fillRect l="-1099" t="-1003"/>
                </a:stretch>
              </a:blipFill>
            </p:spPr>
            <p:txBody>
              <a:bodyPr/>
              <a:lstStyle/>
              <a:p>
                <a:r>
                  <a:rPr lang="en-US">
                    <a:noFill/>
                  </a:rPr>
                  <a:t> </a:t>
                </a:r>
              </a:p>
            </p:txBody>
          </p:sp>
        </mc:Fallback>
      </mc:AlternateContent>
      <p:sp>
        <p:nvSpPr>
          <p:cNvPr id="5" name="Rectangle 4"/>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2363" y="265563"/>
            <a:ext cx="65246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77588" y="4486364"/>
            <a:ext cx="8436447" cy="1200329"/>
          </a:xfrm>
          <a:prstGeom prst="rect">
            <a:avLst/>
          </a:prstGeom>
        </p:spPr>
        <p:txBody>
          <a:bodyPr wrap="square">
            <a:spAutoFit/>
          </a:bodyPr>
          <a:lstStyle/>
          <a:p>
            <a:r>
              <a:rPr lang="en-US" sz="2400" dirty="0"/>
              <a:t>w</a:t>
            </a:r>
            <a:r>
              <a:rPr lang="en-US" sz="2400" dirty="0" smtClean="0"/>
              <a:t>here </a:t>
            </a:r>
            <a:r>
              <a:rPr lang="en-US" sz="2400" dirty="0" err="1"/>
              <a:t>I</a:t>
            </a:r>
            <a:r>
              <a:rPr lang="en-US" sz="2400" baseline="-25000" dirty="0" err="1"/>
              <a:t>m</a:t>
            </a:r>
            <a:r>
              <a:rPr lang="en-US" sz="2400" dirty="0"/>
              <a:t> is equal to the peak instantaneous current across the load (I</a:t>
            </a:r>
            <a:r>
              <a:rPr lang="en-US" sz="2400" baseline="-25000" dirty="0"/>
              <a:t>max</a:t>
            </a:r>
            <a:r>
              <a:rPr lang="en-US" sz="2400" dirty="0"/>
              <a:t>). Hence the output DC current (I</a:t>
            </a:r>
            <a:r>
              <a:rPr lang="en-US" sz="2400" baseline="-25000" dirty="0"/>
              <a:t>DC</a:t>
            </a:r>
            <a:r>
              <a:rPr lang="en-US" sz="2400" dirty="0"/>
              <a:t>) obtained across the load is:</a:t>
            </a:r>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4499" y="5617756"/>
            <a:ext cx="5438775" cy="783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6687" y="1752600"/>
            <a:ext cx="8534400" cy="2308324"/>
          </a:xfrm>
          <a:prstGeom prst="rect">
            <a:avLst/>
          </a:prstGeom>
        </p:spPr>
        <p:txBody>
          <a:bodyPr wrap="square">
            <a:spAutoFit/>
          </a:bodyPr>
          <a:lstStyle/>
          <a:p>
            <a:r>
              <a:rPr lang="en-US" sz="2400" b="1" dirty="0"/>
              <a:t>RMS value of Half Wave Rectifier</a:t>
            </a:r>
          </a:p>
          <a:p>
            <a:r>
              <a:rPr lang="en-US" sz="2400" dirty="0"/>
              <a:t>To derive the </a:t>
            </a:r>
            <a:r>
              <a:rPr lang="en-US" sz="2400" dirty="0">
                <a:solidFill>
                  <a:srgbClr val="FF0000"/>
                </a:solidFill>
              </a:rPr>
              <a:t>RMS value of half wave rectifier</a:t>
            </a:r>
            <a:r>
              <a:rPr lang="en-US" sz="2400" dirty="0"/>
              <a:t>, we need to calculate the current across the load. </a:t>
            </a:r>
            <a:r>
              <a:rPr lang="en-US" sz="2400" dirty="0" smtClean="0"/>
              <a:t>If </a:t>
            </a:r>
            <a:r>
              <a:rPr lang="en-US" sz="2400" dirty="0"/>
              <a:t>the instantaneous load current is equal </a:t>
            </a:r>
            <a:r>
              <a:rPr lang="en-US" sz="2400" dirty="0" smtClean="0"/>
              <a:t>to </a:t>
            </a:r>
            <a:r>
              <a:rPr lang="en-US" sz="2400" dirty="0" err="1">
                <a:solidFill>
                  <a:srgbClr val="FF0000"/>
                </a:solidFill>
              </a:rPr>
              <a:t>i</a:t>
            </a:r>
            <a:r>
              <a:rPr lang="en-US" sz="2400" baseline="-25000" dirty="0" err="1">
                <a:solidFill>
                  <a:srgbClr val="FF0000"/>
                </a:solidFill>
              </a:rPr>
              <a:t>L</a:t>
            </a:r>
            <a:r>
              <a:rPr lang="en-US" sz="2400" dirty="0">
                <a:solidFill>
                  <a:srgbClr val="FF0000"/>
                </a:solidFill>
              </a:rPr>
              <a:t> = </a:t>
            </a:r>
            <a:r>
              <a:rPr lang="en-US" sz="2400" dirty="0" err="1">
                <a:solidFill>
                  <a:srgbClr val="FF0000"/>
                </a:solidFill>
              </a:rPr>
              <a:t>I</a:t>
            </a:r>
            <a:r>
              <a:rPr lang="en-US" sz="2400" baseline="-25000" dirty="0" err="1">
                <a:solidFill>
                  <a:srgbClr val="FF0000"/>
                </a:solidFill>
              </a:rPr>
              <a:t>m</a:t>
            </a:r>
            <a:r>
              <a:rPr lang="en-US" sz="2400" dirty="0" err="1">
                <a:solidFill>
                  <a:srgbClr val="FF0000"/>
                </a:solidFill>
              </a:rPr>
              <a:t>sinωt</a:t>
            </a:r>
            <a:r>
              <a:rPr lang="en-US" sz="2400" dirty="0" smtClean="0"/>
              <a:t>,</a:t>
            </a:r>
          </a:p>
          <a:p>
            <a:r>
              <a:rPr lang="en-US" sz="2400" dirty="0"/>
              <a:t>T</a:t>
            </a:r>
            <a:r>
              <a:rPr lang="en-US" sz="2400" dirty="0" smtClean="0"/>
              <a:t>hen </a:t>
            </a:r>
            <a:r>
              <a:rPr lang="en-US" sz="2400" dirty="0"/>
              <a:t>the </a:t>
            </a:r>
            <a:r>
              <a:rPr lang="en-US" sz="2400" dirty="0">
                <a:solidFill>
                  <a:srgbClr val="FF0000"/>
                </a:solidFill>
              </a:rPr>
              <a:t>average of load current (I</a:t>
            </a:r>
            <a:r>
              <a:rPr lang="en-US" sz="2400" baseline="-25000" dirty="0">
                <a:solidFill>
                  <a:srgbClr val="FF0000"/>
                </a:solidFill>
              </a:rPr>
              <a:t>DC</a:t>
            </a:r>
            <a:r>
              <a:rPr lang="en-US" sz="2400" dirty="0">
                <a:solidFill>
                  <a:srgbClr val="FF0000"/>
                </a:solidFill>
              </a:rPr>
              <a:t>)</a:t>
            </a:r>
            <a:r>
              <a:rPr lang="en-US" sz="2400" dirty="0"/>
              <a:t> is </a:t>
            </a:r>
            <a:r>
              <a:rPr lang="en-US" sz="2400" dirty="0" smtClean="0"/>
              <a:t>:</a:t>
            </a:r>
          </a:p>
          <a:p>
            <a:endParaRPr lang="en-US" sz="2400" dirty="0"/>
          </a:p>
        </p:txBody>
      </p:sp>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1812" y="3724364"/>
            <a:ext cx="2724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2975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457201"/>
                <a:ext cx="8229600" cy="5668963"/>
              </a:xfrm>
            </p:spPr>
            <p:txBody>
              <a:bodyPr>
                <a:normAutofit lnSpcReduction="10000"/>
              </a:bodyPr>
              <a:lstStyle/>
              <a:p>
                <a:pPr marL="0" indent="0">
                  <a:lnSpc>
                    <a:spcPct val="100000"/>
                  </a:lnSpc>
                  <a:spcBef>
                    <a:spcPts val="145"/>
                  </a:spcBef>
                  <a:buNone/>
                </a:pPr>
                <a:r>
                  <a:rPr lang="en-US" sz="2000" dirty="0" smtClean="0"/>
                  <a:t> </a:t>
                </a:r>
                <a:r>
                  <a:rPr lang="en-US" sz="2400" dirty="0" smtClean="0"/>
                  <a:t>For </a:t>
                </a:r>
                <a:r>
                  <a:rPr lang="en-US" sz="2400" dirty="0"/>
                  <a:t>a half-wave rectifier, the RMS load current (</a:t>
                </a:r>
                <a:r>
                  <a:rPr lang="en-US" sz="2400" dirty="0" err="1"/>
                  <a:t>I</a:t>
                </a:r>
                <a:r>
                  <a:rPr lang="en-US" sz="2400" baseline="-25000" dirty="0" err="1"/>
                  <a:t>rms</a:t>
                </a:r>
                <a:r>
                  <a:rPr lang="en-US" sz="2400" dirty="0"/>
                  <a:t>) is equal to the average current (I</a:t>
                </a:r>
                <a:r>
                  <a:rPr lang="en-US" sz="2400" baseline="-25000" dirty="0"/>
                  <a:t>DC</a:t>
                </a:r>
                <a:r>
                  <a:rPr lang="en-US" sz="2400" dirty="0"/>
                  <a:t>) multiple by π/2. </a:t>
                </a:r>
                <a:endParaRPr lang="en-US" sz="2400" dirty="0" smtClean="0"/>
              </a:p>
              <a:p>
                <a:pPr marL="0" indent="0">
                  <a:buNone/>
                </a:pPr>
                <a:r>
                  <a:rPr lang="en-US" sz="2400" dirty="0" smtClean="0"/>
                  <a:t>Hence </a:t>
                </a:r>
                <a:r>
                  <a:rPr lang="en-US" sz="2400" dirty="0"/>
                  <a:t>the RMS value of the load current (</a:t>
                </a:r>
                <a:r>
                  <a:rPr lang="en-US" sz="2400" dirty="0" err="1"/>
                  <a:t>I</a:t>
                </a:r>
                <a:r>
                  <a:rPr lang="en-US" sz="2400" baseline="-25000" dirty="0" err="1"/>
                  <a:t>rms</a:t>
                </a:r>
                <a:r>
                  <a:rPr lang="en-US" sz="2400" dirty="0"/>
                  <a:t>) for a half wave rectifier is:</a:t>
                </a:r>
              </a:p>
              <a:p>
                <a:pPr marL="0" indent="0">
                  <a:buNone/>
                </a:pPr>
                <a:endParaRPr lang="en-US" sz="2400" dirty="0" smtClean="0"/>
              </a:p>
              <a:p>
                <a:pPr marL="0" indent="0">
                  <a:buNone/>
                </a:pPr>
                <a:r>
                  <a:rPr lang="en-US" sz="2400" dirty="0" smtClean="0"/>
                  <a:t>Where </a:t>
                </a:r>
                <a:r>
                  <a:rPr lang="en-US" sz="2400" dirty="0" err="1"/>
                  <a:t>I</a:t>
                </a:r>
                <a:r>
                  <a:rPr lang="en-US" sz="2400" baseline="-25000" dirty="0" err="1"/>
                  <a:t>m</a:t>
                </a:r>
                <a:r>
                  <a:rPr lang="en-US" sz="2400" dirty="0"/>
                  <a:t>= I</a:t>
                </a:r>
                <a:r>
                  <a:rPr lang="en-US" sz="2400" baseline="-25000" dirty="0"/>
                  <a:t>max</a:t>
                </a:r>
                <a:r>
                  <a:rPr lang="en-US" sz="2400" dirty="0"/>
                  <a:t> which is equal to the peak instantaneous current across the load</a:t>
                </a:r>
                <a:r>
                  <a:rPr lang="en-US" sz="2400" dirty="0" smtClean="0"/>
                  <a:t>.</a:t>
                </a:r>
              </a:p>
              <a:p>
                <a:pPr marL="0" indent="0">
                  <a:buNone/>
                </a:pPr>
                <a:r>
                  <a:rPr lang="en-US" sz="2400" dirty="0" smtClean="0"/>
                  <a:t>Substituting in the formula of ripple factor, </a:t>
                </a:r>
              </a:p>
              <a:p>
                <a:pPr marL="0" indent="0" algn="ctr">
                  <a:buNone/>
                </a:pPr>
                <a:r>
                  <a:rPr lang="en-US" sz="2400" b="1" dirty="0" smtClean="0">
                    <a:solidFill>
                      <a:srgbClr val="00B0F0"/>
                    </a:solidFill>
                  </a:rPr>
                  <a:t>the </a:t>
                </a:r>
                <a:r>
                  <a:rPr lang="en-US" sz="2400" b="1" dirty="0">
                    <a:solidFill>
                      <a:srgbClr val="00B0F0"/>
                    </a:solidFill>
                  </a:rPr>
                  <a:t>ripple factor of a half-wave rectifier is 1.21.</a:t>
                </a:r>
                <a:endParaRPr lang="en-US" sz="2400" b="1" dirty="0" smtClean="0">
                  <a:solidFill>
                    <a:srgbClr val="00B0F0"/>
                  </a:solidFill>
                </a:endParaRPr>
              </a:p>
              <a:p>
                <a:pPr marL="0" indent="0">
                  <a:buNone/>
                </a:pPr>
                <a:r>
                  <a:rPr lang="en-US" sz="2400" b="1" dirty="0" smtClean="0"/>
                  <a:t>Peak </a:t>
                </a:r>
                <a:r>
                  <a:rPr lang="en-US" sz="2400" b="1" dirty="0"/>
                  <a:t>Inverse </a:t>
                </a:r>
                <a:r>
                  <a:rPr lang="en-US" sz="2400" b="1" dirty="0" smtClean="0"/>
                  <a:t>Voltage(PIV) </a:t>
                </a:r>
                <a:r>
                  <a:rPr lang="en-US" sz="2400" b="1" dirty="0"/>
                  <a:t>of Half Wave Rectifier</a:t>
                </a:r>
              </a:p>
              <a:p>
                <a:pPr marL="0" indent="0" algn="just">
                  <a:buNone/>
                </a:pPr>
                <a:r>
                  <a:rPr lang="en-US" sz="2400" b="1" dirty="0">
                    <a:solidFill>
                      <a:srgbClr val="FFC000"/>
                    </a:solidFill>
                  </a:rPr>
                  <a:t>Peak Inverse Voltage (PIV) </a:t>
                </a:r>
                <a:r>
                  <a:rPr lang="en-US" sz="2400" dirty="0"/>
                  <a:t>is the </a:t>
                </a:r>
                <a:r>
                  <a:rPr lang="en-US" sz="2400" b="1" dirty="0">
                    <a:solidFill>
                      <a:srgbClr val="7030A0"/>
                    </a:solidFill>
                  </a:rPr>
                  <a:t>maximum voltage that the diode can withstand during reverse bias condition</a:t>
                </a:r>
                <a:r>
                  <a:rPr lang="en-US" sz="2400" dirty="0"/>
                  <a:t>. If a voltage is applied more than the PIV, the diode will be </a:t>
                </a:r>
                <a:r>
                  <a:rPr lang="en-US" sz="2400" dirty="0" smtClean="0"/>
                  <a:t>destroyed.</a:t>
                </a:r>
              </a:p>
              <a:p>
                <a:r>
                  <a:rPr lang="en-US" sz="2400" dirty="0" smtClean="0"/>
                  <a:t>For </a:t>
                </a:r>
                <a:r>
                  <a:rPr lang="en-US" sz="2400" b="1" dirty="0" smtClean="0">
                    <a:solidFill>
                      <a:srgbClr val="00B050"/>
                    </a:solidFill>
                  </a:rPr>
                  <a:t>Half Wave Rectifier PIV is  </a:t>
                </a:r>
                <a14:m>
                  <m:oMath xmlns:m="http://schemas.openxmlformats.org/officeDocument/2006/math">
                    <m:sSub>
                      <m:sSubPr>
                        <m:ctrlPr>
                          <a:rPr lang="en-US" sz="2400" b="1" i="1" smtClean="0">
                            <a:solidFill>
                              <a:srgbClr val="00B050"/>
                            </a:solidFill>
                            <a:latin typeface="Cambria Math" panose="02040503050406030204" pitchFamily="18" charset="0"/>
                          </a:rPr>
                        </m:ctrlPr>
                      </m:sSubPr>
                      <m:e>
                        <m:r>
                          <a:rPr lang="en-US" sz="2400" b="1" i="1" smtClean="0">
                            <a:solidFill>
                              <a:srgbClr val="00B050"/>
                            </a:solidFill>
                            <a:latin typeface="Cambria Math"/>
                          </a:rPr>
                          <m:t>𝑽</m:t>
                        </m:r>
                      </m:e>
                      <m:sub>
                        <m:r>
                          <a:rPr lang="en-US" sz="2400" b="1" i="1" smtClean="0">
                            <a:solidFill>
                              <a:srgbClr val="00B050"/>
                            </a:solidFill>
                            <a:latin typeface="Cambria Math"/>
                          </a:rPr>
                          <m:t>𝒎</m:t>
                        </m:r>
                      </m:sub>
                    </m:sSub>
                  </m:oMath>
                </a14:m>
                <a:r>
                  <a:rPr lang="en-US" sz="2400" b="1" dirty="0" smtClean="0">
                    <a:solidFill>
                      <a:srgbClr val="00B050"/>
                    </a:solidFill>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457201"/>
                <a:ext cx="8229600" cy="5668963"/>
              </a:xfrm>
              <a:blipFill rotWithShape="1">
                <a:blip r:embed="rId2"/>
                <a:stretch>
                  <a:fillRect l="-1111" t="-1505" r="-1111"/>
                </a:stretch>
              </a:blipFill>
            </p:spPr>
            <p:txBody>
              <a:bodyPr/>
              <a:lstStyle/>
              <a:p>
                <a:r>
                  <a:rPr lang="en-US">
                    <a:noFill/>
                  </a:rPr>
                  <a:t> </a:t>
                </a:r>
              </a:p>
            </p:txBody>
          </p:sp>
        </mc:Fallback>
      </mc:AlternateContent>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838" y="762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288" y="1524000"/>
            <a:ext cx="1543547"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1919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668963"/>
          </a:xfrm>
        </p:spPr>
        <p:txBody>
          <a:bodyPr>
            <a:normAutofit/>
          </a:bodyPr>
          <a:lstStyle/>
          <a:p>
            <a:pPr marL="0" indent="0">
              <a:lnSpc>
                <a:spcPct val="100000"/>
              </a:lnSpc>
              <a:spcBef>
                <a:spcPts val="145"/>
              </a:spcBef>
              <a:buNone/>
            </a:pPr>
            <a:r>
              <a:rPr lang="en-US" sz="2000" dirty="0" smtClean="0"/>
              <a:t> </a:t>
            </a:r>
          </a:p>
          <a:p>
            <a:pPr marL="0" indent="0">
              <a:lnSpc>
                <a:spcPct val="100000"/>
              </a:lnSpc>
              <a:spcBef>
                <a:spcPts val="145"/>
              </a:spcBef>
              <a:buNone/>
            </a:pPr>
            <a:endParaRPr lang="en-US" sz="2000" dirty="0"/>
          </a:p>
        </p:txBody>
      </p:sp>
      <p:sp>
        <p:nvSpPr>
          <p:cNvPr id="4" name="Rectangle 3"/>
          <p:cNvSpPr/>
          <p:nvPr/>
        </p:nvSpPr>
        <p:spPr>
          <a:xfrm>
            <a:off x="381000" y="381000"/>
            <a:ext cx="8534400" cy="601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a:spLocks noChangeArrowheads="1"/>
          </p:cNvSpPr>
          <p:nvPr/>
        </p:nvSpPr>
        <p:spPr bwMode="auto">
          <a:xfrm>
            <a:off x="457200" y="406021"/>
            <a:ext cx="8315325"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base"/>
            <a:r>
              <a:rPr lang="en-US" sz="2400" b="1" dirty="0" smtClean="0">
                <a:solidFill>
                  <a:srgbClr val="00B050"/>
                </a:solidFill>
              </a:rPr>
              <a:t>Efficiency </a:t>
            </a:r>
            <a:r>
              <a:rPr lang="en-US" sz="2400" b="1" dirty="0">
                <a:solidFill>
                  <a:srgbClr val="00B050"/>
                </a:solidFill>
              </a:rPr>
              <a:t>of Half Wave Rectifier</a:t>
            </a:r>
            <a:endParaRPr lang="en-US" sz="2400" b="1" dirty="0" smtClean="0">
              <a:solidFill>
                <a:srgbClr val="00B050"/>
              </a:solidFill>
            </a:endParaRPr>
          </a:p>
          <a:p>
            <a:pPr algn="just" fontAlgn="base"/>
            <a:r>
              <a:rPr lang="en-US" sz="2400" dirty="0" smtClean="0"/>
              <a:t>The </a:t>
            </a:r>
            <a:r>
              <a:rPr lang="en-US" sz="2400" dirty="0"/>
              <a:t>ratio of input AC to output DC is known as </a:t>
            </a:r>
            <a:r>
              <a:rPr lang="en-US" sz="2400" dirty="0" smtClean="0"/>
              <a:t>efficiency.</a:t>
            </a:r>
          </a:p>
          <a:p>
            <a:pPr algn="just" fontAlgn="base"/>
            <a:endParaRPr lang="en-US" sz="2400" dirty="0"/>
          </a:p>
          <a:p>
            <a:pPr algn="just" fontAlgn="base"/>
            <a:endParaRPr lang="en-US" sz="2400" dirty="0" smtClean="0"/>
          </a:p>
          <a:p>
            <a:pPr algn="just" fontAlgn="base"/>
            <a:endParaRPr lang="en-US" sz="2400" dirty="0"/>
          </a:p>
          <a:p>
            <a:pPr algn="just" fontAlgn="base"/>
            <a:r>
              <a:rPr lang="en-US" sz="2400" dirty="0" smtClean="0"/>
              <a:t>A </a:t>
            </a:r>
            <a:r>
              <a:rPr lang="en-US" sz="2400" dirty="0"/>
              <a:t>DC power that is delivered to the load is</a:t>
            </a:r>
          </a:p>
          <a:p>
            <a:pPr algn="ctr" fontAlgn="base"/>
            <a:r>
              <a:rPr lang="en-US" sz="2400" dirty="0" err="1"/>
              <a:t>Pdc</a:t>
            </a:r>
            <a:r>
              <a:rPr lang="en-US" sz="2400" dirty="0"/>
              <a:t> = I</a:t>
            </a:r>
            <a:r>
              <a:rPr lang="en-US" sz="2400" baseline="30000" dirty="0"/>
              <a:t>2</a:t>
            </a:r>
            <a:r>
              <a:rPr lang="en-US" sz="2400" baseline="-25000" dirty="0"/>
              <a:t>dc</a:t>
            </a:r>
            <a:r>
              <a:rPr lang="en-US" sz="2400" dirty="0"/>
              <a:t> R</a:t>
            </a:r>
            <a:r>
              <a:rPr lang="en-US" sz="2400" baseline="-25000" dirty="0"/>
              <a:t>L</a:t>
            </a:r>
            <a:r>
              <a:rPr lang="en-US" sz="2400" dirty="0"/>
              <a:t> = (I</a:t>
            </a:r>
            <a:r>
              <a:rPr lang="en-US" sz="2400" baseline="-25000" dirty="0"/>
              <a:t>MAX</a:t>
            </a:r>
            <a:r>
              <a:rPr lang="en-US" sz="2400" dirty="0"/>
              <a:t>/ᴨ)</a:t>
            </a:r>
            <a:r>
              <a:rPr lang="en-US" sz="2400" baseline="30000" dirty="0"/>
              <a:t>2 </a:t>
            </a:r>
            <a:r>
              <a:rPr lang="en-US" sz="2400" dirty="0"/>
              <a:t>R</a:t>
            </a:r>
            <a:r>
              <a:rPr lang="en-US" sz="2400" baseline="-25000" dirty="0"/>
              <a:t>L</a:t>
            </a:r>
            <a:endParaRPr lang="en-US" sz="2400" dirty="0"/>
          </a:p>
          <a:p>
            <a:pPr algn="just" fontAlgn="base"/>
            <a:r>
              <a:rPr lang="en-US" sz="2400" dirty="0"/>
              <a:t>The input AC power to the transformer,</a:t>
            </a:r>
          </a:p>
          <a:p>
            <a:pPr algn="just" fontAlgn="base"/>
            <a:r>
              <a:rPr lang="en-US" sz="2400" dirty="0"/>
              <a:t>Pac=Power dissipation in load resistance + power dissipation in the junction diode</a:t>
            </a:r>
          </a:p>
          <a:p>
            <a:pPr algn="ctr" fontAlgn="base"/>
            <a:r>
              <a:rPr lang="en-US" sz="2400" dirty="0"/>
              <a:t>Pac</a:t>
            </a:r>
            <a:r>
              <a:rPr lang="en-US" sz="2400" dirty="0" smtClean="0"/>
              <a:t>= </a:t>
            </a:r>
            <a:r>
              <a:rPr lang="en-US" sz="2400" dirty="0"/>
              <a:t>I</a:t>
            </a:r>
            <a:r>
              <a:rPr lang="en-US" sz="2400" baseline="30000" dirty="0"/>
              <a:t>2</a:t>
            </a:r>
            <a:r>
              <a:rPr lang="en-US" sz="2400" baseline="-25000" dirty="0"/>
              <a:t>rms</a:t>
            </a:r>
            <a:r>
              <a:rPr lang="en-US" sz="2400" dirty="0"/>
              <a:t>R</a:t>
            </a:r>
            <a:r>
              <a:rPr lang="en-US" sz="2400" baseline="-25000" dirty="0"/>
              <a:t>F</a:t>
            </a:r>
            <a:r>
              <a:rPr lang="en-US" sz="2400" dirty="0"/>
              <a:t> + I</a:t>
            </a:r>
            <a:r>
              <a:rPr lang="en-US" sz="2400" baseline="30000" dirty="0"/>
              <a:t>2</a:t>
            </a:r>
            <a:r>
              <a:rPr lang="en-US" sz="2400" baseline="-25000" dirty="0"/>
              <a:t>rms</a:t>
            </a:r>
            <a:r>
              <a:rPr lang="en-US" sz="2400" dirty="0"/>
              <a:t>R</a:t>
            </a:r>
            <a:r>
              <a:rPr lang="en-US" sz="2400" baseline="-25000" dirty="0"/>
              <a:t>L</a:t>
            </a:r>
            <a:r>
              <a:rPr lang="en-US" sz="2400" dirty="0"/>
              <a:t> = {I</a:t>
            </a:r>
            <a:r>
              <a:rPr lang="en-US" sz="2400" baseline="30000" dirty="0"/>
              <a:t>2</a:t>
            </a:r>
            <a:r>
              <a:rPr lang="en-US" sz="2400" baseline="-25000" dirty="0"/>
              <a:t>MAX</a:t>
            </a:r>
            <a:r>
              <a:rPr lang="en-US" sz="2400" dirty="0"/>
              <a:t>/4} [R</a:t>
            </a:r>
            <a:r>
              <a:rPr lang="en-US" sz="2400" baseline="-25000" dirty="0"/>
              <a:t>F</a:t>
            </a:r>
            <a:r>
              <a:rPr lang="en-US" sz="2400" dirty="0"/>
              <a:t> + R</a:t>
            </a:r>
            <a:r>
              <a:rPr lang="en-US" sz="2400" baseline="-25000" dirty="0"/>
              <a:t>L</a:t>
            </a:r>
            <a:r>
              <a:rPr lang="en-US" sz="2400" dirty="0"/>
              <a:t>]</a:t>
            </a:r>
          </a:p>
          <a:p>
            <a:pPr algn="ctr" fontAlgn="base"/>
            <a:r>
              <a:rPr lang="en-US" sz="2400" dirty="0" smtClean="0">
                <a:solidFill>
                  <a:srgbClr val="FF0000"/>
                </a:solidFill>
              </a:rPr>
              <a:t>Efficiency= </a:t>
            </a:r>
            <a:r>
              <a:rPr lang="en-US" sz="2400" dirty="0" err="1">
                <a:solidFill>
                  <a:srgbClr val="FF0000"/>
                </a:solidFill>
              </a:rPr>
              <a:t>Pdc</a:t>
            </a:r>
            <a:r>
              <a:rPr lang="en-US" sz="2400" dirty="0">
                <a:solidFill>
                  <a:srgbClr val="FF0000"/>
                </a:solidFill>
              </a:rPr>
              <a:t>/Pac = 0.406/{1+R</a:t>
            </a:r>
            <a:r>
              <a:rPr lang="en-US" sz="2400" baseline="-25000" dirty="0">
                <a:solidFill>
                  <a:srgbClr val="FF0000"/>
                </a:solidFill>
              </a:rPr>
              <a:t>F</a:t>
            </a:r>
            <a:r>
              <a:rPr lang="en-US" sz="2400" dirty="0">
                <a:solidFill>
                  <a:srgbClr val="FF0000"/>
                </a:solidFill>
              </a:rPr>
              <a:t>/R</a:t>
            </a:r>
            <a:r>
              <a:rPr lang="en-US" sz="2400" baseline="-25000" dirty="0">
                <a:solidFill>
                  <a:srgbClr val="FF0000"/>
                </a:solidFill>
              </a:rPr>
              <a:t>L</a:t>
            </a:r>
            <a:r>
              <a:rPr lang="en-US" sz="2400" dirty="0">
                <a:solidFill>
                  <a:srgbClr val="FF0000"/>
                </a:solidFill>
              </a:rPr>
              <a:t>}</a:t>
            </a:r>
          </a:p>
          <a:p>
            <a:pPr algn="just" fontAlgn="base"/>
            <a:r>
              <a:rPr lang="en-US" sz="2400" b="1" dirty="0">
                <a:solidFill>
                  <a:srgbClr val="00B0F0"/>
                </a:solidFill>
              </a:rPr>
              <a:t>The efficiency of a half wave rectifier is 40.6% </a:t>
            </a:r>
            <a:r>
              <a:rPr lang="en-US" sz="2400" dirty="0"/>
              <a:t>when R</a:t>
            </a:r>
            <a:r>
              <a:rPr lang="en-US" sz="2400" baseline="-25000" dirty="0"/>
              <a:t>F</a:t>
            </a:r>
            <a:r>
              <a:rPr lang="en-US" sz="2400" dirty="0"/>
              <a:t> is neglected</a:t>
            </a:r>
            <a:r>
              <a:rPr lang="en-US" sz="2400" dirty="0" smtClean="0"/>
              <a:t>.</a:t>
            </a:r>
          </a:p>
          <a:p>
            <a:pPr algn="just" fontAlgn="base"/>
            <a:endParaRPr lang="en-US" sz="2400" dirty="0"/>
          </a:p>
        </p:txBody>
      </p:sp>
      <p:pic>
        <p:nvPicPr>
          <p:cNvPr id="7" name="Picture 2" descr="https://www.electrical4u.com/wp-content/uploads/efficiency-of-half-wave-rectifi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390650"/>
            <a:ext cx="1219200" cy="7429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443" y="228600"/>
            <a:ext cx="61408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5550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1260</TotalTime>
  <Words>3012</Words>
  <Application>Microsoft Office PowerPoint</Application>
  <PresentationFormat>On-screen Show (4:3)</PresentationFormat>
  <Paragraphs>418</Paragraphs>
  <Slides>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Cambria Math</vt:lpstr>
      <vt:lpstr>Times New Roman</vt:lpstr>
      <vt:lpstr>Wingdings</vt:lpstr>
      <vt:lpstr>Office Theme</vt:lpstr>
      <vt:lpstr> Contents </vt:lpstr>
      <vt:lpstr>Rectifiers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 the other hand, at high frequencies, the reactance of CC will be low which causes it to behave like a short circuit.  This results in an increase in the loading effect of the next stage and thus reduces the voltage gain.  In addition to this, for this case, the capacitive reactance of the base-emitter junction will be low. This results in a reduced voltage gain as it causes the base current to increase which in turn decreases the current amplification factor β.  However, in mid-frequency range, as the frequency increases, the reactance of CC goes on decreasing which would lead to the increase in gain if not compensated by the fact that the reduction in reactance leads to an increase in the loading effect.  Due to this reason, the gain of the amplifier remains uniform/constant throughout the mid-frequency band.</vt:lpstr>
      <vt:lpstr> Advantages of RC Coupled Amplifier Cheap Economical and compact as it uses only resistors and capacitors. Offers a constant gain over a wide frequency band. Disadvantages of RC Coupled Amplifier Unsuitable for low-frequency amplification. Low voltage and power gain. Moisture-sensitive, making them noisy as time elapses. Poor impedance matching Narrow bandwidth when compared to JFET amplifier Applications of RC Coupled Amplifier RF Communications. Optical Fiber Communications. Public address systems as pre-amplifiers Controllers Radio or TV Receivers as small signal amplifiers. </vt:lpstr>
      <vt:lpstr>POSITIVE AND NEGATIVE FEEDBACK</vt:lpstr>
      <vt:lpstr>POSITIVE FEEDBACK</vt:lpstr>
      <vt:lpstr>PowerPoint Presentation</vt:lpstr>
      <vt:lpstr>PowerPoint Presentation</vt:lpstr>
      <vt:lpstr>OSCILLATOR  An oscillator is a circuit which produces a continuous, repeated, alternating waveform without any input.  Oscillators basically convert unidirectional current flow from a DC source into an alternating waveform which is of the desired frequency, as decided by its circuit components. Basic Principle: The basic principle behind the working of oscillators can be understood by analyzing the behavior of an LC tank circuit. It employs an inductor L and a completely pre-charged capacitor C as its components.  Here, at first, the capacitor starts to discharge via the inductor, which results in the conversion of its electrical energy into the electromagnetic field, which can be stored in the inductor.  </vt:lpstr>
      <vt:lpstr>Basic Principle: Once the capacitor discharges completely, there will be no current flow in the circuit. The stored electromagnetic field would have generated a back-emf which results in the flow of current through the circuit in the same direction as that of before.  This current flow through the circuit continues until the electromagnetic field collapses which result in the back-conversion of electromagnetic energy into electrical form, causing the cycle to repeat.  However, now the capacitor would have charged with the opposite polarity, due to which one gets an oscillating waveform as the output.   </vt:lpstr>
      <vt:lpstr>  General Block Diagram of oscillator    Practically, the oscillators are nothing but the amplifier circuits which are provided with a positive or regenerative feedback wherein a part of the output signal is fed back to the input. Here the amplifier consists of an amplifying active element which can be a transistor or an Op-Amp and the back-fed in-phase signal is held responsible to keep-up (sustain) the oscillations by making-up for the losses in the circuit. The requirements for oscillation are described by the Baukhausen criterion:   The magnitude of the loop gain Aβ must be 1   The phase shift of the loop gain A β must be 0o or 360o or integral   multiple of 2∏.  </vt:lpstr>
      <vt:lpstr>TYPES OF OSCILLATORS Classification Based on the Feedback Mechanism:  Positive Feedback Oscillators  Negative Feedback Oscillators Classification Based on the Shape of the Output Waveform:  Sine Wave Oscillators  Square or Rectangular Wave oscillators  Sweep Oscillators  Classification Based on the Nature of the Frequency : Fixed Frequency Oscillators  Variable or Tunable Frequency Oscillators Classification Based on the type of the Frequency Control Used:  RC Oscillators  LC Oscillators  Crystal Oscillators</vt:lpstr>
      <vt:lpstr>TYPES OF OSCILLATORS Classification Based on the Frequency of the Output Signal:  Low-Frequency Oscillators  Audio Oscillators  Radio Frequency Oscillators  High-Frequency Oscillators  Very High-Frequency Oscillators  Ultra High-Frequency Oscillators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Oscillator Applications 1.Oscillators are a cheap and easy way to generate specific Frequency of a signal.  2.Quartz watches (which uses a crystal oscillator) 3.Used in various audio systems and video systems 4.Used in various radio, TV, and other communication devices 5.Used in computers, metal detectors, stun guns, inverters, ultrasonic and radio frequency applications. 6.Used to generate clock pulses for microprocessors and micro-controllers 7.Used in alarms and buzzes 8.Used in metal detectors, stun guns, inverters, and ultrasonic 9.Used to operate decorative lights (e.g. dancing lights). </vt:lpstr>
      <vt:lpstr>PART A</vt:lpstr>
      <vt:lpstr>PART 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FINITE WORD LENGTH EFFECTS</dc:title>
  <dc:creator>DRCHANDRU</dc:creator>
  <cp:lastModifiedBy>Home</cp:lastModifiedBy>
  <cp:revision>194</cp:revision>
  <dcterms:created xsi:type="dcterms:W3CDTF">2006-08-16T00:00:00Z</dcterms:created>
  <dcterms:modified xsi:type="dcterms:W3CDTF">2020-12-08T21:44:22Z</dcterms:modified>
</cp:coreProperties>
</file>