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9144000"/>
  <p:notesSz cx="9144000" cy="6858000"/>
  <p:embeddedFontLst>
    <p:embeddedFont>
      <p:font typeface="Arial Black"/>
      <p:regular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68" roundtripDataSignature="AMtx7mhGjVE/k3BfI/t/Xs5fSIbQQfI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560F34-EF49-4BF2-931F-261C6A03A029}">
  <a:tblStyle styleId="{8E560F34-EF49-4BF2-931F-261C6A03A02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ArialBlack-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d3b8e1b05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d3b8e1b05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d3b8e1b05_0_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d3b8e1b05_0_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d3b8e1b05_0_12: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d3b8e1b05_0_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d3b8e1b05_0_1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d3b8e1b05_0_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d3b8e1b05_0_2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d3b8e1b05_0_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d3b8e1b05_0_33: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d3b8e1b05_0_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d3b8e1b05_0_3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d3b8e1b05_0_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d3b8e1b05_0_4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d3b8e1b05_0_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d3b8e1b05_0_51: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d3b8e1b05_0_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d3b8e1b05_0_57: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d3b8e1b05_0_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5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53"/>
          <p:cNvSpPr/>
          <p:nvPr/>
        </p:nvSpPr>
        <p:spPr>
          <a:xfrm>
            <a:off x="0" y="0"/>
            <a:ext cx="9144000"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53"/>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53"/>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53"/>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53"/>
          <p:cNvSpPr txBox="1"/>
          <p:nvPr>
            <p:ph type="title"/>
          </p:nvPr>
        </p:nvSpPr>
        <p:spPr>
          <a:xfrm>
            <a:off x="599948" y="1849374"/>
            <a:ext cx="7871459" cy="1855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0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3"/>
          <p:cNvSpPr txBox="1"/>
          <p:nvPr>
            <p:ph idx="1" type="body"/>
          </p:nvPr>
        </p:nvSpPr>
        <p:spPr>
          <a:xfrm>
            <a:off x="599948" y="1849374"/>
            <a:ext cx="7871459" cy="18554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chemeClr val="lt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5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5"/>
          <p:cNvSpPr txBox="1"/>
          <p:nvPr>
            <p:ph type="title"/>
          </p:nvPr>
        </p:nvSpPr>
        <p:spPr>
          <a:xfrm>
            <a:off x="599948" y="1849374"/>
            <a:ext cx="7871459" cy="1855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0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56"/>
          <p:cNvSpPr/>
          <p:nvPr/>
        </p:nvSpPr>
        <p:spPr>
          <a:xfrm>
            <a:off x="0" y="0"/>
            <a:ext cx="9144000"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56"/>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56"/>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56"/>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56"/>
          <p:cNvSpPr/>
          <p:nvPr/>
        </p:nvSpPr>
        <p:spPr>
          <a:xfrm>
            <a:off x="926591" y="461772"/>
            <a:ext cx="5993892" cy="45415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56"/>
          <p:cNvSpPr/>
          <p:nvPr/>
        </p:nvSpPr>
        <p:spPr>
          <a:xfrm>
            <a:off x="955179" y="497586"/>
            <a:ext cx="5953112" cy="41338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56"/>
          <p:cNvSpPr txBox="1"/>
          <p:nvPr>
            <p:ph type="title"/>
          </p:nvPr>
        </p:nvSpPr>
        <p:spPr>
          <a:xfrm>
            <a:off x="599948" y="1849374"/>
            <a:ext cx="7871459" cy="1855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0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1"/>
          <p:cNvSpPr/>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51"/>
          <p:cNvSpPr txBox="1"/>
          <p:nvPr>
            <p:ph type="title"/>
          </p:nvPr>
        </p:nvSpPr>
        <p:spPr>
          <a:xfrm>
            <a:off x="599948" y="1849374"/>
            <a:ext cx="7871459" cy="18554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0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1"/>
          <p:cNvSpPr txBox="1"/>
          <p:nvPr>
            <p:ph idx="1" type="body"/>
          </p:nvPr>
        </p:nvSpPr>
        <p:spPr>
          <a:xfrm>
            <a:off x="599948" y="1849374"/>
            <a:ext cx="7871459" cy="18554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00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5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5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Calibri"/>
                <a:ea typeface="Calibri"/>
                <a:cs typeface="Calibri"/>
                <a:sym typeface="Calibri"/>
              </a:defRPr>
            </a:lvl1pPr>
            <a:lvl2pPr indent="0" lvl="1" marL="0" marR="0" rtl="0" algn="r">
              <a:spcBef>
                <a:spcPts val="0"/>
              </a:spcBef>
              <a:buNone/>
              <a:defRPr b="0" sz="1800" u="none">
                <a:solidFill>
                  <a:srgbClr val="888888"/>
                </a:solidFill>
                <a:latin typeface="Calibri"/>
                <a:ea typeface="Calibri"/>
                <a:cs typeface="Calibri"/>
                <a:sym typeface="Calibri"/>
              </a:defRPr>
            </a:lvl2pPr>
            <a:lvl3pPr indent="0" lvl="2" marL="0" marR="0" rtl="0" algn="r">
              <a:spcBef>
                <a:spcPts val="0"/>
              </a:spcBef>
              <a:buNone/>
              <a:defRPr b="0" sz="1800" u="none">
                <a:solidFill>
                  <a:srgbClr val="888888"/>
                </a:solidFill>
                <a:latin typeface="Calibri"/>
                <a:ea typeface="Calibri"/>
                <a:cs typeface="Calibri"/>
                <a:sym typeface="Calibri"/>
              </a:defRPr>
            </a:lvl3pPr>
            <a:lvl4pPr indent="0" lvl="3" marL="0" marR="0" rtl="0" algn="r">
              <a:spcBef>
                <a:spcPts val="0"/>
              </a:spcBef>
              <a:buNone/>
              <a:defRPr b="0" sz="1800" u="none">
                <a:solidFill>
                  <a:srgbClr val="888888"/>
                </a:solidFill>
                <a:latin typeface="Calibri"/>
                <a:ea typeface="Calibri"/>
                <a:cs typeface="Calibri"/>
                <a:sym typeface="Calibri"/>
              </a:defRPr>
            </a:lvl4pPr>
            <a:lvl5pPr indent="0" lvl="4" marL="0" marR="0" rtl="0" algn="r">
              <a:spcBef>
                <a:spcPts val="0"/>
              </a:spcBef>
              <a:buNone/>
              <a:defRPr b="0" sz="1800" u="none">
                <a:solidFill>
                  <a:srgbClr val="888888"/>
                </a:solidFill>
                <a:latin typeface="Calibri"/>
                <a:ea typeface="Calibri"/>
                <a:cs typeface="Calibri"/>
                <a:sym typeface="Calibri"/>
              </a:defRPr>
            </a:lvl5pPr>
            <a:lvl6pPr indent="0" lvl="5" marL="0" marR="0" rtl="0" algn="r">
              <a:spcBef>
                <a:spcPts val="0"/>
              </a:spcBef>
              <a:buNone/>
              <a:defRPr b="0" sz="1800" u="none">
                <a:solidFill>
                  <a:srgbClr val="888888"/>
                </a:solidFill>
                <a:latin typeface="Calibri"/>
                <a:ea typeface="Calibri"/>
                <a:cs typeface="Calibri"/>
                <a:sym typeface="Calibri"/>
              </a:defRPr>
            </a:lvl6pPr>
            <a:lvl7pPr indent="0" lvl="6" marL="0" marR="0" rtl="0" algn="r">
              <a:spcBef>
                <a:spcPts val="0"/>
              </a:spcBef>
              <a:buNone/>
              <a:defRPr b="0" sz="1800" u="none">
                <a:solidFill>
                  <a:srgbClr val="888888"/>
                </a:solidFill>
                <a:latin typeface="Calibri"/>
                <a:ea typeface="Calibri"/>
                <a:cs typeface="Calibri"/>
                <a:sym typeface="Calibri"/>
              </a:defRPr>
            </a:lvl7pPr>
            <a:lvl8pPr indent="0" lvl="7" marL="0" marR="0" rtl="0" algn="r">
              <a:spcBef>
                <a:spcPts val="0"/>
              </a:spcBef>
              <a:buNone/>
              <a:defRPr b="0" sz="1800" u="none">
                <a:solidFill>
                  <a:srgbClr val="888888"/>
                </a:solidFill>
                <a:latin typeface="Calibri"/>
                <a:ea typeface="Calibri"/>
                <a:cs typeface="Calibri"/>
                <a:sym typeface="Calibri"/>
              </a:defRPr>
            </a:lvl8pPr>
            <a:lvl9pPr indent="0" lvl="8" marL="0" marR="0" rtl="0" algn="r">
              <a:spcBef>
                <a:spcPts val="0"/>
              </a:spcBef>
              <a:buNone/>
              <a:defRPr b="0" sz="18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17.png"/><Relationship Id="rId7" Type="http://schemas.openxmlformats.org/officeDocument/2006/relationships/image" Target="../media/image29.png"/><Relationship Id="rId8"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23.png"/><Relationship Id="rId7" Type="http://schemas.openxmlformats.org/officeDocument/2006/relationships/image" Target="../media/image31.png"/><Relationship Id="rId8"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36.png"/><Relationship Id="rId7"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www.cl.cam.ac.uk/Research/SRG/netos/xen" TargetMode="External"/><Relationship Id="rId4" Type="http://schemas.openxmlformats.org/officeDocument/2006/relationships/hyperlink" Target="http://news.com.com/2061-10808_3-5813779.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7.png"/><Relationship Id="rId7" Type="http://schemas.openxmlformats.org/officeDocument/2006/relationships/hyperlink" Target="http://wiki.xen.org/wiki/Xen_Overview" TargetMode="External"/><Relationship Id="rId8" Type="http://schemas.openxmlformats.org/officeDocument/2006/relationships/hyperlink" Target="http://wiki.xen.org/wiki/Credit_Schedul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38.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40.png"/><Relationship Id="rId8" Type="http://schemas.openxmlformats.org/officeDocument/2006/relationships/image" Target="../media/image4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redhat.com/en/topics/open-source/what-is-open-source" TargetMode="External"/><Relationship Id="rId4" Type="http://schemas.openxmlformats.org/officeDocument/2006/relationships/hyperlink" Target="https://www.redhat.com/en/topics/virtualization/what-is-virtualization" TargetMode="External"/><Relationship Id="rId5" Type="http://schemas.openxmlformats.org/officeDocument/2006/relationships/hyperlink" Target="https://www.redhat.com/en/topics/virtualization/what-is-a-hyperviso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hyperlink" Target="http://en.wikipedia.org/wiki/Network_adapter" TargetMode="External"/><Relationship Id="rId10" Type="http://schemas.openxmlformats.org/officeDocument/2006/relationships/image" Target="../media/image5.png"/><Relationship Id="rId13" Type="http://schemas.openxmlformats.org/officeDocument/2006/relationships/hyperlink" Target="http://en.wikipedia.org/wiki/Disk_drive" TargetMode="External"/><Relationship Id="rId12" Type="http://schemas.openxmlformats.org/officeDocument/2006/relationships/hyperlink" Target="http://en.wikipedia.org/wiki/Disk_drive" TargetMode="External"/><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2.png"/><Relationship Id="rId15" Type="http://schemas.openxmlformats.org/officeDocument/2006/relationships/hyperlink" Target="http://en.wikipedia.org/wiki/Disk_drive" TargetMode="External"/><Relationship Id="rId14" Type="http://schemas.openxmlformats.org/officeDocument/2006/relationships/hyperlink" Target="http://en.wikipedia.org/wiki/Universal_Serial_Bus" TargetMode="External"/><Relationship Id="rId17" Type="http://schemas.openxmlformats.org/officeDocument/2006/relationships/hyperlink" Target="http://en.wikipedia.org/wiki/Optical_disc_drive" TargetMode="External"/><Relationship Id="rId16" Type="http://schemas.openxmlformats.org/officeDocument/2006/relationships/hyperlink" Target="http://en.wikipedia.org/wiki/Mount_(computing)" TargetMode="External"/><Relationship Id="rId5" Type="http://schemas.openxmlformats.org/officeDocument/2006/relationships/image" Target="../media/image16.png"/><Relationship Id="rId19" Type="http://schemas.openxmlformats.org/officeDocument/2006/relationships/hyperlink" Target="http://en.wikipedia.org/wiki/.vmdk" TargetMode="External"/><Relationship Id="rId6" Type="http://schemas.openxmlformats.org/officeDocument/2006/relationships/image" Target="../media/image12.png"/><Relationship Id="rId18" Type="http://schemas.openxmlformats.org/officeDocument/2006/relationships/hyperlink" Target="http://en.wikipedia.org/wiki/Hard_disk_drive" TargetMode="External"/><Relationship Id="rId7" Type="http://schemas.openxmlformats.org/officeDocument/2006/relationships/image" Target="../media/image11.png"/><Relationship Id="rId8"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access.redhat.com/documentation/en-us/red_hat_enterprise_linux/5/html/deployment_guide/rhlcommon-appendix-000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www.redhat.com/en/topics/data-storage/network-attached-storag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35.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4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0" Type="http://schemas.openxmlformats.org/officeDocument/2006/relationships/image" Target="../media/image57.png"/><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47.png"/><Relationship Id="rId9"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50.png"/><Relationship Id="rId7" Type="http://schemas.openxmlformats.org/officeDocument/2006/relationships/image" Target="../media/image49.png"/><Relationship Id="rId8" Type="http://schemas.openxmlformats.org/officeDocument/2006/relationships/image" Target="../media/image48.png"/></Relationships>
</file>

<file path=ppt/slides/_rels/slide42.xml.rels><?xml version="1.0" encoding="UTF-8" standalone="yes"?><Relationships xmlns="http://schemas.openxmlformats.org/package/2006/relationships"><Relationship Id="rId11" Type="http://schemas.openxmlformats.org/officeDocument/2006/relationships/image" Target="../media/image59.png"/><Relationship Id="rId10" Type="http://schemas.openxmlformats.org/officeDocument/2006/relationships/image" Target="../media/image56.png"/><Relationship Id="rId12" Type="http://schemas.openxmlformats.org/officeDocument/2006/relationships/image" Target="../media/image60.png"/><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53.png"/><Relationship Id="rId9" Type="http://schemas.openxmlformats.org/officeDocument/2006/relationships/image" Target="../media/image58.png"/><Relationship Id="rId5" Type="http://schemas.openxmlformats.org/officeDocument/2006/relationships/image" Target="../media/image51.png"/><Relationship Id="rId6" Type="http://schemas.openxmlformats.org/officeDocument/2006/relationships/image" Target="../media/image54.png"/><Relationship Id="rId7" Type="http://schemas.openxmlformats.org/officeDocument/2006/relationships/image" Target="../media/image55.png"/><Relationship Id="rId8"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3.png"/><Relationship Id="rId4" Type="http://schemas.openxmlformats.org/officeDocument/2006/relationships/image" Target="../media/image51.png"/><Relationship Id="rId5" Type="http://schemas.openxmlformats.org/officeDocument/2006/relationships/image" Target="../media/image69.png"/><Relationship Id="rId6" Type="http://schemas.openxmlformats.org/officeDocument/2006/relationships/image" Target="../media/image58.png"/><Relationship Id="rId7" Type="http://schemas.openxmlformats.org/officeDocument/2006/relationships/image" Target="../media/image6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6.png"/><Relationship Id="rId4" Type="http://schemas.openxmlformats.org/officeDocument/2006/relationships/image" Target="../media/image62.png"/><Relationship Id="rId5" Type="http://schemas.openxmlformats.org/officeDocument/2006/relationships/image" Target="../media/image73.png"/><Relationship Id="rId6" Type="http://schemas.openxmlformats.org/officeDocument/2006/relationships/image" Target="../media/image6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61.png"/><Relationship Id="rId5" Type="http://schemas.openxmlformats.org/officeDocument/2006/relationships/image" Target="../media/image71.png"/><Relationship Id="rId6" Type="http://schemas.openxmlformats.org/officeDocument/2006/relationships/image" Target="../media/image68.png"/></Relationships>
</file>

<file path=ppt/slides/_rels/slide48.xml.rels><?xml version="1.0" encoding="UTF-8" standalone="yes"?><Relationships xmlns="http://schemas.openxmlformats.org/package/2006/relationships"><Relationship Id="rId10" Type="http://schemas.openxmlformats.org/officeDocument/2006/relationships/image" Target="../media/image77.png"/><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67.png"/><Relationship Id="rId9" Type="http://schemas.openxmlformats.org/officeDocument/2006/relationships/image" Target="../media/image76.png"/><Relationship Id="rId5" Type="http://schemas.openxmlformats.org/officeDocument/2006/relationships/image" Target="../media/image70.png"/><Relationship Id="rId6" Type="http://schemas.openxmlformats.org/officeDocument/2006/relationships/image" Target="../media/image64.png"/><Relationship Id="rId7" Type="http://schemas.openxmlformats.org/officeDocument/2006/relationships/image" Target="../media/image80.png"/><Relationship Id="rId8" Type="http://schemas.openxmlformats.org/officeDocument/2006/relationships/image" Target="../media/image7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75.png"/><Relationship Id="rId5" Type="http://schemas.openxmlformats.org/officeDocument/2006/relationships/image" Target="../media/image83.png"/><Relationship Id="rId6" Type="http://schemas.openxmlformats.org/officeDocument/2006/relationships/image" Target="../media/image8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1" Type="http://schemas.openxmlformats.org/officeDocument/2006/relationships/image" Target="../media/image92.png"/><Relationship Id="rId10" Type="http://schemas.openxmlformats.org/officeDocument/2006/relationships/image" Target="../media/image85.png"/><Relationship Id="rId13" Type="http://schemas.openxmlformats.org/officeDocument/2006/relationships/image" Target="../media/image93.png"/><Relationship Id="rId12" Type="http://schemas.openxmlformats.org/officeDocument/2006/relationships/image" Target="../media/image90.png"/><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79.png"/><Relationship Id="rId9" Type="http://schemas.openxmlformats.org/officeDocument/2006/relationships/image" Target="../media/image87.png"/><Relationship Id="rId15" Type="http://schemas.openxmlformats.org/officeDocument/2006/relationships/image" Target="../media/image94.png"/><Relationship Id="rId14" Type="http://schemas.openxmlformats.org/officeDocument/2006/relationships/image" Target="../media/image84.png"/><Relationship Id="rId17" Type="http://schemas.openxmlformats.org/officeDocument/2006/relationships/image" Target="../media/image89.png"/><Relationship Id="rId16" Type="http://schemas.openxmlformats.org/officeDocument/2006/relationships/image" Target="../media/image91.png"/><Relationship Id="rId5" Type="http://schemas.openxmlformats.org/officeDocument/2006/relationships/image" Target="../media/image78.png"/><Relationship Id="rId19" Type="http://schemas.openxmlformats.org/officeDocument/2006/relationships/image" Target="../media/image95.png"/><Relationship Id="rId6" Type="http://schemas.openxmlformats.org/officeDocument/2006/relationships/image" Target="../media/image74.png"/><Relationship Id="rId18" Type="http://schemas.openxmlformats.org/officeDocument/2006/relationships/image" Target="../media/image88.png"/><Relationship Id="rId7" Type="http://schemas.openxmlformats.org/officeDocument/2006/relationships/image" Target="../media/image81.png"/><Relationship Id="rId8" Type="http://schemas.openxmlformats.org/officeDocument/2006/relationships/image" Target="../media/image10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6.png"/><Relationship Id="rId4" Type="http://schemas.openxmlformats.org/officeDocument/2006/relationships/image" Target="../media/image98.png"/><Relationship Id="rId5" Type="http://schemas.openxmlformats.org/officeDocument/2006/relationships/image" Target="../media/image102.png"/><Relationship Id="rId6" Type="http://schemas.openxmlformats.org/officeDocument/2006/relationships/image" Target="../media/image9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3.png"/><Relationship Id="rId4" Type="http://schemas.openxmlformats.org/officeDocument/2006/relationships/image" Target="../media/image97.png"/><Relationship Id="rId5" Type="http://schemas.openxmlformats.org/officeDocument/2006/relationships/image" Target="../media/image105.png"/><Relationship Id="rId6" Type="http://schemas.openxmlformats.org/officeDocument/2006/relationships/image" Target="../media/image9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66.png"/><Relationship Id="rId4" Type="http://schemas.openxmlformats.org/officeDocument/2006/relationships/image" Target="../media/image62.png"/><Relationship Id="rId5" Type="http://schemas.openxmlformats.org/officeDocument/2006/relationships/image" Target="../media/image101.png"/><Relationship Id="rId6" Type="http://schemas.openxmlformats.org/officeDocument/2006/relationships/image" Target="../media/image10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100.png"/><Relationship Id="rId5" Type="http://schemas.openxmlformats.org/officeDocument/2006/relationships/image" Target="../media/image106.png"/><Relationship Id="rId6" Type="http://schemas.openxmlformats.org/officeDocument/2006/relationships/image" Target="../media/image1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108.png"/><Relationship Id="rId5" Type="http://schemas.openxmlformats.org/officeDocument/2006/relationships/image" Target="../media/image115.png"/><Relationship Id="rId6" Type="http://schemas.openxmlformats.org/officeDocument/2006/relationships/image" Target="../media/image109.png"/><Relationship Id="rId7" Type="http://schemas.openxmlformats.org/officeDocument/2006/relationships/image" Target="../media/image1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114.png"/><Relationship Id="rId9" Type="http://schemas.openxmlformats.org/officeDocument/2006/relationships/image" Target="../media/image111.png"/><Relationship Id="rId5" Type="http://schemas.openxmlformats.org/officeDocument/2006/relationships/image" Target="../media/image118.png"/><Relationship Id="rId6" Type="http://schemas.openxmlformats.org/officeDocument/2006/relationships/image" Target="../media/image107.png"/><Relationship Id="rId7" Type="http://schemas.openxmlformats.org/officeDocument/2006/relationships/image" Target="../media/image110.png"/><Relationship Id="rId8" Type="http://schemas.openxmlformats.org/officeDocument/2006/relationships/image" Target="../media/image1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image" Target="../media/image116.png"/><Relationship Id="rId5" Type="http://schemas.openxmlformats.org/officeDocument/2006/relationships/image" Target="../media/image117.png"/><Relationship Id="rId6" Type="http://schemas.openxmlformats.org/officeDocument/2006/relationships/image" Target="../media/image123.png"/><Relationship Id="rId7" Type="http://schemas.openxmlformats.org/officeDocument/2006/relationships/image" Target="../media/image112.png"/><Relationship Id="rId8" Type="http://schemas.openxmlformats.org/officeDocument/2006/relationships/image" Target="../media/image1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125.png"/><Relationship Id="rId9" Type="http://schemas.openxmlformats.org/officeDocument/2006/relationships/image" Target="../media/image127.png"/><Relationship Id="rId5" Type="http://schemas.openxmlformats.org/officeDocument/2006/relationships/image" Target="../media/image126.png"/><Relationship Id="rId6" Type="http://schemas.openxmlformats.org/officeDocument/2006/relationships/image" Target="../media/image122.png"/><Relationship Id="rId7" Type="http://schemas.openxmlformats.org/officeDocument/2006/relationships/image" Target="../media/image120.png"/><Relationship Id="rId8" Type="http://schemas.openxmlformats.org/officeDocument/2006/relationships/image" Target="../media/image1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png"/><Relationship Id="rId4" Type="http://schemas.openxmlformats.org/officeDocument/2006/relationships/image" Target="../media/image128.png"/><Relationship Id="rId5" Type="http://schemas.openxmlformats.org/officeDocument/2006/relationships/image" Target="../media/image1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2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3.png"/><Relationship Id="rId4" Type="http://schemas.openxmlformats.org/officeDocument/2006/relationships/image" Target="../media/image47.png"/><Relationship Id="rId5" Type="http://schemas.openxmlformats.org/officeDocument/2006/relationships/image" Target="../media/image131.png"/><Relationship Id="rId6" Type="http://schemas.openxmlformats.org/officeDocument/2006/relationships/image" Target="../media/image132.png"/></Relationships>
</file>

<file path=ppt/slides/_rels/slide7.xml.rels><?xml version="1.0" encoding="UTF-8" standalone="yes"?><Relationships xmlns="http://schemas.openxmlformats.org/package/2006/relationships"><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UNIT III</a:t>
            </a:r>
            <a:endParaRPr/>
          </a:p>
          <a:p>
            <a:pPr indent="0" lvl="0" marL="0" marR="0" rtl="0" algn="l">
              <a:spcBef>
                <a:spcPts val="0"/>
              </a:spcBef>
              <a:spcAft>
                <a:spcPts val="0"/>
              </a:spcAft>
              <a:buNone/>
            </a:pPr>
            <a:r>
              <a:rPr b="1" lang="en-US" sz="4000">
                <a:solidFill>
                  <a:srgbClr val="FFFF00"/>
                </a:solidFill>
                <a:latin typeface="Arial Black"/>
                <a:ea typeface="Arial Black"/>
                <a:cs typeface="Arial Black"/>
                <a:sym typeface="Arial Black"/>
              </a:rPr>
              <a:t>CLOUD DEPLOYMENT MODELS </a:t>
            </a:r>
            <a:endParaRPr/>
          </a:p>
          <a:p>
            <a:pPr indent="0" lvl="0" marL="0" marR="0" rtl="0" algn="l">
              <a:spcBef>
                <a:spcPts val="0"/>
              </a:spcBef>
              <a:spcAft>
                <a:spcPts val="0"/>
              </a:spcAft>
              <a:buClr>
                <a:schemeClr val="dk1"/>
              </a:buClr>
              <a:buSzPts val="3200"/>
              <a:buFont typeface="Noto Sans Symbols"/>
              <a:buNone/>
            </a:pPr>
            <a:r>
              <a:t/>
            </a:r>
            <a:endParaRPr b="1" sz="3200">
              <a:solidFill>
                <a:srgbClr val="E36C09"/>
              </a:solidFill>
              <a:latin typeface="Times New Roman"/>
              <a:ea typeface="Times New Roman"/>
              <a:cs typeface="Times New Roman"/>
              <a:sym typeface="Times New Roman"/>
            </a:endParaRPr>
          </a:p>
          <a:p>
            <a:pPr indent="-203200" lvl="1" marL="457200" marR="0" rtl="0" algn="l">
              <a:spcBef>
                <a:spcPts val="0"/>
              </a:spcBef>
              <a:spcAft>
                <a:spcPts val="0"/>
              </a:spcAft>
              <a:buClr>
                <a:srgbClr val="E36C09"/>
              </a:buClr>
              <a:buSzPts val="3200"/>
              <a:buFont typeface="Noto Sans Symbols"/>
              <a:buChar char="❖"/>
            </a:pPr>
            <a:r>
              <a:rPr b="1" i="0" lang="en-US" sz="3200" u="none" cap="none" strike="noStrike">
                <a:solidFill>
                  <a:srgbClr val="E36C09"/>
                </a:solidFill>
                <a:latin typeface="Times New Roman"/>
                <a:ea typeface="Times New Roman"/>
                <a:cs typeface="Times New Roman"/>
                <a:sym typeface="Times New Roman"/>
              </a:rPr>
              <a:t> Xen, </a:t>
            </a:r>
            <a:endParaRPr/>
          </a:p>
          <a:p>
            <a:pPr indent="-203200" lvl="1" marL="457200" marR="0" rtl="0" algn="l">
              <a:spcBef>
                <a:spcPts val="0"/>
              </a:spcBef>
              <a:spcAft>
                <a:spcPts val="0"/>
              </a:spcAft>
              <a:buClr>
                <a:srgbClr val="E36C09"/>
              </a:buClr>
              <a:buSzPts val="3200"/>
              <a:buFont typeface="Noto Sans Symbols"/>
              <a:buChar char="❖"/>
            </a:pPr>
            <a:r>
              <a:rPr b="1" i="0" lang="en-US" sz="3200" u="none" cap="none" strike="noStrike">
                <a:solidFill>
                  <a:srgbClr val="E36C09"/>
                </a:solidFill>
                <a:latin typeface="Times New Roman"/>
                <a:ea typeface="Times New Roman"/>
                <a:cs typeface="Times New Roman"/>
                <a:sym typeface="Times New Roman"/>
              </a:rPr>
              <a:t>VMware,</a:t>
            </a:r>
            <a:endParaRPr/>
          </a:p>
          <a:p>
            <a:pPr indent="-203200" lvl="1" marL="457200" marR="0" rtl="0" algn="l">
              <a:spcBef>
                <a:spcPts val="0"/>
              </a:spcBef>
              <a:spcAft>
                <a:spcPts val="0"/>
              </a:spcAft>
              <a:buClr>
                <a:srgbClr val="E36C09"/>
              </a:buClr>
              <a:buSzPts val="3200"/>
              <a:buFont typeface="Noto Sans Symbols"/>
              <a:buChar char="❖"/>
            </a:pPr>
            <a:r>
              <a:rPr b="1" i="0" lang="en-US" sz="3200" u="none" cap="none" strike="noStrike">
                <a:solidFill>
                  <a:srgbClr val="E36C09"/>
                </a:solidFill>
                <a:latin typeface="Times New Roman"/>
                <a:ea typeface="Times New Roman"/>
                <a:cs typeface="Times New Roman"/>
                <a:sym typeface="Times New Roman"/>
              </a:rPr>
              <a:t> Eucalyptus,</a:t>
            </a:r>
            <a:endParaRPr/>
          </a:p>
          <a:p>
            <a:pPr indent="-203200" lvl="1" marL="457200" marR="0" rtl="0" algn="l">
              <a:spcBef>
                <a:spcPts val="0"/>
              </a:spcBef>
              <a:spcAft>
                <a:spcPts val="0"/>
              </a:spcAft>
              <a:buClr>
                <a:srgbClr val="E36C09"/>
              </a:buClr>
              <a:buSzPts val="3200"/>
              <a:buFont typeface="Noto Sans Symbols"/>
              <a:buChar char="❖"/>
            </a:pPr>
            <a:r>
              <a:rPr b="1" i="0" lang="en-US" sz="3200" u="none" cap="none" strike="noStrike">
                <a:solidFill>
                  <a:srgbClr val="E36C09"/>
                </a:solidFill>
                <a:latin typeface="Times New Roman"/>
                <a:ea typeface="Times New Roman"/>
                <a:cs typeface="Times New Roman"/>
                <a:sym typeface="Times New Roman"/>
              </a:rPr>
              <a:t> Amazon EC2, </a:t>
            </a:r>
            <a:endParaRPr/>
          </a:p>
          <a:p>
            <a:pPr indent="-203200" lvl="1" marL="457200" marR="0" rtl="0" algn="l">
              <a:spcBef>
                <a:spcPts val="0"/>
              </a:spcBef>
              <a:spcAft>
                <a:spcPts val="0"/>
              </a:spcAft>
              <a:buClr>
                <a:srgbClr val="E36C09"/>
              </a:buClr>
              <a:buSzPts val="3200"/>
              <a:buFont typeface="Noto Sans Symbols"/>
              <a:buChar char="❖"/>
            </a:pPr>
            <a:r>
              <a:rPr b="1" i="0" lang="en-US" sz="3200" u="none" cap="none" strike="noStrike">
                <a:solidFill>
                  <a:srgbClr val="E36C09"/>
                </a:solidFill>
                <a:latin typeface="Times New Roman"/>
                <a:ea typeface="Times New Roman"/>
                <a:cs typeface="Times New Roman"/>
                <a:sym typeface="Times New Roman"/>
              </a:rPr>
              <a:t>KVM,</a:t>
            </a:r>
            <a:endParaRPr/>
          </a:p>
          <a:p>
            <a:pPr indent="-203200" lvl="1" marL="457200" marR="0" rtl="0" algn="l">
              <a:spcBef>
                <a:spcPts val="0"/>
              </a:spcBef>
              <a:spcAft>
                <a:spcPts val="0"/>
              </a:spcAft>
              <a:buClr>
                <a:srgbClr val="E36C09"/>
              </a:buClr>
              <a:buSzPts val="3200"/>
              <a:buFont typeface="Noto Sans Symbols"/>
              <a:buChar char="❖"/>
            </a:pPr>
            <a:r>
              <a:rPr b="1" i="0" lang="en-US" sz="3200" u="none" cap="none" strike="noStrike">
                <a:solidFill>
                  <a:srgbClr val="E36C09"/>
                </a:solidFill>
                <a:latin typeface="Times New Roman"/>
                <a:ea typeface="Times New Roman"/>
                <a:cs typeface="Times New Roman"/>
                <a:sym typeface="Times New Roman"/>
              </a:rPr>
              <a:t> Virtual Box,</a:t>
            </a:r>
            <a:endParaRPr/>
          </a:p>
          <a:p>
            <a:pPr indent="-203200" lvl="1" marL="457200" marR="0" rtl="0" algn="l">
              <a:spcBef>
                <a:spcPts val="0"/>
              </a:spcBef>
              <a:spcAft>
                <a:spcPts val="0"/>
              </a:spcAft>
              <a:buClr>
                <a:srgbClr val="E36C09"/>
              </a:buClr>
              <a:buSzPts val="3200"/>
              <a:buFont typeface="Noto Sans Symbols"/>
              <a:buChar char="❖"/>
            </a:pPr>
            <a:r>
              <a:rPr b="1" i="0" lang="en-US" sz="3200" u="none" cap="none" strike="noStrike">
                <a:solidFill>
                  <a:srgbClr val="E36C09"/>
                </a:solidFill>
                <a:latin typeface="Times New Roman"/>
                <a:ea typeface="Times New Roman"/>
                <a:cs typeface="Times New Roman"/>
                <a:sym typeface="Times New Roman"/>
              </a:rPr>
              <a:t> Hyper-V</a:t>
            </a:r>
            <a:r>
              <a:rPr b="0" i="0" lang="en-US" sz="3200" u="none" cap="none" strike="noStrike">
                <a:solidFill>
                  <a:srgbClr val="FF0000"/>
                </a:solidFill>
                <a:latin typeface="Times New Roman"/>
                <a:ea typeface="Times New Roman"/>
                <a:cs typeface="Times New Roman"/>
                <a:sym typeface="Times New Roman"/>
              </a:rPr>
              <a:t>.</a:t>
            </a:r>
            <a:endParaRPr b="0" i="0" sz="3200" u="none" cap="none" strike="noStrike">
              <a:solidFill>
                <a:srgbClr val="FF0000"/>
              </a:solidFill>
              <a:latin typeface="Times New Roman"/>
              <a:ea typeface="Times New Roman"/>
              <a:cs typeface="Times New Roman"/>
              <a:sym typeface="Times New Roman"/>
            </a:endParaRPr>
          </a:p>
        </p:txBody>
      </p:sp>
      <p:sp>
        <p:nvSpPr>
          <p:cNvPr id="55" name="Google Shape;55;p1"/>
          <p:cNvSpPr/>
          <p:nvPr/>
        </p:nvSpPr>
        <p:spPr>
          <a:xfrm>
            <a:off x="0" y="13970"/>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1"/>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1"/>
          <p:cNvSpPr/>
          <p:nvPr/>
        </p:nvSpPr>
        <p:spPr>
          <a:xfrm>
            <a:off x="7853171" y="4957775"/>
            <a:ext cx="1290827" cy="18861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p:nvPr/>
        </p:nvSpPr>
        <p:spPr>
          <a:xfrm>
            <a:off x="2286000" y="838200"/>
            <a:ext cx="6477000"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lt2"/>
                </a:solidFill>
                <a:latin typeface="Calibri"/>
                <a:ea typeface="Calibri"/>
                <a:cs typeface="Calibri"/>
                <a:sym typeface="Calibri"/>
              </a:rPr>
              <a:t>VMWare Example </a:t>
            </a:r>
            <a:endParaRPr/>
          </a:p>
          <a:p>
            <a:pPr indent="0" lvl="0" marL="0" marR="0" rtl="0" algn="just">
              <a:spcBef>
                <a:spcPts val="0"/>
              </a:spcBef>
              <a:spcAft>
                <a:spcPts val="0"/>
              </a:spcAft>
              <a:buNone/>
            </a:pPr>
            <a:r>
              <a:rPr lang="en-US" sz="3200">
                <a:solidFill>
                  <a:schemeClr val="lt2"/>
                </a:solidFill>
                <a:latin typeface="Calibri"/>
                <a:ea typeface="Calibri"/>
                <a:cs typeface="Calibri"/>
                <a:sym typeface="Calibri"/>
              </a:rPr>
              <a:t>For example, </a:t>
            </a:r>
            <a:r>
              <a:rPr b="1" lang="en-US" sz="3200">
                <a:solidFill>
                  <a:schemeClr val="lt2"/>
                </a:solidFill>
                <a:latin typeface="Calibri"/>
                <a:ea typeface="Calibri"/>
                <a:cs typeface="Calibri"/>
                <a:sym typeface="Calibri"/>
              </a:rPr>
              <a:t>VMware's Vmotion enables virtual machines to be migrated live from one server to another</a:t>
            </a:r>
            <a:r>
              <a:rPr lang="en-US" sz="3200">
                <a:solidFill>
                  <a:schemeClr val="lt2"/>
                </a:solidFill>
                <a:latin typeface="Calibri"/>
                <a:ea typeface="Calibri"/>
                <a:cs typeface="Calibri"/>
                <a:sym typeface="Calibri"/>
              </a:rPr>
              <a:t>. ESXi (formerly ESX Server 3i) is a compact version that was designed for both servers and embedded devices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p:nvPr/>
        </p:nvSpPr>
        <p:spPr>
          <a:xfrm>
            <a:off x="381000" y="381000"/>
            <a:ext cx="6477000"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lt2"/>
                </a:solidFill>
                <a:latin typeface="Calibri"/>
                <a:ea typeface="Calibri"/>
                <a:cs typeface="Calibri"/>
                <a:sym typeface="Calibri"/>
              </a:rPr>
              <a:t>VMware Benefits </a:t>
            </a:r>
            <a:endParaRPr/>
          </a:p>
          <a:p>
            <a:pPr indent="0" lvl="0" marL="0" marR="0" rtl="0" algn="just">
              <a:spcBef>
                <a:spcPts val="0"/>
              </a:spcBef>
              <a:spcAft>
                <a:spcPts val="0"/>
              </a:spcAft>
              <a:buNone/>
            </a:pPr>
            <a:r>
              <a:rPr lang="en-US" sz="3200">
                <a:solidFill>
                  <a:schemeClr val="lt2"/>
                </a:solidFill>
                <a:latin typeface="Calibri"/>
                <a:ea typeface="Calibri"/>
                <a:cs typeface="Calibri"/>
                <a:sym typeface="Calibri"/>
              </a:rPr>
              <a:t>VMware </a:t>
            </a:r>
            <a:r>
              <a:rPr b="1" lang="en-US" sz="3200">
                <a:solidFill>
                  <a:schemeClr val="lt2"/>
                </a:solidFill>
                <a:latin typeface="Calibri"/>
                <a:ea typeface="Calibri"/>
                <a:cs typeface="Calibri"/>
                <a:sym typeface="Calibri"/>
              </a:rPr>
              <a:t>allows businesses to run multiple application and operating system workloads on the one server</a:t>
            </a:r>
            <a:r>
              <a:rPr lang="en-US" sz="3200">
                <a:solidFill>
                  <a:schemeClr val="lt2"/>
                </a:solidFill>
                <a:latin typeface="Calibri"/>
                <a:ea typeface="Calibri"/>
                <a:cs typeface="Calibri"/>
                <a:sym typeface="Calibri"/>
              </a:rPr>
              <a:t> – thus enabling better resource management. By creating a virtual machine that behaves exactly like an actual computer – VMware also allows everything running on that virtual machine to run in its own window.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p:nvPr/>
        </p:nvSpPr>
        <p:spPr>
          <a:xfrm>
            <a:off x="798576" y="2520695"/>
            <a:ext cx="345948" cy="1712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2"/>
          <p:cNvSpPr/>
          <p:nvPr/>
        </p:nvSpPr>
        <p:spPr>
          <a:xfrm>
            <a:off x="831100" y="2533269"/>
            <a:ext cx="307340" cy="1674495"/>
          </a:xfrm>
          <a:custGeom>
            <a:rect b="b" l="l" r="r" t="t"/>
            <a:pathLst>
              <a:path extrusionOk="0" h="1674495" w="307340">
                <a:moveTo>
                  <a:pt x="301015" y="414527"/>
                </a:moveTo>
                <a:lnTo>
                  <a:pt x="78371" y="414527"/>
                </a:lnTo>
                <a:lnTo>
                  <a:pt x="78371" y="470407"/>
                </a:lnTo>
                <a:lnTo>
                  <a:pt x="102920" y="470407"/>
                </a:lnTo>
                <a:lnTo>
                  <a:pt x="95827" y="478077"/>
                </a:lnTo>
                <a:lnTo>
                  <a:pt x="76898" y="511847"/>
                </a:lnTo>
                <a:lnTo>
                  <a:pt x="72723" y="538860"/>
                </a:lnTo>
                <a:lnTo>
                  <a:pt x="72752" y="541615"/>
                </a:lnTo>
                <a:lnTo>
                  <a:pt x="80876" y="580818"/>
                </a:lnTo>
                <a:lnTo>
                  <a:pt x="105587" y="614552"/>
                </a:lnTo>
                <a:lnTo>
                  <a:pt x="143189" y="637413"/>
                </a:lnTo>
                <a:lnTo>
                  <a:pt x="190106" y="645032"/>
                </a:lnTo>
                <a:lnTo>
                  <a:pt x="213949" y="643058"/>
                </a:lnTo>
                <a:lnTo>
                  <a:pt x="255541" y="627298"/>
                </a:lnTo>
                <a:lnTo>
                  <a:pt x="287926" y="597082"/>
                </a:lnTo>
                <a:lnTo>
                  <a:pt x="292475" y="589279"/>
                </a:lnTo>
                <a:lnTo>
                  <a:pt x="189484" y="589279"/>
                </a:lnTo>
                <a:lnTo>
                  <a:pt x="175788" y="588204"/>
                </a:lnTo>
                <a:lnTo>
                  <a:pt x="134509" y="563141"/>
                </a:lnTo>
                <a:lnTo>
                  <a:pt x="124228" y="528954"/>
                </a:lnTo>
                <a:lnTo>
                  <a:pt x="125332" y="516467"/>
                </a:lnTo>
                <a:lnTo>
                  <a:pt x="151913" y="477692"/>
                </a:lnTo>
                <a:lnTo>
                  <a:pt x="189280" y="467994"/>
                </a:lnTo>
                <a:lnTo>
                  <a:pt x="301015" y="467994"/>
                </a:lnTo>
                <a:lnTo>
                  <a:pt x="301015" y="414527"/>
                </a:lnTo>
                <a:close/>
              </a:path>
              <a:path extrusionOk="0" h="1674495" w="307340">
                <a:moveTo>
                  <a:pt x="301015" y="467994"/>
                </a:moveTo>
                <a:lnTo>
                  <a:pt x="189280" y="467994"/>
                </a:lnTo>
                <a:lnTo>
                  <a:pt x="203409" y="469068"/>
                </a:lnTo>
                <a:lnTo>
                  <a:pt x="216115" y="472297"/>
                </a:lnTo>
                <a:lnTo>
                  <a:pt x="251017" y="504904"/>
                </a:lnTo>
                <a:lnTo>
                  <a:pt x="255587" y="528954"/>
                </a:lnTo>
                <a:lnTo>
                  <a:pt x="254423" y="541216"/>
                </a:lnTo>
                <a:lnTo>
                  <a:pt x="227015" y="579528"/>
                </a:lnTo>
                <a:lnTo>
                  <a:pt x="189484" y="589279"/>
                </a:lnTo>
                <a:lnTo>
                  <a:pt x="292475" y="589279"/>
                </a:lnTo>
                <a:lnTo>
                  <a:pt x="298380" y="579151"/>
                </a:lnTo>
                <a:lnTo>
                  <a:pt x="304652" y="559744"/>
                </a:lnTo>
                <a:lnTo>
                  <a:pt x="306743" y="538860"/>
                </a:lnTo>
                <a:lnTo>
                  <a:pt x="306368" y="530655"/>
                </a:lnTo>
                <a:lnTo>
                  <a:pt x="290866" y="486806"/>
                </a:lnTo>
                <a:lnTo>
                  <a:pt x="277482" y="470407"/>
                </a:lnTo>
                <a:lnTo>
                  <a:pt x="301015" y="470407"/>
                </a:lnTo>
                <a:lnTo>
                  <a:pt x="301015" y="467994"/>
                </a:lnTo>
                <a:close/>
              </a:path>
              <a:path extrusionOk="0" h="1674495" w="307340">
                <a:moveTo>
                  <a:pt x="195224" y="0"/>
                </a:moveTo>
                <a:lnTo>
                  <a:pt x="145361" y="8270"/>
                </a:lnTo>
                <a:lnTo>
                  <a:pt x="106299" y="33019"/>
                </a:lnTo>
                <a:lnTo>
                  <a:pt x="81056" y="70850"/>
                </a:lnTo>
                <a:lnTo>
                  <a:pt x="72643" y="118490"/>
                </a:lnTo>
                <a:lnTo>
                  <a:pt x="74746" y="142210"/>
                </a:lnTo>
                <a:lnTo>
                  <a:pt x="91573" y="183409"/>
                </a:lnTo>
                <a:lnTo>
                  <a:pt x="124210" y="215249"/>
                </a:lnTo>
                <a:lnTo>
                  <a:pt x="166520" y="231632"/>
                </a:lnTo>
                <a:lnTo>
                  <a:pt x="190919" y="233679"/>
                </a:lnTo>
                <a:lnTo>
                  <a:pt x="214743" y="231630"/>
                </a:lnTo>
                <a:lnTo>
                  <a:pt x="256130" y="215195"/>
                </a:lnTo>
                <a:lnTo>
                  <a:pt x="288156" y="183094"/>
                </a:lnTo>
                <a:lnTo>
                  <a:pt x="289896" y="179704"/>
                </a:lnTo>
                <a:lnTo>
                  <a:pt x="205854" y="179704"/>
                </a:lnTo>
                <a:lnTo>
                  <a:pt x="205854" y="177291"/>
                </a:lnTo>
                <a:lnTo>
                  <a:pt x="161861" y="177291"/>
                </a:lnTo>
                <a:lnTo>
                  <a:pt x="152307" y="172434"/>
                </a:lnTo>
                <a:lnTo>
                  <a:pt x="123188" y="137683"/>
                </a:lnTo>
                <a:lnTo>
                  <a:pt x="119922" y="115823"/>
                </a:lnTo>
                <a:lnTo>
                  <a:pt x="119931" y="115442"/>
                </a:lnTo>
                <a:lnTo>
                  <a:pt x="131572" y="77977"/>
                </a:lnTo>
                <a:lnTo>
                  <a:pt x="161861" y="56133"/>
                </a:lnTo>
                <a:lnTo>
                  <a:pt x="205854" y="56133"/>
                </a:lnTo>
                <a:lnTo>
                  <a:pt x="205854" y="253"/>
                </a:lnTo>
                <a:lnTo>
                  <a:pt x="195224" y="0"/>
                </a:lnTo>
                <a:close/>
              </a:path>
              <a:path extrusionOk="0" h="1674495" w="307340">
                <a:moveTo>
                  <a:pt x="257835" y="14985"/>
                </a:moveTo>
                <a:lnTo>
                  <a:pt x="235737" y="61975"/>
                </a:lnTo>
                <a:lnTo>
                  <a:pt x="245314" y="73836"/>
                </a:lnTo>
                <a:lnTo>
                  <a:pt x="252156" y="86756"/>
                </a:lnTo>
                <a:lnTo>
                  <a:pt x="256263" y="100748"/>
                </a:lnTo>
                <a:lnTo>
                  <a:pt x="257632" y="115823"/>
                </a:lnTo>
                <a:lnTo>
                  <a:pt x="256755" y="128373"/>
                </a:lnTo>
                <a:lnTo>
                  <a:pt x="236000" y="166524"/>
                </a:lnTo>
                <a:lnTo>
                  <a:pt x="205854" y="179704"/>
                </a:lnTo>
                <a:lnTo>
                  <a:pt x="289896" y="179704"/>
                </a:lnTo>
                <a:lnTo>
                  <a:pt x="298483" y="162972"/>
                </a:lnTo>
                <a:lnTo>
                  <a:pt x="304678" y="140422"/>
                </a:lnTo>
                <a:lnTo>
                  <a:pt x="306743" y="115442"/>
                </a:lnTo>
                <a:lnTo>
                  <a:pt x="305995" y="99155"/>
                </a:lnTo>
                <a:lnTo>
                  <a:pt x="294779" y="57150"/>
                </a:lnTo>
                <a:lnTo>
                  <a:pt x="269508" y="24199"/>
                </a:lnTo>
                <a:lnTo>
                  <a:pt x="257835" y="14985"/>
                </a:lnTo>
                <a:close/>
              </a:path>
              <a:path extrusionOk="0" h="1674495" w="307340">
                <a:moveTo>
                  <a:pt x="205854" y="56133"/>
                </a:moveTo>
                <a:lnTo>
                  <a:pt x="161861" y="56133"/>
                </a:lnTo>
                <a:lnTo>
                  <a:pt x="161861" y="177291"/>
                </a:lnTo>
                <a:lnTo>
                  <a:pt x="205854" y="177291"/>
                </a:lnTo>
                <a:lnTo>
                  <a:pt x="205854" y="56133"/>
                </a:lnTo>
                <a:close/>
              </a:path>
              <a:path extrusionOk="0" h="1674495" w="307340">
                <a:moveTo>
                  <a:pt x="78371" y="666495"/>
                </a:moveTo>
                <a:lnTo>
                  <a:pt x="78371" y="721486"/>
                </a:lnTo>
                <a:lnTo>
                  <a:pt x="203606" y="766317"/>
                </a:lnTo>
                <a:lnTo>
                  <a:pt x="78371" y="813688"/>
                </a:lnTo>
                <a:lnTo>
                  <a:pt x="78371" y="847089"/>
                </a:lnTo>
                <a:lnTo>
                  <a:pt x="205041" y="895222"/>
                </a:lnTo>
                <a:lnTo>
                  <a:pt x="78371" y="940053"/>
                </a:lnTo>
                <a:lnTo>
                  <a:pt x="78371" y="994663"/>
                </a:lnTo>
                <a:lnTo>
                  <a:pt x="301015" y="914526"/>
                </a:lnTo>
                <a:lnTo>
                  <a:pt x="301015" y="879475"/>
                </a:lnTo>
                <a:lnTo>
                  <a:pt x="174142" y="830579"/>
                </a:lnTo>
                <a:lnTo>
                  <a:pt x="301015" y="783081"/>
                </a:lnTo>
                <a:lnTo>
                  <a:pt x="301015" y="747648"/>
                </a:lnTo>
                <a:lnTo>
                  <a:pt x="78371" y="666495"/>
                </a:lnTo>
                <a:close/>
              </a:path>
              <a:path extrusionOk="0" h="1674495" w="307340">
                <a:moveTo>
                  <a:pt x="78371" y="250951"/>
                </a:moveTo>
                <a:lnTo>
                  <a:pt x="74549" y="258952"/>
                </a:lnTo>
                <a:lnTo>
                  <a:pt x="72643" y="266445"/>
                </a:lnTo>
                <a:lnTo>
                  <a:pt x="72734" y="274954"/>
                </a:lnTo>
                <a:lnTo>
                  <a:pt x="91824" y="313515"/>
                </a:lnTo>
                <a:lnTo>
                  <a:pt x="106400" y="322579"/>
                </a:lnTo>
                <a:lnTo>
                  <a:pt x="78371" y="322579"/>
                </a:lnTo>
                <a:lnTo>
                  <a:pt x="78371" y="370458"/>
                </a:lnTo>
                <a:lnTo>
                  <a:pt x="301015" y="370458"/>
                </a:lnTo>
                <a:lnTo>
                  <a:pt x="301015" y="315213"/>
                </a:lnTo>
                <a:lnTo>
                  <a:pt x="200126" y="315213"/>
                </a:lnTo>
                <a:lnTo>
                  <a:pt x="178718" y="314664"/>
                </a:lnTo>
                <a:lnTo>
                  <a:pt x="137515" y="306323"/>
                </a:lnTo>
                <a:lnTo>
                  <a:pt x="121551" y="284479"/>
                </a:lnTo>
                <a:lnTo>
                  <a:pt x="121551" y="280288"/>
                </a:lnTo>
                <a:lnTo>
                  <a:pt x="123190" y="274954"/>
                </a:lnTo>
                <a:lnTo>
                  <a:pt x="126466" y="268350"/>
                </a:lnTo>
                <a:lnTo>
                  <a:pt x="78371" y="250951"/>
                </a:lnTo>
                <a:close/>
              </a:path>
              <a:path extrusionOk="0" h="1674495" w="307340">
                <a:moveTo>
                  <a:pt x="301015" y="315086"/>
                </a:moveTo>
                <a:lnTo>
                  <a:pt x="210972" y="315086"/>
                </a:lnTo>
                <a:lnTo>
                  <a:pt x="200126" y="315213"/>
                </a:lnTo>
                <a:lnTo>
                  <a:pt x="301015" y="315213"/>
                </a:lnTo>
                <a:lnTo>
                  <a:pt x="301015" y="315086"/>
                </a:lnTo>
                <a:close/>
              </a:path>
              <a:path extrusionOk="0" h="1674495" w="307340">
                <a:moveTo>
                  <a:pt x="301015" y="1307718"/>
                </a:moveTo>
                <a:lnTo>
                  <a:pt x="78371" y="1307718"/>
                </a:lnTo>
                <a:lnTo>
                  <a:pt x="78371" y="1363598"/>
                </a:lnTo>
                <a:lnTo>
                  <a:pt x="301015" y="1363598"/>
                </a:lnTo>
                <a:lnTo>
                  <a:pt x="301015" y="1307718"/>
                </a:lnTo>
                <a:close/>
              </a:path>
              <a:path extrusionOk="0" h="1674495" w="307340">
                <a:moveTo>
                  <a:pt x="301015" y="1022476"/>
                </a:moveTo>
                <a:lnTo>
                  <a:pt x="170459" y="1022476"/>
                </a:lnTo>
                <a:lnTo>
                  <a:pt x="151795" y="1022975"/>
                </a:lnTo>
                <a:lnTo>
                  <a:pt x="112547" y="1030351"/>
                </a:lnTo>
                <a:lnTo>
                  <a:pt x="83693" y="1056258"/>
                </a:lnTo>
                <a:lnTo>
                  <a:pt x="72643" y="1098041"/>
                </a:lnTo>
                <a:lnTo>
                  <a:pt x="73282" y="1109329"/>
                </a:lnTo>
                <a:lnTo>
                  <a:pt x="88572" y="1149665"/>
                </a:lnTo>
                <a:lnTo>
                  <a:pt x="112750" y="1172971"/>
                </a:lnTo>
                <a:lnTo>
                  <a:pt x="103516" y="1178520"/>
                </a:lnTo>
                <a:lnTo>
                  <a:pt x="78392" y="1208666"/>
                </a:lnTo>
                <a:lnTo>
                  <a:pt x="72643" y="1237741"/>
                </a:lnTo>
                <a:lnTo>
                  <a:pt x="73129" y="1247911"/>
                </a:lnTo>
                <a:lnTo>
                  <a:pt x="84802" y="1284519"/>
                </a:lnTo>
                <a:lnTo>
                  <a:pt x="103949" y="1307718"/>
                </a:lnTo>
                <a:lnTo>
                  <a:pt x="201968" y="1307718"/>
                </a:lnTo>
                <a:lnTo>
                  <a:pt x="186980" y="1307381"/>
                </a:lnTo>
                <a:lnTo>
                  <a:pt x="174139" y="1306353"/>
                </a:lnTo>
                <a:lnTo>
                  <a:pt x="136233" y="1290450"/>
                </a:lnTo>
                <a:lnTo>
                  <a:pt x="123393" y="1259839"/>
                </a:lnTo>
                <a:lnTo>
                  <a:pt x="123393" y="1251457"/>
                </a:lnTo>
                <a:lnTo>
                  <a:pt x="125577" y="1244345"/>
                </a:lnTo>
                <a:lnTo>
                  <a:pt x="129933" y="1238503"/>
                </a:lnTo>
                <a:lnTo>
                  <a:pt x="134302" y="1232534"/>
                </a:lnTo>
                <a:lnTo>
                  <a:pt x="179260" y="1221114"/>
                </a:lnTo>
                <a:lnTo>
                  <a:pt x="193166" y="1220850"/>
                </a:lnTo>
                <a:lnTo>
                  <a:pt x="301015" y="1220850"/>
                </a:lnTo>
                <a:lnTo>
                  <a:pt x="301015" y="1164589"/>
                </a:lnTo>
                <a:lnTo>
                  <a:pt x="200545" y="1164589"/>
                </a:lnTo>
                <a:lnTo>
                  <a:pt x="185674" y="1164234"/>
                </a:lnTo>
                <a:lnTo>
                  <a:pt x="147368" y="1155880"/>
                </a:lnTo>
                <a:lnTo>
                  <a:pt x="123904" y="1123412"/>
                </a:lnTo>
                <a:lnTo>
                  <a:pt x="123393" y="1116456"/>
                </a:lnTo>
                <a:lnTo>
                  <a:pt x="124231" y="1107620"/>
                </a:lnTo>
                <a:lnTo>
                  <a:pt x="156311" y="1081103"/>
                </a:lnTo>
                <a:lnTo>
                  <a:pt x="188061" y="1078737"/>
                </a:lnTo>
                <a:lnTo>
                  <a:pt x="301015" y="1078737"/>
                </a:lnTo>
                <a:lnTo>
                  <a:pt x="301015" y="1022476"/>
                </a:lnTo>
                <a:close/>
              </a:path>
              <a:path extrusionOk="0" h="1674495" w="307340">
                <a:moveTo>
                  <a:pt x="0" y="1403730"/>
                </a:moveTo>
                <a:lnTo>
                  <a:pt x="0" y="1462531"/>
                </a:lnTo>
                <a:lnTo>
                  <a:pt x="213842" y="1539366"/>
                </a:lnTo>
                <a:lnTo>
                  <a:pt x="0" y="1615185"/>
                </a:lnTo>
                <a:lnTo>
                  <a:pt x="0" y="1673986"/>
                </a:lnTo>
                <a:lnTo>
                  <a:pt x="301015" y="1567433"/>
                </a:lnTo>
                <a:lnTo>
                  <a:pt x="301015" y="1512188"/>
                </a:lnTo>
                <a:lnTo>
                  <a:pt x="0" y="140373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2"/>
          <p:cNvSpPr/>
          <p:nvPr/>
        </p:nvSpPr>
        <p:spPr>
          <a:xfrm>
            <a:off x="952258" y="2998216"/>
            <a:ext cx="137477" cy="12738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951014" y="2589402"/>
            <a:ext cx="42545" cy="121285"/>
          </a:xfrm>
          <a:custGeom>
            <a:rect b="b" l="l" r="r" t="t"/>
            <a:pathLst>
              <a:path extrusionOk="0" h="121285" w="42544">
                <a:moveTo>
                  <a:pt x="0" y="59562"/>
                </a:moveTo>
                <a:lnTo>
                  <a:pt x="13093" y="100584"/>
                </a:lnTo>
                <a:lnTo>
                  <a:pt x="41948" y="121158"/>
                </a:lnTo>
                <a:lnTo>
                  <a:pt x="41948" y="0"/>
                </a:lnTo>
                <a:lnTo>
                  <a:pt x="6557" y="30273"/>
                </a:lnTo>
                <a:lnTo>
                  <a:pt x="0" y="5956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09472" y="3199764"/>
            <a:ext cx="222885" cy="328295"/>
          </a:xfrm>
          <a:custGeom>
            <a:rect b="b" l="l" r="r" t="t"/>
            <a:pathLst>
              <a:path extrusionOk="0" h="328295" w="222884">
                <a:moveTo>
                  <a:pt x="0" y="328168"/>
                </a:moveTo>
                <a:lnTo>
                  <a:pt x="0" y="273558"/>
                </a:lnTo>
                <a:lnTo>
                  <a:pt x="126669" y="228726"/>
                </a:lnTo>
                <a:lnTo>
                  <a:pt x="0" y="180594"/>
                </a:lnTo>
                <a:lnTo>
                  <a:pt x="0" y="147193"/>
                </a:lnTo>
                <a:lnTo>
                  <a:pt x="125234" y="99822"/>
                </a:lnTo>
                <a:lnTo>
                  <a:pt x="0" y="54990"/>
                </a:lnTo>
                <a:lnTo>
                  <a:pt x="0" y="0"/>
                </a:lnTo>
                <a:lnTo>
                  <a:pt x="222643" y="81152"/>
                </a:lnTo>
                <a:lnTo>
                  <a:pt x="222643" y="116586"/>
                </a:lnTo>
                <a:lnTo>
                  <a:pt x="95770" y="164084"/>
                </a:lnTo>
                <a:lnTo>
                  <a:pt x="222643" y="212979"/>
                </a:lnTo>
                <a:lnTo>
                  <a:pt x="222643" y="248031"/>
                </a:lnTo>
                <a:lnTo>
                  <a:pt x="0" y="32816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00696" y="2530220"/>
            <a:ext cx="240195" cy="37655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900696" y="2944748"/>
            <a:ext cx="240195" cy="2366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p:nvPr/>
        </p:nvSpPr>
        <p:spPr>
          <a:xfrm>
            <a:off x="903744" y="3555746"/>
            <a:ext cx="228600" cy="341630"/>
          </a:xfrm>
          <a:custGeom>
            <a:rect b="b" l="l" r="r" t="t"/>
            <a:pathLst>
              <a:path extrusionOk="0" h="341629" w="228600">
                <a:moveTo>
                  <a:pt x="0" y="215264"/>
                </a:moveTo>
                <a:lnTo>
                  <a:pt x="10223" y="177545"/>
                </a:lnTo>
                <a:lnTo>
                  <a:pt x="40106" y="150494"/>
                </a:lnTo>
                <a:lnTo>
                  <a:pt x="30872" y="143519"/>
                </a:lnTo>
                <a:lnTo>
                  <a:pt x="5748" y="107997"/>
                </a:lnTo>
                <a:lnTo>
                  <a:pt x="0" y="75564"/>
                </a:lnTo>
                <a:lnTo>
                  <a:pt x="690" y="64089"/>
                </a:lnTo>
                <a:lnTo>
                  <a:pt x="16995" y="25447"/>
                </a:lnTo>
                <a:lnTo>
                  <a:pt x="50195" y="4446"/>
                </a:lnTo>
                <a:lnTo>
                  <a:pt x="97815" y="0"/>
                </a:lnTo>
                <a:lnTo>
                  <a:pt x="228371" y="0"/>
                </a:lnTo>
                <a:lnTo>
                  <a:pt x="228371" y="56260"/>
                </a:lnTo>
                <a:lnTo>
                  <a:pt x="115417" y="56260"/>
                </a:lnTo>
                <a:lnTo>
                  <a:pt x="98012" y="56854"/>
                </a:lnTo>
                <a:lnTo>
                  <a:pt x="58287" y="70994"/>
                </a:lnTo>
                <a:lnTo>
                  <a:pt x="50749" y="93979"/>
                </a:lnTo>
                <a:lnTo>
                  <a:pt x="51260" y="100935"/>
                </a:lnTo>
                <a:lnTo>
                  <a:pt x="74724" y="133403"/>
                </a:lnTo>
                <a:lnTo>
                  <a:pt x="113030" y="141757"/>
                </a:lnTo>
                <a:lnTo>
                  <a:pt x="127901" y="142112"/>
                </a:lnTo>
                <a:lnTo>
                  <a:pt x="228371" y="142112"/>
                </a:lnTo>
                <a:lnTo>
                  <a:pt x="228371" y="198373"/>
                </a:lnTo>
                <a:lnTo>
                  <a:pt x="120522" y="198373"/>
                </a:lnTo>
                <a:lnTo>
                  <a:pt x="106616" y="198637"/>
                </a:lnTo>
                <a:lnTo>
                  <a:pt x="68313" y="205612"/>
                </a:lnTo>
                <a:lnTo>
                  <a:pt x="57289" y="216026"/>
                </a:lnTo>
                <a:lnTo>
                  <a:pt x="52933" y="221868"/>
                </a:lnTo>
                <a:lnTo>
                  <a:pt x="50749" y="228980"/>
                </a:lnTo>
                <a:lnTo>
                  <a:pt x="50749" y="237362"/>
                </a:lnTo>
                <a:lnTo>
                  <a:pt x="68981" y="272573"/>
                </a:lnTo>
                <a:lnTo>
                  <a:pt x="114336" y="284904"/>
                </a:lnTo>
                <a:lnTo>
                  <a:pt x="129324" y="285241"/>
                </a:lnTo>
                <a:lnTo>
                  <a:pt x="228371" y="285241"/>
                </a:lnTo>
                <a:lnTo>
                  <a:pt x="228371" y="341121"/>
                </a:lnTo>
                <a:lnTo>
                  <a:pt x="5727" y="341121"/>
                </a:lnTo>
                <a:lnTo>
                  <a:pt x="5727" y="285241"/>
                </a:lnTo>
                <a:lnTo>
                  <a:pt x="31305" y="285241"/>
                </a:lnTo>
                <a:lnTo>
                  <a:pt x="23926" y="277905"/>
                </a:lnTo>
                <a:lnTo>
                  <a:pt x="4371" y="244536"/>
                </a:lnTo>
                <a:lnTo>
                  <a:pt x="485" y="225434"/>
                </a:lnTo>
                <a:lnTo>
                  <a:pt x="0" y="215264"/>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2"/>
          <p:cNvSpPr/>
          <p:nvPr/>
        </p:nvSpPr>
        <p:spPr>
          <a:xfrm>
            <a:off x="831100" y="3937000"/>
            <a:ext cx="301625" cy="270510"/>
          </a:xfrm>
          <a:custGeom>
            <a:rect b="b" l="l" r="r" t="t"/>
            <a:pathLst>
              <a:path extrusionOk="0" h="270510" w="301625">
                <a:moveTo>
                  <a:pt x="0" y="270256"/>
                </a:moveTo>
                <a:lnTo>
                  <a:pt x="0" y="211455"/>
                </a:lnTo>
                <a:lnTo>
                  <a:pt x="213842" y="135636"/>
                </a:lnTo>
                <a:lnTo>
                  <a:pt x="0" y="58800"/>
                </a:lnTo>
                <a:lnTo>
                  <a:pt x="0" y="0"/>
                </a:lnTo>
                <a:lnTo>
                  <a:pt x="301015" y="108457"/>
                </a:lnTo>
                <a:lnTo>
                  <a:pt x="301015" y="163702"/>
                </a:lnTo>
                <a:lnTo>
                  <a:pt x="0" y="270256"/>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2"/>
          <p:cNvSpPr/>
          <p:nvPr/>
        </p:nvSpPr>
        <p:spPr>
          <a:xfrm>
            <a:off x="1365503" y="291084"/>
            <a:ext cx="581025" cy="3017520"/>
          </a:xfrm>
          <a:custGeom>
            <a:rect b="b" l="l" r="r" t="t"/>
            <a:pathLst>
              <a:path extrusionOk="0" h="3017520" w="581025">
                <a:moveTo>
                  <a:pt x="0" y="3017520"/>
                </a:moveTo>
                <a:lnTo>
                  <a:pt x="580644" y="3017520"/>
                </a:lnTo>
                <a:lnTo>
                  <a:pt x="580644" y="0"/>
                </a:lnTo>
                <a:lnTo>
                  <a:pt x="0" y="0"/>
                </a:lnTo>
                <a:lnTo>
                  <a:pt x="0" y="30175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2"/>
          <p:cNvSpPr txBox="1"/>
          <p:nvPr/>
        </p:nvSpPr>
        <p:spPr>
          <a:xfrm rot="-5400000">
            <a:off x="1434039" y="1662819"/>
            <a:ext cx="436880" cy="2743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solidFill>
                  <a:srgbClr val="FFFFFF"/>
                </a:solidFill>
                <a:latin typeface="Verdana"/>
                <a:ea typeface="Verdana"/>
                <a:cs typeface="Verdana"/>
                <a:sym typeface="Verdana"/>
              </a:rPr>
              <a:t>pros</a:t>
            </a:r>
            <a:endParaRPr sz="1600">
              <a:solidFill>
                <a:schemeClr val="dk1"/>
              </a:solidFill>
              <a:latin typeface="Verdana"/>
              <a:ea typeface="Verdana"/>
              <a:cs typeface="Verdana"/>
              <a:sym typeface="Verdana"/>
            </a:endParaRPr>
          </a:p>
        </p:txBody>
      </p:sp>
      <p:sp>
        <p:nvSpPr>
          <p:cNvPr id="156" name="Google Shape;156;p12"/>
          <p:cNvSpPr/>
          <p:nvPr/>
        </p:nvSpPr>
        <p:spPr>
          <a:xfrm>
            <a:off x="1365503" y="3427476"/>
            <a:ext cx="581025" cy="3017520"/>
          </a:xfrm>
          <a:custGeom>
            <a:rect b="b" l="l" r="r" t="t"/>
            <a:pathLst>
              <a:path extrusionOk="0" h="3017520" w="581025">
                <a:moveTo>
                  <a:pt x="0" y="3017520"/>
                </a:moveTo>
                <a:lnTo>
                  <a:pt x="580644" y="3017520"/>
                </a:lnTo>
                <a:lnTo>
                  <a:pt x="580644" y="0"/>
                </a:lnTo>
                <a:lnTo>
                  <a:pt x="0" y="0"/>
                </a:lnTo>
                <a:lnTo>
                  <a:pt x="0" y="30175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2"/>
          <p:cNvSpPr txBox="1"/>
          <p:nvPr/>
        </p:nvSpPr>
        <p:spPr>
          <a:xfrm rot="-5400000">
            <a:off x="1406734" y="4800064"/>
            <a:ext cx="491490" cy="2743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solidFill>
                  <a:srgbClr val="FFFFFF"/>
                </a:solidFill>
                <a:latin typeface="Verdana"/>
                <a:ea typeface="Verdana"/>
                <a:cs typeface="Verdana"/>
                <a:sym typeface="Verdana"/>
              </a:rPr>
              <a:t>cons</a:t>
            </a:r>
            <a:endParaRPr sz="1600">
              <a:solidFill>
                <a:schemeClr val="dk1"/>
              </a:solidFill>
              <a:latin typeface="Verdana"/>
              <a:ea typeface="Verdana"/>
              <a:cs typeface="Verdana"/>
              <a:sym typeface="Verdana"/>
            </a:endParaRPr>
          </a:p>
        </p:txBody>
      </p:sp>
      <p:sp>
        <p:nvSpPr>
          <p:cNvPr id="158" name="Google Shape;158;p12"/>
          <p:cNvSpPr txBox="1"/>
          <p:nvPr/>
        </p:nvSpPr>
        <p:spPr>
          <a:xfrm>
            <a:off x="2165350" y="284225"/>
            <a:ext cx="6623050" cy="5893280"/>
          </a:xfrm>
          <a:prstGeom prst="rect">
            <a:avLst/>
          </a:prstGeom>
          <a:noFill/>
          <a:ln>
            <a:noFill/>
          </a:ln>
        </p:spPr>
        <p:txBody>
          <a:bodyPr anchorCtr="0" anchor="t" bIns="0" lIns="0" spcFirstLastPara="1" rIns="0" wrap="square" tIns="12050">
            <a:spAutoFit/>
          </a:bodyPr>
          <a:lstStyle/>
          <a:p>
            <a:pPr indent="-383540" lvl="0" marL="396240" marR="0" rtl="0" algn="l">
              <a:lnSpc>
                <a:spcPct val="114090"/>
              </a:lnSpc>
              <a:spcBef>
                <a:spcPts val="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Encrypts a virtual machine as a way to keep it</a:t>
            </a:r>
            <a:endParaRPr sz="2200">
              <a:solidFill>
                <a:schemeClr val="dk1"/>
              </a:solidFill>
              <a:latin typeface="Verdana"/>
              <a:ea typeface="Verdana"/>
              <a:cs typeface="Verdana"/>
              <a:sym typeface="Verdana"/>
            </a:endParaRPr>
          </a:p>
          <a:p>
            <a:pPr indent="0" lvl="0" marL="396240" marR="0" rtl="0" algn="l">
              <a:lnSpc>
                <a:spcPct val="114090"/>
              </a:lnSpc>
              <a:spcBef>
                <a:spcPts val="0"/>
              </a:spcBef>
              <a:spcAft>
                <a:spcPts val="0"/>
              </a:spcAft>
              <a:buNone/>
            </a:pPr>
            <a:r>
              <a:rPr lang="en-US" sz="2200">
                <a:solidFill>
                  <a:srgbClr val="FFFFFF"/>
                </a:solidFill>
                <a:latin typeface="Verdana"/>
                <a:ea typeface="Verdana"/>
                <a:cs typeface="Verdana"/>
                <a:sym typeface="Verdana"/>
              </a:rPr>
              <a:t>from being used by unauthorized personnel</a:t>
            </a:r>
            <a:endParaRPr sz="2200">
              <a:solidFill>
                <a:schemeClr val="dk1"/>
              </a:solidFill>
              <a:latin typeface="Verdana"/>
              <a:ea typeface="Verdana"/>
              <a:cs typeface="Verdana"/>
              <a:sym typeface="Verdana"/>
            </a:endParaRPr>
          </a:p>
          <a:p>
            <a:pPr indent="-383540" lvl="0" marL="396240" marR="468630" rtl="0" algn="l">
              <a:lnSpc>
                <a:spcPct val="108181"/>
              </a:lnSpc>
              <a:spcBef>
                <a:spcPts val="56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Each VM can now support up to 16 virtual  CPUs and 16 cores up to  64GB of RAM</a:t>
            </a:r>
            <a:endParaRPr sz="2200">
              <a:solidFill>
                <a:schemeClr val="dk1"/>
              </a:solidFill>
              <a:latin typeface="Verdana"/>
              <a:ea typeface="Verdana"/>
              <a:cs typeface="Verdana"/>
              <a:sym typeface="Verdana"/>
            </a:endParaRPr>
          </a:p>
          <a:p>
            <a:pPr indent="-383540" lvl="0" marL="396240" marR="0" rtl="0" algn="l">
              <a:lnSpc>
                <a:spcPct val="114090"/>
              </a:lnSpc>
              <a:spcBef>
                <a:spcPts val="22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Can	configure up to 20 virtual networks</a:t>
            </a:r>
            <a:endParaRPr sz="2200">
              <a:solidFill>
                <a:schemeClr val="dk1"/>
              </a:solidFill>
              <a:latin typeface="Verdana"/>
              <a:ea typeface="Verdana"/>
              <a:cs typeface="Verdana"/>
              <a:sym typeface="Verdana"/>
            </a:endParaRPr>
          </a:p>
          <a:p>
            <a:pPr indent="0" lvl="0" marL="396240" marR="0" rtl="0" algn="l">
              <a:lnSpc>
                <a:spcPct val="114090"/>
              </a:lnSpc>
              <a:spcBef>
                <a:spcPts val="0"/>
              </a:spcBef>
              <a:spcAft>
                <a:spcPts val="0"/>
              </a:spcAft>
              <a:buNone/>
            </a:pPr>
            <a:r>
              <a:rPr lang="en-US" sz="2200">
                <a:solidFill>
                  <a:srgbClr val="FFFFFF"/>
                </a:solidFill>
                <a:latin typeface="Verdana"/>
                <a:ea typeface="Verdana"/>
                <a:cs typeface="Verdana"/>
                <a:sym typeface="Verdana"/>
              </a:rPr>
              <a:t>within a single instance of Workstation.</a:t>
            </a:r>
            <a:endParaRPr sz="2200">
              <a:solidFill>
                <a:schemeClr val="dk1"/>
              </a:solidFill>
              <a:latin typeface="Verdana"/>
              <a:ea typeface="Verdana"/>
              <a:cs typeface="Verdana"/>
              <a:sym typeface="Verdana"/>
            </a:endParaRPr>
          </a:p>
          <a:p>
            <a:pPr indent="-383540" lvl="0" marL="396240" marR="250190" rtl="0" algn="l">
              <a:lnSpc>
                <a:spcPct val="108181"/>
              </a:lnSpc>
              <a:spcBef>
                <a:spcPts val="56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Availability of hardware-specific features to  guests is constrained by the actual machine</a:t>
            </a:r>
            <a:endParaRPr sz="2200">
              <a:solidFill>
                <a:schemeClr val="dk1"/>
              </a:solidFill>
              <a:latin typeface="Verdana"/>
              <a:ea typeface="Verdana"/>
              <a:cs typeface="Verdana"/>
              <a:sym typeface="Verdana"/>
            </a:endParaRPr>
          </a:p>
          <a:p>
            <a:pPr indent="-383540" lvl="0" marL="396240" marR="0" rtl="0" algn="l">
              <a:lnSpc>
                <a:spcPct val="100000"/>
              </a:lnSpc>
              <a:spcBef>
                <a:spcPts val="1689"/>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VMware is   overpriced. </a:t>
            </a:r>
            <a:endParaRPr sz="2400">
              <a:solidFill>
                <a:schemeClr val="dk1"/>
              </a:solidFill>
              <a:latin typeface="Verdana"/>
              <a:ea typeface="Verdana"/>
              <a:cs typeface="Verdana"/>
              <a:sym typeface="Verdana"/>
            </a:endParaRPr>
          </a:p>
          <a:p>
            <a:pPr indent="-467359" lvl="0" marL="480059" marR="0" rtl="0" algn="l">
              <a:lnSpc>
                <a:spcPct val="100000"/>
              </a:lnSpc>
              <a:spcBef>
                <a:spcPts val="58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Availability, reliability, Complexity issue.</a:t>
            </a:r>
            <a:endParaRPr sz="2400">
              <a:solidFill>
                <a:schemeClr val="dk1"/>
              </a:solidFill>
              <a:latin typeface="Verdana"/>
              <a:ea typeface="Verdana"/>
              <a:cs typeface="Verdana"/>
              <a:sym typeface="Verdana"/>
            </a:endParaRPr>
          </a:p>
          <a:p>
            <a:pPr indent="-383540" lvl="0" marL="396240" marR="0" rtl="0" algn="l">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Reduced application performance</a:t>
            </a:r>
            <a:endParaRPr sz="2400">
              <a:solidFill>
                <a:schemeClr val="dk1"/>
              </a:solidFill>
              <a:latin typeface="Verdana"/>
              <a:ea typeface="Verdana"/>
              <a:cs typeface="Verdana"/>
              <a:sym typeface="Verdana"/>
            </a:endParaRPr>
          </a:p>
          <a:p>
            <a:pPr indent="-383540" lvl="0" marL="396240" marR="1219835" rtl="0" algn="l">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Hyper-V and XenServer are better  alternatives</a:t>
            </a:r>
            <a:endParaRPr sz="2400">
              <a:solidFill>
                <a:schemeClr val="dk1"/>
              </a:solidFill>
              <a:latin typeface="Verdana"/>
              <a:ea typeface="Verdana"/>
              <a:cs typeface="Verdana"/>
              <a:sym typeface="Verdana"/>
            </a:endParaRPr>
          </a:p>
          <a:p>
            <a:pPr indent="-467359" lvl="0" marL="480059" marR="0" rtl="0" algn="l">
              <a:lnSpc>
                <a:spcPct val="100000"/>
              </a:lnSpc>
              <a:spcBef>
                <a:spcPts val="58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Hardware compatibility</a:t>
            </a:r>
            <a:endParaRPr sz="2400">
              <a:solidFill>
                <a:schemeClr val="dk1"/>
              </a:solidFill>
              <a:latin typeface="Verdana"/>
              <a:ea typeface="Verdana"/>
              <a:cs typeface="Verdana"/>
              <a:sym typeface="Verdana"/>
            </a:endParaRPr>
          </a:p>
          <a:p>
            <a:pPr indent="-383540" lvl="0" marL="396240" marR="0" rtl="0" algn="l">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Application compatibility</a:t>
            </a:r>
            <a:endParaRPr sz="2400">
              <a:solidFill>
                <a:schemeClr val="dk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p:nvPr/>
        </p:nvSpPr>
        <p:spPr>
          <a:xfrm>
            <a:off x="838200" y="457200"/>
            <a:ext cx="7391400"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2"/>
                </a:solidFill>
                <a:latin typeface="Calibri"/>
                <a:ea typeface="Calibri"/>
                <a:cs typeface="Calibri"/>
                <a:sym typeface="Calibri"/>
              </a:rPr>
              <a:t>Virtual Box </a:t>
            </a:r>
            <a:endParaRPr/>
          </a:p>
          <a:p>
            <a:pPr indent="0" lvl="0" marL="0" marR="0" rtl="0" algn="l">
              <a:spcBef>
                <a:spcPts val="0"/>
              </a:spcBef>
              <a:spcAft>
                <a:spcPts val="0"/>
              </a:spcAft>
              <a:buNone/>
            </a:pPr>
            <a:r>
              <a:t/>
            </a:r>
            <a:endParaRPr sz="2800">
              <a:solidFill>
                <a:schemeClr val="lt2"/>
              </a:solidFill>
              <a:latin typeface="Calibri"/>
              <a:ea typeface="Calibri"/>
              <a:cs typeface="Calibri"/>
              <a:sym typeface="Calibri"/>
            </a:endParaRPr>
          </a:p>
          <a:p>
            <a:pPr indent="0" lvl="0" marL="0" marR="0" rtl="0" algn="l">
              <a:spcBef>
                <a:spcPts val="0"/>
              </a:spcBef>
              <a:spcAft>
                <a:spcPts val="0"/>
              </a:spcAft>
              <a:buNone/>
            </a:pPr>
            <a:r>
              <a:rPr lang="en-US" sz="2800">
                <a:solidFill>
                  <a:schemeClr val="lt2"/>
                </a:solidFill>
                <a:latin typeface="Calibri"/>
                <a:ea typeface="Calibri"/>
                <a:cs typeface="Calibri"/>
                <a:sym typeface="Calibri"/>
              </a:rPr>
              <a:t>VirtualBox is a general-</a:t>
            </a:r>
            <a:r>
              <a:rPr b="1" lang="en-US" sz="2800">
                <a:solidFill>
                  <a:schemeClr val="lt2"/>
                </a:solidFill>
                <a:latin typeface="Calibri"/>
                <a:ea typeface="Calibri"/>
                <a:cs typeface="Calibri"/>
                <a:sym typeface="Calibri"/>
              </a:rPr>
              <a:t>purpose virtualization tool for x86 and x86-64 hardware</a:t>
            </a:r>
            <a:r>
              <a:rPr lang="en-US" sz="2800">
                <a:solidFill>
                  <a:schemeClr val="lt2"/>
                </a:solidFill>
                <a:latin typeface="Calibri"/>
                <a:ea typeface="Calibri"/>
                <a:cs typeface="Calibri"/>
                <a:sym typeface="Calibri"/>
              </a:rPr>
              <a:t>, targeted at server, desktop, and embedded use, that allows users and administrators to easily run multiple guest operating systems on a single host</a:t>
            </a:r>
            <a:endParaRPr/>
          </a:p>
          <a:p>
            <a:pPr indent="0" lvl="0" marL="0" marR="0" rtl="0" algn="l">
              <a:spcBef>
                <a:spcPts val="0"/>
              </a:spcBef>
              <a:spcAft>
                <a:spcPts val="0"/>
              </a:spcAft>
              <a:buNone/>
            </a:pPr>
            <a:r>
              <a:t/>
            </a:r>
            <a:endParaRPr sz="2800">
              <a:solidFill>
                <a:schemeClr val="lt2"/>
              </a:solidFill>
              <a:latin typeface="Calibri"/>
              <a:ea typeface="Calibri"/>
              <a:cs typeface="Calibri"/>
              <a:sym typeface="Calibri"/>
            </a:endParaRPr>
          </a:p>
          <a:p>
            <a:pPr indent="0" lvl="0" marL="0" marR="0" rtl="0" algn="just">
              <a:spcBef>
                <a:spcPts val="0"/>
              </a:spcBef>
              <a:spcAft>
                <a:spcPts val="0"/>
              </a:spcAft>
              <a:buNone/>
            </a:pPr>
            <a:r>
              <a:rPr lang="en-US" sz="2800">
                <a:solidFill>
                  <a:schemeClr val="lt2"/>
                </a:solidFill>
                <a:latin typeface="Calibri"/>
                <a:ea typeface="Calibri"/>
                <a:cs typeface="Calibri"/>
                <a:sym typeface="Calibri"/>
              </a:rPr>
              <a:t>Oracle VirtualBox acts as the coordinator of virtual machines from multiple operating systems and can improve the performance of guest virtual machines. It is </a:t>
            </a:r>
            <a:r>
              <a:rPr b="1" lang="en-US" sz="2800">
                <a:solidFill>
                  <a:schemeClr val="lt2"/>
                </a:solidFill>
                <a:latin typeface="Calibri"/>
                <a:ea typeface="Calibri"/>
                <a:cs typeface="Calibri"/>
                <a:sym typeface="Calibri"/>
              </a:rPr>
              <a:t>a free piece of Open Source software for anyone to download</a:t>
            </a:r>
            <a:r>
              <a:rPr lang="en-US" sz="2800">
                <a:solidFill>
                  <a:schemeClr val="dk1"/>
                </a:solidFill>
                <a:latin typeface="Calibri"/>
                <a:ea typeface="Calibri"/>
                <a:cs typeface="Calibri"/>
                <a:sym typeface="Calibri"/>
              </a:rPr>
              <a:t>.</a:t>
            </a:r>
            <a:endParaRPr sz="2800">
              <a:solidFill>
                <a:schemeClr val="lt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p:nvPr/>
        </p:nvSpPr>
        <p:spPr>
          <a:xfrm>
            <a:off x="1371600" y="609600"/>
            <a:ext cx="6781800"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2"/>
                </a:solidFill>
                <a:latin typeface="Calibri"/>
                <a:ea typeface="Calibri"/>
                <a:cs typeface="Calibri"/>
                <a:sym typeface="Calibri"/>
              </a:rPr>
              <a:t>How does a VirtualBox work?</a:t>
            </a:r>
            <a:endParaRPr/>
          </a:p>
          <a:p>
            <a:pPr indent="0" lvl="0" marL="0" marR="0" rtl="0" algn="just">
              <a:spcBef>
                <a:spcPts val="0"/>
              </a:spcBef>
              <a:spcAft>
                <a:spcPts val="0"/>
              </a:spcAft>
              <a:buNone/>
            </a:pPr>
            <a:r>
              <a:t/>
            </a:r>
            <a:endParaRPr sz="2800">
              <a:solidFill>
                <a:schemeClr val="lt2"/>
              </a:solidFill>
              <a:latin typeface="Calibri"/>
              <a:ea typeface="Calibri"/>
              <a:cs typeface="Calibri"/>
              <a:sym typeface="Calibri"/>
            </a:endParaRPr>
          </a:p>
          <a:p>
            <a:pPr indent="0" lvl="0" marL="0" marR="0" rtl="0" algn="just">
              <a:spcBef>
                <a:spcPts val="0"/>
              </a:spcBef>
              <a:spcAft>
                <a:spcPts val="0"/>
              </a:spcAft>
              <a:buNone/>
            </a:pPr>
            <a:r>
              <a:rPr lang="en-US" sz="2800">
                <a:solidFill>
                  <a:schemeClr val="lt2"/>
                </a:solidFill>
                <a:latin typeface="Calibri"/>
                <a:ea typeface="Calibri"/>
                <a:cs typeface="Calibri"/>
                <a:sym typeface="Calibri"/>
              </a:rPr>
              <a:t>VirtualBox </a:t>
            </a:r>
            <a:r>
              <a:rPr b="1" lang="en-US" sz="2800">
                <a:solidFill>
                  <a:schemeClr val="lt2"/>
                </a:solidFill>
                <a:latin typeface="Calibri"/>
                <a:ea typeface="Calibri"/>
                <a:cs typeface="Calibri"/>
                <a:sym typeface="Calibri"/>
              </a:rPr>
              <a:t>runs a single process on the host operating system for each virtual guest</a:t>
            </a:r>
            <a:r>
              <a:rPr lang="en-US" sz="2800">
                <a:solidFill>
                  <a:schemeClr val="lt2"/>
                </a:solidFill>
                <a:latin typeface="Calibri"/>
                <a:ea typeface="Calibri"/>
                <a:cs typeface="Calibri"/>
                <a:sym typeface="Calibri"/>
              </a:rPr>
              <a:t>. As a result, user code will perform at native speed when running in a guest virtual machine.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p:nvPr/>
        </p:nvSpPr>
        <p:spPr>
          <a:xfrm>
            <a:off x="304800" y="685800"/>
            <a:ext cx="746760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lt2"/>
                </a:solidFill>
                <a:latin typeface="Calibri"/>
                <a:ea typeface="Calibri"/>
                <a:cs typeface="Calibri"/>
                <a:sym typeface="Calibri"/>
              </a:rPr>
              <a:t>What are the advantages of VirtualBox over VMWare?</a:t>
            </a:r>
            <a:endParaRPr/>
          </a:p>
          <a:p>
            <a:pPr indent="0" lvl="0" marL="0" marR="0" rtl="0" algn="just">
              <a:spcBef>
                <a:spcPts val="0"/>
              </a:spcBef>
              <a:spcAft>
                <a:spcPts val="0"/>
              </a:spcAft>
              <a:buNone/>
            </a:pPr>
            <a:r>
              <a:rPr lang="en-US" sz="3200">
                <a:solidFill>
                  <a:schemeClr val="lt2"/>
                </a:solidFill>
                <a:latin typeface="Calibri"/>
                <a:ea typeface="Calibri"/>
                <a:cs typeface="Calibri"/>
                <a:sym typeface="Calibri"/>
              </a:rPr>
              <a:t>With VirtualBox, users are </a:t>
            </a:r>
            <a:r>
              <a:rPr b="1" lang="en-US" sz="3200">
                <a:solidFill>
                  <a:schemeClr val="lt2"/>
                </a:solidFill>
                <a:latin typeface="Calibri"/>
                <a:ea typeface="Calibri"/>
                <a:cs typeface="Calibri"/>
                <a:sym typeface="Calibri"/>
              </a:rPr>
              <a:t>able to abstract their hardware via complete virtualization</a:t>
            </a:r>
            <a:r>
              <a:rPr lang="en-US" sz="3200">
                <a:solidFill>
                  <a:schemeClr val="lt2"/>
                </a:solidFill>
                <a:latin typeface="Calibri"/>
                <a:ea typeface="Calibri"/>
                <a:cs typeface="Calibri"/>
                <a:sym typeface="Calibri"/>
              </a:rPr>
              <a:t> thus guaranteeing a higher degree of protection from viruses running in the guest OS. Virtual Box offers limited support for 3D graphics. And VMWare has a high-level 3D graphics support.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p:nvPr/>
        </p:nvSpPr>
        <p:spPr>
          <a:xfrm>
            <a:off x="2286000" y="381000"/>
            <a:ext cx="5486400"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a:t>
            </a:r>
            <a:r>
              <a:rPr lang="en-US" sz="3200">
                <a:solidFill>
                  <a:schemeClr val="lt1"/>
                </a:solidFill>
                <a:latin typeface="Calibri"/>
                <a:ea typeface="Calibri"/>
                <a:cs typeface="Calibri"/>
                <a:sym typeface="Calibri"/>
              </a:rPr>
              <a:t>Is Hyper-V faster than VirtualBox</a:t>
            </a:r>
            <a:r>
              <a:rPr lang="en-US" sz="3200">
                <a:solidFill>
                  <a:schemeClr val="dk1"/>
                </a:solidFill>
                <a:latin typeface="Calibri"/>
                <a:ea typeface="Calibri"/>
                <a:cs typeface="Calibri"/>
                <a:sym typeface="Calibri"/>
              </a:rPr>
              <a:t>?</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lt2"/>
                </a:solidFill>
                <a:latin typeface="Calibri"/>
                <a:ea typeface="Calibri"/>
                <a:cs typeface="Calibri"/>
                <a:sym typeface="Calibri"/>
              </a:rPr>
              <a:t>Hyper-V is designed to host servers where you don't need a lot of extra desktop hardware (USB for example). Hyper-V </a:t>
            </a:r>
            <a:r>
              <a:rPr b="1" lang="en-US" sz="2400">
                <a:solidFill>
                  <a:schemeClr val="lt2"/>
                </a:solidFill>
                <a:latin typeface="Calibri"/>
                <a:ea typeface="Calibri"/>
                <a:cs typeface="Calibri"/>
                <a:sym typeface="Calibri"/>
              </a:rPr>
              <a:t>should be faster than VirtualBox in a lot of scenarios</a:t>
            </a:r>
            <a:r>
              <a:rPr lang="en-US" sz="2400">
                <a:solidFill>
                  <a:schemeClr val="lt2"/>
                </a:solidFill>
                <a:latin typeface="Calibri"/>
                <a:ea typeface="Calibri"/>
                <a:cs typeface="Calibri"/>
                <a:sym typeface="Calibri"/>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p:nvPr/>
        </p:nvSpPr>
        <p:spPr>
          <a:xfrm>
            <a:off x="2286000" y="381000"/>
            <a:ext cx="5943600"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lt2"/>
                </a:solidFill>
                <a:latin typeface="Calibri"/>
                <a:ea typeface="Calibri"/>
                <a:cs typeface="Calibri"/>
                <a:sym typeface="Calibri"/>
              </a:rPr>
              <a:t>Why is hyper-v better than virtualbox?</a:t>
            </a:r>
            <a:endParaRPr/>
          </a:p>
          <a:p>
            <a:pPr indent="0" lvl="0" marL="0" marR="0" rtl="0" algn="just">
              <a:spcBef>
                <a:spcPts val="0"/>
              </a:spcBef>
              <a:spcAft>
                <a:spcPts val="0"/>
              </a:spcAft>
              <a:buNone/>
            </a:pPr>
            <a:r>
              <a:t/>
            </a:r>
            <a:endParaRPr sz="2400">
              <a:solidFill>
                <a:schemeClr val="lt2"/>
              </a:solidFill>
              <a:latin typeface="Calibri"/>
              <a:ea typeface="Calibri"/>
              <a:cs typeface="Calibri"/>
              <a:sym typeface="Calibri"/>
            </a:endParaRPr>
          </a:p>
          <a:p>
            <a:pPr indent="0" lvl="0" marL="0" marR="0" rtl="0" algn="just">
              <a:spcBef>
                <a:spcPts val="0"/>
              </a:spcBef>
              <a:spcAft>
                <a:spcPts val="0"/>
              </a:spcAft>
              <a:buNone/>
            </a:pPr>
            <a:r>
              <a:rPr lang="en-US" sz="2400">
                <a:solidFill>
                  <a:schemeClr val="lt1"/>
                </a:solidFill>
                <a:latin typeface="Calibri"/>
                <a:ea typeface="Calibri"/>
                <a:cs typeface="Calibri"/>
                <a:sym typeface="Calibri"/>
              </a:rPr>
              <a:t>Hyper-V is a type 1 </a:t>
            </a:r>
            <a:r>
              <a:rPr b="1" lang="en-US" sz="2400">
                <a:solidFill>
                  <a:schemeClr val="lt1"/>
                </a:solidFill>
                <a:latin typeface="Calibri"/>
                <a:ea typeface="Calibri"/>
                <a:cs typeface="Calibri"/>
                <a:sym typeface="Calibri"/>
              </a:rPr>
              <a:t>hypervisor</a:t>
            </a:r>
            <a:r>
              <a:rPr lang="en-US" sz="2400">
                <a:solidFill>
                  <a:schemeClr val="lt1"/>
                </a:solidFill>
                <a:latin typeface="Calibri"/>
                <a:ea typeface="Calibri"/>
                <a:cs typeface="Calibri"/>
                <a:sym typeface="Calibri"/>
              </a:rPr>
              <a:t> while VirtualBox is a type 2 hypervisor. Hyper-V can only be installed on Windows-based systems, while VirtualBox is a multiplatform product. ... Oracle VirtualBox is free, supports a high number of guest and host operating systems, and hence, is suitable for multiplatform environments.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p:nvPr/>
        </p:nvSpPr>
        <p:spPr>
          <a:xfrm>
            <a:off x="1066800" y="304801"/>
            <a:ext cx="67056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2"/>
                </a:solidFill>
                <a:latin typeface="Calibri"/>
                <a:ea typeface="Calibri"/>
                <a:cs typeface="Calibri"/>
                <a:sym typeface="Calibri"/>
              </a:rPr>
              <a:t>Hyper-V is designed to host servers where you don't need a lot of extra desktop hardware (USB for example).  Hyper-V should be faster than VirtualBox in a lot of scenarios. You get things like clustering, NIC teaming, live migration, etc that you'd expect from a server product.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9"/>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9"/>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9"/>
          <p:cNvSpPr/>
          <p:nvPr/>
        </p:nvSpPr>
        <p:spPr>
          <a:xfrm>
            <a:off x="1348739" y="333755"/>
            <a:ext cx="2616707" cy="45415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9"/>
          <p:cNvSpPr/>
          <p:nvPr/>
        </p:nvSpPr>
        <p:spPr>
          <a:xfrm>
            <a:off x="1376299" y="369570"/>
            <a:ext cx="2578481" cy="41338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9"/>
          <p:cNvSpPr/>
          <p:nvPr/>
        </p:nvSpPr>
        <p:spPr>
          <a:xfrm>
            <a:off x="4061459" y="568451"/>
            <a:ext cx="318515" cy="7924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9"/>
          <p:cNvSpPr/>
          <p:nvPr/>
        </p:nvSpPr>
        <p:spPr>
          <a:xfrm>
            <a:off x="4092828" y="623535"/>
            <a:ext cx="273050" cy="0"/>
          </a:xfrm>
          <a:custGeom>
            <a:rect b="b" l="l" r="r" t="t"/>
            <a:pathLst>
              <a:path extrusionOk="0" h="120000" w="273050">
                <a:moveTo>
                  <a:pt x="0" y="0"/>
                </a:moveTo>
                <a:lnTo>
                  <a:pt x="272948" y="0"/>
                </a:lnTo>
              </a:path>
            </a:pathLst>
          </a:custGeom>
          <a:noFill/>
          <a:ln cap="flat" cmpd="sng" w="335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9"/>
          <p:cNvSpPr/>
          <p:nvPr/>
        </p:nvSpPr>
        <p:spPr>
          <a:xfrm>
            <a:off x="4092828" y="606736"/>
            <a:ext cx="273050" cy="33655"/>
          </a:xfrm>
          <a:custGeom>
            <a:rect b="b" l="l" r="r" t="t"/>
            <a:pathLst>
              <a:path extrusionOk="0" h="33654" w="273050">
                <a:moveTo>
                  <a:pt x="0" y="33597"/>
                </a:moveTo>
                <a:lnTo>
                  <a:pt x="272948" y="33597"/>
                </a:lnTo>
                <a:lnTo>
                  <a:pt x="272948" y="0"/>
                </a:lnTo>
                <a:lnTo>
                  <a:pt x="0" y="0"/>
                </a:lnTo>
                <a:lnTo>
                  <a:pt x="0" y="33597"/>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9"/>
          <p:cNvSpPr/>
          <p:nvPr/>
        </p:nvSpPr>
        <p:spPr>
          <a:xfrm>
            <a:off x="4500371" y="333755"/>
            <a:ext cx="2097023" cy="4541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9"/>
          <p:cNvSpPr/>
          <p:nvPr/>
        </p:nvSpPr>
        <p:spPr>
          <a:xfrm>
            <a:off x="4527930" y="369570"/>
            <a:ext cx="2058670" cy="413385"/>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9"/>
          <p:cNvSpPr txBox="1"/>
          <p:nvPr/>
        </p:nvSpPr>
        <p:spPr>
          <a:xfrm>
            <a:off x="714248" y="1171702"/>
            <a:ext cx="8277352" cy="5296322"/>
          </a:xfrm>
          <a:prstGeom prst="rect">
            <a:avLst/>
          </a:prstGeom>
          <a:noFill/>
          <a:ln>
            <a:noFill/>
          </a:ln>
        </p:spPr>
        <p:txBody>
          <a:bodyPr anchorCtr="0" anchor="t" bIns="0" lIns="0" spcFirstLastPara="1" rIns="0" wrap="square" tIns="12700">
            <a:spAutoFit/>
          </a:bodyPr>
          <a:lstStyle/>
          <a:p>
            <a:pPr indent="-383540" lvl="0" marL="396240" marR="0" rtl="0" algn="l">
              <a:lnSpc>
                <a:spcPct val="100000"/>
              </a:lnSpc>
              <a:spcBef>
                <a:spcPts val="0"/>
              </a:spcBef>
              <a:spcAft>
                <a:spcPts val="0"/>
              </a:spcAft>
              <a:buClr>
                <a:srgbClr val="D16248"/>
              </a:buClr>
              <a:buSzPts val="1933"/>
              <a:buFont typeface="Arial"/>
              <a:buChar char=""/>
            </a:pPr>
            <a:r>
              <a:rPr lang="en-US" sz="2400">
                <a:solidFill>
                  <a:schemeClr val="dk1"/>
                </a:solidFill>
                <a:latin typeface="Arial Black"/>
                <a:ea typeface="Arial Black"/>
                <a:cs typeface="Arial Black"/>
                <a:sym typeface="Arial Black"/>
              </a:rPr>
              <a:t>Portability. VirtualBox runs on a large number of 32-bit and 64-bit host</a:t>
            </a:r>
            <a:endParaRPr sz="2400">
              <a:solidFill>
                <a:schemeClr val="dk1"/>
              </a:solidFill>
              <a:latin typeface="Arial Black"/>
              <a:ea typeface="Arial Black"/>
              <a:cs typeface="Arial Black"/>
              <a:sym typeface="Arial Black"/>
            </a:endParaRPr>
          </a:p>
          <a:p>
            <a:pPr indent="0" lvl="0" marL="396240" marR="0" rtl="0" algn="l">
              <a:lnSpc>
                <a:spcPct val="100000"/>
              </a:lnSpc>
              <a:spcBef>
                <a:spcPts val="0"/>
              </a:spcBef>
              <a:spcAft>
                <a:spcPts val="0"/>
              </a:spcAft>
              <a:buNone/>
            </a:pPr>
            <a:r>
              <a:rPr lang="en-US" sz="2400">
                <a:solidFill>
                  <a:schemeClr val="dk1"/>
                </a:solidFill>
                <a:latin typeface="Arial Black"/>
                <a:ea typeface="Arial Black"/>
                <a:cs typeface="Arial Black"/>
                <a:sym typeface="Arial Black"/>
              </a:rPr>
              <a:t>operating systems.</a:t>
            </a:r>
            <a:endParaRPr sz="2400">
              <a:solidFill>
                <a:schemeClr val="dk1"/>
              </a:solidFill>
              <a:latin typeface="Arial Black"/>
              <a:ea typeface="Arial Black"/>
              <a:cs typeface="Arial Black"/>
              <a:sym typeface="Arial Black"/>
            </a:endParaRPr>
          </a:p>
          <a:p>
            <a:pPr indent="-383540" lvl="0" marL="396240" marR="0" rtl="0" algn="l">
              <a:lnSpc>
                <a:spcPct val="100000"/>
              </a:lnSpc>
              <a:spcBef>
                <a:spcPts val="430"/>
              </a:spcBef>
              <a:spcAft>
                <a:spcPts val="0"/>
              </a:spcAft>
              <a:buClr>
                <a:srgbClr val="D16248"/>
              </a:buClr>
              <a:buSzPts val="1933"/>
              <a:buFont typeface="Arial"/>
              <a:buChar char=""/>
            </a:pPr>
            <a:r>
              <a:rPr lang="en-US" sz="2400">
                <a:solidFill>
                  <a:schemeClr val="dk1"/>
                </a:solidFill>
                <a:latin typeface="Arial Black"/>
                <a:ea typeface="Arial Black"/>
                <a:cs typeface="Arial Black"/>
                <a:sym typeface="Arial Black"/>
              </a:rPr>
              <a:t>No hardware virtualization required.</a:t>
            </a:r>
            <a:endParaRPr sz="2400">
              <a:solidFill>
                <a:schemeClr val="dk1"/>
              </a:solidFill>
              <a:latin typeface="Arial Black"/>
              <a:ea typeface="Arial Black"/>
              <a:cs typeface="Arial Black"/>
              <a:sym typeface="Arial Black"/>
            </a:endParaRPr>
          </a:p>
          <a:p>
            <a:pPr indent="-260774" lvl="0" marL="396240" marR="0" rtl="0" algn="l">
              <a:lnSpc>
                <a:spcPct val="100000"/>
              </a:lnSpc>
              <a:spcBef>
                <a:spcPts val="430"/>
              </a:spcBef>
              <a:spcAft>
                <a:spcPts val="0"/>
              </a:spcAft>
              <a:buClr>
                <a:srgbClr val="D16248"/>
              </a:buClr>
              <a:buSzPts val="1933"/>
              <a:buFont typeface="Arial"/>
              <a:buNone/>
            </a:pPr>
            <a:r>
              <a:t/>
            </a:r>
            <a:endParaRPr sz="2400">
              <a:solidFill>
                <a:schemeClr val="dk1"/>
              </a:solidFill>
              <a:latin typeface="Arial Black"/>
              <a:ea typeface="Arial Black"/>
              <a:cs typeface="Arial Black"/>
              <a:sym typeface="Arial Black"/>
            </a:endParaRPr>
          </a:p>
          <a:p>
            <a:pPr indent="-383540" lvl="0" marL="396240" marR="5080" rtl="0" algn="l">
              <a:lnSpc>
                <a:spcPct val="100000"/>
              </a:lnSpc>
              <a:spcBef>
                <a:spcPts val="434"/>
              </a:spcBef>
              <a:spcAft>
                <a:spcPts val="0"/>
              </a:spcAft>
              <a:buClr>
                <a:srgbClr val="D16248"/>
              </a:buClr>
              <a:buSzPts val="1933"/>
              <a:buFont typeface="Arial"/>
              <a:buChar char=""/>
            </a:pPr>
            <a:r>
              <a:rPr lang="en-US" sz="2400">
                <a:solidFill>
                  <a:schemeClr val="dk1"/>
                </a:solidFill>
                <a:latin typeface="Arial Black"/>
                <a:ea typeface="Arial Black"/>
                <a:cs typeface="Arial Black"/>
                <a:sym typeface="Arial Black"/>
              </a:rPr>
              <a:t>Guest Additions. After installing the Guest Additions, a virtual machine  will support automatic adjustment of video resolutions, seamless  windows, accelerated 3D graphics and more. Hence, improving the  performance of the guest OS and providing additional integration and  communication with the host system.</a:t>
            </a:r>
            <a:endParaRPr sz="2400">
              <a:solidFill>
                <a:schemeClr val="dk1"/>
              </a:solidFill>
              <a:latin typeface="Arial Black"/>
              <a:ea typeface="Arial Black"/>
              <a:cs typeface="Arial Black"/>
              <a:sym typeface="Arial Black"/>
            </a:endParaRPr>
          </a:p>
          <a:p>
            <a:pPr indent="-291465" lvl="0" marL="396240" marR="0" rtl="0" algn="l">
              <a:lnSpc>
                <a:spcPct val="100000"/>
              </a:lnSpc>
              <a:spcBef>
                <a:spcPts val="430"/>
              </a:spcBef>
              <a:spcAft>
                <a:spcPts val="0"/>
              </a:spcAft>
              <a:buClr>
                <a:srgbClr val="D16248"/>
              </a:buClr>
              <a:buSzPts val="1450"/>
              <a:buFont typeface="Arial"/>
              <a:buNone/>
            </a:pPr>
            <a:r>
              <a:t/>
            </a:r>
            <a:endParaRPr sz="1800">
              <a:solidFill>
                <a:schemeClr val="dk1"/>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2"/>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2"/>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2"/>
          <p:cNvSpPr/>
          <p:nvPr/>
        </p:nvSpPr>
        <p:spPr>
          <a:xfrm>
            <a:off x="1055230" y="765048"/>
            <a:ext cx="5623953" cy="5171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2"/>
          <p:cNvSpPr txBox="1"/>
          <p:nvPr/>
        </p:nvSpPr>
        <p:spPr>
          <a:xfrm>
            <a:off x="599948" y="1817369"/>
            <a:ext cx="7078980" cy="2220595"/>
          </a:xfrm>
          <a:prstGeom prst="rect">
            <a:avLst/>
          </a:prstGeom>
          <a:noFill/>
          <a:ln>
            <a:noFill/>
          </a:ln>
        </p:spPr>
        <p:txBody>
          <a:bodyPr anchorCtr="0" anchor="t" bIns="0" lIns="0" spcFirstLastPara="1" rIns="0" wrap="square" tIns="104125">
            <a:spAutoFit/>
          </a:bodyPr>
          <a:lstStyle/>
          <a:p>
            <a:pPr indent="-384175" lvl="0" marL="396875" marR="0" rtl="0" algn="l">
              <a:lnSpc>
                <a:spcPct val="100000"/>
              </a:lnSpc>
              <a:spcBef>
                <a:spcPts val="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Vmware(type 2) </a:t>
            </a:r>
            <a:endParaRPr sz="3000">
              <a:solidFill>
                <a:schemeClr val="dk1"/>
              </a:solidFill>
              <a:latin typeface="Verdana"/>
              <a:ea typeface="Verdana"/>
              <a:cs typeface="Verdana"/>
              <a:sym typeface="Verdana"/>
            </a:endParaRPr>
          </a:p>
          <a:p>
            <a:pPr indent="-384175" lvl="0" marL="396875"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XEN (type 1) –</a:t>
            </a:r>
            <a:endParaRPr sz="3000">
              <a:solidFill>
                <a:schemeClr val="dk1"/>
              </a:solidFill>
              <a:latin typeface="Verdana"/>
              <a:ea typeface="Verdana"/>
              <a:cs typeface="Verdana"/>
              <a:sym typeface="Verdana"/>
            </a:endParaRPr>
          </a:p>
          <a:p>
            <a:pPr indent="-384175" lvl="0" marL="396875"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KVM (type 1)</a:t>
            </a:r>
            <a:endParaRPr sz="3000">
              <a:solidFill>
                <a:schemeClr val="dk1"/>
              </a:solidFill>
              <a:latin typeface="Verdana"/>
              <a:ea typeface="Verdana"/>
              <a:cs typeface="Verdana"/>
              <a:sym typeface="Verdana"/>
            </a:endParaRPr>
          </a:p>
          <a:p>
            <a:pPr indent="-384175" lvl="0" marL="396875"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VirtualBox (type 2) </a:t>
            </a:r>
            <a:endParaRPr sz="3000">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p:nvPr/>
        </p:nvSpPr>
        <p:spPr>
          <a:xfrm>
            <a:off x="533400" y="458956"/>
            <a:ext cx="7848600" cy="4780796"/>
          </a:xfrm>
          <a:prstGeom prst="rect">
            <a:avLst/>
          </a:prstGeom>
          <a:noFill/>
          <a:ln>
            <a:noFill/>
          </a:ln>
        </p:spPr>
        <p:txBody>
          <a:bodyPr anchorCtr="0" anchor="t" bIns="45700" lIns="91425" spcFirstLastPara="1" rIns="91425" wrap="square" tIns="45700">
            <a:spAutoFit/>
          </a:bodyPr>
          <a:lstStyle/>
          <a:p>
            <a:pPr indent="-383540" lvl="0" marL="396240" marR="0" rtl="0" algn="l">
              <a:lnSpc>
                <a:spcPct val="100000"/>
              </a:lnSpc>
              <a:spcBef>
                <a:spcPts val="0"/>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Great hardware support.</a:t>
            </a:r>
            <a:endParaRPr/>
          </a:p>
          <a:p>
            <a:pPr indent="-383540" lvl="0" marL="396240" marR="161925" rtl="0" algn="l">
              <a:lnSpc>
                <a:spcPct val="100000"/>
              </a:lnSpc>
              <a:spcBef>
                <a:spcPts val="434"/>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Guest multiprocessing- VirtualBox can present up to 32 virtual CPUs to  each virtual machine, irrespective of how many CPU cores are  physically present on your host.</a:t>
            </a:r>
            <a:endParaRPr/>
          </a:p>
          <a:p>
            <a:pPr indent="-383540" lvl="0" marL="396240" marR="482600" rtl="0" algn="l">
              <a:lnSpc>
                <a:spcPct val="100000"/>
              </a:lnSpc>
              <a:spcBef>
                <a:spcPts val="434"/>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USB device support, Hardware compatibility, Full ACPI support, PXE  Network boot, Built-in iSCSI support.</a:t>
            </a:r>
            <a:endParaRPr/>
          </a:p>
          <a:p>
            <a:pPr indent="-383540" lvl="0" marL="396240" marR="0" rtl="0" algn="l">
              <a:lnSpc>
                <a:spcPct val="100000"/>
              </a:lnSpc>
              <a:spcBef>
                <a:spcPts val="434"/>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Multigeneration branched snapshots.</a:t>
            </a:r>
            <a:endParaRPr/>
          </a:p>
          <a:p>
            <a:pPr indent="-383540" lvl="0" marL="396240" marR="0" rtl="0" algn="l">
              <a:lnSpc>
                <a:spcPct val="100000"/>
              </a:lnSpc>
              <a:spcBef>
                <a:spcPts val="430"/>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Clean architecture.</a:t>
            </a:r>
            <a:endParaRPr/>
          </a:p>
          <a:p>
            <a:pPr indent="-383540" lvl="0" marL="396240" marR="0" rtl="0" algn="l">
              <a:lnSpc>
                <a:spcPct val="100000"/>
              </a:lnSpc>
              <a:spcBef>
                <a:spcPts val="430"/>
              </a:spcBef>
              <a:spcAft>
                <a:spcPts val="0"/>
              </a:spcAft>
              <a:buClr>
                <a:srgbClr val="D16248"/>
              </a:buClr>
              <a:buSzPts val="1933"/>
              <a:buFont typeface="Arial"/>
              <a:buChar char=""/>
            </a:pPr>
            <a:r>
              <a:rPr lang="en-US" sz="2400">
                <a:solidFill>
                  <a:schemeClr val="lt2"/>
                </a:solidFill>
                <a:latin typeface="Arial Black"/>
                <a:ea typeface="Arial Black"/>
                <a:cs typeface="Arial Black"/>
                <a:sym typeface="Arial Black"/>
              </a:rPr>
              <a:t>Remote machine display.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21"/>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1"/>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1"/>
          <p:cNvSpPr/>
          <p:nvPr/>
        </p:nvSpPr>
        <p:spPr>
          <a:xfrm>
            <a:off x="1019555" y="729995"/>
            <a:ext cx="2560320" cy="4526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1"/>
          <p:cNvSpPr/>
          <p:nvPr/>
        </p:nvSpPr>
        <p:spPr>
          <a:xfrm>
            <a:off x="1047673" y="765048"/>
            <a:ext cx="2520518" cy="413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1"/>
          <p:cNvSpPr/>
          <p:nvPr/>
        </p:nvSpPr>
        <p:spPr>
          <a:xfrm>
            <a:off x="3695700" y="969263"/>
            <a:ext cx="188975" cy="7772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21"/>
          <p:cNvSpPr/>
          <p:nvPr/>
        </p:nvSpPr>
        <p:spPr>
          <a:xfrm>
            <a:off x="3726307" y="1024115"/>
            <a:ext cx="143510" cy="0"/>
          </a:xfrm>
          <a:custGeom>
            <a:rect b="b" l="l" r="r" t="t"/>
            <a:pathLst>
              <a:path extrusionOk="0" h="120000" w="143510">
                <a:moveTo>
                  <a:pt x="0" y="0"/>
                </a:moveTo>
                <a:lnTo>
                  <a:pt x="143243" y="0"/>
                </a:lnTo>
              </a:path>
            </a:pathLst>
          </a:custGeom>
          <a:noFill/>
          <a:ln cap="flat" cmpd="sng" w="317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1"/>
          <p:cNvSpPr/>
          <p:nvPr/>
        </p:nvSpPr>
        <p:spPr>
          <a:xfrm>
            <a:off x="3726307" y="1008227"/>
            <a:ext cx="143510" cy="32384"/>
          </a:xfrm>
          <a:custGeom>
            <a:rect b="b" l="l" r="r" t="t"/>
            <a:pathLst>
              <a:path extrusionOk="0" h="32384" w="143510">
                <a:moveTo>
                  <a:pt x="0" y="31775"/>
                </a:moveTo>
                <a:lnTo>
                  <a:pt x="143243" y="31775"/>
                </a:lnTo>
                <a:lnTo>
                  <a:pt x="143243" y="0"/>
                </a:lnTo>
                <a:lnTo>
                  <a:pt x="0" y="0"/>
                </a:lnTo>
                <a:lnTo>
                  <a:pt x="0" y="31775"/>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1"/>
          <p:cNvSpPr/>
          <p:nvPr/>
        </p:nvSpPr>
        <p:spPr>
          <a:xfrm>
            <a:off x="4044696" y="839724"/>
            <a:ext cx="1062227" cy="4389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1"/>
          <p:cNvSpPr/>
          <p:nvPr/>
        </p:nvSpPr>
        <p:spPr>
          <a:xfrm>
            <a:off x="4073652" y="874522"/>
            <a:ext cx="1021588" cy="40030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1"/>
          <p:cNvSpPr txBox="1"/>
          <p:nvPr/>
        </p:nvSpPr>
        <p:spPr>
          <a:xfrm>
            <a:off x="599948" y="1846326"/>
            <a:ext cx="7967980" cy="4314825"/>
          </a:xfrm>
          <a:prstGeom prst="rect">
            <a:avLst/>
          </a:prstGeom>
          <a:noFill/>
          <a:ln>
            <a:noFill/>
          </a:ln>
        </p:spPr>
        <p:txBody>
          <a:bodyPr anchorCtr="0" anchor="t" bIns="0" lIns="0" spcFirstLastPara="1" rIns="0" wrap="square" tIns="12700">
            <a:spAutoFit/>
          </a:bodyPr>
          <a:lstStyle/>
          <a:p>
            <a:pPr indent="-384175" lvl="0" marL="396875" marR="0" rtl="0" algn="l">
              <a:lnSpc>
                <a:spcPct val="10000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Offers built-in GUI-based wizard for cloning a VM.</a:t>
            </a:r>
            <a:endParaRPr sz="2100">
              <a:solidFill>
                <a:schemeClr val="dk1"/>
              </a:solidFill>
              <a:latin typeface="Verdana"/>
              <a:ea typeface="Verdana"/>
              <a:cs typeface="Verdana"/>
              <a:sym typeface="Verdana"/>
            </a:endParaRPr>
          </a:p>
          <a:p>
            <a:pPr indent="-384175" lvl="0" marL="396875" marR="1218565" rtl="0" algn="l">
              <a:lnSpc>
                <a:spcPct val="96190"/>
              </a:lnSpc>
              <a:spcBef>
                <a:spcPts val="48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Offers built-in VM snapshot, and supports multiple  snapshots.</a:t>
            </a:r>
            <a:endParaRPr sz="2100">
              <a:solidFill>
                <a:schemeClr val="dk1"/>
              </a:solidFill>
              <a:latin typeface="Verdana"/>
              <a:ea typeface="Verdana"/>
              <a:cs typeface="Verdana"/>
              <a:sym typeface="Verdana"/>
            </a:endParaRPr>
          </a:p>
          <a:p>
            <a:pPr indent="-384175" lvl="0" marL="396875" marR="0" rtl="0" algn="l">
              <a:lnSpc>
                <a:spcPct val="108095"/>
              </a:lnSpc>
              <a:spcBef>
                <a:spcPts val="1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Supports multiple types of disk image (e.g., vdi, vmdk, vhd,</a:t>
            </a:r>
            <a:endParaRPr sz="2100">
              <a:solidFill>
                <a:schemeClr val="dk1"/>
              </a:solidFill>
              <a:latin typeface="Verdana"/>
              <a:ea typeface="Verdana"/>
              <a:cs typeface="Verdana"/>
              <a:sym typeface="Verdana"/>
            </a:endParaRPr>
          </a:p>
          <a:p>
            <a:pPr indent="0" lvl="0" marL="396875" marR="0" rtl="0" algn="l">
              <a:lnSpc>
                <a:spcPct val="108095"/>
              </a:lnSpc>
              <a:spcBef>
                <a:spcPts val="0"/>
              </a:spcBef>
              <a:spcAft>
                <a:spcPts val="0"/>
              </a:spcAft>
              <a:buNone/>
            </a:pPr>
            <a:r>
              <a:rPr lang="en-US" sz="2100">
                <a:solidFill>
                  <a:schemeClr val="dk1"/>
                </a:solidFill>
                <a:latin typeface="Verdana"/>
                <a:ea typeface="Verdana"/>
                <a:cs typeface="Verdana"/>
                <a:sym typeface="Verdana"/>
              </a:rPr>
              <a:t>hdd, qed, qcow).</a:t>
            </a:r>
            <a:endParaRPr sz="2100">
              <a:solidFill>
                <a:schemeClr val="dk1"/>
              </a:solidFill>
              <a:latin typeface="Verdana"/>
              <a:ea typeface="Verdana"/>
              <a:cs typeface="Verdana"/>
              <a:sym typeface="Verdana"/>
            </a:endParaRPr>
          </a:p>
          <a:p>
            <a:pPr indent="-384175" lvl="0" marL="396875" marR="95250" rtl="0" algn="l">
              <a:lnSpc>
                <a:spcPct val="80000"/>
              </a:lnSpc>
              <a:spcBef>
                <a:spcPts val="50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Supports multiple virtual monitors for a guest VM. Multiple  virtual monitors belonging to a VM can be displayed in  multiple windows of host machine, or via multiple physical  monitors.</a:t>
            </a:r>
            <a:endParaRPr sz="2100">
              <a:solidFill>
                <a:schemeClr val="dk1"/>
              </a:solidFill>
              <a:latin typeface="Verdana"/>
              <a:ea typeface="Verdana"/>
              <a:cs typeface="Verdana"/>
              <a:sym typeface="Verdana"/>
            </a:endParaRPr>
          </a:p>
          <a:p>
            <a:pPr indent="-384175" lvl="0" marL="396875" marR="862964" rtl="0" algn="l">
              <a:lnSpc>
                <a:spcPct val="96190"/>
              </a:lnSpc>
              <a:spcBef>
                <a:spcPts val="484"/>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Can be installed on OS X, Windows 7, Windows 2008  Server, Solaris, OpenSolaris, FreeBSD host operating  systems.</a:t>
            </a:r>
            <a:endParaRPr sz="2100">
              <a:solidFill>
                <a:schemeClr val="dk1"/>
              </a:solidFill>
              <a:latin typeface="Verdana"/>
              <a:ea typeface="Verdana"/>
              <a:cs typeface="Verdana"/>
              <a:sym typeface="Verdana"/>
            </a:endParaRPr>
          </a:p>
          <a:p>
            <a:pPr indent="-384175" lvl="0" marL="396875" marR="0" rtl="0" algn="l">
              <a:lnSpc>
                <a:spcPct val="100000"/>
              </a:lnSpc>
              <a:spcBef>
                <a:spcPts val="1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More frequent minor version upgrades.</a:t>
            </a:r>
            <a:endParaRPr sz="2100">
              <a:solidFill>
                <a:schemeClr val="dk1"/>
              </a:solidFill>
              <a:latin typeface="Verdana"/>
              <a:ea typeface="Verdana"/>
              <a:cs typeface="Verdana"/>
              <a:sym typeface="Verdana"/>
            </a:endParaRPr>
          </a:p>
          <a:p>
            <a:pPr indent="-384175" lvl="0" marL="396875" marR="942339" rtl="0" algn="l">
              <a:lnSpc>
                <a:spcPct val="80000"/>
              </a:lnSpc>
              <a:spcBef>
                <a:spcPts val="50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Comprehensive built-in command-line interface for  creating and running VMs (e.g., VBoxManage).</a:t>
            </a:r>
            <a:endParaRPr sz="21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2"/>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22"/>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2"/>
          <p:cNvSpPr/>
          <p:nvPr/>
        </p:nvSpPr>
        <p:spPr>
          <a:xfrm>
            <a:off x="1019555" y="729995"/>
            <a:ext cx="2560320" cy="4526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22"/>
          <p:cNvSpPr/>
          <p:nvPr/>
        </p:nvSpPr>
        <p:spPr>
          <a:xfrm>
            <a:off x="1047673" y="765048"/>
            <a:ext cx="2520518" cy="413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2"/>
          <p:cNvSpPr/>
          <p:nvPr/>
        </p:nvSpPr>
        <p:spPr>
          <a:xfrm>
            <a:off x="3704844" y="839724"/>
            <a:ext cx="1220724" cy="342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2"/>
          <p:cNvSpPr/>
          <p:nvPr/>
        </p:nvSpPr>
        <p:spPr>
          <a:xfrm>
            <a:off x="3733672" y="874522"/>
            <a:ext cx="1180211" cy="30403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2"/>
          <p:cNvSpPr txBox="1"/>
          <p:nvPr/>
        </p:nvSpPr>
        <p:spPr>
          <a:xfrm>
            <a:off x="599948" y="1846326"/>
            <a:ext cx="7967980" cy="4578176"/>
          </a:xfrm>
          <a:prstGeom prst="rect">
            <a:avLst/>
          </a:prstGeom>
          <a:noFill/>
          <a:ln>
            <a:noFill/>
          </a:ln>
        </p:spPr>
        <p:txBody>
          <a:bodyPr anchorCtr="0" anchor="t" bIns="0" lIns="0" spcFirstLastPara="1" rIns="0" wrap="square" tIns="73650">
            <a:spAutoFit/>
          </a:bodyPr>
          <a:lstStyle/>
          <a:p>
            <a:pPr indent="-384175" lvl="0" marL="396875" marR="59689" rtl="0" algn="l">
              <a:lnSpc>
                <a:spcPct val="9619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OVF localization (multiple languages in one OVF file) is not  yet supported.</a:t>
            </a:r>
            <a:endParaRPr sz="2100">
              <a:solidFill>
                <a:schemeClr val="dk1"/>
              </a:solidFill>
              <a:latin typeface="Verdana"/>
              <a:ea typeface="Verdana"/>
              <a:cs typeface="Verdana"/>
              <a:sym typeface="Verdana"/>
            </a:endParaRPr>
          </a:p>
          <a:p>
            <a:pPr indent="-384175" lvl="0" marL="396875" marR="758825" rtl="0" algn="l">
              <a:lnSpc>
                <a:spcPct val="96190"/>
              </a:lnSpc>
              <a:spcBef>
                <a:spcPts val="50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Cannot access NATed guest VMs from host machine  without enabling port forwarding on host machine.</a:t>
            </a:r>
            <a:endParaRPr sz="2100">
              <a:solidFill>
                <a:schemeClr val="dk1"/>
              </a:solidFill>
              <a:latin typeface="Verdana"/>
              <a:ea typeface="Verdana"/>
              <a:cs typeface="Verdana"/>
              <a:sym typeface="Verdana"/>
            </a:endParaRPr>
          </a:p>
          <a:p>
            <a:pPr indent="-384175" lvl="0" marL="396875" marR="5080" rtl="0" algn="l">
              <a:lnSpc>
                <a:spcPct val="96190"/>
              </a:lnSpc>
              <a:spcBef>
                <a:spcPts val="49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NATed guest VMs are isolated from one other, and cannot  communicate with one another.</a:t>
            </a:r>
            <a:endParaRPr sz="2100">
              <a:solidFill>
                <a:schemeClr val="dk1"/>
              </a:solidFill>
              <a:latin typeface="Verdana"/>
              <a:ea typeface="Verdana"/>
              <a:cs typeface="Verdana"/>
              <a:sym typeface="Verdana"/>
            </a:endParaRPr>
          </a:p>
          <a:p>
            <a:pPr indent="-384175" lvl="0" marL="396875" marR="20955" rtl="0" algn="l">
              <a:lnSpc>
                <a:spcPct val="96190"/>
              </a:lnSpc>
              <a:spcBef>
                <a:spcPts val="49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Bridged networking or host-only networking is required if  guest VMs need to communicate with one another on the  same Layer-2 network.</a:t>
            </a:r>
            <a:endParaRPr sz="2100">
              <a:solidFill>
                <a:schemeClr val="dk1"/>
              </a:solidFill>
              <a:latin typeface="Verdana"/>
              <a:ea typeface="Verdana"/>
              <a:cs typeface="Verdana"/>
              <a:sym typeface="Verdana"/>
            </a:endParaRPr>
          </a:p>
          <a:p>
            <a:pPr indent="-384175" lvl="0" marL="396875" marR="137795" rtl="0" algn="l">
              <a:lnSpc>
                <a:spcPct val="80000"/>
              </a:lnSpc>
              <a:spcBef>
                <a:spcPts val="515"/>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Can add up to eight vNICs(Virtual machine network interface) to a guest VM, while VMware  Player can create up to ten vNICs per guest VM. You can  configure only four vNICs via VirtualBox GUI. To add more  than four vNICs, you need to use VirtualBox CLI.(command line)</a:t>
            </a:r>
            <a:endParaRPr sz="2100">
              <a:solidFill>
                <a:schemeClr val="dk1"/>
              </a:solidFill>
              <a:latin typeface="Verdana"/>
              <a:ea typeface="Verdana"/>
              <a:cs typeface="Verdana"/>
              <a:sym typeface="Verdana"/>
            </a:endParaRPr>
          </a:p>
          <a:p>
            <a:pPr indent="-384175" lvl="0" marL="396875" marR="0" rtl="0" algn="l">
              <a:lnSpc>
                <a:spcPct val="10000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Does not support nested hardware-assisted virtualization.</a:t>
            </a:r>
            <a:endParaRPr sz="2100">
              <a:solidFill>
                <a:schemeClr val="dk1"/>
              </a:solidFill>
              <a:latin typeface="Verdana"/>
              <a:ea typeface="Verdana"/>
              <a:cs typeface="Verdana"/>
              <a:sym typeface="Verdana"/>
            </a:endParaRPr>
          </a:p>
          <a:p>
            <a:pPr indent="-384175" lvl="0" marL="396875" marR="0" rtl="0" algn="l">
              <a:lnSpc>
                <a:spcPct val="100000"/>
              </a:lnSpc>
              <a:spcBef>
                <a:spcPts val="0"/>
              </a:spcBef>
              <a:spcAft>
                <a:spcPts val="0"/>
              </a:spcAft>
              <a:buClr>
                <a:srgbClr val="D16248"/>
              </a:buClr>
              <a:buSzPts val="1650"/>
              <a:buFont typeface="Arial"/>
              <a:buChar char=""/>
            </a:pPr>
            <a:r>
              <a:rPr lang="en-US" sz="2100">
                <a:solidFill>
                  <a:schemeClr val="dk1"/>
                </a:solidFill>
                <a:latin typeface="Verdana"/>
                <a:ea typeface="Verdana"/>
                <a:cs typeface="Verdana"/>
                <a:sym typeface="Verdana"/>
              </a:rPr>
              <a:t>No support for USB 3.0.</a:t>
            </a:r>
            <a:endParaRPr sz="2100">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ed3b8e1b05_0_0"/>
          <p:cNvSpPr txBox="1"/>
          <p:nvPr/>
        </p:nvSpPr>
        <p:spPr>
          <a:xfrm>
            <a:off x="353700" y="412650"/>
            <a:ext cx="8790300" cy="58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2550">
              <a:solidFill>
                <a:srgbClr val="333333"/>
              </a:solidFill>
              <a:highlight>
                <a:srgbClr val="FFFFFF"/>
              </a:highlight>
            </a:endParaRPr>
          </a:p>
          <a:p>
            <a:pPr indent="0" lvl="0" marL="0" rtl="0" algn="l">
              <a:lnSpc>
                <a:spcPct val="115000"/>
              </a:lnSpc>
              <a:spcBef>
                <a:spcPts val="900"/>
              </a:spcBef>
              <a:spcAft>
                <a:spcPts val="0"/>
              </a:spcAft>
              <a:buNone/>
            </a:pPr>
            <a:r>
              <a:rPr lang="en-US" sz="2550">
                <a:solidFill>
                  <a:srgbClr val="333333"/>
                </a:solidFill>
                <a:highlight>
                  <a:srgbClr val="FFFFFF"/>
                </a:highlight>
              </a:rPr>
              <a:t>The </a:t>
            </a:r>
            <a:r>
              <a:rPr lang="en-US" sz="2550" u="sng">
                <a:solidFill>
                  <a:schemeClr val="dk1"/>
                </a:solidFill>
                <a:highlight>
                  <a:srgbClr val="FFFFFF"/>
                </a:highlight>
                <a:hlinkClick r:id="rId3">
                  <a:extLst>
                    <a:ext uri="{A12FA001-AC4F-418D-AE19-62706E023703}">
                      <ahyp:hlinkClr val="tx"/>
                    </a:ext>
                  </a:extLst>
                </a:hlinkClick>
              </a:rPr>
              <a:t>Xen VMM</a:t>
            </a:r>
            <a:r>
              <a:rPr lang="en-US" sz="2550">
                <a:solidFill>
                  <a:srgbClr val="333333"/>
                </a:solidFill>
                <a:highlight>
                  <a:srgbClr val="FFFFFF"/>
                </a:highlight>
              </a:rPr>
              <a:t> (virtual machine monitor) is an open-source project that is being developed in the computer laboratory of the University of Cambridge, UK. It enables us to create many virtual machines, each of which runs an instance of an operating system.</a:t>
            </a:r>
            <a:endParaRPr sz="2550">
              <a:solidFill>
                <a:srgbClr val="333333"/>
              </a:solidFill>
              <a:highlight>
                <a:srgbClr val="FFFFFF"/>
              </a:highlight>
            </a:endParaRPr>
          </a:p>
          <a:p>
            <a:pPr indent="0" lvl="0" marL="0" rtl="0" algn="l">
              <a:lnSpc>
                <a:spcPct val="115000"/>
              </a:lnSpc>
              <a:spcBef>
                <a:spcPts val="900"/>
              </a:spcBef>
              <a:spcAft>
                <a:spcPts val="0"/>
              </a:spcAft>
              <a:buNone/>
            </a:pPr>
            <a:r>
              <a:t/>
            </a:r>
            <a:endParaRPr sz="2550">
              <a:solidFill>
                <a:srgbClr val="333333"/>
              </a:solidFill>
              <a:highlight>
                <a:srgbClr val="FFFFFF"/>
              </a:highlight>
            </a:endParaRPr>
          </a:p>
          <a:p>
            <a:pPr indent="0" lvl="0" marL="0" rtl="0" algn="l">
              <a:lnSpc>
                <a:spcPct val="115000"/>
              </a:lnSpc>
              <a:spcBef>
                <a:spcPts val="900"/>
              </a:spcBef>
              <a:spcAft>
                <a:spcPts val="900"/>
              </a:spcAft>
              <a:buNone/>
            </a:pPr>
            <a:r>
              <a:rPr lang="en-US" sz="2550">
                <a:solidFill>
                  <a:srgbClr val="333333"/>
                </a:solidFill>
                <a:highlight>
                  <a:srgbClr val="FFFFFF"/>
                </a:highlight>
              </a:rPr>
              <a:t>These guest operating systems can be a patched Linux kernel, version 2.4 or 2.6, or a patched NetBSD/FreeBSD kernel. User applications can run on guest OSes as they are, without any change in code. Sun also is working on a </a:t>
            </a:r>
            <a:r>
              <a:rPr lang="en-US" sz="2550" u="sng">
                <a:solidFill>
                  <a:schemeClr val="dk1"/>
                </a:solidFill>
                <a:highlight>
                  <a:srgbClr val="FFFFFF"/>
                </a:highlight>
                <a:hlinkClick r:id="rId4">
                  <a:extLst>
                    <a:ext uri="{A12FA001-AC4F-418D-AE19-62706E023703}">
                      <ahyp:hlinkClr val="tx"/>
                    </a:ext>
                  </a:extLst>
                </a:hlinkClick>
              </a:rPr>
              <a:t>Solaris-on-Xen port</a:t>
            </a:r>
            <a:r>
              <a:rPr lang="en-US" sz="2550">
                <a:solidFill>
                  <a:srgbClr val="333333"/>
                </a:solidFill>
                <a:highlight>
                  <a:srgbClr val="FFFFFF"/>
                </a:highlight>
              </a:rPr>
              <a:t>.</a:t>
            </a:r>
            <a:endParaRPr sz="2550">
              <a:solidFill>
                <a:srgbClr val="333333"/>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p:nvPr/>
        </p:nvSpPr>
        <p:spPr>
          <a:xfrm>
            <a:off x="1019555" y="746759"/>
            <a:ext cx="987552" cy="4282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3"/>
          <p:cNvSpPr/>
          <p:nvPr/>
        </p:nvSpPr>
        <p:spPr>
          <a:xfrm>
            <a:off x="1051369" y="785113"/>
            <a:ext cx="941069" cy="383540"/>
          </a:xfrm>
          <a:custGeom>
            <a:rect b="b" l="l" r="r" t="t"/>
            <a:pathLst>
              <a:path extrusionOk="0" h="383540" w="941069">
                <a:moveTo>
                  <a:pt x="648271" y="0"/>
                </a:moveTo>
                <a:lnTo>
                  <a:pt x="639889" y="0"/>
                </a:lnTo>
                <a:lnTo>
                  <a:pt x="639889" y="383032"/>
                </a:lnTo>
                <a:lnTo>
                  <a:pt x="679513" y="383032"/>
                </a:lnTo>
                <a:lnTo>
                  <a:pt x="679513" y="92963"/>
                </a:lnTo>
                <a:lnTo>
                  <a:pt x="728971" y="92963"/>
                </a:lnTo>
                <a:lnTo>
                  <a:pt x="648271" y="0"/>
                </a:lnTo>
                <a:close/>
              </a:path>
              <a:path extrusionOk="0" h="383540" w="941069">
                <a:moveTo>
                  <a:pt x="728971" y="92963"/>
                </a:moveTo>
                <a:lnTo>
                  <a:pt x="679513" y="92963"/>
                </a:lnTo>
                <a:lnTo>
                  <a:pt x="932370" y="383032"/>
                </a:lnTo>
                <a:lnTo>
                  <a:pt x="941006" y="383032"/>
                </a:lnTo>
                <a:lnTo>
                  <a:pt x="941006" y="293624"/>
                </a:lnTo>
                <a:lnTo>
                  <a:pt x="903160" y="293624"/>
                </a:lnTo>
                <a:lnTo>
                  <a:pt x="728971" y="92963"/>
                </a:lnTo>
                <a:close/>
              </a:path>
              <a:path extrusionOk="0" h="383540" w="941069">
                <a:moveTo>
                  <a:pt x="941006" y="0"/>
                </a:moveTo>
                <a:lnTo>
                  <a:pt x="903160" y="0"/>
                </a:lnTo>
                <a:lnTo>
                  <a:pt x="903160" y="293624"/>
                </a:lnTo>
                <a:lnTo>
                  <a:pt x="941006" y="293624"/>
                </a:lnTo>
                <a:lnTo>
                  <a:pt x="941006" y="0"/>
                </a:lnTo>
                <a:close/>
              </a:path>
              <a:path extrusionOk="0" h="383540" w="941069">
                <a:moveTo>
                  <a:pt x="572960" y="0"/>
                </a:moveTo>
                <a:lnTo>
                  <a:pt x="353377" y="0"/>
                </a:lnTo>
                <a:lnTo>
                  <a:pt x="353377" y="383032"/>
                </a:lnTo>
                <a:lnTo>
                  <a:pt x="571436" y="383032"/>
                </a:lnTo>
                <a:lnTo>
                  <a:pt x="571436" y="345566"/>
                </a:lnTo>
                <a:lnTo>
                  <a:pt x="391731" y="345566"/>
                </a:lnTo>
                <a:lnTo>
                  <a:pt x="391731" y="195072"/>
                </a:lnTo>
                <a:lnTo>
                  <a:pt x="571436" y="195072"/>
                </a:lnTo>
                <a:lnTo>
                  <a:pt x="571436" y="157480"/>
                </a:lnTo>
                <a:lnTo>
                  <a:pt x="391731" y="157480"/>
                </a:lnTo>
                <a:lnTo>
                  <a:pt x="391731" y="37464"/>
                </a:lnTo>
                <a:lnTo>
                  <a:pt x="572960" y="37464"/>
                </a:lnTo>
                <a:lnTo>
                  <a:pt x="572960" y="0"/>
                </a:lnTo>
                <a:close/>
              </a:path>
              <a:path extrusionOk="0" h="383540" w="941069">
                <a:moveTo>
                  <a:pt x="53124" y="0"/>
                </a:moveTo>
                <a:lnTo>
                  <a:pt x="8343" y="0"/>
                </a:lnTo>
                <a:lnTo>
                  <a:pt x="122389" y="185293"/>
                </a:lnTo>
                <a:lnTo>
                  <a:pt x="0" y="383032"/>
                </a:lnTo>
                <a:lnTo>
                  <a:pt x="44792" y="383032"/>
                </a:lnTo>
                <a:lnTo>
                  <a:pt x="144589" y="221361"/>
                </a:lnTo>
                <a:lnTo>
                  <a:pt x="189370" y="221361"/>
                </a:lnTo>
                <a:lnTo>
                  <a:pt x="167017" y="185038"/>
                </a:lnTo>
                <a:lnTo>
                  <a:pt x="189282" y="148971"/>
                </a:lnTo>
                <a:lnTo>
                  <a:pt x="144843" y="148971"/>
                </a:lnTo>
                <a:lnTo>
                  <a:pt x="53124" y="0"/>
                </a:lnTo>
                <a:close/>
              </a:path>
              <a:path extrusionOk="0" h="383540" w="941069">
                <a:moveTo>
                  <a:pt x="189370" y="221361"/>
                </a:moveTo>
                <a:lnTo>
                  <a:pt x="144589" y="221361"/>
                </a:lnTo>
                <a:lnTo>
                  <a:pt x="244030" y="383032"/>
                </a:lnTo>
                <a:lnTo>
                  <a:pt x="288861" y="383032"/>
                </a:lnTo>
                <a:lnTo>
                  <a:pt x="189370" y="221361"/>
                </a:lnTo>
                <a:close/>
              </a:path>
              <a:path extrusionOk="0" h="383540" w="941069">
                <a:moveTo>
                  <a:pt x="281241" y="0"/>
                </a:moveTo>
                <a:lnTo>
                  <a:pt x="237172" y="0"/>
                </a:lnTo>
                <a:lnTo>
                  <a:pt x="144843" y="148971"/>
                </a:lnTo>
                <a:lnTo>
                  <a:pt x="189282" y="148971"/>
                </a:lnTo>
                <a:lnTo>
                  <a:pt x="281241" y="0"/>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3"/>
          <p:cNvSpPr/>
          <p:nvPr/>
        </p:nvSpPr>
        <p:spPr>
          <a:xfrm>
            <a:off x="1691258" y="785113"/>
            <a:ext cx="301625" cy="383540"/>
          </a:xfrm>
          <a:custGeom>
            <a:rect b="b" l="l" r="r" t="t"/>
            <a:pathLst>
              <a:path extrusionOk="0" h="383540" w="301625">
                <a:moveTo>
                  <a:pt x="0" y="0"/>
                </a:moveTo>
                <a:lnTo>
                  <a:pt x="8382" y="0"/>
                </a:lnTo>
                <a:lnTo>
                  <a:pt x="263271" y="293624"/>
                </a:lnTo>
                <a:lnTo>
                  <a:pt x="263271" y="0"/>
                </a:lnTo>
                <a:lnTo>
                  <a:pt x="301117" y="0"/>
                </a:lnTo>
                <a:lnTo>
                  <a:pt x="301117" y="383032"/>
                </a:lnTo>
                <a:lnTo>
                  <a:pt x="292481" y="383032"/>
                </a:lnTo>
                <a:lnTo>
                  <a:pt x="39624" y="92963"/>
                </a:lnTo>
                <a:lnTo>
                  <a:pt x="39624"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3"/>
          <p:cNvSpPr/>
          <p:nvPr/>
        </p:nvSpPr>
        <p:spPr>
          <a:xfrm>
            <a:off x="1404747" y="785113"/>
            <a:ext cx="219710" cy="383540"/>
          </a:xfrm>
          <a:custGeom>
            <a:rect b="b" l="l" r="r" t="t"/>
            <a:pathLst>
              <a:path extrusionOk="0" h="383540" w="219709">
                <a:moveTo>
                  <a:pt x="0" y="0"/>
                </a:moveTo>
                <a:lnTo>
                  <a:pt x="219583" y="0"/>
                </a:lnTo>
                <a:lnTo>
                  <a:pt x="219583" y="37464"/>
                </a:lnTo>
                <a:lnTo>
                  <a:pt x="38353" y="37464"/>
                </a:lnTo>
                <a:lnTo>
                  <a:pt x="38353" y="157480"/>
                </a:lnTo>
                <a:lnTo>
                  <a:pt x="218059" y="157480"/>
                </a:lnTo>
                <a:lnTo>
                  <a:pt x="218059" y="195072"/>
                </a:lnTo>
                <a:lnTo>
                  <a:pt x="38353" y="195072"/>
                </a:lnTo>
                <a:lnTo>
                  <a:pt x="38353" y="345566"/>
                </a:lnTo>
                <a:lnTo>
                  <a:pt x="218059" y="345566"/>
                </a:lnTo>
                <a:lnTo>
                  <a:pt x="218059"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3"/>
          <p:cNvSpPr/>
          <p:nvPr/>
        </p:nvSpPr>
        <p:spPr>
          <a:xfrm>
            <a:off x="1051369" y="785113"/>
            <a:ext cx="288925" cy="383540"/>
          </a:xfrm>
          <a:custGeom>
            <a:rect b="b" l="l" r="r" t="t"/>
            <a:pathLst>
              <a:path extrusionOk="0" h="383540" w="288925">
                <a:moveTo>
                  <a:pt x="8343" y="0"/>
                </a:moveTo>
                <a:lnTo>
                  <a:pt x="53124" y="0"/>
                </a:lnTo>
                <a:lnTo>
                  <a:pt x="144843" y="148971"/>
                </a:lnTo>
                <a:lnTo>
                  <a:pt x="237172" y="0"/>
                </a:lnTo>
                <a:lnTo>
                  <a:pt x="281241" y="0"/>
                </a:lnTo>
                <a:lnTo>
                  <a:pt x="167017" y="185038"/>
                </a:lnTo>
                <a:lnTo>
                  <a:pt x="288861" y="383032"/>
                </a:lnTo>
                <a:lnTo>
                  <a:pt x="244030" y="383032"/>
                </a:lnTo>
                <a:lnTo>
                  <a:pt x="144589" y="221361"/>
                </a:lnTo>
                <a:lnTo>
                  <a:pt x="44792" y="383032"/>
                </a:lnTo>
                <a:lnTo>
                  <a:pt x="0" y="383032"/>
                </a:lnTo>
                <a:lnTo>
                  <a:pt x="122389" y="185293"/>
                </a:lnTo>
                <a:lnTo>
                  <a:pt x="8343"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23"/>
          <p:cNvSpPr/>
          <p:nvPr/>
        </p:nvSpPr>
        <p:spPr>
          <a:xfrm>
            <a:off x="2151888" y="963167"/>
            <a:ext cx="320039" cy="7924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3"/>
          <p:cNvSpPr/>
          <p:nvPr/>
        </p:nvSpPr>
        <p:spPr>
          <a:xfrm>
            <a:off x="2183764" y="1019013"/>
            <a:ext cx="273050" cy="0"/>
          </a:xfrm>
          <a:custGeom>
            <a:rect b="b" l="l" r="r" t="t"/>
            <a:pathLst>
              <a:path extrusionOk="0" h="120000" w="273050">
                <a:moveTo>
                  <a:pt x="0" y="0"/>
                </a:moveTo>
                <a:lnTo>
                  <a:pt x="272948" y="0"/>
                </a:lnTo>
              </a:path>
            </a:pathLst>
          </a:custGeom>
          <a:noFill/>
          <a:ln cap="flat" cmpd="sng" w="335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3"/>
          <p:cNvSpPr/>
          <p:nvPr/>
        </p:nvSpPr>
        <p:spPr>
          <a:xfrm>
            <a:off x="2183764" y="1002214"/>
            <a:ext cx="273050" cy="33655"/>
          </a:xfrm>
          <a:custGeom>
            <a:rect b="b" l="l" r="r" t="t"/>
            <a:pathLst>
              <a:path extrusionOk="0" h="33655" w="273050">
                <a:moveTo>
                  <a:pt x="0" y="33597"/>
                </a:moveTo>
                <a:lnTo>
                  <a:pt x="272948" y="33597"/>
                </a:lnTo>
                <a:lnTo>
                  <a:pt x="272948" y="0"/>
                </a:lnTo>
                <a:lnTo>
                  <a:pt x="0" y="0"/>
                </a:lnTo>
                <a:lnTo>
                  <a:pt x="0" y="33597"/>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3"/>
          <p:cNvSpPr/>
          <p:nvPr/>
        </p:nvSpPr>
        <p:spPr>
          <a:xfrm>
            <a:off x="2590800" y="729995"/>
            <a:ext cx="2098548" cy="45262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23"/>
          <p:cNvSpPr/>
          <p:nvPr/>
        </p:nvSpPr>
        <p:spPr>
          <a:xfrm>
            <a:off x="2618994" y="765048"/>
            <a:ext cx="2058670" cy="4135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23"/>
          <p:cNvSpPr txBox="1"/>
          <p:nvPr>
            <p:ph type="title"/>
          </p:nvPr>
        </p:nvSpPr>
        <p:spPr>
          <a:xfrm>
            <a:off x="599950" y="1287800"/>
            <a:ext cx="8340900" cy="965100"/>
          </a:xfrm>
          <a:prstGeom prst="rect">
            <a:avLst/>
          </a:prstGeom>
          <a:noFill/>
          <a:ln>
            <a:noFill/>
          </a:ln>
        </p:spPr>
        <p:txBody>
          <a:bodyPr anchorCtr="0" anchor="t" bIns="0" lIns="0" spcFirstLastPara="1" rIns="0" wrap="square" tIns="13325">
            <a:spAutoFit/>
          </a:bodyPr>
          <a:lstStyle/>
          <a:p>
            <a:pPr indent="0" lvl="0" marL="12700" rtl="0" algn="l">
              <a:lnSpc>
                <a:spcPct val="108000"/>
              </a:lnSpc>
              <a:spcBef>
                <a:spcPts val="0"/>
              </a:spcBef>
              <a:spcAft>
                <a:spcPts val="0"/>
              </a:spcAft>
              <a:buNone/>
            </a:pPr>
            <a:r>
              <a:rPr lang="en-US" sz="1600">
                <a:solidFill>
                  <a:srgbClr val="D16248"/>
                </a:solidFill>
                <a:latin typeface="Arial"/>
                <a:ea typeface="Arial"/>
                <a:cs typeface="Arial"/>
                <a:sym typeface="Arial"/>
              </a:rPr>
              <a:t>	</a:t>
            </a:r>
            <a:r>
              <a:rPr lang="en-US">
                <a:solidFill>
                  <a:schemeClr val="dk1"/>
                </a:solidFill>
              </a:rPr>
              <a:t>EFI (extensible Firmware Interface) support for hypervisor.</a:t>
            </a:r>
            <a:endParaRPr sz="1600">
              <a:solidFill>
                <a:schemeClr val="dk1"/>
              </a:solidFill>
              <a:latin typeface="Arial"/>
              <a:ea typeface="Arial"/>
              <a:cs typeface="Arial"/>
              <a:sym typeface="Arial"/>
            </a:endParaRPr>
          </a:p>
          <a:p>
            <a:pPr indent="0" lvl="0" marL="396875" marR="5080" rtl="0" algn="l">
              <a:lnSpc>
                <a:spcPct val="96000"/>
              </a:lnSpc>
              <a:spcBef>
                <a:spcPts val="220"/>
              </a:spcBef>
              <a:spcAft>
                <a:spcPts val="0"/>
              </a:spcAft>
              <a:buNone/>
            </a:pPr>
            <a:r>
              <a:rPr lang="en-US">
                <a:solidFill>
                  <a:schemeClr val="dk1"/>
                </a:solidFill>
              </a:rPr>
              <a:t>Allows Xen to boot on machines wh</a:t>
            </a:r>
            <a:r>
              <a:rPr b="1" lang="en-US">
                <a:solidFill>
                  <a:schemeClr val="dk1"/>
                </a:solidFill>
              </a:rPr>
              <a:t>ich use EFI rather than a  traditional BIOS</a:t>
            </a:r>
            <a:endParaRPr b="1">
              <a:solidFill>
                <a:schemeClr val="dk1"/>
              </a:solidFill>
            </a:endParaRPr>
          </a:p>
        </p:txBody>
      </p:sp>
      <p:sp>
        <p:nvSpPr>
          <p:cNvPr id="256" name="Google Shape;256;p23"/>
          <p:cNvSpPr txBox="1"/>
          <p:nvPr/>
        </p:nvSpPr>
        <p:spPr>
          <a:xfrm>
            <a:off x="599950" y="2252900"/>
            <a:ext cx="8340900" cy="4459500"/>
          </a:xfrm>
          <a:prstGeom prst="rect">
            <a:avLst/>
          </a:prstGeom>
          <a:noFill/>
          <a:ln>
            <a:noFill/>
          </a:ln>
        </p:spPr>
        <p:txBody>
          <a:bodyPr anchorCtr="0" anchor="t" bIns="0" lIns="0" spcFirstLastPara="1" rIns="0" wrap="square" tIns="13325">
            <a:spAutoFit/>
          </a:bodyPr>
          <a:lstStyle/>
          <a:p>
            <a:pPr indent="-384175" lvl="0" marL="396875" marR="0" rtl="0" algn="l">
              <a:lnSpc>
                <a:spcPct val="100000"/>
              </a:lnSpc>
              <a:spcBef>
                <a:spcPts val="0"/>
              </a:spcBef>
              <a:spcAft>
                <a:spcPts val="0"/>
              </a:spcAft>
              <a:buClr>
                <a:schemeClr val="dk1"/>
              </a:buClr>
              <a:buSzPts val="1600"/>
              <a:buChar char=""/>
            </a:pPr>
            <a:r>
              <a:rPr b="1" lang="en-US" sz="2000">
                <a:solidFill>
                  <a:schemeClr val="dk1"/>
                </a:solidFill>
                <a:latin typeface="Verdana"/>
                <a:ea typeface="Verdana"/>
                <a:cs typeface="Verdana"/>
                <a:sym typeface="Verdana"/>
              </a:rPr>
              <a:t>Support up to 4095 Host CPUs for 64 bit h/v (from 256)</a:t>
            </a:r>
            <a:endParaRPr b="1" sz="2000">
              <a:solidFill>
                <a:schemeClr val="dk1"/>
              </a:solidFill>
              <a:latin typeface="Verdana"/>
              <a:ea typeface="Verdana"/>
              <a:cs typeface="Verdana"/>
              <a:sym typeface="Verdana"/>
            </a:endParaRPr>
          </a:p>
          <a:p>
            <a:pPr indent="-384175" lvl="0" marL="396875" marR="0" rtl="0" algn="l">
              <a:lnSpc>
                <a:spcPct val="100000"/>
              </a:lnSpc>
              <a:spcBef>
                <a:spcPts val="0"/>
              </a:spcBef>
              <a:spcAft>
                <a:spcPts val="0"/>
              </a:spcAft>
              <a:buClr>
                <a:schemeClr val="dk1"/>
              </a:buClr>
              <a:buSzPts val="1600"/>
              <a:buChar char=""/>
            </a:pPr>
            <a:r>
              <a:rPr b="1" lang="en-US" sz="2000">
                <a:solidFill>
                  <a:schemeClr val="dk1"/>
                </a:solidFill>
                <a:latin typeface="Verdana"/>
                <a:ea typeface="Verdana"/>
                <a:cs typeface="Verdana"/>
                <a:sym typeface="Verdana"/>
              </a:rPr>
              <a:t>Support for dom0 kernels compressed with xz</a:t>
            </a:r>
            <a:endParaRPr b="1" sz="2000">
              <a:solidFill>
                <a:schemeClr val="dk1"/>
              </a:solidFill>
              <a:latin typeface="Verdana"/>
              <a:ea typeface="Verdana"/>
              <a:cs typeface="Verdana"/>
              <a:sym typeface="Verdana"/>
            </a:endParaRPr>
          </a:p>
          <a:p>
            <a:pPr indent="-384175" lvl="0" marL="396875" marR="0" rtl="0" algn="l">
              <a:lnSpc>
                <a:spcPct val="100000"/>
              </a:lnSpc>
              <a:spcBef>
                <a:spcPts val="0"/>
              </a:spcBef>
              <a:spcAft>
                <a:spcPts val="0"/>
              </a:spcAft>
              <a:buClr>
                <a:schemeClr val="dk1"/>
              </a:buClr>
              <a:buSzPts val="1600"/>
              <a:buChar char=""/>
            </a:pPr>
            <a:r>
              <a:rPr b="1" lang="en-US" sz="2000">
                <a:solidFill>
                  <a:schemeClr val="dk1"/>
                </a:solidFill>
                <a:latin typeface="Verdana"/>
                <a:ea typeface="Verdana"/>
                <a:cs typeface="Verdana"/>
                <a:sym typeface="Verdana"/>
              </a:rPr>
              <a:t>Per-device interrupt remapping (increases scalability)</a:t>
            </a:r>
            <a:endParaRPr b="1" sz="2000">
              <a:solidFill>
                <a:schemeClr val="dk1"/>
              </a:solidFill>
              <a:latin typeface="Verdana"/>
              <a:ea typeface="Verdana"/>
              <a:cs typeface="Verdana"/>
              <a:sym typeface="Verdana"/>
            </a:endParaRPr>
          </a:p>
          <a:p>
            <a:pPr indent="-384175" lvl="0" marL="396875" marR="5080" rtl="0" algn="l">
              <a:lnSpc>
                <a:spcPct val="80000"/>
              </a:lnSpc>
              <a:spcBef>
                <a:spcPts val="480"/>
              </a:spcBef>
              <a:spcAft>
                <a:spcPts val="0"/>
              </a:spcAft>
              <a:buClr>
                <a:schemeClr val="dk1"/>
              </a:buClr>
              <a:buSzPts val="1600"/>
              <a:buChar char=""/>
            </a:pPr>
            <a:r>
              <a:rPr b="1" lang="en-US" sz="2000">
                <a:solidFill>
                  <a:schemeClr val="dk1"/>
                </a:solidFill>
                <a:latin typeface="Verdana"/>
                <a:ea typeface="Verdana"/>
                <a:cs typeface="Verdana"/>
                <a:sym typeface="Verdana"/>
              </a:rPr>
              <a:t>Support for </a:t>
            </a:r>
            <a:r>
              <a:rPr b="1" lang="en-US" sz="2000" u="sng">
                <a:solidFill>
                  <a:schemeClr val="dk1"/>
                </a:solidFill>
                <a:latin typeface="Verdana"/>
                <a:ea typeface="Verdana"/>
                <a:cs typeface="Verdana"/>
                <a:sym typeface="Verdana"/>
                <a:hlinkClick r:id="rId7">
                  <a:extLst>
                    <a:ext uri="{A12FA001-AC4F-418D-AE19-62706E023703}">
                      <ahyp:hlinkClr val="tx"/>
                    </a:ext>
                  </a:extLst>
                </a:hlinkClick>
              </a:rPr>
              <a:t>PVHVM </a:t>
            </a:r>
            <a:r>
              <a:rPr b="1" lang="en-US" sz="2000">
                <a:solidFill>
                  <a:schemeClr val="dk1"/>
                </a:solidFill>
                <a:latin typeface="Verdana"/>
                <a:ea typeface="Verdana"/>
                <a:cs typeface="Verdana"/>
                <a:sym typeface="Verdana"/>
              </a:rPr>
              <a:t>guest direct physical IRQ injection  (improves performance for PCI passthrough to Linux Guests)</a:t>
            </a:r>
            <a:endParaRPr b="1" sz="2000">
              <a:solidFill>
                <a:schemeClr val="dk1"/>
              </a:solidFill>
              <a:latin typeface="Verdana"/>
              <a:ea typeface="Verdana"/>
              <a:cs typeface="Verdana"/>
              <a:sym typeface="Verdana"/>
            </a:endParaRPr>
          </a:p>
          <a:p>
            <a:pPr indent="-384175" lvl="0" marL="396875" marR="0" rtl="0" algn="l">
              <a:lnSpc>
                <a:spcPct val="100000"/>
              </a:lnSpc>
              <a:spcBef>
                <a:spcPts val="0"/>
              </a:spcBef>
              <a:spcAft>
                <a:spcPts val="0"/>
              </a:spcAft>
              <a:buClr>
                <a:schemeClr val="dk1"/>
              </a:buClr>
              <a:buSzPts val="1600"/>
              <a:buChar char=""/>
            </a:pPr>
            <a:r>
              <a:rPr b="1" lang="en-US" sz="2000">
                <a:solidFill>
                  <a:schemeClr val="dk1"/>
                </a:solidFill>
                <a:latin typeface="Verdana"/>
                <a:ea typeface="Verdana"/>
                <a:cs typeface="Verdana"/>
                <a:sym typeface="Verdana"/>
              </a:rPr>
              <a:t>Multiple PCI segment support</a:t>
            </a:r>
            <a:endParaRPr b="1" sz="2000">
              <a:solidFill>
                <a:schemeClr val="dk1"/>
              </a:solidFill>
              <a:latin typeface="Verdana"/>
              <a:ea typeface="Verdana"/>
              <a:cs typeface="Verdana"/>
              <a:sym typeface="Verdana"/>
            </a:endParaRPr>
          </a:p>
          <a:p>
            <a:pPr indent="-384175" lvl="0" marL="396875" marR="0" rtl="0" algn="l">
              <a:lnSpc>
                <a:spcPct val="100000"/>
              </a:lnSpc>
              <a:spcBef>
                <a:spcPts val="0"/>
              </a:spcBef>
              <a:spcAft>
                <a:spcPts val="0"/>
              </a:spcAft>
              <a:buClr>
                <a:schemeClr val="dk1"/>
              </a:buClr>
              <a:buSzPts val="1600"/>
              <a:buChar char=""/>
            </a:pPr>
            <a:r>
              <a:rPr b="1" lang="en-US" sz="2000">
                <a:solidFill>
                  <a:schemeClr val="dk1"/>
                </a:solidFill>
                <a:latin typeface="Verdana"/>
                <a:ea typeface="Verdana"/>
                <a:cs typeface="Verdana"/>
                <a:sym typeface="Verdana"/>
              </a:rPr>
              <a:t>Lots of XSM / Flask fixes (security)</a:t>
            </a:r>
            <a:endParaRPr b="1" sz="2000">
              <a:solidFill>
                <a:schemeClr val="dk1"/>
              </a:solidFill>
              <a:latin typeface="Verdana"/>
              <a:ea typeface="Verdana"/>
              <a:cs typeface="Verdana"/>
              <a:sym typeface="Verdana"/>
            </a:endParaRPr>
          </a:p>
          <a:p>
            <a:pPr indent="-384175" lvl="0" marL="396875" marR="0" rtl="0" algn="l">
              <a:lnSpc>
                <a:spcPct val="108000"/>
              </a:lnSpc>
              <a:spcBef>
                <a:spcPts val="0"/>
              </a:spcBef>
              <a:spcAft>
                <a:spcPts val="0"/>
              </a:spcAft>
              <a:buClr>
                <a:schemeClr val="dk1"/>
              </a:buClr>
              <a:buSzPts val="1600"/>
              <a:buChar char=""/>
            </a:pPr>
            <a:r>
              <a:rPr b="1" lang="en-US" sz="2000">
                <a:solidFill>
                  <a:schemeClr val="dk1"/>
                </a:solidFill>
                <a:latin typeface="Verdana"/>
                <a:ea typeface="Verdana"/>
                <a:cs typeface="Verdana"/>
                <a:sym typeface="Verdana"/>
              </a:rPr>
              <a:t>AMD SVM "DecodeAssist" support (AMD CPU feature that</a:t>
            </a:r>
            <a:endParaRPr b="1" sz="2000">
              <a:solidFill>
                <a:schemeClr val="dk1"/>
              </a:solidFill>
              <a:latin typeface="Verdana"/>
              <a:ea typeface="Verdana"/>
              <a:cs typeface="Verdana"/>
              <a:sym typeface="Verdana"/>
            </a:endParaRPr>
          </a:p>
          <a:p>
            <a:pPr indent="0" lvl="0" marL="396875" marR="0" rtl="0" algn="l">
              <a:lnSpc>
                <a:spcPct val="108000"/>
              </a:lnSpc>
              <a:spcBef>
                <a:spcPts val="0"/>
              </a:spcBef>
              <a:spcAft>
                <a:spcPts val="0"/>
              </a:spcAft>
              <a:buNone/>
            </a:pPr>
            <a:r>
              <a:rPr b="1" lang="en-US" sz="2000">
                <a:solidFill>
                  <a:schemeClr val="dk1"/>
                </a:solidFill>
                <a:latin typeface="Verdana"/>
                <a:ea typeface="Verdana"/>
                <a:cs typeface="Verdana"/>
                <a:sym typeface="Verdana"/>
              </a:rPr>
              <a:t>avoids emulation and increases performance)</a:t>
            </a:r>
            <a:endParaRPr b="1" sz="2000">
              <a:solidFill>
                <a:schemeClr val="dk1"/>
              </a:solidFill>
              <a:latin typeface="Verdana"/>
              <a:ea typeface="Verdana"/>
              <a:cs typeface="Verdana"/>
              <a:sym typeface="Verdana"/>
            </a:endParaRPr>
          </a:p>
          <a:p>
            <a:pPr indent="-384175" lvl="0" marL="396875" marR="0" rtl="0" algn="l">
              <a:lnSpc>
                <a:spcPct val="100000"/>
              </a:lnSpc>
              <a:spcBef>
                <a:spcPts val="0"/>
              </a:spcBef>
              <a:spcAft>
                <a:spcPts val="0"/>
              </a:spcAft>
              <a:buClr>
                <a:schemeClr val="dk1"/>
              </a:buClr>
              <a:buSzPts val="1600"/>
              <a:buChar char=""/>
            </a:pPr>
            <a:r>
              <a:rPr b="1" lang="en-US" sz="2000">
                <a:solidFill>
                  <a:schemeClr val="dk1"/>
                </a:solidFill>
                <a:latin typeface="Verdana"/>
                <a:ea typeface="Verdana"/>
                <a:cs typeface="Verdana"/>
                <a:sym typeface="Verdana"/>
              </a:rPr>
              <a:t>Credit Scheduler </a:t>
            </a:r>
            <a:r>
              <a:rPr b="1" lang="en-US" sz="2000" u="sng">
                <a:solidFill>
                  <a:schemeClr val="dk1"/>
                </a:solidFill>
                <a:latin typeface="Verdana"/>
                <a:ea typeface="Verdana"/>
                <a:cs typeface="Verdana"/>
                <a:sym typeface="Verdana"/>
                <a:hlinkClick r:id="rId8">
                  <a:extLst>
                    <a:ext uri="{A12FA001-AC4F-418D-AE19-62706E023703}">
                      <ahyp:hlinkClr val="tx"/>
                    </a:ext>
                  </a:extLst>
                </a:hlinkClick>
              </a:rPr>
              <a:t>tuning parameters</a:t>
            </a:r>
            <a:r>
              <a:rPr b="1" lang="en-US" sz="2000">
                <a:solidFill>
                  <a:schemeClr val="dk1"/>
                </a:solidFill>
                <a:latin typeface="Verdana"/>
                <a:ea typeface="Verdana"/>
                <a:cs typeface="Verdana"/>
                <a:sym typeface="Verdana"/>
              </a:rPr>
              <a:t>:</a:t>
            </a:r>
            <a:endParaRPr b="1" sz="2000">
              <a:solidFill>
                <a:schemeClr val="dk1"/>
              </a:solidFill>
              <a:latin typeface="Verdana"/>
              <a:ea typeface="Verdana"/>
              <a:cs typeface="Verdana"/>
              <a:sym typeface="Verdana"/>
            </a:endParaRPr>
          </a:p>
          <a:p>
            <a:pPr indent="0" lvl="0" marL="486409" marR="0" rtl="0" algn="l">
              <a:lnSpc>
                <a:spcPct val="100000"/>
              </a:lnSpc>
              <a:spcBef>
                <a:spcPts val="5"/>
              </a:spcBef>
              <a:spcAft>
                <a:spcPts val="0"/>
              </a:spcAft>
              <a:buNone/>
            </a:pPr>
            <a:r>
              <a:rPr b="1" lang="en-US" sz="1500">
                <a:solidFill>
                  <a:schemeClr val="dk1"/>
                </a:solidFill>
                <a:latin typeface="Verdana"/>
                <a:ea typeface="Verdana"/>
                <a:cs typeface="Verdana"/>
                <a:sym typeface="Verdana"/>
              </a:rPr>
              <a:t>›	</a:t>
            </a:r>
            <a:r>
              <a:rPr b="1" lang="en-US" sz="1600">
                <a:solidFill>
                  <a:schemeClr val="dk1"/>
                </a:solidFill>
                <a:latin typeface="Verdana"/>
                <a:ea typeface="Verdana"/>
                <a:cs typeface="Verdana"/>
                <a:sym typeface="Verdana"/>
              </a:rPr>
              <a:t>sched_ratelimit_us</a:t>
            </a:r>
            <a:endParaRPr b="1" sz="1600">
              <a:solidFill>
                <a:schemeClr val="dk1"/>
              </a:solidFill>
              <a:latin typeface="Verdana"/>
              <a:ea typeface="Verdana"/>
              <a:cs typeface="Verdana"/>
              <a:sym typeface="Verdana"/>
            </a:endParaRPr>
          </a:p>
          <a:p>
            <a:pPr indent="0" lvl="0" marL="486409" marR="0" rtl="0" algn="l">
              <a:lnSpc>
                <a:spcPct val="100000"/>
              </a:lnSpc>
              <a:spcBef>
                <a:spcPts val="0"/>
              </a:spcBef>
              <a:spcAft>
                <a:spcPts val="0"/>
              </a:spcAft>
              <a:buNone/>
            </a:pPr>
            <a:r>
              <a:rPr lang="en-US" sz="1500">
                <a:solidFill>
                  <a:srgbClr val="D16248"/>
                </a:solidFill>
                <a:latin typeface="Verdana"/>
                <a:ea typeface="Verdana"/>
                <a:cs typeface="Verdana"/>
                <a:sym typeface="Verdana"/>
              </a:rPr>
              <a:t>›	</a:t>
            </a:r>
            <a:r>
              <a:rPr lang="en-US" sz="1600">
                <a:solidFill>
                  <a:srgbClr val="FFFFFF"/>
                </a:solidFill>
                <a:latin typeface="Verdana"/>
                <a:ea typeface="Verdana"/>
                <a:cs typeface="Verdana"/>
                <a:sym typeface="Verdana"/>
              </a:rPr>
              <a:t>tslice_ms</a:t>
            </a:r>
            <a:endParaRPr sz="1600">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idx="1" type="body"/>
          </p:nvPr>
        </p:nvSpPr>
        <p:spPr>
          <a:xfrm>
            <a:off x="599948" y="1849374"/>
            <a:ext cx="7871459" cy="1855470"/>
          </a:xfrm>
          <a:prstGeom prst="rect">
            <a:avLst/>
          </a:prstGeom>
          <a:noFill/>
          <a:ln>
            <a:noFill/>
          </a:ln>
        </p:spPr>
        <p:txBody>
          <a:bodyPr anchorCtr="0" anchor="t" bIns="0" lIns="0" spcFirstLastPara="1" rIns="0" wrap="square" tIns="74275">
            <a:spAutoFit/>
          </a:bodyPr>
          <a:lstStyle/>
          <a:p>
            <a:pPr indent="-384175" lvl="0" marL="396875" marR="5080" rtl="0" algn="l">
              <a:lnSpc>
                <a:spcPct val="80000"/>
              </a:lnSpc>
              <a:spcBef>
                <a:spcPts val="0"/>
              </a:spcBef>
              <a:spcAft>
                <a:spcPts val="0"/>
              </a:spcAft>
              <a:buClr>
                <a:srgbClr val="D16248"/>
              </a:buClr>
              <a:buSzPts val="1600"/>
              <a:buFont typeface="Arial"/>
              <a:buChar char=""/>
            </a:pPr>
            <a:r>
              <a:rPr lang="en-US"/>
              <a:t>AMD OSVW (OS Visible Workarounds): Disables OS  workarounds for hardware errata which are not necessary to  workaround in guests because it is handled at the host level.</a:t>
            </a:r>
            <a:endParaRPr/>
          </a:p>
          <a:p>
            <a:pPr indent="-384175" lvl="0" marL="396875" marR="97790" rtl="0" algn="l">
              <a:lnSpc>
                <a:spcPct val="80000"/>
              </a:lnSpc>
              <a:spcBef>
                <a:spcPts val="480"/>
              </a:spcBef>
              <a:spcAft>
                <a:spcPts val="0"/>
              </a:spcAft>
              <a:buClr>
                <a:srgbClr val="D16248"/>
              </a:buClr>
              <a:buSzPts val="1600"/>
              <a:buFont typeface="Arial"/>
              <a:buChar char=""/>
            </a:pPr>
            <a:r>
              <a:rPr lang="en-US"/>
              <a:t>Early boot time CPU microcode patching. Xen can supplied  with the microcode image by the bootloader and load it  early rather than relying on the domain 0 kernel to supply it  later.</a:t>
            </a:r>
            <a:endParaRPr/>
          </a:p>
        </p:txBody>
      </p:sp>
      <p:sp>
        <p:nvSpPr>
          <p:cNvPr id="262" name="Google Shape;262;p24"/>
          <p:cNvSpPr txBox="1"/>
          <p:nvPr/>
        </p:nvSpPr>
        <p:spPr>
          <a:xfrm>
            <a:off x="599948" y="3678427"/>
            <a:ext cx="7907655" cy="2355215"/>
          </a:xfrm>
          <a:prstGeom prst="rect">
            <a:avLst/>
          </a:prstGeom>
          <a:noFill/>
          <a:ln>
            <a:noFill/>
          </a:ln>
        </p:spPr>
        <p:txBody>
          <a:bodyPr anchorCtr="0" anchor="t" bIns="0" lIns="0" spcFirstLastPara="1" rIns="0" wrap="square" tIns="71750">
            <a:spAutoFit/>
          </a:bodyPr>
          <a:lstStyle/>
          <a:p>
            <a:pPr indent="-384175" lvl="0" marL="396875" marR="377825" rtl="0" algn="l">
              <a:lnSpc>
                <a:spcPct val="96000"/>
              </a:lnSpc>
              <a:spcBef>
                <a:spcPts val="0"/>
              </a:spcBef>
              <a:spcAft>
                <a:spcPts val="0"/>
              </a:spcAft>
              <a:buClr>
                <a:srgbClr val="D16248"/>
              </a:buClr>
              <a:buSzPts val="1600"/>
              <a:buFont typeface="Arial"/>
              <a:buChar char=""/>
            </a:pPr>
            <a:r>
              <a:rPr lang="en-US" sz="2000">
                <a:solidFill>
                  <a:srgbClr val="FFFFFF"/>
                </a:solidFill>
                <a:latin typeface="Verdana"/>
                <a:ea typeface="Verdana"/>
                <a:cs typeface="Verdana"/>
                <a:sym typeface="Verdana"/>
              </a:rPr>
              <a:t>Improvements to paging and sharing, enabling higher VM  density for VDI use-cases</a:t>
            </a:r>
            <a:endParaRPr sz="2000">
              <a:solidFill>
                <a:schemeClr val="dk1"/>
              </a:solidFill>
              <a:latin typeface="Verdana"/>
              <a:ea typeface="Verdana"/>
              <a:cs typeface="Verdana"/>
              <a:sym typeface="Verdana"/>
            </a:endParaRPr>
          </a:p>
          <a:p>
            <a:pPr indent="-285115" lvl="0" marL="771525" marR="45085" rtl="0" algn="l">
              <a:lnSpc>
                <a:spcPct val="96250"/>
              </a:lnSpc>
              <a:spcBef>
                <a:spcPts val="390"/>
              </a:spcBef>
              <a:spcAft>
                <a:spcPts val="0"/>
              </a:spcAft>
              <a:buNone/>
            </a:pPr>
            <a:r>
              <a:rPr lang="en-US" sz="1500">
                <a:solidFill>
                  <a:srgbClr val="D16248"/>
                </a:solidFill>
                <a:latin typeface="Verdana"/>
                <a:ea typeface="Verdana"/>
                <a:cs typeface="Verdana"/>
                <a:sym typeface="Verdana"/>
              </a:rPr>
              <a:t>›	</a:t>
            </a:r>
            <a:r>
              <a:rPr lang="en-US" sz="1600">
                <a:solidFill>
                  <a:srgbClr val="FFFFFF"/>
                </a:solidFill>
                <a:latin typeface="Verdana"/>
                <a:ea typeface="Verdana"/>
                <a:cs typeface="Verdana"/>
                <a:sym typeface="Verdana"/>
              </a:rPr>
              <a:t>Heavily reworked page sharing. This remains a tech preview though due  to limited tools support.</a:t>
            </a:r>
            <a:endParaRPr sz="1600">
              <a:solidFill>
                <a:schemeClr val="dk1"/>
              </a:solidFill>
              <a:latin typeface="Verdana"/>
              <a:ea typeface="Verdana"/>
              <a:cs typeface="Verdana"/>
              <a:sym typeface="Verdana"/>
            </a:endParaRPr>
          </a:p>
          <a:p>
            <a:pPr indent="-384175" lvl="0" marL="396875" marR="0" rtl="0" algn="l">
              <a:lnSpc>
                <a:spcPct val="108000"/>
              </a:lnSpc>
              <a:spcBef>
                <a:spcPts val="5"/>
              </a:spcBef>
              <a:spcAft>
                <a:spcPts val="0"/>
              </a:spcAft>
              <a:buClr>
                <a:srgbClr val="D16248"/>
              </a:buClr>
              <a:buSzPts val="1600"/>
              <a:buFont typeface="Arial"/>
              <a:buChar char=""/>
            </a:pPr>
            <a:r>
              <a:rPr lang="en-US" sz="2000">
                <a:solidFill>
                  <a:srgbClr val="FFFFFF"/>
                </a:solidFill>
                <a:latin typeface="Verdana"/>
                <a:ea typeface="Verdana"/>
                <a:cs typeface="Verdana"/>
                <a:sym typeface="Verdana"/>
              </a:rPr>
              <a:t>Enhanced memaccess interfaces allowing increased</a:t>
            </a:r>
            <a:endParaRPr sz="2000">
              <a:solidFill>
                <a:schemeClr val="dk1"/>
              </a:solidFill>
              <a:latin typeface="Verdana"/>
              <a:ea typeface="Verdana"/>
              <a:cs typeface="Verdana"/>
              <a:sym typeface="Verdana"/>
            </a:endParaRPr>
          </a:p>
          <a:p>
            <a:pPr indent="0" lvl="0" marL="396875" marR="0" rtl="0" algn="l">
              <a:lnSpc>
                <a:spcPct val="108000"/>
              </a:lnSpc>
              <a:spcBef>
                <a:spcPts val="0"/>
              </a:spcBef>
              <a:spcAft>
                <a:spcPts val="0"/>
              </a:spcAft>
              <a:buNone/>
            </a:pPr>
            <a:r>
              <a:rPr lang="en-US" sz="2000">
                <a:solidFill>
                  <a:srgbClr val="FFFFFF"/>
                </a:solidFill>
                <a:latin typeface="Verdana"/>
                <a:ea typeface="Verdana"/>
                <a:cs typeface="Verdana"/>
                <a:sym typeface="Verdana"/>
              </a:rPr>
              <a:t>introspection of guest memory by tools.</a:t>
            </a:r>
            <a:endParaRPr sz="2000">
              <a:solidFill>
                <a:schemeClr val="dk1"/>
              </a:solidFill>
              <a:latin typeface="Verdana"/>
              <a:ea typeface="Verdana"/>
              <a:cs typeface="Verdana"/>
              <a:sym typeface="Verdana"/>
            </a:endParaRPr>
          </a:p>
          <a:p>
            <a:pPr indent="-384175" lvl="0" marL="396875" marR="5080" rtl="0" algn="l">
              <a:lnSpc>
                <a:spcPct val="96000"/>
              </a:lnSpc>
              <a:spcBef>
                <a:spcPts val="464"/>
              </a:spcBef>
              <a:spcAft>
                <a:spcPts val="0"/>
              </a:spcAft>
              <a:buClr>
                <a:srgbClr val="D16248"/>
              </a:buClr>
              <a:buSzPts val="1600"/>
              <a:buFont typeface="Arial"/>
              <a:buChar char=""/>
            </a:pPr>
            <a:r>
              <a:rPr lang="en-US" sz="2000">
                <a:solidFill>
                  <a:srgbClr val="FFFFFF"/>
                </a:solidFill>
                <a:latin typeface="Verdana"/>
                <a:ea typeface="Verdana"/>
                <a:cs typeface="Verdana"/>
                <a:sym typeface="Verdana"/>
              </a:rPr>
              <a:t>Initial support for nested virtualisation. This allows HVM guests  access to hardware virtualisation features such that they can  run their own hypervisor.</a:t>
            </a:r>
            <a:endParaRPr sz="20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5"/>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5"/>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25"/>
          <p:cNvSpPr/>
          <p:nvPr/>
        </p:nvSpPr>
        <p:spPr>
          <a:xfrm>
            <a:off x="1019555" y="746759"/>
            <a:ext cx="987552" cy="4282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5"/>
          <p:cNvSpPr/>
          <p:nvPr/>
        </p:nvSpPr>
        <p:spPr>
          <a:xfrm>
            <a:off x="1051369" y="785113"/>
            <a:ext cx="941069" cy="383540"/>
          </a:xfrm>
          <a:custGeom>
            <a:rect b="b" l="l" r="r" t="t"/>
            <a:pathLst>
              <a:path extrusionOk="0" h="383540" w="941069">
                <a:moveTo>
                  <a:pt x="648271" y="0"/>
                </a:moveTo>
                <a:lnTo>
                  <a:pt x="639889" y="0"/>
                </a:lnTo>
                <a:lnTo>
                  <a:pt x="639889" y="383032"/>
                </a:lnTo>
                <a:lnTo>
                  <a:pt x="679513" y="383032"/>
                </a:lnTo>
                <a:lnTo>
                  <a:pt x="679513" y="92963"/>
                </a:lnTo>
                <a:lnTo>
                  <a:pt x="728971" y="92963"/>
                </a:lnTo>
                <a:lnTo>
                  <a:pt x="648271" y="0"/>
                </a:lnTo>
                <a:close/>
              </a:path>
              <a:path extrusionOk="0" h="383540" w="941069">
                <a:moveTo>
                  <a:pt x="728971" y="92963"/>
                </a:moveTo>
                <a:lnTo>
                  <a:pt x="679513" y="92963"/>
                </a:lnTo>
                <a:lnTo>
                  <a:pt x="932370" y="383032"/>
                </a:lnTo>
                <a:lnTo>
                  <a:pt x="941006" y="383032"/>
                </a:lnTo>
                <a:lnTo>
                  <a:pt x="941006" y="293624"/>
                </a:lnTo>
                <a:lnTo>
                  <a:pt x="903160" y="293624"/>
                </a:lnTo>
                <a:lnTo>
                  <a:pt x="728971" y="92963"/>
                </a:lnTo>
                <a:close/>
              </a:path>
              <a:path extrusionOk="0" h="383540" w="941069">
                <a:moveTo>
                  <a:pt x="941006" y="0"/>
                </a:moveTo>
                <a:lnTo>
                  <a:pt x="903160" y="0"/>
                </a:lnTo>
                <a:lnTo>
                  <a:pt x="903160" y="293624"/>
                </a:lnTo>
                <a:lnTo>
                  <a:pt x="941006" y="293624"/>
                </a:lnTo>
                <a:lnTo>
                  <a:pt x="941006" y="0"/>
                </a:lnTo>
                <a:close/>
              </a:path>
              <a:path extrusionOk="0" h="383540" w="941069">
                <a:moveTo>
                  <a:pt x="572960" y="0"/>
                </a:moveTo>
                <a:lnTo>
                  <a:pt x="353377" y="0"/>
                </a:lnTo>
                <a:lnTo>
                  <a:pt x="353377" y="383032"/>
                </a:lnTo>
                <a:lnTo>
                  <a:pt x="571436" y="383032"/>
                </a:lnTo>
                <a:lnTo>
                  <a:pt x="571436" y="345566"/>
                </a:lnTo>
                <a:lnTo>
                  <a:pt x="391731" y="345566"/>
                </a:lnTo>
                <a:lnTo>
                  <a:pt x="391731" y="195072"/>
                </a:lnTo>
                <a:lnTo>
                  <a:pt x="571436" y="195072"/>
                </a:lnTo>
                <a:lnTo>
                  <a:pt x="571436" y="157480"/>
                </a:lnTo>
                <a:lnTo>
                  <a:pt x="391731" y="157480"/>
                </a:lnTo>
                <a:lnTo>
                  <a:pt x="391731" y="37464"/>
                </a:lnTo>
                <a:lnTo>
                  <a:pt x="572960" y="37464"/>
                </a:lnTo>
                <a:lnTo>
                  <a:pt x="572960" y="0"/>
                </a:lnTo>
                <a:close/>
              </a:path>
              <a:path extrusionOk="0" h="383540" w="941069">
                <a:moveTo>
                  <a:pt x="53124" y="0"/>
                </a:moveTo>
                <a:lnTo>
                  <a:pt x="8343" y="0"/>
                </a:lnTo>
                <a:lnTo>
                  <a:pt x="122389" y="185293"/>
                </a:lnTo>
                <a:lnTo>
                  <a:pt x="0" y="383032"/>
                </a:lnTo>
                <a:lnTo>
                  <a:pt x="44792" y="383032"/>
                </a:lnTo>
                <a:lnTo>
                  <a:pt x="144589" y="221361"/>
                </a:lnTo>
                <a:lnTo>
                  <a:pt x="189370" y="221361"/>
                </a:lnTo>
                <a:lnTo>
                  <a:pt x="167017" y="185038"/>
                </a:lnTo>
                <a:lnTo>
                  <a:pt x="189282" y="148971"/>
                </a:lnTo>
                <a:lnTo>
                  <a:pt x="144843" y="148971"/>
                </a:lnTo>
                <a:lnTo>
                  <a:pt x="53124" y="0"/>
                </a:lnTo>
                <a:close/>
              </a:path>
              <a:path extrusionOk="0" h="383540" w="941069">
                <a:moveTo>
                  <a:pt x="189370" y="221361"/>
                </a:moveTo>
                <a:lnTo>
                  <a:pt x="144589" y="221361"/>
                </a:lnTo>
                <a:lnTo>
                  <a:pt x="244030" y="383032"/>
                </a:lnTo>
                <a:lnTo>
                  <a:pt x="288861" y="383032"/>
                </a:lnTo>
                <a:lnTo>
                  <a:pt x="189370" y="221361"/>
                </a:lnTo>
                <a:close/>
              </a:path>
              <a:path extrusionOk="0" h="383540" w="941069">
                <a:moveTo>
                  <a:pt x="281241" y="0"/>
                </a:moveTo>
                <a:lnTo>
                  <a:pt x="237172" y="0"/>
                </a:lnTo>
                <a:lnTo>
                  <a:pt x="144843" y="148971"/>
                </a:lnTo>
                <a:lnTo>
                  <a:pt x="189282" y="148971"/>
                </a:lnTo>
                <a:lnTo>
                  <a:pt x="281241" y="0"/>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5"/>
          <p:cNvSpPr/>
          <p:nvPr/>
        </p:nvSpPr>
        <p:spPr>
          <a:xfrm>
            <a:off x="1691258" y="785113"/>
            <a:ext cx="301625" cy="383540"/>
          </a:xfrm>
          <a:custGeom>
            <a:rect b="b" l="l" r="r" t="t"/>
            <a:pathLst>
              <a:path extrusionOk="0" h="383540" w="301625">
                <a:moveTo>
                  <a:pt x="0" y="0"/>
                </a:moveTo>
                <a:lnTo>
                  <a:pt x="8382" y="0"/>
                </a:lnTo>
                <a:lnTo>
                  <a:pt x="263271" y="293624"/>
                </a:lnTo>
                <a:lnTo>
                  <a:pt x="263271" y="0"/>
                </a:lnTo>
                <a:lnTo>
                  <a:pt x="301117" y="0"/>
                </a:lnTo>
                <a:lnTo>
                  <a:pt x="301117" y="383032"/>
                </a:lnTo>
                <a:lnTo>
                  <a:pt x="292481" y="383032"/>
                </a:lnTo>
                <a:lnTo>
                  <a:pt x="39624" y="92963"/>
                </a:lnTo>
                <a:lnTo>
                  <a:pt x="39624"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5"/>
          <p:cNvSpPr/>
          <p:nvPr/>
        </p:nvSpPr>
        <p:spPr>
          <a:xfrm>
            <a:off x="1404747" y="785113"/>
            <a:ext cx="219710" cy="383540"/>
          </a:xfrm>
          <a:custGeom>
            <a:rect b="b" l="l" r="r" t="t"/>
            <a:pathLst>
              <a:path extrusionOk="0" h="383540" w="219709">
                <a:moveTo>
                  <a:pt x="0" y="0"/>
                </a:moveTo>
                <a:lnTo>
                  <a:pt x="219583" y="0"/>
                </a:lnTo>
                <a:lnTo>
                  <a:pt x="219583" y="37464"/>
                </a:lnTo>
                <a:lnTo>
                  <a:pt x="38353" y="37464"/>
                </a:lnTo>
                <a:lnTo>
                  <a:pt x="38353" y="157480"/>
                </a:lnTo>
                <a:lnTo>
                  <a:pt x="218059" y="157480"/>
                </a:lnTo>
                <a:lnTo>
                  <a:pt x="218059" y="195072"/>
                </a:lnTo>
                <a:lnTo>
                  <a:pt x="38353" y="195072"/>
                </a:lnTo>
                <a:lnTo>
                  <a:pt x="38353" y="345566"/>
                </a:lnTo>
                <a:lnTo>
                  <a:pt x="218059" y="345566"/>
                </a:lnTo>
                <a:lnTo>
                  <a:pt x="218059"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5"/>
          <p:cNvSpPr/>
          <p:nvPr/>
        </p:nvSpPr>
        <p:spPr>
          <a:xfrm>
            <a:off x="1051369" y="785113"/>
            <a:ext cx="288925" cy="383540"/>
          </a:xfrm>
          <a:custGeom>
            <a:rect b="b" l="l" r="r" t="t"/>
            <a:pathLst>
              <a:path extrusionOk="0" h="383540" w="288925">
                <a:moveTo>
                  <a:pt x="8343" y="0"/>
                </a:moveTo>
                <a:lnTo>
                  <a:pt x="53124" y="0"/>
                </a:lnTo>
                <a:lnTo>
                  <a:pt x="144843" y="148971"/>
                </a:lnTo>
                <a:lnTo>
                  <a:pt x="237172" y="0"/>
                </a:lnTo>
                <a:lnTo>
                  <a:pt x="281241" y="0"/>
                </a:lnTo>
                <a:lnTo>
                  <a:pt x="167017" y="185038"/>
                </a:lnTo>
                <a:lnTo>
                  <a:pt x="288861" y="383032"/>
                </a:lnTo>
                <a:lnTo>
                  <a:pt x="244030" y="383032"/>
                </a:lnTo>
                <a:lnTo>
                  <a:pt x="144589" y="221361"/>
                </a:lnTo>
                <a:lnTo>
                  <a:pt x="44792" y="383032"/>
                </a:lnTo>
                <a:lnTo>
                  <a:pt x="0" y="383032"/>
                </a:lnTo>
                <a:lnTo>
                  <a:pt x="122389" y="185293"/>
                </a:lnTo>
                <a:lnTo>
                  <a:pt x="8343"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5"/>
          <p:cNvSpPr/>
          <p:nvPr/>
        </p:nvSpPr>
        <p:spPr>
          <a:xfrm>
            <a:off x="2173223" y="969263"/>
            <a:ext cx="188975" cy="7772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5"/>
          <p:cNvSpPr/>
          <p:nvPr/>
        </p:nvSpPr>
        <p:spPr>
          <a:xfrm>
            <a:off x="2203830" y="1024115"/>
            <a:ext cx="143510" cy="0"/>
          </a:xfrm>
          <a:custGeom>
            <a:rect b="b" l="l" r="r" t="t"/>
            <a:pathLst>
              <a:path extrusionOk="0" h="120000" w="143510">
                <a:moveTo>
                  <a:pt x="0" y="0"/>
                </a:moveTo>
                <a:lnTo>
                  <a:pt x="143243" y="0"/>
                </a:lnTo>
              </a:path>
            </a:pathLst>
          </a:custGeom>
          <a:noFill/>
          <a:ln cap="flat" cmpd="sng" w="317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25"/>
          <p:cNvSpPr/>
          <p:nvPr/>
        </p:nvSpPr>
        <p:spPr>
          <a:xfrm>
            <a:off x="2203830" y="1008227"/>
            <a:ext cx="143510" cy="32384"/>
          </a:xfrm>
          <a:custGeom>
            <a:rect b="b" l="l" r="r" t="t"/>
            <a:pathLst>
              <a:path extrusionOk="0" h="32384" w="143510">
                <a:moveTo>
                  <a:pt x="0" y="31775"/>
                </a:moveTo>
                <a:lnTo>
                  <a:pt x="143243" y="31775"/>
                </a:lnTo>
                <a:lnTo>
                  <a:pt x="143243" y="0"/>
                </a:lnTo>
                <a:lnTo>
                  <a:pt x="0" y="0"/>
                </a:lnTo>
                <a:lnTo>
                  <a:pt x="0" y="31775"/>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25"/>
          <p:cNvSpPr/>
          <p:nvPr/>
        </p:nvSpPr>
        <p:spPr>
          <a:xfrm>
            <a:off x="2510027" y="729995"/>
            <a:ext cx="3174492" cy="45262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25"/>
          <p:cNvSpPr/>
          <p:nvPr/>
        </p:nvSpPr>
        <p:spPr>
          <a:xfrm>
            <a:off x="2537841" y="765048"/>
            <a:ext cx="3135249" cy="4135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5"/>
          <p:cNvSpPr/>
          <p:nvPr/>
        </p:nvSpPr>
        <p:spPr>
          <a:xfrm>
            <a:off x="714755" y="1357999"/>
            <a:ext cx="8101577" cy="521501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p:nvPr/>
        </p:nvSpPr>
        <p:spPr>
          <a:xfrm>
            <a:off x="798576" y="2982467"/>
            <a:ext cx="339852" cy="8092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6"/>
          <p:cNvSpPr/>
          <p:nvPr/>
        </p:nvSpPr>
        <p:spPr>
          <a:xfrm>
            <a:off x="831100" y="2995295"/>
            <a:ext cx="301625" cy="770255"/>
          </a:xfrm>
          <a:custGeom>
            <a:rect b="b" l="l" r="r" t="t"/>
            <a:pathLst>
              <a:path extrusionOk="0" h="770254" w="301625">
                <a:moveTo>
                  <a:pt x="301015" y="0"/>
                </a:moveTo>
                <a:lnTo>
                  <a:pt x="0" y="0"/>
                </a:lnTo>
                <a:lnTo>
                  <a:pt x="0" y="57276"/>
                </a:lnTo>
                <a:lnTo>
                  <a:pt x="198081" y="57276"/>
                </a:lnTo>
                <a:lnTo>
                  <a:pt x="0" y="186181"/>
                </a:lnTo>
                <a:lnTo>
                  <a:pt x="0" y="241045"/>
                </a:lnTo>
                <a:lnTo>
                  <a:pt x="301015" y="241045"/>
                </a:lnTo>
                <a:lnTo>
                  <a:pt x="301015" y="183768"/>
                </a:lnTo>
                <a:lnTo>
                  <a:pt x="103543" y="183768"/>
                </a:lnTo>
                <a:lnTo>
                  <a:pt x="301015" y="55117"/>
                </a:lnTo>
                <a:lnTo>
                  <a:pt x="301015" y="0"/>
                </a:lnTo>
                <a:close/>
              </a:path>
              <a:path extrusionOk="0" h="770254" w="301625">
                <a:moveTo>
                  <a:pt x="56070" y="294766"/>
                </a:moveTo>
                <a:lnTo>
                  <a:pt x="0" y="294766"/>
                </a:lnTo>
                <a:lnTo>
                  <a:pt x="0" y="458977"/>
                </a:lnTo>
                <a:lnTo>
                  <a:pt x="301015" y="458977"/>
                </a:lnTo>
                <a:lnTo>
                  <a:pt x="301015" y="402081"/>
                </a:lnTo>
                <a:lnTo>
                  <a:pt x="56070" y="402081"/>
                </a:lnTo>
                <a:lnTo>
                  <a:pt x="56070" y="294766"/>
                </a:lnTo>
                <a:close/>
              </a:path>
              <a:path extrusionOk="0" h="770254" w="301625">
                <a:moveTo>
                  <a:pt x="165544" y="294766"/>
                </a:moveTo>
                <a:lnTo>
                  <a:pt x="110502" y="294766"/>
                </a:lnTo>
                <a:lnTo>
                  <a:pt x="110502" y="402081"/>
                </a:lnTo>
                <a:lnTo>
                  <a:pt x="165544" y="402081"/>
                </a:lnTo>
                <a:lnTo>
                  <a:pt x="165544" y="294766"/>
                </a:lnTo>
                <a:close/>
              </a:path>
              <a:path extrusionOk="0" h="770254" w="301625">
                <a:moveTo>
                  <a:pt x="301015" y="294766"/>
                </a:moveTo>
                <a:lnTo>
                  <a:pt x="244741" y="294766"/>
                </a:lnTo>
                <a:lnTo>
                  <a:pt x="244741" y="402081"/>
                </a:lnTo>
                <a:lnTo>
                  <a:pt x="301015" y="402081"/>
                </a:lnTo>
                <a:lnTo>
                  <a:pt x="301015" y="294766"/>
                </a:lnTo>
                <a:close/>
              </a:path>
              <a:path extrusionOk="0" h="770254" w="301625">
                <a:moveTo>
                  <a:pt x="244508" y="668273"/>
                </a:moveTo>
                <a:lnTo>
                  <a:pt x="145821" y="668273"/>
                </a:lnTo>
                <a:lnTo>
                  <a:pt x="301015" y="770127"/>
                </a:lnTo>
                <a:lnTo>
                  <a:pt x="301015" y="705230"/>
                </a:lnTo>
                <a:lnTo>
                  <a:pt x="244508" y="668273"/>
                </a:lnTo>
                <a:close/>
              </a:path>
              <a:path extrusionOk="0" h="770254" w="301625">
                <a:moveTo>
                  <a:pt x="0" y="508253"/>
                </a:moveTo>
                <a:lnTo>
                  <a:pt x="0" y="572642"/>
                </a:lnTo>
                <a:lnTo>
                  <a:pt x="96647" y="636015"/>
                </a:lnTo>
                <a:lnTo>
                  <a:pt x="0" y="699261"/>
                </a:lnTo>
                <a:lnTo>
                  <a:pt x="0" y="763777"/>
                </a:lnTo>
                <a:lnTo>
                  <a:pt x="145821" y="668273"/>
                </a:lnTo>
                <a:lnTo>
                  <a:pt x="244508" y="668273"/>
                </a:lnTo>
                <a:lnTo>
                  <a:pt x="195186" y="636015"/>
                </a:lnTo>
                <a:lnTo>
                  <a:pt x="244418" y="603757"/>
                </a:lnTo>
                <a:lnTo>
                  <a:pt x="145948" y="603757"/>
                </a:lnTo>
                <a:lnTo>
                  <a:pt x="0" y="508253"/>
                </a:lnTo>
                <a:close/>
              </a:path>
              <a:path extrusionOk="0" h="770254" w="301625">
                <a:moveTo>
                  <a:pt x="301015" y="502284"/>
                </a:moveTo>
                <a:lnTo>
                  <a:pt x="145948" y="603757"/>
                </a:lnTo>
                <a:lnTo>
                  <a:pt x="244418" y="603757"/>
                </a:lnTo>
                <a:lnTo>
                  <a:pt x="301015" y="566674"/>
                </a:lnTo>
                <a:lnTo>
                  <a:pt x="301015" y="50228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26"/>
          <p:cNvSpPr/>
          <p:nvPr/>
        </p:nvSpPr>
        <p:spPr>
          <a:xfrm>
            <a:off x="831100" y="2995295"/>
            <a:ext cx="301625" cy="241300"/>
          </a:xfrm>
          <a:custGeom>
            <a:rect b="b" l="l" r="r" t="t"/>
            <a:pathLst>
              <a:path extrusionOk="0" h="241300" w="301625">
                <a:moveTo>
                  <a:pt x="0" y="241045"/>
                </a:moveTo>
                <a:lnTo>
                  <a:pt x="0" y="186181"/>
                </a:lnTo>
                <a:lnTo>
                  <a:pt x="198081" y="57276"/>
                </a:lnTo>
                <a:lnTo>
                  <a:pt x="0" y="57276"/>
                </a:lnTo>
                <a:lnTo>
                  <a:pt x="0" y="0"/>
                </a:lnTo>
                <a:lnTo>
                  <a:pt x="301015" y="0"/>
                </a:lnTo>
                <a:lnTo>
                  <a:pt x="301015" y="55117"/>
                </a:lnTo>
                <a:lnTo>
                  <a:pt x="103543" y="183768"/>
                </a:lnTo>
                <a:lnTo>
                  <a:pt x="301015" y="183768"/>
                </a:lnTo>
                <a:lnTo>
                  <a:pt x="301015" y="241045"/>
                </a:lnTo>
                <a:lnTo>
                  <a:pt x="0" y="241045"/>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6"/>
          <p:cNvSpPr/>
          <p:nvPr/>
        </p:nvSpPr>
        <p:spPr>
          <a:xfrm>
            <a:off x="831100" y="3290061"/>
            <a:ext cx="301625" cy="164465"/>
          </a:xfrm>
          <a:custGeom>
            <a:rect b="b" l="l" r="r" t="t"/>
            <a:pathLst>
              <a:path extrusionOk="0" h="164464" w="301625">
                <a:moveTo>
                  <a:pt x="0" y="164211"/>
                </a:moveTo>
                <a:lnTo>
                  <a:pt x="0" y="0"/>
                </a:lnTo>
                <a:lnTo>
                  <a:pt x="56070" y="0"/>
                </a:lnTo>
                <a:lnTo>
                  <a:pt x="56070" y="107314"/>
                </a:lnTo>
                <a:lnTo>
                  <a:pt x="110502" y="107314"/>
                </a:lnTo>
                <a:lnTo>
                  <a:pt x="110502" y="0"/>
                </a:lnTo>
                <a:lnTo>
                  <a:pt x="165544" y="0"/>
                </a:lnTo>
                <a:lnTo>
                  <a:pt x="165544" y="107314"/>
                </a:lnTo>
                <a:lnTo>
                  <a:pt x="244741" y="107314"/>
                </a:lnTo>
                <a:lnTo>
                  <a:pt x="244741" y="0"/>
                </a:lnTo>
                <a:lnTo>
                  <a:pt x="301015" y="0"/>
                </a:lnTo>
                <a:lnTo>
                  <a:pt x="301015" y="164211"/>
                </a:lnTo>
                <a:lnTo>
                  <a:pt x="0" y="16421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6"/>
          <p:cNvSpPr/>
          <p:nvPr/>
        </p:nvSpPr>
        <p:spPr>
          <a:xfrm>
            <a:off x="831100" y="3497579"/>
            <a:ext cx="301625" cy="267970"/>
          </a:xfrm>
          <a:custGeom>
            <a:rect b="b" l="l" r="r" t="t"/>
            <a:pathLst>
              <a:path extrusionOk="0" h="267970" w="301625">
                <a:moveTo>
                  <a:pt x="0" y="261493"/>
                </a:moveTo>
                <a:lnTo>
                  <a:pt x="0" y="196977"/>
                </a:lnTo>
                <a:lnTo>
                  <a:pt x="96647" y="133731"/>
                </a:lnTo>
                <a:lnTo>
                  <a:pt x="0" y="70358"/>
                </a:lnTo>
                <a:lnTo>
                  <a:pt x="0" y="5969"/>
                </a:lnTo>
                <a:lnTo>
                  <a:pt x="145948" y="101473"/>
                </a:lnTo>
                <a:lnTo>
                  <a:pt x="301015" y="0"/>
                </a:lnTo>
                <a:lnTo>
                  <a:pt x="301015" y="64389"/>
                </a:lnTo>
                <a:lnTo>
                  <a:pt x="195186" y="133731"/>
                </a:lnTo>
                <a:lnTo>
                  <a:pt x="301015" y="202946"/>
                </a:lnTo>
                <a:lnTo>
                  <a:pt x="301015" y="267843"/>
                </a:lnTo>
                <a:lnTo>
                  <a:pt x="145821" y="165989"/>
                </a:lnTo>
                <a:lnTo>
                  <a:pt x="0" y="26149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6"/>
          <p:cNvSpPr/>
          <p:nvPr/>
        </p:nvSpPr>
        <p:spPr>
          <a:xfrm>
            <a:off x="1365503" y="291084"/>
            <a:ext cx="581025" cy="3017520"/>
          </a:xfrm>
          <a:custGeom>
            <a:rect b="b" l="l" r="r" t="t"/>
            <a:pathLst>
              <a:path extrusionOk="0" h="3017520" w="581025">
                <a:moveTo>
                  <a:pt x="0" y="3017520"/>
                </a:moveTo>
                <a:lnTo>
                  <a:pt x="580644" y="3017520"/>
                </a:lnTo>
                <a:lnTo>
                  <a:pt x="580644" y="0"/>
                </a:lnTo>
                <a:lnTo>
                  <a:pt x="0" y="0"/>
                </a:lnTo>
                <a:lnTo>
                  <a:pt x="0" y="30175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26"/>
          <p:cNvSpPr txBox="1"/>
          <p:nvPr/>
        </p:nvSpPr>
        <p:spPr>
          <a:xfrm rot="-5400000">
            <a:off x="1434039" y="1662819"/>
            <a:ext cx="436880" cy="2743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solidFill>
                  <a:srgbClr val="FFFFFF"/>
                </a:solidFill>
                <a:latin typeface="Verdana"/>
                <a:ea typeface="Verdana"/>
                <a:cs typeface="Verdana"/>
                <a:sym typeface="Verdana"/>
              </a:rPr>
              <a:t>pros</a:t>
            </a:r>
            <a:endParaRPr sz="1600">
              <a:solidFill>
                <a:schemeClr val="dk1"/>
              </a:solidFill>
              <a:latin typeface="Verdana"/>
              <a:ea typeface="Verdana"/>
              <a:cs typeface="Verdana"/>
              <a:sym typeface="Verdana"/>
            </a:endParaRPr>
          </a:p>
        </p:txBody>
      </p:sp>
      <p:sp>
        <p:nvSpPr>
          <p:cNvPr id="292" name="Google Shape;292;p26"/>
          <p:cNvSpPr/>
          <p:nvPr/>
        </p:nvSpPr>
        <p:spPr>
          <a:xfrm>
            <a:off x="1365503" y="3427476"/>
            <a:ext cx="581025" cy="3017520"/>
          </a:xfrm>
          <a:custGeom>
            <a:rect b="b" l="l" r="r" t="t"/>
            <a:pathLst>
              <a:path extrusionOk="0" h="3017520" w="581025">
                <a:moveTo>
                  <a:pt x="0" y="3017520"/>
                </a:moveTo>
                <a:lnTo>
                  <a:pt x="580644" y="3017520"/>
                </a:lnTo>
                <a:lnTo>
                  <a:pt x="580644" y="0"/>
                </a:lnTo>
                <a:lnTo>
                  <a:pt x="0" y="0"/>
                </a:lnTo>
                <a:lnTo>
                  <a:pt x="0" y="30175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6"/>
          <p:cNvSpPr txBox="1"/>
          <p:nvPr/>
        </p:nvSpPr>
        <p:spPr>
          <a:xfrm rot="-5400000">
            <a:off x="1406734" y="4800064"/>
            <a:ext cx="491490" cy="2743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solidFill>
                  <a:srgbClr val="FFFFFF"/>
                </a:solidFill>
                <a:latin typeface="Verdana"/>
                <a:ea typeface="Verdana"/>
                <a:cs typeface="Verdana"/>
                <a:sym typeface="Verdana"/>
              </a:rPr>
              <a:t>cons</a:t>
            </a:r>
            <a:endParaRPr sz="1600">
              <a:solidFill>
                <a:schemeClr val="dk1"/>
              </a:solidFill>
              <a:latin typeface="Verdana"/>
              <a:ea typeface="Verdana"/>
              <a:cs typeface="Verdana"/>
              <a:sym typeface="Verdana"/>
            </a:endParaRPr>
          </a:p>
        </p:txBody>
      </p:sp>
      <p:sp>
        <p:nvSpPr>
          <p:cNvPr id="294" name="Google Shape;294;p26"/>
          <p:cNvSpPr txBox="1"/>
          <p:nvPr/>
        </p:nvSpPr>
        <p:spPr>
          <a:xfrm>
            <a:off x="2165350" y="284225"/>
            <a:ext cx="6463665" cy="5976620"/>
          </a:xfrm>
          <a:prstGeom prst="rect">
            <a:avLst/>
          </a:prstGeom>
          <a:noFill/>
          <a:ln>
            <a:noFill/>
          </a:ln>
        </p:spPr>
        <p:txBody>
          <a:bodyPr anchorCtr="0" anchor="t" bIns="0" lIns="0" spcFirstLastPara="1" rIns="0" wrap="square" tIns="12050">
            <a:spAutoFit/>
          </a:bodyPr>
          <a:lstStyle/>
          <a:p>
            <a:pPr indent="-383540" lvl="0" marL="396240" marR="0" rtl="0" algn="l">
              <a:lnSpc>
                <a:spcPct val="114090"/>
              </a:lnSpc>
              <a:spcBef>
                <a:spcPts val="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It is more modernized than KVM, user friendly</a:t>
            </a:r>
            <a:endParaRPr sz="2200">
              <a:solidFill>
                <a:schemeClr val="dk1"/>
              </a:solidFill>
              <a:latin typeface="Verdana"/>
              <a:ea typeface="Verdana"/>
              <a:cs typeface="Verdana"/>
              <a:sym typeface="Verdana"/>
            </a:endParaRPr>
          </a:p>
          <a:p>
            <a:pPr indent="0" lvl="0" marL="396240" marR="0" rtl="0" algn="l">
              <a:lnSpc>
                <a:spcPct val="114090"/>
              </a:lnSpc>
              <a:spcBef>
                <a:spcPts val="0"/>
              </a:spcBef>
              <a:spcAft>
                <a:spcPts val="0"/>
              </a:spcAft>
              <a:buNone/>
            </a:pPr>
            <a:r>
              <a:rPr lang="en-US" sz="2200">
                <a:solidFill>
                  <a:srgbClr val="FFFFFF"/>
                </a:solidFill>
                <a:latin typeface="Verdana"/>
                <a:ea typeface="Verdana"/>
                <a:cs typeface="Verdana"/>
                <a:sym typeface="Verdana"/>
              </a:rPr>
              <a:t>and can run without hardware support</a:t>
            </a:r>
            <a:endParaRPr sz="2200">
              <a:solidFill>
                <a:schemeClr val="dk1"/>
              </a:solidFill>
              <a:latin typeface="Verdana"/>
              <a:ea typeface="Verdana"/>
              <a:cs typeface="Verdana"/>
              <a:sym typeface="Verdana"/>
            </a:endParaRPr>
          </a:p>
          <a:p>
            <a:pPr indent="-383540" lvl="0" marL="396240" marR="0" rtl="0" algn="l">
              <a:lnSpc>
                <a:spcPct val="100000"/>
              </a:lnSpc>
              <a:spcBef>
                <a:spcPts val="26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Support for multiple hardware platforms</a:t>
            </a:r>
            <a:endParaRPr sz="2200">
              <a:solidFill>
                <a:schemeClr val="dk1"/>
              </a:solidFill>
              <a:latin typeface="Verdana"/>
              <a:ea typeface="Verdana"/>
              <a:cs typeface="Verdana"/>
              <a:sym typeface="Verdana"/>
            </a:endParaRPr>
          </a:p>
          <a:p>
            <a:pPr indent="-383540" lvl="0" marL="396240" marR="73025" rtl="0" algn="l">
              <a:lnSpc>
                <a:spcPct val="108181"/>
              </a:lnSpc>
              <a:spcBef>
                <a:spcPts val="56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High security isolation features, independent  of operating systems</a:t>
            </a:r>
            <a:endParaRPr sz="2200">
              <a:solidFill>
                <a:schemeClr val="dk1"/>
              </a:solidFill>
              <a:latin typeface="Verdana"/>
              <a:ea typeface="Verdana"/>
              <a:cs typeface="Verdana"/>
              <a:sym typeface="Verdana"/>
            </a:endParaRPr>
          </a:p>
          <a:p>
            <a:pPr indent="-383540" lvl="0" marL="396240" marR="0" rtl="0" algn="l">
              <a:lnSpc>
                <a:spcPct val="114090"/>
              </a:lnSpc>
              <a:spcBef>
                <a:spcPts val="22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Offers paravirtualization and hardware</a:t>
            </a:r>
            <a:endParaRPr sz="2200">
              <a:solidFill>
                <a:schemeClr val="dk1"/>
              </a:solidFill>
              <a:latin typeface="Verdana"/>
              <a:ea typeface="Verdana"/>
              <a:cs typeface="Verdana"/>
              <a:sym typeface="Verdana"/>
            </a:endParaRPr>
          </a:p>
          <a:p>
            <a:pPr indent="0" lvl="0" marL="396240" marR="0" rtl="0" algn="l">
              <a:lnSpc>
                <a:spcPct val="114090"/>
              </a:lnSpc>
              <a:spcBef>
                <a:spcPts val="0"/>
              </a:spcBef>
              <a:spcAft>
                <a:spcPts val="0"/>
              </a:spcAft>
              <a:buNone/>
            </a:pPr>
            <a:r>
              <a:rPr lang="en-US" sz="2200">
                <a:solidFill>
                  <a:srgbClr val="FFFFFF"/>
                </a:solidFill>
                <a:latin typeface="Verdana"/>
                <a:ea typeface="Verdana"/>
                <a:cs typeface="Verdana"/>
                <a:sym typeface="Verdana"/>
              </a:rPr>
              <a:t>assisted virtualization</a:t>
            </a:r>
            <a:endParaRPr sz="2200">
              <a:solidFill>
                <a:schemeClr val="dk1"/>
              </a:solidFill>
              <a:latin typeface="Verdana"/>
              <a:ea typeface="Verdana"/>
              <a:cs typeface="Verdana"/>
              <a:sym typeface="Verdana"/>
            </a:endParaRPr>
          </a:p>
          <a:p>
            <a:pPr indent="-383540" lvl="0" marL="396240" marR="0" rtl="0" algn="l">
              <a:lnSpc>
                <a:spcPct val="100000"/>
              </a:lnSpc>
              <a:spcBef>
                <a:spcPts val="26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A different, user-friendly interface</a:t>
            </a:r>
            <a:endParaRPr sz="2200">
              <a:solidFill>
                <a:schemeClr val="dk1"/>
              </a:solidFill>
              <a:latin typeface="Verdana"/>
              <a:ea typeface="Verdana"/>
              <a:cs typeface="Verdana"/>
              <a:sym typeface="Verdana"/>
            </a:endParaRPr>
          </a:p>
          <a:p>
            <a:pPr indent="0" lvl="0" marL="0" marR="0" rtl="0" algn="l">
              <a:lnSpc>
                <a:spcPct val="100000"/>
              </a:lnSpc>
              <a:spcBef>
                <a:spcPts val="15"/>
              </a:spcBef>
              <a:spcAft>
                <a:spcPts val="0"/>
              </a:spcAft>
              <a:buClr>
                <a:schemeClr val="dk1"/>
              </a:buClr>
              <a:buSzPts val="3100"/>
              <a:buFont typeface="Calibri"/>
              <a:buNone/>
            </a:pPr>
            <a:r>
              <a:t/>
            </a:r>
            <a:endParaRPr sz="3100">
              <a:solidFill>
                <a:schemeClr val="dk1"/>
              </a:solidFill>
              <a:latin typeface="Times New Roman"/>
              <a:ea typeface="Times New Roman"/>
              <a:cs typeface="Times New Roman"/>
              <a:sym typeface="Times New Roman"/>
            </a:endParaRPr>
          </a:p>
          <a:p>
            <a:pPr indent="-383540" lvl="0" marL="396240" marR="5080" rtl="0" algn="l">
              <a:lnSpc>
                <a:spcPct val="100000"/>
              </a:lnSpc>
              <a:spcBef>
                <a:spcPts val="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It is not included in Linux except in recent  versions</a:t>
            </a:r>
            <a:endParaRPr sz="2400">
              <a:solidFill>
                <a:schemeClr val="dk1"/>
              </a:solidFill>
              <a:latin typeface="Verdana"/>
              <a:ea typeface="Verdana"/>
              <a:cs typeface="Verdana"/>
              <a:sym typeface="Verdana"/>
            </a:endParaRPr>
          </a:p>
          <a:p>
            <a:pPr indent="-383540" lvl="0" marL="396240" marR="872489" rtl="0" algn="l">
              <a:lnSpc>
                <a:spcPct val="100000"/>
              </a:lnSpc>
              <a:spcBef>
                <a:spcPts val="580"/>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It has minimal power management  features</a:t>
            </a:r>
            <a:endParaRPr sz="2400">
              <a:solidFill>
                <a:schemeClr val="dk1"/>
              </a:solidFill>
              <a:latin typeface="Verdana"/>
              <a:ea typeface="Verdana"/>
              <a:cs typeface="Verdana"/>
              <a:sym typeface="Verdana"/>
            </a:endParaRPr>
          </a:p>
          <a:p>
            <a:pPr indent="-383540" lvl="0" marL="396240" marR="0" rtl="0" algn="l">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It has a different dom0 structure</a:t>
            </a:r>
            <a:endParaRPr sz="2400">
              <a:solidFill>
                <a:schemeClr val="dk1"/>
              </a:solidFill>
              <a:latin typeface="Verdana"/>
              <a:ea typeface="Verdana"/>
              <a:cs typeface="Verdana"/>
              <a:sym typeface="Verdana"/>
            </a:endParaRPr>
          </a:p>
          <a:p>
            <a:pPr indent="0" lvl="0" marL="396240" marR="0" rtl="0" algn="l">
              <a:lnSpc>
                <a:spcPct val="100000"/>
              </a:lnSpc>
              <a:spcBef>
                <a:spcPts val="0"/>
              </a:spcBef>
              <a:spcAft>
                <a:spcPts val="0"/>
              </a:spcAft>
              <a:buNone/>
            </a:pPr>
            <a:r>
              <a:rPr lang="en-US" sz="2400">
                <a:solidFill>
                  <a:srgbClr val="FFFFFF"/>
                </a:solidFill>
                <a:latin typeface="Verdana"/>
                <a:ea typeface="Verdana"/>
                <a:cs typeface="Verdana"/>
                <a:sym typeface="Verdana"/>
              </a:rPr>
              <a:t>increasing overload on CPU.</a:t>
            </a:r>
            <a:endParaRPr sz="2400">
              <a:solidFill>
                <a:schemeClr val="dk1"/>
              </a:solidFill>
              <a:latin typeface="Verdana"/>
              <a:ea typeface="Verdana"/>
              <a:cs typeface="Verdana"/>
              <a:sym typeface="Verdana"/>
            </a:endParaRPr>
          </a:p>
          <a:p>
            <a:pPr indent="-383540" lvl="0" marL="396240" marR="0" rtl="0" algn="l">
              <a:lnSpc>
                <a:spcPct val="100000"/>
              </a:lnSpc>
              <a:spcBef>
                <a:spcPts val="575"/>
              </a:spcBef>
              <a:spcAft>
                <a:spcPts val="0"/>
              </a:spcAft>
              <a:buClr>
                <a:srgbClr val="D16248"/>
              </a:buClr>
              <a:buSzPts val="1900"/>
              <a:buFont typeface="Arial"/>
              <a:buChar char=""/>
            </a:pPr>
            <a:r>
              <a:rPr lang="en-US" sz="2400">
                <a:solidFill>
                  <a:srgbClr val="FFFFFF"/>
                </a:solidFill>
                <a:latin typeface="Verdana"/>
                <a:ea typeface="Verdana"/>
                <a:cs typeface="Verdana"/>
                <a:sym typeface="Verdana"/>
              </a:rPr>
              <a:t>More complex than other hypervisors</a:t>
            </a:r>
            <a:endParaRPr sz="240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ed3b8e1b05_0_6"/>
          <p:cNvSpPr txBox="1"/>
          <p:nvPr/>
        </p:nvSpPr>
        <p:spPr>
          <a:xfrm>
            <a:off x="0" y="0"/>
            <a:ext cx="9019500" cy="5241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650">
                <a:solidFill>
                  <a:srgbClr val="151515"/>
                </a:solidFill>
                <a:highlight>
                  <a:srgbClr val="FFFFFF"/>
                </a:highlight>
              </a:rPr>
              <a:t>            </a:t>
            </a:r>
            <a:r>
              <a:rPr lang="en-US" sz="3650">
                <a:solidFill>
                  <a:schemeClr val="dk1"/>
                </a:solidFill>
                <a:highlight>
                  <a:srgbClr val="FFFFFF"/>
                </a:highlight>
              </a:rPr>
              <a:t>            Kernel Virtual Machine  </a:t>
            </a:r>
            <a:endParaRPr sz="3650">
              <a:solidFill>
                <a:schemeClr val="dk1"/>
              </a:solidFill>
              <a:highlight>
                <a:srgbClr val="FFFFFF"/>
              </a:highlight>
            </a:endParaRPr>
          </a:p>
          <a:p>
            <a:pPr indent="0" lvl="0" marL="0" rtl="0" algn="just">
              <a:spcBef>
                <a:spcPts val="0"/>
              </a:spcBef>
              <a:spcAft>
                <a:spcPts val="0"/>
              </a:spcAft>
              <a:buNone/>
            </a:pPr>
            <a:r>
              <a:rPr lang="en-US" sz="3650">
                <a:solidFill>
                  <a:srgbClr val="151515"/>
                </a:solidFill>
                <a:highlight>
                  <a:srgbClr val="FFFFFF"/>
                </a:highlight>
              </a:rPr>
              <a:t>Kernel-based Virtual Machine (KVM) is an </a:t>
            </a:r>
            <a:r>
              <a:rPr lang="en-US" sz="3650">
                <a:solidFill>
                  <a:srgbClr val="0066CC"/>
                </a:solidFill>
                <a:highlight>
                  <a:srgbClr val="FFFFFF"/>
                </a:highlight>
                <a:uFill>
                  <a:noFill/>
                </a:uFill>
                <a:hlinkClick r:id="rId3">
                  <a:extLst>
                    <a:ext uri="{A12FA001-AC4F-418D-AE19-62706E023703}">
                      <ahyp:hlinkClr val="tx"/>
                    </a:ext>
                  </a:extLst>
                </a:hlinkClick>
              </a:rPr>
              <a:t>open source</a:t>
            </a:r>
            <a:r>
              <a:rPr lang="en-US" sz="3650">
                <a:solidFill>
                  <a:srgbClr val="151515"/>
                </a:solidFill>
                <a:highlight>
                  <a:srgbClr val="FFFFFF"/>
                </a:highlight>
              </a:rPr>
              <a:t> </a:t>
            </a:r>
            <a:r>
              <a:rPr lang="en-US" sz="3650">
                <a:solidFill>
                  <a:srgbClr val="0066CC"/>
                </a:solidFill>
                <a:highlight>
                  <a:srgbClr val="FFFFFF"/>
                </a:highlight>
                <a:uFill>
                  <a:noFill/>
                </a:uFill>
                <a:hlinkClick r:id="rId4">
                  <a:extLst>
                    <a:ext uri="{A12FA001-AC4F-418D-AE19-62706E023703}">
                      <ahyp:hlinkClr val="tx"/>
                    </a:ext>
                  </a:extLst>
                </a:hlinkClick>
              </a:rPr>
              <a:t>virtualization</a:t>
            </a:r>
            <a:r>
              <a:rPr lang="en-US" sz="3650">
                <a:solidFill>
                  <a:srgbClr val="151515"/>
                </a:solidFill>
                <a:highlight>
                  <a:srgbClr val="FFFFFF"/>
                </a:highlight>
              </a:rPr>
              <a:t> technology built into Linux®. Specifically, KVM lets you turn Linux into a </a:t>
            </a:r>
            <a:r>
              <a:rPr lang="en-US" sz="3650">
                <a:solidFill>
                  <a:srgbClr val="0066CC"/>
                </a:solidFill>
                <a:highlight>
                  <a:srgbClr val="FFFFFF"/>
                </a:highlight>
                <a:uFill>
                  <a:noFill/>
                </a:uFill>
                <a:hlinkClick r:id="rId5">
                  <a:extLst>
                    <a:ext uri="{A12FA001-AC4F-418D-AE19-62706E023703}">
                      <ahyp:hlinkClr val="tx"/>
                    </a:ext>
                  </a:extLst>
                </a:hlinkClick>
              </a:rPr>
              <a:t>hypervisor</a:t>
            </a:r>
            <a:r>
              <a:rPr lang="en-US" sz="3650">
                <a:solidFill>
                  <a:srgbClr val="151515"/>
                </a:solidFill>
                <a:highlight>
                  <a:srgbClr val="FFFFFF"/>
                </a:highlight>
              </a:rPr>
              <a:t> that allows a host machine to run multiple, isolated virtual environments called guests or virtual machines (VMs).</a:t>
            </a:r>
            <a:endParaRPr sz="3650">
              <a:solidFill>
                <a:schemeClr val="dk1"/>
              </a:solidFill>
              <a:highlight>
                <a:srgbClr val="FFFFFF"/>
              </a:highlight>
            </a:endParaRPr>
          </a:p>
          <a:p>
            <a:pPr indent="0" lvl="0" marL="0" rtl="0" algn="just">
              <a:spcBef>
                <a:spcPts val="0"/>
              </a:spcBef>
              <a:spcAft>
                <a:spcPts val="0"/>
              </a:spcAft>
              <a:buNone/>
            </a:pPr>
            <a:r>
              <a:t/>
            </a:r>
            <a:endParaRPr sz="3650">
              <a:solidFill>
                <a:schemeClr val="dk1"/>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ed3b8e1b05_0_12"/>
          <p:cNvSpPr txBox="1"/>
          <p:nvPr/>
        </p:nvSpPr>
        <p:spPr>
          <a:xfrm>
            <a:off x="412650" y="412650"/>
            <a:ext cx="8646300" cy="582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000">
                <a:solidFill>
                  <a:srgbClr val="151515"/>
                </a:solidFill>
                <a:highlight>
                  <a:srgbClr val="FFFFFF"/>
                </a:highlight>
              </a:rPr>
              <a:t>How does KVM work?</a:t>
            </a:r>
            <a:endParaRPr b="1" sz="3000">
              <a:solidFill>
                <a:srgbClr val="151515"/>
              </a:solidFill>
              <a:highlight>
                <a:srgbClr val="FFFFFF"/>
              </a:highlight>
            </a:endParaRPr>
          </a:p>
          <a:p>
            <a:pPr indent="0" lvl="0" marL="0" rtl="0" algn="just">
              <a:spcBef>
                <a:spcPts val="1400"/>
              </a:spcBef>
              <a:spcAft>
                <a:spcPts val="0"/>
              </a:spcAft>
              <a:buNone/>
            </a:pPr>
            <a:r>
              <a:t/>
            </a:r>
            <a:endParaRPr sz="2650">
              <a:solidFill>
                <a:schemeClr val="dk1"/>
              </a:solidFill>
              <a:highlight>
                <a:schemeClr val="lt2"/>
              </a:highlight>
            </a:endParaRPr>
          </a:p>
          <a:p>
            <a:pPr indent="0" lvl="0" marL="0" rtl="0" algn="just">
              <a:spcBef>
                <a:spcPts val="0"/>
              </a:spcBef>
              <a:spcAft>
                <a:spcPts val="0"/>
              </a:spcAft>
              <a:buNone/>
            </a:pPr>
            <a:r>
              <a:rPr lang="en-US" sz="2450">
                <a:solidFill>
                  <a:schemeClr val="dk1"/>
                </a:solidFill>
                <a:highlight>
                  <a:schemeClr val="lt2"/>
                </a:highlight>
              </a:rPr>
              <a:t>KVM converts Linux into a type-1 (bare-metal) hypervisor. All hypervisors need some operating system-level components—such as a memory manager, process scheduler, input/output (I/O) stack, device drivers, security manager, a network stack, and more—to run VMs.</a:t>
            </a:r>
            <a:endParaRPr sz="2450">
              <a:solidFill>
                <a:schemeClr val="dk1"/>
              </a:solidFill>
              <a:highlight>
                <a:schemeClr val="lt2"/>
              </a:highlight>
            </a:endParaRPr>
          </a:p>
          <a:p>
            <a:pPr indent="0" lvl="0" marL="0" rtl="0" algn="just">
              <a:spcBef>
                <a:spcPts val="0"/>
              </a:spcBef>
              <a:spcAft>
                <a:spcPts val="0"/>
              </a:spcAft>
              <a:buNone/>
            </a:pPr>
            <a:r>
              <a:t/>
            </a:r>
            <a:endParaRPr sz="2450">
              <a:solidFill>
                <a:schemeClr val="dk1"/>
              </a:solidFill>
              <a:highlight>
                <a:schemeClr val="lt2"/>
              </a:highlight>
            </a:endParaRPr>
          </a:p>
          <a:p>
            <a:pPr indent="0" lvl="0" marL="0" rtl="0" algn="just">
              <a:spcBef>
                <a:spcPts val="0"/>
              </a:spcBef>
              <a:spcAft>
                <a:spcPts val="0"/>
              </a:spcAft>
              <a:buNone/>
            </a:pPr>
            <a:r>
              <a:rPr lang="en-US" sz="2450">
                <a:solidFill>
                  <a:schemeClr val="dk1"/>
                </a:solidFill>
                <a:highlight>
                  <a:schemeClr val="lt2"/>
                </a:highlight>
              </a:rPr>
              <a:t> KVM has all these components because it’s part of the Linux kernel. Every VM is implemented as a regular Linux process, scheduled by the standard Linux scheduler, with dedicated virtual hardware like a network card, graphics adapter, CPU(s), memory, and disks.</a:t>
            </a:r>
            <a:endParaRPr sz="2450">
              <a:solidFill>
                <a:schemeClr val="dk1"/>
              </a:solidFill>
              <a:highlight>
                <a:schemeClr val="lt2"/>
              </a:highlight>
            </a:endParaRPr>
          </a:p>
          <a:p>
            <a:pPr indent="0" lvl="0" marL="0" rtl="0" algn="just">
              <a:spcBef>
                <a:spcPts val="0"/>
              </a:spcBef>
              <a:spcAft>
                <a:spcPts val="0"/>
              </a:spcAft>
              <a:buNone/>
            </a:pPr>
            <a:r>
              <a:t/>
            </a:r>
            <a:endParaRPr sz="2450">
              <a:solidFill>
                <a:schemeClr val="dk1"/>
              </a:solidFill>
              <a:highlight>
                <a:schemeClr val="lt2"/>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3"/>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3"/>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3"/>
          <p:cNvSpPr/>
          <p:nvPr/>
        </p:nvSpPr>
        <p:spPr>
          <a:xfrm>
            <a:off x="1019555" y="426719"/>
            <a:ext cx="2189988" cy="43586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3"/>
          <p:cNvSpPr/>
          <p:nvPr/>
        </p:nvSpPr>
        <p:spPr>
          <a:xfrm>
            <a:off x="1047673" y="462026"/>
            <a:ext cx="2150440" cy="39649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3"/>
          <p:cNvSpPr/>
          <p:nvPr/>
        </p:nvSpPr>
        <p:spPr>
          <a:xfrm>
            <a:off x="3340608" y="409955"/>
            <a:ext cx="2941319" cy="45262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3"/>
          <p:cNvSpPr/>
          <p:nvPr/>
        </p:nvSpPr>
        <p:spPr>
          <a:xfrm>
            <a:off x="3368802" y="445008"/>
            <a:ext cx="2902204" cy="4135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3"/>
          <p:cNvSpPr/>
          <p:nvPr/>
        </p:nvSpPr>
        <p:spPr>
          <a:xfrm>
            <a:off x="6269735" y="643127"/>
            <a:ext cx="320039" cy="7924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3"/>
          <p:cNvSpPr/>
          <p:nvPr/>
        </p:nvSpPr>
        <p:spPr>
          <a:xfrm>
            <a:off x="6301613" y="698973"/>
            <a:ext cx="273050" cy="0"/>
          </a:xfrm>
          <a:custGeom>
            <a:rect b="b" l="l" r="r" t="t"/>
            <a:pathLst>
              <a:path extrusionOk="0" h="120000" w="273050">
                <a:moveTo>
                  <a:pt x="0" y="0"/>
                </a:moveTo>
                <a:lnTo>
                  <a:pt x="272948" y="0"/>
                </a:lnTo>
              </a:path>
            </a:pathLst>
          </a:custGeom>
          <a:noFill/>
          <a:ln cap="flat" cmpd="sng" w="335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3"/>
          <p:cNvSpPr/>
          <p:nvPr/>
        </p:nvSpPr>
        <p:spPr>
          <a:xfrm>
            <a:off x="6301613" y="682174"/>
            <a:ext cx="273050" cy="33655"/>
          </a:xfrm>
          <a:custGeom>
            <a:rect b="b" l="l" r="r" t="t"/>
            <a:pathLst>
              <a:path extrusionOk="0" h="33654" w="273050">
                <a:moveTo>
                  <a:pt x="0" y="33597"/>
                </a:moveTo>
                <a:lnTo>
                  <a:pt x="272948" y="33597"/>
                </a:lnTo>
                <a:lnTo>
                  <a:pt x="272948" y="0"/>
                </a:lnTo>
                <a:lnTo>
                  <a:pt x="0" y="0"/>
                </a:lnTo>
                <a:lnTo>
                  <a:pt x="0" y="33597"/>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3"/>
          <p:cNvSpPr/>
          <p:nvPr/>
        </p:nvSpPr>
        <p:spPr>
          <a:xfrm>
            <a:off x="1022603" y="1050036"/>
            <a:ext cx="2098548" cy="45262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3"/>
          <p:cNvSpPr/>
          <p:nvPr/>
        </p:nvSpPr>
        <p:spPr>
          <a:xfrm>
            <a:off x="1050797" y="1085088"/>
            <a:ext cx="2058670" cy="41351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3"/>
          <p:cNvSpPr txBox="1"/>
          <p:nvPr/>
        </p:nvSpPr>
        <p:spPr>
          <a:xfrm>
            <a:off x="599948" y="1829562"/>
            <a:ext cx="7867650" cy="4385310"/>
          </a:xfrm>
          <a:prstGeom prst="rect">
            <a:avLst/>
          </a:prstGeom>
          <a:noFill/>
          <a:ln>
            <a:noFill/>
          </a:ln>
        </p:spPr>
        <p:txBody>
          <a:bodyPr anchorCtr="0" anchor="t" bIns="0" lIns="0" spcFirstLastPara="1" rIns="0" wrap="square" tIns="92075">
            <a:spAutoFit/>
          </a:bodyPr>
          <a:lstStyle/>
          <a:p>
            <a:pPr indent="-384175" lvl="0" marL="396875" marR="1278890" rtl="0" algn="l">
              <a:lnSpc>
                <a:spcPct val="80000"/>
              </a:lnSpc>
              <a:spcBef>
                <a:spcPts val="0"/>
              </a:spcBef>
              <a:spcAft>
                <a:spcPts val="0"/>
              </a:spcAft>
              <a:buClr>
                <a:srgbClr val="D16248"/>
              </a:buClr>
              <a:buSzPts val="2050"/>
              <a:buFont typeface="Arial"/>
              <a:buChar char=""/>
            </a:pPr>
            <a:r>
              <a:rPr lang="en-US" sz="2600" u="sng">
                <a:solidFill>
                  <a:srgbClr val="002060"/>
                </a:solidFill>
                <a:latin typeface="Verdana"/>
                <a:ea typeface="Verdana"/>
                <a:cs typeface="Verdana"/>
                <a:sym typeface="Verdana"/>
                <a:hlinkClick r:id="rId11">
                  <a:extLst>
                    <a:ext uri="{A12FA001-AC4F-418D-AE19-62706E023703}">
                      <ahyp:hlinkClr val="tx"/>
                    </a:ext>
                  </a:extLst>
                </a:hlinkClick>
              </a:rPr>
              <a:t>Supports bridging existing host network </a:t>
            </a:r>
            <a:r>
              <a:rPr lang="en-US" sz="2600" u="sng">
                <a:solidFill>
                  <a:srgbClr val="002060"/>
                </a:solidFill>
                <a:latin typeface="Verdana"/>
                <a:ea typeface="Verdana"/>
                <a:cs typeface="Verdana"/>
                <a:sym typeface="Verdana"/>
                <a:hlinkClick r:id="rId12">
                  <a:extLst>
                    <a:ext uri="{A12FA001-AC4F-418D-AE19-62706E023703}">
                      <ahyp:hlinkClr val="tx"/>
                    </a:ext>
                  </a:extLst>
                </a:hlinkClick>
              </a:rPr>
              <a:t> adapters and share physical disk</a:t>
            </a:r>
            <a:endParaRPr sz="2600">
              <a:solidFill>
                <a:srgbClr val="002060"/>
              </a:solidFill>
              <a:latin typeface="Verdana"/>
              <a:ea typeface="Verdana"/>
              <a:cs typeface="Verdana"/>
              <a:sym typeface="Verdana"/>
            </a:endParaRPr>
          </a:p>
          <a:p>
            <a:pPr indent="0" lvl="0" marL="396875" marR="0" rtl="0" algn="l">
              <a:lnSpc>
                <a:spcPct val="95961"/>
              </a:lnSpc>
              <a:spcBef>
                <a:spcPts val="0"/>
              </a:spcBef>
              <a:spcAft>
                <a:spcPts val="0"/>
              </a:spcAft>
              <a:buNone/>
            </a:pPr>
            <a:r>
              <a:rPr lang="en-US" sz="2600" u="sng">
                <a:solidFill>
                  <a:srgbClr val="002060"/>
                </a:solidFill>
                <a:latin typeface="Verdana"/>
                <a:ea typeface="Verdana"/>
                <a:cs typeface="Verdana"/>
                <a:sym typeface="Verdana"/>
                <a:hlinkClick r:id="rId13">
                  <a:extLst>
                    <a:ext uri="{A12FA001-AC4F-418D-AE19-62706E023703}">
                      <ahyp:hlinkClr val="tx"/>
                    </a:ext>
                  </a:extLst>
                </a:hlinkClick>
              </a:rPr>
              <a:t>drives and </a:t>
            </a:r>
            <a:r>
              <a:rPr lang="en-US" sz="2600" u="sng">
                <a:solidFill>
                  <a:srgbClr val="002060"/>
                </a:solidFill>
                <a:latin typeface="Verdana"/>
                <a:ea typeface="Verdana"/>
                <a:cs typeface="Verdana"/>
                <a:sym typeface="Verdana"/>
                <a:hlinkClick r:id="rId14">
                  <a:extLst>
                    <a:ext uri="{A12FA001-AC4F-418D-AE19-62706E023703}">
                      <ahyp:hlinkClr val="tx"/>
                    </a:ext>
                  </a:extLst>
                </a:hlinkClick>
              </a:rPr>
              <a:t>USB </a:t>
            </a:r>
            <a:r>
              <a:rPr lang="en-US" sz="2600" u="sng">
                <a:solidFill>
                  <a:srgbClr val="002060"/>
                </a:solidFill>
                <a:latin typeface="Verdana"/>
                <a:ea typeface="Verdana"/>
                <a:cs typeface="Verdana"/>
                <a:sym typeface="Verdana"/>
                <a:hlinkClick r:id="rId15">
                  <a:extLst>
                    <a:ext uri="{A12FA001-AC4F-418D-AE19-62706E023703}">
                      <ahyp:hlinkClr val="tx"/>
                    </a:ext>
                  </a:extLst>
                </a:hlinkClick>
              </a:rPr>
              <a:t>devices with a vir</a:t>
            </a:r>
            <a:r>
              <a:rPr lang="en-US" sz="2600">
                <a:solidFill>
                  <a:srgbClr val="002060"/>
                </a:solidFill>
                <a:latin typeface="Verdana"/>
                <a:ea typeface="Verdana"/>
                <a:cs typeface="Verdana"/>
                <a:sym typeface="Verdana"/>
              </a:rPr>
              <a:t>tual machine.</a:t>
            </a:r>
            <a:endParaRPr sz="2600">
              <a:solidFill>
                <a:srgbClr val="002060"/>
              </a:solidFill>
              <a:latin typeface="Verdana"/>
              <a:ea typeface="Verdana"/>
              <a:cs typeface="Verdana"/>
              <a:sym typeface="Verdana"/>
            </a:endParaRPr>
          </a:p>
          <a:p>
            <a:pPr indent="-384175" lvl="0" marL="396875" marR="5080" rtl="0" algn="l">
              <a:lnSpc>
                <a:spcPct val="80000"/>
              </a:lnSpc>
              <a:spcBef>
                <a:spcPts val="625"/>
              </a:spcBef>
              <a:spcAft>
                <a:spcPts val="0"/>
              </a:spcAft>
              <a:buClr>
                <a:srgbClr val="D16248"/>
              </a:buClr>
              <a:buSzPts val="2050"/>
              <a:buFont typeface="Arial"/>
              <a:buChar char=""/>
            </a:pPr>
            <a:r>
              <a:rPr lang="en-US" sz="2600">
                <a:solidFill>
                  <a:srgbClr val="002060"/>
                </a:solidFill>
                <a:latin typeface="Verdana"/>
                <a:ea typeface="Verdana"/>
                <a:cs typeface="Verdana"/>
                <a:sym typeface="Verdana"/>
              </a:rPr>
              <a:t>It can simulate disk drives. It can </a:t>
            </a:r>
            <a:r>
              <a:rPr lang="en-US" sz="2600" u="sng">
                <a:solidFill>
                  <a:srgbClr val="002060"/>
                </a:solidFill>
                <a:latin typeface="Verdana"/>
                <a:ea typeface="Verdana"/>
                <a:cs typeface="Verdana"/>
                <a:sym typeface="Verdana"/>
                <a:hlinkClick r:id="rId16">
                  <a:extLst>
                    <a:ext uri="{A12FA001-AC4F-418D-AE19-62706E023703}">
                      <ahyp:hlinkClr val="tx"/>
                    </a:ext>
                  </a:extLst>
                </a:hlinkClick>
              </a:rPr>
              <a:t>mount </a:t>
            </a:r>
            <a:r>
              <a:rPr lang="en-US" sz="2600">
                <a:solidFill>
                  <a:srgbClr val="002060"/>
                </a:solidFill>
                <a:latin typeface="Verdana"/>
                <a:ea typeface="Verdana"/>
                <a:cs typeface="Verdana"/>
                <a:sym typeface="Verdana"/>
              </a:rPr>
              <a:t>an </a:t>
            </a:r>
            <a:r>
              <a:rPr lang="en-US" sz="2600" u="sng">
                <a:solidFill>
                  <a:srgbClr val="002060"/>
                </a:solidFill>
                <a:latin typeface="Verdana"/>
                <a:ea typeface="Verdana"/>
                <a:cs typeface="Verdana"/>
                <a:sym typeface="Verdana"/>
                <a:hlinkClick r:id="rId17">
                  <a:extLst>
                    <a:ext uri="{A12FA001-AC4F-418D-AE19-62706E023703}">
                      <ahyp:hlinkClr val="tx"/>
                    </a:ext>
                  </a:extLst>
                </a:hlinkClick>
              </a:rPr>
              <a:t> existing ISO image file into a virtual optical disc  drive so that the virtual machine sees it as a </a:t>
            </a:r>
            <a:r>
              <a:rPr lang="en-US" sz="2600">
                <a:solidFill>
                  <a:srgbClr val="002060"/>
                </a:solidFill>
                <a:latin typeface="Verdana"/>
                <a:ea typeface="Verdana"/>
                <a:cs typeface="Verdana"/>
                <a:sym typeface="Verdana"/>
              </a:rPr>
              <a:t> real one. Likewise, virtual</a:t>
            </a:r>
            <a:r>
              <a:rPr lang="en-US" sz="2600" u="sng">
                <a:solidFill>
                  <a:srgbClr val="002060"/>
                </a:solidFill>
                <a:latin typeface="Verdana"/>
                <a:ea typeface="Verdana"/>
                <a:cs typeface="Verdana"/>
                <a:sym typeface="Verdana"/>
                <a:hlinkClick r:id="rId18">
                  <a:extLst>
                    <a:ext uri="{A12FA001-AC4F-418D-AE19-62706E023703}">
                      <ahyp:hlinkClr val="tx"/>
                    </a:ext>
                  </a:extLst>
                </a:hlinkClick>
              </a:rPr>
              <a:t> hard disk drives </a:t>
            </a:r>
            <a:r>
              <a:rPr lang="en-US" sz="2600">
                <a:solidFill>
                  <a:srgbClr val="002060"/>
                </a:solidFill>
                <a:latin typeface="Verdana"/>
                <a:ea typeface="Verdana"/>
                <a:cs typeface="Verdana"/>
                <a:sym typeface="Verdana"/>
              </a:rPr>
              <a:t>are  made via</a:t>
            </a:r>
            <a:r>
              <a:rPr lang="en-US" sz="2600" u="sng">
                <a:solidFill>
                  <a:srgbClr val="002060"/>
                </a:solidFill>
                <a:latin typeface="Verdana"/>
                <a:ea typeface="Verdana"/>
                <a:cs typeface="Verdana"/>
                <a:sym typeface="Verdana"/>
                <a:hlinkClick r:id="rId19">
                  <a:extLst>
                    <a:ext uri="{A12FA001-AC4F-418D-AE19-62706E023703}">
                      <ahyp:hlinkClr val="tx"/>
                    </a:ext>
                  </a:extLst>
                </a:hlinkClick>
              </a:rPr>
              <a:t> .vmdk </a:t>
            </a:r>
            <a:r>
              <a:rPr lang="en-US" sz="2600">
                <a:solidFill>
                  <a:srgbClr val="002060"/>
                </a:solidFill>
                <a:latin typeface="Verdana"/>
                <a:ea typeface="Verdana"/>
                <a:cs typeface="Verdana"/>
                <a:sym typeface="Verdana"/>
              </a:rPr>
              <a:t>files</a:t>
            </a:r>
            <a:endParaRPr sz="2600">
              <a:solidFill>
                <a:srgbClr val="002060"/>
              </a:solidFill>
              <a:latin typeface="Verdana"/>
              <a:ea typeface="Verdana"/>
              <a:cs typeface="Verdana"/>
              <a:sym typeface="Verdana"/>
            </a:endParaRPr>
          </a:p>
          <a:p>
            <a:pPr indent="-384175" lvl="0" marL="396875" marR="54610" rtl="0" algn="l">
              <a:lnSpc>
                <a:spcPct val="80000"/>
              </a:lnSpc>
              <a:spcBef>
                <a:spcPts val="625"/>
              </a:spcBef>
              <a:spcAft>
                <a:spcPts val="0"/>
              </a:spcAft>
              <a:buClr>
                <a:srgbClr val="D16248"/>
              </a:buClr>
              <a:buSzPts val="2050"/>
              <a:buFont typeface="Arial"/>
              <a:buChar char=""/>
            </a:pPr>
            <a:r>
              <a:rPr lang="en-US" sz="2600">
                <a:solidFill>
                  <a:srgbClr val="002060"/>
                </a:solidFill>
                <a:latin typeface="Verdana"/>
                <a:ea typeface="Verdana"/>
                <a:cs typeface="Verdana"/>
                <a:sym typeface="Verdana"/>
              </a:rPr>
              <a:t>VMware Workstation can save the state of a  virtual machine (a "snapshot") at any instant.  These snapshots can later be restored,  effectively returning the virtual machine to the  saved state.</a:t>
            </a:r>
            <a:endParaRPr sz="2600">
              <a:solidFill>
                <a:srgbClr val="002060"/>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ed3b8e1b05_0_19"/>
          <p:cNvSpPr txBox="1"/>
          <p:nvPr/>
        </p:nvSpPr>
        <p:spPr>
          <a:xfrm>
            <a:off x="0" y="0"/>
            <a:ext cx="9058800" cy="498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700">
                <a:solidFill>
                  <a:srgbClr val="151515"/>
                </a:solidFill>
                <a:highlight>
                  <a:srgbClr val="FFFFFF"/>
                </a:highlight>
              </a:rPr>
              <a:t>Implementing KVM</a:t>
            </a:r>
            <a:endParaRPr b="1" sz="4000">
              <a:solidFill>
                <a:srgbClr val="151515"/>
              </a:solidFill>
              <a:highlight>
                <a:srgbClr val="FFFFFF"/>
              </a:highlight>
            </a:endParaRPr>
          </a:p>
          <a:p>
            <a:pPr indent="0" lvl="0" marL="0" rtl="0" algn="just">
              <a:spcBef>
                <a:spcPts val="1400"/>
              </a:spcBef>
              <a:spcAft>
                <a:spcPts val="0"/>
              </a:spcAft>
              <a:buNone/>
            </a:pPr>
            <a:r>
              <a:t/>
            </a:r>
            <a:endParaRPr sz="3000">
              <a:solidFill>
                <a:srgbClr val="151515"/>
              </a:solidFill>
              <a:highlight>
                <a:srgbClr val="FFFFFF"/>
              </a:highlight>
            </a:endParaRPr>
          </a:p>
          <a:p>
            <a:pPr indent="0" lvl="0" marL="0" rtl="0" algn="just">
              <a:spcBef>
                <a:spcPts val="0"/>
              </a:spcBef>
              <a:spcAft>
                <a:spcPts val="0"/>
              </a:spcAft>
              <a:buNone/>
            </a:pPr>
            <a:r>
              <a:rPr lang="en-US" sz="3250">
                <a:solidFill>
                  <a:srgbClr val="151515"/>
                </a:solidFill>
                <a:highlight>
                  <a:srgbClr val="FFFFFF"/>
                </a:highlight>
              </a:rPr>
              <a:t>Linux that was released after 2007 and it needs to be installed on X86 hardware that supports virtualization capabilities. </a:t>
            </a:r>
            <a:endParaRPr sz="3250">
              <a:solidFill>
                <a:srgbClr val="151515"/>
              </a:solidFill>
              <a:highlight>
                <a:srgbClr val="FFFFFF"/>
              </a:highlight>
            </a:endParaRPr>
          </a:p>
          <a:p>
            <a:pPr indent="0" lvl="0" marL="0" rtl="0" algn="just">
              <a:spcBef>
                <a:spcPts val="0"/>
              </a:spcBef>
              <a:spcAft>
                <a:spcPts val="0"/>
              </a:spcAft>
              <a:buNone/>
            </a:pPr>
            <a:r>
              <a:rPr lang="en-US" sz="3250">
                <a:solidFill>
                  <a:srgbClr val="151515"/>
                </a:solidFill>
                <a:highlight>
                  <a:srgbClr val="FFFFFF"/>
                </a:highlight>
              </a:rPr>
              <a:t> Load 2 existing modules (a host kernel module and a processor-specific module), an emulator, and any drivers that will help you run additional systems.</a:t>
            </a:r>
            <a:endParaRPr sz="3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d3b8e1b05_0_26"/>
          <p:cNvSpPr txBox="1"/>
          <p:nvPr/>
        </p:nvSpPr>
        <p:spPr>
          <a:xfrm>
            <a:off x="0" y="0"/>
            <a:ext cx="8940900" cy="635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rgbClr val="151515"/>
                </a:solidFill>
                <a:highlight>
                  <a:srgbClr val="FFFFFF"/>
                </a:highlight>
              </a:rPr>
              <a:t>KVM features</a:t>
            </a:r>
            <a:endParaRPr b="1" sz="2400">
              <a:solidFill>
                <a:srgbClr val="151515"/>
              </a:solidFill>
              <a:highlight>
                <a:srgbClr val="FFFFFF"/>
              </a:highlight>
            </a:endParaRPr>
          </a:p>
          <a:p>
            <a:pPr indent="0" lvl="0" marL="0" rtl="0" algn="l">
              <a:lnSpc>
                <a:spcPct val="115000"/>
              </a:lnSpc>
              <a:spcBef>
                <a:spcPts val="1400"/>
              </a:spcBef>
              <a:spcAft>
                <a:spcPts val="0"/>
              </a:spcAft>
              <a:buNone/>
            </a:pPr>
            <a:r>
              <a:rPr lang="en-US" sz="2400">
                <a:solidFill>
                  <a:srgbClr val="151515"/>
                </a:solidFill>
                <a:highlight>
                  <a:srgbClr val="FFFFFF"/>
                </a:highlight>
              </a:rPr>
              <a:t>KVM is part of Linux. Linux is part of KVM. Everything Linux has, KVM has too. But there are specific features that make KVM an enterprise’s preferred hypervisor.</a:t>
            </a:r>
            <a:endParaRPr sz="2400">
              <a:solidFill>
                <a:srgbClr val="151515"/>
              </a:solidFill>
              <a:highlight>
                <a:srgbClr val="FFFFFF"/>
              </a:highlight>
            </a:endParaRPr>
          </a:p>
          <a:p>
            <a:pPr indent="0" lvl="0" marL="0" rtl="0" algn="l">
              <a:lnSpc>
                <a:spcPct val="115000"/>
              </a:lnSpc>
              <a:spcBef>
                <a:spcPts val="0"/>
              </a:spcBef>
              <a:spcAft>
                <a:spcPts val="0"/>
              </a:spcAft>
              <a:buNone/>
            </a:pPr>
            <a:r>
              <a:t/>
            </a:r>
            <a:endParaRPr sz="2400">
              <a:solidFill>
                <a:srgbClr val="151515"/>
              </a:solidFill>
              <a:highlight>
                <a:srgbClr val="FFFFFF"/>
              </a:highlight>
            </a:endParaRPr>
          </a:p>
          <a:p>
            <a:pPr indent="0" lvl="0" marL="0" rtl="0" algn="l">
              <a:lnSpc>
                <a:spcPct val="115000"/>
              </a:lnSpc>
              <a:spcBef>
                <a:spcPts val="0"/>
              </a:spcBef>
              <a:spcAft>
                <a:spcPts val="0"/>
              </a:spcAft>
              <a:buNone/>
            </a:pPr>
            <a:r>
              <a:rPr lang="en-US" sz="2400">
                <a:solidFill>
                  <a:srgbClr val="151515"/>
                </a:solidFill>
                <a:highlight>
                  <a:srgbClr val="FFFFFF"/>
                </a:highlight>
              </a:rPr>
              <a:t>Security</a:t>
            </a:r>
            <a:endParaRPr sz="2400">
              <a:solidFill>
                <a:srgbClr val="151515"/>
              </a:solidFill>
              <a:highlight>
                <a:srgbClr val="FFFFFF"/>
              </a:highlight>
            </a:endParaRPr>
          </a:p>
          <a:p>
            <a:pPr indent="0" lvl="0" marL="0" rtl="0" algn="l">
              <a:lnSpc>
                <a:spcPct val="115000"/>
              </a:lnSpc>
              <a:spcBef>
                <a:spcPts val="0"/>
              </a:spcBef>
              <a:spcAft>
                <a:spcPts val="0"/>
              </a:spcAft>
              <a:buNone/>
            </a:pPr>
            <a:r>
              <a:t/>
            </a:r>
            <a:endParaRPr sz="2400">
              <a:solidFill>
                <a:srgbClr val="151515"/>
              </a:solidFill>
              <a:highlight>
                <a:srgbClr val="FFFFFF"/>
              </a:highlight>
            </a:endParaRPr>
          </a:p>
          <a:p>
            <a:pPr indent="0" lvl="0" marL="0" rtl="0" algn="just">
              <a:lnSpc>
                <a:spcPct val="115000"/>
              </a:lnSpc>
              <a:spcBef>
                <a:spcPts val="0"/>
              </a:spcBef>
              <a:spcAft>
                <a:spcPts val="0"/>
              </a:spcAft>
              <a:buNone/>
            </a:pPr>
            <a:r>
              <a:rPr lang="en-US" sz="1350">
                <a:solidFill>
                  <a:srgbClr val="151515"/>
                </a:solidFill>
                <a:highlight>
                  <a:srgbClr val="FFFFFF"/>
                </a:highlight>
              </a:rPr>
              <a:t>K</a:t>
            </a:r>
            <a:r>
              <a:rPr lang="en-US" sz="1750">
                <a:solidFill>
                  <a:srgbClr val="151515"/>
                </a:solidFill>
                <a:highlight>
                  <a:srgbClr val="FFFFFF"/>
                </a:highlight>
              </a:rPr>
              <a:t>V</a:t>
            </a:r>
            <a:r>
              <a:rPr lang="en-US" sz="2350">
                <a:solidFill>
                  <a:srgbClr val="151515"/>
                </a:solidFill>
                <a:highlight>
                  <a:srgbClr val="FFFFFF"/>
                </a:highlight>
              </a:rPr>
              <a:t>M uses a combination of </a:t>
            </a:r>
            <a:r>
              <a:rPr lang="en-US" sz="2350">
                <a:solidFill>
                  <a:srgbClr val="0066CC"/>
                </a:solidFill>
                <a:highlight>
                  <a:srgbClr val="FFFFFF"/>
                </a:highlight>
                <a:uFill>
                  <a:noFill/>
                </a:uFill>
                <a:hlinkClick r:id="rId3">
                  <a:extLst>
                    <a:ext uri="{A12FA001-AC4F-418D-AE19-62706E023703}">
                      <ahyp:hlinkClr val="tx"/>
                    </a:ext>
                  </a:extLst>
                </a:hlinkClick>
              </a:rPr>
              <a:t>security-enhanced Linux (SELinux)</a:t>
            </a:r>
            <a:r>
              <a:rPr lang="en-US" sz="2350">
                <a:solidFill>
                  <a:srgbClr val="151515"/>
                </a:solidFill>
                <a:highlight>
                  <a:srgbClr val="FFFFFF"/>
                </a:highlight>
              </a:rPr>
              <a:t> and secure virtualization (sVirt) for enhanced VM security and isolation. SELinux establishes security boundaries around VMs. sVirt extends SELinux’s capabilities, allowing Mandatory Access Control (MAC) security to be applied to guest VMs and preventing manual labeling errors.</a:t>
            </a:r>
            <a:endParaRPr sz="3400">
              <a:solidFill>
                <a:srgbClr val="151515"/>
              </a:solidFill>
              <a:highlight>
                <a:srgbClr val="FFFFFF"/>
              </a:highlight>
            </a:endParaRPr>
          </a:p>
          <a:p>
            <a:pPr indent="0" lvl="0" marL="0" rtl="0" algn="just">
              <a:lnSpc>
                <a:spcPct val="115000"/>
              </a:lnSpc>
              <a:spcBef>
                <a:spcPts val="0"/>
              </a:spcBef>
              <a:spcAft>
                <a:spcPts val="0"/>
              </a:spcAft>
              <a:buNone/>
            </a:pPr>
            <a:r>
              <a:t/>
            </a:r>
            <a:endParaRPr sz="3400">
              <a:solidFill>
                <a:srgbClr val="151515"/>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ed3b8e1b05_0_33"/>
          <p:cNvSpPr txBox="1"/>
          <p:nvPr/>
        </p:nvSpPr>
        <p:spPr>
          <a:xfrm>
            <a:off x="0" y="0"/>
            <a:ext cx="9144000" cy="569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800">
                <a:solidFill>
                  <a:srgbClr val="151515"/>
                </a:solidFill>
                <a:highlight>
                  <a:srgbClr val="FFFFFF"/>
                </a:highlight>
              </a:rPr>
              <a:t>Storage </a:t>
            </a:r>
            <a:endParaRPr sz="3800">
              <a:solidFill>
                <a:srgbClr val="151515"/>
              </a:solidFill>
              <a:highlight>
                <a:srgbClr val="FFFFFF"/>
              </a:highlight>
            </a:endParaRPr>
          </a:p>
          <a:p>
            <a:pPr indent="0" lvl="0" marL="0" rtl="0" algn="just">
              <a:spcBef>
                <a:spcPts val="0"/>
              </a:spcBef>
              <a:spcAft>
                <a:spcPts val="0"/>
              </a:spcAft>
              <a:buNone/>
            </a:pPr>
            <a:r>
              <a:rPr lang="en-US" sz="3200">
                <a:solidFill>
                  <a:srgbClr val="151515"/>
                </a:solidFill>
                <a:highlight>
                  <a:srgbClr val="FFFFFF"/>
                </a:highlight>
              </a:rPr>
              <a:t>KVM is able to use any storage supported by Linux, including some local disks and </a:t>
            </a:r>
            <a:r>
              <a:rPr lang="en-US" sz="3200">
                <a:solidFill>
                  <a:srgbClr val="0066CC"/>
                </a:solidFill>
                <a:highlight>
                  <a:srgbClr val="FFFFFF"/>
                </a:highlight>
                <a:uFill>
                  <a:noFill/>
                </a:uFill>
                <a:hlinkClick r:id="rId3">
                  <a:extLst>
                    <a:ext uri="{A12FA001-AC4F-418D-AE19-62706E023703}">
                      <ahyp:hlinkClr val="tx"/>
                    </a:ext>
                  </a:extLst>
                </a:hlinkClick>
              </a:rPr>
              <a:t>network-attached storage (NAS)</a:t>
            </a:r>
            <a:r>
              <a:rPr lang="en-US" sz="3200">
                <a:solidFill>
                  <a:srgbClr val="151515"/>
                </a:solidFill>
                <a:highlight>
                  <a:srgbClr val="FFFFFF"/>
                </a:highlight>
              </a:rPr>
              <a:t>. Multipath I/O may be used to improve storage and provide redundancy. </a:t>
            </a:r>
            <a:endParaRPr sz="3200">
              <a:solidFill>
                <a:srgbClr val="151515"/>
              </a:solidFill>
              <a:highlight>
                <a:srgbClr val="FFFFFF"/>
              </a:highlight>
            </a:endParaRPr>
          </a:p>
          <a:p>
            <a:pPr indent="0" lvl="0" marL="0" rtl="0" algn="just">
              <a:spcBef>
                <a:spcPts val="0"/>
              </a:spcBef>
              <a:spcAft>
                <a:spcPts val="0"/>
              </a:spcAft>
              <a:buNone/>
            </a:pPr>
            <a:r>
              <a:t/>
            </a:r>
            <a:endParaRPr sz="3200">
              <a:solidFill>
                <a:srgbClr val="151515"/>
              </a:solidFill>
              <a:highlight>
                <a:srgbClr val="FFFFFF"/>
              </a:highlight>
            </a:endParaRPr>
          </a:p>
          <a:p>
            <a:pPr indent="0" lvl="0" marL="0" rtl="0" algn="just">
              <a:spcBef>
                <a:spcPts val="0"/>
              </a:spcBef>
              <a:spcAft>
                <a:spcPts val="0"/>
              </a:spcAft>
              <a:buNone/>
            </a:pPr>
            <a:r>
              <a:rPr lang="en-US" sz="3200">
                <a:solidFill>
                  <a:srgbClr val="151515"/>
                </a:solidFill>
                <a:highlight>
                  <a:srgbClr val="FFFFFF"/>
                </a:highlight>
              </a:rPr>
              <a:t>KVM also supports shared file systems so VM images may be shared by multiple hosts. Disk images support thin provisioning, allocating storage on demand rather than all up front.</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ed3b8e1b05_0_39"/>
          <p:cNvSpPr txBox="1"/>
          <p:nvPr/>
        </p:nvSpPr>
        <p:spPr>
          <a:xfrm>
            <a:off x="0" y="0"/>
            <a:ext cx="8705100" cy="4463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3000">
              <a:solidFill>
                <a:srgbClr val="151515"/>
              </a:solidFill>
              <a:highlight>
                <a:srgbClr val="FFFFFF"/>
              </a:highlight>
            </a:endParaRPr>
          </a:p>
          <a:p>
            <a:pPr indent="0" lvl="0" marL="0" rtl="0" algn="just">
              <a:spcBef>
                <a:spcPts val="0"/>
              </a:spcBef>
              <a:spcAft>
                <a:spcPts val="0"/>
              </a:spcAft>
              <a:buNone/>
            </a:pPr>
            <a:r>
              <a:t/>
            </a:r>
            <a:endParaRPr sz="3000">
              <a:solidFill>
                <a:srgbClr val="151515"/>
              </a:solidFill>
              <a:highlight>
                <a:srgbClr val="FFFFFF"/>
              </a:highlight>
            </a:endParaRPr>
          </a:p>
          <a:p>
            <a:pPr indent="0" lvl="0" marL="0" rtl="0" algn="just">
              <a:spcBef>
                <a:spcPts val="0"/>
              </a:spcBef>
              <a:spcAft>
                <a:spcPts val="0"/>
              </a:spcAft>
              <a:buNone/>
            </a:pPr>
            <a:r>
              <a:rPr lang="en-US" sz="3000">
                <a:solidFill>
                  <a:srgbClr val="151515"/>
                </a:solidFill>
                <a:highlight>
                  <a:srgbClr val="FFFFFF"/>
                </a:highlight>
              </a:rPr>
              <a:t> </a:t>
            </a:r>
            <a:r>
              <a:rPr lang="en-US" sz="3400">
                <a:solidFill>
                  <a:srgbClr val="151515"/>
                </a:solidFill>
                <a:highlight>
                  <a:srgbClr val="FFFFFF"/>
                </a:highlight>
              </a:rPr>
              <a:t>Hardware support </a:t>
            </a:r>
            <a:endParaRPr sz="3400">
              <a:solidFill>
                <a:srgbClr val="151515"/>
              </a:solidFill>
              <a:highlight>
                <a:srgbClr val="FFFFFF"/>
              </a:highlight>
            </a:endParaRPr>
          </a:p>
          <a:p>
            <a:pPr indent="0" lvl="0" marL="0" rtl="0" algn="just">
              <a:spcBef>
                <a:spcPts val="0"/>
              </a:spcBef>
              <a:spcAft>
                <a:spcPts val="0"/>
              </a:spcAft>
              <a:buNone/>
            </a:pPr>
            <a:r>
              <a:t/>
            </a:r>
            <a:endParaRPr sz="3400">
              <a:solidFill>
                <a:srgbClr val="151515"/>
              </a:solidFill>
              <a:highlight>
                <a:srgbClr val="FFFFFF"/>
              </a:highlight>
            </a:endParaRPr>
          </a:p>
          <a:p>
            <a:pPr indent="0" lvl="0" marL="0" rtl="0" algn="just">
              <a:spcBef>
                <a:spcPts val="0"/>
              </a:spcBef>
              <a:spcAft>
                <a:spcPts val="0"/>
              </a:spcAft>
              <a:buNone/>
            </a:pPr>
            <a:r>
              <a:rPr lang="en-US" sz="3000">
                <a:solidFill>
                  <a:srgbClr val="151515"/>
                </a:solidFill>
                <a:highlight>
                  <a:srgbClr val="FFFFFF"/>
                </a:highlight>
              </a:rPr>
              <a:t>KVM can use a wide variety of certified Linux-supported hardware platforms. Because hardware vendors regularly contribute to kernel development, the latest hardware features are often rapidly adopted in the Linux kernel.</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ed3b8e1b05_0_45"/>
          <p:cNvSpPr txBox="1"/>
          <p:nvPr/>
        </p:nvSpPr>
        <p:spPr>
          <a:xfrm>
            <a:off x="0" y="0"/>
            <a:ext cx="9144000" cy="420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450">
                <a:solidFill>
                  <a:srgbClr val="151515"/>
                </a:solidFill>
                <a:highlight>
                  <a:srgbClr val="FFFFFF"/>
                </a:highlight>
              </a:rPr>
              <a:t>Memory Management </a:t>
            </a:r>
            <a:endParaRPr sz="3450">
              <a:solidFill>
                <a:srgbClr val="151515"/>
              </a:solidFill>
              <a:highlight>
                <a:srgbClr val="FFFFFF"/>
              </a:highlight>
            </a:endParaRPr>
          </a:p>
          <a:p>
            <a:pPr indent="0" lvl="0" marL="0" rtl="0" algn="just">
              <a:spcBef>
                <a:spcPts val="0"/>
              </a:spcBef>
              <a:spcAft>
                <a:spcPts val="0"/>
              </a:spcAft>
              <a:buNone/>
            </a:pPr>
            <a:r>
              <a:t/>
            </a:r>
            <a:endParaRPr sz="3450">
              <a:solidFill>
                <a:srgbClr val="151515"/>
              </a:solidFill>
              <a:highlight>
                <a:srgbClr val="FFFFFF"/>
              </a:highlight>
            </a:endParaRPr>
          </a:p>
          <a:p>
            <a:pPr indent="0" lvl="0" marL="0" rtl="0" algn="just">
              <a:spcBef>
                <a:spcPts val="0"/>
              </a:spcBef>
              <a:spcAft>
                <a:spcPts val="0"/>
              </a:spcAft>
              <a:buNone/>
            </a:pPr>
            <a:r>
              <a:rPr lang="en-US" sz="2750">
                <a:solidFill>
                  <a:srgbClr val="151515"/>
                </a:solidFill>
                <a:highlight>
                  <a:srgbClr val="FFFFFF"/>
                </a:highlight>
              </a:rPr>
              <a:t>KVM inherits the memory management features of Linux, including non-uniform memory access and kernel same-page merging. </a:t>
            </a:r>
            <a:endParaRPr sz="2750">
              <a:solidFill>
                <a:srgbClr val="151515"/>
              </a:solidFill>
              <a:highlight>
                <a:srgbClr val="FFFFFF"/>
              </a:highlight>
            </a:endParaRPr>
          </a:p>
          <a:p>
            <a:pPr indent="0" lvl="0" marL="0" rtl="0" algn="just">
              <a:spcBef>
                <a:spcPts val="0"/>
              </a:spcBef>
              <a:spcAft>
                <a:spcPts val="0"/>
              </a:spcAft>
              <a:buNone/>
            </a:pPr>
            <a:r>
              <a:t/>
            </a:r>
            <a:endParaRPr sz="2750">
              <a:solidFill>
                <a:srgbClr val="151515"/>
              </a:solidFill>
              <a:highlight>
                <a:srgbClr val="FFFFFF"/>
              </a:highlight>
            </a:endParaRPr>
          </a:p>
          <a:p>
            <a:pPr indent="0" lvl="0" marL="0" rtl="0" algn="just">
              <a:spcBef>
                <a:spcPts val="0"/>
              </a:spcBef>
              <a:spcAft>
                <a:spcPts val="0"/>
              </a:spcAft>
              <a:buNone/>
            </a:pPr>
            <a:r>
              <a:rPr lang="en-US" sz="2750">
                <a:solidFill>
                  <a:srgbClr val="151515"/>
                </a:solidFill>
                <a:highlight>
                  <a:srgbClr val="FFFFFF"/>
                </a:highlight>
              </a:rPr>
              <a:t>The memory of a VM can be swapped, backed by large volumes for better performance, and shared or backed by a disk file.</a:t>
            </a: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ed3b8e1b05_0_51"/>
          <p:cNvSpPr txBox="1"/>
          <p:nvPr/>
        </p:nvSpPr>
        <p:spPr>
          <a:xfrm>
            <a:off x="0" y="0"/>
            <a:ext cx="8272800" cy="5156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550">
                <a:solidFill>
                  <a:srgbClr val="151515"/>
                </a:solidFill>
                <a:highlight>
                  <a:srgbClr val="FFFFFF"/>
                </a:highlight>
              </a:rPr>
              <a:t>Support</a:t>
            </a:r>
            <a:r>
              <a:rPr lang="en-US" sz="3550">
                <a:solidFill>
                  <a:srgbClr val="151515"/>
                </a:solidFill>
                <a:highlight>
                  <a:srgbClr val="FFFFFF"/>
                </a:highlight>
              </a:rPr>
              <a:t> Migration</a:t>
            </a:r>
            <a:r>
              <a:rPr lang="en-US" sz="3150">
                <a:solidFill>
                  <a:srgbClr val="151515"/>
                </a:solidFill>
                <a:highlight>
                  <a:srgbClr val="FFFFFF"/>
                </a:highlight>
              </a:rPr>
              <a:t> </a:t>
            </a:r>
            <a:endParaRPr sz="3150">
              <a:solidFill>
                <a:srgbClr val="151515"/>
              </a:solidFill>
              <a:highlight>
                <a:srgbClr val="FFFFFF"/>
              </a:highlight>
            </a:endParaRPr>
          </a:p>
          <a:p>
            <a:pPr indent="0" lvl="0" marL="0" rtl="0" algn="just">
              <a:spcBef>
                <a:spcPts val="0"/>
              </a:spcBef>
              <a:spcAft>
                <a:spcPts val="0"/>
              </a:spcAft>
              <a:buNone/>
            </a:pPr>
            <a:r>
              <a:t/>
            </a:r>
            <a:endParaRPr sz="3550">
              <a:solidFill>
                <a:srgbClr val="151515"/>
              </a:solidFill>
              <a:highlight>
                <a:srgbClr val="FFFFFF"/>
              </a:highlight>
            </a:endParaRPr>
          </a:p>
          <a:p>
            <a:pPr indent="0" lvl="0" marL="0" rtl="0" algn="just">
              <a:spcBef>
                <a:spcPts val="0"/>
              </a:spcBef>
              <a:spcAft>
                <a:spcPts val="0"/>
              </a:spcAft>
              <a:buNone/>
            </a:pPr>
            <a:r>
              <a:rPr lang="en-US" sz="3150">
                <a:solidFill>
                  <a:srgbClr val="151515"/>
                </a:solidFill>
                <a:highlight>
                  <a:srgbClr val="FFFFFF"/>
                </a:highlight>
              </a:rPr>
              <a:t>KVM supports live migration, which is the ability to move a running VM between physical hosts with no service interruption. The VM remains powered on, network connections remain active, and applications continue to run while the VM is relocated. KVM also saves a VM's current state so it can be stored and resumed later.</a:t>
            </a: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ed3b8e1b05_0_57"/>
          <p:cNvSpPr txBox="1"/>
          <p:nvPr/>
        </p:nvSpPr>
        <p:spPr>
          <a:xfrm>
            <a:off x="0" y="0"/>
            <a:ext cx="8508600" cy="4317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300">
                <a:solidFill>
                  <a:srgbClr val="151515"/>
                </a:solidFill>
                <a:highlight>
                  <a:srgbClr val="FFFFFF"/>
                </a:highlight>
              </a:rPr>
              <a:t>Performance and scalability</a:t>
            </a:r>
            <a:endParaRPr sz="3300">
              <a:solidFill>
                <a:srgbClr val="151515"/>
              </a:solidFill>
              <a:highlight>
                <a:srgbClr val="FFFFFF"/>
              </a:highlight>
            </a:endParaRPr>
          </a:p>
          <a:p>
            <a:pPr indent="0" lvl="0" marL="0" rtl="0" algn="just">
              <a:spcBef>
                <a:spcPts val="0"/>
              </a:spcBef>
              <a:spcAft>
                <a:spcPts val="0"/>
              </a:spcAft>
              <a:buNone/>
            </a:pPr>
            <a:r>
              <a:t/>
            </a:r>
            <a:endParaRPr sz="3300">
              <a:solidFill>
                <a:srgbClr val="151515"/>
              </a:solidFill>
              <a:highlight>
                <a:srgbClr val="FFFFFF"/>
              </a:highlight>
            </a:endParaRPr>
          </a:p>
          <a:p>
            <a:pPr indent="0" lvl="0" marL="0" rtl="0" algn="just">
              <a:spcBef>
                <a:spcPts val="0"/>
              </a:spcBef>
              <a:spcAft>
                <a:spcPts val="0"/>
              </a:spcAft>
              <a:buNone/>
            </a:pPr>
            <a:r>
              <a:t/>
            </a:r>
            <a:endParaRPr sz="3800">
              <a:solidFill>
                <a:srgbClr val="151515"/>
              </a:solidFill>
              <a:highlight>
                <a:srgbClr val="FFFFFF"/>
              </a:highlight>
            </a:endParaRPr>
          </a:p>
          <a:p>
            <a:pPr indent="0" lvl="0" marL="0" rtl="0" algn="just">
              <a:spcBef>
                <a:spcPts val="0"/>
              </a:spcBef>
              <a:spcAft>
                <a:spcPts val="0"/>
              </a:spcAft>
              <a:buNone/>
            </a:pPr>
            <a:r>
              <a:rPr lang="en-US" sz="2350">
                <a:solidFill>
                  <a:srgbClr val="151515"/>
                </a:solidFill>
                <a:highlight>
                  <a:srgbClr val="FFFFFF"/>
                </a:highlight>
              </a:rPr>
              <a:t>KVM inherits the performance of Linux, scaling to match demand load if the number of guest machines and requests increases. </a:t>
            </a:r>
            <a:endParaRPr sz="2350">
              <a:solidFill>
                <a:srgbClr val="151515"/>
              </a:solidFill>
              <a:highlight>
                <a:srgbClr val="FFFFFF"/>
              </a:highlight>
            </a:endParaRPr>
          </a:p>
          <a:p>
            <a:pPr indent="0" lvl="0" marL="0" rtl="0" algn="just">
              <a:spcBef>
                <a:spcPts val="0"/>
              </a:spcBef>
              <a:spcAft>
                <a:spcPts val="0"/>
              </a:spcAft>
              <a:buNone/>
            </a:pPr>
            <a:r>
              <a:t/>
            </a:r>
            <a:endParaRPr sz="2350">
              <a:solidFill>
                <a:srgbClr val="151515"/>
              </a:solidFill>
              <a:highlight>
                <a:srgbClr val="FFFFFF"/>
              </a:highlight>
            </a:endParaRPr>
          </a:p>
          <a:p>
            <a:pPr indent="0" lvl="0" marL="0" rtl="0" algn="just">
              <a:spcBef>
                <a:spcPts val="0"/>
              </a:spcBef>
              <a:spcAft>
                <a:spcPts val="0"/>
              </a:spcAft>
              <a:buNone/>
            </a:pPr>
            <a:r>
              <a:rPr lang="en-US" sz="2350">
                <a:solidFill>
                  <a:srgbClr val="151515"/>
                </a:solidFill>
                <a:highlight>
                  <a:srgbClr val="FFFFFF"/>
                </a:highlight>
              </a:rPr>
              <a:t>KVM allows the most demanding application workloads to be virtualized and is the basis for many enterprise virtualization setups, such as datacenters and private clouds (vi</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7"/>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27"/>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7"/>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7"/>
          <p:cNvSpPr/>
          <p:nvPr/>
        </p:nvSpPr>
        <p:spPr>
          <a:xfrm>
            <a:off x="1048511" y="746759"/>
            <a:ext cx="1150620" cy="4282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7"/>
          <p:cNvSpPr/>
          <p:nvPr/>
        </p:nvSpPr>
        <p:spPr>
          <a:xfrm>
            <a:off x="1079893" y="785113"/>
            <a:ext cx="1105535" cy="383540"/>
          </a:xfrm>
          <a:custGeom>
            <a:rect b="b" l="l" r="r" t="t"/>
            <a:pathLst>
              <a:path extrusionOk="0" h="383540" w="1105535">
                <a:moveTo>
                  <a:pt x="734047" y="0"/>
                </a:moveTo>
                <a:lnTo>
                  <a:pt x="727824" y="0"/>
                </a:lnTo>
                <a:lnTo>
                  <a:pt x="672960" y="383032"/>
                </a:lnTo>
                <a:lnTo>
                  <a:pt x="709917" y="383032"/>
                </a:lnTo>
                <a:lnTo>
                  <a:pt x="747509" y="106934"/>
                </a:lnTo>
                <a:lnTo>
                  <a:pt x="787017" y="106934"/>
                </a:lnTo>
                <a:lnTo>
                  <a:pt x="734047" y="0"/>
                </a:lnTo>
                <a:close/>
              </a:path>
              <a:path extrusionOk="0" h="383540" w="1105535">
                <a:moveTo>
                  <a:pt x="787017" y="106934"/>
                </a:moveTo>
                <a:lnTo>
                  <a:pt x="747509" y="106934"/>
                </a:lnTo>
                <a:lnTo>
                  <a:pt x="884669" y="383032"/>
                </a:lnTo>
                <a:lnTo>
                  <a:pt x="894448" y="383032"/>
                </a:lnTo>
                <a:lnTo>
                  <a:pt x="928403" y="314325"/>
                </a:lnTo>
                <a:lnTo>
                  <a:pt x="889749" y="314325"/>
                </a:lnTo>
                <a:lnTo>
                  <a:pt x="787017" y="106934"/>
                </a:lnTo>
                <a:close/>
              </a:path>
              <a:path extrusionOk="0" h="383540" w="1105535">
                <a:moveTo>
                  <a:pt x="1065848" y="109093"/>
                </a:moveTo>
                <a:lnTo>
                  <a:pt x="1029830" y="109093"/>
                </a:lnTo>
                <a:lnTo>
                  <a:pt x="1067676" y="383032"/>
                </a:lnTo>
                <a:lnTo>
                  <a:pt x="1105268" y="383032"/>
                </a:lnTo>
                <a:lnTo>
                  <a:pt x="1065848" y="109093"/>
                </a:lnTo>
                <a:close/>
              </a:path>
              <a:path extrusionOk="0" h="383540" w="1105535">
                <a:moveTo>
                  <a:pt x="1050150" y="0"/>
                </a:moveTo>
                <a:lnTo>
                  <a:pt x="1044054" y="0"/>
                </a:lnTo>
                <a:lnTo>
                  <a:pt x="889749" y="314325"/>
                </a:lnTo>
                <a:lnTo>
                  <a:pt x="928403" y="314325"/>
                </a:lnTo>
                <a:lnTo>
                  <a:pt x="1029830" y="109093"/>
                </a:lnTo>
                <a:lnTo>
                  <a:pt x="1065848" y="109093"/>
                </a:lnTo>
                <a:lnTo>
                  <a:pt x="1050150" y="0"/>
                </a:lnTo>
                <a:close/>
              </a:path>
              <a:path extrusionOk="0" h="383540" w="1105535">
                <a:moveTo>
                  <a:pt x="328028" y="0"/>
                </a:moveTo>
                <a:lnTo>
                  <a:pt x="286245" y="0"/>
                </a:lnTo>
                <a:lnTo>
                  <a:pt x="450583" y="383032"/>
                </a:lnTo>
                <a:lnTo>
                  <a:pt x="458965" y="383032"/>
                </a:lnTo>
                <a:lnTo>
                  <a:pt x="496893" y="295910"/>
                </a:lnTo>
                <a:lnTo>
                  <a:pt x="454901" y="295910"/>
                </a:lnTo>
                <a:lnTo>
                  <a:pt x="328028" y="0"/>
                </a:lnTo>
                <a:close/>
              </a:path>
              <a:path extrusionOk="0" h="383540" w="1105535">
                <a:moveTo>
                  <a:pt x="625716" y="0"/>
                </a:moveTo>
                <a:lnTo>
                  <a:pt x="583933" y="0"/>
                </a:lnTo>
                <a:lnTo>
                  <a:pt x="454901" y="295910"/>
                </a:lnTo>
                <a:lnTo>
                  <a:pt x="496893" y="295910"/>
                </a:lnTo>
                <a:lnTo>
                  <a:pt x="625716" y="0"/>
                </a:lnTo>
                <a:close/>
              </a:path>
              <a:path extrusionOk="0" h="383540" w="1105535">
                <a:moveTo>
                  <a:pt x="39065" y="0"/>
                </a:moveTo>
                <a:lnTo>
                  <a:pt x="0" y="0"/>
                </a:lnTo>
                <a:lnTo>
                  <a:pt x="0" y="383032"/>
                </a:lnTo>
                <a:lnTo>
                  <a:pt x="39065" y="383032"/>
                </a:lnTo>
                <a:lnTo>
                  <a:pt x="39065" y="204597"/>
                </a:lnTo>
                <a:lnTo>
                  <a:pt x="90401" y="204597"/>
                </a:lnTo>
                <a:lnTo>
                  <a:pt x="59639" y="171831"/>
                </a:lnTo>
                <a:lnTo>
                  <a:pt x="89703" y="143763"/>
                </a:lnTo>
                <a:lnTo>
                  <a:pt x="39065" y="143763"/>
                </a:lnTo>
                <a:lnTo>
                  <a:pt x="39065" y="0"/>
                </a:lnTo>
                <a:close/>
              </a:path>
              <a:path extrusionOk="0" h="383540" w="1105535">
                <a:moveTo>
                  <a:pt x="90401" y="204597"/>
                </a:moveTo>
                <a:lnTo>
                  <a:pt x="39065" y="204597"/>
                </a:lnTo>
                <a:lnTo>
                  <a:pt x="206997" y="383032"/>
                </a:lnTo>
                <a:lnTo>
                  <a:pt x="257924" y="383032"/>
                </a:lnTo>
                <a:lnTo>
                  <a:pt x="90401" y="204597"/>
                </a:lnTo>
                <a:close/>
              </a:path>
              <a:path extrusionOk="0" h="383540" w="1105535">
                <a:moveTo>
                  <a:pt x="243700" y="0"/>
                </a:moveTo>
                <a:lnTo>
                  <a:pt x="192265" y="0"/>
                </a:lnTo>
                <a:lnTo>
                  <a:pt x="39065" y="143763"/>
                </a:lnTo>
                <a:lnTo>
                  <a:pt x="89703" y="143763"/>
                </a:lnTo>
                <a:lnTo>
                  <a:pt x="243700" y="0"/>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7"/>
          <p:cNvSpPr/>
          <p:nvPr/>
        </p:nvSpPr>
        <p:spPr>
          <a:xfrm>
            <a:off x="1752854" y="785113"/>
            <a:ext cx="432434" cy="383540"/>
          </a:xfrm>
          <a:custGeom>
            <a:rect b="b" l="l" r="r" t="t"/>
            <a:pathLst>
              <a:path extrusionOk="0" h="383540" w="432435">
                <a:moveTo>
                  <a:pt x="54863" y="0"/>
                </a:moveTo>
                <a:lnTo>
                  <a:pt x="61087" y="0"/>
                </a:lnTo>
                <a:lnTo>
                  <a:pt x="216788" y="314325"/>
                </a:lnTo>
                <a:lnTo>
                  <a:pt x="371094" y="0"/>
                </a:lnTo>
                <a:lnTo>
                  <a:pt x="377189" y="0"/>
                </a:lnTo>
                <a:lnTo>
                  <a:pt x="432307" y="383032"/>
                </a:lnTo>
                <a:lnTo>
                  <a:pt x="394715" y="383032"/>
                </a:lnTo>
                <a:lnTo>
                  <a:pt x="356869" y="109093"/>
                </a:lnTo>
                <a:lnTo>
                  <a:pt x="221487" y="383032"/>
                </a:lnTo>
                <a:lnTo>
                  <a:pt x="211708" y="383032"/>
                </a:lnTo>
                <a:lnTo>
                  <a:pt x="74548" y="106934"/>
                </a:lnTo>
                <a:lnTo>
                  <a:pt x="36956" y="383032"/>
                </a:lnTo>
                <a:lnTo>
                  <a:pt x="0" y="383032"/>
                </a:lnTo>
                <a:lnTo>
                  <a:pt x="54863"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7"/>
          <p:cNvSpPr/>
          <p:nvPr/>
        </p:nvSpPr>
        <p:spPr>
          <a:xfrm>
            <a:off x="1366138" y="785113"/>
            <a:ext cx="339725" cy="383540"/>
          </a:xfrm>
          <a:custGeom>
            <a:rect b="b" l="l" r="r" t="t"/>
            <a:pathLst>
              <a:path extrusionOk="0" h="383540" w="339725">
                <a:moveTo>
                  <a:pt x="0" y="0"/>
                </a:moveTo>
                <a:lnTo>
                  <a:pt x="41783" y="0"/>
                </a:lnTo>
                <a:lnTo>
                  <a:pt x="168656" y="295910"/>
                </a:lnTo>
                <a:lnTo>
                  <a:pt x="297688" y="0"/>
                </a:lnTo>
                <a:lnTo>
                  <a:pt x="339471" y="0"/>
                </a:lnTo>
                <a:lnTo>
                  <a:pt x="172720" y="383032"/>
                </a:lnTo>
                <a:lnTo>
                  <a:pt x="164338"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7"/>
          <p:cNvSpPr/>
          <p:nvPr/>
        </p:nvSpPr>
        <p:spPr>
          <a:xfrm>
            <a:off x="1079893" y="785113"/>
            <a:ext cx="258445" cy="383540"/>
          </a:xfrm>
          <a:custGeom>
            <a:rect b="b" l="l" r="r" t="t"/>
            <a:pathLst>
              <a:path extrusionOk="0" h="383540" w="258444">
                <a:moveTo>
                  <a:pt x="0" y="0"/>
                </a:moveTo>
                <a:lnTo>
                  <a:pt x="39065" y="0"/>
                </a:lnTo>
                <a:lnTo>
                  <a:pt x="39065" y="143763"/>
                </a:lnTo>
                <a:lnTo>
                  <a:pt x="192265" y="0"/>
                </a:lnTo>
                <a:lnTo>
                  <a:pt x="243700" y="0"/>
                </a:lnTo>
                <a:lnTo>
                  <a:pt x="59639" y="171831"/>
                </a:lnTo>
                <a:lnTo>
                  <a:pt x="257924" y="383032"/>
                </a:lnTo>
                <a:lnTo>
                  <a:pt x="206997" y="383032"/>
                </a:lnTo>
                <a:lnTo>
                  <a:pt x="39065" y="204597"/>
                </a:lnTo>
                <a:lnTo>
                  <a:pt x="39065"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27"/>
          <p:cNvSpPr/>
          <p:nvPr/>
        </p:nvSpPr>
        <p:spPr>
          <a:xfrm>
            <a:off x="2327148" y="963167"/>
            <a:ext cx="320039" cy="7924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27"/>
          <p:cNvSpPr/>
          <p:nvPr/>
        </p:nvSpPr>
        <p:spPr>
          <a:xfrm>
            <a:off x="2359025" y="1019013"/>
            <a:ext cx="273050" cy="0"/>
          </a:xfrm>
          <a:custGeom>
            <a:rect b="b" l="l" r="r" t="t"/>
            <a:pathLst>
              <a:path extrusionOk="0" h="120000" w="273050">
                <a:moveTo>
                  <a:pt x="0" y="0"/>
                </a:moveTo>
                <a:lnTo>
                  <a:pt x="272948" y="0"/>
                </a:lnTo>
              </a:path>
            </a:pathLst>
          </a:custGeom>
          <a:noFill/>
          <a:ln cap="flat" cmpd="sng" w="335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27"/>
          <p:cNvSpPr/>
          <p:nvPr/>
        </p:nvSpPr>
        <p:spPr>
          <a:xfrm>
            <a:off x="2359025" y="1002214"/>
            <a:ext cx="273050" cy="33655"/>
          </a:xfrm>
          <a:custGeom>
            <a:rect b="b" l="l" r="r" t="t"/>
            <a:pathLst>
              <a:path extrusionOk="0" h="33655" w="273050">
                <a:moveTo>
                  <a:pt x="0" y="33597"/>
                </a:moveTo>
                <a:lnTo>
                  <a:pt x="272948" y="33597"/>
                </a:lnTo>
                <a:lnTo>
                  <a:pt x="272948" y="0"/>
                </a:lnTo>
                <a:lnTo>
                  <a:pt x="0" y="0"/>
                </a:lnTo>
                <a:lnTo>
                  <a:pt x="0" y="33597"/>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7"/>
          <p:cNvSpPr/>
          <p:nvPr/>
        </p:nvSpPr>
        <p:spPr>
          <a:xfrm>
            <a:off x="2766060" y="729995"/>
            <a:ext cx="2098548" cy="45262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7"/>
          <p:cNvSpPr/>
          <p:nvPr/>
        </p:nvSpPr>
        <p:spPr>
          <a:xfrm>
            <a:off x="2794254" y="765048"/>
            <a:ext cx="2058670" cy="4135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7"/>
          <p:cNvSpPr txBox="1"/>
          <p:nvPr/>
        </p:nvSpPr>
        <p:spPr>
          <a:xfrm>
            <a:off x="599948" y="1817369"/>
            <a:ext cx="7501890" cy="4415155"/>
          </a:xfrm>
          <a:prstGeom prst="rect">
            <a:avLst/>
          </a:prstGeom>
          <a:noFill/>
          <a:ln>
            <a:noFill/>
          </a:ln>
        </p:spPr>
        <p:txBody>
          <a:bodyPr anchorCtr="0" anchor="t" bIns="0" lIns="0" spcFirstLastPara="1" rIns="0" wrap="square" tIns="104125">
            <a:spAutoFit/>
          </a:bodyPr>
          <a:lstStyle/>
          <a:p>
            <a:pPr indent="-384175" lvl="0" marL="396875" marR="0" rtl="0" algn="l">
              <a:lnSpc>
                <a:spcPct val="100000"/>
              </a:lnSpc>
              <a:spcBef>
                <a:spcPts val="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NPT/EPT support (server boost)</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KSM (share memory with COW)</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Disk image cloning, sharing, snapshot</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Ballooning</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Live migration (nfs as shared storage)</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Save and restore VM</a:t>
            </a:r>
            <a:endParaRPr sz="3000">
              <a:solidFill>
                <a:schemeClr val="dk1"/>
              </a:solidFill>
              <a:latin typeface="Verdana"/>
              <a:ea typeface="Verdana"/>
              <a:cs typeface="Verdana"/>
              <a:sym typeface="Verdana"/>
            </a:endParaRPr>
          </a:p>
          <a:p>
            <a:pPr indent="-488950" lvl="0" marL="501650" marR="0" rtl="0" algn="l">
              <a:lnSpc>
                <a:spcPct val="100000"/>
              </a:lnSpc>
              <a:spcBef>
                <a:spcPts val="725"/>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Virtio paravirtualization</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PCI-passthrough VT-D/IOMMU support</a:t>
            </a:r>
            <a:endParaRPr sz="3000">
              <a:solidFill>
                <a:schemeClr val="dk1"/>
              </a:solidFill>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28"/>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8"/>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8"/>
          <p:cNvSpPr/>
          <p:nvPr/>
        </p:nvSpPr>
        <p:spPr>
          <a:xfrm>
            <a:off x="1048511" y="746759"/>
            <a:ext cx="1150620" cy="4282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28"/>
          <p:cNvSpPr/>
          <p:nvPr/>
        </p:nvSpPr>
        <p:spPr>
          <a:xfrm>
            <a:off x="1079893" y="785113"/>
            <a:ext cx="1105535" cy="383540"/>
          </a:xfrm>
          <a:custGeom>
            <a:rect b="b" l="l" r="r" t="t"/>
            <a:pathLst>
              <a:path extrusionOk="0" h="383540" w="1105535">
                <a:moveTo>
                  <a:pt x="734047" y="0"/>
                </a:moveTo>
                <a:lnTo>
                  <a:pt x="727824" y="0"/>
                </a:lnTo>
                <a:lnTo>
                  <a:pt x="672960" y="383032"/>
                </a:lnTo>
                <a:lnTo>
                  <a:pt x="709917" y="383032"/>
                </a:lnTo>
                <a:lnTo>
                  <a:pt x="747509" y="106934"/>
                </a:lnTo>
                <a:lnTo>
                  <a:pt x="787017" y="106934"/>
                </a:lnTo>
                <a:lnTo>
                  <a:pt x="734047" y="0"/>
                </a:lnTo>
                <a:close/>
              </a:path>
              <a:path extrusionOk="0" h="383540" w="1105535">
                <a:moveTo>
                  <a:pt x="787017" y="106934"/>
                </a:moveTo>
                <a:lnTo>
                  <a:pt x="747509" y="106934"/>
                </a:lnTo>
                <a:lnTo>
                  <a:pt x="884669" y="383032"/>
                </a:lnTo>
                <a:lnTo>
                  <a:pt x="894448" y="383032"/>
                </a:lnTo>
                <a:lnTo>
                  <a:pt x="928403" y="314325"/>
                </a:lnTo>
                <a:lnTo>
                  <a:pt x="889749" y="314325"/>
                </a:lnTo>
                <a:lnTo>
                  <a:pt x="787017" y="106934"/>
                </a:lnTo>
                <a:close/>
              </a:path>
              <a:path extrusionOk="0" h="383540" w="1105535">
                <a:moveTo>
                  <a:pt x="1065848" y="109093"/>
                </a:moveTo>
                <a:lnTo>
                  <a:pt x="1029830" y="109093"/>
                </a:lnTo>
                <a:lnTo>
                  <a:pt x="1067676" y="383032"/>
                </a:lnTo>
                <a:lnTo>
                  <a:pt x="1105268" y="383032"/>
                </a:lnTo>
                <a:lnTo>
                  <a:pt x="1065848" y="109093"/>
                </a:lnTo>
                <a:close/>
              </a:path>
              <a:path extrusionOk="0" h="383540" w="1105535">
                <a:moveTo>
                  <a:pt x="1050150" y="0"/>
                </a:moveTo>
                <a:lnTo>
                  <a:pt x="1044054" y="0"/>
                </a:lnTo>
                <a:lnTo>
                  <a:pt x="889749" y="314325"/>
                </a:lnTo>
                <a:lnTo>
                  <a:pt x="928403" y="314325"/>
                </a:lnTo>
                <a:lnTo>
                  <a:pt x="1029830" y="109093"/>
                </a:lnTo>
                <a:lnTo>
                  <a:pt x="1065848" y="109093"/>
                </a:lnTo>
                <a:lnTo>
                  <a:pt x="1050150" y="0"/>
                </a:lnTo>
                <a:close/>
              </a:path>
              <a:path extrusionOk="0" h="383540" w="1105535">
                <a:moveTo>
                  <a:pt x="328028" y="0"/>
                </a:moveTo>
                <a:lnTo>
                  <a:pt x="286245" y="0"/>
                </a:lnTo>
                <a:lnTo>
                  <a:pt x="450583" y="383032"/>
                </a:lnTo>
                <a:lnTo>
                  <a:pt x="458965" y="383032"/>
                </a:lnTo>
                <a:lnTo>
                  <a:pt x="496893" y="295910"/>
                </a:lnTo>
                <a:lnTo>
                  <a:pt x="454901" y="295910"/>
                </a:lnTo>
                <a:lnTo>
                  <a:pt x="328028" y="0"/>
                </a:lnTo>
                <a:close/>
              </a:path>
              <a:path extrusionOk="0" h="383540" w="1105535">
                <a:moveTo>
                  <a:pt x="625716" y="0"/>
                </a:moveTo>
                <a:lnTo>
                  <a:pt x="583933" y="0"/>
                </a:lnTo>
                <a:lnTo>
                  <a:pt x="454901" y="295910"/>
                </a:lnTo>
                <a:lnTo>
                  <a:pt x="496893" y="295910"/>
                </a:lnTo>
                <a:lnTo>
                  <a:pt x="625716" y="0"/>
                </a:lnTo>
                <a:close/>
              </a:path>
              <a:path extrusionOk="0" h="383540" w="1105535">
                <a:moveTo>
                  <a:pt x="39065" y="0"/>
                </a:moveTo>
                <a:lnTo>
                  <a:pt x="0" y="0"/>
                </a:lnTo>
                <a:lnTo>
                  <a:pt x="0" y="383032"/>
                </a:lnTo>
                <a:lnTo>
                  <a:pt x="39065" y="383032"/>
                </a:lnTo>
                <a:lnTo>
                  <a:pt x="39065" y="204597"/>
                </a:lnTo>
                <a:lnTo>
                  <a:pt x="90401" y="204597"/>
                </a:lnTo>
                <a:lnTo>
                  <a:pt x="59639" y="171831"/>
                </a:lnTo>
                <a:lnTo>
                  <a:pt x="89703" y="143763"/>
                </a:lnTo>
                <a:lnTo>
                  <a:pt x="39065" y="143763"/>
                </a:lnTo>
                <a:lnTo>
                  <a:pt x="39065" y="0"/>
                </a:lnTo>
                <a:close/>
              </a:path>
              <a:path extrusionOk="0" h="383540" w="1105535">
                <a:moveTo>
                  <a:pt x="90401" y="204597"/>
                </a:moveTo>
                <a:lnTo>
                  <a:pt x="39065" y="204597"/>
                </a:lnTo>
                <a:lnTo>
                  <a:pt x="206997" y="383032"/>
                </a:lnTo>
                <a:lnTo>
                  <a:pt x="257924" y="383032"/>
                </a:lnTo>
                <a:lnTo>
                  <a:pt x="90401" y="204597"/>
                </a:lnTo>
                <a:close/>
              </a:path>
              <a:path extrusionOk="0" h="383540" w="1105535">
                <a:moveTo>
                  <a:pt x="243700" y="0"/>
                </a:moveTo>
                <a:lnTo>
                  <a:pt x="192265" y="0"/>
                </a:lnTo>
                <a:lnTo>
                  <a:pt x="39065" y="143763"/>
                </a:lnTo>
                <a:lnTo>
                  <a:pt x="89703" y="143763"/>
                </a:lnTo>
                <a:lnTo>
                  <a:pt x="243700" y="0"/>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8"/>
          <p:cNvSpPr/>
          <p:nvPr/>
        </p:nvSpPr>
        <p:spPr>
          <a:xfrm>
            <a:off x="1752854" y="785113"/>
            <a:ext cx="432434" cy="383540"/>
          </a:xfrm>
          <a:custGeom>
            <a:rect b="b" l="l" r="r" t="t"/>
            <a:pathLst>
              <a:path extrusionOk="0" h="383540" w="432435">
                <a:moveTo>
                  <a:pt x="54863" y="0"/>
                </a:moveTo>
                <a:lnTo>
                  <a:pt x="61087" y="0"/>
                </a:lnTo>
                <a:lnTo>
                  <a:pt x="216788" y="314325"/>
                </a:lnTo>
                <a:lnTo>
                  <a:pt x="371094" y="0"/>
                </a:lnTo>
                <a:lnTo>
                  <a:pt x="377189" y="0"/>
                </a:lnTo>
                <a:lnTo>
                  <a:pt x="432307" y="383032"/>
                </a:lnTo>
                <a:lnTo>
                  <a:pt x="394715" y="383032"/>
                </a:lnTo>
                <a:lnTo>
                  <a:pt x="356869" y="109093"/>
                </a:lnTo>
                <a:lnTo>
                  <a:pt x="221487" y="383032"/>
                </a:lnTo>
                <a:lnTo>
                  <a:pt x="211708" y="383032"/>
                </a:lnTo>
                <a:lnTo>
                  <a:pt x="74548" y="106934"/>
                </a:lnTo>
                <a:lnTo>
                  <a:pt x="36956" y="383032"/>
                </a:lnTo>
                <a:lnTo>
                  <a:pt x="0" y="383032"/>
                </a:lnTo>
                <a:lnTo>
                  <a:pt x="54863"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8"/>
          <p:cNvSpPr/>
          <p:nvPr/>
        </p:nvSpPr>
        <p:spPr>
          <a:xfrm>
            <a:off x="1366138" y="785113"/>
            <a:ext cx="339725" cy="383540"/>
          </a:xfrm>
          <a:custGeom>
            <a:rect b="b" l="l" r="r" t="t"/>
            <a:pathLst>
              <a:path extrusionOk="0" h="383540" w="339725">
                <a:moveTo>
                  <a:pt x="0" y="0"/>
                </a:moveTo>
                <a:lnTo>
                  <a:pt x="41783" y="0"/>
                </a:lnTo>
                <a:lnTo>
                  <a:pt x="168656" y="295910"/>
                </a:lnTo>
                <a:lnTo>
                  <a:pt x="297688" y="0"/>
                </a:lnTo>
                <a:lnTo>
                  <a:pt x="339471" y="0"/>
                </a:lnTo>
                <a:lnTo>
                  <a:pt x="172720" y="383032"/>
                </a:lnTo>
                <a:lnTo>
                  <a:pt x="164338"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28"/>
          <p:cNvSpPr/>
          <p:nvPr/>
        </p:nvSpPr>
        <p:spPr>
          <a:xfrm>
            <a:off x="1079893" y="785113"/>
            <a:ext cx="258445" cy="383540"/>
          </a:xfrm>
          <a:custGeom>
            <a:rect b="b" l="l" r="r" t="t"/>
            <a:pathLst>
              <a:path extrusionOk="0" h="383540" w="258444">
                <a:moveTo>
                  <a:pt x="0" y="0"/>
                </a:moveTo>
                <a:lnTo>
                  <a:pt x="39065" y="0"/>
                </a:lnTo>
                <a:lnTo>
                  <a:pt x="39065" y="143763"/>
                </a:lnTo>
                <a:lnTo>
                  <a:pt x="192265" y="0"/>
                </a:lnTo>
                <a:lnTo>
                  <a:pt x="243700" y="0"/>
                </a:lnTo>
                <a:lnTo>
                  <a:pt x="59639" y="171831"/>
                </a:lnTo>
                <a:lnTo>
                  <a:pt x="257924" y="383032"/>
                </a:lnTo>
                <a:lnTo>
                  <a:pt x="206997" y="383032"/>
                </a:lnTo>
                <a:lnTo>
                  <a:pt x="39065" y="204597"/>
                </a:lnTo>
                <a:lnTo>
                  <a:pt x="39065"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8"/>
          <p:cNvSpPr/>
          <p:nvPr/>
        </p:nvSpPr>
        <p:spPr>
          <a:xfrm>
            <a:off x="2348483" y="969263"/>
            <a:ext cx="188975" cy="7772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28"/>
          <p:cNvSpPr/>
          <p:nvPr/>
        </p:nvSpPr>
        <p:spPr>
          <a:xfrm>
            <a:off x="2379091" y="1024115"/>
            <a:ext cx="143510" cy="0"/>
          </a:xfrm>
          <a:custGeom>
            <a:rect b="b" l="l" r="r" t="t"/>
            <a:pathLst>
              <a:path extrusionOk="0" h="120000" w="143510">
                <a:moveTo>
                  <a:pt x="0" y="0"/>
                </a:moveTo>
                <a:lnTo>
                  <a:pt x="143243" y="0"/>
                </a:lnTo>
              </a:path>
            </a:pathLst>
          </a:custGeom>
          <a:noFill/>
          <a:ln cap="flat" cmpd="sng" w="317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28"/>
          <p:cNvSpPr/>
          <p:nvPr/>
        </p:nvSpPr>
        <p:spPr>
          <a:xfrm>
            <a:off x="2379091" y="1008227"/>
            <a:ext cx="143510" cy="32384"/>
          </a:xfrm>
          <a:custGeom>
            <a:rect b="b" l="l" r="r" t="t"/>
            <a:pathLst>
              <a:path extrusionOk="0" h="32384" w="143510">
                <a:moveTo>
                  <a:pt x="0" y="31775"/>
                </a:moveTo>
                <a:lnTo>
                  <a:pt x="143243" y="31775"/>
                </a:lnTo>
                <a:lnTo>
                  <a:pt x="143243" y="0"/>
                </a:lnTo>
                <a:lnTo>
                  <a:pt x="0" y="0"/>
                </a:lnTo>
                <a:lnTo>
                  <a:pt x="0" y="31775"/>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28"/>
          <p:cNvSpPr/>
          <p:nvPr/>
        </p:nvSpPr>
        <p:spPr>
          <a:xfrm>
            <a:off x="2683764" y="729995"/>
            <a:ext cx="3174491" cy="45262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8"/>
          <p:cNvSpPr/>
          <p:nvPr/>
        </p:nvSpPr>
        <p:spPr>
          <a:xfrm>
            <a:off x="2711576" y="765048"/>
            <a:ext cx="3135249" cy="4135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28"/>
          <p:cNvSpPr txBox="1"/>
          <p:nvPr/>
        </p:nvSpPr>
        <p:spPr>
          <a:xfrm>
            <a:off x="599948" y="1908809"/>
            <a:ext cx="7382509" cy="4140835"/>
          </a:xfrm>
          <a:prstGeom prst="rect">
            <a:avLst/>
          </a:prstGeom>
          <a:noFill/>
          <a:ln>
            <a:noFill/>
          </a:ln>
        </p:spPr>
        <p:txBody>
          <a:bodyPr anchorCtr="0" anchor="t" bIns="0" lIns="0" spcFirstLastPara="1" rIns="0" wrap="square" tIns="12700">
            <a:spAutoFit/>
          </a:bodyPr>
          <a:lstStyle/>
          <a:p>
            <a:pPr indent="-384175" lvl="0" marL="396875" marR="5080" rtl="0" algn="l">
              <a:lnSpc>
                <a:spcPct val="100000"/>
              </a:lnSpc>
              <a:spcBef>
                <a:spcPts val="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Each virtual CPU appears as a regular  Linux process</a:t>
            </a:r>
            <a:endParaRPr sz="3000">
              <a:solidFill>
                <a:schemeClr val="dk1"/>
              </a:solidFill>
              <a:latin typeface="Verdana"/>
              <a:ea typeface="Verdana"/>
              <a:cs typeface="Verdana"/>
              <a:sym typeface="Verdana"/>
            </a:endParaRPr>
          </a:p>
          <a:p>
            <a:pPr indent="-384175" lvl="0" marL="396875" marR="732155"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Emulation is handle by a modified  version of QEMU</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Linux as a VMM</a:t>
            </a:r>
            <a:endParaRPr sz="3000">
              <a:solidFill>
                <a:schemeClr val="dk1"/>
              </a:solidFill>
              <a:latin typeface="Verdana"/>
              <a:ea typeface="Verdana"/>
              <a:cs typeface="Verdana"/>
              <a:sym typeface="Verdana"/>
            </a:endParaRPr>
          </a:p>
          <a:p>
            <a:pPr indent="-488950" lvl="0" marL="501650"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Resource management</a:t>
            </a:r>
            <a:endParaRPr sz="3000">
              <a:solidFill>
                <a:schemeClr val="dk1"/>
              </a:solidFill>
              <a:latin typeface="Verdana"/>
              <a:ea typeface="Verdana"/>
              <a:cs typeface="Verdana"/>
              <a:sym typeface="Verdana"/>
            </a:endParaRPr>
          </a:p>
          <a:p>
            <a:pPr indent="-488950" lvl="0" marL="501650" marR="0" rtl="0" algn="l">
              <a:lnSpc>
                <a:spcPct val="100000"/>
              </a:lnSpc>
              <a:spcBef>
                <a:spcPts val="725"/>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The KVM control interface</a:t>
            </a:r>
            <a:endParaRPr sz="3000">
              <a:solidFill>
                <a:schemeClr val="dk1"/>
              </a:solidFill>
              <a:latin typeface="Verdana"/>
              <a:ea typeface="Verdana"/>
              <a:cs typeface="Verdana"/>
              <a:sym typeface="Verdana"/>
            </a:endParaRPr>
          </a:p>
          <a:p>
            <a:pPr indent="-384175" lvl="0" marL="396875" marR="0" rtl="0" algn="l">
              <a:lnSpc>
                <a:spcPct val="100000"/>
              </a:lnSpc>
              <a:spcBef>
                <a:spcPts val="720"/>
              </a:spcBef>
              <a:spcAft>
                <a:spcPts val="0"/>
              </a:spcAft>
              <a:buClr>
                <a:srgbClr val="D16248"/>
              </a:buClr>
              <a:buSzPts val="2400"/>
              <a:buFont typeface="Arial"/>
              <a:buChar char=""/>
            </a:pPr>
            <a:r>
              <a:rPr lang="en-US" sz="3000">
                <a:solidFill>
                  <a:srgbClr val="FFFFFF"/>
                </a:solidFill>
                <a:latin typeface="Verdana"/>
                <a:ea typeface="Verdana"/>
                <a:cs typeface="Verdana"/>
                <a:sym typeface="Verdana"/>
              </a:rPr>
              <a:t>Emulation of hardware</a:t>
            </a:r>
            <a:endParaRPr sz="3000">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29"/>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29"/>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29"/>
          <p:cNvSpPr/>
          <p:nvPr/>
        </p:nvSpPr>
        <p:spPr>
          <a:xfrm>
            <a:off x="928115" y="428294"/>
            <a:ext cx="7787638" cy="592983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p:nvPr/>
        </p:nvSpPr>
        <p:spPr>
          <a:xfrm>
            <a:off x="1066800" y="304800"/>
            <a:ext cx="7620000" cy="54168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br>
              <a:rPr lang="en-US" sz="1800">
                <a:solidFill>
                  <a:schemeClr val="dk1"/>
                </a:solidFill>
                <a:latin typeface="Calibri"/>
                <a:ea typeface="Calibri"/>
                <a:cs typeface="Calibri"/>
                <a:sym typeface="Calibri"/>
              </a:rPr>
            </a:br>
            <a:r>
              <a:rPr lang="en-US" sz="3600">
                <a:solidFill>
                  <a:schemeClr val="lt2"/>
                </a:solidFill>
                <a:latin typeface="Calibri"/>
                <a:ea typeface="Calibri"/>
                <a:cs typeface="Calibri"/>
                <a:sym typeface="Calibri"/>
              </a:rPr>
              <a:t>Virtual infrastructure</a:t>
            </a:r>
            <a:endParaRPr/>
          </a:p>
          <a:p>
            <a:pPr indent="0" lvl="0" marL="0" marR="0" rtl="0" algn="just">
              <a:spcBef>
                <a:spcPts val="0"/>
              </a:spcBef>
              <a:spcAft>
                <a:spcPts val="0"/>
              </a:spcAft>
              <a:buNone/>
            </a:pPr>
            <a:r>
              <a:t/>
            </a:r>
            <a:endParaRPr sz="3600">
              <a:solidFill>
                <a:schemeClr val="lt2"/>
              </a:solidFill>
              <a:latin typeface="Calibri"/>
              <a:ea typeface="Calibri"/>
              <a:cs typeface="Calibri"/>
              <a:sym typeface="Calibri"/>
            </a:endParaRPr>
          </a:p>
          <a:p>
            <a:pPr indent="0" lvl="0" marL="0" marR="0" rtl="0" algn="just">
              <a:spcBef>
                <a:spcPts val="0"/>
              </a:spcBef>
              <a:spcAft>
                <a:spcPts val="0"/>
              </a:spcAft>
              <a:buNone/>
            </a:pPr>
            <a:r>
              <a:rPr lang="en-US" sz="3200">
                <a:solidFill>
                  <a:schemeClr val="lt2"/>
                </a:solidFill>
                <a:latin typeface="Calibri"/>
                <a:ea typeface="Calibri"/>
                <a:cs typeface="Calibri"/>
                <a:sym typeface="Calibri"/>
              </a:rPr>
              <a:t>Virtual infrastructure is </a:t>
            </a:r>
            <a:r>
              <a:rPr b="1" lang="en-US" sz="3200">
                <a:solidFill>
                  <a:schemeClr val="lt2"/>
                </a:solidFill>
                <a:latin typeface="Calibri"/>
                <a:ea typeface="Calibri"/>
                <a:cs typeface="Calibri"/>
                <a:sym typeface="Calibri"/>
              </a:rPr>
              <a:t>a collection of software-defined components that make up an enterprise IT environment</a:t>
            </a:r>
            <a:r>
              <a:rPr lang="en-US" sz="3200">
                <a:solidFill>
                  <a:schemeClr val="lt2"/>
                </a:solidFill>
                <a:latin typeface="Calibri"/>
                <a:ea typeface="Calibri"/>
                <a:cs typeface="Calibri"/>
                <a:sym typeface="Calibri"/>
              </a:rPr>
              <a:t>. ... By decoupling physical hardware from an operating system, a virtual infrastructure can help organizations achieve greater IT resource utilization, flexibility, scalability and cost savings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p:nvPr/>
        </p:nvSpPr>
        <p:spPr>
          <a:xfrm>
            <a:off x="798576" y="2900172"/>
            <a:ext cx="339852" cy="9250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30"/>
          <p:cNvSpPr/>
          <p:nvPr/>
        </p:nvSpPr>
        <p:spPr>
          <a:xfrm>
            <a:off x="831100" y="2912617"/>
            <a:ext cx="301625" cy="886460"/>
          </a:xfrm>
          <a:custGeom>
            <a:rect b="b" l="l" r="r" t="t"/>
            <a:pathLst>
              <a:path extrusionOk="0" h="886460" w="301625">
                <a:moveTo>
                  <a:pt x="301015" y="0"/>
                </a:moveTo>
                <a:lnTo>
                  <a:pt x="0" y="50546"/>
                </a:lnTo>
                <a:lnTo>
                  <a:pt x="0" y="106299"/>
                </a:lnTo>
                <a:lnTo>
                  <a:pt x="209956" y="176784"/>
                </a:lnTo>
                <a:lnTo>
                  <a:pt x="0" y="246507"/>
                </a:lnTo>
                <a:lnTo>
                  <a:pt x="0" y="302387"/>
                </a:lnTo>
                <a:lnTo>
                  <a:pt x="301015" y="354457"/>
                </a:lnTo>
                <a:lnTo>
                  <a:pt x="301015" y="298577"/>
                </a:lnTo>
                <a:lnTo>
                  <a:pt x="110909" y="265557"/>
                </a:lnTo>
                <a:lnTo>
                  <a:pt x="301015" y="202184"/>
                </a:lnTo>
                <a:lnTo>
                  <a:pt x="301015" y="151637"/>
                </a:lnTo>
                <a:lnTo>
                  <a:pt x="110909" y="87757"/>
                </a:lnTo>
                <a:lnTo>
                  <a:pt x="301015" y="55499"/>
                </a:lnTo>
                <a:lnTo>
                  <a:pt x="301015" y="0"/>
                </a:lnTo>
                <a:close/>
              </a:path>
              <a:path extrusionOk="0" h="886460" w="301625">
                <a:moveTo>
                  <a:pt x="0" y="378206"/>
                </a:moveTo>
                <a:lnTo>
                  <a:pt x="0" y="437007"/>
                </a:lnTo>
                <a:lnTo>
                  <a:pt x="213842" y="513842"/>
                </a:lnTo>
                <a:lnTo>
                  <a:pt x="0" y="589661"/>
                </a:lnTo>
                <a:lnTo>
                  <a:pt x="0" y="648462"/>
                </a:lnTo>
                <a:lnTo>
                  <a:pt x="301015" y="541909"/>
                </a:lnTo>
                <a:lnTo>
                  <a:pt x="301015" y="486664"/>
                </a:lnTo>
                <a:lnTo>
                  <a:pt x="0" y="378206"/>
                </a:lnTo>
                <a:close/>
              </a:path>
              <a:path extrusionOk="0" h="886460" w="301625">
                <a:moveTo>
                  <a:pt x="301015" y="828040"/>
                </a:moveTo>
                <a:lnTo>
                  <a:pt x="0" y="828040"/>
                </a:lnTo>
                <a:lnTo>
                  <a:pt x="0" y="885952"/>
                </a:lnTo>
                <a:lnTo>
                  <a:pt x="301015" y="885952"/>
                </a:lnTo>
                <a:lnTo>
                  <a:pt x="301015" y="828040"/>
                </a:lnTo>
                <a:close/>
              </a:path>
              <a:path extrusionOk="0" h="886460" w="301625">
                <a:moveTo>
                  <a:pt x="0" y="677418"/>
                </a:moveTo>
                <a:lnTo>
                  <a:pt x="0" y="746252"/>
                </a:lnTo>
                <a:lnTo>
                  <a:pt x="103771" y="828040"/>
                </a:lnTo>
                <a:lnTo>
                  <a:pt x="167271" y="828040"/>
                </a:lnTo>
                <a:lnTo>
                  <a:pt x="232771" y="782574"/>
                </a:lnTo>
                <a:lnTo>
                  <a:pt x="134340" y="782574"/>
                </a:lnTo>
                <a:lnTo>
                  <a:pt x="0" y="677418"/>
                </a:lnTo>
                <a:close/>
              </a:path>
              <a:path extrusionOk="0" h="886460" w="301625">
                <a:moveTo>
                  <a:pt x="301015" y="667258"/>
                </a:moveTo>
                <a:lnTo>
                  <a:pt x="134340" y="782574"/>
                </a:lnTo>
                <a:lnTo>
                  <a:pt x="232771" y="782574"/>
                </a:lnTo>
                <a:lnTo>
                  <a:pt x="301015" y="735203"/>
                </a:lnTo>
                <a:lnTo>
                  <a:pt x="301015" y="66725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30"/>
          <p:cNvSpPr/>
          <p:nvPr/>
        </p:nvSpPr>
        <p:spPr>
          <a:xfrm>
            <a:off x="831100" y="2912617"/>
            <a:ext cx="301625" cy="354965"/>
          </a:xfrm>
          <a:custGeom>
            <a:rect b="b" l="l" r="r" t="t"/>
            <a:pathLst>
              <a:path extrusionOk="0" h="354964" w="301625">
                <a:moveTo>
                  <a:pt x="0" y="302387"/>
                </a:moveTo>
                <a:lnTo>
                  <a:pt x="0" y="246507"/>
                </a:lnTo>
                <a:lnTo>
                  <a:pt x="209956" y="176784"/>
                </a:lnTo>
                <a:lnTo>
                  <a:pt x="0" y="106299"/>
                </a:lnTo>
                <a:lnTo>
                  <a:pt x="0" y="50546"/>
                </a:lnTo>
                <a:lnTo>
                  <a:pt x="301015" y="0"/>
                </a:lnTo>
                <a:lnTo>
                  <a:pt x="301015" y="55499"/>
                </a:lnTo>
                <a:lnTo>
                  <a:pt x="110909" y="87757"/>
                </a:lnTo>
                <a:lnTo>
                  <a:pt x="301015" y="151637"/>
                </a:lnTo>
                <a:lnTo>
                  <a:pt x="301015" y="202184"/>
                </a:lnTo>
                <a:lnTo>
                  <a:pt x="110909" y="265557"/>
                </a:lnTo>
                <a:lnTo>
                  <a:pt x="301015" y="298577"/>
                </a:lnTo>
                <a:lnTo>
                  <a:pt x="301015" y="354457"/>
                </a:lnTo>
                <a:lnTo>
                  <a:pt x="0" y="30238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30"/>
          <p:cNvSpPr/>
          <p:nvPr/>
        </p:nvSpPr>
        <p:spPr>
          <a:xfrm>
            <a:off x="831100" y="3290823"/>
            <a:ext cx="301625" cy="270510"/>
          </a:xfrm>
          <a:custGeom>
            <a:rect b="b" l="l" r="r" t="t"/>
            <a:pathLst>
              <a:path extrusionOk="0" h="270510" w="301625">
                <a:moveTo>
                  <a:pt x="0" y="270255"/>
                </a:moveTo>
                <a:lnTo>
                  <a:pt x="0" y="211454"/>
                </a:lnTo>
                <a:lnTo>
                  <a:pt x="213842" y="135636"/>
                </a:lnTo>
                <a:lnTo>
                  <a:pt x="0" y="58800"/>
                </a:lnTo>
                <a:lnTo>
                  <a:pt x="0" y="0"/>
                </a:lnTo>
                <a:lnTo>
                  <a:pt x="301015" y="108458"/>
                </a:lnTo>
                <a:lnTo>
                  <a:pt x="301015" y="163702"/>
                </a:lnTo>
                <a:lnTo>
                  <a:pt x="0" y="270255"/>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0"/>
          <p:cNvSpPr/>
          <p:nvPr/>
        </p:nvSpPr>
        <p:spPr>
          <a:xfrm>
            <a:off x="831100" y="3579876"/>
            <a:ext cx="301625" cy="219075"/>
          </a:xfrm>
          <a:custGeom>
            <a:rect b="b" l="l" r="r" t="t"/>
            <a:pathLst>
              <a:path extrusionOk="0" h="219075" w="301625">
                <a:moveTo>
                  <a:pt x="0" y="218694"/>
                </a:moveTo>
                <a:lnTo>
                  <a:pt x="0" y="160781"/>
                </a:lnTo>
                <a:lnTo>
                  <a:pt x="103771" y="160781"/>
                </a:lnTo>
                <a:lnTo>
                  <a:pt x="0" y="78993"/>
                </a:lnTo>
                <a:lnTo>
                  <a:pt x="0" y="10160"/>
                </a:lnTo>
                <a:lnTo>
                  <a:pt x="134340" y="115316"/>
                </a:lnTo>
                <a:lnTo>
                  <a:pt x="301015" y="0"/>
                </a:lnTo>
                <a:lnTo>
                  <a:pt x="301015" y="67944"/>
                </a:lnTo>
                <a:lnTo>
                  <a:pt x="167271" y="160781"/>
                </a:lnTo>
                <a:lnTo>
                  <a:pt x="301015" y="160781"/>
                </a:lnTo>
                <a:lnTo>
                  <a:pt x="301015" y="218694"/>
                </a:lnTo>
                <a:lnTo>
                  <a:pt x="0" y="218694"/>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30"/>
          <p:cNvSpPr/>
          <p:nvPr/>
        </p:nvSpPr>
        <p:spPr>
          <a:xfrm>
            <a:off x="1365503" y="291084"/>
            <a:ext cx="581025" cy="3017520"/>
          </a:xfrm>
          <a:custGeom>
            <a:rect b="b" l="l" r="r" t="t"/>
            <a:pathLst>
              <a:path extrusionOk="0" h="3017520" w="581025">
                <a:moveTo>
                  <a:pt x="0" y="3017520"/>
                </a:moveTo>
                <a:lnTo>
                  <a:pt x="580644" y="3017520"/>
                </a:lnTo>
                <a:lnTo>
                  <a:pt x="580644" y="0"/>
                </a:lnTo>
                <a:lnTo>
                  <a:pt x="0" y="0"/>
                </a:lnTo>
                <a:lnTo>
                  <a:pt x="0" y="30175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30"/>
          <p:cNvSpPr txBox="1"/>
          <p:nvPr/>
        </p:nvSpPr>
        <p:spPr>
          <a:xfrm rot="-5400000">
            <a:off x="1434039" y="1662819"/>
            <a:ext cx="436880" cy="2743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solidFill>
                  <a:srgbClr val="FFFFFF"/>
                </a:solidFill>
                <a:latin typeface="Verdana"/>
                <a:ea typeface="Verdana"/>
                <a:cs typeface="Verdana"/>
                <a:sym typeface="Verdana"/>
              </a:rPr>
              <a:t>pros</a:t>
            </a:r>
            <a:endParaRPr sz="1600">
              <a:solidFill>
                <a:schemeClr val="dk1"/>
              </a:solidFill>
              <a:latin typeface="Verdana"/>
              <a:ea typeface="Verdana"/>
              <a:cs typeface="Verdana"/>
              <a:sym typeface="Verdana"/>
            </a:endParaRPr>
          </a:p>
        </p:txBody>
      </p:sp>
      <p:sp>
        <p:nvSpPr>
          <p:cNvPr id="395" name="Google Shape;395;p30"/>
          <p:cNvSpPr/>
          <p:nvPr/>
        </p:nvSpPr>
        <p:spPr>
          <a:xfrm>
            <a:off x="1365503" y="3427476"/>
            <a:ext cx="581025" cy="3017520"/>
          </a:xfrm>
          <a:custGeom>
            <a:rect b="b" l="l" r="r" t="t"/>
            <a:pathLst>
              <a:path extrusionOk="0" h="3017520" w="581025">
                <a:moveTo>
                  <a:pt x="0" y="3017520"/>
                </a:moveTo>
                <a:lnTo>
                  <a:pt x="580644" y="3017520"/>
                </a:lnTo>
                <a:lnTo>
                  <a:pt x="580644" y="0"/>
                </a:lnTo>
                <a:lnTo>
                  <a:pt x="0" y="0"/>
                </a:lnTo>
                <a:lnTo>
                  <a:pt x="0" y="30175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30"/>
          <p:cNvSpPr txBox="1"/>
          <p:nvPr/>
        </p:nvSpPr>
        <p:spPr>
          <a:xfrm rot="-5400000">
            <a:off x="1406734" y="4800064"/>
            <a:ext cx="491490" cy="2743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solidFill>
                  <a:srgbClr val="FFFFFF"/>
                </a:solidFill>
                <a:latin typeface="Verdana"/>
                <a:ea typeface="Verdana"/>
                <a:cs typeface="Verdana"/>
                <a:sym typeface="Verdana"/>
              </a:rPr>
              <a:t>cons</a:t>
            </a:r>
            <a:endParaRPr sz="1600">
              <a:solidFill>
                <a:schemeClr val="dk1"/>
              </a:solidFill>
              <a:latin typeface="Verdana"/>
              <a:ea typeface="Verdana"/>
              <a:cs typeface="Verdana"/>
              <a:sym typeface="Verdana"/>
            </a:endParaRPr>
          </a:p>
        </p:txBody>
      </p:sp>
      <p:sp>
        <p:nvSpPr>
          <p:cNvPr id="397" name="Google Shape;397;p30"/>
          <p:cNvSpPr txBox="1"/>
          <p:nvPr/>
        </p:nvSpPr>
        <p:spPr>
          <a:xfrm>
            <a:off x="2165350" y="261366"/>
            <a:ext cx="6473190" cy="5968365"/>
          </a:xfrm>
          <a:prstGeom prst="rect">
            <a:avLst/>
          </a:prstGeom>
          <a:noFill/>
          <a:ln>
            <a:noFill/>
          </a:ln>
        </p:spPr>
        <p:txBody>
          <a:bodyPr anchorCtr="0" anchor="t" bIns="0" lIns="0" spcFirstLastPara="1" rIns="0" wrap="square" tIns="12050">
            <a:spAutoFit/>
          </a:bodyPr>
          <a:lstStyle/>
          <a:p>
            <a:pPr indent="-383540" lvl="0" marL="396240" marR="0" rtl="0" algn="l">
              <a:lnSpc>
                <a:spcPct val="100000"/>
              </a:lnSpc>
              <a:spcBef>
                <a:spcPts val="0"/>
              </a:spcBef>
              <a:spcAft>
                <a:spcPts val="0"/>
              </a:spcAft>
              <a:buClr>
                <a:srgbClr val="D16248"/>
              </a:buClr>
              <a:buSzPts val="1500"/>
              <a:buFont typeface="Arial"/>
              <a:buChar char=""/>
            </a:pPr>
            <a:r>
              <a:rPr lang="en-US" sz="1900">
                <a:solidFill>
                  <a:srgbClr val="FFFFFF"/>
                </a:solidFill>
                <a:latin typeface="Verdana"/>
                <a:ea typeface="Verdana"/>
                <a:cs typeface="Verdana"/>
                <a:sym typeface="Verdana"/>
              </a:rPr>
              <a:t>It is free.</a:t>
            </a:r>
            <a:endParaRPr sz="1900">
              <a:solidFill>
                <a:schemeClr val="dk1"/>
              </a:solidFill>
              <a:latin typeface="Verdana"/>
              <a:ea typeface="Verdana"/>
              <a:cs typeface="Verdana"/>
              <a:sym typeface="Verdana"/>
            </a:endParaRPr>
          </a:p>
          <a:p>
            <a:pPr indent="-383540" lvl="0" marL="396240" marR="0" rtl="0" algn="l">
              <a:lnSpc>
                <a:spcPct val="100000"/>
              </a:lnSpc>
              <a:spcBef>
                <a:spcPts val="0"/>
              </a:spcBef>
              <a:spcAft>
                <a:spcPts val="0"/>
              </a:spcAft>
              <a:buClr>
                <a:srgbClr val="D16248"/>
              </a:buClr>
              <a:buSzPts val="1500"/>
              <a:buFont typeface="Arial"/>
              <a:buChar char=""/>
            </a:pPr>
            <a:r>
              <a:rPr lang="en-US" sz="1900">
                <a:solidFill>
                  <a:srgbClr val="FFFFFF"/>
                </a:solidFill>
                <a:latin typeface="Verdana"/>
                <a:ea typeface="Verdana"/>
                <a:cs typeface="Verdana"/>
                <a:sym typeface="Verdana"/>
              </a:rPr>
              <a:t>It is a part of Linux</a:t>
            </a:r>
            <a:endParaRPr sz="1900">
              <a:solidFill>
                <a:schemeClr val="dk1"/>
              </a:solidFill>
              <a:latin typeface="Verdana"/>
              <a:ea typeface="Verdana"/>
              <a:cs typeface="Verdana"/>
              <a:sym typeface="Verdana"/>
            </a:endParaRPr>
          </a:p>
          <a:p>
            <a:pPr indent="-383540" lvl="0" marL="396240" marR="10160" rtl="0" algn="l">
              <a:lnSpc>
                <a:spcPct val="95789"/>
              </a:lnSpc>
              <a:spcBef>
                <a:spcPts val="445"/>
              </a:spcBef>
              <a:spcAft>
                <a:spcPts val="0"/>
              </a:spcAft>
              <a:buClr>
                <a:srgbClr val="D16248"/>
              </a:buClr>
              <a:buSzPts val="1500"/>
              <a:buFont typeface="Arial"/>
              <a:buChar char=""/>
            </a:pPr>
            <a:r>
              <a:rPr lang="en-US" sz="1900">
                <a:solidFill>
                  <a:srgbClr val="FFFFFF"/>
                </a:solidFill>
                <a:latin typeface="Verdana"/>
                <a:ea typeface="Verdana"/>
                <a:cs typeface="Verdana"/>
                <a:sym typeface="Verdana"/>
              </a:rPr>
              <a:t>Powerful CPU virtualization on Intel and AMD  platforms, leverages hardware virtualization and  Linux kernel, memory management, I/O capabilities</a:t>
            </a:r>
            <a:endParaRPr sz="1900">
              <a:solidFill>
                <a:schemeClr val="dk1"/>
              </a:solidFill>
              <a:latin typeface="Verdana"/>
              <a:ea typeface="Verdana"/>
              <a:cs typeface="Verdana"/>
              <a:sym typeface="Verdana"/>
            </a:endParaRPr>
          </a:p>
          <a:p>
            <a:pPr indent="-383540" lvl="0" marL="396240" marR="0" rtl="0" algn="l">
              <a:lnSpc>
                <a:spcPct val="100000"/>
              </a:lnSpc>
              <a:spcBef>
                <a:spcPts val="25"/>
              </a:spcBef>
              <a:spcAft>
                <a:spcPts val="0"/>
              </a:spcAft>
              <a:buClr>
                <a:srgbClr val="D16248"/>
              </a:buClr>
              <a:buSzPts val="1500"/>
              <a:buFont typeface="Arial"/>
              <a:buChar char=""/>
            </a:pPr>
            <a:r>
              <a:rPr lang="en-US" sz="1900">
                <a:solidFill>
                  <a:srgbClr val="FFFFFF"/>
                </a:solidFill>
                <a:latin typeface="Verdana"/>
                <a:ea typeface="Verdana"/>
                <a:cs typeface="Verdana"/>
                <a:sym typeface="Verdana"/>
              </a:rPr>
              <a:t>Real time scheduling</a:t>
            </a:r>
            <a:endParaRPr sz="1900">
              <a:solidFill>
                <a:schemeClr val="dk1"/>
              </a:solidFill>
              <a:latin typeface="Verdana"/>
              <a:ea typeface="Verdana"/>
              <a:cs typeface="Verdana"/>
              <a:sym typeface="Verdana"/>
            </a:endParaRPr>
          </a:p>
          <a:p>
            <a:pPr indent="-383540" lvl="0" marL="396240" marR="0" rtl="0" algn="l">
              <a:lnSpc>
                <a:spcPct val="100000"/>
              </a:lnSpc>
              <a:spcBef>
                <a:spcPts val="0"/>
              </a:spcBef>
              <a:spcAft>
                <a:spcPts val="0"/>
              </a:spcAft>
              <a:buClr>
                <a:srgbClr val="D16248"/>
              </a:buClr>
              <a:buSzPts val="1500"/>
              <a:buFont typeface="Arial"/>
              <a:buChar char=""/>
            </a:pPr>
            <a:r>
              <a:rPr lang="en-US" sz="1900">
                <a:solidFill>
                  <a:srgbClr val="FFFFFF"/>
                </a:solidFill>
                <a:latin typeface="Verdana"/>
                <a:ea typeface="Verdana"/>
                <a:cs typeface="Verdana"/>
                <a:sym typeface="Verdana"/>
              </a:rPr>
              <a:t>Powerful GUI</a:t>
            </a:r>
            <a:endParaRPr sz="1900">
              <a:solidFill>
                <a:schemeClr val="dk1"/>
              </a:solidFill>
              <a:latin typeface="Verdana"/>
              <a:ea typeface="Verdana"/>
              <a:cs typeface="Verdana"/>
              <a:sym typeface="Verdana"/>
            </a:endParaRPr>
          </a:p>
          <a:p>
            <a:pPr indent="-383540" lvl="0" marL="396240" marR="0" rtl="0" algn="l">
              <a:lnSpc>
                <a:spcPct val="108157"/>
              </a:lnSpc>
              <a:spcBef>
                <a:spcPts val="0"/>
              </a:spcBef>
              <a:spcAft>
                <a:spcPts val="0"/>
              </a:spcAft>
              <a:buClr>
                <a:srgbClr val="D16248"/>
              </a:buClr>
              <a:buSzPts val="1500"/>
              <a:buFont typeface="Arial"/>
              <a:buChar char=""/>
            </a:pPr>
            <a:r>
              <a:rPr lang="en-US" sz="1900">
                <a:solidFill>
                  <a:srgbClr val="FFFFFF"/>
                </a:solidFill>
                <a:latin typeface="Verdana"/>
                <a:ea typeface="Verdana"/>
                <a:cs typeface="Verdana"/>
                <a:sym typeface="Verdana"/>
              </a:rPr>
              <a:t>Powerful command line scripting tools for better</a:t>
            </a:r>
            <a:endParaRPr sz="1900">
              <a:solidFill>
                <a:schemeClr val="dk1"/>
              </a:solidFill>
              <a:latin typeface="Verdana"/>
              <a:ea typeface="Verdana"/>
              <a:cs typeface="Verdana"/>
              <a:sym typeface="Verdana"/>
            </a:endParaRPr>
          </a:p>
          <a:p>
            <a:pPr indent="0" lvl="0" marL="396240" marR="0" rtl="0" algn="l">
              <a:lnSpc>
                <a:spcPct val="108157"/>
              </a:lnSpc>
              <a:spcBef>
                <a:spcPts val="0"/>
              </a:spcBef>
              <a:spcAft>
                <a:spcPts val="0"/>
              </a:spcAft>
              <a:buNone/>
            </a:pPr>
            <a:r>
              <a:rPr lang="en-US" sz="1900">
                <a:solidFill>
                  <a:srgbClr val="FFFFFF"/>
                </a:solidFill>
                <a:latin typeface="Verdana"/>
                <a:ea typeface="Verdana"/>
                <a:cs typeface="Verdana"/>
                <a:sym typeface="Verdana"/>
              </a:rPr>
              <a:t>productivity</a:t>
            </a:r>
            <a:endParaRPr sz="1900">
              <a:solidFill>
                <a:schemeClr val="dk1"/>
              </a:solidFill>
              <a:latin typeface="Verdana"/>
              <a:ea typeface="Verdana"/>
              <a:cs typeface="Verdana"/>
              <a:sym typeface="Verdana"/>
            </a:endParaRPr>
          </a:p>
          <a:p>
            <a:pPr indent="-383540" lvl="0" marL="396240" marR="87630" rtl="0" algn="l">
              <a:lnSpc>
                <a:spcPct val="80000"/>
              </a:lnSpc>
              <a:spcBef>
                <a:spcPts val="455"/>
              </a:spcBef>
              <a:spcAft>
                <a:spcPts val="0"/>
              </a:spcAft>
              <a:buClr>
                <a:srgbClr val="D16248"/>
              </a:buClr>
              <a:buSzPts val="1500"/>
              <a:buFont typeface="Arial"/>
              <a:buChar char=""/>
            </a:pPr>
            <a:r>
              <a:rPr lang="en-US" sz="1900">
                <a:solidFill>
                  <a:srgbClr val="FFFFFF"/>
                </a:solidFill>
                <a:latin typeface="Verdana"/>
                <a:ea typeface="Verdana"/>
                <a:cs typeface="Verdana"/>
                <a:sym typeface="Verdana"/>
              </a:rPr>
              <a:t>Leverages security, kernel capabilities and memory  managemnt of Linux</a:t>
            </a:r>
            <a:endParaRPr sz="1900">
              <a:solidFill>
                <a:schemeClr val="dk1"/>
              </a:solidFill>
              <a:latin typeface="Verdana"/>
              <a:ea typeface="Verdana"/>
              <a:cs typeface="Verdana"/>
              <a:sym typeface="Verdana"/>
            </a:endParaRPr>
          </a:p>
          <a:p>
            <a:pPr indent="-383540" lvl="0" marL="396240" marR="0" rtl="0" algn="l">
              <a:lnSpc>
                <a:spcPct val="100000"/>
              </a:lnSpc>
              <a:spcBef>
                <a:spcPts val="135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A bit dated</a:t>
            </a:r>
            <a:endParaRPr sz="2200">
              <a:solidFill>
                <a:schemeClr val="dk1"/>
              </a:solidFill>
              <a:latin typeface="Verdana"/>
              <a:ea typeface="Verdana"/>
              <a:cs typeface="Verdana"/>
              <a:sym typeface="Verdana"/>
            </a:endParaRPr>
          </a:p>
          <a:p>
            <a:pPr indent="-383540" lvl="0" marL="396240" marR="0" rtl="0" algn="l">
              <a:lnSpc>
                <a:spcPct val="107954"/>
              </a:lnSpc>
              <a:spcBef>
                <a:spcPts val="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Difficult to master for novices and those used</a:t>
            </a:r>
            <a:endParaRPr sz="2200">
              <a:solidFill>
                <a:schemeClr val="dk1"/>
              </a:solidFill>
              <a:latin typeface="Verdana"/>
              <a:ea typeface="Verdana"/>
              <a:cs typeface="Verdana"/>
              <a:sym typeface="Verdana"/>
            </a:endParaRPr>
          </a:p>
          <a:p>
            <a:pPr indent="0" lvl="0" marL="396240" marR="0" rtl="0" algn="l">
              <a:lnSpc>
                <a:spcPct val="107954"/>
              </a:lnSpc>
              <a:spcBef>
                <a:spcPts val="0"/>
              </a:spcBef>
              <a:spcAft>
                <a:spcPts val="0"/>
              </a:spcAft>
              <a:buNone/>
            </a:pPr>
            <a:r>
              <a:rPr lang="en-US" sz="2200">
                <a:solidFill>
                  <a:srgbClr val="FFFFFF"/>
                </a:solidFill>
                <a:latin typeface="Verdana"/>
                <a:ea typeface="Verdana"/>
                <a:cs typeface="Verdana"/>
                <a:sym typeface="Verdana"/>
              </a:rPr>
              <a:t>to GUI based usage</a:t>
            </a:r>
            <a:endParaRPr sz="2200">
              <a:solidFill>
                <a:schemeClr val="dk1"/>
              </a:solidFill>
              <a:latin typeface="Verdana"/>
              <a:ea typeface="Verdana"/>
              <a:cs typeface="Verdana"/>
              <a:sym typeface="Verdana"/>
            </a:endParaRPr>
          </a:p>
          <a:p>
            <a:pPr indent="-383540" lvl="0" marL="396240" marR="671830" rtl="0" algn="l">
              <a:lnSpc>
                <a:spcPct val="95909"/>
              </a:lnSpc>
              <a:spcBef>
                <a:spcPts val="51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Very slow when CPU does not support  virtualization and when it works in QEMU  mode</a:t>
            </a:r>
            <a:endParaRPr sz="2200">
              <a:solidFill>
                <a:schemeClr val="dk1"/>
              </a:solidFill>
              <a:latin typeface="Verdana"/>
              <a:ea typeface="Verdana"/>
              <a:cs typeface="Verdana"/>
              <a:sym typeface="Verdana"/>
            </a:endParaRPr>
          </a:p>
          <a:p>
            <a:pPr indent="-383540" lvl="0" marL="396240" marR="0" rtl="0" algn="l">
              <a:lnSpc>
                <a:spcPct val="100000"/>
              </a:lnSpc>
              <a:spcBef>
                <a:spcPts val="2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Heavy I/O overhead</a:t>
            </a:r>
            <a:endParaRPr sz="2200">
              <a:solidFill>
                <a:schemeClr val="dk1"/>
              </a:solidFill>
              <a:latin typeface="Verdana"/>
              <a:ea typeface="Verdana"/>
              <a:cs typeface="Verdana"/>
              <a:sym typeface="Verdana"/>
            </a:endParaRPr>
          </a:p>
          <a:p>
            <a:pPr indent="-383540" lvl="0" marL="396240" marR="0" rtl="0" algn="l">
              <a:lnSpc>
                <a:spcPct val="100000"/>
              </a:lnSpc>
              <a:spcBef>
                <a:spcPts val="5"/>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Lack of flexibility in device assignment</a:t>
            </a:r>
            <a:endParaRPr sz="2200">
              <a:solidFill>
                <a:schemeClr val="dk1"/>
              </a:solidFill>
              <a:latin typeface="Verdana"/>
              <a:ea typeface="Verdana"/>
              <a:cs typeface="Verdana"/>
              <a:sym typeface="Verdana"/>
            </a:endParaRPr>
          </a:p>
          <a:p>
            <a:pPr indent="-383540" lvl="0" marL="396240" marR="0" rtl="0" algn="l">
              <a:lnSpc>
                <a:spcPct val="100000"/>
              </a:lnSpc>
              <a:spcBef>
                <a:spcPts val="0"/>
              </a:spcBef>
              <a:spcAft>
                <a:spcPts val="0"/>
              </a:spcAft>
              <a:buClr>
                <a:srgbClr val="D16248"/>
              </a:buClr>
              <a:buSzPts val="1750"/>
              <a:buFont typeface="Arial"/>
              <a:buChar char=""/>
            </a:pPr>
            <a:r>
              <a:rPr lang="en-US" sz="2200">
                <a:solidFill>
                  <a:srgbClr val="FFFFFF"/>
                </a:solidFill>
                <a:latin typeface="Verdana"/>
                <a:ea typeface="Verdana"/>
                <a:cs typeface="Verdana"/>
                <a:sym typeface="Verdana"/>
              </a:rPr>
              <a:t>Issues in memory and power management</a:t>
            </a:r>
            <a:endParaRPr sz="2200">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1"/>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31"/>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31"/>
          <p:cNvSpPr/>
          <p:nvPr/>
        </p:nvSpPr>
        <p:spPr>
          <a:xfrm>
            <a:off x="7853171" y="4957775"/>
            <a:ext cx="1290827" cy="18861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31"/>
          <p:cNvSpPr/>
          <p:nvPr/>
        </p:nvSpPr>
        <p:spPr>
          <a:xfrm>
            <a:off x="5178552" y="1956816"/>
            <a:ext cx="3296411" cy="5760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31"/>
          <p:cNvSpPr/>
          <p:nvPr/>
        </p:nvSpPr>
        <p:spPr>
          <a:xfrm>
            <a:off x="5208142" y="1993645"/>
            <a:ext cx="3254629" cy="53428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31"/>
          <p:cNvSpPr/>
          <p:nvPr/>
        </p:nvSpPr>
        <p:spPr>
          <a:xfrm>
            <a:off x="3336797" y="2777108"/>
            <a:ext cx="5139817" cy="29667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31"/>
          <p:cNvSpPr/>
          <p:nvPr/>
        </p:nvSpPr>
        <p:spPr>
          <a:xfrm>
            <a:off x="5535803" y="3234308"/>
            <a:ext cx="2948940" cy="29667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31"/>
          <p:cNvSpPr/>
          <p:nvPr/>
        </p:nvSpPr>
        <p:spPr>
          <a:xfrm>
            <a:off x="3474339" y="3696080"/>
            <a:ext cx="1290955" cy="287655"/>
          </a:xfrm>
          <a:custGeom>
            <a:rect b="b" l="l" r="r" t="t"/>
            <a:pathLst>
              <a:path extrusionOk="0" h="287654" w="1290954">
                <a:moveTo>
                  <a:pt x="262509" y="239649"/>
                </a:moveTo>
                <a:lnTo>
                  <a:pt x="249809" y="239649"/>
                </a:lnTo>
                <a:lnTo>
                  <a:pt x="244475" y="241935"/>
                </a:lnTo>
                <a:lnTo>
                  <a:pt x="239902" y="246380"/>
                </a:lnTo>
                <a:lnTo>
                  <a:pt x="235458" y="250825"/>
                </a:lnTo>
                <a:lnTo>
                  <a:pt x="233299" y="256286"/>
                </a:lnTo>
                <a:lnTo>
                  <a:pt x="233299" y="269113"/>
                </a:lnTo>
                <a:lnTo>
                  <a:pt x="235458" y="274447"/>
                </a:lnTo>
                <a:lnTo>
                  <a:pt x="239902" y="279019"/>
                </a:lnTo>
                <a:lnTo>
                  <a:pt x="244475" y="283591"/>
                </a:lnTo>
                <a:lnTo>
                  <a:pt x="249809" y="285750"/>
                </a:lnTo>
                <a:lnTo>
                  <a:pt x="262509" y="285750"/>
                </a:lnTo>
                <a:lnTo>
                  <a:pt x="267843" y="283591"/>
                </a:lnTo>
                <a:lnTo>
                  <a:pt x="276733" y="274447"/>
                </a:lnTo>
                <a:lnTo>
                  <a:pt x="279019" y="269113"/>
                </a:lnTo>
                <a:lnTo>
                  <a:pt x="279019" y="256286"/>
                </a:lnTo>
                <a:lnTo>
                  <a:pt x="276733" y="250825"/>
                </a:lnTo>
                <a:lnTo>
                  <a:pt x="267843" y="241935"/>
                </a:lnTo>
                <a:lnTo>
                  <a:pt x="262509" y="239649"/>
                </a:lnTo>
                <a:close/>
              </a:path>
              <a:path extrusionOk="0" h="287654" w="1290954">
                <a:moveTo>
                  <a:pt x="988187" y="6985"/>
                </a:moveTo>
                <a:lnTo>
                  <a:pt x="981583" y="6985"/>
                </a:lnTo>
                <a:lnTo>
                  <a:pt x="852297" y="280543"/>
                </a:lnTo>
                <a:lnTo>
                  <a:pt x="882776" y="280543"/>
                </a:lnTo>
                <a:lnTo>
                  <a:pt x="925322" y="190500"/>
                </a:lnTo>
                <a:lnTo>
                  <a:pt x="1073810" y="190500"/>
                </a:lnTo>
                <a:lnTo>
                  <a:pt x="1061485" y="164084"/>
                </a:lnTo>
                <a:lnTo>
                  <a:pt x="937895" y="164084"/>
                </a:lnTo>
                <a:lnTo>
                  <a:pt x="984758" y="65024"/>
                </a:lnTo>
                <a:lnTo>
                  <a:pt x="1015266" y="65024"/>
                </a:lnTo>
                <a:lnTo>
                  <a:pt x="988187" y="6985"/>
                </a:lnTo>
                <a:close/>
              </a:path>
              <a:path extrusionOk="0" h="287654" w="1290954">
                <a:moveTo>
                  <a:pt x="1073810" y="190500"/>
                </a:moveTo>
                <a:lnTo>
                  <a:pt x="1043305" y="190500"/>
                </a:lnTo>
                <a:lnTo>
                  <a:pt x="1086358" y="280543"/>
                </a:lnTo>
                <a:lnTo>
                  <a:pt x="1115822" y="280543"/>
                </a:lnTo>
                <a:lnTo>
                  <a:pt x="1073810" y="190500"/>
                </a:lnTo>
                <a:close/>
              </a:path>
              <a:path extrusionOk="0" h="287654" w="1290954">
                <a:moveTo>
                  <a:pt x="1015266" y="65024"/>
                </a:moveTo>
                <a:lnTo>
                  <a:pt x="984758" y="65024"/>
                </a:lnTo>
                <a:lnTo>
                  <a:pt x="1031494" y="164084"/>
                </a:lnTo>
                <a:lnTo>
                  <a:pt x="1061485" y="164084"/>
                </a:lnTo>
                <a:lnTo>
                  <a:pt x="1015266" y="65024"/>
                </a:lnTo>
                <a:close/>
              </a:path>
              <a:path extrusionOk="0" h="287654" w="1290954">
                <a:moveTo>
                  <a:pt x="496570" y="6985"/>
                </a:moveTo>
                <a:lnTo>
                  <a:pt x="442087" y="6985"/>
                </a:lnTo>
                <a:lnTo>
                  <a:pt x="442087" y="280543"/>
                </a:lnTo>
                <a:lnTo>
                  <a:pt x="469391" y="280543"/>
                </a:lnTo>
                <a:lnTo>
                  <a:pt x="469391" y="153543"/>
                </a:lnTo>
                <a:lnTo>
                  <a:pt x="518668" y="153543"/>
                </a:lnTo>
                <a:lnTo>
                  <a:pt x="561923" y="148488"/>
                </a:lnTo>
                <a:lnTo>
                  <a:pt x="596830" y="127127"/>
                </a:lnTo>
                <a:lnTo>
                  <a:pt x="516509" y="127127"/>
                </a:lnTo>
                <a:lnTo>
                  <a:pt x="469391" y="126746"/>
                </a:lnTo>
                <a:lnTo>
                  <a:pt x="469391" y="33782"/>
                </a:lnTo>
                <a:lnTo>
                  <a:pt x="597169" y="33782"/>
                </a:lnTo>
                <a:lnTo>
                  <a:pt x="589724" y="26187"/>
                </a:lnTo>
                <a:lnTo>
                  <a:pt x="548362" y="9020"/>
                </a:lnTo>
                <a:lnTo>
                  <a:pt x="517501" y="7203"/>
                </a:lnTo>
                <a:lnTo>
                  <a:pt x="496570" y="6985"/>
                </a:lnTo>
                <a:close/>
              </a:path>
              <a:path extrusionOk="0" h="287654" w="1290954">
                <a:moveTo>
                  <a:pt x="518668" y="153543"/>
                </a:moveTo>
                <a:lnTo>
                  <a:pt x="484886" y="153543"/>
                </a:lnTo>
                <a:lnTo>
                  <a:pt x="583311" y="280543"/>
                </a:lnTo>
                <a:lnTo>
                  <a:pt x="617093" y="280543"/>
                </a:lnTo>
                <a:lnTo>
                  <a:pt x="518668" y="153543"/>
                </a:lnTo>
                <a:close/>
              </a:path>
              <a:path extrusionOk="0" h="287654" w="1290954">
                <a:moveTo>
                  <a:pt x="597169" y="33782"/>
                </a:moveTo>
                <a:lnTo>
                  <a:pt x="517651" y="33782"/>
                </a:lnTo>
                <a:lnTo>
                  <a:pt x="530729" y="34071"/>
                </a:lnTo>
                <a:lnTo>
                  <a:pt x="541782" y="34956"/>
                </a:lnTo>
                <a:lnTo>
                  <a:pt x="577469" y="54610"/>
                </a:lnTo>
                <a:lnTo>
                  <a:pt x="584962" y="79629"/>
                </a:lnTo>
                <a:lnTo>
                  <a:pt x="584489" y="86584"/>
                </a:lnTo>
                <a:lnTo>
                  <a:pt x="563237" y="118945"/>
                </a:lnTo>
                <a:lnTo>
                  <a:pt x="516509" y="127127"/>
                </a:lnTo>
                <a:lnTo>
                  <a:pt x="596830" y="127127"/>
                </a:lnTo>
                <a:lnTo>
                  <a:pt x="612511" y="90586"/>
                </a:lnTo>
                <a:lnTo>
                  <a:pt x="613156" y="79756"/>
                </a:lnTo>
                <a:lnTo>
                  <a:pt x="612203" y="66869"/>
                </a:lnTo>
                <a:lnTo>
                  <a:pt x="609346" y="55054"/>
                </a:lnTo>
                <a:lnTo>
                  <a:pt x="604583" y="44287"/>
                </a:lnTo>
                <a:lnTo>
                  <a:pt x="597915" y="34544"/>
                </a:lnTo>
                <a:lnTo>
                  <a:pt x="597169" y="33782"/>
                </a:lnTo>
                <a:close/>
              </a:path>
              <a:path extrusionOk="0" h="287654" w="1290954">
                <a:moveTo>
                  <a:pt x="1185672" y="6985"/>
                </a:moveTo>
                <a:lnTo>
                  <a:pt x="1158366" y="6985"/>
                </a:lnTo>
                <a:lnTo>
                  <a:pt x="1158366" y="280543"/>
                </a:lnTo>
                <a:lnTo>
                  <a:pt x="1290955" y="280543"/>
                </a:lnTo>
                <a:lnTo>
                  <a:pt x="1290955" y="254127"/>
                </a:lnTo>
                <a:lnTo>
                  <a:pt x="1185672" y="254127"/>
                </a:lnTo>
                <a:lnTo>
                  <a:pt x="1185672" y="6985"/>
                </a:lnTo>
                <a:close/>
              </a:path>
              <a:path extrusionOk="0" h="287654" w="1290954">
                <a:moveTo>
                  <a:pt x="829183" y="6985"/>
                </a:moveTo>
                <a:lnTo>
                  <a:pt x="672338" y="6985"/>
                </a:lnTo>
                <a:lnTo>
                  <a:pt x="672338" y="280543"/>
                </a:lnTo>
                <a:lnTo>
                  <a:pt x="828166" y="280543"/>
                </a:lnTo>
                <a:lnTo>
                  <a:pt x="828166" y="253873"/>
                </a:lnTo>
                <a:lnTo>
                  <a:pt x="699770" y="253873"/>
                </a:lnTo>
                <a:lnTo>
                  <a:pt x="699770" y="146304"/>
                </a:lnTo>
                <a:lnTo>
                  <a:pt x="828166" y="146304"/>
                </a:lnTo>
                <a:lnTo>
                  <a:pt x="828166" y="119507"/>
                </a:lnTo>
                <a:lnTo>
                  <a:pt x="699770" y="119507"/>
                </a:lnTo>
                <a:lnTo>
                  <a:pt x="699770" y="33782"/>
                </a:lnTo>
                <a:lnTo>
                  <a:pt x="829183" y="33782"/>
                </a:lnTo>
                <a:lnTo>
                  <a:pt x="829183" y="6985"/>
                </a:lnTo>
                <a:close/>
              </a:path>
              <a:path extrusionOk="0" h="287654" w="1290954">
                <a:moveTo>
                  <a:pt x="26797" y="207264"/>
                </a:moveTo>
                <a:lnTo>
                  <a:pt x="0" y="207264"/>
                </a:lnTo>
                <a:lnTo>
                  <a:pt x="4643" y="225790"/>
                </a:lnTo>
                <a:lnTo>
                  <a:pt x="30861" y="267081"/>
                </a:lnTo>
                <a:lnTo>
                  <a:pt x="72937" y="286244"/>
                </a:lnTo>
                <a:lnTo>
                  <a:pt x="89915" y="287528"/>
                </a:lnTo>
                <a:lnTo>
                  <a:pt x="102675" y="286793"/>
                </a:lnTo>
                <a:lnTo>
                  <a:pt x="147383" y="269585"/>
                </a:lnTo>
                <a:lnTo>
                  <a:pt x="157386" y="260858"/>
                </a:lnTo>
                <a:lnTo>
                  <a:pt x="90297" y="260858"/>
                </a:lnTo>
                <a:lnTo>
                  <a:pt x="77745" y="259927"/>
                </a:lnTo>
                <a:lnTo>
                  <a:pt x="40905" y="238964"/>
                </a:lnTo>
                <a:lnTo>
                  <a:pt x="30722" y="219672"/>
                </a:lnTo>
                <a:lnTo>
                  <a:pt x="26797" y="207264"/>
                </a:lnTo>
                <a:close/>
              </a:path>
              <a:path extrusionOk="0" h="287654" w="1290954">
                <a:moveTo>
                  <a:pt x="150717" y="26670"/>
                </a:moveTo>
                <a:lnTo>
                  <a:pt x="89281" y="26670"/>
                </a:lnTo>
                <a:lnTo>
                  <a:pt x="99738" y="27479"/>
                </a:lnTo>
                <a:lnTo>
                  <a:pt x="109220" y="29908"/>
                </a:lnTo>
                <a:lnTo>
                  <a:pt x="138689" y="61966"/>
                </a:lnTo>
                <a:lnTo>
                  <a:pt x="139573" y="78613"/>
                </a:lnTo>
                <a:lnTo>
                  <a:pt x="137287" y="86106"/>
                </a:lnTo>
                <a:lnTo>
                  <a:pt x="102199" y="112635"/>
                </a:lnTo>
                <a:lnTo>
                  <a:pt x="75946" y="116332"/>
                </a:lnTo>
                <a:lnTo>
                  <a:pt x="75946" y="141478"/>
                </a:lnTo>
                <a:lnTo>
                  <a:pt x="114290" y="146996"/>
                </a:lnTo>
                <a:lnTo>
                  <a:pt x="147065" y="171196"/>
                </a:lnTo>
                <a:lnTo>
                  <a:pt x="156083" y="201168"/>
                </a:lnTo>
                <a:lnTo>
                  <a:pt x="154961" y="212788"/>
                </a:lnTo>
                <a:lnTo>
                  <a:pt x="128283" y="250838"/>
                </a:lnTo>
                <a:lnTo>
                  <a:pt x="90297" y="260858"/>
                </a:lnTo>
                <a:lnTo>
                  <a:pt x="157386" y="260858"/>
                </a:lnTo>
                <a:lnTo>
                  <a:pt x="180022" y="221630"/>
                </a:lnTo>
                <a:lnTo>
                  <a:pt x="183134" y="198882"/>
                </a:lnTo>
                <a:lnTo>
                  <a:pt x="182014" y="185763"/>
                </a:lnTo>
                <a:lnTo>
                  <a:pt x="165226" y="150241"/>
                </a:lnTo>
                <a:lnTo>
                  <a:pt x="132841" y="126746"/>
                </a:lnTo>
                <a:lnTo>
                  <a:pt x="148250" y="115530"/>
                </a:lnTo>
                <a:lnTo>
                  <a:pt x="159242" y="102457"/>
                </a:lnTo>
                <a:lnTo>
                  <a:pt x="165828" y="87526"/>
                </a:lnTo>
                <a:lnTo>
                  <a:pt x="168021" y="70739"/>
                </a:lnTo>
                <a:lnTo>
                  <a:pt x="167380" y="61805"/>
                </a:lnTo>
                <a:lnTo>
                  <a:pt x="165465" y="53086"/>
                </a:lnTo>
                <a:lnTo>
                  <a:pt x="162288" y="44557"/>
                </a:lnTo>
                <a:lnTo>
                  <a:pt x="157861" y="36195"/>
                </a:lnTo>
                <a:lnTo>
                  <a:pt x="152288" y="28334"/>
                </a:lnTo>
                <a:lnTo>
                  <a:pt x="150717" y="26670"/>
                </a:lnTo>
                <a:close/>
              </a:path>
              <a:path extrusionOk="0" h="287654" w="1290954">
                <a:moveTo>
                  <a:pt x="89281" y="0"/>
                </a:moveTo>
                <a:lnTo>
                  <a:pt x="49615" y="10287"/>
                </a:lnTo>
                <a:lnTo>
                  <a:pt x="20272" y="40417"/>
                </a:lnTo>
                <a:lnTo>
                  <a:pt x="9144" y="70358"/>
                </a:lnTo>
                <a:lnTo>
                  <a:pt x="37084" y="70358"/>
                </a:lnTo>
                <a:lnTo>
                  <a:pt x="41798" y="59328"/>
                </a:lnTo>
                <a:lnTo>
                  <a:pt x="46989" y="50038"/>
                </a:lnTo>
                <a:lnTo>
                  <a:pt x="80803" y="27289"/>
                </a:lnTo>
                <a:lnTo>
                  <a:pt x="89281" y="26670"/>
                </a:lnTo>
                <a:lnTo>
                  <a:pt x="150717" y="26670"/>
                </a:lnTo>
                <a:lnTo>
                  <a:pt x="145669" y="21320"/>
                </a:lnTo>
                <a:lnTo>
                  <a:pt x="109997" y="2460"/>
                </a:lnTo>
                <a:lnTo>
                  <a:pt x="99835" y="617"/>
                </a:lnTo>
                <a:lnTo>
                  <a:pt x="8928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31"/>
          <p:cNvSpPr/>
          <p:nvPr/>
        </p:nvSpPr>
        <p:spPr>
          <a:xfrm>
            <a:off x="3707638" y="3935729"/>
            <a:ext cx="45720" cy="46355"/>
          </a:xfrm>
          <a:custGeom>
            <a:rect b="b" l="l" r="r" t="t"/>
            <a:pathLst>
              <a:path extrusionOk="0" h="46354" w="45720">
                <a:moveTo>
                  <a:pt x="22860" y="0"/>
                </a:moveTo>
                <a:lnTo>
                  <a:pt x="29210" y="0"/>
                </a:lnTo>
                <a:lnTo>
                  <a:pt x="34544" y="2286"/>
                </a:lnTo>
                <a:lnTo>
                  <a:pt x="38988" y="6731"/>
                </a:lnTo>
                <a:lnTo>
                  <a:pt x="43434" y="11176"/>
                </a:lnTo>
                <a:lnTo>
                  <a:pt x="45720" y="16637"/>
                </a:lnTo>
                <a:lnTo>
                  <a:pt x="45720" y="23114"/>
                </a:lnTo>
                <a:lnTo>
                  <a:pt x="45720" y="29464"/>
                </a:lnTo>
                <a:lnTo>
                  <a:pt x="43434" y="34798"/>
                </a:lnTo>
                <a:lnTo>
                  <a:pt x="38988" y="39370"/>
                </a:lnTo>
                <a:lnTo>
                  <a:pt x="34544" y="43942"/>
                </a:lnTo>
                <a:lnTo>
                  <a:pt x="29210" y="46101"/>
                </a:lnTo>
                <a:lnTo>
                  <a:pt x="22860" y="46101"/>
                </a:lnTo>
                <a:lnTo>
                  <a:pt x="16510" y="46101"/>
                </a:lnTo>
                <a:lnTo>
                  <a:pt x="11175" y="43942"/>
                </a:lnTo>
                <a:lnTo>
                  <a:pt x="6603" y="39370"/>
                </a:lnTo>
                <a:lnTo>
                  <a:pt x="2159" y="34798"/>
                </a:lnTo>
                <a:lnTo>
                  <a:pt x="0" y="29464"/>
                </a:lnTo>
                <a:lnTo>
                  <a:pt x="0" y="23114"/>
                </a:lnTo>
                <a:lnTo>
                  <a:pt x="0" y="16637"/>
                </a:lnTo>
                <a:lnTo>
                  <a:pt x="2159" y="11176"/>
                </a:lnTo>
                <a:lnTo>
                  <a:pt x="6603" y="6731"/>
                </a:lnTo>
                <a:lnTo>
                  <a:pt x="11175" y="2286"/>
                </a:lnTo>
                <a:lnTo>
                  <a:pt x="16510" y="0"/>
                </a:lnTo>
                <a:lnTo>
                  <a:pt x="22860" y="0"/>
                </a:lnTo>
                <a:close/>
              </a:path>
            </a:pathLst>
          </a:custGeom>
          <a:noFill/>
          <a:ln cap="flat" cmpd="sng" w="9525">
            <a:solidFill>
              <a:srgbClr val="636B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1"/>
          <p:cNvSpPr/>
          <p:nvPr/>
        </p:nvSpPr>
        <p:spPr>
          <a:xfrm>
            <a:off x="4412234" y="3761104"/>
            <a:ext cx="93980" cy="99060"/>
          </a:xfrm>
          <a:custGeom>
            <a:rect b="b" l="l" r="r" t="t"/>
            <a:pathLst>
              <a:path extrusionOk="0" h="99060" w="93979">
                <a:moveTo>
                  <a:pt x="46862" y="0"/>
                </a:moveTo>
                <a:lnTo>
                  <a:pt x="0" y="99060"/>
                </a:lnTo>
                <a:lnTo>
                  <a:pt x="93599" y="99060"/>
                </a:lnTo>
                <a:lnTo>
                  <a:pt x="46862" y="0"/>
                </a:lnTo>
                <a:close/>
              </a:path>
            </a:pathLst>
          </a:custGeom>
          <a:noFill/>
          <a:ln cap="flat" cmpd="sng" w="9525">
            <a:solidFill>
              <a:srgbClr val="636B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31"/>
          <p:cNvSpPr/>
          <p:nvPr/>
        </p:nvSpPr>
        <p:spPr>
          <a:xfrm>
            <a:off x="3939159" y="3725290"/>
            <a:ext cx="124714" cy="10248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31"/>
          <p:cNvSpPr/>
          <p:nvPr/>
        </p:nvSpPr>
        <p:spPr>
          <a:xfrm>
            <a:off x="4632705" y="3703065"/>
            <a:ext cx="132715" cy="273685"/>
          </a:xfrm>
          <a:custGeom>
            <a:rect b="b" l="l" r="r" t="t"/>
            <a:pathLst>
              <a:path extrusionOk="0" h="273685" w="132714">
                <a:moveTo>
                  <a:pt x="0" y="0"/>
                </a:moveTo>
                <a:lnTo>
                  <a:pt x="27305" y="0"/>
                </a:lnTo>
                <a:lnTo>
                  <a:pt x="27305" y="247141"/>
                </a:lnTo>
                <a:lnTo>
                  <a:pt x="132588" y="247141"/>
                </a:lnTo>
                <a:lnTo>
                  <a:pt x="132588" y="273557"/>
                </a:lnTo>
                <a:lnTo>
                  <a:pt x="0" y="273557"/>
                </a:lnTo>
                <a:lnTo>
                  <a:pt x="0" y="0"/>
                </a:lnTo>
                <a:close/>
              </a:path>
            </a:pathLst>
          </a:custGeom>
          <a:noFill/>
          <a:ln cap="flat" cmpd="sng" w="9525">
            <a:solidFill>
              <a:srgbClr val="636B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31"/>
          <p:cNvSpPr/>
          <p:nvPr/>
        </p:nvSpPr>
        <p:spPr>
          <a:xfrm>
            <a:off x="4326635" y="3703065"/>
            <a:ext cx="263525" cy="273685"/>
          </a:xfrm>
          <a:custGeom>
            <a:rect b="b" l="l" r="r" t="t"/>
            <a:pathLst>
              <a:path extrusionOk="0" h="273685" w="263525">
                <a:moveTo>
                  <a:pt x="129286" y="0"/>
                </a:moveTo>
                <a:lnTo>
                  <a:pt x="135889" y="0"/>
                </a:lnTo>
                <a:lnTo>
                  <a:pt x="263525" y="273557"/>
                </a:lnTo>
                <a:lnTo>
                  <a:pt x="234061" y="273557"/>
                </a:lnTo>
                <a:lnTo>
                  <a:pt x="191008" y="183514"/>
                </a:lnTo>
                <a:lnTo>
                  <a:pt x="73025" y="183514"/>
                </a:lnTo>
                <a:lnTo>
                  <a:pt x="30479" y="273557"/>
                </a:lnTo>
                <a:lnTo>
                  <a:pt x="0" y="273557"/>
                </a:lnTo>
                <a:lnTo>
                  <a:pt x="129286" y="0"/>
                </a:lnTo>
                <a:close/>
              </a:path>
            </a:pathLst>
          </a:custGeom>
          <a:noFill/>
          <a:ln cap="flat" cmpd="sng" w="9525">
            <a:solidFill>
              <a:srgbClr val="636B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31"/>
          <p:cNvSpPr/>
          <p:nvPr/>
        </p:nvSpPr>
        <p:spPr>
          <a:xfrm>
            <a:off x="4146677" y="3703065"/>
            <a:ext cx="156845" cy="273685"/>
          </a:xfrm>
          <a:custGeom>
            <a:rect b="b" l="l" r="r" t="t"/>
            <a:pathLst>
              <a:path extrusionOk="0" h="273685" w="156845">
                <a:moveTo>
                  <a:pt x="0" y="0"/>
                </a:moveTo>
                <a:lnTo>
                  <a:pt x="156845" y="0"/>
                </a:lnTo>
                <a:lnTo>
                  <a:pt x="156845" y="26796"/>
                </a:lnTo>
                <a:lnTo>
                  <a:pt x="27432" y="26796"/>
                </a:lnTo>
                <a:lnTo>
                  <a:pt x="27432" y="112521"/>
                </a:lnTo>
                <a:lnTo>
                  <a:pt x="155828" y="112521"/>
                </a:lnTo>
                <a:lnTo>
                  <a:pt x="155828" y="139318"/>
                </a:lnTo>
                <a:lnTo>
                  <a:pt x="27432" y="139318"/>
                </a:lnTo>
                <a:lnTo>
                  <a:pt x="27432" y="246887"/>
                </a:lnTo>
                <a:lnTo>
                  <a:pt x="155828" y="246887"/>
                </a:lnTo>
                <a:lnTo>
                  <a:pt x="155828" y="273557"/>
                </a:lnTo>
                <a:lnTo>
                  <a:pt x="0" y="273557"/>
                </a:lnTo>
                <a:lnTo>
                  <a:pt x="0" y="0"/>
                </a:lnTo>
                <a:close/>
              </a:path>
            </a:pathLst>
          </a:custGeom>
          <a:noFill/>
          <a:ln cap="flat" cmpd="sng" w="9525">
            <a:solidFill>
              <a:srgbClr val="636B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31"/>
          <p:cNvSpPr/>
          <p:nvPr/>
        </p:nvSpPr>
        <p:spPr>
          <a:xfrm>
            <a:off x="3916426" y="3703065"/>
            <a:ext cx="175260" cy="273685"/>
          </a:xfrm>
          <a:custGeom>
            <a:rect b="b" l="l" r="r" t="t"/>
            <a:pathLst>
              <a:path extrusionOk="0" h="273685" w="175260">
                <a:moveTo>
                  <a:pt x="0" y="0"/>
                </a:moveTo>
                <a:lnTo>
                  <a:pt x="54483" y="0"/>
                </a:lnTo>
                <a:lnTo>
                  <a:pt x="75414" y="218"/>
                </a:lnTo>
                <a:lnTo>
                  <a:pt x="116204" y="3682"/>
                </a:lnTo>
                <a:lnTo>
                  <a:pt x="155828" y="27558"/>
                </a:lnTo>
                <a:lnTo>
                  <a:pt x="171069" y="72770"/>
                </a:lnTo>
                <a:lnTo>
                  <a:pt x="170424" y="83601"/>
                </a:lnTo>
                <a:lnTo>
                  <a:pt x="154791" y="120094"/>
                </a:lnTo>
                <a:lnTo>
                  <a:pt x="119836" y="141503"/>
                </a:lnTo>
                <a:lnTo>
                  <a:pt x="76581" y="146557"/>
                </a:lnTo>
                <a:lnTo>
                  <a:pt x="175006" y="273557"/>
                </a:lnTo>
                <a:lnTo>
                  <a:pt x="141224" y="273557"/>
                </a:lnTo>
                <a:lnTo>
                  <a:pt x="42799" y="146557"/>
                </a:lnTo>
                <a:lnTo>
                  <a:pt x="27304" y="146557"/>
                </a:lnTo>
                <a:lnTo>
                  <a:pt x="27304" y="273557"/>
                </a:lnTo>
                <a:lnTo>
                  <a:pt x="0" y="273557"/>
                </a:lnTo>
                <a:lnTo>
                  <a:pt x="0" y="0"/>
                </a:lnTo>
                <a:close/>
              </a:path>
            </a:pathLst>
          </a:custGeom>
          <a:noFill/>
          <a:ln cap="flat" cmpd="sng" w="9525">
            <a:solidFill>
              <a:srgbClr val="636B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31"/>
          <p:cNvSpPr/>
          <p:nvPr/>
        </p:nvSpPr>
        <p:spPr>
          <a:xfrm>
            <a:off x="3474339" y="3696080"/>
            <a:ext cx="183515" cy="287655"/>
          </a:xfrm>
          <a:custGeom>
            <a:rect b="b" l="l" r="r" t="t"/>
            <a:pathLst>
              <a:path extrusionOk="0" h="287654" w="183514">
                <a:moveTo>
                  <a:pt x="89281" y="0"/>
                </a:moveTo>
                <a:lnTo>
                  <a:pt x="129286" y="9779"/>
                </a:lnTo>
                <a:lnTo>
                  <a:pt x="157861" y="36195"/>
                </a:lnTo>
                <a:lnTo>
                  <a:pt x="168021" y="70739"/>
                </a:lnTo>
                <a:lnTo>
                  <a:pt x="165828" y="87526"/>
                </a:lnTo>
                <a:lnTo>
                  <a:pt x="159242" y="102457"/>
                </a:lnTo>
                <a:lnTo>
                  <a:pt x="148250" y="115530"/>
                </a:lnTo>
                <a:lnTo>
                  <a:pt x="132841" y="126746"/>
                </a:lnTo>
                <a:lnTo>
                  <a:pt x="142295" y="131220"/>
                </a:lnTo>
                <a:lnTo>
                  <a:pt x="173061" y="161430"/>
                </a:lnTo>
                <a:lnTo>
                  <a:pt x="183134" y="198882"/>
                </a:lnTo>
                <a:lnTo>
                  <a:pt x="182352" y="210381"/>
                </a:lnTo>
                <a:lnTo>
                  <a:pt x="164147" y="253289"/>
                </a:lnTo>
                <a:lnTo>
                  <a:pt x="126384" y="280991"/>
                </a:lnTo>
                <a:lnTo>
                  <a:pt x="89915" y="287528"/>
                </a:lnTo>
                <a:lnTo>
                  <a:pt x="72937" y="286244"/>
                </a:lnTo>
                <a:lnTo>
                  <a:pt x="30861" y="267081"/>
                </a:lnTo>
                <a:lnTo>
                  <a:pt x="4643" y="225790"/>
                </a:lnTo>
                <a:lnTo>
                  <a:pt x="0" y="207264"/>
                </a:lnTo>
                <a:lnTo>
                  <a:pt x="26797" y="207264"/>
                </a:lnTo>
                <a:lnTo>
                  <a:pt x="30722" y="219672"/>
                </a:lnTo>
                <a:lnTo>
                  <a:pt x="35432" y="230235"/>
                </a:lnTo>
                <a:lnTo>
                  <a:pt x="66373" y="257127"/>
                </a:lnTo>
                <a:lnTo>
                  <a:pt x="90297" y="260858"/>
                </a:lnTo>
                <a:lnTo>
                  <a:pt x="104419" y="259740"/>
                </a:lnTo>
                <a:lnTo>
                  <a:pt x="145956" y="233743"/>
                </a:lnTo>
                <a:lnTo>
                  <a:pt x="156083" y="201168"/>
                </a:lnTo>
                <a:lnTo>
                  <a:pt x="155531" y="193288"/>
                </a:lnTo>
                <a:lnTo>
                  <a:pt x="136525" y="159004"/>
                </a:lnTo>
                <a:lnTo>
                  <a:pt x="90806" y="142650"/>
                </a:lnTo>
                <a:lnTo>
                  <a:pt x="75946" y="141478"/>
                </a:lnTo>
                <a:lnTo>
                  <a:pt x="75946" y="116332"/>
                </a:lnTo>
                <a:lnTo>
                  <a:pt x="117300" y="106177"/>
                </a:lnTo>
                <a:lnTo>
                  <a:pt x="139573" y="78613"/>
                </a:lnTo>
                <a:lnTo>
                  <a:pt x="139573" y="70612"/>
                </a:lnTo>
                <a:lnTo>
                  <a:pt x="117748" y="33956"/>
                </a:lnTo>
                <a:lnTo>
                  <a:pt x="89281" y="26670"/>
                </a:lnTo>
                <a:lnTo>
                  <a:pt x="80803" y="27289"/>
                </a:lnTo>
                <a:lnTo>
                  <a:pt x="46989" y="50038"/>
                </a:lnTo>
                <a:lnTo>
                  <a:pt x="37084" y="70358"/>
                </a:lnTo>
                <a:lnTo>
                  <a:pt x="9144" y="70358"/>
                </a:lnTo>
                <a:lnTo>
                  <a:pt x="28449" y="28388"/>
                </a:lnTo>
                <a:lnTo>
                  <a:pt x="61864" y="4572"/>
                </a:lnTo>
                <a:lnTo>
                  <a:pt x="75090" y="1143"/>
                </a:lnTo>
                <a:lnTo>
                  <a:pt x="89281" y="0"/>
                </a:lnTo>
                <a:close/>
              </a:path>
            </a:pathLst>
          </a:custGeom>
          <a:noFill/>
          <a:ln cap="flat" cmpd="sng" w="9525">
            <a:solidFill>
              <a:srgbClr val="636B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31"/>
          <p:cNvSpPr/>
          <p:nvPr/>
        </p:nvSpPr>
        <p:spPr>
          <a:xfrm>
            <a:off x="4782184" y="3691509"/>
            <a:ext cx="3702558" cy="29667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32"/>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32"/>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2"/>
          <p:cNvSpPr/>
          <p:nvPr/>
        </p:nvSpPr>
        <p:spPr>
          <a:xfrm>
            <a:off x="1010411" y="409955"/>
            <a:ext cx="7295388" cy="455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32"/>
          <p:cNvSpPr/>
          <p:nvPr/>
        </p:nvSpPr>
        <p:spPr>
          <a:xfrm>
            <a:off x="1038821" y="445008"/>
            <a:ext cx="7256056" cy="4157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32"/>
          <p:cNvSpPr/>
          <p:nvPr/>
        </p:nvSpPr>
        <p:spPr>
          <a:xfrm>
            <a:off x="1016508" y="1159763"/>
            <a:ext cx="2113788" cy="3429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2"/>
          <p:cNvSpPr/>
          <p:nvPr/>
        </p:nvSpPr>
        <p:spPr>
          <a:xfrm>
            <a:off x="1044028" y="1194561"/>
            <a:ext cx="2074837" cy="30403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2"/>
          <p:cNvSpPr/>
          <p:nvPr/>
        </p:nvSpPr>
        <p:spPr>
          <a:xfrm>
            <a:off x="3287267" y="1057655"/>
            <a:ext cx="1030224" cy="44500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2"/>
          <p:cNvSpPr/>
          <p:nvPr/>
        </p:nvSpPr>
        <p:spPr>
          <a:xfrm>
            <a:off x="3318128" y="1095502"/>
            <a:ext cx="984885" cy="400050"/>
          </a:xfrm>
          <a:custGeom>
            <a:rect b="b" l="l" r="r" t="t"/>
            <a:pathLst>
              <a:path extrusionOk="0" h="400050" w="984885">
                <a:moveTo>
                  <a:pt x="835787" y="102108"/>
                </a:moveTo>
                <a:lnTo>
                  <a:pt x="779716" y="112966"/>
                </a:lnTo>
                <a:lnTo>
                  <a:pt x="732409" y="145542"/>
                </a:lnTo>
                <a:lnTo>
                  <a:pt x="700182" y="193436"/>
                </a:lnTo>
                <a:lnTo>
                  <a:pt x="689483" y="250189"/>
                </a:lnTo>
                <a:lnTo>
                  <a:pt x="692130" y="280316"/>
                </a:lnTo>
                <a:lnTo>
                  <a:pt x="713378" y="333378"/>
                </a:lnTo>
                <a:lnTo>
                  <a:pt x="754385" y="375457"/>
                </a:lnTo>
                <a:lnTo>
                  <a:pt x="805769" y="397313"/>
                </a:lnTo>
                <a:lnTo>
                  <a:pt x="834771" y="400050"/>
                </a:lnTo>
                <a:lnTo>
                  <a:pt x="851372" y="399168"/>
                </a:lnTo>
                <a:lnTo>
                  <a:pt x="897128" y="385952"/>
                </a:lnTo>
                <a:lnTo>
                  <a:pt x="926515" y="366395"/>
                </a:lnTo>
                <a:lnTo>
                  <a:pt x="838581" y="366395"/>
                </a:lnTo>
                <a:lnTo>
                  <a:pt x="823960" y="365442"/>
                </a:lnTo>
                <a:lnTo>
                  <a:pt x="782955" y="351155"/>
                </a:lnTo>
                <a:lnTo>
                  <a:pt x="750093" y="321544"/>
                </a:lnTo>
                <a:lnTo>
                  <a:pt x="730265" y="280701"/>
                </a:lnTo>
                <a:lnTo>
                  <a:pt x="726505" y="252475"/>
                </a:lnTo>
                <a:lnTo>
                  <a:pt x="726521" y="250189"/>
                </a:lnTo>
                <a:lnTo>
                  <a:pt x="735012" y="207900"/>
                </a:lnTo>
                <a:lnTo>
                  <a:pt x="759460" y="170164"/>
                </a:lnTo>
                <a:lnTo>
                  <a:pt x="795740" y="145625"/>
                </a:lnTo>
                <a:lnTo>
                  <a:pt x="838835" y="137160"/>
                </a:lnTo>
                <a:lnTo>
                  <a:pt x="927227" y="137160"/>
                </a:lnTo>
                <a:lnTo>
                  <a:pt x="925496" y="135413"/>
                </a:lnTo>
                <a:lnTo>
                  <a:pt x="884382" y="110412"/>
                </a:lnTo>
                <a:lnTo>
                  <a:pt x="852810" y="103034"/>
                </a:lnTo>
                <a:lnTo>
                  <a:pt x="835787" y="102108"/>
                </a:lnTo>
                <a:close/>
              </a:path>
              <a:path extrusionOk="0" h="400050" w="984885">
                <a:moveTo>
                  <a:pt x="984504" y="344043"/>
                </a:moveTo>
                <a:lnTo>
                  <a:pt x="948563" y="344043"/>
                </a:lnTo>
                <a:lnTo>
                  <a:pt x="948563" y="392684"/>
                </a:lnTo>
                <a:lnTo>
                  <a:pt x="984504" y="392684"/>
                </a:lnTo>
                <a:lnTo>
                  <a:pt x="984504" y="344043"/>
                </a:lnTo>
                <a:close/>
              </a:path>
              <a:path extrusionOk="0" h="400050" w="984885">
                <a:moveTo>
                  <a:pt x="927227" y="137160"/>
                </a:moveTo>
                <a:lnTo>
                  <a:pt x="838835" y="137160"/>
                </a:lnTo>
                <a:lnTo>
                  <a:pt x="861528" y="139231"/>
                </a:lnTo>
                <a:lnTo>
                  <a:pt x="882364" y="145446"/>
                </a:lnTo>
                <a:lnTo>
                  <a:pt x="918463" y="170307"/>
                </a:lnTo>
                <a:lnTo>
                  <a:pt x="942863" y="207343"/>
                </a:lnTo>
                <a:lnTo>
                  <a:pt x="950976" y="252475"/>
                </a:lnTo>
                <a:lnTo>
                  <a:pt x="950071" y="268188"/>
                </a:lnTo>
                <a:lnTo>
                  <a:pt x="936498" y="310514"/>
                </a:lnTo>
                <a:lnTo>
                  <a:pt x="907869" y="343090"/>
                </a:lnTo>
                <a:lnTo>
                  <a:pt x="867711" y="362648"/>
                </a:lnTo>
                <a:lnTo>
                  <a:pt x="838581" y="366395"/>
                </a:lnTo>
                <a:lnTo>
                  <a:pt x="926515" y="366395"/>
                </a:lnTo>
                <a:lnTo>
                  <a:pt x="936775" y="357092"/>
                </a:lnTo>
                <a:lnTo>
                  <a:pt x="948563" y="344043"/>
                </a:lnTo>
                <a:lnTo>
                  <a:pt x="984504" y="344043"/>
                </a:lnTo>
                <a:lnTo>
                  <a:pt x="984504" y="161417"/>
                </a:lnTo>
                <a:lnTo>
                  <a:pt x="948563" y="161417"/>
                </a:lnTo>
                <a:lnTo>
                  <a:pt x="937464" y="147486"/>
                </a:lnTo>
                <a:lnTo>
                  <a:pt x="927227" y="137160"/>
                </a:lnTo>
                <a:close/>
              </a:path>
              <a:path extrusionOk="0" h="400050" w="984885">
                <a:moveTo>
                  <a:pt x="984504" y="0"/>
                </a:moveTo>
                <a:lnTo>
                  <a:pt x="948563" y="0"/>
                </a:lnTo>
                <a:lnTo>
                  <a:pt x="948563" y="161417"/>
                </a:lnTo>
                <a:lnTo>
                  <a:pt x="984504" y="161417"/>
                </a:lnTo>
                <a:lnTo>
                  <a:pt x="984504" y="0"/>
                </a:lnTo>
                <a:close/>
              </a:path>
              <a:path extrusionOk="0" h="400050" w="984885">
                <a:moveTo>
                  <a:pt x="146431" y="102108"/>
                </a:moveTo>
                <a:lnTo>
                  <a:pt x="90360" y="112966"/>
                </a:lnTo>
                <a:lnTo>
                  <a:pt x="43053" y="145542"/>
                </a:lnTo>
                <a:lnTo>
                  <a:pt x="10763" y="193436"/>
                </a:lnTo>
                <a:lnTo>
                  <a:pt x="0" y="250189"/>
                </a:lnTo>
                <a:lnTo>
                  <a:pt x="2666" y="280316"/>
                </a:lnTo>
                <a:lnTo>
                  <a:pt x="24002" y="333378"/>
                </a:lnTo>
                <a:lnTo>
                  <a:pt x="65029" y="375457"/>
                </a:lnTo>
                <a:lnTo>
                  <a:pt x="116413" y="397313"/>
                </a:lnTo>
                <a:lnTo>
                  <a:pt x="145415" y="400050"/>
                </a:lnTo>
                <a:lnTo>
                  <a:pt x="162016" y="399168"/>
                </a:lnTo>
                <a:lnTo>
                  <a:pt x="207772" y="385952"/>
                </a:lnTo>
                <a:lnTo>
                  <a:pt x="237159" y="366395"/>
                </a:lnTo>
                <a:lnTo>
                  <a:pt x="149225" y="366395"/>
                </a:lnTo>
                <a:lnTo>
                  <a:pt x="134604" y="365442"/>
                </a:lnTo>
                <a:lnTo>
                  <a:pt x="93599" y="351155"/>
                </a:lnTo>
                <a:lnTo>
                  <a:pt x="60684" y="321544"/>
                </a:lnTo>
                <a:lnTo>
                  <a:pt x="40893" y="280701"/>
                </a:lnTo>
                <a:lnTo>
                  <a:pt x="37149" y="252475"/>
                </a:lnTo>
                <a:lnTo>
                  <a:pt x="37164" y="250189"/>
                </a:lnTo>
                <a:lnTo>
                  <a:pt x="45602" y="207900"/>
                </a:lnTo>
                <a:lnTo>
                  <a:pt x="70088" y="170164"/>
                </a:lnTo>
                <a:lnTo>
                  <a:pt x="106384" y="145625"/>
                </a:lnTo>
                <a:lnTo>
                  <a:pt x="149479" y="137160"/>
                </a:lnTo>
                <a:lnTo>
                  <a:pt x="237871" y="137160"/>
                </a:lnTo>
                <a:lnTo>
                  <a:pt x="236140" y="135413"/>
                </a:lnTo>
                <a:lnTo>
                  <a:pt x="195026" y="110412"/>
                </a:lnTo>
                <a:lnTo>
                  <a:pt x="163454" y="103034"/>
                </a:lnTo>
                <a:lnTo>
                  <a:pt x="146431" y="102108"/>
                </a:lnTo>
                <a:close/>
              </a:path>
              <a:path extrusionOk="0" h="400050" w="984885">
                <a:moveTo>
                  <a:pt x="295148" y="344043"/>
                </a:moveTo>
                <a:lnTo>
                  <a:pt x="259207" y="344043"/>
                </a:lnTo>
                <a:lnTo>
                  <a:pt x="259207" y="392684"/>
                </a:lnTo>
                <a:lnTo>
                  <a:pt x="295148" y="392684"/>
                </a:lnTo>
                <a:lnTo>
                  <a:pt x="295148" y="344043"/>
                </a:lnTo>
                <a:close/>
              </a:path>
              <a:path extrusionOk="0" h="400050" w="984885">
                <a:moveTo>
                  <a:pt x="237871" y="137160"/>
                </a:moveTo>
                <a:lnTo>
                  <a:pt x="149479" y="137160"/>
                </a:lnTo>
                <a:lnTo>
                  <a:pt x="172172" y="139231"/>
                </a:lnTo>
                <a:lnTo>
                  <a:pt x="193008" y="145446"/>
                </a:lnTo>
                <a:lnTo>
                  <a:pt x="229108" y="170307"/>
                </a:lnTo>
                <a:lnTo>
                  <a:pt x="253396" y="207343"/>
                </a:lnTo>
                <a:lnTo>
                  <a:pt x="261493" y="252475"/>
                </a:lnTo>
                <a:lnTo>
                  <a:pt x="260607" y="268188"/>
                </a:lnTo>
                <a:lnTo>
                  <a:pt x="247142" y="310514"/>
                </a:lnTo>
                <a:lnTo>
                  <a:pt x="218513" y="343090"/>
                </a:lnTo>
                <a:lnTo>
                  <a:pt x="178308" y="362648"/>
                </a:lnTo>
                <a:lnTo>
                  <a:pt x="149225" y="366395"/>
                </a:lnTo>
                <a:lnTo>
                  <a:pt x="237159" y="366395"/>
                </a:lnTo>
                <a:lnTo>
                  <a:pt x="247419" y="357092"/>
                </a:lnTo>
                <a:lnTo>
                  <a:pt x="259207" y="344043"/>
                </a:lnTo>
                <a:lnTo>
                  <a:pt x="295148" y="344043"/>
                </a:lnTo>
                <a:lnTo>
                  <a:pt x="295148" y="161417"/>
                </a:lnTo>
                <a:lnTo>
                  <a:pt x="259207" y="161417"/>
                </a:lnTo>
                <a:lnTo>
                  <a:pt x="248108" y="147486"/>
                </a:lnTo>
                <a:lnTo>
                  <a:pt x="237871" y="137160"/>
                </a:lnTo>
                <a:close/>
              </a:path>
              <a:path extrusionOk="0" h="400050" w="984885">
                <a:moveTo>
                  <a:pt x="295148" y="109347"/>
                </a:moveTo>
                <a:lnTo>
                  <a:pt x="259207" y="109347"/>
                </a:lnTo>
                <a:lnTo>
                  <a:pt x="259207" y="161417"/>
                </a:lnTo>
                <a:lnTo>
                  <a:pt x="295148" y="161417"/>
                </a:lnTo>
                <a:lnTo>
                  <a:pt x="295148" y="109347"/>
                </a:lnTo>
                <a:close/>
              </a:path>
              <a:path extrusionOk="0" h="400050" w="984885">
                <a:moveTo>
                  <a:pt x="413512" y="109347"/>
                </a:moveTo>
                <a:lnTo>
                  <a:pt x="377063" y="109347"/>
                </a:lnTo>
                <a:lnTo>
                  <a:pt x="377063" y="392684"/>
                </a:lnTo>
                <a:lnTo>
                  <a:pt x="413512" y="392684"/>
                </a:lnTo>
                <a:lnTo>
                  <a:pt x="413512" y="288798"/>
                </a:lnTo>
                <a:lnTo>
                  <a:pt x="413843" y="262983"/>
                </a:lnTo>
                <a:lnTo>
                  <a:pt x="416458" y="224450"/>
                </a:lnTo>
                <a:lnTo>
                  <a:pt x="431514" y="181975"/>
                </a:lnTo>
                <a:lnTo>
                  <a:pt x="450502" y="160147"/>
                </a:lnTo>
                <a:lnTo>
                  <a:pt x="413512" y="160147"/>
                </a:lnTo>
                <a:lnTo>
                  <a:pt x="413512" y="109347"/>
                </a:lnTo>
                <a:close/>
              </a:path>
              <a:path extrusionOk="0" h="400050" w="984885">
                <a:moveTo>
                  <a:pt x="596087" y="135636"/>
                </a:moveTo>
                <a:lnTo>
                  <a:pt x="512445" y="135636"/>
                </a:lnTo>
                <a:lnTo>
                  <a:pt x="526234" y="136519"/>
                </a:lnTo>
                <a:lnTo>
                  <a:pt x="538654" y="139176"/>
                </a:lnTo>
                <a:lnTo>
                  <a:pt x="574468" y="167481"/>
                </a:lnTo>
                <a:lnTo>
                  <a:pt x="586724" y="216709"/>
                </a:lnTo>
                <a:lnTo>
                  <a:pt x="587756" y="392684"/>
                </a:lnTo>
                <a:lnTo>
                  <a:pt x="624205" y="392684"/>
                </a:lnTo>
                <a:lnTo>
                  <a:pt x="624205" y="246887"/>
                </a:lnTo>
                <a:lnTo>
                  <a:pt x="623468" y="219856"/>
                </a:lnTo>
                <a:lnTo>
                  <a:pt x="617614" y="177272"/>
                </a:lnTo>
                <a:lnTo>
                  <a:pt x="597550" y="137144"/>
                </a:lnTo>
                <a:lnTo>
                  <a:pt x="596087" y="135636"/>
                </a:lnTo>
                <a:close/>
              </a:path>
              <a:path extrusionOk="0" h="400050" w="984885">
                <a:moveTo>
                  <a:pt x="519811" y="102108"/>
                </a:moveTo>
                <a:lnTo>
                  <a:pt x="475519" y="110198"/>
                </a:lnTo>
                <a:lnTo>
                  <a:pt x="436562" y="134635"/>
                </a:lnTo>
                <a:lnTo>
                  <a:pt x="413512" y="160147"/>
                </a:lnTo>
                <a:lnTo>
                  <a:pt x="450502" y="160147"/>
                </a:lnTo>
                <a:lnTo>
                  <a:pt x="453263" y="157480"/>
                </a:lnTo>
                <a:lnTo>
                  <a:pt x="466760" y="147958"/>
                </a:lnTo>
                <a:lnTo>
                  <a:pt x="481139" y="141128"/>
                </a:lnTo>
                <a:lnTo>
                  <a:pt x="496375" y="137013"/>
                </a:lnTo>
                <a:lnTo>
                  <a:pt x="512445" y="135636"/>
                </a:lnTo>
                <a:lnTo>
                  <a:pt x="596087" y="135636"/>
                </a:lnTo>
                <a:lnTo>
                  <a:pt x="587678" y="126970"/>
                </a:lnTo>
                <a:lnTo>
                  <a:pt x="576199" y="118237"/>
                </a:lnTo>
                <a:lnTo>
                  <a:pt x="563459" y="111162"/>
                </a:lnTo>
                <a:lnTo>
                  <a:pt x="549814" y="106124"/>
                </a:lnTo>
                <a:lnTo>
                  <a:pt x="535265" y="103110"/>
                </a:lnTo>
                <a:lnTo>
                  <a:pt x="519811" y="102108"/>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32"/>
          <p:cNvSpPr/>
          <p:nvPr/>
        </p:nvSpPr>
        <p:spPr>
          <a:xfrm>
            <a:off x="4041521" y="1229613"/>
            <a:ext cx="230631" cy="235331"/>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32"/>
          <p:cNvSpPr/>
          <p:nvPr/>
        </p:nvSpPr>
        <p:spPr>
          <a:xfrm>
            <a:off x="3352165" y="1229613"/>
            <a:ext cx="230505" cy="235331"/>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32"/>
          <p:cNvSpPr/>
          <p:nvPr/>
        </p:nvSpPr>
        <p:spPr>
          <a:xfrm>
            <a:off x="3695191" y="1197610"/>
            <a:ext cx="247650" cy="290830"/>
          </a:xfrm>
          <a:custGeom>
            <a:rect b="b" l="l" r="r" t="t"/>
            <a:pathLst>
              <a:path extrusionOk="0" h="290830" w="247650">
                <a:moveTo>
                  <a:pt x="142748" y="0"/>
                </a:moveTo>
                <a:lnTo>
                  <a:pt x="186396" y="9054"/>
                </a:lnTo>
                <a:lnTo>
                  <a:pt x="220487" y="35036"/>
                </a:lnTo>
                <a:lnTo>
                  <a:pt x="240551" y="75164"/>
                </a:lnTo>
                <a:lnTo>
                  <a:pt x="246405" y="117748"/>
                </a:lnTo>
                <a:lnTo>
                  <a:pt x="247142" y="144779"/>
                </a:lnTo>
                <a:lnTo>
                  <a:pt x="247142" y="290575"/>
                </a:lnTo>
                <a:lnTo>
                  <a:pt x="210693" y="290575"/>
                </a:lnTo>
                <a:lnTo>
                  <a:pt x="210693" y="155448"/>
                </a:lnTo>
                <a:lnTo>
                  <a:pt x="210433" y="132994"/>
                </a:lnTo>
                <a:lnTo>
                  <a:pt x="206629" y="90042"/>
                </a:lnTo>
                <a:lnTo>
                  <a:pt x="182372" y="47751"/>
                </a:lnTo>
                <a:lnTo>
                  <a:pt x="135382" y="33527"/>
                </a:lnTo>
                <a:lnTo>
                  <a:pt x="119312" y="34905"/>
                </a:lnTo>
                <a:lnTo>
                  <a:pt x="76200" y="55372"/>
                </a:lnTo>
                <a:lnTo>
                  <a:pt x="46946" y="94073"/>
                </a:lnTo>
                <a:lnTo>
                  <a:pt x="37766" y="139430"/>
                </a:lnTo>
                <a:lnTo>
                  <a:pt x="36449" y="186689"/>
                </a:lnTo>
                <a:lnTo>
                  <a:pt x="36449" y="290575"/>
                </a:lnTo>
                <a:lnTo>
                  <a:pt x="0" y="290575"/>
                </a:lnTo>
                <a:lnTo>
                  <a:pt x="0" y="7238"/>
                </a:lnTo>
                <a:lnTo>
                  <a:pt x="36449" y="7238"/>
                </a:lnTo>
                <a:lnTo>
                  <a:pt x="36449" y="58038"/>
                </a:lnTo>
                <a:lnTo>
                  <a:pt x="47688" y="44372"/>
                </a:lnTo>
                <a:lnTo>
                  <a:pt x="84836" y="14350"/>
                </a:lnTo>
                <a:lnTo>
                  <a:pt x="127412" y="902"/>
                </a:lnTo>
                <a:lnTo>
                  <a:pt x="142748"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2"/>
          <p:cNvSpPr/>
          <p:nvPr/>
        </p:nvSpPr>
        <p:spPr>
          <a:xfrm>
            <a:off x="3318128" y="1197610"/>
            <a:ext cx="295275" cy="298450"/>
          </a:xfrm>
          <a:custGeom>
            <a:rect b="b" l="l" r="r" t="t"/>
            <a:pathLst>
              <a:path extrusionOk="0" h="298450" w="295275">
                <a:moveTo>
                  <a:pt x="146431" y="0"/>
                </a:moveTo>
                <a:lnTo>
                  <a:pt x="195026" y="8304"/>
                </a:lnTo>
                <a:lnTo>
                  <a:pt x="236140" y="33305"/>
                </a:lnTo>
                <a:lnTo>
                  <a:pt x="259207" y="59309"/>
                </a:lnTo>
                <a:lnTo>
                  <a:pt x="259207" y="7238"/>
                </a:lnTo>
                <a:lnTo>
                  <a:pt x="295148" y="7238"/>
                </a:lnTo>
                <a:lnTo>
                  <a:pt x="295148" y="290575"/>
                </a:lnTo>
                <a:lnTo>
                  <a:pt x="259207" y="290575"/>
                </a:lnTo>
                <a:lnTo>
                  <a:pt x="259207" y="241935"/>
                </a:lnTo>
                <a:lnTo>
                  <a:pt x="247419" y="254984"/>
                </a:lnTo>
                <a:lnTo>
                  <a:pt x="207772" y="283844"/>
                </a:lnTo>
                <a:lnTo>
                  <a:pt x="162016" y="297060"/>
                </a:lnTo>
                <a:lnTo>
                  <a:pt x="145415" y="297941"/>
                </a:lnTo>
                <a:lnTo>
                  <a:pt x="116413" y="295205"/>
                </a:lnTo>
                <a:lnTo>
                  <a:pt x="65029" y="273349"/>
                </a:lnTo>
                <a:lnTo>
                  <a:pt x="24002" y="231270"/>
                </a:lnTo>
                <a:lnTo>
                  <a:pt x="2666" y="178208"/>
                </a:lnTo>
                <a:lnTo>
                  <a:pt x="0" y="148081"/>
                </a:lnTo>
                <a:lnTo>
                  <a:pt x="2690" y="118604"/>
                </a:lnTo>
                <a:lnTo>
                  <a:pt x="24217" y="66268"/>
                </a:lnTo>
                <a:lnTo>
                  <a:pt x="65599" y="24431"/>
                </a:lnTo>
                <a:lnTo>
                  <a:pt x="117312" y="2714"/>
                </a:lnTo>
                <a:lnTo>
                  <a:pt x="146431"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32"/>
          <p:cNvSpPr/>
          <p:nvPr/>
        </p:nvSpPr>
        <p:spPr>
          <a:xfrm>
            <a:off x="4007611" y="1095502"/>
            <a:ext cx="295275" cy="400050"/>
          </a:xfrm>
          <a:custGeom>
            <a:rect b="b" l="l" r="r" t="t"/>
            <a:pathLst>
              <a:path extrusionOk="0" h="400050" w="295275">
                <a:moveTo>
                  <a:pt x="259079" y="0"/>
                </a:moveTo>
                <a:lnTo>
                  <a:pt x="295021" y="0"/>
                </a:lnTo>
                <a:lnTo>
                  <a:pt x="295021" y="392684"/>
                </a:lnTo>
                <a:lnTo>
                  <a:pt x="259079" y="392684"/>
                </a:lnTo>
                <a:lnTo>
                  <a:pt x="259079" y="344043"/>
                </a:lnTo>
                <a:lnTo>
                  <a:pt x="247292" y="357092"/>
                </a:lnTo>
                <a:lnTo>
                  <a:pt x="207645" y="385952"/>
                </a:lnTo>
                <a:lnTo>
                  <a:pt x="161889" y="399168"/>
                </a:lnTo>
                <a:lnTo>
                  <a:pt x="145287" y="400050"/>
                </a:lnTo>
                <a:lnTo>
                  <a:pt x="116286" y="397313"/>
                </a:lnTo>
                <a:lnTo>
                  <a:pt x="64902" y="375457"/>
                </a:lnTo>
                <a:lnTo>
                  <a:pt x="23895" y="333378"/>
                </a:lnTo>
                <a:lnTo>
                  <a:pt x="2647" y="280316"/>
                </a:lnTo>
                <a:lnTo>
                  <a:pt x="0" y="250189"/>
                </a:lnTo>
                <a:lnTo>
                  <a:pt x="2670" y="220712"/>
                </a:lnTo>
                <a:lnTo>
                  <a:pt x="24110" y="168376"/>
                </a:lnTo>
                <a:lnTo>
                  <a:pt x="65472" y="126539"/>
                </a:lnTo>
                <a:lnTo>
                  <a:pt x="117185" y="104822"/>
                </a:lnTo>
                <a:lnTo>
                  <a:pt x="146303" y="102108"/>
                </a:lnTo>
                <a:lnTo>
                  <a:pt x="163327" y="103034"/>
                </a:lnTo>
                <a:lnTo>
                  <a:pt x="209423" y="116839"/>
                </a:lnTo>
                <a:lnTo>
                  <a:pt x="247981" y="147486"/>
                </a:lnTo>
                <a:lnTo>
                  <a:pt x="259079" y="161417"/>
                </a:lnTo>
                <a:lnTo>
                  <a:pt x="259079"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32"/>
          <p:cNvSpPr/>
          <p:nvPr/>
        </p:nvSpPr>
        <p:spPr>
          <a:xfrm>
            <a:off x="4477511" y="1050036"/>
            <a:ext cx="2542032" cy="452627"/>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2"/>
          <p:cNvSpPr/>
          <p:nvPr/>
        </p:nvSpPr>
        <p:spPr>
          <a:xfrm>
            <a:off x="4505071" y="1085088"/>
            <a:ext cx="2502788" cy="41351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2"/>
          <p:cNvSpPr txBox="1"/>
          <p:nvPr/>
        </p:nvSpPr>
        <p:spPr>
          <a:xfrm>
            <a:off x="1119936" y="1907286"/>
            <a:ext cx="7371080" cy="4449445"/>
          </a:xfrm>
          <a:prstGeom prst="rect">
            <a:avLst/>
          </a:prstGeom>
          <a:noFill/>
          <a:ln>
            <a:noFill/>
          </a:ln>
        </p:spPr>
        <p:txBody>
          <a:bodyPr anchorCtr="0" anchor="t" bIns="0" lIns="0" spcFirstLastPara="1" rIns="0" wrap="square" tIns="13325">
            <a:spAutoFit/>
          </a:bodyPr>
          <a:lstStyle/>
          <a:p>
            <a:pPr indent="0" lvl="0" marL="12700" marR="109220" rtl="0" algn="l">
              <a:lnSpc>
                <a:spcPct val="100000"/>
              </a:lnSpc>
              <a:spcBef>
                <a:spcPts val="0"/>
              </a:spcBef>
              <a:spcAft>
                <a:spcPts val="0"/>
              </a:spcAft>
              <a:buNone/>
            </a:pPr>
            <a:r>
              <a:rPr lang="en-US" sz="2900">
                <a:solidFill>
                  <a:srgbClr val="FFFFFF"/>
                </a:solidFill>
                <a:latin typeface="Verdana"/>
                <a:ea typeface="Verdana"/>
                <a:cs typeface="Verdana"/>
                <a:sym typeface="Verdana"/>
              </a:rPr>
              <a:t>Host operating system support(virtualbox  is better)</a:t>
            </a:r>
            <a:endParaRPr sz="2900">
              <a:solidFill>
                <a:schemeClr val="dk1"/>
              </a:solidFill>
              <a:latin typeface="Verdana"/>
              <a:ea typeface="Verdana"/>
              <a:cs typeface="Verdana"/>
              <a:sym typeface="Verdana"/>
            </a:endParaRPr>
          </a:p>
          <a:p>
            <a:pPr indent="0" lvl="0" marL="12700" marR="1345565" rtl="0" algn="l">
              <a:lnSpc>
                <a:spcPct val="110000"/>
              </a:lnSpc>
              <a:spcBef>
                <a:spcPts val="355"/>
              </a:spcBef>
              <a:spcAft>
                <a:spcPts val="0"/>
              </a:spcAft>
              <a:buNone/>
            </a:pPr>
            <a:r>
              <a:rPr lang="en-US" sz="2900">
                <a:solidFill>
                  <a:srgbClr val="FFFFFF"/>
                </a:solidFill>
                <a:latin typeface="Verdana"/>
                <a:ea typeface="Verdana"/>
                <a:cs typeface="Verdana"/>
                <a:sym typeface="Verdana"/>
              </a:rPr>
              <a:t>Ease of editing virtual machine’s  configuration (virtualbox is better)  Usb support (vmware is better)</a:t>
            </a:r>
            <a:endParaRPr sz="2900">
              <a:solidFill>
                <a:schemeClr val="dk1"/>
              </a:solidFill>
              <a:latin typeface="Verdana"/>
              <a:ea typeface="Verdana"/>
              <a:cs typeface="Verdana"/>
              <a:sym typeface="Verdana"/>
            </a:endParaRPr>
          </a:p>
          <a:p>
            <a:pPr indent="0" lvl="0" marL="12700" marR="415290" rtl="0" algn="l">
              <a:lnSpc>
                <a:spcPct val="100000"/>
              </a:lnSpc>
              <a:spcBef>
                <a:spcPts val="700"/>
              </a:spcBef>
              <a:spcAft>
                <a:spcPts val="0"/>
              </a:spcAft>
              <a:buNone/>
            </a:pPr>
            <a:r>
              <a:rPr lang="en-US" sz="2900">
                <a:solidFill>
                  <a:srgbClr val="FFFFFF"/>
                </a:solidFill>
                <a:latin typeface="Verdana"/>
                <a:ea typeface="Verdana"/>
                <a:cs typeface="Verdana"/>
                <a:sym typeface="Verdana"/>
              </a:rPr>
              <a:t>Range of virtual hard disks (virtualbox is  better)</a:t>
            </a:r>
            <a:endParaRPr sz="2900">
              <a:solidFill>
                <a:schemeClr val="dk1"/>
              </a:solidFill>
              <a:latin typeface="Verdana"/>
              <a:ea typeface="Verdana"/>
              <a:cs typeface="Verdana"/>
              <a:sym typeface="Verdana"/>
            </a:endParaRPr>
          </a:p>
          <a:p>
            <a:pPr indent="0" lvl="0" marL="12700" marR="5080" rtl="0" algn="l">
              <a:lnSpc>
                <a:spcPct val="120000"/>
              </a:lnSpc>
              <a:spcBef>
                <a:spcPts val="15"/>
              </a:spcBef>
              <a:spcAft>
                <a:spcPts val="0"/>
              </a:spcAft>
              <a:buNone/>
            </a:pPr>
            <a:r>
              <a:rPr lang="en-US" sz="2900">
                <a:solidFill>
                  <a:srgbClr val="FFFFFF"/>
                </a:solidFill>
                <a:latin typeface="Verdana"/>
                <a:ea typeface="Verdana"/>
                <a:cs typeface="Verdana"/>
                <a:sym typeface="Verdana"/>
              </a:rPr>
              <a:t>Remote connections (virtualbox is better)  VM cloning (virtualbox)</a:t>
            </a:r>
            <a:endParaRPr sz="2900">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3"/>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33"/>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33"/>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3"/>
          <p:cNvSpPr txBox="1"/>
          <p:nvPr/>
        </p:nvSpPr>
        <p:spPr>
          <a:xfrm>
            <a:off x="604519" y="1817979"/>
            <a:ext cx="7021830" cy="4097020"/>
          </a:xfrm>
          <a:prstGeom prst="rect">
            <a:avLst/>
          </a:prstGeom>
          <a:noFill/>
          <a:ln>
            <a:noFill/>
          </a:ln>
        </p:spPr>
        <p:txBody>
          <a:bodyPr anchorCtr="0" anchor="t" bIns="0" lIns="0" spcFirstLastPara="1" rIns="0" wrap="square" tIns="102225">
            <a:spAutoFit/>
          </a:bodyPr>
          <a:lstStyle/>
          <a:p>
            <a:pPr indent="-421005" lvl="0" marL="421005" marR="0" rtl="0" algn="l">
              <a:lnSpc>
                <a:spcPct val="100000"/>
              </a:lnSpc>
              <a:spcBef>
                <a:spcPts val="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Ease of boot (vmware is better)</a:t>
            </a:r>
            <a:endParaRPr sz="2900">
              <a:solidFill>
                <a:schemeClr val="dk1"/>
              </a:solidFill>
              <a:latin typeface="Verdana"/>
              <a:ea typeface="Verdana"/>
              <a:cs typeface="Verdana"/>
              <a:sym typeface="Verdana"/>
            </a:endParaRPr>
          </a:p>
          <a:p>
            <a:pPr indent="-421005" lvl="0" marL="421005" marR="0" rtl="0" algn="l">
              <a:lnSpc>
                <a:spcPct val="100000"/>
              </a:lnSpc>
              <a:spcBef>
                <a:spcPts val="71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USB over RDP (virtualbox is better)</a:t>
            </a:r>
            <a:endParaRPr sz="2900">
              <a:solidFill>
                <a:schemeClr val="dk1"/>
              </a:solidFill>
              <a:latin typeface="Verdana"/>
              <a:ea typeface="Verdana"/>
              <a:cs typeface="Verdana"/>
              <a:sym typeface="Verdana"/>
            </a:endParaRPr>
          </a:p>
          <a:p>
            <a:pPr indent="-421005" lvl="0" marL="421005" marR="686435" rtl="0" algn="l">
              <a:lnSpc>
                <a:spcPct val="100000"/>
              </a:lnSpc>
              <a:spcBef>
                <a:spcPts val="695"/>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"Teleportation" migration  functionality.(virtualbox is better)</a:t>
            </a:r>
            <a:endParaRPr sz="2900">
              <a:solidFill>
                <a:schemeClr val="dk1"/>
              </a:solidFill>
              <a:latin typeface="Verdana"/>
              <a:ea typeface="Verdana"/>
              <a:cs typeface="Verdana"/>
              <a:sym typeface="Verdana"/>
            </a:endParaRPr>
          </a:p>
          <a:p>
            <a:pPr indent="-514983" lvl="0" marL="527685" marR="5080" rtl="0" algn="l">
              <a:lnSpc>
                <a:spcPct val="100000"/>
              </a:lnSpc>
              <a:spcBef>
                <a:spcPts val="70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Command-line options.(virtualbox is  better)</a:t>
            </a:r>
            <a:endParaRPr sz="2900">
              <a:solidFill>
                <a:schemeClr val="dk1"/>
              </a:solidFill>
              <a:latin typeface="Verdana"/>
              <a:ea typeface="Verdana"/>
              <a:cs typeface="Verdana"/>
              <a:sym typeface="Verdana"/>
            </a:endParaRPr>
          </a:p>
          <a:p>
            <a:pPr indent="-611505" lvl="0" marL="624205" marR="0" rtl="0" algn="l">
              <a:lnSpc>
                <a:spcPct val="100000"/>
              </a:lnSpc>
              <a:spcBef>
                <a:spcPts val="710"/>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Graphics(VMware is better)</a:t>
            </a:r>
            <a:endParaRPr sz="2900">
              <a:solidFill>
                <a:schemeClr val="dk1"/>
              </a:solidFill>
              <a:latin typeface="Verdana"/>
              <a:ea typeface="Verdana"/>
              <a:cs typeface="Verdana"/>
              <a:sym typeface="Verdana"/>
            </a:endParaRPr>
          </a:p>
          <a:p>
            <a:pPr indent="-612775" lvl="0" marL="625475" marR="0" rtl="0" algn="l">
              <a:lnSpc>
                <a:spcPct val="100000"/>
              </a:lnSpc>
              <a:spcBef>
                <a:spcPts val="695"/>
              </a:spcBef>
              <a:spcAft>
                <a:spcPts val="0"/>
              </a:spcAft>
              <a:buClr>
                <a:srgbClr val="FFFFFF"/>
              </a:buClr>
              <a:buSzPts val="2900"/>
              <a:buFont typeface="Verdana"/>
              <a:buAutoNum type="arabicPeriod" startAt="7"/>
            </a:pPr>
            <a:r>
              <a:rPr lang="en-US" sz="2900">
                <a:solidFill>
                  <a:srgbClr val="FFFFFF"/>
                </a:solidFill>
                <a:latin typeface="Verdana"/>
                <a:ea typeface="Verdana"/>
                <a:cs typeface="Verdana"/>
                <a:sym typeface="Verdana"/>
              </a:rPr>
              <a:t>Ovf support(vmware is better)</a:t>
            </a:r>
            <a:endParaRPr sz="2900">
              <a:solidFill>
                <a:schemeClr val="dk1"/>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4"/>
          <p:cNvSpPr/>
          <p:nvPr/>
        </p:nvSpPr>
        <p:spPr>
          <a:xfrm>
            <a:off x="1010411" y="409955"/>
            <a:ext cx="7295388" cy="4556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34"/>
          <p:cNvSpPr/>
          <p:nvPr/>
        </p:nvSpPr>
        <p:spPr>
          <a:xfrm>
            <a:off x="1038821" y="445008"/>
            <a:ext cx="7256056" cy="4157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34"/>
          <p:cNvSpPr/>
          <p:nvPr/>
        </p:nvSpPr>
        <p:spPr>
          <a:xfrm>
            <a:off x="1019555" y="1057655"/>
            <a:ext cx="3537204" cy="4450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34"/>
          <p:cNvSpPr/>
          <p:nvPr/>
        </p:nvSpPr>
        <p:spPr>
          <a:xfrm>
            <a:off x="1051369" y="1095502"/>
            <a:ext cx="3491865" cy="400050"/>
          </a:xfrm>
          <a:custGeom>
            <a:rect b="b" l="l" r="r" t="t"/>
            <a:pathLst>
              <a:path extrusionOk="0" h="400050" w="3491865">
                <a:moveTo>
                  <a:pt x="1999170" y="102108"/>
                </a:moveTo>
                <a:lnTo>
                  <a:pt x="1943147" y="112966"/>
                </a:lnTo>
                <a:lnTo>
                  <a:pt x="1895792" y="145542"/>
                </a:lnTo>
                <a:lnTo>
                  <a:pt x="1863566" y="193436"/>
                </a:lnTo>
                <a:lnTo>
                  <a:pt x="1852866" y="250189"/>
                </a:lnTo>
                <a:lnTo>
                  <a:pt x="1855513" y="280316"/>
                </a:lnTo>
                <a:lnTo>
                  <a:pt x="1876762" y="333378"/>
                </a:lnTo>
                <a:lnTo>
                  <a:pt x="1917769" y="375457"/>
                </a:lnTo>
                <a:lnTo>
                  <a:pt x="1969152" y="397313"/>
                </a:lnTo>
                <a:lnTo>
                  <a:pt x="1998154" y="400050"/>
                </a:lnTo>
                <a:lnTo>
                  <a:pt x="2014755" y="399168"/>
                </a:lnTo>
                <a:lnTo>
                  <a:pt x="2060511" y="385952"/>
                </a:lnTo>
                <a:lnTo>
                  <a:pt x="2089898" y="366395"/>
                </a:lnTo>
                <a:lnTo>
                  <a:pt x="2001964" y="366395"/>
                </a:lnTo>
                <a:lnTo>
                  <a:pt x="1987343" y="365442"/>
                </a:lnTo>
                <a:lnTo>
                  <a:pt x="1946338" y="351155"/>
                </a:lnTo>
                <a:lnTo>
                  <a:pt x="1913477" y="321544"/>
                </a:lnTo>
                <a:lnTo>
                  <a:pt x="1893649" y="280701"/>
                </a:lnTo>
                <a:lnTo>
                  <a:pt x="1889889" y="252475"/>
                </a:lnTo>
                <a:lnTo>
                  <a:pt x="1889904" y="250189"/>
                </a:lnTo>
                <a:lnTo>
                  <a:pt x="1898396" y="207900"/>
                </a:lnTo>
                <a:lnTo>
                  <a:pt x="1922843" y="170164"/>
                </a:lnTo>
                <a:lnTo>
                  <a:pt x="1959123" y="145625"/>
                </a:lnTo>
                <a:lnTo>
                  <a:pt x="2002218" y="137160"/>
                </a:lnTo>
                <a:lnTo>
                  <a:pt x="2090611" y="137160"/>
                </a:lnTo>
                <a:lnTo>
                  <a:pt x="2088880" y="135413"/>
                </a:lnTo>
                <a:lnTo>
                  <a:pt x="2047765" y="110412"/>
                </a:lnTo>
                <a:lnTo>
                  <a:pt x="2016194" y="103034"/>
                </a:lnTo>
                <a:lnTo>
                  <a:pt x="1999170" y="102108"/>
                </a:lnTo>
                <a:close/>
              </a:path>
              <a:path extrusionOk="0" h="400050" w="3491865">
                <a:moveTo>
                  <a:pt x="2147887" y="344043"/>
                </a:moveTo>
                <a:lnTo>
                  <a:pt x="2111946" y="344043"/>
                </a:lnTo>
                <a:lnTo>
                  <a:pt x="2111946" y="392684"/>
                </a:lnTo>
                <a:lnTo>
                  <a:pt x="2147887" y="392684"/>
                </a:lnTo>
                <a:lnTo>
                  <a:pt x="2147887" y="344043"/>
                </a:lnTo>
                <a:close/>
              </a:path>
              <a:path extrusionOk="0" h="400050" w="3491865">
                <a:moveTo>
                  <a:pt x="2090611" y="137160"/>
                </a:moveTo>
                <a:lnTo>
                  <a:pt x="2002218" y="137160"/>
                </a:lnTo>
                <a:lnTo>
                  <a:pt x="2024911" y="139231"/>
                </a:lnTo>
                <a:lnTo>
                  <a:pt x="2045747" y="145446"/>
                </a:lnTo>
                <a:lnTo>
                  <a:pt x="2081847" y="170307"/>
                </a:lnTo>
                <a:lnTo>
                  <a:pt x="2106247" y="207343"/>
                </a:lnTo>
                <a:lnTo>
                  <a:pt x="2114359" y="252475"/>
                </a:lnTo>
                <a:lnTo>
                  <a:pt x="2113454" y="268188"/>
                </a:lnTo>
                <a:lnTo>
                  <a:pt x="2099881" y="310514"/>
                </a:lnTo>
                <a:lnTo>
                  <a:pt x="2071252" y="343090"/>
                </a:lnTo>
                <a:lnTo>
                  <a:pt x="2031095" y="362648"/>
                </a:lnTo>
                <a:lnTo>
                  <a:pt x="2001964" y="366395"/>
                </a:lnTo>
                <a:lnTo>
                  <a:pt x="2089898" y="366395"/>
                </a:lnTo>
                <a:lnTo>
                  <a:pt x="2100159" y="357092"/>
                </a:lnTo>
                <a:lnTo>
                  <a:pt x="2111946" y="344043"/>
                </a:lnTo>
                <a:lnTo>
                  <a:pt x="2147887" y="344043"/>
                </a:lnTo>
                <a:lnTo>
                  <a:pt x="2147887" y="161417"/>
                </a:lnTo>
                <a:lnTo>
                  <a:pt x="2111946" y="161417"/>
                </a:lnTo>
                <a:lnTo>
                  <a:pt x="2100847" y="147486"/>
                </a:lnTo>
                <a:lnTo>
                  <a:pt x="2090611" y="137160"/>
                </a:lnTo>
                <a:close/>
              </a:path>
              <a:path extrusionOk="0" h="400050" w="3491865">
                <a:moveTo>
                  <a:pt x="2147887" y="0"/>
                </a:moveTo>
                <a:lnTo>
                  <a:pt x="2111946" y="0"/>
                </a:lnTo>
                <a:lnTo>
                  <a:pt x="2111946" y="161417"/>
                </a:lnTo>
                <a:lnTo>
                  <a:pt x="2147887" y="161417"/>
                </a:lnTo>
                <a:lnTo>
                  <a:pt x="2147887" y="0"/>
                </a:lnTo>
                <a:close/>
              </a:path>
              <a:path extrusionOk="0" h="400050" w="3491865">
                <a:moveTo>
                  <a:pt x="1309814" y="102108"/>
                </a:moveTo>
                <a:lnTo>
                  <a:pt x="1253744" y="112966"/>
                </a:lnTo>
                <a:lnTo>
                  <a:pt x="1206436" y="145542"/>
                </a:lnTo>
                <a:lnTo>
                  <a:pt x="1174146" y="193436"/>
                </a:lnTo>
                <a:lnTo>
                  <a:pt x="1163383" y="250189"/>
                </a:lnTo>
                <a:lnTo>
                  <a:pt x="1166050" y="280316"/>
                </a:lnTo>
                <a:lnTo>
                  <a:pt x="1187386" y="333378"/>
                </a:lnTo>
                <a:lnTo>
                  <a:pt x="1228413" y="375457"/>
                </a:lnTo>
                <a:lnTo>
                  <a:pt x="1279796" y="397313"/>
                </a:lnTo>
                <a:lnTo>
                  <a:pt x="1308798" y="400050"/>
                </a:lnTo>
                <a:lnTo>
                  <a:pt x="1325399" y="399168"/>
                </a:lnTo>
                <a:lnTo>
                  <a:pt x="1371155" y="385952"/>
                </a:lnTo>
                <a:lnTo>
                  <a:pt x="1400542" y="366395"/>
                </a:lnTo>
                <a:lnTo>
                  <a:pt x="1312608" y="366395"/>
                </a:lnTo>
                <a:lnTo>
                  <a:pt x="1297987" y="365442"/>
                </a:lnTo>
                <a:lnTo>
                  <a:pt x="1256982" y="351155"/>
                </a:lnTo>
                <a:lnTo>
                  <a:pt x="1224067" y="321544"/>
                </a:lnTo>
                <a:lnTo>
                  <a:pt x="1204277" y="280701"/>
                </a:lnTo>
                <a:lnTo>
                  <a:pt x="1200532" y="252475"/>
                </a:lnTo>
                <a:lnTo>
                  <a:pt x="1200548" y="250189"/>
                </a:lnTo>
                <a:lnTo>
                  <a:pt x="1208986" y="207900"/>
                </a:lnTo>
                <a:lnTo>
                  <a:pt x="1233471" y="170164"/>
                </a:lnTo>
                <a:lnTo>
                  <a:pt x="1269767" y="145625"/>
                </a:lnTo>
                <a:lnTo>
                  <a:pt x="1312862" y="137160"/>
                </a:lnTo>
                <a:lnTo>
                  <a:pt x="1401255" y="137160"/>
                </a:lnTo>
                <a:lnTo>
                  <a:pt x="1399524" y="135413"/>
                </a:lnTo>
                <a:lnTo>
                  <a:pt x="1358409" y="110412"/>
                </a:lnTo>
                <a:lnTo>
                  <a:pt x="1326838" y="103034"/>
                </a:lnTo>
                <a:lnTo>
                  <a:pt x="1309814" y="102108"/>
                </a:lnTo>
                <a:close/>
              </a:path>
              <a:path extrusionOk="0" h="400050" w="3491865">
                <a:moveTo>
                  <a:pt x="1458531" y="344043"/>
                </a:moveTo>
                <a:lnTo>
                  <a:pt x="1422590" y="344043"/>
                </a:lnTo>
                <a:lnTo>
                  <a:pt x="1422590" y="392684"/>
                </a:lnTo>
                <a:lnTo>
                  <a:pt x="1458531" y="392684"/>
                </a:lnTo>
                <a:lnTo>
                  <a:pt x="1458531" y="344043"/>
                </a:lnTo>
                <a:close/>
              </a:path>
              <a:path extrusionOk="0" h="400050" w="3491865">
                <a:moveTo>
                  <a:pt x="1401255" y="137160"/>
                </a:moveTo>
                <a:lnTo>
                  <a:pt x="1312862" y="137160"/>
                </a:lnTo>
                <a:lnTo>
                  <a:pt x="1335555" y="139231"/>
                </a:lnTo>
                <a:lnTo>
                  <a:pt x="1356391" y="145446"/>
                </a:lnTo>
                <a:lnTo>
                  <a:pt x="1392491" y="170307"/>
                </a:lnTo>
                <a:lnTo>
                  <a:pt x="1416780" y="207343"/>
                </a:lnTo>
                <a:lnTo>
                  <a:pt x="1424876" y="252475"/>
                </a:lnTo>
                <a:lnTo>
                  <a:pt x="1423991" y="268188"/>
                </a:lnTo>
                <a:lnTo>
                  <a:pt x="1410525" y="310514"/>
                </a:lnTo>
                <a:lnTo>
                  <a:pt x="1381896" y="343090"/>
                </a:lnTo>
                <a:lnTo>
                  <a:pt x="1341691" y="362648"/>
                </a:lnTo>
                <a:lnTo>
                  <a:pt x="1312608" y="366395"/>
                </a:lnTo>
                <a:lnTo>
                  <a:pt x="1400542" y="366395"/>
                </a:lnTo>
                <a:lnTo>
                  <a:pt x="1410803" y="357092"/>
                </a:lnTo>
                <a:lnTo>
                  <a:pt x="1422590" y="344043"/>
                </a:lnTo>
                <a:lnTo>
                  <a:pt x="1458531" y="344043"/>
                </a:lnTo>
                <a:lnTo>
                  <a:pt x="1458531" y="161417"/>
                </a:lnTo>
                <a:lnTo>
                  <a:pt x="1422590" y="161417"/>
                </a:lnTo>
                <a:lnTo>
                  <a:pt x="1411491" y="147486"/>
                </a:lnTo>
                <a:lnTo>
                  <a:pt x="1401255" y="137160"/>
                </a:lnTo>
                <a:close/>
              </a:path>
              <a:path extrusionOk="0" h="400050" w="3491865">
                <a:moveTo>
                  <a:pt x="1458531" y="109347"/>
                </a:moveTo>
                <a:lnTo>
                  <a:pt x="1422590" y="109347"/>
                </a:lnTo>
                <a:lnTo>
                  <a:pt x="1422590" y="161417"/>
                </a:lnTo>
                <a:lnTo>
                  <a:pt x="1458531" y="161417"/>
                </a:lnTo>
                <a:lnTo>
                  <a:pt x="1458531" y="109347"/>
                </a:lnTo>
                <a:close/>
              </a:path>
              <a:path extrusionOk="0" h="400050" w="3491865">
                <a:moveTo>
                  <a:pt x="1576895" y="109347"/>
                </a:moveTo>
                <a:lnTo>
                  <a:pt x="1540446" y="109347"/>
                </a:lnTo>
                <a:lnTo>
                  <a:pt x="1540446" y="392684"/>
                </a:lnTo>
                <a:lnTo>
                  <a:pt x="1576895" y="392684"/>
                </a:lnTo>
                <a:lnTo>
                  <a:pt x="1576895" y="288798"/>
                </a:lnTo>
                <a:lnTo>
                  <a:pt x="1577226" y="262983"/>
                </a:lnTo>
                <a:lnTo>
                  <a:pt x="1579842" y="224450"/>
                </a:lnTo>
                <a:lnTo>
                  <a:pt x="1594897" y="181975"/>
                </a:lnTo>
                <a:lnTo>
                  <a:pt x="1613885" y="160147"/>
                </a:lnTo>
                <a:lnTo>
                  <a:pt x="1576895" y="160147"/>
                </a:lnTo>
                <a:lnTo>
                  <a:pt x="1576895" y="109347"/>
                </a:lnTo>
                <a:close/>
              </a:path>
              <a:path extrusionOk="0" h="400050" w="3491865">
                <a:moveTo>
                  <a:pt x="1759470" y="135636"/>
                </a:moveTo>
                <a:lnTo>
                  <a:pt x="1675828" y="135636"/>
                </a:lnTo>
                <a:lnTo>
                  <a:pt x="1689617" y="136519"/>
                </a:lnTo>
                <a:lnTo>
                  <a:pt x="1702038" y="139176"/>
                </a:lnTo>
                <a:lnTo>
                  <a:pt x="1737852" y="167481"/>
                </a:lnTo>
                <a:lnTo>
                  <a:pt x="1750107" y="216709"/>
                </a:lnTo>
                <a:lnTo>
                  <a:pt x="1751139" y="392684"/>
                </a:lnTo>
                <a:lnTo>
                  <a:pt x="1787588" y="392684"/>
                </a:lnTo>
                <a:lnTo>
                  <a:pt x="1787588" y="246887"/>
                </a:lnTo>
                <a:lnTo>
                  <a:pt x="1786852" y="219856"/>
                </a:lnTo>
                <a:lnTo>
                  <a:pt x="1780998" y="177272"/>
                </a:lnTo>
                <a:lnTo>
                  <a:pt x="1760934" y="137144"/>
                </a:lnTo>
                <a:lnTo>
                  <a:pt x="1759470" y="135636"/>
                </a:lnTo>
                <a:close/>
              </a:path>
              <a:path extrusionOk="0" h="400050" w="3491865">
                <a:moveTo>
                  <a:pt x="1683194" y="102108"/>
                </a:moveTo>
                <a:lnTo>
                  <a:pt x="1638903" y="110198"/>
                </a:lnTo>
                <a:lnTo>
                  <a:pt x="1599945" y="134635"/>
                </a:lnTo>
                <a:lnTo>
                  <a:pt x="1576895" y="160147"/>
                </a:lnTo>
                <a:lnTo>
                  <a:pt x="1613885" y="160147"/>
                </a:lnTo>
                <a:lnTo>
                  <a:pt x="1616646" y="157480"/>
                </a:lnTo>
                <a:lnTo>
                  <a:pt x="1630144" y="147958"/>
                </a:lnTo>
                <a:lnTo>
                  <a:pt x="1644522" y="141128"/>
                </a:lnTo>
                <a:lnTo>
                  <a:pt x="1659759" y="137013"/>
                </a:lnTo>
                <a:lnTo>
                  <a:pt x="1675828" y="135636"/>
                </a:lnTo>
                <a:lnTo>
                  <a:pt x="1759470" y="135636"/>
                </a:lnTo>
                <a:lnTo>
                  <a:pt x="1751062" y="126970"/>
                </a:lnTo>
                <a:lnTo>
                  <a:pt x="1739582" y="118237"/>
                </a:lnTo>
                <a:lnTo>
                  <a:pt x="1726842" y="111162"/>
                </a:lnTo>
                <a:lnTo>
                  <a:pt x="1713198" y="106124"/>
                </a:lnTo>
                <a:lnTo>
                  <a:pt x="1698648" y="103110"/>
                </a:lnTo>
                <a:lnTo>
                  <a:pt x="1683194" y="102108"/>
                </a:lnTo>
                <a:close/>
              </a:path>
              <a:path extrusionOk="0" h="400050" w="3491865">
                <a:moveTo>
                  <a:pt x="3120199" y="9651"/>
                </a:moveTo>
                <a:lnTo>
                  <a:pt x="3113976" y="9651"/>
                </a:lnTo>
                <a:lnTo>
                  <a:pt x="3059112" y="392684"/>
                </a:lnTo>
                <a:lnTo>
                  <a:pt x="3096069" y="392684"/>
                </a:lnTo>
                <a:lnTo>
                  <a:pt x="3133661" y="116586"/>
                </a:lnTo>
                <a:lnTo>
                  <a:pt x="3173169" y="116586"/>
                </a:lnTo>
                <a:lnTo>
                  <a:pt x="3120199" y="9651"/>
                </a:lnTo>
                <a:close/>
              </a:path>
              <a:path extrusionOk="0" h="400050" w="3491865">
                <a:moveTo>
                  <a:pt x="3173169" y="116586"/>
                </a:moveTo>
                <a:lnTo>
                  <a:pt x="3133661" y="116586"/>
                </a:lnTo>
                <a:lnTo>
                  <a:pt x="3270821" y="392684"/>
                </a:lnTo>
                <a:lnTo>
                  <a:pt x="3280600" y="392684"/>
                </a:lnTo>
                <a:lnTo>
                  <a:pt x="3314555" y="323976"/>
                </a:lnTo>
                <a:lnTo>
                  <a:pt x="3275901" y="323976"/>
                </a:lnTo>
                <a:lnTo>
                  <a:pt x="3173169" y="116586"/>
                </a:lnTo>
                <a:close/>
              </a:path>
              <a:path extrusionOk="0" h="400050" w="3491865">
                <a:moveTo>
                  <a:pt x="3452000" y="118745"/>
                </a:moveTo>
                <a:lnTo>
                  <a:pt x="3415982" y="118745"/>
                </a:lnTo>
                <a:lnTo>
                  <a:pt x="3453828" y="392684"/>
                </a:lnTo>
                <a:lnTo>
                  <a:pt x="3491420" y="392684"/>
                </a:lnTo>
                <a:lnTo>
                  <a:pt x="3452000" y="118745"/>
                </a:lnTo>
                <a:close/>
              </a:path>
              <a:path extrusionOk="0" h="400050" w="3491865">
                <a:moveTo>
                  <a:pt x="3436302" y="9651"/>
                </a:moveTo>
                <a:lnTo>
                  <a:pt x="3430206" y="9651"/>
                </a:lnTo>
                <a:lnTo>
                  <a:pt x="3275901" y="323976"/>
                </a:lnTo>
                <a:lnTo>
                  <a:pt x="3314555" y="323976"/>
                </a:lnTo>
                <a:lnTo>
                  <a:pt x="3415982" y="118745"/>
                </a:lnTo>
                <a:lnTo>
                  <a:pt x="3452000" y="118745"/>
                </a:lnTo>
                <a:lnTo>
                  <a:pt x="3436302" y="9651"/>
                </a:lnTo>
                <a:close/>
              </a:path>
              <a:path extrusionOk="0" h="400050" w="3491865">
                <a:moveTo>
                  <a:pt x="2714180" y="9651"/>
                </a:moveTo>
                <a:lnTo>
                  <a:pt x="2672397" y="9651"/>
                </a:lnTo>
                <a:lnTo>
                  <a:pt x="2836735" y="392684"/>
                </a:lnTo>
                <a:lnTo>
                  <a:pt x="2845117" y="392684"/>
                </a:lnTo>
                <a:lnTo>
                  <a:pt x="2883045" y="305562"/>
                </a:lnTo>
                <a:lnTo>
                  <a:pt x="2841053" y="305562"/>
                </a:lnTo>
                <a:lnTo>
                  <a:pt x="2714180" y="9651"/>
                </a:lnTo>
                <a:close/>
              </a:path>
              <a:path extrusionOk="0" h="400050" w="3491865">
                <a:moveTo>
                  <a:pt x="3011868" y="9651"/>
                </a:moveTo>
                <a:lnTo>
                  <a:pt x="2970085" y="9651"/>
                </a:lnTo>
                <a:lnTo>
                  <a:pt x="2841053" y="305562"/>
                </a:lnTo>
                <a:lnTo>
                  <a:pt x="2883045" y="305562"/>
                </a:lnTo>
                <a:lnTo>
                  <a:pt x="3011868" y="9651"/>
                </a:lnTo>
                <a:close/>
              </a:path>
              <a:path extrusionOk="0" h="400050" w="3491865">
                <a:moveTo>
                  <a:pt x="2425255" y="9651"/>
                </a:moveTo>
                <a:lnTo>
                  <a:pt x="2386139" y="9651"/>
                </a:lnTo>
                <a:lnTo>
                  <a:pt x="2386139" y="392684"/>
                </a:lnTo>
                <a:lnTo>
                  <a:pt x="2425255" y="392684"/>
                </a:lnTo>
                <a:lnTo>
                  <a:pt x="2425255" y="214249"/>
                </a:lnTo>
                <a:lnTo>
                  <a:pt x="2476585" y="214249"/>
                </a:lnTo>
                <a:lnTo>
                  <a:pt x="2445829" y="181483"/>
                </a:lnTo>
                <a:lnTo>
                  <a:pt x="2475887" y="153415"/>
                </a:lnTo>
                <a:lnTo>
                  <a:pt x="2425255" y="153415"/>
                </a:lnTo>
                <a:lnTo>
                  <a:pt x="2425255" y="9651"/>
                </a:lnTo>
                <a:close/>
              </a:path>
              <a:path extrusionOk="0" h="400050" w="3491865">
                <a:moveTo>
                  <a:pt x="2476585" y="214249"/>
                </a:moveTo>
                <a:lnTo>
                  <a:pt x="2425255" y="214249"/>
                </a:lnTo>
                <a:lnTo>
                  <a:pt x="2593149" y="392684"/>
                </a:lnTo>
                <a:lnTo>
                  <a:pt x="2644076" y="392684"/>
                </a:lnTo>
                <a:lnTo>
                  <a:pt x="2476585" y="214249"/>
                </a:lnTo>
                <a:close/>
              </a:path>
              <a:path extrusionOk="0" h="400050" w="3491865">
                <a:moveTo>
                  <a:pt x="2629852" y="9651"/>
                </a:moveTo>
                <a:lnTo>
                  <a:pt x="2578417" y="9651"/>
                </a:lnTo>
                <a:lnTo>
                  <a:pt x="2425255" y="153415"/>
                </a:lnTo>
                <a:lnTo>
                  <a:pt x="2475887" y="153415"/>
                </a:lnTo>
                <a:lnTo>
                  <a:pt x="2629852" y="9651"/>
                </a:lnTo>
                <a:close/>
              </a:path>
              <a:path extrusionOk="0" h="400050" w="3491865">
                <a:moveTo>
                  <a:pt x="648271" y="9651"/>
                </a:moveTo>
                <a:lnTo>
                  <a:pt x="639889" y="9651"/>
                </a:lnTo>
                <a:lnTo>
                  <a:pt x="639889" y="392684"/>
                </a:lnTo>
                <a:lnTo>
                  <a:pt x="679513" y="392684"/>
                </a:lnTo>
                <a:lnTo>
                  <a:pt x="679513" y="102615"/>
                </a:lnTo>
                <a:lnTo>
                  <a:pt x="728971" y="102615"/>
                </a:lnTo>
                <a:lnTo>
                  <a:pt x="648271" y="9651"/>
                </a:lnTo>
                <a:close/>
              </a:path>
              <a:path extrusionOk="0" h="400050" w="3491865">
                <a:moveTo>
                  <a:pt x="728971" y="102615"/>
                </a:moveTo>
                <a:lnTo>
                  <a:pt x="679513" y="102615"/>
                </a:lnTo>
                <a:lnTo>
                  <a:pt x="932370" y="392684"/>
                </a:lnTo>
                <a:lnTo>
                  <a:pt x="941006" y="392684"/>
                </a:lnTo>
                <a:lnTo>
                  <a:pt x="941006" y="303275"/>
                </a:lnTo>
                <a:lnTo>
                  <a:pt x="903160" y="303275"/>
                </a:lnTo>
                <a:lnTo>
                  <a:pt x="728971" y="102615"/>
                </a:lnTo>
                <a:close/>
              </a:path>
              <a:path extrusionOk="0" h="400050" w="3491865">
                <a:moveTo>
                  <a:pt x="941006" y="9651"/>
                </a:moveTo>
                <a:lnTo>
                  <a:pt x="903160" y="9651"/>
                </a:lnTo>
                <a:lnTo>
                  <a:pt x="903160" y="303275"/>
                </a:lnTo>
                <a:lnTo>
                  <a:pt x="941006" y="303275"/>
                </a:lnTo>
                <a:lnTo>
                  <a:pt x="941006" y="9651"/>
                </a:lnTo>
                <a:close/>
              </a:path>
              <a:path extrusionOk="0" h="400050" w="3491865">
                <a:moveTo>
                  <a:pt x="572960" y="9651"/>
                </a:moveTo>
                <a:lnTo>
                  <a:pt x="353377" y="9651"/>
                </a:lnTo>
                <a:lnTo>
                  <a:pt x="353377" y="392684"/>
                </a:lnTo>
                <a:lnTo>
                  <a:pt x="571436" y="392684"/>
                </a:lnTo>
                <a:lnTo>
                  <a:pt x="571436" y="355219"/>
                </a:lnTo>
                <a:lnTo>
                  <a:pt x="391731" y="355219"/>
                </a:lnTo>
                <a:lnTo>
                  <a:pt x="391731" y="204724"/>
                </a:lnTo>
                <a:lnTo>
                  <a:pt x="571436" y="204724"/>
                </a:lnTo>
                <a:lnTo>
                  <a:pt x="571436" y="167132"/>
                </a:lnTo>
                <a:lnTo>
                  <a:pt x="391731" y="167132"/>
                </a:lnTo>
                <a:lnTo>
                  <a:pt x="391731" y="47117"/>
                </a:lnTo>
                <a:lnTo>
                  <a:pt x="572960" y="47117"/>
                </a:lnTo>
                <a:lnTo>
                  <a:pt x="572960" y="9651"/>
                </a:lnTo>
                <a:close/>
              </a:path>
              <a:path extrusionOk="0" h="400050" w="3491865">
                <a:moveTo>
                  <a:pt x="53124" y="9651"/>
                </a:moveTo>
                <a:lnTo>
                  <a:pt x="8343" y="9651"/>
                </a:lnTo>
                <a:lnTo>
                  <a:pt x="122389" y="194945"/>
                </a:lnTo>
                <a:lnTo>
                  <a:pt x="0" y="392684"/>
                </a:lnTo>
                <a:lnTo>
                  <a:pt x="44792" y="392684"/>
                </a:lnTo>
                <a:lnTo>
                  <a:pt x="144589" y="231012"/>
                </a:lnTo>
                <a:lnTo>
                  <a:pt x="189370" y="231012"/>
                </a:lnTo>
                <a:lnTo>
                  <a:pt x="167017" y="194690"/>
                </a:lnTo>
                <a:lnTo>
                  <a:pt x="189282" y="158623"/>
                </a:lnTo>
                <a:lnTo>
                  <a:pt x="144843" y="158623"/>
                </a:lnTo>
                <a:lnTo>
                  <a:pt x="53124" y="9651"/>
                </a:lnTo>
                <a:close/>
              </a:path>
              <a:path extrusionOk="0" h="400050" w="3491865">
                <a:moveTo>
                  <a:pt x="189370" y="231012"/>
                </a:moveTo>
                <a:lnTo>
                  <a:pt x="144589" y="231012"/>
                </a:lnTo>
                <a:lnTo>
                  <a:pt x="244030" y="392684"/>
                </a:lnTo>
                <a:lnTo>
                  <a:pt x="288861" y="392684"/>
                </a:lnTo>
                <a:lnTo>
                  <a:pt x="189370" y="231012"/>
                </a:lnTo>
                <a:close/>
              </a:path>
              <a:path extrusionOk="0" h="400050" w="3491865">
                <a:moveTo>
                  <a:pt x="281241" y="9651"/>
                </a:moveTo>
                <a:lnTo>
                  <a:pt x="237172" y="9651"/>
                </a:lnTo>
                <a:lnTo>
                  <a:pt x="144843" y="158623"/>
                </a:lnTo>
                <a:lnTo>
                  <a:pt x="189282" y="158623"/>
                </a:lnTo>
                <a:lnTo>
                  <a:pt x="281241" y="9651"/>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34"/>
          <p:cNvSpPr/>
          <p:nvPr/>
        </p:nvSpPr>
        <p:spPr>
          <a:xfrm>
            <a:off x="2938145" y="1229613"/>
            <a:ext cx="230632" cy="23533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34"/>
          <p:cNvSpPr/>
          <p:nvPr/>
        </p:nvSpPr>
        <p:spPr>
          <a:xfrm>
            <a:off x="2248789" y="1229613"/>
            <a:ext cx="230505" cy="235331"/>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34"/>
          <p:cNvSpPr/>
          <p:nvPr/>
        </p:nvSpPr>
        <p:spPr>
          <a:xfrm>
            <a:off x="2591816" y="1197610"/>
            <a:ext cx="247650" cy="290830"/>
          </a:xfrm>
          <a:custGeom>
            <a:rect b="b" l="l" r="r" t="t"/>
            <a:pathLst>
              <a:path extrusionOk="0" h="290830" w="247650">
                <a:moveTo>
                  <a:pt x="142747" y="0"/>
                </a:moveTo>
                <a:lnTo>
                  <a:pt x="186396" y="9054"/>
                </a:lnTo>
                <a:lnTo>
                  <a:pt x="220487" y="35036"/>
                </a:lnTo>
                <a:lnTo>
                  <a:pt x="240551" y="75164"/>
                </a:lnTo>
                <a:lnTo>
                  <a:pt x="246405" y="117748"/>
                </a:lnTo>
                <a:lnTo>
                  <a:pt x="247141" y="144779"/>
                </a:lnTo>
                <a:lnTo>
                  <a:pt x="247141" y="290575"/>
                </a:lnTo>
                <a:lnTo>
                  <a:pt x="210692" y="290575"/>
                </a:lnTo>
                <a:lnTo>
                  <a:pt x="210692" y="155448"/>
                </a:lnTo>
                <a:lnTo>
                  <a:pt x="210433" y="132994"/>
                </a:lnTo>
                <a:lnTo>
                  <a:pt x="206628" y="90042"/>
                </a:lnTo>
                <a:lnTo>
                  <a:pt x="182371" y="47751"/>
                </a:lnTo>
                <a:lnTo>
                  <a:pt x="135381" y="33527"/>
                </a:lnTo>
                <a:lnTo>
                  <a:pt x="119312" y="34905"/>
                </a:lnTo>
                <a:lnTo>
                  <a:pt x="76200" y="55372"/>
                </a:lnTo>
                <a:lnTo>
                  <a:pt x="46946" y="94073"/>
                </a:lnTo>
                <a:lnTo>
                  <a:pt x="37766" y="139430"/>
                </a:lnTo>
                <a:lnTo>
                  <a:pt x="36448" y="186689"/>
                </a:lnTo>
                <a:lnTo>
                  <a:pt x="36448" y="290575"/>
                </a:lnTo>
                <a:lnTo>
                  <a:pt x="0" y="290575"/>
                </a:lnTo>
                <a:lnTo>
                  <a:pt x="0" y="7238"/>
                </a:lnTo>
                <a:lnTo>
                  <a:pt x="36448" y="7238"/>
                </a:lnTo>
                <a:lnTo>
                  <a:pt x="36448" y="58038"/>
                </a:lnTo>
                <a:lnTo>
                  <a:pt x="47688" y="44372"/>
                </a:lnTo>
                <a:lnTo>
                  <a:pt x="84835" y="14350"/>
                </a:lnTo>
                <a:lnTo>
                  <a:pt x="127412" y="902"/>
                </a:lnTo>
                <a:lnTo>
                  <a:pt x="142747"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34"/>
          <p:cNvSpPr/>
          <p:nvPr/>
        </p:nvSpPr>
        <p:spPr>
          <a:xfrm>
            <a:off x="2214752" y="1197610"/>
            <a:ext cx="295275" cy="298450"/>
          </a:xfrm>
          <a:custGeom>
            <a:rect b="b" l="l" r="r" t="t"/>
            <a:pathLst>
              <a:path extrusionOk="0" h="298450" w="295275">
                <a:moveTo>
                  <a:pt x="146431" y="0"/>
                </a:moveTo>
                <a:lnTo>
                  <a:pt x="195026" y="8304"/>
                </a:lnTo>
                <a:lnTo>
                  <a:pt x="236140" y="33305"/>
                </a:lnTo>
                <a:lnTo>
                  <a:pt x="259207" y="59309"/>
                </a:lnTo>
                <a:lnTo>
                  <a:pt x="259207" y="7238"/>
                </a:lnTo>
                <a:lnTo>
                  <a:pt x="295148" y="7238"/>
                </a:lnTo>
                <a:lnTo>
                  <a:pt x="295148" y="290575"/>
                </a:lnTo>
                <a:lnTo>
                  <a:pt x="259207" y="290575"/>
                </a:lnTo>
                <a:lnTo>
                  <a:pt x="259207" y="241935"/>
                </a:lnTo>
                <a:lnTo>
                  <a:pt x="247419" y="254984"/>
                </a:lnTo>
                <a:lnTo>
                  <a:pt x="207772" y="283844"/>
                </a:lnTo>
                <a:lnTo>
                  <a:pt x="162016" y="297060"/>
                </a:lnTo>
                <a:lnTo>
                  <a:pt x="145415" y="297941"/>
                </a:lnTo>
                <a:lnTo>
                  <a:pt x="116413" y="295205"/>
                </a:lnTo>
                <a:lnTo>
                  <a:pt x="65029" y="273349"/>
                </a:lnTo>
                <a:lnTo>
                  <a:pt x="24003" y="231270"/>
                </a:lnTo>
                <a:lnTo>
                  <a:pt x="2667" y="178208"/>
                </a:lnTo>
                <a:lnTo>
                  <a:pt x="0" y="148081"/>
                </a:lnTo>
                <a:lnTo>
                  <a:pt x="2690" y="118604"/>
                </a:lnTo>
                <a:lnTo>
                  <a:pt x="24217" y="66268"/>
                </a:lnTo>
                <a:lnTo>
                  <a:pt x="65599" y="24431"/>
                </a:lnTo>
                <a:lnTo>
                  <a:pt x="117312" y="2714"/>
                </a:lnTo>
                <a:lnTo>
                  <a:pt x="146431"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34"/>
          <p:cNvSpPr/>
          <p:nvPr/>
        </p:nvSpPr>
        <p:spPr>
          <a:xfrm>
            <a:off x="4110482" y="1105153"/>
            <a:ext cx="432434" cy="383540"/>
          </a:xfrm>
          <a:custGeom>
            <a:rect b="b" l="l" r="r" t="t"/>
            <a:pathLst>
              <a:path extrusionOk="0" h="383540" w="432435">
                <a:moveTo>
                  <a:pt x="54863" y="0"/>
                </a:moveTo>
                <a:lnTo>
                  <a:pt x="61087" y="0"/>
                </a:lnTo>
                <a:lnTo>
                  <a:pt x="216788" y="314325"/>
                </a:lnTo>
                <a:lnTo>
                  <a:pt x="371093" y="0"/>
                </a:lnTo>
                <a:lnTo>
                  <a:pt x="377189" y="0"/>
                </a:lnTo>
                <a:lnTo>
                  <a:pt x="432307" y="383032"/>
                </a:lnTo>
                <a:lnTo>
                  <a:pt x="394715" y="383032"/>
                </a:lnTo>
                <a:lnTo>
                  <a:pt x="356869" y="109093"/>
                </a:lnTo>
                <a:lnTo>
                  <a:pt x="221487" y="383032"/>
                </a:lnTo>
                <a:lnTo>
                  <a:pt x="211708" y="383032"/>
                </a:lnTo>
                <a:lnTo>
                  <a:pt x="74548" y="106934"/>
                </a:lnTo>
                <a:lnTo>
                  <a:pt x="36956" y="383032"/>
                </a:lnTo>
                <a:lnTo>
                  <a:pt x="0" y="383032"/>
                </a:lnTo>
                <a:lnTo>
                  <a:pt x="54863"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4"/>
          <p:cNvSpPr/>
          <p:nvPr/>
        </p:nvSpPr>
        <p:spPr>
          <a:xfrm>
            <a:off x="3723766" y="1105153"/>
            <a:ext cx="339725" cy="383540"/>
          </a:xfrm>
          <a:custGeom>
            <a:rect b="b" l="l" r="r" t="t"/>
            <a:pathLst>
              <a:path extrusionOk="0" h="383540" w="339725">
                <a:moveTo>
                  <a:pt x="0" y="0"/>
                </a:moveTo>
                <a:lnTo>
                  <a:pt x="41783" y="0"/>
                </a:lnTo>
                <a:lnTo>
                  <a:pt x="168656" y="295910"/>
                </a:lnTo>
                <a:lnTo>
                  <a:pt x="297688" y="0"/>
                </a:lnTo>
                <a:lnTo>
                  <a:pt x="339471" y="0"/>
                </a:lnTo>
                <a:lnTo>
                  <a:pt x="172720" y="383032"/>
                </a:lnTo>
                <a:lnTo>
                  <a:pt x="164337"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4"/>
          <p:cNvSpPr/>
          <p:nvPr/>
        </p:nvSpPr>
        <p:spPr>
          <a:xfrm>
            <a:off x="3437509" y="1105153"/>
            <a:ext cx="258445" cy="383540"/>
          </a:xfrm>
          <a:custGeom>
            <a:rect b="b" l="l" r="r" t="t"/>
            <a:pathLst>
              <a:path extrusionOk="0" h="383540" w="258445">
                <a:moveTo>
                  <a:pt x="0" y="0"/>
                </a:moveTo>
                <a:lnTo>
                  <a:pt x="39115" y="0"/>
                </a:lnTo>
                <a:lnTo>
                  <a:pt x="39115" y="143763"/>
                </a:lnTo>
                <a:lnTo>
                  <a:pt x="192277" y="0"/>
                </a:lnTo>
                <a:lnTo>
                  <a:pt x="243712" y="0"/>
                </a:lnTo>
                <a:lnTo>
                  <a:pt x="59689" y="171831"/>
                </a:lnTo>
                <a:lnTo>
                  <a:pt x="257937" y="383032"/>
                </a:lnTo>
                <a:lnTo>
                  <a:pt x="207010" y="383032"/>
                </a:lnTo>
                <a:lnTo>
                  <a:pt x="39115" y="204597"/>
                </a:lnTo>
                <a:lnTo>
                  <a:pt x="39115"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34"/>
          <p:cNvSpPr/>
          <p:nvPr/>
        </p:nvSpPr>
        <p:spPr>
          <a:xfrm>
            <a:off x="1691258" y="1105153"/>
            <a:ext cx="301625" cy="383540"/>
          </a:xfrm>
          <a:custGeom>
            <a:rect b="b" l="l" r="r" t="t"/>
            <a:pathLst>
              <a:path extrusionOk="0" h="383540" w="301625">
                <a:moveTo>
                  <a:pt x="0" y="0"/>
                </a:moveTo>
                <a:lnTo>
                  <a:pt x="8382" y="0"/>
                </a:lnTo>
                <a:lnTo>
                  <a:pt x="263271" y="293624"/>
                </a:lnTo>
                <a:lnTo>
                  <a:pt x="263271" y="0"/>
                </a:lnTo>
                <a:lnTo>
                  <a:pt x="301117" y="0"/>
                </a:lnTo>
                <a:lnTo>
                  <a:pt x="301117" y="383032"/>
                </a:lnTo>
                <a:lnTo>
                  <a:pt x="292481" y="383032"/>
                </a:lnTo>
                <a:lnTo>
                  <a:pt x="39624" y="92963"/>
                </a:lnTo>
                <a:lnTo>
                  <a:pt x="39624"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34"/>
          <p:cNvSpPr/>
          <p:nvPr/>
        </p:nvSpPr>
        <p:spPr>
          <a:xfrm>
            <a:off x="1404747" y="1105153"/>
            <a:ext cx="219710" cy="383540"/>
          </a:xfrm>
          <a:custGeom>
            <a:rect b="b" l="l" r="r" t="t"/>
            <a:pathLst>
              <a:path extrusionOk="0" h="383540" w="219709">
                <a:moveTo>
                  <a:pt x="0" y="0"/>
                </a:moveTo>
                <a:lnTo>
                  <a:pt x="219583" y="0"/>
                </a:lnTo>
                <a:lnTo>
                  <a:pt x="219583" y="37465"/>
                </a:lnTo>
                <a:lnTo>
                  <a:pt x="38353" y="37465"/>
                </a:lnTo>
                <a:lnTo>
                  <a:pt x="38353" y="157480"/>
                </a:lnTo>
                <a:lnTo>
                  <a:pt x="218059" y="157480"/>
                </a:lnTo>
                <a:lnTo>
                  <a:pt x="218059" y="195072"/>
                </a:lnTo>
                <a:lnTo>
                  <a:pt x="38353" y="195072"/>
                </a:lnTo>
                <a:lnTo>
                  <a:pt x="38353" y="345567"/>
                </a:lnTo>
                <a:lnTo>
                  <a:pt x="218059" y="345567"/>
                </a:lnTo>
                <a:lnTo>
                  <a:pt x="218059" y="383032"/>
                </a:lnTo>
                <a:lnTo>
                  <a:pt x="0" y="383032"/>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4"/>
          <p:cNvSpPr/>
          <p:nvPr/>
        </p:nvSpPr>
        <p:spPr>
          <a:xfrm>
            <a:off x="1051369" y="1105153"/>
            <a:ext cx="288925" cy="383540"/>
          </a:xfrm>
          <a:custGeom>
            <a:rect b="b" l="l" r="r" t="t"/>
            <a:pathLst>
              <a:path extrusionOk="0" h="383540" w="288925">
                <a:moveTo>
                  <a:pt x="8343" y="0"/>
                </a:moveTo>
                <a:lnTo>
                  <a:pt x="53124" y="0"/>
                </a:lnTo>
                <a:lnTo>
                  <a:pt x="144843" y="148971"/>
                </a:lnTo>
                <a:lnTo>
                  <a:pt x="237172" y="0"/>
                </a:lnTo>
                <a:lnTo>
                  <a:pt x="281241" y="0"/>
                </a:lnTo>
                <a:lnTo>
                  <a:pt x="167017" y="185038"/>
                </a:lnTo>
                <a:lnTo>
                  <a:pt x="288861" y="383032"/>
                </a:lnTo>
                <a:lnTo>
                  <a:pt x="244030" y="383032"/>
                </a:lnTo>
                <a:lnTo>
                  <a:pt x="144589" y="221361"/>
                </a:lnTo>
                <a:lnTo>
                  <a:pt x="44792" y="383032"/>
                </a:lnTo>
                <a:lnTo>
                  <a:pt x="0" y="383032"/>
                </a:lnTo>
                <a:lnTo>
                  <a:pt x="122389" y="185293"/>
                </a:lnTo>
                <a:lnTo>
                  <a:pt x="8343"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34"/>
          <p:cNvSpPr/>
          <p:nvPr/>
        </p:nvSpPr>
        <p:spPr>
          <a:xfrm>
            <a:off x="2904235" y="1095502"/>
            <a:ext cx="295275" cy="400050"/>
          </a:xfrm>
          <a:custGeom>
            <a:rect b="b" l="l" r="r" t="t"/>
            <a:pathLst>
              <a:path extrusionOk="0" h="400050" w="295275">
                <a:moveTo>
                  <a:pt x="259080" y="0"/>
                </a:moveTo>
                <a:lnTo>
                  <a:pt x="295020" y="0"/>
                </a:lnTo>
                <a:lnTo>
                  <a:pt x="295020" y="392684"/>
                </a:lnTo>
                <a:lnTo>
                  <a:pt x="259080" y="392684"/>
                </a:lnTo>
                <a:lnTo>
                  <a:pt x="259080" y="344043"/>
                </a:lnTo>
                <a:lnTo>
                  <a:pt x="247292" y="357092"/>
                </a:lnTo>
                <a:lnTo>
                  <a:pt x="207644" y="385952"/>
                </a:lnTo>
                <a:lnTo>
                  <a:pt x="161889" y="399168"/>
                </a:lnTo>
                <a:lnTo>
                  <a:pt x="145287" y="400050"/>
                </a:lnTo>
                <a:lnTo>
                  <a:pt x="116286" y="397313"/>
                </a:lnTo>
                <a:lnTo>
                  <a:pt x="64902" y="375457"/>
                </a:lnTo>
                <a:lnTo>
                  <a:pt x="23895" y="333378"/>
                </a:lnTo>
                <a:lnTo>
                  <a:pt x="2647" y="280316"/>
                </a:lnTo>
                <a:lnTo>
                  <a:pt x="0" y="250189"/>
                </a:lnTo>
                <a:lnTo>
                  <a:pt x="2670" y="220712"/>
                </a:lnTo>
                <a:lnTo>
                  <a:pt x="24110" y="168376"/>
                </a:lnTo>
                <a:lnTo>
                  <a:pt x="65526" y="126539"/>
                </a:lnTo>
                <a:lnTo>
                  <a:pt x="117203" y="104822"/>
                </a:lnTo>
                <a:lnTo>
                  <a:pt x="146303" y="102108"/>
                </a:lnTo>
                <a:lnTo>
                  <a:pt x="163327" y="103034"/>
                </a:lnTo>
                <a:lnTo>
                  <a:pt x="209422" y="116839"/>
                </a:lnTo>
                <a:lnTo>
                  <a:pt x="247981" y="147486"/>
                </a:lnTo>
                <a:lnTo>
                  <a:pt x="259080" y="161417"/>
                </a:lnTo>
                <a:lnTo>
                  <a:pt x="25908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34"/>
          <p:cNvSpPr txBox="1"/>
          <p:nvPr>
            <p:ph type="title"/>
          </p:nvPr>
        </p:nvSpPr>
        <p:spPr>
          <a:xfrm>
            <a:off x="1119936" y="1849374"/>
            <a:ext cx="7429500" cy="1062355"/>
          </a:xfrm>
          <a:prstGeom prst="rect">
            <a:avLst/>
          </a:prstGeom>
          <a:noFill/>
          <a:ln>
            <a:noFill/>
          </a:ln>
        </p:spPr>
        <p:txBody>
          <a:bodyPr anchorCtr="0" anchor="t" bIns="0" lIns="0" spcFirstLastPara="1" rIns="0" wrap="square" tIns="71750">
            <a:spAutoFit/>
          </a:bodyPr>
          <a:lstStyle/>
          <a:p>
            <a:pPr indent="0" lvl="0" marL="12700" marR="5080" rtl="0" algn="l">
              <a:lnSpc>
                <a:spcPct val="96000"/>
              </a:lnSpc>
              <a:spcBef>
                <a:spcPts val="0"/>
              </a:spcBef>
              <a:spcAft>
                <a:spcPts val="0"/>
              </a:spcAft>
              <a:buNone/>
            </a:pPr>
            <a:r>
              <a:rPr b="1" lang="en-US" sz="1800" u="sng">
                <a:latin typeface="Verdana"/>
                <a:ea typeface="Verdana"/>
                <a:cs typeface="Verdana"/>
                <a:sym typeface="Verdana"/>
              </a:rPr>
              <a:t>HOST OS	-</a:t>
            </a:r>
            <a:r>
              <a:rPr b="1" lang="en-US" sz="1800">
                <a:latin typeface="Verdana"/>
                <a:ea typeface="Verdana"/>
                <a:cs typeface="Verdana"/>
                <a:sym typeface="Verdana"/>
              </a:rPr>
              <a:t> </a:t>
            </a:r>
            <a:r>
              <a:rPr lang="en-US"/>
              <a:t>KVM isn't an option on older CPUs made before  the virtualization extensions were developed, and it rules out  newer CPUs (like Intel's Atom CPUs) that don't include  virtualization extensions.</a:t>
            </a:r>
            <a:endParaRPr sz="1800">
              <a:latin typeface="Verdana"/>
              <a:ea typeface="Verdana"/>
              <a:cs typeface="Verdana"/>
              <a:sym typeface="Verdana"/>
            </a:endParaRPr>
          </a:p>
        </p:txBody>
      </p:sp>
      <p:sp>
        <p:nvSpPr>
          <p:cNvPr id="469" name="Google Shape;469;p34"/>
          <p:cNvSpPr txBox="1"/>
          <p:nvPr/>
        </p:nvSpPr>
        <p:spPr>
          <a:xfrm>
            <a:off x="1119936" y="2922270"/>
            <a:ext cx="7355205" cy="27235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u="sng">
                <a:solidFill>
                  <a:srgbClr val="FFFFFF"/>
                </a:solidFill>
                <a:latin typeface="Verdana"/>
                <a:ea typeface="Verdana"/>
                <a:cs typeface="Verdana"/>
                <a:sym typeface="Verdana"/>
              </a:rPr>
              <a:t>Red Hat drops XEN and anoints KVM</a:t>
            </a:r>
            <a:endParaRPr sz="1800">
              <a:solidFill>
                <a:schemeClr val="dk1"/>
              </a:solidFill>
              <a:latin typeface="Verdana"/>
              <a:ea typeface="Verdana"/>
              <a:cs typeface="Verdana"/>
              <a:sym typeface="Verdana"/>
            </a:endParaRPr>
          </a:p>
          <a:p>
            <a:pPr indent="0" lvl="0" marL="12700" marR="140335" rtl="0" algn="l">
              <a:lnSpc>
                <a:spcPct val="96086"/>
              </a:lnSpc>
              <a:spcBef>
                <a:spcPts val="655"/>
              </a:spcBef>
              <a:spcAft>
                <a:spcPts val="0"/>
              </a:spcAft>
              <a:buNone/>
            </a:pPr>
            <a:r>
              <a:rPr b="1" lang="en-US" sz="1800" u="sng">
                <a:solidFill>
                  <a:srgbClr val="FFFFFF"/>
                </a:solidFill>
                <a:latin typeface="Verdana"/>
                <a:ea typeface="Verdana"/>
                <a:cs typeface="Verdana"/>
                <a:sym typeface="Verdana"/>
              </a:rPr>
              <a:t>Market of KVM and XEN -</a:t>
            </a:r>
            <a:r>
              <a:rPr b="1" lang="en-US" sz="1800">
                <a:solidFill>
                  <a:srgbClr val="FFFFFF"/>
                </a:solidFill>
                <a:latin typeface="Verdana"/>
                <a:ea typeface="Verdana"/>
                <a:cs typeface="Verdana"/>
                <a:sym typeface="Verdana"/>
              </a:rPr>
              <a:t> </a:t>
            </a:r>
            <a:r>
              <a:rPr lang="en-US" sz="2300">
                <a:solidFill>
                  <a:srgbClr val="FFFFFF"/>
                </a:solidFill>
                <a:latin typeface="Verdana"/>
                <a:ea typeface="Verdana"/>
                <a:cs typeface="Verdana"/>
                <a:sym typeface="Verdana"/>
              </a:rPr>
              <a:t>If you're going with RHEL over  the long haul, bank on KVM. If you're running on  Amazon's EC2, you're already using Xen, and so on</a:t>
            </a:r>
            <a:endParaRPr sz="2300">
              <a:solidFill>
                <a:schemeClr val="dk1"/>
              </a:solidFill>
              <a:latin typeface="Verdana"/>
              <a:ea typeface="Verdana"/>
              <a:cs typeface="Verdana"/>
              <a:sym typeface="Verdana"/>
            </a:endParaRPr>
          </a:p>
          <a:p>
            <a:pPr indent="0" lvl="0" marL="12700" marR="5080" rtl="0" algn="l">
              <a:lnSpc>
                <a:spcPct val="80000"/>
              </a:lnSpc>
              <a:spcBef>
                <a:spcPts val="730"/>
              </a:spcBef>
              <a:spcAft>
                <a:spcPts val="0"/>
              </a:spcAft>
              <a:buNone/>
            </a:pPr>
            <a:r>
              <a:rPr b="1" lang="en-US" sz="1800" u="sng">
                <a:solidFill>
                  <a:srgbClr val="FFFFFF"/>
                </a:solidFill>
                <a:latin typeface="Verdana"/>
                <a:ea typeface="Verdana"/>
                <a:cs typeface="Verdana"/>
                <a:sym typeface="Verdana"/>
              </a:rPr>
              <a:t>Operating system overhead -</a:t>
            </a:r>
            <a:r>
              <a:rPr b="1" lang="en-US" sz="1800">
                <a:solidFill>
                  <a:srgbClr val="FFFFFF"/>
                </a:solidFill>
                <a:latin typeface="Verdana"/>
                <a:ea typeface="Verdana"/>
                <a:cs typeface="Verdana"/>
                <a:sym typeface="Verdana"/>
              </a:rPr>
              <a:t> </a:t>
            </a:r>
            <a:r>
              <a:rPr lang="en-US" sz="1800">
                <a:solidFill>
                  <a:srgbClr val="FFFFFF"/>
                </a:solidFill>
                <a:latin typeface="Verdana"/>
                <a:ea typeface="Verdana"/>
                <a:cs typeface="Verdana"/>
                <a:sym typeface="Verdana"/>
              </a:rPr>
              <a:t>Xen is not burdened with any  operating system overhead that is unrelated to processing a series  of guests on a given machine</a:t>
            </a:r>
            <a:endParaRPr sz="1800">
              <a:solidFill>
                <a:schemeClr val="dk1"/>
              </a:solidFill>
              <a:latin typeface="Verdana"/>
              <a:ea typeface="Verdana"/>
              <a:cs typeface="Verdana"/>
              <a:sym typeface="Verdana"/>
            </a:endParaRPr>
          </a:p>
          <a:p>
            <a:pPr indent="0" lvl="0" marL="12700" marR="415290" rtl="0" algn="l">
              <a:lnSpc>
                <a:spcPct val="80000"/>
              </a:lnSpc>
              <a:spcBef>
                <a:spcPts val="700"/>
              </a:spcBef>
              <a:spcAft>
                <a:spcPts val="0"/>
              </a:spcAft>
              <a:buNone/>
            </a:pPr>
            <a:r>
              <a:rPr b="1" lang="en-US" sz="1800" u="sng">
                <a:solidFill>
                  <a:srgbClr val="FFFFFF"/>
                </a:solidFill>
                <a:latin typeface="Verdana"/>
                <a:ea typeface="Verdana"/>
                <a:cs typeface="Verdana"/>
                <a:sym typeface="Verdana"/>
              </a:rPr>
              <a:t>Security -</a:t>
            </a:r>
            <a:r>
              <a:rPr b="1" lang="en-US" sz="1800">
                <a:solidFill>
                  <a:srgbClr val="FFFFFF"/>
                </a:solidFill>
                <a:latin typeface="Verdana"/>
                <a:ea typeface="Verdana"/>
                <a:cs typeface="Verdana"/>
                <a:sym typeface="Verdana"/>
              </a:rPr>
              <a:t> </a:t>
            </a:r>
            <a:r>
              <a:rPr lang="en-US" sz="1800">
                <a:solidFill>
                  <a:srgbClr val="FFFFFF"/>
                </a:solidFill>
                <a:latin typeface="Verdana"/>
                <a:ea typeface="Verdana"/>
                <a:cs typeface="Verdana"/>
                <a:sym typeface="Verdana"/>
              </a:rPr>
              <a:t>Xen ensures a high level of security via a variety of  methods/features: guest isolation,priviliged access, small code  base and operating system seperation</a:t>
            </a:r>
            <a:endParaRPr sz="1800">
              <a:solidFill>
                <a:schemeClr val="dk1"/>
              </a:solidFill>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5"/>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35"/>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35"/>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35"/>
          <p:cNvSpPr txBox="1"/>
          <p:nvPr/>
        </p:nvSpPr>
        <p:spPr>
          <a:xfrm>
            <a:off x="1004722" y="324738"/>
            <a:ext cx="7537450" cy="4733290"/>
          </a:xfrm>
          <a:prstGeom prst="rect">
            <a:avLst/>
          </a:prstGeom>
          <a:noFill/>
          <a:ln>
            <a:noFill/>
          </a:ln>
        </p:spPr>
        <p:txBody>
          <a:bodyPr anchorCtr="0" anchor="t" bIns="0" lIns="0" spcFirstLastPara="1" rIns="0" wrap="square" tIns="73025">
            <a:spAutoFit/>
          </a:bodyPr>
          <a:lstStyle/>
          <a:p>
            <a:pPr indent="-297180" lvl="0" marL="297180" marR="342265" rtl="0" algn="l">
              <a:lnSpc>
                <a:spcPct val="80300"/>
              </a:lnSpc>
              <a:spcBef>
                <a:spcPts val="0"/>
              </a:spcBef>
              <a:spcAft>
                <a:spcPts val="0"/>
              </a:spcAft>
              <a:buClr>
                <a:srgbClr val="FFFFFF"/>
              </a:buClr>
              <a:buSzPts val="2000"/>
              <a:buFont typeface="Verdana"/>
              <a:buAutoNum type="arabicPeriod" startAt="6"/>
            </a:pPr>
            <a:r>
              <a:rPr b="1" lang="en-US" sz="2000" u="sng">
                <a:solidFill>
                  <a:srgbClr val="FFFFFF"/>
                </a:solidFill>
                <a:latin typeface="Verdana"/>
                <a:ea typeface="Verdana"/>
                <a:cs typeface="Verdana"/>
                <a:sym typeface="Verdana"/>
              </a:rPr>
              <a:t>Maturity -</a:t>
            </a:r>
            <a:r>
              <a:rPr b="1" lang="en-US" sz="2000">
                <a:solidFill>
                  <a:srgbClr val="FFFFFF"/>
                </a:solidFill>
                <a:latin typeface="Verdana"/>
                <a:ea typeface="Verdana"/>
                <a:cs typeface="Verdana"/>
                <a:sym typeface="Verdana"/>
              </a:rPr>
              <a:t> </a:t>
            </a:r>
            <a:r>
              <a:rPr lang="en-US" sz="1700">
                <a:solidFill>
                  <a:srgbClr val="FFFFFF"/>
                </a:solidFill>
                <a:latin typeface="Verdana"/>
                <a:ea typeface="Verdana"/>
                <a:cs typeface="Verdana"/>
                <a:sym typeface="Verdana"/>
              </a:rPr>
              <a:t>The </a:t>
            </a:r>
            <a:r>
              <a:rPr lang="en-US" sz="1700" u="sng">
                <a:solidFill>
                  <a:srgbClr val="FFFFFF"/>
                </a:solidFill>
                <a:latin typeface="Verdana"/>
                <a:ea typeface="Verdana"/>
                <a:cs typeface="Verdana"/>
                <a:sym typeface="Verdana"/>
              </a:rPr>
              <a:t>Xen</a:t>
            </a:r>
            <a:r>
              <a:rPr lang="en-US" sz="1700">
                <a:solidFill>
                  <a:srgbClr val="FFFFFF"/>
                </a:solidFill>
                <a:latin typeface="Verdana"/>
                <a:ea typeface="Verdana"/>
                <a:cs typeface="Verdana"/>
                <a:sym typeface="Verdana"/>
              </a:rPr>
              <a:t> hypervisor has been available for enterprise  deployment since 2004 and is the first open source hypervisor to  successfully be deployed by industry leading Linux vendors</a:t>
            </a:r>
            <a:endParaRPr sz="1700">
              <a:solidFill>
                <a:schemeClr val="dk1"/>
              </a:solidFill>
              <a:latin typeface="Verdana"/>
              <a:ea typeface="Verdana"/>
              <a:cs typeface="Verdana"/>
              <a:sym typeface="Verdana"/>
            </a:endParaRPr>
          </a:p>
          <a:p>
            <a:pPr indent="-269240" lvl="0" marL="269240" marR="217804" rtl="0" algn="l">
              <a:lnSpc>
                <a:spcPct val="79900"/>
              </a:lnSpc>
              <a:spcBef>
                <a:spcPts val="710"/>
              </a:spcBef>
              <a:spcAft>
                <a:spcPts val="0"/>
              </a:spcAft>
              <a:buClr>
                <a:srgbClr val="FFFFFF"/>
              </a:buClr>
              <a:buSzPts val="1800"/>
              <a:buFont typeface="Verdana"/>
              <a:buAutoNum type="arabicPeriod" startAt="6"/>
            </a:pPr>
            <a:r>
              <a:rPr b="1" lang="en-US" sz="1800" u="sng">
                <a:solidFill>
                  <a:srgbClr val="FFFFFF"/>
                </a:solidFill>
                <a:latin typeface="Verdana"/>
                <a:ea typeface="Verdana"/>
                <a:cs typeface="Verdana"/>
                <a:sym typeface="Verdana"/>
              </a:rPr>
              <a:t>Scheduling -</a:t>
            </a:r>
            <a:r>
              <a:rPr lang="en-US" sz="1700">
                <a:solidFill>
                  <a:srgbClr val="FFFFFF"/>
                </a:solidFill>
                <a:latin typeface="Verdana"/>
                <a:ea typeface="Verdana"/>
                <a:cs typeface="Verdana"/>
                <a:sym typeface="Verdana"/>
              </a:rPr>
              <a:t>Xen uses its own kernel for thread scheduling and  dispatching virtual machines, while KVM, accepted into mainline  Linux kernel sources, uses that kernel for these operations</a:t>
            </a:r>
            <a:endParaRPr sz="1700">
              <a:solidFill>
                <a:schemeClr val="dk1"/>
              </a:solidFill>
              <a:latin typeface="Verdana"/>
              <a:ea typeface="Verdana"/>
              <a:cs typeface="Verdana"/>
              <a:sym typeface="Verdana"/>
            </a:endParaRPr>
          </a:p>
          <a:p>
            <a:pPr indent="-297180" lvl="0" marL="297180" marR="504190" rtl="0" algn="l">
              <a:lnSpc>
                <a:spcPct val="80000"/>
              </a:lnSpc>
              <a:spcBef>
                <a:spcPts val="695"/>
              </a:spcBef>
              <a:spcAft>
                <a:spcPts val="0"/>
              </a:spcAft>
              <a:buClr>
                <a:srgbClr val="FFFFFF"/>
              </a:buClr>
              <a:buSzPts val="2000"/>
              <a:buFont typeface="Verdana"/>
              <a:buAutoNum type="arabicPeriod" startAt="6"/>
            </a:pPr>
            <a:r>
              <a:rPr b="1" lang="en-US" sz="2000" u="sng">
                <a:solidFill>
                  <a:srgbClr val="FFFFFF"/>
                </a:solidFill>
                <a:latin typeface="Verdana"/>
                <a:ea typeface="Verdana"/>
                <a:cs typeface="Verdana"/>
                <a:sym typeface="Verdana"/>
              </a:rPr>
              <a:t>Ease of use - </a:t>
            </a:r>
            <a:r>
              <a:rPr lang="en-US" sz="2000" u="sng">
                <a:solidFill>
                  <a:srgbClr val="FFFFFF"/>
                </a:solidFill>
                <a:latin typeface="Verdana"/>
                <a:ea typeface="Verdana"/>
                <a:cs typeface="Verdana"/>
                <a:sym typeface="Verdana"/>
              </a:rPr>
              <a:t>KVM</a:t>
            </a:r>
            <a:r>
              <a:rPr lang="en-US" sz="2000">
                <a:solidFill>
                  <a:srgbClr val="FFFFFF"/>
                </a:solidFill>
                <a:latin typeface="Verdana"/>
                <a:ea typeface="Verdana"/>
                <a:cs typeface="Verdana"/>
                <a:sym typeface="Verdana"/>
              </a:rPr>
              <a:t> is generally considered easier to  configure and operate given it is just a single module  that you load in the Linux kernel.</a:t>
            </a:r>
            <a:endParaRPr sz="2000">
              <a:solidFill>
                <a:schemeClr val="dk1"/>
              </a:solidFill>
              <a:latin typeface="Verdana"/>
              <a:ea typeface="Verdana"/>
              <a:cs typeface="Verdana"/>
              <a:sym typeface="Verdana"/>
            </a:endParaRPr>
          </a:p>
          <a:p>
            <a:pPr indent="-297180" lvl="0" marL="297180" marR="5080" rtl="0" algn="l">
              <a:lnSpc>
                <a:spcPct val="80000"/>
              </a:lnSpc>
              <a:spcBef>
                <a:spcPts val="690"/>
              </a:spcBef>
              <a:spcAft>
                <a:spcPts val="0"/>
              </a:spcAft>
              <a:buClr>
                <a:srgbClr val="FFFFFF"/>
              </a:buClr>
              <a:buSzPts val="2000"/>
              <a:buFont typeface="Verdana"/>
              <a:buAutoNum type="arabicPeriod" startAt="6"/>
            </a:pPr>
            <a:r>
              <a:rPr b="1" lang="en-US" sz="2000" u="sng">
                <a:solidFill>
                  <a:srgbClr val="FFFFFF"/>
                </a:solidFill>
                <a:latin typeface="Verdana"/>
                <a:ea typeface="Verdana"/>
                <a:cs typeface="Verdana"/>
                <a:sym typeface="Verdana"/>
              </a:rPr>
              <a:t>Memory page sharing -</a:t>
            </a:r>
            <a:r>
              <a:rPr lang="en-US" sz="2200">
                <a:solidFill>
                  <a:srgbClr val="FFFFFF"/>
                </a:solidFill>
                <a:latin typeface="Verdana"/>
                <a:ea typeface="Verdana"/>
                <a:cs typeface="Verdana"/>
                <a:sym typeface="Verdana"/>
              </a:rPr>
              <a:t>XEN doesn't implement memory  page sharing and </a:t>
            </a:r>
            <a:r>
              <a:rPr lang="en-US" sz="2200" u="sng">
                <a:solidFill>
                  <a:srgbClr val="FFFFFF"/>
                </a:solidFill>
                <a:latin typeface="Verdana"/>
                <a:ea typeface="Verdana"/>
                <a:cs typeface="Verdana"/>
                <a:sym typeface="Verdana"/>
              </a:rPr>
              <a:t>KVM</a:t>
            </a:r>
            <a:r>
              <a:rPr lang="en-US" sz="2200">
                <a:solidFill>
                  <a:srgbClr val="FFFFFF"/>
                </a:solidFill>
                <a:latin typeface="Verdana"/>
                <a:ea typeface="Verdana"/>
                <a:cs typeface="Verdana"/>
                <a:sym typeface="Verdana"/>
              </a:rPr>
              <a:t> does it very efficiently.</a:t>
            </a:r>
            <a:endParaRPr sz="2200">
              <a:solidFill>
                <a:schemeClr val="dk1"/>
              </a:solidFill>
              <a:latin typeface="Verdana"/>
              <a:ea typeface="Verdana"/>
              <a:cs typeface="Verdana"/>
              <a:sym typeface="Verdana"/>
            </a:endParaRPr>
          </a:p>
          <a:p>
            <a:pPr indent="-441325" lvl="0" marL="441325" marR="442594" rtl="0" algn="l">
              <a:lnSpc>
                <a:spcPct val="80000"/>
              </a:lnSpc>
              <a:spcBef>
                <a:spcPts val="715"/>
              </a:spcBef>
              <a:spcAft>
                <a:spcPts val="0"/>
              </a:spcAft>
              <a:buClr>
                <a:srgbClr val="FFFFFF"/>
              </a:buClr>
              <a:buSzPts val="2000"/>
              <a:buFont typeface="Verdana"/>
              <a:buAutoNum type="arabicPeriod" startAt="6"/>
            </a:pPr>
            <a:r>
              <a:rPr b="1" lang="en-US" sz="2000" u="sng">
                <a:solidFill>
                  <a:srgbClr val="FFFFFF"/>
                </a:solidFill>
                <a:latin typeface="Verdana"/>
                <a:ea typeface="Verdana"/>
                <a:cs typeface="Verdana"/>
                <a:sym typeface="Verdana"/>
              </a:rPr>
              <a:t>Lack of Dom0 in kvm -</a:t>
            </a:r>
            <a:r>
              <a:rPr lang="en-US" sz="2000">
                <a:solidFill>
                  <a:srgbClr val="FFFFFF"/>
                </a:solidFill>
                <a:latin typeface="Verdana"/>
                <a:ea typeface="Verdana"/>
                <a:cs typeface="Verdana"/>
                <a:sym typeface="Verdana"/>
              </a:rPr>
              <a:t>KVM introduces many  performance benefits, such as less I/O latency due to  lack of Dom0</a:t>
            </a:r>
            <a:endParaRPr sz="2000">
              <a:solidFill>
                <a:schemeClr val="dk1"/>
              </a:solidFill>
              <a:latin typeface="Verdana"/>
              <a:ea typeface="Verdana"/>
              <a:cs typeface="Verdana"/>
              <a:sym typeface="Verdana"/>
            </a:endParaRPr>
          </a:p>
          <a:p>
            <a:pPr indent="-427990" lvl="0" marL="440690" marR="0" rtl="0" algn="l">
              <a:lnSpc>
                <a:spcPct val="100000"/>
              </a:lnSpc>
              <a:spcBef>
                <a:spcPts val="220"/>
              </a:spcBef>
              <a:spcAft>
                <a:spcPts val="0"/>
              </a:spcAft>
              <a:buClr>
                <a:srgbClr val="FFFFFF"/>
              </a:buClr>
              <a:buSzPts val="2000"/>
              <a:buFont typeface="Verdana"/>
              <a:buAutoNum type="arabicPeriod" startAt="6"/>
            </a:pPr>
            <a:r>
              <a:rPr b="1" lang="en-US" sz="2000" u="sng">
                <a:solidFill>
                  <a:srgbClr val="FFFFFF"/>
                </a:solidFill>
                <a:latin typeface="Verdana"/>
                <a:ea typeface="Verdana"/>
                <a:cs typeface="Verdana"/>
                <a:sym typeface="Verdana"/>
              </a:rPr>
              <a:t>I/O and network operations –</a:t>
            </a:r>
            <a:endParaRPr sz="2000">
              <a:solidFill>
                <a:schemeClr val="dk1"/>
              </a:solidFill>
              <a:latin typeface="Verdana"/>
              <a:ea typeface="Verdana"/>
              <a:cs typeface="Verdana"/>
              <a:sym typeface="Verdana"/>
            </a:endParaRPr>
          </a:p>
          <a:p>
            <a:pPr indent="0" lvl="0" marL="12700" marR="0" rtl="0" algn="l">
              <a:lnSpc>
                <a:spcPct val="100000"/>
              </a:lnSpc>
              <a:spcBef>
                <a:spcPts val="215"/>
              </a:spcBef>
              <a:spcAft>
                <a:spcPts val="0"/>
              </a:spcAft>
              <a:buNone/>
            </a:pPr>
            <a:r>
              <a:rPr b="1" lang="en-US" sz="2000" u="sng">
                <a:solidFill>
                  <a:srgbClr val="FFFFFF"/>
                </a:solidFill>
                <a:latin typeface="Verdana"/>
                <a:ea typeface="Verdana"/>
                <a:cs typeface="Verdana"/>
                <a:sym typeface="Verdana"/>
              </a:rPr>
              <a:t>Kvm-</a:t>
            </a:r>
            <a:r>
              <a:rPr b="1" lang="en-US" sz="2000">
                <a:solidFill>
                  <a:srgbClr val="FFFFFF"/>
                </a:solidFill>
                <a:latin typeface="Verdana"/>
                <a:ea typeface="Verdana"/>
                <a:cs typeface="Verdana"/>
                <a:sym typeface="Verdana"/>
              </a:rPr>
              <a:t> </a:t>
            </a:r>
            <a:r>
              <a:rPr lang="en-US" sz="2000">
                <a:solidFill>
                  <a:srgbClr val="FFFFFF"/>
                </a:solidFill>
                <a:latin typeface="Verdana"/>
                <a:ea typeface="Verdana"/>
                <a:cs typeface="Verdana"/>
                <a:sym typeface="Verdana"/>
              </a:rPr>
              <a:t>VM -&gt; Virtio -&gt; CentOS with KVM</a:t>
            </a:r>
            <a:endParaRPr sz="2000">
              <a:solidFill>
                <a:schemeClr val="dk1"/>
              </a:solidFill>
              <a:latin typeface="Verdana"/>
              <a:ea typeface="Verdana"/>
              <a:cs typeface="Verdana"/>
              <a:sym typeface="Verdana"/>
            </a:endParaRPr>
          </a:p>
          <a:p>
            <a:pPr indent="0" lvl="0" marL="12700" marR="0" rtl="0" algn="l">
              <a:lnSpc>
                <a:spcPct val="100000"/>
              </a:lnSpc>
              <a:spcBef>
                <a:spcPts val="229"/>
              </a:spcBef>
              <a:spcAft>
                <a:spcPts val="0"/>
              </a:spcAft>
              <a:buNone/>
            </a:pPr>
            <a:r>
              <a:rPr b="1" lang="en-US" sz="2000" u="sng">
                <a:solidFill>
                  <a:srgbClr val="FFFFFF"/>
                </a:solidFill>
                <a:latin typeface="Verdana"/>
                <a:ea typeface="Verdana"/>
                <a:cs typeface="Verdana"/>
                <a:sym typeface="Verdana"/>
              </a:rPr>
              <a:t>XEN-</a:t>
            </a:r>
            <a:r>
              <a:rPr b="1" lang="en-US" sz="2000">
                <a:solidFill>
                  <a:srgbClr val="FFFFFF"/>
                </a:solidFill>
                <a:latin typeface="Verdana"/>
                <a:ea typeface="Verdana"/>
                <a:cs typeface="Verdana"/>
                <a:sym typeface="Verdana"/>
              </a:rPr>
              <a:t> </a:t>
            </a:r>
            <a:r>
              <a:rPr lang="en-US" sz="1700">
                <a:solidFill>
                  <a:srgbClr val="FFFFFF"/>
                </a:solidFill>
                <a:latin typeface="Verdana"/>
                <a:ea typeface="Verdana"/>
                <a:cs typeface="Verdana"/>
                <a:sym typeface="Verdana"/>
              </a:rPr>
              <a:t>VM -&gt; PV-OPS Driver -&gt; Dom0 -&gt; Xen</a:t>
            </a:r>
            <a:endParaRPr sz="1700">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36"/>
          <p:cNvSpPr/>
          <p:nvPr/>
        </p:nvSpPr>
        <p:spPr>
          <a:xfrm>
            <a:off x="7620" y="7620"/>
            <a:ext cx="9136380" cy="683666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36"/>
          <p:cNvSpPr/>
          <p:nvPr/>
        </p:nvSpPr>
        <p:spPr>
          <a:xfrm>
            <a:off x="6469379" y="9144"/>
            <a:ext cx="2673350" cy="1900555"/>
          </a:xfrm>
          <a:custGeom>
            <a:rect b="b" l="l" r="r" t="t"/>
            <a:pathLst>
              <a:path extrusionOk="0" h="1900555" w="2673350">
                <a:moveTo>
                  <a:pt x="2672842" y="1900173"/>
                </a:moveTo>
                <a:lnTo>
                  <a:pt x="0" y="0"/>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36"/>
          <p:cNvSpPr/>
          <p:nvPr/>
        </p:nvSpPr>
        <p:spPr>
          <a:xfrm>
            <a:off x="761" y="8382"/>
            <a:ext cx="9137015" cy="6844030"/>
          </a:xfrm>
          <a:custGeom>
            <a:rect b="b" l="l" r="r" t="t"/>
            <a:pathLst>
              <a:path extrusionOk="0" h="6844030" w="9137015">
                <a:moveTo>
                  <a:pt x="0" y="6843932"/>
                </a:moveTo>
                <a:lnTo>
                  <a:pt x="9137015" y="0"/>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36"/>
          <p:cNvSpPr/>
          <p:nvPr/>
        </p:nvSpPr>
        <p:spPr>
          <a:xfrm>
            <a:off x="452627" y="749808"/>
            <a:ext cx="4943856" cy="47396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36"/>
          <p:cNvSpPr/>
          <p:nvPr/>
        </p:nvSpPr>
        <p:spPr>
          <a:xfrm>
            <a:off x="478548" y="781812"/>
            <a:ext cx="4906759" cy="43789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36"/>
          <p:cNvSpPr txBox="1"/>
          <p:nvPr/>
        </p:nvSpPr>
        <p:spPr>
          <a:xfrm>
            <a:off x="514604" y="1600555"/>
            <a:ext cx="3854450" cy="1854835"/>
          </a:xfrm>
          <a:prstGeom prst="rect">
            <a:avLst/>
          </a:prstGeom>
          <a:noFill/>
          <a:ln>
            <a:noFill/>
          </a:ln>
        </p:spPr>
        <p:txBody>
          <a:bodyPr anchorCtr="0" anchor="t" bIns="0" lIns="0" spcFirstLastPara="1" rIns="0" wrap="square" tIns="73650">
            <a:spAutoFit/>
          </a:bodyPr>
          <a:lstStyle/>
          <a:p>
            <a:pPr indent="-457200" lvl="0" marL="469900" marR="0" rtl="0" algn="l">
              <a:lnSpc>
                <a:spcPct val="100000"/>
              </a:lnSpc>
              <a:spcBef>
                <a:spcPts val="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CPU speed</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Cache and Memory speed</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i/o Disk access speed</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Network Speed</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Cryptography speed</a:t>
            </a:r>
            <a:endParaRPr sz="2000">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7"/>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37"/>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37"/>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37"/>
          <p:cNvSpPr/>
          <p:nvPr/>
        </p:nvSpPr>
        <p:spPr>
          <a:xfrm>
            <a:off x="1030224" y="737616"/>
            <a:ext cx="2909316" cy="5410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37"/>
          <p:cNvSpPr/>
          <p:nvPr/>
        </p:nvSpPr>
        <p:spPr>
          <a:xfrm>
            <a:off x="1059129" y="772413"/>
            <a:ext cx="2868599" cy="5024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37"/>
          <p:cNvSpPr/>
          <p:nvPr/>
        </p:nvSpPr>
        <p:spPr>
          <a:xfrm>
            <a:off x="4715255" y="548640"/>
            <a:ext cx="4248911" cy="59055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99" name="Google Shape;499;p37"/>
          <p:cNvGraphicFramePr/>
          <p:nvPr/>
        </p:nvGraphicFramePr>
        <p:xfrm>
          <a:off x="4709667" y="614298"/>
          <a:ext cx="3000000" cy="3000000"/>
        </p:xfrm>
        <a:graphic>
          <a:graphicData uri="http://schemas.openxmlformats.org/drawingml/2006/table">
            <a:tbl>
              <a:tblPr bandRow="1" firstRow="1">
                <a:noFill/>
                <a:tableStyleId>{8E560F34-EF49-4BF2-931F-261C6A03A029}</a:tableStyleId>
              </a:tblPr>
              <a:tblGrid>
                <a:gridCol w="805175"/>
                <a:gridCol w="923300"/>
                <a:gridCol w="922650"/>
                <a:gridCol w="800100"/>
                <a:gridCol w="799475"/>
              </a:tblGrid>
              <a:tr h="1415425">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5875"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VMware</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5875"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VirtualBox</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43815"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KVM</a:t>
                      </a:r>
                      <a:endParaRPr sz="1100" u="none" cap="none" strike="noStrike">
                        <a:latin typeface="Verdana"/>
                        <a:ea typeface="Verdana"/>
                        <a:cs typeface="Verdana"/>
                        <a:sym typeface="Verdana"/>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524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Xen</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r>
              <a:tr h="1085225">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SSE</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43815"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1085225">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SSE2</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43815"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r h="1087125">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SSE3	/</a:t>
                      </a:r>
                      <a:endParaRPr sz="1100" u="none" cap="none" strike="noStrike">
                        <a:latin typeface="Verdana"/>
                        <a:ea typeface="Verdana"/>
                        <a:cs typeface="Verdana"/>
                        <a:sym typeface="Verdana"/>
                      </a:endParaRPr>
                    </a:p>
                    <a:p>
                      <a:pPr indent="0" lvl="0" marL="16510" marR="0" rtl="0" algn="l">
                        <a:lnSpc>
                          <a:spcPct val="100000"/>
                        </a:lnSpc>
                        <a:spcBef>
                          <a:spcPts val="660"/>
                        </a:spcBef>
                        <a:spcAft>
                          <a:spcPts val="0"/>
                        </a:spcAft>
                        <a:buNone/>
                      </a:pPr>
                      <a:r>
                        <a:rPr b="1" lang="en-US" sz="1100" u="none" cap="none" strike="noStrike">
                          <a:solidFill>
                            <a:srgbClr val="FFFFFF"/>
                          </a:solidFill>
                          <a:latin typeface="Verdana"/>
                          <a:ea typeface="Verdana"/>
                          <a:cs typeface="Verdana"/>
                          <a:sym typeface="Verdana"/>
                        </a:rPr>
                        <a:t>SSSE3</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yes / yes</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yes / no</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43815" marR="0" rtl="0" algn="l">
                        <a:lnSpc>
                          <a:spcPct val="100000"/>
                        </a:lnSpc>
                        <a:spcBef>
                          <a:spcPts val="0"/>
                        </a:spcBef>
                        <a:spcAft>
                          <a:spcPts val="0"/>
                        </a:spcAft>
                        <a:buNone/>
                      </a:pPr>
                      <a:r>
                        <a:rPr lang="en-US" sz="1100" u="none" cap="none" strike="noStrike">
                          <a:latin typeface="Verdana"/>
                          <a:ea typeface="Verdana"/>
                          <a:cs typeface="Verdana"/>
                          <a:sym typeface="Verdana"/>
                        </a:rPr>
                        <a:t>yes / no</a:t>
                      </a:r>
                      <a:endParaRPr sz="1100" u="none" cap="none" strike="noStrike">
                        <a:latin typeface="Verdana"/>
                        <a:ea typeface="Verdana"/>
                        <a:cs typeface="Verdana"/>
                        <a:sym typeface="Verdana"/>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yes / yes</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1085225">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SSE4</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no</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43815" marR="0" rtl="0" algn="l">
                        <a:lnSpc>
                          <a:spcPct val="100000"/>
                        </a:lnSpc>
                        <a:spcBef>
                          <a:spcPts val="0"/>
                        </a:spcBef>
                        <a:spcAft>
                          <a:spcPts val="0"/>
                        </a:spcAft>
                        <a:buNone/>
                      </a:pPr>
                      <a:r>
                        <a:rPr lang="en-US" sz="1100" u="none" cap="none" strike="noStrike">
                          <a:latin typeface="Verdana"/>
                          <a:ea typeface="Verdana"/>
                          <a:cs typeface="Verdana"/>
                          <a:sym typeface="Verdana"/>
                        </a:rPr>
                        <a:t>no</a:t>
                      </a:r>
                      <a:endParaRPr sz="1100" u="none" cap="none" strike="noStrike">
                        <a:latin typeface="Verdana"/>
                        <a:ea typeface="Verdana"/>
                        <a:cs typeface="Verdana"/>
                        <a:sym typeface="Verdana"/>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yes</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bl>
          </a:graphicData>
        </a:graphic>
      </p:graphicFrame>
      <p:sp>
        <p:nvSpPr>
          <p:cNvPr id="500" name="Google Shape;500;p37"/>
          <p:cNvSpPr txBox="1"/>
          <p:nvPr/>
        </p:nvSpPr>
        <p:spPr>
          <a:xfrm>
            <a:off x="101904" y="1729181"/>
            <a:ext cx="4286250" cy="3044190"/>
          </a:xfrm>
          <a:prstGeom prst="rect">
            <a:avLst/>
          </a:prstGeom>
          <a:noFill/>
          <a:ln>
            <a:noFill/>
          </a:ln>
        </p:spPr>
        <p:txBody>
          <a:bodyPr anchorCtr="0" anchor="t" bIns="0" lIns="0" spcFirstLastPara="1" rIns="0" wrap="square" tIns="12700">
            <a:spAutoFit/>
          </a:bodyPr>
          <a:lstStyle/>
          <a:p>
            <a:pPr indent="-342900" lvl="0" marL="355600" marR="13970" rtl="0" algn="l">
              <a:lnSpc>
                <a:spcPct val="100000"/>
              </a:lnSpc>
              <a:spcBef>
                <a:spcPts val="0"/>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VMware takes the lead in both ALU  and FPU performance, but it is the  integer speed which shows the  higher advantage.</a:t>
            </a:r>
            <a:endParaRPr sz="1800">
              <a:solidFill>
                <a:schemeClr val="dk1"/>
              </a:solidFill>
              <a:latin typeface="Verdana"/>
              <a:ea typeface="Verdana"/>
              <a:cs typeface="Verdana"/>
              <a:sym typeface="Verdana"/>
            </a:endParaRPr>
          </a:p>
          <a:p>
            <a:pPr indent="-342900" lvl="0" marL="355600" marR="152400" rtl="0" algn="l">
              <a:lnSpc>
                <a:spcPct val="100000"/>
              </a:lnSpc>
              <a:spcBef>
                <a:spcPts val="5"/>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Only VMware and Xen present to  the guest OS the SSSE3 and newer  extensions.</a:t>
            </a:r>
            <a:endParaRPr sz="1800">
              <a:solidFill>
                <a:schemeClr val="dk1"/>
              </a:solidFill>
              <a:latin typeface="Verdana"/>
              <a:ea typeface="Verdana"/>
              <a:cs typeface="Verdana"/>
              <a:sym typeface="Verdana"/>
            </a:endParaRPr>
          </a:p>
          <a:p>
            <a:pPr indent="-342900" lvl="0" marL="355600" marR="5080" rtl="0" algn="l">
              <a:lnSpc>
                <a:spcPct val="100000"/>
              </a:lnSpc>
              <a:spcBef>
                <a:spcPts val="0"/>
              </a:spcBef>
              <a:spcAft>
                <a:spcPts val="0"/>
              </a:spcAft>
              <a:buClr>
                <a:srgbClr val="FFFFFF"/>
              </a:buClr>
              <a:buSzPts val="1800"/>
              <a:buFont typeface="Verdana"/>
              <a:buAutoNum type="arabicPeriod"/>
            </a:pPr>
            <a:r>
              <a:rPr b="1" lang="en-US" sz="1800" u="sng">
                <a:solidFill>
                  <a:srgbClr val="FFFFFF"/>
                </a:solidFill>
                <a:latin typeface="Verdana"/>
                <a:ea typeface="Verdana"/>
                <a:cs typeface="Verdana"/>
                <a:sym typeface="Verdana"/>
              </a:rPr>
              <a:t>The net result is that VirtualBox and  KVM are on par with VMware, while  Xen show some problems giving a  considerably lower result.</a:t>
            </a:r>
            <a:endParaRPr sz="1800">
              <a:solidFill>
                <a:schemeClr val="dk1"/>
              </a:solidFill>
              <a:latin typeface="Verdana"/>
              <a:ea typeface="Verdana"/>
              <a:cs typeface="Verdana"/>
              <a:sym typeface="Verdan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8"/>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38"/>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38"/>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38"/>
          <p:cNvSpPr/>
          <p:nvPr/>
        </p:nvSpPr>
        <p:spPr>
          <a:xfrm>
            <a:off x="1030224" y="737616"/>
            <a:ext cx="3567684" cy="5410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38"/>
          <p:cNvSpPr/>
          <p:nvPr/>
        </p:nvSpPr>
        <p:spPr>
          <a:xfrm>
            <a:off x="1059129" y="772413"/>
            <a:ext cx="3526967" cy="5024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38"/>
          <p:cNvSpPr txBox="1"/>
          <p:nvPr/>
        </p:nvSpPr>
        <p:spPr>
          <a:xfrm>
            <a:off x="599948" y="1846326"/>
            <a:ext cx="3813810" cy="4060190"/>
          </a:xfrm>
          <a:prstGeom prst="rect">
            <a:avLst/>
          </a:prstGeom>
          <a:noFill/>
          <a:ln>
            <a:noFill/>
          </a:ln>
        </p:spPr>
        <p:txBody>
          <a:bodyPr anchorCtr="0" anchor="t" bIns="0" lIns="0" spcFirstLastPara="1" rIns="0" wrap="square" tIns="76825">
            <a:spAutoFit/>
          </a:bodyPr>
          <a:lstStyle/>
          <a:p>
            <a:pPr indent="-133350" lvl="0" marL="12700" marR="5080" rtl="0" algn="l">
              <a:lnSpc>
                <a:spcPct val="80000"/>
              </a:lnSpc>
              <a:spcBef>
                <a:spcPts val="0"/>
              </a:spcBef>
              <a:spcAft>
                <a:spcPts val="0"/>
              </a:spcAft>
              <a:buClr>
                <a:srgbClr val="FFFFFF"/>
              </a:buClr>
              <a:buSzPts val="2100"/>
              <a:buFont typeface="Verdana"/>
              <a:buAutoNum type="arabicPeriod"/>
            </a:pPr>
            <a:r>
              <a:rPr lang="en-US" sz="2100">
                <a:solidFill>
                  <a:srgbClr val="FFFFFF"/>
                </a:solidFill>
                <a:latin typeface="Verdana"/>
                <a:ea typeface="Verdana"/>
                <a:cs typeface="Verdana"/>
                <a:sym typeface="Verdana"/>
              </a:rPr>
              <a:t>While VMware, VirtualBox  and KVM give us quite similar  in results, Xen is behind the  competitors. This can be a  results of a more-heavy  hypervisor or, more probably,  of the “double</a:t>
            </a:r>
            <a:endParaRPr sz="2100">
              <a:solidFill>
                <a:schemeClr val="dk1"/>
              </a:solidFill>
              <a:latin typeface="Verdana"/>
              <a:ea typeface="Verdana"/>
              <a:cs typeface="Verdana"/>
              <a:sym typeface="Verdana"/>
            </a:endParaRPr>
          </a:p>
          <a:p>
            <a:pPr indent="0" lvl="0" marL="12700" marR="192405" rtl="0" algn="l">
              <a:lnSpc>
                <a:spcPct val="80000"/>
              </a:lnSpc>
              <a:spcBef>
                <a:spcPts val="0"/>
              </a:spcBef>
              <a:spcAft>
                <a:spcPts val="0"/>
              </a:spcAft>
              <a:buNone/>
            </a:pPr>
            <a:r>
              <a:rPr lang="en-US" sz="2100">
                <a:solidFill>
                  <a:srgbClr val="FFFFFF"/>
                </a:solidFill>
                <a:latin typeface="Verdana"/>
                <a:ea typeface="Verdana"/>
                <a:cs typeface="Verdana"/>
                <a:sym typeface="Verdana"/>
              </a:rPr>
              <a:t>encapsulation” of the guest  system</a:t>
            </a:r>
            <a:endParaRPr sz="2100">
              <a:solidFill>
                <a:schemeClr val="dk1"/>
              </a:solidFill>
              <a:latin typeface="Verdana"/>
              <a:ea typeface="Verdana"/>
              <a:cs typeface="Verdana"/>
              <a:sym typeface="Verdana"/>
            </a:endParaRPr>
          </a:p>
          <a:p>
            <a:pPr indent="-133350" lvl="0" marL="12700" marR="202565" rtl="0" algn="just">
              <a:lnSpc>
                <a:spcPct val="80000"/>
              </a:lnSpc>
              <a:spcBef>
                <a:spcPts val="500"/>
              </a:spcBef>
              <a:spcAft>
                <a:spcPts val="0"/>
              </a:spcAft>
              <a:buClr>
                <a:srgbClr val="FFFFFF"/>
              </a:buClr>
              <a:buSzPts val="2100"/>
              <a:buFont typeface="Verdana"/>
              <a:buAutoNum type="arabicPeriod" startAt="2"/>
            </a:pPr>
            <a:r>
              <a:rPr lang="en-US" sz="2100">
                <a:solidFill>
                  <a:srgbClr val="FFFFFF"/>
                </a:solidFill>
                <a:latin typeface="Verdana"/>
                <a:ea typeface="Verdana"/>
                <a:cs typeface="Verdana"/>
                <a:sym typeface="Verdana"/>
              </a:rPr>
              <a:t>The story is reversed now:  Xen is slight faster, and least  VirtualBox.</a:t>
            </a:r>
            <a:endParaRPr sz="2100">
              <a:solidFill>
                <a:schemeClr val="dk1"/>
              </a:solidFill>
              <a:latin typeface="Verdana"/>
              <a:ea typeface="Verdana"/>
              <a:cs typeface="Verdana"/>
              <a:sym typeface="Verdana"/>
            </a:endParaRPr>
          </a:p>
          <a:p>
            <a:pPr indent="-133350" lvl="0" marL="12700" marR="183515" rtl="0" algn="l">
              <a:lnSpc>
                <a:spcPct val="96190"/>
              </a:lnSpc>
              <a:spcBef>
                <a:spcPts val="500"/>
              </a:spcBef>
              <a:spcAft>
                <a:spcPts val="0"/>
              </a:spcAft>
              <a:buClr>
                <a:srgbClr val="FFFFFF"/>
              </a:buClr>
              <a:buSzPts val="2100"/>
              <a:buFont typeface="Verdana"/>
              <a:buAutoNum type="arabicPeriod" startAt="2"/>
            </a:pPr>
            <a:r>
              <a:rPr b="1" lang="en-US" sz="2100">
                <a:solidFill>
                  <a:srgbClr val="FFFFFF"/>
                </a:solidFill>
                <a:latin typeface="Verdana"/>
                <a:ea typeface="Verdana"/>
                <a:cs typeface="Verdana"/>
                <a:sym typeface="Verdana"/>
              </a:rPr>
              <a:t>It seems that Xen do a  very good use of the nested  page table feature.</a:t>
            </a:r>
            <a:endParaRPr sz="2100">
              <a:solidFill>
                <a:schemeClr val="dk1"/>
              </a:solidFill>
              <a:latin typeface="Verdana"/>
              <a:ea typeface="Verdana"/>
              <a:cs typeface="Verdana"/>
              <a:sym typeface="Verdana"/>
            </a:endParaRPr>
          </a:p>
        </p:txBody>
      </p:sp>
      <p:sp>
        <p:nvSpPr>
          <p:cNvPr id="511" name="Google Shape;511;p38"/>
          <p:cNvSpPr/>
          <p:nvPr/>
        </p:nvSpPr>
        <p:spPr>
          <a:xfrm>
            <a:off x="5359908" y="419100"/>
            <a:ext cx="2141219" cy="5334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38"/>
          <p:cNvSpPr/>
          <p:nvPr/>
        </p:nvSpPr>
        <p:spPr>
          <a:xfrm>
            <a:off x="5388355" y="455168"/>
            <a:ext cx="2101977" cy="49288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38"/>
          <p:cNvSpPr/>
          <p:nvPr/>
        </p:nvSpPr>
        <p:spPr>
          <a:xfrm>
            <a:off x="5338571" y="1050036"/>
            <a:ext cx="2685287" cy="54254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38"/>
          <p:cNvSpPr/>
          <p:nvPr/>
        </p:nvSpPr>
        <p:spPr>
          <a:xfrm>
            <a:off x="5366258" y="1085596"/>
            <a:ext cx="2645537" cy="50253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38"/>
          <p:cNvSpPr/>
          <p:nvPr/>
        </p:nvSpPr>
        <p:spPr>
          <a:xfrm>
            <a:off x="4500371" y="1898904"/>
            <a:ext cx="4247387" cy="462686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9"/>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39"/>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39"/>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39"/>
          <p:cNvSpPr/>
          <p:nvPr/>
        </p:nvSpPr>
        <p:spPr>
          <a:xfrm>
            <a:off x="1042416" y="729995"/>
            <a:ext cx="5612892" cy="5486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39"/>
          <p:cNvSpPr/>
          <p:nvPr/>
        </p:nvSpPr>
        <p:spPr>
          <a:xfrm>
            <a:off x="1071372" y="765048"/>
            <a:ext cx="5572125" cy="50977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39"/>
          <p:cNvSpPr/>
          <p:nvPr/>
        </p:nvSpPr>
        <p:spPr>
          <a:xfrm>
            <a:off x="4643628" y="1484375"/>
            <a:ext cx="4248912" cy="46299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39"/>
          <p:cNvSpPr txBox="1"/>
          <p:nvPr/>
        </p:nvSpPr>
        <p:spPr>
          <a:xfrm>
            <a:off x="222910" y="1383614"/>
            <a:ext cx="4201160" cy="3439795"/>
          </a:xfrm>
          <a:prstGeom prst="rect">
            <a:avLst/>
          </a:prstGeom>
          <a:noFill/>
          <a:ln>
            <a:noFill/>
          </a:ln>
        </p:spPr>
        <p:txBody>
          <a:bodyPr anchorCtr="0" anchor="t" bIns="0" lIns="0" spcFirstLastPara="1" rIns="0" wrap="square" tIns="12050">
            <a:spAutoFit/>
          </a:bodyPr>
          <a:lstStyle/>
          <a:p>
            <a:pPr indent="-342900" lvl="0" marL="355600" marR="5080" rtl="0" algn="just">
              <a:lnSpc>
                <a:spcPct val="100000"/>
              </a:lnSpc>
              <a:spcBef>
                <a:spcPts val="0"/>
              </a:spcBef>
              <a:spcAft>
                <a:spcPts val="0"/>
              </a:spcAft>
              <a:buClr>
                <a:srgbClr val="FFFFFF"/>
              </a:buClr>
              <a:buSzPts val="2800"/>
              <a:buFont typeface="Verdana"/>
              <a:buAutoNum type="arabicPeriod"/>
            </a:pPr>
            <a:r>
              <a:rPr lang="en-US" sz="2800">
                <a:solidFill>
                  <a:srgbClr val="FFFFFF"/>
                </a:solidFill>
                <a:latin typeface="Verdana"/>
                <a:ea typeface="Verdana"/>
                <a:cs typeface="Verdana"/>
                <a:sym typeface="Verdana"/>
              </a:rPr>
              <a:t>KVM is, by much, the  slower hypervisor in  the read test;  VMware is best.</a:t>
            </a:r>
            <a:endParaRPr sz="2800">
              <a:solidFill>
                <a:schemeClr val="dk1"/>
              </a:solidFill>
              <a:latin typeface="Verdana"/>
              <a:ea typeface="Verdana"/>
              <a:cs typeface="Verdana"/>
              <a:sym typeface="Verdana"/>
            </a:endParaRPr>
          </a:p>
          <a:p>
            <a:pPr indent="-342900" lvl="0" marL="355600" marR="8255" rtl="0" algn="just">
              <a:lnSpc>
                <a:spcPct val="100000"/>
              </a:lnSpc>
              <a:spcBef>
                <a:spcPts val="5"/>
              </a:spcBef>
              <a:spcAft>
                <a:spcPts val="0"/>
              </a:spcAft>
              <a:buClr>
                <a:srgbClr val="FFFFFF"/>
              </a:buClr>
              <a:buSzPts val="2800"/>
              <a:buFont typeface="Verdana"/>
              <a:buAutoNum type="arabicPeriod"/>
            </a:pPr>
            <a:r>
              <a:rPr lang="en-US" sz="2800">
                <a:solidFill>
                  <a:srgbClr val="FFFFFF"/>
                </a:solidFill>
                <a:latin typeface="Verdana"/>
                <a:ea typeface="Verdana"/>
                <a:cs typeface="Verdana"/>
                <a:sym typeface="Verdana"/>
              </a:rPr>
              <a:t>To us, the KVM results  are due to very poor  caching and great  I/O overhead.</a:t>
            </a:r>
            <a:endParaRPr sz="28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p:nvPr/>
        </p:nvSpPr>
        <p:spPr>
          <a:xfrm>
            <a:off x="2286000" y="533400"/>
            <a:ext cx="5791200" cy="2067233"/>
          </a:xfrm>
          <a:prstGeom prst="rect">
            <a:avLst/>
          </a:prstGeom>
          <a:noFill/>
          <a:ln>
            <a:noFill/>
          </a:ln>
        </p:spPr>
        <p:txBody>
          <a:bodyPr anchorCtr="0" anchor="t" bIns="45700" lIns="91425" spcFirstLastPara="1" rIns="91425" wrap="square" tIns="45700">
            <a:spAutoFit/>
          </a:bodyPr>
          <a:lstStyle/>
          <a:p>
            <a:pPr indent="-384175" lvl="0" marL="396875" marR="324485" rtl="0" algn="just">
              <a:lnSpc>
                <a:spcPct val="92083"/>
              </a:lnSpc>
              <a:spcBef>
                <a:spcPts val="0"/>
              </a:spcBef>
              <a:spcAft>
                <a:spcPts val="0"/>
              </a:spcAft>
              <a:buClr>
                <a:srgbClr val="D16248"/>
              </a:buClr>
              <a:buSzPts val="1878"/>
              <a:buFont typeface="Arial"/>
              <a:buChar char=""/>
            </a:pPr>
            <a:r>
              <a:rPr b="1" lang="en-US" sz="2400">
                <a:solidFill>
                  <a:srgbClr val="FFFFFF"/>
                </a:solidFill>
                <a:latin typeface="Verdana"/>
                <a:ea typeface="Verdana"/>
                <a:cs typeface="Verdana"/>
                <a:sym typeface="Verdana"/>
              </a:rPr>
              <a:t>Infrastructure </a:t>
            </a:r>
            <a:r>
              <a:rPr lang="en-US" sz="2400">
                <a:solidFill>
                  <a:srgbClr val="FFFFFF"/>
                </a:solidFill>
                <a:latin typeface="Verdana"/>
                <a:ea typeface="Verdana"/>
                <a:cs typeface="Verdana"/>
                <a:sym typeface="Verdana"/>
              </a:rPr>
              <a:t>: Vmware Virtual machine file  </a:t>
            </a:r>
            <a:r>
              <a:rPr lang="en-US" sz="2400">
                <a:solidFill>
                  <a:schemeClr val="lt2"/>
                </a:solidFill>
                <a:latin typeface="Verdana"/>
                <a:ea typeface="Verdana"/>
                <a:cs typeface="Verdana"/>
                <a:sym typeface="Verdana"/>
              </a:rPr>
              <a:t>system(VMFS</a:t>
            </a:r>
            <a:r>
              <a:rPr lang="en-US" sz="2400">
                <a:solidFill>
                  <a:srgbClr val="FFFFFF"/>
                </a:solidFill>
                <a:latin typeface="Verdana"/>
                <a:ea typeface="Verdana"/>
                <a:cs typeface="Verdana"/>
                <a:sym typeface="Verdana"/>
              </a:rPr>
              <a:t>), Vmware Virtual Symmetric Multi  processing(SMP), Virtual Infrestucture web access,  Vmware Vmotion, Vmware Distributed Resource  Scheduler</a:t>
            </a:r>
            <a:endParaRPr sz="2400">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0"/>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40"/>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40"/>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40"/>
          <p:cNvSpPr txBox="1"/>
          <p:nvPr/>
        </p:nvSpPr>
        <p:spPr>
          <a:xfrm>
            <a:off x="690473" y="439369"/>
            <a:ext cx="3159760" cy="4059554"/>
          </a:xfrm>
          <a:prstGeom prst="rect">
            <a:avLst/>
          </a:prstGeom>
          <a:noFill/>
          <a:ln>
            <a:noFill/>
          </a:ln>
        </p:spPr>
        <p:txBody>
          <a:bodyPr anchorCtr="0" anchor="t" bIns="0" lIns="0" spcFirstLastPara="1" rIns="0" wrap="square" tIns="76825">
            <a:spAutoFit/>
          </a:bodyPr>
          <a:lstStyle/>
          <a:p>
            <a:pPr indent="-342900" lvl="0" marL="355600" marR="5080" rtl="0" algn="l">
              <a:lnSpc>
                <a:spcPct val="80000"/>
              </a:lnSpc>
              <a:spcBef>
                <a:spcPts val="0"/>
              </a:spcBef>
              <a:spcAft>
                <a:spcPts val="0"/>
              </a:spcAft>
              <a:buClr>
                <a:srgbClr val="D16248"/>
              </a:buClr>
              <a:buSzPts val="1650"/>
              <a:buFont typeface="Verdana"/>
              <a:buAutoNum type="arabicPeriod"/>
            </a:pPr>
            <a:r>
              <a:rPr lang="en-US" sz="2100">
                <a:solidFill>
                  <a:srgbClr val="FFFFFF"/>
                </a:solidFill>
                <a:latin typeface="Verdana"/>
                <a:ea typeface="Verdana"/>
                <a:cs typeface="Verdana"/>
                <a:sym typeface="Verdana"/>
              </a:rPr>
              <a:t>Watching the write  test, we have a very  different picture: the  faster virtual machine  is VirtualBox</a:t>
            </a:r>
            <a:endParaRPr sz="2100">
              <a:solidFill>
                <a:schemeClr val="dk1"/>
              </a:solidFill>
              <a:latin typeface="Verdana"/>
              <a:ea typeface="Verdana"/>
              <a:cs typeface="Verdana"/>
              <a:sym typeface="Verdana"/>
            </a:endParaRPr>
          </a:p>
          <a:p>
            <a:pPr indent="-342900" lvl="0" marL="355600" marR="251459" rtl="0" algn="l">
              <a:lnSpc>
                <a:spcPct val="80000"/>
              </a:lnSpc>
              <a:spcBef>
                <a:spcPts val="505"/>
              </a:spcBef>
              <a:spcAft>
                <a:spcPts val="0"/>
              </a:spcAft>
              <a:buClr>
                <a:srgbClr val="D16248"/>
              </a:buClr>
              <a:buSzPts val="1650"/>
              <a:buFont typeface="Verdana"/>
              <a:buAutoNum type="arabicPeriod"/>
            </a:pPr>
            <a:r>
              <a:rPr lang="en-US" sz="2100">
                <a:solidFill>
                  <a:srgbClr val="FFFFFF"/>
                </a:solidFill>
                <a:latin typeface="Verdana"/>
                <a:ea typeface="Verdana"/>
                <a:cs typeface="Verdana"/>
                <a:sym typeface="Verdana"/>
              </a:rPr>
              <a:t>To us, seems that  VirtualBox use a  write-back cache  algorithm, while the  others use a write-  throught policy.</a:t>
            </a:r>
            <a:endParaRPr sz="2100">
              <a:solidFill>
                <a:schemeClr val="dk1"/>
              </a:solidFill>
              <a:latin typeface="Verdana"/>
              <a:ea typeface="Verdana"/>
              <a:cs typeface="Verdana"/>
              <a:sym typeface="Verdana"/>
            </a:endParaRPr>
          </a:p>
          <a:p>
            <a:pPr indent="-342900" lvl="0" marL="355600" marR="100330" rtl="0" algn="l">
              <a:lnSpc>
                <a:spcPct val="80000"/>
              </a:lnSpc>
              <a:spcBef>
                <a:spcPts val="505"/>
              </a:spcBef>
              <a:spcAft>
                <a:spcPts val="0"/>
              </a:spcAft>
              <a:buClr>
                <a:srgbClr val="D16248"/>
              </a:buClr>
              <a:buSzPts val="1650"/>
              <a:buFont typeface="Verdana"/>
              <a:buAutoNum type="arabicPeriod"/>
            </a:pPr>
            <a:r>
              <a:rPr lang="en-US" sz="2100">
                <a:solidFill>
                  <a:srgbClr val="FFFFFF"/>
                </a:solidFill>
                <a:latin typeface="Verdana"/>
                <a:ea typeface="Verdana"/>
                <a:cs typeface="Verdana"/>
                <a:sym typeface="Verdana"/>
              </a:rPr>
              <a:t>greater speed for  VirtualBox, but also a  greater risk of data  loss</a:t>
            </a:r>
            <a:endParaRPr sz="2100">
              <a:solidFill>
                <a:schemeClr val="dk1"/>
              </a:solidFill>
              <a:latin typeface="Verdana"/>
              <a:ea typeface="Verdana"/>
              <a:cs typeface="Verdana"/>
              <a:sym typeface="Verdana"/>
            </a:endParaRPr>
          </a:p>
        </p:txBody>
      </p:sp>
      <p:graphicFrame>
        <p:nvGraphicFramePr>
          <p:cNvPr id="535" name="Google Shape;535;p40"/>
          <p:cNvGraphicFramePr/>
          <p:nvPr/>
        </p:nvGraphicFramePr>
        <p:xfrm>
          <a:off x="4205604" y="470280"/>
          <a:ext cx="3000000" cy="3000000"/>
        </p:xfrm>
        <a:graphic>
          <a:graphicData uri="http://schemas.openxmlformats.org/drawingml/2006/table">
            <a:tbl>
              <a:tblPr bandRow="1" firstRow="1">
                <a:noFill/>
                <a:tableStyleId>{8E560F34-EF49-4BF2-931F-261C6A03A029}</a:tableStyleId>
              </a:tblPr>
              <a:tblGrid>
                <a:gridCol w="736600"/>
                <a:gridCol w="591175"/>
                <a:gridCol w="590550"/>
                <a:gridCol w="590550"/>
                <a:gridCol w="632450"/>
                <a:gridCol w="534675"/>
                <a:gridCol w="534675"/>
              </a:tblGrid>
              <a:tr h="1020450">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1</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2</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5875"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4</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4445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8</a:t>
                      </a:r>
                      <a:endParaRPr sz="1100" u="none" cap="none" strike="noStrike">
                        <a:latin typeface="Verdana"/>
                        <a:ea typeface="Verdana"/>
                        <a:cs typeface="Verdana"/>
                        <a:sym typeface="Verdana"/>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524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16</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1524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32</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r>
              <a:tr h="885200">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XEN</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410,28</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367,6</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370,37</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44450" marR="0" rtl="0" algn="l">
                        <a:lnSpc>
                          <a:spcPct val="100000"/>
                        </a:lnSpc>
                        <a:spcBef>
                          <a:spcPts val="0"/>
                        </a:spcBef>
                        <a:spcAft>
                          <a:spcPts val="0"/>
                        </a:spcAft>
                        <a:buNone/>
                      </a:pPr>
                      <a:r>
                        <a:rPr lang="en-US" sz="1100" u="none" cap="none" strike="noStrike">
                          <a:latin typeface="Verdana"/>
                          <a:ea typeface="Verdana"/>
                          <a:cs typeface="Verdana"/>
                          <a:sym typeface="Verdana"/>
                        </a:rPr>
                        <a:t>374,77</a:t>
                      </a:r>
                      <a:endParaRPr sz="1100" u="none" cap="none" strike="noStrike">
                        <a:latin typeface="Verdana"/>
                        <a:ea typeface="Verdana"/>
                        <a:cs typeface="Verdana"/>
                        <a:sym typeface="Verdana"/>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376,66</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376,78</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885200">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KVM</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108,52</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107,22</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105,81</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44450" marR="0" rtl="0" algn="l">
                        <a:lnSpc>
                          <a:spcPct val="100000"/>
                        </a:lnSpc>
                        <a:spcBef>
                          <a:spcPts val="0"/>
                        </a:spcBef>
                        <a:spcAft>
                          <a:spcPts val="0"/>
                        </a:spcAft>
                        <a:buNone/>
                      </a:pPr>
                      <a:r>
                        <a:rPr lang="en-US" sz="1100" u="none" cap="none" strike="noStrike">
                          <a:latin typeface="Verdana"/>
                          <a:ea typeface="Verdana"/>
                          <a:cs typeface="Verdana"/>
                          <a:sym typeface="Verdana"/>
                        </a:rPr>
                        <a:t>109,3</a:t>
                      </a:r>
                      <a:endParaRPr sz="1100" u="none" cap="none" strike="noStrike">
                        <a:latin typeface="Verdana"/>
                        <a:ea typeface="Verdana"/>
                        <a:cs typeface="Verdana"/>
                        <a:sym typeface="Verdana"/>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107,17</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95,8</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r h="968375">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VBOX</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2022,38</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8548,59</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4756,33</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44450" marR="0" rtl="0" algn="l">
                        <a:lnSpc>
                          <a:spcPct val="100000"/>
                        </a:lnSpc>
                        <a:spcBef>
                          <a:spcPts val="0"/>
                        </a:spcBef>
                        <a:spcAft>
                          <a:spcPts val="0"/>
                        </a:spcAft>
                        <a:buNone/>
                      </a:pPr>
                      <a:r>
                        <a:rPr lang="en-US" sz="1100" u="none" cap="none" strike="noStrike">
                          <a:latin typeface="Verdana"/>
                          <a:ea typeface="Verdana"/>
                          <a:cs typeface="Verdana"/>
                          <a:sym typeface="Verdana"/>
                        </a:rPr>
                        <a:t>3162,37</a:t>
                      </a:r>
                      <a:endParaRPr sz="1100" u="none" cap="none" strike="noStrike">
                        <a:latin typeface="Verdana"/>
                        <a:ea typeface="Verdana"/>
                        <a:cs typeface="Verdana"/>
                        <a:sym typeface="Verdana"/>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1120,3</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2044,4</a:t>
                      </a:r>
                      <a:endParaRPr sz="1100" u="none" cap="none" strike="noStrike">
                        <a:latin typeface="Verdana"/>
                        <a:ea typeface="Verdana"/>
                        <a:cs typeface="Verdana"/>
                        <a:sym typeface="Verdana"/>
                      </a:endParaRPr>
                    </a:p>
                  </a:txBody>
                  <a:tcPr marT="590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885200">
                <a:tc>
                  <a:txBody>
                    <a:bodyPr/>
                    <a:lstStyle/>
                    <a:p>
                      <a:pPr indent="0" lvl="0" marL="1651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VMWARE</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216,63</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6510" marR="0" rtl="0" algn="l">
                        <a:lnSpc>
                          <a:spcPct val="100000"/>
                        </a:lnSpc>
                        <a:spcBef>
                          <a:spcPts val="0"/>
                        </a:spcBef>
                        <a:spcAft>
                          <a:spcPts val="0"/>
                        </a:spcAft>
                        <a:buNone/>
                      </a:pPr>
                      <a:r>
                        <a:rPr lang="en-US" sz="1100" u="none" cap="none" strike="noStrike">
                          <a:latin typeface="Verdana"/>
                          <a:ea typeface="Verdana"/>
                          <a:cs typeface="Verdana"/>
                          <a:sym typeface="Verdana"/>
                        </a:rPr>
                        <a:t>267,01</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875" marR="0" rtl="0" algn="l">
                        <a:lnSpc>
                          <a:spcPct val="100000"/>
                        </a:lnSpc>
                        <a:spcBef>
                          <a:spcPts val="0"/>
                        </a:spcBef>
                        <a:spcAft>
                          <a:spcPts val="0"/>
                        </a:spcAft>
                        <a:buNone/>
                      </a:pPr>
                      <a:r>
                        <a:rPr lang="en-US" sz="1100" u="none" cap="none" strike="noStrike">
                          <a:latin typeface="Verdana"/>
                          <a:ea typeface="Verdana"/>
                          <a:cs typeface="Verdana"/>
                          <a:sym typeface="Verdana"/>
                        </a:rPr>
                        <a:t>332,63</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44450" marR="0" rtl="0" algn="l">
                        <a:lnSpc>
                          <a:spcPct val="100000"/>
                        </a:lnSpc>
                        <a:spcBef>
                          <a:spcPts val="0"/>
                        </a:spcBef>
                        <a:spcAft>
                          <a:spcPts val="0"/>
                        </a:spcAft>
                        <a:buNone/>
                      </a:pPr>
                      <a:r>
                        <a:rPr lang="en-US" sz="1100" u="none" cap="none" strike="noStrike">
                          <a:latin typeface="Verdana"/>
                          <a:ea typeface="Verdana"/>
                          <a:cs typeface="Verdana"/>
                          <a:sym typeface="Verdana"/>
                        </a:rPr>
                        <a:t>361,53</a:t>
                      </a:r>
                      <a:endParaRPr sz="1100" u="none" cap="none" strike="noStrike">
                        <a:latin typeface="Verdana"/>
                        <a:ea typeface="Verdana"/>
                        <a:cs typeface="Verdana"/>
                        <a:sym typeface="Verdana"/>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359,8</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15240" marR="0" rtl="0" algn="l">
                        <a:lnSpc>
                          <a:spcPct val="100000"/>
                        </a:lnSpc>
                        <a:spcBef>
                          <a:spcPts val="0"/>
                        </a:spcBef>
                        <a:spcAft>
                          <a:spcPts val="0"/>
                        </a:spcAft>
                        <a:buNone/>
                      </a:pPr>
                      <a:r>
                        <a:rPr lang="en-US" sz="1100" u="none" cap="none" strike="noStrike">
                          <a:latin typeface="Verdana"/>
                          <a:ea typeface="Verdana"/>
                          <a:cs typeface="Verdana"/>
                          <a:sym typeface="Verdana"/>
                        </a:rPr>
                        <a:t>393,46</a:t>
                      </a:r>
                      <a:endParaRPr sz="1100" u="none" cap="none" strike="noStrike">
                        <a:latin typeface="Verdana"/>
                        <a:ea typeface="Verdana"/>
                        <a:cs typeface="Verdana"/>
                        <a:sym typeface="Verdana"/>
                      </a:endParaRPr>
                    </a:p>
                  </a:txBody>
                  <a:tcPr marT="597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bl>
          </a:graphicData>
        </a:graphic>
      </p:graphicFrame>
      <p:sp>
        <p:nvSpPr>
          <p:cNvPr id="536" name="Google Shape;536;p40"/>
          <p:cNvSpPr/>
          <p:nvPr/>
        </p:nvSpPr>
        <p:spPr>
          <a:xfrm>
            <a:off x="883919" y="5202935"/>
            <a:ext cx="1502664" cy="26974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40"/>
          <p:cNvSpPr/>
          <p:nvPr/>
        </p:nvSpPr>
        <p:spPr>
          <a:xfrm>
            <a:off x="904963" y="5229605"/>
            <a:ext cx="1472730" cy="23888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40"/>
          <p:cNvSpPr/>
          <p:nvPr/>
        </p:nvSpPr>
        <p:spPr>
          <a:xfrm>
            <a:off x="874775" y="5458967"/>
            <a:ext cx="7249668" cy="6400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40"/>
          <p:cNvSpPr/>
          <p:nvPr/>
        </p:nvSpPr>
        <p:spPr>
          <a:xfrm>
            <a:off x="899604" y="5502402"/>
            <a:ext cx="7213600" cy="0"/>
          </a:xfrm>
          <a:custGeom>
            <a:rect b="b" l="l" r="r" t="t"/>
            <a:pathLst>
              <a:path extrusionOk="0" h="120000" w="7213600">
                <a:moveTo>
                  <a:pt x="0" y="0"/>
                </a:moveTo>
                <a:lnTo>
                  <a:pt x="7213028" y="0"/>
                </a:lnTo>
              </a:path>
            </a:pathLst>
          </a:custGeom>
          <a:noFill/>
          <a:ln cap="flat" cmpd="sng" w="2742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40"/>
          <p:cNvSpPr/>
          <p:nvPr/>
        </p:nvSpPr>
        <p:spPr>
          <a:xfrm>
            <a:off x="899604" y="5488685"/>
            <a:ext cx="7213600" cy="27940"/>
          </a:xfrm>
          <a:custGeom>
            <a:rect b="b" l="l" r="r" t="t"/>
            <a:pathLst>
              <a:path extrusionOk="0" h="27939" w="7213600">
                <a:moveTo>
                  <a:pt x="0" y="0"/>
                </a:moveTo>
                <a:lnTo>
                  <a:pt x="1803209" y="0"/>
                </a:lnTo>
                <a:lnTo>
                  <a:pt x="3606482" y="0"/>
                </a:lnTo>
                <a:lnTo>
                  <a:pt x="5409755" y="0"/>
                </a:lnTo>
                <a:lnTo>
                  <a:pt x="7213028" y="0"/>
                </a:lnTo>
                <a:lnTo>
                  <a:pt x="7213028" y="27431"/>
                </a:lnTo>
                <a:lnTo>
                  <a:pt x="5409755" y="27431"/>
                </a:lnTo>
                <a:lnTo>
                  <a:pt x="3606482" y="27431"/>
                </a:lnTo>
                <a:lnTo>
                  <a:pt x="1803209" y="27431"/>
                </a:lnTo>
                <a:lnTo>
                  <a:pt x="0" y="27431"/>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40"/>
          <p:cNvSpPr/>
          <p:nvPr/>
        </p:nvSpPr>
        <p:spPr>
          <a:xfrm>
            <a:off x="2449067" y="5202935"/>
            <a:ext cx="5675376" cy="3048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40"/>
          <p:cNvSpPr/>
          <p:nvPr/>
        </p:nvSpPr>
        <p:spPr>
          <a:xfrm>
            <a:off x="2470276" y="5229605"/>
            <a:ext cx="5644261" cy="27368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40"/>
          <p:cNvSpPr/>
          <p:nvPr/>
        </p:nvSpPr>
        <p:spPr>
          <a:xfrm>
            <a:off x="879347" y="5568696"/>
            <a:ext cx="1551431" cy="26974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40"/>
          <p:cNvSpPr/>
          <p:nvPr/>
        </p:nvSpPr>
        <p:spPr>
          <a:xfrm>
            <a:off x="899756" y="5595340"/>
            <a:ext cx="1521498" cy="238861"/>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40"/>
          <p:cNvSpPr/>
          <p:nvPr/>
        </p:nvSpPr>
        <p:spPr>
          <a:xfrm>
            <a:off x="874775" y="5824728"/>
            <a:ext cx="7319772" cy="6400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40"/>
          <p:cNvSpPr/>
          <p:nvPr/>
        </p:nvSpPr>
        <p:spPr>
          <a:xfrm>
            <a:off x="899604" y="5868136"/>
            <a:ext cx="7283450" cy="0"/>
          </a:xfrm>
          <a:custGeom>
            <a:rect b="b" l="l" r="r" t="t"/>
            <a:pathLst>
              <a:path extrusionOk="0" h="120000" w="7283450">
                <a:moveTo>
                  <a:pt x="0" y="0"/>
                </a:moveTo>
                <a:lnTo>
                  <a:pt x="7283132" y="0"/>
                </a:lnTo>
              </a:path>
            </a:pathLst>
          </a:custGeom>
          <a:noFill/>
          <a:ln cap="flat" cmpd="sng" w="2742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0"/>
          <p:cNvSpPr/>
          <p:nvPr/>
        </p:nvSpPr>
        <p:spPr>
          <a:xfrm>
            <a:off x="899604" y="5854420"/>
            <a:ext cx="7283450" cy="27940"/>
          </a:xfrm>
          <a:custGeom>
            <a:rect b="b" l="l" r="r" t="t"/>
            <a:pathLst>
              <a:path extrusionOk="0" h="27939" w="7283450">
                <a:moveTo>
                  <a:pt x="0" y="0"/>
                </a:moveTo>
                <a:lnTo>
                  <a:pt x="1820735" y="0"/>
                </a:lnTo>
                <a:lnTo>
                  <a:pt x="3641534" y="0"/>
                </a:lnTo>
                <a:lnTo>
                  <a:pt x="5462333" y="0"/>
                </a:lnTo>
                <a:lnTo>
                  <a:pt x="7283132" y="0"/>
                </a:lnTo>
                <a:lnTo>
                  <a:pt x="7283132" y="27431"/>
                </a:lnTo>
                <a:lnTo>
                  <a:pt x="5462333" y="27431"/>
                </a:lnTo>
                <a:lnTo>
                  <a:pt x="3641534" y="27431"/>
                </a:lnTo>
                <a:lnTo>
                  <a:pt x="1820735" y="27431"/>
                </a:lnTo>
                <a:lnTo>
                  <a:pt x="0" y="27431"/>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40"/>
          <p:cNvSpPr/>
          <p:nvPr/>
        </p:nvSpPr>
        <p:spPr>
          <a:xfrm>
            <a:off x="2417064" y="5568696"/>
            <a:ext cx="768095" cy="30175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40"/>
          <p:cNvSpPr/>
          <p:nvPr/>
        </p:nvSpPr>
        <p:spPr>
          <a:xfrm>
            <a:off x="2441701" y="5598388"/>
            <a:ext cx="731520" cy="264795"/>
          </a:xfrm>
          <a:custGeom>
            <a:rect b="b" l="l" r="r" t="t"/>
            <a:pathLst>
              <a:path extrusionOk="0" h="264795" w="731519">
                <a:moveTo>
                  <a:pt x="28067" y="187375"/>
                </a:moveTo>
                <a:lnTo>
                  <a:pt x="0" y="255092"/>
                </a:lnTo>
                <a:lnTo>
                  <a:pt x="20320" y="264769"/>
                </a:lnTo>
                <a:lnTo>
                  <a:pt x="57023" y="201955"/>
                </a:lnTo>
                <a:lnTo>
                  <a:pt x="28067" y="187375"/>
                </a:lnTo>
                <a:close/>
              </a:path>
              <a:path extrusionOk="0" h="264795" w="731519">
                <a:moveTo>
                  <a:pt x="459231" y="66675"/>
                </a:moveTo>
                <a:lnTo>
                  <a:pt x="418592" y="66675"/>
                </a:lnTo>
                <a:lnTo>
                  <a:pt x="418592" y="228600"/>
                </a:lnTo>
                <a:lnTo>
                  <a:pt x="459231" y="228600"/>
                </a:lnTo>
                <a:lnTo>
                  <a:pt x="459231" y="66675"/>
                </a:lnTo>
                <a:close/>
              </a:path>
              <a:path extrusionOk="0" h="264795" w="731519">
                <a:moveTo>
                  <a:pt x="201041" y="66675"/>
                </a:moveTo>
                <a:lnTo>
                  <a:pt x="161290" y="66675"/>
                </a:lnTo>
                <a:lnTo>
                  <a:pt x="219583" y="228600"/>
                </a:lnTo>
                <a:lnTo>
                  <a:pt x="245110" y="228600"/>
                </a:lnTo>
                <a:lnTo>
                  <a:pt x="272007" y="158800"/>
                </a:lnTo>
                <a:lnTo>
                  <a:pt x="233680" y="158800"/>
                </a:lnTo>
                <a:lnTo>
                  <a:pt x="201041" y="66675"/>
                </a:lnTo>
                <a:close/>
              </a:path>
              <a:path extrusionOk="0" h="264795" w="731519">
                <a:moveTo>
                  <a:pt x="319305" y="136321"/>
                </a:moveTo>
                <a:lnTo>
                  <a:pt x="280670" y="136321"/>
                </a:lnTo>
                <a:lnTo>
                  <a:pt x="315214" y="228600"/>
                </a:lnTo>
                <a:lnTo>
                  <a:pt x="340868" y="228600"/>
                </a:lnTo>
                <a:lnTo>
                  <a:pt x="366759" y="157759"/>
                </a:lnTo>
                <a:lnTo>
                  <a:pt x="327406" y="157759"/>
                </a:lnTo>
                <a:lnTo>
                  <a:pt x="319305" y="136321"/>
                </a:lnTo>
                <a:close/>
              </a:path>
              <a:path extrusionOk="0" h="264795" w="731519">
                <a:moveTo>
                  <a:pt x="292989" y="66675"/>
                </a:moveTo>
                <a:lnTo>
                  <a:pt x="268605" y="66675"/>
                </a:lnTo>
                <a:lnTo>
                  <a:pt x="233680" y="158800"/>
                </a:lnTo>
                <a:lnTo>
                  <a:pt x="272007" y="158800"/>
                </a:lnTo>
                <a:lnTo>
                  <a:pt x="280670" y="136321"/>
                </a:lnTo>
                <a:lnTo>
                  <a:pt x="319305" y="136321"/>
                </a:lnTo>
                <a:lnTo>
                  <a:pt x="292989" y="66675"/>
                </a:lnTo>
                <a:close/>
              </a:path>
              <a:path extrusionOk="0" h="264795" w="731519">
                <a:moveTo>
                  <a:pt x="400050" y="66675"/>
                </a:moveTo>
                <a:lnTo>
                  <a:pt x="359918" y="66675"/>
                </a:lnTo>
                <a:lnTo>
                  <a:pt x="327406" y="157759"/>
                </a:lnTo>
                <a:lnTo>
                  <a:pt x="366759" y="157759"/>
                </a:lnTo>
                <a:lnTo>
                  <a:pt x="400050" y="66675"/>
                </a:lnTo>
                <a:close/>
              </a:path>
              <a:path extrusionOk="0" h="264795" w="731519">
                <a:moveTo>
                  <a:pt x="541782" y="101650"/>
                </a:moveTo>
                <a:lnTo>
                  <a:pt x="501142" y="101650"/>
                </a:lnTo>
                <a:lnTo>
                  <a:pt x="501142" y="228600"/>
                </a:lnTo>
                <a:lnTo>
                  <a:pt x="541782" y="228600"/>
                </a:lnTo>
                <a:lnTo>
                  <a:pt x="541782" y="101650"/>
                </a:lnTo>
                <a:close/>
              </a:path>
              <a:path extrusionOk="0" h="264795" w="731519">
                <a:moveTo>
                  <a:pt x="565912" y="66675"/>
                </a:moveTo>
                <a:lnTo>
                  <a:pt x="480314" y="66675"/>
                </a:lnTo>
                <a:lnTo>
                  <a:pt x="480314" y="101650"/>
                </a:lnTo>
                <a:lnTo>
                  <a:pt x="565912" y="101650"/>
                </a:lnTo>
                <a:lnTo>
                  <a:pt x="565912" y="66675"/>
                </a:lnTo>
                <a:close/>
              </a:path>
              <a:path extrusionOk="0" h="264795" w="731519">
                <a:moveTo>
                  <a:pt x="541782" y="6997"/>
                </a:moveTo>
                <a:lnTo>
                  <a:pt x="501142" y="6997"/>
                </a:lnTo>
                <a:lnTo>
                  <a:pt x="501142" y="66675"/>
                </a:lnTo>
                <a:lnTo>
                  <a:pt x="541782" y="66675"/>
                </a:lnTo>
                <a:lnTo>
                  <a:pt x="541782" y="6997"/>
                </a:lnTo>
                <a:close/>
              </a:path>
              <a:path extrusionOk="0" h="264795" w="731519">
                <a:moveTo>
                  <a:pt x="628142" y="4165"/>
                </a:moveTo>
                <a:lnTo>
                  <a:pt x="587756" y="4165"/>
                </a:lnTo>
                <a:lnTo>
                  <a:pt x="587756" y="228600"/>
                </a:lnTo>
                <a:lnTo>
                  <a:pt x="628142" y="228600"/>
                </a:lnTo>
                <a:lnTo>
                  <a:pt x="628259" y="151714"/>
                </a:lnTo>
                <a:lnTo>
                  <a:pt x="628602" y="142208"/>
                </a:lnTo>
                <a:lnTo>
                  <a:pt x="648081" y="102438"/>
                </a:lnTo>
                <a:lnTo>
                  <a:pt x="655193" y="99707"/>
                </a:lnTo>
                <a:lnTo>
                  <a:pt x="728368" y="99707"/>
                </a:lnTo>
                <a:lnTo>
                  <a:pt x="727741" y="96994"/>
                </a:lnTo>
                <a:lnTo>
                  <a:pt x="723336" y="87237"/>
                </a:lnTo>
                <a:lnTo>
                  <a:pt x="720130" y="83045"/>
                </a:lnTo>
                <a:lnTo>
                  <a:pt x="628142" y="83045"/>
                </a:lnTo>
                <a:lnTo>
                  <a:pt x="628142" y="4165"/>
                </a:lnTo>
                <a:close/>
              </a:path>
              <a:path extrusionOk="0" h="264795" w="731519">
                <a:moveTo>
                  <a:pt x="728368" y="99707"/>
                </a:moveTo>
                <a:lnTo>
                  <a:pt x="669798" y="99707"/>
                </a:lnTo>
                <a:lnTo>
                  <a:pt x="675132" y="101346"/>
                </a:lnTo>
                <a:lnTo>
                  <a:pt x="683768" y="107899"/>
                </a:lnTo>
                <a:lnTo>
                  <a:pt x="691185" y="151714"/>
                </a:lnTo>
                <a:lnTo>
                  <a:pt x="691261" y="228600"/>
                </a:lnTo>
                <a:lnTo>
                  <a:pt x="731266" y="228600"/>
                </a:lnTo>
                <a:lnTo>
                  <a:pt x="731266" y="121589"/>
                </a:lnTo>
                <a:lnTo>
                  <a:pt x="730384" y="108445"/>
                </a:lnTo>
                <a:lnTo>
                  <a:pt x="728368" y="99707"/>
                </a:lnTo>
                <a:close/>
              </a:path>
              <a:path extrusionOk="0" h="264795" w="731519">
                <a:moveTo>
                  <a:pt x="676529" y="62509"/>
                </a:moveTo>
                <a:lnTo>
                  <a:pt x="668274" y="62509"/>
                </a:lnTo>
                <a:lnTo>
                  <a:pt x="660146" y="64223"/>
                </a:lnTo>
                <a:lnTo>
                  <a:pt x="628142" y="83045"/>
                </a:lnTo>
                <a:lnTo>
                  <a:pt x="720130" y="83045"/>
                </a:lnTo>
                <a:lnTo>
                  <a:pt x="676529" y="62509"/>
                </a:lnTo>
                <a:close/>
              </a:path>
              <a:path extrusionOk="0" h="264795" w="731519">
                <a:moveTo>
                  <a:pt x="446024" y="0"/>
                </a:moveTo>
                <a:lnTo>
                  <a:pt x="431800" y="0"/>
                </a:lnTo>
                <a:lnTo>
                  <a:pt x="425704" y="2527"/>
                </a:lnTo>
                <a:lnTo>
                  <a:pt x="420624" y="7594"/>
                </a:lnTo>
                <a:lnTo>
                  <a:pt x="415671" y="12649"/>
                </a:lnTo>
                <a:lnTo>
                  <a:pt x="413131" y="18745"/>
                </a:lnTo>
                <a:lnTo>
                  <a:pt x="413131" y="33337"/>
                </a:lnTo>
                <a:lnTo>
                  <a:pt x="415671" y="39662"/>
                </a:lnTo>
                <a:lnTo>
                  <a:pt x="425831" y="50076"/>
                </a:lnTo>
                <a:lnTo>
                  <a:pt x="431927" y="52679"/>
                </a:lnTo>
                <a:lnTo>
                  <a:pt x="446278" y="52679"/>
                </a:lnTo>
                <a:lnTo>
                  <a:pt x="452247" y="50126"/>
                </a:lnTo>
                <a:lnTo>
                  <a:pt x="462406" y="39916"/>
                </a:lnTo>
                <a:lnTo>
                  <a:pt x="464820" y="33731"/>
                </a:lnTo>
                <a:lnTo>
                  <a:pt x="464820" y="19151"/>
                </a:lnTo>
                <a:lnTo>
                  <a:pt x="462280" y="12903"/>
                </a:lnTo>
                <a:lnTo>
                  <a:pt x="452120" y="2578"/>
                </a:lnTo>
                <a:lnTo>
                  <a:pt x="446024" y="0"/>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40"/>
          <p:cNvSpPr/>
          <p:nvPr/>
        </p:nvSpPr>
        <p:spPr>
          <a:xfrm>
            <a:off x="2441701" y="5785764"/>
            <a:ext cx="57150" cy="77470"/>
          </a:xfrm>
          <a:custGeom>
            <a:rect b="b" l="l" r="r" t="t"/>
            <a:pathLst>
              <a:path extrusionOk="0" h="77470" w="57150">
                <a:moveTo>
                  <a:pt x="28067" y="0"/>
                </a:moveTo>
                <a:lnTo>
                  <a:pt x="57023" y="14579"/>
                </a:lnTo>
                <a:lnTo>
                  <a:pt x="20320" y="77393"/>
                </a:lnTo>
                <a:lnTo>
                  <a:pt x="0" y="67716"/>
                </a:lnTo>
                <a:lnTo>
                  <a:pt x="28067"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40"/>
          <p:cNvSpPr/>
          <p:nvPr/>
        </p:nvSpPr>
        <p:spPr>
          <a:xfrm>
            <a:off x="2860294" y="5665063"/>
            <a:ext cx="40640" cy="161925"/>
          </a:xfrm>
          <a:custGeom>
            <a:rect b="b" l="l" r="r" t="t"/>
            <a:pathLst>
              <a:path extrusionOk="0" h="161925" w="40639">
                <a:moveTo>
                  <a:pt x="0" y="0"/>
                </a:moveTo>
                <a:lnTo>
                  <a:pt x="40639" y="0"/>
                </a:lnTo>
                <a:lnTo>
                  <a:pt x="40639" y="161925"/>
                </a:lnTo>
                <a:lnTo>
                  <a:pt x="0" y="161925"/>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40"/>
          <p:cNvSpPr/>
          <p:nvPr/>
        </p:nvSpPr>
        <p:spPr>
          <a:xfrm>
            <a:off x="2602992" y="5665063"/>
            <a:ext cx="238760" cy="161925"/>
          </a:xfrm>
          <a:custGeom>
            <a:rect b="b" l="l" r="r" t="t"/>
            <a:pathLst>
              <a:path extrusionOk="0" h="161925" w="238760">
                <a:moveTo>
                  <a:pt x="0" y="0"/>
                </a:moveTo>
                <a:lnTo>
                  <a:pt x="39750" y="0"/>
                </a:lnTo>
                <a:lnTo>
                  <a:pt x="72389" y="92125"/>
                </a:lnTo>
                <a:lnTo>
                  <a:pt x="107314" y="0"/>
                </a:lnTo>
                <a:lnTo>
                  <a:pt x="131699" y="0"/>
                </a:lnTo>
                <a:lnTo>
                  <a:pt x="166115" y="91084"/>
                </a:lnTo>
                <a:lnTo>
                  <a:pt x="198627" y="0"/>
                </a:lnTo>
                <a:lnTo>
                  <a:pt x="238759" y="0"/>
                </a:lnTo>
                <a:lnTo>
                  <a:pt x="179577" y="161925"/>
                </a:lnTo>
                <a:lnTo>
                  <a:pt x="153924" y="161925"/>
                </a:lnTo>
                <a:lnTo>
                  <a:pt x="119380" y="69646"/>
                </a:lnTo>
                <a:lnTo>
                  <a:pt x="83819" y="161925"/>
                </a:lnTo>
                <a:lnTo>
                  <a:pt x="58293" y="161925"/>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40"/>
          <p:cNvSpPr/>
          <p:nvPr/>
        </p:nvSpPr>
        <p:spPr>
          <a:xfrm>
            <a:off x="2922016" y="5605386"/>
            <a:ext cx="85725" cy="221615"/>
          </a:xfrm>
          <a:custGeom>
            <a:rect b="b" l="l" r="r" t="t"/>
            <a:pathLst>
              <a:path extrusionOk="0" h="221614" w="85725">
                <a:moveTo>
                  <a:pt x="20827" y="0"/>
                </a:moveTo>
                <a:lnTo>
                  <a:pt x="61467" y="0"/>
                </a:lnTo>
                <a:lnTo>
                  <a:pt x="61467" y="59677"/>
                </a:lnTo>
                <a:lnTo>
                  <a:pt x="85597" y="59677"/>
                </a:lnTo>
                <a:lnTo>
                  <a:pt x="85597" y="94653"/>
                </a:lnTo>
                <a:lnTo>
                  <a:pt x="61467" y="94653"/>
                </a:lnTo>
                <a:lnTo>
                  <a:pt x="61467" y="221602"/>
                </a:lnTo>
                <a:lnTo>
                  <a:pt x="20827" y="221602"/>
                </a:lnTo>
                <a:lnTo>
                  <a:pt x="20827" y="94653"/>
                </a:lnTo>
                <a:lnTo>
                  <a:pt x="0" y="94653"/>
                </a:lnTo>
                <a:lnTo>
                  <a:pt x="0" y="59677"/>
                </a:lnTo>
                <a:lnTo>
                  <a:pt x="20827" y="59677"/>
                </a:lnTo>
                <a:lnTo>
                  <a:pt x="20827"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40"/>
          <p:cNvSpPr/>
          <p:nvPr/>
        </p:nvSpPr>
        <p:spPr>
          <a:xfrm>
            <a:off x="3029457" y="5602554"/>
            <a:ext cx="143510" cy="224790"/>
          </a:xfrm>
          <a:custGeom>
            <a:rect b="b" l="l" r="r" t="t"/>
            <a:pathLst>
              <a:path extrusionOk="0" h="224789" w="143510">
                <a:moveTo>
                  <a:pt x="0" y="0"/>
                </a:moveTo>
                <a:lnTo>
                  <a:pt x="40386" y="0"/>
                </a:lnTo>
                <a:lnTo>
                  <a:pt x="40386" y="78879"/>
                </a:lnTo>
                <a:lnTo>
                  <a:pt x="46315" y="74066"/>
                </a:lnTo>
                <a:lnTo>
                  <a:pt x="80518" y="58343"/>
                </a:lnTo>
                <a:lnTo>
                  <a:pt x="88773" y="58343"/>
                </a:lnTo>
                <a:lnTo>
                  <a:pt x="129412" y="75006"/>
                </a:lnTo>
                <a:lnTo>
                  <a:pt x="143510" y="117424"/>
                </a:lnTo>
                <a:lnTo>
                  <a:pt x="143510" y="224434"/>
                </a:lnTo>
                <a:lnTo>
                  <a:pt x="103505" y="224434"/>
                </a:lnTo>
                <a:lnTo>
                  <a:pt x="103505" y="153441"/>
                </a:lnTo>
                <a:lnTo>
                  <a:pt x="103338" y="140515"/>
                </a:lnTo>
                <a:lnTo>
                  <a:pt x="91693" y="100456"/>
                </a:lnTo>
                <a:lnTo>
                  <a:pt x="87375" y="97180"/>
                </a:lnTo>
                <a:lnTo>
                  <a:pt x="82042" y="95542"/>
                </a:lnTo>
                <a:lnTo>
                  <a:pt x="75692" y="95542"/>
                </a:lnTo>
                <a:lnTo>
                  <a:pt x="67437" y="95542"/>
                </a:lnTo>
                <a:lnTo>
                  <a:pt x="42164" y="126060"/>
                </a:lnTo>
                <a:lnTo>
                  <a:pt x="40386" y="159397"/>
                </a:lnTo>
                <a:lnTo>
                  <a:pt x="40386" y="224434"/>
                </a:lnTo>
                <a:lnTo>
                  <a:pt x="0" y="224434"/>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40"/>
          <p:cNvSpPr/>
          <p:nvPr/>
        </p:nvSpPr>
        <p:spPr>
          <a:xfrm>
            <a:off x="2854832" y="5598388"/>
            <a:ext cx="52069" cy="52705"/>
          </a:xfrm>
          <a:custGeom>
            <a:rect b="b" l="l" r="r" t="t"/>
            <a:pathLst>
              <a:path extrusionOk="0" h="52704" w="52069">
                <a:moveTo>
                  <a:pt x="25781" y="0"/>
                </a:moveTo>
                <a:lnTo>
                  <a:pt x="32893" y="0"/>
                </a:lnTo>
                <a:lnTo>
                  <a:pt x="38989" y="2578"/>
                </a:lnTo>
                <a:lnTo>
                  <a:pt x="44068" y="7734"/>
                </a:lnTo>
                <a:lnTo>
                  <a:pt x="49149" y="12903"/>
                </a:lnTo>
                <a:lnTo>
                  <a:pt x="51689" y="19151"/>
                </a:lnTo>
                <a:lnTo>
                  <a:pt x="51689" y="26492"/>
                </a:lnTo>
                <a:lnTo>
                  <a:pt x="51689" y="33731"/>
                </a:lnTo>
                <a:lnTo>
                  <a:pt x="49275" y="39916"/>
                </a:lnTo>
                <a:lnTo>
                  <a:pt x="44196" y="45021"/>
                </a:lnTo>
                <a:lnTo>
                  <a:pt x="39116" y="50126"/>
                </a:lnTo>
                <a:lnTo>
                  <a:pt x="33147" y="52679"/>
                </a:lnTo>
                <a:lnTo>
                  <a:pt x="26035" y="52679"/>
                </a:lnTo>
                <a:lnTo>
                  <a:pt x="18796" y="52679"/>
                </a:lnTo>
                <a:lnTo>
                  <a:pt x="12700" y="50076"/>
                </a:lnTo>
                <a:lnTo>
                  <a:pt x="7619" y="44869"/>
                </a:lnTo>
                <a:lnTo>
                  <a:pt x="2540" y="39662"/>
                </a:lnTo>
                <a:lnTo>
                  <a:pt x="0" y="33337"/>
                </a:lnTo>
                <a:lnTo>
                  <a:pt x="0" y="25895"/>
                </a:lnTo>
                <a:lnTo>
                  <a:pt x="0" y="18745"/>
                </a:lnTo>
                <a:lnTo>
                  <a:pt x="2540" y="12649"/>
                </a:lnTo>
                <a:lnTo>
                  <a:pt x="7493" y="7594"/>
                </a:lnTo>
                <a:lnTo>
                  <a:pt x="12573" y="2527"/>
                </a:lnTo>
                <a:lnTo>
                  <a:pt x="18668" y="0"/>
                </a:lnTo>
                <a:lnTo>
                  <a:pt x="25781"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40"/>
          <p:cNvSpPr/>
          <p:nvPr/>
        </p:nvSpPr>
        <p:spPr>
          <a:xfrm>
            <a:off x="3259835" y="5579364"/>
            <a:ext cx="595884" cy="259080"/>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40"/>
          <p:cNvSpPr/>
          <p:nvPr/>
        </p:nvSpPr>
        <p:spPr>
          <a:xfrm>
            <a:off x="3283203" y="5608065"/>
            <a:ext cx="560705" cy="223520"/>
          </a:xfrm>
          <a:custGeom>
            <a:rect b="b" l="l" r="r" t="t"/>
            <a:pathLst>
              <a:path extrusionOk="0" h="223520" w="560704">
                <a:moveTo>
                  <a:pt x="297815" y="52832"/>
                </a:moveTo>
                <a:lnTo>
                  <a:pt x="250666" y="66601"/>
                </a:lnTo>
                <a:lnTo>
                  <a:pt x="219991" y="104954"/>
                </a:lnTo>
                <a:lnTo>
                  <a:pt x="213995" y="138849"/>
                </a:lnTo>
                <a:lnTo>
                  <a:pt x="215495" y="156177"/>
                </a:lnTo>
                <a:lnTo>
                  <a:pt x="237998" y="199047"/>
                </a:lnTo>
                <a:lnTo>
                  <a:pt x="281932" y="221585"/>
                </a:lnTo>
                <a:lnTo>
                  <a:pt x="300100" y="223088"/>
                </a:lnTo>
                <a:lnTo>
                  <a:pt x="311961" y="222545"/>
                </a:lnTo>
                <a:lnTo>
                  <a:pt x="351087" y="209437"/>
                </a:lnTo>
                <a:lnTo>
                  <a:pt x="373125" y="187515"/>
                </a:lnTo>
                <a:lnTo>
                  <a:pt x="372828" y="187375"/>
                </a:lnTo>
                <a:lnTo>
                  <a:pt x="299720" y="187375"/>
                </a:lnTo>
                <a:lnTo>
                  <a:pt x="290623" y="186737"/>
                </a:lnTo>
                <a:lnTo>
                  <a:pt x="258540" y="165215"/>
                </a:lnTo>
                <a:lnTo>
                  <a:pt x="253365" y="149720"/>
                </a:lnTo>
                <a:lnTo>
                  <a:pt x="383921" y="149720"/>
                </a:lnTo>
                <a:lnTo>
                  <a:pt x="384048" y="141973"/>
                </a:lnTo>
                <a:lnTo>
                  <a:pt x="382547" y="122866"/>
                </a:lnTo>
                <a:lnTo>
                  <a:pt x="381195" y="117716"/>
                </a:lnTo>
                <a:lnTo>
                  <a:pt x="255143" y="117716"/>
                </a:lnTo>
                <a:lnTo>
                  <a:pt x="258643" y="110768"/>
                </a:lnTo>
                <a:lnTo>
                  <a:pt x="291629" y="87806"/>
                </a:lnTo>
                <a:lnTo>
                  <a:pt x="299847" y="87210"/>
                </a:lnTo>
                <a:lnTo>
                  <a:pt x="367903" y="87210"/>
                </a:lnTo>
                <a:lnTo>
                  <a:pt x="360045" y="77317"/>
                </a:lnTo>
                <a:lnTo>
                  <a:pt x="347160" y="66601"/>
                </a:lnTo>
                <a:lnTo>
                  <a:pt x="332501" y="58950"/>
                </a:lnTo>
                <a:lnTo>
                  <a:pt x="316057" y="54361"/>
                </a:lnTo>
                <a:lnTo>
                  <a:pt x="297815" y="52832"/>
                </a:lnTo>
                <a:close/>
              </a:path>
              <a:path extrusionOk="0" h="223520" w="560704">
                <a:moveTo>
                  <a:pt x="338963" y="171450"/>
                </a:moveTo>
                <a:lnTo>
                  <a:pt x="330366" y="178417"/>
                </a:lnTo>
                <a:lnTo>
                  <a:pt x="320960" y="183394"/>
                </a:lnTo>
                <a:lnTo>
                  <a:pt x="310745" y="186380"/>
                </a:lnTo>
                <a:lnTo>
                  <a:pt x="299720" y="187375"/>
                </a:lnTo>
                <a:lnTo>
                  <a:pt x="372828" y="187375"/>
                </a:lnTo>
                <a:lnTo>
                  <a:pt x="338963" y="171450"/>
                </a:lnTo>
                <a:close/>
              </a:path>
              <a:path extrusionOk="0" h="223520" w="560704">
                <a:moveTo>
                  <a:pt x="367903" y="87210"/>
                </a:moveTo>
                <a:lnTo>
                  <a:pt x="299847" y="87210"/>
                </a:lnTo>
                <a:lnTo>
                  <a:pt x="307421" y="87739"/>
                </a:lnTo>
                <a:lnTo>
                  <a:pt x="314531" y="89328"/>
                </a:lnTo>
                <a:lnTo>
                  <a:pt x="343281" y="117716"/>
                </a:lnTo>
                <a:lnTo>
                  <a:pt x="381195" y="117716"/>
                </a:lnTo>
                <a:lnTo>
                  <a:pt x="378047" y="105721"/>
                </a:lnTo>
                <a:lnTo>
                  <a:pt x="370546" y="90538"/>
                </a:lnTo>
                <a:lnTo>
                  <a:pt x="367903" y="87210"/>
                </a:lnTo>
                <a:close/>
              </a:path>
              <a:path extrusionOk="0" h="223520" w="560704">
                <a:moveTo>
                  <a:pt x="457326" y="56997"/>
                </a:moveTo>
                <a:lnTo>
                  <a:pt x="416687" y="56997"/>
                </a:lnTo>
                <a:lnTo>
                  <a:pt x="416687" y="218922"/>
                </a:lnTo>
                <a:lnTo>
                  <a:pt x="457326" y="218922"/>
                </a:lnTo>
                <a:lnTo>
                  <a:pt x="457444" y="142429"/>
                </a:lnTo>
                <a:lnTo>
                  <a:pt x="457787" y="133110"/>
                </a:lnTo>
                <a:lnTo>
                  <a:pt x="477266" y="92786"/>
                </a:lnTo>
                <a:lnTo>
                  <a:pt x="484250" y="90030"/>
                </a:lnTo>
                <a:lnTo>
                  <a:pt x="557418" y="90030"/>
                </a:lnTo>
                <a:lnTo>
                  <a:pt x="556799" y="87355"/>
                </a:lnTo>
                <a:lnTo>
                  <a:pt x="552394" y="77645"/>
                </a:lnTo>
                <a:lnTo>
                  <a:pt x="549272" y="73596"/>
                </a:lnTo>
                <a:lnTo>
                  <a:pt x="457326" y="73596"/>
                </a:lnTo>
                <a:lnTo>
                  <a:pt x="457326" y="56997"/>
                </a:lnTo>
                <a:close/>
              </a:path>
              <a:path extrusionOk="0" h="223520" w="560704">
                <a:moveTo>
                  <a:pt x="557418" y="90030"/>
                </a:moveTo>
                <a:lnTo>
                  <a:pt x="498856" y="90030"/>
                </a:lnTo>
                <a:lnTo>
                  <a:pt x="504190" y="91694"/>
                </a:lnTo>
                <a:lnTo>
                  <a:pt x="512825" y="98336"/>
                </a:lnTo>
                <a:lnTo>
                  <a:pt x="520121" y="142429"/>
                </a:lnTo>
                <a:lnTo>
                  <a:pt x="520192" y="218922"/>
                </a:lnTo>
                <a:lnTo>
                  <a:pt x="560324" y="218922"/>
                </a:lnTo>
                <a:lnTo>
                  <a:pt x="560324" y="111912"/>
                </a:lnTo>
                <a:lnTo>
                  <a:pt x="559442" y="98777"/>
                </a:lnTo>
                <a:lnTo>
                  <a:pt x="557418" y="90030"/>
                </a:lnTo>
                <a:close/>
              </a:path>
              <a:path extrusionOk="0" h="223520" w="560704">
                <a:moveTo>
                  <a:pt x="505333" y="52832"/>
                </a:moveTo>
                <a:lnTo>
                  <a:pt x="497459" y="52832"/>
                </a:lnTo>
                <a:lnTo>
                  <a:pt x="489838" y="54343"/>
                </a:lnTo>
                <a:lnTo>
                  <a:pt x="457326" y="73596"/>
                </a:lnTo>
                <a:lnTo>
                  <a:pt x="549272" y="73596"/>
                </a:lnTo>
                <a:lnTo>
                  <a:pt x="505333" y="52832"/>
                </a:lnTo>
                <a:close/>
              </a:path>
              <a:path extrusionOk="0" h="223520" w="560704">
                <a:moveTo>
                  <a:pt x="51562" y="0"/>
                </a:moveTo>
                <a:lnTo>
                  <a:pt x="4572" y="0"/>
                </a:lnTo>
                <a:lnTo>
                  <a:pt x="74041" y="106057"/>
                </a:lnTo>
                <a:lnTo>
                  <a:pt x="0" y="218922"/>
                </a:lnTo>
                <a:lnTo>
                  <a:pt x="47244" y="218922"/>
                </a:lnTo>
                <a:lnTo>
                  <a:pt x="97536" y="141947"/>
                </a:lnTo>
                <a:lnTo>
                  <a:pt x="144460" y="141947"/>
                </a:lnTo>
                <a:lnTo>
                  <a:pt x="121031" y="106133"/>
                </a:lnTo>
                <a:lnTo>
                  <a:pt x="144497" y="70281"/>
                </a:lnTo>
                <a:lnTo>
                  <a:pt x="97536" y="70281"/>
                </a:lnTo>
                <a:lnTo>
                  <a:pt x="51562" y="0"/>
                </a:lnTo>
                <a:close/>
              </a:path>
              <a:path extrusionOk="0" h="223520" w="560704">
                <a:moveTo>
                  <a:pt x="144460" y="141947"/>
                </a:moveTo>
                <a:lnTo>
                  <a:pt x="97536" y="141947"/>
                </a:lnTo>
                <a:lnTo>
                  <a:pt x="147955" y="218922"/>
                </a:lnTo>
                <a:lnTo>
                  <a:pt x="194818" y="218922"/>
                </a:lnTo>
                <a:lnTo>
                  <a:pt x="144460" y="141947"/>
                </a:lnTo>
                <a:close/>
              </a:path>
              <a:path extrusionOk="0" h="223520" w="560704">
                <a:moveTo>
                  <a:pt x="190500" y="0"/>
                </a:moveTo>
                <a:lnTo>
                  <a:pt x="143637" y="0"/>
                </a:lnTo>
                <a:lnTo>
                  <a:pt x="97536" y="70281"/>
                </a:lnTo>
                <a:lnTo>
                  <a:pt x="144497" y="70281"/>
                </a:lnTo>
                <a:lnTo>
                  <a:pt x="190500" y="0"/>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40"/>
          <p:cNvSpPr/>
          <p:nvPr/>
        </p:nvSpPr>
        <p:spPr>
          <a:xfrm>
            <a:off x="3538346" y="5695276"/>
            <a:ext cx="88265" cy="31115"/>
          </a:xfrm>
          <a:custGeom>
            <a:rect b="b" l="l" r="r" t="t"/>
            <a:pathLst>
              <a:path extrusionOk="0" h="31114" w="88264">
                <a:moveTo>
                  <a:pt x="44703" y="0"/>
                </a:moveTo>
                <a:lnTo>
                  <a:pt x="7143" y="17743"/>
                </a:lnTo>
                <a:lnTo>
                  <a:pt x="0" y="30505"/>
                </a:lnTo>
                <a:lnTo>
                  <a:pt x="88137" y="30505"/>
                </a:lnTo>
                <a:lnTo>
                  <a:pt x="59388" y="2117"/>
                </a:lnTo>
                <a:lnTo>
                  <a:pt x="44703"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40"/>
          <p:cNvSpPr/>
          <p:nvPr/>
        </p:nvSpPr>
        <p:spPr>
          <a:xfrm>
            <a:off x="3696842" y="5657850"/>
            <a:ext cx="149733" cy="172186"/>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40"/>
          <p:cNvSpPr/>
          <p:nvPr/>
        </p:nvSpPr>
        <p:spPr>
          <a:xfrm>
            <a:off x="3497198" y="5660897"/>
            <a:ext cx="170180" cy="170815"/>
          </a:xfrm>
          <a:custGeom>
            <a:rect b="b" l="l" r="r" t="t"/>
            <a:pathLst>
              <a:path extrusionOk="0" h="170814" w="170179">
                <a:moveTo>
                  <a:pt x="83820" y="0"/>
                </a:moveTo>
                <a:lnTo>
                  <a:pt x="133165" y="13769"/>
                </a:lnTo>
                <a:lnTo>
                  <a:pt x="164052" y="52889"/>
                </a:lnTo>
                <a:lnTo>
                  <a:pt x="170052" y="89141"/>
                </a:lnTo>
                <a:lnTo>
                  <a:pt x="169925" y="96888"/>
                </a:lnTo>
                <a:lnTo>
                  <a:pt x="39370" y="96888"/>
                </a:lnTo>
                <a:lnTo>
                  <a:pt x="41374" y="105077"/>
                </a:lnTo>
                <a:lnTo>
                  <a:pt x="68389" y="131992"/>
                </a:lnTo>
                <a:lnTo>
                  <a:pt x="85725" y="134543"/>
                </a:lnTo>
                <a:lnTo>
                  <a:pt x="96750" y="133548"/>
                </a:lnTo>
                <a:lnTo>
                  <a:pt x="106965" y="130562"/>
                </a:lnTo>
                <a:lnTo>
                  <a:pt x="116371" y="125585"/>
                </a:lnTo>
                <a:lnTo>
                  <a:pt x="124967" y="118617"/>
                </a:lnTo>
                <a:lnTo>
                  <a:pt x="159130" y="134683"/>
                </a:lnTo>
                <a:lnTo>
                  <a:pt x="128524" y="161556"/>
                </a:lnTo>
                <a:lnTo>
                  <a:pt x="86105" y="170256"/>
                </a:lnTo>
                <a:lnTo>
                  <a:pt x="67937" y="168753"/>
                </a:lnTo>
                <a:lnTo>
                  <a:pt x="24002" y="146215"/>
                </a:lnTo>
                <a:lnTo>
                  <a:pt x="1500" y="103345"/>
                </a:lnTo>
                <a:lnTo>
                  <a:pt x="0" y="86017"/>
                </a:lnTo>
                <a:lnTo>
                  <a:pt x="1500" y="68276"/>
                </a:lnTo>
                <a:lnTo>
                  <a:pt x="24002" y="24485"/>
                </a:lnTo>
                <a:lnTo>
                  <a:pt x="66579" y="1529"/>
                </a:lnTo>
                <a:lnTo>
                  <a:pt x="8382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40"/>
          <p:cNvSpPr/>
          <p:nvPr/>
        </p:nvSpPr>
        <p:spPr>
          <a:xfrm>
            <a:off x="3283203" y="5608065"/>
            <a:ext cx="194945" cy="219075"/>
          </a:xfrm>
          <a:custGeom>
            <a:rect b="b" l="l" r="r" t="t"/>
            <a:pathLst>
              <a:path extrusionOk="0" h="219075" w="194945">
                <a:moveTo>
                  <a:pt x="4572" y="0"/>
                </a:moveTo>
                <a:lnTo>
                  <a:pt x="51562" y="0"/>
                </a:lnTo>
                <a:lnTo>
                  <a:pt x="97536" y="70281"/>
                </a:lnTo>
                <a:lnTo>
                  <a:pt x="143637" y="0"/>
                </a:lnTo>
                <a:lnTo>
                  <a:pt x="190500" y="0"/>
                </a:lnTo>
                <a:lnTo>
                  <a:pt x="121031" y="106133"/>
                </a:lnTo>
                <a:lnTo>
                  <a:pt x="194818" y="218922"/>
                </a:lnTo>
                <a:lnTo>
                  <a:pt x="147955" y="218922"/>
                </a:lnTo>
                <a:lnTo>
                  <a:pt x="97536" y="141947"/>
                </a:lnTo>
                <a:lnTo>
                  <a:pt x="47244" y="218922"/>
                </a:lnTo>
                <a:lnTo>
                  <a:pt x="0" y="218922"/>
                </a:lnTo>
                <a:lnTo>
                  <a:pt x="74041" y="106057"/>
                </a:lnTo>
                <a:lnTo>
                  <a:pt x="4572"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40"/>
          <p:cNvSpPr/>
          <p:nvPr/>
        </p:nvSpPr>
        <p:spPr>
          <a:xfrm>
            <a:off x="3945635" y="5568696"/>
            <a:ext cx="4238244" cy="26974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40"/>
          <p:cNvSpPr/>
          <p:nvPr/>
        </p:nvSpPr>
        <p:spPr>
          <a:xfrm>
            <a:off x="3966590" y="5595340"/>
            <a:ext cx="4207764" cy="238861"/>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40"/>
          <p:cNvSpPr/>
          <p:nvPr/>
        </p:nvSpPr>
        <p:spPr>
          <a:xfrm>
            <a:off x="880872" y="5939028"/>
            <a:ext cx="2950464" cy="265176"/>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40"/>
          <p:cNvSpPr/>
          <p:nvPr/>
        </p:nvSpPr>
        <p:spPr>
          <a:xfrm>
            <a:off x="901166" y="5965266"/>
            <a:ext cx="2920517" cy="234695"/>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40"/>
          <p:cNvSpPr/>
          <p:nvPr/>
        </p:nvSpPr>
        <p:spPr>
          <a:xfrm>
            <a:off x="874775" y="6190488"/>
            <a:ext cx="2974848" cy="64007"/>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40"/>
          <p:cNvSpPr/>
          <p:nvPr/>
        </p:nvSpPr>
        <p:spPr>
          <a:xfrm>
            <a:off x="899604" y="6233896"/>
            <a:ext cx="2938780" cy="0"/>
          </a:xfrm>
          <a:custGeom>
            <a:rect b="b" l="l" r="r" t="t"/>
            <a:pathLst>
              <a:path extrusionOk="0" h="120000" w="2938779">
                <a:moveTo>
                  <a:pt x="0" y="0"/>
                </a:moveTo>
                <a:lnTo>
                  <a:pt x="2938208" y="0"/>
                </a:lnTo>
              </a:path>
            </a:pathLst>
          </a:custGeom>
          <a:noFill/>
          <a:ln cap="flat" cmpd="sng" w="2742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40"/>
          <p:cNvSpPr/>
          <p:nvPr/>
        </p:nvSpPr>
        <p:spPr>
          <a:xfrm>
            <a:off x="899604" y="6220180"/>
            <a:ext cx="2938780" cy="27940"/>
          </a:xfrm>
          <a:custGeom>
            <a:rect b="b" l="l" r="r" t="t"/>
            <a:pathLst>
              <a:path extrusionOk="0" h="27939" w="2938779">
                <a:moveTo>
                  <a:pt x="0" y="0"/>
                </a:moveTo>
                <a:lnTo>
                  <a:pt x="1469072" y="0"/>
                </a:lnTo>
                <a:lnTo>
                  <a:pt x="2938208" y="0"/>
                </a:lnTo>
                <a:lnTo>
                  <a:pt x="2938208" y="27431"/>
                </a:lnTo>
                <a:lnTo>
                  <a:pt x="1469072" y="27431"/>
                </a:lnTo>
                <a:lnTo>
                  <a:pt x="0" y="27431"/>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1"/>
          <p:cNvSpPr/>
          <p:nvPr/>
        </p:nvSpPr>
        <p:spPr>
          <a:xfrm>
            <a:off x="1048511" y="737616"/>
            <a:ext cx="3877055" cy="5410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41"/>
          <p:cNvSpPr/>
          <p:nvPr/>
        </p:nvSpPr>
        <p:spPr>
          <a:xfrm>
            <a:off x="1077099" y="772413"/>
            <a:ext cx="3836657" cy="5024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41"/>
          <p:cNvSpPr txBox="1"/>
          <p:nvPr>
            <p:ph type="title"/>
          </p:nvPr>
        </p:nvSpPr>
        <p:spPr>
          <a:xfrm>
            <a:off x="754481" y="1294638"/>
            <a:ext cx="750697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D16248"/>
                </a:solidFill>
                <a:latin typeface="Arial"/>
                <a:ea typeface="Arial"/>
                <a:cs typeface="Arial"/>
                <a:sym typeface="Arial"/>
              </a:rPr>
              <a:t> </a:t>
            </a:r>
            <a:r>
              <a:rPr lang="en-US" sz="3000"/>
              <a:t>ping -f 192.168.122.166 -c 25000 -s 1024</a:t>
            </a:r>
            <a:endParaRPr sz="3000">
              <a:latin typeface="Arial"/>
              <a:ea typeface="Arial"/>
              <a:cs typeface="Arial"/>
              <a:sym typeface="Arial"/>
            </a:endParaRPr>
          </a:p>
        </p:txBody>
      </p:sp>
      <p:sp>
        <p:nvSpPr>
          <p:cNvPr id="576" name="Google Shape;576;p41"/>
          <p:cNvSpPr/>
          <p:nvPr/>
        </p:nvSpPr>
        <p:spPr>
          <a:xfrm>
            <a:off x="4693920" y="2046732"/>
            <a:ext cx="4450080" cy="453694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41"/>
          <p:cNvSpPr/>
          <p:nvPr/>
        </p:nvSpPr>
        <p:spPr>
          <a:xfrm>
            <a:off x="4681728" y="2046732"/>
            <a:ext cx="4450080" cy="44897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41"/>
          <p:cNvSpPr txBox="1"/>
          <p:nvPr/>
        </p:nvSpPr>
        <p:spPr>
          <a:xfrm>
            <a:off x="220776" y="2076069"/>
            <a:ext cx="4394835" cy="4415155"/>
          </a:xfrm>
          <a:prstGeom prst="rect">
            <a:avLst/>
          </a:prstGeom>
          <a:noFill/>
          <a:ln>
            <a:noFill/>
          </a:ln>
        </p:spPr>
        <p:txBody>
          <a:bodyPr anchorCtr="0" anchor="t" bIns="0" lIns="0" spcFirstLastPara="1" rIns="0" wrap="square" tIns="12700">
            <a:spAutoFit/>
          </a:bodyPr>
          <a:lstStyle/>
          <a:p>
            <a:pPr indent="-114300" lvl="0" marL="12700" marR="6985" rtl="0" algn="just">
              <a:lnSpc>
                <a:spcPct val="100000"/>
              </a:lnSpc>
              <a:spcBef>
                <a:spcPts val="0"/>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The results are quite close, with Xen  only slight slower</a:t>
            </a:r>
            <a:endParaRPr sz="1800">
              <a:solidFill>
                <a:schemeClr val="dk1"/>
              </a:solidFill>
              <a:latin typeface="Verdana"/>
              <a:ea typeface="Verdana"/>
              <a:cs typeface="Verdana"/>
              <a:sym typeface="Verdana"/>
            </a:endParaRPr>
          </a:p>
          <a:p>
            <a:pPr indent="0" lvl="0" marL="0" marR="0" rtl="0" algn="l">
              <a:lnSpc>
                <a:spcPct val="100000"/>
              </a:lnSpc>
              <a:spcBef>
                <a:spcPts val="30"/>
              </a:spcBef>
              <a:spcAft>
                <a:spcPts val="0"/>
              </a:spcAft>
              <a:buClr>
                <a:srgbClr val="FFFFFF"/>
              </a:buClr>
              <a:buSzPts val="1850"/>
              <a:buFont typeface="Verdana"/>
              <a:buNone/>
            </a:pPr>
            <a:r>
              <a:t/>
            </a:r>
            <a:endParaRPr sz="1850">
              <a:solidFill>
                <a:schemeClr val="dk1"/>
              </a:solidFill>
              <a:latin typeface="Times New Roman"/>
              <a:ea typeface="Times New Roman"/>
              <a:cs typeface="Times New Roman"/>
              <a:sym typeface="Times New Roman"/>
            </a:endParaRPr>
          </a:p>
          <a:p>
            <a:pPr indent="-114300" lvl="0" marL="12700" marR="5080" rtl="0" algn="just">
              <a:lnSpc>
                <a:spcPct val="100000"/>
              </a:lnSpc>
              <a:spcBef>
                <a:spcPts val="0"/>
              </a:spcBef>
              <a:spcAft>
                <a:spcPts val="0"/>
              </a:spcAft>
              <a:buClr>
                <a:srgbClr val="FFFFFF"/>
              </a:buClr>
              <a:buSzPts val="1800"/>
              <a:buFont typeface="Verdana"/>
              <a:buAutoNum type="arabicPeriod"/>
            </a:pPr>
            <a:r>
              <a:rPr lang="en-US" sz="1800">
                <a:solidFill>
                  <a:srgbClr val="FFFFFF"/>
                </a:solidFill>
                <a:latin typeface="Verdana"/>
                <a:ea typeface="Verdana"/>
                <a:cs typeface="Verdana"/>
                <a:sym typeface="Verdana"/>
              </a:rPr>
              <a:t>We can see that KVM was the best  performing virtual machine, with a  privileged time dominated by IRQ  servicing time: this means that the  network-related syscalls executed  quite fast on KVM. On contrary, Xen  has a very high privilege time but a  lower IRQ time: the network-related  syscalls executed slowly. VMware as a  extraordinary low IRQ time, probably a  courtesy of its paravirtualized network  driver, while VirtualBox is overall a  decent performer.</a:t>
            </a:r>
            <a:endParaRPr sz="1800">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2"/>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42"/>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42"/>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42"/>
          <p:cNvSpPr/>
          <p:nvPr/>
        </p:nvSpPr>
        <p:spPr>
          <a:xfrm>
            <a:off x="1030224" y="737616"/>
            <a:ext cx="5384292" cy="5486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42"/>
          <p:cNvSpPr/>
          <p:nvPr/>
        </p:nvSpPr>
        <p:spPr>
          <a:xfrm>
            <a:off x="1059129" y="772413"/>
            <a:ext cx="5343575" cy="50977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42"/>
          <p:cNvSpPr/>
          <p:nvPr/>
        </p:nvSpPr>
        <p:spPr>
          <a:xfrm>
            <a:off x="467868" y="1845564"/>
            <a:ext cx="8279892" cy="46802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43"/>
          <p:cNvSpPr/>
          <p:nvPr/>
        </p:nvSpPr>
        <p:spPr>
          <a:xfrm>
            <a:off x="7620" y="7620"/>
            <a:ext cx="9136380" cy="683666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43"/>
          <p:cNvSpPr/>
          <p:nvPr/>
        </p:nvSpPr>
        <p:spPr>
          <a:xfrm>
            <a:off x="6469379" y="9144"/>
            <a:ext cx="2673350" cy="1900555"/>
          </a:xfrm>
          <a:custGeom>
            <a:rect b="b" l="l" r="r" t="t"/>
            <a:pathLst>
              <a:path extrusionOk="0" h="1900555" w="2673350">
                <a:moveTo>
                  <a:pt x="2672842" y="1900173"/>
                </a:moveTo>
                <a:lnTo>
                  <a:pt x="0" y="0"/>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43"/>
          <p:cNvSpPr/>
          <p:nvPr/>
        </p:nvSpPr>
        <p:spPr>
          <a:xfrm>
            <a:off x="761" y="8382"/>
            <a:ext cx="9137015" cy="6844030"/>
          </a:xfrm>
          <a:custGeom>
            <a:rect b="b" l="l" r="r" t="t"/>
            <a:pathLst>
              <a:path extrusionOk="0" h="6844030" w="9137015">
                <a:moveTo>
                  <a:pt x="0" y="6843932"/>
                </a:moveTo>
                <a:lnTo>
                  <a:pt x="9137015" y="0"/>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43"/>
          <p:cNvSpPr/>
          <p:nvPr/>
        </p:nvSpPr>
        <p:spPr>
          <a:xfrm>
            <a:off x="484631" y="749808"/>
            <a:ext cx="4416552" cy="3931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43"/>
          <p:cNvSpPr/>
          <p:nvPr/>
        </p:nvSpPr>
        <p:spPr>
          <a:xfrm>
            <a:off x="511136" y="781812"/>
            <a:ext cx="4378744" cy="35725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43"/>
          <p:cNvSpPr txBox="1"/>
          <p:nvPr/>
        </p:nvSpPr>
        <p:spPr>
          <a:xfrm>
            <a:off x="514604" y="1600555"/>
            <a:ext cx="5095240" cy="1854835"/>
          </a:xfrm>
          <a:prstGeom prst="rect">
            <a:avLst/>
          </a:prstGeom>
          <a:noFill/>
          <a:ln>
            <a:noFill/>
          </a:ln>
        </p:spPr>
        <p:txBody>
          <a:bodyPr anchorCtr="0" anchor="t" bIns="0" lIns="0" spcFirstLastPara="1" rIns="0" wrap="square" tIns="73650">
            <a:spAutoFit/>
          </a:bodyPr>
          <a:lstStyle/>
          <a:p>
            <a:pPr indent="-457200" lvl="0" marL="469900" marR="0" rtl="0" algn="l">
              <a:lnSpc>
                <a:spcPct val="100000"/>
              </a:lnSpc>
              <a:spcBef>
                <a:spcPts val="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Installation time</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Web server test</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Mysql performance</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FTP server test</a:t>
            </a:r>
            <a:endParaRPr sz="2000">
              <a:solidFill>
                <a:schemeClr val="dk1"/>
              </a:solidFill>
              <a:latin typeface="Verdana"/>
              <a:ea typeface="Verdana"/>
              <a:cs typeface="Verdana"/>
              <a:sym typeface="Verdana"/>
            </a:endParaRPr>
          </a:p>
          <a:p>
            <a:pPr indent="-457200" lvl="0" marL="469900" marR="0" rtl="0" algn="l">
              <a:lnSpc>
                <a:spcPct val="100000"/>
              </a:lnSpc>
              <a:spcBef>
                <a:spcPts val="480"/>
              </a:spcBef>
              <a:spcAft>
                <a:spcPts val="0"/>
              </a:spcAft>
              <a:buClr>
                <a:srgbClr val="D16248"/>
              </a:buClr>
              <a:buSzPts val="1600"/>
              <a:buFont typeface="Verdana"/>
              <a:buAutoNum type="arabicPeriod"/>
            </a:pPr>
            <a:r>
              <a:rPr lang="en-US" sz="2000">
                <a:solidFill>
                  <a:srgbClr val="FFFFFF"/>
                </a:solidFill>
                <a:latin typeface="Verdana"/>
                <a:ea typeface="Verdana"/>
                <a:cs typeface="Verdana"/>
                <a:sym typeface="Verdana"/>
              </a:rPr>
              <a:t>File compression/ Decompression test</a:t>
            </a:r>
            <a:endParaRPr sz="2000">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4"/>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44"/>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44"/>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44"/>
          <p:cNvSpPr/>
          <p:nvPr/>
        </p:nvSpPr>
        <p:spPr>
          <a:xfrm>
            <a:off x="1042416" y="729995"/>
            <a:ext cx="3998976" cy="4526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44"/>
          <p:cNvSpPr/>
          <p:nvPr/>
        </p:nvSpPr>
        <p:spPr>
          <a:xfrm>
            <a:off x="1071372" y="765048"/>
            <a:ext cx="3958590" cy="413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44"/>
          <p:cNvSpPr txBox="1"/>
          <p:nvPr/>
        </p:nvSpPr>
        <p:spPr>
          <a:xfrm>
            <a:off x="3736696" y="3140436"/>
            <a:ext cx="962660" cy="312420"/>
          </a:xfrm>
          <a:prstGeom prst="rect">
            <a:avLst/>
          </a:prstGeom>
          <a:noFill/>
          <a:ln>
            <a:noFill/>
          </a:ln>
        </p:spPr>
        <p:txBody>
          <a:bodyPr anchorCtr="0" anchor="t" bIns="0" lIns="0" spcFirstLastPara="1" rIns="0" wrap="square" tIns="1900">
            <a:spAutoFit/>
          </a:bodyPr>
          <a:lstStyle/>
          <a:p>
            <a:pPr indent="0" lvl="0" marL="0" marR="0" rtl="0" algn="l">
              <a:lnSpc>
                <a:spcPct val="100000"/>
              </a:lnSpc>
              <a:spcBef>
                <a:spcPts val="0"/>
              </a:spcBef>
              <a:spcAft>
                <a:spcPts val="0"/>
              </a:spcAft>
              <a:buNone/>
            </a:pPr>
            <a:r>
              <a:rPr lang="en-US" sz="2000">
                <a:solidFill>
                  <a:srgbClr val="FFFFFF"/>
                </a:solidFill>
                <a:latin typeface="Verdana"/>
                <a:ea typeface="Verdana"/>
                <a:cs typeface="Verdana"/>
                <a:sym typeface="Verdana"/>
              </a:rPr>
              <a:t>d	to</a:t>
            </a:r>
            <a:endParaRPr sz="2000">
              <a:solidFill>
                <a:schemeClr val="dk1"/>
              </a:solidFill>
              <a:latin typeface="Verdana"/>
              <a:ea typeface="Verdana"/>
              <a:cs typeface="Verdana"/>
              <a:sym typeface="Verdana"/>
            </a:endParaRPr>
          </a:p>
        </p:txBody>
      </p:sp>
      <p:sp>
        <p:nvSpPr>
          <p:cNvPr id="610" name="Google Shape;610;p44"/>
          <p:cNvSpPr txBox="1"/>
          <p:nvPr/>
        </p:nvSpPr>
        <p:spPr>
          <a:xfrm>
            <a:off x="599948" y="1910333"/>
            <a:ext cx="4110354" cy="1855470"/>
          </a:xfrm>
          <a:prstGeom prst="rect">
            <a:avLst/>
          </a:prstGeom>
          <a:noFill/>
          <a:ln>
            <a:noFill/>
          </a:ln>
        </p:spPr>
        <p:txBody>
          <a:bodyPr anchorCtr="0" anchor="t" bIns="0" lIns="0" spcFirstLastPara="1" rIns="0" wrap="square" tIns="13325">
            <a:spAutoFit/>
          </a:bodyPr>
          <a:lstStyle/>
          <a:p>
            <a:pPr indent="-384810" lvl="0" marL="396875" marR="5080" rtl="0" algn="l">
              <a:lnSpc>
                <a:spcPct val="100000"/>
              </a:lnSpc>
              <a:spcBef>
                <a:spcPts val="0"/>
              </a:spcBef>
              <a:spcAft>
                <a:spcPts val="0"/>
              </a:spcAft>
              <a:buNone/>
            </a:pPr>
            <a:r>
              <a:rPr lang="en-US" sz="1600">
                <a:solidFill>
                  <a:srgbClr val="D16248"/>
                </a:solidFill>
                <a:latin typeface="Arial"/>
                <a:ea typeface="Arial"/>
                <a:cs typeface="Arial"/>
                <a:sym typeface="Arial"/>
              </a:rPr>
              <a:t>	</a:t>
            </a:r>
            <a:r>
              <a:rPr lang="en-US" sz="2000">
                <a:solidFill>
                  <a:srgbClr val="FFFFFF"/>
                </a:solidFill>
                <a:latin typeface="Verdana"/>
                <a:ea typeface="Verdana"/>
                <a:cs typeface="Verdana"/>
                <a:sym typeface="Verdana"/>
              </a:rPr>
              <a:t>VMware	and	Xen	are	very  closely matched, while KVM is  the real loser: it took over 30  minutes to complete, a 5-fold  increase		compare  VirtualBox!</a:t>
            </a:r>
            <a:endParaRPr sz="2000">
              <a:solidFill>
                <a:schemeClr val="dk1"/>
              </a:solidFill>
              <a:latin typeface="Verdana"/>
              <a:ea typeface="Verdana"/>
              <a:cs typeface="Verdana"/>
              <a:sym typeface="Verdana"/>
            </a:endParaRPr>
          </a:p>
        </p:txBody>
      </p:sp>
      <p:sp>
        <p:nvSpPr>
          <p:cNvPr id="611" name="Google Shape;611;p44"/>
          <p:cNvSpPr/>
          <p:nvPr/>
        </p:nvSpPr>
        <p:spPr>
          <a:xfrm>
            <a:off x="3852671" y="3285742"/>
            <a:ext cx="5039868" cy="345490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5"/>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45"/>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45"/>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45"/>
          <p:cNvSpPr/>
          <p:nvPr/>
        </p:nvSpPr>
        <p:spPr>
          <a:xfrm>
            <a:off x="903732" y="502919"/>
            <a:ext cx="4058412" cy="4480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45"/>
          <p:cNvSpPr/>
          <p:nvPr/>
        </p:nvSpPr>
        <p:spPr>
          <a:xfrm>
            <a:off x="931265" y="537718"/>
            <a:ext cx="4018686" cy="40855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45"/>
          <p:cNvSpPr txBox="1"/>
          <p:nvPr/>
        </p:nvSpPr>
        <p:spPr>
          <a:xfrm>
            <a:off x="3977004" y="1780953"/>
            <a:ext cx="244475" cy="2233295"/>
          </a:xfrm>
          <a:prstGeom prst="rect">
            <a:avLst/>
          </a:prstGeom>
          <a:noFill/>
          <a:ln>
            <a:noFill/>
          </a:ln>
        </p:spPr>
        <p:txBody>
          <a:bodyPr anchorCtr="0" anchor="t" bIns="0" lIns="0" spcFirstLastPara="1" rIns="0" wrap="square" tIns="36175">
            <a:spAutoFit/>
          </a:bodyPr>
          <a:lstStyle/>
          <a:p>
            <a:pPr indent="166370" lvl="0" marL="0" marR="0" rtl="0" algn="just">
              <a:lnSpc>
                <a:spcPct val="108000"/>
              </a:lnSpc>
              <a:spcBef>
                <a:spcPts val="0"/>
              </a:spcBef>
              <a:spcAft>
                <a:spcPts val="0"/>
              </a:spcAft>
              <a:buNone/>
            </a:pPr>
            <a:r>
              <a:rPr lang="en-US" sz="2000">
                <a:solidFill>
                  <a:srgbClr val="FFFFFF"/>
                </a:solidFill>
                <a:latin typeface="Verdana"/>
                <a:ea typeface="Verdana"/>
                <a:cs typeface="Verdana"/>
                <a:sym typeface="Verdana"/>
              </a:rPr>
              <a:t>r  e  e  or</a:t>
            </a:r>
            <a:endParaRPr sz="2000">
              <a:solidFill>
                <a:schemeClr val="dk1"/>
              </a:solidFill>
              <a:latin typeface="Verdana"/>
              <a:ea typeface="Verdana"/>
              <a:cs typeface="Verdana"/>
              <a:sym typeface="Verdana"/>
            </a:endParaRPr>
          </a:p>
          <a:p>
            <a:pPr indent="-47625" lvl="0" marL="191770" marR="0" rtl="0" algn="l">
              <a:lnSpc>
                <a:spcPct val="100500"/>
              </a:lnSpc>
              <a:spcBef>
                <a:spcPts val="0"/>
              </a:spcBef>
              <a:spcAft>
                <a:spcPts val="0"/>
              </a:spcAft>
              <a:buNone/>
            </a:pPr>
            <a:r>
              <a:rPr lang="en-US" sz="2000">
                <a:solidFill>
                  <a:srgbClr val="FFFFFF"/>
                </a:solidFill>
                <a:latin typeface="Verdana"/>
                <a:ea typeface="Verdana"/>
                <a:cs typeface="Verdana"/>
                <a:sym typeface="Verdana"/>
              </a:rPr>
              <a:t>s</a:t>
            </a:r>
            <a:endParaRPr sz="2000">
              <a:solidFill>
                <a:schemeClr val="dk1"/>
              </a:solidFill>
              <a:latin typeface="Verdana"/>
              <a:ea typeface="Verdana"/>
              <a:cs typeface="Verdana"/>
              <a:sym typeface="Verdana"/>
            </a:endParaRPr>
          </a:p>
          <a:p>
            <a:pPr indent="160020" lvl="0" marL="31115" marR="0" rtl="0" algn="just">
              <a:lnSpc>
                <a:spcPct val="108000"/>
              </a:lnSpc>
              <a:spcBef>
                <a:spcPts val="155"/>
              </a:spcBef>
              <a:spcAft>
                <a:spcPts val="0"/>
              </a:spcAft>
              <a:buNone/>
            </a:pPr>
            <a:r>
              <a:rPr lang="en-US" sz="2000">
                <a:solidFill>
                  <a:srgbClr val="FFFFFF"/>
                </a:solidFill>
                <a:latin typeface="Verdana"/>
                <a:ea typeface="Verdana"/>
                <a:cs typeface="Verdana"/>
                <a:sym typeface="Verdana"/>
              </a:rPr>
              <a:t>l  w  w</a:t>
            </a:r>
            <a:endParaRPr sz="2000">
              <a:solidFill>
                <a:schemeClr val="dk1"/>
              </a:solidFill>
              <a:latin typeface="Verdana"/>
              <a:ea typeface="Verdana"/>
              <a:cs typeface="Verdana"/>
              <a:sym typeface="Verdana"/>
            </a:endParaRPr>
          </a:p>
        </p:txBody>
      </p:sp>
      <p:sp>
        <p:nvSpPr>
          <p:cNvPr id="622" name="Google Shape;622;p45"/>
          <p:cNvSpPr txBox="1"/>
          <p:nvPr/>
        </p:nvSpPr>
        <p:spPr>
          <a:xfrm>
            <a:off x="500176" y="1780953"/>
            <a:ext cx="3670300" cy="2507615"/>
          </a:xfrm>
          <a:prstGeom prst="rect">
            <a:avLst/>
          </a:prstGeom>
          <a:noFill/>
          <a:ln>
            <a:noFill/>
          </a:ln>
        </p:spPr>
        <p:txBody>
          <a:bodyPr anchorCtr="0" anchor="t" bIns="0" lIns="0" spcFirstLastPara="1" rIns="0" wrap="square" tIns="32375">
            <a:spAutoFit/>
          </a:bodyPr>
          <a:lstStyle/>
          <a:p>
            <a:pPr indent="0" lvl="0" marL="0" marR="0" rtl="0" algn="l">
              <a:lnSpc>
                <a:spcPct val="90000"/>
              </a:lnSpc>
              <a:spcBef>
                <a:spcPts val="0"/>
              </a:spcBef>
              <a:spcAft>
                <a:spcPts val="0"/>
              </a:spcAft>
              <a:buNone/>
            </a:pPr>
            <a:r>
              <a:rPr lang="en-US" sz="2000">
                <a:solidFill>
                  <a:srgbClr val="FFFFFF"/>
                </a:solidFill>
                <a:latin typeface="Verdana"/>
                <a:ea typeface="Verdana"/>
                <a:cs typeface="Verdana"/>
                <a:sym typeface="Verdana"/>
              </a:rPr>
              <a:t>1. Xen is really slow, the othe  hypervisors		perform		quit  similarly			here.	As		Apach  creates		a	new		thread				f  each	new	connection,			it		i  entirely possible that the rea  culprit		here			is	a		very				lo  speed			in			creating		ne  threads.</a:t>
            </a:r>
            <a:endParaRPr sz="2000">
              <a:solidFill>
                <a:schemeClr val="dk1"/>
              </a:solidFill>
              <a:latin typeface="Verdana"/>
              <a:ea typeface="Verdana"/>
              <a:cs typeface="Verdana"/>
              <a:sym typeface="Verdana"/>
            </a:endParaRPr>
          </a:p>
        </p:txBody>
      </p:sp>
      <p:sp>
        <p:nvSpPr>
          <p:cNvPr id="623" name="Google Shape;623;p45"/>
          <p:cNvSpPr txBox="1"/>
          <p:nvPr/>
        </p:nvSpPr>
        <p:spPr>
          <a:xfrm>
            <a:off x="487476" y="4299965"/>
            <a:ext cx="3746500" cy="1977389"/>
          </a:xfrm>
          <a:prstGeom prst="rect">
            <a:avLst/>
          </a:prstGeom>
          <a:noFill/>
          <a:ln>
            <a:noFill/>
          </a:ln>
        </p:spPr>
        <p:txBody>
          <a:bodyPr anchorCtr="0" anchor="t" bIns="0" lIns="0" spcFirstLastPara="1" rIns="0" wrap="square" tIns="43175">
            <a:spAutoFit/>
          </a:bodyPr>
          <a:lstStyle/>
          <a:p>
            <a:pPr indent="0" lvl="0" marL="12700" marR="5080" rtl="0" algn="just">
              <a:lnSpc>
                <a:spcPct val="90000"/>
              </a:lnSpc>
              <a:spcBef>
                <a:spcPts val="0"/>
              </a:spcBef>
              <a:spcAft>
                <a:spcPts val="0"/>
              </a:spcAft>
              <a:buNone/>
            </a:pPr>
            <a:r>
              <a:rPr lang="en-US" sz="2000">
                <a:solidFill>
                  <a:srgbClr val="FFFFFF"/>
                </a:solidFill>
                <a:latin typeface="Verdana"/>
                <a:ea typeface="Verdana"/>
                <a:cs typeface="Verdana"/>
                <a:sym typeface="Verdana"/>
              </a:rPr>
              <a:t>2. VirtualBox seems to be the  best user-level hypervisior, but  it lag behind in kernel-level  CPU time. At the other end,  VMware has great kernel-  level CPU time but the worst  user-level time.</a:t>
            </a:r>
            <a:endParaRPr sz="2000">
              <a:solidFill>
                <a:schemeClr val="dk1"/>
              </a:solidFill>
              <a:latin typeface="Verdana"/>
              <a:ea typeface="Verdana"/>
              <a:cs typeface="Verdana"/>
              <a:sym typeface="Verdana"/>
            </a:endParaRPr>
          </a:p>
        </p:txBody>
      </p:sp>
      <p:sp>
        <p:nvSpPr>
          <p:cNvPr id="624" name="Google Shape;624;p45"/>
          <p:cNvSpPr/>
          <p:nvPr/>
        </p:nvSpPr>
        <p:spPr>
          <a:xfrm>
            <a:off x="4140708" y="967740"/>
            <a:ext cx="4823459" cy="332536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45"/>
          <p:cNvSpPr/>
          <p:nvPr/>
        </p:nvSpPr>
        <p:spPr>
          <a:xfrm>
            <a:off x="423672" y="1010411"/>
            <a:ext cx="8602980" cy="328269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45"/>
          <p:cNvSpPr txBox="1"/>
          <p:nvPr/>
        </p:nvSpPr>
        <p:spPr>
          <a:xfrm>
            <a:off x="4741545" y="4896688"/>
            <a:ext cx="4188460" cy="1306195"/>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US" sz="2800">
                <a:solidFill>
                  <a:srgbClr val="FFFFFF"/>
                </a:solidFill>
                <a:latin typeface="Verdana"/>
                <a:ea typeface="Verdana"/>
                <a:cs typeface="Verdana"/>
                <a:sym typeface="Verdana"/>
              </a:rPr>
              <a:t>Xen is the slowest  machine, while VMware  is the fastest.</a:t>
            </a:r>
            <a:endParaRPr sz="2800">
              <a:solidFill>
                <a:schemeClr val="dk1"/>
              </a:solidFill>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6"/>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46"/>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46"/>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46"/>
          <p:cNvSpPr/>
          <p:nvPr/>
        </p:nvSpPr>
        <p:spPr>
          <a:xfrm>
            <a:off x="176784" y="149352"/>
            <a:ext cx="1786127" cy="46939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46"/>
          <p:cNvSpPr/>
          <p:nvPr/>
        </p:nvSpPr>
        <p:spPr>
          <a:xfrm>
            <a:off x="208686" y="187832"/>
            <a:ext cx="1739900" cy="423545"/>
          </a:xfrm>
          <a:custGeom>
            <a:rect b="b" l="l" r="r" t="t"/>
            <a:pathLst>
              <a:path extrusionOk="0" h="423545" w="1739900">
                <a:moveTo>
                  <a:pt x="1427581" y="373507"/>
                </a:moveTo>
                <a:lnTo>
                  <a:pt x="1380591" y="373507"/>
                </a:lnTo>
                <a:lnTo>
                  <a:pt x="1419580" y="423037"/>
                </a:lnTo>
                <a:lnTo>
                  <a:pt x="1466697" y="423037"/>
                </a:lnTo>
                <a:lnTo>
                  <a:pt x="1427581" y="373507"/>
                </a:lnTo>
                <a:close/>
              </a:path>
              <a:path extrusionOk="0" h="423545" w="1739900">
                <a:moveTo>
                  <a:pt x="1273911" y="0"/>
                </a:moveTo>
                <a:lnTo>
                  <a:pt x="1220936" y="6667"/>
                </a:lnTo>
                <a:lnTo>
                  <a:pt x="1172438" y="26670"/>
                </a:lnTo>
                <a:lnTo>
                  <a:pt x="1131131" y="58372"/>
                </a:lnTo>
                <a:lnTo>
                  <a:pt x="1099540" y="100457"/>
                </a:lnTo>
                <a:lnTo>
                  <a:pt x="1079363" y="149701"/>
                </a:lnTo>
                <a:lnTo>
                  <a:pt x="1072616" y="202946"/>
                </a:lnTo>
                <a:lnTo>
                  <a:pt x="1076281" y="242835"/>
                </a:lnTo>
                <a:lnTo>
                  <a:pt x="1087269" y="279654"/>
                </a:lnTo>
                <a:lnTo>
                  <a:pt x="1105567" y="313424"/>
                </a:lnTo>
                <a:lnTo>
                  <a:pt x="1131163" y="344170"/>
                </a:lnTo>
                <a:lnTo>
                  <a:pt x="1162143" y="369673"/>
                </a:lnTo>
                <a:lnTo>
                  <a:pt x="1196409" y="387889"/>
                </a:lnTo>
                <a:lnTo>
                  <a:pt x="1233962" y="398819"/>
                </a:lnTo>
                <a:lnTo>
                  <a:pt x="1274800" y="402463"/>
                </a:lnTo>
                <a:lnTo>
                  <a:pt x="1303492" y="400653"/>
                </a:lnTo>
                <a:lnTo>
                  <a:pt x="1330696" y="395224"/>
                </a:lnTo>
                <a:lnTo>
                  <a:pt x="1356400" y="386175"/>
                </a:lnTo>
                <a:lnTo>
                  <a:pt x="1380591" y="373507"/>
                </a:lnTo>
                <a:lnTo>
                  <a:pt x="1427581" y="373507"/>
                </a:lnTo>
                <a:lnTo>
                  <a:pt x="1421061" y="365252"/>
                </a:lnTo>
                <a:lnTo>
                  <a:pt x="1273276" y="365252"/>
                </a:lnTo>
                <a:lnTo>
                  <a:pt x="1241153" y="362301"/>
                </a:lnTo>
                <a:lnTo>
                  <a:pt x="1184194" y="338730"/>
                </a:lnTo>
                <a:lnTo>
                  <a:pt x="1138761" y="293276"/>
                </a:lnTo>
                <a:lnTo>
                  <a:pt x="1115191" y="235606"/>
                </a:lnTo>
                <a:lnTo>
                  <a:pt x="1112252" y="202946"/>
                </a:lnTo>
                <a:lnTo>
                  <a:pt x="1112345" y="201041"/>
                </a:lnTo>
                <a:lnTo>
                  <a:pt x="1117574" y="158813"/>
                </a:lnTo>
                <a:lnTo>
                  <a:pt x="1133576" y="118999"/>
                </a:lnTo>
                <a:lnTo>
                  <a:pt x="1159103" y="85248"/>
                </a:lnTo>
                <a:lnTo>
                  <a:pt x="1193012" y="59309"/>
                </a:lnTo>
                <a:lnTo>
                  <a:pt x="1232287" y="42799"/>
                </a:lnTo>
                <a:lnTo>
                  <a:pt x="1274038" y="37338"/>
                </a:lnTo>
                <a:lnTo>
                  <a:pt x="1392041" y="37338"/>
                </a:lnTo>
                <a:lnTo>
                  <a:pt x="1386532" y="32789"/>
                </a:lnTo>
                <a:lnTo>
                  <a:pt x="1352334" y="14573"/>
                </a:lnTo>
                <a:lnTo>
                  <a:pt x="1314801" y="3643"/>
                </a:lnTo>
                <a:lnTo>
                  <a:pt x="1273911" y="0"/>
                </a:lnTo>
                <a:close/>
              </a:path>
              <a:path extrusionOk="0" h="423545" w="1739900">
                <a:moveTo>
                  <a:pt x="1317726" y="234696"/>
                </a:moveTo>
                <a:lnTo>
                  <a:pt x="1271244" y="234696"/>
                </a:lnTo>
                <a:lnTo>
                  <a:pt x="1356588" y="343027"/>
                </a:lnTo>
                <a:lnTo>
                  <a:pt x="1337231" y="352714"/>
                </a:lnTo>
                <a:lnTo>
                  <a:pt x="1316885" y="359663"/>
                </a:lnTo>
                <a:lnTo>
                  <a:pt x="1295563" y="363851"/>
                </a:lnTo>
                <a:lnTo>
                  <a:pt x="1273276" y="365252"/>
                </a:lnTo>
                <a:lnTo>
                  <a:pt x="1421061" y="365252"/>
                </a:lnTo>
                <a:lnTo>
                  <a:pt x="1409928" y="351155"/>
                </a:lnTo>
                <a:lnTo>
                  <a:pt x="1425763" y="334845"/>
                </a:lnTo>
                <a:lnTo>
                  <a:pt x="1436745" y="321183"/>
                </a:lnTo>
                <a:lnTo>
                  <a:pt x="1386179" y="321183"/>
                </a:lnTo>
                <a:lnTo>
                  <a:pt x="1317726" y="234696"/>
                </a:lnTo>
                <a:close/>
              </a:path>
              <a:path extrusionOk="0" h="423545" w="1739900">
                <a:moveTo>
                  <a:pt x="1392041" y="37338"/>
                </a:moveTo>
                <a:lnTo>
                  <a:pt x="1274038" y="37338"/>
                </a:lnTo>
                <a:lnTo>
                  <a:pt x="1295114" y="38719"/>
                </a:lnTo>
                <a:lnTo>
                  <a:pt x="1315678" y="42862"/>
                </a:lnTo>
                <a:lnTo>
                  <a:pt x="1355318" y="59436"/>
                </a:lnTo>
                <a:lnTo>
                  <a:pt x="1389497" y="85344"/>
                </a:lnTo>
                <a:lnTo>
                  <a:pt x="1415008" y="118491"/>
                </a:lnTo>
                <a:lnTo>
                  <a:pt x="1430947" y="157575"/>
                </a:lnTo>
                <a:lnTo>
                  <a:pt x="1436217" y="201041"/>
                </a:lnTo>
                <a:lnTo>
                  <a:pt x="1433096" y="235332"/>
                </a:lnTo>
                <a:lnTo>
                  <a:pt x="1423723" y="266779"/>
                </a:lnTo>
                <a:lnTo>
                  <a:pt x="1408089" y="295392"/>
                </a:lnTo>
                <a:lnTo>
                  <a:pt x="1386179" y="321183"/>
                </a:lnTo>
                <a:lnTo>
                  <a:pt x="1436745" y="321183"/>
                </a:lnTo>
                <a:lnTo>
                  <a:pt x="1459839" y="282321"/>
                </a:lnTo>
                <a:lnTo>
                  <a:pt x="1471841" y="243776"/>
                </a:lnTo>
                <a:lnTo>
                  <a:pt x="1475771" y="202946"/>
                </a:lnTo>
                <a:lnTo>
                  <a:pt x="1475807" y="201041"/>
                </a:lnTo>
                <a:lnTo>
                  <a:pt x="1472196" y="160609"/>
                </a:lnTo>
                <a:lnTo>
                  <a:pt x="1461252" y="123142"/>
                </a:lnTo>
                <a:lnTo>
                  <a:pt x="1442998" y="89032"/>
                </a:lnTo>
                <a:lnTo>
                  <a:pt x="1417421" y="58293"/>
                </a:lnTo>
                <a:lnTo>
                  <a:pt x="1392041" y="37338"/>
                </a:lnTo>
                <a:close/>
              </a:path>
              <a:path extrusionOk="0" h="423545" w="1739900">
                <a:moveTo>
                  <a:pt x="1591919" y="9651"/>
                </a:moveTo>
                <a:lnTo>
                  <a:pt x="1553692" y="9651"/>
                </a:lnTo>
                <a:lnTo>
                  <a:pt x="1553692" y="392811"/>
                </a:lnTo>
                <a:lnTo>
                  <a:pt x="1739366" y="392811"/>
                </a:lnTo>
                <a:lnTo>
                  <a:pt x="1739366" y="355854"/>
                </a:lnTo>
                <a:lnTo>
                  <a:pt x="1591919" y="355854"/>
                </a:lnTo>
                <a:lnTo>
                  <a:pt x="1591919" y="9651"/>
                </a:lnTo>
                <a:close/>
              </a:path>
              <a:path extrusionOk="0" h="423545" w="1739900">
                <a:moveTo>
                  <a:pt x="522020" y="9651"/>
                </a:moveTo>
                <a:lnTo>
                  <a:pt x="477964" y="9651"/>
                </a:lnTo>
                <a:lnTo>
                  <a:pt x="601687" y="209677"/>
                </a:lnTo>
                <a:lnTo>
                  <a:pt x="601687" y="392811"/>
                </a:lnTo>
                <a:lnTo>
                  <a:pt x="639444" y="392811"/>
                </a:lnTo>
                <a:lnTo>
                  <a:pt x="639444" y="209677"/>
                </a:lnTo>
                <a:lnTo>
                  <a:pt x="664952" y="167640"/>
                </a:lnTo>
                <a:lnTo>
                  <a:pt x="620052" y="167640"/>
                </a:lnTo>
                <a:lnTo>
                  <a:pt x="522020" y="9651"/>
                </a:lnTo>
                <a:close/>
              </a:path>
              <a:path extrusionOk="0" h="423545" w="1739900">
                <a:moveTo>
                  <a:pt x="760818" y="9651"/>
                </a:moveTo>
                <a:lnTo>
                  <a:pt x="716546" y="9651"/>
                </a:lnTo>
                <a:lnTo>
                  <a:pt x="620052" y="167640"/>
                </a:lnTo>
                <a:lnTo>
                  <a:pt x="664952" y="167640"/>
                </a:lnTo>
                <a:lnTo>
                  <a:pt x="760818" y="9651"/>
                </a:lnTo>
                <a:close/>
              </a:path>
              <a:path extrusionOk="0" h="423545" w="1739900">
                <a:moveTo>
                  <a:pt x="61074" y="9651"/>
                </a:moveTo>
                <a:lnTo>
                  <a:pt x="54851" y="9651"/>
                </a:lnTo>
                <a:lnTo>
                  <a:pt x="0" y="392811"/>
                </a:lnTo>
                <a:lnTo>
                  <a:pt x="36982" y="392811"/>
                </a:lnTo>
                <a:lnTo>
                  <a:pt x="74625" y="116713"/>
                </a:lnTo>
                <a:lnTo>
                  <a:pt x="114103" y="116713"/>
                </a:lnTo>
                <a:lnTo>
                  <a:pt x="61074" y="9651"/>
                </a:lnTo>
                <a:close/>
              </a:path>
              <a:path extrusionOk="0" h="423545" w="1739900">
                <a:moveTo>
                  <a:pt x="114103" y="116713"/>
                </a:moveTo>
                <a:lnTo>
                  <a:pt x="74625" y="116713"/>
                </a:lnTo>
                <a:lnTo>
                  <a:pt x="211696" y="392811"/>
                </a:lnTo>
                <a:lnTo>
                  <a:pt x="221488" y="392811"/>
                </a:lnTo>
                <a:lnTo>
                  <a:pt x="255462" y="324104"/>
                </a:lnTo>
                <a:lnTo>
                  <a:pt x="216827" y="324104"/>
                </a:lnTo>
                <a:lnTo>
                  <a:pt x="114103" y="116713"/>
                </a:lnTo>
                <a:close/>
              </a:path>
              <a:path extrusionOk="0" h="423545" w="1739900">
                <a:moveTo>
                  <a:pt x="392930" y="118872"/>
                </a:moveTo>
                <a:lnTo>
                  <a:pt x="356946" y="118872"/>
                </a:lnTo>
                <a:lnTo>
                  <a:pt x="394804" y="392811"/>
                </a:lnTo>
                <a:lnTo>
                  <a:pt x="432346" y="392811"/>
                </a:lnTo>
                <a:lnTo>
                  <a:pt x="392930" y="118872"/>
                </a:lnTo>
                <a:close/>
              </a:path>
              <a:path extrusionOk="0" h="423545" w="1739900">
                <a:moveTo>
                  <a:pt x="377215" y="9651"/>
                </a:moveTo>
                <a:lnTo>
                  <a:pt x="371081" y="9651"/>
                </a:lnTo>
                <a:lnTo>
                  <a:pt x="216827" y="324104"/>
                </a:lnTo>
                <a:lnTo>
                  <a:pt x="255462" y="324104"/>
                </a:lnTo>
                <a:lnTo>
                  <a:pt x="356946" y="118872"/>
                </a:lnTo>
                <a:lnTo>
                  <a:pt x="392930" y="118872"/>
                </a:lnTo>
                <a:lnTo>
                  <a:pt x="377215" y="9651"/>
                </a:lnTo>
                <a:close/>
              </a:path>
              <a:path extrusionOk="0" h="423545" w="1739900">
                <a:moveTo>
                  <a:pt x="816622" y="301879"/>
                </a:moveTo>
                <a:lnTo>
                  <a:pt x="784059" y="321437"/>
                </a:lnTo>
                <a:lnTo>
                  <a:pt x="796318" y="341753"/>
                </a:lnTo>
                <a:lnTo>
                  <a:pt x="809129" y="358901"/>
                </a:lnTo>
                <a:lnTo>
                  <a:pt x="851010" y="391961"/>
                </a:lnTo>
                <a:lnTo>
                  <a:pt x="899706" y="402463"/>
                </a:lnTo>
                <a:lnTo>
                  <a:pt x="921511" y="400536"/>
                </a:lnTo>
                <a:lnTo>
                  <a:pt x="941606" y="394763"/>
                </a:lnTo>
                <a:lnTo>
                  <a:pt x="959992" y="385157"/>
                </a:lnTo>
                <a:lnTo>
                  <a:pt x="976668" y="371729"/>
                </a:lnTo>
                <a:lnTo>
                  <a:pt x="982262" y="365252"/>
                </a:lnTo>
                <a:lnTo>
                  <a:pt x="896048" y="365252"/>
                </a:lnTo>
                <a:lnTo>
                  <a:pt x="874188" y="361297"/>
                </a:lnTo>
                <a:lnTo>
                  <a:pt x="853663" y="349424"/>
                </a:lnTo>
                <a:lnTo>
                  <a:pt x="834474" y="329622"/>
                </a:lnTo>
                <a:lnTo>
                  <a:pt x="816622" y="301879"/>
                </a:lnTo>
                <a:close/>
              </a:path>
              <a:path extrusionOk="0" h="423545" w="1739900">
                <a:moveTo>
                  <a:pt x="901268" y="0"/>
                </a:moveTo>
                <a:lnTo>
                  <a:pt x="853986" y="11938"/>
                </a:lnTo>
                <a:lnTo>
                  <a:pt x="820267" y="44323"/>
                </a:lnTo>
                <a:lnTo>
                  <a:pt x="808278" y="89916"/>
                </a:lnTo>
                <a:lnTo>
                  <a:pt x="809549" y="105368"/>
                </a:lnTo>
                <a:lnTo>
                  <a:pt x="828598" y="148463"/>
                </a:lnTo>
                <a:lnTo>
                  <a:pt x="866542" y="184056"/>
                </a:lnTo>
                <a:lnTo>
                  <a:pt x="910214" y="218197"/>
                </a:lnTo>
                <a:lnTo>
                  <a:pt x="928479" y="234219"/>
                </a:lnTo>
                <a:lnTo>
                  <a:pt x="959572" y="271668"/>
                </a:lnTo>
                <a:lnTo>
                  <a:pt x="966836" y="299339"/>
                </a:lnTo>
                <a:lnTo>
                  <a:pt x="966783" y="301879"/>
                </a:lnTo>
                <a:lnTo>
                  <a:pt x="953110" y="339268"/>
                </a:lnTo>
                <a:lnTo>
                  <a:pt x="914738" y="362981"/>
                </a:lnTo>
                <a:lnTo>
                  <a:pt x="896048" y="365252"/>
                </a:lnTo>
                <a:lnTo>
                  <a:pt x="982262" y="365252"/>
                </a:lnTo>
                <a:lnTo>
                  <a:pt x="990510" y="355703"/>
                </a:lnTo>
                <a:lnTo>
                  <a:pt x="1000396" y="338296"/>
                </a:lnTo>
                <a:lnTo>
                  <a:pt x="1006327" y="319508"/>
                </a:lnTo>
                <a:lnTo>
                  <a:pt x="1008303" y="299339"/>
                </a:lnTo>
                <a:lnTo>
                  <a:pt x="1007148" y="284884"/>
                </a:lnTo>
                <a:lnTo>
                  <a:pt x="989812" y="241808"/>
                </a:lnTo>
                <a:lnTo>
                  <a:pt x="963514" y="211105"/>
                </a:lnTo>
                <a:lnTo>
                  <a:pt x="921575" y="176403"/>
                </a:lnTo>
                <a:lnTo>
                  <a:pt x="902759" y="162373"/>
                </a:lnTo>
                <a:lnTo>
                  <a:pt x="888239" y="151320"/>
                </a:lnTo>
                <a:lnTo>
                  <a:pt x="860437" y="124809"/>
                </a:lnTo>
                <a:lnTo>
                  <a:pt x="847877" y="96647"/>
                </a:lnTo>
                <a:lnTo>
                  <a:pt x="847877" y="88392"/>
                </a:lnTo>
                <a:lnTo>
                  <a:pt x="870473" y="47553"/>
                </a:lnTo>
                <a:lnTo>
                  <a:pt x="900480" y="39624"/>
                </a:lnTo>
                <a:lnTo>
                  <a:pt x="982719" y="39624"/>
                </a:lnTo>
                <a:lnTo>
                  <a:pt x="976177" y="32496"/>
                </a:lnTo>
                <a:lnTo>
                  <a:pt x="939914" y="7608"/>
                </a:lnTo>
                <a:lnTo>
                  <a:pt x="914591" y="853"/>
                </a:lnTo>
                <a:lnTo>
                  <a:pt x="901268" y="0"/>
                </a:lnTo>
                <a:close/>
              </a:path>
              <a:path extrusionOk="0" h="423545" w="1739900">
                <a:moveTo>
                  <a:pt x="982719" y="39624"/>
                </a:moveTo>
                <a:lnTo>
                  <a:pt x="900480" y="39624"/>
                </a:lnTo>
                <a:lnTo>
                  <a:pt x="909293" y="40195"/>
                </a:lnTo>
                <a:lnTo>
                  <a:pt x="917767" y="41909"/>
                </a:lnTo>
                <a:lnTo>
                  <a:pt x="950609" y="62865"/>
                </a:lnTo>
                <a:lnTo>
                  <a:pt x="970546" y="86487"/>
                </a:lnTo>
                <a:lnTo>
                  <a:pt x="1001801" y="62865"/>
                </a:lnTo>
                <a:lnTo>
                  <a:pt x="988818" y="46269"/>
                </a:lnTo>
                <a:lnTo>
                  <a:pt x="982719" y="39624"/>
                </a:lnTo>
                <a:close/>
              </a:path>
            </a:pathLst>
          </a:custGeom>
          <a:solidFill>
            <a:srgbClr val="EF7E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46"/>
          <p:cNvSpPr/>
          <p:nvPr/>
        </p:nvSpPr>
        <p:spPr>
          <a:xfrm>
            <a:off x="1320927" y="225170"/>
            <a:ext cx="324485" cy="328295"/>
          </a:xfrm>
          <a:custGeom>
            <a:rect b="b" l="l" r="r" t="t"/>
            <a:pathLst>
              <a:path extrusionOk="0" h="328295" w="324485">
                <a:moveTo>
                  <a:pt x="161797" y="0"/>
                </a:moveTo>
                <a:lnTo>
                  <a:pt x="120046" y="5460"/>
                </a:lnTo>
                <a:lnTo>
                  <a:pt x="80772" y="21971"/>
                </a:lnTo>
                <a:lnTo>
                  <a:pt x="46862" y="47910"/>
                </a:lnTo>
                <a:lnTo>
                  <a:pt x="21335" y="81660"/>
                </a:lnTo>
                <a:lnTo>
                  <a:pt x="5334" y="121475"/>
                </a:lnTo>
                <a:lnTo>
                  <a:pt x="0" y="165480"/>
                </a:lnTo>
                <a:lnTo>
                  <a:pt x="2950" y="198268"/>
                </a:lnTo>
                <a:lnTo>
                  <a:pt x="26521" y="255938"/>
                </a:lnTo>
                <a:lnTo>
                  <a:pt x="71953" y="301392"/>
                </a:lnTo>
                <a:lnTo>
                  <a:pt x="128912" y="324963"/>
                </a:lnTo>
                <a:lnTo>
                  <a:pt x="161035" y="327913"/>
                </a:lnTo>
                <a:lnTo>
                  <a:pt x="183322" y="326513"/>
                </a:lnTo>
                <a:lnTo>
                  <a:pt x="204644" y="322325"/>
                </a:lnTo>
                <a:lnTo>
                  <a:pt x="224990" y="315376"/>
                </a:lnTo>
                <a:lnTo>
                  <a:pt x="244347" y="305688"/>
                </a:lnTo>
                <a:lnTo>
                  <a:pt x="159003" y="197357"/>
                </a:lnTo>
                <a:lnTo>
                  <a:pt x="205485" y="197357"/>
                </a:lnTo>
                <a:lnTo>
                  <a:pt x="273938" y="283844"/>
                </a:lnTo>
                <a:lnTo>
                  <a:pt x="295848" y="258054"/>
                </a:lnTo>
                <a:lnTo>
                  <a:pt x="311483" y="229441"/>
                </a:lnTo>
                <a:lnTo>
                  <a:pt x="320855" y="197994"/>
                </a:lnTo>
                <a:lnTo>
                  <a:pt x="323977" y="163702"/>
                </a:lnTo>
                <a:lnTo>
                  <a:pt x="322663" y="141410"/>
                </a:lnTo>
                <a:lnTo>
                  <a:pt x="312082" y="100159"/>
                </a:lnTo>
                <a:lnTo>
                  <a:pt x="291101" y="63674"/>
                </a:lnTo>
                <a:lnTo>
                  <a:pt x="261244" y="34147"/>
                </a:lnTo>
                <a:lnTo>
                  <a:pt x="223502" y="12430"/>
                </a:lnTo>
                <a:lnTo>
                  <a:pt x="182874" y="1381"/>
                </a:lnTo>
                <a:lnTo>
                  <a:pt x="161797"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46"/>
          <p:cNvSpPr/>
          <p:nvPr/>
        </p:nvSpPr>
        <p:spPr>
          <a:xfrm>
            <a:off x="1762379" y="197485"/>
            <a:ext cx="186055" cy="383540"/>
          </a:xfrm>
          <a:custGeom>
            <a:rect b="b" l="l" r="r" t="t"/>
            <a:pathLst>
              <a:path extrusionOk="0" h="383540" w="186055">
                <a:moveTo>
                  <a:pt x="0" y="0"/>
                </a:moveTo>
                <a:lnTo>
                  <a:pt x="38226" y="0"/>
                </a:lnTo>
                <a:lnTo>
                  <a:pt x="38226" y="346202"/>
                </a:lnTo>
                <a:lnTo>
                  <a:pt x="185673" y="346202"/>
                </a:lnTo>
                <a:lnTo>
                  <a:pt x="185673" y="383159"/>
                </a:lnTo>
                <a:lnTo>
                  <a:pt x="0" y="383159"/>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46"/>
          <p:cNvSpPr/>
          <p:nvPr/>
        </p:nvSpPr>
        <p:spPr>
          <a:xfrm>
            <a:off x="686650" y="197485"/>
            <a:ext cx="283210" cy="383540"/>
          </a:xfrm>
          <a:custGeom>
            <a:rect b="b" l="l" r="r" t="t"/>
            <a:pathLst>
              <a:path extrusionOk="0" h="383540" w="283209">
                <a:moveTo>
                  <a:pt x="0" y="0"/>
                </a:moveTo>
                <a:lnTo>
                  <a:pt x="44056" y="0"/>
                </a:lnTo>
                <a:lnTo>
                  <a:pt x="142087" y="157988"/>
                </a:lnTo>
                <a:lnTo>
                  <a:pt x="238582" y="0"/>
                </a:lnTo>
                <a:lnTo>
                  <a:pt x="282854" y="0"/>
                </a:lnTo>
                <a:lnTo>
                  <a:pt x="161480" y="200025"/>
                </a:lnTo>
                <a:lnTo>
                  <a:pt x="161480" y="383159"/>
                </a:lnTo>
                <a:lnTo>
                  <a:pt x="123723" y="383159"/>
                </a:lnTo>
                <a:lnTo>
                  <a:pt x="123723" y="200025"/>
                </a:lnTo>
                <a:lnTo>
                  <a:pt x="0"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46"/>
          <p:cNvSpPr/>
          <p:nvPr/>
        </p:nvSpPr>
        <p:spPr>
          <a:xfrm>
            <a:off x="208686" y="197485"/>
            <a:ext cx="432434" cy="383540"/>
          </a:xfrm>
          <a:custGeom>
            <a:rect b="b" l="l" r="r" t="t"/>
            <a:pathLst>
              <a:path extrusionOk="0" h="383540" w="432434">
                <a:moveTo>
                  <a:pt x="54851" y="0"/>
                </a:moveTo>
                <a:lnTo>
                  <a:pt x="61074" y="0"/>
                </a:lnTo>
                <a:lnTo>
                  <a:pt x="216827" y="314452"/>
                </a:lnTo>
                <a:lnTo>
                  <a:pt x="371081" y="0"/>
                </a:lnTo>
                <a:lnTo>
                  <a:pt x="377215" y="0"/>
                </a:lnTo>
                <a:lnTo>
                  <a:pt x="432346" y="383159"/>
                </a:lnTo>
                <a:lnTo>
                  <a:pt x="394804" y="383159"/>
                </a:lnTo>
                <a:lnTo>
                  <a:pt x="356946" y="109220"/>
                </a:lnTo>
                <a:lnTo>
                  <a:pt x="221488" y="383159"/>
                </a:lnTo>
                <a:lnTo>
                  <a:pt x="211696" y="383159"/>
                </a:lnTo>
                <a:lnTo>
                  <a:pt x="74625" y="107061"/>
                </a:lnTo>
                <a:lnTo>
                  <a:pt x="36982" y="383159"/>
                </a:lnTo>
                <a:lnTo>
                  <a:pt x="0" y="383159"/>
                </a:lnTo>
                <a:lnTo>
                  <a:pt x="54851"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46"/>
          <p:cNvSpPr/>
          <p:nvPr/>
        </p:nvSpPr>
        <p:spPr>
          <a:xfrm>
            <a:off x="1281302" y="187832"/>
            <a:ext cx="403225" cy="423545"/>
          </a:xfrm>
          <a:custGeom>
            <a:rect b="b" l="l" r="r" t="t"/>
            <a:pathLst>
              <a:path extrusionOk="0" h="423545" w="403225">
                <a:moveTo>
                  <a:pt x="201294" y="0"/>
                </a:moveTo>
                <a:lnTo>
                  <a:pt x="242185" y="3643"/>
                </a:lnTo>
                <a:lnTo>
                  <a:pt x="279717" y="14573"/>
                </a:lnTo>
                <a:lnTo>
                  <a:pt x="313916" y="32789"/>
                </a:lnTo>
                <a:lnTo>
                  <a:pt x="344804" y="58293"/>
                </a:lnTo>
                <a:lnTo>
                  <a:pt x="370381" y="89032"/>
                </a:lnTo>
                <a:lnTo>
                  <a:pt x="388635" y="123142"/>
                </a:lnTo>
                <a:lnTo>
                  <a:pt x="399579" y="160609"/>
                </a:lnTo>
                <a:lnTo>
                  <a:pt x="403224" y="201422"/>
                </a:lnTo>
                <a:lnTo>
                  <a:pt x="402224" y="223063"/>
                </a:lnTo>
                <a:lnTo>
                  <a:pt x="394223" y="263536"/>
                </a:lnTo>
                <a:lnTo>
                  <a:pt x="378102" y="300416"/>
                </a:lnTo>
                <a:lnTo>
                  <a:pt x="353147" y="334845"/>
                </a:lnTo>
                <a:lnTo>
                  <a:pt x="337312" y="351155"/>
                </a:lnTo>
                <a:lnTo>
                  <a:pt x="394080" y="423037"/>
                </a:lnTo>
                <a:lnTo>
                  <a:pt x="346964" y="423037"/>
                </a:lnTo>
                <a:lnTo>
                  <a:pt x="307975" y="373507"/>
                </a:lnTo>
                <a:lnTo>
                  <a:pt x="283783" y="386175"/>
                </a:lnTo>
                <a:lnTo>
                  <a:pt x="258079" y="395224"/>
                </a:lnTo>
                <a:lnTo>
                  <a:pt x="230876" y="400653"/>
                </a:lnTo>
                <a:lnTo>
                  <a:pt x="202184" y="402463"/>
                </a:lnTo>
                <a:lnTo>
                  <a:pt x="161345" y="398819"/>
                </a:lnTo>
                <a:lnTo>
                  <a:pt x="123793" y="387889"/>
                </a:lnTo>
                <a:lnTo>
                  <a:pt x="89527" y="369673"/>
                </a:lnTo>
                <a:lnTo>
                  <a:pt x="58546" y="344170"/>
                </a:lnTo>
                <a:lnTo>
                  <a:pt x="32950" y="313424"/>
                </a:lnTo>
                <a:lnTo>
                  <a:pt x="14652" y="279654"/>
                </a:lnTo>
                <a:lnTo>
                  <a:pt x="3665" y="242835"/>
                </a:lnTo>
                <a:lnTo>
                  <a:pt x="0" y="202946"/>
                </a:lnTo>
                <a:lnTo>
                  <a:pt x="1688" y="175823"/>
                </a:lnTo>
                <a:lnTo>
                  <a:pt x="15162" y="124579"/>
                </a:lnTo>
                <a:lnTo>
                  <a:pt x="41493" y="78122"/>
                </a:lnTo>
                <a:lnTo>
                  <a:pt x="77966" y="41217"/>
                </a:lnTo>
                <a:lnTo>
                  <a:pt x="123517" y="15001"/>
                </a:lnTo>
                <a:lnTo>
                  <a:pt x="174242" y="1666"/>
                </a:lnTo>
                <a:lnTo>
                  <a:pt x="201294"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46"/>
          <p:cNvSpPr/>
          <p:nvPr/>
        </p:nvSpPr>
        <p:spPr>
          <a:xfrm>
            <a:off x="992746" y="187832"/>
            <a:ext cx="224790" cy="402590"/>
          </a:xfrm>
          <a:custGeom>
            <a:rect b="b" l="l" r="r" t="t"/>
            <a:pathLst>
              <a:path extrusionOk="0" h="402590" w="224790">
                <a:moveTo>
                  <a:pt x="117208" y="0"/>
                </a:moveTo>
                <a:lnTo>
                  <a:pt x="155854" y="7608"/>
                </a:lnTo>
                <a:lnTo>
                  <a:pt x="192117" y="32496"/>
                </a:lnTo>
                <a:lnTo>
                  <a:pt x="217741" y="62865"/>
                </a:lnTo>
                <a:lnTo>
                  <a:pt x="186486" y="86487"/>
                </a:lnTo>
                <a:lnTo>
                  <a:pt x="176075" y="73413"/>
                </a:lnTo>
                <a:lnTo>
                  <a:pt x="166463" y="62769"/>
                </a:lnTo>
                <a:lnTo>
                  <a:pt x="133707" y="41909"/>
                </a:lnTo>
                <a:lnTo>
                  <a:pt x="116420" y="39624"/>
                </a:lnTo>
                <a:lnTo>
                  <a:pt x="105359" y="40505"/>
                </a:lnTo>
                <a:lnTo>
                  <a:pt x="72089" y="61174"/>
                </a:lnTo>
                <a:lnTo>
                  <a:pt x="63817" y="88392"/>
                </a:lnTo>
                <a:lnTo>
                  <a:pt x="63817" y="96647"/>
                </a:lnTo>
                <a:lnTo>
                  <a:pt x="81668" y="131310"/>
                </a:lnTo>
                <a:lnTo>
                  <a:pt x="118699" y="162373"/>
                </a:lnTo>
                <a:lnTo>
                  <a:pt x="137515" y="176403"/>
                </a:lnTo>
                <a:lnTo>
                  <a:pt x="160439" y="194266"/>
                </a:lnTo>
                <a:lnTo>
                  <a:pt x="194558" y="226945"/>
                </a:lnTo>
                <a:lnTo>
                  <a:pt x="219622" y="270478"/>
                </a:lnTo>
                <a:lnTo>
                  <a:pt x="224243" y="299339"/>
                </a:lnTo>
                <a:lnTo>
                  <a:pt x="222267" y="319508"/>
                </a:lnTo>
                <a:lnTo>
                  <a:pt x="206450" y="355703"/>
                </a:lnTo>
                <a:lnTo>
                  <a:pt x="175932" y="385157"/>
                </a:lnTo>
                <a:lnTo>
                  <a:pt x="137451" y="400536"/>
                </a:lnTo>
                <a:lnTo>
                  <a:pt x="115646" y="402463"/>
                </a:lnTo>
                <a:lnTo>
                  <a:pt x="98601" y="401296"/>
                </a:lnTo>
                <a:lnTo>
                  <a:pt x="52349" y="383794"/>
                </a:lnTo>
                <a:lnTo>
                  <a:pt x="12258" y="341753"/>
                </a:lnTo>
                <a:lnTo>
                  <a:pt x="0" y="321437"/>
                </a:lnTo>
                <a:lnTo>
                  <a:pt x="32562" y="301879"/>
                </a:lnTo>
                <a:lnTo>
                  <a:pt x="50414" y="329622"/>
                </a:lnTo>
                <a:lnTo>
                  <a:pt x="69603" y="349424"/>
                </a:lnTo>
                <a:lnTo>
                  <a:pt x="90128" y="361297"/>
                </a:lnTo>
                <a:lnTo>
                  <a:pt x="111988" y="365252"/>
                </a:lnTo>
                <a:lnTo>
                  <a:pt x="121480" y="364682"/>
                </a:lnTo>
                <a:lnTo>
                  <a:pt x="163110" y="345694"/>
                </a:lnTo>
                <a:lnTo>
                  <a:pt x="182287" y="308459"/>
                </a:lnTo>
                <a:lnTo>
                  <a:pt x="182841" y="300101"/>
                </a:lnTo>
                <a:lnTo>
                  <a:pt x="182027" y="290528"/>
                </a:lnTo>
                <a:lnTo>
                  <a:pt x="158972" y="248955"/>
                </a:lnTo>
                <a:lnTo>
                  <a:pt x="126154" y="218197"/>
                </a:lnTo>
                <a:lnTo>
                  <a:pt x="82482" y="184056"/>
                </a:lnTo>
                <a:lnTo>
                  <a:pt x="65309" y="169687"/>
                </a:lnTo>
                <a:lnTo>
                  <a:pt x="35652" y="134653"/>
                </a:lnTo>
                <a:lnTo>
                  <a:pt x="24218" y="89916"/>
                </a:lnTo>
                <a:lnTo>
                  <a:pt x="24968" y="77702"/>
                </a:lnTo>
                <a:lnTo>
                  <a:pt x="42808" y="34583"/>
                </a:lnTo>
                <a:lnTo>
                  <a:pt x="81039" y="6750"/>
                </a:lnTo>
                <a:lnTo>
                  <a:pt x="104680" y="758"/>
                </a:lnTo>
                <a:lnTo>
                  <a:pt x="117208" y="0"/>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46"/>
          <p:cNvSpPr/>
          <p:nvPr/>
        </p:nvSpPr>
        <p:spPr>
          <a:xfrm>
            <a:off x="195071" y="781812"/>
            <a:ext cx="3349752" cy="45415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46"/>
          <p:cNvSpPr/>
          <p:nvPr/>
        </p:nvSpPr>
        <p:spPr>
          <a:xfrm>
            <a:off x="222834" y="817625"/>
            <a:ext cx="3310305" cy="41338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46"/>
          <p:cNvSpPr txBox="1"/>
          <p:nvPr/>
        </p:nvSpPr>
        <p:spPr>
          <a:xfrm>
            <a:off x="467563" y="2778092"/>
            <a:ext cx="8317230" cy="762635"/>
          </a:xfrm>
          <a:prstGeom prst="rect">
            <a:avLst/>
          </a:prstGeom>
          <a:noFill/>
          <a:ln>
            <a:noFill/>
          </a:ln>
        </p:spPr>
        <p:txBody>
          <a:bodyPr anchorCtr="0" anchor="t" bIns="0" lIns="0" spcFirstLastPara="1" rIns="0" wrap="square" tIns="46975">
            <a:spAutoFit/>
          </a:bodyPr>
          <a:lstStyle/>
          <a:p>
            <a:pPr indent="0" lvl="0" marL="0" marR="0" rtl="0" algn="l">
              <a:lnSpc>
                <a:spcPct val="108076"/>
              </a:lnSpc>
              <a:spcBef>
                <a:spcPts val="0"/>
              </a:spcBef>
              <a:spcAft>
                <a:spcPts val="0"/>
              </a:spcAft>
              <a:buNone/>
            </a:pPr>
            <a:r>
              <a:rPr lang="en-US" sz="2600">
                <a:solidFill>
                  <a:srgbClr val="FFFFFF"/>
                </a:solidFill>
                <a:latin typeface="Verdana"/>
                <a:ea typeface="Verdana"/>
                <a:cs typeface="Verdana"/>
                <a:sym typeface="Verdana"/>
              </a:rPr>
              <a:t>1.  Xen  was  the slowest machine,	while VirtualBox  was the fastest</a:t>
            </a:r>
            <a:endParaRPr sz="2600">
              <a:solidFill>
                <a:schemeClr val="dk1"/>
              </a:solidFill>
              <a:latin typeface="Verdana"/>
              <a:ea typeface="Verdana"/>
              <a:cs typeface="Verdana"/>
              <a:sym typeface="Verdana"/>
            </a:endParaRPr>
          </a:p>
        </p:txBody>
      </p:sp>
      <p:sp>
        <p:nvSpPr>
          <p:cNvPr id="645" name="Google Shape;645;p46"/>
          <p:cNvSpPr txBox="1"/>
          <p:nvPr/>
        </p:nvSpPr>
        <p:spPr>
          <a:xfrm>
            <a:off x="467563" y="3570265"/>
            <a:ext cx="8317865" cy="1833245"/>
          </a:xfrm>
          <a:prstGeom prst="rect">
            <a:avLst/>
          </a:prstGeom>
          <a:noFill/>
          <a:ln>
            <a:noFill/>
          </a:ln>
        </p:spPr>
        <p:txBody>
          <a:bodyPr anchorCtr="0" anchor="t" bIns="0" lIns="0" spcFirstLastPara="1" rIns="0" wrap="square" tIns="41900">
            <a:spAutoFit/>
          </a:bodyPr>
          <a:lstStyle/>
          <a:p>
            <a:pPr indent="0" lvl="0" marL="0" marR="0" rtl="0" algn="just">
              <a:lnSpc>
                <a:spcPct val="90000"/>
              </a:lnSpc>
              <a:spcBef>
                <a:spcPts val="0"/>
              </a:spcBef>
              <a:spcAft>
                <a:spcPts val="0"/>
              </a:spcAft>
              <a:buNone/>
            </a:pPr>
            <a:r>
              <a:rPr lang="en-US" sz="2600">
                <a:solidFill>
                  <a:srgbClr val="FFFFFF"/>
                </a:solidFill>
                <a:latin typeface="Verdana"/>
                <a:ea typeface="Verdana"/>
                <a:cs typeface="Verdana"/>
                <a:sym typeface="Verdana"/>
              </a:rPr>
              <a:t>2. Xen is again the slowest hypervisor, with a very  great gap from the other. Well, it seems that we  were right: MySQL is another well-threaded  program, and Xen results are very low. On the other  hand, KVM is a little faster that the others.</a:t>
            </a:r>
            <a:endParaRPr sz="2600">
              <a:solidFill>
                <a:schemeClr val="dk1"/>
              </a:solidFill>
              <a:latin typeface="Verdana"/>
              <a:ea typeface="Verdana"/>
              <a:cs typeface="Verdana"/>
              <a:sym typeface="Verdana"/>
            </a:endParaRPr>
          </a:p>
        </p:txBody>
      </p:sp>
      <p:sp>
        <p:nvSpPr>
          <p:cNvPr id="646" name="Google Shape;646;p46"/>
          <p:cNvSpPr txBox="1"/>
          <p:nvPr/>
        </p:nvSpPr>
        <p:spPr>
          <a:xfrm>
            <a:off x="454863" y="5422798"/>
            <a:ext cx="8342630" cy="1136015"/>
          </a:xfrm>
          <a:prstGeom prst="rect">
            <a:avLst/>
          </a:prstGeom>
          <a:noFill/>
          <a:ln>
            <a:noFill/>
          </a:ln>
        </p:spPr>
        <p:txBody>
          <a:bodyPr anchorCtr="0" anchor="t" bIns="0" lIns="0" spcFirstLastPara="1" rIns="0" wrap="square" tIns="57775">
            <a:spAutoFit/>
          </a:bodyPr>
          <a:lstStyle/>
          <a:p>
            <a:pPr indent="0" lvl="0" marL="12700" marR="5080" rtl="0" algn="just">
              <a:lnSpc>
                <a:spcPct val="108076"/>
              </a:lnSpc>
              <a:spcBef>
                <a:spcPts val="0"/>
              </a:spcBef>
              <a:spcAft>
                <a:spcPts val="0"/>
              </a:spcAft>
              <a:buNone/>
            </a:pPr>
            <a:r>
              <a:rPr lang="en-US" sz="2600">
                <a:solidFill>
                  <a:srgbClr val="FFFFFF"/>
                </a:solidFill>
                <a:latin typeface="Verdana"/>
                <a:ea typeface="Verdana"/>
                <a:cs typeface="Verdana"/>
                <a:sym typeface="Verdana"/>
              </a:rPr>
              <a:t>3. We see a very great dominance of privileged  (kernel) time. It means that the system spend the  most time on syscalls or IRQ servicing routines.</a:t>
            </a:r>
            <a:endParaRPr sz="2600">
              <a:solidFill>
                <a:schemeClr val="dk1"/>
              </a:solidFill>
              <a:latin typeface="Verdana"/>
              <a:ea typeface="Verdana"/>
              <a:cs typeface="Verdana"/>
              <a:sym typeface="Verdana"/>
            </a:endParaRPr>
          </a:p>
        </p:txBody>
      </p:sp>
      <p:sp>
        <p:nvSpPr>
          <p:cNvPr id="647" name="Google Shape;647;p46"/>
          <p:cNvSpPr/>
          <p:nvPr/>
        </p:nvSpPr>
        <p:spPr>
          <a:xfrm>
            <a:off x="0" y="0"/>
            <a:ext cx="9144000" cy="27813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46"/>
          <p:cNvSpPr/>
          <p:nvPr/>
        </p:nvSpPr>
        <p:spPr>
          <a:xfrm>
            <a:off x="0" y="0"/>
            <a:ext cx="9143999" cy="3645407"/>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46"/>
          <p:cNvSpPr/>
          <p:nvPr/>
        </p:nvSpPr>
        <p:spPr>
          <a:xfrm>
            <a:off x="0" y="0"/>
            <a:ext cx="9144000" cy="551688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7"/>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47"/>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47"/>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47"/>
          <p:cNvSpPr/>
          <p:nvPr/>
        </p:nvSpPr>
        <p:spPr>
          <a:xfrm>
            <a:off x="1048511" y="740663"/>
            <a:ext cx="3512820" cy="44196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47"/>
          <p:cNvSpPr/>
          <p:nvPr/>
        </p:nvSpPr>
        <p:spPr>
          <a:xfrm>
            <a:off x="1076845" y="776477"/>
            <a:ext cx="3472802" cy="40208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47"/>
          <p:cNvSpPr txBox="1"/>
          <p:nvPr/>
        </p:nvSpPr>
        <p:spPr>
          <a:xfrm>
            <a:off x="175869" y="2154809"/>
            <a:ext cx="8168640" cy="467995"/>
          </a:xfrm>
          <a:prstGeom prst="rect">
            <a:avLst/>
          </a:prstGeom>
          <a:noFill/>
          <a:ln>
            <a:noFill/>
          </a:ln>
        </p:spPr>
        <p:txBody>
          <a:bodyPr anchorCtr="0" anchor="t" bIns="0" lIns="0" spcFirstLastPara="1" rIns="0" wrap="square" tIns="2525">
            <a:spAutoFit/>
          </a:bodyPr>
          <a:lstStyle/>
          <a:p>
            <a:pPr indent="0" lvl="0" marL="0" marR="0" rtl="0" algn="l">
              <a:lnSpc>
                <a:spcPct val="100000"/>
              </a:lnSpc>
              <a:spcBef>
                <a:spcPts val="0"/>
              </a:spcBef>
              <a:spcAft>
                <a:spcPts val="0"/>
              </a:spcAft>
              <a:buNone/>
            </a:pPr>
            <a:r>
              <a:rPr lang="en-US" sz="3000">
                <a:solidFill>
                  <a:srgbClr val="FFFFFF"/>
                </a:solidFill>
                <a:latin typeface="Verdana"/>
                <a:ea typeface="Verdana"/>
                <a:cs typeface="Verdana"/>
                <a:sym typeface="Verdana"/>
              </a:rPr>
              <a:t>1. Xen-best- download vmware-best-upload</a:t>
            </a:r>
            <a:endParaRPr sz="3000">
              <a:solidFill>
                <a:schemeClr val="dk1"/>
              </a:solidFill>
              <a:latin typeface="Verdana"/>
              <a:ea typeface="Verdana"/>
              <a:cs typeface="Verdana"/>
              <a:sym typeface="Verdana"/>
            </a:endParaRPr>
          </a:p>
        </p:txBody>
      </p:sp>
      <p:sp>
        <p:nvSpPr>
          <p:cNvPr id="660" name="Google Shape;660;p47"/>
          <p:cNvSpPr txBox="1"/>
          <p:nvPr/>
        </p:nvSpPr>
        <p:spPr>
          <a:xfrm>
            <a:off x="175869" y="2704137"/>
            <a:ext cx="8441690" cy="1381760"/>
          </a:xfrm>
          <a:prstGeom prst="rect">
            <a:avLst/>
          </a:prstGeom>
          <a:noFill/>
          <a:ln>
            <a:noFill/>
          </a:ln>
        </p:spPr>
        <p:txBody>
          <a:bodyPr anchorCtr="0" anchor="t" bIns="0" lIns="0" spcFirstLastPara="1" rIns="0" wrap="square" tIns="1900">
            <a:spAutoFit/>
          </a:bodyPr>
          <a:lstStyle/>
          <a:p>
            <a:pPr indent="0" lvl="0" marL="0" marR="0" rtl="0" algn="just">
              <a:lnSpc>
                <a:spcPct val="100000"/>
              </a:lnSpc>
              <a:spcBef>
                <a:spcPts val="0"/>
              </a:spcBef>
              <a:spcAft>
                <a:spcPts val="0"/>
              </a:spcAft>
              <a:buNone/>
            </a:pPr>
            <a:r>
              <a:rPr lang="en-US" sz="3000">
                <a:solidFill>
                  <a:srgbClr val="FFFFFF"/>
                </a:solidFill>
                <a:latin typeface="Verdana"/>
                <a:ea typeface="Verdana"/>
                <a:cs typeface="Verdana"/>
                <a:sym typeface="Verdana"/>
              </a:rPr>
              <a:t>2. The results are not so homogeneous now:  Xen is the least efficient hypervisor here  showing syscall routines execute very slowly.</a:t>
            </a:r>
            <a:endParaRPr sz="3000">
              <a:solidFill>
                <a:schemeClr val="dk1"/>
              </a:solidFill>
              <a:latin typeface="Verdana"/>
              <a:ea typeface="Verdana"/>
              <a:cs typeface="Verdana"/>
              <a:sym typeface="Verdana"/>
            </a:endParaRPr>
          </a:p>
        </p:txBody>
      </p:sp>
      <p:sp>
        <p:nvSpPr>
          <p:cNvPr id="661" name="Google Shape;661;p47"/>
          <p:cNvSpPr txBox="1"/>
          <p:nvPr/>
        </p:nvSpPr>
        <p:spPr>
          <a:xfrm>
            <a:off x="163169" y="4156964"/>
            <a:ext cx="8467725" cy="139763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3000">
                <a:solidFill>
                  <a:srgbClr val="FFFFFF"/>
                </a:solidFill>
                <a:latin typeface="Verdana"/>
                <a:ea typeface="Verdana"/>
                <a:cs typeface="Verdana"/>
                <a:sym typeface="Verdana"/>
              </a:rPr>
              <a:t>3. The download disk activity is so small thanks  to the guest side caching. VMware is the  most efficient machine, Xen is the least.</a:t>
            </a:r>
            <a:endParaRPr sz="3000">
              <a:solidFill>
                <a:schemeClr val="dk1"/>
              </a:solidFill>
              <a:latin typeface="Verdana"/>
              <a:ea typeface="Verdana"/>
              <a:cs typeface="Verdana"/>
              <a:sym typeface="Verdana"/>
            </a:endParaRPr>
          </a:p>
        </p:txBody>
      </p:sp>
      <p:sp>
        <p:nvSpPr>
          <p:cNvPr id="662" name="Google Shape;662;p47"/>
          <p:cNvSpPr/>
          <p:nvPr/>
        </p:nvSpPr>
        <p:spPr>
          <a:xfrm>
            <a:off x="0" y="30480"/>
            <a:ext cx="9099804" cy="210312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47"/>
          <p:cNvSpPr/>
          <p:nvPr/>
        </p:nvSpPr>
        <p:spPr>
          <a:xfrm>
            <a:off x="0" y="30480"/>
            <a:ext cx="9099804" cy="267919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47"/>
          <p:cNvSpPr/>
          <p:nvPr/>
        </p:nvSpPr>
        <p:spPr>
          <a:xfrm>
            <a:off x="0" y="30480"/>
            <a:ext cx="9144000" cy="411784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8"/>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48"/>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48"/>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48"/>
          <p:cNvSpPr/>
          <p:nvPr/>
        </p:nvSpPr>
        <p:spPr>
          <a:xfrm>
            <a:off x="1030224" y="409955"/>
            <a:ext cx="3582924" cy="5486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48"/>
          <p:cNvSpPr/>
          <p:nvPr/>
        </p:nvSpPr>
        <p:spPr>
          <a:xfrm>
            <a:off x="1059129" y="445008"/>
            <a:ext cx="3543096" cy="50977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48"/>
          <p:cNvSpPr/>
          <p:nvPr/>
        </p:nvSpPr>
        <p:spPr>
          <a:xfrm>
            <a:off x="1048511" y="1050036"/>
            <a:ext cx="3962400" cy="54863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48"/>
          <p:cNvSpPr/>
          <p:nvPr/>
        </p:nvSpPr>
        <p:spPr>
          <a:xfrm>
            <a:off x="1076845" y="1085088"/>
            <a:ext cx="3923144" cy="50977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48"/>
          <p:cNvSpPr txBox="1"/>
          <p:nvPr/>
        </p:nvSpPr>
        <p:spPr>
          <a:xfrm>
            <a:off x="623011" y="2562065"/>
            <a:ext cx="7982584" cy="762635"/>
          </a:xfrm>
          <a:prstGeom prst="rect">
            <a:avLst/>
          </a:prstGeom>
          <a:noFill/>
          <a:ln>
            <a:noFill/>
          </a:ln>
        </p:spPr>
        <p:txBody>
          <a:bodyPr anchorCtr="0" anchor="t" bIns="0" lIns="0" spcFirstLastPara="1" rIns="0" wrap="square" tIns="46975">
            <a:spAutoFit/>
          </a:bodyPr>
          <a:lstStyle/>
          <a:p>
            <a:pPr indent="0" lvl="0" marL="0" marR="0" rtl="0" algn="l">
              <a:lnSpc>
                <a:spcPct val="108076"/>
              </a:lnSpc>
              <a:spcBef>
                <a:spcPts val="0"/>
              </a:spcBef>
              <a:spcAft>
                <a:spcPts val="0"/>
              </a:spcAft>
              <a:buNone/>
            </a:pPr>
            <a:r>
              <a:rPr lang="en-US" sz="2600">
                <a:solidFill>
                  <a:srgbClr val="FFFFFF"/>
                </a:solidFill>
                <a:latin typeface="Verdana"/>
                <a:ea typeface="Verdana"/>
                <a:cs typeface="Verdana"/>
                <a:sym typeface="Verdana"/>
              </a:rPr>
              <a:t>1. Apart Xen, which is slower, VMware, VirtualBox  and KVM are quite paired each other.</a:t>
            </a:r>
            <a:endParaRPr sz="2600">
              <a:solidFill>
                <a:schemeClr val="dk1"/>
              </a:solidFill>
              <a:latin typeface="Verdana"/>
              <a:ea typeface="Verdana"/>
              <a:cs typeface="Verdana"/>
              <a:sym typeface="Verdana"/>
            </a:endParaRPr>
          </a:p>
        </p:txBody>
      </p:sp>
      <p:sp>
        <p:nvSpPr>
          <p:cNvPr id="677" name="Google Shape;677;p48"/>
          <p:cNvSpPr txBox="1"/>
          <p:nvPr/>
        </p:nvSpPr>
        <p:spPr>
          <a:xfrm>
            <a:off x="610311" y="3343478"/>
            <a:ext cx="8009890" cy="3355975"/>
          </a:xfrm>
          <a:prstGeom prst="rect">
            <a:avLst/>
          </a:prstGeom>
          <a:noFill/>
          <a:ln>
            <a:noFill/>
          </a:ln>
        </p:spPr>
        <p:txBody>
          <a:bodyPr anchorCtr="0" anchor="t" bIns="0" lIns="0" spcFirstLastPara="1" rIns="0" wrap="square" tIns="57775">
            <a:spAutoFit/>
          </a:bodyPr>
          <a:lstStyle/>
          <a:p>
            <a:pPr indent="-165100" lvl="0" marL="12700" marR="5715" rtl="0" algn="just">
              <a:lnSpc>
                <a:spcPct val="108076"/>
              </a:lnSpc>
              <a:spcBef>
                <a:spcPts val="0"/>
              </a:spcBef>
              <a:spcAft>
                <a:spcPts val="0"/>
              </a:spcAft>
              <a:buClr>
                <a:srgbClr val="FFFFFF"/>
              </a:buClr>
              <a:buSzPts val="2600"/>
              <a:buFont typeface="Verdana"/>
              <a:buAutoNum type="arabicPeriod" startAt="2"/>
            </a:pPr>
            <a:r>
              <a:rPr lang="en-US" sz="2600">
                <a:solidFill>
                  <a:srgbClr val="FFFFFF"/>
                </a:solidFill>
                <a:latin typeface="Verdana"/>
                <a:ea typeface="Verdana"/>
                <a:cs typeface="Verdana"/>
                <a:sym typeface="Verdana"/>
              </a:rPr>
              <a:t>KVM is very fast to both compressing and  decompressing.</a:t>
            </a:r>
            <a:endParaRPr sz="2600">
              <a:solidFill>
                <a:schemeClr val="dk1"/>
              </a:solidFill>
              <a:latin typeface="Verdana"/>
              <a:ea typeface="Verdana"/>
              <a:cs typeface="Verdana"/>
              <a:sym typeface="Verdana"/>
            </a:endParaRPr>
          </a:p>
          <a:p>
            <a:pPr indent="-165100" lvl="0" marL="12700" marR="5080" rtl="0" algn="just">
              <a:lnSpc>
                <a:spcPct val="90000"/>
              </a:lnSpc>
              <a:spcBef>
                <a:spcPts val="585"/>
              </a:spcBef>
              <a:spcAft>
                <a:spcPts val="0"/>
              </a:spcAft>
              <a:buClr>
                <a:srgbClr val="FFFFFF"/>
              </a:buClr>
              <a:buSzPts val="2600"/>
              <a:buFont typeface="Verdana"/>
              <a:buAutoNum type="arabicPeriod" startAt="2"/>
            </a:pPr>
            <a:r>
              <a:rPr lang="en-US" sz="2600">
                <a:solidFill>
                  <a:srgbClr val="FFFFFF"/>
                </a:solidFill>
                <a:latin typeface="Verdana"/>
                <a:ea typeface="Verdana"/>
                <a:cs typeface="Verdana"/>
                <a:sym typeface="Verdana"/>
              </a:rPr>
              <a:t>compression test, which is more CPU intensive,  KVM and VirtualBox both have a quite strong  advantage. In the decompression test, which is  generally disk bound, we see that KVM lost the  crown probably as a result of its no-so-quick disk  subsystem, while Xen and VMware are slightly  better.</a:t>
            </a:r>
            <a:endParaRPr sz="2600">
              <a:solidFill>
                <a:schemeClr val="dk1"/>
              </a:solidFill>
              <a:latin typeface="Verdana"/>
              <a:ea typeface="Verdana"/>
              <a:cs typeface="Verdana"/>
              <a:sym typeface="Verdana"/>
            </a:endParaRPr>
          </a:p>
        </p:txBody>
      </p:sp>
      <p:sp>
        <p:nvSpPr>
          <p:cNvPr id="678" name="Google Shape;678;p48"/>
          <p:cNvSpPr/>
          <p:nvPr/>
        </p:nvSpPr>
        <p:spPr>
          <a:xfrm>
            <a:off x="0" y="13716"/>
            <a:ext cx="9144000" cy="262280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48"/>
          <p:cNvSpPr/>
          <p:nvPr/>
        </p:nvSpPr>
        <p:spPr>
          <a:xfrm>
            <a:off x="0" y="0"/>
            <a:ext cx="9143999" cy="335737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9"/>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49"/>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49"/>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49"/>
          <p:cNvSpPr/>
          <p:nvPr/>
        </p:nvSpPr>
        <p:spPr>
          <a:xfrm>
            <a:off x="1030224" y="729995"/>
            <a:ext cx="3072383" cy="455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49"/>
          <p:cNvSpPr/>
          <p:nvPr/>
        </p:nvSpPr>
        <p:spPr>
          <a:xfrm>
            <a:off x="1059129" y="765048"/>
            <a:ext cx="3031794" cy="4157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689" name="Google Shape;689;p49"/>
          <p:cNvGraphicFramePr/>
          <p:nvPr/>
        </p:nvGraphicFramePr>
        <p:xfrm>
          <a:off x="677214" y="1478407"/>
          <a:ext cx="3000000" cy="3000000"/>
        </p:xfrm>
        <a:graphic>
          <a:graphicData uri="http://schemas.openxmlformats.org/drawingml/2006/table">
            <a:tbl>
              <a:tblPr bandRow="1" firstRow="1">
                <a:noFill/>
                <a:tableStyleId>{8E560F34-EF49-4BF2-931F-261C6A03A029}</a:tableStyleId>
              </a:tblPr>
              <a:tblGrid>
                <a:gridCol w="2735575"/>
                <a:gridCol w="2736225"/>
                <a:gridCol w="2736225"/>
              </a:tblGrid>
              <a:tr h="389250">
                <a:tc>
                  <a:txBody>
                    <a:bodyPr/>
                    <a:lstStyle/>
                    <a:p>
                      <a:pPr indent="0" lvl="0" marL="74930" marR="0" rtl="0" algn="l">
                        <a:lnSpc>
                          <a:spcPct val="100000"/>
                        </a:lnSpc>
                        <a:spcBef>
                          <a:spcPts val="0"/>
                        </a:spcBef>
                        <a:spcAft>
                          <a:spcPts val="0"/>
                        </a:spcAft>
                        <a:buNone/>
                      </a:pPr>
                      <a:r>
                        <a:rPr b="1" lang="en-US" sz="1100" u="sng" cap="none" strike="noStrike">
                          <a:solidFill>
                            <a:srgbClr val="FFFFFF"/>
                          </a:solidFill>
                          <a:latin typeface="Verdana"/>
                          <a:ea typeface="Verdana"/>
                          <a:cs typeface="Verdana"/>
                          <a:sym typeface="Verdana"/>
                        </a:rPr>
                        <a:t>Test</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b="1" lang="en-US" sz="1100" u="sng" cap="none" strike="noStrike">
                          <a:solidFill>
                            <a:srgbClr val="FFFFFF"/>
                          </a:solidFill>
                          <a:latin typeface="Verdana"/>
                          <a:ea typeface="Verdana"/>
                          <a:cs typeface="Verdana"/>
                          <a:sym typeface="Verdana"/>
                        </a:rPr>
                        <a:t>Best</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c>
                  <a:txBody>
                    <a:bodyPr/>
                    <a:lstStyle/>
                    <a:p>
                      <a:pPr indent="0" lvl="0" marL="76200" marR="0" rtl="0" algn="l">
                        <a:lnSpc>
                          <a:spcPct val="100000"/>
                        </a:lnSpc>
                        <a:spcBef>
                          <a:spcPts val="0"/>
                        </a:spcBef>
                        <a:spcAft>
                          <a:spcPts val="0"/>
                        </a:spcAft>
                        <a:buNone/>
                      </a:pPr>
                      <a:r>
                        <a:rPr b="1" lang="en-US" sz="1100" u="sng" cap="none" strike="noStrike">
                          <a:solidFill>
                            <a:srgbClr val="FFFFFF"/>
                          </a:solidFill>
                          <a:latin typeface="Verdana"/>
                          <a:ea typeface="Verdana"/>
                          <a:cs typeface="Verdana"/>
                          <a:sym typeface="Verdana"/>
                        </a:rPr>
                        <a:t>Worst</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D16248"/>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Cpu speed</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Vmware</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Cache subsystem</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Vmware</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Memory subsystem</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Vbox</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I/O speed</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Vbox</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KVM</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Network speed</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KVM</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495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Cryptographic speed</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Vmware, KVM, Vbox</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Installation time</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Vbox</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KVM</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Web server test</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Vbox followed by vmware</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Sql server test</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KVM</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r h="389250">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FTP server test</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Vmware</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EAE9"/>
                    </a:solidFill>
                  </a:tcPr>
                </a:tc>
              </a:tr>
              <a:tr h="826125">
                <a:tc>
                  <a:txBody>
                    <a:bodyPr/>
                    <a:lstStyle/>
                    <a:p>
                      <a:pPr indent="0" lvl="0" marL="74930" marR="0" rtl="0" algn="l">
                        <a:lnSpc>
                          <a:spcPct val="100000"/>
                        </a:lnSpc>
                        <a:spcBef>
                          <a:spcPts val="0"/>
                        </a:spcBef>
                        <a:spcAft>
                          <a:spcPts val="0"/>
                        </a:spcAft>
                        <a:buNone/>
                      </a:pPr>
                      <a:r>
                        <a:rPr b="1" lang="en-US" sz="1100" u="none" cap="none" strike="noStrike">
                          <a:solidFill>
                            <a:srgbClr val="FFFFFF"/>
                          </a:solidFill>
                          <a:latin typeface="Verdana"/>
                          <a:ea typeface="Verdana"/>
                          <a:cs typeface="Verdana"/>
                          <a:sym typeface="Verdana"/>
                        </a:rPr>
                        <a:t>Compression/ Decompression speed</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16248"/>
                    </a:solidFill>
                  </a:tcPr>
                </a:tc>
                <a:tc>
                  <a:txBody>
                    <a:bodyPr/>
                    <a:lstStyle/>
                    <a:p>
                      <a:pPr indent="0" lvl="0" marL="75565" marR="0" rtl="0" algn="l">
                        <a:lnSpc>
                          <a:spcPct val="100000"/>
                        </a:lnSpc>
                        <a:spcBef>
                          <a:spcPts val="0"/>
                        </a:spcBef>
                        <a:spcAft>
                          <a:spcPts val="0"/>
                        </a:spcAft>
                        <a:buNone/>
                      </a:pPr>
                      <a:r>
                        <a:rPr lang="en-US" sz="1100" u="none" cap="none" strike="noStrike">
                          <a:latin typeface="Verdana"/>
                          <a:ea typeface="Verdana"/>
                          <a:cs typeface="Verdana"/>
                          <a:sym typeface="Verdana"/>
                        </a:rPr>
                        <a:t>KVM / Vmware</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c>
                  <a:txBody>
                    <a:bodyPr/>
                    <a:lstStyle/>
                    <a:p>
                      <a:pPr indent="0" lvl="0" marL="76200" marR="0" rtl="0" algn="l">
                        <a:lnSpc>
                          <a:spcPct val="100000"/>
                        </a:lnSpc>
                        <a:spcBef>
                          <a:spcPts val="0"/>
                        </a:spcBef>
                        <a:spcAft>
                          <a:spcPts val="0"/>
                        </a:spcAft>
                        <a:buNone/>
                      </a:pPr>
                      <a:r>
                        <a:rPr lang="en-US" sz="1100" u="none" cap="none" strike="noStrike">
                          <a:latin typeface="Verdana"/>
                          <a:ea typeface="Verdana"/>
                          <a:cs typeface="Verdana"/>
                          <a:sym typeface="Verdana"/>
                        </a:rPr>
                        <a:t>Xen / Vbox</a:t>
                      </a:r>
                      <a:endParaRPr sz="1100" u="none" cap="none" strike="noStrike">
                        <a:latin typeface="Verdana"/>
                        <a:ea typeface="Verdana"/>
                        <a:cs typeface="Verdana"/>
                        <a:sym typeface="Verdana"/>
                      </a:endParaRPr>
                    </a:p>
                  </a:txBody>
                  <a:tcPr marT="5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DD2C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6"/>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6"/>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6"/>
          <p:cNvSpPr/>
          <p:nvPr/>
        </p:nvSpPr>
        <p:spPr>
          <a:xfrm>
            <a:off x="1030224" y="729995"/>
            <a:ext cx="3174492" cy="4526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6"/>
          <p:cNvSpPr/>
          <p:nvPr/>
        </p:nvSpPr>
        <p:spPr>
          <a:xfrm>
            <a:off x="1058087" y="765048"/>
            <a:ext cx="3135198" cy="4135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6"/>
          <p:cNvSpPr txBox="1"/>
          <p:nvPr/>
        </p:nvSpPr>
        <p:spPr>
          <a:xfrm>
            <a:off x="599948" y="1840230"/>
            <a:ext cx="7795895" cy="2423612"/>
          </a:xfrm>
          <a:prstGeom prst="rect">
            <a:avLst/>
          </a:prstGeom>
          <a:noFill/>
          <a:ln>
            <a:noFill/>
          </a:ln>
        </p:spPr>
        <p:txBody>
          <a:bodyPr anchorCtr="0" anchor="t" bIns="0" lIns="0" spcFirstLastPara="1" rIns="0" wrap="square" tIns="80625">
            <a:spAutoFit/>
          </a:bodyPr>
          <a:lstStyle/>
          <a:p>
            <a:pPr indent="-384175" lvl="0" marL="396875" marR="5080" rtl="0" algn="l">
              <a:lnSpc>
                <a:spcPct val="80000"/>
              </a:lnSpc>
              <a:spcBef>
                <a:spcPts val="0"/>
              </a:spcBef>
              <a:spcAft>
                <a:spcPts val="0"/>
              </a:spcAft>
              <a:buClr>
                <a:srgbClr val="D16248"/>
              </a:buClr>
              <a:buSzPts val="1800"/>
              <a:buFont typeface="Arial"/>
              <a:buChar char=""/>
            </a:pPr>
            <a:r>
              <a:rPr b="1" lang="en-US" sz="2300">
                <a:solidFill>
                  <a:srgbClr val="FFFFFF"/>
                </a:solidFill>
                <a:latin typeface="Verdana"/>
                <a:ea typeface="Verdana"/>
                <a:cs typeface="Verdana"/>
                <a:sym typeface="Verdana"/>
              </a:rPr>
              <a:t>Storage And Arrays</a:t>
            </a:r>
            <a:r>
              <a:rPr lang="en-US" sz="2300">
                <a:solidFill>
                  <a:srgbClr val="FFFFFF"/>
                </a:solidFill>
                <a:latin typeface="Verdana"/>
                <a:ea typeface="Verdana"/>
                <a:cs typeface="Verdana"/>
                <a:sym typeface="Verdana"/>
              </a:rPr>
              <a:t>:Fiber Channel SAN arrays, iSCSI  SAN arrays and NAS arrays are widely-used storage  technologies supported by Vmware Infrastructure to  meet	different data center storage needs</a:t>
            </a:r>
            <a:endParaRPr sz="2300">
              <a:solidFill>
                <a:schemeClr val="dk1"/>
              </a:solidFill>
              <a:latin typeface="Verdana"/>
              <a:ea typeface="Verdana"/>
              <a:cs typeface="Verdana"/>
              <a:sym typeface="Verdana"/>
            </a:endParaRPr>
          </a:p>
          <a:p>
            <a:pPr indent="-384175" lvl="0" marL="396875" marR="99695" rtl="0" algn="l">
              <a:lnSpc>
                <a:spcPct val="80000"/>
              </a:lnSpc>
              <a:spcBef>
                <a:spcPts val="550"/>
              </a:spcBef>
              <a:spcAft>
                <a:spcPts val="0"/>
              </a:spcAft>
              <a:buClr>
                <a:srgbClr val="D16248"/>
              </a:buClr>
              <a:buSzPts val="1800"/>
              <a:buFont typeface="Arial"/>
              <a:buChar char=""/>
            </a:pPr>
            <a:r>
              <a:rPr b="1" lang="en-US" sz="2300">
                <a:solidFill>
                  <a:srgbClr val="FFFFFF"/>
                </a:solidFill>
                <a:latin typeface="Verdana"/>
                <a:ea typeface="Verdana"/>
                <a:cs typeface="Verdana"/>
                <a:sym typeface="Verdana"/>
              </a:rPr>
              <a:t>Ip Networks</a:t>
            </a:r>
            <a:r>
              <a:rPr lang="en-US" sz="2300">
                <a:solidFill>
                  <a:srgbClr val="FFFFFF"/>
                </a:solidFill>
                <a:latin typeface="Verdana"/>
                <a:ea typeface="Verdana"/>
                <a:cs typeface="Verdana"/>
                <a:sym typeface="Verdana"/>
              </a:rPr>
              <a:t>: Each computing server can have  multiple gigabit Ethernet network interface  cards(NICs) to provide high bandwidth and reliable  networking to the entire data center</a:t>
            </a:r>
            <a:endParaRPr sz="2300">
              <a:solidFill>
                <a:schemeClr val="dk1"/>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0"/>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50"/>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50"/>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50"/>
          <p:cNvSpPr/>
          <p:nvPr/>
        </p:nvSpPr>
        <p:spPr>
          <a:xfrm>
            <a:off x="7853171" y="4957775"/>
            <a:ext cx="1290827" cy="18861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50"/>
          <p:cNvSpPr/>
          <p:nvPr/>
        </p:nvSpPr>
        <p:spPr>
          <a:xfrm>
            <a:off x="4012691" y="989075"/>
            <a:ext cx="4559808" cy="113233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50"/>
          <p:cNvSpPr/>
          <p:nvPr/>
        </p:nvSpPr>
        <p:spPr>
          <a:xfrm>
            <a:off x="4054475" y="1042035"/>
            <a:ext cx="4502150" cy="107454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p:nvPr/>
        </p:nvSpPr>
        <p:spPr>
          <a:xfrm>
            <a:off x="7620" y="13716"/>
            <a:ext cx="9128760" cy="68366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7"/>
          <p:cNvSpPr/>
          <p:nvPr/>
        </p:nvSpPr>
        <p:spPr>
          <a:xfrm>
            <a:off x="761" y="8382"/>
            <a:ext cx="9137015" cy="6844030"/>
          </a:xfrm>
          <a:custGeom>
            <a:rect b="b" l="l" r="r" t="t"/>
            <a:pathLst>
              <a:path extrusionOk="0" h="6844030" w="9137015">
                <a:moveTo>
                  <a:pt x="0" y="0"/>
                </a:moveTo>
                <a:lnTo>
                  <a:pt x="9137015" y="6843932"/>
                </a:lnTo>
              </a:path>
            </a:pathLst>
          </a:custGeom>
          <a:noFill/>
          <a:ln cap="flat" cmpd="sng" w="9525">
            <a:solidFill>
              <a:srgbClr val="B9BDC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7"/>
          <p:cNvSpPr/>
          <p:nvPr/>
        </p:nvSpPr>
        <p:spPr>
          <a:xfrm>
            <a:off x="6469379" y="4948428"/>
            <a:ext cx="2673350" cy="1900555"/>
          </a:xfrm>
          <a:custGeom>
            <a:rect b="b" l="l" r="r" t="t"/>
            <a:pathLst>
              <a:path extrusionOk="0" h="1900554" w="2673350">
                <a:moveTo>
                  <a:pt x="2672842" y="0"/>
                </a:moveTo>
                <a:lnTo>
                  <a:pt x="0" y="1900209"/>
                </a:lnTo>
              </a:path>
            </a:pathLst>
          </a:custGeom>
          <a:noFill/>
          <a:ln cap="flat" cmpd="sng" w="9525">
            <a:solidFill>
              <a:srgbClr val="C2C5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7"/>
          <p:cNvSpPr/>
          <p:nvPr/>
        </p:nvSpPr>
        <p:spPr>
          <a:xfrm>
            <a:off x="1019555" y="426719"/>
            <a:ext cx="2189988" cy="43586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7"/>
          <p:cNvSpPr/>
          <p:nvPr/>
        </p:nvSpPr>
        <p:spPr>
          <a:xfrm>
            <a:off x="1047673" y="462026"/>
            <a:ext cx="2150440" cy="39649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7"/>
          <p:cNvSpPr/>
          <p:nvPr/>
        </p:nvSpPr>
        <p:spPr>
          <a:xfrm>
            <a:off x="3363467" y="409955"/>
            <a:ext cx="2987040" cy="45262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7"/>
          <p:cNvSpPr/>
          <p:nvPr/>
        </p:nvSpPr>
        <p:spPr>
          <a:xfrm>
            <a:off x="3391534" y="445008"/>
            <a:ext cx="2948051" cy="4135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7"/>
          <p:cNvSpPr/>
          <p:nvPr/>
        </p:nvSpPr>
        <p:spPr>
          <a:xfrm>
            <a:off x="6359652" y="649223"/>
            <a:ext cx="188975" cy="777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7"/>
          <p:cNvSpPr/>
          <p:nvPr/>
        </p:nvSpPr>
        <p:spPr>
          <a:xfrm>
            <a:off x="6390259" y="704075"/>
            <a:ext cx="143510" cy="0"/>
          </a:xfrm>
          <a:custGeom>
            <a:rect b="b" l="l" r="r" t="t"/>
            <a:pathLst>
              <a:path extrusionOk="0" h="120000" w="143509">
                <a:moveTo>
                  <a:pt x="0" y="0"/>
                </a:moveTo>
                <a:lnTo>
                  <a:pt x="143243" y="0"/>
                </a:lnTo>
              </a:path>
            </a:pathLst>
          </a:custGeom>
          <a:noFill/>
          <a:ln cap="flat" cmpd="sng" w="31775">
            <a:solidFill>
              <a:srgbClr val="EF7E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7"/>
          <p:cNvSpPr/>
          <p:nvPr/>
        </p:nvSpPr>
        <p:spPr>
          <a:xfrm>
            <a:off x="6390259" y="688187"/>
            <a:ext cx="143510" cy="32384"/>
          </a:xfrm>
          <a:custGeom>
            <a:rect b="b" l="l" r="r" t="t"/>
            <a:pathLst>
              <a:path extrusionOk="0" h="32384" w="143509">
                <a:moveTo>
                  <a:pt x="0" y="31775"/>
                </a:moveTo>
                <a:lnTo>
                  <a:pt x="143243" y="31775"/>
                </a:lnTo>
                <a:lnTo>
                  <a:pt x="143243" y="0"/>
                </a:lnTo>
                <a:lnTo>
                  <a:pt x="0" y="0"/>
                </a:lnTo>
                <a:lnTo>
                  <a:pt x="0" y="31775"/>
                </a:lnTo>
                <a:close/>
              </a:path>
            </a:pathLst>
          </a:custGeom>
          <a:noFill/>
          <a:ln cap="flat" cmpd="sng" w="9525">
            <a:solidFill>
              <a:srgbClr val="8F412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7"/>
          <p:cNvSpPr/>
          <p:nvPr/>
        </p:nvSpPr>
        <p:spPr>
          <a:xfrm>
            <a:off x="1030224" y="1050036"/>
            <a:ext cx="3174492" cy="45262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7"/>
          <p:cNvSpPr/>
          <p:nvPr/>
        </p:nvSpPr>
        <p:spPr>
          <a:xfrm>
            <a:off x="1058087" y="1085088"/>
            <a:ext cx="3135198" cy="41351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7"/>
          <p:cNvSpPr/>
          <p:nvPr/>
        </p:nvSpPr>
        <p:spPr>
          <a:xfrm>
            <a:off x="928116" y="1786127"/>
            <a:ext cx="7787640" cy="464362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p:nvPr/>
        </p:nvSpPr>
        <p:spPr>
          <a:xfrm>
            <a:off x="838200" y="533401"/>
            <a:ext cx="6705600" cy="430887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br>
              <a:rPr lang="en-US" sz="1800">
                <a:solidFill>
                  <a:schemeClr val="dk1"/>
                </a:solidFill>
                <a:latin typeface="Calibri"/>
                <a:ea typeface="Calibri"/>
                <a:cs typeface="Calibri"/>
                <a:sym typeface="Calibri"/>
              </a:rPr>
            </a:br>
            <a:r>
              <a:rPr lang="en-US" sz="3200">
                <a:solidFill>
                  <a:schemeClr val="lt2"/>
                </a:solidFill>
                <a:latin typeface="Calibri"/>
                <a:ea typeface="Calibri"/>
                <a:cs typeface="Calibri"/>
                <a:sym typeface="Calibri"/>
              </a:rPr>
              <a:t>Virtual machine software</a:t>
            </a:r>
            <a:endParaRPr/>
          </a:p>
          <a:p>
            <a:pPr indent="0" lvl="0" marL="0" marR="0" rtl="0" algn="just">
              <a:spcBef>
                <a:spcPts val="0"/>
              </a:spcBef>
              <a:spcAft>
                <a:spcPts val="0"/>
              </a:spcAft>
              <a:buNone/>
            </a:pPr>
            <a:r>
              <a:rPr lang="en-US" sz="3200">
                <a:solidFill>
                  <a:schemeClr val="lt2"/>
                </a:solidFill>
                <a:latin typeface="Calibri"/>
                <a:ea typeface="Calibri"/>
                <a:cs typeface="Calibri"/>
                <a:sym typeface="Calibri"/>
              </a:rPr>
              <a:t> </a:t>
            </a:r>
            <a:r>
              <a:rPr b="1" lang="en-US" sz="3200">
                <a:solidFill>
                  <a:schemeClr val="lt2"/>
                </a:solidFill>
                <a:latin typeface="Calibri"/>
                <a:ea typeface="Calibri"/>
                <a:cs typeface="Calibri"/>
                <a:sym typeface="Calibri"/>
              </a:rPr>
              <a:t>Virtual machine software</a:t>
            </a:r>
            <a:r>
              <a:rPr lang="en-US" sz="3200">
                <a:solidFill>
                  <a:schemeClr val="lt2"/>
                </a:solidFill>
                <a:latin typeface="Calibri"/>
                <a:ea typeface="Calibri"/>
                <a:cs typeface="Calibri"/>
                <a:sym typeface="Calibri"/>
              </a:rPr>
              <a:t> from VMware (www.vmware.com) that allows multiple copies of the same operating system or several different operating systems to run in the same machine. For years, VMware has been the leader in virtualization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p:nvPr/>
        </p:nvSpPr>
        <p:spPr>
          <a:xfrm>
            <a:off x="685800" y="457200"/>
            <a:ext cx="6858000" cy="50167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lt2"/>
                </a:solidFill>
                <a:latin typeface="Calibri"/>
                <a:ea typeface="Calibri"/>
                <a:cs typeface="Calibri"/>
                <a:sym typeface="Calibri"/>
              </a:rPr>
              <a:t>VMware</a:t>
            </a:r>
            <a:endParaRPr/>
          </a:p>
          <a:p>
            <a:pPr indent="0" lvl="0" marL="0" marR="0" rtl="0" algn="just">
              <a:spcBef>
                <a:spcPts val="0"/>
              </a:spcBef>
              <a:spcAft>
                <a:spcPts val="0"/>
              </a:spcAft>
              <a:buNone/>
            </a:pPr>
            <a:r>
              <a:rPr lang="en-US" sz="3200">
                <a:solidFill>
                  <a:schemeClr val="lt2"/>
                </a:solidFill>
                <a:latin typeface="Calibri"/>
                <a:ea typeface="Calibri"/>
                <a:cs typeface="Calibri"/>
                <a:sym typeface="Calibri"/>
              </a:rPr>
              <a:t>VMware  </a:t>
            </a:r>
            <a:r>
              <a:rPr b="1" lang="en-US" sz="3200">
                <a:solidFill>
                  <a:schemeClr val="lt2"/>
                </a:solidFill>
                <a:latin typeface="Calibri"/>
                <a:ea typeface="Calibri"/>
                <a:cs typeface="Calibri"/>
                <a:sym typeface="Calibri"/>
              </a:rPr>
              <a:t>allows businesses to run multiple application and operating system workloads on the one server</a:t>
            </a:r>
            <a:r>
              <a:rPr lang="en-US" sz="3200">
                <a:solidFill>
                  <a:schemeClr val="lt2"/>
                </a:solidFill>
                <a:latin typeface="Calibri"/>
                <a:ea typeface="Calibri"/>
                <a:cs typeface="Calibri"/>
                <a:sym typeface="Calibri"/>
              </a:rPr>
              <a:t> – thus enabling better resource management. By creating a virtual machine that behaves exactly like an actual computer – VMware also allows everything running on that virtual machine to run in its own window.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2019-03-05T01:12:15Z</dcterms:created>
  <dc:creator>srini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2014-05-30T00:00:00Z</vt:filetime>
  </property>
  <property fmtid="{D5CDD505-2E9C-101B-9397-08002B2CF9AE}" pid="3" name="Creator">
    <vt:lpwstr>Microsoft® PowerPoint® 2013</vt:lpwstr>
  </property>
  <property fmtid="{D5CDD505-2E9C-101B-9397-08002B2CF9AE}" pid="4" name="LastSaved">
    <vt:filetime>2019-03-05T00:00:00Z</vt:filetime>
  </property>
</Properties>
</file>