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8" r:id="rId4"/>
    <p:sldId id="262" r:id="rId5"/>
    <p:sldId id="263" r:id="rId6"/>
    <p:sldId id="282" r:id="rId7"/>
    <p:sldId id="287" r:id="rId8"/>
    <p:sldId id="327" r:id="rId9"/>
    <p:sldId id="309" r:id="rId10"/>
    <p:sldId id="310" r:id="rId11"/>
    <p:sldId id="311" r:id="rId12"/>
    <p:sldId id="293" r:id="rId13"/>
    <p:sldId id="312" r:id="rId14"/>
    <p:sldId id="313" r:id="rId15"/>
    <p:sldId id="314" r:id="rId16"/>
    <p:sldId id="315" r:id="rId17"/>
    <p:sldId id="316" r:id="rId18"/>
    <p:sldId id="329" r:id="rId19"/>
    <p:sldId id="328" r:id="rId20"/>
    <p:sldId id="295" r:id="rId21"/>
    <p:sldId id="296" r:id="rId22"/>
    <p:sldId id="297" r:id="rId23"/>
    <p:sldId id="298" r:id="rId24"/>
    <p:sldId id="299" r:id="rId25"/>
    <p:sldId id="300" r:id="rId26"/>
    <p:sldId id="303" r:id="rId27"/>
    <p:sldId id="283" r:id="rId28"/>
    <p:sldId id="306" r:id="rId29"/>
    <p:sldId id="301" r:id="rId30"/>
    <p:sldId id="304" r:id="rId31"/>
    <p:sldId id="323" r:id="rId32"/>
    <p:sldId id="322" r:id="rId33"/>
    <p:sldId id="324" r:id="rId34"/>
    <p:sldId id="331" r:id="rId35"/>
    <p:sldId id="318" r:id="rId36"/>
    <p:sldId id="330" r:id="rId37"/>
    <p:sldId id="38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98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67" d="100"/>
          <a:sy n="67" d="100"/>
        </p:scale>
        <p:origin x="139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3D111-878F-4C3D-AF44-947B213DD3A4}" type="doc">
      <dgm:prSet loTypeId="urn:microsoft.com/office/officeart/2005/8/layout/chevron2" loCatId="list" qsTypeId="urn:microsoft.com/office/officeart/2005/8/quickstyle/3d7" qsCatId="3D" csTypeId="urn:microsoft.com/office/officeart/2005/8/colors/accent1_2" csCatId="accent1" phldr="1"/>
      <dgm:spPr/>
      <dgm:t>
        <a:bodyPr/>
        <a:lstStyle/>
        <a:p>
          <a:endParaRPr lang="en-IN"/>
        </a:p>
      </dgm:t>
    </dgm:pt>
    <dgm:pt modelId="{A2275E10-9F2D-4DFC-8B78-7E197CB324A9}">
      <dgm:prSet phldrT="[Text]" custT="1"/>
      <dgm:spPr/>
      <dgm:t>
        <a:bodyPr/>
        <a:lstStyle/>
        <a:p>
          <a:r>
            <a:rPr lang="en-US" sz="2400" dirty="0" smtClean="0">
              <a:latin typeface="Arial" panose="020B0604020202020204" pitchFamily="34" charset="0"/>
              <a:cs typeface="Arial" panose="020B0604020202020204" pitchFamily="34" charset="0"/>
            </a:rPr>
            <a:t>1.</a:t>
          </a:r>
          <a:endParaRPr lang="en-IN" sz="2400" dirty="0">
            <a:latin typeface="Arial" panose="020B0604020202020204" pitchFamily="34" charset="0"/>
            <a:cs typeface="Arial" panose="020B0604020202020204" pitchFamily="34" charset="0"/>
          </a:endParaRPr>
        </a:p>
      </dgm:t>
    </dgm:pt>
    <dgm:pt modelId="{78AD927E-037B-4BBE-A4F1-49FA4F264B5F}" type="parTrans" cxnId="{D4208C6E-3486-4565-8BB6-5281963641A4}">
      <dgm:prSet/>
      <dgm:spPr/>
      <dgm:t>
        <a:bodyPr/>
        <a:lstStyle/>
        <a:p>
          <a:endParaRPr lang="en-IN"/>
        </a:p>
      </dgm:t>
    </dgm:pt>
    <dgm:pt modelId="{34B350DE-9220-420D-B4F8-30E818463AE9}" type="sibTrans" cxnId="{D4208C6E-3486-4565-8BB6-5281963641A4}">
      <dgm:prSet/>
      <dgm:spPr/>
      <dgm:t>
        <a:bodyPr/>
        <a:lstStyle/>
        <a:p>
          <a:endParaRPr lang="en-IN"/>
        </a:p>
      </dgm:t>
    </dgm:pt>
    <dgm:pt modelId="{D43B339B-EC6E-448C-88B4-B911DBC7A6DC}">
      <dgm:prSet phldrT="[Text]" custT="1"/>
      <dgm:spPr/>
      <dgm:t>
        <a:bodyPr/>
        <a:lstStyle/>
        <a:p>
          <a:r>
            <a:rPr lang="en-US" sz="1800" dirty="0" smtClean="0">
              <a:latin typeface="Arial" panose="020B0604020202020204" pitchFamily="34" charset="0"/>
              <a:cs typeface="Arial" panose="020B0604020202020204" pitchFamily="34" charset="0"/>
            </a:rPr>
            <a:t>Data</a:t>
          </a:r>
          <a:endParaRPr lang="en-IN" sz="1800" dirty="0">
            <a:latin typeface="Arial" panose="020B0604020202020204" pitchFamily="34" charset="0"/>
            <a:cs typeface="Arial" panose="020B0604020202020204" pitchFamily="34" charset="0"/>
          </a:endParaRPr>
        </a:p>
      </dgm:t>
    </dgm:pt>
    <dgm:pt modelId="{6C978A6D-31C1-4C8A-AB14-7CC2C2FF54F0}" type="parTrans" cxnId="{8A045320-9880-4C94-8FB3-238DB7A94CD0}">
      <dgm:prSet/>
      <dgm:spPr/>
      <dgm:t>
        <a:bodyPr/>
        <a:lstStyle/>
        <a:p>
          <a:endParaRPr lang="en-IN"/>
        </a:p>
      </dgm:t>
    </dgm:pt>
    <dgm:pt modelId="{5CF39AA8-35C9-458A-91E9-9D1C6316AF8D}" type="sibTrans" cxnId="{8A045320-9880-4C94-8FB3-238DB7A94CD0}">
      <dgm:prSet/>
      <dgm:spPr/>
      <dgm:t>
        <a:bodyPr/>
        <a:lstStyle/>
        <a:p>
          <a:endParaRPr lang="en-IN"/>
        </a:p>
      </dgm:t>
    </dgm:pt>
    <dgm:pt modelId="{5EE0E1D4-886C-4F3A-A27A-1A14AD322C7A}">
      <dgm:prSet phldrT="[Text]" custT="1"/>
      <dgm:spPr/>
      <dgm:t>
        <a:bodyPr/>
        <a:lstStyle/>
        <a:p>
          <a:r>
            <a:rPr lang="en-US" sz="2400" dirty="0" smtClean="0">
              <a:latin typeface="Arial" panose="020B0604020202020204" pitchFamily="34" charset="0"/>
              <a:cs typeface="Arial" panose="020B0604020202020204" pitchFamily="34" charset="0"/>
            </a:rPr>
            <a:t>2.</a:t>
          </a:r>
          <a:endParaRPr lang="en-IN" sz="2400" dirty="0">
            <a:latin typeface="Arial" panose="020B0604020202020204" pitchFamily="34" charset="0"/>
            <a:cs typeface="Arial" panose="020B0604020202020204" pitchFamily="34" charset="0"/>
          </a:endParaRPr>
        </a:p>
      </dgm:t>
    </dgm:pt>
    <dgm:pt modelId="{82A24312-71CF-4D60-93A9-E07A0694AE1F}" type="parTrans" cxnId="{B851D425-BA28-4F99-82C1-DD1C1ACDD4A3}">
      <dgm:prSet/>
      <dgm:spPr/>
      <dgm:t>
        <a:bodyPr/>
        <a:lstStyle/>
        <a:p>
          <a:endParaRPr lang="en-IN"/>
        </a:p>
      </dgm:t>
    </dgm:pt>
    <dgm:pt modelId="{B1E8EA5E-A87A-4632-9A70-BECC1F06000C}" type="sibTrans" cxnId="{B851D425-BA28-4F99-82C1-DD1C1ACDD4A3}">
      <dgm:prSet/>
      <dgm:spPr/>
      <dgm:t>
        <a:bodyPr/>
        <a:lstStyle/>
        <a:p>
          <a:endParaRPr lang="en-IN"/>
        </a:p>
      </dgm:t>
    </dgm:pt>
    <dgm:pt modelId="{092B451E-D29A-491D-81DC-B815391FEE6D}">
      <dgm:prSet phldrT="[Text]" custT="1"/>
      <dgm:spPr/>
      <dgm:t>
        <a:bodyPr/>
        <a:lstStyle/>
        <a:p>
          <a:r>
            <a:rPr lang="en-US" sz="1800" dirty="0" smtClean="0">
              <a:latin typeface="Arial" panose="020B0604020202020204" pitchFamily="34" charset="0"/>
              <a:cs typeface="Arial" panose="020B0604020202020204" pitchFamily="34" charset="0"/>
            </a:rPr>
            <a:t>Variables</a:t>
          </a:r>
          <a:endParaRPr lang="en-IN" sz="1800" dirty="0">
            <a:latin typeface="Arial" panose="020B0604020202020204" pitchFamily="34" charset="0"/>
            <a:cs typeface="Arial" panose="020B0604020202020204" pitchFamily="34" charset="0"/>
          </a:endParaRPr>
        </a:p>
      </dgm:t>
    </dgm:pt>
    <dgm:pt modelId="{9592C13D-C2BE-4F21-951D-E2C706C1643C}" type="parTrans" cxnId="{53431E1A-94C2-401A-9F60-FE49EABCEA31}">
      <dgm:prSet/>
      <dgm:spPr/>
      <dgm:t>
        <a:bodyPr/>
        <a:lstStyle/>
        <a:p>
          <a:endParaRPr lang="en-IN"/>
        </a:p>
      </dgm:t>
    </dgm:pt>
    <dgm:pt modelId="{D89817CA-38A3-4ECF-A2C2-7FAD8EC93C25}" type="sibTrans" cxnId="{53431E1A-94C2-401A-9F60-FE49EABCEA31}">
      <dgm:prSet/>
      <dgm:spPr/>
      <dgm:t>
        <a:bodyPr/>
        <a:lstStyle/>
        <a:p>
          <a:endParaRPr lang="en-IN"/>
        </a:p>
      </dgm:t>
    </dgm:pt>
    <dgm:pt modelId="{DE46BC80-2353-4583-AA83-705C17B3F8F2}">
      <dgm:prSet phldrT="[Text]" custT="1"/>
      <dgm:spPr/>
      <dgm:t>
        <a:bodyPr/>
        <a:lstStyle/>
        <a:p>
          <a:r>
            <a:rPr lang="en-US" sz="2400" dirty="0" smtClean="0">
              <a:latin typeface="Arial" panose="020B0604020202020204" pitchFamily="34" charset="0"/>
              <a:cs typeface="Arial" panose="020B0604020202020204" pitchFamily="34" charset="0"/>
            </a:rPr>
            <a:t>3.</a:t>
          </a:r>
          <a:endParaRPr lang="en-IN" sz="2400" dirty="0">
            <a:latin typeface="Arial" panose="020B0604020202020204" pitchFamily="34" charset="0"/>
            <a:cs typeface="Arial" panose="020B0604020202020204" pitchFamily="34" charset="0"/>
          </a:endParaRPr>
        </a:p>
      </dgm:t>
    </dgm:pt>
    <dgm:pt modelId="{93CB13BA-09CE-4C13-A737-9E252A65FB81}" type="parTrans" cxnId="{D3B969DF-537F-47A9-8FAE-840823431331}">
      <dgm:prSet/>
      <dgm:spPr/>
      <dgm:t>
        <a:bodyPr/>
        <a:lstStyle/>
        <a:p>
          <a:endParaRPr lang="en-IN"/>
        </a:p>
      </dgm:t>
    </dgm:pt>
    <dgm:pt modelId="{1F570351-AD55-4A21-89B3-0D014ABE24F0}" type="sibTrans" cxnId="{D3B969DF-537F-47A9-8FAE-840823431331}">
      <dgm:prSet/>
      <dgm:spPr/>
      <dgm:t>
        <a:bodyPr/>
        <a:lstStyle/>
        <a:p>
          <a:endParaRPr lang="en-IN"/>
        </a:p>
      </dgm:t>
    </dgm:pt>
    <dgm:pt modelId="{13C12EDB-73C3-40E0-AD61-F11E05FE5CA9}">
      <dgm:prSet phldrT="[Text]" custT="1"/>
      <dgm:spPr/>
      <dgm:t>
        <a:bodyPr/>
        <a:lstStyle/>
        <a:p>
          <a:r>
            <a:rPr lang="en-US" sz="1800" dirty="0" smtClean="0">
              <a:latin typeface="Arial" panose="020B0604020202020204" pitchFamily="34" charset="0"/>
              <a:cs typeface="Arial" panose="020B0604020202020204" pitchFamily="34" charset="0"/>
            </a:rPr>
            <a:t>Control Flow</a:t>
          </a:r>
          <a:endParaRPr lang="en-IN" sz="1800" dirty="0">
            <a:latin typeface="Arial" panose="020B0604020202020204" pitchFamily="34" charset="0"/>
            <a:cs typeface="Arial" panose="020B0604020202020204" pitchFamily="34" charset="0"/>
          </a:endParaRPr>
        </a:p>
      </dgm:t>
    </dgm:pt>
    <dgm:pt modelId="{6E6FBB4D-6C61-44B5-8960-746AF78A7AF4}" type="parTrans" cxnId="{9B420624-9F4E-4C5D-AF50-267BE31D3F08}">
      <dgm:prSet/>
      <dgm:spPr/>
      <dgm:t>
        <a:bodyPr/>
        <a:lstStyle/>
        <a:p>
          <a:endParaRPr lang="en-IN"/>
        </a:p>
      </dgm:t>
    </dgm:pt>
    <dgm:pt modelId="{3A4E5497-B00A-446C-9FC6-C162080D4257}" type="sibTrans" cxnId="{9B420624-9F4E-4C5D-AF50-267BE31D3F08}">
      <dgm:prSet/>
      <dgm:spPr/>
      <dgm:t>
        <a:bodyPr/>
        <a:lstStyle/>
        <a:p>
          <a:endParaRPr lang="en-IN"/>
        </a:p>
      </dgm:t>
    </dgm:pt>
    <dgm:pt modelId="{4F04F6E2-7AB2-4F7D-AAE3-6830CFFFB403}">
      <dgm:prSet custT="1"/>
      <dgm:spPr/>
      <dgm:t>
        <a:bodyPr/>
        <a:lstStyle/>
        <a:p>
          <a:r>
            <a:rPr lang="en-US" sz="2400" dirty="0" smtClean="0">
              <a:latin typeface="Arial" panose="020B0604020202020204" pitchFamily="34" charset="0"/>
              <a:cs typeface="Arial" panose="020B0604020202020204" pitchFamily="34" charset="0"/>
            </a:rPr>
            <a:t>4.</a:t>
          </a:r>
          <a:endParaRPr lang="en-IN" sz="2400" dirty="0">
            <a:latin typeface="Arial" panose="020B0604020202020204" pitchFamily="34" charset="0"/>
            <a:cs typeface="Arial" panose="020B0604020202020204" pitchFamily="34" charset="0"/>
          </a:endParaRPr>
        </a:p>
      </dgm:t>
    </dgm:pt>
    <dgm:pt modelId="{4CF8130D-C232-4433-93F0-A520BAB572EE}" type="parTrans" cxnId="{6BBF427C-0557-4813-A7A1-857378052639}">
      <dgm:prSet/>
      <dgm:spPr/>
      <dgm:t>
        <a:bodyPr/>
        <a:lstStyle/>
        <a:p>
          <a:endParaRPr lang="en-IN"/>
        </a:p>
      </dgm:t>
    </dgm:pt>
    <dgm:pt modelId="{14D3B33C-BC9E-49E2-8BCE-B62E596C8E2E}" type="sibTrans" cxnId="{6BBF427C-0557-4813-A7A1-857378052639}">
      <dgm:prSet/>
      <dgm:spPr/>
      <dgm:t>
        <a:bodyPr/>
        <a:lstStyle/>
        <a:p>
          <a:endParaRPr lang="en-IN"/>
        </a:p>
      </dgm:t>
    </dgm:pt>
    <dgm:pt modelId="{58CF9A31-A08D-4C1C-9498-1E6541B8AD7E}">
      <dgm:prSet custT="1"/>
      <dgm:spPr/>
      <dgm:t>
        <a:bodyPr/>
        <a:lstStyle/>
        <a:p>
          <a:r>
            <a:rPr lang="en-US" sz="1800" dirty="0" smtClean="0">
              <a:latin typeface="Arial" panose="020B0604020202020204" pitchFamily="34" charset="0"/>
              <a:cs typeface="Arial" panose="020B0604020202020204" pitchFamily="34" charset="0"/>
            </a:rPr>
            <a:t>Functions</a:t>
          </a:r>
          <a:endParaRPr lang="en-IN" sz="1800" dirty="0">
            <a:latin typeface="Arial" panose="020B0604020202020204" pitchFamily="34" charset="0"/>
            <a:cs typeface="Arial" panose="020B0604020202020204" pitchFamily="34" charset="0"/>
          </a:endParaRPr>
        </a:p>
      </dgm:t>
    </dgm:pt>
    <dgm:pt modelId="{BEEDB468-79E7-4F54-BC5D-5EE354F60133}" type="parTrans" cxnId="{283FDDC3-2AF7-4766-943D-A861EC512DB4}">
      <dgm:prSet/>
      <dgm:spPr/>
      <dgm:t>
        <a:bodyPr/>
        <a:lstStyle/>
        <a:p>
          <a:endParaRPr lang="en-IN"/>
        </a:p>
      </dgm:t>
    </dgm:pt>
    <dgm:pt modelId="{F5521A6C-8FAC-4B34-BEA6-ADE4EB680799}" type="sibTrans" cxnId="{283FDDC3-2AF7-4766-943D-A861EC512DB4}">
      <dgm:prSet/>
      <dgm:spPr/>
      <dgm:t>
        <a:bodyPr/>
        <a:lstStyle/>
        <a:p>
          <a:endParaRPr lang="en-IN"/>
        </a:p>
      </dgm:t>
    </dgm:pt>
    <dgm:pt modelId="{1670D57B-2AA0-48DC-B74B-F5CD7701952C}" type="pres">
      <dgm:prSet presAssocID="{0523D111-878F-4C3D-AF44-947B213DD3A4}" presName="linearFlow" presStyleCnt="0">
        <dgm:presLayoutVars>
          <dgm:dir/>
          <dgm:animLvl val="lvl"/>
          <dgm:resizeHandles val="exact"/>
        </dgm:presLayoutVars>
      </dgm:prSet>
      <dgm:spPr/>
      <dgm:t>
        <a:bodyPr/>
        <a:lstStyle/>
        <a:p>
          <a:endParaRPr lang="en-IN"/>
        </a:p>
      </dgm:t>
    </dgm:pt>
    <dgm:pt modelId="{C7AAE7FB-AC83-4BFD-9AAB-6CA5D44E0339}" type="pres">
      <dgm:prSet presAssocID="{A2275E10-9F2D-4DFC-8B78-7E197CB324A9}" presName="composite" presStyleCnt="0"/>
      <dgm:spPr/>
    </dgm:pt>
    <dgm:pt modelId="{9E2A9C98-029D-44A1-97E7-55D0F9CF8477}" type="pres">
      <dgm:prSet presAssocID="{A2275E10-9F2D-4DFC-8B78-7E197CB324A9}" presName="parentText" presStyleLbl="alignNode1" presStyleIdx="0" presStyleCnt="4">
        <dgm:presLayoutVars>
          <dgm:chMax val="1"/>
          <dgm:bulletEnabled val="1"/>
        </dgm:presLayoutVars>
      </dgm:prSet>
      <dgm:spPr/>
      <dgm:t>
        <a:bodyPr/>
        <a:lstStyle/>
        <a:p>
          <a:endParaRPr lang="en-IN"/>
        </a:p>
      </dgm:t>
    </dgm:pt>
    <dgm:pt modelId="{2D924F8A-984C-498F-B6CF-ABC56C5A7B5E}" type="pres">
      <dgm:prSet presAssocID="{A2275E10-9F2D-4DFC-8B78-7E197CB324A9}" presName="descendantText" presStyleLbl="alignAcc1" presStyleIdx="0" presStyleCnt="4" custLinFactY="-100000" custLinFactNeighborX="57201" custLinFactNeighborY="-151848">
        <dgm:presLayoutVars>
          <dgm:bulletEnabled val="1"/>
        </dgm:presLayoutVars>
      </dgm:prSet>
      <dgm:spPr/>
      <dgm:t>
        <a:bodyPr/>
        <a:lstStyle/>
        <a:p>
          <a:endParaRPr lang="en-IN"/>
        </a:p>
      </dgm:t>
    </dgm:pt>
    <dgm:pt modelId="{0177124C-4981-423C-8242-5F3212C346BF}" type="pres">
      <dgm:prSet presAssocID="{34B350DE-9220-420D-B4F8-30E818463AE9}" presName="sp" presStyleCnt="0"/>
      <dgm:spPr/>
    </dgm:pt>
    <dgm:pt modelId="{45AA5383-5A9A-4EFA-8040-54FF52FC09EC}" type="pres">
      <dgm:prSet presAssocID="{5EE0E1D4-886C-4F3A-A27A-1A14AD322C7A}" presName="composite" presStyleCnt="0"/>
      <dgm:spPr/>
    </dgm:pt>
    <dgm:pt modelId="{56F8F78E-79BA-42FB-B5D8-AB8A48181886}" type="pres">
      <dgm:prSet presAssocID="{5EE0E1D4-886C-4F3A-A27A-1A14AD322C7A}" presName="parentText" presStyleLbl="alignNode1" presStyleIdx="1" presStyleCnt="4">
        <dgm:presLayoutVars>
          <dgm:chMax val="1"/>
          <dgm:bulletEnabled val="1"/>
        </dgm:presLayoutVars>
      </dgm:prSet>
      <dgm:spPr/>
      <dgm:t>
        <a:bodyPr/>
        <a:lstStyle/>
        <a:p>
          <a:endParaRPr lang="en-IN"/>
        </a:p>
      </dgm:t>
    </dgm:pt>
    <dgm:pt modelId="{097F9F90-B92A-4482-BE62-6504CE28E2C7}" type="pres">
      <dgm:prSet presAssocID="{5EE0E1D4-886C-4F3A-A27A-1A14AD322C7A}" presName="descendantText" presStyleLbl="alignAcc1" presStyleIdx="1" presStyleCnt="4">
        <dgm:presLayoutVars>
          <dgm:bulletEnabled val="1"/>
        </dgm:presLayoutVars>
      </dgm:prSet>
      <dgm:spPr/>
      <dgm:t>
        <a:bodyPr/>
        <a:lstStyle/>
        <a:p>
          <a:endParaRPr lang="en-IN"/>
        </a:p>
      </dgm:t>
    </dgm:pt>
    <dgm:pt modelId="{78F74B62-A6C0-46EB-829A-7F8B7EBD7565}" type="pres">
      <dgm:prSet presAssocID="{B1E8EA5E-A87A-4632-9A70-BECC1F06000C}" presName="sp" presStyleCnt="0"/>
      <dgm:spPr/>
    </dgm:pt>
    <dgm:pt modelId="{CD226E24-31C8-4D4A-BF65-E4605EC0B12F}" type="pres">
      <dgm:prSet presAssocID="{DE46BC80-2353-4583-AA83-705C17B3F8F2}" presName="composite" presStyleCnt="0"/>
      <dgm:spPr/>
    </dgm:pt>
    <dgm:pt modelId="{855C971C-ADA8-4756-A3C4-68F81B4EB76F}" type="pres">
      <dgm:prSet presAssocID="{DE46BC80-2353-4583-AA83-705C17B3F8F2}" presName="parentText" presStyleLbl="alignNode1" presStyleIdx="2" presStyleCnt="4">
        <dgm:presLayoutVars>
          <dgm:chMax val="1"/>
          <dgm:bulletEnabled val="1"/>
        </dgm:presLayoutVars>
      </dgm:prSet>
      <dgm:spPr/>
      <dgm:t>
        <a:bodyPr/>
        <a:lstStyle/>
        <a:p>
          <a:endParaRPr lang="en-IN"/>
        </a:p>
      </dgm:t>
    </dgm:pt>
    <dgm:pt modelId="{D7A24EFC-94A9-4CB3-ACB1-2417B66F31D2}" type="pres">
      <dgm:prSet presAssocID="{DE46BC80-2353-4583-AA83-705C17B3F8F2}" presName="descendantText" presStyleLbl="alignAcc1" presStyleIdx="2" presStyleCnt="4">
        <dgm:presLayoutVars>
          <dgm:bulletEnabled val="1"/>
        </dgm:presLayoutVars>
      </dgm:prSet>
      <dgm:spPr/>
      <dgm:t>
        <a:bodyPr/>
        <a:lstStyle/>
        <a:p>
          <a:endParaRPr lang="en-IN"/>
        </a:p>
      </dgm:t>
    </dgm:pt>
    <dgm:pt modelId="{8DE77464-A3B7-4C16-97FF-FB4113CBAE77}" type="pres">
      <dgm:prSet presAssocID="{1F570351-AD55-4A21-89B3-0D014ABE24F0}" presName="sp" presStyleCnt="0"/>
      <dgm:spPr/>
    </dgm:pt>
    <dgm:pt modelId="{D8D68D8A-3DDD-486B-AED5-B2A4C47DCF0E}" type="pres">
      <dgm:prSet presAssocID="{4F04F6E2-7AB2-4F7D-AAE3-6830CFFFB403}" presName="composite" presStyleCnt="0"/>
      <dgm:spPr/>
    </dgm:pt>
    <dgm:pt modelId="{F974EC4A-CF5D-49DB-991A-1401D435CA8C}" type="pres">
      <dgm:prSet presAssocID="{4F04F6E2-7AB2-4F7D-AAE3-6830CFFFB403}" presName="parentText" presStyleLbl="alignNode1" presStyleIdx="3" presStyleCnt="4">
        <dgm:presLayoutVars>
          <dgm:chMax val="1"/>
          <dgm:bulletEnabled val="1"/>
        </dgm:presLayoutVars>
      </dgm:prSet>
      <dgm:spPr/>
      <dgm:t>
        <a:bodyPr/>
        <a:lstStyle/>
        <a:p>
          <a:endParaRPr lang="en-IN"/>
        </a:p>
      </dgm:t>
    </dgm:pt>
    <dgm:pt modelId="{8FA6D4C4-E1F7-4E40-8CD7-436BC420A892}" type="pres">
      <dgm:prSet presAssocID="{4F04F6E2-7AB2-4F7D-AAE3-6830CFFFB403}" presName="descendantText" presStyleLbl="alignAcc1" presStyleIdx="3" presStyleCnt="4">
        <dgm:presLayoutVars>
          <dgm:bulletEnabled val="1"/>
        </dgm:presLayoutVars>
      </dgm:prSet>
      <dgm:spPr/>
      <dgm:t>
        <a:bodyPr/>
        <a:lstStyle/>
        <a:p>
          <a:endParaRPr lang="en-IN"/>
        </a:p>
      </dgm:t>
    </dgm:pt>
  </dgm:ptLst>
  <dgm:cxnLst>
    <dgm:cxn modelId="{53431E1A-94C2-401A-9F60-FE49EABCEA31}" srcId="{5EE0E1D4-886C-4F3A-A27A-1A14AD322C7A}" destId="{092B451E-D29A-491D-81DC-B815391FEE6D}" srcOrd="0" destOrd="0" parTransId="{9592C13D-C2BE-4F21-951D-E2C706C1643C}" sibTransId="{D89817CA-38A3-4ECF-A2C2-7FAD8EC93C25}"/>
    <dgm:cxn modelId="{D4208C6E-3486-4565-8BB6-5281963641A4}" srcId="{0523D111-878F-4C3D-AF44-947B213DD3A4}" destId="{A2275E10-9F2D-4DFC-8B78-7E197CB324A9}" srcOrd="0" destOrd="0" parTransId="{78AD927E-037B-4BBE-A4F1-49FA4F264B5F}" sibTransId="{34B350DE-9220-420D-B4F8-30E818463AE9}"/>
    <dgm:cxn modelId="{283FDDC3-2AF7-4766-943D-A861EC512DB4}" srcId="{4F04F6E2-7AB2-4F7D-AAE3-6830CFFFB403}" destId="{58CF9A31-A08D-4C1C-9498-1E6541B8AD7E}" srcOrd="0" destOrd="0" parTransId="{BEEDB468-79E7-4F54-BC5D-5EE354F60133}" sibTransId="{F5521A6C-8FAC-4B34-BEA6-ADE4EB680799}"/>
    <dgm:cxn modelId="{6BBF427C-0557-4813-A7A1-857378052639}" srcId="{0523D111-878F-4C3D-AF44-947B213DD3A4}" destId="{4F04F6E2-7AB2-4F7D-AAE3-6830CFFFB403}" srcOrd="3" destOrd="0" parTransId="{4CF8130D-C232-4433-93F0-A520BAB572EE}" sibTransId="{14D3B33C-BC9E-49E2-8BCE-B62E596C8E2E}"/>
    <dgm:cxn modelId="{DDE80C88-D93A-4643-B553-127F2060740A}" type="presOf" srcId="{0523D111-878F-4C3D-AF44-947B213DD3A4}" destId="{1670D57B-2AA0-48DC-B74B-F5CD7701952C}" srcOrd="0" destOrd="0" presId="urn:microsoft.com/office/officeart/2005/8/layout/chevron2"/>
    <dgm:cxn modelId="{E0CBDC84-9843-4FA5-B6D0-63EC3B398A45}" type="presOf" srcId="{58CF9A31-A08D-4C1C-9498-1E6541B8AD7E}" destId="{8FA6D4C4-E1F7-4E40-8CD7-436BC420A892}" srcOrd="0" destOrd="0" presId="urn:microsoft.com/office/officeart/2005/8/layout/chevron2"/>
    <dgm:cxn modelId="{B147683A-E5F2-46DC-A541-ECF0EDD72924}" type="presOf" srcId="{13C12EDB-73C3-40E0-AD61-F11E05FE5CA9}" destId="{D7A24EFC-94A9-4CB3-ACB1-2417B66F31D2}" srcOrd="0" destOrd="0" presId="urn:microsoft.com/office/officeart/2005/8/layout/chevron2"/>
    <dgm:cxn modelId="{83F8007A-904E-4AF3-A6F9-B1BCB8D9223C}" type="presOf" srcId="{5EE0E1D4-886C-4F3A-A27A-1A14AD322C7A}" destId="{56F8F78E-79BA-42FB-B5D8-AB8A48181886}" srcOrd="0" destOrd="0" presId="urn:microsoft.com/office/officeart/2005/8/layout/chevron2"/>
    <dgm:cxn modelId="{8A045320-9880-4C94-8FB3-238DB7A94CD0}" srcId="{A2275E10-9F2D-4DFC-8B78-7E197CB324A9}" destId="{D43B339B-EC6E-448C-88B4-B911DBC7A6DC}" srcOrd="0" destOrd="0" parTransId="{6C978A6D-31C1-4C8A-AB14-7CC2C2FF54F0}" sibTransId="{5CF39AA8-35C9-458A-91E9-9D1C6316AF8D}"/>
    <dgm:cxn modelId="{9B420624-9F4E-4C5D-AF50-267BE31D3F08}" srcId="{DE46BC80-2353-4583-AA83-705C17B3F8F2}" destId="{13C12EDB-73C3-40E0-AD61-F11E05FE5CA9}" srcOrd="0" destOrd="0" parTransId="{6E6FBB4D-6C61-44B5-8960-746AF78A7AF4}" sibTransId="{3A4E5497-B00A-446C-9FC6-C162080D4257}"/>
    <dgm:cxn modelId="{B92D216B-2B3C-42AC-B709-9279ABD22760}" type="presOf" srcId="{A2275E10-9F2D-4DFC-8B78-7E197CB324A9}" destId="{9E2A9C98-029D-44A1-97E7-55D0F9CF8477}" srcOrd="0" destOrd="0" presId="urn:microsoft.com/office/officeart/2005/8/layout/chevron2"/>
    <dgm:cxn modelId="{B851D425-BA28-4F99-82C1-DD1C1ACDD4A3}" srcId="{0523D111-878F-4C3D-AF44-947B213DD3A4}" destId="{5EE0E1D4-886C-4F3A-A27A-1A14AD322C7A}" srcOrd="1" destOrd="0" parTransId="{82A24312-71CF-4D60-93A9-E07A0694AE1F}" sibTransId="{B1E8EA5E-A87A-4632-9A70-BECC1F06000C}"/>
    <dgm:cxn modelId="{A90B4EC5-9349-4CBA-B82C-C56C58979290}" type="presOf" srcId="{4F04F6E2-7AB2-4F7D-AAE3-6830CFFFB403}" destId="{F974EC4A-CF5D-49DB-991A-1401D435CA8C}" srcOrd="0" destOrd="0" presId="urn:microsoft.com/office/officeart/2005/8/layout/chevron2"/>
    <dgm:cxn modelId="{350CFCAB-5505-4075-8C22-79C7F632C7E7}" type="presOf" srcId="{092B451E-D29A-491D-81DC-B815391FEE6D}" destId="{097F9F90-B92A-4482-BE62-6504CE28E2C7}" srcOrd="0" destOrd="0" presId="urn:microsoft.com/office/officeart/2005/8/layout/chevron2"/>
    <dgm:cxn modelId="{ABA812A9-7C7C-4796-BFC8-2013877E3DC1}" type="presOf" srcId="{DE46BC80-2353-4583-AA83-705C17B3F8F2}" destId="{855C971C-ADA8-4756-A3C4-68F81B4EB76F}" srcOrd="0" destOrd="0" presId="urn:microsoft.com/office/officeart/2005/8/layout/chevron2"/>
    <dgm:cxn modelId="{D3B969DF-537F-47A9-8FAE-840823431331}" srcId="{0523D111-878F-4C3D-AF44-947B213DD3A4}" destId="{DE46BC80-2353-4583-AA83-705C17B3F8F2}" srcOrd="2" destOrd="0" parTransId="{93CB13BA-09CE-4C13-A737-9E252A65FB81}" sibTransId="{1F570351-AD55-4A21-89B3-0D014ABE24F0}"/>
    <dgm:cxn modelId="{0700BCA8-03F1-47CF-B27D-7E3315C48161}" type="presOf" srcId="{D43B339B-EC6E-448C-88B4-B911DBC7A6DC}" destId="{2D924F8A-984C-498F-B6CF-ABC56C5A7B5E}" srcOrd="0" destOrd="0" presId="urn:microsoft.com/office/officeart/2005/8/layout/chevron2"/>
    <dgm:cxn modelId="{8359A8D5-2697-4DD2-BC3C-90DB8105AE66}" type="presParOf" srcId="{1670D57B-2AA0-48DC-B74B-F5CD7701952C}" destId="{C7AAE7FB-AC83-4BFD-9AAB-6CA5D44E0339}" srcOrd="0" destOrd="0" presId="urn:microsoft.com/office/officeart/2005/8/layout/chevron2"/>
    <dgm:cxn modelId="{0B678B2A-DCF3-4C11-8219-6FD455AB44A8}" type="presParOf" srcId="{C7AAE7FB-AC83-4BFD-9AAB-6CA5D44E0339}" destId="{9E2A9C98-029D-44A1-97E7-55D0F9CF8477}" srcOrd="0" destOrd="0" presId="urn:microsoft.com/office/officeart/2005/8/layout/chevron2"/>
    <dgm:cxn modelId="{773EA3F8-F0A2-46DD-AE3F-CF9862948322}" type="presParOf" srcId="{C7AAE7FB-AC83-4BFD-9AAB-6CA5D44E0339}" destId="{2D924F8A-984C-498F-B6CF-ABC56C5A7B5E}" srcOrd="1" destOrd="0" presId="urn:microsoft.com/office/officeart/2005/8/layout/chevron2"/>
    <dgm:cxn modelId="{B4ECE3FA-398C-4330-ACFE-15F549DED48A}" type="presParOf" srcId="{1670D57B-2AA0-48DC-B74B-F5CD7701952C}" destId="{0177124C-4981-423C-8242-5F3212C346BF}" srcOrd="1" destOrd="0" presId="urn:microsoft.com/office/officeart/2005/8/layout/chevron2"/>
    <dgm:cxn modelId="{34FF4D4C-A205-48E7-936F-EDE952F96DA5}" type="presParOf" srcId="{1670D57B-2AA0-48DC-B74B-F5CD7701952C}" destId="{45AA5383-5A9A-4EFA-8040-54FF52FC09EC}" srcOrd="2" destOrd="0" presId="urn:microsoft.com/office/officeart/2005/8/layout/chevron2"/>
    <dgm:cxn modelId="{1A64B79A-ACFA-4569-9F44-7B2E578A4BDC}" type="presParOf" srcId="{45AA5383-5A9A-4EFA-8040-54FF52FC09EC}" destId="{56F8F78E-79BA-42FB-B5D8-AB8A48181886}" srcOrd="0" destOrd="0" presId="urn:microsoft.com/office/officeart/2005/8/layout/chevron2"/>
    <dgm:cxn modelId="{66BC598A-12B4-401E-A384-B013FED2277E}" type="presParOf" srcId="{45AA5383-5A9A-4EFA-8040-54FF52FC09EC}" destId="{097F9F90-B92A-4482-BE62-6504CE28E2C7}" srcOrd="1" destOrd="0" presId="urn:microsoft.com/office/officeart/2005/8/layout/chevron2"/>
    <dgm:cxn modelId="{6492D951-986D-46F8-8026-E09A34AD9114}" type="presParOf" srcId="{1670D57B-2AA0-48DC-B74B-F5CD7701952C}" destId="{78F74B62-A6C0-46EB-829A-7F8B7EBD7565}" srcOrd="3" destOrd="0" presId="urn:microsoft.com/office/officeart/2005/8/layout/chevron2"/>
    <dgm:cxn modelId="{D9B8E5A4-7550-42EB-8EF5-ACC52D201A2D}" type="presParOf" srcId="{1670D57B-2AA0-48DC-B74B-F5CD7701952C}" destId="{CD226E24-31C8-4D4A-BF65-E4605EC0B12F}" srcOrd="4" destOrd="0" presId="urn:microsoft.com/office/officeart/2005/8/layout/chevron2"/>
    <dgm:cxn modelId="{F2789CA8-00FA-456C-BCD6-829A0395F5A4}" type="presParOf" srcId="{CD226E24-31C8-4D4A-BF65-E4605EC0B12F}" destId="{855C971C-ADA8-4756-A3C4-68F81B4EB76F}" srcOrd="0" destOrd="0" presId="urn:microsoft.com/office/officeart/2005/8/layout/chevron2"/>
    <dgm:cxn modelId="{EAC8591E-600C-4C5C-AC39-21E4309A75D1}" type="presParOf" srcId="{CD226E24-31C8-4D4A-BF65-E4605EC0B12F}" destId="{D7A24EFC-94A9-4CB3-ACB1-2417B66F31D2}" srcOrd="1" destOrd="0" presId="urn:microsoft.com/office/officeart/2005/8/layout/chevron2"/>
    <dgm:cxn modelId="{1469B01C-31C1-407E-B588-E3E6E2C7D01B}" type="presParOf" srcId="{1670D57B-2AA0-48DC-B74B-F5CD7701952C}" destId="{8DE77464-A3B7-4C16-97FF-FB4113CBAE77}" srcOrd="5" destOrd="0" presId="urn:microsoft.com/office/officeart/2005/8/layout/chevron2"/>
    <dgm:cxn modelId="{0575CB21-2861-4ABB-9481-04A8D0C88DD3}" type="presParOf" srcId="{1670D57B-2AA0-48DC-B74B-F5CD7701952C}" destId="{D8D68D8A-3DDD-486B-AED5-B2A4C47DCF0E}" srcOrd="6" destOrd="0" presId="urn:microsoft.com/office/officeart/2005/8/layout/chevron2"/>
    <dgm:cxn modelId="{834EA8CA-AF6E-4443-AFE9-3F32E89C920B}" type="presParOf" srcId="{D8D68D8A-3DDD-486B-AED5-B2A4C47DCF0E}" destId="{F974EC4A-CF5D-49DB-991A-1401D435CA8C}" srcOrd="0" destOrd="0" presId="urn:microsoft.com/office/officeart/2005/8/layout/chevron2"/>
    <dgm:cxn modelId="{C4B3F421-3791-4139-8CD9-D3E2EA4D291F}" type="presParOf" srcId="{D8D68D8A-3DDD-486B-AED5-B2A4C47DCF0E}" destId="{8FA6D4C4-E1F7-4E40-8CD7-436BC420A892}" srcOrd="1" destOrd="0" presId="urn:microsoft.com/office/officeart/2005/8/layout/chevron2"/>
  </dgm:cxnLst>
  <dgm:bg>
    <a:solidFill>
      <a:schemeClr val="lt1">
        <a:hueOff val="0"/>
        <a:satOff val="0"/>
        <a:lumOff val="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3F81A-CDB6-489F-AC21-B750A1A8523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C01AA6A7-0EC7-47EB-8477-3E04AEC65081}">
      <dgm:prSet phldrT="[Text]"/>
      <dgm:spPr/>
      <dgm:t>
        <a:bodyPr/>
        <a:lstStyle/>
        <a:p>
          <a:r>
            <a:rPr lang="en-US" dirty="0" smtClean="0"/>
            <a:t>START</a:t>
          </a:r>
          <a:endParaRPr lang="en-IN" dirty="0"/>
        </a:p>
      </dgm:t>
    </dgm:pt>
    <dgm:pt modelId="{84D1BDA3-8C54-4E9F-9732-C01C0D188C87}" type="parTrans" cxnId="{1BB0C1F5-E032-4BA7-A32B-36B0A98C5F0C}">
      <dgm:prSet/>
      <dgm:spPr/>
      <dgm:t>
        <a:bodyPr/>
        <a:lstStyle/>
        <a:p>
          <a:endParaRPr lang="en-IN"/>
        </a:p>
      </dgm:t>
    </dgm:pt>
    <dgm:pt modelId="{BA5016A9-D137-46E0-A74E-02692ED8C6DC}" type="sibTrans" cxnId="{1BB0C1F5-E032-4BA7-A32B-36B0A98C5F0C}">
      <dgm:prSet/>
      <dgm:spPr/>
      <dgm:t>
        <a:bodyPr/>
        <a:lstStyle/>
        <a:p>
          <a:endParaRPr lang="en-IN"/>
        </a:p>
      </dgm:t>
    </dgm:pt>
    <dgm:pt modelId="{71CA146B-3012-4CAB-BD06-602CBADD799A}">
      <dgm:prSet phldrT="[Text]"/>
      <dgm:spPr/>
      <dgm:t>
        <a:bodyPr/>
        <a:lstStyle/>
        <a:p>
          <a:r>
            <a:rPr lang="en-US" dirty="0" smtClean="0"/>
            <a:t>INPUT</a:t>
          </a:r>
          <a:endParaRPr lang="en-IN" dirty="0"/>
        </a:p>
      </dgm:t>
    </dgm:pt>
    <dgm:pt modelId="{35B249DB-BDA0-470B-BB45-86242703896D}" type="parTrans" cxnId="{E88711FA-5EF2-4840-8910-CDACDA2A4B84}">
      <dgm:prSet/>
      <dgm:spPr/>
      <dgm:t>
        <a:bodyPr/>
        <a:lstStyle/>
        <a:p>
          <a:endParaRPr lang="en-IN"/>
        </a:p>
      </dgm:t>
    </dgm:pt>
    <dgm:pt modelId="{40D19A11-6544-4D65-8025-5E38E6C94672}" type="sibTrans" cxnId="{E88711FA-5EF2-4840-8910-CDACDA2A4B84}">
      <dgm:prSet/>
      <dgm:spPr/>
      <dgm:t>
        <a:bodyPr/>
        <a:lstStyle/>
        <a:p>
          <a:endParaRPr lang="en-IN"/>
        </a:p>
      </dgm:t>
    </dgm:pt>
    <dgm:pt modelId="{493F2277-14F0-46F4-9C73-926082A2A996}">
      <dgm:prSet phldrT="[Text]"/>
      <dgm:spPr/>
      <dgm:t>
        <a:bodyPr/>
        <a:lstStyle/>
        <a:p>
          <a:r>
            <a:rPr lang="en-US" dirty="0" smtClean="0"/>
            <a:t>PROCESS</a:t>
          </a:r>
          <a:endParaRPr lang="en-IN" dirty="0"/>
        </a:p>
      </dgm:t>
    </dgm:pt>
    <dgm:pt modelId="{D80CC514-C257-4DE4-B3D9-F94783505DC4}" type="parTrans" cxnId="{892013C4-311F-4DBD-836C-8D1BA4028D90}">
      <dgm:prSet/>
      <dgm:spPr/>
      <dgm:t>
        <a:bodyPr/>
        <a:lstStyle/>
        <a:p>
          <a:endParaRPr lang="en-IN"/>
        </a:p>
      </dgm:t>
    </dgm:pt>
    <dgm:pt modelId="{E5EDF85A-B55C-421C-830E-5E196CF520C7}" type="sibTrans" cxnId="{892013C4-311F-4DBD-836C-8D1BA4028D90}">
      <dgm:prSet/>
      <dgm:spPr/>
      <dgm:t>
        <a:bodyPr/>
        <a:lstStyle/>
        <a:p>
          <a:endParaRPr lang="en-IN"/>
        </a:p>
      </dgm:t>
    </dgm:pt>
    <dgm:pt modelId="{3E0A6998-1DAF-44F3-890F-C78C2CF96246}">
      <dgm:prSet phldrT="[Text]"/>
      <dgm:spPr/>
      <dgm:t>
        <a:bodyPr/>
        <a:lstStyle/>
        <a:p>
          <a:r>
            <a:rPr lang="en-US" dirty="0" smtClean="0"/>
            <a:t>OUTPUT</a:t>
          </a:r>
          <a:endParaRPr lang="en-IN" dirty="0"/>
        </a:p>
      </dgm:t>
    </dgm:pt>
    <dgm:pt modelId="{5EDB2106-6079-484C-8FBB-B7F490DB9EE5}" type="parTrans" cxnId="{8A96EB99-0408-4397-946F-E6088E721D3D}">
      <dgm:prSet/>
      <dgm:spPr/>
      <dgm:t>
        <a:bodyPr/>
        <a:lstStyle/>
        <a:p>
          <a:endParaRPr lang="en-IN"/>
        </a:p>
      </dgm:t>
    </dgm:pt>
    <dgm:pt modelId="{E6AED2D4-096E-4B2F-8D1C-CF76B2D9F7BD}" type="sibTrans" cxnId="{8A96EB99-0408-4397-946F-E6088E721D3D}">
      <dgm:prSet/>
      <dgm:spPr/>
      <dgm:t>
        <a:bodyPr/>
        <a:lstStyle/>
        <a:p>
          <a:endParaRPr lang="en-IN"/>
        </a:p>
      </dgm:t>
    </dgm:pt>
    <dgm:pt modelId="{E4F8D9FD-B14F-4035-9223-C95DD6490517}">
      <dgm:prSet phldrT="[Text]"/>
      <dgm:spPr/>
      <dgm:t>
        <a:bodyPr/>
        <a:lstStyle/>
        <a:p>
          <a:r>
            <a:rPr lang="en-US" dirty="0" smtClean="0"/>
            <a:t>STOP</a:t>
          </a:r>
          <a:endParaRPr lang="en-IN" dirty="0"/>
        </a:p>
      </dgm:t>
    </dgm:pt>
    <dgm:pt modelId="{16798227-3340-493A-A8ED-A859FAC82C48}" type="parTrans" cxnId="{AB785854-8881-44FD-A9F7-93CA9193CF49}">
      <dgm:prSet/>
      <dgm:spPr/>
      <dgm:t>
        <a:bodyPr/>
        <a:lstStyle/>
        <a:p>
          <a:endParaRPr lang="en-IN"/>
        </a:p>
      </dgm:t>
    </dgm:pt>
    <dgm:pt modelId="{89E1E04D-87DC-423C-98A6-5FFC9FC5F72E}" type="sibTrans" cxnId="{AB785854-8881-44FD-A9F7-93CA9193CF49}">
      <dgm:prSet/>
      <dgm:spPr/>
      <dgm:t>
        <a:bodyPr/>
        <a:lstStyle/>
        <a:p>
          <a:endParaRPr lang="en-IN"/>
        </a:p>
      </dgm:t>
    </dgm:pt>
    <dgm:pt modelId="{66234CFD-A4A8-40E2-8873-D2FEB138D042}" type="pres">
      <dgm:prSet presAssocID="{AD03F81A-CDB6-489F-AC21-B750A1A85230}" presName="cycle" presStyleCnt="0">
        <dgm:presLayoutVars>
          <dgm:dir/>
          <dgm:resizeHandles val="exact"/>
        </dgm:presLayoutVars>
      </dgm:prSet>
      <dgm:spPr/>
      <dgm:t>
        <a:bodyPr/>
        <a:lstStyle/>
        <a:p>
          <a:endParaRPr lang="en-IN"/>
        </a:p>
      </dgm:t>
    </dgm:pt>
    <dgm:pt modelId="{E91529B6-1094-42DA-B983-27BB80092C99}" type="pres">
      <dgm:prSet presAssocID="{C01AA6A7-0EC7-47EB-8477-3E04AEC65081}" presName="node" presStyleLbl="node1" presStyleIdx="0" presStyleCnt="5">
        <dgm:presLayoutVars>
          <dgm:bulletEnabled val="1"/>
        </dgm:presLayoutVars>
      </dgm:prSet>
      <dgm:spPr/>
      <dgm:t>
        <a:bodyPr/>
        <a:lstStyle/>
        <a:p>
          <a:endParaRPr lang="en-IN"/>
        </a:p>
      </dgm:t>
    </dgm:pt>
    <dgm:pt modelId="{30064770-F476-4FFC-B34B-0B121898F4F2}" type="pres">
      <dgm:prSet presAssocID="{C01AA6A7-0EC7-47EB-8477-3E04AEC65081}" presName="spNode" presStyleCnt="0"/>
      <dgm:spPr/>
    </dgm:pt>
    <dgm:pt modelId="{12069F96-0694-4EB7-B54B-7D61B11360CD}" type="pres">
      <dgm:prSet presAssocID="{BA5016A9-D137-46E0-A74E-02692ED8C6DC}" presName="sibTrans" presStyleLbl="sibTrans1D1" presStyleIdx="0" presStyleCnt="5"/>
      <dgm:spPr/>
      <dgm:t>
        <a:bodyPr/>
        <a:lstStyle/>
        <a:p>
          <a:endParaRPr lang="en-IN"/>
        </a:p>
      </dgm:t>
    </dgm:pt>
    <dgm:pt modelId="{1809EDA7-EF21-4D49-8521-313E2B50DB82}" type="pres">
      <dgm:prSet presAssocID="{71CA146B-3012-4CAB-BD06-602CBADD799A}" presName="node" presStyleLbl="node1" presStyleIdx="1" presStyleCnt="5">
        <dgm:presLayoutVars>
          <dgm:bulletEnabled val="1"/>
        </dgm:presLayoutVars>
      </dgm:prSet>
      <dgm:spPr/>
      <dgm:t>
        <a:bodyPr/>
        <a:lstStyle/>
        <a:p>
          <a:endParaRPr lang="en-IN"/>
        </a:p>
      </dgm:t>
    </dgm:pt>
    <dgm:pt modelId="{BD624577-DA1B-4C5A-B46D-9D557AD77E1C}" type="pres">
      <dgm:prSet presAssocID="{71CA146B-3012-4CAB-BD06-602CBADD799A}" presName="spNode" presStyleCnt="0"/>
      <dgm:spPr/>
    </dgm:pt>
    <dgm:pt modelId="{1CF0A417-DEE7-46CB-8200-E79B1C21FC99}" type="pres">
      <dgm:prSet presAssocID="{40D19A11-6544-4D65-8025-5E38E6C94672}" presName="sibTrans" presStyleLbl="sibTrans1D1" presStyleIdx="1" presStyleCnt="5"/>
      <dgm:spPr/>
      <dgm:t>
        <a:bodyPr/>
        <a:lstStyle/>
        <a:p>
          <a:endParaRPr lang="en-IN"/>
        </a:p>
      </dgm:t>
    </dgm:pt>
    <dgm:pt modelId="{0AE96167-2BCC-4CB2-91C9-0257643620FD}" type="pres">
      <dgm:prSet presAssocID="{493F2277-14F0-46F4-9C73-926082A2A996}" presName="node" presStyleLbl="node1" presStyleIdx="2" presStyleCnt="5">
        <dgm:presLayoutVars>
          <dgm:bulletEnabled val="1"/>
        </dgm:presLayoutVars>
      </dgm:prSet>
      <dgm:spPr/>
      <dgm:t>
        <a:bodyPr/>
        <a:lstStyle/>
        <a:p>
          <a:endParaRPr lang="en-IN"/>
        </a:p>
      </dgm:t>
    </dgm:pt>
    <dgm:pt modelId="{ACC79AAC-4DF0-44EB-ABBE-6D74AFCE929F}" type="pres">
      <dgm:prSet presAssocID="{493F2277-14F0-46F4-9C73-926082A2A996}" presName="spNode" presStyleCnt="0"/>
      <dgm:spPr/>
    </dgm:pt>
    <dgm:pt modelId="{EF743489-741F-447C-89A4-60020C565141}" type="pres">
      <dgm:prSet presAssocID="{E5EDF85A-B55C-421C-830E-5E196CF520C7}" presName="sibTrans" presStyleLbl="sibTrans1D1" presStyleIdx="2" presStyleCnt="5"/>
      <dgm:spPr/>
      <dgm:t>
        <a:bodyPr/>
        <a:lstStyle/>
        <a:p>
          <a:endParaRPr lang="en-IN"/>
        </a:p>
      </dgm:t>
    </dgm:pt>
    <dgm:pt modelId="{891CF8BA-FD1C-4E5D-9D9E-BB81404904FE}" type="pres">
      <dgm:prSet presAssocID="{3E0A6998-1DAF-44F3-890F-C78C2CF96246}" presName="node" presStyleLbl="node1" presStyleIdx="3" presStyleCnt="5">
        <dgm:presLayoutVars>
          <dgm:bulletEnabled val="1"/>
        </dgm:presLayoutVars>
      </dgm:prSet>
      <dgm:spPr/>
      <dgm:t>
        <a:bodyPr/>
        <a:lstStyle/>
        <a:p>
          <a:endParaRPr lang="en-IN"/>
        </a:p>
      </dgm:t>
    </dgm:pt>
    <dgm:pt modelId="{AB0DAB80-2B29-44FD-A4C0-337AC4F1BF55}" type="pres">
      <dgm:prSet presAssocID="{3E0A6998-1DAF-44F3-890F-C78C2CF96246}" presName="spNode" presStyleCnt="0"/>
      <dgm:spPr/>
    </dgm:pt>
    <dgm:pt modelId="{52482AA1-5D02-4B27-8E1A-475FC3F924DF}" type="pres">
      <dgm:prSet presAssocID="{E6AED2D4-096E-4B2F-8D1C-CF76B2D9F7BD}" presName="sibTrans" presStyleLbl="sibTrans1D1" presStyleIdx="3" presStyleCnt="5"/>
      <dgm:spPr/>
      <dgm:t>
        <a:bodyPr/>
        <a:lstStyle/>
        <a:p>
          <a:endParaRPr lang="en-IN"/>
        </a:p>
      </dgm:t>
    </dgm:pt>
    <dgm:pt modelId="{7D956BB8-5D01-427B-B90F-9F79312B4FE1}" type="pres">
      <dgm:prSet presAssocID="{E4F8D9FD-B14F-4035-9223-C95DD6490517}" presName="node" presStyleLbl="node1" presStyleIdx="4" presStyleCnt="5">
        <dgm:presLayoutVars>
          <dgm:bulletEnabled val="1"/>
        </dgm:presLayoutVars>
      </dgm:prSet>
      <dgm:spPr/>
      <dgm:t>
        <a:bodyPr/>
        <a:lstStyle/>
        <a:p>
          <a:endParaRPr lang="en-IN"/>
        </a:p>
      </dgm:t>
    </dgm:pt>
    <dgm:pt modelId="{5435941B-EA4D-4736-B0E8-CCEAFBAA3263}" type="pres">
      <dgm:prSet presAssocID="{E4F8D9FD-B14F-4035-9223-C95DD6490517}" presName="spNode" presStyleCnt="0"/>
      <dgm:spPr/>
    </dgm:pt>
    <dgm:pt modelId="{73E4B5D3-E192-4195-AF5F-F2799BBB5443}" type="pres">
      <dgm:prSet presAssocID="{89E1E04D-87DC-423C-98A6-5FFC9FC5F72E}" presName="sibTrans" presStyleLbl="sibTrans1D1" presStyleIdx="4" presStyleCnt="5"/>
      <dgm:spPr/>
      <dgm:t>
        <a:bodyPr/>
        <a:lstStyle/>
        <a:p>
          <a:endParaRPr lang="en-IN"/>
        </a:p>
      </dgm:t>
    </dgm:pt>
  </dgm:ptLst>
  <dgm:cxnLst>
    <dgm:cxn modelId="{3620BBF8-F13E-44BC-9118-2B1787F0AB3A}" type="presOf" srcId="{E5EDF85A-B55C-421C-830E-5E196CF520C7}" destId="{EF743489-741F-447C-89A4-60020C565141}" srcOrd="0" destOrd="0" presId="urn:microsoft.com/office/officeart/2005/8/layout/cycle5"/>
    <dgm:cxn modelId="{1BB0C1F5-E032-4BA7-A32B-36B0A98C5F0C}" srcId="{AD03F81A-CDB6-489F-AC21-B750A1A85230}" destId="{C01AA6A7-0EC7-47EB-8477-3E04AEC65081}" srcOrd="0" destOrd="0" parTransId="{84D1BDA3-8C54-4E9F-9732-C01C0D188C87}" sibTransId="{BA5016A9-D137-46E0-A74E-02692ED8C6DC}"/>
    <dgm:cxn modelId="{892013C4-311F-4DBD-836C-8D1BA4028D90}" srcId="{AD03F81A-CDB6-489F-AC21-B750A1A85230}" destId="{493F2277-14F0-46F4-9C73-926082A2A996}" srcOrd="2" destOrd="0" parTransId="{D80CC514-C257-4DE4-B3D9-F94783505DC4}" sibTransId="{E5EDF85A-B55C-421C-830E-5E196CF520C7}"/>
    <dgm:cxn modelId="{AB785854-8881-44FD-A9F7-93CA9193CF49}" srcId="{AD03F81A-CDB6-489F-AC21-B750A1A85230}" destId="{E4F8D9FD-B14F-4035-9223-C95DD6490517}" srcOrd="4" destOrd="0" parTransId="{16798227-3340-493A-A8ED-A859FAC82C48}" sibTransId="{89E1E04D-87DC-423C-98A6-5FFC9FC5F72E}"/>
    <dgm:cxn modelId="{484949E5-4096-4779-90B5-A0E3F3EAACE9}" type="presOf" srcId="{BA5016A9-D137-46E0-A74E-02692ED8C6DC}" destId="{12069F96-0694-4EB7-B54B-7D61B11360CD}" srcOrd="0" destOrd="0" presId="urn:microsoft.com/office/officeart/2005/8/layout/cycle5"/>
    <dgm:cxn modelId="{8C738BB4-A5FD-4C4B-A74A-6B0695FA63BA}" type="presOf" srcId="{40D19A11-6544-4D65-8025-5E38E6C94672}" destId="{1CF0A417-DEE7-46CB-8200-E79B1C21FC99}" srcOrd="0" destOrd="0" presId="urn:microsoft.com/office/officeart/2005/8/layout/cycle5"/>
    <dgm:cxn modelId="{AFDA5BFE-96FD-4A41-8779-833A824C3B7A}" type="presOf" srcId="{493F2277-14F0-46F4-9C73-926082A2A996}" destId="{0AE96167-2BCC-4CB2-91C9-0257643620FD}" srcOrd="0" destOrd="0" presId="urn:microsoft.com/office/officeart/2005/8/layout/cycle5"/>
    <dgm:cxn modelId="{E88711FA-5EF2-4840-8910-CDACDA2A4B84}" srcId="{AD03F81A-CDB6-489F-AC21-B750A1A85230}" destId="{71CA146B-3012-4CAB-BD06-602CBADD799A}" srcOrd="1" destOrd="0" parTransId="{35B249DB-BDA0-470B-BB45-86242703896D}" sibTransId="{40D19A11-6544-4D65-8025-5E38E6C94672}"/>
    <dgm:cxn modelId="{182286AA-5818-4505-886E-57E7140F9B71}" type="presOf" srcId="{E6AED2D4-096E-4B2F-8D1C-CF76B2D9F7BD}" destId="{52482AA1-5D02-4B27-8E1A-475FC3F924DF}" srcOrd="0" destOrd="0" presId="urn:microsoft.com/office/officeart/2005/8/layout/cycle5"/>
    <dgm:cxn modelId="{90C322CD-7A62-4FD2-BF8A-D6F294677BE6}" type="presOf" srcId="{E4F8D9FD-B14F-4035-9223-C95DD6490517}" destId="{7D956BB8-5D01-427B-B90F-9F79312B4FE1}" srcOrd="0" destOrd="0" presId="urn:microsoft.com/office/officeart/2005/8/layout/cycle5"/>
    <dgm:cxn modelId="{59D03ECB-2DCC-4937-B7AC-DECCAD244C7D}" type="presOf" srcId="{89E1E04D-87DC-423C-98A6-5FFC9FC5F72E}" destId="{73E4B5D3-E192-4195-AF5F-F2799BBB5443}" srcOrd="0" destOrd="0" presId="urn:microsoft.com/office/officeart/2005/8/layout/cycle5"/>
    <dgm:cxn modelId="{06BCEF67-6655-43C9-819C-4DC715579528}" type="presOf" srcId="{71CA146B-3012-4CAB-BD06-602CBADD799A}" destId="{1809EDA7-EF21-4D49-8521-313E2B50DB82}" srcOrd="0" destOrd="0" presId="urn:microsoft.com/office/officeart/2005/8/layout/cycle5"/>
    <dgm:cxn modelId="{C4CDF870-1D8D-4E82-9CCD-E74ACA69C7A4}" type="presOf" srcId="{AD03F81A-CDB6-489F-AC21-B750A1A85230}" destId="{66234CFD-A4A8-40E2-8873-D2FEB138D042}" srcOrd="0" destOrd="0" presId="urn:microsoft.com/office/officeart/2005/8/layout/cycle5"/>
    <dgm:cxn modelId="{56CA83AB-D496-40D4-8D35-F0262FCDBE42}" type="presOf" srcId="{3E0A6998-1DAF-44F3-890F-C78C2CF96246}" destId="{891CF8BA-FD1C-4E5D-9D9E-BB81404904FE}" srcOrd="0" destOrd="0" presId="urn:microsoft.com/office/officeart/2005/8/layout/cycle5"/>
    <dgm:cxn modelId="{9E1CAC9E-80DA-4A01-8A0C-135FD050CF91}" type="presOf" srcId="{C01AA6A7-0EC7-47EB-8477-3E04AEC65081}" destId="{E91529B6-1094-42DA-B983-27BB80092C99}" srcOrd="0" destOrd="0" presId="urn:microsoft.com/office/officeart/2005/8/layout/cycle5"/>
    <dgm:cxn modelId="{8A96EB99-0408-4397-946F-E6088E721D3D}" srcId="{AD03F81A-CDB6-489F-AC21-B750A1A85230}" destId="{3E0A6998-1DAF-44F3-890F-C78C2CF96246}" srcOrd="3" destOrd="0" parTransId="{5EDB2106-6079-484C-8FBB-B7F490DB9EE5}" sibTransId="{E6AED2D4-096E-4B2F-8D1C-CF76B2D9F7BD}"/>
    <dgm:cxn modelId="{D4C4B4D0-A43F-4549-9CCF-BBE068594C4D}" type="presParOf" srcId="{66234CFD-A4A8-40E2-8873-D2FEB138D042}" destId="{E91529B6-1094-42DA-B983-27BB80092C99}" srcOrd="0" destOrd="0" presId="urn:microsoft.com/office/officeart/2005/8/layout/cycle5"/>
    <dgm:cxn modelId="{0DA9FF6B-A458-4159-9BF4-A433F8C95BBD}" type="presParOf" srcId="{66234CFD-A4A8-40E2-8873-D2FEB138D042}" destId="{30064770-F476-4FFC-B34B-0B121898F4F2}" srcOrd="1" destOrd="0" presId="urn:microsoft.com/office/officeart/2005/8/layout/cycle5"/>
    <dgm:cxn modelId="{7D221517-1E93-471F-AC54-4304D0A949B0}" type="presParOf" srcId="{66234CFD-A4A8-40E2-8873-D2FEB138D042}" destId="{12069F96-0694-4EB7-B54B-7D61B11360CD}" srcOrd="2" destOrd="0" presId="urn:microsoft.com/office/officeart/2005/8/layout/cycle5"/>
    <dgm:cxn modelId="{C01B5395-4A0A-4B75-A6B4-316001976024}" type="presParOf" srcId="{66234CFD-A4A8-40E2-8873-D2FEB138D042}" destId="{1809EDA7-EF21-4D49-8521-313E2B50DB82}" srcOrd="3" destOrd="0" presId="urn:microsoft.com/office/officeart/2005/8/layout/cycle5"/>
    <dgm:cxn modelId="{23C43622-BB60-4F46-BE44-77DBBF6BAF34}" type="presParOf" srcId="{66234CFD-A4A8-40E2-8873-D2FEB138D042}" destId="{BD624577-DA1B-4C5A-B46D-9D557AD77E1C}" srcOrd="4" destOrd="0" presId="urn:microsoft.com/office/officeart/2005/8/layout/cycle5"/>
    <dgm:cxn modelId="{2C43F231-42B8-4E7F-A775-EDAFA00686BE}" type="presParOf" srcId="{66234CFD-A4A8-40E2-8873-D2FEB138D042}" destId="{1CF0A417-DEE7-46CB-8200-E79B1C21FC99}" srcOrd="5" destOrd="0" presId="urn:microsoft.com/office/officeart/2005/8/layout/cycle5"/>
    <dgm:cxn modelId="{CDABE015-9DBE-4100-A700-AC005C23F887}" type="presParOf" srcId="{66234CFD-A4A8-40E2-8873-D2FEB138D042}" destId="{0AE96167-2BCC-4CB2-91C9-0257643620FD}" srcOrd="6" destOrd="0" presId="urn:microsoft.com/office/officeart/2005/8/layout/cycle5"/>
    <dgm:cxn modelId="{36AA1A7C-0BE1-4E1A-957C-205E5619B1C9}" type="presParOf" srcId="{66234CFD-A4A8-40E2-8873-D2FEB138D042}" destId="{ACC79AAC-4DF0-44EB-ABBE-6D74AFCE929F}" srcOrd="7" destOrd="0" presId="urn:microsoft.com/office/officeart/2005/8/layout/cycle5"/>
    <dgm:cxn modelId="{ABBA4E9C-A1FA-41D6-A573-59DE6CED87FF}" type="presParOf" srcId="{66234CFD-A4A8-40E2-8873-D2FEB138D042}" destId="{EF743489-741F-447C-89A4-60020C565141}" srcOrd="8" destOrd="0" presId="urn:microsoft.com/office/officeart/2005/8/layout/cycle5"/>
    <dgm:cxn modelId="{FCF1630D-3D51-4753-8C38-2A61E1303F9C}" type="presParOf" srcId="{66234CFD-A4A8-40E2-8873-D2FEB138D042}" destId="{891CF8BA-FD1C-4E5D-9D9E-BB81404904FE}" srcOrd="9" destOrd="0" presId="urn:microsoft.com/office/officeart/2005/8/layout/cycle5"/>
    <dgm:cxn modelId="{855527CE-3815-41AA-BD37-0C9E0F8C407F}" type="presParOf" srcId="{66234CFD-A4A8-40E2-8873-D2FEB138D042}" destId="{AB0DAB80-2B29-44FD-A4C0-337AC4F1BF55}" srcOrd="10" destOrd="0" presId="urn:microsoft.com/office/officeart/2005/8/layout/cycle5"/>
    <dgm:cxn modelId="{C52CB0E0-4804-4A47-A18B-08D96F70BB86}" type="presParOf" srcId="{66234CFD-A4A8-40E2-8873-D2FEB138D042}" destId="{52482AA1-5D02-4B27-8E1A-475FC3F924DF}" srcOrd="11" destOrd="0" presId="urn:microsoft.com/office/officeart/2005/8/layout/cycle5"/>
    <dgm:cxn modelId="{43CACA75-ECF4-4658-8E72-8165B47E5E8B}" type="presParOf" srcId="{66234CFD-A4A8-40E2-8873-D2FEB138D042}" destId="{7D956BB8-5D01-427B-B90F-9F79312B4FE1}" srcOrd="12" destOrd="0" presId="urn:microsoft.com/office/officeart/2005/8/layout/cycle5"/>
    <dgm:cxn modelId="{8DECEC00-1716-4BAA-B459-CF7F4EF698C2}" type="presParOf" srcId="{66234CFD-A4A8-40E2-8873-D2FEB138D042}" destId="{5435941B-EA4D-4736-B0E8-CCEAFBAA3263}" srcOrd="13" destOrd="0" presId="urn:microsoft.com/office/officeart/2005/8/layout/cycle5"/>
    <dgm:cxn modelId="{462EC111-0F52-48DA-9A56-0E6AA8845CA7}" type="presParOf" srcId="{66234CFD-A4A8-40E2-8873-D2FEB138D042}" destId="{73E4B5D3-E192-4195-AF5F-F2799BBB5443}"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9C98-029D-44A1-97E7-55D0F9CF8477}">
      <dsp:nvSpPr>
        <dsp:cNvPr id="0" name=""/>
        <dsp:cNvSpPr/>
      </dsp:nvSpPr>
      <dsp:spPr>
        <a:xfrm rot="5400000">
          <a:off x="-106471" y="109396"/>
          <a:ext cx="709811" cy="4968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1.</a:t>
          </a:r>
          <a:endParaRPr lang="en-IN" sz="2400" kern="1200" dirty="0">
            <a:latin typeface="Arial" panose="020B0604020202020204" pitchFamily="34" charset="0"/>
            <a:cs typeface="Arial" panose="020B0604020202020204" pitchFamily="34" charset="0"/>
          </a:endParaRPr>
        </a:p>
      </dsp:txBody>
      <dsp:txXfrm rot="-5400000">
        <a:off x="1" y="251358"/>
        <a:ext cx="496868" cy="212943"/>
      </dsp:txXfrm>
    </dsp:sp>
    <dsp:sp modelId="{2D924F8A-984C-498F-B6CF-ABC56C5A7B5E}">
      <dsp:nvSpPr>
        <dsp:cNvPr id="0" name=""/>
        <dsp:cNvSpPr/>
      </dsp:nvSpPr>
      <dsp:spPr>
        <a:xfrm rot="5400000">
          <a:off x="1465423" y="-968555"/>
          <a:ext cx="461620" cy="239873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Data</a:t>
          </a:r>
          <a:endParaRPr lang="en-IN" sz="1800" kern="1200" dirty="0">
            <a:latin typeface="Arial" panose="020B0604020202020204" pitchFamily="34" charset="0"/>
            <a:cs typeface="Arial" panose="020B0604020202020204" pitchFamily="34" charset="0"/>
          </a:endParaRPr>
        </a:p>
      </dsp:txBody>
      <dsp:txXfrm rot="-5400000">
        <a:off x="496868" y="22534"/>
        <a:ext cx="2376197" cy="416552"/>
      </dsp:txXfrm>
    </dsp:sp>
    <dsp:sp modelId="{56F8F78E-79BA-42FB-B5D8-AB8A48181886}">
      <dsp:nvSpPr>
        <dsp:cNvPr id="0" name=""/>
        <dsp:cNvSpPr/>
      </dsp:nvSpPr>
      <dsp:spPr>
        <a:xfrm rot="5400000">
          <a:off x="-106471" y="658242"/>
          <a:ext cx="709811" cy="4968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2.</a:t>
          </a:r>
          <a:endParaRPr lang="en-IN" sz="2400" kern="1200" dirty="0">
            <a:latin typeface="Arial" panose="020B0604020202020204" pitchFamily="34" charset="0"/>
            <a:cs typeface="Arial" panose="020B0604020202020204" pitchFamily="34" charset="0"/>
          </a:endParaRPr>
        </a:p>
      </dsp:txBody>
      <dsp:txXfrm rot="-5400000">
        <a:off x="1" y="800204"/>
        <a:ext cx="496868" cy="212943"/>
      </dsp:txXfrm>
    </dsp:sp>
    <dsp:sp modelId="{097F9F90-B92A-4482-BE62-6504CE28E2C7}">
      <dsp:nvSpPr>
        <dsp:cNvPr id="0" name=""/>
        <dsp:cNvSpPr/>
      </dsp:nvSpPr>
      <dsp:spPr>
        <a:xfrm rot="5400000">
          <a:off x="1465545" y="-416906"/>
          <a:ext cx="461377" cy="239873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Variables</a:t>
          </a:r>
          <a:endParaRPr lang="en-IN" sz="1800" kern="1200" dirty="0">
            <a:latin typeface="Arial" panose="020B0604020202020204" pitchFamily="34" charset="0"/>
            <a:cs typeface="Arial" panose="020B0604020202020204" pitchFamily="34" charset="0"/>
          </a:endParaRPr>
        </a:p>
      </dsp:txBody>
      <dsp:txXfrm rot="-5400000">
        <a:off x="496869" y="574293"/>
        <a:ext cx="2376208" cy="416331"/>
      </dsp:txXfrm>
    </dsp:sp>
    <dsp:sp modelId="{855C971C-ADA8-4756-A3C4-68F81B4EB76F}">
      <dsp:nvSpPr>
        <dsp:cNvPr id="0" name=""/>
        <dsp:cNvSpPr/>
      </dsp:nvSpPr>
      <dsp:spPr>
        <a:xfrm rot="5400000">
          <a:off x="-106471" y="1207089"/>
          <a:ext cx="709811" cy="4968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3.</a:t>
          </a:r>
          <a:endParaRPr lang="en-IN" sz="2400" kern="1200" dirty="0">
            <a:latin typeface="Arial" panose="020B0604020202020204" pitchFamily="34" charset="0"/>
            <a:cs typeface="Arial" panose="020B0604020202020204" pitchFamily="34" charset="0"/>
          </a:endParaRPr>
        </a:p>
      </dsp:txBody>
      <dsp:txXfrm rot="-5400000">
        <a:off x="1" y="1349051"/>
        <a:ext cx="496868" cy="212943"/>
      </dsp:txXfrm>
    </dsp:sp>
    <dsp:sp modelId="{D7A24EFC-94A9-4CB3-ACB1-2417B66F31D2}">
      <dsp:nvSpPr>
        <dsp:cNvPr id="0" name=""/>
        <dsp:cNvSpPr/>
      </dsp:nvSpPr>
      <dsp:spPr>
        <a:xfrm rot="5400000">
          <a:off x="1465545" y="131940"/>
          <a:ext cx="461377" cy="239873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Control Flow</a:t>
          </a:r>
          <a:endParaRPr lang="en-IN" sz="1800" kern="1200" dirty="0">
            <a:latin typeface="Arial" panose="020B0604020202020204" pitchFamily="34" charset="0"/>
            <a:cs typeface="Arial" panose="020B0604020202020204" pitchFamily="34" charset="0"/>
          </a:endParaRPr>
        </a:p>
      </dsp:txBody>
      <dsp:txXfrm rot="-5400000">
        <a:off x="496869" y="1123140"/>
        <a:ext cx="2376208" cy="416331"/>
      </dsp:txXfrm>
    </dsp:sp>
    <dsp:sp modelId="{F974EC4A-CF5D-49DB-991A-1401D435CA8C}">
      <dsp:nvSpPr>
        <dsp:cNvPr id="0" name=""/>
        <dsp:cNvSpPr/>
      </dsp:nvSpPr>
      <dsp:spPr>
        <a:xfrm rot="5400000">
          <a:off x="-106471" y="1755935"/>
          <a:ext cx="709811" cy="4968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4.</a:t>
          </a:r>
          <a:endParaRPr lang="en-IN" sz="2400" kern="1200" dirty="0">
            <a:latin typeface="Arial" panose="020B0604020202020204" pitchFamily="34" charset="0"/>
            <a:cs typeface="Arial" panose="020B0604020202020204" pitchFamily="34" charset="0"/>
          </a:endParaRPr>
        </a:p>
      </dsp:txBody>
      <dsp:txXfrm rot="-5400000">
        <a:off x="1" y="1897897"/>
        <a:ext cx="496868" cy="212943"/>
      </dsp:txXfrm>
    </dsp:sp>
    <dsp:sp modelId="{8FA6D4C4-E1F7-4E40-8CD7-436BC420A892}">
      <dsp:nvSpPr>
        <dsp:cNvPr id="0" name=""/>
        <dsp:cNvSpPr/>
      </dsp:nvSpPr>
      <dsp:spPr>
        <a:xfrm rot="5400000">
          <a:off x="1465545" y="680786"/>
          <a:ext cx="461377" cy="239873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Functions</a:t>
          </a:r>
          <a:endParaRPr lang="en-IN" sz="1800" kern="1200" dirty="0">
            <a:latin typeface="Arial" panose="020B0604020202020204" pitchFamily="34" charset="0"/>
            <a:cs typeface="Arial" panose="020B0604020202020204" pitchFamily="34" charset="0"/>
          </a:endParaRPr>
        </a:p>
      </dsp:txBody>
      <dsp:txXfrm rot="-5400000">
        <a:off x="496869" y="1671986"/>
        <a:ext cx="2376208" cy="416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529B6-1094-42DA-B983-27BB80092C99}">
      <dsp:nvSpPr>
        <dsp:cNvPr id="0" name=""/>
        <dsp:cNvSpPr/>
      </dsp:nvSpPr>
      <dsp:spPr>
        <a:xfrm>
          <a:off x="1735983" y="1989"/>
          <a:ext cx="974929" cy="6337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START</a:t>
          </a:r>
          <a:endParaRPr lang="en-IN" sz="1300" kern="1200" dirty="0"/>
        </a:p>
      </dsp:txBody>
      <dsp:txXfrm>
        <a:off x="1766918" y="32924"/>
        <a:ext cx="913059" cy="571834"/>
      </dsp:txXfrm>
    </dsp:sp>
    <dsp:sp modelId="{12069F96-0694-4EB7-B54B-7D61B11360CD}">
      <dsp:nvSpPr>
        <dsp:cNvPr id="0" name=""/>
        <dsp:cNvSpPr/>
      </dsp:nvSpPr>
      <dsp:spPr>
        <a:xfrm>
          <a:off x="956459" y="318842"/>
          <a:ext cx="2533976" cy="2533976"/>
        </a:xfrm>
        <a:custGeom>
          <a:avLst/>
          <a:gdLst/>
          <a:ahLst/>
          <a:cxnLst/>
          <a:rect l="0" t="0" r="0" b="0"/>
          <a:pathLst>
            <a:path>
              <a:moveTo>
                <a:pt x="1885284" y="161108"/>
              </a:moveTo>
              <a:arcTo wR="1266988" hR="1266988" stAng="17952571" swAng="121291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09EDA7-EF21-4D49-8521-313E2B50DB82}">
      <dsp:nvSpPr>
        <dsp:cNvPr id="0" name=""/>
        <dsp:cNvSpPr/>
      </dsp:nvSpPr>
      <dsp:spPr>
        <a:xfrm>
          <a:off x="2940960" y="877457"/>
          <a:ext cx="974929" cy="6337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INPUT</a:t>
          </a:r>
          <a:endParaRPr lang="en-IN" sz="1300" kern="1200" dirty="0"/>
        </a:p>
      </dsp:txBody>
      <dsp:txXfrm>
        <a:off x="2971895" y="908392"/>
        <a:ext cx="913059" cy="571834"/>
      </dsp:txXfrm>
    </dsp:sp>
    <dsp:sp modelId="{1CF0A417-DEE7-46CB-8200-E79B1C21FC99}">
      <dsp:nvSpPr>
        <dsp:cNvPr id="0" name=""/>
        <dsp:cNvSpPr/>
      </dsp:nvSpPr>
      <dsp:spPr>
        <a:xfrm>
          <a:off x="956459" y="318842"/>
          <a:ext cx="2533976" cy="2533976"/>
        </a:xfrm>
        <a:custGeom>
          <a:avLst/>
          <a:gdLst/>
          <a:ahLst/>
          <a:cxnLst/>
          <a:rect l="0" t="0" r="0" b="0"/>
          <a:pathLst>
            <a:path>
              <a:moveTo>
                <a:pt x="2530948" y="1354527"/>
              </a:moveTo>
              <a:arcTo wR="1266988" hR="1266988" stAng="21837711" swAng="1360788"/>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AE96167-2BCC-4CB2-91C9-0257643620FD}">
      <dsp:nvSpPr>
        <dsp:cNvPr id="0" name=""/>
        <dsp:cNvSpPr/>
      </dsp:nvSpPr>
      <dsp:spPr>
        <a:xfrm>
          <a:off x="2480700" y="2293993"/>
          <a:ext cx="974929" cy="6337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PROCESS</a:t>
          </a:r>
          <a:endParaRPr lang="en-IN" sz="1300" kern="1200" dirty="0"/>
        </a:p>
      </dsp:txBody>
      <dsp:txXfrm>
        <a:off x="2511635" y="2324928"/>
        <a:ext cx="913059" cy="571834"/>
      </dsp:txXfrm>
    </dsp:sp>
    <dsp:sp modelId="{EF743489-741F-447C-89A4-60020C565141}">
      <dsp:nvSpPr>
        <dsp:cNvPr id="0" name=""/>
        <dsp:cNvSpPr/>
      </dsp:nvSpPr>
      <dsp:spPr>
        <a:xfrm>
          <a:off x="956459" y="318842"/>
          <a:ext cx="2533976" cy="2533976"/>
        </a:xfrm>
        <a:custGeom>
          <a:avLst/>
          <a:gdLst/>
          <a:ahLst/>
          <a:cxnLst/>
          <a:rect l="0" t="0" r="0" b="0"/>
          <a:pathLst>
            <a:path>
              <a:moveTo>
                <a:pt x="1422745" y="2524365"/>
              </a:moveTo>
              <a:arcTo wR="1266988" hR="1266988" stAng="4976308" swAng="847384"/>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1CF8BA-FD1C-4E5D-9D9E-BB81404904FE}">
      <dsp:nvSpPr>
        <dsp:cNvPr id="0" name=""/>
        <dsp:cNvSpPr/>
      </dsp:nvSpPr>
      <dsp:spPr>
        <a:xfrm>
          <a:off x="991266" y="2293993"/>
          <a:ext cx="974929" cy="6337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OUTPUT</a:t>
          </a:r>
          <a:endParaRPr lang="en-IN" sz="1300" kern="1200" dirty="0"/>
        </a:p>
      </dsp:txBody>
      <dsp:txXfrm>
        <a:off x="1022201" y="2324928"/>
        <a:ext cx="913059" cy="571834"/>
      </dsp:txXfrm>
    </dsp:sp>
    <dsp:sp modelId="{52482AA1-5D02-4B27-8E1A-475FC3F924DF}">
      <dsp:nvSpPr>
        <dsp:cNvPr id="0" name=""/>
        <dsp:cNvSpPr/>
      </dsp:nvSpPr>
      <dsp:spPr>
        <a:xfrm>
          <a:off x="956459" y="318842"/>
          <a:ext cx="2533976" cy="2533976"/>
        </a:xfrm>
        <a:custGeom>
          <a:avLst/>
          <a:gdLst/>
          <a:ahLst/>
          <a:cxnLst/>
          <a:rect l="0" t="0" r="0" b="0"/>
          <a:pathLst>
            <a:path>
              <a:moveTo>
                <a:pt x="134517" y="1835116"/>
              </a:moveTo>
              <a:arcTo wR="1266988" hR="1266988" stAng="9201502" swAng="1360788"/>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D956BB8-5D01-427B-B90F-9F79312B4FE1}">
      <dsp:nvSpPr>
        <dsp:cNvPr id="0" name=""/>
        <dsp:cNvSpPr/>
      </dsp:nvSpPr>
      <dsp:spPr>
        <a:xfrm>
          <a:off x="531005" y="877457"/>
          <a:ext cx="974929" cy="6337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STOP</a:t>
          </a:r>
          <a:endParaRPr lang="en-IN" sz="1300" kern="1200" dirty="0"/>
        </a:p>
      </dsp:txBody>
      <dsp:txXfrm>
        <a:off x="561940" y="908392"/>
        <a:ext cx="913059" cy="571834"/>
      </dsp:txXfrm>
    </dsp:sp>
    <dsp:sp modelId="{73E4B5D3-E192-4195-AF5F-F2799BBB5443}">
      <dsp:nvSpPr>
        <dsp:cNvPr id="0" name=""/>
        <dsp:cNvSpPr/>
      </dsp:nvSpPr>
      <dsp:spPr>
        <a:xfrm>
          <a:off x="956459" y="318842"/>
          <a:ext cx="2533976" cy="2533976"/>
        </a:xfrm>
        <a:custGeom>
          <a:avLst/>
          <a:gdLst/>
          <a:ahLst/>
          <a:cxnLst/>
          <a:rect l="0" t="0" r="0" b="0"/>
          <a:pathLst>
            <a:path>
              <a:moveTo>
                <a:pt x="304645" y="442879"/>
              </a:moveTo>
              <a:arcTo wR="1266988" hR="1266988" stAng="13234518" swAng="121291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10/22/2020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10/22/2020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10/22/2020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10/22/2020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10/22/2020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10/22/2020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457200"/>
            <a:ext cx="6553200" cy="1828800"/>
          </a:xfrm>
        </p:spPr>
        <p:txBody>
          <a:bodyPr>
            <a:normAutofit/>
          </a:bodyPr>
          <a:lstStyle/>
          <a:p>
            <a:pPr algn="ctr"/>
            <a:r>
              <a:rPr lang="en-US" b="1" dirty="0" smtClean="0"/>
              <a:t>SCSA1104-</a:t>
            </a:r>
            <a:br>
              <a:rPr lang="en-US" b="1" dirty="0" smtClean="0"/>
            </a:br>
            <a:r>
              <a:rPr lang="en-US" b="1" dirty="0" smtClean="0"/>
              <a:t>Problem Solving Technique with C and C++</a:t>
            </a:r>
            <a:endParaRPr lang="en-US" b="1" dirty="0"/>
          </a:p>
        </p:txBody>
      </p:sp>
      <p:sp>
        <p:nvSpPr>
          <p:cNvPr id="3" name="Subtitle 2"/>
          <p:cNvSpPr>
            <a:spLocks noGrp="1"/>
          </p:cNvSpPr>
          <p:nvPr>
            <p:ph type="subTitle" idx="1"/>
          </p:nvPr>
        </p:nvSpPr>
        <p:spPr/>
        <p:txBody>
          <a:bodyPr>
            <a:normAutofit fontScale="85000" lnSpcReduction="20000"/>
          </a:bodyPr>
          <a:lstStyle/>
          <a:p>
            <a:pPr algn="ctr"/>
            <a:r>
              <a:rPr lang="en-US" dirty="0" smtClean="0"/>
              <a:t>By </a:t>
            </a:r>
          </a:p>
          <a:p>
            <a:pPr algn="ctr"/>
            <a:r>
              <a:rPr lang="en-US" dirty="0" err="1" smtClean="0"/>
              <a:t>Dr.T.Judgi</a:t>
            </a:r>
            <a:r>
              <a:rPr lang="en-US" dirty="0" smtClean="0"/>
              <a:t>,</a:t>
            </a:r>
          </a:p>
          <a:p>
            <a:pPr algn="ctr"/>
            <a:r>
              <a:rPr lang="en-US" dirty="0" smtClean="0"/>
              <a:t>Associate Professor,</a:t>
            </a:r>
          </a:p>
          <a:p>
            <a:pPr algn="ctr"/>
            <a:r>
              <a:rPr lang="en-US" dirty="0" smtClean="0"/>
              <a:t>Department of Computer Science and Engineering</a:t>
            </a:r>
          </a:p>
          <a:p>
            <a:pPr algn="ctr"/>
            <a:r>
              <a:rPr lang="en-US" dirty="0" err="1" smtClean="0"/>
              <a:t>Sathyabama</a:t>
            </a:r>
            <a:r>
              <a:rPr lang="en-US" dirty="0" smtClean="0"/>
              <a:t> Institute of Science and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33400"/>
          </a:xfrm>
        </p:spPr>
        <p:txBody>
          <a:bodyPr>
            <a:normAutofit fontScale="90000"/>
          </a:bodyPr>
          <a:lstStyle/>
          <a:p>
            <a:pPr algn="ctr"/>
            <a:r>
              <a:rPr lang="en-US" dirty="0" smtClean="0"/>
              <a:t>Algorithm to prepare a coffee</a:t>
            </a:r>
            <a:endParaRPr lang="en-IN" dirty="0"/>
          </a:p>
        </p:txBody>
      </p:sp>
      <p:sp>
        <p:nvSpPr>
          <p:cNvPr id="3" name="Content Placeholder 2"/>
          <p:cNvSpPr>
            <a:spLocks noGrp="1"/>
          </p:cNvSpPr>
          <p:nvPr>
            <p:ph sz="quarter" idx="1"/>
          </p:nvPr>
        </p:nvSpPr>
        <p:spPr>
          <a:xfrm>
            <a:off x="457200" y="914400"/>
            <a:ext cx="8229600" cy="5559552"/>
          </a:xfrm>
        </p:spPr>
        <p:txBody>
          <a:bodyPr/>
          <a:lstStyle/>
          <a:p>
            <a:pPr>
              <a:lnSpc>
                <a:spcPct val="150000"/>
              </a:lnSpc>
            </a:pPr>
            <a:r>
              <a:rPr lang="en-US" sz="1800" b="1" dirty="0" smtClean="0">
                <a:latin typeface="Arial" panose="020B0604020202020204" pitchFamily="34" charset="0"/>
                <a:cs typeface="Arial" panose="020B0604020202020204" pitchFamily="34" charset="0"/>
              </a:rPr>
              <a:t>Step 1: </a:t>
            </a:r>
            <a:r>
              <a:rPr lang="en-US" sz="1800" dirty="0" smtClean="0">
                <a:latin typeface="Arial" panose="020B0604020202020204" pitchFamily="34" charset="0"/>
                <a:cs typeface="Arial" panose="020B0604020202020204" pitchFamily="34" charset="0"/>
              </a:rPr>
              <a:t>start</a:t>
            </a:r>
          </a:p>
          <a:p>
            <a:pPr>
              <a:lnSpc>
                <a:spcPct val="150000"/>
              </a:lnSpc>
            </a:pPr>
            <a:r>
              <a:rPr lang="en-US" sz="1800" b="1" dirty="0" smtClean="0">
                <a:latin typeface="Arial" panose="020B0604020202020204" pitchFamily="34" charset="0"/>
                <a:cs typeface="Arial" panose="020B0604020202020204" pitchFamily="34" charset="0"/>
              </a:rPr>
              <a:t>Step 2: </a:t>
            </a:r>
            <a:r>
              <a:rPr lang="en-US" sz="1800" dirty="0" smtClean="0">
                <a:latin typeface="Arial" panose="020B0604020202020204" pitchFamily="34" charset="0"/>
                <a:cs typeface="Arial" panose="020B0604020202020204" pitchFamily="34" charset="0"/>
              </a:rPr>
              <a:t>take 1 cup of milk, 1tsp coffee powder   </a:t>
            </a:r>
          </a:p>
          <a:p>
            <a:pPr marL="0" indent="0">
              <a:lnSpc>
                <a:spcPct val="150000"/>
              </a:lnSpc>
              <a:buNone/>
            </a:pPr>
            <a:r>
              <a:rPr lang="en-US" sz="1800" dirty="0" smtClean="0">
                <a:latin typeface="Arial" panose="020B0604020202020204" pitchFamily="34" charset="0"/>
                <a:cs typeface="Arial" panose="020B0604020202020204" pitchFamily="34" charset="0"/>
              </a:rPr>
              <a:t>                 and sugar  -&gt; </a:t>
            </a:r>
            <a:r>
              <a:rPr lang="en-US" sz="1800" dirty="0" smtClean="0">
                <a:solidFill>
                  <a:srgbClr val="FF0000"/>
                </a:solidFill>
                <a:latin typeface="Arial" panose="020B0604020202020204" pitchFamily="34" charset="0"/>
                <a:cs typeface="Arial" panose="020B0604020202020204" pitchFamily="34" charset="0"/>
              </a:rPr>
              <a:t>input </a:t>
            </a:r>
          </a:p>
          <a:p>
            <a:pPr>
              <a:lnSpc>
                <a:spcPct val="150000"/>
              </a:lnSpc>
            </a:pPr>
            <a:r>
              <a:rPr lang="en-US" sz="1800" b="1" dirty="0" smtClean="0">
                <a:latin typeface="Arial" panose="020B0604020202020204" pitchFamily="34" charset="0"/>
                <a:cs typeface="Arial" panose="020B0604020202020204" pitchFamily="34" charset="0"/>
              </a:rPr>
              <a:t>Step 3: </a:t>
            </a:r>
            <a:r>
              <a:rPr lang="en-US" sz="1800" dirty="0" smtClean="0">
                <a:latin typeface="Arial" panose="020B0604020202020204" pitchFamily="34" charset="0"/>
                <a:cs typeface="Arial" panose="020B0604020202020204" pitchFamily="34" charset="0"/>
              </a:rPr>
              <a:t>Heat up a cup of milk</a:t>
            </a:r>
          </a:p>
          <a:p>
            <a:pPr>
              <a:lnSpc>
                <a:spcPct val="150000"/>
              </a:lnSpc>
            </a:pPr>
            <a:r>
              <a:rPr lang="en-US" sz="1800" b="1" dirty="0" smtClean="0">
                <a:latin typeface="Arial" panose="020B0604020202020204" pitchFamily="34" charset="0"/>
                <a:cs typeface="Arial" panose="020B0604020202020204" pitchFamily="34" charset="0"/>
              </a:rPr>
              <a:t>Step 4: </a:t>
            </a:r>
            <a:r>
              <a:rPr lang="en-US" sz="1800" dirty="0" smtClean="0">
                <a:latin typeface="Arial" panose="020B0604020202020204" pitchFamily="34" charset="0"/>
                <a:cs typeface="Arial" panose="020B0604020202020204" pitchFamily="34" charset="0"/>
              </a:rPr>
              <a:t>Add 1 </a:t>
            </a:r>
            <a:r>
              <a:rPr lang="en-US" sz="1800" dirty="0" err="1" smtClean="0">
                <a:latin typeface="Arial" panose="020B0604020202020204" pitchFamily="34" charset="0"/>
                <a:cs typeface="Arial" panose="020B0604020202020204" pitchFamily="34" charset="0"/>
              </a:rPr>
              <a:t>tsp</a:t>
            </a:r>
            <a:r>
              <a:rPr lang="en-US" sz="1800" dirty="0" smtClean="0">
                <a:latin typeface="Arial" panose="020B0604020202020204" pitchFamily="34" charset="0"/>
                <a:cs typeface="Arial" panose="020B0604020202020204" pitchFamily="34" charset="0"/>
              </a:rPr>
              <a:t> of coffee powder and sugar to a    </a:t>
            </a:r>
          </a:p>
          <a:p>
            <a:pPr marL="0" indent="0">
              <a:lnSpc>
                <a:spcPct val="150000"/>
              </a:lnSpc>
              <a:buNone/>
            </a:pPr>
            <a:r>
              <a:rPr lang="en-US" sz="1800" dirty="0" smtClean="0">
                <a:latin typeface="Arial" panose="020B0604020202020204" pitchFamily="34" charset="0"/>
                <a:cs typeface="Arial" panose="020B0604020202020204" pitchFamily="34" charset="0"/>
              </a:rPr>
              <a:t>                 mug</a:t>
            </a:r>
          </a:p>
          <a:p>
            <a:pPr>
              <a:lnSpc>
                <a:spcPct val="150000"/>
              </a:lnSpc>
            </a:pPr>
            <a:r>
              <a:rPr lang="en-US" sz="1800" b="1" dirty="0" smtClean="0">
                <a:latin typeface="Arial" panose="020B0604020202020204" pitchFamily="34" charset="0"/>
                <a:cs typeface="Arial" panose="020B0604020202020204" pitchFamily="34" charset="0"/>
              </a:rPr>
              <a:t>Step 5: </a:t>
            </a:r>
            <a:r>
              <a:rPr lang="en-US" sz="1800" dirty="0" smtClean="0">
                <a:latin typeface="Arial" panose="020B0604020202020204" pitchFamily="34" charset="0"/>
                <a:cs typeface="Arial" panose="020B0604020202020204" pitchFamily="34" charset="0"/>
              </a:rPr>
              <a:t>pour the hot milk into a mug and mix well        </a:t>
            </a:r>
          </a:p>
          <a:p>
            <a:pPr marL="0" indent="0">
              <a:lnSpc>
                <a:spcPct val="150000"/>
              </a:lnSpc>
              <a:buNone/>
            </a:pPr>
            <a:r>
              <a:rPr lang="en-US" sz="1800" dirty="0" smtClean="0">
                <a:latin typeface="Arial" panose="020B0604020202020204" pitchFamily="34" charset="0"/>
                <a:cs typeface="Arial" panose="020B0604020202020204" pitchFamily="34" charset="0"/>
                <a:sym typeface="Wingdings" panose="05000000000000000000" pitchFamily="2" charset="2"/>
              </a:rPr>
              <a:t>                    </a:t>
            </a:r>
            <a:r>
              <a:rPr lang="en-US" sz="1800" dirty="0" smtClean="0">
                <a:solidFill>
                  <a:srgbClr val="FF0000"/>
                </a:solidFill>
                <a:latin typeface="Arial" panose="020B0604020202020204" pitchFamily="34" charset="0"/>
                <a:cs typeface="Arial" panose="020B0604020202020204" pitchFamily="34" charset="0"/>
                <a:sym typeface="Wingdings" panose="05000000000000000000" pitchFamily="2" charset="2"/>
              </a:rPr>
              <a:t>steps 2,3,4 are process</a:t>
            </a:r>
            <a:endParaRPr lang="en-US" sz="1800" dirty="0" smtClean="0">
              <a:solidFill>
                <a:srgbClr val="FF0000"/>
              </a:solidFill>
              <a:latin typeface="Arial" panose="020B0604020202020204" pitchFamily="34" charset="0"/>
              <a:cs typeface="Arial" panose="020B0604020202020204" pitchFamily="34" charset="0"/>
            </a:endParaRPr>
          </a:p>
          <a:p>
            <a:pPr>
              <a:lnSpc>
                <a:spcPct val="150000"/>
              </a:lnSpc>
            </a:pPr>
            <a:r>
              <a:rPr lang="en-US" sz="1800" b="1" dirty="0" smtClean="0">
                <a:latin typeface="Arial" panose="020B0604020202020204" pitchFamily="34" charset="0"/>
                <a:cs typeface="Arial" panose="020B0604020202020204" pitchFamily="34" charset="0"/>
              </a:rPr>
              <a:t>Step 6: </a:t>
            </a:r>
            <a:r>
              <a:rPr lang="en-US" sz="1800" dirty="0" smtClean="0">
                <a:latin typeface="Arial" panose="020B0604020202020204" pitchFamily="34" charset="0"/>
                <a:cs typeface="Arial" panose="020B0604020202020204" pitchFamily="34" charset="0"/>
              </a:rPr>
              <a:t>Drink coffee -&gt; </a:t>
            </a:r>
            <a:r>
              <a:rPr lang="en-US" sz="1800" dirty="0" smtClean="0">
                <a:solidFill>
                  <a:srgbClr val="FF0000"/>
                </a:solidFill>
                <a:latin typeface="Arial" panose="020B0604020202020204" pitchFamily="34" charset="0"/>
                <a:cs typeface="Arial" panose="020B0604020202020204" pitchFamily="34" charset="0"/>
              </a:rPr>
              <a:t>output</a:t>
            </a:r>
          </a:p>
          <a:p>
            <a:pPr>
              <a:lnSpc>
                <a:spcPct val="150000"/>
              </a:lnSpc>
            </a:pPr>
            <a:r>
              <a:rPr lang="en-US" sz="1800" b="1" dirty="0" smtClean="0">
                <a:latin typeface="Arial" panose="020B0604020202020204" pitchFamily="34" charset="0"/>
                <a:cs typeface="Arial" panose="020B0604020202020204" pitchFamily="34" charset="0"/>
              </a:rPr>
              <a:t>Step 7: </a:t>
            </a:r>
            <a:r>
              <a:rPr lang="en-US" sz="1800" dirty="0" smtClean="0">
                <a:latin typeface="Arial" panose="020B0604020202020204" pitchFamily="34" charset="0"/>
                <a:cs typeface="Arial" panose="020B0604020202020204" pitchFamily="34" charset="0"/>
              </a:rPr>
              <a:t>stop</a:t>
            </a:r>
          </a:p>
          <a:p>
            <a:endParaRPr lang="en-US" dirty="0" smtClean="0"/>
          </a:p>
          <a:p>
            <a:endParaRPr lang="en-US" dirty="0" smtClean="0"/>
          </a:p>
          <a:p>
            <a:endParaRPr lang="en-IN" dirty="0"/>
          </a:p>
        </p:txBody>
      </p:sp>
    </p:spTree>
    <p:extLst>
      <p:ext uri="{BB962C8B-B14F-4D97-AF65-F5344CB8AC3E}">
        <p14:creationId xmlns:p14="http://schemas.microsoft.com/office/powerpoint/2010/main" val="2768978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print a message</a:t>
            </a:r>
            <a:endParaRPr lang="en-IN" dirty="0"/>
          </a:p>
        </p:txBody>
      </p:sp>
      <p:sp>
        <p:nvSpPr>
          <p:cNvPr id="3" name="Content Placeholder 2"/>
          <p:cNvSpPr>
            <a:spLocks noGrp="1"/>
          </p:cNvSpPr>
          <p:nvPr>
            <p:ph sz="quarter" idx="1"/>
          </p:nvPr>
        </p:nvSpPr>
        <p:spPr/>
        <p:txBody>
          <a:bodyPr/>
          <a:lstStyle/>
          <a:p>
            <a:pPr marL="0" indent="0">
              <a:buNone/>
            </a:pPr>
            <a:r>
              <a:rPr lang="en-US" dirty="0" smtClean="0">
                <a:solidFill>
                  <a:schemeClr val="accent1">
                    <a:lumMod val="75000"/>
                  </a:schemeClr>
                </a:solidFill>
              </a:rPr>
              <a:t>Write </a:t>
            </a:r>
            <a:r>
              <a:rPr lang="en-US" dirty="0">
                <a:solidFill>
                  <a:schemeClr val="accent1">
                    <a:lumMod val="75000"/>
                  </a:schemeClr>
                </a:solidFill>
              </a:rPr>
              <a:t>an algorithm to print “Good Morning”</a:t>
            </a:r>
          </a:p>
          <a:p>
            <a:r>
              <a:rPr lang="en-US" dirty="0" smtClean="0"/>
              <a:t>1. start</a:t>
            </a:r>
          </a:p>
          <a:p>
            <a:r>
              <a:rPr lang="en-US" dirty="0" smtClean="0"/>
              <a:t>2. print “Good morning”</a:t>
            </a:r>
          </a:p>
          <a:p>
            <a:r>
              <a:rPr lang="en-US" dirty="0" smtClean="0"/>
              <a:t>3. stop</a:t>
            </a:r>
            <a:endParaRPr lang="en-IN" dirty="0"/>
          </a:p>
        </p:txBody>
      </p:sp>
    </p:spTree>
    <p:extLst>
      <p:ext uri="{BB962C8B-B14F-4D97-AF65-F5344CB8AC3E}">
        <p14:creationId xmlns:p14="http://schemas.microsoft.com/office/powerpoint/2010/main" val="3066662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62000"/>
          </a:xfrm>
        </p:spPr>
        <p:txBody>
          <a:bodyPr>
            <a:normAutofit fontScale="90000"/>
          </a:bodyPr>
          <a:lstStyle/>
          <a:p>
            <a:pPr algn="ctr"/>
            <a:r>
              <a:rPr lang="en-US" b="1" dirty="0" smtClean="0"/>
              <a:t/>
            </a:r>
            <a:br>
              <a:rPr lang="en-US" b="1" dirty="0" smtClean="0"/>
            </a:br>
            <a:r>
              <a:rPr lang="en-US" b="1" dirty="0" smtClean="0"/>
              <a:t>Algorithm</a:t>
            </a:r>
            <a:r>
              <a:rPr lang="en-US" dirty="0"/>
              <a:t/>
            </a:r>
            <a:br>
              <a:rPr lang="en-US" dirty="0"/>
            </a:br>
            <a:endParaRPr lang="en-IN" dirty="0"/>
          </a:p>
        </p:txBody>
      </p:sp>
      <p:sp>
        <p:nvSpPr>
          <p:cNvPr id="3" name="Content Placeholder 2"/>
          <p:cNvSpPr>
            <a:spLocks noGrp="1"/>
          </p:cNvSpPr>
          <p:nvPr>
            <p:ph sz="quarter" idx="1"/>
          </p:nvPr>
        </p:nvSpPr>
        <p:spPr>
          <a:xfrm>
            <a:off x="304800" y="1219200"/>
            <a:ext cx="7467600" cy="4873752"/>
          </a:xfrm>
        </p:spPr>
        <p:txBody>
          <a:bodyPr/>
          <a:lstStyle/>
          <a:p>
            <a:pPr marL="0" indent="0" algn="just">
              <a:buNone/>
            </a:pPr>
            <a:r>
              <a:rPr lang="en-US" dirty="0" smtClean="0">
                <a:solidFill>
                  <a:schemeClr val="accent1">
                    <a:lumMod val="75000"/>
                  </a:schemeClr>
                </a:solidFill>
              </a:rPr>
              <a:t>Write </a:t>
            </a:r>
            <a:r>
              <a:rPr lang="en-US" dirty="0">
                <a:solidFill>
                  <a:schemeClr val="accent1">
                    <a:lumMod val="75000"/>
                  </a:schemeClr>
                </a:solidFill>
              </a:rPr>
              <a:t>an algorithm to print </a:t>
            </a:r>
            <a:r>
              <a:rPr lang="en-US" dirty="0" smtClean="0">
                <a:solidFill>
                  <a:schemeClr val="accent1">
                    <a:lumMod val="75000"/>
                  </a:schemeClr>
                </a:solidFill>
              </a:rPr>
              <a:t>your department name</a:t>
            </a:r>
          </a:p>
          <a:p>
            <a:pPr marL="0" indent="0" algn="just">
              <a:buNone/>
            </a:pPr>
            <a:r>
              <a:rPr lang="en-US" b="1" dirty="0" smtClean="0"/>
              <a:t>Step 1: </a:t>
            </a:r>
            <a:r>
              <a:rPr lang="en-US" dirty="0" smtClean="0"/>
              <a:t>Start</a:t>
            </a:r>
          </a:p>
          <a:p>
            <a:pPr marL="0" indent="0" algn="just">
              <a:buNone/>
            </a:pPr>
            <a:r>
              <a:rPr lang="en-US" b="1" dirty="0" smtClean="0"/>
              <a:t>Step </a:t>
            </a:r>
            <a:r>
              <a:rPr lang="en-US" b="1" dirty="0"/>
              <a:t>2: </a:t>
            </a:r>
            <a:r>
              <a:rPr lang="en-US" dirty="0"/>
              <a:t>Print</a:t>
            </a:r>
            <a:r>
              <a:rPr lang="en-US" b="1" dirty="0"/>
              <a:t> </a:t>
            </a:r>
            <a:r>
              <a:rPr lang="en-US" dirty="0" smtClean="0"/>
              <a:t>“Computer science and engineering”</a:t>
            </a:r>
            <a:endParaRPr lang="en-US" dirty="0"/>
          </a:p>
          <a:p>
            <a:pPr marL="0" indent="0" algn="just">
              <a:buNone/>
            </a:pPr>
            <a:r>
              <a:rPr lang="en-US" b="1" dirty="0"/>
              <a:t>Step 3: </a:t>
            </a:r>
            <a:r>
              <a:rPr lang="en-US" dirty="0"/>
              <a:t>Stop</a:t>
            </a:r>
          </a:p>
          <a:p>
            <a:endParaRPr lang="en-IN" dirty="0"/>
          </a:p>
        </p:txBody>
      </p:sp>
    </p:spTree>
    <p:extLst>
      <p:ext uri="{BB962C8B-B14F-4D97-AF65-F5344CB8AC3E}">
        <p14:creationId xmlns:p14="http://schemas.microsoft.com/office/powerpoint/2010/main" val="1801415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print a number entered by the user</a:t>
            </a:r>
            <a:endParaRPr lang="en-IN" dirty="0"/>
          </a:p>
        </p:txBody>
      </p:sp>
      <p:sp>
        <p:nvSpPr>
          <p:cNvPr id="3" name="Content Placeholder 2"/>
          <p:cNvSpPr>
            <a:spLocks noGrp="1"/>
          </p:cNvSpPr>
          <p:nvPr>
            <p:ph sz="quarter" idx="1"/>
          </p:nvPr>
        </p:nvSpPr>
        <p:spPr/>
        <p:txBody>
          <a:bodyPr/>
          <a:lstStyle/>
          <a:p>
            <a:r>
              <a:rPr lang="en-US" dirty="0" smtClean="0"/>
              <a:t>1. start</a:t>
            </a:r>
          </a:p>
          <a:p>
            <a:r>
              <a:rPr lang="en-US" dirty="0" smtClean="0"/>
              <a:t>2. Declare the variable a</a:t>
            </a:r>
          </a:p>
          <a:p>
            <a:r>
              <a:rPr lang="en-US" dirty="0" smtClean="0"/>
              <a:t>3. Read the value of a</a:t>
            </a:r>
          </a:p>
          <a:p>
            <a:r>
              <a:rPr lang="en-US" dirty="0" smtClean="0"/>
              <a:t>4. print a</a:t>
            </a:r>
          </a:p>
          <a:p>
            <a:r>
              <a:rPr lang="en-US" dirty="0" smtClean="0"/>
              <a:t>5 stop</a:t>
            </a:r>
          </a:p>
          <a:p>
            <a:endParaRPr lang="en-US" dirty="0" smtClean="0"/>
          </a:p>
          <a:p>
            <a:endParaRPr lang="en-IN" dirty="0"/>
          </a:p>
        </p:txBody>
      </p:sp>
    </p:spTree>
    <p:extLst>
      <p:ext uri="{BB962C8B-B14F-4D97-AF65-F5344CB8AC3E}">
        <p14:creationId xmlns:p14="http://schemas.microsoft.com/office/powerpoint/2010/main" val="283090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print a sum of two numbers</a:t>
            </a:r>
            <a:endParaRPr lang="en-IN" dirty="0"/>
          </a:p>
        </p:txBody>
      </p:sp>
      <p:sp>
        <p:nvSpPr>
          <p:cNvPr id="3" name="Content Placeholder 2"/>
          <p:cNvSpPr>
            <a:spLocks noGrp="1"/>
          </p:cNvSpPr>
          <p:nvPr>
            <p:ph sz="quarter" idx="1"/>
          </p:nvPr>
        </p:nvSpPr>
        <p:spPr/>
        <p:txBody>
          <a:bodyPr/>
          <a:lstStyle/>
          <a:p>
            <a:r>
              <a:rPr lang="en-US" dirty="0" smtClean="0"/>
              <a:t>1.start</a:t>
            </a:r>
          </a:p>
          <a:p>
            <a:r>
              <a:rPr lang="en-US" dirty="0" smtClean="0"/>
              <a:t>2. Declare the variables </a:t>
            </a:r>
            <a:r>
              <a:rPr lang="en-US" dirty="0" err="1" smtClean="0"/>
              <a:t>a,b</a:t>
            </a:r>
            <a:r>
              <a:rPr lang="en-US" dirty="0" smtClean="0"/>
              <a:t> and c</a:t>
            </a:r>
          </a:p>
          <a:p>
            <a:r>
              <a:rPr lang="en-US" dirty="0" smtClean="0"/>
              <a:t>3. Read the value of a and b</a:t>
            </a:r>
          </a:p>
          <a:p>
            <a:r>
              <a:rPr lang="en-US" dirty="0" smtClean="0"/>
              <a:t>4. Add the value of a and b and assign the result to c</a:t>
            </a:r>
          </a:p>
          <a:p>
            <a:pPr marL="0" indent="0">
              <a:buNone/>
            </a:pPr>
            <a:r>
              <a:rPr lang="en-US" dirty="0" smtClean="0"/>
              <a:t>           c = </a:t>
            </a:r>
            <a:r>
              <a:rPr lang="en-US" dirty="0" err="1" smtClean="0"/>
              <a:t>a+b</a:t>
            </a:r>
            <a:endParaRPr lang="en-US" dirty="0" smtClean="0"/>
          </a:p>
          <a:p>
            <a:pPr marL="0" indent="0">
              <a:buNone/>
            </a:pPr>
            <a:r>
              <a:rPr lang="en-US" dirty="0" smtClean="0"/>
              <a:t>5. Print c</a:t>
            </a:r>
          </a:p>
          <a:p>
            <a:pPr marL="0" indent="0">
              <a:buNone/>
            </a:pPr>
            <a:r>
              <a:rPr lang="en-US" dirty="0" smtClean="0"/>
              <a:t>6. stop</a:t>
            </a:r>
            <a:endParaRPr lang="en-IN" dirty="0"/>
          </a:p>
        </p:txBody>
      </p:sp>
    </p:spTree>
    <p:extLst>
      <p:ext uri="{BB962C8B-B14F-4D97-AF65-F5344CB8AC3E}">
        <p14:creationId xmlns:p14="http://schemas.microsoft.com/office/powerpoint/2010/main" val="3047645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find the average of three numbers</a:t>
            </a:r>
            <a:endParaRPr lang="en-IN" dirty="0"/>
          </a:p>
        </p:txBody>
      </p:sp>
      <p:sp>
        <p:nvSpPr>
          <p:cNvPr id="3" name="Content Placeholder 2"/>
          <p:cNvSpPr>
            <a:spLocks noGrp="1"/>
          </p:cNvSpPr>
          <p:nvPr>
            <p:ph sz="quarter" idx="1"/>
          </p:nvPr>
        </p:nvSpPr>
        <p:spPr/>
        <p:txBody>
          <a:bodyPr/>
          <a:lstStyle/>
          <a:p>
            <a:r>
              <a:rPr lang="en-US" dirty="0" smtClean="0"/>
              <a:t>1.start</a:t>
            </a:r>
          </a:p>
          <a:p>
            <a:r>
              <a:rPr lang="en-US" dirty="0" smtClean="0"/>
              <a:t>2. Declare the variables </a:t>
            </a:r>
            <a:r>
              <a:rPr lang="en-US" dirty="0" err="1" smtClean="0"/>
              <a:t>a,b,c</a:t>
            </a:r>
            <a:r>
              <a:rPr lang="en-US" dirty="0" smtClean="0"/>
              <a:t>, sum, average</a:t>
            </a:r>
          </a:p>
          <a:p>
            <a:r>
              <a:rPr lang="en-US" dirty="0" smtClean="0"/>
              <a:t>3.Read the values of </a:t>
            </a:r>
            <a:r>
              <a:rPr lang="en-US" dirty="0" err="1" smtClean="0"/>
              <a:t>a,b,c</a:t>
            </a:r>
            <a:endParaRPr lang="en-US" dirty="0" smtClean="0"/>
          </a:p>
          <a:p>
            <a:r>
              <a:rPr lang="en-US" dirty="0" smtClean="0"/>
              <a:t>4. Find the sum of </a:t>
            </a:r>
            <a:r>
              <a:rPr lang="en-US" dirty="0" err="1" smtClean="0"/>
              <a:t>a,b,c</a:t>
            </a:r>
            <a:r>
              <a:rPr lang="en-US" dirty="0" smtClean="0"/>
              <a:t> and assign the result to sum</a:t>
            </a:r>
            <a:r>
              <a:rPr lang="en-US" dirty="0"/>
              <a:t> </a:t>
            </a:r>
            <a:r>
              <a:rPr lang="en-US" dirty="0" smtClean="0"/>
              <a:t>   </a:t>
            </a:r>
            <a:r>
              <a:rPr lang="en-US" dirty="0" smtClean="0">
                <a:solidFill>
                  <a:srgbClr val="FF0000"/>
                </a:solidFill>
              </a:rPr>
              <a:t>(</a:t>
            </a:r>
            <a:r>
              <a:rPr lang="en-US" dirty="0" err="1" smtClean="0">
                <a:solidFill>
                  <a:srgbClr val="FF0000"/>
                </a:solidFill>
              </a:rPr>
              <a:t>a+b+c</a:t>
            </a:r>
            <a:r>
              <a:rPr lang="en-US" dirty="0" smtClean="0">
                <a:solidFill>
                  <a:srgbClr val="FF0000"/>
                </a:solidFill>
              </a:rPr>
              <a:t>)</a:t>
            </a:r>
          </a:p>
          <a:p>
            <a:r>
              <a:rPr lang="en-US" dirty="0" smtClean="0"/>
              <a:t>5.Divide sum by 3 and assign the result to average</a:t>
            </a:r>
          </a:p>
          <a:p>
            <a:pPr marL="0" indent="0">
              <a:buNone/>
            </a:pPr>
            <a:r>
              <a:rPr lang="en-US" dirty="0" smtClean="0">
                <a:solidFill>
                  <a:srgbClr val="FF0000"/>
                </a:solidFill>
              </a:rPr>
              <a:t>(Average = </a:t>
            </a:r>
            <a:r>
              <a:rPr lang="en-US" dirty="0" err="1" smtClean="0">
                <a:solidFill>
                  <a:srgbClr val="FF0000"/>
                </a:solidFill>
              </a:rPr>
              <a:t>A+b+c</a:t>
            </a:r>
            <a:r>
              <a:rPr lang="en-US" dirty="0" smtClean="0">
                <a:solidFill>
                  <a:srgbClr val="FF0000"/>
                </a:solidFill>
              </a:rPr>
              <a:t>/3)</a:t>
            </a:r>
          </a:p>
          <a:p>
            <a:pPr marL="0" indent="0">
              <a:buNone/>
            </a:pPr>
            <a:r>
              <a:rPr lang="en-US" dirty="0" smtClean="0"/>
              <a:t>6. Print average</a:t>
            </a:r>
          </a:p>
          <a:p>
            <a:pPr marL="0" indent="0">
              <a:buNone/>
            </a:pPr>
            <a:r>
              <a:rPr lang="en-US" dirty="0" smtClean="0"/>
              <a:t>7. stop</a:t>
            </a:r>
          </a:p>
          <a:p>
            <a:pPr marL="0" indent="0">
              <a:buNone/>
            </a:pPr>
            <a:endParaRPr lang="en-US" dirty="0" smtClean="0">
              <a:solidFill>
                <a:srgbClr val="FF0000"/>
              </a:solidFill>
            </a:endParaRPr>
          </a:p>
          <a:p>
            <a:endParaRPr lang="en-US" dirty="0" smtClean="0"/>
          </a:p>
          <a:p>
            <a:endParaRPr lang="en-IN" dirty="0"/>
          </a:p>
        </p:txBody>
      </p:sp>
    </p:spTree>
    <p:extLst>
      <p:ext uri="{BB962C8B-B14F-4D97-AF65-F5344CB8AC3E}">
        <p14:creationId xmlns:p14="http://schemas.microsoft.com/office/powerpoint/2010/main" val="182526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Algorithm to find the area of circle </a:t>
            </a:r>
            <a:endParaRPr lang="en-IN" dirty="0"/>
          </a:p>
        </p:txBody>
      </p:sp>
      <p:sp>
        <p:nvSpPr>
          <p:cNvPr id="3" name="Content Placeholder 2"/>
          <p:cNvSpPr>
            <a:spLocks noGrp="1"/>
          </p:cNvSpPr>
          <p:nvPr>
            <p:ph sz="quarter" idx="1"/>
          </p:nvPr>
        </p:nvSpPr>
        <p:spPr/>
        <p:txBody>
          <a:bodyPr/>
          <a:lstStyle/>
          <a:p>
            <a:r>
              <a:rPr lang="en-US" dirty="0" smtClean="0"/>
              <a:t>1.start</a:t>
            </a:r>
          </a:p>
          <a:p>
            <a:r>
              <a:rPr lang="en-US" dirty="0" smtClean="0"/>
              <a:t>2. Declare the variables Area, r</a:t>
            </a:r>
          </a:p>
          <a:p>
            <a:r>
              <a:rPr lang="en-US" dirty="0" smtClean="0"/>
              <a:t>3. Read the value of r</a:t>
            </a:r>
          </a:p>
          <a:p>
            <a:r>
              <a:rPr lang="en-US" dirty="0" smtClean="0"/>
              <a:t>4. Area = 3.14*r*r</a:t>
            </a:r>
          </a:p>
          <a:p>
            <a:r>
              <a:rPr lang="en-US" dirty="0" smtClean="0"/>
              <a:t>5. print area</a:t>
            </a:r>
          </a:p>
          <a:p>
            <a:r>
              <a:rPr lang="en-US" dirty="0" smtClean="0"/>
              <a:t>6.stop</a:t>
            </a:r>
            <a:endParaRPr lang="en-IN" dirty="0"/>
          </a:p>
        </p:txBody>
      </p:sp>
    </p:spTree>
    <p:extLst>
      <p:ext uri="{BB962C8B-B14F-4D97-AF65-F5344CB8AC3E}">
        <p14:creationId xmlns:p14="http://schemas.microsoft.com/office/powerpoint/2010/main" val="2413675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find the largest of two numbers</a:t>
            </a:r>
            <a:endParaRPr lang="en-IN" dirty="0"/>
          </a:p>
        </p:txBody>
      </p:sp>
      <p:sp>
        <p:nvSpPr>
          <p:cNvPr id="3" name="Content Placeholder 2"/>
          <p:cNvSpPr>
            <a:spLocks noGrp="1"/>
          </p:cNvSpPr>
          <p:nvPr>
            <p:ph sz="quarter" idx="1"/>
          </p:nvPr>
        </p:nvSpPr>
        <p:spPr/>
        <p:txBody>
          <a:bodyPr/>
          <a:lstStyle/>
          <a:p>
            <a:r>
              <a:rPr lang="en-US" dirty="0" smtClean="0"/>
              <a:t>1. start</a:t>
            </a:r>
          </a:p>
          <a:p>
            <a:r>
              <a:rPr lang="en-US" dirty="0" smtClean="0"/>
              <a:t>2. Declare the variables a and b </a:t>
            </a:r>
          </a:p>
          <a:p>
            <a:r>
              <a:rPr lang="en-US" dirty="0" smtClean="0"/>
              <a:t>3. Read the value of a and b</a:t>
            </a:r>
          </a:p>
          <a:p>
            <a:r>
              <a:rPr lang="en-US" dirty="0" smtClean="0"/>
              <a:t>4. If a is greater than b then print “ a is big”</a:t>
            </a:r>
          </a:p>
          <a:p>
            <a:pPr marL="0" indent="0">
              <a:buNone/>
            </a:pPr>
            <a:r>
              <a:rPr lang="en-US" dirty="0"/>
              <a:t> </a:t>
            </a:r>
            <a:r>
              <a:rPr lang="en-US" dirty="0" smtClean="0">
                <a:solidFill>
                  <a:srgbClr val="FF0000"/>
                </a:solidFill>
              </a:rPr>
              <a:t>if (a&gt;b)</a:t>
            </a:r>
          </a:p>
          <a:p>
            <a:r>
              <a:rPr lang="en-US" dirty="0" smtClean="0"/>
              <a:t>5. else print “b is big”</a:t>
            </a:r>
          </a:p>
          <a:p>
            <a:r>
              <a:rPr lang="en-US" dirty="0" smtClean="0"/>
              <a:t>6. stop</a:t>
            </a:r>
            <a:endParaRPr lang="en-IN" dirty="0"/>
          </a:p>
        </p:txBody>
      </p:sp>
    </p:spTree>
    <p:extLst>
      <p:ext uri="{BB962C8B-B14F-4D97-AF65-F5344CB8AC3E}">
        <p14:creationId xmlns:p14="http://schemas.microsoft.com/office/powerpoint/2010/main" val="3951126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28800" y="990600"/>
            <a:ext cx="6781800" cy="1905000"/>
          </a:xfrm>
        </p:spPr>
        <p:txBody>
          <a:bodyPr/>
          <a:lstStyle/>
          <a:p>
            <a:r>
              <a:rPr lang="en-US" dirty="0"/>
              <a:t>Building Blocks of Algorithm</a:t>
            </a:r>
            <a:endParaRPr lang="en-IN" dirty="0"/>
          </a:p>
        </p:txBody>
      </p:sp>
    </p:spTree>
    <p:extLst>
      <p:ext uri="{BB962C8B-B14F-4D97-AF65-F5344CB8AC3E}">
        <p14:creationId xmlns:p14="http://schemas.microsoft.com/office/powerpoint/2010/main" val="3798039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066800"/>
            <a:ext cx="6858000" cy="1447800"/>
          </a:xfrm>
        </p:spPr>
        <p:txBody>
          <a:bodyPr/>
          <a:lstStyle/>
          <a:p>
            <a:pPr algn="ctr"/>
            <a:r>
              <a:rPr lang="en-US" dirty="0"/>
              <a:t>Building Blocks of Algorithm</a:t>
            </a:r>
            <a:endParaRPr lang="en-IN" dirty="0"/>
          </a:p>
        </p:txBody>
      </p:sp>
      <p:sp>
        <p:nvSpPr>
          <p:cNvPr id="3" name="Content Placeholder 2"/>
          <p:cNvSpPr>
            <a:spLocks noGrp="1"/>
          </p:cNvSpPr>
          <p:nvPr>
            <p:ph type="subTitle" idx="1"/>
          </p:nvPr>
        </p:nvSpPr>
        <p:spPr/>
        <p:txBody>
          <a:bodyPr/>
          <a:lstStyle/>
          <a:p>
            <a:endParaRPr lang="en-US" dirty="0"/>
          </a:p>
          <a:p>
            <a:endParaRPr lang="en-IN" dirty="0"/>
          </a:p>
        </p:txBody>
      </p:sp>
    </p:spTree>
    <p:extLst>
      <p:ext uri="{BB962C8B-B14F-4D97-AF65-F5344CB8AC3E}">
        <p14:creationId xmlns:p14="http://schemas.microsoft.com/office/powerpoint/2010/main" val="31921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44562"/>
          </a:xfrm>
        </p:spPr>
        <p:txBody>
          <a:bodyPr>
            <a:normAutofit/>
          </a:bodyPr>
          <a:lstStyle/>
          <a:p>
            <a:pPr algn="ctr"/>
            <a:r>
              <a:rPr lang="en-US" sz="3600" b="1" dirty="0" smtClean="0">
                <a:latin typeface="Arial" pitchFamily="34" charset="0"/>
                <a:cs typeface="Arial" pitchFamily="34" charset="0"/>
              </a:rPr>
              <a:t>Problem Solving Technique</a:t>
            </a:r>
            <a:endParaRPr lang="en-US" sz="3600" b="1" dirty="0">
              <a:latin typeface="Arial" pitchFamily="34" charset="0"/>
              <a:cs typeface="Arial" pitchFamily="34" charset="0"/>
            </a:endParaRPr>
          </a:p>
        </p:txBody>
      </p:sp>
      <p:sp>
        <p:nvSpPr>
          <p:cNvPr id="3" name="Content Placeholder 2"/>
          <p:cNvSpPr>
            <a:spLocks noGrp="1"/>
          </p:cNvSpPr>
          <p:nvPr>
            <p:ph sz="quarter" idx="1"/>
          </p:nvPr>
        </p:nvSpPr>
        <p:spPr>
          <a:xfrm>
            <a:off x="228600" y="944562"/>
            <a:ext cx="8534400" cy="5608638"/>
          </a:xfrm>
        </p:spPr>
        <p:txBody>
          <a:bodyPr>
            <a:noAutofit/>
          </a:bodyPr>
          <a:lstStyle/>
          <a:p>
            <a:pPr>
              <a:buNone/>
            </a:pPr>
            <a:r>
              <a:rPr lang="en-US" sz="1800" b="1" u="sng" dirty="0" smtClean="0">
                <a:solidFill>
                  <a:schemeClr val="accent1">
                    <a:lumMod val="60000"/>
                    <a:lumOff val="40000"/>
                  </a:schemeClr>
                </a:solidFill>
                <a:latin typeface="Arial" pitchFamily="34" charset="0"/>
                <a:cs typeface="Arial" pitchFamily="34" charset="0"/>
              </a:rPr>
              <a:t>PROBLEM SOLVING</a:t>
            </a:r>
            <a:endParaRPr lang="en-US" sz="1800" dirty="0" smtClean="0">
              <a:solidFill>
                <a:schemeClr val="accent1">
                  <a:lumMod val="60000"/>
                  <a:lumOff val="40000"/>
                </a:schemeClr>
              </a:solidFill>
              <a:latin typeface="Arial" pitchFamily="34" charset="0"/>
              <a:cs typeface="Arial" pitchFamily="34" charset="0"/>
            </a:endParaRPr>
          </a:p>
          <a:p>
            <a:pPr>
              <a:lnSpc>
                <a:spcPct val="170000"/>
              </a:lnSpc>
              <a:buFont typeface="Wingdings" pitchFamily="2" charset="2"/>
              <a:buChar char="Ø"/>
            </a:pPr>
            <a:r>
              <a:rPr lang="en-US" sz="1800" dirty="0" smtClean="0">
                <a:latin typeface="Arial" pitchFamily="34" charset="0"/>
                <a:cs typeface="Arial" pitchFamily="34" charset="0"/>
              </a:rPr>
              <a:t>Problem solving is the systematic approach to </a:t>
            </a:r>
            <a:r>
              <a:rPr lang="en-US" sz="1800" dirty="0" smtClean="0">
                <a:solidFill>
                  <a:srgbClr val="FF0000"/>
                </a:solidFill>
                <a:latin typeface="Arial" pitchFamily="34" charset="0"/>
                <a:cs typeface="Arial" pitchFamily="34" charset="0"/>
              </a:rPr>
              <a:t>define the problem </a:t>
            </a:r>
            <a:r>
              <a:rPr lang="en-US" sz="1800" dirty="0" smtClean="0">
                <a:latin typeface="Arial" pitchFamily="34" charset="0"/>
                <a:cs typeface="Arial" pitchFamily="34" charset="0"/>
              </a:rPr>
              <a:t>and</a:t>
            </a:r>
            <a:r>
              <a:rPr lang="en-US" sz="1800" dirty="0" smtClean="0">
                <a:solidFill>
                  <a:srgbClr val="FF0000"/>
                </a:solidFill>
                <a:latin typeface="Arial" pitchFamily="34" charset="0"/>
                <a:cs typeface="Arial" pitchFamily="34" charset="0"/>
              </a:rPr>
              <a:t> creating number of solutions.</a:t>
            </a:r>
          </a:p>
          <a:p>
            <a:pPr>
              <a:lnSpc>
                <a:spcPct val="170000"/>
              </a:lnSpc>
              <a:buFont typeface="Wingdings" pitchFamily="2" charset="2"/>
              <a:buChar char="Ø"/>
            </a:pPr>
            <a:r>
              <a:rPr lang="en-US" sz="1800" dirty="0" smtClean="0">
                <a:latin typeface="Arial" pitchFamily="34" charset="0"/>
                <a:cs typeface="Arial" pitchFamily="34" charset="0"/>
              </a:rPr>
              <a:t>The problem solving process starts with the problem specifications and ends with a Correct program.</a:t>
            </a:r>
          </a:p>
          <a:p>
            <a:pPr>
              <a:buNone/>
            </a:pPr>
            <a:r>
              <a:rPr lang="en-US" sz="1800" b="1" u="sng" dirty="0" smtClean="0">
                <a:solidFill>
                  <a:schemeClr val="accent1">
                    <a:lumMod val="60000"/>
                    <a:lumOff val="40000"/>
                  </a:schemeClr>
                </a:solidFill>
                <a:latin typeface="Arial" pitchFamily="34" charset="0"/>
                <a:cs typeface="Arial" pitchFamily="34" charset="0"/>
              </a:rPr>
              <a:t>PROBLEM SOLVING TECHNIQUES</a:t>
            </a:r>
            <a:endParaRPr lang="en-US" sz="1800" dirty="0" smtClean="0">
              <a:solidFill>
                <a:schemeClr val="accent1">
                  <a:lumMod val="60000"/>
                  <a:lumOff val="40000"/>
                </a:schemeClr>
              </a:solidFill>
              <a:latin typeface="Arial" pitchFamily="34" charset="0"/>
              <a:cs typeface="Arial" pitchFamily="34" charset="0"/>
            </a:endParaRPr>
          </a:p>
          <a:p>
            <a:pPr>
              <a:lnSpc>
                <a:spcPct val="170000"/>
              </a:lnSpc>
              <a:buFont typeface="Wingdings" pitchFamily="2" charset="2"/>
              <a:buChar char="Ø"/>
            </a:pPr>
            <a:r>
              <a:rPr lang="en-US" sz="1800" dirty="0" smtClean="0">
                <a:latin typeface="Arial" pitchFamily="34" charset="0"/>
                <a:cs typeface="Arial" pitchFamily="34" charset="0"/>
              </a:rPr>
              <a:t>Problem solving technique is a set of techniques that helps in</a:t>
            </a:r>
            <a:r>
              <a:rPr lang="en-US" sz="1800" dirty="0" smtClean="0">
                <a:solidFill>
                  <a:srgbClr val="FF0000"/>
                </a:solidFill>
                <a:latin typeface="Arial" pitchFamily="34" charset="0"/>
                <a:cs typeface="Arial" pitchFamily="34" charset="0"/>
              </a:rPr>
              <a:t> providing logic </a:t>
            </a:r>
            <a:r>
              <a:rPr lang="en-US" sz="1800" dirty="0" smtClean="0">
                <a:latin typeface="Arial" pitchFamily="34" charset="0"/>
                <a:cs typeface="Arial" pitchFamily="34" charset="0"/>
              </a:rPr>
              <a:t>for solving a problem.</a:t>
            </a:r>
          </a:p>
          <a:p>
            <a:pPr>
              <a:lnSpc>
                <a:spcPct val="170000"/>
              </a:lnSpc>
              <a:buNone/>
            </a:pPr>
            <a:r>
              <a:rPr lang="en-US" sz="1800" dirty="0" smtClean="0">
                <a:latin typeface="Arial" pitchFamily="34" charset="0"/>
                <a:cs typeface="Arial" pitchFamily="34" charset="0"/>
              </a:rPr>
              <a:t> </a:t>
            </a:r>
            <a:r>
              <a:rPr lang="en-US" sz="1800" b="1" dirty="0" smtClean="0">
                <a:latin typeface="Arial" pitchFamily="34" charset="0"/>
                <a:cs typeface="Arial" pitchFamily="34" charset="0"/>
              </a:rPr>
              <a:t>Problem solving can be expressed in the form of</a:t>
            </a:r>
          </a:p>
          <a:p>
            <a:pPr lvl="1">
              <a:buNone/>
            </a:pPr>
            <a:r>
              <a:rPr lang="en-US" sz="1800" dirty="0" smtClean="0">
                <a:latin typeface="Arial" pitchFamily="34" charset="0"/>
                <a:cs typeface="Arial" pitchFamily="34" charset="0"/>
              </a:rPr>
              <a:t> 1.    Algorithms.</a:t>
            </a:r>
          </a:p>
          <a:p>
            <a:pPr lvl="1">
              <a:buNone/>
            </a:pPr>
            <a:r>
              <a:rPr lang="en-US" sz="1800" dirty="0" smtClean="0">
                <a:latin typeface="Arial" pitchFamily="34" charset="0"/>
                <a:cs typeface="Arial" pitchFamily="34" charset="0"/>
              </a:rPr>
              <a:t> 2.    Flowcharts.</a:t>
            </a:r>
          </a:p>
          <a:p>
            <a:pPr lvl="1">
              <a:buNone/>
            </a:pPr>
            <a:r>
              <a:rPr lang="en-US" sz="1800" dirty="0" smtClean="0">
                <a:latin typeface="Arial" pitchFamily="34" charset="0"/>
                <a:cs typeface="Arial" pitchFamily="34" charset="0"/>
              </a:rPr>
              <a:t> 3.    Pseudo codes.</a:t>
            </a:r>
          </a:p>
          <a:p>
            <a:pPr lvl="1">
              <a:buNone/>
            </a:pPr>
            <a:r>
              <a:rPr lang="en-US" sz="1800" dirty="0" smtClean="0">
                <a:latin typeface="Arial" pitchFamily="34" charset="0"/>
                <a:cs typeface="Arial" pitchFamily="34" charset="0"/>
              </a:rPr>
              <a:t> 4.    Programs</a:t>
            </a:r>
          </a:p>
          <a:p>
            <a:pPr lvl="1"/>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a:t>Building Blocks of Algorithm</a:t>
            </a:r>
            <a:endParaRPr lang="en-IN" dirty="0"/>
          </a:p>
        </p:txBody>
      </p:sp>
      <p:sp>
        <p:nvSpPr>
          <p:cNvPr id="3" name="Content Placeholder 2"/>
          <p:cNvSpPr>
            <a:spLocks noGrp="1"/>
          </p:cNvSpPr>
          <p:nvPr>
            <p:ph sz="quarter" idx="1"/>
          </p:nvPr>
        </p:nvSpPr>
        <p:spPr>
          <a:xfrm>
            <a:off x="457200" y="990600"/>
            <a:ext cx="7467600" cy="5483352"/>
          </a:xfrm>
        </p:spPr>
        <p:txBody>
          <a:bodyPr>
            <a:normAutofit fontScale="92500" lnSpcReduction="20000"/>
          </a:bodyPr>
          <a:lstStyle/>
          <a:p>
            <a:pPr marL="0" indent="0" algn="just">
              <a:lnSpc>
                <a:spcPct val="150000"/>
              </a:lnSpc>
              <a:buNone/>
            </a:pPr>
            <a:r>
              <a:rPr lang="en-US" sz="1800" dirty="0" smtClean="0">
                <a:solidFill>
                  <a:srgbClr val="FF0000"/>
                </a:solidFill>
                <a:latin typeface="Arial" panose="020B0604020202020204" pitchFamily="34" charset="0"/>
                <a:cs typeface="Arial" panose="020B0604020202020204" pitchFamily="34" charset="0"/>
              </a:rPr>
              <a:t>Basic Terms</a:t>
            </a:r>
          </a:p>
          <a:p>
            <a:pPr algn="just">
              <a:lnSpc>
                <a:spcPct val="150000"/>
              </a:lnSpc>
            </a:pPr>
            <a:r>
              <a:rPr lang="en-US" sz="1800" dirty="0" smtClean="0">
                <a:latin typeface="Arial" panose="020B0604020202020204" pitchFamily="34" charset="0"/>
                <a:cs typeface="Arial" panose="020B0604020202020204" pitchFamily="34" charset="0"/>
              </a:rPr>
              <a:t>Data             – values to be processed</a:t>
            </a:r>
          </a:p>
          <a:p>
            <a:pPr algn="just">
              <a:lnSpc>
                <a:spcPct val="150000"/>
              </a:lnSpc>
            </a:pPr>
            <a:r>
              <a:rPr lang="en-US" sz="1800" dirty="0" smtClean="0">
                <a:latin typeface="Arial" panose="020B0604020202020204" pitchFamily="34" charset="0"/>
                <a:cs typeface="Arial" panose="020B0604020202020204" pitchFamily="34" charset="0"/>
              </a:rPr>
              <a:t>Variable       – Memory box to hold value </a:t>
            </a:r>
          </a:p>
          <a:p>
            <a:pPr algn="just">
              <a:lnSpc>
                <a:spcPct val="150000"/>
              </a:lnSpc>
            </a:pPr>
            <a:r>
              <a:rPr lang="en-US" sz="1800" dirty="0" smtClean="0">
                <a:latin typeface="Arial" panose="020B0604020202020204" pitchFamily="34" charset="0"/>
                <a:cs typeface="Arial" panose="020B0604020202020204" pitchFamily="34" charset="0"/>
              </a:rPr>
              <a:t>Control flow – Order of execution of statements</a:t>
            </a:r>
          </a:p>
          <a:p>
            <a:pPr algn="just">
              <a:lnSpc>
                <a:spcPct val="150000"/>
              </a:lnSpc>
            </a:pPr>
            <a:r>
              <a:rPr lang="en-US" sz="1800" dirty="0" smtClean="0">
                <a:latin typeface="Arial" panose="020B0604020202020204" pitchFamily="34" charset="0"/>
                <a:cs typeface="Arial" panose="020B0604020202020204" pitchFamily="34" charset="0"/>
              </a:rPr>
              <a:t>Functions    – Block of statement to perform a task</a:t>
            </a:r>
          </a:p>
          <a:p>
            <a:pPr marL="0" indent="0">
              <a:buNone/>
            </a:pP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solidFill>
                  <a:srgbClr val="FF0000"/>
                </a:solidFill>
                <a:latin typeface="Arial" panose="020B0604020202020204" pitchFamily="34" charset="0"/>
                <a:cs typeface="Arial" panose="020B0604020202020204" pitchFamily="34" charset="0"/>
              </a:rPr>
              <a:t>Algorithms can be constructed from the following building blocks</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Instructions / Statements </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State</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Control Flow </a:t>
            </a:r>
          </a:p>
          <a:p>
            <a:pPr marL="822960" lvl="1" indent="-457200">
              <a:lnSpc>
                <a:spcPct val="150000"/>
              </a:lnSpc>
              <a:buAutoNum type="arabicPeriod"/>
            </a:pPr>
            <a:r>
              <a:rPr lang="en-US" sz="1500" dirty="0" smtClean="0">
                <a:latin typeface="Arial" panose="020B0604020202020204" pitchFamily="34" charset="0"/>
                <a:cs typeface="Arial" panose="020B0604020202020204" pitchFamily="34" charset="0"/>
              </a:rPr>
              <a:t>Sequential control flow</a:t>
            </a:r>
          </a:p>
          <a:p>
            <a:pPr marL="822960" lvl="1" indent="-457200">
              <a:lnSpc>
                <a:spcPct val="150000"/>
              </a:lnSpc>
              <a:buAutoNum type="arabicPeriod"/>
            </a:pPr>
            <a:r>
              <a:rPr lang="en-US" sz="1500" dirty="0" smtClean="0">
                <a:latin typeface="Arial" panose="020B0604020202020204" pitchFamily="34" charset="0"/>
                <a:cs typeface="Arial" panose="020B0604020202020204" pitchFamily="34" charset="0"/>
              </a:rPr>
              <a:t>Selection control flow</a:t>
            </a:r>
          </a:p>
          <a:p>
            <a:pPr marL="822960" lvl="1" indent="-457200">
              <a:lnSpc>
                <a:spcPct val="150000"/>
              </a:lnSpc>
              <a:buAutoNum type="arabicPeriod"/>
            </a:pPr>
            <a:r>
              <a:rPr lang="en-US" sz="1500" dirty="0" smtClean="0">
                <a:latin typeface="Arial" panose="020B0604020202020204" pitchFamily="34" charset="0"/>
                <a:cs typeface="Arial" panose="020B0604020202020204" pitchFamily="34" charset="0"/>
              </a:rPr>
              <a:t>Iteration control flow</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Functions</a:t>
            </a:r>
            <a:endParaRPr lang="en-IN" sz="1800" dirty="0">
              <a:latin typeface="Arial" panose="020B0604020202020204" pitchFamily="34" charset="0"/>
              <a:cs typeface="Arial" panose="020B0604020202020204" pitchFamily="34" charset="0"/>
            </a:endParaRPr>
          </a:p>
        </p:txBody>
      </p:sp>
      <p:graphicFrame>
        <p:nvGraphicFramePr>
          <p:cNvPr id="4" name="Content Placeholder 6"/>
          <p:cNvGraphicFramePr>
            <a:graphicFrameLocks/>
          </p:cNvGraphicFramePr>
          <p:nvPr>
            <p:extLst>
              <p:ext uri="{D42A27DB-BD31-4B8C-83A1-F6EECF244321}">
                <p14:modId xmlns:p14="http://schemas.microsoft.com/office/powerpoint/2010/main" val="561962245"/>
              </p:ext>
            </p:extLst>
          </p:nvPr>
        </p:nvGraphicFramePr>
        <p:xfrm>
          <a:off x="5638800" y="914400"/>
          <a:ext cx="28956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51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Instructions / Statements</a:t>
            </a:r>
            <a:endParaRPr lang="en-IN" dirty="0"/>
          </a:p>
        </p:txBody>
      </p:sp>
      <p:sp>
        <p:nvSpPr>
          <p:cNvPr id="3" name="Content Placeholder 2"/>
          <p:cNvSpPr>
            <a:spLocks noGrp="1"/>
          </p:cNvSpPr>
          <p:nvPr>
            <p:ph sz="quarter" idx="1"/>
          </p:nvPr>
        </p:nvSpPr>
        <p:spPr>
          <a:xfrm>
            <a:off x="457200" y="990600"/>
            <a:ext cx="7467600" cy="5483352"/>
          </a:xfrm>
        </p:spPr>
        <p:txBody>
          <a:bodyPr>
            <a:normAutofit/>
          </a:bodyPr>
          <a:lstStyle/>
          <a:p>
            <a:pPr>
              <a:lnSpc>
                <a:spcPct val="150000"/>
              </a:lnSpc>
            </a:pPr>
            <a:r>
              <a:rPr lang="en-US" sz="1800" dirty="0" smtClean="0">
                <a:latin typeface="Arial" panose="020B0604020202020204" pitchFamily="34" charset="0"/>
                <a:cs typeface="Arial" panose="020B0604020202020204" pitchFamily="34" charset="0"/>
              </a:rPr>
              <a:t>Single action</a:t>
            </a:r>
          </a:p>
          <a:p>
            <a:pPr>
              <a:lnSpc>
                <a:spcPct val="150000"/>
              </a:lnSpc>
            </a:pPr>
            <a:r>
              <a:rPr lang="en-US" sz="1800" dirty="0" smtClean="0">
                <a:latin typeface="Arial" panose="020B0604020202020204" pitchFamily="34" charset="0"/>
                <a:cs typeface="Arial" panose="020B0604020202020204" pitchFamily="34" charset="0"/>
              </a:rPr>
              <a:t>Steps which solves a particular problem.</a:t>
            </a:r>
          </a:p>
          <a:p>
            <a:pPr>
              <a:lnSpc>
                <a:spcPct val="150000"/>
              </a:lnSpc>
            </a:pPr>
            <a:r>
              <a:rPr lang="en-US" sz="1800" dirty="0" smtClean="0">
                <a:latin typeface="Arial" panose="020B0604020202020204" pitchFamily="34" charset="0"/>
                <a:cs typeface="Arial" panose="020B0604020202020204" pitchFamily="34" charset="0"/>
              </a:rPr>
              <a:t>Statement consist of</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Description of the problem</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Setup</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Parameters</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Execution</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Conclusion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293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600" dirty="0" smtClean="0">
                <a:latin typeface="Arial" panose="020B0604020202020204" pitchFamily="34" charset="0"/>
                <a:cs typeface="Arial" panose="020B0604020202020204" pitchFamily="34" charset="0"/>
              </a:rPr>
              <a:t>Example - Statement </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838200"/>
            <a:ext cx="8001000" cy="5635752"/>
          </a:xfrm>
        </p:spPr>
        <p:txBody>
          <a:bodyPr>
            <a:normAutofit/>
          </a:bodyPr>
          <a:lstStyle/>
          <a:p>
            <a:pPr marL="0" indent="0">
              <a:buNone/>
            </a:pPr>
            <a:r>
              <a:rPr lang="en-US" sz="1800" b="1" dirty="0" smtClean="0">
                <a:solidFill>
                  <a:srgbClr val="FF0000"/>
                </a:solidFill>
                <a:latin typeface="Arial" panose="020B0604020202020204" pitchFamily="34" charset="0"/>
                <a:cs typeface="Arial" panose="020B0604020202020204" pitchFamily="34" charset="0"/>
              </a:rPr>
              <a:t>Example : To find the sum of two numbers</a:t>
            </a:r>
          </a:p>
          <a:p>
            <a:pPr marL="0" indent="0">
              <a:buNone/>
            </a:pPr>
            <a:r>
              <a:rPr lang="en-US" sz="1800" b="1" dirty="0" smtClean="0">
                <a:latin typeface="Arial" panose="020B0604020202020204" pitchFamily="34" charset="0"/>
                <a:cs typeface="Arial" panose="020B0604020202020204" pitchFamily="34" charset="0"/>
              </a:rPr>
              <a:t>Description of the problem:</a:t>
            </a:r>
          </a:p>
          <a:p>
            <a:pPr marL="0" indent="0">
              <a:buNone/>
            </a:pPr>
            <a:r>
              <a:rPr lang="en-US" sz="1800" b="1"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To find the sum of two numbers</a:t>
            </a:r>
          </a:p>
          <a:p>
            <a:pPr marL="0" indent="0">
              <a:buNone/>
            </a:pPr>
            <a:r>
              <a:rPr lang="en-US" sz="1800" b="1" dirty="0">
                <a:latin typeface="Arial" panose="020B0604020202020204" pitchFamily="34" charset="0"/>
                <a:cs typeface="Arial" panose="020B0604020202020204" pitchFamily="34" charset="0"/>
              </a:rPr>
              <a:t>S</a:t>
            </a:r>
            <a:r>
              <a:rPr lang="en-US" sz="1800" b="1" dirty="0" smtClean="0">
                <a:latin typeface="Arial" panose="020B0604020202020204" pitchFamily="34" charset="0"/>
                <a:cs typeface="Arial" panose="020B0604020202020204" pitchFamily="34" charset="0"/>
              </a:rPr>
              <a:t>etup</a:t>
            </a:r>
          </a:p>
          <a:p>
            <a:pPr marL="0" indent="0">
              <a:buNone/>
            </a:pPr>
            <a:r>
              <a:rPr lang="en-US" sz="1800" dirty="0" smtClean="0">
                <a:latin typeface="Arial" panose="020B0604020202020204" pitchFamily="34" charset="0"/>
                <a:cs typeface="Arial" panose="020B0604020202020204" pitchFamily="34" charset="0"/>
              </a:rPr>
              <a:t>	Two numbers required for addition and one variable for storing the   </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result.</a:t>
            </a:r>
          </a:p>
          <a:p>
            <a:pPr marL="0" indent="0">
              <a:buNone/>
            </a:pPr>
            <a:r>
              <a:rPr lang="en-US" sz="1800" b="1" dirty="0" smtClean="0">
                <a:latin typeface="Arial" panose="020B0604020202020204" pitchFamily="34" charset="0"/>
                <a:cs typeface="Arial" panose="020B0604020202020204" pitchFamily="34" charset="0"/>
              </a:rPr>
              <a:t>Parameters:</a:t>
            </a:r>
          </a:p>
          <a:p>
            <a:pPr marL="0" indent="0">
              <a:buNone/>
            </a:pPr>
            <a:r>
              <a:rPr lang="en-US" sz="1800" dirty="0" smtClean="0">
                <a:latin typeface="Arial" panose="020B0604020202020204" pitchFamily="34" charset="0"/>
                <a:cs typeface="Arial" panose="020B0604020202020204" pitchFamily="34" charset="0"/>
              </a:rPr>
              <a:t>	Read first number </a:t>
            </a:r>
          </a:p>
          <a:p>
            <a:pPr marL="0" indent="0">
              <a:buNone/>
            </a:pPr>
            <a:r>
              <a:rPr lang="en-US" sz="1800" dirty="0" smtClean="0">
                <a:latin typeface="Arial" panose="020B0604020202020204" pitchFamily="34" charset="0"/>
                <a:cs typeface="Arial" panose="020B0604020202020204" pitchFamily="34" charset="0"/>
              </a:rPr>
              <a:t>	Read the second number</a:t>
            </a:r>
          </a:p>
          <a:p>
            <a:pPr marL="0" indent="0">
              <a:buNone/>
            </a:pPr>
            <a:r>
              <a:rPr lang="en-US" sz="1800" b="1" dirty="0" smtClean="0">
                <a:latin typeface="Arial" panose="020B0604020202020204" pitchFamily="34" charset="0"/>
                <a:cs typeface="Arial" panose="020B0604020202020204" pitchFamily="34" charset="0"/>
              </a:rPr>
              <a:t>Execution: </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Calculate the sum of two numbers (</a:t>
            </a:r>
            <a:r>
              <a:rPr lang="en-US" sz="1800" dirty="0" err="1" smtClean="0">
                <a:latin typeface="Arial" panose="020B0604020202020204" pitchFamily="34" charset="0"/>
                <a:cs typeface="Arial" panose="020B0604020202020204" pitchFamily="34" charset="0"/>
              </a:rPr>
              <a:t>a,b</a:t>
            </a:r>
            <a:r>
              <a:rPr lang="en-US" sz="1800" dirty="0" smtClean="0">
                <a:latin typeface="Arial" panose="020B0604020202020204" pitchFamily="34" charset="0"/>
                <a:cs typeface="Arial" panose="020B0604020202020204" pitchFamily="34" charset="0"/>
              </a:rPr>
              <a:t>)</a:t>
            </a:r>
          </a:p>
          <a:p>
            <a:pPr marL="0" indent="0">
              <a:buNone/>
            </a:pPr>
            <a:r>
              <a:rPr lang="en-US" sz="1800" dirty="0" smtClean="0">
                <a:latin typeface="Arial" panose="020B0604020202020204" pitchFamily="34" charset="0"/>
                <a:cs typeface="Arial" panose="020B0604020202020204" pitchFamily="34" charset="0"/>
              </a:rPr>
              <a:t>	Result = </a:t>
            </a:r>
            <a:r>
              <a:rPr lang="en-US" sz="1800" dirty="0" err="1" smtClean="0">
                <a:latin typeface="Arial" panose="020B0604020202020204" pitchFamily="34" charset="0"/>
                <a:cs typeface="Arial" panose="020B0604020202020204" pitchFamily="34" charset="0"/>
              </a:rPr>
              <a:t>a+b</a:t>
            </a:r>
            <a:endParaRPr lang="en-US" sz="1800" dirty="0" smtClean="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Conclusion:</a:t>
            </a:r>
          </a:p>
          <a:p>
            <a:pPr marL="0" indent="0">
              <a:buNone/>
            </a:pPr>
            <a:r>
              <a:rPr lang="en-US" sz="1800" dirty="0" smtClean="0">
                <a:latin typeface="Arial" panose="020B0604020202020204" pitchFamily="34" charset="0"/>
                <a:cs typeface="Arial" panose="020B0604020202020204" pitchFamily="34" charset="0"/>
              </a:rPr>
              <a:t>	The desired output is the sum of two numbers which is stored in the </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variable result.</a:t>
            </a:r>
          </a:p>
          <a:p>
            <a:pPr marL="0" indent="0">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931392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State</a:t>
            </a:r>
            <a:endParaRPr lang="en-IN" dirty="0"/>
          </a:p>
        </p:txBody>
      </p:sp>
      <p:sp>
        <p:nvSpPr>
          <p:cNvPr id="3" name="Content Placeholder 2"/>
          <p:cNvSpPr>
            <a:spLocks noGrp="1"/>
          </p:cNvSpPr>
          <p:nvPr>
            <p:ph sz="quarter" idx="1"/>
          </p:nvPr>
        </p:nvSpPr>
        <p:spPr>
          <a:xfrm>
            <a:off x="457200" y="990600"/>
            <a:ext cx="8077200" cy="5562600"/>
          </a:xfrm>
        </p:spPr>
        <p:txBody>
          <a:bodyPr>
            <a:normAutofit/>
          </a:bodyPr>
          <a:lstStyle/>
          <a:p>
            <a:pPr marL="0" indent="0">
              <a:lnSpc>
                <a:spcPct val="150000"/>
              </a:lnSpc>
              <a:buNone/>
            </a:pPr>
            <a:r>
              <a:rPr lang="en-US" sz="1800" b="1" dirty="0" smtClean="0">
                <a:latin typeface="Arial" panose="020B0604020202020204" pitchFamily="34" charset="0"/>
                <a:cs typeface="Arial" panose="020B0604020202020204" pitchFamily="34" charset="0"/>
              </a:rPr>
              <a:t>Definition: </a:t>
            </a:r>
            <a:r>
              <a:rPr lang="en-US" sz="1800" dirty="0" smtClean="0">
                <a:latin typeface="Arial" panose="020B0604020202020204" pitchFamily="34" charset="0"/>
                <a:cs typeface="Arial" panose="020B0604020202020204" pitchFamily="34" charset="0"/>
              </a:rPr>
              <a:t>Condition of algorithm at a moment in a time </a:t>
            </a:r>
          </a:p>
          <a:p>
            <a:pPr marL="0" indent="0">
              <a:lnSpc>
                <a:spcPct val="150000"/>
              </a:lnSpc>
              <a:buNone/>
            </a:pPr>
            <a:r>
              <a:rPr lang="en-US" sz="1800" dirty="0" smtClean="0">
                <a:latin typeface="Arial" panose="020B0604020202020204" pitchFamily="34" charset="0"/>
                <a:cs typeface="Arial" panose="020B0604020202020204" pitchFamily="34" charset="0"/>
              </a:rPr>
              <a:t>Algorithm can be in any one of the following states</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START state</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INPUT state</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PROCESS state</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OUTPUT state</a:t>
            </a:r>
          </a:p>
          <a:p>
            <a:pPr marL="457200" indent="-457200">
              <a:lnSpc>
                <a:spcPct val="150000"/>
              </a:lnSpc>
              <a:buAutoNum type="arabicPeriod"/>
            </a:pPr>
            <a:r>
              <a:rPr lang="en-US" sz="1800" dirty="0" smtClean="0">
                <a:latin typeface="Arial" panose="020B0604020202020204" pitchFamily="34" charset="0"/>
                <a:cs typeface="Arial" panose="020B0604020202020204" pitchFamily="34" charset="0"/>
              </a:rPr>
              <a:t>STOP state</a:t>
            </a:r>
          </a:p>
          <a:p>
            <a:pPr marL="0" indent="0">
              <a:lnSpc>
                <a:spcPct val="150000"/>
              </a:lnSpc>
              <a:buNone/>
            </a:pP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Fig: State Transition</a:t>
            </a:r>
            <a:endParaRPr lang="en-IN" sz="1800"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82017962"/>
              </p:ext>
            </p:extLst>
          </p:nvPr>
        </p:nvGraphicFramePr>
        <p:xfrm>
          <a:off x="4078405" y="1752600"/>
          <a:ext cx="4446896"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071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normAutofit/>
          </a:bodyPr>
          <a:lstStyle/>
          <a:p>
            <a:pPr algn="ctr"/>
            <a:r>
              <a:rPr lang="en-US" dirty="0" smtClean="0"/>
              <a:t>Example - State</a:t>
            </a:r>
            <a:endParaRPr lang="en-IN" dirty="0"/>
          </a:p>
        </p:txBody>
      </p:sp>
      <p:sp>
        <p:nvSpPr>
          <p:cNvPr id="3" name="Content Placeholder 2"/>
          <p:cNvSpPr>
            <a:spLocks noGrp="1"/>
          </p:cNvSpPr>
          <p:nvPr>
            <p:ph sz="quarter" idx="1"/>
          </p:nvPr>
        </p:nvSpPr>
        <p:spPr>
          <a:xfrm>
            <a:off x="304800" y="990600"/>
            <a:ext cx="8001000" cy="5867400"/>
          </a:xfrm>
        </p:spPr>
        <p:txBody>
          <a:bodyPr/>
          <a:lstStyle/>
          <a:p>
            <a:r>
              <a:rPr lang="en-US" sz="1800" b="1" dirty="0">
                <a:solidFill>
                  <a:srgbClr val="FF0000"/>
                </a:solidFill>
                <a:latin typeface="Arial" panose="020B0604020202020204" pitchFamily="34" charset="0"/>
                <a:cs typeface="Arial" panose="020B0604020202020204" pitchFamily="34" charset="0"/>
              </a:rPr>
              <a:t>Example : To find the sum of two </a:t>
            </a:r>
            <a:r>
              <a:rPr lang="en-US" sz="1800" b="1" dirty="0" smtClean="0">
                <a:solidFill>
                  <a:srgbClr val="FF0000"/>
                </a:solidFill>
                <a:latin typeface="Arial" panose="020B0604020202020204" pitchFamily="34" charset="0"/>
                <a:cs typeface="Arial" panose="020B0604020202020204" pitchFamily="34" charset="0"/>
              </a:rPr>
              <a:t>numbers</a:t>
            </a:r>
          </a:p>
          <a:p>
            <a:pPr marL="0" indent="0">
              <a:buNone/>
            </a:pPr>
            <a:endParaRPr lang="en-US" sz="1800" b="1"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Step 1: Start                                           -&gt; START State</a:t>
            </a:r>
          </a:p>
          <a:p>
            <a:pPr marL="0" indent="0">
              <a:lnSpc>
                <a:spcPct val="150000"/>
              </a:lnSpc>
              <a:buNone/>
            </a:pPr>
            <a:r>
              <a:rPr lang="en-US" sz="1800" dirty="0" smtClean="0">
                <a:latin typeface="Arial" panose="020B0604020202020204" pitchFamily="34" charset="0"/>
                <a:cs typeface="Arial" panose="020B0604020202020204" pitchFamily="34" charset="0"/>
              </a:rPr>
              <a:t>Step 2: Read a, b		     	      -&gt; INPUT state</a:t>
            </a:r>
          </a:p>
          <a:p>
            <a:pPr marL="0" indent="0">
              <a:lnSpc>
                <a:spcPct val="150000"/>
              </a:lnSpc>
              <a:buNone/>
            </a:pPr>
            <a:r>
              <a:rPr lang="en-US" sz="1800" dirty="0" smtClean="0">
                <a:latin typeface="Arial" panose="020B0604020202020204" pitchFamily="34" charset="0"/>
                <a:cs typeface="Arial" panose="020B0604020202020204" pitchFamily="34" charset="0"/>
              </a:rPr>
              <a:t>Step 3: c = a + b			       -&gt; PROCESS state</a:t>
            </a:r>
          </a:p>
          <a:p>
            <a:pPr marL="0" indent="0">
              <a:lnSpc>
                <a:spcPct val="150000"/>
              </a:lnSpc>
              <a:buNone/>
            </a:pPr>
            <a:r>
              <a:rPr lang="en-US" sz="1800" dirty="0" smtClean="0">
                <a:latin typeface="Arial" panose="020B0604020202020204" pitchFamily="34" charset="0"/>
                <a:cs typeface="Arial" panose="020B0604020202020204" pitchFamily="34" charset="0"/>
              </a:rPr>
              <a:t>Step 4 : Print c  			       -&gt; OUTPUT state</a:t>
            </a:r>
          </a:p>
          <a:p>
            <a:pPr marL="0" indent="0">
              <a:lnSpc>
                <a:spcPct val="150000"/>
              </a:lnSpc>
              <a:buNone/>
            </a:pPr>
            <a:r>
              <a:rPr lang="en-US" sz="1800" dirty="0" smtClean="0">
                <a:latin typeface="Arial" panose="020B0604020202020204" pitchFamily="34" charset="0"/>
                <a:cs typeface="Arial" panose="020B0604020202020204" pitchFamily="34" charset="0"/>
              </a:rPr>
              <a:t>Step 5 : Stop			       -&gt; STOP state</a:t>
            </a:r>
          </a:p>
          <a:p>
            <a:pPr marL="0" indent="0">
              <a:buNone/>
            </a:pPr>
            <a:endParaRPr lang="en-US" sz="1800" b="1" dirty="0" smtClean="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73067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sz="3600" dirty="0" smtClean="0">
                <a:latin typeface="Arial" panose="020B0604020202020204" pitchFamily="34" charset="0"/>
                <a:cs typeface="Arial" panose="020B0604020202020204" pitchFamily="34" charset="0"/>
              </a:rPr>
              <a:t>Control Flow</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40140" y="838200"/>
            <a:ext cx="7467600" cy="5867400"/>
          </a:xfrm>
        </p:spPr>
        <p:txBody>
          <a:bodyPr>
            <a:normAutofit/>
          </a:bodyPr>
          <a:lstStyle/>
          <a:p>
            <a:pPr>
              <a:lnSpc>
                <a:spcPct val="150000"/>
              </a:lnSpc>
            </a:pPr>
            <a:r>
              <a:rPr lang="en-US" sz="1800" dirty="0" smtClean="0">
                <a:latin typeface="Arial" panose="020B0604020202020204" pitchFamily="34" charset="0"/>
                <a:cs typeface="Arial" panose="020B0604020202020204" pitchFamily="34" charset="0"/>
              </a:rPr>
              <a:t>The </a:t>
            </a:r>
            <a:r>
              <a:rPr lang="en-US" sz="1800" dirty="0" smtClean="0">
                <a:solidFill>
                  <a:srgbClr val="FF0000"/>
                </a:solidFill>
                <a:latin typeface="Arial" panose="020B0604020202020204" pitchFamily="34" charset="0"/>
                <a:cs typeface="Arial" panose="020B0604020202020204" pitchFamily="34" charset="0"/>
              </a:rPr>
              <a:t>order</a:t>
            </a:r>
            <a:r>
              <a:rPr lang="en-US" sz="1800" dirty="0" smtClean="0">
                <a:latin typeface="Arial" panose="020B0604020202020204" pitchFamily="34" charset="0"/>
                <a:cs typeface="Arial" panose="020B0604020202020204" pitchFamily="34" charset="0"/>
              </a:rPr>
              <a:t> of statement execution and </a:t>
            </a:r>
            <a:r>
              <a:rPr lang="en-US" sz="1800" dirty="0" smtClean="0">
                <a:solidFill>
                  <a:srgbClr val="FF0000"/>
                </a:solidFill>
                <a:latin typeface="Arial" panose="020B0604020202020204" pitchFamily="34" charset="0"/>
                <a:cs typeface="Arial" panose="020B0604020202020204" pitchFamily="34" charset="0"/>
              </a:rPr>
              <a:t>direction of flow</a:t>
            </a:r>
            <a:r>
              <a:rPr lang="en-US" sz="1800" dirty="0" smtClean="0">
                <a:latin typeface="Arial" panose="020B0604020202020204" pitchFamily="34" charset="0"/>
                <a:cs typeface="Arial" panose="020B0604020202020204" pitchFamily="34" charset="0"/>
              </a:rPr>
              <a:t> of programs</a:t>
            </a:r>
          </a:p>
          <a:p>
            <a:pPr>
              <a:lnSpc>
                <a:spcPct val="150000"/>
              </a:lnSpc>
            </a:pPr>
            <a:r>
              <a:rPr lang="en-US" sz="1800" dirty="0" smtClean="0">
                <a:latin typeface="Arial" panose="020B0604020202020204" pitchFamily="34" charset="0"/>
                <a:cs typeface="Arial" panose="020B0604020202020204" pitchFamily="34" charset="0"/>
              </a:rPr>
              <a:t>There are three types of control flow</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1. Sequential </a:t>
            </a:r>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ontrol flow  </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2. Selection </a:t>
            </a:r>
            <a:r>
              <a:rPr lang="en-US" sz="1800" dirty="0">
                <a:latin typeface="Arial" panose="020B0604020202020204" pitchFamily="34" charset="0"/>
                <a:cs typeface="Arial" panose="020B0604020202020204" pitchFamily="34" charset="0"/>
              </a:rPr>
              <a:t>control flow </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3. Repetition control flow</a:t>
            </a:r>
          </a:p>
        </p:txBody>
      </p:sp>
    </p:spTree>
    <p:extLst>
      <p:ext uri="{BB962C8B-B14F-4D97-AF65-F5344CB8AC3E}">
        <p14:creationId xmlns:p14="http://schemas.microsoft.com/office/powerpoint/2010/main" val="1397710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sz="3600" dirty="0" smtClean="0">
                <a:latin typeface="Arial" panose="020B0604020202020204" pitchFamily="34" charset="0"/>
                <a:cs typeface="Arial" panose="020B0604020202020204" pitchFamily="34" charset="0"/>
              </a:rPr>
              <a:t>Sequential control flow</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40140" y="1371600"/>
            <a:ext cx="7467600" cy="5334000"/>
          </a:xfrm>
        </p:spPr>
        <p:txBody>
          <a:bodyPr>
            <a:normAutofit/>
          </a:bodyPr>
          <a:lstStyle/>
          <a:p>
            <a:pPr>
              <a:lnSpc>
                <a:spcPct val="150000"/>
              </a:lnSpc>
            </a:pPr>
            <a:r>
              <a:rPr lang="en-US" sz="1800" dirty="0" smtClean="0">
                <a:latin typeface="Arial" panose="020B0604020202020204" pitchFamily="34" charset="0"/>
                <a:cs typeface="Arial" panose="020B0604020202020204" pitchFamily="34" charset="0"/>
              </a:rPr>
              <a:t>The steps of an algorithm are carried out in a </a:t>
            </a:r>
            <a:r>
              <a:rPr lang="en-US" sz="1800" b="1" dirty="0" smtClean="0">
                <a:latin typeface="Arial" panose="020B0604020202020204" pitchFamily="34" charset="0"/>
                <a:cs typeface="Arial" panose="020B0604020202020204" pitchFamily="34" charset="0"/>
              </a:rPr>
              <a:t>sequential manner</a:t>
            </a:r>
          </a:p>
          <a:p>
            <a:pPr>
              <a:lnSpc>
                <a:spcPct val="150000"/>
              </a:lnSpc>
            </a:pPr>
            <a:r>
              <a:rPr lang="en-US" sz="1800" dirty="0" smtClean="0">
                <a:latin typeface="Arial" panose="020B0604020202020204" pitchFamily="34" charset="0"/>
                <a:cs typeface="Arial" panose="020B0604020202020204" pitchFamily="34" charset="0"/>
              </a:rPr>
              <a:t>In sequential, the direction of </a:t>
            </a:r>
            <a:r>
              <a:rPr lang="en-US" sz="1800" b="1" dirty="0" smtClean="0">
                <a:latin typeface="Arial" panose="020B0604020202020204" pitchFamily="34" charset="0"/>
                <a:cs typeface="Arial" panose="020B0604020202020204" pitchFamily="34" charset="0"/>
              </a:rPr>
              <a:t>flow is straight line </a:t>
            </a:r>
          </a:p>
          <a:p>
            <a:pPr>
              <a:lnSpc>
                <a:spcPct val="150000"/>
              </a:lnSpc>
            </a:pPr>
            <a:r>
              <a:rPr lang="en-US" sz="1800" dirty="0">
                <a:latin typeface="Arial" panose="020B0604020202020204" pitchFamily="34" charset="0"/>
                <a:cs typeface="Arial" panose="020B0604020202020204" pitchFamily="34" charset="0"/>
              </a:rPr>
              <a:t>Each step </a:t>
            </a:r>
            <a:r>
              <a:rPr lang="en-US" sz="1800" b="1" dirty="0">
                <a:latin typeface="Arial" panose="020B0604020202020204" pitchFamily="34" charset="0"/>
                <a:cs typeface="Arial" panose="020B0604020202020204" pitchFamily="34" charset="0"/>
              </a:rPr>
              <a:t>executed exactly </a:t>
            </a:r>
            <a:r>
              <a:rPr lang="en-US" sz="1800" b="1" dirty="0" smtClean="0">
                <a:latin typeface="Arial" panose="020B0604020202020204" pitchFamily="34" charset="0"/>
                <a:cs typeface="Arial" panose="020B0604020202020204" pitchFamily="34" charset="0"/>
              </a:rPr>
              <a:t>once</a:t>
            </a:r>
          </a:p>
          <a:p>
            <a:pPr>
              <a:lnSpc>
                <a:spcPct val="150000"/>
              </a:lnSpc>
            </a:pPr>
            <a:r>
              <a:rPr lang="en-US" sz="1800" dirty="0" smtClean="0">
                <a:latin typeface="Arial" panose="020B0604020202020204" pitchFamily="34" charset="0"/>
                <a:cs typeface="Arial" panose="020B0604020202020204" pitchFamily="34" charset="0"/>
              </a:rPr>
              <a:t>The following figure shows sequential control flow.</a:t>
            </a:r>
            <a:endParaRPr lang="en-IN" sz="1800" dirty="0">
              <a:latin typeface="Arial" panose="020B0604020202020204" pitchFamily="34" charset="0"/>
              <a:cs typeface="Arial" panose="020B0604020202020204" pitchFamily="34" charset="0"/>
            </a:endParaRPr>
          </a:p>
          <a:p>
            <a:pPr>
              <a:lnSpc>
                <a:spcPct val="150000"/>
              </a:lnSpc>
            </a:pPr>
            <a:endParaRPr lang="en-US" sz="1800" dirty="0" smtClean="0">
              <a:latin typeface="Arial" panose="020B060402020202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cs typeface="Arial" panose="020B0604020202020204" pitchFamily="34" charset="0"/>
            </a:endParaRPr>
          </a:p>
        </p:txBody>
      </p:sp>
      <p:sp>
        <p:nvSpPr>
          <p:cNvPr id="4" name="Rounded Rectangle 3"/>
          <p:cNvSpPr/>
          <p:nvPr/>
        </p:nvSpPr>
        <p:spPr>
          <a:xfrm>
            <a:off x="2667000" y="3733800"/>
            <a:ext cx="1600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Statement 1</a:t>
            </a:r>
            <a:endParaRPr lang="en-IN" dirty="0">
              <a:solidFill>
                <a:schemeClr val="tx1"/>
              </a:solidFill>
            </a:endParaRPr>
          </a:p>
        </p:txBody>
      </p:sp>
      <p:sp>
        <p:nvSpPr>
          <p:cNvPr id="5" name="Rounded Rectangle 4"/>
          <p:cNvSpPr/>
          <p:nvPr/>
        </p:nvSpPr>
        <p:spPr>
          <a:xfrm>
            <a:off x="2667000" y="4800600"/>
            <a:ext cx="1600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Statement 2</a:t>
            </a:r>
            <a:endParaRPr lang="en-IN" dirty="0">
              <a:solidFill>
                <a:schemeClr val="tx1"/>
              </a:solidFill>
            </a:endParaRPr>
          </a:p>
        </p:txBody>
      </p:sp>
      <p:sp>
        <p:nvSpPr>
          <p:cNvPr id="6" name="Rounded Rectangle 5"/>
          <p:cNvSpPr/>
          <p:nvPr/>
        </p:nvSpPr>
        <p:spPr>
          <a:xfrm>
            <a:off x="2667000" y="5867400"/>
            <a:ext cx="1600200" cy="533400"/>
          </a:xfrm>
          <a:prstGeom prst="roundRect">
            <a:avLst>
              <a:gd name="adj" fmla="val 14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Statement 3</a:t>
            </a:r>
            <a:endParaRPr lang="en-IN" dirty="0">
              <a:solidFill>
                <a:schemeClr val="tx1"/>
              </a:solidFill>
            </a:endParaRPr>
          </a:p>
        </p:txBody>
      </p:sp>
      <p:cxnSp>
        <p:nvCxnSpPr>
          <p:cNvPr id="8" name="Straight Arrow Connector 7"/>
          <p:cNvCxnSpPr>
            <a:stCxn id="4" idx="2"/>
            <a:endCxn id="5" idx="0"/>
          </p:cNvCxnSpPr>
          <p:nvPr/>
        </p:nvCxnSpPr>
        <p:spPr>
          <a:xfrm>
            <a:off x="3467100" y="4267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0"/>
          </p:cNvCxnSpPr>
          <p:nvPr/>
        </p:nvCxnSpPr>
        <p:spPr>
          <a:xfrm>
            <a:off x="3467100" y="533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Example – Sequential control flow</a:t>
            </a:r>
            <a:endParaRPr lang="en-IN" dirty="0"/>
          </a:p>
        </p:txBody>
      </p:sp>
      <p:sp>
        <p:nvSpPr>
          <p:cNvPr id="3" name="Content Placeholder 2"/>
          <p:cNvSpPr>
            <a:spLocks noGrp="1"/>
          </p:cNvSpPr>
          <p:nvPr>
            <p:ph sz="quarter" idx="1"/>
          </p:nvPr>
        </p:nvSpPr>
        <p:spPr>
          <a:xfrm>
            <a:off x="228600" y="1143000"/>
            <a:ext cx="7696200" cy="5330952"/>
          </a:xfrm>
        </p:spPr>
        <p:txBody>
          <a:bodyPr>
            <a:normAutofit/>
          </a:bodyPr>
          <a:lstStyle/>
          <a:p>
            <a:pPr marL="0" indent="0">
              <a:buNone/>
            </a:pPr>
            <a:r>
              <a:rPr lang="en-US" sz="1800" b="1" dirty="0">
                <a:solidFill>
                  <a:srgbClr val="FF0000"/>
                </a:solidFill>
                <a:latin typeface="Arial" panose="020B0604020202020204" pitchFamily="34" charset="0"/>
                <a:cs typeface="Arial" panose="020B0604020202020204" pitchFamily="34" charset="0"/>
              </a:rPr>
              <a:t>Example : To find the sum of two numbers</a:t>
            </a:r>
          </a:p>
          <a:p>
            <a:pPr marL="0" indent="0">
              <a:lnSpc>
                <a:spcPct val="150000"/>
              </a:lnSpc>
              <a:buNone/>
            </a:pPr>
            <a:r>
              <a:rPr lang="en-US" sz="1800" dirty="0" smtClean="0">
                <a:latin typeface="Arial" panose="020B0604020202020204" pitchFamily="34" charset="0"/>
                <a:cs typeface="Arial" panose="020B0604020202020204" pitchFamily="34" charset="0"/>
              </a:rPr>
              <a:t>Step 1 : start</a:t>
            </a:r>
          </a:p>
          <a:p>
            <a:pPr marL="0" indent="0">
              <a:lnSpc>
                <a:spcPct val="150000"/>
              </a:lnSpc>
              <a:buNone/>
            </a:pPr>
            <a:r>
              <a:rPr lang="en-US" sz="1800" dirty="0" smtClean="0">
                <a:latin typeface="Arial" panose="020B0604020202020204" pitchFamily="34" charset="0"/>
                <a:cs typeface="Arial" panose="020B0604020202020204" pitchFamily="34" charset="0"/>
              </a:rPr>
              <a:t>Step 2 : Read a and b</a:t>
            </a:r>
          </a:p>
          <a:p>
            <a:pPr marL="0" indent="0">
              <a:lnSpc>
                <a:spcPct val="150000"/>
              </a:lnSpc>
              <a:buNone/>
            </a:pPr>
            <a:r>
              <a:rPr lang="en-US" sz="1800" dirty="0" smtClean="0">
                <a:latin typeface="Arial" panose="020B0604020202020204" pitchFamily="34" charset="0"/>
                <a:cs typeface="Arial" panose="020B0604020202020204" pitchFamily="34" charset="0"/>
              </a:rPr>
              <a:t>Step 3 : Add the value of a and b</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c = </a:t>
            </a:r>
            <a:r>
              <a:rPr lang="en-US" sz="1800" dirty="0" err="1" smtClean="0">
                <a:latin typeface="Arial" panose="020B0604020202020204" pitchFamily="34" charset="0"/>
                <a:cs typeface="Arial" panose="020B0604020202020204" pitchFamily="34" charset="0"/>
              </a:rPr>
              <a:t>a+b</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Step 4 : Print C</a:t>
            </a:r>
          </a:p>
          <a:p>
            <a:pPr marL="0" indent="0">
              <a:lnSpc>
                <a:spcPct val="150000"/>
              </a:lnSpc>
              <a:buNone/>
            </a:pPr>
            <a:r>
              <a:rPr lang="en-US" sz="1800" dirty="0" smtClean="0">
                <a:latin typeface="Arial" panose="020B0604020202020204" pitchFamily="34" charset="0"/>
                <a:cs typeface="Arial" panose="020B0604020202020204" pitchFamily="34" charset="0"/>
              </a:rPr>
              <a:t>Step 5 : </a:t>
            </a:r>
            <a:r>
              <a:rPr lang="en-US" sz="1800" dirty="0">
                <a:latin typeface="Arial" panose="020B0604020202020204" pitchFamily="34" charset="0"/>
                <a:cs typeface="Arial" panose="020B0604020202020204" pitchFamily="34" charset="0"/>
              </a:rPr>
              <a:t>S</a:t>
            </a:r>
            <a:r>
              <a:rPr lang="en-US" sz="1800" dirty="0" smtClean="0">
                <a:latin typeface="Arial" panose="020B0604020202020204" pitchFamily="34" charset="0"/>
                <a:cs typeface="Arial" panose="020B0604020202020204" pitchFamily="34" charset="0"/>
              </a:rPr>
              <a:t>top</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717348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find the sum of two numbers</a:t>
            </a:r>
            <a:endParaRPr lang="en-IN" dirty="0"/>
          </a:p>
        </p:txBody>
      </p:sp>
      <p:sp>
        <p:nvSpPr>
          <p:cNvPr id="3" name="Content Placeholder 2"/>
          <p:cNvSpPr>
            <a:spLocks noGrp="1"/>
          </p:cNvSpPr>
          <p:nvPr>
            <p:ph sz="quarter" idx="1"/>
          </p:nvPr>
        </p:nvSpPr>
        <p:spPr/>
        <p:txBody>
          <a:bodyPr/>
          <a:lstStyle/>
          <a:p>
            <a:pPr>
              <a:lnSpc>
                <a:spcPct val="150000"/>
              </a:lnSpc>
            </a:pPr>
            <a:r>
              <a:rPr lang="en-US" dirty="0" smtClean="0"/>
              <a:t>Step 1 : Start</a:t>
            </a:r>
          </a:p>
          <a:p>
            <a:pPr>
              <a:lnSpc>
                <a:spcPct val="150000"/>
              </a:lnSpc>
            </a:pPr>
            <a:r>
              <a:rPr lang="en-US" dirty="0" smtClean="0"/>
              <a:t>Step 2 : Declare the variables a, b, c</a:t>
            </a:r>
          </a:p>
          <a:p>
            <a:pPr>
              <a:lnSpc>
                <a:spcPct val="150000"/>
              </a:lnSpc>
            </a:pPr>
            <a:r>
              <a:rPr lang="en-US" dirty="0" smtClean="0"/>
              <a:t>Step 3 : Read the values a and b</a:t>
            </a:r>
          </a:p>
          <a:p>
            <a:pPr>
              <a:lnSpc>
                <a:spcPct val="150000"/>
              </a:lnSpc>
            </a:pPr>
            <a:r>
              <a:rPr lang="en-US" dirty="0" smtClean="0"/>
              <a:t>Step 4 : Add a and b and assign the result to c</a:t>
            </a:r>
          </a:p>
          <a:p>
            <a:pPr marL="0" indent="0">
              <a:lnSpc>
                <a:spcPct val="150000"/>
              </a:lnSpc>
              <a:buNone/>
            </a:pPr>
            <a:r>
              <a:rPr lang="en-US" dirty="0"/>
              <a:t> </a:t>
            </a:r>
            <a:r>
              <a:rPr lang="en-US" dirty="0" smtClean="0"/>
              <a:t>                 c = </a:t>
            </a:r>
            <a:r>
              <a:rPr lang="en-US" dirty="0" err="1" smtClean="0"/>
              <a:t>a+b</a:t>
            </a:r>
            <a:endParaRPr lang="en-US" dirty="0" smtClean="0"/>
          </a:p>
          <a:p>
            <a:pPr marL="0" indent="0">
              <a:lnSpc>
                <a:spcPct val="150000"/>
              </a:lnSpc>
              <a:buNone/>
            </a:pPr>
            <a:r>
              <a:rPr lang="en-US" dirty="0" smtClean="0"/>
              <a:t>Step 5 : Print c</a:t>
            </a:r>
          </a:p>
          <a:p>
            <a:pPr marL="0" indent="0">
              <a:lnSpc>
                <a:spcPct val="150000"/>
              </a:lnSpc>
              <a:buNone/>
            </a:pPr>
            <a:r>
              <a:rPr lang="en-US" dirty="0" smtClean="0"/>
              <a:t>Step 6 : Stop</a:t>
            </a:r>
            <a:endParaRPr lang="en-IN" dirty="0"/>
          </a:p>
        </p:txBody>
      </p:sp>
    </p:spTree>
    <p:extLst>
      <p:ext uri="{BB962C8B-B14F-4D97-AF65-F5344CB8AC3E}">
        <p14:creationId xmlns:p14="http://schemas.microsoft.com/office/powerpoint/2010/main" val="2792621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lstStyle/>
          <a:p>
            <a:pPr algn="ctr"/>
            <a:r>
              <a:rPr lang="en-US" dirty="0" smtClean="0"/>
              <a:t>Selection Control Flow</a:t>
            </a:r>
            <a:endParaRPr lang="en-IN" dirty="0"/>
          </a:p>
        </p:txBody>
      </p:sp>
      <p:sp>
        <p:nvSpPr>
          <p:cNvPr id="3" name="Content Placeholder 2"/>
          <p:cNvSpPr>
            <a:spLocks noGrp="1"/>
          </p:cNvSpPr>
          <p:nvPr>
            <p:ph sz="quarter" idx="1"/>
          </p:nvPr>
        </p:nvSpPr>
        <p:spPr>
          <a:xfrm>
            <a:off x="457200" y="990600"/>
            <a:ext cx="7467600" cy="5483352"/>
          </a:xfrm>
        </p:spPr>
        <p:txBody>
          <a:bodyPr>
            <a:normAutofit/>
          </a:bodyPr>
          <a:lstStyle/>
          <a:p>
            <a:pPr>
              <a:lnSpc>
                <a:spcPct val="150000"/>
              </a:lnSpc>
            </a:pPr>
            <a:r>
              <a:rPr lang="en-US" sz="1800" dirty="0" smtClean="0">
                <a:latin typeface="Arial" panose="020B0604020202020204" pitchFamily="34" charset="0"/>
                <a:cs typeface="Arial" panose="020B0604020202020204" pitchFamily="34" charset="0"/>
              </a:rPr>
              <a:t>The program control to be transferred to a specific part of the program based on the condition</a:t>
            </a:r>
          </a:p>
          <a:p>
            <a:pPr>
              <a:lnSpc>
                <a:spcPct val="150000"/>
              </a:lnSpc>
            </a:pPr>
            <a:r>
              <a:rPr lang="en-US" sz="1800" dirty="0" smtClean="0">
                <a:latin typeface="Arial" panose="020B0604020202020204" pitchFamily="34" charset="0"/>
                <a:cs typeface="Arial" panose="020B0604020202020204" pitchFamily="34" charset="0"/>
              </a:rPr>
              <a:t>Also known as Decision </a:t>
            </a:r>
            <a:r>
              <a:rPr lang="en-US" sz="1800" dirty="0">
                <a:latin typeface="Arial" panose="020B0604020202020204" pitchFamily="34" charset="0"/>
                <a:cs typeface="Arial" panose="020B0604020202020204" pitchFamily="34" charset="0"/>
              </a:rPr>
              <a:t>/ Selection /Branching / Condition</a:t>
            </a:r>
            <a:endParaRPr lang="en-US" sz="1800" dirty="0" smtClean="0">
              <a:latin typeface="Arial" panose="020B0604020202020204" pitchFamily="34" charset="0"/>
              <a:cs typeface="Arial" panose="020B0604020202020204" pitchFamily="34" charset="0"/>
            </a:endParaRPr>
          </a:p>
          <a:p>
            <a:pPr marL="0" indent="0">
              <a:buNone/>
            </a:pPr>
            <a:r>
              <a:rPr lang="en-US" sz="1800" b="1" dirty="0">
                <a:solidFill>
                  <a:srgbClr val="FF0000"/>
                </a:solidFill>
                <a:latin typeface="Arial" panose="020B0604020202020204" pitchFamily="34" charset="0"/>
                <a:cs typeface="Arial" panose="020B0604020202020204" pitchFamily="34" charset="0"/>
              </a:rPr>
              <a:t>Example : To find the </a:t>
            </a:r>
            <a:r>
              <a:rPr lang="en-US" sz="1800" b="1" dirty="0" smtClean="0">
                <a:solidFill>
                  <a:srgbClr val="FF0000"/>
                </a:solidFill>
                <a:latin typeface="Arial" panose="020B0604020202020204" pitchFamily="34" charset="0"/>
                <a:cs typeface="Arial" panose="020B0604020202020204" pitchFamily="34" charset="0"/>
              </a:rPr>
              <a:t>biggest of two </a:t>
            </a:r>
            <a:r>
              <a:rPr lang="en-US" sz="1800" b="1" dirty="0">
                <a:solidFill>
                  <a:srgbClr val="FF0000"/>
                </a:solidFill>
                <a:latin typeface="Arial" panose="020B0604020202020204" pitchFamily="34" charset="0"/>
                <a:cs typeface="Arial" panose="020B0604020202020204" pitchFamily="34" charset="0"/>
              </a:rPr>
              <a:t>numbers</a:t>
            </a:r>
          </a:p>
          <a:p>
            <a:pPr marL="0" indent="0">
              <a:lnSpc>
                <a:spcPct val="150000"/>
              </a:lnSpc>
              <a:buNone/>
            </a:pPr>
            <a:r>
              <a:rPr lang="en-US" sz="1800" dirty="0">
                <a:latin typeface="Arial" panose="020B0604020202020204" pitchFamily="34" charset="0"/>
                <a:cs typeface="Arial" panose="020B0604020202020204" pitchFamily="34" charset="0"/>
              </a:rPr>
              <a:t>Step 1 : start</a:t>
            </a:r>
          </a:p>
          <a:p>
            <a:pPr marL="0" indent="0">
              <a:lnSpc>
                <a:spcPct val="150000"/>
              </a:lnSpc>
              <a:buNone/>
            </a:pPr>
            <a:r>
              <a:rPr lang="en-US" sz="1800" dirty="0">
                <a:latin typeface="Arial" panose="020B0604020202020204" pitchFamily="34" charset="0"/>
                <a:cs typeface="Arial" panose="020B0604020202020204" pitchFamily="34" charset="0"/>
              </a:rPr>
              <a:t>Step 2 : Read a and b</a:t>
            </a:r>
          </a:p>
          <a:p>
            <a:pPr marL="0" indent="0">
              <a:lnSpc>
                <a:spcPct val="150000"/>
              </a:lnSpc>
              <a:buNone/>
            </a:pPr>
            <a:r>
              <a:rPr lang="en-US" sz="1800" dirty="0">
                <a:latin typeface="Arial" panose="020B0604020202020204" pitchFamily="34" charset="0"/>
                <a:cs typeface="Arial" panose="020B0604020202020204" pitchFamily="34" charset="0"/>
              </a:rPr>
              <a:t>Step 3 : </a:t>
            </a:r>
            <a:r>
              <a:rPr lang="en-US" sz="1800" dirty="0" smtClean="0">
                <a:latin typeface="Arial" panose="020B0604020202020204" pitchFamily="34" charset="0"/>
                <a:cs typeface="Arial" panose="020B0604020202020204" pitchFamily="34" charset="0"/>
              </a:rPr>
              <a:t>If a &gt; b then print “a is biggest”    10&gt;5  a is big</a:t>
            </a: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Step </a:t>
            </a:r>
            <a:r>
              <a:rPr lang="en-US" sz="1800" dirty="0">
                <a:latin typeface="Arial" panose="020B0604020202020204" pitchFamily="34" charset="0"/>
                <a:cs typeface="Arial" panose="020B0604020202020204" pitchFamily="34" charset="0"/>
              </a:rPr>
              <a:t>4 : </a:t>
            </a:r>
            <a:r>
              <a:rPr lang="en-US" sz="1800" dirty="0" smtClean="0">
                <a:latin typeface="Arial" panose="020B0604020202020204" pitchFamily="34" charset="0"/>
                <a:cs typeface="Arial" panose="020B0604020202020204" pitchFamily="34" charset="0"/>
              </a:rPr>
              <a:t>Else print “b is biggest”</a:t>
            </a: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Step 5 : Stop</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4218296" y="4229849"/>
            <a:ext cx="3886200" cy="2617915"/>
          </a:xfrm>
          <a:prstGeom prst="rect">
            <a:avLst/>
          </a:prstGeom>
        </p:spPr>
      </p:pic>
    </p:spTree>
    <p:extLst>
      <p:ext uri="{BB962C8B-B14F-4D97-AF65-F5344CB8AC3E}">
        <p14:creationId xmlns:p14="http://schemas.microsoft.com/office/powerpoint/2010/main" val="1326623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Arial" pitchFamily="34" charset="0"/>
                <a:cs typeface="Arial" pitchFamily="34" charset="0"/>
              </a:rPr>
              <a:t>Unit - I</a:t>
            </a:r>
            <a:endParaRPr lang="en-US" sz="3600" dirty="0">
              <a:latin typeface="Arial" pitchFamily="34" charset="0"/>
              <a:cs typeface="Arial" pitchFamily="34" charset="0"/>
            </a:endParaRPr>
          </a:p>
        </p:txBody>
      </p:sp>
      <p:sp>
        <p:nvSpPr>
          <p:cNvPr id="3" name="Content Placeholder 2"/>
          <p:cNvSpPr>
            <a:spLocks noGrp="1"/>
          </p:cNvSpPr>
          <p:nvPr>
            <p:ph sz="quarter" idx="1"/>
          </p:nvPr>
        </p:nvSpPr>
        <p:spPr>
          <a:xfrm>
            <a:off x="457200" y="1417638"/>
            <a:ext cx="7848600" cy="5056314"/>
          </a:xfrm>
        </p:spPr>
        <p:txBody>
          <a:bodyPr>
            <a:normAutofit/>
          </a:bodyPr>
          <a:lstStyle/>
          <a:p>
            <a:pPr>
              <a:lnSpc>
                <a:spcPct val="150000"/>
              </a:lnSpc>
              <a:buFont typeface="Wingdings" pitchFamily="2" charset="2"/>
              <a:buChar char="v"/>
            </a:pPr>
            <a:r>
              <a:rPr lang="en-US" sz="1800" dirty="0" smtClean="0">
                <a:latin typeface="Arial" pitchFamily="34" charset="0"/>
                <a:cs typeface="Arial" pitchFamily="34" charset="0"/>
              </a:rPr>
              <a:t>Algorithms</a:t>
            </a:r>
          </a:p>
          <a:p>
            <a:pPr>
              <a:lnSpc>
                <a:spcPct val="150000"/>
              </a:lnSpc>
              <a:buFont typeface="Wingdings" pitchFamily="2" charset="2"/>
              <a:buChar char="v"/>
            </a:pPr>
            <a:r>
              <a:rPr lang="en-US" sz="1800" dirty="0" smtClean="0">
                <a:latin typeface="Arial" pitchFamily="34" charset="0"/>
                <a:cs typeface="Arial" pitchFamily="34" charset="0"/>
              </a:rPr>
              <a:t>Building blocks of algorithms</a:t>
            </a:r>
          </a:p>
          <a:p>
            <a:pPr lvl="1">
              <a:lnSpc>
                <a:spcPct val="150000"/>
              </a:lnSpc>
              <a:buNone/>
            </a:pPr>
            <a:r>
              <a:rPr lang="en-US" sz="1800" dirty="0" smtClean="0">
                <a:latin typeface="Arial" pitchFamily="34" charset="0"/>
                <a:cs typeface="Arial" pitchFamily="34" charset="0"/>
              </a:rPr>
              <a:t>       - </a:t>
            </a:r>
            <a:r>
              <a:rPr lang="en-US" sz="1600" dirty="0" smtClean="0">
                <a:latin typeface="Arial" pitchFamily="34" charset="0"/>
                <a:cs typeface="Arial" pitchFamily="34" charset="0"/>
              </a:rPr>
              <a:t>Statements, Control flow, Functions</a:t>
            </a:r>
            <a:endParaRPr lang="en-US" sz="1800" dirty="0" smtClean="0">
              <a:latin typeface="Arial" pitchFamily="34" charset="0"/>
              <a:cs typeface="Arial" pitchFamily="34" charset="0"/>
            </a:endParaRPr>
          </a:p>
          <a:p>
            <a:pPr marL="274320" lvl="1">
              <a:lnSpc>
                <a:spcPct val="150000"/>
              </a:lnSpc>
              <a:spcBef>
                <a:spcPts val="600"/>
              </a:spcBef>
              <a:buSzPct val="70000"/>
              <a:buFont typeface="Wingdings" pitchFamily="2" charset="2"/>
              <a:buChar char="v"/>
            </a:pPr>
            <a:r>
              <a:rPr lang="en-US" sz="1800" dirty="0" smtClean="0">
                <a:latin typeface="Arial" pitchFamily="34" charset="0"/>
                <a:cs typeface="Arial" pitchFamily="34" charset="0"/>
              </a:rPr>
              <a:t>Notation</a:t>
            </a:r>
          </a:p>
          <a:p>
            <a:pPr marL="274320" lvl="1">
              <a:lnSpc>
                <a:spcPct val="150000"/>
              </a:lnSpc>
              <a:spcBef>
                <a:spcPts val="600"/>
              </a:spcBef>
              <a:buSzPct val="70000"/>
              <a:buFont typeface="Wingdings" pitchFamily="2" charset="2"/>
              <a:buChar char="v"/>
            </a:pPr>
            <a:r>
              <a:rPr lang="en-US" sz="1800" dirty="0" smtClean="0">
                <a:latin typeface="Arial" pitchFamily="34" charset="0"/>
                <a:cs typeface="Arial" pitchFamily="34" charset="0"/>
              </a:rPr>
              <a:t>          - </a:t>
            </a:r>
            <a:r>
              <a:rPr lang="en-US" sz="1600" dirty="0" smtClean="0">
                <a:latin typeface="Arial" pitchFamily="34" charset="0"/>
                <a:cs typeface="Arial" pitchFamily="34" charset="0"/>
              </a:rPr>
              <a:t>Pseudo code, flow chart</a:t>
            </a:r>
            <a:endParaRPr lang="en-US" sz="1800" dirty="0" smtClean="0">
              <a:latin typeface="Arial" pitchFamily="34" charset="0"/>
              <a:cs typeface="Arial" pitchFamily="34" charset="0"/>
            </a:endParaRPr>
          </a:p>
          <a:p>
            <a:pPr>
              <a:lnSpc>
                <a:spcPct val="150000"/>
              </a:lnSpc>
              <a:buFont typeface="Wingdings" pitchFamily="2" charset="2"/>
              <a:buChar char="v"/>
            </a:pPr>
            <a:r>
              <a:rPr lang="en-US" sz="1800" dirty="0" smtClean="0">
                <a:latin typeface="Arial" pitchFamily="34" charset="0"/>
                <a:cs typeface="Arial" pitchFamily="34" charset="0"/>
              </a:rPr>
              <a:t> Algorithmic problem solving for socio economic conditions in global perspectives</a:t>
            </a:r>
          </a:p>
          <a:p>
            <a:pPr>
              <a:lnSpc>
                <a:spcPct val="150000"/>
              </a:lnSpc>
              <a:buFont typeface="Wingdings" pitchFamily="2" charset="2"/>
              <a:buChar char="v"/>
            </a:pPr>
            <a:r>
              <a:rPr lang="en-US" sz="1800" dirty="0" smtClean="0">
                <a:latin typeface="Arial" pitchFamily="34" charset="0"/>
                <a:cs typeface="Arial" pitchFamily="34" charset="0"/>
              </a:rPr>
              <a:t>Simple strategies for developing algorithms</a:t>
            </a:r>
          </a:p>
          <a:p>
            <a:pPr>
              <a:lnSpc>
                <a:spcPct val="150000"/>
              </a:lnSpc>
              <a:buFont typeface="Wingdings" pitchFamily="2" charset="2"/>
              <a:buChar char="v"/>
            </a:pPr>
            <a:r>
              <a:rPr lang="en-US" sz="1800" dirty="0" smtClean="0">
                <a:latin typeface="Arial" pitchFamily="34" charset="0"/>
                <a:cs typeface="Arial" pitchFamily="34" charset="0"/>
              </a:rPr>
              <a:t>Efficiency of algorithms</a:t>
            </a:r>
          </a:p>
          <a:p>
            <a:pPr lvl="1">
              <a:lnSpc>
                <a:spcPct val="150000"/>
              </a:lnSpc>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Repetition control flow</a:t>
            </a:r>
            <a:endParaRPr lang="en-IN" dirty="0"/>
          </a:p>
        </p:txBody>
      </p:sp>
      <p:sp>
        <p:nvSpPr>
          <p:cNvPr id="3" name="Content Placeholder 2"/>
          <p:cNvSpPr>
            <a:spLocks noGrp="1"/>
          </p:cNvSpPr>
          <p:nvPr>
            <p:ph sz="quarter" idx="1"/>
          </p:nvPr>
        </p:nvSpPr>
        <p:spPr>
          <a:xfrm>
            <a:off x="457200" y="1219200"/>
            <a:ext cx="7467600" cy="5254752"/>
          </a:xfrm>
        </p:spPr>
        <p:txBody>
          <a:bodyPr>
            <a:normAutofit/>
          </a:bodyPr>
          <a:lstStyle/>
          <a:p>
            <a:pPr>
              <a:lnSpc>
                <a:spcPct val="150000"/>
              </a:lnSpc>
            </a:pPr>
            <a:r>
              <a:rPr lang="en-US" sz="1800" dirty="0" smtClean="0">
                <a:latin typeface="Arial" panose="020B0604020202020204" pitchFamily="34" charset="0"/>
                <a:cs typeface="Arial" panose="020B0604020202020204" pitchFamily="34" charset="0"/>
              </a:rPr>
              <a:t>One or more steps are performed repeatedly </a:t>
            </a:r>
          </a:p>
          <a:p>
            <a:pPr>
              <a:lnSpc>
                <a:spcPct val="150000"/>
              </a:lnSpc>
            </a:pPr>
            <a:r>
              <a:rPr lang="en-US" sz="1800" dirty="0" smtClean="0">
                <a:latin typeface="Arial" panose="020B0604020202020204" pitchFamily="34" charset="0"/>
                <a:cs typeface="Arial" panose="020B0604020202020204" pitchFamily="34" charset="0"/>
              </a:rPr>
              <a:t>The looping process can either be one or multiple times based on the condition </a:t>
            </a:r>
          </a:p>
          <a:p>
            <a:pPr marL="0" indent="0">
              <a:buNone/>
            </a:pPr>
            <a:r>
              <a:rPr lang="en-US" sz="1800" b="1" dirty="0">
                <a:solidFill>
                  <a:srgbClr val="FF0000"/>
                </a:solidFill>
                <a:latin typeface="Arial" panose="020B0604020202020204" pitchFamily="34" charset="0"/>
                <a:cs typeface="Arial" panose="020B0604020202020204" pitchFamily="34" charset="0"/>
              </a:rPr>
              <a:t>Example : A</a:t>
            </a:r>
            <a:r>
              <a:rPr lang="en-US" sz="1800" b="1" dirty="0" smtClean="0">
                <a:solidFill>
                  <a:srgbClr val="FF0000"/>
                </a:solidFill>
                <a:latin typeface="Arial" panose="020B0604020202020204" pitchFamily="34" charset="0"/>
                <a:cs typeface="Arial" panose="020B0604020202020204" pitchFamily="34" charset="0"/>
              </a:rPr>
              <a:t>lgorithm to print numbers from 1 to </a:t>
            </a:r>
            <a:r>
              <a:rPr lang="en-US" sz="1800" b="1" dirty="0">
                <a:solidFill>
                  <a:srgbClr val="FF0000"/>
                </a:solidFill>
                <a:latin typeface="Arial" panose="020B0604020202020204" pitchFamily="34" charset="0"/>
                <a:cs typeface="Arial" panose="020B0604020202020204" pitchFamily="34" charset="0"/>
              </a:rPr>
              <a:t>5</a:t>
            </a:r>
            <a:r>
              <a:rPr lang="en-US" sz="1800" b="1" dirty="0" smtClean="0">
                <a:solidFill>
                  <a:srgbClr val="FF0000"/>
                </a:solidFill>
                <a:latin typeface="Arial" panose="020B0604020202020204" pitchFamily="34" charset="0"/>
                <a:cs typeface="Arial" panose="020B0604020202020204" pitchFamily="34" charset="0"/>
              </a:rPr>
              <a:t> </a:t>
            </a:r>
            <a:endParaRPr lang="en-US" sz="1800" b="1" dirty="0">
              <a:solidFill>
                <a:srgbClr val="FF0000"/>
              </a:solidFill>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Step 1 : start</a:t>
            </a:r>
          </a:p>
          <a:p>
            <a:pPr marL="0" indent="0">
              <a:lnSpc>
                <a:spcPct val="150000"/>
              </a:lnSpc>
              <a:buNone/>
            </a:pPr>
            <a:r>
              <a:rPr lang="en-US" sz="1800" dirty="0">
                <a:latin typeface="Arial" panose="020B0604020202020204" pitchFamily="34" charset="0"/>
                <a:cs typeface="Arial" panose="020B0604020202020204" pitchFamily="34" charset="0"/>
              </a:rPr>
              <a:t>Step 2 : </a:t>
            </a:r>
            <a:r>
              <a:rPr lang="en-US" sz="1800" dirty="0" smtClean="0">
                <a:latin typeface="Arial" panose="020B0604020202020204" pitchFamily="34" charset="0"/>
                <a:cs typeface="Arial" panose="020B0604020202020204" pitchFamily="34" charset="0"/>
              </a:rPr>
              <a:t>Initialize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Step 3 : </a:t>
            </a:r>
            <a:r>
              <a:rPr lang="en-US" sz="1800" dirty="0" smtClean="0">
                <a:latin typeface="Arial" panose="020B0604020202020204" pitchFamily="34" charset="0"/>
                <a:cs typeface="Arial" panose="020B0604020202020204" pitchFamily="34" charset="0"/>
              </a:rPr>
              <a:t>Increment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 i+1</a:t>
            </a:r>
          </a:p>
          <a:p>
            <a:pPr marL="0" indent="0">
              <a:lnSpc>
                <a:spcPct val="150000"/>
              </a:lnSpc>
              <a:buNone/>
            </a:pPr>
            <a:r>
              <a:rPr lang="en-US" sz="1800" dirty="0" smtClean="0">
                <a:latin typeface="Arial" panose="020B0604020202020204" pitchFamily="34" charset="0"/>
                <a:cs typeface="Arial" panose="020B0604020202020204" pitchFamily="34" charset="0"/>
              </a:rPr>
              <a:t>Step </a:t>
            </a:r>
            <a:r>
              <a:rPr lang="en-US" sz="1800" dirty="0">
                <a:latin typeface="Arial" panose="020B0604020202020204" pitchFamily="34" charset="0"/>
                <a:cs typeface="Arial" panose="020B0604020202020204" pitchFamily="34" charset="0"/>
              </a:rPr>
              <a:t>4 : </a:t>
            </a:r>
            <a:r>
              <a:rPr lang="en-US" sz="1800" dirty="0" smtClean="0">
                <a:latin typeface="Arial" panose="020B0604020202020204" pitchFamily="34" charset="0"/>
                <a:cs typeface="Arial" panose="020B0604020202020204" pitchFamily="34" charset="0"/>
              </a:rPr>
              <a:t>print </a:t>
            </a:r>
            <a:r>
              <a:rPr lang="en-US" sz="1800" dirty="0" err="1" smtClean="0">
                <a:latin typeface="Arial" panose="020B0604020202020204" pitchFamily="34" charset="0"/>
                <a:cs typeface="Arial" panose="020B0604020202020204" pitchFamily="34" charset="0"/>
              </a:rPr>
              <a:t>i</a:t>
            </a: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Step 5 : </a:t>
            </a:r>
            <a:r>
              <a:rPr lang="en-US" sz="1800" dirty="0" smtClean="0">
                <a:latin typeface="Arial" panose="020B0604020202020204" pitchFamily="34" charset="0"/>
                <a:cs typeface="Arial" panose="020B0604020202020204" pitchFamily="34" charset="0"/>
              </a:rPr>
              <a:t>If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&lt;=5 then </a:t>
            </a:r>
            <a:r>
              <a:rPr lang="en-US" sz="1800" dirty="0" err="1" smtClean="0">
                <a:latin typeface="Arial" panose="020B0604020202020204" pitchFamily="34" charset="0"/>
                <a:cs typeface="Arial" panose="020B0604020202020204" pitchFamily="34" charset="0"/>
              </a:rPr>
              <a:t>goto</a:t>
            </a:r>
            <a:r>
              <a:rPr lang="en-US" sz="1800" dirty="0" smtClean="0">
                <a:latin typeface="Arial" panose="020B0604020202020204" pitchFamily="34" charset="0"/>
                <a:cs typeface="Arial" panose="020B0604020202020204" pitchFamily="34" charset="0"/>
              </a:rPr>
              <a:t> step 3</a:t>
            </a:r>
          </a:p>
          <a:p>
            <a:pPr marL="0" indent="0">
              <a:lnSpc>
                <a:spcPct val="150000"/>
              </a:lnSpc>
              <a:buNone/>
            </a:pPr>
            <a:r>
              <a:rPr lang="en-US" sz="1800" dirty="0" smtClean="0">
                <a:latin typeface="Arial" panose="020B0604020202020204" pitchFamily="34" charset="0"/>
                <a:cs typeface="Arial" panose="020B0604020202020204" pitchFamily="34" charset="0"/>
              </a:rPr>
              <a:t>Step 6 : Else </a:t>
            </a:r>
            <a:r>
              <a:rPr lang="en-US" sz="1800" dirty="0" err="1" smtClean="0">
                <a:latin typeface="Arial" panose="020B0604020202020204" pitchFamily="34" charset="0"/>
                <a:cs typeface="Arial" panose="020B0604020202020204" pitchFamily="34" charset="0"/>
              </a:rPr>
              <a:t>goto</a:t>
            </a:r>
            <a:r>
              <a:rPr lang="en-US" sz="1800" dirty="0" smtClean="0">
                <a:latin typeface="Arial" panose="020B0604020202020204" pitchFamily="34" charset="0"/>
                <a:cs typeface="Arial" panose="020B0604020202020204" pitchFamily="34" charset="0"/>
              </a:rPr>
              <a:t> step 7</a:t>
            </a:r>
          </a:p>
          <a:p>
            <a:pPr marL="0" indent="0">
              <a:lnSpc>
                <a:spcPct val="150000"/>
              </a:lnSpc>
              <a:buNone/>
            </a:pPr>
            <a:r>
              <a:rPr lang="en-US" sz="1800" dirty="0" smtClean="0">
                <a:latin typeface="Arial" panose="020B0604020202020204" pitchFamily="34" charset="0"/>
                <a:cs typeface="Arial" panose="020B0604020202020204" pitchFamily="34" charset="0"/>
              </a:rPr>
              <a:t>Step 7 : Stop</a:t>
            </a:r>
            <a:endParaRPr lang="en-US" sz="1800" dirty="0">
              <a:latin typeface="Arial" panose="020B0604020202020204" pitchFamily="34" charset="0"/>
              <a:cs typeface="Arial" panose="020B0604020202020204" pitchFamily="34" charset="0"/>
            </a:endParaRPr>
          </a:p>
          <a:p>
            <a:endParaRPr lang="en-US" dirty="0" smtClean="0"/>
          </a:p>
          <a:p>
            <a:endParaRPr lang="en-IN" dirty="0"/>
          </a:p>
        </p:txBody>
      </p:sp>
    </p:spTree>
    <p:extLst>
      <p:ext uri="{BB962C8B-B14F-4D97-AF65-F5344CB8AC3E}">
        <p14:creationId xmlns:p14="http://schemas.microsoft.com/office/powerpoint/2010/main" val="3313575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pPr algn="ctr"/>
            <a:r>
              <a:rPr lang="en-US" dirty="0"/>
              <a:t>Looping Statement</a:t>
            </a:r>
            <a:endParaRPr lang="en-IN" dirty="0"/>
          </a:p>
        </p:txBody>
      </p:sp>
      <p:sp>
        <p:nvSpPr>
          <p:cNvPr id="3" name="Content Placeholder 2"/>
          <p:cNvSpPr>
            <a:spLocks noGrp="1"/>
          </p:cNvSpPr>
          <p:nvPr>
            <p:ph sz="quarter" idx="1"/>
          </p:nvPr>
        </p:nvSpPr>
        <p:spPr>
          <a:xfrm>
            <a:off x="304800" y="1066800"/>
            <a:ext cx="8382000" cy="5486400"/>
          </a:xfrm>
        </p:spPr>
        <p:txBody>
          <a:bodyPr>
            <a:normAutofit/>
          </a:bodyPr>
          <a:lstStyle/>
          <a:p>
            <a:pPr marL="0" indent="0">
              <a:buNone/>
            </a:pPr>
            <a:r>
              <a:rPr lang="en-US" dirty="0" smtClean="0"/>
              <a:t>Why do we need?</a:t>
            </a:r>
          </a:p>
          <a:p>
            <a:pPr marL="0" indent="0">
              <a:buNone/>
            </a:pPr>
            <a:r>
              <a:rPr lang="en-US" dirty="0" smtClean="0"/>
              <a:t>Looping statements consists of </a:t>
            </a:r>
            <a:r>
              <a:rPr lang="en-US" dirty="0" smtClean="0">
                <a:solidFill>
                  <a:srgbClr val="FF0000"/>
                </a:solidFill>
              </a:rPr>
              <a:t>three parts</a:t>
            </a:r>
          </a:p>
          <a:p>
            <a:pPr marL="457200" indent="-457200">
              <a:buAutoNum type="arabicPeriod"/>
            </a:pPr>
            <a:r>
              <a:rPr lang="en-US" dirty="0" smtClean="0"/>
              <a:t>Initialization</a:t>
            </a:r>
          </a:p>
          <a:p>
            <a:pPr marL="457200" indent="-457200">
              <a:buAutoNum type="arabicPeriod"/>
            </a:pPr>
            <a:r>
              <a:rPr lang="en-US" dirty="0" smtClean="0"/>
              <a:t>Condition</a:t>
            </a:r>
          </a:p>
          <a:p>
            <a:pPr marL="457200" indent="-457200">
              <a:buAutoNum type="arabicPeriod"/>
            </a:pPr>
            <a:r>
              <a:rPr lang="en-US" dirty="0" smtClean="0"/>
              <a:t>Increment / Decrement</a:t>
            </a:r>
            <a:endParaRPr lang="en-US" b="1" dirty="0" smtClean="0"/>
          </a:p>
          <a:p>
            <a:pPr marL="0" indent="0">
              <a:buNone/>
            </a:pPr>
            <a:r>
              <a:rPr lang="en-US" b="1" dirty="0">
                <a:solidFill>
                  <a:srgbClr val="FF0000"/>
                </a:solidFill>
              </a:rPr>
              <a:t>Syntax</a:t>
            </a:r>
          </a:p>
          <a:p>
            <a:pPr marL="0" indent="0">
              <a:buNone/>
            </a:pPr>
            <a:r>
              <a:rPr lang="en-US" dirty="0" smtClean="0"/>
              <a:t>for(initialization ; condition; increment/decrement)</a:t>
            </a:r>
            <a:endParaRPr lang="en-US" dirty="0">
              <a:solidFill>
                <a:srgbClr val="FF0000"/>
              </a:solidFill>
            </a:endParaRPr>
          </a:p>
          <a:p>
            <a:pPr marL="0" indent="0">
              <a:buNone/>
            </a:pPr>
            <a:r>
              <a:rPr lang="en-US" dirty="0" smtClean="0"/>
              <a:t> {</a:t>
            </a:r>
            <a:endParaRPr lang="en-US" dirty="0"/>
          </a:p>
          <a:p>
            <a:pPr marL="0" indent="0">
              <a:buNone/>
            </a:pPr>
            <a:r>
              <a:rPr lang="en-US" b="1" dirty="0"/>
              <a:t> </a:t>
            </a:r>
            <a:r>
              <a:rPr lang="en-US" b="1" dirty="0" smtClean="0"/>
              <a:t>                                    Block </a:t>
            </a:r>
            <a:r>
              <a:rPr lang="en-US" b="1" dirty="0"/>
              <a:t>of code/body of the loop </a:t>
            </a:r>
            <a:r>
              <a:rPr lang="en-US" b="1" dirty="0" smtClean="0"/>
              <a:t>       </a:t>
            </a:r>
          </a:p>
          <a:p>
            <a:pPr marL="0" indent="0">
              <a:buNone/>
            </a:pPr>
            <a:r>
              <a:rPr lang="en-US" b="1" dirty="0"/>
              <a:t> </a:t>
            </a:r>
            <a:r>
              <a:rPr lang="en-US" b="1" dirty="0" smtClean="0"/>
              <a:t>        </a:t>
            </a:r>
            <a:r>
              <a:rPr lang="en-US" dirty="0" smtClean="0"/>
              <a:t>Statement 1 ;</a:t>
            </a:r>
          </a:p>
          <a:p>
            <a:pPr marL="0" indent="0">
              <a:buNone/>
            </a:pPr>
            <a:r>
              <a:rPr lang="en-US" dirty="0" smtClean="0"/>
              <a:t>         Statement 2;</a:t>
            </a:r>
          </a:p>
          <a:p>
            <a:pPr marL="0" indent="0">
              <a:buNone/>
            </a:pPr>
            <a:r>
              <a:rPr lang="en-US" dirty="0" smtClean="0"/>
              <a:t> }</a:t>
            </a:r>
            <a:endParaRPr lang="en-US" dirty="0"/>
          </a:p>
          <a:p>
            <a:pPr marL="0" indent="0">
              <a:buNone/>
            </a:pPr>
            <a:endParaRPr lang="en-IN" b="1" dirty="0"/>
          </a:p>
        </p:txBody>
      </p:sp>
      <p:sp>
        <p:nvSpPr>
          <p:cNvPr id="5" name="Right Brace 4"/>
          <p:cNvSpPr/>
          <p:nvPr/>
        </p:nvSpPr>
        <p:spPr>
          <a:xfrm>
            <a:off x="2819400" y="4648200"/>
            <a:ext cx="7620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136081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57200"/>
          </a:xfrm>
        </p:spPr>
        <p:txBody>
          <a:bodyPr>
            <a:normAutofit fontScale="90000"/>
          </a:bodyPr>
          <a:lstStyle/>
          <a:p>
            <a:pPr algn="ctr"/>
            <a:r>
              <a:rPr lang="en-US" dirty="0">
                <a:solidFill>
                  <a:schemeClr val="accent1">
                    <a:lumMod val="60000"/>
                    <a:lumOff val="40000"/>
                  </a:schemeClr>
                </a:solidFill>
              </a:rPr>
              <a:t>Flow of execution of for loop</a:t>
            </a:r>
            <a:endParaRPr lang="en-IN" dirty="0">
              <a:solidFill>
                <a:schemeClr val="accent1">
                  <a:lumMod val="60000"/>
                  <a:lumOff val="40000"/>
                </a:schemeClr>
              </a:solidFill>
            </a:endParaRPr>
          </a:p>
        </p:txBody>
      </p:sp>
      <p:sp>
        <p:nvSpPr>
          <p:cNvPr id="3" name="Content Placeholder 2"/>
          <p:cNvSpPr>
            <a:spLocks noGrp="1"/>
          </p:cNvSpPr>
          <p:nvPr>
            <p:ph sz="quarter" idx="1"/>
          </p:nvPr>
        </p:nvSpPr>
        <p:spPr>
          <a:xfrm>
            <a:off x="228600" y="609600"/>
            <a:ext cx="8382000" cy="6092952"/>
          </a:xfrm>
        </p:spPr>
        <p:txBody>
          <a:bodyPr>
            <a:normAutofit fontScale="47500" lnSpcReduction="20000"/>
          </a:bodyPr>
          <a:lstStyle/>
          <a:p>
            <a:pPr marL="0" indent="0" algn="just">
              <a:lnSpc>
                <a:spcPct val="160000"/>
              </a:lnSpc>
              <a:buNone/>
            </a:pPr>
            <a:r>
              <a:rPr lang="en-US" sz="3800" b="1" dirty="0" smtClean="0">
                <a:latin typeface="Arial" panose="020B0604020202020204" pitchFamily="34" charset="0"/>
                <a:cs typeface="Arial" panose="020B0604020202020204" pitchFamily="34" charset="0"/>
              </a:rPr>
              <a:t>Step 1 </a:t>
            </a:r>
            <a:r>
              <a:rPr lang="en-US" sz="3800" dirty="0" smtClean="0">
                <a:latin typeface="Arial" panose="020B0604020202020204" pitchFamily="34" charset="0"/>
                <a:cs typeface="Arial" panose="020B0604020202020204" pitchFamily="34" charset="0"/>
              </a:rPr>
              <a:t>:Initialization is executed first and only once.</a:t>
            </a:r>
          </a:p>
          <a:p>
            <a:pPr marL="0" indent="0" algn="just">
              <a:lnSpc>
                <a:spcPct val="160000"/>
              </a:lnSpc>
              <a:buNone/>
            </a:pPr>
            <a:r>
              <a:rPr lang="en-US" sz="3800" b="1" dirty="0" smtClean="0">
                <a:latin typeface="Arial" panose="020B0604020202020204" pitchFamily="34" charset="0"/>
                <a:cs typeface="Arial" panose="020B0604020202020204" pitchFamily="34" charset="0"/>
              </a:rPr>
              <a:t>Step 2 </a:t>
            </a:r>
            <a:r>
              <a:rPr lang="en-US" sz="3800" dirty="0" smtClean="0">
                <a:latin typeface="Arial" panose="020B0604020202020204" pitchFamily="34" charset="0"/>
                <a:cs typeface="Arial" panose="020B0604020202020204" pitchFamily="34" charset="0"/>
              </a:rPr>
              <a:t>:Condition is evaluated. If </a:t>
            </a:r>
            <a:r>
              <a:rPr lang="en-US" sz="3800" b="1" dirty="0" smtClean="0">
                <a:latin typeface="Arial" panose="020B0604020202020204" pitchFamily="34" charset="0"/>
                <a:cs typeface="Arial" panose="020B0604020202020204" pitchFamily="34" charset="0"/>
              </a:rPr>
              <a:t>the condition is false,</a:t>
            </a:r>
            <a:r>
              <a:rPr lang="en-US" sz="3800" dirty="0" smtClean="0">
                <a:latin typeface="Arial" panose="020B0604020202020204" pitchFamily="34" charset="0"/>
                <a:cs typeface="Arial" panose="020B0604020202020204" pitchFamily="34" charset="0"/>
              </a:rPr>
              <a:t> the body of the loop does not execute and the flow of control transferred to the next statement just after the loop. </a:t>
            </a:r>
          </a:p>
          <a:p>
            <a:pPr marL="0" indent="0" algn="just">
              <a:lnSpc>
                <a:spcPct val="160000"/>
              </a:lnSpc>
              <a:buNone/>
            </a:pPr>
            <a:r>
              <a:rPr lang="en-US" sz="3800" b="1" dirty="0" smtClean="0">
                <a:latin typeface="Arial" panose="020B0604020202020204" pitchFamily="34" charset="0"/>
                <a:cs typeface="Arial" panose="020B0604020202020204" pitchFamily="34" charset="0"/>
              </a:rPr>
              <a:t>Step 3: If it is true </a:t>
            </a:r>
            <a:r>
              <a:rPr lang="en-US" sz="3800" dirty="0" smtClean="0">
                <a:latin typeface="Arial" panose="020B0604020202020204" pitchFamily="34" charset="0"/>
                <a:cs typeface="Arial" panose="020B0604020202020204" pitchFamily="34" charset="0"/>
              </a:rPr>
              <a:t>the body of the loop is executed. After execution, the control is transferred to the increment statement.</a:t>
            </a:r>
          </a:p>
          <a:p>
            <a:pPr marL="0" indent="0" algn="just">
              <a:lnSpc>
                <a:spcPct val="160000"/>
              </a:lnSpc>
              <a:buNone/>
            </a:pPr>
            <a:r>
              <a:rPr lang="en-US" sz="3800" b="1" dirty="0" smtClean="0">
                <a:latin typeface="Arial" panose="020B0604020202020204" pitchFamily="34" charset="0"/>
                <a:cs typeface="Arial" panose="020B0604020202020204" pitchFamily="34" charset="0"/>
              </a:rPr>
              <a:t>Step 4: </a:t>
            </a:r>
            <a:r>
              <a:rPr lang="en-US" sz="3800" dirty="0" smtClean="0">
                <a:latin typeface="Arial" panose="020B0604020202020204" pitchFamily="34" charset="0"/>
                <a:cs typeface="Arial" panose="020B0604020202020204" pitchFamily="34" charset="0"/>
              </a:rPr>
              <a:t>After the execution of increment statement, the loop control value is incremented. So the condition is evaluated again. If its true the loop executes and the process repeats until the condition becomes false</a:t>
            </a:r>
            <a:r>
              <a:rPr lang="en-US" sz="3800" dirty="0" smtClean="0">
                <a:latin typeface="Arial" panose="020B0604020202020204" pitchFamily="34" charset="0"/>
                <a:cs typeface="Arial" panose="020B0604020202020204" pitchFamily="34" charset="0"/>
              </a:rPr>
              <a:t>.</a:t>
            </a:r>
          </a:p>
          <a:p>
            <a:pPr marL="0" indent="0" algn="just">
              <a:lnSpc>
                <a:spcPct val="160000"/>
              </a:lnSpc>
              <a:buNone/>
            </a:pPr>
            <a:r>
              <a:rPr lang="en-US" sz="3800" b="1" dirty="0" smtClean="0">
                <a:latin typeface="Arial" panose="020B0604020202020204" pitchFamily="34" charset="0"/>
                <a:cs typeface="Arial" panose="020B0604020202020204" pitchFamily="34" charset="0"/>
              </a:rPr>
              <a:t>Hint</a:t>
            </a:r>
            <a:endParaRPr lang="en-US" sz="3800" b="1" dirty="0" smtClean="0">
              <a:latin typeface="Arial" panose="020B0604020202020204" pitchFamily="34" charset="0"/>
              <a:cs typeface="Arial" panose="020B0604020202020204" pitchFamily="34" charset="0"/>
            </a:endParaRPr>
          </a:p>
          <a:p>
            <a:pPr marL="457200" indent="-457200">
              <a:buAutoNum type="arabicPeriod"/>
            </a:pPr>
            <a:r>
              <a:rPr lang="en-US" sz="3800" dirty="0" smtClean="0">
                <a:solidFill>
                  <a:srgbClr val="FF0000"/>
                </a:solidFill>
              </a:rPr>
              <a:t>Initialization</a:t>
            </a:r>
          </a:p>
          <a:p>
            <a:pPr marL="457200" indent="-457200">
              <a:buAutoNum type="arabicPeriod"/>
            </a:pPr>
            <a:r>
              <a:rPr lang="en-US" sz="3800" dirty="0" smtClean="0">
                <a:solidFill>
                  <a:srgbClr val="FF0000"/>
                </a:solidFill>
              </a:rPr>
              <a:t>Condition – true-  body of the loop – increment – </a:t>
            </a:r>
            <a:r>
              <a:rPr lang="en-US" sz="3800" dirty="0" err="1" smtClean="0">
                <a:solidFill>
                  <a:srgbClr val="FF0000"/>
                </a:solidFill>
              </a:rPr>
              <a:t>condtion</a:t>
            </a:r>
            <a:endParaRPr lang="en-US" sz="3800" dirty="0" smtClean="0">
              <a:solidFill>
                <a:srgbClr val="FF0000"/>
              </a:solidFill>
            </a:endParaRPr>
          </a:p>
          <a:p>
            <a:pPr marL="457200" indent="-457200">
              <a:buAutoNum type="arabicPeriod"/>
            </a:pPr>
            <a:r>
              <a:rPr lang="en-US" sz="3800" dirty="0" smtClean="0">
                <a:solidFill>
                  <a:srgbClr val="FF0000"/>
                </a:solidFill>
              </a:rPr>
              <a:t>Condition – false –come out of the loop</a:t>
            </a:r>
          </a:p>
          <a:p>
            <a:pPr marL="0" indent="0">
              <a:buNone/>
            </a:pPr>
            <a:endParaRPr lang="en-US" dirty="0" smtClean="0"/>
          </a:p>
          <a:p>
            <a:pPr marL="0" indent="0">
              <a:buNone/>
            </a:pPr>
            <a:endParaRPr lang="en-US" dirty="0"/>
          </a:p>
          <a:p>
            <a:pPr marL="0" indent="0">
              <a:buNone/>
            </a:pPr>
            <a:r>
              <a:rPr lang="en-US" dirty="0"/>
              <a:t> </a:t>
            </a:r>
          </a:p>
          <a:p>
            <a:pPr marL="0" indent="0">
              <a:buNone/>
            </a:pPr>
            <a:r>
              <a:rPr lang="en-US" dirty="0"/>
              <a:t>  </a:t>
            </a:r>
            <a:endParaRPr lang="en-IN" dirty="0"/>
          </a:p>
        </p:txBody>
      </p:sp>
    </p:spTree>
    <p:extLst>
      <p:ext uri="{BB962C8B-B14F-4D97-AF65-F5344CB8AC3E}">
        <p14:creationId xmlns:p14="http://schemas.microsoft.com/office/powerpoint/2010/main" val="416484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Flow of execution of for loop</a:t>
            </a:r>
            <a:endParaRPr lang="en-IN" dirty="0"/>
          </a:p>
        </p:txBody>
      </p:sp>
      <p:pic>
        <p:nvPicPr>
          <p:cNvPr id="4" name="Content Placeholder 3"/>
          <p:cNvPicPr>
            <a:picLocks noGrp="1" noChangeAspect="1"/>
          </p:cNvPicPr>
          <p:nvPr>
            <p:ph sz="quarter" idx="1"/>
          </p:nvPr>
        </p:nvPicPr>
        <p:blipFill>
          <a:blip r:embed="rId2"/>
          <a:stretch>
            <a:fillRect/>
          </a:stretch>
        </p:blipFill>
        <p:spPr>
          <a:xfrm>
            <a:off x="307626" y="1600200"/>
            <a:ext cx="8812490" cy="5029199"/>
          </a:xfrm>
          <a:prstGeom prst="rect">
            <a:avLst/>
          </a:prstGeom>
        </p:spPr>
      </p:pic>
    </p:spTree>
    <p:extLst>
      <p:ext uri="{BB962C8B-B14F-4D97-AF65-F5344CB8AC3E}">
        <p14:creationId xmlns:p14="http://schemas.microsoft.com/office/powerpoint/2010/main" val="1041436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for </a:t>
            </a:r>
            <a:r>
              <a:rPr lang="en-US" dirty="0" err="1" smtClean="0"/>
              <a:t>for</a:t>
            </a:r>
            <a:r>
              <a:rPr lang="en-US" dirty="0" smtClean="0"/>
              <a:t> loop</a:t>
            </a: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601350135"/>
              </p:ext>
            </p:extLst>
          </p:nvPr>
        </p:nvGraphicFramePr>
        <p:xfrm>
          <a:off x="457200" y="1600200"/>
          <a:ext cx="7467600" cy="4526280"/>
        </p:xfrm>
        <a:graphic>
          <a:graphicData uri="http://schemas.openxmlformats.org/drawingml/2006/table">
            <a:tbl>
              <a:tblPr firstRow="1" bandRow="1">
                <a:tableStyleId>{5C22544A-7EE6-4342-B048-85BDC9FD1C3A}</a:tableStyleId>
              </a:tblPr>
              <a:tblGrid>
                <a:gridCol w="1600200"/>
                <a:gridCol w="1905000"/>
                <a:gridCol w="2095500"/>
                <a:gridCol w="1866900"/>
              </a:tblGrid>
              <a:tr h="807720">
                <a:tc>
                  <a:txBody>
                    <a:bodyPr/>
                    <a:lstStyle/>
                    <a:p>
                      <a:r>
                        <a:rPr lang="en-US" b="0" dirty="0" smtClean="0"/>
                        <a:t>Initialization</a:t>
                      </a:r>
                    </a:p>
                    <a:p>
                      <a:endParaRPr lang="en-US" b="0" dirty="0" smtClean="0"/>
                    </a:p>
                    <a:p>
                      <a:r>
                        <a:rPr lang="en-US" b="0" baseline="0" dirty="0" err="1" smtClean="0"/>
                        <a:t>i</a:t>
                      </a:r>
                      <a:r>
                        <a:rPr lang="en-US" b="0" baseline="0" dirty="0" smtClean="0"/>
                        <a:t> = 1</a:t>
                      </a:r>
                      <a:endParaRPr lang="en-IN" b="0" dirty="0" smtClean="0"/>
                    </a:p>
                    <a:p>
                      <a:endParaRPr lang="en-IN" b="0" dirty="0"/>
                    </a:p>
                  </a:txBody>
                  <a:tcPr/>
                </a:tc>
                <a:tc>
                  <a:txBody>
                    <a:bodyPr/>
                    <a:lstStyle/>
                    <a:p>
                      <a:r>
                        <a:rPr lang="en-US" b="0" dirty="0" smtClean="0"/>
                        <a:t>Condition</a:t>
                      </a:r>
                    </a:p>
                    <a:p>
                      <a:endParaRPr lang="en-US" b="0" dirty="0" smtClean="0"/>
                    </a:p>
                    <a:p>
                      <a:r>
                        <a:rPr lang="en-US" b="0" dirty="0" smtClean="0"/>
                        <a:t>(</a:t>
                      </a:r>
                      <a:r>
                        <a:rPr lang="en-US" b="0" dirty="0" err="1" smtClean="0"/>
                        <a:t>i</a:t>
                      </a:r>
                      <a:r>
                        <a:rPr lang="en-US" b="0" baseline="0" dirty="0" smtClean="0"/>
                        <a:t> &lt; </a:t>
                      </a:r>
                      <a:r>
                        <a:rPr lang="en-US" b="0" dirty="0" smtClean="0"/>
                        <a:t>5)</a:t>
                      </a:r>
                      <a:endParaRPr lang="en-IN" b="0" dirty="0" smtClean="0"/>
                    </a:p>
                    <a:p>
                      <a:endParaRPr lang="en-IN" b="0" dirty="0"/>
                    </a:p>
                  </a:txBody>
                  <a:tcPr/>
                </a:tc>
                <a:tc>
                  <a:txBody>
                    <a:bodyPr/>
                    <a:lstStyle/>
                    <a:p>
                      <a:r>
                        <a:rPr lang="en-US" b="0" dirty="0" smtClean="0"/>
                        <a:t>Output</a:t>
                      </a:r>
                    </a:p>
                    <a:p>
                      <a:endParaRPr lang="en-US" b="0" dirty="0" smtClean="0"/>
                    </a:p>
                    <a:p>
                      <a:r>
                        <a:rPr lang="en-US" b="0" dirty="0" smtClean="0"/>
                        <a:t>Print </a:t>
                      </a:r>
                      <a:r>
                        <a:rPr lang="en-US" b="0" dirty="0" err="1" smtClean="0"/>
                        <a:t>i</a:t>
                      </a:r>
                      <a:endParaRPr lang="en-IN" b="0" dirty="0" smtClean="0"/>
                    </a:p>
                    <a:p>
                      <a:endParaRPr lang="en-IN" b="0" dirty="0"/>
                    </a:p>
                  </a:txBody>
                  <a:tcPr/>
                </a:tc>
                <a:tc>
                  <a:txBody>
                    <a:bodyPr/>
                    <a:lstStyle/>
                    <a:p>
                      <a:r>
                        <a:rPr lang="en-US" b="0" dirty="0" smtClean="0"/>
                        <a:t>Increment</a:t>
                      </a:r>
                    </a:p>
                    <a:p>
                      <a:r>
                        <a:rPr lang="en-US" b="0" dirty="0" err="1" smtClean="0"/>
                        <a:t>i</a:t>
                      </a:r>
                      <a:r>
                        <a:rPr lang="en-US" b="0" dirty="0" smtClean="0"/>
                        <a:t>++</a:t>
                      </a:r>
                    </a:p>
                    <a:p>
                      <a:r>
                        <a:rPr lang="en-US" b="0" dirty="0" err="1" smtClean="0"/>
                        <a:t>i</a:t>
                      </a:r>
                      <a:r>
                        <a:rPr lang="en-US" b="0" dirty="0" smtClean="0"/>
                        <a:t>=i+1</a:t>
                      </a:r>
                      <a:endParaRPr lang="en-IN" b="0" dirty="0"/>
                    </a:p>
                  </a:txBody>
                  <a:tcPr/>
                </a:tc>
              </a:tr>
              <a:tr h="807720">
                <a:tc>
                  <a:txBody>
                    <a:bodyPr/>
                    <a:lstStyle/>
                    <a:p>
                      <a:r>
                        <a:rPr lang="en-US" dirty="0" err="1" smtClean="0"/>
                        <a:t>i</a:t>
                      </a:r>
                      <a:r>
                        <a:rPr lang="en-US" dirty="0" smtClean="0"/>
                        <a:t>=1</a:t>
                      </a:r>
                      <a:endParaRPr lang="en-IN" dirty="0"/>
                    </a:p>
                  </a:txBody>
                  <a:tcPr/>
                </a:tc>
                <a:tc>
                  <a:txBody>
                    <a:bodyPr/>
                    <a:lstStyle/>
                    <a:p>
                      <a:r>
                        <a:rPr lang="en-US" dirty="0" smtClean="0"/>
                        <a:t>1&lt;5(T)</a:t>
                      </a:r>
                      <a:endParaRPr lang="en-IN" dirty="0"/>
                    </a:p>
                  </a:txBody>
                  <a:tcPr/>
                </a:tc>
                <a:tc>
                  <a:txBody>
                    <a:bodyPr/>
                    <a:lstStyle/>
                    <a:p>
                      <a:r>
                        <a:rPr lang="en-US" dirty="0" smtClean="0"/>
                        <a:t>1</a:t>
                      </a:r>
                      <a:endParaRPr lang="en-IN" dirty="0"/>
                    </a:p>
                  </a:txBody>
                  <a:tcPr/>
                </a:tc>
                <a:tc>
                  <a:txBody>
                    <a:bodyPr/>
                    <a:lstStyle/>
                    <a:p>
                      <a:r>
                        <a:rPr lang="en-US" dirty="0" err="1" smtClean="0"/>
                        <a:t>i</a:t>
                      </a:r>
                      <a:r>
                        <a:rPr lang="en-US" dirty="0" smtClean="0"/>
                        <a:t>=1+1 = 2</a:t>
                      </a:r>
                      <a:endParaRPr lang="en-IN" dirty="0"/>
                    </a:p>
                  </a:txBody>
                  <a:tcPr/>
                </a:tc>
              </a:tr>
              <a:tr h="807720">
                <a:tc>
                  <a:txBody>
                    <a:bodyPr/>
                    <a:lstStyle/>
                    <a:p>
                      <a:r>
                        <a:rPr lang="en-US" dirty="0" err="1" smtClean="0"/>
                        <a:t>i</a:t>
                      </a:r>
                      <a:r>
                        <a:rPr lang="en-US" dirty="0" smtClean="0"/>
                        <a:t>=2</a:t>
                      </a:r>
                      <a:endParaRPr lang="en-IN" dirty="0"/>
                    </a:p>
                  </a:txBody>
                  <a:tcPr/>
                </a:tc>
                <a:tc>
                  <a:txBody>
                    <a:bodyPr/>
                    <a:lstStyle/>
                    <a:p>
                      <a:r>
                        <a:rPr lang="en-US" dirty="0" smtClean="0"/>
                        <a:t>2&lt;5(T)</a:t>
                      </a:r>
                      <a:endParaRPr lang="en-IN" dirty="0"/>
                    </a:p>
                  </a:txBody>
                  <a:tcPr/>
                </a:tc>
                <a:tc>
                  <a:txBody>
                    <a:bodyPr/>
                    <a:lstStyle/>
                    <a:p>
                      <a:r>
                        <a:rPr lang="en-US" dirty="0" smtClean="0"/>
                        <a:t>2</a:t>
                      </a:r>
                      <a:endParaRPr lang="en-IN" dirty="0"/>
                    </a:p>
                  </a:txBody>
                  <a:tcPr/>
                </a:tc>
                <a:tc>
                  <a:txBody>
                    <a:bodyPr/>
                    <a:lstStyle/>
                    <a:p>
                      <a:r>
                        <a:rPr lang="en-US" dirty="0" err="1" smtClean="0"/>
                        <a:t>i</a:t>
                      </a:r>
                      <a:r>
                        <a:rPr lang="en-US" dirty="0" smtClean="0"/>
                        <a:t>=2+1 = 3</a:t>
                      </a:r>
                      <a:endParaRPr lang="en-IN" dirty="0"/>
                    </a:p>
                  </a:txBody>
                  <a:tcPr/>
                </a:tc>
              </a:tr>
              <a:tr h="807720">
                <a:tc>
                  <a:txBody>
                    <a:bodyPr/>
                    <a:lstStyle/>
                    <a:p>
                      <a:r>
                        <a:rPr lang="en-US" dirty="0" err="1" smtClean="0"/>
                        <a:t>i</a:t>
                      </a:r>
                      <a:r>
                        <a:rPr lang="en-US" dirty="0" smtClean="0"/>
                        <a:t>=3</a:t>
                      </a:r>
                      <a:endParaRPr lang="en-IN" dirty="0"/>
                    </a:p>
                  </a:txBody>
                  <a:tcPr/>
                </a:tc>
                <a:tc>
                  <a:txBody>
                    <a:bodyPr/>
                    <a:lstStyle/>
                    <a:p>
                      <a:r>
                        <a:rPr lang="en-US" dirty="0" smtClean="0"/>
                        <a:t>3&lt;5 (T)</a:t>
                      </a:r>
                      <a:endParaRPr lang="en-IN" dirty="0"/>
                    </a:p>
                  </a:txBody>
                  <a:tcPr/>
                </a:tc>
                <a:tc>
                  <a:txBody>
                    <a:bodyPr/>
                    <a:lstStyle/>
                    <a:p>
                      <a:r>
                        <a:rPr lang="en-US" dirty="0" smtClean="0"/>
                        <a:t>3</a:t>
                      </a:r>
                      <a:endParaRPr lang="en-IN" dirty="0"/>
                    </a:p>
                  </a:txBody>
                  <a:tcPr/>
                </a:tc>
                <a:tc>
                  <a:txBody>
                    <a:bodyPr/>
                    <a:lstStyle/>
                    <a:p>
                      <a:r>
                        <a:rPr lang="en-US" dirty="0" err="1" smtClean="0"/>
                        <a:t>i</a:t>
                      </a:r>
                      <a:r>
                        <a:rPr lang="en-US" dirty="0" smtClean="0"/>
                        <a:t>=3+1 = 4</a:t>
                      </a:r>
                      <a:endParaRPr lang="en-IN" dirty="0"/>
                    </a:p>
                  </a:txBody>
                  <a:tcPr/>
                </a:tc>
              </a:tr>
              <a:tr h="807720">
                <a:tc>
                  <a:txBody>
                    <a:bodyPr/>
                    <a:lstStyle/>
                    <a:p>
                      <a:r>
                        <a:rPr lang="en-US" dirty="0" err="1" smtClean="0"/>
                        <a:t>i</a:t>
                      </a:r>
                      <a:r>
                        <a:rPr lang="en-US" dirty="0" smtClean="0"/>
                        <a:t>=4</a:t>
                      </a:r>
                    </a:p>
                    <a:p>
                      <a:endParaRPr lang="en-US" dirty="0" smtClean="0"/>
                    </a:p>
                    <a:p>
                      <a:r>
                        <a:rPr lang="en-US" dirty="0" err="1" smtClean="0"/>
                        <a:t>i</a:t>
                      </a:r>
                      <a:r>
                        <a:rPr lang="en-US" dirty="0" smtClean="0"/>
                        <a:t>=5</a:t>
                      </a:r>
                      <a:endParaRPr lang="en-IN" dirty="0"/>
                    </a:p>
                  </a:txBody>
                  <a:tcPr/>
                </a:tc>
                <a:tc>
                  <a:txBody>
                    <a:bodyPr/>
                    <a:lstStyle/>
                    <a:p>
                      <a:r>
                        <a:rPr lang="en-US" dirty="0" smtClean="0"/>
                        <a:t>4&lt;5 (T)</a:t>
                      </a:r>
                    </a:p>
                    <a:p>
                      <a:endParaRPr lang="en-US" dirty="0" smtClean="0"/>
                    </a:p>
                    <a:p>
                      <a:r>
                        <a:rPr lang="en-US" dirty="0" smtClean="0"/>
                        <a:t>5&lt;5 (F)</a:t>
                      </a:r>
                      <a:endParaRPr lang="en-IN" dirty="0"/>
                    </a:p>
                  </a:txBody>
                  <a:tcPr/>
                </a:tc>
                <a:tc>
                  <a:txBody>
                    <a:bodyPr/>
                    <a:lstStyle/>
                    <a:p>
                      <a:r>
                        <a:rPr lang="en-US" dirty="0" smtClean="0"/>
                        <a:t>4</a:t>
                      </a:r>
                      <a:endParaRPr lang="en-IN" dirty="0"/>
                    </a:p>
                  </a:txBody>
                  <a:tcPr/>
                </a:tc>
                <a:tc>
                  <a:txBody>
                    <a:bodyPr/>
                    <a:lstStyle/>
                    <a:p>
                      <a:r>
                        <a:rPr lang="en-US" dirty="0" err="1" smtClean="0"/>
                        <a:t>i</a:t>
                      </a:r>
                      <a:r>
                        <a:rPr lang="en-US" dirty="0" smtClean="0"/>
                        <a:t>=4+1 = 5</a:t>
                      </a:r>
                      <a:endParaRPr lang="en-IN" dirty="0"/>
                    </a:p>
                  </a:txBody>
                  <a:tcPr/>
                </a:tc>
              </a:tr>
            </a:tbl>
          </a:graphicData>
        </a:graphic>
      </p:graphicFrame>
    </p:spTree>
    <p:extLst>
      <p:ext uri="{BB962C8B-B14F-4D97-AF65-F5344CB8AC3E}">
        <p14:creationId xmlns:p14="http://schemas.microsoft.com/office/powerpoint/2010/main" val="82134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Functions</a:t>
            </a:r>
            <a:endParaRPr lang="en-IN" dirty="0"/>
          </a:p>
        </p:txBody>
      </p:sp>
      <p:sp>
        <p:nvSpPr>
          <p:cNvPr id="3" name="Content Placeholder 2"/>
          <p:cNvSpPr>
            <a:spLocks noGrp="1"/>
          </p:cNvSpPr>
          <p:nvPr>
            <p:ph sz="quarter" idx="1"/>
          </p:nvPr>
        </p:nvSpPr>
        <p:spPr>
          <a:xfrm>
            <a:off x="457200" y="1066800"/>
            <a:ext cx="8229600" cy="5407152"/>
          </a:xfrm>
        </p:spPr>
        <p:txBody>
          <a:bodyPr/>
          <a:lstStyle/>
          <a:p>
            <a:pPr>
              <a:lnSpc>
                <a:spcPct val="150000"/>
              </a:lnSpc>
            </a:pPr>
            <a:r>
              <a:rPr lang="en-US" sz="1800" dirty="0" smtClean="0">
                <a:latin typeface="Arial" panose="020B0604020202020204" pitchFamily="34" charset="0"/>
                <a:cs typeface="Arial" panose="020B0604020202020204" pitchFamily="34" charset="0"/>
              </a:rPr>
              <a:t>A function is a </a:t>
            </a:r>
            <a:r>
              <a:rPr lang="en-US" sz="1800" dirty="0" smtClean="0">
                <a:solidFill>
                  <a:srgbClr val="FF0000"/>
                </a:solidFill>
                <a:latin typeface="Arial" panose="020B0604020202020204" pitchFamily="34" charset="0"/>
                <a:cs typeface="Arial" panose="020B0604020202020204" pitchFamily="34" charset="0"/>
              </a:rPr>
              <a:t>block of organized, reusable code </a:t>
            </a:r>
            <a:r>
              <a:rPr lang="en-US" sz="1800" dirty="0" smtClean="0">
                <a:latin typeface="Arial" panose="020B0604020202020204" pitchFamily="34" charset="0"/>
                <a:cs typeface="Arial" panose="020B0604020202020204" pitchFamily="34" charset="0"/>
              </a:rPr>
              <a:t>which is used to perform a task.</a:t>
            </a:r>
          </a:p>
          <a:p>
            <a:pPr>
              <a:lnSpc>
                <a:spcPct val="150000"/>
              </a:lnSpc>
            </a:pPr>
            <a:r>
              <a:rPr lang="en-US" sz="1800" dirty="0" smtClean="0">
                <a:latin typeface="Arial" panose="020B0604020202020204" pitchFamily="34" charset="0"/>
                <a:cs typeface="Arial" panose="020B0604020202020204" pitchFamily="34" charset="0"/>
              </a:rPr>
              <a:t>It provides better </a:t>
            </a:r>
            <a:r>
              <a:rPr lang="en-US" sz="1800" dirty="0" smtClean="0">
                <a:solidFill>
                  <a:srgbClr val="FF0000"/>
                </a:solidFill>
                <a:latin typeface="Arial" panose="020B0604020202020204" pitchFamily="34" charset="0"/>
                <a:cs typeface="Arial" panose="020B0604020202020204" pitchFamily="34" charset="0"/>
              </a:rPr>
              <a:t>modularity</a:t>
            </a:r>
          </a:p>
          <a:p>
            <a:pPr>
              <a:lnSpc>
                <a:spcPct val="150000"/>
              </a:lnSpc>
            </a:pPr>
            <a:r>
              <a:rPr lang="en-US" sz="1800" dirty="0" smtClean="0">
                <a:latin typeface="Arial" panose="020B0604020202020204" pitchFamily="34" charset="0"/>
                <a:cs typeface="Arial" panose="020B0604020202020204" pitchFamily="34" charset="0"/>
              </a:rPr>
              <a:t>It is also called as </a:t>
            </a:r>
            <a:r>
              <a:rPr lang="en-US" sz="1800" dirty="0" smtClean="0">
                <a:solidFill>
                  <a:srgbClr val="FF0000"/>
                </a:solidFill>
                <a:latin typeface="Arial" panose="020B0604020202020204" pitchFamily="34" charset="0"/>
                <a:cs typeface="Arial" panose="020B0604020202020204" pitchFamily="34" charset="0"/>
              </a:rPr>
              <a:t>methods, routines, procedure</a:t>
            </a: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smtClean="0">
                <a:solidFill>
                  <a:schemeClr val="accent1">
                    <a:lumMod val="75000"/>
                  </a:schemeClr>
                </a:solidFill>
                <a:latin typeface="Arial" panose="020B0604020202020204" pitchFamily="34" charset="0"/>
                <a:cs typeface="Arial" panose="020B0604020202020204" pitchFamily="34" charset="0"/>
              </a:rPr>
              <a:t>Advantages:</a:t>
            </a:r>
          </a:p>
          <a:p>
            <a:pPr>
              <a:lnSpc>
                <a:spcPct val="150000"/>
              </a:lnSpc>
              <a:buFontTx/>
              <a:buChar char="-"/>
            </a:pPr>
            <a:r>
              <a:rPr lang="en-US" sz="1800" dirty="0" smtClean="0">
                <a:latin typeface="Arial" panose="020B0604020202020204" pitchFamily="34" charset="0"/>
                <a:cs typeface="Arial" panose="020B0604020202020204" pitchFamily="34" charset="0"/>
              </a:rPr>
              <a:t>Avoid repetition of code</a:t>
            </a:r>
          </a:p>
          <a:p>
            <a:pPr>
              <a:lnSpc>
                <a:spcPct val="150000"/>
              </a:lnSpc>
              <a:buFontTx/>
              <a:buChar char="-"/>
            </a:pPr>
            <a:r>
              <a:rPr lang="en-US" sz="1800" dirty="0" smtClean="0">
                <a:latin typeface="Arial" panose="020B0604020202020204" pitchFamily="34" charset="0"/>
                <a:cs typeface="Arial" panose="020B0604020202020204" pitchFamily="34" charset="0"/>
              </a:rPr>
              <a:t>Divide a complex problem into a simple one</a:t>
            </a:r>
          </a:p>
          <a:p>
            <a:pPr>
              <a:lnSpc>
                <a:spcPct val="150000"/>
              </a:lnSpc>
              <a:buFontTx/>
              <a:buChar char="-"/>
            </a:pPr>
            <a:r>
              <a:rPr lang="en-US" sz="1800" dirty="0" smtClean="0">
                <a:latin typeface="Arial" panose="020B0604020202020204" pitchFamily="34" charset="0"/>
                <a:cs typeface="Arial" panose="020B0604020202020204" pitchFamily="34" charset="0"/>
              </a:rPr>
              <a:t>Chances of error is less</a:t>
            </a:r>
          </a:p>
          <a:p>
            <a:pPr>
              <a:lnSpc>
                <a:spcPct val="150000"/>
              </a:lnSpc>
              <a:buFontTx/>
              <a:buChar char="-"/>
            </a:pPr>
            <a:r>
              <a:rPr lang="en-US" sz="1800" dirty="0" smtClean="0">
                <a:latin typeface="Arial" panose="020B0604020202020204" pitchFamily="34" charset="0"/>
                <a:cs typeface="Arial" panose="020B0604020202020204" pitchFamily="34" charset="0"/>
              </a:rPr>
              <a:t>Modifying a program becomes easier.</a:t>
            </a:r>
          </a:p>
          <a:p>
            <a:pPr marL="0" indent="0">
              <a:buNone/>
            </a:pPr>
            <a:endParaRPr lang="en-IN" dirty="0"/>
          </a:p>
        </p:txBody>
      </p:sp>
    </p:spTree>
    <p:extLst>
      <p:ext uri="{BB962C8B-B14F-4D97-AF65-F5344CB8AC3E}">
        <p14:creationId xmlns:p14="http://schemas.microsoft.com/office/powerpoint/2010/main" val="1654572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sz="2800" dirty="0" smtClean="0">
                <a:latin typeface="Arial" panose="020B0604020202020204" pitchFamily="34" charset="0"/>
                <a:cs typeface="Arial" panose="020B0604020202020204" pitchFamily="34" charset="0"/>
              </a:rPr>
              <a:t>Function</a:t>
            </a:r>
            <a:r>
              <a:rPr lang="en-US" dirty="0" smtClean="0"/>
              <a:t> :</a:t>
            </a:r>
            <a:endParaRPr lang="en-IN" dirty="0"/>
          </a:p>
        </p:txBody>
      </p:sp>
      <p:sp>
        <p:nvSpPr>
          <p:cNvPr id="3" name="Content Placeholder 2"/>
          <p:cNvSpPr>
            <a:spLocks noGrp="1"/>
          </p:cNvSpPr>
          <p:nvPr>
            <p:ph sz="quarter" idx="1"/>
          </p:nvPr>
        </p:nvSpPr>
        <p:spPr>
          <a:xfrm>
            <a:off x="457200" y="990600"/>
            <a:ext cx="8153400" cy="5867400"/>
          </a:xfrm>
        </p:spPr>
        <p:txBody>
          <a:bodyPr>
            <a:normAutofit fontScale="92500" lnSpcReduction="10000"/>
          </a:bodyPr>
          <a:lstStyle/>
          <a:p>
            <a:pPr marL="0" indent="0">
              <a:lnSpc>
                <a:spcPct val="150000"/>
              </a:lnSpc>
              <a:buNone/>
            </a:pPr>
            <a:r>
              <a:rPr lang="en-US" sz="1800" dirty="0">
                <a:latin typeface="Arial" panose="020B0604020202020204" pitchFamily="34" charset="0"/>
                <a:cs typeface="Arial" panose="020B0604020202020204" pitchFamily="34" charset="0"/>
              </a:rPr>
              <a:t>Example: Algorithm for addition of two numbers using </a:t>
            </a:r>
            <a:r>
              <a:rPr lang="en-US" sz="1800" dirty="0" smtClean="0">
                <a:latin typeface="Arial" panose="020B0604020202020204" pitchFamily="34" charset="0"/>
                <a:cs typeface="Arial" panose="020B0604020202020204" pitchFamily="34" charset="0"/>
              </a:rPr>
              <a:t>function</a:t>
            </a: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Main function ()</a:t>
            </a:r>
            <a:endParaRPr lang="en-IN" sz="1800" dirty="0">
              <a:solidFill>
                <a:srgbClr val="FF0000"/>
              </a:solidFill>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1: </a:t>
            </a:r>
            <a:r>
              <a:rPr lang="en-US" sz="1800" dirty="0">
                <a:latin typeface="Arial" panose="020B0604020202020204" pitchFamily="34" charset="0"/>
                <a:cs typeface="Arial" panose="020B0604020202020204" pitchFamily="34" charset="0"/>
              </a:rPr>
              <a:t>Start</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2: </a:t>
            </a:r>
            <a:r>
              <a:rPr lang="en-US" sz="1800" dirty="0">
                <a:latin typeface="Arial" panose="020B0604020202020204" pitchFamily="34" charset="0"/>
                <a:cs typeface="Arial" panose="020B0604020202020204" pitchFamily="34" charset="0"/>
              </a:rPr>
              <a:t>Call the function add ()</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3</a:t>
            </a:r>
            <a:r>
              <a:rPr lang="en-US" sz="1800" dirty="0">
                <a:latin typeface="Arial" panose="020B0604020202020204" pitchFamily="34" charset="0"/>
                <a:cs typeface="Arial" panose="020B0604020202020204" pitchFamily="34" charset="0"/>
              </a:rPr>
              <a:t>: Stop</a:t>
            </a:r>
            <a:endParaRPr lang="en-IN" sz="1800" dirty="0">
              <a:latin typeface="Arial" panose="020B0604020202020204" pitchFamily="34" charset="0"/>
              <a:cs typeface="Arial" panose="020B0604020202020204" pitchFamily="34" charset="0"/>
            </a:endParaRPr>
          </a:p>
          <a:p>
            <a:pPr marL="0" indent="0">
              <a:lnSpc>
                <a:spcPct val="150000"/>
              </a:lnSpc>
              <a:buNone/>
            </a:pPr>
            <a:r>
              <a:rPr lang="en-US" sz="1800" dirty="0">
                <a:latin typeface="Arial" panose="020B0604020202020204" pitchFamily="34" charset="0"/>
                <a:cs typeface="Arial" panose="020B0604020202020204" pitchFamily="34" charset="0"/>
              </a:rPr>
              <a:t>The above algorithm is to call the function add. This function is called as Main function or calling function.</a:t>
            </a:r>
            <a:endParaRPr lang="en-IN" sz="1800" dirty="0">
              <a:latin typeface="Arial" panose="020B0604020202020204" pitchFamily="34" charset="0"/>
              <a:cs typeface="Arial" panose="020B0604020202020204" pitchFamily="34" charset="0"/>
            </a:endParaRPr>
          </a:p>
          <a:p>
            <a:pPr marL="0" indent="0">
              <a:lnSpc>
                <a:spcPct val="150000"/>
              </a:lnSpc>
              <a:buNone/>
            </a:pPr>
            <a:r>
              <a:rPr lang="en-US" sz="1800" b="1" dirty="0" err="1">
                <a:solidFill>
                  <a:srgbClr val="FF0000"/>
                </a:solidFill>
                <a:latin typeface="Arial" panose="020B0604020202020204" pitchFamily="34" charset="0"/>
                <a:cs typeface="Arial" panose="020B0604020202020204" pitchFamily="34" charset="0"/>
              </a:rPr>
              <a:t>Subfunction</a:t>
            </a:r>
            <a:r>
              <a:rPr lang="en-US" sz="1800" b="1" dirty="0">
                <a:solidFill>
                  <a:srgbClr val="FF0000"/>
                </a:solidFill>
                <a:latin typeface="Arial" panose="020B0604020202020204" pitchFamily="34" charset="0"/>
                <a:cs typeface="Arial" panose="020B0604020202020204" pitchFamily="34" charset="0"/>
              </a:rPr>
              <a:t> add () </a:t>
            </a:r>
            <a:endParaRPr lang="en-IN" sz="1800" dirty="0">
              <a:solidFill>
                <a:srgbClr val="FF0000"/>
              </a:solidFill>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1: </a:t>
            </a:r>
            <a:r>
              <a:rPr lang="en-US" sz="1800" dirty="0">
                <a:latin typeface="Arial" panose="020B0604020202020204" pitchFamily="34" charset="0"/>
                <a:cs typeface="Arial" panose="020B0604020202020204" pitchFamily="34" charset="0"/>
              </a:rPr>
              <a:t>Function start </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2: </a:t>
            </a:r>
            <a:r>
              <a:rPr lang="en-US" sz="1800" dirty="0">
                <a:latin typeface="Arial" panose="020B0604020202020204" pitchFamily="34" charset="0"/>
                <a:cs typeface="Arial" panose="020B0604020202020204" pitchFamily="34" charset="0"/>
              </a:rPr>
              <a:t>Get two numbers as input and store it in to a </a:t>
            </a:r>
            <a:r>
              <a:rPr lang="en-US" sz="1800" dirty="0" smtClean="0">
                <a:latin typeface="Arial" panose="020B0604020202020204" pitchFamily="34" charset="0"/>
                <a:cs typeface="Arial" panose="020B0604020202020204" pitchFamily="34" charset="0"/>
              </a:rPr>
              <a:t>and </a:t>
            </a:r>
            <a:r>
              <a:rPr lang="en-US" sz="1800" dirty="0">
                <a:latin typeface="Arial" panose="020B0604020202020204" pitchFamily="34" charset="0"/>
                <a:cs typeface="Arial" panose="020B0604020202020204" pitchFamily="34" charset="0"/>
              </a:rPr>
              <a:t>b </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3: </a:t>
            </a:r>
            <a:r>
              <a:rPr lang="en-US" sz="1800" dirty="0">
                <a:latin typeface="Arial" panose="020B0604020202020204" pitchFamily="34" charset="0"/>
                <a:cs typeface="Arial" panose="020B0604020202020204" pitchFamily="34" charset="0"/>
              </a:rPr>
              <a:t>Add the numbers a &amp; b and store the result </a:t>
            </a:r>
            <a:r>
              <a:rPr lang="en-US" sz="1800" dirty="0" smtClean="0">
                <a:latin typeface="Arial" panose="020B0604020202020204" pitchFamily="34" charset="0"/>
                <a:cs typeface="Arial" panose="020B0604020202020204" pitchFamily="34" charset="0"/>
              </a:rPr>
              <a:t>in c </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4: </a:t>
            </a:r>
            <a:r>
              <a:rPr lang="en-US" sz="1800" dirty="0">
                <a:latin typeface="Arial" panose="020B0604020202020204" pitchFamily="34" charset="0"/>
                <a:cs typeface="Arial" panose="020B0604020202020204" pitchFamily="34" charset="0"/>
              </a:rPr>
              <a:t>Print c </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Step 5: </a:t>
            </a:r>
            <a:r>
              <a:rPr lang="en-US" sz="1800" dirty="0">
                <a:latin typeface="Arial" panose="020B0604020202020204" pitchFamily="34" charset="0"/>
                <a:cs typeface="Arial" panose="020B0604020202020204" pitchFamily="34" charset="0"/>
              </a:rPr>
              <a:t>Return.</a:t>
            </a: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70667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124200"/>
            <a:ext cx="6172200" cy="838200"/>
          </a:xfrm>
        </p:spPr>
        <p:txBody>
          <a:bodyPr/>
          <a:lstStyle/>
          <a:p>
            <a:pPr algn="ctr"/>
            <a:r>
              <a:rPr lang="en-US" dirty="0" smtClean="0"/>
              <a:t>Notation</a:t>
            </a:r>
            <a:endParaRPr lang="en-IN" dirty="0"/>
          </a:p>
        </p:txBody>
      </p:sp>
      <p:sp>
        <p:nvSpPr>
          <p:cNvPr id="5" name="Subtitle 4"/>
          <p:cNvSpPr>
            <a:spLocks noGrp="1"/>
          </p:cNvSpPr>
          <p:nvPr>
            <p:ph type="subTitle" idx="1"/>
          </p:nvPr>
        </p:nvSpPr>
        <p:spPr>
          <a:xfrm>
            <a:off x="2286000" y="4800600"/>
            <a:ext cx="6172200" cy="1574322"/>
          </a:xfrm>
        </p:spPr>
        <p:txBody>
          <a:bodyPr>
            <a:normAutofit/>
          </a:bodyPr>
          <a:lstStyle/>
          <a:p>
            <a:pPr>
              <a:lnSpc>
                <a:spcPct val="150000"/>
              </a:lnSpc>
            </a:pPr>
            <a:r>
              <a:rPr lang="en-US" sz="2000" b="0" dirty="0" smtClean="0">
                <a:latin typeface="Arial" panose="020B0604020202020204" pitchFamily="34" charset="0"/>
                <a:cs typeface="Arial" panose="020B0604020202020204" pitchFamily="34" charset="0"/>
              </a:rPr>
              <a:t>1. Pseudo </a:t>
            </a:r>
            <a:r>
              <a:rPr lang="en-US" sz="2000" b="0" dirty="0">
                <a:latin typeface="Arial" panose="020B0604020202020204" pitchFamily="34" charset="0"/>
                <a:cs typeface="Arial" panose="020B0604020202020204" pitchFamily="34" charset="0"/>
              </a:rPr>
              <a:t>code</a:t>
            </a:r>
          </a:p>
          <a:p>
            <a:pPr>
              <a:lnSpc>
                <a:spcPct val="150000"/>
              </a:lnSpc>
            </a:pPr>
            <a:r>
              <a:rPr lang="en-US" sz="2000" b="0" dirty="0" smtClean="0"/>
              <a:t>2. Flowchart</a:t>
            </a:r>
            <a:endParaRPr lang="en-IN" sz="2000" b="0" dirty="0"/>
          </a:p>
        </p:txBody>
      </p:sp>
    </p:spTree>
    <p:extLst>
      <p:ext uri="{BB962C8B-B14F-4D97-AF65-F5344CB8AC3E}">
        <p14:creationId xmlns:p14="http://schemas.microsoft.com/office/powerpoint/2010/main" val="3743389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33400"/>
          </a:xfrm>
        </p:spPr>
        <p:txBody>
          <a:bodyPr>
            <a:normAutofit fontScale="90000"/>
          </a:bodyPr>
          <a:lstStyle/>
          <a:p>
            <a:pPr algn="ctr"/>
            <a:r>
              <a:rPr lang="en-US" dirty="0"/>
              <a:t>Overview</a:t>
            </a:r>
            <a:endParaRPr lang="en-IN" dirty="0"/>
          </a:p>
        </p:txBody>
      </p:sp>
      <p:sp>
        <p:nvSpPr>
          <p:cNvPr id="3" name="Content Placeholder 2"/>
          <p:cNvSpPr>
            <a:spLocks noGrp="1"/>
          </p:cNvSpPr>
          <p:nvPr>
            <p:ph sz="quarter" idx="1"/>
          </p:nvPr>
        </p:nvSpPr>
        <p:spPr>
          <a:xfrm>
            <a:off x="228600" y="609600"/>
            <a:ext cx="8458200" cy="6248400"/>
          </a:xfrm>
        </p:spPr>
        <p:txBody>
          <a:bodyPr>
            <a:normAutofit/>
          </a:bodyPr>
          <a:lstStyle/>
          <a:p>
            <a:pPr marL="0" indent="0">
              <a:buNone/>
            </a:pPr>
            <a:r>
              <a:rPr lang="en-US" sz="2000" dirty="0" smtClean="0">
                <a:solidFill>
                  <a:srgbClr val="FF0000"/>
                </a:solidFill>
                <a:latin typeface="Arial" panose="020B0604020202020204" pitchFamily="34" charset="0"/>
                <a:cs typeface="Arial" panose="020B0604020202020204" pitchFamily="34" charset="0"/>
              </a:rPr>
              <a:t>Pseudo code</a:t>
            </a:r>
          </a:p>
          <a:p>
            <a:pPr lvl="1">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Keywords</a:t>
            </a:r>
          </a:p>
          <a:p>
            <a:pPr lvl="1">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Guidelines to write pseudo code</a:t>
            </a:r>
          </a:p>
          <a:p>
            <a:pPr lvl="1">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Advantages</a:t>
            </a:r>
          </a:p>
          <a:p>
            <a:pPr lvl="1">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Disadvantages</a:t>
            </a:r>
          </a:p>
          <a:p>
            <a:pPr lvl="1">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Control Flow</a:t>
            </a:r>
          </a:p>
          <a:p>
            <a:pPr marL="1074420" lvl="2" indent="-342900" algn="just">
              <a:lnSpc>
                <a:spcPct val="150000"/>
              </a:lnSpc>
              <a:buFont typeface="+mj-lt"/>
              <a:buAutoNum type="arabicPeriod"/>
            </a:pPr>
            <a:r>
              <a:rPr lang="en-US" sz="2000" dirty="0" smtClean="0">
                <a:latin typeface="Arial" panose="020B0604020202020204" pitchFamily="34" charset="0"/>
                <a:cs typeface="Arial" panose="020B0604020202020204" pitchFamily="34" charset="0"/>
              </a:rPr>
              <a:t>Sequential control flow</a:t>
            </a:r>
          </a:p>
          <a:p>
            <a:pPr marL="1074420" lvl="2" indent="-342900">
              <a:lnSpc>
                <a:spcPct val="150000"/>
              </a:lnSpc>
              <a:buFont typeface="+mj-lt"/>
              <a:buAutoNum type="arabicPeriod"/>
            </a:pPr>
            <a:r>
              <a:rPr lang="en-US" sz="2000" dirty="0" smtClean="0">
                <a:latin typeface="Arial" panose="020B0604020202020204" pitchFamily="34" charset="0"/>
                <a:cs typeface="Arial" panose="020B0604020202020204" pitchFamily="34" charset="0"/>
              </a:rPr>
              <a:t>Selection control flow</a:t>
            </a:r>
          </a:p>
          <a:p>
            <a:pPr marL="1074420" lvl="2" indent="-342900">
              <a:lnSpc>
                <a:spcPct val="150000"/>
              </a:lnSpc>
              <a:buFont typeface="+mj-lt"/>
              <a:buAutoNum type="arabicPeriod"/>
            </a:pPr>
            <a:r>
              <a:rPr lang="en-US" sz="2000" dirty="0" smtClean="0">
                <a:latin typeface="Arial" panose="020B0604020202020204" pitchFamily="34" charset="0"/>
                <a:cs typeface="Arial" panose="020B0604020202020204" pitchFamily="34" charset="0"/>
              </a:rPr>
              <a:t>Repetition Control flow</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30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0" y="76200"/>
            <a:ext cx="7467600" cy="533400"/>
          </a:xfrm>
        </p:spPr>
        <p:txBody>
          <a:bodyPr>
            <a:normAutofit fontScale="90000"/>
          </a:bodyPr>
          <a:lstStyle/>
          <a:p>
            <a:pPr algn="ctr"/>
            <a:r>
              <a:rPr lang="en-US" b="1" dirty="0"/>
              <a:t>Pseudo Code</a:t>
            </a:r>
            <a:endParaRPr lang="en-IN" dirty="0"/>
          </a:p>
        </p:txBody>
      </p:sp>
      <p:sp>
        <p:nvSpPr>
          <p:cNvPr id="3" name="Content Placeholder 2"/>
          <p:cNvSpPr>
            <a:spLocks noGrp="1"/>
          </p:cNvSpPr>
          <p:nvPr>
            <p:ph sz="quarter" idx="1"/>
          </p:nvPr>
        </p:nvSpPr>
        <p:spPr>
          <a:xfrm>
            <a:off x="152400" y="609600"/>
            <a:ext cx="8610600" cy="6248400"/>
          </a:xfrm>
        </p:spPr>
        <p:txBody>
          <a:bodyPr>
            <a:normAutofit/>
          </a:bodyPr>
          <a:lstStyle/>
          <a:p>
            <a:pPr marL="0" indent="0">
              <a:lnSpc>
                <a:spcPct val="150000"/>
              </a:lnSpc>
              <a:buNone/>
            </a:pPr>
            <a:r>
              <a:rPr lang="en-US" sz="1800" dirty="0">
                <a:solidFill>
                  <a:schemeClr val="accent2">
                    <a:lumMod val="75000"/>
                  </a:schemeClr>
                </a:solidFill>
              </a:rPr>
              <a:t>Pseudo –False.</a:t>
            </a:r>
            <a:endParaRPr lang="en-IN" sz="1800" dirty="0">
              <a:solidFill>
                <a:schemeClr val="accent2">
                  <a:lumMod val="75000"/>
                </a:schemeClr>
              </a:solidFill>
            </a:endParaRPr>
          </a:p>
          <a:p>
            <a:pPr marL="0" indent="0">
              <a:lnSpc>
                <a:spcPct val="150000"/>
              </a:lnSpc>
              <a:buNone/>
            </a:pPr>
            <a:r>
              <a:rPr lang="en-US" sz="1800" dirty="0">
                <a:solidFill>
                  <a:schemeClr val="accent2">
                    <a:lumMod val="75000"/>
                  </a:schemeClr>
                </a:solidFill>
              </a:rPr>
              <a:t>Code- Set of Instructions.</a:t>
            </a:r>
            <a:endParaRPr lang="en-IN" sz="1800" dirty="0">
              <a:solidFill>
                <a:schemeClr val="accent2">
                  <a:lumMod val="75000"/>
                </a:schemeClr>
              </a:solidFill>
            </a:endParaRPr>
          </a:p>
          <a:p>
            <a:pPr algn="just">
              <a:lnSpc>
                <a:spcPct val="150000"/>
              </a:lnSpc>
              <a:buFontTx/>
              <a:buChar char="-"/>
            </a:pPr>
            <a:r>
              <a:rPr lang="en-US" sz="1800" dirty="0" smtClean="0">
                <a:latin typeface="Arial" panose="020B0604020202020204" pitchFamily="34" charset="0"/>
                <a:cs typeface="Arial" panose="020B0604020202020204" pitchFamily="34" charset="0"/>
              </a:rPr>
              <a:t>A way of describing an algorithm</a:t>
            </a:r>
          </a:p>
          <a:p>
            <a:pPr algn="just">
              <a:lnSpc>
                <a:spcPct val="150000"/>
              </a:lnSpc>
              <a:buFontTx/>
              <a:buChar char="-"/>
            </a:pPr>
            <a:r>
              <a:rPr lang="en-US" sz="1800" dirty="0" smtClean="0">
                <a:latin typeface="Arial" panose="020B0604020202020204" pitchFamily="34" charset="0"/>
                <a:cs typeface="Arial" panose="020B0604020202020204" pitchFamily="34" charset="0"/>
              </a:rPr>
              <a:t>It is an outline of a program</a:t>
            </a:r>
          </a:p>
          <a:p>
            <a:pPr algn="just">
              <a:lnSpc>
                <a:spcPct val="150000"/>
              </a:lnSpc>
              <a:buFontTx/>
              <a:buChar char="-"/>
            </a:pPr>
            <a:r>
              <a:rPr lang="en-US" sz="1800" dirty="0" smtClean="0">
                <a:latin typeface="Arial" panose="020B0604020202020204" pitchFamily="34" charset="0"/>
                <a:cs typeface="Arial" panose="020B0604020202020204" pitchFamily="34" charset="0"/>
              </a:rPr>
              <a:t>Avoids language specific elements (not based on programming language)</a:t>
            </a:r>
          </a:p>
          <a:p>
            <a:pPr algn="just">
              <a:lnSpc>
                <a:spcPct val="150000"/>
              </a:lnSpc>
              <a:buFontTx/>
              <a:buChar char="-"/>
            </a:pPr>
            <a:r>
              <a:rPr lang="en-US" sz="1800" dirty="0" smtClean="0">
                <a:latin typeface="Arial" panose="020B0604020202020204" pitchFamily="34" charset="0"/>
                <a:cs typeface="Arial" panose="020B0604020202020204" pitchFamily="34" charset="0"/>
              </a:rPr>
              <a:t>Pseudo code can’t be compiled or executed</a:t>
            </a:r>
          </a:p>
          <a:p>
            <a:pPr algn="just">
              <a:lnSpc>
                <a:spcPct val="150000"/>
              </a:lnSpc>
              <a:buFontTx/>
              <a:buChar char="-"/>
            </a:pPr>
            <a:r>
              <a:rPr lang="en-US" sz="1800" dirty="0" smtClean="0">
                <a:latin typeface="Arial" panose="020B0604020202020204" pitchFamily="34" charset="0"/>
                <a:cs typeface="Arial" panose="020B0604020202020204" pitchFamily="34" charset="0"/>
              </a:rPr>
              <a:t>There is no standard for the syntax of pseudo code</a:t>
            </a:r>
          </a:p>
          <a:p>
            <a:pPr marL="0" indent="0" algn="just">
              <a:lnSpc>
                <a:spcPct val="150000"/>
              </a:lnSpc>
              <a:buNone/>
            </a:pPr>
            <a:r>
              <a:rPr lang="en-US" sz="1800" dirty="0" smtClean="0">
                <a:solidFill>
                  <a:schemeClr val="accent1">
                    <a:lumMod val="75000"/>
                  </a:schemeClr>
                </a:solidFill>
                <a:latin typeface="Arial" panose="020B0604020202020204" pitchFamily="34" charset="0"/>
                <a:cs typeface="Arial" panose="020B0604020202020204" pitchFamily="34" charset="0"/>
              </a:rPr>
              <a:t>Definition</a:t>
            </a:r>
          </a:p>
          <a:p>
            <a:pPr marL="0" indent="0" algn="just">
              <a:lnSpc>
                <a:spcPct val="150000"/>
              </a:lnSpc>
              <a:buNone/>
            </a:pPr>
            <a:r>
              <a:rPr lang="en-US" sz="1800" dirty="0" smtClean="0">
                <a:latin typeface="Arial" panose="020B0604020202020204" pitchFamily="34" charset="0"/>
                <a:cs typeface="Arial" panose="020B0604020202020204" pitchFamily="34" charset="0"/>
              </a:rPr>
              <a:t>Pseudo code is a </a:t>
            </a:r>
            <a:r>
              <a:rPr lang="en-US" sz="1800" dirty="0" smtClean="0">
                <a:solidFill>
                  <a:srgbClr val="FF0000"/>
                </a:solidFill>
                <a:latin typeface="Arial" panose="020B0604020202020204" pitchFamily="34" charset="0"/>
                <a:cs typeface="Arial" panose="020B0604020202020204" pitchFamily="34" charset="0"/>
              </a:rPr>
              <a:t>compact and informal high level description</a:t>
            </a:r>
            <a:r>
              <a:rPr lang="en-US" sz="1800" dirty="0" smtClean="0">
                <a:latin typeface="Arial" panose="020B0604020202020204" pitchFamily="34" charset="0"/>
                <a:cs typeface="Arial" panose="020B0604020202020204" pitchFamily="34" charset="0"/>
              </a:rPr>
              <a:t> of an algorithm that uses structural conventions of a programming language.</a:t>
            </a:r>
          </a:p>
          <a:p>
            <a:pPr marL="0" indent="0" algn="just">
              <a:lnSpc>
                <a:spcPct val="150000"/>
              </a:lnSpc>
              <a:buNone/>
            </a:pPr>
            <a:r>
              <a:rPr lang="en-US" sz="1800" dirty="0" smtClean="0"/>
              <a:t> </a:t>
            </a:r>
          </a:p>
          <a:p>
            <a:pPr>
              <a:buFontTx/>
              <a:buChar char="-"/>
            </a:pPr>
            <a:endParaRPr lang="en-IN" dirty="0"/>
          </a:p>
        </p:txBody>
      </p:sp>
      <p:sp>
        <p:nvSpPr>
          <p:cNvPr id="4" name="Rectangle 3"/>
          <p:cNvSpPr/>
          <p:nvPr/>
        </p:nvSpPr>
        <p:spPr>
          <a:xfrm>
            <a:off x="152400" y="4572000"/>
            <a:ext cx="8534400" cy="10668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Tree>
    <p:extLst>
      <p:ext uri="{BB962C8B-B14F-4D97-AF65-F5344CB8AC3E}">
        <p14:creationId xmlns:p14="http://schemas.microsoft.com/office/powerpoint/2010/main" val="31246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0"/>
            <a:ext cx="8153399" cy="457200"/>
          </a:xfrm>
        </p:spPr>
        <p:txBody>
          <a:bodyPr>
            <a:normAutofit fontScale="90000"/>
          </a:bodyPr>
          <a:lstStyle/>
          <a:p>
            <a:pPr algn="ctr"/>
            <a:r>
              <a:rPr lang="en-US" dirty="0" smtClean="0"/>
              <a:t>ALGORITHMS</a:t>
            </a:r>
            <a:endParaRPr lang="en-US" dirty="0"/>
          </a:p>
        </p:txBody>
      </p:sp>
      <p:sp>
        <p:nvSpPr>
          <p:cNvPr id="3" name="Content Placeholder 2"/>
          <p:cNvSpPr>
            <a:spLocks noGrp="1"/>
          </p:cNvSpPr>
          <p:nvPr>
            <p:ph sz="quarter" idx="1"/>
          </p:nvPr>
        </p:nvSpPr>
        <p:spPr>
          <a:xfrm>
            <a:off x="152400" y="533400"/>
            <a:ext cx="8458200" cy="6324600"/>
          </a:xfrm>
        </p:spPr>
        <p:txBody>
          <a:bodyPr/>
          <a:lstStyle/>
          <a:p>
            <a:pPr>
              <a:buNone/>
            </a:pPr>
            <a:r>
              <a:rPr lang="en-US" dirty="0" smtClean="0"/>
              <a:t> </a:t>
            </a:r>
            <a:r>
              <a:rPr lang="en-US" b="1" dirty="0" smtClean="0"/>
              <a:t> </a:t>
            </a:r>
            <a:r>
              <a:rPr lang="en-US" sz="1800" b="1" dirty="0" smtClean="0">
                <a:solidFill>
                  <a:schemeClr val="accent1">
                    <a:lumMod val="75000"/>
                  </a:schemeClr>
                </a:solidFill>
                <a:latin typeface="Arial" panose="020B0604020202020204" pitchFamily="34" charset="0"/>
                <a:cs typeface="Arial" panose="020B0604020202020204" pitchFamily="34" charset="0"/>
              </a:rPr>
              <a:t>Algorithms </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It is a </a:t>
            </a:r>
            <a:r>
              <a:rPr lang="en-US" sz="1800" dirty="0" smtClean="0">
                <a:solidFill>
                  <a:srgbClr val="FF0000"/>
                </a:solidFill>
                <a:latin typeface="Arial" panose="020B0604020202020204" pitchFamily="34" charset="0"/>
                <a:cs typeface="Arial" panose="020B0604020202020204" pitchFamily="34" charset="0"/>
              </a:rPr>
              <a:t>sequence of computational steps </a:t>
            </a:r>
            <a:r>
              <a:rPr lang="en-US" sz="1800" dirty="0" smtClean="0">
                <a:latin typeface="Arial" panose="020B0604020202020204" pitchFamily="34" charset="0"/>
                <a:cs typeface="Arial" panose="020B0604020202020204" pitchFamily="34" charset="0"/>
              </a:rPr>
              <a:t>that transform the input into the output.  </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In other words it is a </a:t>
            </a:r>
            <a:r>
              <a:rPr lang="en-US" sz="1800" dirty="0" smtClean="0">
                <a:solidFill>
                  <a:srgbClr val="FF0000"/>
                </a:solidFill>
                <a:latin typeface="Arial" panose="020B0604020202020204" pitchFamily="34" charset="0"/>
                <a:cs typeface="Arial" panose="020B0604020202020204" pitchFamily="34" charset="0"/>
              </a:rPr>
              <a:t>step by step procedure </a:t>
            </a:r>
            <a:r>
              <a:rPr lang="en-US" sz="1800" dirty="0" smtClean="0">
                <a:latin typeface="Arial" panose="020B0604020202020204" pitchFamily="34" charset="0"/>
                <a:cs typeface="Arial" panose="020B0604020202020204" pitchFamily="34" charset="0"/>
              </a:rPr>
              <a:t>for solving a problem.</a:t>
            </a:r>
          </a:p>
          <a:p>
            <a:pPr algn="just">
              <a:lnSpc>
                <a:spcPct val="150000"/>
              </a:lnSpc>
              <a:buNone/>
            </a:pPr>
            <a:r>
              <a:rPr lang="en-US" dirty="0" smtClean="0"/>
              <a:t>	</a:t>
            </a:r>
            <a:r>
              <a:rPr lang="en-US" sz="1800" dirty="0">
                <a:latin typeface="Arial" panose="020B0604020202020204" pitchFamily="34" charset="0"/>
                <a:cs typeface="Arial" panose="020B0604020202020204" pitchFamily="34" charset="0"/>
              </a:rPr>
              <a:t>An algorithm is any well-defined computational procedure that takes some value, or set of values, as input and produces some value, or set of values, as output.</a:t>
            </a:r>
          </a:p>
          <a:p>
            <a:pPr algn="just">
              <a:buNone/>
            </a:pPr>
            <a:endParaRPr lang="en-US" dirty="0"/>
          </a:p>
        </p:txBody>
      </p:sp>
      <p:sp>
        <p:nvSpPr>
          <p:cNvPr id="5" name="Rectangle 4"/>
          <p:cNvSpPr/>
          <p:nvPr/>
        </p:nvSpPr>
        <p:spPr>
          <a:xfrm>
            <a:off x="228600" y="2133600"/>
            <a:ext cx="8305799" cy="125566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grpSp>
        <p:nvGrpSpPr>
          <p:cNvPr id="4" name="Group 3"/>
          <p:cNvGrpSpPr/>
          <p:nvPr/>
        </p:nvGrpSpPr>
        <p:grpSpPr>
          <a:xfrm>
            <a:off x="1295400" y="3581400"/>
            <a:ext cx="5524500" cy="2386037"/>
            <a:chOff x="1600200" y="3878262"/>
            <a:chExt cx="5524500" cy="2386037"/>
          </a:xfrm>
        </p:grpSpPr>
        <p:sp>
          <p:nvSpPr>
            <p:cNvPr id="6" name="Rounded Rectangle 5"/>
            <p:cNvSpPr/>
            <p:nvPr/>
          </p:nvSpPr>
          <p:spPr>
            <a:xfrm>
              <a:off x="1600200" y="5722961"/>
              <a:ext cx="1295400" cy="541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IN" dirty="0">
                <a:solidFill>
                  <a:schemeClr val="tx1"/>
                </a:solidFill>
              </a:endParaRPr>
            </a:p>
          </p:txBody>
        </p:sp>
        <p:sp>
          <p:nvSpPr>
            <p:cNvPr id="7" name="Rounded Rectangle 6"/>
            <p:cNvSpPr/>
            <p:nvPr/>
          </p:nvSpPr>
          <p:spPr>
            <a:xfrm>
              <a:off x="5829300" y="5715000"/>
              <a:ext cx="1295400" cy="541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IN" dirty="0">
                <a:solidFill>
                  <a:schemeClr val="tx1"/>
                </a:solidFill>
              </a:endParaRPr>
            </a:p>
          </p:txBody>
        </p:sp>
        <p:sp>
          <p:nvSpPr>
            <p:cNvPr id="8" name="Rounded Rectangle 7"/>
            <p:cNvSpPr/>
            <p:nvPr/>
          </p:nvSpPr>
          <p:spPr>
            <a:xfrm>
              <a:off x="3733800" y="5715000"/>
              <a:ext cx="1295400" cy="541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Computer Program</a:t>
              </a:r>
              <a:endParaRPr lang="en-IN" dirty="0">
                <a:solidFill>
                  <a:schemeClr val="tx1"/>
                </a:solidFill>
              </a:endParaRPr>
            </a:p>
          </p:txBody>
        </p:sp>
        <p:sp>
          <p:nvSpPr>
            <p:cNvPr id="9" name="Rounded Rectangle 8"/>
            <p:cNvSpPr/>
            <p:nvPr/>
          </p:nvSpPr>
          <p:spPr>
            <a:xfrm>
              <a:off x="3657600" y="4792662"/>
              <a:ext cx="1379562" cy="541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IN" dirty="0">
                <a:solidFill>
                  <a:schemeClr val="tx1"/>
                </a:solidFill>
              </a:endParaRPr>
            </a:p>
          </p:txBody>
        </p:sp>
        <p:sp>
          <p:nvSpPr>
            <p:cNvPr id="10" name="Rounded Rectangle 9"/>
            <p:cNvSpPr/>
            <p:nvPr/>
          </p:nvSpPr>
          <p:spPr>
            <a:xfrm>
              <a:off x="3733800" y="3878262"/>
              <a:ext cx="1295400" cy="541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Problem</a:t>
              </a:r>
              <a:endParaRPr lang="en-IN" dirty="0">
                <a:solidFill>
                  <a:schemeClr val="tx1"/>
                </a:solidFill>
              </a:endParaRPr>
            </a:p>
          </p:txBody>
        </p:sp>
        <p:cxnSp>
          <p:nvCxnSpPr>
            <p:cNvPr id="11" name="Straight Arrow Connector 10"/>
            <p:cNvCxnSpPr>
              <a:stCxn id="6" idx="3"/>
              <a:endCxn id="8" idx="1"/>
            </p:cNvCxnSpPr>
            <p:nvPr/>
          </p:nvCxnSpPr>
          <p:spPr>
            <a:xfrm flipV="1">
              <a:off x="2895600" y="5985669"/>
              <a:ext cx="838200" cy="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38583" y="5977708"/>
              <a:ext cx="838200" cy="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43400" y="5337969"/>
              <a:ext cx="0" cy="37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43400" y="4423569"/>
              <a:ext cx="0" cy="37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639762"/>
          </a:xfrm>
        </p:spPr>
        <p:txBody>
          <a:bodyPr>
            <a:noAutofit/>
          </a:bodyPr>
          <a:lstStyle/>
          <a:p>
            <a:pPr algn="just"/>
            <a:r>
              <a:rPr lang="en-US" sz="3600" dirty="0" smtClean="0">
                <a:latin typeface="Arial" panose="020B0604020202020204" pitchFamily="34" charset="0"/>
                <a:cs typeface="Arial" panose="020B0604020202020204" pitchFamily="34" charset="0"/>
              </a:rPr>
              <a:t>Keywords</a:t>
            </a:r>
            <a:r>
              <a:rPr lang="en-US" sz="3600" dirty="0" smtClean="0"/>
              <a:t> to write pseudo code</a:t>
            </a:r>
            <a:endParaRPr lang="en-IN" sz="3600" dirty="0"/>
          </a:p>
        </p:txBody>
      </p:sp>
      <p:sp>
        <p:nvSpPr>
          <p:cNvPr id="3" name="Content Placeholder 2"/>
          <p:cNvSpPr>
            <a:spLocks noGrp="1"/>
          </p:cNvSpPr>
          <p:nvPr>
            <p:ph sz="quarter" idx="1"/>
          </p:nvPr>
        </p:nvSpPr>
        <p:spPr>
          <a:xfrm>
            <a:off x="434454" y="1066800"/>
            <a:ext cx="7467600" cy="5486400"/>
          </a:xfrm>
        </p:spPr>
        <p:txBody>
          <a:bodyPr>
            <a:normAutofit fontScale="92500" lnSpcReduction="10000"/>
          </a:bodyPr>
          <a:lstStyle/>
          <a:p>
            <a:pPr marL="0" indent="0">
              <a:lnSpc>
                <a:spcPct val="150000"/>
              </a:lnSpc>
              <a:buNone/>
            </a:pPr>
            <a:r>
              <a:rPr lang="en-US" sz="2000" dirty="0" smtClean="0">
                <a:latin typeface="Arial" panose="020B0604020202020204" pitchFamily="34" charset="0"/>
                <a:cs typeface="Arial" panose="020B0604020202020204" pitchFamily="34" charset="0"/>
              </a:rPr>
              <a:t>- Keywords should be capitalized</a:t>
            </a:r>
          </a:p>
          <a:p>
            <a:pPr>
              <a:lnSpc>
                <a:spcPct val="150000"/>
              </a:lnSpc>
            </a:pPr>
            <a:r>
              <a:rPr lang="en-US" sz="2000" b="1" dirty="0" smtClean="0">
                <a:latin typeface="Arial" panose="020B0604020202020204" pitchFamily="34" charset="0"/>
                <a:cs typeface="Arial" panose="020B0604020202020204" pitchFamily="34" charset="0"/>
              </a:rPr>
              <a:t>Start		: </a:t>
            </a:r>
            <a:r>
              <a:rPr lang="en-US" sz="2000" dirty="0" smtClean="0">
                <a:latin typeface="Arial" panose="020B0604020202020204" pitchFamily="34" charset="0"/>
                <a:cs typeface="Arial" panose="020B0604020202020204" pitchFamily="34" charset="0"/>
              </a:rPr>
              <a:t>BEGIN</a:t>
            </a:r>
            <a:endParaRPr lang="en-IN" sz="2000" dirty="0">
              <a:latin typeface="Arial" panose="020B0604020202020204" pitchFamily="34" charset="0"/>
              <a:cs typeface="Arial" panose="020B0604020202020204" pitchFamily="34" charset="0"/>
            </a:endParaRPr>
          </a:p>
          <a:p>
            <a:pPr>
              <a:lnSpc>
                <a:spcPct val="150000"/>
              </a:lnSpc>
            </a:pPr>
            <a:r>
              <a:rPr lang="en-US" sz="2000" b="1" dirty="0" smtClean="0">
                <a:latin typeface="Arial" panose="020B0604020202020204" pitchFamily="34" charset="0"/>
                <a:cs typeface="Arial" panose="020B0604020202020204" pitchFamily="34" charset="0"/>
              </a:rPr>
              <a:t>Stop		: </a:t>
            </a:r>
            <a:r>
              <a:rPr lang="en-US" sz="2000" dirty="0">
                <a:latin typeface="Arial" panose="020B0604020202020204" pitchFamily="34" charset="0"/>
                <a:cs typeface="Arial" panose="020B0604020202020204" pitchFamily="34" charset="0"/>
              </a:rPr>
              <a:t>END</a:t>
            </a:r>
            <a:endParaRPr lang="en-IN" sz="2000" dirty="0">
              <a:latin typeface="Arial" panose="020B0604020202020204" pitchFamily="34" charset="0"/>
              <a:cs typeface="Arial" panose="020B0604020202020204" pitchFamily="34" charset="0"/>
            </a:endParaRPr>
          </a:p>
          <a:p>
            <a:pPr>
              <a:lnSpc>
                <a:spcPct val="150000"/>
              </a:lnSpc>
            </a:pPr>
            <a:r>
              <a:rPr lang="en-US" sz="2000" b="1" dirty="0" smtClean="0">
                <a:latin typeface="Arial" panose="020B0604020202020204" pitchFamily="34" charset="0"/>
                <a:cs typeface="Arial" panose="020B0604020202020204" pitchFamily="34" charset="0"/>
              </a:rPr>
              <a:t>Input		: </a:t>
            </a:r>
            <a:r>
              <a:rPr lang="en-US" sz="2000" dirty="0" smtClean="0">
                <a:latin typeface="Arial" panose="020B0604020202020204" pitchFamily="34" charset="0"/>
                <a:cs typeface="Arial" panose="020B0604020202020204" pitchFamily="34" charset="0"/>
              </a:rPr>
              <a:t>INPUT, GET</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READ</a:t>
            </a:r>
          </a:p>
          <a:p>
            <a:pPr>
              <a:lnSpc>
                <a:spcPct val="150000"/>
              </a:lnSpc>
            </a:pPr>
            <a:r>
              <a:rPr lang="en-US" sz="2000" b="1" dirty="0" smtClean="0">
                <a:latin typeface="Arial" panose="020B0604020202020204" pitchFamily="34" charset="0"/>
                <a:cs typeface="Arial" panose="020B0604020202020204" pitchFamily="34" charset="0"/>
              </a:rPr>
              <a:t>Initialize 	: </a:t>
            </a:r>
            <a:r>
              <a:rPr lang="en-US" sz="2000" dirty="0" smtClean="0">
                <a:latin typeface="Arial" panose="020B0604020202020204" pitchFamily="34" charset="0"/>
                <a:cs typeface="Arial" panose="020B0604020202020204" pitchFamily="34" charset="0"/>
              </a:rPr>
              <a:t>SET, INITIALIZE</a:t>
            </a:r>
            <a:endParaRPr lang="en-IN" sz="2000" dirty="0">
              <a:latin typeface="Arial" panose="020B0604020202020204" pitchFamily="34" charset="0"/>
              <a:cs typeface="Arial" panose="020B0604020202020204" pitchFamily="34" charset="0"/>
            </a:endParaRPr>
          </a:p>
          <a:p>
            <a:pPr>
              <a:lnSpc>
                <a:spcPct val="150000"/>
              </a:lnSpc>
            </a:pPr>
            <a:r>
              <a:rPr lang="en-US" sz="2000" b="1" dirty="0" smtClean="0">
                <a:latin typeface="Arial" panose="020B0604020202020204" pitchFamily="34" charset="0"/>
                <a:cs typeface="Arial" panose="020B0604020202020204" pitchFamily="34" charset="0"/>
              </a:rPr>
              <a:t>Calculate	: </a:t>
            </a:r>
            <a:r>
              <a:rPr lang="en-US" sz="2000" dirty="0">
                <a:latin typeface="Arial" panose="020B0604020202020204" pitchFamily="34" charset="0"/>
                <a:cs typeface="Arial" panose="020B0604020202020204" pitchFamily="34" charset="0"/>
              </a:rPr>
              <a:t>COMPUTE, CALCULATE, </a:t>
            </a:r>
            <a:r>
              <a:rPr lang="en-US" sz="2000" dirty="0" smtClean="0">
                <a:latin typeface="Arial" panose="020B0604020202020204" pitchFamily="34" charset="0"/>
                <a:cs typeface="Arial" panose="020B0604020202020204" pitchFamily="34" charset="0"/>
              </a:rPr>
              <a:t>DETERMINE, ADD</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pPr marL="0" indent="0">
              <a:lnSpc>
                <a:spcPct val="150000"/>
              </a:lnSpc>
              <a:buNone/>
            </a:pPr>
            <a:r>
              <a:rPr lang="en-US" sz="2000" dirty="0" smtClean="0">
                <a:latin typeface="Arial" panose="020B0604020202020204" pitchFamily="34" charset="0"/>
                <a:cs typeface="Arial" panose="020B0604020202020204" pitchFamily="34" charset="0"/>
              </a:rPr>
              <a:t>                             SUBTRACT, MULTIPLY, and DIVIDE        </a:t>
            </a:r>
            <a:endParaRPr lang="en-IN" sz="2000" dirty="0" smtClean="0">
              <a:latin typeface="Arial" panose="020B0604020202020204" pitchFamily="34" charset="0"/>
              <a:cs typeface="Arial" panose="020B0604020202020204" pitchFamily="34" charset="0"/>
            </a:endParaRPr>
          </a:p>
          <a:p>
            <a:pPr>
              <a:lnSpc>
                <a:spcPct val="150000"/>
              </a:lnSpc>
            </a:pPr>
            <a:r>
              <a:rPr lang="en-US" sz="2000" b="1" dirty="0" smtClean="0">
                <a:latin typeface="Arial" panose="020B0604020202020204" pitchFamily="34" charset="0"/>
                <a:cs typeface="Arial" panose="020B0604020202020204" pitchFamily="34" charset="0"/>
              </a:rPr>
              <a:t>Output	:</a:t>
            </a:r>
            <a:r>
              <a:rPr lang="en-US" sz="2000" dirty="0" smtClean="0">
                <a:latin typeface="Arial" panose="020B0604020202020204" pitchFamily="34" charset="0"/>
                <a:cs typeface="Arial" panose="020B0604020202020204" pitchFamily="34" charset="0"/>
              </a:rPr>
              <a:t> OUTPUT, PRINT, DISPLAY</a:t>
            </a:r>
            <a:endParaRPr lang="en-IN" sz="2000" dirty="0" smtClean="0">
              <a:latin typeface="Arial" panose="020B0604020202020204" pitchFamily="34" charset="0"/>
              <a:cs typeface="Arial" panose="020B0604020202020204" pitchFamily="34" charset="0"/>
            </a:endParaRPr>
          </a:p>
          <a:p>
            <a:pPr>
              <a:lnSpc>
                <a:spcPct val="150000"/>
              </a:lnSpc>
            </a:pPr>
            <a:r>
              <a:rPr lang="en-US" sz="2000" b="1" dirty="0" smtClean="0">
                <a:latin typeface="Arial" panose="020B0604020202020204" pitchFamily="34" charset="0"/>
                <a:cs typeface="Arial" panose="020B0604020202020204" pitchFamily="34" charset="0"/>
              </a:rPr>
              <a:t>Selection	: </a:t>
            </a:r>
            <a:r>
              <a:rPr lang="en-US" sz="2000" dirty="0">
                <a:latin typeface="Arial" panose="020B0604020202020204" pitchFamily="34" charset="0"/>
                <a:cs typeface="Arial" panose="020B0604020202020204" pitchFamily="34" charset="0"/>
              </a:rPr>
              <a:t>IF, ELSE, </a:t>
            </a:r>
            <a:r>
              <a:rPr lang="en-US" sz="2000" dirty="0" smtClean="0">
                <a:latin typeface="Arial" panose="020B0604020202020204" pitchFamily="34" charset="0"/>
                <a:cs typeface="Arial" panose="020B0604020202020204" pitchFamily="34" charset="0"/>
              </a:rPr>
              <a:t>ENDIF</a:t>
            </a:r>
          </a:p>
          <a:p>
            <a:pPr>
              <a:lnSpc>
                <a:spcPct val="150000"/>
              </a:lnSpc>
            </a:pPr>
            <a:r>
              <a:rPr lang="en-US" sz="2000" b="1" dirty="0" smtClean="0">
                <a:latin typeface="Arial" panose="020B0604020202020204" pitchFamily="34" charset="0"/>
                <a:cs typeface="Arial" panose="020B0604020202020204" pitchFamily="34" charset="0"/>
              </a:rPr>
              <a:t>Iteration	: </a:t>
            </a:r>
            <a:r>
              <a:rPr lang="en-US" sz="2000" dirty="0">
                <a:latin typeface="Arial" panose="020B0604020202020204" pitchFamily="34" charset="0"/>
                <a:cs typeface="Arial" panose="020B0604020202020204" pitchFamily="34" charset="0"/>
              </a:rPr>
              <a:t>WHILE, ENDWHILE, FOR, </a:t>
            </a:r>
            <a:r>
              <a:rPr lang="en-US" sz="2000" dirty="0" smtClean="0">
                <a:latin typeface="Arial" panose="020B0604020202020204" pitchFamily="34" charset="0"/>
                <a:cs typeface="Arial" panose="020B0604020202020204" pitchFamily="34" charset="0"/>
              </a:rPr>
              <a:t>ENDFOR</a:t>
            </a:r>
          </a:p>
          <a:p>
            <a:pPr>
              <a:lnSpc>
                <a:spcPct val="150000"/>
              </a:lnSpc>
            </a:pPr>
            <a:r>
              <a:rPr lang="en-US" sz="2000" b="1" dirty="0" smtClean="0">
                <a:latin typeface="Arial" panose="020B0604020202020204" pitchFamily="34" charset="0"/>
                <a:cs typeface="Arial" panose="020B0604020202020204" pitchFamily="34" charset="0"/>
              </a:rPr>
              <a:t>Increment	</a:t>
            </a:r>
            <a:r>
              <a:rPr lang="en-US" sz="2000" dirty="0" smtClean="0">
                <a:latin typeface="Arial" panose="020B0604020202020204" pitchFamily="34" charset="0"/>
                <a:cs typeface="Arial" panose="020B0604020202020204" pitchFamily="34" charset="0"/>
              </a:rPr>
              <a:t>: INCREMENT</a:t>
            </a:r>
          </a:p>
          <a:p>
            <a:pPr>
              <a:lnSpc>
                <a:spcPct val="150000"/>
              </a:lnSpc>
            </a:pPr>
            <a:endParaRPr lang="en-IN" sz="2000" dirty="0">
              <a:latin typeface="Arial" panose="020B0604020202020204" pitchFamily="34" charset="0"/>
              <a:cs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920418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Guidelines for writing a pseudo code</a:t>
            </a:r>
            <a:endParaRPr lang="en-IN" dirty="0"/>
          </a:p>
        </p:txBody>
      </p:sp>
      <p:sp>
        <p:nvSpPr>
          <p:cNvPr id="3" name="Content Placeholder 2"/>
          <p:cNvSpPr>
            <a:spLocks noGrp="1"/>
          </p:cNvSpPr>
          <p:nvPr>
            <p:ph sz="quarter" idx="1"/>
          </p:nvPr>
        </p:nvSpPr>
        <p:spPr>
          <a:xfrm>
            <a:off x="457200" y="1524000"/>
            <a:ext cx="7467600" cy="4873752"/>
          </a:xfrm>
        </p:spPr>
        <p:txBody>
          <a:bodyPr/>
          <a:lstStyle/>
          <a:p>
            <a:pPr algn="just">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Write one statement (single action) in a line</a:t>
            </a:r>
          </a:p>
          <a:p>
            <a:pPr algn="just">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Indent to show hierarchy</a:t>
            </a:r>
          </a:p>
          <a:p>
            <a:pPr algn="just">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The programmer may use their own style for writing a pseudo code.</a:t>
            </a:r>
          </a:p>
          <a:p>
            <a:pPr algn="just">
              <a:lnSpc>
                <a:spcPct val="150000"/>
              </a:lnSpc>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It never use the syntax of any programming language.</a:t>
            </a:r>
          </a:p>
          <a:p>
            <a:pPr marL="0" indent="0">
              <a:buNone/>
            </a:pPr>
            <a:endParaRPr lang="en-IN" dirty="0"/>
          </a:p>
        </p:txBody>
      </p:sp>
    </p:spTree>
    <p:extLst>
      <p:ext uri="{BB962C8B-B14F-4D97-AF65-F5344CB8AC3E}">
        <p14:creationId xmlns:p14="http://schemas.microsoft.com/office/powerpoint/2010/main" val="2638277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smtClean="0">
                <a:latin typeface="Arial" panose="020B0604020202020204" pitchFamily="34" charset="0"/>
                <a:cs typeface="Arial" panose="020B0604020202020204" pitchFamily="34" charset="0"/>
              </a:rPr>
              <a:t>Advantages</a:t>
            </a:r>
            <a:r>
              <a:rPr lang="en-IN" dirty="0"/>
              <a:t/>
            </a:r>
            <a:br>
              <a:rPr lang="en-IN" dirty="0"/>
            </a:br>
            <a:endParaRPr lang="en-IN" dirty="0"/>
          </a:p>
        </p:txBody>
      </p:sp>
      <p:sp>
        <p:nvSpPr>
          <p:cNvPr id="3" name="Content Placeholder 2"/>
          <p:cNvSpPr>
            <a:spLocks noGrp="1"/>
          </p:cNvSpPr>
          <p:nvPr>
            <p:ph sz="quarter" idx="1"/>
          </p:nvPr>
        </p:nvSpPr>
        <p:spPr>
          <a:xfrm>
            <a:off x="457200" y="1295400"/>
            <a:ext cx="7467600" cy="5178552"/>
          </a:xfrm>
        </p:spPr>
        <p:txBody>
          <a:bodyPr/>
          <a:lstStyle/>
          <a:p>
            <a:pPr lvl="0" algn="just">
              <a:lnSpc>
                <a:spcPct val="150000"/>
              </a:lnSpc>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Pseudo </a:t>
            </a:r>
            <a:r>
              <a:rPr lang="en-US" sz="2000" dirty="0">
                <a:latin typeface="Arial" panose="020B0604020202020204" pitchFamily="34" charset="0"/>
                <a:cs typeface="Arial" panose="020B0604020202020204" pitchFamily="34" charset="0"/>
              </a:rPr>
              <a:t>code is </a:t>
            </a:r>
            <a:r>
              <a:rPr lang="en-US" sz="2000" dirty="0" smtClean="0">
                <a:latin typeface="Arial" panose="020B0604020202020204" pitchFamily="34" charset="0"/>
                <a:cs typeface="Arial" panose="020B0604020202020204" pitchFamily="34" charset="0"/>
              </a:rPr>
              <a:t>program/language </a:t>
            </a:r>
            <a:r>
              <a:rPr lang="en-US" sz="2000" dirty="0">
                <a:latin typeface="Arial" panose="020B0604020202020204" pitchFamily="34" charset="0"/>
                <a:cs typeface="Arial" panose="020B0604020202020204" pitchFamily="34" charset="0"/>
              </a:rPr>
              <a:t>independent.</a:t>
            </a:r>
            <a:endParaRPr lang="en-IN" sz="2000"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is no Standard syntax.</a:t>
            </a:r>
            <a:endParaRPr lang="en-IN" sz="2000"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Pseudo code cannot be compiled or executed.</a:t>
            </a:r>
            <a:endParaRPr lang="en-IN" sz="2000"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It is easy to translate pseudo code into a programming language.</a:t>
            </a:r>
            <a:endParaRPr lang="en-IN" sz="2000"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It can be easily modified as compared to flowchart</a:t>
            </a:r>
            <a:r>
              <a:rPr lang="en-US" sz="2000" dirty="0" smtClean="0">
                <a:latin typeface="Arial" panose="020B0604020202020204" pitchFamily="34" charset="0"/>
                <a:cs typeface="Arial" panose="020B0604020202020204" pitchFamily="34" charset="0"/>
              </a:rPr>
              <a:t>.</a:t>
            </a:r>
          </a:p>
          <a:p>
            <a:pPr lvl="0" algn="just">
              <a:lnSpc>
                <a:spcPct val="150000"/>
              </a:lnSpc>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Simple and compact</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01039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467600" cy="1143000"/>
          </a:xfrm>
        </p:spPr>
        <p:txBody>
          <a:bodyPr/>
          <a:lstStyle/>
          <a:p>
            <a:pPr algn="ctr"/>
            <a:r>
              <a:rPr lang="en-US" sz="3600" b="1" i="1" dirty="0">
                <a:latin typeface="Arial" panose="020B0604020202020204" pitchFamily="34" charset="0"/>
                <a:cs typeface="Arial" panose="020B0604020202020204" pitchFamily="34" charset="0"/>
              </a:rPr>
              <a:t>Disadvantages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1219200"/>
            <a:ext cx="7467600" cy="4873752"/>
          </a:xfrm>
        </p:spPr>
        <p:txBody>
          <a:bodyPr/>
          <a:lstStyle/>
          <a:p>
            <a:pPr lvl="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It is not visual. </a:t>
            </a:r>
            <a:endParaRPr lang="en-IN"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We do not get a picture of the design. </a:t>
            </a:r>
            <a:endParaRPr lang="en-IN"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There is no standardized style or format.</a:t>
            </a:r>
            <a:endParaRPr lang="en-IN" dirty="0">
              <a:latin typeface="Arial" panose="020B0604020202020204" pitchFamily="34" charset="0"/>
              <a:cs typeface="Arial" panose="020B0604020202020204" pitchFamily="34" charset="0"/>
            </a:endParaRPr>
          </a:p>
          <a:p>
            <a:pPr lvl="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For a beginner, it is more difficult to follow the logic or write pseudo code as compared to flowchart</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lvl="0" indent="0">
              <a:buNone/>
            </a:pPr>
            <a:endParaRPr lang="en-IN" dirty="0"/>
          </a:p>
          <a:p>
            <a:endParaRPr lang="en-IN" dirty="0"/>
          </a:p>
        </p:txBody>
      </p:sp>
    </p:spTree>
    <p:extLst>
      <p:ext uri="{BB962C8B-B14F-4D97-AF65-F5344CB8AC3E}">
        <p14:creationId xmlns:p14="http://schemas.microsoft.com/office/powerpoint/2010/main" val="923154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788" y="228601"/>
            <a:ext cx="7543800" cy="1341119"/>
          </a:xfrm>
        </p:spPr>
        <p:txBody>
          <a:bodyPr>
            <a:normAutofit fontScale="90000"/>
          </a:bodyPr>
          <a:lstStyle/>
          <a:p>
            <a:pPr algn="ct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Algorithm </a:t>
            </a:r>
            <a:r>
              <a:rPr lang="en-US" dirty="0" err="1" smtClean="0">
                <a:latin typeface="Arial" panose="020B0604020202020204" pitchFamily="34" charset="0"/>
                <a:cs typeface="Arial" panose="020B0604020202020204" pitchFamily="34" charset="0"/>
              </a:rPr>
              <a:t>vs</a:t>
            </a:r>
            <a:r>
              <a:rPr lang="en-US" dirty="0" smtClean="0">
                <a:latin typeface="Arial" panose="020B0604020202020204" pitchFamily="34" charset="0"/>
                <a:cs typeface="Arial" panose="020B0604020202020204" pitchFamily="34" charset="0"/>
              </a:rPr>
              <a:t> Pseudo code</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p>
        </p:txBody>
      </p:sp>
      <p:sp>
        <p:nvSpPr>
          <p:cNvPr id="6" name="Content Placeholder 5"/>
          <p:cNvSpPr>
            <a:spLocks noGrp="1"/>
          </p:cNvSpPr>
          <p:nvPr>
            <p:ph sz="quarter" idx="2"/>
          </p:nvPr>
        </p:nvSpPr>
        <p:spPr/>
        <p:txBody>
          <a:bodyPr>
            <a:normAutofit/>
          </a:bodyPr>
          <a:lstStyle/>
          <a:p>
            <a:pPr>
              <a:lnSpc>
                <a:spcPct val="150000"/>
              </a:lnSpc>
              <a:buFont typeface="Wingdings" panose="05000000000000000000" pitchFamily="2" charset="2"/>
              <a:buChar char="q"/>
            </a:pPr>
            <a:r>
              <a:rPr lang="en-US" sz="2000" dirty="0" smtClean="0">
                <a:solidFill>
                  <a:srgbClr val="FF0000"/>
                </a:solidFill>
                <a:latin typeface="Arial" panose="020B0604020202020204" pitchFamily="34" charset="0"/>
                <a:cs typeface="Arial" panose="020B0604020202020204" pitchFamily="34" charset="0"/>
              </a:rPr>
              <a:t>Sequence of steps </a:t>
            </a:r>
            <a:r>
              <a:rPr lang="en-US" sz="2000" dirty="0" smtClean="0">
                <a:latin typeface="Arial" panose="020B0604020202020204" pitchFamily="34" charset="0"/>
                <a:cs typeface="Arial" panose="020B0604020202020204" pitchFamily="34" charset="0"/>
              </a:rPr>
              <a:t>that provides a solution for a problem</a:t>
            </a:r>
          </a:p>
          <a:p>
            <a:pPr>
              <a:lnSpc>
                <a:spcPct val="150000"/>
              </a:lnSpc>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Written in natural language	</a:t>
            </a:r>
            <a:endParaRPr lang="en-IN" sz="2000" dirty="0">
              <a:latin typeface="Arial" panose="020B0604020202020204" pitchFamily="34" charset="0"/>
              <a:cs typeface="Arial" panose="020B0604020202020204" pitchFamily="34" charset="0"/>
            </a:endParaRPr>
          </a:p>
        </p:txBody>
      </p:sp>
      <p:sp>
        <p:nvSpPr>
          <p:cNvPr id="8" name="Content Placeholder 7"/>
          <p:cNvSpPr>
            <a:spLocks noGrp="1"/>
          </p:cNvSpPr>
          <p:nvPr>
            <p:ph sz="quarter" idx="4"/>
          </p:nvPr>
        </p:nvSpPr>
        <p:spPr/>
        <p:txBody>
          <a:bodyPr>
            <a:normAutofit/>
          </a:bodyPr>
          <a:lstStyle/>
          <a:p>
            <a:pPr algn="just">
              <a:lnSpc>
                <a:spcPct val="150000"/>
              </a:lnSpc>
              <a:buFont typeface="Wingdings" panose="05000000000000000000" pitchFamily="2" charset="2"/>
              <a:buChar char="q"/>
            </a:pPr>
            <a:r>
              <a:rPr lang="en-US" sz="2000" dirty="0" smtClean="0">
                <a:solidFill>
                  <a:srgbClr val="FF0000"/>
                </a:solidFill>
                <a:latin typeface="Arial" panose="020B0604020202020204" pitchFamily="34" charset="0"/>
                <a:cs typeface="Arial" panose="020B0604020202020204" pitchFamily="34" charset="0"/>
              </a:rPr>
              <a:t>Representation</a:t>
            </a:r>
            <a:r>
              <a:rPr lang="en-US" sz="2000" dirty="0" smtClean="0">
                <a:latin typeface="Arial" panose="020B0604020202020204" pitchFamily="34" charset="0"/>
                <a:cs typeface="Arial" panose="020B0604020202020204" pitchFamily="34" charset="0"/>
              </a:rPr>
              <a:t> of algorithm</a:t>
            </a:r>
          </a:p>
          <a:p>
            <a:pPr algn="just">
              <a:lnSpc>
                <a:spcPct val="150000"/>
              </a:lnSpc>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Written in a format related to programming language</a:t>
            </a:r>
          </a:p>
          <a:p>
            <a:pPr algn="just">
              <a:lnSpc>
                <a:spcPct val="150000"/>
              </a:lnSpc>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Converting pseudo code to program is easier than algorithm</a:t>
            </a:r>
            <a:endParaRPr lang="en-IN" sz="20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
          </p:nvPr>
        </p:nvSpPr>
        <p:spPr/>
        <p:txBody>
          <a:bodyPr/>
          <a:lstStyle/>
          <a:p>
            <a:pPr algn="ctr"/>
            <a:r>
              <a:rPr lang="en-US" dirty="0" smtClean="0">
                <a:latin typeface="Arial" panose="020B0604020202020204" pitchFamily="34" charset="0"/>
                <a:cs typeface="Arial" panose="020B0604020202020204" pitchFamily="34" charset="0"/>
              </a:rPr>
              <a:t>Algorithm</a:t>
            </a:r>
            <a:endParaRPr lang="en-IN" dirty="0">
              <a:latin typeface="Arial" panose="020B0604020202020204" pitchFamily="34" charset="0"/>
              <a:cs typeface="Arial" panose="020B0604020202020204" pitchFamily="34" charset="0"/>
            </a:endParaRPr>
          </a:p>
        </p:txBody>
      </p:sp>
      <p:sp>
        <p:nvSpPr>
          <p:cNvPr id="7" name="Text Placeholder 6"/>
          <p:cNvSpPr>
            <a:spLocks noGrp="1"/>
          </p:cNvSpPr>
          <p:nvPr>
            <p:ph type="body" sz="quarter" idx="3"/>
          </p:nvPr>
        </p:nvSpPr>
        <p:spPr/>
        <p:txBody>
          <a:bodyPr/>
          <a:lstStyle/>
          <a:p>
            <a:pPr algn="ctr"/>
            <a:r>
              <a:rPr lang="en-US" dirty="0" smtClean="0">
                <a:latin typeface="Arial" panose="020B0604020202020204" pitchFamily="34" charset="0"/>
                <a:cs typeface="Arial" panose="020B0604020202020204" pitchFamily="34" charset="0"/>
              </a:rPr>
              <a:t>Pseudocode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89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dirty="0" smtClean="0"/>
              <a:t>Control Structures used in pseudocode</a:t>
            </a:r>
            <a:endParaRPr lang="en-IN" dirty="0"/>
          </a:p>
        </p:txBody>
      </p:sp>
      <p:sp>
        <p:nvSpPr>
          <p:cNvPr id="3" name="Content Placeholder 2"/>
          <p:cNvSpPr>
            <a:spLocks noGrp="1"/>
          </p:cNvSpPr>
          <p:nvPr>
            <p:ph sz="quarter" idx="1"/>
          </p:nvPr>
        </p:nvSpPr>
        <p:spPr>
          <a:xfrm>
            <a:off x="457200" y="1219200"/>
            <a:ext cx="8077200" cy="5486400"/>
          </a:xfrm>
        </p:spPr>
        <p:txBody>
          <a:bodyPr/>
          <a:lstStyle/>
          <a:p>
            <a:r>
              <a:rPr lang="en-US" dirty="0" smtClean="0"/>
              <a:t>There are three control flow used in pseudo code</a:t>
            </a:r>
          </a:p>
          <a:p>
            <a:pPr marL="822960" lvl="1" indent="-457200">
              <a:lnSpc>
                <a:spcPct val="150000"/>
              </a:lnSpc>
              <a:buAutoNum type="arabicPeriod"/>
            </a:pPr>
            <a:r>
              <a:rPr lang="en-US" sz="1800" dirty="0" smtClean="0">
                <a:latin typeface="Arial" panose="020B0604020202020204" pitchFamily="34" charset="0"/>
                <a:cs typeface="Arial" panose="020B0604020202020204" pitchFamily="34" charset="0"/>
              </a:rPr>
              <a:t>Sequential </a:t>
            </a:r>
            <a:r>
              <a:rPr lang="en-US" sz="1800" dirty="0">
                <a:latin typeface="Arial" panose="020B0604020202020204" pitchFamily="34" charset="0"/>
                <a:cs typeface="Arial" panose="020B0604020202020204" pitchFamily="34" charset="0"/>
              </a:rPr>
              <a:t>control flow</a:t>
            </a:r>
          </a:p>
          <a:p>
            <a:pPr marL="822960" lvl="1" indent="-457200">
              <a:lnSpc>
                <a:spcPct val="150000"/>
              </a:lnSpc>
              <a:buAutoNum type="arabicPeriod"/>
            </a:pPr>
            <a:r>
              <a:rPr lang="en-US" sz="1800" dirty="0">
                <a:latin typeface="Arial" panose="020B0604020202020204" pitchFamily="34" charset="0"/>
                <a:cs typeface="Arial" panose="020B0604020202020204" pitchFamily="34" charset="0"/>
              </a:rPr>
              <a:t>Selection control flow</a:t>
            </a:r>
          </a:p>
          <a:p>
            <a:pPr marL="822960" lvl="1" indent="-457200">
              <a:lnSpc>
                <a:spcPct val="150000"/>
              </a:lnSpc>
              <a:buAutoNum type="arabicPeriod"/>
            </a:pPr>
            <a:r>
              <a:rPr lang="en-US" sz="1800" dirty="0">
                <a:latin typeface="Arial" panose="020B0604020202020204" pitchFamily="34" charset="0"/>
                <a:cs typeface="Arial" panose="020B0604020202020204" pitchFamily="34" charset="0"/>
              </a:rPr>
              <a:t>Iteration control flow</a:t>
            </a:r>
          </a:p>
          <a:p>
            <a:pPr marL="0" indent="0">
              <a:buNone/>
            </a:pPr>
            <a:endParaRPr lang="en-IN" dirty="0"/>
          </a:p>
        </p:txBody>
      </p:sp>
    </p:spTree>
    <p:extLst>
      <p:ext uri="{BB962C8B-B14F-4D97-AF65-F5344CB8AC3E}">
        <p14:creationId xmlns:p14="http://schemas.microsoft.com/office/powerpoint/2010/main" val="271770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Pseudo code to </a:t>
            </a:r>
            <a:r>
              <a:rPr lang="en-US" dirty="0" smtClean="0"/>
              <a:t>Add two numbers</a:t>
            </a:r>
            <a:endParaRPr lang="en-IN" dirty="0"/>
          </a:p>
        </p:txBody>
      </p:sp>
      <p:sp>
        <p:nvSpPr>
          <p:cNvPr id="3" name="Content Placeholder 2"/>
          <p:cNvSpPr>
            <a:spLocks noGrp="1"/>
          </p:cNvSpPr>
          <p:nvPr>
            <p:ph sz="quarter" idx="1"/>
          </p:nvPr>
        </p:nvSpPr>
        <p:spPr>
          <a:xfrm>
            <a:off x="457200" y="1219200"/>
            <a:ext cx="8305800" cy="563880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steps of an algorithm are carried out in </a:t>
            </a:r>
            <a:r>
              <a:rPr lang="en-US" sz="2000" dirty="0">
                <a:solidFill>
                  <a:srgbClr val="FF0000"/>
                </a:solidFill>
                <a:latin typeface="Arial" panose="020B0604020202020204" pitchFamily="34" charset="0"/>
                <a:cs typeface="Arial" panose="020B0604020202020204" pitchFamily="34" charset="0"/>
              </a:rPr>
              <a:t>a sequential manner</a:t>
            </a:r>
          </a:p>
          <a:p>
            <a:pPr>
              <a:lnSpc>
                <a:spcPct val="150000"/>
              </a:lnSpc>
            </a:pPr>
            <a:r>
              <a:rPr lang="en-US" sz="2000" dirty="0">
                <a:latin typeface="Arial" panose="020B0604020202020204" pitchFamily="34" charset="0"/>
                <a:cs typeface="Arial" panose="020B0604020202020204" pitchFamily="34" charset="0"/>
              </a:rPr>
              <a:t>In sequential, the </a:t>
            </a:r>
            <a:r>
              <a:rPr lang="en-US" sz="2000" dirty="0">
                <a:solidFill>
                  <a:srgbClr val="FF0000"/>
                </a:solidFill>
                <a:latin typeface="Arial" panose="020B0604020202020204" pitchFamily="34" charset="0"/>
                <a:cs typeface="Arial" panose="020B0604020202020204" pitchFamily="34" charset="0"/>
              </a:rPr>
              <a:t>direction of flow is straight line </a:t>
            </a:r>
          </a:p>
          <a:p>
            <a:pPr>
              <a:lnSpc>
                <a:spcPct val="150000"/>
              </a:lnSpc>
            </a:pPr>
            <a:r>
              <a:rPr lang="en-US" sz="2000" dirty="0">
                <a:latin typeface="Arial" panose="020B0604020202020204" pitchFamily="34" charset="0"/>
                <a:cs typeface="Arial" panose="020B0604020202020204" pitchFamily="34" charset="0"/>
              </a:rPr>
              <a:t>Each step executed exactly once</a:t>
            </a:r>
          </a:p>
          <a:p>
            <a:pPr marL="0" indent="0" algn="just">
              <a:buNone/>
            </a:pPr>
            <a:r>
              <a:rPr lang="en-US" sz="2000" dirty="0" smtClean="0">
                <a:solidFill>
                  <a:srgbClr val="FF0000"/>
                </a:solidFill>
                <a:latin typeface="Arial" panose="020B0604020202020204" pitchFamily="34" charset="0"/>
                <a:cs typeface="Arial" panose="020B0604020202020204" pitchFamily="34" charset="0"/>
              </a:rPr>
              <a:t>Example for sequential control flow</a:t>
            </a:r>
          </a:p>
          <a:p>
            <a:pPr algn="just">
              <a:lnSpc>
                <a:spcPct val="150000"/>
              </a:lnSpc>
            </a:pPr>
            <a:r>
              <a:rPr lang="en-US" sz="2000" dirty="0" smtClean="0">
                <a:latin typeface="Arial" panose="020B0604020202020204" pitchFamily="34" charset="0"/>
                <a:cs typeface="Arial" panose="020B0604020202020204" pitchFamily="34" charset="0"/>
              </a:rPr>
              <a:t>BEGIN </a:t>
            </a:r>
          </a:p>
          <a:p>
            <a:pPr algn="just">
              <a:lnSpc>
                <a:spcPct val="150000"/>
              </a:lnSpc>
            </a:pPr>
            <a:r>
              <a:rPr lang="en-US" sz="2000" dirty="0" smtClean="0">
                <a:latin typeface="Arial" panose="020B0604020202020204" pitchFamily="34" charset="0"/>
                <a:cs typeface="Arial" panose="020B0604020202020204" pitchFamily="34" charset="0"/>
              </a:rPr>
              <a:t>DECLARE </a:t>
            </a:r>
            <a:r>
              <a:rPr lang="en-US" sz="2000" dirty="0" err="1" smtClean="0">
                <a:latin typeface="Arial" panose="020B0604020202020204" pitchFamily="34" charset="0"/>
                <a:cs typeface="Arial" panose="020B0604020202020204" pitchFamily="34" charset="0"/>
              </a:rPr>
              <a:t>a,b,c</a:t>
            </a:r>
            <a:r>
              <a:rPr lang="en-US"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GET </a:t>
            </a:r>
            <a:r>
              <a:rPr lang="en-US" sz="2000" dirty="0">
                <a:latin typeface="Arial" panose="020B0604020202020204" pitchFamily="34" charset="0"/>
                <a:cs typeface="Arial" panose="020B0604020202020204" pitchFamily="34" charset="0"/>
              </a:rPr>
              <a:t>a, </a:t>
            </a:r>
            <a:r>
              <a:rPr lang="en-US" sz="2000" dirty="0" smtClean="0">
                <a:latin typeface="Arial" panose="020B0604020202020204" pitchFamily="34" charset="0"/>
                <a:cs typeface="Arial" panose="020B0604020202020204" pitchFamily="34" charset="0"/>
              </a:rPr>
              <a:t>b</a:t>
            </a:r>
          </a:p>
          <a:p>
            <a:pPr algn="just">
              <a:lnSpc>
                <a:spcPct val="150000"/>
              </a:lnSpc>
            </a:pPr>
            <a:r>
              <a:rPr lang="en-US" sz="2000" dirty="0" smtClean="0">
                <a:latin typeface="Arial" panose="020B0604020202020204" pitchFamily="34" charset="0"/>
                <a:cs typeface="Arial" panose="020B0604020202020204" pitchFamily="34" charset="0"/>
              </a:rPr>
              <a:t>COMPUTE </a:t>
            </a:r>
            <a:r>
              <a:rPr lang="en-US" sz="2000" dirty="0">
                <a:latin typeface="Arial" panose="020B0604020202020204" pitchFamily="34" charset="0"/>
                <a:cs typeface="Arial" panose="020B0604020202020204" pitchFamily="34" charset="0"/>
              </a:rPr>
              <a:t>c=</a:t>
            </a:r>
            <a:r>
              <a:rPr lang="en-US" sz="2000" dirty="0" err="1">
                <a:latin typeface="Arial" panose="020B0604020202020204" pitchFamily="34" charset="0"/>
                <a:cs typeface="Arial" panose="020B0604020202020204" pitchFamily="34" charset="0"/>
              </a:rPr>
              <a:t>a+b</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PRINT c       </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END</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76269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Autofit/>
          </a:bodyPr>
          <a:lstStyle/>
          <a:p>
            <a:pPr algn="ctr"/>
            <a:r>
              <a:rPr lang="en-US" sz="3200" dirty="0">
                <a:latin typeface="Arial" panose="020B0604020202020204" pitchFamily="34" charset="0"/>
                <a:cs typeface="Arial" panose="020B0604020202020204" pitchFamily="34" charset="0"/>
              </a:rPr>
              <a:t>Pseudo code to </a:t>
            </a:r>
            <a:r>
              <a:rPr lang="en-US" sz="3200" dirty="0" smtClean="0">
                <a:latin typeface="Arial" panose="020B0604020202020204" pitchFamily="34" charset="0"/>
                <a:cs typeface="Arial" panose="020B0604020202020204" pitchFamily="34" charset="0"/>
              </a:rPr>
              <a:t>find biggest of  </a:t>
            </a:r>
            <a:r>
              <a:rPr lang="en-US" sz="3200" dirty="0">
                <a:latin typeface="Arial" panose="020B0604020202020204" pitchFamily="34" charset="0"/>
                <a:cs typeface="Arial" panose="020B0604020202020204" pitchFamily="34" charset="0"/>
              </a:rPr>
              <a:t>two numbers</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228600" y="1371600"/>
            <a:ext cx="8610600" cy="5486400"/>
          </a:xfrm>
        </p:spPr>
        <p:txBody>
          <a:bodyPr>
            <a:normAutofit fontScale="85000" lnSpcReduction="20000"/>
          </a:bodyPr>
          <a:lstStyle/>
          <a:p>
            <a:pPr>
              <a:lnSpc>
                <a:spcPct val="150000"/>
              </a:lnSpc>
            </a:pPr>
            <a:r>
              <a:rPr lang="en-US" sz="2100" dirty="0">
                <a:latin typeface="Arial" panose="020B0604020202020204" pitchFamily="34" charset="0"/>
                <a:cs typeface="Arial" panose="020B0604020202020204" pitchFamily="34" charset="0"/>
              </a:rPr>
              <a:t>The program control to be </a:t>
            </a:r>
            <a:r>
              <a:rPr lang="en-US" sz="2100" dirty="0">
                <a:solidFill>
                  <a:srgbClr val="FF0000"/>
                </a:solidFill>
                <a:latin typeface="Arial" panose="020B0604020202020204" pitchFamily="34" charset="0"/>
                <a:cs typeface="Arial" panose="020B0604020202020204" pitchFamily="34" charset="0"/>
              </a:rPr>
              <a:t>transferred to a specific part </a:t>
            </a:r>
            <a:r>
              <a:rPr lang="en-US" sz="2100" dirty="0">
                <a:latin typeface="Arial" panose="020B0604020202020204" pitchFamily="34" charset="0"/>
                <a:cs typeface="Arial" panose="020B0604020202020204" pitchFamily="34" charset="0"/>
              </a:rPr>
              <a:t>of the program based on the condition</a:t>
            </a:r>
          </a:p>
          <a:p>
            <a:pPr>
              <a:lnSpc>
                <a:spcPct val="150000"/>
              </a:lnSpc>
            </a:pPr>
            <a:r>
              <a:rPr lang="en-US" sz="2100" dirty="0">
                <a:latin typeface="Arial" panose="020B0604020202020204" pitchFamily="34" charset="0"/>
                <a:cs typeface="Arial" panose="020B0604020202020204" pitchFamily="34" charset="0"/>
              </a:rPr>
              <a:t>Also known as </a:t>
            </a:r>
            <a:r>
              <a:rPr lang="en-US" sz="2100" dirty="0">
                <a:solidFill>
                  <a:srgbClr val="FF0000"/>
                </a:solidFill>
                <a:latin typeface="Arial" panose="020B0604020202020204" pitchFamily="34" charset="0"/>
                <a:cs typeface="Arial" panose="020B0604020202020204" pitchFamily="34" charset="0"/>
              </a:rPr>
              <a:t>Decision / Selection /Branching / Condition</a:t>
            </a:r>
          </a:p>
          <a:p>
            <a:pPr marL="0" indent="0">
              <a:buNone/>
            </a:pPr>
            <a:r>
              <a:rPr lang="en-US" sz="2000" dirty="0" smtClean="0">
                <a:solidFill>
                  <a:srgbClr val="FF0000"/>
                </a:solidFill>
                <a:latin typeface="Arial" panose="020B0604020202020204" pitchFamily="34" charset="0"/>
                <a:cs typeface="Arial" panose="020B0604020202020204" pitchFamily="34" charset="0"/>
              </a:rPr>
              <a:t>Example for selection control flow</a:t>
            </a:r>
          </a:p>
          <a:p>
            <a:pPr marL="0" indent="0">
              <a:lnSpc>
                <a:spcPct val="150000"/>
              </a:lnSpc>
              <a:buNone/>
            </a:pPr>
            <a:r>
              <a:rPr lang="en-US" dirty="0" smtClean="0"/>
              <a:t>    </a:t>
            </a:r>
            <a:r>
              <a:rPr lang="en-US" sz="2000" dirty="0" smtClean="0">
                <a:latin typeface="Arial" panose="020B0604020202020204" pitchFamily="34" charset="0"/>
                <a:cs typeface="Arial" panose="020B0604020202020204" pitchFamily="34" charset="0"/>
              </a:rPr>
              <a:t>BEGIN</a:t>
            </a:r>
          </a:p>
          <a:p>
            <a:pPr marL="0" indent="0">
              <a:lnSpc>
                <a:spcPct val="150000"/>
              </a:lnSpc>
              <a:buNone/>
            </a:pPr>
            <a:r>
              <a:rPr lang="en-US" sz="2000" dirty="0" smtClean="0">
                <a:latin typeface="Arial" panose="020B0604020202020204" pitchFamily="34" charset="0"/>
                <a:cs typeface="Arial" panose="020B0604020202020204" pitchFamily="34" charset="0"/>
              </a:rPr>
              <a:t>     DECLARE the variables a and b</a:t>
            </a:r>
          </a:p>
          <a:p>
            <a:pPr marL="0" indent="0">
              <a:lnSpc>
                <a:spcPct val="150000"/>
              </a:lnSpc>
              <a:buNone/>
            </a:pPr>
            <a:r>
              <a:rPr lang="en-US" sz="2000" dirty="0" smtClean="0">
                <a:latin typeface="Arial" panose="020B0604020202020204" pitchFamily="34" charset="0"/>
                <a:cs typeface="Arial" panose="020B0604020202020204" pitchFamily="34" charset="0"/>
              </a:rPr>
              <a:t>     READ a and b</a:t>
            </a:r>
          </a:p>
          <a:p>
            <a:pPr marL="0" indent="0">
              <a:lnSpc>
                <a:spcPct val="150000"/>
              </a:lnSpc>
              <a:buNone/>
            </a:pPr>
            <a:r>
              <a:rPr lang="en-US" sz="2000" dirty="0" smtClean="0">
                <a:latin typeface="Arial" panose="020B0604020202020204" pitchFamily="34" charset="0"/>
                <a:cs typeface="Arial" panose="020B0604020202020204" pitchFamily="34" charset="0"/>
              </a:rPr>
              <a:t>     IF a&gt;b THEN</a:t>
            </a:r>
          </a:p>
          <a:p>
            <a:pPr marL="365760" lvl="2" indent="0">
              <a:lnSpc>
                <a:spcPct val="150000"/>
              </a:lnSpc>
              <a:spcBef>
                <a:spcPts val="600"/>
              </a:spcBef>
              <a:buSzPct val="70000"/>
              <a:buNone/>
            </a:pPr>
            <a:r>
              <a:rPr lang="en-US" sz="2000" dirty="0" smtClean="0">
                <a:latin typeface="Arial" panose="020B0604020202020204" pitchFamily="34" charset="0"/>
                <a:cs typeface="Arial" panose="020B0604020202020204" pitchFamily="34" charset="0"/>
              </a:rPr>
              <a:t>          PRINT </a:t>
            </a:r>
            <a:r>
              <a:rPr lang="en-US" sz="2000" dirty="0">
                <a:latin typeface="Arial" panose="020B0604020202020204" pitchFamily="34" charset="0"/>
                <a:cs typeface="Arial" panose="020B0604020202020204" pitchFamily="34" charset="0"/>
              </a:rPr>
              <a:t>“a is big”</a:t>
            </a:r>
            <a:endParaRPr lang="en-IN" sz="2000" dirty="0">
              <a:latin typeface="Arial" panose="020B0604020202020204" pitchFamily="34" charset="0"/>
              <a:cs typeface="Arial" panose="020B0604020202020204" pitchFamily="34" charset="0"/>
            </a:endParaRPr>
          </a:p>
          <a:p>
            <a:pPr marL="0" indent="0">
              <a:lnSpc>
                <a:spcPct val="150000"/>
              </a:lnSpc>
              <a:buNone/>
            </a:pPr>
            <a:r>
              <a:rPr lang="en-US" sz="2000" dirty="0" smtClean="0">
                <a:latin typeface="Arial" panose="020B0604020202020204" pitchFamily="34" charset="0"/>
                <a:cs typeface="Arial" panose="020B0604020202020204" pitchFamily="34" charset="0"/>
              </a:rPr>
              <a:t>     ELSE </a:t>
            </a:r>
          </a:p>
          <a:p>
            <a:pPr marL="365760" lvl="1" indent="0">
              <a:lnSpc>
                <a:spcPct val="150000"/>
              </a:lnSpc>
              <a:buNone/>
            </a:pPr>
            <a:r>
              <a:rPr lang="en-US" sz="2000" dirty="0" smtClean="0">
                <a:latin typeface="Arial" panose="020B0604020202020204" pitchFamily="34" charset="0"/>
                <a:cs typeface="Arial" panose="020B0604020202020204" pitchFamily="34" charset="0"/>
              </a:rPr>
              <a:t>         PRINT “a is big”</a:t>
            </a:r>
          </a:p>
          <a:p>
            <a:pPr marL="365760" lvl="1" indent="0">
              <a:lnSpc>
                <a:spcPct val="150000"/>
              </a:lnSpc>
              <a:buNone/>
            </a:pPr>
            <a:r>
              <a:rPr lang="en-US" sz="2000" dirty="0" smtClean="0">
                <a:latin typeface="Arial" panose="020B0604020202020204" pitchFamily="34" charset="0"/>
                <a:cs typeface="Arial" panose="020B0604020202020204" pitchFamily="34" charset="0"/>
              </a:rPr>
              <a:t>ENDIF</a:t>
            </a:r>
          </a:p>
          <a:p>
            <a:pPr marL="365760" lvl="1" indent="0">
              <a:lnSpc>
                <a:spcPct val="150000"/>
              </a:lnSpc>
              <a:buNone/>
            </a:pPr>
            <a:r>
              <a:rPr lang="en-US" sz="2000" dirty="0" smtClean="0">
                <a:latin typeface="Arial" panose="020B0604020202020204" pitchFamily="34" charset="0"/>
                <a:cs typeface="Arial" panose="020B0604020202020204" pitchFamily="34" charset="0"/>
              </a:rPr>
              <a:t>END</a:t>
            </a:r>
            <a:endParaRPr lang="en-IN" sz="2000" dirty="0" smtClean="0">
              <a:latin typeface="Arial" panose="020B0604020202020204" pitchFamily="34" charset="0"/>
              <a:cs typeface="Arial" panose="020B0604020202020204" pitchFamily="34" charset="0"/>
            </a:endParaRPr>
          </a:p>
          <a:p>
            <a:pPr lvl="1"/>
            <a:endParaRPr lang="en-US" dirty="0" smtClean="0"/>
          </a:p>
        </p:txBody>
      </p:sp>
    </p:spTree>
    <p:extLst>
      <p:ext uri="{BB962C8B-B14F-4D97-AF65-F5344CB8AC3E}">
        <p14:creationId xmlns:p14="http://schemas.microsoft.com/office/powerpoint/2010/main" val="14771750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sz="2800" dirty="0">
                <a:latin typeface="Arial" panose="020B0604020202020204" pitchFamily="34" charset="0"/>
                <a:cs typeface="Arial" panose="020B0604020202020204" pitchFamily="34" charset="0"/>
              </a:rPr>
              <a:t>Pseudo code </a:t>
            </a:r>
            <a:r>
              <a:rPr lang="en-US" sz="2800" dirty="0" smtClean="0">
                <a:latin typeface="Arial" panose="020B0604020202020204" pitchFamily="34" charset="0"/>
                <a:cs typeface="Arial" panose="020B0604020202020204" pitchFamily="34" charset="0"/>
              </a:rPr>
              <a:t>to print the number 1 to n</a:t>
            </a:r>
            <a:endParaRPr lang="en-IN" dirty="0"/>
          </a:p>
        </p:txBody>
      </p:sp>
      <p:sp>
        <p:nvSpPr>
          <p:cNvPr id="3" name="Content Placeholder 2"/>
          <p:cNvSpPr>
            <a:spLocks noGrp="1"/>
          </p:cNvSpPr>
          <p:nvPr>
            <p:ph sz="quarter" idx="1"/>
          </p:nvPr>
        </p:nvSpPr>
        <p:spPr>
          <a:xfrm>
            <a:off x="228600" y="1066800"/>
            <a:ext cx="7696200" cy="5791200"/>
          </a:xfrm>
        </p:spPr>
        <p:txBody>
          <a:bodyPr>
            <a:noAutofit/>
          </a:bodyPr>
          <a:lstStyle/>
          <a:p>
            <a:pPr>
              <a:lnSpc>
                <a:spcPct val="150000"/>
              </a:lnSpc>
            </a:pPr>
            <a:r>
              <a:rPr lang="en-US" sz="1800" dirty="0">
                <a:latin typeface="Arial" panose="020B0604020202020204" pitchFamily="34" charset="0"/>
                <a:cs typeface="Arial" panose="020B0604020202020204" pitchFamily="34" charset="0"/>
              </a:rPr>
              <a:t>One or more steps are performed </a:t>
            </a:r>
            <a:r>
              <a:rPr lang="en-US" sz="1800" dirty="0">
                <a:solidFill>
                  <a:srgbClr val="FF0000"/>
                </a:solidFill>
                <a:latin typeface="Arial" panose="020B0604020202020204" pitchFamily="34" charset="0"/>
                <a:cs typeface="Arial" panose="020B0604020202020204" pitchFamily="34" charset="0"/>
              </a:rPr>
              <a:t>repeatedly</a:t>
            </a:r>
            <a:r>
              <a:rPr lang="en-US" sz="1800" dirty="0">
                <a:latin typeface="Arial" panose="020B0604020202020204" pitchFamily="34" charset="0"/>
                <a:cs typeface="Arial" panose="020B0604020202020204" pitchFamily="34" charset="0"/>
              </a:rPr>
              <a:t> </a:t>
            </a:r>
          </a:p>
          <a:p>
            <a:pPr>
              <a:lnSpc>
                <a:spcPct val="150000"/>
              </a:lnSpc>
            </a:pPr>
            <a:r>
              <a:rPr lang="en-US" sz="1800" dirty="0">
                <a:latin typeface="Arial" panose="020B0604020202020204" pitchFamily="34" charset="0"/>
                <a:cs typeface="Arial" panose="020B0604020202020204" pitchFamily="34" charset="0"/>
              </a:rPr>
              <a:t>The looping process can either be one or multiple times based on the condition </a:t>
            </a:r>
          </a:p>
          <a:p>
            <a:pPr marL="0" indent="0">
              <a:lnSpc>
                <a:spcPct val="150000"/>
              </a:lnSpc>
              <a:buNone/>
            </a:pPr>
            <a:r>
              <a:rPr lang="en-US" sz="1800" dirty="0" smtClean="0">
                <a:solidFill>
                  <a:srgbClr val="FF0000"/>
                </a:solidFill>
                <a:latin typeface="Arial" panose="020B0604020202020204" pitchFamily="34" charset="0"/>
                <a:cs typeface="Arial" panose="020B0604020202020204" pitchFamily="34" charset="0"/>
              </a:rPr>
              <a:t>Example for repetition control flow </a:t>
            </a:r>
            <a:r>
              <a:rPr lang="en-US" sz="1800" dirty="0" smtClean="0">
                <a:latin typeface="Arial" panose="020B0604020202020204" pitchFamily="34" charset="0"/>
                <a:cs typeface="Arial" panose="020B0604020202020204" pitchFamily="34" charset="0"/>
              </a:rPr>
              <a:t>  </a:t>
            </a:r>
          </a:p>
          <a:p>
            <a:pPr marL="0" indent="0">
              <a:lnSpc>
                <a:spcPct val="150000"/>
              </a:lnSpc>
              <a:buNone/>
            </a:pPr>
            <a:r>
              <a:rPr lang="en-US" sz="1800" dirty="0" smtClean="0">
                <a:latin typeface="Arial" panose="020B0604020202020204" pitchFamily="34" charset="0"/>
                <a:cs typeface="Arial" panose="020B0604020202020204" pitchFamily="34" charset="0"/>
              </a:rPr>
              <a:t>BEGIN</a:t>
            </a:r>
          </a:p>
          <a:p>
            <a:pPr marL="0" indent="0">
              <a:lnSpc>
                <a:spcPct val="150000"/>
              </a:lnSpc>
              <a:buNone/>
            </a:pPr>
            <a:r>
              <a:rPr lang="en-US" sz="1800" dirty="0" smtClean="0">
                <a:latin typeface="Arial" panose="020B0604020202020204" pitchFamily="34" charset="0"/>
                <a:cs typeface="Arial" panose="020B0604020202020204" pitchFamily="34" charset="0"/>
              </a:rPr>
              <a:t>   DECLARE </a:t>
            </a:r>
            <a:r>
              <a:rPr lang="en-US" sz="1800" dirty="0" err="1">
                <a:latin typeface="Arial" panose="020B0604020202020204" pitchFamily="34" charset="0"/>
                <a:cs typeface="Arial" panose="020B0604020202020204" pitchFamily="34" charset="0"/>
              </a:rPr>
              <a:t>i</a:t>
            </a:r>
            <a:r>
              <a:rPr lang="en-US" sz="1800" dirty="0" err="1" smtClean="0">
                <a:latin typeface="Arial" panose="020B0604020202020204" pitchFamily="34" charset="0"/>
                <a:cs typeface="Arial" panose="020B0604020202020204" pitchFamily="34" charset="0"/>
              </a:rPr>
              <a:t>,n</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   READ n</a:t>
            </a:r>
          </a:p>
          <a:p>
            <a:pPr marL="0" indent="0">
              <a:lnSpc>
                <a:spcPct val="150000"/>
              </a:lnSpc>
              <a:buNone/>
            </a:pPr>
            <a:r>
              <a:rPr lang="en-US" sz="1800" dirty="0" smtClean="0">
                <a:latin typeface="Arial" panose="020B0604020202020204" pitchFamily="34" charset="0"/>
                <a:cs typeface="Arial" panose="020B0604020202020204" pitchFamily="34" charset="0"/>
              </a:rPr>
              <a:t>   FOR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&lt;= n DO </a:t>
            </a:r>
          </a:p>
          <a:p>
            <a:pPr marL="365760" lvl="1" indent="0">
              <a:lnSpc>
                <a:spcPct val="150000"/>
              </a:lnSpc>
              <a:buNone/>
            </a:pPr>
            <a:r>
              <a:rPr lang="en-US" sz="1800" dirty="0" smtClean="0">
                <a:latin typeface="Arial" panose="020B0604020202020204" pitchFamily="34" charset="0"/>
                <a:cs typeface="Arial" panose="020B0604020202020204" pitchFamily="34" charset="0"/>
              </a:rPr>
              <a:t>	PRINT </a:t>
            </a:r>
            <a:r>
              <a:rPr lang="en-US" sz="1800" dirty="0" err="1" smtClean="0">
                <a:latin typeface="Arial" panose="020B0604020202020204" pitchFamily="34" charset="0"/>
                <a:cs typeface="Arial" panose="020B0604020202020204" pitchFamily="34" charset="0"/>
              </a:rPr>
              <a:t>i</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+ 1</a:t>
            </a:r>
          </a:p>
          <a:p>
            <a:pPr marL="0" indent="0">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ENDFOR</a:t>
            </a:r>
          </a:p>
          <a:p>
            <a:pPr marL="0" indent="0">
              <a:lnSpc>
                <a:spcPct val="150000"/>
              </a:lnSpc>
              <a:buNone/>
            </a:pPr>
            <a:r>
              <a:rPr lang="en-US" sz="1800" dirty="0" smtClean="0">
                <a:latin typeface="Arial" panose="020B0604020202020204" pitchFamily="34" charset="0"/>
                <a:cs typeface="Arial" panose="020B0604020202020204" pitchFamily="34" charset="0"/>
              </a:rPr>
              <a:t>   END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059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US" sz="3600" dirty="0" smtClean="0">
                <a:latin typeface="Arial" panose="020B0604020202020204" pitchFamily="34" charset="0"/>
                <a:cs typeface="Arial" panose="020B0604020202020204" pitchFamily="34" charset="0"/>
              </a:rPr>
              <a:t>FLOWCHART</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228600" y="1047750"/>
            <a:ext cx="8229600" cy="5791200"/>
          </a:xfrm>
        </p:spPr>
        <p:txBody>
          <a:bodyPr>
            <a:normAutofit/>
          </a:bodyPr>
          <a:lstStyle/>
          <a:p>
            <a:pPr algn="just">
              <a:lnSpc>
                <a:spcPct val="150000"/>
              </a:lnSpc>
            </a:pPr>
            <a:r>
              <a:rPr lang="en-US" dirty="0" smtClean="0"/>
              <a:t>A flow chart is a </a:t>
            </a:r>
            <a:r>
              <a:rPr lang="en-US" dirty="0" smtClean="0">
                <a:solidFill>
                  <a:srgbClr val="FF0000"/>
                </a:solidFill>
              </a:rPr>
              <a:t>pictorial or graphical or diagrammatical representation </a:t>
            </a:r>
            <a:r>
              <a:rPr lang="en-US" dirty="0" smtClean="0"/>
              <a:t>of algorithm that illustrates the sequence of operations to be performed to get a solution.</a:t>
            </a:r>
          </a:p>
          <a:p>
            <a:pPr>
              <a:lnSpc>
                <a:spcPct val="150000"/>
              </a:lnSpc>
            </a:pPr>
            <a:r>
              <a:rPr lang="en-US" dirty="0" smtClean="0"/>
              <a:t>Steps are drawn in the form of different shapes of boxes. </a:t>
            </a:r>
          </a:p>
          <a:p>
            <a:pPr>
              <a:lnSpc>
                <a:spcPct val="150000"/>
              </a:lnSpc>
            </a:pPr>
            <a:r>
              <a:rPr lang="en-US" dirty="0" smtClean="0"/>
              <a:t>The </a:t>
            </a:r>
            <a:r>
              <a:rPr lang="en-US" dirty="0" smtClean="0">
                <a:solidFill>
                  <a:srgbClr val="FF0000"/>
                </a:solidFill>
              </a:rPr>
              <a:t>logical flow </a:t>
            </a:r>
            <a:r>
              <a:rPr lang="en-US" dirty="0" smtClean="0"/>
              <a:t>is indicated by interconnecting arrows </a:t>
            </a:r>
            <a:endParaRPr lang="en-IN" dirty="0"/>
          </a:p>
        </p:txBody>
      </p:sp>
      <p:sp>
        <p:nvSpPr>
          <p:cNvPr id="4" name="Oval 3"/>
          <p:cNvSpPr/>
          <p:nvPr/>
        </p:nvSpPr>
        <p:spPr>
          <a:xfrm>
            <a:off x="1600200" y="4043362"/>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819400" y="4043362"/>
            <a:ext cx="762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p:cNvSpPr/>
          <p:nvPr/>
        </p:nvSpPr>
        <p:spPr>
          <a:xfrm>
            <a:off x="4043362" y="4019550"/>
            <a:ext cx="1066800" cy="381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mond 6"/>
          <p:cNvSpPr/>
          <p:nvPr/>
        </p:nvSpPr>
        <p:spPr>
          <a:xfrm>
            <a:off x="5372099" y="3905250"/>
            <a:ext cx="8382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990600" y="53340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90600" y="53340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28800" y="53340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990600" y="6019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93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09600"/>
          </a:xfrm>
        </p:spPr>
        <p:txBody>
          <a:bodyPr>
            <a:normAutofit fontScale="90000"/>
          </a:bodyPr>
          <a:lstStyle/>
          <a:p>
            <a:pPr algn="ctr"/>
            <a:r>
              <a:rPr lang="en-US" sz="3600" dirty="0" smtClean="0">
                <a:latin typeface="Arial" panose="020B0604020202020204" pitchFamily="34" charset="0"/>
                <a:cs typeface="Arial" panose="020B0604020202020204" pitchFamily="34" charset="0"/>
              </a:rPr>
              <a:t>Properties of an algorithm</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304800" y="533400"/>
            <a:ext cx="8305800" cy="6324600"/>
          </a:xfrm>
        </p:spPr>
        <p:txBody>
          <a:bodyPr>
            <a:normAutofit fontScale="92500" lnSpcReduction="20000"/>
          </a:bodyPr>
          <a:lstStyle/>
          <a:p>
            <a:pPr>
              <a:lnSpc>
                <a:spcPct val="150000"/>
              </a:lnSpc>
            </a:pPr>
            <a:r>
              <a:rPr lang="en-US" sz="1800" dirty="0" smtClean="0">
                <a:latin typeface="Arial" panose="020B0604020202020204" pitchFamily="34" charset="0"/>
                <a:cs typeface="Arial" panose="020B0604020202020204" pitchFamily="34" charset="0"/>
              </a:rPr>
              <a:t>Must have </a:t>
            </a:r>
            <a:r>
              <a:rPr lang="en-US" sz="1800" dirty="0" smtClean="0">
                <a:solidFill>
                  <a:srgbClr val="FF0000"/>
                </a:solidFill>
                <a:latin typeface="Arial" panose="020B0604020202020204" pitchFamily="34" charset="0"/>
                <a:cs typeface="Arial" panose="020B0604020202020204" pitchFamily="34" charset="0"/>
              </a:rPr>
              <a:t>zero / more number of input</a:t>
            </a:r>
          </a:p>
          <a:p>
            <a:pPr>
              <a:lnSpc>
                <a:spcPct val="150000"/>
              </a:lnSpc>
            </a:pPr>
            <a:r>
              <a:rPr lang="en-US" sz="1800" dirty="0" smtClean="0">
                <a:latin typeface="Arial" panose="020B0604020202020204" pitchFamily="34" charset="0"/>
                <a:cs typeface="Arial" panose="020B0604020202020204" pitchFamily="34" charset="0"/>
              </a:rPr>
              <a:t>Must produce </a:t>
            </a:r>
            <a:r>
              <a:rPr lang="en-US" sz="1800" dirty="0" smtClean="0">
                <a:solidFill>
                  <a:srgbClr val="FF0000"/>
                </a:solidFill>
                <a:latin typeface="Arial" panose="020B0604020202020204" pitchFamily="34" charset="0"/>
                <a:cs typeface="Arial" panose="020B0604020202020204" pitchFamily="34" charset="0"/>
              </a:rPr>
              <a:t>one /more number of output</a:t>
            </a:r>
          </a:p>
          <a:p>
            <a:pPr>
              <a:lnSpc>
                <a:spcPct val="150000"/>
              </a:lnSpc>
            </a:pPr>
            <a:r>
              <a:rPr lang="en-US" sz="1800" dirty="0" smtClean="0">
                <a:latin typeface="Arial" panose="020B0604020202020204" pitchFamily="34" charset="0"/>
                <a:cs typeface="Arial" panose="020B0604020202020204" pitchFamily="34" charset="0"/>
              </a:rPr>
              <a:t>Should be written in </a:t>
            </a:r>
            <a:r>
              <a:rPr lang="en-US" sz="1800" dirty="0" smtClean="0">
                <a:solidFill>
                  <a:srgbClr val="FF0000"/>
                </a:solidFill>
                <a:latin typeface="Arial" panose="020B0604020202020204" pitchFamily="34" charset="0"/>
                <a:cs typeface="Arial" panose="020B0604020202020204" pitchFamily="34" charset="0"/>
              </a:rPr>
              <a:t>simple English</a:t>
            </a:r>
          </a:p>
          <a:p>
            <a:pPr>
              <a:lnSpc>
                <a:spcPct val="150000"/>
              </a:lnSpc>
            </a:pPr>
            <a:r>
              <a:rPr lang="en-US" sz="1800" dirty="0" smtClean="0">
                <a:latin typeface="Arial" panose="020B0604020202020204" pitchFamily="34" charset="0"/>
                <a:cs typeface="Arial" panose="020B0604020202020204" pitchFamily="34" charset="0"/>
              </a:rPr>
              <a:t>Each and every instruction should be </a:t>
            </a:r>
            <a:r>
              <a:rPr lang="en-US" sz="1800" dirty="0" smtClean="0">
                <a:solidFill>
                  <a:srgbClr val="FF0000"/>
                </a:solidFill>
                <a:latin typeface="Arial" panose="020B0604020202020204" pitchFamily="34" charset="0"/>
                <a:cs typeface="Arial" panose="020B0604020202020204" pitchFamily="34" charset="0"/>
              </a:rPr>
              <a:t>precise and unambiguous</a:t>
            </a:r>
            <a:r>
              <a:rPr lang="en-US" sz="1800" dirty="0" smtClean="0">
                <a:latin typeface="Arial" panose="020B0604020202020204" pitchFamily="34" charset="0"/>
                <a:cs typeface="Arial" panose="020B0604020202020204" pitchFamily="34" charset="0"/>
              </a:rPr>
              <a:t>.</a:t>
            </a:r>
          </a:p>
          <a:p>
            <a:pPr>
              <a:lnSpc>
                <a:spcPct val="150000"/>
              </a:lnSpc>
            </a:pPr>
            <a:r>
              <a:rPr lang="en-US" sz="1800" dirty="0" smtClean="0">
                <a:latin typeface="Arial" panose="020B0604020202020204" pitchFamily="34" charset="0"/>
                <a:cs typeface="Arial" panose="020B0604020202020204" pitchFamily="34" charset="0"/>
              </a:rPr>
              <a:t>Instructions in an algorithm </a:t>
            </a:r>
            <a:r>
              <a:rPr lang="en-US" sz="1800" dirty="0" smtClean="0">
                <a:solidFill>
                  <a:srgbClr val="FF0000"/>
                </a:solidFill>
                <a:latin typeface="Arial" panose="020B0604020202020204" pitchFamily="34" charset="0"/>
                <a:cs typeface="Arial" panose="020B0604020202020204" pitchFamily="34" charset="0"/>
              </a:rPr>
              <a:t>should not be repeated </a:t>
            </a:r>
            <a:r>
              <a:rPr lang="en-US" sz="1800" dirty="0" smtClean="0">
                <a:latin typeface="Arial" panose="020B0604020202020204" pitchFamily="34" charset="0"/>
                <a:cs typeface="Arial" panose="020B0604020202020204" pitchFamily="34" charset="0"/>
              </a:rPr>
              <a:t>infinitely.</a:t>
            </a:r>
          </a:p>
          <a:p>
            <a:pPr>
              <a:lnSpc>
                <a:spcPct val="150000"/>
              </a:lnSpc>
            </a:pPr>
            <a:r>
              <a:rPr lang="en-US" sz="1800" dirty="0" smtClean="0">
                <a:latin typeface="Arial" panose="020B0604020202020204" pitchFamily="34" charset="0"/>
                <a:cs typeface="Arial" panose="020B0604020202020204" pitchFamily="34" charset="0"/>
              </a:rPr>
              <a:t>Algorithm should </a:t>
            </a:r>
            <a:r>
              <a:rPr lang="en-US" sz="1800" dirty="0" smtClean="0">
                <a:solidFill>
                  <a:srgbClr val="FF0000"/>
                </a:solidFill>
                <a:latin typeface="Arial" panose="020B0604020202020204" pitchFamily="34" charset="0"/>
                <a:cs typeface="Arial" panose="020B0604020202020204" pitchFamily="34" charset="0"/>
              </a:rPr>
              <a:t>conclude after a finite number of steps</a:t>
            </a:r>
            <a:r>
              <a:rPr lang="en-US" sz="1800" dirty="0" smtClean="0">
                <a:latin typeface="Arial" panose="020B0604020202020204" pitchFamily="34" charset="0"/>
                <a:cs typeface="Arial" panose="020B0604020202020204" pitchFamily="34" charset="0"/>
              </a:rPr>
              <a:t>.</a:t>
            </a:r>
          </a:p>
          <a:p>
            <a:pPr>
              <a:lnSpc>
                <a:spcPct val="150000"/>
              </a:lnSpc>
            </a:pPr>
            <a:r>
              <a:rPr lang="en-US" sz="1800" dirty="0" smtClean="0">
                <a:latin typeface="Arial" panose="020B0604020202020204" pitchFamily="34" charset="0"/>
                <a:cs typeface="Arial" panose="020B0604020202020204" pitchFamily="34" charset="0"/>
              </a:rPr>
              <a:t>It must be easily </a:t>
            </a:r>
            <a:r>
              <a:rPr lang="en-US" sz="1800" dirty="0" smtClean="0">
                <a:solidFill>
                  <a:srgbClr val="FF0000"/>
                </a:solidFill>
                <a:latin typeface="Arial" panose="020B0604020202020204" pitchFamily="34" charset="0"/>
                <a:cs typeface="Arial" panose="020B0604020202020204" pitchFamily="34" charset="0"/>
              </a:rPr>
              <a:t>convert</a:t>
            </a:r>
            <a:r>
              <a:rPr lang="en-US" sz="1800" dirty="0" smtClean="0">
                <a:latin typeface="Arial" panose="020B0604020202020204" pitchFamily="34" charset="0"/>
                <a:cs typeface="Arial" panose="020B0604020202020204" pitchFamily="34" charset="0"/>
              </a:rPr>
              <a:t> into program statement</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smtClean="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smtClean="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                                 </a:t>
            </a:r>
          </a:p>
          <a:p>
            <a:pPr marL="0" indent="0">
              <a:lnSpc>
                <a:spcPct val="150000"/>
              </a:lnSpc>
              <a:buNone/>
            </a:pP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                                  Fig : Characteristics of an Algorithm</a:t>
            </a:r>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056918" y="3581400"/>
            <a:ext cx="4268164" cy="2533078"/>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Symbols used in flowchart</a:t>
            </a:r>
            <a:endParaRPr lang="en-IN" dirty="0"/>
          </a:p>
        </p:txBody>
      </p:sp>
      <p:pic>
        <p:nvPicPr>
          <p:cNvPr id="4" name="Content Placeholder 3"/>
          <p:cNvPicPr>
            <a:picLocks noGrp="1" noChangeAspect="1"/>
          </p:cNvPicPr>
          <p:nvPr>
            <p:ph sz="quarter" idx="1"/>
          </p:nvPr>
        </p:nvPicPr>
        <p:blipFill>
          <a:blip r:embed="rId2"/>
          <a:stretch>
            <a:fillRect/>
          </a:stretch>
        </p:blipFill>
        <p:spPr>
          <a:xfrm>
            <a:off x="457200" y="1371600"/>
            <a:ext cx="8153400" cy="4953000"/>
          </a:xfrm>
          <a:prstGeom prst="rect">
            <a:avLst/>
          </a:prstGeom>
        </p:spPr>
      </p:pic>
    </p:spTree>
    <p:extLst>
      <p:ext uri="{BB962C8B-B14F-4D97-AF65-F5344CB8AC3E}">
        <p14:creationId xmlns:p14="http://schemas.microsoft.com/office/powerpoint/2010/main" val="4426460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Symbols used in flowchart</a:t>
            </a:r>
            <a:endParaRPr lang="en-IN" dirty="0"/>
          </a:p>
        </p:txBody>
      </p:sp>
      <p:sp>
        <p:nvSpPr>
          <p:cNvPr id="3" name="Content Placeholder 2"/>
          <p:cNvSpPr>
            <a:spLocks noGrp="1"/>
          </p:cNvSpPr>
          <p:nvPr>
            <p:ph sz="quarter" idx="1"/>
          </p:nvPr>
        </p:nvSpPr>
        <p:spPr/>
        <p:txBody>
          <a:bodyPr/>
          <a:lstStyle/>
          <a:p>
            <a:r>
              <a:rPr lang="en-US" dirty="0" smtClean="0"/>
              <a:t>Connector -  </a:t>
            </a:r>
          </a:p>
          <a:p>
            <a:endParaRPr lang="en-IN" dirty="0"/>
          </a:p>
        </p:txBody>
      </p:sp>
      <p:pic>
        <p:nvPicPr>
          <p:cNvPr id="4" name="Picture 3"/>
          <p:cNvPicPr>
            <a:picLocks noChangeAspect="1"/>
          </p:cNvPicPr>
          <p:nvPr/>
        </p:nvPicPr>
        <p:blipFill>
          <a:blip r:embed="rId2"/>
          <a:stretch>
            <a:fillRect/>
          </a:stretch>
        </p:blipFill>
        <p:spPr>
          <a:xfrm>
            <a:off x="758516" y="2595562"/>
            <a:ext cx="5251759" cy="3652838"/>
          </a:xfrm>
          <a:prstGeom prst="rect">
            <a:avLst/>
          </a:prstGeom>
        </p:spPr>
      </p:pic>
      <p:sp>
        <p:nvSpPr>
          <p:cNvPr id="5" name="Flowchart: Connector 4"/>
          <p:cNvSpPr/>
          <p:nvPr/>
        </p:nvSpPr>
        <p:spPr>
          <a:xfrm>
            <a:off x="2808132" y="1589881"/>
            <a:ext cx="609600" cy="609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7997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sz="3600" dirty="0" smtClean="0">
                <a:latin typeface="Arial" panose="020B0604020202020204" pitchFamily="34" charset="0"/>
                <a:cs typeface="Arial" panose="020B0604020202020204" pitchFamily="34" charset="0"/>
              </a:rPr>
              <a:t>Flowchart</a:t>
            </a:r>
            <a:r>
              <a:rPr lang="en-US" dirty="0" smtClean="0"/>
              <a:t> -</a:t>
            </a:r>
            <a:r>
              <a:rPr lang="en-US" sz="3600" dirty="0" smtClean="0">
                <a:latin typeface="Arial" panose="020B0604020202020204" pitchFamily="34" charset="0"/>
                <a:cs typeface="Arial" panose="020B0604020202020204" pitchFamily="34" charset="0"/>
              </a:rPr>
              <a:t>Advantages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228600" y="1600200"/>
            <a:ext cx="8305800" cy="4873752"/>
          </a:xfrm>
        </p:spPr>
        <p:txBody>
          <a:bodyPr/>
          <a:lstStyle/>
          <a:p>
            <a:pPr marL="0" indent="0">
              <a:buNone/>
            </a:pPr>
            <a:r>
              <a:rPr lang="en-US" b="1" i="1" dirty="0"/>
              <a:t>Advantages:</a:t>
            </a:r>
            <a:endParaRPr lang="en-IN" dirty="0"/>
          </a:p>
          <a:p>
            <a:pPr lvl="0">
              <a:lnSpc>
                <a:spcPct val="150000"/>
              </a:lnSpc>
            </a:pPr>
            <a:r>
              <a:rPr lang="en-US" sz="1800" dirty="0">
                <a:latin typeface="Arial" panose="020B0604020202020204" pitchFamily="34" charset="0"/>
                <a:cs typeface="Arial" panose="020B0604020202020204" pitchFamily="34" charset="0"/>
              </a:rPr>
              <a:t>Flowcharts help in </a:t>
            </a:r>
            <a:r>
              <a:rPr lang="en-US" sz="1800" dirty="0">
                <a:solidFill>
                  <a:srgbClr val="FF0000"/>
                </a:solidFill>
                <a:latin typeface="Arial" panose="020B0604020202020204" pitchFamily="34" charset="0"/>
                <a:cs typeface="Arial" panose="020B0604020202020204" pitchFamily="34" charset="0"/>
              </a:rPr>
              <a:t>communicating the logic </a:t>
            </a:r>
            <a:r>
              <a:rPr lang="en-US" sz="1800" dirty="0">
                <a:latin typeface="Arial" panose="020B0604020202020204" pitchFamily="34" charset="0"/>
                <a:cs typeface="Arial" panose="020B0604020202020204" pitchFamily="34" charset="0"/>
              </a:rPr>
              <a:t>of a program in a better way.</a:t>
            </a:r>
            <a:endParaRPr lang="en-IN" sz="1800" dirty="0">
              <a:latin typeface="Arial" panose="020B0604020202020204" pitchFamily="34" charset="0"/>
              <a:cs typeface="Arial" panose="020B0604020202020204" pitchFamily="34" charset="0"/>
            </a:endParaRPr>
          </a:p>
          <a:p>
            <a:pPr lvl="0">
              <a:lnSpc>
                <a:spcPct val="150000"/>
              </a:lnSpc>
            </a:pPr>
            <a:r>
              <a:rPr lang="en-US" sz="1800" dirty="0">
                <a:latin typeface="Arial" panose="020B0604020202020204" pitchFamily="34" charset="0"/>
                <a:cs typeface="Arial" panose="020B0604020202020204" pitchFamily="34" charset="0"/>
              </a:rPr>
              <a:t>The problems can be </a:t>
            </a:r>
            <a:r>
              <a:rPr lang="en-US" sz="1800" dirty="0">
                <a:solidFill>
                  <a:srgbClr val="FF0000"/>
                </a:solidFill>
                <a:latin typeface="Arial" panose="020B0604020202020204" pitchFamily="34" charset="0"/>
                <a:cs typeface="Arial" panose="020B0604020202020204" pitchFamily="34" charset="0"/>
              </a:rPr>
              <a:t>analyzed effectively </a:t>
            </a:r>
            <a:r>
              <a:rPr lang="en-US" sz="1800" dirty="0">
                <a:latin typeface="Arial" panose="020B0604020202020204" pitchFamily="34" charset="0"/>
                <a:cs typeface="Arial" panose="020B0604020202020204" pitchFamily="34" charset="0"/>
              </a:rPr>
              <a:t>with the help of flowchart.</a:t>
            </a:r>
            <a:endParaRPr lang="en-IN" sz="1800" dirty="0">
              <a:latin typeface="Arial" panose="020B0604020202020204" pitchFamily="34" charset="0"/>
              <a:cs typeface="Arial" panose="020B0604020202020204" pitchFamily="34" charset="0"/>
            </a:endParaRPr>
          </a:p>
          <a:p>
            <a:pPr lvl="0">
              <a:lnSpc>
                <a:spcPct val="150000"/>
              </a:lnSpc>
            </a:pPr>
            <a:r>
              <a:rPr lang="en-US" sz="1800" dirty="0">
                <a:latin typeface="Arial" panose="020B0604020202020204" pitchFamily="34" charset="0"/>
                <a:cs typeface="Arial" panose="020B0604020202020204" pitchFamily="34" charset="0"/>
              </a:rPr>
              <a:t>Flowcharts serve as </a:t>
            </a:r>
            <a:r>
              <a:rPr lang="en-US" sz="1800" dirty="0">
                <a:solidFill>
                  <a:srgbClr val="FF0000"/>
                </a:solidFill>
                <a:latin typeface="Arial" panose="020B0604020202020204" pitchFamily="34" charset="0"/>
                <a:cs typeface="Arial" panose="020B0604020202020204" pitchFamily="34" charset="0"/>
              </a:rPr>
              <a:t>good program documentation</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nSpc>
                <a:spcPct val="150000"/>
              </a:lnSpc>
            </a:pPr>
            <a:r>
              <a:rPr lang="en-US" sz="1800" dirty="0">
                <a:latin typeface="Arial" panose="020B0604020202020204" pitchFamily="34" charset="0"/>
                <a:cs typeface="Arial" panose="020B0604020202020204" pitchFamily="34" charset="0"/>
              </a:rPr>
              <a:t>The flowchart is a </a:t>
            </a:r>
            <a:r>
              <a:rPr lang="en-US" sz="1800" dirty="0">
                <a:solidFill>
                  <a:srgbClr val="FF0000"/>
                </a:solidFill>
                <a:latin typeface="Arial" panose="020B0604020202020204" pitchFamily="34" charset="0"/>
                <a:cs typeface="Arial" panose="020B0604020202020204" pitchFamily="34" charset="0"/>
              </a:rPr>
              <a:t>blueprint for the programmer </a:t>
            </a:r>
            <a:r>
              <a:rPr lang="en-US" sz="1800" dirty="0">
                <a:latin typeface="Arial" panose="020B0604020202020204" pitchFamily="34" charset="0"/>
                <a:cs typeface="Arial" panose="020B0604020202020204" pitchFamily="34" charset="0"/>
              </a:rPr>
              <a:t>to code efficiently.</a:t>
            </a:r>
            <a:endParaRPr lang="en-IN" sz="1800" dirty="0">
              <a:latin typeface="Arial" panose="020B0604020202020204" pitchFamily="34" charset="0"/>
              <a:cs typeface="Arial" panose="020B0604020202020204" pitchFamily="34" charset="0"/>
            </a:endParaRPr>
          </a:p>
          <a:p>
            <a:pPr lvl="0">
              <a:lnSpc>
                <a:spcPct val="150000"/>
              </a:lnSpc>
            </a:pPr>
            <a:r>
              <a:rPr lang="en-US" sz="1800" dirty="0">
                <a:latin typeface="Arial" panose="020B0604020202020204" pitchFamily="34" charset="0"/>
                <a:cs typeface="Arial" panose="020B0604020202020204" pitchFamily="34" charset="0"/>
              </a:rPr>
              <a:t>Flowcharts help in </a:t>
            </a:r>
            <a:r>
              <a:rPr lang="en-US" sz="1800" dirty="0">
                <a:solidFill>
                  <a:srgbClr val="FF0000"/>
                </a:solidFill>
                <a:latin typeface="Arial" panose="020B0604020202020204" pitchFamily="34" charset="0"/>
                <a:cs typeface="Arial" panose="020B0604020202020204" pitchFamily="34" charset="0"/>
              </a:rPr>
              <a:t>debugging process.</a:t>
            </a:r>
            <a:endParaRPr lang="en-IN" sz="1800" dirty="0">
              <a:solidFill>
                <a:srgbClr val="FF0000"/>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880861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Flowchart - Disadvantages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1800" b="1" i="1" dirty="0" smtClean="0">
                <a:latin typeface="Arial" panose="020B0604020202020204" pitchFamily="34" charset="0"/>
                <a:cs typeface="Arial" panose="020B0604020202020204" pitchFamily="34" charset="0"/>
              </a:rPr>
              <a:t>Disadvantages:</a:t>
            </a:r>
            <a:endParaRPr lang="en-IN" sz="1800" dirty="0" smtClean="0">
              <a:latin typeface="Arial" panose="020B0604020202020204" pitchFamily="34" charset="0"/>
              <a:cs typeface="Arial" panose="020B0604020202020204" pitchFamily="34" charset="0"/>
            </a:endParaRPr>
          </a:p>
          <a:p>
            <a:pPr lvl="0" algn="just">
              <a:lnSpc>
                <a:spcPct val="150000"/>
              </a:lnSpc>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flowcharts are complex and clumsy when the program is large or complicated.</a:t>
            </a:r>
            <a:endParaRPr lang="en-IN"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Altering or modifying the flowcharts may require re-drawing completely.</a:t>
            </a:r>
            <a:endParaRPr lang="en-IN" sz="1800" dirty="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The cost and time taken to draw a flowchart for larger applications are expensive.</a:t>
            </a: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39033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620000" cy="1143000"/>
          </a:xfrm>
        </p:spPr>
        <p:txBody>
          <a:bodyPr/>
          <a:lstStyle/>
          <a:p>
            <a:pPr algn="ctr"/>
            <a:r>
              <a:rPr lang="en-US" b="1" dirty="0" smtClean="0"/>
              <a:t>Sequential-</a:t>
            </a:r>
            <a:br>
              <a:rPr lang="en-US" b="1" dirty="0" smtClean="0"/>
            </a:br>
            <a:r>
              <a:rPr lang="en-US" b="1" dirty="0" smtClean="0"/>
              <a:t>Flowchart </a:t>
            </a:r>
            <a:r>
              <a:rPr lang="en-US" b="1" dirty="0"/>
              <a:t>for adding two numbers</a:t>
            </a:r>
            <a:endParaRPr lang="en-IN" dirty="0"/>
          </a:p>
        </p:txBody>
      </p:sp>
      <p:pic>
        <p:nvPicPr>
          <p:cNvPr id="4" name="Content Placeholder 3"/>
          <p:cNvPicPr>
            <a:picLocks noGrp="1"/>
          </p:cNvPicPr>
          <p:nvPr>
            <p:ph sz="quarter" idx="1"/>
          </p:nvPr>
        </p:nvPicPr>
        <p:blipFill>
          <a:blip r:embed="rId2"/>
          <a:srcRect/>
          <a:stretch>
            <a:fillRect/>
          </a:stretch>
        </p:blipFill>
        <p:spPr bwMode="auto">
          <a:xfrm>
            <a:off x="2930580" y="1600200"/>
            <a:ext cx="2520840" cy="4873625"/>
          </a:xfrm>
          <a:prstGeom prst="rect">
            <a:avLst/>
          </a:prstGeom>
          <a:noFill/>
          <a:ln w="9525">
            <a:noFill/>
            <a:miter lim="800000"/>
            <a:headEnd/>
            <a:tailEnd/>
          </a:ln>
        </p:spPr>
      </p:pic>
    </p:spTree>
    <p:extLst>
      <p:ext uri="{BB962C8B-B14F-4D97-AF65-F5344CB8AC3E}">
        <p14:creationId xmlns:p14="http://schemas.microsoft.com/office/powerpoint/2010/main" val="3505078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Selection-</a:t>
            </a:r>
            <a:br>
              <a:rPr lang="en-US" dirty="0"/>
            </a:br>
            <a:r>
              <a:rPr lang="en-US" dirty="0"/>
              <a:t>Find the largest of two numbers</a:t>
            </a:r>
            <a:endParaRPr lang="en-IN" dirty="0"/>
          </a:p>
        </p:txBody>
      </p:sp>
      <p:sp>
        <p:nvSpPr>
          <p:cNvPr id="3" name="Content Placeholder 2"/>
          <p:cNvSpPr>
            <a:spLocks noGrp="1"/>
          </p:cNvSpPr>
          <p:nvPr>
            <p:ph sz="quarter" idx="1"/>
          </p:nvPr>
        </p:nvSpPr>
        <p:spPr/>
        <p:txBody>
          <a:bodyPr/>
          <a:lstStyle/>
          <a:p>
            <a:r>
              <a:rPr lang="en-US" dirty="0" smtClean="0"/>
              <a:t>Selection</a:t>
            </a:r>
          </a:p>
          <a:p>
            <a:pPr marL="0" indent="0">
              <a:buNone/>
            </a:pPr>
            <a:endParaRPr lang="en-IN" dirty="0"/>
          </a:p>
        </p:txBody>
      </p:sp>
      <p:sp>
        <p:nvSpPr>
          <p:cNvPr id="4" name="Oval 3"/>
          <p:cNvSpPr/>
          <p:nvPr/>
        </p:nvSpPr>
        <p:spPr>
          <a:xfrm>
            <a:off x="3048000" y="1630362"/>
            <a:ext cx="1295400" cy="5032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IN" dirty="0">
              <a:solidFill>
                <a:schemeClr val="tx1"/>
              </a:solidFill>
            </a:endParaRPr>
          </a:p>
        </p:txBody>
      </p:sp>
      <p:sp>
        <p:nvSpPr>
          <p:cNvPr id="5" name="Parallelogram 4"/>
          <p:cNvSpPr/>
          <p:nvPr/>
        </p:nvSpPr>
        <p:spPr>
          <a:xfrm>
            <a:off x="2590800" y="2438400"/>
            <a:ext cx="2133600" cy="4572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a and b</a:t>
            </a:r>
            <a:endParaRPr lang="en-IN" dirty="0">
              <a:solidFill>
                <a:schemeClr val="tx1"/>
              </a:solidFill>
            </a:endParaRPr>
          </a:p>
        </p:txBody>
      </p:sp>
      <p:sp>
        <p:nvSpPr>
          <p:cNvPr id="6" name="Diamond 5"/>
          <p:cNvSpPr/>
          <p:nvPr/>
        </p:nvSpPr>
        <p:spPr>
          <a:xfrm>
            <a:off x="2971800" y="3200400"/>
            <a:ext cx="1447800" cy="1371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 &gt; </a:t>
            </a:r>
            <a:r>
              <a:rPr lang="en-US" sz="1600" dirty="0">
                <a:solidFill>
                  <a:schemeClr val="tx1"/>
                </a:solidFill>
              </a:rPr>
              <a:t>b</a:t>
            </a:r>
            <a:endParaRPr lang="en-IN" sz="1600" dirty="0">
              <a:solidFill>
                <a:schemeClr val="tx1"/>
              </a:solidFill>
            </a:endParaRPr>
          </a:p>
        </p:txBody>
      </p:sp>
      <p:sp>
        <p:nvSpPr>
          <p:cNvPr id="7" name="Parallelogram 6"/>
          <p:cNvSpPr/>
          <p:nvPr/>
        </p:nvSpPr>
        <p:spPr>
          <a:xfrm>
            <a:off x="685800" y="4816474"/>
            <a:ext cx="2133600" cy="4572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Print a</a:t>
            </a:r>
            <a:endParaRPr lang="en-IN" dirty="0">
              <a:solidFill>
                <a:schemeClr val="tx1"/>
              </a:solidFill>
            </a:endParaRPr>
          </a:p>
        </p:txBody>
      </p:sp>
      <p:sp>
        <p:nvSpPr>
          <p:cNvPr id="8" name="Parallelogram 7"/>
          <p:cNvSpPr/>
          <p:nvPr/>
        </p:nvSpPr>
        <p:spPr>
          <a:xfrm>
            <a:off x="4648200" y="4805362"/>
            <a:ext cx="2133600" cy="4572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Print b</a:t>
            </a:r>
            <a:endParaRPr lang="en-IN" dirty="0">
              <a:solidFill>
                <a:schemeClr val="tx1"/>
              </a:solidFill>
            </a:endParaRPr>
          </a:p>
        </p:txBody>
      </p:sp>
      <p:sp>
        <p:nvSpPr>
          <p:cNvPr id="9" name="Oval 8"/>
          <p:cNvSpPr/>
          <p:nvPr/>
        </p:nvSpPr>
        <p:spPr>
          <a:xfrm>
            <a:off x="3048000" y="6016750"/>
            <a:ext cx="1295400" cy="5032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IN" dirty="0">
              <a:solidFill>
                <a:schemeClr val="tx1"/>
              </a:solidFill>
            </a:endParaRPr>
          </a:p>
        </p:txBody>
      </p:sp>
      <p:cxnSp>
        <p:nvCxnSpPr>
          <p:cNvPr id="10" name="Straight Arrow Connector 9"/>
          <p:cNvCxnSpPr/>
          <p:nvPr/>
        </p:nvCxnSpPr>
        <p:spPr>
          <a:xfrm flipH="1">
            <a:off x="3657601" y="2133600"/>
            <a:ext cx="4761" cy="30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648076" y="2887020"/>
            <a:ext cx="4761" cy="30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12121" y="3886200"/>
            <a:ext cx="237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712121" y="38862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419600" y="38862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712621" y="3913980"/>
            <a:ext cx="237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7" idx="4"/>
          </p:cNvCxnSpPr>
          <p:nvPr/>
        </p:nvCxnSpPr>
        <p:spPr>
          <a:xfrm flipV="1">
            <a:off x="1752600" y="5273674"/>
            <a:ext cx="0" cy="994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712621" y="5273676"/>
            <a:ext cx="0" cy="994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2"/>
          </p:cNvCxnSpPr>
          <p:nvPr/>
        </p:nvCxnSpPr>
        <p:spPr>
          <a:xfrm>
            <a:off x="1752600" y="6268369"/>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9" idx="6"/>
          </p:cNvCxnSpPr>
          <p:nvPr/>
        </p:nvCxnSpPr>
        <p:spPr>
          <a:xfrm flipH="1">
            <a:off x="4343400" y="6268369"/>
            <a:ext cx="1369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57400" y="3505200"/>
            <a:ext cx="762000" cy="369332"/>
          </a:xfrm>
          <a:prstGeom prst="rect">
            <a:avLst/>
          </a:prstGeom>
          <a:noFill/>
        </p:spPr>
        <p:txBody>
          <a:bodyPr wrap="square" rtlCol="0">
            <a:spAutoFit/>
          </a:bodyPr>
          <a:lstStyle/>
          <a:p>
            <a:r>
              <a:rPr lang="en-US" dirty="0" smtClean="0"/>
              <a:t>True</a:t>
            </a:r>
            <a:endParaRPr lang="en-IN" dirty="0"/>
          </a:p>
        </p:txBody>
      </p:sp>
      <p:sp>
        <p:nvSpPr>
          <p:cNvPr id="35" name="TextBox 34"/>
          <p:cNvSpPr txBox="1"/>
          <p:nvPr/>
        </p:nvSpPr>
        <p:spPr>
          <a:xfrm>
            <a:off x="4648200" y="3470832"/>
            <a:ext cx="762000" cy="369332"/>
          </a:xfrm>
          <a:prstGeom prst="rect">
            <a:avLst/>
          </a:prstGeom>
          <a:noFill/>
        </p:spPr>
        <p:txBody>
          <a:bodyPr wrap="square" rtlCol="0">
            <a:spAutoFit/>
          </a:bodyPr>
          <a:lstStyle/>
          <a:p>
            <a:r>
              <a:rPr lang="en-US" dirty="0" smtClean="0"/>
              <a:t>False</a:t>
            </a:r>
            <a:endParaRPr lang="en-IN" dirty="0"/>
          </a:p>
        </p:txBody>
      </p:sp>
    </p:spTree>
    <p:extLst>
      <p:ext uri="{BB962C8B-B14F-4D97-AF65-F5344CB8AC3E}">
        <p14:creationId xmlns:p14="http://schemas.microsoft.com/office/powerpoint/2010/main" val="2649259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Iteration-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Flowchart to print the number 1 to 5</a:t>
            </a:r>
            <a:r>
              <a:rPr lang="en-US" dirty="0"/>
              <a:t> </a:t>
            </a:r>
            <a:endParaRPr lang="en-IN" dirty="0"/>
          </a:p>
        </p:txBody>
      </p:sp>
      <p:sp>
        <p:nvSpPr>
          <p:cNvPr id="3" name="Content Placeholder 2"/>
          <p:cNvSpPr>
            <a:spLocks noGrp="1"/>
          </p:cNvSpPr>
          <p:nvPr>
            <p:ph sz="quarter" idx="1"/>
          </p:nvPr>
        </p:nvSpPr>
        <p:spPr>
          <a:xfrm>
            <a:off x="457200" y="1600200"/>
            <a:ext cx="7467600" cy="5105400"/>
          </a:xfrm>
        </p:spPr>
        <p:txBody>
          <a:bodyPr/>
          <a:lstStyle/>
          <a:p>
            <a:pPr marL="0" indent="0">
              <a:buNone/>
            </a:pPr>
            <a:r>
              <a:rPr lang="en-US" dirty="0" smtClean="0"/>
              <a:t>For Loop</a:t>
            </a:r>
          </a:p>
          <a:p>
            <a:pPr marL="0" indent="0">
              <a:buNone/>
            </a:pPr>
            <a:endParaRPr lang="en-US" dirty="0"/>
          </a:p>
          <a:p>
            <a:pPr marL="0" indent="0">
              <a:buNone/>
            </a:pPr>
            <a:endParaRPr lang="en-IN" dirty="0"/>
          </a:p>
        </p:txBody>
      </p:sp>
      <p:sp>
        <p:nvSpPr>
          <p:cNvPr id="5" name="Oval 4"/>
          <p:cNvSpPr/>
          <p:nvPr/>
        </p:nvSpPr>
        <p:spPr>
          <a:xfrm>
            <a:off x="3048000" y="1524000"/>
            <a:ext cx="1295400" cy="5032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IN" dirty="0">
              <a:solidFill>
                <a:schemeClr val="tx1"/>
              </a:solidFill>
            </a:endParaRPr>
          </a:p>
        </p:txBody>
      </p:sp>
      <p:sp>
        <p:nvSpPr>
          <p:cNvPr id="7" name="Diamond 6"/>
          <p:cNvSpPr/>
          <p:nvPr/>
        </p:nvSpPr>
        <p:spPr>
          <a:xfrm>
            <a:off x="2971800" y="3048000"/>
            <a:ext cx="1447800" cy="1371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a:t>
            </a:r>
            <a:r>
              <a:rPr lang="en-US" sz="1600" dirty="0" smtClean="0">
                <a:solidFill>
                  <a:schemeClr val="tx1"/>
                </a:solidFill>
              </a:rPr>
              <a:t> &lt; 5</a:t>
            </a:r>
            <a:endParaRPr lang="en-IN" sz="1600" dirty="0">
              <a:solidFill>
                <a:schemeClr val="tx1"/>
              </a:solidFill>
            </a:endParaRPr>
          </a:p>
        </p:txBody>
      </p:sp>
      <p:sp>
        <p:nvSpPr>
          <p:cNvPr id="8" name="Rectangle 7"/>
          <p:cNvSpPr/>
          <p:nvPr/>
        </p:nvSpPr>
        <p:spPr>
          <a:xfrm>
            <a:off x="2971800" y="46482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Print </a:t>
            </a:r>
            <a:r>
              <a:rPr lang="en-US" dirty="0" err="1" smtClean="0">
                <a:solidFill>
                  <a:schemeClr val="tx1"/>
                </a:solidFill>
              </a:rPr>
              <a:t>i</a:t>
            </a:r>
            <a:endParaRPr lang="en-IN" dirty="0">
              <a:solidFill>
                <a:schemeClr val="tx1"/>
              </a:solidFill>
            </a:endParaRPr>
          </a:p>
        </p:txBody>
      </p:sp>
      <p:sp>
        <p:nvSpPr>
          <p:cNvPr id="9" name="Rectangle 8"/>
          <p:cNvSpPr/>
          <p:nvPr/>
        </p:nvSpPr>
        <p:spPr>
          <a:xfrm>
            <a:off x="3009900" y="5726239"/>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r>
              <a:rPr lang="en-US" dirty="0" smtClean="0">
                <a:solidFill>
                  <a:schemeClr val="tx1"/>
                </a:solidFill>
              </a:rPr>
              <a:t> = </a:t>
            </a:r>
            <a:r>
              <a:rPr lang="en-US" dirty="0" err="1" smtClean="0">
                <a:solidFill>
                  <a:schemeClr val="tx1"/>
                </a:solidFill>
              </a:rPr>
              <a:t>i</a:t>
            </a:r>
            <a:r>
              <a:rPr lang="en-US" dirty="0" smtClean="0">
                <a:solidFill>
                  <a:schemeClr val="tx1"/>
                </a:solidFill>
              </a:rPr>
              <a:t> +1</a:t>
            </a:r>
            <a:endParaRPr lang="en-IN" dirty="0">
              <a:solidFill>
                <a:schemeClr val="tx1"/>
              </a:solidFill>
            </a:endParaRPr>
          </a:p>
        </p:txBody>
      </p:sp>
      <p:cxnSp>
        <p:nvCxnSpPr>
          <p:cNvPr id="10" name="Straight Connector 9"/>
          <p:cNvCxnSpPr/>
          <p:nvPr/>
        </p:nvCxnSpPr>
        <p:spPr>
          <a:xfrm flipH="1">
            <a:off x="1714500" y="60198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714500" y="37338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3733800"/>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57600" y="2057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33800" y="2819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57600" y="4419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652837" y="5257800"/>
            <a:ext cx="4763" cy="46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76699" y="4126468"/>
            <a:ext cx="838201" cy="369332"/>
          </a:xfrm>
          <a:prstGeom prst="rect">
            <a:avLst/>
          </a:prstGeom>
          <a:noFill/>
        </p:spPr>
        <p:txBody>
          <a:bodyPr wrap="square" rtlCol="0">
            <a:spAutoFit/>
          </a:bodyPr>
          <a:lstStyle/>
          <a:p>
            <a:r>
              <a:rPr lang="en-US" dirty="0" smtClean="0"/>
              <a:t>True</a:t>
            </a:r>
            <a:endParaRPr lang="en-IN" dirty="0"/>
          </a:p>
        </p:txBody>
      </p:sp>
      <p:sp>
        <p:nvSpPr>
          <p:cNvPr id="24" name="TextBox 23"/>
          <p:cNvSpPr txBox="1"/>
          <p:nvPr/>
        </p:nvSpPr>
        <p:spPr>
          <a:xfrm>
            <a:off x="4648200" y="3288268"/>
            <a:ext cx="838201" cy="369332"/>
          </a:xfrm>
          <a:prstGeom prst="rect">
            <a:avLst/>
          </a:prstGeom>
          <a:noFill/>
        </p:spPr>
        <p:txBody>
          <a:bodyPr wrap="square" rtlCol="0">
            <a:spAutoFit/>
          </a:bodyPr>
          <a:lstStyle/>
          <a:p>
            <a:r>
              <a:rPr lang="en-US" dirty="0" smtClean="0"/>
              <a:t>False</a:t>
            </a:r>
            <a:endParaRPr lang="en-IN" dirty="0"/>
          </a:p>
        </p:txBody>
      </p:sp>
      <p:cxnSp>
        <p:nvCxnSpPr>
          <p:cNvPr id="25" name="Straight Connector 24"/>
          <p:cNvCxnSpPr/>
          <p:nvPr/>
        </p:nvCxnSpPr>
        <p:spPr>
          <a:xfrm flipH="1">
            <a:off x="4376734" y="37338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667371" y="3733800"/>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953000" y="6019800"/>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IN" dirty="0">
              <a:solidFill>
                <a:schemeClr val="tx1"/>
              </a:solidFill>
            </a:endParaRPr>
          </a:p>
        </p:txBody>
      </p:sp>
      <p:sp>
        <p:nvSpPr>
          <p:cNvPr id="22" name="Rectangle 21"/>
          <p:cNvSpPr/>
          <p:nvPr/>
        </p:nvSpPr>
        <p:spPr>
          <a:xfrm>
            <a:off x="2905120" y="2255837"/>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r>
              <a:rPr lang="en-US" dirty="0" smtClean="0">
                <a:solidFill>
                  <a:schemeClr val="tx1"/>
                </a:solidFill>
              </a:rPr>
              <a:t> = 1</a:t>
            </a:r>
            <a:endParaRPr lang="en-IN" dirty="0">
              <a:solidFill>
                <a:schemeClr val="tx1"/>
              </a:solidFill>
            </a:endParaRPr>
          </a:p>
        </p:txBody>
      </p:sp>
    </p:spTree>
    <p:extLst>
      <p:ext uri="{BB962C8B-B14F-4D97-AF65-F5344CB8AC3E}">
        <p14:creationId xmlns:p14="http://schemas.microsoft.com/office/powerpoint/2010/main" val="16481337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Flowchart to add two numbers using function</a:t>
            </a:r>
            <a:endParaRPr lang="en-IN" dirty="0"/>
          </a:p>
        </p:txBody>
      </p:sp>
      <p:sp>
        <p:nvSpPr>
          <p:cNvPr id="3" name="Content Placeholder 2"/>
          <p:cNvSpPr>
            <a:spLocks noGrp="1"/>
          </p:cNvSpPr>
          <p:nvPr>
            <p:ph sz="quarter" idx="1"/>
          </p:nvPr>
        </p:nvSpPr>
        <p:spPr/>
        <p:txBody>
          <a:bodyPr/>
          <a:lstStyle/>
          <a:p>
            <a:r>
              <a:rPr lang="en-US" dirty="0" smtClean="0"/>
              <a:t>Calling Function 		   Called Function</a:t>
            </a:r>
          </a:p>
          <a:p>
            <a:endParaRPr lang="en-IN" dirty="0"/>
          </a:p>
        </p:txBody>
      </p:sp>
      <p:pic>
        <p:nvPicPr>
          <p:cNvPr id="4" name="Picture 3"/>
          <p:cNvPicPr/>
          <p:nvPr/>
        </p:nvPicPr>
        <p:blipFill>
          <a:blip r:embed="rId2"/>
          <a:srcRect/>
          <a:stretch>
            <a:fillRect/>
          </a:stretch>
        </p:blipFill>
        <p:spPr bwMode="auto">
          <a:xfrm>
            <a:off x="1219200" y="2209800"/>
            <a:ext cx="2286000" cy="3657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953000" y="1995486"/>
            <a:ext cx="3429000" cy="4405314"/>
          </a:xfrm>
          <a:prstGeom prst="rect">
            <a:avLst/>
          </a:prstGeom>
          <a:noFill/>
          <a:ln w="9525">
            <a:noFill/>
            <a:miter lim="800000"/>
            <a:headEnd/>
            <a:tailEnd/>
          </a:ln>
        </p:spPr>
      </p:pic>
    </p:spTree>
    <p:extLst>
      <p:ext uri="{BB962C8B-B14F-4D97-AF65-F5344CB8AC3E}">
        <p14:creationId xmlns:p14="http://schemas.microsoft.com/office/powerpoint/2010/main" val="278123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To find the sum of two numbers</a:t>
            </a:r>
            <a:br>
              <a:rPr lang="en-US" b="1" dirty="0">
                <a:solidFill>
                  <a:srgbClr val="FF0000"/>
                </a:solidFill>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sz="quarter" idx="2"/>
          </p:nvPr>
        </p:nvSpPr>
        <p:spPr>
          <a:xfrm>
            <a:off x="152400" y="2362200"/>
            <a:ext cx="4343400" cy="3886200"/>
          </a:xfrm>
        </p:spPr>
        <p:txBody>
          <a:bodyPr>
            <a:normAutofit/>
          </a:bodyPr>
          <a:lstStyle/>
          <a:p>
            <a:pPr marL="0" indent="0">
              <a:lnSpc>
                <a:spcPct val="150000"/>
              </a:lnSpc>
              <a:buNone/>
            </a:pPr>
            <a:r>
              <a:rPr lang="en-US" sz="2200" dirty="0" smtClean="0">
                <a:latin typeface="Arial" panose="020B0604020202020204" pitchFamily="34" charset="0"/>
                <a:cs typeface="Arial" panose="020B0604020202020204" pitchFamily="34" charset="0"/>
              </a:rPr>
              <a:t>Step </a:t>
            </a:r>
            <a:r>
              <a:rPr lang="en-US" sz="2200" dirty="0">
                <a:latin typeface="Arial" panose="020B0604020202020204" pitchFamily="34" charset="0"/>
                <a:cs typeface="Arial" panose="020B0604020202020204" pitchFamily="34" charset="0"/>
              </a:rPr>
              <a:t>1 : start</a:t>
            </a:r>
          </a:p>
          <a:p>
            <a:pPr marL="0" indent="0">
              <a:lnSpc>
                <a:spcPct val="150000"/>
              </a:lnSpc>
              <a:buNone/>
            </a:pPr>
            <a:r>
              <a:rPr lang="en-US" sz="2200" dirty="0">
                <a:latin typeface="Arial" panose="020B0604020202020204" pitchFamily="34" charset="0"/>
                <a:cs typeface="Arial" panose="020B0604020202020204" pitchFamily="34" charset="0"/>
              </a:rPr>
              <a:t>Step 2 : Read a and b</a:t>
            </a:r>
          </a:p>
          <a:p>
            <a:pPr marL="0" indent="0">
              <a:lnSpc>
                <a:spcPct val="150000"/>
              </a:lnSpc>
              <a:buNone/>
            </a:pPr>
            <a:r>
              <a:rPr lang="en-US" sz="2200" dirty="0">
                <a:latin typeface="Arial" panose="020B0604020202020204" pitchFamily="34" charset="0"/>
                <a:cs typeface="Arial" panose="020B0604020202020204" pitchFamily="34" charset="0"/>
              </a:rPr>
              <a:t>Step 3 : Add the value of a and b</a:t>
            </a:r>
          </a:p>
          <a:p>
            <a:pPr marL="0" indent="0">
              <a:lnSpc>
                <a:spcPct val="150000"/>
              </a:lnSpc>
              <a:buNone/>
            </a:pPr>
            <a:r>
              <a:rPr lang="en-US" sz="2200" dirty="0">
                <a:latin typeface="Arial" panose="020B0604020202020204" pitchFamily="34" charset="0"/>
                <a:cs typeface="Arial" panose="020B0604020202020204" pitchFamily="34" charset="0"/>
              </a:rPr>
              <a:t>	c = </a:t>
            </a:r>
            <a:r>
              <a:rPr lang="en-US" sz="2200" dirty="0" err="1">
                <a:latin typeface="Arial" panose="020B0604020202020204" pitchFamily="34" charset="0"/>
                <a:cs typeface="Arial" panose="020B0604020202020204" pitchFamily="34" charset="0"/>
              </a:rPr>
              <a:t>a+b</a:t>
            </a:r>
            <a:endParaRPr lang="en-US" sz="2200" dirty="0">
              <a:latin typeface="Arial" panose="020B0604020202020204" pitchFamily="34" charset="0"/>
              <a:cs typeface="Arial" panose="020B0604020202020204" pitchFamily="34" charset="0"/>
            </a:endParaRPr>
          </a:p>
          <a:p>
            <a:pPr marL="0" indent="0">
              <a:lnSpc>
                <a:spcPct val="150000"/>
              </a:lnSpc>
              <a:buNone/>
            </a:pPr>
            <a:r>
              <a:rPr lang="en-US" sz="2200" dirty="0">
                <a:latin typeface="Arial" panose="020B0604020202020204" pitchFamily="34" charset="0"/>
                <a:cs typeface="Arial" panose="020B0604020202020204" pitchFamily="34" charset="0"/>
              </a:rPr>
              <a:t>Step 4 : Print </a:t>
            </a:r>
            <a:r>
              <a:rPr lang="en-US" sz="2200" dirty="0" smtClean="0">
                <a:latin typeface="Arial" panose="020B0604020202020204" pitchFamily="34" charset="0"/>
                <a:cs typeface="Arial" panose="020B0604020202020204" pitchFamily="34" charset="0"/>
              </a:rPr>
              <a:t>c</a:t>
            </a:r>
            <a:endParaRPr lang="en-US" sz="2200" dirty="0">
              <a:latin typeface="Arial" panose="020B0604020202020204" pitchFamily="34" charset="0"/>
              <a:cs typeface="Arial" panose="020B0604020202020204" pitchFamily="34" charset="0"/>
            </a:endParaRPr>
          </a:p>
          <a:p>
            <a:pPr marL="0" indent="0">
              <a:lnSpc>
                <a:spcPct val="150000"/>
              </a:lnSpc>
              <a:buNone/>
            </a:pPr>
            <a:r>
              <a:rPr lang="en-US" sz="2200" dirty="0">
                <a:latin typeface="Arial" panose="020B0604020202020204" pitchFamily="34" charset="0"/>
                <a:cs typeface="Arial" panose="020B0604020202020204" pitchFamily="34" charset="0"/>
              </a:rPr>
              <a:t>Step 5 : Stop</a:t>
            </a:r>
          </a:p>
          <a:p>
            <a:endParaRPr lang="en-IN" dirty="0"/>
          </a:p>
        </p:txBody>
      </p:sp>
      <p:sp>
        <p:nvSpPr>
          <p:cNvPr id="7" name="Content Placeholder 6"/>
          <p:cNvSpPr>
            <a:spLocks noGrp="1"/>
          </p:cNvSpPr>
          <p:nvPr>
            <p:ph sz="quarter" idx="4"/>
          </p:nvPr>
        </p:nvSpPr>
        <p:spPr/>
        <p:txBody>
          <a:bodyPr>
            <a:normAutofit/>
          </a:bodyPr>
          <a:lstStyle/>
          <a:p>
            <a:pPr algn="just">
              <a:lnSpc>
                <a:spcPct val="150000"/>
              </a:lnSpc>
            </a:pPr>
            <a:r>
              <a:rPr lang="en-US" sz="2000" dirty="0" smtClean="0">
                <a:latin typeface="Arial" panose="020B0604020202020204" pitchFamily="34" charset="0"/>
                <a:cs typeface="Arial" panose="020B0604020202020204" pitchFamily="34" charset="0"/>
              </a:rPr>
              <a:t>BEGIN </a:t>
            </a:r>
            <a:endParaRPr 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DECLARE </a:t>
            </a:r>
            <a:r>
              <a:rPr lang="en-US" sz="2000" dirty="0" err="1">
                <a:latin typeface="Arial" panose="020B0604020202020204" pitchFamily="34" charset="0"/>
                <a:cs typeface="Arial" panose="020B0604020202020204" pitchFamily="34" charset="0"/>
              </a:rPr>
              <a:t>a,b,c</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GET a, b</a:t>
            </a:r>
          </a:p>
          <a:p>
            <a:pPr algn="just">
              <a:lnSpc>
                <a:spcPct val="150000"/>
              </a:lnSpc>
            </a:pPr>
            <a:r>
              <a:rPr lang="en-US" sz="2000" dirty="0">
                <a:latin typeface="Arial" panose="020B0604020202020204" pitchFamily="34" charset="0"/>
                <a:cs typeface="Arial" panose="020B0604020202020204" pitchFamily="34" charset="0"/>
              </a:rPr>
              <a:t>COMPUTE c=</a:t>
            </a:r>
            <a:r>
              <a:rPr lang="en-US" sz="2000" dirty="0" err="1">
                <a:latin typeface="Arial" panose="020B0604020202020204" pitchFamily="34" charset="0"/>
                <a:cs typeface="Arial" panose="020B0604020202020204" pitchFamily="34" charset="0"/>
              </a:rPr>
              <a:t>a+b</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PRINT c       </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END</a:t>
            </a:r>
            <a:endParaRPr lang="en-IN" sz="2000" dirty="0">
              <a:latin typeface="Arial" panose="020B0604020202020204" pitchFamily="34" charset="0"/>
              <a:cs typeface="Arial" panose="020B0604020202020204" pitchFamily="34" charset="0"/>
            </a:endParaRPr>
          </a:p>
          <a:p>
            <a:endParaRPr lang="en-IN" dirty="0"/>
          </a:p>
        </p:txBody>
      </p:sp>
      <p:sp>
        <p:nvSpPr>
          <p:cNvPr id="5" name="Text Placeholder 4"/>
          <p:cNvSpPr>
            <a:spLocks noGrp="1"/>
          </p:cNvSpPr>
          <p:nvPr>
            <p:ph type="body" sz="quarter" idx="1"/>
          </p:nvPr>
        </p:nvSpPr>
        <p:spPr/>
        <p:txBody>
          <a:bodyPr/>
          <a:lstStyle/>
          <a:p>
            <a:pPr algn="ctr"/>
            <a:r>
              <a:rPr lang="en-US" dirty="0" smtClean="0"/>
              <a:t>Algorithm</a:t>
            </a:r>
            <a:endParaRPr lang="en-IN" dirty="0"/>
          </a:p>
        </p:txBody>
      </p:sp>
      <p:sp>
        <p:nvSpPr>
          <p:cNvPr id="6" name="Text Placeholder 5"/>
          <p:cNvSpPr>
            <a:spLocks noGrp="1"/>
          </p:cNvSpPr>
          <p:nvPr>
            <p:ph type="body" sz="quarter" idx="3"/>
          </p:nvPr>
        </p:nvSpPr>
        <p:spPr/>
        <p:txBody>
          <a:bodyPr/>
          <a:lstStyle/>
          <a:p>
            <a:pPr algn="ctr"/>
            <a:r>
              <a:rPr lang="en-US" dirty="0" smtClean="0"/>
              <a:t>Pseudo code</a:t>
            </a:r>
            <a:endParaRPr lang="en-IN" dirty="0"/>
          </a:p>
        </p:txBody>
      </p:sp>
    </p:spTree>
    <p:extLst>
      <p:ext uri="{BB962C8B-B14F-4D97-AF65-F5344CB8AC3E}">
        <p14:creationId xmlns:p14="http://schemas.microsoft.com/office/powerpoint/2010/main" val="31993101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371600"/>
            <a:ext cx="7391400" cy="1894362"/>
          </a:xfrm>
        </p:spPr>
        <p:txBody>
          <a:bodyPr/>
          <a:lstStyle/>
          <a:p>
            <a:pPr algn="ctr">
              <a:lnSpc>
                <a:spcPct val="150000"/>
              </a:lnSpc>
            </a:pPr>
            <a:r>
              <a:rPr lang="en-US" sz="3200" dirty="0">
                <a:latin typeface="Arial" pitchFamily="34" charset="0"/>
                <a:cs typeface="Arial" pitchFamily="34" charset="0"/>
              </a:rPr>
              <a:t>Simple strategies for developing algorithms</a:t>
            </a:r>
            <a:endParaRPr lang="en-IN" dirty="0"/>
          </a:p>
        </p:txBody>
      </p:sp>
    </p:spTree>
    <p:extLst>
      <p:ext uri="{BB962C8B-B14F-4D97-AF65-F5344CB8AC3E}">
        <p14:creationId xmlns:p14="http://schemas.microsoft.com/office/powerpoint/2010/main" val="113715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latin typeface="Arial" panose="020B0604020202020204" pitchFamily="34" charset="0"/>
                <a:cs typeface="Arial" panose="020B0604020202020204" pitchFamily="34" charset="0"/>
              </a:rPr>
              <a:t>Qualities of a good algorithm</a:t>
            </a:r>
            <a:br>
              <a:rPr lang="en-US" sz="3600" b="1" dirty="0" smtClean="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1295400"/>
            <a:ext cx="7467600" cy="5178552"/>
          </a:xfrm>
        </p:spPr>
        <p:txBody>
          <a:bodyPr>
            <a:normAutofit/>
          </a:bodyPr>
          <a:lstStyle/>
          <a:p>
            <a:pPr algn="just">
              <a:lnSpc>
                <a:spcPct val="150000"/>
              </a:lnSpc>
            </a:pPr>
            <a:r>
              <a:rPr lang="en-US" sz="2000" b="1" dirty="0" smtClean="0">
                <a:latin typeface="Arial" panose="020B0604020202020204" pitchFamily="34" charset="0"/>
                <a:cs typeface="Arial" panose="020B0604020202020204" pitchFamily="34" charset="0"/>
              </a:rPr>
              <a:t>Time         </a:t>
            </a:r>
            <a:r>
              <a:rPr lang="en-US" sz="2000" dirty="0" smtClean="0">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Less execution time</a:t>
            </a:r>
          </a:p>
          <a:p>
            <a:pPr algn="just">
              <a:lnSpc>
                <a:spcPct val="150000"/>
              </a:lnSpc>
            </a:pPr>
            <a:r>
              <a:rPr lang="en-US" sz="2000" b="1" dirty="0" smtClean="0">
                <a:latin typeface="Arial" panose="020B0604020202020204" pitchFamily="34" charset="0"/>
                <a:cs typeface="Arial" panose="020B0604020202020204" pitchFamily="34" charset="0"/>
              </a:rPr>
              <a:t>Memory    </a:t>
            </a:r>
            <a:r>
              <a:rPr lang="en-US" sz="2000" dirty="0" smtClean="0">
                <a:latin typeface="Arial" panose="020B0604020202020204" pitchFamily="34" charset="0"/>
                <a:cs typeface="Arial" panose="020B0604020202020204" pitchFamily="34" charset="0"/>
              </a:rPr>
              <a:t>–Less usage of memory</a:t>
            </a:r>
          </a:p>
          <a:p>
            <a:pPr algn="just">
              <a:lnSpc>
                <a:spcPct val="150000"/>
              </a:lnSpc>
            </a:pPr>
            <a:r>
              <a:rPr lang="en-US" sz="2000" b="1" dirty="0" smtClean="0">
                <a:latin typeface="Arial" panose="020B0604020202020204" pitchFamily="34" charset="0"/>
                <a:cs typeface="Arial" panose="020B0604020202020204" pitchFamily="34" charset="0"/>
              </a:rPr>
              <a:t>Accuracy </a:t>
            </a:r>
            <a:r>
              <a:rPr lang="en-US" sz="2000" dirty="0" smtClean="0">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Multiple algorithms may provide suitable or correct solutions to a given</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problem, some of these may provide </a:t>
            </a:r>
            <a:r>
              <a:rPr lang="en-US" sz="2000" dirty="0" smtClean="0">
                <a:solidFill>
                  <a:srgbClr val="FF0000"/>
                </a:solidFill>
                <a:latin typeface="Arial" panose="020B0604020202020204" pitchFamily="34" charset="0"/>
                <a:cs typeface="Arial" panose="020B0604020202020204" pitchFamily="34" charset="0"/>
              </a:rPr>
              <a:t>more accurate results </a:t>
            </a:r>
            <a:r>
              <a:rPr lang="en-US" sz="2000" dirty="0" smtClean="0">
                <a:latin typeface="Arial" panose="020B0604020202020204" pitchFamily="34" charset="0"/>
                <a:cs typeface="Arial" panose="020B0604020202020204" pitchFamily="34" charset="0"/>
              </a:rPr>
              <a:t>than others, and such algorithms may be suitable.</a:t>
            </a:r>
          </a:p>
          <a:p>
            <a:pPr marL="0" indent="0" algn="just">
              <a:lnSpc>
                <a:spcPct val="150000"/>
              </a:lnSpc>
              <a:buNone/>
            </a:pP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091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sz="2800" dirty="0">
                <a:latin typeface="Arial" pitchFamily="34" charset="0"/>
                <a:cs typeface="Arial" pitchFamily="34" charset="0"/>
              </a:rPr>
              <a:t>Simple strategies for developing algorithms</a:t>
            </a:r>
            <a:endParaRPr lang="en-IN" dirty="0"/>
          </a:p>
        </p:txBody>
      </p:sp>
      <p:sp>
        <p:nvSpPr>
          <p:cNvPr id="3" name="Content Placeholder 2"/>
          <p:cNvSpPr>
            <a:spLocks noGrp="1"/>
          </p:cNvSpPr>
          <p:nvPr>
            <p:ph sz="quarter" idx="1"/>
          </p:nvPr>
        </p:nvSpPr>
        <p:spPr>
          <a:xfrm>
            <a:off x="228600" y="1143000"/>
            <a:ext cx="8382000" cy="5562600"/>
          </a:xfrm>
        </p:spPr>
        <p:txBody>
          <a:bodyPr/>
          <a:lstStyle/>
          <a:p>
            <a:pPr marL="0" indent="0">
              <a:lnSpc>
                <a:spcPct val="150000"/>
              </a:lnSpc>
              <a:buNone/>
            </a:pPr>
            <a:r>
              <a:rPr lang="en-US" dirty="0" smtClean="0">
                <a:latin typeface="Arial" panose="020B0604020202020204" pitchFamily="34" charset="0"/>
                <a:cs typeface="Arial" panose="020B0604020202020204" pitchFamily="34" charset="0"/>
              </a:rPr>
              <a:t>There two strategies for developing an algorithms</a:t>
            </a:r>
          </a:p>
          <a:p>
            <a:pPr marL="0" indent="0">
              <a:lnSpc>
                <a:spcPct val="150000"/>
              </a:lnSpc>
              <a:buNone/>
            </a:pPr>
            <a:r>
              <a:rPr lang="en-US" dirty="0" smtClean="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Iterations</a:t>
            </a:r>
            <a:endParaRPr lang="en-IN" dirty="0">
              <a:latin typeface="Arial" panose="020B0604020202020204" pitchFamily="34" charset="0"/>
              <a:cs typeface="Arial" panose="020B0604020202020204" pitchFamily="34" charset="0"/>
            </a:endParaRPr>
          </a:p>
          <a:p>
            <a:pPr marL="0" indent="0">
              <a:lnSpc>
                <a:spcPct val="150000"/>
              </a:lnSpc>
              <a:buNone/>
            </a:pPr>
            <a:r>
              <a:rPr lang="en-US" dirty="0">
                <a:latin typeface="Arial" panose="020B0604020202020204" pitchFamily="34" charset="0"/>
                <a:cs typeface="Arial" panose="020B0604020202020204" pitchFamily="34" charset="0"/>
              </a:rPr>
              <a:t>2.  </a:t>
            </a:r>
            <a:r>
              <a:rPr lang="en-US" dirty="0" smtClean="0">
                <a:latin typeface="Arial" panose="020B0604020202020204" pitchFamily="34" charset="0"/>
                <a:cs typeface="Arial" panose="020B0604020202020204" pitchFamily="34" charset="0"/>
              </a:rPr>
              <a:t>Recursions</a:t>
            </a:r>
            <a:endParaRPr lang="en-IN" dirty="0">
              <a:latin typeface="Arial" panose="020B0604020202020204" pitchFamily="34" charset="0"/>
              <a:cs typeface="Arial" panose="020B0604020202020204" pitchFamily="34" charset="0"/>
            </a:endParaRPr>
          </a:p>
          <a:p>
            <a:pPr marL="0" indent="0">
              <a:lnSpc>
                <a:spcPct val="150000"/>
              </a:lnSpc>
              <a:buNone/>
            </a:pPr>
            <a:r>
              <a:rPr lang="en-US" b="1" u="sng" dirty="0" smtClean="0">
                <a:latin typeface="Arial" panose="020B0604020202020204" pitchFamily="34" charset="0"/>
                <a:cs typeface="Arial" panose="020B0604020202020204" pitchFamily="34" charset="0"/>
              </a:rPr>
              <a:t>1</a:t>
            </a:r>
            <a:r>
              <a:rPr lang="en-US" b="1" u="sng" dirty="0">
                <a:latin typeface="Arial" panose="020B0604020202020204" pitchFamily="34" charset="0"/>
                <a:cs typeface="Arial" panose="020B0604020202020204" pitchFamily="34" charset="0"/>
              </a:rPr>
              <a:t>. Iterations</a:t>
            </a:r>
            <a:r>
              <a:rPr lang="en-US" b="1"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a:solidFill>
                  <a:srgbClr val="FF0000"/>
                </a:solidFill>
                <a:latin typeface="Arial" panose="020B0604020202020204" pitchFamily="34" charset="0"/>
                <a:cs typeface="Arial" panose="020B0604020202020204" pitchFamily="34" charset="0"/>
              </a:rPr>
              <a:t>sequence of statements </a:t>
            </a:r>
            <a:r>
              <a:rPr lang="en-US" dirty="0">
                <a:latin typeface="Arial" panose="020B0604020202020204" pitchFamily="34" charset="0"/>
                <a:cs typeface="Arial" panose="020B0604020202020204" pitchFamily="34" charset="0"/>
              </a:rPr>
              <a:t>is executed until a specified condition is true is called iterations</a:t>
            </a:r>
            <a:r>
              <a:rPr lang="en-US" dirty="0"/>
              <a:t>.</a:t>
            </a:r>
            <a:endParaRPr lang="en-IN" dirty="0"/>
          </a:p>
          <a:p>
            <a:endParaRPr lang="en-IN" dirty="0"/>
          </a:p>
        </p:txBody>
      </p:sp>
    </p:spTree>
    <p:extLst>
      <p:ext uri="{BB962C8B-B14F-4D97-AF65-F5344CB8AC3E}">
        <p14:creationId xmlns:p14="http://schemas.microsoft.com/office/powerpoint/2010/main" val="29998741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pPr algn="ctr"/>
            <a:r>
              <a:rPr lang="en-US" dirty="0"/>
              <a:t>Looping Statement</a:t>
            </a:r>
            <a:endParaRPr lang="en-IN" dirty="0"/>
          </a:p>
        </p:txBody>
      </p:sp>
      <p:sp>
        <p:nvSpPr>
          <p:cNvPr id="3" name="Content Placeholder 2"/>
          <p:cNvSpPr>
            <a:spLocks noGrp="1"/>
          </p:cNvSpPr>
          <p:nvPr>
            <p:ph sz="quarter" idx="1"/>
          </p:nvPr>
        </p:nvSpPr>
        <p:spPr>
          <a:xfrm>
            <a:off x="304800" y="1066800"/>
            <a:ext cx="8382000" cy="5486400"/>
          </a:xfrm>
        </p:spPr>
        <p:txBody>
          <a:bodyPr>
            <a:normAutofit/>
          </a:bodyPr>
          <a:lstStyle/>
          <a:p>
            <a:pPr marL="0" indent="0">
              <a:buNone/>
            </a:pPr>
            <a:endParaRPr lang="en-US" dirty="0" smtClean="0"/>
          </a:p>
          <a:p>
            <a:pPr marL="0" indent="0">
              <a:buNone/>
            </a:pPr>
            <a:r>
              <a:rPr lang="en-US" dirty="0" smtClean="0"/>
              <a:t>Looping statements consists of </a:t>
            </a:r>
            <a:r>
              <a:rPr lang="en-US" dirty="0" smtClean="0">
                <a:solidFill>
                  <a:srgbClr val="FF0000"/>
                </a:solidFill>
              </a:rPr>
              <a:t>three parts</a:t>
            </a:r>
          </a:p>
          <a:p>
            <a:pPr marL="457200" indent="-457200">
              <a:buAutoNum type="arabicPeriod"/>
            </a:pPr>
            <a:r>
              <a:rPr lang="en-US" dirty="0" smtClean="0"/>
              <a:t>Initialization</a:t>
            </a:r>
          </a:p>
          <a:p>
            <a:pPr marL="457200" indent="-457200">
              <a:buAutoNum type="arabicPeriod"/>
            </a:pPr>
            <a:r>
              <a:rPr lang="en-US" dirty="0" smtClean="0"/>
              <a:t>Condition</a:t>
            </a:r>
          </a:p>
          <a:p>
            <a:pPr marL="457200" indent="-457200">
              <a:buAutoNum type="arabicPeriod"/>
            </a:pPr>
            <a:r>
              <a:rPr lang="en-US" dirty="0" smtClean="0"/>
              <a:t>Increment / Decrement</a:t>
            </a:r>
            <a:endParaRPr lang="en-US" b="1" dirty="0" smtClean="0"/>
          </a:p>
          <a:p>
            <a:pPr marL="0" indent="0">
              <a:buNone/>
            </a:pPr>
            <a:r>
              <a:rPr lang="en-US" b="1" dirty="0">
                <a:solidFill>
                  <a:srgbClr val="FF0000"/>
                </a:solidFill>
              </a:rPr>
              <a:t>Syntax</a:t>
            </a:r>
          </a:p>
          <a:p>
            <a:pPr marL="0" indent="0">
              <a:buNone/>
            </a:pPr>
            <a:r>
              <a:rPr lang="en-US" dirty="0" smtClean="0"/>
              <a:t>for(initialization ; condition; increment/decrement)</a:t>
            </a:r>
            <a:endParaRPr lang="en-US" dirty="0">
              <a:solidFill>
                <a:srgbClr val="FF0000"/>
              </a:solidFill>
            </a:endParaRPr>
          </a:p>
          <a:p>
            <a:pPr marL="0" indent="0">
              <a:buNone/>
            </a:pPr>
            <a:r>
              <a:rPr lang="en-US" dirty="0" smtClean="0"/>
              <a:t> {</a:t>
            </a:r>
            <a:endParaRPr lang="en-US" dirty="0"/>
          </a:p>
          <a:p>
            <a:pPr marL="0" indent="0">
              <a:buNone/>
            </a:pPr>
            <a:r>
              <a:rPr lang="en-US" b="1" dirty="0"/>
              <a:t> </a:t>
            </a:r>
            <a:r>
              <a:rPr lang="en-US" b="1" dirty="0" smtClean="0"/>
              <a:t>                                    Block </a:t>
            </a:r>
            <a:r>
              <a:rPr lang="en-US" b="1" dirty="0"/>
              <a:t>of code/body of the loop </a:t>
            </a:r>
            <a:r>
              <a:rPr lang="en-US" b="1" dirty="0" smtClean="0"/>
              <a:t>       </a:t>
            </a:r>
          </a:p>
          <a:p>
            <a:pPr marL="0" indent="0">
              <a:buNone/>
            </a:pPr>
            <a:r>
              <a:rPr lang="en-US" b="1" dirty="0"/>
              <a:t> </a:t>
            </a:r>
            <a:r>
              <a:rPr lang="en-US" b="1" dirty="0" smtClean="0"/>
              <a:t>        </a:t>
            </a:r>
            <a:r>
              <a:rPr lang="en-US" dirty="0" smtClean="0"/>
              <a:t>Statement 1 ;</a:t>
            </a:r>
          </a:p>
          <a:p>
            <a:pPr marL="0" indent="0">
              <a:buNone/>
            </a:pPr>
            <a:r>
              <a:rPr lang="en-US" dirty="0" smtClean="0"/>
              <a:t>         Statement 2;</a:t>
            </a:r>
          </a:p>
          <a:p>
            <a:pPr marL="0" indent="0">
              <a:buNone/>
            </a:pPr>
            <a:r>
              <a:rPr lang="en-US" dirty="0" smtClean="0"/>
              <a:t> }</a:t>
            </a:r>
            <a:endParaRPr lang="en-US" dirty="0"/>
          </a:p>
          <a:p>
            <a:pPr marL="0" indent="0">
              <a:buNone/>
            </a:pPr>
            <a:endParaRPr lang="en-IN" b="1" dirty="0"/>
          </a:p>
        </p:txBody>
      </p:sp>
      <p:sp>
        <p:nvSpPr>
          <p:cNvPr id="5" name="Right Brace 4"/>
          <p:cNvSpPr/>
          <p:nvPr/>
        </p:nvSpPr>
        <p:spPr>
          <a:xfrm>
            <a:off x="2819400" y="4648200"/>
            <a:ext cx="7620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7388673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57200"/>
          </a:xfrm>
        </p:spPr>
        <p:txBody>
          <a:bodyPr>
            <a:normAutofit fontScale="90000"/>
          </a:bodyPr>
          <a:lstStyle/>
          <a:p>
            <a:pPr algn="ctr"/>
            <a:r>
              <a:rPr lang="en-US" dirty="0">
                <a:solidFill>
                  <a:schemeClr val="accent1">
                    <a:lumMod val="60000"/>
                    <a:lumOff val="40000"/>
                  </a:schemeClr>
                </a:solidFill>
              </a:rPr>
              <a:t>Flow of execution of for loop</a:t>
            </a:r>
            <a:endParaRPr lang="en-IN" dirty="0">
              <a:solidFill>
                <a:schemeClr val="accent1">
                  <a:lumMod val="60000"/>
                  <a:lumOff val="40000"/>
                </a:schemeClr>
              </a:solidFill>
            </a:endParaRPr>
          </a:p>
        </p:txBody>
      </p:sp>
      <p:sp>
        <p:nvSpPr>
          <p:cNvPr id="3" name="Content Placeholder 2"/>
          <p:cNvSpPr>
            <a:spLocks noGrp="1"/>
          </p:cNvSpPr>
          <p:nvPr>
            <p:ph sz="quarter" idx="1"/>
          </p:nvPr>
        </p:nvSpPr>
        <p:spPr>
          <a:xfrm>
            <a:off x="228600" y="609600"/>
            <a:ext cx="8382000" cy="6092952"/>
          </a:xfrm>
        </p:spPr>
        <p:txBody>
          <a:bodyPr>
            <a:normAutofit fontScale="55000" lnSpcReduction="20000"/>
          </a:bodyPr>
          <a:lstStyle/>
          <a:p>
            <a:pPr marL="0" indent="0" algn="just">
              <a:lnSpc>
                <a:spcPct val="160000"/>
              </a:lnSpc>
              <a:buNone/>
            </a:pPr>
            <a:r>
              <a:rPr lang="en-US" sz="2900" b="1" dirty="0" smtClean="0">
                <a:latin typeface="Arial" panose="020B0604020202020204" pitchFamily="34" charset="0"/>
                <a:cs typeface="Arial" panose="020B0604020202020204" pitchFamily="34" charset="0"/>
              </a:rPr>
              <a:t>Step 1 </a:t>
            </a:r>
            <a:r>
              <a:rPr lang="en-US" sz="2900" dirty="0" smtClean="0">
                <a:latin typeface="Arial" panose="020B0604020202020204" pitchFamily="34" charset="0"/>
                <a:cs typeface="Arial" panose="020B0604020202020204" pitchFamily="34" charset="0"/>
              </a:rPr>
              <a:t>:Initialization is executed first and only once.</a:t>
            </a:r>
          </a:p>
          <a:p>
            <a:pPr marL="0" indent="0" algn="just">
              <a:lnSpc>
                <a:spcPct val="160000"/>
              </a:lnSpc>
              <a:buNone/>
            </a:pPr>
            <a:r>
              <a:rPr lang="en-US" sz="2900" b="1" dirty="0" smtClean="0">
                <a:latin typeface="Arial" panose="020B0604020202020204" pitchFamily="34" charset="0"/>
                <a:cs typeface="Arial" panose="020B0604020202020204" pitchFamily="34" charset="0"/>
              </a:rPr>
              <a:t>Step 2 </a:t>
            </a:r>
            <a:r>
              <a:rPr lang="en-US" sz="2900" dirty="0" smtClean="0">
                <a:latin typeface="Arial" panose="020B0604020202020204" pitchFamily="34" charset="0"/>
                <a:cs typeface="Arial" panose="020B0604020202020204" pitchFamily="34" charset="0"/>
              </a:rPr>
              <a:t>:Condition is evaluated. If </a:t>
            </a:r>
            <a:r>
              <a:rPr lang="en-US" sz="2900" b="1" dirty="0" smtClean="0">
                <a:latin typeface="Arial" panose="020B0604020202020204" pitchFamily="34" charset="0"/>
                <a:cs typeface="Arial" panose="020B0604020202020204" pitchFamily="34" charset="0"/>
              </a:rPr>
              <a:t>the condition is false,</a:t>
            </a:r>
            <a:r>
              <a:rPr lang="en-US" sz="2900" dirty="0" smtClean="0">
                <a:latin typeface="Arial" panose="020B0604020202020204" pitchFamily="34" charset="0"/>
                <a:cs typeface="Arial" panose="020B0604020202020204" pitchFamily="34" charset="0"/>
              </a:rPr>
              <a:t> the body of the loop does not execute and the flow of control transferred to the next statement just after the loop. </a:t>
            </a:r>
          </a:p>
          <a:p>
            <a:pPr marL="0" indent="0" algn="just">
              <a:lnSpc>
                <a:spcPct val="160000"/>
              </a:lnSpc>
              <a:buNone/>
            </a:pPr>
            <a:r>
              <a:rPr lang="en-US" sz="2900" b="1" dirty="0" smtClean="0">
                <a:latin typeface="Arial" panose="020B0604020202020204" pitchFamily="34" charset="0"/>
                <a:cs typeface="Arial" panose="020B0604020202020204" pitchFamily="34" charset="0"/>
              </a:rPr>
              <a:t>Step 3: If it is true </a:t>
            </a:r>
            <a:r>
              <a:rPr lang="en-US" sz="2900" dirty="0" smtClean="0">
                <a:latin typeface="Arial" panose="020B0604020202020204" pitchFamily="34" charset="0"/>
                <a:cs typeface="Arial" panose="020B0604020202020204" pitchFamily="34" charset="0"/>
              </a:rPr>
              <a:t>the body of the loop is executed. After execution, the control is transferred to the increment statement.</a:t>
            </a:r>
          </a:p>
          <a:p>
            <a:pPr marL="0" indent="0" algn="just">
              <a:lnSpc>
                <a:spcPct val="160000"/>
              </a:lnSpc>
              <a:buNone/>
            </a:pPr>
            <a:r>
              <a:rPr lang="en-US" sz="2900" b="1" dirty="0" smtClean="0">
                <a:latin typeface="Arial" panose="020B0604020202020204" pitchFamily="34" charset="0"/>
                <a:cs typeface="Arial" panose="020B0604020202020204" pitchFamily="34" charset="0"/>
              </a:rPr>
              <a:t>Step 4: </a:t>
            </a:r>
            <a:r>
              <a:rPr lang="en-US" sz="2900" dirty="0" smtClean="0">
                <a:latin typeface="Arial" panose="020B0604020202020204" pitchFamily="34" charset="0"/>
                <a:cs typeface="Arial" panose="020B0604020202020204" pitchFamily="34" charset="0"/>
              </a:rPr>
              <a:t>After the execution of increment statement, the loop control value is incremented. So the condition is evaluated again. If its true the loop executes and the process repeats until the condition becomes false.</a:t>
            </a:r>
          </a:p>
          <a:p>
            <a:pPr marL="457200" indent="-457200">
              <a:lnSpc>
                <a:spcPct val="170000"/>
              </a:lnSpc>
              <a:buAutoNum type="arabicPeriod"/>
            </a:pPr>
            <a:r>
              <a:rPr lang="en-US" sz="3200" dirty="0" smtClean="0">
                <a:solidFill>
                  <a:srgbClr val="FF0000"/>
                </a:solidFill>
              </a:rPr>
              <a:t>Initialization</a:t>
            </a:r>
          </a:p>
          <a:p>
            <a:pPr marL="457200" indent="-457200">
              <a:lnSpc>
                <a:spcPct val="170000"/>
              </a:lnSpc>
              <a:buAutoNum type="arabicPeriod"/>
            </a:pPr>
            <a:r>
              <a:rPr lang="en-US" sz="3200" dirty="0" smtClean="0">
                <a:solidFill>
                  <a:srgbClr val="FF0000"/>
                </a:solidFill>
              </a:rPr>
              <a:t>Condition – true-  body of the loop – increment – </a:t>
            </a:r>
            <a:r>
              <a:rPr lang="en-US" sz="3200" dirty="0" err="1" smtClean="0">
                <a:solidFill>
                  <a:srgbClr val="FF0000"/>
                </a:solidFill>
              </a:rPr>
              <a:t>condtion</a:t>
            </a:r>
            <a:endParaRPr lang="en-US" sz="3200" dirty="0" smtClean="0">
              <a:solidFill>
                <a:srgbClr val="FF0000"/>
              </a:solidFill>
            </a:endParaRPr>
          </a:p>
          <a:p>
            <a:pPr marL="457200" indent="-457200">
              <a:lnSpc>
                <a:spcPct val="170000"/>
              </a:lnSpc>
              <a:buAutoNum type="arabicPeriod"/>
            </a:pPr>
            <a:r>
              <a:rPr lang="en-US" sz="3200" dirty="0" smtClean="0">
                <a:solidFill>
                  <a:srgbClr val="FF0000"/>
                </a:solidFill>
              </a:rPr>
              <a:t>Condition – false –come out of the loop</a:t>
            </a:r>
          </a:p>
          <a:p>
            <a:pPr marL="0" indent="0">
              <a:lnSpc>
                <a:spcPct val="170000"/>
              </a:lnSpc>
              <a:buNone/>
            </a:pPr>
            <a:endParaRPr lang="en-US" dirty="0" smtClean="0"/>
          </a:p>
          <a:p>
            <a:pPr marL="0" indent="0">
              <a:buNone/>
            </a:pPr>
            <a:endParaRPr lang="en-US" dirty="0" smtClean="0"/>
          </a:p>
          <a:p>
            <a:pPr marL="0" indent="0">
              <a:buNone/>
            </a:pPr>
            <a:r>
              <a:rPr lang="en-US" dirty="0"/>
              <a:t> </a:t>
            </a:r>
            <a:r>
              <a:rPr lang="en-US" dirty="0" smtClean="0"/>
              <a:t> </a:t>
            </a:r>
            <a:endParaRPr lang="en-US" dirty="0"/>
          </a:p>
          <a:p>
            <a:pPr marL="0" indent="0">
              <a:buNone/>
            </a:pPr>
            <a:r>
              <a:rPr lang="en-US" dirty="0"/>
              <a:t> </a:t>
            </a:r>
          </a:p>
          <a:p>
            <a:pPr marL="0" indent="0">
              <a:buNone/>
            </a:pPr>
            <a:r>
              <a:rPr lang="en-US" dirty="0"/>
              <a:t>  </a:t>
            </a:r>
            <a:endParaRPr lang="en-IN" dirty="0"/>
          </a:p>
        </p:txBody>
      </p:sp>
      <p:sp>
        <p:nvSpPr>
          <p:cNvPr id="4" name="Arc 3"/>
          <p:cNvSpPr/>
          <p:nvPr/>
        </p:nvSpPr>
        <p:spPr>
          <a:xfrm>
            <a:off x="1828800" y="4038600"/>
            <a:ext cx="4648200" cy="533400"/>
          </a:xfrm>
          <a:prstGeom prst="arc">
            <a:avLst>
              <a:gd name="adj1" fmla="val 1047921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9957044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Flow of execution of for loop</a:t>
            </a:r>
            <a:endParaRPr lang="en-IN" dirty="0"/>
          </a:p>
        </p:txBody>
      </p:sp>
      <p:pic>
        <p:nvPicPr>
          <p:cNvPr id="4" name="Content Placeholder 3"/>
          <p:cNvPicPr>
            <a:picLocks noGrp="1" noChangeAspect="1"/>
          </p:cNvPicPr>
          <p:nvPr>
            <p:ph sz="quarter" idx="1"/>
          </p:nvPr>
        </p:nvPicPr>
        <p:blipFill>
          <a:blip r:embed="rId2"/>
          <a:stretch>
            <a:fillRect/>
          </a:stretch>
        </p:blipFill>
        <p:spPr>
          <a:xfrm>
            <a:off x="307626" y="1600200"/>
            <a:ext cx="8812490" cy="5029199"/>
          </a:xfrm>
          <a:prstGeom prst="rect">
            <a:avLst/>
          </a:prstGeom>
        </p:spPr>
      </p:pic>
    </p:spTree>
    <p:extLst>
      <p:ext uri="{BB962C8B-B14F-4D97-AF65-F5344CB8AC3E}">
        <p14:creationId xmlns:p14="http://schemas.microsoft.com/office/powerpoint/2010/main" val="4270430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for </a:t>
            </a:r>
            <a:r>
              <a:rPr lang="en-US" dirty="0" err="1" smtClean="0"/>
              <a:t>for</a:t>
            </a:r>
            <a:r>
              <a:rPr lang="en-US" dirty="0" smtClean="0"/>
              <a:t> loop</a:t>
            </a:r>
            <a:endParaRPr lang="en-IN" dirty="0"/>
          </a:p>
        </p:txBody>
      </p:sp>
      <p:graphicFrame>
        <p:nvGraphicFramePr>
          <p:cNvPr id="5" name="Content Placeholder 4"/>
          <p:cNvGraphicFramePr>
            <a:graphicFrameLocks noGrp="1"/>
          </p:cNvGraphicFramePr>
          <p:nvPr>
            <p:ph sz="quarter" idx="1"/>
            <p:extLst/>
          </p:nvPr>
        </p:nvGraphicFramePr>
        <p:xfrm>
          <a:off x="457200" y="1600200"/>
          <a:ext cx="7467600" cy="4526280"/>
        </p:xfrm>
        <a:graphic>
          <a:graphicData uri="http://schemas.openxmlformats.org/drawingml/2006/table">
            <a:tbl>
              <a:tblPr firstRow="1" bandRow="1">
                <a:tableStyleId>{5C22544A-7EE6-4342-B048-85BDC9FD1C3A}</a:tableStyleId>
              </a:tblPr>
              <a:tblGrid>
                <a:gridCol w="1600200"/>
                <a:gridCol w="1905000"/>
                <a:gridCol w="2095500"/>
                <a:gridCol w="1866900"/>
              </a:tblGrid>
              <a:tr h="807720">
                <a:tc>
                  <a:txBody>
                    <a:bodyPr/>
                    <a:lstStyle/>
                    <a:p>
                      <a:r>
                        <a:rPr lang="en-US" b="0" dirty="0" smtClean="0"/>
                        <a:t>Initialization</a:t>
                      </a:r>
                    </a:p>
                    <a:p>
                      <a:endParaRPr lang="en-US" b="0" dirty="0" smtClean="0"/>
                    </a:p>
                    <a:p>
                      <a:r>
                        <a:rPr lang="en-US" b="0" baseline="0" dirty="0" err="1" smtClean="0"/>
                        <a:t>i</a:t>
                      </a:r>
                      <a:r>
                        <a:rPr lang="en-US" b="0" baseline="0" dirty="0" smtClean="0"/>
                        <a:t> = 1</a:t>
                      </a:r>
                      <a:endParaRPr lang="en-IN" b="0" dirty="0" smtClean="0"/>
                    </a:p>
                    <a:p>
                      <a:endParaRPr lang="en-IN" b="0" dirty="0"/>
                    </a:p>
                  </a:txBody>
                  <a:tcPr/>
                </a:tc>
                <a:tc>
                  <a:txBody>
                    <a:bodyPr/>
                    <a:lstStyle/>
                    <a:p>
                      <a:r>
                        <a:rPr lang="en-US" b="0" dirty="0" smtClean="0"/>
                        <a:t>Condition</a:t>
                      </a:r>
                    </a:p>
                    <a:p>
                      <a:endParaRPr lang="en-US" b="0" dirty="0" smtClean="0"/>
                    </a:p>
                    <a:p>
                      <a:r>
                        <a:rPr lang="en-US" b="0" dirty="0" smtClean="0"/>
                        <a:t>(</a:t>
                      </a:r>
                      <a:r>
                        <a:rPr lang="en-US" b="0" dirty="0" err="1" smtClean="0"/>
                        <a:t>i</a:t>
                      </a:r>
                      <a:r>
                        <a:rPr lang="en-US" b="0" baseline="0" dirty="0" smtClean="0"/>
                        <a:t> &lt; </a:t>
                      </a:r>
                      <a:r>
                        <a:rPr lang="en-US" b="0" dirty="0" smtClean="0"/>
                        <a:t>5)</a:t>
                      </a:r>
                      <a:endParaRPr lang="en-IN" b="0" dirty="0" smtClean="0"/>
                    </a:p>
                    <a:p>
                      <a:endParaRPr lang="en-IN" b="0" dirty="0"/>
                    </a:p>
                  </a:txBody>
                  <a:tcPr/>
                </a:tc>
                <a:tc>
                  <a:txBody>
                    <a:bodyPr/>
                    <a:lstStyle/>
                    <a:p>
                      <a:r>
                        <a:rPr lang="en-US" b="0" dirty="0" smtClean="0"/>
                        <a:t>Output</a:t>
                      </a:r>
                    </a:p>
                    <a:p>
                      <a:endParaRPr lang="en-US" b="0" dirty="0" smtClean="0"/>
                    </a:p>
                    <a:p>
                      <a:r>
                        <a:rPr lang="en-US" b="0" dirty="0" smtClean="0"/>
                        <a:t>Print </a:t>
                      </a:r>
                      <a:r>
                        <a:rPr lang="en-US" b="0" dirty="0" err="1" smtClean="0"/>
                        <a:t>i</a:t>
                      </a:r>
                      <a:endParaRPr lang="en-IN" b="0" dirty="0" smtClean="0"/>
                    </a:p>
                    <a:p>
                      <a:endParaRPr lang="en-IN" b="0" dirty="0"/>
                    </a:p>
                  </a:txBody>
                  <a:tcPr/>
                </a:tc>
                <a:tc>
                  <a:txBody>
                    <a:bodyPr/>
                    <a:lstStyle/>
                    <a:p>
                      <a:r>
                        <a:rPr lang="en-US" b="0" dirty="0" smtClean="0"/>
                        <a:t>Increment</a:t>
                      </a:r>
                    </a:p>
                    <a:p>
                      <a:r>
                        <a:rPr lang="en-US" b="0" dirty="0" err="1" smtClean="0"/>
                        <a:t>i</a:t>
                      </a:r>
                      <a:r>
                        <a:rPr lang="en-US" b="0" dirty="0" smtClean="0"/>
                        <a:t>++</a:t>
                      </a:r>
                    </a:p>
                    <a:p>
                      <a:r>
                        <a:rPr lang="en-US" b="0" dirty="0" err="1" smtClean="0"/>
                        <a:t>i</a:t>
                      </a:r>
                      <a:r>
                        <a:rPr lang="en-US" b="0" dirty="0" smtClean="0"/>
                        <a:t>=i+1</a:t>
                      </a:r>
                      <a:endParaRPr lang="en-IN" b="0" dirty="0"/>
                    </a:p>
                  </a:txBody>
                  <a:tcPr/>
                </a:tc>
              </a:tr>
              <a:tr h="807720">
                <a:tc>
                  <a:txBody>
                    <a:bodyPr/>
                    <a:lstStyle/>
                    <a:p>
                      <a:r>
                        <a:rPr lang="en-US" dirty="0" err="1" smtClean="0"/>
                        <a:t>i</a:t>
                      </a:r>
                      <a:r>
                        <a:rPr lang="en-US" dirty="0" smtClean="0"/>
                        <a:t>=1</a:t>
                      </a:r>
                      <a:endParaRPr lang="en-IN" dirty="0"/>
                    </a:p>
                  </a:txBody>
                  <a:tcPr/>
                </a:tc>
                <a:tc>
                  <a:txBody>
                    <a:bodyPr/>
                    <a:lstStyle/>
                    <a:p>
                      <a:r>
                        <a:rPr lang="en-US" dirty="0" smtClean="0"/>
                        <a:t>1&lt;5(T)</a:t>
                      </a:r>
                      <a:endParaRPr lang="en-IN" dirty="0"/>
                    </a:p>
                  </a:txBody>
                  <a:tcPr/>
                </a:tc>
                <a:tc>
                  <a:txBody>
                    <a:bodyPr/>
                    <a:lstStyle/>
                    <a:p>
                      <a:r>
                        <a:rPr lang="en-US" dirty="0" smtClean="0"/>
                        <a:t>1</a:t>
                      </a:r>
                      <a:endParaRPr lang="en-IN" dirty="0"/>
                    </a:p>
                  </a:txBody>
                  <a:tcPr/>
                </a:tc>
                <a:tc>
                  <a:txBody>
                    <a:bodyPr/>
                    <a:lstStyle/>
                    <a:p>
                      <a:r>
                        <a:rPr lang="en-US" dirty="0" err="1" smtClean="0"/>
                        <a:t>i</a:t>
                      </a:r>
                      <a:r>
                        <a:rPr lang="en-US" dirty="0" smtClean="0"/>
                        <a:t>=1+1 = 2</a:t>
                      </a:r>
                      <a:endParaRPr lang="en-IN" dirty="0"/>
                    </a:p>
                  </a:txBody>
                  <a:tcPr/>
                </a:tc>
              </a:tr>
              <a:tr h="807720">
                <a:tc>
                  <a:txBody>
                    <a:bodyPr/>
                    <a:lstStyle/>
                    <a:p>
                      <a:r>
                        <a:rPr lang="en-US" dirty="0" err="1" smtClean="0"/>
                        <a:t>i</a:t>
                      </a:r>
                      <a:r>
                        <a:rPr lang="en-US" dirty="0" smtClean="0"/>
                        <a:t>=2</a:t>
                      </a:r>
                      <a:endParaRPr lang="en-IN" dirty="0"/>
                    </a:p>
                  </a:txBody>
                  <a:tcPr/>
                </a:tc>
                <a:tc>
                  <a:txBody>
                    <a:bodyPr/>
                    <a:lstStyle/>
                    <a:p>
                      <a:r>
                        <a:rPr lang="en-US" dirty="0" smtClean="0"/>
                        <a:t>2&lt;5(T)</a:t>
                      </a:r>
                      <a:endParaRPr lang="en-IN" dirty="0"/>
                    </a:p>
                  </a:txBody>
                  <a:tcPr/>
                </a:tc>
                <a:tc>
                  <a:txBody>
                    <a:bodyPr/>
                    <a:lstStyle/>
                    <a:p>
                      <a:r>
                        <a:rPr lang="en-US" dirty="0" smtClean="0"/>
                        <a:t>2</a:t>
                      </a:r>
                      <a:endParaRPr lang="en-IN" dirty="0"/>
                    </a:p>
                  </a:txBody>
                  <a:tcPr/>
                </a:tc>
                <a:tc>
                  <a:txBody>
                    <a:bodyPr/>
                    <a:lstStyle/>
                    <a:p>
                      <a:r>
                        <a:rPr lang="en-US" dirty="0" err="1" smtClean="0"/>
                        <a:t>i</a:t>
                      </a:r>
                      <a:r>
                        <a:rPr lang="en-US" dirty="0" smtClean="0"/>
                        <a:t>=2+1 = 3</a:t>
                      </a:r>
                      <a:endParaRPr lang="en-IN" dirty="0"/>
                    </a:p>
                  </a:txBody>
                  <a:tcPr/>
                </a:tc>
              </a:tr>
              <a:tr h="807720">
                <a:tc>
                  <a:txBody>
                    <a:bodyPr/>
                    <a:lstStyle/>
                    <a:p>
                      <a:r>
                        <a:rPr lang="en-US" dirty="0" err="1" smtClean="0"/>
                        <a:t>i</a:t>
                      </a:r>
                      <a:r>
                        <a:rPr lang="en-US" dirty="0" smtClean="0"/>
                        <a:t>=3</a:t>
                      </a:r>
                      <a:endParaRPr lang="en-IN" dirty="0"/>
                    </a:p>
                  </a:txBody>
                  <a:tcPr/>
                </a:tc>
                <a:tc>
                  <a:txBody>
                    <a:bodyPr/>
                    <a:lstStyle/>
                    <a:p>
                      <a:r>
                        <a:rPr lang="en-US" dirty="0" smtClean="0"/>
                        <a:t>3&lt;5 (T)</a:t>
                      </a:r>
                      <a:endParaRPr lang="en-IN" dirty="0"/>
                    </a:p>
                  </a:txBody>
                  <a:tcPr/>
                </a:tc>
                <a:tc>
                  <a:txBody>
                    <a:bodyPr/>
                    <a:lstStyle/>
                    <a:p>
                      <a:r>
                        <a:rPr lang="en-US" dirty="0" smtClean="0"/>
                        <a:t>3</a:t>
                      </a:r>
                      <a:endParaRPr lang="en-IN" dirty="0"/>
                    </a:p>
                  </a:txBody>
                  <a:tcPr/>
                </a:tc>
                <a:tc>
                  <a:txBody>
                    <a:bodyPr/>
                    <a:lstStyle/>
                    <a:p>
                      <a:r>
                        <a:rPr lang="en-US" dirty="0" err="1" smtClean="0"/>
                        <a:t>i</a:t>
                      </a:r>
                      <a:r>
                        <a:rPr lang="en-US" dirty="0" smtClean="0"/>
                        <a:t>=3+1 = 4</a:t>
                      </a:r>
                      <a:endParaRPr lang="en-IN" dirty="0"/>
                    </a:p>
                  </a:txBody>
                  <a:tcPr/>
                </a:tc>
              </a:tr>
              <a:tr h="807720">
                <a:tc>
                  <a:txBody>
                    <a:bodyPr/>
                    <a:lstStyle/>
                    <a:p>
                      <a:r>
                        <a:rPr lang="en-US" dirty="0" err="1" smtClean="0"/>
                        <a:t>i</a:t>
                      </a:r>
                      <a:r>
                        <a:rPr lang="en-US" dirty="0" smtClean="0"/>
                        <a:t>=4</a:t>
                      </a:r>
                    </a:p>
                    <a:p>
                      <a:endParaRPr lang="en-US" dirty="0" smtClean="0"/>
                    </a:p>
                    <a:p>
                      <a:r>
                        <a:rPr lang="en-US" dirty="0" err="1" smtClean="0"/>
                        <a:t>i</a:t>
                      </a:r>
                      <a:r>
                        <a:rPr lang="en-US" dirty="0" smtClean="0"/>
                        <a:t>=5</a:t>
                      </a:r>
                      <a:endParaRPr lang="en-IN" dirty="0"/>
                    </a:p>
                  </a:txBody>
                  <a:tcPr/>
                </a:tc>
                <a:tc>
                  <a:txBody>
                    <a:bodyPr/>
                    <a:lstStyle/>
                    <a:p>
                      <a:r>
                        <a:rPr lang="en-US" dirty="0" smtClean="0"/>
                        <a:t>4&lt;5 (T)</a:t>
                      </a:r>
                    </a:p>
                    <a:p>
                      <a:endParaRPr lang="en-US" dirty="0" smtClean="0"/>
                    </a:p>
                    <a:p>
                      <a:r>
                        <a:rPr lang="en-US" dirty="0" smtClean="0"/>
                        <a:t>5&lt;5 (F)</a:t>
                      </a:r>
                      <a:endParaRPr lang="en-IN" dirty="0"/>
                    </a:p>
                  </a:txBody>
                  <a:tcPr/>
                </a:tc>
                <a:tc>
                  <a:txBody>
                    <a:bodyPr/>
                    <a:lstStyle/>
                    <a:p>
                      <a:r>
                        <a:rPr lang="en-US" dirty="0" smtClean="0"/>
                        <a:t>4</a:t>
                      </a:r>
                      <a:endParaRPr lang="en-IN" dirty="0"/>
                    </a:p>
                  </a:txBody>
                  <a:tcPr/>
                </a:tc>
                <a:tc>
                  <a:txBody>
                    <a:bodyPr/>
                    <a:lstStyle/>
                    <a:p>
                      <a:r>
                        <a:rPr lang="en-US" dirty="0" err="1" smtClean="0"/>
                        <a:t>i</a:t>
                      </a:r>
                      <a:r>
                        <a:rPr lang="en-US" dirty="0" smtClean="0"/>
                        <a:t>=4+1 = 5</a:t>
                      </a:r>
                      <a:endParaRPr lang="en-IN" dirty="0"/>
                    </a:p>
                  </a:txBody>
                  <a:tcPr/>
                </a:tc>
              </a:tr>
            </a:tbl>
          </a:graphicData>
        </a:graphic>
      </p:graphicFrame>
    </p:spTree>
    <p:extLst>
      <p:ext uri="{BB962C8B-B14F-4D97-AF65-F5344CB8AC3E}">
        <p14:creationId xmlns:p14="http://schemas.microsoft.com/office/powerpoint/2010/main" val="15191357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pPr algn="ctr"/>
            <a:r>
              <a:rPr lang="en-US" sz="3200" dirty="0" smtClean="0">
                <a:latin typeface="Arial" panose="020B0604020202020204" pitchFamily="34" charset="0"/>
                <a:cs typeface="Arial" panose="020B0604020202020204" pitchFamily="34" charset="0"/>
              </a:rPr>
              <a:t>Pseudo code to print the number from 1 to n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normAutofit lnSpcReduction="10000"/>
          </a:bodyPr>
          <a:lstStyle/>
          <a:p>
            <a:pPr>
              <a:lnSpc>
                <a:spcPct val="150000"/>
              </a:lnSpc>
            </a:pPr>
            <a:r>
              <a:rPr lang="en-US" dirty="0"/>
              <a:t>BEGIN</a:t>
            </a:r>
            <a:endParaRPr lang="en-IN" dirty="0"/>
          </a:p>
          <a:p>
            <a:pPr>
              <a:lnSpc>
                <a:spcPct val="150000"/>
              </a:lnSpc>
            </a:pPr>
            <a:r>
              <a:rPr lang="en-US" dirty="0"/>
              <a:t>GET n</a:t>
            </a:r>
            <a:endParaRPr lang="en-IN" dirty="0"/>
          </a:p>
          <a:p>
            <a:pPr>
              <a:lnSpc>
                <a:spcPct val="150000"/>
              </a:lnSpc>
            </a:pPr>
            <a:r>
              <a:rPr lang="en-US" dirty="0"/>
              <a:t>INITIALIZE </a:t>
            </a:r>
            <a:r>
              <a:rPr lang="en-US" dirty="0" err="1"/>
              <a:t>i</a:t>
            </a:r>
            <a:r>
              <a:rPr lang="en-US" dirty="0"/>
              <a:t>=1</a:t>
            </a:r>
            <a:endParaRPr lang="en-IN" dirty="0"/>
          </a:p>
          <a:p>
            <a:pPr>
              <a:lnSpc>
                <a:spcPct val="150000"/>
              </a:lnSpc>
            </a:pPr>
            <a:r>
              <a:rPr lang="en-US" dirty="0"/>
              <a:t>FOR (</a:t>
            </a:r>
            <a:r>
              <a:rPr lang="en-US" dirty="0" err="1"/>
              <a:t>i</a:t>
            </a:r>
            <a:r>
              <a:rPr lang="en-US" dirty="0"/>
              <a:t>&lt;=n) DO</a:t>
            </a:r>
            <a:endParaRPr lang="en-IN" dirty="0"/>
          </a:p>
          <a:p>
            <a:pPr marL="365760" lvl="1" indent="0">
              <a:lnSpc>
                <a:spcPct val="150000"/>
              </a:lnSpc>
              <a:buNone/>
            </a:pPr>
            <a:r>
              <a:rPr lang="en-US" dirty="0" smtClean="0"/>
              <a:t> 	PRINT </a:t>
            </a:r>
            <a:r>
              <a:rPr lang="en-US" dirty="0" err="1"/>
              <a:t>i</a:t>
            </a:r>
            <a:endParaRPr lang="en-IN" dirty="0"/>
          </a:p>
          <a:p>
            <a:pPr marL="0" indent="0">
              <a:lnSpc>
                <a:spcPct val="150000"/>
              </a:lnSpc>
              <a:buNone/>
            </a:pPr>
            <a:r>
              <a:rPr lang="en-US" dirty="0" smtClean="0"/>
              <a:t>	</a:t>
            </a:r>
            <a:r>
              <a:rPr lang="en-US" dirty="0" err="1" smtClean="0"/>
              <a:t>i</a:t>
            </a:r>
            <a:r>
              <a:rPr lang="en-US" dirty="0" smtClean="0"/>
              <a:t>=i+1</a:t>
            </a:r>
            <a:endParaRPr lang="en-IN" dirty="0"/>
          </a:p>
          <a:p>
            <a:pPr>
              <a:lnSpc>
                <a:spcPct val="150000"/>
              </a:lnSpc>
            </a:pPr>
            <a:r>
              <a:rPr lang="en-US" dirty="0"/>
              <a:t>ENDFOR</a:t>
            </a:r>
            <a:endParaRPr lang="en-IN" dirty="0"/>
          </a:p>
          <a:p>
            <a:pPr>
              <a:lnSpc>
                <a:spcPct val="150000"/>
              </a:lnSpc>
            </a:pPr>
            <a:r>
              <a:rPr lang="en-US" dirty="0"/>
              <a:t>END</a:t>
            </a:r>
            <a:endParaRPr lang="en-IN" dirty="0"/>
          </a:p>
          <a:p>
            <a:endParaRPr lang="en-IN" dirty="0"/>
          </a:p>
        </p:txBody>
      </p:sp>
    </p:spTree>
    <p:extLst>
      <p:ext uri="{BB962C8B-B14F-4D97-AF65-F5344CB8AC3E}">
        <p14:creationId xmlns:p14="http://schemas.microsoft.com/office/powerpoint/2010/main" val="28557894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b="1" u="sng" dirty="0"/>
              <a:t>Recursions</a:t>
            </a:r>
            <a:endParaRPr lang="en-IN" dirty="0"/>
          </a:p>
        </p:txBody>
      </p:sp>
      <p:sp>
        <p:nvSpPr>
          <p:cNvPr id="3" name="Content Placeholder 2"/>
          <p:cNvSpPr>
            <a:spLocks noGrp="1"/>
          </p:cNvSpPr>
          <p:nvPr>
            <p:ph sz="quarter" idx="1"/>
          </p:nvPr>
        </p:nvSpPr>
        <p:spPr>
          <a:xfrm>
            <a:off x="457200" y="1219200"/>
            <a:ext cx="7924800" cy="5486400"/>
          </a:xfrm>
        </p:spPr>
        <p:txBody>
          <a:bodyPr/>
          <a:lstStyle/>
          <a:p>
            <a:pPr marL="0" indent="0">
              <a:buNone/>
            </a:pPr>
            <a:r>
              <a:rPr lang="en-US" b="1" u="sng" dirty="0"/>
              <a:t>Recursions:</a:t>
            </a:r>
            <a:endParaRPr lang="en-IN" dirty="0"/>
          </a:p>
          <a:p>
            <a:pPr algn="just">
              <a:lnSpc>
                <a:spcPct val="150000"/>
              </a:lnSpc>
            </a:pPr>
            <a:r>
              <a:rPr lang="en-US" sz="1800" dirty="0" smtClean="0">
                <a:latin typeface="Arial" panose="020B0604020202020204" pitchFamily="34" charset="0"/>
                <a:cs typeface="Arial" panose="020B0604020202020204" pitchFamily="34" charset="0"/>
              </a:rPr>
              <a:t>A </a:t>
            </a:r>
            <a:r>
              <a:rPr lang="en-US" sz="1800" dirty="0">
                <a:solidFill>
                  <a:srgbClr val="FF0000"/>
                </a:solidFill>
                <a:latin typeface="Arial" panose="020B0604020202020204" pitchFamily="34" charset="0"/>
                <a:cs typeface="Arial" panose="020B0604020202020204" pitchFamily="34" charset="0"/>
              </a:rPr>
              <a:t>function that calls itself </a:t>
            </a:r>
            <a:r>
              <a:rPr lang="en-US" sz="1800" dirty="0" smtClean="0">
                <a:solidFill>
                  <a:srgbClr val="FF0000"/>
                </a:solidFill>
                <a:latin typeface="Arial" panose="020B0604020202020204" pitchFamily="34" charset="0"/>
                <a:cs typeface="Arial" panose="020B0604020202020204" pitchFamily="34" charset="0"/>
              </a:rPr>
              <a:t>again and again </a:t>
            </a:r>
            <a:r>
              <a:rPr lang="en-US" sz="1800" dirty="0" smtClean="0">
                <a:latin typeface="Arial" panose="020B0604020202020204" pitchFamily="34" charset="0"/>
                <a:cs typeface="Arial" panose="020B0604020202020204" pitchFamily="34" charset="0"/>
              </a:rPr>
              <a:t>is </a:t>
            </a:r>
            <a:r>
              <a:rPr lang="en-US" sz="1800" dirty="0">
                <a:latin typeface="Arial" panose="020B0604020202020204" pitchFamily="34" charset="0"/>
                <a:cs typeface="Arial" panose="020B0604020202020204" pitchFamily="34" charset="0"/>
              </a:rPr>
              <a:t>known as recursion.</a:t>
            </a:r>
            <a:endParaRPr lang="en-IN" sz="1800" dirty="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Recursion </a:t>
            </a:r>
            <a:r>
              <a:rPr lang="en-US" sz="1800" dirty="0">
                <a:latin typeface="Arial" panose="020B0604020202020204" pitchFamily="34" charset="0"/>
                <a:cs typeface="Arial" panose="020B0604020202020204" pitchFamily="34" charset="0"/>
              </a:rPr>
              <a:t>is a process by which a function calls itself repeatedly until some specified condition has been satisfied.</a:t>
            </a:r>
            <a:endParaRPr lang="en-IN"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Recursion is a technique that solves a problem by solving a </a:t>
            </a:r>
            <a:r>
              <a:rPr lang="en-US" sz="1800" u="sng" dirty="0">
                <a:effectLst>
                  <a:outerShdw blurRad="38100" dist="38100" dir="2700000" algn="tl">
                    <a:srgbClr val="000000"/>
                  </a:outerShdw>
                </a:effectLst>
                <a:latin typeface="Arial" panose="020B0604020202020204" pitchFamily="34" charset="0"/>
                <a:cs typeface="Arial" panose="020B0604020202020204" pitchFamily="34" charset="0"/>
              </a:rPr>
              <a:t>smaller problem</a:t>
            </a:r>
            <a:r>
              <a:rPr lang="en-US" sz="1800" dirty="0">
                <a:latin typeface="Arial" panose="020B0604020202020204" pitchFamily="34" charset="0"/>
                <a:cs typeface="Arial" panose="020B0604020202020204" pitchFamily="34" charset="0"/>
              </a:rPr>
              <a:t> of the same </a:t>
            </a:r>
            <a:r>
              <a:rPr lang="en-US" sz="1800" dirty="0" smtClean="0">
                <a:latin typeface="Arial" panose="020B0604020202020204" pitchFamily="34" charset="0"/>
                <a:cs typeface="Arial" panose="020B0604020202020204" pitchFamily="34" charset="0"/>
              </a:rPr>
              <a:t>type</a:t>
            </a:r>
          </a:p>
          <a:p>
            <a:pPr algn="just">
              <a:lnSpc>
                <a:spcPct val="150000"/>
              </a:lnSpc>
            </a:pPr>
            <a:endParaRPr lang="en-US" sz="1800" dirty="0">
              <a:latin typeface="Arial" panose="020B0604020202020204" pitchFamily="34" charset="0"/>
              <a:cs typeface="Arial" panose="020B0604020202020204" pitchFamily="34" charset="0"/>
            </a:endParaRPr>
          </a:p>
          <a:p>
            <a:endParaRPr lang="en-IN" dirty="0"/>
          </a:p>
        </p:txBody>
      </p:sp>
      <p:pic>
        <p:nvPicPr>
          <p:cNvPr id="5" name="Picture 4"/>
          <p:cNvPicPr>
            <a:picLocks noChangeAspect="1"/>
          </p:cNvPicPr>
          <p:nvPr/>
        </p:nvPicPr>
        <p:blipFill>
          <a:blip r:embed="rId2"/>
          <a:stretch>
            <a:fillRect/>
          </a:stretch>
        </p:blipFill>
        <p:spPr>
          <a:xfrm>
            <a:off x="2762249" y="4114800"/>
            <a:ext cx="3946071" cy="2590800"/>
          </a:xfrm>
          <a:prstGeom prst="rect">
            <a:avLst/>
          </a:prstGeom>
        </p:spPr>
      </p:pic>
    </p:spTree>
    <p:extLst>
      <p:ext uri="{BB962C8B-B14F-4D97-AF65-F5344CB8AC3E}">
        <p14:creationId xmlns:p14="http://schemas.microsoft.com/office/powerpoint/2010/main" val="22211524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ctr"/>
            <a:r>
              <a:rPr lang="en-US" dirty="0" smtClean="0"/>
              <a:t>Recursion</a:t>
            </a:r>
            <a:endParaRPr lang="en-IN" dirty="0"/>
          </a:p>
        </p:txBody>
      </p:sp>
      <p:sp>
        <p:nvSpPr>
          <p:cNvPr id="3" name="Content Placeholder 2"/>
          <p:cNvSpPr>
            <a:spLocks noGrp="1"/>
          </p:cNvSpPr>
          <p:nvPr>
            <p:ph sz="quarter" idx="1"/>
          </p:nvPr>
        </p:nvSpPr>
        <p:spPr>
          <a:xfrm>
            <a:off x="152400" y="1066800"/>
            <a:ext cx="8534400" cy="5791200"/>
          </a:xfrm>
          <a:ln>
            <a:solidFill>
              <a:schemeClr val="accent1"/>
            </a:solidFill>
          </a:ln>
        </p:spPr>
        <p:txBody>
          <a:bodyPr>
            <a:normAutofit/>
          </a:bodyPr>
          <a:lstStyle/>
          <a:p>
            <a:pPr marL="0" indent="0">
              <a:buNone/>
            </a:pPr>
            <a:r>
              <a:rPr lang="en-US" dirty="0" smtClean="0">
                <a:solidFill>
                  <a:schemeClr val="accent1">
                    <a:lumMod val="75000"/>
                  </a:schemeClr>
                </a:solidFill>
              </a:rPr>
              <a:t>Main Function</a:t>
            </a:r>
          </a:p>
          <a:p>
            <a:pPr marL="0" indent="0">
              <a:buNone/>
            </a:pPr>
            <a:r>
              <a:rPr lang="en-US" dirty="0" smtClean="0"/>
              <a:t>		main()</a:t>
            </a:r>
          </a:p>
          <a:p>
            <a:pPr marL="0" indent="0">
              <a:buNone/>
            </a:pPr>
            <a:r>
              <a:rPr lang="en-US" dirty="0" smtClean="0"/>
              <a:t>		{</a:t>
            </a:r>
          </a:p>
          <a:p>
            <a:pPr marL="0" indent="0">
              <a:buNone/>
            </a:pPr>
            <a:r>
              <a:rPr lang="en-US" dirty="0" smtClean="0"/>
              <a:t>     			 recursion();      </a:t>
            </a:r>
            <a:r>
              <a:rPr lang="en-US" dirty="0" smtClean="0">
                <a:solidFill>
                  <a:srgbClr val="FF0000"/>
                </a:solidFill>
              </a:rPr>
              <a:t>calling function</a:t>
            </a:r>
          </a:p>
          <a:p>
            <a:pPr marL="0" indent="0">
              <a:buNone/>
            </a:pPr>
            <a:r>
              <a:rPr lang="en-US" dirty="0" smtClean="0"/>
              <a:t>		}</a:t>
            </a:r>
          </a:p>
          <a:p>
            <a:pPr marL="0" indent="0">
              <a:buNone/>
            </a:pPr>
            <a:r>
              <a:rPr lang="en-US" b="1" dirty="0" smtClean="0">
                <a:solidFill>
                  <a:schemeClr val="accent1">
                    <a:lumMod val="75000"/>
                  </a:schemeClr>
                </a:solidFill>
              </a:rPr>
              <a:t>Sub function</a:t>
            </a:r>
          </a:p>
          <a:p>
            <a:pPr marL="0" indent="0">
              <a:buNone/>
            </a:pPr>
            <a:r>
              <a:rPr lang="en-US" dirty="0" smtClean="0"/>
              <a:t>		recursion()                         </a:t>
            </a:r>
            <a:r>
              <a:rPr lang="en-US" dirty="0" smtClean="0">
                <a:solidFill>
                  <a:srgbClr val="FF0000"/>
                </a:solidFill>
              </a:rPr>
              <a:t>Called function</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recursion();</a:t>
            </a:r>
          </a:p>
          <a:p>
            <a:pPr marL="0" indent="0">
              <a:buNone/>
            </a:pPr>
            <a:r>
              <a:rPr lang="en-US" dirty="0"/>
              <a:t>	</a:t>
            </a:r>
            <a:r>
              <a:rPr lang="en-US" dirty="0" smtClean="0"/>
              <a:t>		….. </a:t>
            </a:r>
          </a:p>
          <a:p>
            <a:pPr marL="0" indent="0">
              <a:buNone/>
            </a:pPr>
            <a:r>
              <a:rPr lang="en-US" dirty="0" smtClean="0"/>
              <a:t>		}</a:t>
            </a:r>
            <a:endParaRPr lang="en-IN" dirty="0"/>
          </a:p>
        </p:txBody>
      </p:sp>
      <p:cxnSp>
        <p:nvCxnSpPr>
          <p:cNvPr id="5" name="Straight Arrow Connector 4"/>
          <p:cNvCxnSpPr/>
          <p:nvPr/>
        </p:nvCxnSpPr>
        <p:spPr>
          <a:xfrm flipH="1">
            <a:off x="4724400" y="2743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181600" y="3957637"/>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38200" y="2743200"/>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38200" y="27432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8200" y="3957637"/>
            <a:ext cx="1143000"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2000" y="5791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019675" y="3957637"/>
            <a:ext cx="9525" cy="1833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57600" y="3957637"/>
            <a:ext cx="1362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886200" y="6248400"/>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153400" y="3048000"/>
            <a:ext cx="0" cy="3198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19600" y="3014662"/>
            <a:ext cx="3733802" cy="1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074" y="2259568"/>
            <a:ext cx="1000126" cy="369332"/>
          </a:xfrm>
          <a:prstGeom prst="rect">
            <a:avLst/>
          </a:prstGeom>
          <a:noFill/>
        </p:spPr>
        <p:txBody>
          <a:bodyPr wrap="square" rtlCol="0">
            <a:spAutoFit/>
          </a:bodyPr>
          <a:lstStyle/>
          <a:p>
            <a:r>
              <a:rPr lang="en-US" dirty="0" smtClean="0">
                <a:solidFill>
                  <a:srgbClr val="00B050"/>
                </a:solidFill>
              </a:rPr>
              <a:t>Step 1</a:t>
            </a:r>
            <a:endParaRPr lang="en-IN" dirty="0">
              <a:solidFill>
                <a:srgbClr val="00B050"/>
              </a:solidFill>
            </a:endParaRPr>
          </a:p>
        </p:txBody>
      </p:sp>
      <p:sp>
        <p:nvSpPr>
          <p:cNvPr id="24" name="TextBox 23"/>
          <p:cNvSpPr txBox="1"/>
          <p:nvPr/>
        </p:nvSpPr>
        <p:spPr>
          <a:xfrm>
            <a:off x="5019675" y="5008602"/>
            <a:ext cx="1000126" cy="369332"/>
          </a:xfrm>
          <a:prstGeom prst="rect">
            <a:avLst/>
          </a:prstGeom>
          <a:noFill/>
        </p:spPr>
        <p:txBody>
          <a:bodyPr wrap="square" rtlCol="0">
            <a:spAutoFit/>
          </a:bodyPr>
          <a:lstStyle/>
          <a:p>
            <a:r>
              <a:rPr lang="en-US" dirty="0" smtClean="0">
                <a:solidFill>
                  <a:srgbClr val="00B050"/>
                </a:solidFill>
              </a:rPr>
              <a:t>Step 2</a:t>
            </a:r>
            <a:endParaRPr lang="en-IN" dirty="0">
              <a:solidFill>
                <a:srgbClr val="00B050"/>
              </a:solidFill>
            </a:endParaRPr>
          </a:p>
        </p:txBody>
      </p:sp>
      <p:sp>
        <p:nvSpPr>
          <p:cNvPr id="25" name="TextBox 24"/>
          <p:cNvSpPr txBox="1"/>
          <p:nvPr/>
        </p:nvSpPr>
        <p:spPr>
          <a:xfrm>
            <a:off x="6653212" y="6242328"/>
            <a:ext cx="1000126" cy="369332"/>
          </a:xfrm>
          <a:prstGeom prst="rect">
            <a:avLst/>
          </a:prstGeom>
          <a:noFill/>
        </p:spPr>
        <p:txBody>
          <a:bodyPr wrap="square" rtlCol="0">
            <a:spAutoFit/>
          </a:bodyPr>
          <a:lstStyle/>
          <a:p>
            <a:r>
              <a:rPr lang="en-US" dirty="0" smtClean="0">
                <a:solidFill>
                  <a:srgbClr val="00B050"/>
                </a:solidFill>
              </a:rPr>
              <a:t>Step 3</a:t>
            </a:r>
            <a:endParaRPr lang="en-IN" dirty="0">
              <a:solidFill>
                <a:srgbClr val="00B050"/>
              </a:solidFill>
            </a:endParaRPr>
          </a:p>
        </p:txBody>
      </p:sp>
    </p:spTree>
    <p:extLst>
      <p:ext uri="{BB962C8B-B14F-4D97-AF65-F5344CB8AC3E}">
        <p14:creationId xmlns:p14="http://schemas.microsoft.com/office/powerpoint/2010/main" val="3938746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pPr algn="ctr"/>
            <a:r>
              <a:rPr lang="en-US" sz="2400" dirty="0" smtClean="0">
                <a:latin typeface="Arial" panose="020B0604020202020204" pitchFamily="34" charset="0"/>
                <a:cs typeface="Arial" panose="020B0604020202020204" pitchFamily="34" charset="0"/>
              </a:rPr>
              <a:t>Logic</a:t>
            </a:r>
            <a:r>
              <a:rPr lang="en-US" sz="2400" dirty="0" smtClean="0"/>
              <a:t> to find factorial of n number </a:t>
            </a:r>
            <a:endParaRPr lang="en-IN" sz="2400" dirty="0"/>
          </a:p>
        </p:txBody>
      </p:sp>
      <p:sp>
        <p:nvSpPr>
          <p:cNvPr id="3" name="Content Placeholder 2"/>
          <p:cNvSpPr>
            <a:spLocks noGrp="1"/>
          </p:cNvSpPr>
          <p:nvPr>
            <p:ph sz="quarter" idx="1"/>
          </p:nvPr>
        </p:nvSpPr>
        <p:spPr>
          <a:xfrm>
            <a:off x="228600" y="1143000"/>
            <a:ext cx="7467600" cy="4873752"/>
          </a:xfrm>
        </p:spPr>
        <p:txBody>
          <a:bodyPr/>
          <a:lstStyle/>
          <a:p>
            <a:r>
              <a:rPr lang="en-US" sz="2000" dirty="0" smtClean="0">
                <a:solidFill>
                  <a:srgbClr val="FF0000"/>
                </a:solidFill>
                <a:latin typeface="Arial" panose="020B0604020202020204" pitchFamily="34" charset="0"/>
                <a:cs typeface="Arial" panose="020B0604020202020204" pitchFamily="34" charset="0"/>
              </a:rPr>
              <a:t>5! = 5*4*3*2*1 =120</a:t>
            </a:r>
          </a:p>
          <a:p>
            <a:pPr>
              <a:lnSpc>
                <a:spcPct val="150000"/>
              </a:lnSpc>
            </a:pPr>
            <a:r>
              <a:rPr lang="en-US" sz="2000" dirty="0" smtClean="0">
                <a:solidFill>
                  <a:srgbClr val="FF0000"/>
                </a:solidFill>
                <a:latin typeface="Arial" panose="020B0604020202020204" pitchFamily="34" charset="0"/>
                <a:cs typeface="Arial" panose="020B0604020202020204" pitchFamily="34" charset="0"/>
              </a:rPr>
              <a:t>Logic to find factorial using for loop</a:t>
            </a:r>
          </a:p>
          <a:p>
            <a:pPr>
              <a:lnSpc>
                <a:spcPct val="150000"/>
              </a:lnSpc>
            </a:pPr>
            <a:r>
              <a:rPr lang="en-US" sz="2000" dirty="0" smtClean="0">
                <a:latin typeface="Arial" panose="020B0604020202020204" pitchFamily="34" charset="0"/>
                <a:cs typeface="Arial" panose="020B0604020202020204" pitchFamily="34" charset="0"/>
              </a:rPr>
              <a:t>5! = 5*4*3*2*1 </a:t>
            </a:r>
          </a:p>
          <a:p>
            <a:pPr marL="0" indent="0">
              <a:lnSpc>
                <a:spcPct val="150000"/>
              </a:lnSpc>
              <a:buNone/>
            </a:pPr>
            <a:r>
              <a:rPr lang="en-US" sz="2000" dirty="0" smtClean="0">
                <a:latin typeface="Arial" panose="020B0604020202020204" pitchFamily="34" charset="0"/>
                <a:cs typeface="Arial" panose="020B0604020202020204" pitchFamily="34" charset="0"/>
              </a:rPr>
              <a:t>Fact =1</a:t>
            </a:r>
          </a:p>
          <a:p>
            <a:pPr>
              <a:lnSpc>
                <a:spcPct val="150000"/>
              </a:lnSpc>
            </a:pPr>
            <a:r>
              <a:rPr lang="en-US" sz="2000" dirty="0" smtClean="0">
                <a:latin typeface="Arial" panose="020B0604020202020204" pitchFamily="34" charset="0"/>
                <a:cs typeface="Arial" panose="020B0604020202020204" pitchFamily="34" charset="0"/>
              </a:rPr>
              <a:t>For (</a:t>
            </a:r>
            <a:r>
              <a:rPr lang="en-US" sz="2000" dirty="0" err="1" smtClean="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=1;i&lt;=n; </a:t>
            </a:r>
            <a:r>
              <a:rPr lang="en-US" sz="2000" dirty="0" err="1" smtClean="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a:t>
            </a:r>
          </a:p>
          <a:p>
            <a:pPr marL="0" indent="0">
              <a:lnSpc>
                <a:spcPct val="150000"/>
              </a:lnSpc>
              <a:buNone/>
            </a:pPr>
            <a:r>
              <a:rPr lang="en-US" sz="2000" dirty="0" smtClean="0">
                <a:latin typeface="Arial" panose="020B0604020202020204" pitchFamily="34" charset="0"/>
                <a:cs typeface="Arial" panose="020B0604020202020204" pitchFamily="34" charset="0"/>
              </a:rPr>
              <a:t>        {</a:t>
            </a:r>
          </a:p>
          <a:p>
            <a:pPr marL="0" indent="0">
              <a:lnSpc>
                <a:spcPct val="150000"/>
              </a:lnSpc>
              <a:buNone/>
            </a:pPr>
            <a:r>
              <a:rPr lang="en-US" sz="2000" dirty="0" smtClean="0">
                <a:latin typeface="Arial" panose="020B0604020202020204" pitchFamily="34" charset="0"/>
                <a:cs typeface="Arial" panose="020B0604020202020204" pitchFamily="34" charset="0"/>
              </a:rPr>
              <a:t>                fact = fact*</a:t>
            </a:r>
            <a:r>
              <a:rPr lang="en-US" sz="2000" dirty="0" err="1" smtClean="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a:t>
            </a:r>
          </a:p>
          <a:p>
            <a:pPr marL="0" indent="0">
              <a:lnSpc>
                <a:spcPct val="150000"/>
              </a:lnSpc>
              <a:buNone/>
            </a:pPr>
            <a:r>
              <a:rPr lang="en-US" sz="2000" dirty="0" smtClean="0">
                <a:latin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22079190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467600" cy="411162"/>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Example for factorial using for loop</a:t>
            </a:r>
            <a:endParaRPr lang="en-IN" dirty="0"/>
          </a:p>
        </p:txBody>
      </p:sp>
      <p:sp>
        <p:nvSpPr>
          <p:cNvPr id="3" name="Content Placeholder 2"/>
          <p:cNvSpPr>
            <a:spLocks noGrp="1"/>
          </p:cNvSpPr>
          <p:nvPr>
            <p:ph sz="quarter" idx="1"/>
          </p:nvPr>
        </p:nvSpPr>
        <p:spPr>
          <a:xfrm>
            <a:off x="304800" y="411162"/>
            <a:ext cx="8458200" cy="4949952"/>
          </a:xfrm>
        </p:spPr>
        <p:txBody>
          <a:bodyPr>
            <a:normAutofit/>
          </a:bodyPr>
          <a:lstStyle/>
          <a:p>
            <a:pPr marL="0" indent="0">
              <a:buNone/>
            </a:pPr>
            <a:r>
              <a:rPr lang="en-US" sz="1800" dirty="0" smtClean="0">
                <a:solidFill>
                  <a:srgbClr val="FF0000"/>
                </a:solidFill>
              </a:rPr>
              <a:t>for(</a:t>
            </a:r>
            <a:r>
              <a:rPr lang="en-US" sz="1800" dirty="0" err="1" smtClean="0">
                <a:solidFill>
                  <a:srgbClr val="FF0000"/>
                </a:solidFill>
              </a:rPr>
              <a:t>i</a:t>
            </a:r>
            <a:r>
              <a:rPr lang="en-US" sz="1800" dirty="0" smtClean="0">
                <a:solidFill>
                  <a:srgbClr val="FF0000"/>
                </a:solidFill>
              </a:rPr>
              <a:t>=1;i&lt;n; </a:t>
            </a:r>
            <a:r>
              <a:rPr lang="en-US" sz="1800" dirty="0" err="1" smtClean="0">
                <a:solidFill>
                  <a:srgbClr val="FF0000"/>
                </a:solidFill>
              </a:rPr>
              <a:t>i</a:t>
            </a:r>
            <a:r>
              <a:rPr lang="en-US" sz="1800" dirty="0" smtClean="0">
                <a:solidFill>
                  <a:srgbClr val="FF0000"/>
                </a:solidFill>
              </a:rPr>
              <a:t>++){</a:t>
            </a:r>
          </a:p>
          <a:p>
            <a:pPr marL="0" indent="0">
              <a:buNone/>
            </a:pPr>
            <a:r>
              <a:rPr lang="en-US" sz="1800" dirty="0" smtClean="0">
                <a:solidFill>
                  <a:srgbClr val="FF0000"/>
                </a:solidFill>
              </a:rPr>
              <a:t>Fact = fact*</a:t>
            </a:r>
            <a:r>
              <a:rPr lang="en-US" sz="1800" dirty="0" err="1" smtClean="0">
                <a:solidFill>
                  <a:srgbClr val="FF0000"/>
                </a:solidFill>
              </a:rPr>
              <a:t>i</a:t>
            </a:r>
            <a:r>
              <a:rPr lang="en-US" sz="1800" dirty="0" smtClean="0">
                <a:solidFill>
                  <a:srgbClr val="FF0000"/>
                </a:solidFill>
              </a:rPr>
              <a:t>; }</a:t>
            </a:r>
          </a:p>
          <a:p>
            <a:pPr marL="0" indent="0">
              <a:buNone/>
            </a:pPr>
            <a:endParaRPr lang="en-US" sz="1800" dirty="0" smtClean="0"/>
          </a:p>
          <a:p>
            <a:pPr marL="0" indent="0">
              <a:buNone/>
            </a:pPr>
            <a:endParaRPr lang="en-US" sz="1800" dirty="0" smtClean="0"/>
          </a:p>
          <a:p>
            <a:pPr marL="0" indent="0">
              <a:buNone/>
            </a:pPr>
            <a:endParaRPr lang="en-IN" sz="1800" dirty="0"/>
          </a:p>
        </p:txBody>
      </p:sp>
      <p:graphicFrame>
        <p:nvGraphicFramePr>
          <p:cNvPr id="4" name="Table 3"/>
          <p:cNvGraphicFramePr>
            <a:graphicFrameLocks noGrp="1"/>
          </p:cNvGraphicFramePr>
          <p:nvPr>
            <p:extLst/>
          </p:nvPr>
        </p:nvGraphicFramePr>
        <p:xfrm>
          <a:off x="304800" y="1143000"/>
          <a:ext cx="8229600" cy="4043680"/>
        </p:xfrm>
        <a:graphic>
          <a:graphicData uri="http://schemas.openxmlformats.org/drawingml/2006/table">
            <a:tbl>
              <a:tblPr firstRow="1" bandRow="1">
                <a:tableStyleId>{5C22544A-7EE6-4342-B048-85BDC9FD1C3A}</a:tableStyleId>
              </a:tblPr>
              <a:tblGrid>
                <a:gridCol w="914400"/>
                <a:gridCol w="990600"/>
                <a:gridCol w="1143000"/>
                <a:gridCol w="1828800"/>
                <a:gridCol w="1066800"/>
                <a:gridCol w="2286000"/>
              </a:tblGrid>
              <a:tr h="622300">
                <a:tc>
                  <a:txBody>
                    <a:bodyPr/>
                    <a:lstStyle/>
                    <a:p>
                      <a:r>
                        <a:rPr lang="en-US" dirty="0" smtClean="0"/>
                        <a:t>Step </a:t>
                      </a:r>
                      <a:endParaRPr lang="en-IN" dirty="0"/>
                    </a:p>
                  </a:txBody>
                  <a:tcPr/>
                </a:tc>
                <a:tc>
                  <a:txBody>
                    <a:bodyPr/>
                    <a:lstStyle/>
                    <a:p>
                      <a:r>
                        <a:rPr lang="en-US" dirty="0" err="1" smtClean="0"/>
                        <a:t>i</a:t>
                      </a:r>
                      <a:r>
                        <a:rPr lang="en-US" dirty="0" smtClean="0"/>
                        <a:t>=1</a:t>
                      </a:r>
                      <a:endParaRPr lang="en-IN" dirty="0"/>
                    </a:p>
                  </a:txBody>
                  <a:tcPr/>
                </a:tc>
                <a:tc>
                  <a:txBody>
                    <a:bodyPr/>
                    <a:lstStyle/>
                    <a:p>
                      <a:r>
                        <a:rPr lang="en-US" dirty="0" err="1" smtClean="0"/>
                        <a:t>i</a:t>
                      </a:r>
                      <a:r>
                        <a:rPr lang="en-US" dirty="0" smtClean="0"/>
                        <a:t>&lt;=n</a:t>
                      </a:r>
                      <a:endParaRPr lang="en-IN" dirty="0"/>
                    </a:p>
                  </a:txBody>
                  <a:tcPr/>
                </a:tc>
                <a:tc>
                  <a:txBody>
                    <a:bodyPr/>
                    <a:lstStyle/>
                    <a:p>
                      <a:r>
                        <a:rPr lang="en-US" dirty="0" smtClean="0"/>
                        <a:t>Fact=fact*</a:t>
                      </a:r>
                      <a:r>
                        <a:rPr lang="en-US" dirty="0" err="1" smtClean="0"/>
                        <a:t>i</a:t>
                      </a:r>
                      <a:endParaRPr lang="en-IN" dirty="0"/>
                    </a:p>
                  </a:txBody>
                  <a:tcPr/>
                </a:tc>
                <a:tc>
                  <a:txBody>
                    <a:bodyPr/>
                    <a:lstStyle/>
                    <a:p>
                      <a:r>
                        <a:rPr lang="en-US" dirty="0" err="1" smtClean="0"/>
                        <a:t>ouput</a:t>
                      </a:r>
                      <a:endParaRPr lang="en-IN" dirty="0"/>
                    </a:p>
                  </a:txBody>
                  <a:tcPr/>
                </a:tc>
                <a:tc>
                  <a:txBody>
                    <a:bodyPr/>
                    <a:lstStyle/>
                    <a:p>
                      <a:r>
                        <a:rPr lang="en-US" dirty="0" err="1" smtClean="0"/>
                        <a:t>i</a:t>
                      </a:r>
                      <a:r>
                        <a:rPr lang="en-US" dirty="0" smtClean="0"/>
                        <a:t>++</a:t>
                      </a:r>
                    </a:p>
                    <a:p>
                      <a:endParaRPr lang="en-US" dirty="0" smtClean="0"/>
                    </a:p>
                    <a:p>
                      <a:r>
                        <a:rPr lang="en-US" dirty="0" err="1" smtClean="0"/>
                        <a:t>i</a:t>
                      </a:r>
                      <a:r>
                        <a:rPr lang="en-US" dirty="0" smtClean="0"/>
                        <a:t>=i+1</a:t>
                      </a:r>
                      <a:endParaRPr lang="en-IN" dirty="0"/>
                    </a:p>
                  </a:txBody>
                  <a:tcPr/>
                </a:tc>
              </a:tr>
              <a:tr h="622300">
                <a:tc>
                  <a:txBody>
                    <a:bodyPr/>
                    <a:lstStyle/>
                    <a:p>
                      <a:r>
                        <a:rPr lang="en-US" dirty="0" smtClean="0"/>
                        <a:t>1</a:t>
                      </a:r>
                      <a:endParaRPr lang="en-IN" dirty="0"/>
                    </a:p>
                  </a:txBody>
                  <a:tcPr/>
                </a:tc>
                <a:tc>
                  <a:txBody>
                    <a:bodyPr/>
                    <a:lstStyle/>
                    <a:p>
                      <a:r>
                        <a:rPr lang="en-US" smtClean="0"/>
                        <a:t>i=1</a:t>
                      </a:r>
                      <a:endParaRPr lang="en-IN" dirty="0"/>
                    </a:p>
                  </a:txBody>
                  <a:tcPr/>
                </a:tc>
                <a:tc>
                  <a:txBody>
                    <a:bodyPr/>
                    <a:lstStyle/>
                    <a:p>
                      <a:r>
                        <a:rPr lang="en-US" smtClean="0"/>
                        <a:t>1&lt;=5 (T)</a:t>
                      </a:r>
                      <a:endParaRPr lang="en-IN" dirty="0"/>
                    </a:p>
                  </a:txBody>
                  <a:tcPr/>
                </a:tc>
                <a:tc>
                  <a:txBody>
                    <a:bodyPr/>
                    <a:lstStyle/>
                    <a:p>
                      <a:r>
                        <a:rPr lang="en-US" smtClean="0"/>
                        <a:t>Fact=1*1= 1</a:t>
                      </a:r>
                      <a:endParaRPr lang="en-IN" dirty="0"/>
                    </a:p>
                  </a:txBody>
                  <a:tcPr/>
                </a:tc>
                <a:tc>
                  <a:txBody>
                    <a:bodyPr/>
                    <a:lstStyle/>
                    <a:p>
                      <a:r>
                        <a:rPr lang="en-US" smtClean="0"/>
                        <a:t>1</a:t>
                      </a:r>
                      <a:endParaRPr lang="en-IN" dirty="0"/>
                    </a:p>
                  </a:txBody>
                  <a:tcPr/>
                </a:tc>
                <a:tc>
                  <a:txBody>
                    <a:bodyPr/>
                    <a:lstStyle/>
                    <a:p>
                      <a:r>
                        <a:rPr lang="en-US" smtClean="0"/>
                        <a:t>i=1+1 =2</a:t>
                      </a:r>
                      <a:endParaRPr lang="en-IN" dirty="0"/>
                    </a:p>
                  </a:txBody>
                  <a:tcPr/>
                </a:tc>
              </a:tr>
              <a:tr h="622300">
                <a:tc>
                  <a:txBody>
                    <a:bodyPr/>
                    <a:lstStyle/>
                    <a:p>
                      <a:r>
                        <a:rPr lang="en-US" dirty="0" smtClean="0"/>
                        <a:t>2</a:t>
                      </a:r>
                      <a:endParaRPr lang="en-IN" dirty="0"/>
                    </a:p>
                  </a:txBody>
                  <a:tcPr/>
                </a:tc>
                <a:tc>
                  <a:txBody>
                    <a:bodyPr/>
                    <a:lstStyle/>
                    <a:p>
                      <a:r>
                        <a:rPr lang="en-US" smtClean="0"/>
                        <a:t>i=2</a:t>
                      </a:r>
                      <a:endParaRPr lang="en-IN" dirty="0"/>
                    </a:p>
                  </a:txBody>
                  <a:tcPr/>
                </a:tc>
                <a:tc>
                  <a:txBody>
                    <a:bodyPr/>
                    <a:lstStyle/>
                    <a:p>
                      <a:r>
                        <a:rPr lang="en-US" smtClean="0"/>
                        <a:t>2&lt;=5(T)</a:t>
                      </a:r>
                      <a:endParaRPr lang="en-IN" dirty="0"/>
                    </a:p>
                  </a:txBody>
                  <a:tcPr/>
                </a:tc>
                <a:tc>
                  <a:txBody>
                    <a:bodyPr/>
                    <a:lstStyle/>
                    <a:p>
                      <a:r>
                        <a:rPr lang="en-US" smtClean="0"/>
                        <a:t>Fact=1*2 = 2</a:t>
                      </a:r>
                      <a:endParaRPr lang="en-IN" dirty="0"/>
                    </a:p>
                  </a:txBody>
                  <a:tcPr/>
                </a:tc>
                <a:tc>
                  <a:txBody>
                    <a:bodyPr/>
                    <a:lstStyle/>
                    <a:p>
                      <a:r>
                        <a:rPr lang="en-US" smtClean="0"/>
                        <a:t>2</a:t>
                      </a:r>
                      <a:endParaRPr lang="en-IN" dirty="0"/>
                    </a:p>
                  </a:txBody>
                  <a:tcPr/>
                </a:tc>
                <a:tc>
                  <a:txBody>
                    <a:bodyPr/>
                    <a:lstStyle/>
                    <a:p>
                      <a:r>
                        <a:rPr lang="en-US" smtClean="0"/>
                        <a:t>i=2+1=3</a:t>
                      </a:r>
                      <a:endParaRPr lang="en-IN" dirty="0"/>
                    </a:p>
                  </a:txBody>
                  <a:tcPr/>
                </a:tc>
              </a:tr>
              <a:tr h="622300">
                <a:tc>
                  <a:txBody>
                    <a:bodyPr/>
                    <a:lstStyle/>
                    <a:p>
                      <a:r>
                        <a:rPr lang="en-US" dirty="0" smtClean="0"/>
                        <a:t>3</a:t>
                      </a:r>
                      <a:endParaRPr lang="en-IN" dirty="0"/>
                    </a:p>
                  </a:txBody>
                  <a:tcPr/>
                </a:tc>
                <a:tc>
                  <a:txBody>
                    <a:bodyPr/>
                    <a:lstStyle/>
                    <a:p>
                      <a:r>
                        <a:rPr lang="en-US" smtClean="0"/>
                        <a:t>i=3</a:t>
                      </a:r>
                      <a:endParaRPr lang="en-IN" dirty="0"/>
                    </a:p>
                  </a:txBody>
                  <a:tcPr/>
                </a:tc>
                <a:tc>
                  <a:txBody>
                    <a:bodyPr/>
                    <a:lstStyle/>
                    <a:p>
                      <a:r>
                        <a:rPr lang="en-US" smtClean="0"/>
                        <a:t>3&lt;=5(T)</a:t>
                      </a:r>
                      <a:endParaRPr lang="en-IN" dirty="0"/>
                    </a:p>
                  </a:txBody>
                  <a:tcPr/>
                </a:tc>
                <a:tc>
                  <a:txBody>
                    <a:bodyPr/>
                    <a:lstStyle/>
                    <a:p>
                      <a:r>
                        <a:rPr lang="en-US" smtClean="0"/>
                        <a:t>Fact=2*3=6</a:t>
                      </a:r>
                      <a:endParaRPr lang="en-IN" dirty="0"/>
                    </a:p>
                  </a:txBody>
                  <a:tcPr/>
                </a:tc>
                <a:tc>
                  <a:txBody>
                    <a:bodyPr/>
                    <a:lstStyle/>
                    <a:p>
                      <a:r>
                        <a:rPr lang="en-US" smtClean="0"/>
                        <a:t>6</a:t>
                      </a:r>
                      <a:endParaRPr lang="en-IN" dirty="0"/>
                    </a:p>
                  </a:txBody>
                  <a:tcPr/>
                </a:tc>
                <a:tc>
                  <a:txBody>
                    <a:bodyPr/>
                    <a:lstStyle/>
                    <a:p>
                      <a:r>
                        <a:rPr lang="en-US" smtClean="0"/>
                        <a:t>i=3+1 =4</a:t>
                      </a:r>
                      <a:endParaRPr lang="en-IN" dirty="0"/>
                    </a:p>
                  </a:txBody>
                  <a:tcPr/>
                </a:tc>
              </a:tr>
              <a:tr h="622300">
                <a:tc>
                  <a:txBody>
                    <a:bodyPr/>
                    <a:lstStyle/>
                    <a:p>
                      <a:r>
                        <a:rPr lang="en-US" dirty="0" smtClean="0"/>
                        <a:t>4</a:t>
                      </a:r>
                      <a:endParaRPr lang="en-IN" dirty="0"/>
                    </a:p>
                  </a:txBody>
                  <a:tcPr/>
                </a:tc>
                <a:tc>
                  <a:txBody>
                    <a:bodyPr/>
                    <a:lstStyle/>
                    <a:p>
                      <a:r>
                        <a:rPr lang="en-US" smtClean="0"/>
                        <a:t>i=4</a:t>
                      </a:r>
                      <a:endParaRPr lang="en-IN" dirty="0"/>
                    </a:p>
                  </a:txBody>
                  <a:tcPr/>
                </a:tc>
                <a:tc>
                  <a:txBody>
                    <a:bodyPr/>
                    <a:lstStyle/>
                    <a:p>
                      <a:r>
                        <a:rPr lang="en-US" smtClean="0"/>
                        <a:t>4&lt;=5(T)</a:t>
                      </a:r>
                      <a:endParaRPr lang="en-IN" dirty="0"/>
                    </a:p>
                  </a:txBody>
                  <a:tcPr/>
                </a:tc>
                <a:tc>
                  <a:txBody>
                    <a:bodyPr/>
                    <a:lstStyle/>
                    <a:p>
                      <a:r>
                        <a:rPr lang="en-US" smtClean="0"/>
                        <a:t>Fact=6*4=24</a:t>
                      </a:r>
                      <a:endParaRPr lang="en-IN" dirty="0"/>
                    </a:p>
                  </a:txBody>
                  <a:tcPr/>
                </a:tc>
                <a:tc>
                  <a:txBody>
                    <a:bodyPr/>
                    <a:lstStyle/>
                    <a:p>
                      <a:r>
                        <a:rPr lang="en-US" smtClean="0"/>
                        <a:t>24</a:t>
                      </a:r>
                      <a:endParaRPr lang="en-IN" dirty="0"/>
                    </a:p>
                  </a:txBody>
                  <a:tcPr/>
                </a:tc>
                <a:tc>
                  <a:txBody>
                    <a:bodyPr/>
                    <a:lstStyle/>
                    <a:p>
                      <a:r>
                        <a:rPr lang="en-US" smtClean="0"/>
                        <a:t>i=4+1=5</a:t>
                      </a:r>
                      <a:endParaRPr lang="en-IN" dirty="0"/>
                    </a:p>
                  </a:txBody>
                  <a:tcPr/>
                </a:tc>
              </a:tr>
              <a:tr h="622300">
                <a:tc>
                  <a:txBody>
                    <a:bodyPr/>
                    <a:lstStyle/>
                    <a:p>
                      <a:r>
                        <a:rPr lang="en-US" dirty="0" smtClean="0"/>
                        <a:t>5</a:t>
                      </a:r>
                      <a:endParaRPr lang="en-IN" dirty="0"/>
                    </a:p>
                  </a:txBody>
                  <a:tcPr/>
                </a:tc>
                <a:tc>
                  <a:txBody>
                    <a:bodyPr/>
                    <a:lstStyle/>
                    <a:p>
                      <a:r>
                        <a:rPr lang="en-US" smtClean="0"/>
                        <a:t>i=5</a:t>
                      </a:r>
                      <a:endParaRPr lang="en-IN" dirty="0"/>
                    </a:p>
                  </a:txBody>
                  <a:tcPr/>
                </a:tc>
                <a:tc>
                  <a:txBody>
                    <a:bodyPr/>
                    <a:lstStyle/>
                    <a:p>
                      <a:r>
                        <a:rPr lang="en-US" smtClean="0"/>
                        <a:t>5&lt;=5(T)</a:t>
                      </a:r>
                      <a:endParaRPr lang="en-IN" dirty="0"/>
                    </a:p>
                  </a:txBody>
                  <a:tcPr/>
                </a:tc>
                <a:tc>
                  <a:txBody>
                    <a:bodyPr/>
                    <a:lstStyle/>
                    <a:p>
                      <a:r>
                        <a:rPr lang="en-US" dirty="0" smtClean="0"/>
                        <a:t>Fact=24*5 =120</a:t>
                      </a:r>
                      <a:endParaRPr lang="en-IN" dirty="0"/>
                    </a:p>
                  </a:txBody>
                  <a:tcPr/>
                </a:tc>
                <a:tc>
                  <a:txBody>
                    <a:bodyPr/>
                    <a:lstStyle/>
                    <a:p>
                      <a:r>
                        <a:rPr lang="en-US" smtClean="0"/>
                        <a:t>120</a:t>
                      </a:r>
                      <a:endParaRPr lang="en-IN" dirty="0"/>
                    </a:p>
                  </a:txBody>
                  <a:tcPr/>
                </a:tc>
                <a:tc>
                  <a:txBody>
                    <a:bodyPr/>
                    <a:lstStyle/>
                    <a:p>
                      <a:r>
                        <a:rPr lang="en-US" dirty="0" err="1" smtClean="0"/>
                        <a:t>i</a:t>
                      </a:r>
                      <a:r>
                        <a:rPr lang="en-US" dirty="0" smtClean="0"/>
                        <a:t>=5+1=6</a:t>
                      </a:r>
                      <a:endParaRPr lang="en-IN" dirty="0"/>
                    </a:p>
                  </a:txBody>
                  <a:tcPr/>
                </a:tc>
              </a:tr>
            </a:tbl>
          </a:graphicData>
        </a:graphic>
      </p:graphicFrame>
    </p:spTree>
    <p:extLst>
      <p:ext uri="{BB962C8B-B14F-4D97-AF65-F5344CB8AC3E}">
        <p14:creationId xmlns:p14="http://schemas.microsoft.com/office/powerpoint/2010/main" val="173395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Advantage and </a:t>
            </a:r>
            <a:r>
              <a:rPr lang="en-US" dirty="0" err="1" smtClean="0"/>
              <a:t>Disadvantagess</a:t>
            </a:r>
            <a:r>
              <a:rPr lang="en-US" dirty="0" smtClean="0"/>
              <a:t> of algorithm</a:t>
            </a:r>
            <a:endParaRPr lang="en-IN" dirty="0"/>
          </a:p>
        </p:txBody>
      </p:sp>
      <p:sp>
        <p:nvSpPr>
          <p:cNvPr id="5" name="Content Placeholder 4"/>
          <p:cNvSpPr>
            <a:spLocks noGrp="1"/>
          </p:cNvSpPr>
          <p:nvPr>
            <p:ph sz="quarter" idx="1"/>
          </p:nvPr>
        </p:nvSpPr>
        <p:spPr/>
        <p:txBody>
          <a:bodyPr>
            <a:normAutofit/>
          </a:bodyPr>
          <a:lstStyle/>
          <a:p>
            <a:pPr marL="0" indent="0" algn="just">
              <a:lnSpc>
                <a:spcPct val="150000"/>
              </a:lnSpc>
              <a:buNone/>
            </a:pPr>
            <a:r>
              <a:rPr lang="en-US" sz="1800" dirty="0" smtClean="0">
                <a:solidFill>
                  <a:srgbClr val="FF0000"/>
                </a:solidFill>
                <a:latin typeface="Arial" panose="020B0604020202020204" pitchFamily="34" charset="0"/>
                <a:cs typeface="Arial" panose="020B0604020202020204" pitchFamily="34" charset="0"/>
              </a:rPr>
              <a:t>Advantages :</a:t>
            </a:r>
          </a:p>
          <a:p>
            <a:pPr algn="just">
              <a:lnSpc>
                <a:spcPct val="150000"/>
              </a:lnSpc>
            </a:pPr>
            <a:r>
              <a:rPr lang="en-US" sz="1800" dirty="0" smtClean="0">
                <a:latin typeface="Arial" panose="020B0604020202020204" pitchFamily="34" charset="0"/>
                <a:cs typeface="Arial" panose="020B0604020202020204" pitchFamily="34" charset="0"/>
              </a:rPr>
              <a:t>Provides core </a:t>
            </a:r>
            <a:r>
              <a:rPr lang="en-US" sz="1800" dirty="0" smtClean="0">
                <a:solidFill>
                  <a:srgbClr val="FF0000"/>
                </a:solidFill>
                <a:latin typeface="Arial" panose="020B0604020202020204" pitchFamily="34" charset="0"/>
                <a:cs typeface="Arial" panose="020B0604020202020204" pitchFamily="34" charset="0"/>
              </a:rPr>
              <a:t>solution</a:t>
            </a:r>
            <a:r>
              <a:rPr lang="en-US" sz="1800" dirty="0" smtClean="0">
                <a:latin typeface="Arial" panose="020B0604020202020204" pitchFamily="34" charset="0"/>
                <a:cs typeface="Arial" panose="020B0604020202020204" pitchFamily="34" charset="0"/>
              </a:rPr>
              <a:t> to a given problem</a:t>
            </a:r>
          </a:p>
          <a:p>
            <a:pPr algn="just">
              <a:lnSpc>
                <a:spcPct val="150000"/>
              </a:lnSpc>
            </a:pPr>
            <a:r>
              <a:rPr lang="en-US" sz="1800" dirty="0" smtClean="0">
                <a:latin typeface="Arial" panose="020B0604020202020204" pitchFamily="34" charset="0"/>
                <a:cs typeface="Arial" panose="020B0604020202020204" pitchFamily="34" charset="0"/>
              </a:rPr>
              <a:t>Easy to identify and </a:t>
            </a:r>
            <a:r>
              <a:rPr lang="en-US" sz="1800" dirty="0" smtClean="0">
                <a:solidFill>
                  <a:srgbClr val="FF0000"/>
                </a:solidFill>
                <a:latin typeface="Arial" panose="020B0604020202020204" pitchFamily="34" charset="0"/>
                <a:cs typeface="Arial" panose="020B0604020202020204" pitchFamily="34" charset="0"/>
              </a:rPr>
              <a:t>removal of logical errors</a:t>
            </a:r>
            <a:r>
              <a:rPr lang="en-US" sz="1800" dirty="0" smtClean="0">
                <a:latin typeface="Arial" panose="020B0604020202020204" pitchFamily="34" charset="0"/>
                <a:cs typeface="Arial" panose="020B0604020202020204" pitchFamily="34" charset="0"/>
              </a:rPr>
              <a:t> </a:t>
            </a:r>
          </a:p>
          <a:p>
            <a:pPr algn="just">
              <a:lnSpc>
                <a:spcPct val="150000"/>
              </a:lnSpc>
            </a:pPr>
            <a:r>
              <a:rPr lang="en-US" sz="1800" dirty="0" smtClean="0">
                <a:latin typeface="Arial" panose="020B0604020202020204" pitchFamily="34" charset="0"/>
                <a:cs typeface="Arial" panose="020B0604020202020204" pitchFamily="34" charset="0"/>
              </a:rPr>
              <a:t>It facilitates algorithm analysis to find the solution</a:t>
            </a:r>
            <a:endParaRPr lang="en-IN" sz="1800" dirty="0">
              <a:latin typeface="Arial" panose="020B0604020202020204" pitchFamily="34" charset="0"/>
              <a:cs typeface="Arial" panose="020B0604020202020204" pitchFamily="34" charset="0"/>
            </a:endParaRPr>
          </a:p>
        </p:txBody>
      </p:sp>
      <p:sp>
        <p:nvSpPr>
          <p:cNvPr id="6" name="Content Placeholder 5"/>
          <p:cNvSpPr>
            <a:spLocks noGrp="1"/>
          </p:cNvSpPr>
          <p:nvPr>
            <p:ph sz="quarter" idx="2"/>
          </p:nvPr>
        </p:nvSpPr>
        <p:spPr/>
        <p:txBody>
          <a:bodyPr>
            <a:normAutofit/>
          </a:bodyPr>
          <a:lstStyle/>
          <a:p>
            <a:pPr marL="0" indent="0">
              <a:lnSpc>
                <a:spcPct val="150000"/>
              </a:lnSpc>
              <a:buNone/>
            </a:pPr>
            <a:r>
              <a:rPr lang="en-US" sz="1800" dirty="0" smtClean="0">
                <a:solidFill>
                  <a:srgbClr val="FF0000"/>
                </a:solidFill>
                <a:latin typeface="Arial" panose="020B0604020202020204" pitchFamily="34" charset="0"/>
                <a:cs typeface="Arial" panose="020B0604020202020204" pitchFamily="34" charset="0"/>
              </a:rPr>
              <a:t>Disadvantages :</a:t>
            </a:r>
          </a:p>
          <a:p>
            <a:pPr>
              <a:lnSpc>
                <a:spcPct val="150000"/>
              </a:lnSpc>
            </a:pPr>
            <a:r>
              <a:rPr lang="en-US" sz="1800" dirty="0" smtClean="0">
                <a:latin typeface="Arial" panose="020B0604020202020204" pitchFamily="34" charset="0"/>
                <a:cs typeface="Arial" panose="020B0604020202020204" pitchFamily="34" charset="0"/>
              </a:rPr>
              <a:t>In </a:t>
            </a:r>
            <a:r>
              <a:rPr lang="en-US" sz="1800" dirty="0" smtClean="0">
                <a:solidFill>
                  <a:srgbClr val="FF0000"/>
                </a:solidFill>
                <a:latin typeface="Arial" panose="020B0604020202020204" pitchFamily="34" charset="0"/>
                <a:cs typeface="Arial" panose="020B0604020202020204" pitchFamily="34" charset="0"/>
              </a:rPr>
              <a:t>large algorithm </a:t>
            </a:r>
            <a:r>
              <a:rPr lang="en-US" sz="1800" dirty="0" smtClean="0">
                <a:latin typeface="Arial" panose="020B0604020202020204" pitchFamily="34" charset="0"/>
                <a:cs typeface="Arial" panose="020B0604020202020204" pitchFamily="34" charset="0"/>
              </a:rPr>
              <a:t>flow of program control becomes difficult to track.</a:t>
            </a:r>
          </a:p>
          <a:p>
            <a:pPr>
              <a:lnSpc>
                <a:spcPct val="150000"/>
              </a:lnSpc>
            </a:pPr>
            <a:r>
              <a:rPr lang="en-US" sz="1800" dirty="0" smtClean="0">
                <a:solidFill>
                  <a:srgbClr val="FF0000"/>
                </a:solidFill>
                <a:latin typeface="Arial" panose="020B0604020202020204" pitchFamily="34" charset="0"/>
                <a:cs typeface="Arial" panose="020B0604020202020204" pitchFamily="34" charset="0"/>
              </a:rPr>
              <a:t>Lack in visual </a:t>
            </a:r>
            <a:r>
              <a:rPr lang="en-US" sz="1800" dirty="0" smtClean="0">
                <a:latin typeface="Arial" panose="020B0604020202020204" pitchFamily="34" charset="0"/>
                <a:cs typeface="Arial" panose="020B0604020202020204" pitchFamily="34" charset="0"/>
              </a:rPr>
              <a:t>representation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047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Recursion using function </a:t>
            </a:r>
            <a:endParaRPr lang="en-IN" dirty="0"/>
          </a:p>
        </p:txBody>
      </p:sp>
      <p:sp>
        <p:nvSpPr>
          <p:cNvPr id="3" name="Content Placeholder 2"/>
          <p:cNvSpPr>
            <a:spLocks noGrp="1"/>
          </p:cNvSpPr>
          <p:nvPr>
            <p:ph sz="quarter" idx="1"/>
          </p:nvPr>
        </p:nvSpPr>
        <p:spPr>
          <a:xfrm>
            <a:off x="457200" y="1066800"/>
            <a:ext cx="8229600" cy="5638800"/>
          </a:xfrm>
        </p:spPr>
        <p:txBody>
          <a:bodyPr>
            <a:normAutofit/>
          </a:bodyPr>
          <a:lstStyle/>
          <a:p>
            <a:pPr lvl="1"/>
            <a:r>
              <a:rPr lang="en-US" dirty="0" smtClean="0"/>
              <a:t>5! =5*</a:t>
            </a:r>
            <a:r>
              <a:rPr lang="en-US" dirty="0" smtClean="0">
                <a:solidFill>
                  <a:srgbClr val="FF0000"/>
                </a:solidFill>
              </a:rPr>
              <a:t>4*3*2*1        n=5</a:t>
            </a:r>
          </a:p>
          <a:p>
            <a:pPr lvl="1"/>
            <a:r>
              <a:rPr lang="en-US" dirty="0" smtClean="0"/>
              <a:t>=5*4!	=&gt;5*fact(4)    =&gt; n*fact(n-1)</a:t>
            </a:r>
          </a:p>
          <a:p>
            <a:pPr lvl="1"/>
            <a:r>
              <a:rPr lang="en-US" dirty="0" smtClean="0"/>
              <a:t>=5*4*3! 	=&gt;5*4*fact(3)</a:t>
            </a:r>
          </a:p>
          <a:p>
            <a:pPr lvl="1"/>
            <a:r>
              <a:rPr lang="en-US" dirty="0" smtClean="0"/>
              <a:t>=5*4*3*2!	=&gt;5*4*3*fact(2)</a:t>
            </a:r>
          </a:p>
          <a:p>
            <a:pPr lvl="1"/>
            <a:r>
              <a:rPr lang="en-US" dirty="0" smtClean="0"/>
              <a:t>=5*4*3*2*1!	=&gt;5*4*3*2*fact(1)</a:t>
            </a:r>
          </a:p>
          <a:p>
            <a:pPr marL="365760" lvl="1" indent="0">
              <a:buNone/>
            </a:pPr>
            <a:r>
              <a:rPr lang="en-US" dirty="0" smtClean="0"/>
              <a:t>If(n==1) return 1</a:t>
            </a:r>
          </a:p>
          <a:p>
            <a:pPr marL="365760" lvl="1" indent="0">
              <a:buNone/>
            </a:pPr>
            <a:r>
              <a:rPr lang="en-US" dirty="0" smtClean="0"/>
              <a:t>Else</a:t>
            </a:r>
          </a:p>
          <a:p>
            <a:pPr marL="365760" lvl="1" indent="0">
              <a:buNone/>
            </a:pPr>
            <a:r>
              <a:rPr lang="en-US" dirty="0" smtClean="0"/>
              <a:t>f=n*fact(n-1)</a:t>
            </a:r>
          </a:p>
          <a:p>
            <a:pPr marL="365760" lvl="1" indent="0">
              <a:buNone/>
            </a:pPr>
            <a:r>
              <a:rPr lang="en-US" dirty="0" smtClean="0"/>
              <a:t>Return f</a:t>
            </a:r>
          </a:p>
          <a:p>
            <a:pPr marL="365760" lvl="1" indent="0">
              <a:buNone/>
            </a:pPr>
            <a:endParaRPr lang="en-US" dirty="0" smtClean="0"/>
          </a:p>
        </p:txBody>
      </p:sp>
    </p:spTree>
    <p:extLst>
      <p:ext uri="{BB962C8B-B14F-4D97-AF65-F5344CB8AC3E}">
        <p14:creationId xmlns:p14="http://schemas.microsoft.com/office/powerpoint/2010/main" val="10254630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smtClean="0"/>
              <a:t>Algorithm to find factorial of a given number using function</a:t>
            </a:r>
            <a:endParaRPr lang="en-IN" dirty="0"/>
          </a:p>
        </p:txBody>
      </p:sp>
      <p:sp>
        <p:nvSpPr>
          <p:cNvPr id="3" name="Content Placeholder 2"/>
          <p:cNvSpPr>
            <a:spLocks noGrp="1"/>
          </p:cNvSpPr>
          <p:nvPr>
            <p:ph sz="quarter" idx="1"/>
          </p:nvPr>
        </p:nvSpPr>
        <p:spPr>
          <a:xfrm>
            <a:off x="457200" y="914400"/>
            <a:ext cx="7467600" cy="5559552"/>
          </a:xfrm>
        </p:spPr>
        <p:txBody>
          <a:bodyPr/>
          <a:lstStyle/>
          <a:p>
            <a:r>
              <a:rPr lang="en-US" u="sng" dirty="0" smtClean="0"/>
              <a:t>Main Function</a:t>
            </a:r>
          </a:p>
          <a:p>
            <a:r>
              <a:rPr lang="en-US" dirty="0" smtClean="0"/>
              <a:t>1. start</a:t>
            </a:r>
          </a:p>
          <a:p>
            <a:r>
              <a:rPr lang="en-US" dirty="0" smtClean="0"/>
              <a:t>2. Get n</a:t>
            </a:r>
          </a:p>
          <a:p>
            <a:r>
              <a:rPr lang="en-US" dirty="0" smtClean="0"/>
              <a:t>3. call function</a:t>
            </a:r>
          </a:p>
          <a:p>
            <a:r>
              <a:rPr lang="en-US" dirty="0" smtClean="0"/>
              <a:t>4. print f</a:t>
            </a:r>
          </a:p>
          <a:p>
            <a:r>
              <a:rPr lang="en-US" dirty="0"/>
              <a:t>5</a:t>
            </a:r>
            <a:r>
              <a:rPr lang="en-US" dirty="0" smtClean="0"/>
              <a:t>.stop</a:t>
            </a:r>
          </a:p>
          <a:p>
            <a:r>
              <a:rPr lang="en-US" b="1" dirty="0" smtClean="0"/>
              <a:t>Sub function</a:t>
            </a:r>
          </a:p>
          <a:p>
            <a:pPr marL="365760" lvl="1" indent="0">
              <a:buNone/>
            </a:pPr>
            <a:r>
              <a:rPr lang="en-US" dirty="0"/>
              <a:t>If(n==1) return 1</a:t>
            </a:r>
          </a:p>
          <a:p>
            <a:pPr marL="365760" lvl="1" indent="0">
              <a:buNone/>
            </a:pPr>
            <a:r>
              <a:rPr lang="en-US" dirty="0"/>
              <a:t>Else</a:t>
            </a:r>
          </a:p>
          <a:p>
            <a:pPr marL="365760" lvl="1" indent="0">
              <a:buNone/>
            </a:pPr>
            <a:r>
              <a:rPr lang="en-US" dirty="0"/>
              <a:t>f=n*fact(n-1)</a:t>
            </a:r>
          </a:p>
          <a:p>
            <a:pPr marL="365760" lvl="1" indent="0">
              <a:buNone/>
            </a:pPr>
            <a:r>
              <a:rPr lang="en-US" dirty="0"/>
              <a:t>Return f</a:t>
            </a:r>
          </a:p>
          <a:p>
            <a:endParaRPr lang="en-US" b="1" dirty="0" smtClean="0"/>
          </a:p>
          <a:p>
            <a:endParaRPr lang="en-US" u="sng" dirty="0" smtClean="0"/>
          </a:p>
          <a:p>
            <a:endParaRPr lang="en-IN" dirty="0"/>
          </a:p>
        </p:txBody>
      </p:sp>
    </p:spTree>
    <p:extLst>
      <p:ext uri="{BB962C8B-B14F-4D97-AF65-F5344CB8AC3E}">
        <p14:creationId xmlns:p14="http://schemas.microsoft.com/office/powerpoint/2010/main" val="10764076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a:t>Efficiency of an Algorithms</a:t>
            </a:r>
            <a:endParaRPr lang="en-IN" dirty="0"/>
          </a:p>
        </p:txBody>
      </p:sp>
      <p:sp>
        <p:nvSpPr>
          <p:cNvPr id="3" name="Content Placeholder 2"/>
          <p:cNvSpPr>
            <a:spLocks noGrp="1"/>
          </p:cNvSpPr>
          <p:nvPr>
            <p:ph sz="quarter" idx="1"/>
          </p:nvPr>
        </p:nvSpPr>
        <p:spPr>
          <a:xfrm>
            <a:off x="228600" y="1066800"/>
            <a:ext cx="8763000" cy="5638800"/>
          </a:xfrm>
        </p:spPr>
        <p:txBody>
          <a:bodyPr/>
          <a:lstStyle/>
          <a:p>
            <a:pPr algn="just">
              <a:lnSpc>
                <a:spcPct val="150000"/>
              </a:lnSpc>
            </a:pPr>
            <a:r>
              <a:rPr lang="en-US" sz="2000" dirty="0" smtClean="0">
                <a:latin typeface="Arial" panose="020B0604020202020204" pitchFamily="34" charset="0"/>
                <a:cs typeface="Arial" panose="020B0604020202020204" pitchFamily="34" charset="0"/>
              </a:rPr>
              <a:t>The efficiency of an algorithm can be measured based on the usage of different resources.</a:t>
            </a:r>
          </a:p>
          <a:p>
            <a:pPr algn="just">
              <a:lnSpc>
                <a:spcPct val="150000"/>
              </a:lnSpc>
            </a:pPr>
            <a:r>
              <a:rPr lang="en-US" sz="2000" dirty="0" smtClean="0">
                <a:latin typeface="Arial" panose="020B0604020202020204" pitchFamily="34" charset="0"/>
                <a:cs typeface="Arial" panose="020B0604020202020204" pitchFamily="34" charset="0"/>
              </a:rPr>
              <a:t>(i.e.) the number of </a:t>
            </a:r>
            <a:r>
              <a:rPr lang="en-US" sz="2000" dirty="0" smtClean="0">
                <a:solidFill>
                  <a:srgbClr val="FF0000"/>
                </a:solidFill>
                <a:latin typeface="Arial" panose="020B0604020202020204" pitchFamily="34" charset="0"/>
                <a:cs typeface="Arial" panose="020B0604020202020204" pitchFamily="34" charset="0"/>
              </a:rPr>
              <a:t>computational resources </a:t>
            </a:r>
            <a:r>
              <a:rPr lang="en-US" sz="2000" dirty="0" smtClean="0">
                <a:latin typeface="Arial" panose="020B0604020202020204" pitchFamily="34" charset="0"/>
                <a:cs typeface="Arial" panose="020B0604020202020204" pitchFamily="34" charset="0"/>
              </a:rPr>
              <a:t>used by the algorithm.</a:t>
            </a: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For </a:t>
            </a:r>
            <a:r>
              <a:rPr lang="en-US" sz="2000" dirty="0" smtClean="0">
                <a:solidFill>
                  <a:srgbClr val="FF0000"/>
                </a:solidFill>
                <a:latin typeface="Arial" panose="020B0604020202020204" pitchFamily="34" charset="0"/>
                <a:cs typeface="Arial" panose="020B0604020202020204" pitchFamily="34" charset="0"/>
              </a:rPr>
              <a:t>maximum efficiency </a:t>
            </a:r>
            <a:r>
              <a:rPr lang="en-US" sz="2000" dirty="0" smtClean="0">
                <a:latin typeface="Arial" panose="020B0604020202020204" pitchFamily="34" charset="0"/>
                <a:cs typeface="Arial" panose="020B0604020202020204" pitchFamily="34" charset="0"/>
              </a:rPr>
              <a:t>of algorithm,</a:t>
            </a: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We wish to </a:t>
            </a:r>
            <a:r>
              <a:rPr lang="en-US" sz="2000" dirty="0" smtClean="0">
                <a:solidFill>
                  <a:srgbClr val="FF0000"/>
                </a:solidFill>
                <a:latin typeface="Arial" panose="020B0604020202020204" pitchFamily="34" charset="0"/>
                <a:cs typeface="Arial" panose="020B0604020202020204" pitchFamily="34" charset="0"/>
              </a:rPr>
              <a:t>minimize resource </a:t>
            </a:r>
            <a:r>
              <a:rPr lang="en-US" sz="2000" dirty="0" smtClean="0">
                <a:latin typeface="Arial" panose="020B0604020202020204" pitchFamily="34" charset="0"/>
                <a:cs typeface="Arial" panose="020B0604020202020204" pitchFamily="34" charset="0"/>
              </a:rPr>
              <a:t>usage.</a:t>
            </a:r>
          </a:p>
          <a:p>
            <a:pPr marL="0" indent="0" algn="just">
              <a:lnSpc>
                <a:spcPct val="150000"/>
              </a:lnSpc>
              <a:buNone/>
            </a:pPr>
            <a:r>
              <a:rPr lang="en-US" sz="2000" dirty="0" smtClean="0">
                <a:latin typeface="Arial" panose="020B0604020202020204" pitchFamily="34" charset="0"/>
                <a:cs typeface="Arial" panose="020B0604020202020204" pitchFamily="34" charset="0"/>
              </a:rPr>
              <a:t>The two important factors considered are,</a:t>
            </a: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 Time Complexity</a:t>
            </a: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2. Space Complexity</a:t>
            </a:r>
          </a:p>
          <a:p>
            <a:pPr marL="0" indent="0">
              <a:buNone/>
            </a:pPr>
            <a:endParaRPr lang="en-IN" dirty="0"/>
          </a:p>
        </p:txBody>
      </p:sp>
    </p:spTree>
    <p:extLst>
      <p:ext uri="{BB962C8B-B14F-4D97-AF65-F5344CB8AC3E}">
        <p14:creationId xmlns:p14="http://schemas.microsoft.com/office/powerpoint/2010/main" val="17743500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Time Complexity</a:t>
            </a:r>
            <a:endParaRPr lang="en-IN" dirty="0"/>
          </a:p>
        </p:txBody>
      </p:sp>
      <p:sp>
        <p:nvSpPr>
          <p:cNvPr id="3" name="Content Placeholder 2"/>
          <p:cNvSpPr>
            <a:spLocks noGrp="1"/>
          </p:cNvSpPr>
          <p:nvPr>
            <p:ph sz="quarter" idx="1"/>
          </p:nvPr>
        </p:nvSpPr>
        <p:spPr>
          <a:xfrm>
            <a:off x="152400" y="1219200"/>
            <a:ext cx="7772400" cy="5254752"/>
          </a:xfrm>
        </p:spPr>
        <p:txBody>
          <a:bodyPr/>
          <a:lstStyle/>
          <a:p>
            <a:pPr>
              <a:lnSpc>
                <a:spcPct val="150000"/>
              </a:lnSpc>
            </a:pPr>
            <a:r>
              <a:rPr lang="en-US" dirty="0" smtClean="0"/>
              <a:t>The </a:t>
            </a:r>
            <a:r>
              <a:rPr lang="en-US" dirty="0" smtClean="0">
                <a:solidFill>
                  <a:srgbClr val="FF0000"/>
                </a:solidFill>
              </a:rPr>
              <a:t>execution time </a:t>
            </a:r>
            <a:r>
              <a:rPr lang="en-US" dirty="0" smtClean="0"/>
              <a:t>depends on a number of factors such as:</a:t>
            </a:r>
          </a:p>
          <a:p>
            <a:pPr lvl="1">
              <a:lnSpc>
                <a:spcPct val="150000"/>
              </a:lnSpc>
            </a:pPr>
            <a:r>
              <a:rPr lang="en-US" dirty="0" smtClean="0"/>
              <a:t>Speed of the machine</a:t>
            </a:r>
          </a:p>
          <a:p>
            <a:pPr lvl="1">
              <a:lnSpc>
                <a:spcPct val="150000"/>
              </a:lnSpc>
            </a:pPr>
            <a:r>
              <a:rPr lang="en-US" dirty="0" smtClean="0"/>
              <a:t>Compiler and other system software tools</a:t>
            </a:r>
          </a:p>
          <a:p>
            <a:pPr lvl="1">
              <a:lnSpc>
                <a:spcPct val="150000"/>
              </a:lnSpc>
            </a:pPr>
            <a:r>
              <a:rPr lang="en-US" dirty="0" smtClean="0"/>
              <a:t>Operating System</a:t>
            </a:r>
          </a:p>
          <a:p>
            <a:pPr lvl="1">
              <a:lnSpc>
                <a:spcPct val="150000"/>
              </a:lnSpc>
            </a:pPr>
            <a:r>
              <a:rPr lang="en-US" dirty="0" smtClean="0"/>
              <a:t>Programming Language Used</a:t>
            </a:r>
          </a:p>
          <a:p>
            <a:pPr lvl="1">
              <a:lnSpc>
                <a:spcPct val="150000"/>
              </a:lnSpc>
            </a:pPr>
            <a:r>
              <a:rPr lang="en-US" dirty="0" smtClean="0"/>
              <a:t>Volume of data required</a:t>
            </a:r>
            <a:endParaRPr lang="en-IN" dirty="0"/>
          </a:p>
        </p:txBody>
      </p:sp>
    </p:spTree>
    <p:extLst>
      <p:ext uri="{BB962C8B-B14F-4D97-AF65-F5344CB8AC3E}">
        <p14:creationId xmlns:p14="http://schemas.microsoft.com/office/powerpoint/2010/main" val="1301897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0"/>
            <a:ext cx="7467600" cy="715962"/>
          </a:xfrm>
        </p:spPr>
        <p:txBody>
          <a:bodyPr/>
          <a:lstStyle/>
          <a:p>
            <a:pPr algn="ctr"/>
            <a:r>
              <a:rPr lang="en-US" dirty="0" smtClean="0"/>
              <a:t>Space complexity</a:t>
            </a:r>
            <a:endParaRPr lang="en-IN" dirty="0"/>
          </a:p>
        </p:txBody>
      </p:sp>
      <p:sp>
        <p:nvSpPr>
          <p:cNvPr id="3" name="Content Placeholder 2"/>
          <p:cNvSpPr>
            <a:spLocks noGrp="1"/>
          </p:cNvSpPr>
          <p:nvPr>
            <p:ph sz="quarter" idx="1"/>
          </p:nvPr>
        </p:nvSpPr>
        <p:spPr>
          <a:xfrm>
            <a:off x="152400" y="715962"/>
            <a:ext cx="8534400" cy="5757990"/>
          </a:xfrm>
        </p:spPr>
        <p:txBody>
          <a:bodyPr>
            <a:noAutofit/>
          </a:bodyPr>
          <a:lstStyle/>
          <a:p>
            <a:pPr algn="just">
              <a:lnSpc>
                <a:spcPct val="150000"/>
              </a:lnSpc>
            </a:pPr>
            <a:r>
              <a:rPr lang="en-US" sz="1800" dirty="0">
                <a:latin typeface="Arial" panose="020B0604020202020204" pitchFamily="34" charset="0"/>
                <a:cs typeface="Arial" panose="020B0604020202020204" pitchFamily="34" charset="0"/>
              </a:rPr>
              <a:t>Space complexity can also be represented as the sum of instruction space, Data space and Environment stack space.</a:t>
            </a:r>
            <a:endParaRPr lang="en-IN" sz="1800" dirty="0">
              <a:latin typeface="Arial" panose="020B0604020202020204" pitchFamily="34" charset="0"/>
              <a:cs typeface="Arial" panose="020B0604020202020204" pitchFamily="34" charset="0"/>
            </a:endParaRPr>
          </a:p>
          <a:p>
            <a:pPr algn="just">
              <a:lnSpc>
                <a:spcPct val="150000"/>
              </a:lnSpc>
            </a:pPr>
            <a:r>
              <a:rPr lang="en-US" sz="1800" b="1" dirty="0">
                <a:latin typeface="Arial" panose="020B0604020202020204" pitchFamily="34" charset="0"/>
                <a:cs typeface="Arial" panose="020B0604020202020204" pitchFamily="34" charset="0"/>
              </a:rPr>
              <a:t>	Instruction space: </a:t>
            </a:r>
            <a:r>
              <a:rPr lang="en-US" sz="1800" dirty="0">
                <a:latin typeface="Arial" panose="020B0604020202020204" pitchFamily="34" charset="0"/>
                <a:cs typeface="Arial" panose="020B0604020202020204" pitchFamily="34" charset="0"/>
              </a:rPr>
              <a:t>The memory space required for </a:t>
            </a:r>
            <a:r>
              <a:rPr lang="en-US" sz="1800" dirty="0">
                <a:solidFill>
                  <a:srgbClr val="FF0000"/>
                </a:solidFill>
                <a:latin typeface="Arial" panose="020B0604020202020204" pitchFamily="34" charset="0"/>
                <a:cs typeface="Arial" panose="020B0604020202020204" pitchFamily="34" charset="0"/>
              </a:rPr>
              <a:t>storing the compiled instructions</a:t>
            </a:r>
            <a:r>
              <a:rPr lang="en-US" sz="1800" dirty="0">
                <a:latin typeface="Arial" panose="020B0604020202020204" pitchFamily="34" charset="0"/>
                <a:cs typeface="Arial" panose="020B0604020202020204" pitchFamily="34" charset="0"/>
              </a:rPr>
              <a:t>. It depends on the Compiler used, compiler options and the target computer </a:t>
            </a:r>
            <a:endParaRPr lang="en-IN"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Data space</a:t>
            </a:r>
            <a:r>
              <a:rPr lang="en-US" sz="1800" dirty="0">
                <a:latin typeface="Arial" panose="020B0604020202020204" pitchFamily="34" charset="0"/>
                <a:cs typeface="Arial" panose="020B0604020202020204" pitchFamily="34" charset="0"/>
              </a:rPr>
              <a:t>: The amount of memory space used by </a:t>
            </a:r>
            <a:r>
              <a:rPr lang="en-US" sz="1800" dirty="0">
                <a:solidFill>
                  <a:srgbClr val="FF0000"/>
                </a:solidFill>
                <a:latin typeface="Arial" panose="020B0604020202020204" pitchFamily="34" charset="0"/>
                <a:cs typeface="Arial" panose="020B0604020202020204" pitchFamily="34" charset="0"/>
              </a:rPr>
              <a:t>Constants, variables, arrays, structures</a:t>
            </a:r>
            <a:r>
              <a:rPr lang="en-US" sz="1800" dirty="0">
                <a:latin typeface="Arial" panose="020B0604020202020204" pitchFamily="34" charset="0"/>
                <a:cs typeface="Arial" panose="020B0604020202020204" pitchFamily="34" charset="0"/>
              </a:rPr>
              <a:t> and other data structures.</a:t>
            </a:r>
            <a:endParaRPr lang="en-IN" sz="1800" dirty="0">
              <a:latin typeface="Arial" panose="020B0604020202020204" pitchFamily="34" charset="0"/>
              <a:cs typeface="Arial" panose="020B0604020202020204" pitchFamily="34" charset="0"/>
            </a:endParaRPr>
          </a:p>
          <a:p>
            <a:pPr algn="just">
              <a:lnSpc>
                <a:spcPct val="150000"/>
              </a:lnSpc>
            </a:pPr>
            <a:r>
              <a:rPr lang="en-US" sz="1800" b="1" dirty="0">
                <a:latin typeface="Arial" panose="020B0604020202020204" pitchFamily="34" charset="0"/>
                <a:cs typeface="Arial" panose="020B0604020202020204" pitchFamily="34" charset="0"/>
              </a:rPr>
              <a:t>	Environment stack space</a:t>
            </a:r>
            <a:r>
              <a:rPr lang="en-US" sz="1800" dirty="0">
                <a:latin typeface="Arial" panose="020B0604020202020204" pitchFamily="34" charset="0"/>
                <a:cs typeface="Arial" panose="020B0604020202020204" pitchFamily="34" charset="0"/>
              </a:rPr>
              <a:t>: When we use a function, we will require a </a:t>
            </a:r>
            <a:r>
              <a:rPr lang="en-US" sz="1800" dirty="0">
                <a:solidFill>
                  <a:srgbClr val="FF0000"/>
                </a:solidFill>
                <a:latin typeface="Arial" panose="020B0604020202020204" pitchFamily="34" charset="0"/>
                <a:cs typeface="Arial" panose="020B0604020202020204" pitchFamily="34" charset="0"/>
              </a:rPr>
              <a:t>stack</a:t>
            </a:r>
            <a:r>
              <a:rPr lang="en-US" sz="1800" dirty="0">
                <a:latin typeface="Arial" panose="020B0604020202020204" pitchFamily="34" charset="0"/>
                <a:cs typeface="Arial" panose="020B0604020202020204" pitchFamily="34" charset="0"/>
              </a:rPr>
              <a:t> to store the return address of the main function (Calling function). This space is the environment stack space.</a:t>
            </a:r>
            <a:endParaRPr lang="en-IN" sz="1800" dirty="0">
              <a:latin typeface="Arial" panose="020B0604020202020204" pitchFamily="34" charset="0"/>
              <a:cs typeface="Arial" panose="020B0604020202020204" pitchFamily="34" charset="0"/>
            </a:endParaRPr>
          </a:p>
          <a:p>
            <a:pPr algn="just">
              <a:lnSpc>
                <a:spcPct val="150000"/>
              </a:lnSpc>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405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a:t>s</a:t>
            </a:r>
            <a:r>
              <a:rPr lang="en-US" dirty="0" smtClean="0"/>
              <a:t>pace –</a:t>
            </a:r>
            <a:r>
              <a:rPr lang="en-US" dirty="0"/>
              <a:t>t</a:t>
            </a:r>
            <a:r>
              <a:rPr lang="en-US" dirty="0" smtClean="0"/>
              <a:t>ime tradeoff</a:t>
            </a:r>
            <a:endParaRPr lang="en-IN" dirty="0"/>
          </a:p>
        </p:txBody>
      </p:sp>
      <p:sp>
        <p:nvSpPr>
          <p:cNvPr id="3" name="Content Placeholder 2"/>
          <p:cNvSpPr>
            <a:spLocks noGrp="1"/>
          </p:cNvSpPr>
          <p:nvPr>
            <p:ph sz="quarter" idx="1"/>
          </p:nvPr>
        </p:nvSpPr>
        <p:spPr/>
        <p:txBody>
          <a:bodyPr/>
          <a:lstStyle/>
          <a:p>
            <a:pPr algn="just">
              <a:lnSpc>
                <a:spcPct val="150000"/>
              </a:lnSpc>
            </a:pPr>
            <a:r>
              <a:rPr lang="en-US" dirty="0" smtClean="0"/>
              <a:t>Space – Time or Time – Space tradeoff </a:t>
            </a:r>
            <a:r>
              <a:rPr lang="en-US" dirty="0" smtClean="0">
                <a:sym typeface="Wingdings" panose="05000000000000000000" pitchFamily="2" charset="2"/>
              </a:rPr>
              <a:t> is a way of solving in</a:t>
            </a:r>
          </a:p>
          <a:p>
            <a:pPr marL="0" indent="0" algn="just">
              <a:lnSpc>
                <a:spcPct val="150000"/>
              </a:lnSpc>
              <a:buNone/>
            </a:pPr>
            <a:r>
              <a:rPr lang="en-US" dirty="0">
                <a:sym typeface="Wingdings" panose="05000000000000000000" pitchFamily="2" charset="2"/>
              </a:rPr>
              <a:t>	</a:t>
            </a:r>
            <a:r>
              <a:rPr lang="en-US" dirty="0" smtClean="0">
                <a:solidFill>
                  <a:srgbClr val="FF0000"/>
                </a:solidFill>
                <a:sym typeface="Wingdings" panose="05000000000000000000" pitchFamily="2" charset="2"/>
              </a:rPr>
              <a:t>less time </a:t>
            </a:r>
            <a:r>
              <a:rPr lang="en-US" dirty="0" smtClean="0">
                <a:sym typeface="Wingdings" panose="05000000000000000000" pitchFamily="2" charset="2"/>
              </a:rPr>
              <a:t>by using </a:t>
            </a:r>
            <a:r>
              <a:rPr lang="en-US" dirty="0" smtClean="0">
                <a:solidFill>
                  <a:srgbClr val="FF0000"/>
                </a:solidFill>
                <a:sym typeface="Wingdings" panose="05000000000000000000" pitchFamily="2" charset="2"/>
              </a:rPr>
              <a:t>more storage space</a:t>
            </a:r>
          </a:p>
          <a:p>
            <a:pPr marL="0" indent="0" algn="just">
              <a:lnSpc>
                <a:spcPct val="150000"/>
              </a:lnSpc>
              <a:buNone/>
            </a:pPr>
            <a:r>
              <a:rPr lang="en-US" dirty="0" smtClean="0">
                <a:solidFill>
                  <a:srgbClr val="002060"/>
                </a:solidFill>
                <a:sym typeface="Wingdings" panose="05000000000000000000" pitchFamily="2" charset="2"/>
              </a:rPr>
              <a:t>			Or</a:t>
            </a:r>
          </a:p>
          <a:p>
            <a:pPr marL="0" indent="0" algn="just">
              <a:lnSpc>
                <a:spcPct val="150000"/>
              </a:lnSpc>
              <a:buNone/>
            </a:pPr>
            <a:r>
              <a:rPr lang="en-US" dirty="0" smtClean="0">
                <a:sym typeface="Wingdings" panose="05000000000000000000" pitchFamily="2" charset="2"/>
              </a:rPr>
              <a:t>Using </a:t>
            </a:r>
            <a:r>
              <a:rPr lang="en-US" dirty="0" smtClean="0">
                <a:solidFill>
                  <a:srgbClr val="FF0000"/>
                </a:solidFill>
                <a:sym typeface="Wingdings" panose="05000000000000000000" pitchFamily="2" charset="2"/>
              </a:rPr>
              <a:t>very little space </a:t>
            </a:r>
            <a:r>
              <a:rPr lang="en-US" dirty="0" smtClean="0">
                <a:sym typeface="Wingdings" panose="05000000000000000000" pitchFamily="2" charset="2"/>
              </a:rPr>
              <a:t>by spending </a:t>
            </a:r>
            <a:r>
              <a:rPr lang="en-US" dirty="0" smtClean="0">
                <a:solidFill>
                  <a:srgbClr val="FF0000"/>
                </a:solidFill>
                <a:sym typeface="Wingdings" panose="05000000000000000000" pitchFamily="2" charset="2"/>
              </a:rPr>
              <a:t>more time</a:t>
            </a:r>
          </a:p>
          <a:p>
            <a:pPr algn="just">
              <a:lnSpc>
                <a:spcPct val="150000"/>
              </a:lnSpc>
              <a:buFont typeface="Wingdings" panose="05000000000000000000" pitchFamily="2" charset="2"/>
              <a:buChar char="Ø"/>
            </a:pPr>
            <a:r>
              <a:rPr lang="en-US" dirty="0" smtClean="0">
                <a:sym typeface="Wingdings" panose="05000000000000000000" pitchFamily="2" charset="2"/>
              </a:rPr>
              <a:t>Some algorithms may be extremely time-efficient and others may be extremely space efficient.</a:t>
            </a:r>
            <a:endParaRPr lang="en-IN" dirty="0"/>
          </a:p>
        </p:txBody>
      </p:sp>
    </p:spTree>
    <p:extLst>
      <p:ext uri="{BB962C8B-B14F-4D97-AF65-F5344CB8AC3E}">
        <p14:creationId xmlns:p14="http://schemas.microsoft.com/office/powerpoint/2010/main" val="558936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pPr algn="ctr"/>
            <a:r>
              <a:rPr lang="en-US" dirty="0" smtClean="0">
                <a:latin typeface="Arial" panose="020B0604020202020204" pitchFamily="34" charset="0"/>
                <a:cs typeface="Arial" panose="020B0604020202020204" pitchFamily="34" charset="0"/>
              </a:rPr>
              <a:t>Swapping of two numbers</a:t>
            </a:r>
            <a:endParaRPr lang="en-IN" dirty="0">
              <a:latin typeface="Arial" panose="020B0604020202020204" pitchFamily="34" charset="0"/>
              <a:cs typeface="Arial" panose="020B0604020202020204" pitchFamily="34" charset="0"/>
            </a:endParaRPr>
          </a:p>
        </p:txBody>
      </p:sp>
      <p:sp>
        <p:nvSpPr>
          <p:cNvPr id="4" name="Content Placeholder 3"/>
          <p:cNvSpPr>
            <a:spLocks noGrp="1"/>
          </p:cNvSpPr>
          <p:nvPr>
            <p:ph sz="quarter" idx="1"/>
          </p:nvPr>
        </p:nvSpPr>
        <p:spPr>
          <a:xfrm>
            <a:off x="304800" y="1219200"/>
            <a:ext cx="3657600" cy="5638800"/>
          </a:xfrm>
        </p:spPr>
        <p:txBody>
          <a:bodyPr>
            <a:normAutofit fontScale="92500" lnSpcReduction="10000"/>
          </a:bodyPr>
          <a:lstStyle/>
          <a:p>
            <a:pPr algn="just">
              <a:lnSpc>
                <a:spcPct val="150000"/>
              </a:lnSpc>
            </a:pPr>
            <a:r>
              <a:rPr lang="en-US" sz="2200" dirty="0" smtClean="0">
                <a:solidFill>
                  <a:srgbClr val="00B050"/>
                </a:solidFill>
                <a:latin typeface="Arial" panose="020B0604020202020204" pitchFamily="34" charset="0"/>
                <a:cs typeface="Arial" panose="020B0604020202020204" pitchFamily="34" charset="0"/>
              </a:rPr>
              <a:t>Using a temp variable</a:t>
            </a:r>
            <a:endParaRPr lang="en-US" sz="2200" dirty="0" smtClean="0">
              <a:solidFill>
                <a:srgbClr val="FF0066"/>
              </a:solidFill>
              <a:latin typeface="Arial" panose="020B0604020202020204" pitchFamily="34" charset="0"/>
              <a:cs typeface="Arial" panose="020B0604020202020204" pitchFamily="34" charset="0"/>
            </a:endParaRPr>
          </a:p>
          <a:p>
            <a:pPr marL="0" indent="0" algn="just">
              <a:lnSpc>
                <a:spcPct val="150000"/>
              </a:lnSpc>
              <a:buNone/>
            </a:pPr>
            <a:r>
              <a:rPr lang="en-US" sz="2200" dirty="0" smtClean="0">
                <a:solidFill>
                  <a:srgbClr val="FF0000"/>
                </a:solidFill>
                <a:latin typeface="Arial" panose="020B0604020202020204" pitchFamily="34" charset="0"/>
                <a:cs typeface="Arial" panose="020B0604020202020204" pitchFamily="34" charset="0"/>
              </a:rPr>
              <a:t>a=10  b =5</a:t>
            </a:r>
          </a:p>
          <a:p>
            <a:pPr marL="0" indent="0" algn="just">
              <a:lnSpc>
                <a:spcPct val="150000"/>
              </a:lnSpc>
              <a:buNone/>
            </a:pPr>
            <a:r>
              <a:rPr lang="en-US" sz="2200" dirty="0" smtClean="0">
                <a:latin typeface="Arial" panose="020B0604020202020204" pitchFamily="34" charset="0"/>
                <a:cs typeface="Arial" panose="020B0604020202020204" pitchFamily="34" charset="0"/>
              </a:rPr>
              <a:t>t = a   =&gt; t=10  </a:t>
            </a:r>
          </a:p>
          <a:p>
            <a:pPr marL="0" indent="0" algn="just">
              <a:lnSpc>
                <a:spcPct val="150000"/>
              </a:lnSpc>
              <a:buNone/>
            </a:pPr>
            <a:r>
              <a:rPr lang="en-US" sz="2200" dirty="0" smtClean="0">
                <a:latin typeface="Arial" panose="020B0604020202020204" pitchFamily="34" charset="0"/>
                <a:cs typeface="Arial" panose="020B0604020202020204" pitchFamily="34" charset="0"/>
              </a:rPr>
              <a:t>a = b =&gt;a = 5</a:t>
            </a:r>
          </a:p>
          <a:p>
            <a:pPr marL="0" indent="0" algn="just">
              <a:lnSpc>
                <a:spcPct val="150000"/>
              </a:lnSpc>
              <a:buNone/>
            </a:pPr>
            <a:r>
              <a:rPr lang="en-US" sz="2200" dirty="0" smtClean="0">
                <a:latin typeface="Arial" panose="020B0604020202020204" pitchFamily="34" charset="0"/>
                <a:cs typeface="Arial" panose="020B0604020202020204" pitchFamily="34" charset="0"/>
              </a:rPr>
              <a:t>b = t  =&gt; b= 10</a:t>
            </a:r>
          </a:p>
          <a:p>
            <a:pPr marL="0" indent="0" algn="just">
              <a:lnSpc>
                <a:spcPct val="150000"/>
              </a:lnSpc>
              <a:buNone/>
            </a:pPr>
            <a:r>
              <a:rPr lang="en-US" sz="2200" dirty="0" err="1" smtClean="0">
                <a:latin typeface="Arial" panose="020B0604020202020204" pitchFamily="34" charset="0"/>
                <a:cs typeface="Arial" panose="020B0604020202020204" pitchFamily="34" charset="0"/>
              </a:rPr>
              <a:t>No.of</a:t>
            </a:r>
            <a:r>
              <a:rPr lang="en-US" sz="2200" dirty="0" smtClean="0">
                <a:latin typeface="Arial" panose="020B0604020202020204" pitchFamily="34" charset="0"/>
                <a:cs typeface="Arial" panose="020B0604020202020204" pitchFamily="34" charset="0"/>
              </a:rPr>
              <a:t> variables = 3</a:t>
            </a:r>
          </a:p>
          <a:p>
            <a:pPr marL="0" indent="0" algn="just">
              <a:lnSpc>
                <a:spcPct val="150000"/>
              </a:lnSpc>
              <a:buNone/>
            </a:pPr>
            <a:r>
              <a:rPr lang="en-US" sz="2200" dirty="0" err="1" smtClean="0">
                <a:latin typeface="Arial" panose="020B0604020202020204" pitchFamily="34" charset="0"/>
                <a:cs typeface="Arial" panose="020B0604020202020204" pitchFamily="34" charset="0"/>
              </a:rPr>
              <a:t>No.of</a:t>
            </a:r>
            <a:r>
              <a:rPr lang="en-US" sz="2200" dirty="0" smtClean="0">
                <a:latin typeface="Arial" panose="020B0604020202020204" pitchFamily="34" charset="0"/>
                <a:cs typeface="Arial" panose="020B0604020202020204" pitchFamily="34" charset="0"/>
              </a:rPr>
              <a:t> Operations = 3</a:t>
            </a:r>
          </a:p>
          <a:p>
            <a:pPr marL="0" indent="0" algn="just">
              <a:lnSpc>
                <a:spcPct val="150000"/>
              </a:lnSpc>
              <a:buNone/>
            </a:pPr>
            <a:endParaRPr lang="en-US" dirty="0">
              <a:latin typeface="Arial" panose="020B0604020202020204" pitchFamily="34" charset="0"/>
              <a:cs typeface="Arial" panose="020B0604020202020204" pitchFamily="34" charset="0"/>
            </a:endParaRPr>
          </a:p>
          <a:p>
            <a:pPr marL="0" indent="0" algn="just">
              <a:lnSpc>
                <a:spcPct val="150000"/>
              </a:lnSpc>
              <a:buNone/>
            </a:pPr>
            <a:r>
              <a:rPr lang="en-US" sz="2200" dirty="0" smtClean="0">
                <a:solidFill>
                  <a:srgbClr val="FF0000"/>
                </a:solidFill>
                <a:latin typeface="Arial" panose="020B0604020202020204" pitchFamily="34" charset="0"/>
                <a:cs typeface="Arial" panose="020B0604020202020204" pitchFamily="34" charset="0"/>
              </a:rPr>
              <a:t>Operations </a:t>
            </a:r>
          </a:p>
          <a:p>
            <a:pPr marL="0" indent="0" algn="just">
              <a:lnSpc>
                <a:spcPct val="150000"/>
              </a:lnSpc>
              <a:buNone/>
            </a:pPr>
            <a:r>
              <a:rPr lang="en-US" dirty="0" smtClean="0">
                <a:latin typeface="Arial" panose="020B0604020202020204" pitchFamily="34" charset="0"/>
                <a:cs typeface="Arial" panose="020B0604020202020204" pitchFamily="34" charset="0"/>
                <a:sym typeface="Wingdings" panose="05000000000000000000" pitchFamily="2" charset="2"/>
              </a:rPr>
              <a:t> </a:t>
            </a:r>
            <a:r>
              <a:rPr lang="en-US" sz="2200" dirty="0" smtClean="0">
                <a:latin typeface="Arial" panose="020B0604020202020204" pitchFamily="34" charset="0"/>
                <a:cs typeface="Arial" panose="020B0604020202020204" pitchFamily="34" charset="0"/>
                <a:sym typeface="Wingdings" panose="05000000000000000000" pitchFamily="2" charset="2"/>
              </a:rPr>
              <a:t>+,-,*,/ ,%, =, &lt;, &gt;, &lt;= ,&gt;= ,AND,OR,NOT</a:t>
            </a:r>
            <a:r>
              <a:rPr lang="en-US" sz="2200" dirty="0" smtClean="0">
                <a:sym typeface="Wingdings" panose="05000000000000000000" pitchFamily="2" charset="2"/>
              </a:rPr>
              <a:t>……</a:t>
            </a:r>
            <a:endParaRPr lang="en-IN" sz="2200" dirty="0"/>
          </a:p>
        </p:txBody>
      </p:sp>
      <p:sp>
        <p:nvSpPr>
          <p:cNvPr id="5" name="Content Placeholder 4"/>
          <p:cNvSpPr>
            <a:spLocks noGrp="1"/>
          </p:cNvSpPr>
          <p:nvPr>
            <p:ph sz="quarter" idx="2"/>
          </p:nvPr>
        </p:nvSpPr>
        <p:spPr>
          <a:xfrm>
            <a:off x="4270248" y="1219200"/>
            <a:ext cx="3657600" cy="5638800"/>
          </a:xfrm>
        </p:spPr>
        <p:txBody>
          <a:bodyPr>
            <a:normAutofit fontScale="92500" lnSpcReduction="10000"/>
          </a:bodyPr>
          <a:lstStyle/>
          <a:p>
            <a:pPr algn="just">
              <a:lnSpc>
                <a:spcPct val="160000"/>
              </a:lnSpc>
            </a:pPr>
            <a:r>
              <a:rPr lang="en-US" sz="2200" dirty="0" smtClean="0">
                <a:solidFill>
                  <a:srgbClr val="00B050"/>
                </a:solidFill>
                <a:latin typeface="Arial" panose="020B0604020202020204" pitchFamily="34" charset="0"/>
                <a:cs typeface="Arial" panose="020B0604020202020204" pitchFamily="34" charset="0"/>
              </a:rPr>
              <a:t>Without using a temp variable</a:t>
            </a:r>
          </a:p>
          <a:p>
            <a:pPr marL="0" indent="0" algn="just">
              <a:lnSpc>
                <a:spcPct val="160000"/>
              </a:lnSpc>
              <a:buNone/>
            </a:pPr>
            <a:r>
              <a:rPr lang="en-US" sz="2200" dirty="0" smtClean="0">
                <a:solidFill>
                  <a:srgbClr val="FF0000"/>
                </a:solidFill>
                <a:latin typeface="Arial" panose="020B0604020202020204" pitchFamily="34" charset="0"/>
                <a:cs typeface="Arial" panose="020B0604020202020204" pitchFamily="34" charset="0"/>
              </a:rPr>
              <a:t>a =10 b = 5</a:t>
            </a:r>
          </a:p>
          <a:p>
            <a:pPr marL="0" indent="0" algn="just">
              <a:lnSpc>
                <a:spcPct val="160000"/>
              </a:lnSpc>
              <a:buNone/>
            </a:pPr>
            <a:r>
              <a:rPr lang="en-US" sz="2200" dirty="0" smtClean="0">
                <a:latin typeface="Arial" panose="020B0604020202020204" pitchFamily="34" charset="0"/>
                <a:cs typeface="Arial" panose="020B0604020202020204" pitchFamily="34" charset="0"/>
              </a:rPr>
              <a:t>a = </a:t>
            </a:r>
            <a:r>
              <a:rPr lang="en-US" sz="2200" dirty="0" err="1" smtClean="0">
                <a:latin typeface="Arial" panose="020B0604020202020204" pitchFamily="34" charset="0"/>
                <a:cs typeface="Arial" panose="020B0604020202020204" pitchFamily="34" charset="0"/>
              </a:rPr>
              <a:t>a+b</a:t>
            </a:r>
            <a:r>
              <a:rPr lang="en-US" sz="2200" dirty="0" smtClean="0">
                <a:latin typeface="Arial" panose="020B0604020202020204" pitchFamily="34" charset="0"/>
                <a:cs typeface="Arial" panose="020B0604020202020204" pitchFamily="34" charset="0"/>
              </a:rPr>
              <a:t>  =&gt;a =15</a:t>
            </a:r>
          </a:p>
          <a:p>
            <a:pPr marL="0" indent="0" algn="just">
              <a:lnSpc>
                <a:spcPct val="160000"/>
              </a:lnSpc>
              <a:buNone/>
            </a:pPr>
            <a:r>
              <a:rPr lang="en-US" sz="2200" dirty="0" smtClean="0">
                <a:latin typeface="Arial" panose="020B0604020202020204" pitchFamily="34" charset="0"/>
                <a:cs typeface="Arial" panose="020B0604020202020204" pitchFamily="34" charset="0"/>
              </a:rPr>
              <a:t>b = a-b =&gt; b =15-5 =10 </a:t>
            </a:r>
          </a:p>
          <a:p>
            <a:pPr marL="0" indent="0" algn="just">
              <a:lnSpc>
                <a:spcPct val="160000"/>
              </a:lnSpc>
              <a:buNone/>
            </a:pPr>
            <a:r>
              <a:rPr lang="en-US" sz="2200" dirty="0" smtClean="0">
                <a:latin typeface="Arial" panose="020B0604020202020204" pitchFamily="34" charset="0"/>
                <a:cs typeface="Arial" panose="020B0604020202020204" pitchFamily="34" charset="0"/>
              </a:rPr>
              <a:t>a = a-b =&gt; a =15-10=5</a:t>
            </a:r>
          </a:p>
          <a:p>
            <a:pPr marL="0" indent="0" algn="just">
              <a:lnSpc>
                <a:spcPct val="160000"/>
              </a:lnSpc>
              <a:buNone/>
            </a:pPr>
            <a:endParaRPr lang="en-US" sz="2200" dirty="0">
              <a:latin typeface="Arial" panose="020B0604020202020204" pitchFamily="34" charset="0"/>
              <a:cs typeface="Arial" panose="020B0604020202020204" pitchFamily="34" charset="0"/>
            </a:endParaRPr>
          </a:p>
          <a:p>
            <a:pPr marL="0" indent="0" algn="just">
              <a:lnSpc>
                <a:spcPct val="160000"/>
              </a:lnSpc>
              <a:buNone/>
            </a:pPr>
            <a:r>
              <a:rPr lang="en-US" sz="2200" dirty="0" err="1" smtClean="0">
                <a:latin typeface="Arial" panose="020B0604020202020204" pitchFamily="34" charset="0"/>
                <a:cs typeface="Arial" panose="020B0604020202020204" pitchFamily="34" charset="0"/>
              </a:rPr>
              <a:t>No.of</a:t>
            </a:r>
            <a:r>
              <a:rPr lang="en-US" sz="2200" dirty="0" smtClean="0">
                <a:latin typeface="Arial" panose="020B0604020202020204" pitchFamily="34" charset="0"/>
                <a:cs typeface="Arial" panose="020B0604020202020204" pitchFamily="34" charset="0"/>
              </a:rPr>
              <a:t> variables = 2</a:t>
            </a:r>
          </a:p>
          <a:p>
            <a:pPr marL="0" indent="0" algn="just">
              <a:lnSpc>
                <a:spcPct val="160000"/>
              </a:lnSpc>
              <a:buNone/>
            </a:pPr>
            <a:r>
              <a:rPr lang="en-US" sz="2200" dirty="0" err="1" smtClean="0">
                <a:latin typeface="Arial" panose="020B0604020202020204" pitchFamily="34" charset="0"/>
                <a:cs typeface="Arial" panose="020B0604020202020204" pitchFamily="34" charset="0"/>
              </a:rPr>
              <a:t>No.of</a:t>
            </a:r>
            <a:r>
              <a:rPr lang="en-US" sz="2200" dirty="0" smtClean="0">
                <a:latin typeface="Arial" panose="020B0604020202020204" pitchFamily="34" charset="0"/>
                <a:cs typeface="Arial" panose="020B0604020202020204" pitchFamily="34" charset="0"/>
              </a:rPr>
              <a:t> operations =6</a:t>
            </a:r>
          </a:p>
          <a:p>
            <a:pPr marL="0" indent="0" algn="just">
              <a:lnSpc>
                <a:spcPct val="160000"/>
              </a:lnSpc>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8463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153400" cy="1020762"/>
          </a:xfrm>
        </p:spPr>
        <p:txBody>
          <a:bodyPr/>
          <a:lstStyle/>
          <a:p>
            <a:pPr algn="ctr"/>
            <a:r>
              <a:rPr lang="en-US" dirty="0" smtClean="0"/>
              <a:t>Multiplication of two numbers without using* but by using +</a:t>
            </a:r>
            <a:endParaRPr lang="en-IN" dirty="0"/>
          </a:p>
        </p:txBody>
      </p:sp>
      <p:sp>
        <p:nvSpPr>
          <p:cNvPr id="8" name="Content Placeholder 7"/>
          <p:cNvSpPr>
            <a:spLocks noGrp="1"/>
          </p:cNvSpPr>
          <p:nvPr>
            <p:ph sz="quarter" idx="1"/>
          </p:nvPr>
        </p:nvSpPr>
        <p:spPr>
          <a:xfrm>
            <a:off x="457200" y="1295400"/>
            <a:ext cx="4191000" cy="5334000"/>
          </a:xfrm>
        </p:spPr>
        <p:txBody>
          <a:bodyPr>
            <a:noAutofit/>
          </a:bodyPr>
          <a:lstStyle/>
          <a:p>
            <a:pPr marL="0" indent="0">
              <a:lnSpc>
                <a:spcPct val="170000"/>
              </a:lnSpc>
              <a:buNone/>
            </a:pPr>
            <a:r>
              <a:rPr lang="en-US" sz="1800" dirty="0" smtClean="0">
                <a:latin typeface="Arial" panose="020B0604020202020204" pitchFamily="34" charset="0"/>
                <a:cs typeface="Arial" panose="020B0604020202020204" pitchFamily="34" charset="0"/>
              </a:rPr>
              <a:t>P = 0</a:t>
            </a:r>
          </a:p>
          <a:p>
            <a:pPr marL="0" indent="0">
              <a:lnSpc>
                <a:spcPct val="170000"/>
              </a:lnSpc>
              <a:buNone/>
            </a:pPr>
            <a:r>
              <a:rPr lang="en-US" sz="1800" dirty="0" smtClean="0">
                <a:latin typeface="Arial" panose="020B0604020202020204" pitchFamily="34" charset="0"/>
                <a:cs typeface="Arial" panose="020B0604020202020204" pitchFamily="34" charset="0"/>
              </a:rPr>
              <a:t>for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=1 to m</a:t>
            </a:r>
          </a:p>
          <a:p>
            <a:pPr marL="0" indent="0">
              <a:lnSpc>
                <a:spcPct val="170000"/>
              </a:lnSpc>
              <a:buNone/>
            </a:pPr>
            <a:r>
              <a:rPr lang="en-US" sz="1800" dirty="0" smtClean="0">
                <a:latin typeface="Arial" panose="020B0604020202020204" pitchFamily="34" charset="0"/>
                <a:cs typeface="Arial" panose="020B0604020202020204" pitchFamily="34" charset="0"/>
              </a:rPr>
              <a:t>p = </a:t>
            </a:r>
            <a:r>
              <a:rPr lang="en-US" sz="1800" dirty="0" err="1" smtClean="0">
                <a:latin typeface="Arial" panose="020B0604020202020204" pitchFamily="34" charset="0"/>
                <a:cs typeface="Arial" panose="020B0604020202020204" pitchFamily="34" charset="0"/>
              </a:rPr>
              <a:t>p+n</a:t>
            </a: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Depends on the values of m &amp;n.</a:t>
            </a:r>
          </a:p>
          <a:p>
            <a:pPr marL="0" indent="0">
              <a:lnSpc>
                <a:spcPct val="150000"/>
              </a:lnSpc>
              <a:buNone/>
            </a:pPr>
            <a:r>
              <a:rPr lang="en-US" sz="1800" dirty="0" smtClean="0">
                <a:latin typeface="Arial" panose="020B0604020202020204" pitchFamily="34" charset="0"/>
                <a:cs typeface="Arial" panose="020B0604020202020204" pitchFamily="34" charset="0"/>
              </a:rPr>
              <a:t>If </a:t>
            </a:r>
            <a:r>
              <a:rPr lang="en-US" sz="1800" dirty="0" smtClean="0">
                <a:solidFill>
                  <a:srgbClr val="FF0000"/>
                </a:solidFill>
                <a:latin typeface="Arial" panose="020B0604020202020204" pitchFamily="34" charset="0"/>
                <a:cs typeface="Arial" panose="020B0604020202020204" pitchFamily="34" charset="0"/>
              </a:rPr>
              <a:t>m&lt;n</a:t>
            </a:r>
            <a:r>
              <a:rPr lang="en-US" sz="1800" dirty="0" smtClean="0">
                <a:latin typeface="Arial" panose="020B0604020202020204" pitchFamily="34" charset="0"/>
                <a:cs typeface="Arial" panose="020B0604020202020204" pitchFamily="34" charset="0"/>
              </a:rPr>
              <a:t>, add </a:t>
            </a:r>
            <a:r>
              <a:rPr lang="en-US" sz="1800" dirty="0" smtClean="0">
                <a:solidFill>
                  <a:srgbClr val="FF0000"/>
                </a:solidFill>
                <a:latin typeface="Arial" panose="020B0604020202020204" pitchFamily="34" charset="0"/>
                <a:cs typeface="Arial" panose="020B0604020202020204" pitchFamily="34" charset="0"/>
              </a:rPr>
              <a:t>n</a:t>
            </a:r>
            <a:r>
              <a:rPr lang="en-US" sz="1800" dirty="0" smtClean="0">
                <a:latin typeface="Arial" panose="020B0604020202020204" pitchFamily="34" charset="0"/>
                <a:cs typeface="Arial" panose="020B0604020202020204" pitchFamily="34" charset="0"/>
              </a:rPr>
              <a:t> for </a:t>
            </a:r>
            <a:r>
              <a:rPr lang="en-US" sz="1800" dirty="0" smtClean="0">
                <a:solidFill>
                  <a:srgbClr val="FF0000"/>
                </a:solidFill>
                <a:latin typeface="Arial" panose="020B0604020202020204" pitchFamily="34" charset="0"/>
                <a:cs typeface="Arial" panose="020B0604020202020204" pitchFamily="34" charset="0"/>
              </a:rPr>
              <a:t>m</a:t>
            </a:r>
            <a:r>
              <a:rPr lang="en-US" sz="1800" dirty="0" smtClean="0">
                <a:latin typeface="Arial" panose="020B0604020202020204" pitchFamily="34" charset="0"/>
                <a:cs typeface="Arial" panose="020B0604020202020204" pitchFamily="34" charset="0"/>
              </a:rPr>
              <a:t> times</a:t>
            </a:r>
          </a:p>
          <a:p>
            <a:pPr marL="0" indent="0">
              <a:lnSpc>
                <a:spcPct val="150000"/>
              </a:lnSpc>
              <a:buNone/>
            </a:pPr>
            <a:r>
              <a:rPr lang="en-US" sz="1800" dirty="0" err="1" smtClean="0">
                <a:solidFill>
                  <a:schemeClr val="tx1">
                    <a:lumMod val="85000"/>
                    <a:lumOff val="15000"/>
                  </a:schemeClr>
                </a:solidFill>
                <a:latin typeface="Arial" panose="020B0604020202020204" pitchFamily="34" charset="0"/>
                <a:cs typeface="Arial" panose="020B0604020202020204" pitchFamily="34" charset="0"/>
              </a:rPr>
              <a:t>Eg</a:t>
            </a:r>
            <a:r>
              <a:rPr lang="en-US" sz="1800" dirty="0" smtClean="0">
                <a:solidFill>
                  <a:schemeClr val="tx1">
                    <a:lumMod val="85000"/>
                    <a:lumOff val="15000"/>
                  </a:schemeClr>
                </a:solidFill>
                <a:latin typeface="Arial" panose="020B0604020202020204" pitchFamily="34" charset="0"/>
                <a:cs typeface="Arial" panose="020B0604020202020204" pitchFamily="34" charset="0"/>
              </a:rPr>
              <a:t>. 5&lt;10000 add 10000 for 5times</a:t>
            </a:r>
          </a:p>
          <a:p>
            <a:pPr marL="0" indent="0">
              <a:lnSpc>
                <a:spcPct val="150000"/>
              </a:lnSpc>
              <a:buNone/>
            </a:pPr>
            <a:r>
              <a:rPr lang="en-US" sz="1800" dirty="0" smtClean="0">
                <a:latin typeface="Arial" panose="020B0604020202020204" pitchFamily="34" charset="0"/>
                <a:cs typeface="Arial" panose="020B0604020202020204" pitchFamily="34" charset="0"/>
              </a:rPr>
              <a:t>If </a:t>
            </a:r>
            <a:r>
              <a:rPr lang="en-US" sz="1800" dirty="0" smtClean="0">
                <a:solidFill>
                  <a:srgbClr val="FF0000"/>
                </a:solidFill>
                <a:latin typeface="Arial" panose="020B0604020202020204" pitchFamily="34" charset="0"/>
                <a:cs typeface="Arial" panose="020B0604020202020204" pitchFamily="34" charset="0"/>
              </a:rPr>
              <a:t>n&lt;m</a:t>
            </a:r>
            <a:r>
              <a:rPr lang="en-US" sz="1800" dirty="0" smtClean="0">
                <a:latin typeface="Arial" panose="020B0604020202020204" pitchFamily="34" charset="0"/>
                <a:cs typeface="Arial" panose="020B0604020202020204" pitchFamily="34" charset="0"/>
              </a:rPr>
              <a:t>, add </a:t>
            </a:r>
            <a:r>
              <a:rPr lang="en-US" sz="1800" dirty="0" smtClean="0">
                <a:solidFill>
                  <a:srgbClr val="FF0000"/>
                </a:solidFill>
                <a:latin typeface="Arial" panose="020B0604020202020204" pitchFamily="34" charset="0"/>
                <a:cs typeface="Arial" panose="020B0604020202020204" pitchFamily="34" charset="0"/>
              </a:rPr>
              <a:t>m</a:t>
            </a:r>
            <a:r>
              <a:rPr lang="en-US" sz="1800" dirty="0" smtClean="0">
                <a:latin typeface="Arial" panose="020B0604020202020204" pitchFamily="34" charset="0"/>
                <a:cs typeface="Arial" panose="020B0604020202020204" pitchFamily="34" charset="0"/>
              </a:rPr>
              <a:t> for </a:t>
            </a:r>
            <a:r>
              <a:rPr lang="en-US" sz="1800" dirty="0" smtClean="0">
                <a:solidFill>
                  <a:srgbClr val="FF0000"/>
                </a:solidFill>
                <a:latin typeface="Arial" panose="020B0604020202020204" pitchFamily="34" charset="0"/>
                <a:cs typeface="Arial" panose="020B0604020202020204" pitchFamily="34" charset="0"/>
              </a:rPr>
              <a:t>n</a:t>
            </a:r>
            <a:r>
              <a:rPr lang="en-US" sz="1800" dirty="0" smtClean="0">
                <a:latin typeface="Arial" panose="020B0604020202020204" pitchFamily="34" charset="0"/>
                <a:cs typeface="Arial" panose="020B0604020202020204" pitchFamily="34" charset="0"/>
              </a:rPr>
              <a:t> times</a:t>
            </a:r>
          </a:p>
          <a:p>
            <a:pPr marL="0" indent="0">
              <a:lnSpc>
                <a:spcPct val="150000"/>
              </a:lnSpc>
              <a:buNone/>
            </a:pPr>
            <a:r>
              <a:rPr lang="en-US" sz="1800" dirty="0" smtClean="0">
                <a:latin typeface="Arial" panose="020B0604020202020204" pitchFamily="34" charset="0"/>
                <a:cs typeface="Arial" panose="020B0604020202020204" pitchFamily="34" charset="0"/>
              </a:rPr>
              <a:t>Eg.10000&lt;5 add 5 for 10000 times</a:t>
            </a:r>
          </a:p>
          <a:p>
            <a:pPr marL="0" indent="0">
              <a:lnSpc>
                <a:spcPct val="150000"/>
              </a:lnSpc>
              <a:buNone/>
            </a:pPr>
            <a:r>
              <a:rPr lang="en-US" sz="1800" dirty="0" smtClean="0">
                <a:latin typeface="Arial" panose="020B0604020202020204" pitchFamily="34" charset="0"/>
                <a:cs typeface="Arial" panose="020B0604020202020204" pitchFamily="34" charset="0"/>
              </a:rPr>
              <a:t>Let m=5, n=10000</a:t>
            </a:r>
            <a:endParaRPr lang="en-IN" sz="1800" dirty="0">
              <a:latin typeface="Arial" panose="020B0604020202020204" pitchFamily="34" charset="0"/>
              <a:cs typeface="Arial" panose="020B0604020202020204" pitchFamily="34" charset="0"/>
            </a:endParaRPr>
          </a:p>
        </p:txBody>
      </p:sp>
      <p:sp>
        <p:nvSpPr>
          <p:cNvPr id="9" name="Content Placeholder 8"/>
          <p:cNvSpPr>
            <a:spLocks noGrp="1"/>
          </p:cNvSpPr>
          <p:nvPr>
            <p:ph sz="quarter" idx="2"/>
          </p:nvPr>
        </p:nvSpPr>
        <p:spPr>
          <a:xfrm>
            <a:off x="4876800" y="1295400"/>
            <a:ext cx="3733800" cy="4876800"/>
          </a:xfrm>
        </p:spPr>
        <p:txBody>
          <a:bodyPr>
            <a:normAutofit/>
          </a:bodyPr>
          <a:lstStyle/>
          <a:p>
            <a:pPr marL="0" indent="0">
              <a:lnSpc>
                <a:spcPct val="170000"/>
              </a:lnSpc>
              <a:buNone/>
            </a:pPr>
            <a:r>
              <a:rPr lang="en-US" sz="1800" dirty="0">
                <a:latin typeface="Arial" panose="020B0604020202020204" pitchFamily="34" charset="0"/>
                <a:cs typeface="Arial" panose="020B0604020202020204" pitchFamily="34" charset="0"/>
              </a:rPr>
              <a:t>P = 0</a:t>
            </a:r>
          </a:p>
          <a:p>
            <a:pPr marL="0" indent="0">
              <a:lnSpc>
                <a:spcPct val="170000"/>
              </a:lnSpc>
              <a:buNone/>
            </a:pPr>
            <a:r>
              <a:rPr lang="en-US" sz="1800" dirty="0">
                <a:latin typeface="Arial" panose="020B0604020202020204" pitchFamily="34" charset="0"/>
                <a:cs typeface="Arial" panose="020B0604020202020204" pitchFamily="34" charset="0"/>
              </a:rPr>
              <a:t>for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=1 to </a:t>
            </a:r>
            <a:r>
              <a:rPr lang="en-US" sz="1800" dirty="0" smtClean="0">
                <a:latin typeface="Arial" panose="020B0604020202020204" pitchFamily="34" charset="0"/>
                <a:cs typeface="Arial" panose="020B0604020202020204" pitchFamily="34" charset="0"/>
              </a:rPr>
              <a:t>n</a:t>
            </a:r>
            <a:endParaRPr lang="en-US" sz="1800" dirty="0">
              <a:latin typeface="Arial" panose="020B0604020202020204" pitchFamily="34" charset="0"/>
              <a:cs typeface="Arial" panose="020B0604020202020204" pitchFamily="34" charset="0"/>
            </a:endParaRPr>
          </a:p>
          <a:p>
            <a:pPr marL="0" indent="0">
              <a:lnSpc>
                <a:spcPct val="170000"/>
              </a:lnSpc>
              <a:buNone/>
            </a:pPr>
            <a:r>
              <a:rPr lang="en-US" sz="1800" dirty="0">
                <a:latin typeface="Arial" panose="020B0604020202020204" pitchFamily="34" charset="0"/>
                <a:cs typeface="Arial" panose="020B0604020202020204" pitchFamily="34" charset="0"/>
              </a:rPr>
              <a:t>p = </a:t>
            </a:r>
            <a:r>
              <a:rPr lang="en-US" sz="1800" dirty="0" err="1" smtClean="0">
                <a:latin typeface="Arial" panose="020B0604020202020204" pitchFamily="34" charset="0"/>
                <a:cs typeface="Arial" panose="020B0604020202020204" pitchFamily="34" charset="0"/>
              </a:rPr>
              <a:t>p+m</a:t>
            </a:r>
            <a:endParaRPr lang="en-IN" sz="1800" dirty="0">
              <a:latin typeface="Arial" panose="020B0604020202020204" pitchFamily="34" charset="0"/>
              <a:cs typeface="Arial" panose="020B0604020202020204" pitchFamily="34" charset="0"/>
            </a:endParaRPr>
          </a:p>
          <a:p>
            <a:pPr marL="0" indent="0">
              <a:lnSpc>
                <a:spcPct val="17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7019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Calculation of Time Complexity</a:t>
            </a:r>
            <a:r>
              <a:rPr lang="en-IN" dirty="0"/>
              <a:t/>
            </a:r>
            <a:br>
              <a:rPr lang="en-IN" dirty="0"/>
            </a:br>
            <a:endParaRPr lang="en-IN" dirty="0"/>
          </a:p>
        </p:txBody>
      </p:sp>
      <p:sp>
        <p:nvSpPr>
          <p:cNvPr id="3" name="Content Placeholder 2"/>
          <p:cNvSpPr>
            <a:spLocks noGrp="1"/>
          </p:cNvSpPr>
          <p:nvPr>
            <p:ph sz="quarter" idx="1"/>
          </p:nvPr>
        </p:nvSpPr>
        <p:spPr>
          <a:xfrm>
            <a:off x="76200" y="1600200"/>
            <a:ext cx="3733800" cy="5257800"/>
          </a:xfrm>
        </p:spPr>
        <p:txBody>
          <a:bodyPr>
            <a:normAutofit/>
          </a:bodyPr>
          <a:lstStyle/>
          <a:p>
            <a:pPr marL="0" indent="0">
              <a:buNone/>
            </a:pPr>
            <a:r>
              <a:rPr lang="en-US" dirty="0" smtClean="0"/>
              <a:t>{</a:t>
            </a:r>
            <a:endParaRPr lang="en-IN" dirty="0"/>
          </a:p>
          <a:p>
            <a:pPr marL="0" indent="0">
              <a:buNone/>
            </a:pPr>
            <a:r>
              <a:rPr lang="en-US" dirty="0" smtClean="0"/>
              <a:t>   </a:t>
            </a:r>
            <a:r>
              <a:rPr lang="en-US" dirty="0" err="1" smtClean="0"/>
              <a:t>int</a:t>
            </a:r>
            <a:r>
              <a:rPr lang="en-US" dirty="0" smtClean="0"/>
              <a:t> </a:t>
            </a:r>
            <a:r>
              <a:rPr lang="en-US" dirty="0"/>
              <a:t>sum=0</a:t>
            </a:r>
            <a:endParaRPr lang="en-IN" dirty="0"/>
          </a:p>
          <a:p>
            <a:pPr marL="0" indent="0">
              <a:buNone/>
            </a:pPr>
            <a:r>
              <a:rPr lang="en-US" dirty="0" smtClean="0"/>
              <a:t>   for </a:t>
            </a:r>
            <a:r>
              <a:rPr lang="en-US" dirty="0"/>
              <a:t>(</a:t>
            </a:r>
            <a:r>
              <a:rPr lang="en-US" dirty="0" err="1"/>
              <a:t>int</a:t>
            </a:r>
            <a:r>
              <a:rPr lang="en-US" dirty="0"/>
              <a:t> </a:t>
            </a:r>
            <a:r>
              <a:rPr lang="en-US" dirty="0" err="1" smtClean="0"/>
              <a:t>i</a:t>
            </a:r>
            <a:r>
              <a:rPr lang="en-US" dirty="0" smtClean="0"/>
              <a:t>=1;i&lt;</a:t>
            </a:r>
            <a:r>
              <a:rPr lang="en-US" dirty="0" err="1" smtClean="0"/>
              <a:t>n;i</a:t>
            </a:r>
            <a:r>
              <a:rPr lang="en-US" dirty="0"/>
              <a:t>++)</a:t>
            </a:r>
            <a:endParaRPr lang="en-IN" dirty="0"/>
          </a:p>
          <a:p>
            <a:pPr marL="0" indent="0">
              <a:buNone/>
            </a:pPr>
            <a:r>
              <a:rPr lang="en-US" dirty="0"/>
              <a:t> </a:t>
            </a:r>
            <a:r>
              <a:rPr lang="en-US" dirty="0" smtClean="0"/>
              <a:t>    {</a:t>
            </a:r>
            <a:endParaRPr lang="en-IN" dirty="0"/>
          </a:p>
          <a:p>
            <a:pPr marL="0" indent="0">
              <a:buNone/>
            </a:pPr>
            <a:r>
              <a:rPr lang="en-US" dirty="0" smtClean="0"/>
              <a:t>       sum=</a:t>
            </a:r>
            <a:r>
              <a:rPr lang="en-US" dirty="0" err="1" smtClean="0"/>
              <a:t>sum+i</a:t>
            </a:r>
            <a:endParaRPr lang="en-IN" dirty="0"/>
          </a:p>
          <a:p>
            <a:pPr marL="0" indent="0">
              <a:buNone/>
            </a:pPr>
            <a:r>
              <a:rPr lang="en-US" dirty="0" smtClean="0"/>
              <a:t>     }</a:t>
            </a:r>
            <a:endParaRPr lang="en-IN" dirty="0"/>
          </a:p>
          <a:p>
            <a:pPr marL="0" indent="0">
              <a:buNone/>
            </a:pPr>
            <a:r>
              <a:rPr lang="en-US" dirty="0" smtClean="0"/>
              <a:t>     return sum</a:t>
            </a:r>
            <a:endParaRPr lang="en-IN" dirty="0"/>
          </a:p>
          <a:p>
            <a:pPr marL="0" indent="0">
              <a:buNone/>
            </a:pPr>
            <a:r>
              <a:rPr lang="en-US" dirty="0" smtClean="0"/>
              <a:t>}</a:t>
            </a:r>
          </a:p>
        </p:txBody>
      </p:sp>
      <p:graphicFrame>
        <p:nvGraphicFramePr>
          <p:cNvPr id="5" name="Content Placeholder 4"/>
          <p:cNvGraphicFramePr>
            <a:graphicFrameLocks noGrp="1"/>
          </p:cNvGraphicFramePr>
          <p:nvPr>
            <p:ph sz="quarter" idx="2"/>
            <p:extLst>
              <p:ext uri="{D42A27DB-BD31-4B8C-83A1-F6EECF244321}">
                <p14:modId xmlns:p14="http://schemas.microsoft.com/office/powerpoint/2010/main" val="2525949636"/>
              </p:ext>
            </p:extLst>
          </p:nvPr>
        </p:nvGraphicFramePr>
        <p:xfrm>
          <a:off x="3962400" y="1600203"/>
          <a:ext cx="4267200" cy="4724396"/>
        </p:xfrm>
        <a:graphic>
          <a:graphicData uri="http://schemas.openxmlformats.org/drawingml/2006/table">
            <a:tbl>
              <a:tblPr firstRow="1" firstCol="1" bandRow="1">
                <a:tableStyleId>{5C22544A-7EE6-4342-B048-85BDC9FD1C3A}</a:tableStyleId>
              </a:tblPr>
              <a:tblGrid>
                <a:gridCol w="2692525"/>
                <a:gridCol w="1574675"/>
              </a:tblGrid>
              <a:tr h="853236">
                <a:tc>
                  <a:txBody>
                    <a:bodyPr/>
                    <a:lstStyle/>
                    <a:p>
                      <a:pPr algn="ctr">
                        <a:lnSpc>
                          <a:spcPct val="125000"/>
                        </a:lnSpc>
                        <a:spcAft>
                          <a:spcPts val="200"/>
                        </a:spcAft>
                        <a:tabLst>
                          <a:tab pos="342900" algn="l"/>
                          <a:tab pos="628650" algn="l"/>
                        </a:tabLst>
                      </a:pPr>
                      <a:r>
                        <a:rPr lang="en-US" sz="1800" dirty="0">
                          <a:effectLst/>
                        </a:rPr>
                        <a:t>Instruction</a:t>
                      </a:r>
                      <a:endParaRPr lang="en-IN" sz="1800" dirty="0">
                        <a:effectLst/>
                      </a:endParaRPr>
                    </a:p>
                    <a:p>
                      <a:pPr algn="ctr">
                        <a:lnSpc>
                          <a:spcPct val="125000"/>
                        </a:lnSpc>
                        <a:spcAft>
                          <a:spcPts val="200"/>
                        </a:spcAft>
                        <a:tabLst>
                          <a:tab pos="342900" algn="l"/>
                          <a:tab pos="628650" algn="l"/>
                        </a:tabLst>
                      </a:pPr>
                      <a:r>
                        <a:rPr lang="en-US"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a:effectLst/>
                        </a:rPr>
                        <a:t>Step count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dirty="0">
                          <a:effectLst/>
                        </a:rPr>
                        <a:t>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err="1">
                          <a:effectLst/>
                        </a:rPr>
                        <a:t>Int</a:t>
                      </a:r>
                      <a:r>
                        <a:rPr lang="en-US" sz="1800" dirty="0">
                          <a:effectLst/>
                        </a:rPr>
                        <a:t> sum=0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For (</a:t>
                      </a:r>
                      <a:r>
                        <a:rPr lang="en-US" sz="1800" dirty="0" err="1">
                          <a:effectLst/>
                        </a:rPr>
                        <a:t>int</a:t>
                      </a:r>
                      <a:r>
                        <a:rPr lang="en-US" sz="1800" dirty="0">
                          <a:effectLst/>
                        </a:rPr>
                        <a:t> </a:t>
                      </a:r>
                      <a:r>
                        <a:rPr lang="en-US" sz="1800" dirty="0" err="1">
                          <a:effectLst/>
                        </a:rPr>
                        <a:t>i</a:t>
                      </a:r>
                      <a:r>
                        <a:rPr lang="en-US" sz="1800" dirty="0">
                          <a:effectLst/>
                        </a:rPr>
                        <a:t>=0;i&lt;</a:t>
                      </a:r>
                      <a:r>
                        <a:rPr lang="en-US" sz="1800" dirty="0" err="1">
                          <a:effectLst/>
                        </a:rPr>
                        <a:t>n;i</a:t>
                      </a:r>
                      <a:r>
                        <a:rPr lang="en-US"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dirty="0">
                          <a:effectLst/>
                        </a:rPr>
                        <a:t>n+1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just">
                        <a:lnSpc>
                          <a:spcPct val="125000"/>
                        </a:lnSpc>
                        <a:spcAft>
                          <a:spcPts val="200"/>
                        </a:spcAft>
                        <a:tabLst>
                          <a:tab pos="342900" algn="l"/>
                          <a:tab pos="628650" algn="l"/>
                        </a:tabLst>
                      </a:pPr>
                      <a:r>
                        <a:rPr lang="en-US"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smtClean="0">
                          <a:effectLst/>
                        </a:rPr>
                        <a:t>Sum=</a:t>
                      </a:r>
                      <a:r>
                        <a:rPr lang="en-US" sz="1800" dirty="0" err="1" smtClean="0">
                          <a:effectLst/>
                        </a:rPr>
                        <a:t>sum+i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dirty="0" smtClean="0">
                          <a:effectLst/>
                          <a:latin typeface="+mn-lt"/>
                          <a:ea typeface="+mn-ea"/>
                          <a:cs typeface="+mn-cs"/>
                        </a:rPr>
                        <a:t>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a:effectLst/>
                        </a:rPr>
                        <a:t>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Return sum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a:txBody>
                    <a:bodyPr/>
                    <a:lstStyle/>
                    <a:p>
                      <a:pPr algn="just">
                        <a:lnSpc>
                          <a:spcPct val="125000"/>
                        </a:lnSpc>
                        <a:spcAft>
                          <a:spcPts val="200"/>
                        </a:spcAft>
                        <a:tabLst>
                          <a:tab pos="342900" algn="l"/>
                          <a:tab pos="628650" algn="l"/>
                        </a:tabLst>
                      </a:pPr>
                      <a:r>
                        <a:rPr lang="en-US"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a:txBody>
                    <a:bodyPr/>
                    <a:lstStyle/>
                    <a:p>
                      <a:pPr algn="ctr">
                        <a:lnSpc>
                          <a:spcPct val="125000"/>
                        </a:lnSpc>
                        <a:spcAft>
                          <a:spcPts val="200"/>
                        </a:spcAft>
                        <a:tabLst>
                          <a:tab pos="342900" algn="l"/>
                          <a:tab pos="628650" algn="l"/>
                        </a:tabLst>
                      </a:pPr>
                      <a:r>
                        <a:rPr lang="en-US" sz="1800">
                          <a:effectLst/>
                        </a:rPr>
                        <a:t>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r>
              <a:tr h="387116">
                <a:tc gridSpan="2">
                  <a:txBody>
                    <a:bodyPr/>
                    <a:lstStyle/>
                    <a:p>
                      <a:pPr algn="just">
                        <a:lnSpc>
                          <a:spcPct val="125000"/>
                        </a:lnSpc>
                        <a:spcAft>
                          <a:spcPts val="200"/>
                        </a:spcAft>
                        <a:tabLst>
                          <a:tab pos="342900" algn="l"/>
                          <a:tab pos="628650" algn="l"/>
                        </a:tabLst>
                      </a:pPr>
                      <a:r>
                        <a:rPr lang="en-US" sz="1800" dirty="0">
                          <a:effectLst/>
                        </a:rPr>
                        <a:t>Total steps=1+n+1+n+1=2n+3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8" marR="11218" marT="0" marB="0"/>
                </a:tc>
                <a:tc hMerge="1">
                  <a:txBody>
                    <a:bodyPr/>
                    <a:lstStyle/>
                    <a:p>
                      <a:endParaRPr lang="en-IN"/>
                    </a:p>
                  </a:txBody>
                  <a:tcPr/>
                </a:tc>
              </a:tr>
            </a:tbl>
          </a:graphicData>
        </a:graphic>
      </p:graphicFrame>
    </p:spTree>
    <p:extLst>
      <p:ext uri="{BB962C8B-B14F-4D97-AF65-F5344CB8AC3E}">
        <p14:creationId xmlns:p14="http://schemas.microsoft.com/office/powerpoint/2010/main" val="1421395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7467600" cy="715962"/>
          </a:xfrm>
        </p:spPr>
        <p:txBody>
          <a:bodyPr/>
          <a:lstStyle/>
          <a:p>
            <a:r>
              <a:rPr lang="en-US" b="1" dirty="0"/>
              <a:t>Calculation of Space complexity</a:t>
            </a:r>
            <a:endParaRPr lang="en-IN" dirty="0"/>
          </a:p>
        </p:txBody>
      </p:sp>
      <p:sp>
        <p:nvSpPr>
          <p:cNvPr id="6" name="Content Placeholder 5"/>
          <p:cNvSpPr>
            <a:spLocks noGrp="1"/>
          </p:cNvSpPr>
          <p:nvPr>
            <p:ph sz="quarter" idx="1"/>
          </p:nvPr>
        </p:nvSpPr>
        <p:spPr>
          <a:xfrm>
            <a:off x="457200" y="1004886"/>
            <a:ext cx="7467600" cy="5700713"/>
          </a:xfrm>
        </p:spPr>
        <p:txBody>
          <a:bodyPr/>
          <a:lstStyle/>
          <a:p>
            <a:pPr marL="0" indent="0">
              <a:buNone/>
            </a:pPr>
            <a:r>
              <a:rPr lang="en-US" dirty="0" smtClean="0"/>
              <a:t>Example Consider th</a:t>
            </a:r>
            <a:r>
              <a:rPr lang="en-US" dirty="0" smtClean="0"/>
              <a:t>e following statement </a:t>
            </a:r>
          </a:p>
          <a:p>
            <a:pPr marL="0" indent="0">
              <a:buNone/>
            </a:pPr>
            <a:r>
              <a:rPr lang="en-US" dirty="0" smtClean="0"/>
              <a:t>{</a:t>
            </a:r>
            <a:endParaRPr lang="en-IN" dirty="0"/>
          </a:p>
          <a:p>
            <a:pPr marL="0" indent="0">
              <a:buNone/>
            </a:pPr>
            <a:r>
              <a:rPr lang="en-US" dirty="0" smtClean="0"/>
              <a:t> 	</a:t>
            </a:r>
            <a:r>
              <a:rPr lang="en-US" dirty="0" err="1" smtClean="0"/>
              <a:t>int</a:t>
            </a:r>
            <a:r>
              <a:rPr lang="en-US" dirty="0" smtClean="0"/>
              <a:t> </a:t>
            </a:r>
            <a:r>
              <a:rPr lang="en-US" dirty="0"/>
              <a:t>c= </a:t>
            </a:r>
            <a:r>
              <a:rPr lang="en-US" dirty="0" err="1" smtClean="0"/>
              <a:t>a+b</a:t>
            </a:r>
            <a:r>
              <a:rPr lang="en-US" dirty="0" smtClean="0"/>
              <a:t>  4 *3 = 12 bytes  </a:t>
            </a:r>
            <a:endParaRPr lang="en-IN" dirty="0"/>
          </a:p>
          <a:p>
            <a:pPr marL="0" indent="0">
              <a:buNone/>
            </a:pPr>
            <a:r>
              <a:rPr lang="en-US" dirty="0" smtClean="0"/>
              <a:t>	return c  4 = 16bytes </a:t>
            </a:r>
            <a:endParaRPr lang="en-IN" dirty="0"/>
          </a:p>
          <a:p>
            <a:pPr marL="0" indent="0">
              <a:buNone/>
            </a:pPr>
            <a:r>
              <a:rPr lang="en-US" dirty="0"/>
              <a:t>}</a:t>
            </a:r>
            <a:endParaRPr lang="en-IN" dirty="0"/>
          </a:p>
          <a:p>
            <a:pPr marL="0" indent="0">
              <a:buNone/>
            </a:pPr>
            <a:endParaRPr lang="en-US" dirty="0" smtClean="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580443323"/>
              </p:ext>
            </p:extLst>
          </p:nvPr>
        </p:nvGraphicFramePr>
        <p:xfrm>
          <a:off x="1219200" y="2898649"/>
          <a:ext cx="7239000" cy="3959351"/>
        </p:xfrm>
        <a:graphic>
          <a:graphicData uri="http://schemas.openxmlformats.org/drawingml/2006/table">
            <a:tbl>
              <a:tblPr firstRow="1" firstCol="1" bandRow="1">
                <a:tableStyleId>{5C22544A-7EE6-4342-B048-85BDC9FD1C3A}</a:tableStyleId>
              </a:tblPr>
              <a:tblGrid>
                <a:gridCol w="5616667"/>
                <a:gridCol w="1622333"/>
              </a:tblGrid>
              <a:tr h="652267">
                <a:tc>
                  <a:txBody>
                    <a:bodyPr/>
                    <a:lstStyle/>
                    <a:p>
                      <a:pPr algn="just">
                        <a:lnSpc>
                          <a:spcPct val="115000"/>
                        </a:lnSpc>
                        <a:spcBef>
                          <a:spcPts val="220"/>
                        </a:spcBef>
                        <a:spcAft>
                          <a:spcPts val="220"/>
                        </a:spcAft>
                        <a:tabLst>
                          <a:tab pos="342900" algn="l"/>
                          <a:tab pos="628650" algn="l"/>
                        </a:tabLst>
                      </a:pPr>
                      <a:r>
                        <a:rPr lang="en-US" sz="1800" dirty="0">
                          <a:effectLst/>
                        </a:rPr>
                        <a:t>Type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220"/>
                        </a:spcBef>
                        <a:spcAft>
                          <a:spcPts val="220"/>
                        </a:spcAft>
                        <a:tabLst>
                          <a:tab pos="342900" algn="l"/>
                          <a:tab pos="628650" algn="l"/>
                        </a:tabLst>
                      </a:pPr>
                      <a:r>
                        <a:rPr lang="en-US" sz="1800" dirty="0">
                          <a:effectLst/>
                        </a:rPr>
                        <a:t>Size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52267">
                <a:tc>
                  <a:txBody>
                    <a:bodyPr/>
                    <a:lstStyle/>
                    <a:p>
                      <a:pPr algn="just">
                        <a:lnSpc>
                          <a:spcPct val="115000"/>
                        </a:lnSpc>
                        <a:spcBef>
                          <a:spcPts val="220"/>
                        </a:spcBef>
                        <a:spcAft>
                          <a:spcPts val="220"/>
                        </a:spcAft>
                        <a:tabLst>
                          <a:tab pos="342900" algn="l"/>
                          <a:tab pos="628650" algn="l"/>
                        </a:tabLst>
                      </a:pPr>
                      <a:r>
                        <a:rPr lang="en-US" sz="1800" dirty="0" err="1">
                          <a:effectLst/>
                        </a:rPr>
                        <a:t>bool</a:t>
                      </a:r>
                      <a:r>
                        <a:rPr lang="en-US" sz="1800" dirty="0">
                          <a:effectLst/>
                        </a:rPr>
                        <a:t>, char, unsigned char, signed char, int8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220"/>
                        </a:spcBef>
                        <a:spcAft>
                          <a:spcPts val="220"/>
                        </a:spcAft>
                        <a:tabLst>
                          <a:tab pos="342900" algn="l"/>
                          <a:tab pos="628650" algn="l"/>
                        </a:tabLst>
                      </a:pPr>
                      <a:r>
                        <a:rPr lang="en-US" sz="1800">
                          <a:effectLst/>
                        </a:rPr>
                        <a:t>1 byte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52267">
                <a:tc>
                  <a:txBody>
                    <a:bodyPr/>
                    <a:lstStyle/>
                    <a:p>
                      <a:pPr algn="just">
                        <a:lnSpc>
                          <a:spcPct val="115000"/>
                        </a:lnSpc>
                        <a:spcBef>
                          <a:spcPts val="220"/>
                        </a:spcBef>
                        <a:spcAft>
                          <a:spcPts val="220"/>
                        </a:spcAft>
                        <a:tabLst>
                          <a:tab pos="342900" algn="l"/>
                          <a:tab pos="628650" algn="l"/>
                        </a:tabLst>
                      </a:pPr>
                      <a:r>
                        <a:rPr lang="en-US" sz="1800" dirty="0">
                          <a:effectLst/>
                        </a:rPr>
                        <a:t>int16, short, unsigned short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220"/>
                        </a:spcBef>
                        <a:spcAft>
                          <a:spcPts val="220"/>
                        </a:spcAft>
                        <a:tabLst>
                          <a:tab pos="342900" algn="l"/>
                          <a:tab pos="628650" algn="l"/>
                        </a:tabLst>
                      </a:pPr>
                      <a:r>
                        <a:rPr lang="en-US" sz="1800">
                          <a:effectLst/>
                        </a:rPr>
                        <a:t>2 bytes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350283">
                <a:tc>
                  <a:txBody>
                    <a:bodyPr/>
                    <a:lstStyle/>
                    <a:p>
                      <a:pPr algn="just">
                        <a:lnSpc>
                          <a:spcPct val="115000"/>
                        </a:lnSpc>
                        <a:spcBef>
                          <a:spcPts val="220"/>
                        </a:spcBef>
                        <a:spcAft>
                          <a:spcPts val="220"/>
                        </a:spcAft>
                        <a:tabLst>
                          <a:tab pos="342900" algn="l"/>
                          <a:tab pos="628650" algn="l"/>
                        </a:tabLst>
                      </a:pPr>
                      <a:r>
                        <a:rPr lang="en-US" sz="1800" dirty="0">
                          <a:effectLst/>
                        </a:rPr>
                        <a:t>float, int32, </a:t>
                      </a:r>
                      <a:r>
                        <a:rPr lang="en-US" sz="1800" dirty="0" err="1">
                          <a:effectLst/>
                        </a:rPr>
                        <a:t>int</a:t>
                      </a:r>
                      <a:r>
                        <a:rPr lang="en-US" sz="1800" dirty="0">
                          <a:effectLst/>
                        </a:rPr>
                        <a:t>, unsigned </a:t>
                      </a:r>
                      <a:r>
                        <a:rPr lang="en-US" sz="1800" dirty="0" err="1">
                          <a:effectLst/>
                        </a:rPr>
                        <a:t>int</a:t>
                      </a:r>
                      <a:r>
                        <a:rPr lang="en-US" sz="1800" dirty="0">
                          <a:effectLst/>
                        </a:rPr>
                        <a:t>, long, unsigned long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220"/>
                        </a:spcBef>
                        <a:spcAft>
                          <a:spcPts val="220"/>
                        </a:spcAft>
                        <a:tabLst>
                          <a:tab pos="342900" algn="l"/>
                          <a:tab pos="628650" algn="l"/>
                        </a:tabLst>
                      </a:pPr>
                      <a:r>
                        <a:rPr lang="en-US" sz="1800" dirty="0">
                          <a:effectLst/>
                        </a:rPr>
                        <a:t>4 bytes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52267">
                <a:tc>
                  <a:txBody>
                    <a:bodyPr/>
                    <a:lstStyle/>
                    <a:p>
                      <a:pPr algn="just">
                        <a:lnSpc>
                          <a:spcPct val="115000"/>
                        </a:lnSpc>
                        <a:spcBef>
                          <a:spcPts val="220"/>
                        </a:spcBef>
                        <a:spcAft>
                          <a:spcPts val="220"/>
                        </a:spcAft>
                        <a:tabLst>
                          <a:tab pos="342900" algn="l"/>
                          <a:tab pos="628650" algn="l"/>
                        </a:tabLst>
                      </a:pPr>
                      <a:r>
                        <a:rPr lang="en-US" sz="1800" dirty="0">
                          <a:effectLst/>
                        </a:rPr>
                        <a:t>double, int64, long double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220"/>
                        </a:spcBef>
                        <a:spcAft>
                          <a:spcPts val="220"/>
                        </a:spcAft>
                        <a:tabLst>
                          <a:tab pos="342900" algn="l"/>
                          <a:tab pos="628650" algn="l"/>
                        </a:tabLst>
                      </a:pPr>
                      <a:r>
                        <a:rPr lang="en-US" sz="1800" dirty="0">
                          <a:effectLst/>
                        </a:rPr>
                        <a:t>8 bytes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14242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4000" dirty="0" smtClean="0"/>
              <a:t>Basic Algorithms</a:t>
            </a:r>
            <a:endParaRPr lang="en-IN" sz="4000" dirty="0"/>
          </a:p>
        </p:txBody>
      </p:sp>
    </p:spTree>
    <p:extLst>
      <p:ext uri="{BB962C8B-B14F-4D97-AF65-F5344CB8AC3E}">
        <p14:creationId xmlns:p14="http://schemas.microsoft.com/office/powerpoint/2010/main" val="544742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Best case/Average Case/Worst Case</a:t>
            </a:r>
            <a:endParaRPr lang="en-IN" dirty="0"/>
          </a:p>
        </p:txBody>
      </p:sp>
      <p:sp>
        <p:nvSpPr>
          <p:cNvPr id="3" name="Content Placeholder 2"/>
          <p:cNvSpPr>
            <a:spLocks noGrp="1"/>
          </p:cNvSpPr>
          <p:nvPr>
            <p:ph sz="quarter" idx="1"/>
          </p:nvPr>
        </p:nvSpPr>
        <p:spPr>
          <a:xfrm>
            <a:off x="457200" y="838200"/>
            <a:ext cx="7467600" cy="6019800"/>
          </a:xfrm>
        </p:spPr>
        <p:txBody>
          <a:bodyPr/>
          <a:lstStyle/>
          <a:p>
            <a:pPr marL="0" indent="0">
              <a:buNone/>
            </a:pPr>
            <a:r>
              <a:rPr lang="en-US" dirty="0" smtClean="0"/>
              <a:t>Efficiency of an algorithm</a:t>
            </a:r>
            <a:endParaRPr lang="en-IN" dirty="0"/>
          </a:p>
        </p:txBody>
      </p:sp>
      <p:sp>
        <p:nvSpPr>
          <p:cNvPr id="4" name="Rectangle 3"/>
          <p:cNvSpPr/>
          <p:nvPr/>
        </p:nvSpPr>
        <p:spPr>
          <a:xfrm>
            <a:off x="762000" y="1295400"/>
            <a:ext cx="3048000" cy="1524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Best Case</a:t>
            </a:r>
          </a:p>
          <a:p>
            <a:pPr algn="ctr"/>
            <a:r>
              <a:rPr lang="en-US" dirty="0" smtClean="0">
                <a:solidFill>
                  <a:schemeClr val="tx1"/>
                </a:solidFill>
              </a:rPr>
              <a:t>Algorithm behavior is good Time efficient consumes less memory and CPU</a:t>
            </a:r>
            <a:endParaRPr lang="en-IN" dirty="0">
              <a:solidFill>
                <a:schemeClr val="tx1"/>
              </a:solidFill>
            </a:endParaRPr>
          </a:p>
        </p:txBody>
      </p:sp>
      <p:graphicFrame>
        <p:nvGraphicFramePr>
          <p:cNvPr id="5" name="Table 4"/>
          <p:cNvGraphicFramePr>
            <a:graphicFrameLocks noGrp="1"/>
          </p:cNvGraphicFramePr>
          <p:nvPr>
            <p:extLst/>
          </p:nvPr>
        </p:nvGraphicFramePr>
        <p:xfrm>
          <a:off x="4572000" y="2209800"/>
          <a:ext cx="3962400" cy="533400"/>
        </p:xfrm>
        <a:graphic>
          <a:graphicData uri="http://schemas.openxmlformats.org/drawingml/2006/table">
            <a:tbl>
              <a:tblPr firstRow="1" bandRow="1">
                <a:tableStyleId>{5C22544A-7EE6-4342-B048-85BDC9FD1C3A}</a:tableStyleId>
              </a:tblPr>
              <a:tblGrid>
                <a:gridCol w="660400"/>
                <a:gridCol w="660400"/>
                <a:gridCol w="660400"/>
                <a:gridCol w="660400"/>
                <a:gridCol w="660400"/>
                <a:gridCol w="660400"/>
              </a:tblGrid>
              <a:tr h="533400">
                <a:tc>
                  <a:txBody>
                    <a:bodyPr/>
                    <a:lstStyle/>
                    <a:p>
                      <a:r>
                        <a:rPr lang="en-US" dirty="0" smtClean="0"/>
                        <a:t>5</a:t>
                      </a:r>
                      <a:endParaRPr lang="en-IN" dirty="0"/>
                    </a:p>
                  </a:txBody>
                  <a:tcPr/>
                </a:tc>
                <a:tc>
                  <a:txBody>
                    <a:bodyPr/>
                    <a:lstStyle/>
                    <a:p>
                      <a:r>
                        <a:rPr lang="en-US" dirty="0" smtClean="0"/>
                        <a:t>10</a:t>
                      </a:r>
                      <a:endParaRPr lang="en-IN" dirty="0"/>
                    </a:p>
                  </a:txBody>
                  <a:tcPr/>
                </a:tc>
                <a:tc>
                  <a:txBody>
                    <a:bodyPr/>
                    <a:lstStyle/>
                    <a:p>
                      <a:r>
                        <a:rPr lang="en-US" dirty="0" smtClean="0"/>
                        <a:t>15</a:t>
                      </a:r>
                      <a:endParaRPr lang="en-IN" dirty="0"/>
                    </a:p>
                  </a:txBody>
                  <a:tcPr/>
                </a:tc>
                <a:tc>
                  <a:txBody>
                    <a:bodyPr/>
                    <a:lstStyle/>
                    <a:p>
                      <a:r>
                        <a:rPr lang="en-US" dirty="0" smtClean="0"/>
                        <a:t>20</a:t>
                      </a:r>
                      <a:endParaRPr lang="en-IN" dirty="0"/>
                    </a:p>
                  </a:txBody>
                  <a:tcPr/>
                </a:tc>
                <a:tc>
                  <a:txBody>
                    <a:bodyPr/>
                    <a:lstStyle/>
                    <a:p>
                      <a:r>
                        <a:rPr lang="en-US" dirty="0" smtClean="0"/>
                        <a:t>23</a:t>
                      </a:r>
                      <a:endParaRPr lang="en-IN" dirty="0"/>
                    </a:p>
                  </a:txBody>
                  <a:tcPr/>
                </a:tc>
                <a:tc>
                  <a:txBody>
                    <a:bodyPr/>
                    <a:lstStyle/>
                    <a:p>
                      <a:r>
                        <a:rPr lang="en-US" dirty="0" smtClean="0"/>
                        <a:t>30</a:t>
                      </a:r>
                      <a:endParaRPr lang="en-IN" dirty="0"/>
                    </a:p>
                  </a:txBody>
                  <a:tcPr/>
                </a:tc>
              </a:tr>
            </a:tbl>
          </a:graphicData>
        </a:graphic>
      </p:graphicFrame>
      <p:graphicFrame>
        <p:nvGraphicFramePr>
          <p:cNvPr id="6" name="Table 5"/>
          <p:cNvGraphicFramePr>
            <a:graphicFrameLocks noGrp="1"/>
          </p:cNvGraphicFramePr>
          <p:nvPr>
            <p:extLst/>
          </p:nvPr>
        </p:nvGraphicFramePr>
        <p:xfrm>
          <a:off x="4572000" y="3505200"/>
          <a:ext cx="3962400" cy="533400"/>
        </p:xfrm>
        <a:graphic>
          <a:graphicData uri="http://schemas.openxmlformats.org/drawingml/2006/table">
            <a:tbl>
              <a:tblPr firstRow="1" bandRow="1">
                <a:tableStyleId>{5C22544A-7EE6-4342-B048-85BDC9FD1C3A}</a:tableStyleId>
              </a:tblPr>
              <a:tblGrid>
                <a:gridCol w="660400"/>
                <a:gridCol w="660400"/>
                <a:gridCol w="660400"/>
                <a:gridCol w="660400"/>
                <a:gridCol w="660400"/>
                <a:gridCol w="660400"/>
              </a:tblGrid>
              <a:tr h="533400">
                <a:tc>
                  <a:txBody>
                    <a:bodyPr/>
                    <a:lstStyle/>
                    <a:p>
                      <a:r>
                        <a:rPr lang="en-US" dirty="0" smtClean="0"/>
                        <a:t>10</a:t>
                      </a:r>
                      <a:endParaRPr lang="en-IN" dirty="0"/>
                    </a:p>
                  </a:txBody>
                  <a:tcPr/>
                </a:tc>
                <a:tc>
                  <a:txBody>
                    <a:bodyPr/>
                    <a:lstStyle/>
                    <a:p>
                      <a:r>
                        <a:rPr lang="en-US" dirty="0" smtClean="0"/>
                        <a:t>15</a:t>
                      </a:r>
                      <a:endParaRPr lang="en-IN" dirty="0"/>
                    </a:p>
                  </a:txBody>
                  <a:tcPr/>
                </a:tc>
                <a:tc>
                  <a:txBody>
                    <a:bodyPr/>
                    <a:lstStyle/>
                    <a:p>
                      <a:r>
                        <a:rPr lang="en-US" dirty="0" smtClean="0"/>
                        <a:t>5</a:t>
                      </a:r>
                      <a:endParaRPr lang="en-IN" dirty="0"/>
                    </a:p>
                  </a:txBody>
                  <a:tcPr/>
                </a:tc>
                <a:tc>
                  <a:txBody>
                    <a:bodyPr/>
                    <a:lstStyle/>
                    <a:p>
                      <a:r>
                        <a:rPr lang="en-US" dirty="0" smtClean="0"/>
                        <a:t>20</a:t>
                      </a:r>
                      <a:endParaRPr lang="en-IN" dirty="0"/>
                    </a:p>
                  </a:txBody>
                  <a:tcPr/>
                </a:tc>
                <a:tc>
                  <a:txBody>
                    <a:bodyPr/>
                    <a:lstStyle/>
                    <a:p>
                      <a:r>
                        <a:rPr lang="en-US" dirty="0" smtClean="0"/>
                        <a:t>25</a:t>
                      </a:r>
                      <a:endParaRPr lang="en-IN" dirty="0"/>
                    </a:p>
                  </a:txBody>
                  <a:tcPr/>
                </a:tc>
                <a:tc>
                  <a:txBody>
                    <a:bodyPr/>
                    <a:lstStyle/>
                    <a:p>
                      <a:r>
                        <a:rPr lang="en-US" dirty="0" smtClean="0"/>
                        <a:t>30</a:t>
                      </a:r>
                      <a:endParaRPr lang="en-IN" dirty="0"/>
                    </a:p>
                  </a:txBody>
                  <a:tcPr/>
                </a:tc>
              </a:tr>
            </a:tbl>
          </a:graphicData>
        </a:graphic>
      </p:graphicFrame>
      <p:sp>
        <p:nvSpPr>
          <p:cNvPr id="7" name="Rectangle 6"/>
          <p:cNvSpPr/>
          <p:nvPr/>
        </p:nvSpPr>
        <p:spPr>
          <a:xfrm>
            <a:off x="762000" y="3122676"/>
            <a:ext cx="3048000" cy="1524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Average Case</a:t>
            </a:r>
          </a:p>
          <a:p>
            <a:pPr algn="ctr"/>
            <a:r>
              <a:rPr lang="en-US" dirty="0" smtClean="0">
                <a:solidFill>
                  <a:schemeClr val="tx1"/>
                </a:solidFill>
              </a:rPr>
              <a:t>Algorithm behavior Average</a:t>
            </a:r>
            <a:endParaRPr lang="en-IN" dirty="0">
              <a:solidFill>
                <a:schemeClr val="tx1"/>
              </a:solidFill>
            </a:endParaRPr>
          </a:p>
        </p:txBody>
      </p:sp>
      <p:sp>
        <p:nvSpPr>
          <p:cNvPr id="8" name="Rectangle 7"/>
          <p:cNvSpPr/>
          <p:nvPr/>
        </p:nvSpPr>
        <p:spPr>
          <a:xfrm>
            <a:off x="762000" y="5101590"/>
            <a:ext cx="3048000" cy="1524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Worst Case</a:t>
            </a:r>
          </a:p>
          <a:p>
            <a:pPr algn="ctr"/>
            <a:r>
              <a:rPr lang="en-US" dirty="0" smtClean="0">
                <a:solidFill>
                  <a:schemeClr val="tx1"/>
                </a:solidFill>
              </a:rPr>
              <a:t>Algorithm behavior is not good Not Time efficient consumes lot memory and CPU</a:t>
            </a:r>
            <a:endParaRPr lang="en-IN" dirty="0">
              <a:solidFill>
                <a:schemeClr val="tx1"/>
              </a:solidFill>
            </a:endParaRPr>
          </a:p>
        </p:txBody>
      </p:sp>
      <p:graphicFrame>
        <p:nvGraphicFramePr>
          <p:cNvPr id="9" name="Table 8"/>
          <p:cNvGraphicFramePr>
            <a:graphicFrameLocks noGrp="1"/>
          </p:cNvGraphicFramePr>
          <p:nvPr>
            <p:extLst/>
          </p:nvPr>
        </p:nvGraphicFramePr>
        <p:xfrm>
          <a:off x="4572000" y="5486400"/>
          <a:ext cx="3962400" cy="533400"/>
        </p:xfrm>
        <a:graphic>
          <a:graphicData uri="http://schemas.openxmlformats.org/drawingml/2006/table">
            <a:tbl>
              <a:tblPr firstRow="1" bandRow="1">
                <a:tableStyleId>{5C22544A-7EE6-4342-B048-85BDC9FD1C3A}</a:tableStyleId>
              </a:tblPr>
              <a:tblGrid>
                <a:gridCol w="660400"/>
                <a:gridCol w="660400"/>
                <a:gridCol w="660400"/>
                <a:gridCol w="660400"/>
                <a:gridCol w="660400"/>
                <a:gridCol w="660400"/>
              </a:tblGrid>
              <a:tr h="533400">
                <a:tc>
                  <a:txBody>
                    <a:bodyPr/>
                    <a:lstStyle/>
                    <a:p>
                      <a:r>
                        <a:rPr lang="en-US" dirty="0" smtClean="0"/>
                        <a:t>30</a:t>
                      </a:r>
                      <a:endParaRPr lang="en-IN" dirty="0"/>
                    </a:p>
                  </a:txBody>
                  <a:tcPr/>
                </a:tc>
                <a:tc>
                  <a:txBody>
                    <a:bodyPr/>
                    <a:lstStyle/>
                    <a:p>
                      <a:r>
                        <a:rPr lang="en-US" dirty="0" smtClean="0"/>
                        <a:t>23</a:t>
                      </a:r>
                      <a:endParaRPr lang="en-IN" dirty="0"/>
                    </a:p>
                  </a:txBody>
                  <a:tcPr/>
                </a:tc>
                <a:tc>
                  <a:txBody>
                    <a:bodyPr/>
                    <a:lstStyle/>
                    <a:p>
                      <a:r>
                        <a:rPr lang="en-US" dirty="0" smtClean="0"/>
                        <a:t>20</a:t>
                      </a:r>
                      <a:endParaRPr lang="en-IN" dirty="0"/>
                    </a:p>
                  </a:txBody>
                  <a:tcPr/>
                </a:tc>
                <a:tc>
                  <a:txBody>
                    <a:bodyPr/>
                    <a:lstStyle/>
                    <a:p>
                      <a:r>
                        <a:rPr lang="en-US" dirty="0" smtClean="0"/>
                        <a:t>15</a:t>
                      </a:r>
                      <a:endParaRPr lang="en-IN" dirty="0"/>
                    </a:p>
                  </a:txBody>
                  <a:tcPr/>
                </a:tc>
                <a:tc>
                  <a:txBody>
                    <a:bodyPr/>
                    <a:lstStyle/>
                    <a:p>
                      <a:r>
                        <a:rPr lang="en-US" dirty="0" smtClean="0"/>
                        <a:t>10</a:t>
                      </a:r>
                      <a:endParaRPr lang="en-IN" dirty="0"/>
                    </a:p>
                  </a:txBody>
                  <a:tcPr/>
                </a:tc>
                <a:tc>
                  <a:txBody>
                    <a:bodyPr/>
                    <a:lstStyle/>
                    <a:p>
                      <a:r>
                        <a:rPr lang="en-US" dirty="0" smtClean="0"/>
                        <a:t>5</a:t>
                      </a:r>
                      <a:endParaRPr lang="en-IN" dirty="0"/>
                    </a:p>
                  </a:txBody>
                  <a:tcPr/>
                </a:tc>
              </a:tr>
            </a:tbl>
          </a:graphicData>
        </a:graphic>
      </p:graphicFrame>
    </p:spTree>
    <p:extLst>
      <p:ext uri="{BB962C8B-B14F-4D97-AF65-F5344CB8AC3E}">
        <p14:creationId xmlns:p14="http://schemas.microsoft.com/office/powerpoint/2010/main" val="9703732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1447800"/>
            <a:ext cx="9372600" cy="1752600"/>
          </a:xfrm>
        </p:spPr>
        <p:txBody>
          <a:bodyPr>
            <a:normAutofit/>
          </a:bodyPr>
          <a:lstStyle/>
          <a:p>
            <a:pPr algn="ctr"/>
            <a:r>
              <a:rPr lang="en-US" dirty="0"/>
              <a:t>Algorithmic Problem Solving For Socio Economic Conditions in Global </a:t>
            </a:r>
            <a:r>
              <a:rPr lang="en-US" dirty="0" smtClean="0"/>
              <a:t>Perspectives </a:t>
            </a:r>
            <a:endParaRPr lang="en-IN" dirty="0"/>
          </a:p>
        </p:txBody>
      </p:sp>
    </p:spTree>
    <p:extLst>
      <p:ext uri="{BB962C8B-B14F-4D97-AF65-F5344CB8AC3E}">
        <p14:creationId xmlns:p14="http://schemas.microsoft.com/office/powerpoint/2010/main" val="41354446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1219200"/>
          </a:xfrm>
        </p:spPr>
        <p:txBody>
          <a:bodyPr>
            <a:normAutofit/>
          </a:bodyPr>
          <a:lstStyle/>
          <a:p>
            <a:pPr algn="ctr"/>
            <a:r>
              <a:rPr lang="en-US" sz="2400" b="1" dirty="0">
                <a:latin typeface="Arial" panose="020B0604020202020204" pitchFamily="34" charset="0"/>
                <a:cs typeface="Arial" panose="020B0604020202020204" pitchFamily="34" charset="0"/>
              </a:rPr>
              <a:t>People today have to strive hard </a:t>
            </a:r>
            <a:r>
              <a:rPr lang="en-US" sz="2400" b="1" dirty="0" smtClean="0">
                <a:latin typeface="Arial" panose="020B0604020202020204" pitchFamily="34" charset="0"/>
                <a:cs typeface="Arial" panose="020B0604020202020204" pitchFamily="34" charset="0"/>
              </a:rPr>
              <a:t>for</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Providing </a:t>
            </a:r>
            <a:r>
              <a:rPr lang="en-US" sz="2400" dirty="0">
                <a:latin typeface="Arial" panose="020B0604020202020204" pitchFamily="34" charset="0"/>
                <a:cs typeface="Arial" panose="020B0604020202020204" pitchFamily="34" charset="0"/>
              </a:rPr>
              <a:t>Food for Everybody</a:t>
            </a:r>
            <a:r>
              <a:rPr lang="en-IN" sz="2400" dirty="0">
                <a:latin typeface="Arial" panose="020B0604020202020204" pitchFamily="34" charset="0"/>
                <a:cs typeface="Arial" panose="020B0604020202020204" pitchFamily="34" charset="0"/>
              </a:rPr>
              <a:t/>
            </a:r>
            <a:br>
              <a:rPr lang="en-IN"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152400" y="1143000"/>
            <a:ext cx="8382000" cy="5715000"/>
          </a:xfrm>
        </p:spPr>
        <p:txBody>
          <a:bodyPr>
            <a:noAutofit/>
          </a:bodyPr>
          <a:lstStyle/>
          <a:p>
            <a:pPr>
              <a:lnSpc>
                <a:spcPct val="170000"/>
              </a:lnSpc>
            </a:pPr>
            <a:r>
              <a:rPr lang="en-US" sz="1600" dirty="0">
                <a:latin typeface="Arial" panose="020B0604020202020204" pitchFamily="34" charset="0"/>
                <a:cs typeface="Arial" panose="020B0604020202020204" pitchFamily="34" charset="0"/>
              </a:rPr>
              <a:t>Step 1: 	Start</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2: 	Estimation of people below poverty line.</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3:	Recommendation about the type and </a:t>
            </a:r>
            <a:endParaRPr lang="en-US" sz="1600" dirty="0" smtClean="0">
              <a:latin typeface="Arial" panose="020B0604020202020204" pitchFamily="34" charset="0"/>
              <a:cs typeface="Arial" panose="020B0604020202020204" pitchFamily="34" charset="0"/>
            </a:endParaRPr>
          </a:p>
          <a:p>
            <a:pPr marL="0" indent="0">
              <a:lnSpc>
                <a:spcPct val="170000"/>
              </a:lnSpc>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quantity </a:t>
            </a:r>
            <a:r>
              <a:rPr lang="en-US" sz="1600" dirty="0">
                <a:latin typeface="Arial" panose="020B0604020202020204" pitchFamily="34" charset="0"/>
                <a:cs typeface="Arial" panose="020B0604020202020204" pitchFamily="34" charset="0"/>
              </a:rPr>
              <a:t>of food from the food committee</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4: 	Decide the cost </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5: 	Generation of Revenue to meet the food </a:t>
            </a:r>
            <a:endParaRPr lang="en-US" sz="1600" dirty="0" smtClean="0">
              <a:latin typeface="Arial" panose="020B0604020202020204" pitchFamily="34" charset="0"/>
              <a:cs typeface="Arial" panose="020B0604020202020204" pitchFamily="34" charset="0"/>
            </a:endParaRPr>
          </a:p>
          <a:p>
            <a:pPr marL="0" indent="0">
              <a:lnSpc>
                <a:spcPct val="170000"/>
              </a:lnSpc>
              <a:buNone/>
            </a:pPr>
            <a:r>
              <a:rPr lang="en-US" sz="1600" dirty="0" smtClean="0">
                <a:latin typeface="Arial" panose="020B0604020202020204" pitchFamily="34" charset="0"/>
                <a:cs typeface="Arial" panose="020B0604020202020204" pitchFamily="34" charset="0"/>
              </a:rPr>
              <a:t>                                 demand</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6: 	Provide food through public distribution </a:t>
            </a:r>
            <a:r>
              <a:rPr lang="en-US" sz="1600" dirty="0" smtClean="0">
                <a:latin typeface="Arial" panose="020B0604020202020204" pitchFamily="34" charset="0"/>
                <a:cs typeface="Arial" panose="020B0604020202020204" pitchFamily="34" charset="0"/>
              </a:rPr>
              <a:t>  </a:t>
            </a:r>
          </a:p>
          <a:p>
            <a:pPr marL="0" indent="0">
              <a:lnSpc>
                <a:spcPct val="170000"/>
              </a:lnSpc>
              <a:buNone/>
            </a:pPr>
            <a:r>
              <a:rPr lang="en-US" sz="1600" dirty="0" smtClean="0">
                <a:latin typeface="Arial" panose="020B0604020202020204" pitchFamily="34" charset="0"/>
                <a:cs typeface="Arial" panose="020B0604020202020204" pitchFamily="34" charset="0"/>
              </a:rPr>
              <a:t>                                 system </a:t>
            </a:r>
            <a:r>
              <a:rPr lang="en-US" sz="1600" dirty="0">
                <a:latin typeface="Arial" panose="020B0604020202020204" pitchFamily="34" charset="0"/>
                <a:cs typeface="Arial" panose="020B0604020202020204" pitchFamily="34" charset="0"/>
              </a:rPr>
              <a:t>at all levels.</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7: 	Get Feedback from beneficiaries as well as </a:t>
            </a:r>
            <a:endParaRPr lang="en-US" sz="1600" dirty="0" smtClean="0">
              <a:latin typeface="Arial" panose="020B0604020202020204" pitchFamily="34" charset="0"/>
              <a:cs typeface="Arial" panose="020B0604020202020204" pitchFamily="34" charset="0"/>
            </a:endParaRPr>
          </a:p>
          <a:p>
            <a:pPr marL="0" indent="0">
              <a:lnSpc>
                <a:spcPct val="170000"/>
              </a:lnSpc>
              <a:buNone/>
            </a:pPr>
            <a:r>
              <a:rPr lang="en-US" sz="1600" dirty="0" smtClean="0">
                <a:latin typeface="Arial" panose="020B0604020202020204" pitchFamily="34" charset="0"/>
                <a:cs typeface="Arial" panose="020B0604020202020204" pitchFamily="34" charset="0"/>
              </a:rPr>
              <a:t>                                public</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8: 	Go to step 2</a:t>
            </a:r>
            <a:endParaRPr lang="en-IN" sz="1600" dirty="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Step 9: 	Stop</a:t>
            </a:r>
            <a:endParaRPr lang="en-IN" sz="1600" dirty="0">
              <a:latin typeface="Arial" panose="020B0604020202020204" pitchFamily="34" charset="0"/>
              <a:cs typeface="Arial" panose="020B0604020202020204" pitchFamily="34" charset="0"/>
            </a:endParaRPr>
          </a:p>
          <a:p>
            <a:pPr>
              <a:lnSpc>
                <a:spcPct val="170000"/>
              </a:lnSpc>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49022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flow </a:t>
            </a:r>
            <a:r>
              <a:rPr lang="en-US" b="1" dirty="0"/>
              <a:t>for providing food for Everybody</a:t>
            </a:r>
            <a:r>
              <a:rPr lang="en-IN" dirty="0"/>
              <a:t/>
            </a:r>
            <a:br>
              <a:rPr lang="en-IN" dirty="0"/>
            </a:br>
            <a:endParaRPr lang="en-IN" dirty="0"/>
          </a:p>
        </p:txBody>
      </p:sp>
      <p:sp>
        <p:nvSpPr>
          <p:cNvPr id="3" name="Content Placeholder 2"/>
          <p:cNvSpPr>
            <a:spLocks noGrp="1"/>
          </p:cNvSpPr>
          <p:nvPr>
            <p:ph sz="quarter" idx="1"/>
          </p:nvPr>
        </p:nvSpPr>
        <p:spPr>
          <a:xfrm>
            <a:off x="457200" y="1219200"/>
            <a:ext cx="7467600" cy="563880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dirty="0" smtClean="0"/>
              <a:t>Fig 1: Flowchart</a:t>
            </a: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066800"/>
            <a:ext cx="5715000" cy="5791200"/>
          </a:xfrm>
          <a:prstGeom prst="rect">
            <a:avLst/>
          </a:prstGeom>
          <a:noFill/>
          <a:ln>
            <a:noFill/>
          </a:ln>
        </p:spPr>
      </p:pic>
    </p:spTree>
    <p:extLst>
      <p:ext uri="{BB962C8B-B14F-4D97-AF65-F5344CB8AC3E}">
        <p14:creationId xmlns:p14="http://schemas.microsoft.com/office/powerpoint/2010/main" val="21454547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Steps for </a:t>
            </a:r>
            <a:r>
              <a:rPr lang="en-US" b="1" dirty="0"/>
              <a:t>providing food for Everybody</a:t>
            </a:r>
            <a:endParaRPr lang="en-IN" dirty="0"/>
          </a:p>
        </p:txBody>
      </p:sp>
      <p:sp>
        <p:nvSpPr>
          <p:cNvPr id="3" name="Content Placeholder 2"/>
          <p:cNvSpPr>
            <a:spLocks noGrp="1"/>
          </p:cNvSpPr>
          <p:nvPr>
            <p:ph sz="quarter" idx="1"/>
          </p:nvPr>
        </p:nvSpPr>
        <p:spPr>
          <a:xfrm>
            <a:off x="457200" y="1600200"/>
            <a:ext cx="8229600" cy="5257800"/>
          </a:xfrm>
        </p:spPr>
        <p:txBody>
          <a:bodyPr>
            <a:normAutofit fontScale="62500" lnSpcReduction="20000"/>
          </a:bodyPr>
          <a:lstStyle/>
          <a:p>
            <a:pPr>
              <a:lnSpc>
                <a:spcPct val="170000"/>
              </a:lnSpc>
            </a:pPr>
            <a:r>
              <a:rPr lang="en-US" sz="2600" b="1" dirty="0">
                <a:latin typeface="Arial" panose="020B0604020202020204" pitchFamily="34" charset="0"/>
                <a:cs typeface="Arial" panose="020B0604020202020204" pitchFamily="34" charset="0"/>
              </a:rPr>
              <a:t>Process A: </a:t>
            </a:r>
            <a:r>
              <a:rPr lang="en-US" sz="2600" dirty="0">
                <a:latin typeface="Arial" panose="020B0604020202020204" pitchFamily="34" charset="0"/>
                <a:cs typeface="Arial" panose="020B0604020202020204" pitchFamily="34" charset="0"/>
              </a:rPr>
              <a:t>The number of people below poverty line in each village is estimated and the total of people in each district is calculated.</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B: </a:t>
            </a:r>
            <a:r>
              <a:rPr lang="en-US" sz="2600" dirty="0">
                <a:latin typeface="Arial" panose="020B0604020202020204" pitchFamily="34" charset="0"/>
                <a:cs typeface="Arial" panose="020B0604020202020204" pitchFamily="34" charset="0"/>
              </a:rPr>
              <a:t>The food committee will recommend the type of food to be provided and also the quantity of food.</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C: </a:t>
            </a:r>
            <a:r>
              <a:rPr lang="en-US" sz="2600" dirty="0">
                <a:latin typeface="Arial" panose="020B0604020202020204" pitchFamily="34" charset="0"/>
                <a:cs typeface="Arial" panose="020B0604020202020204" pitchFamily="34" charset="0"/>
              </a:rPr>
              <a:t>From the above inputs, the overall cost is calculated.</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D: </a:t>
            </a:r>
            <a:r>
              <a:rPr lang="en-US" sz="2600" dirty="0">
                <a:latin typeface="Arial" panose="020B0604020202020204" pitchFamily="34" charset="0"/>
                <a:cs typeface="Arial" panose="020B0604020202020204" pitchFamily="34" charset="0"/>
              </a:rPr>
              <a:t>The Finance committee decides how to generate the revenue needed.</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E</a:t>
            </a:r>
            <a:r>
              <a:rPr lang="en-US" sz="2600" dirty="0">
                <a:latin typeface="Arial" panose="020B0604020202020204" pitchFamily="34" charset="0"/>
                <a:cs typeface="Arial" panose="020B0604020202020204" pitchFamily="34" charset="0"/>
              </a:rPr>
              <a:t>: Revenue is generated by implementing Tax, Import /Export duties etc. </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F: </a:t>
            </a:r>
            <a:r>
              <a:rPr lang="en-US" sz="2600" dirty="0">
                <a:latin typeface="Arial" panose="020B0604020202020204" pitchFamily="34" charset="0"/>
                <a:cs typeface="Arial" panose="020B0604020202020204" pitchFamily="34" charset="0"/>
              </a:rPr>
              <a:t>The distribution of food is carried out through public distribution system.</a:t>
            </a:r>
            <a:endParaRPr lang="en-IN" sz="2600" dirty="0">
              <a:latin typeface="Arial" panose="020B0604020202020204" pitchFamily="34" charset="0"/>
              <a:cs typeface="Arial" panose="020B0604020202020204" pitchFamily="34" charset="0"/>
            </a:endParaRPr>
          </a:p>
          <a:p>
            <a:pPr>
              <a:lnSpc>
                <a:spcPct val="170000"/>
              </a:lnSpc>
            </a:pPr>
            <a:r>
              <a:rPr lang="en-US" sz="2600" b="1" dirty="0" smtClean="0">
                <a:latin typeface="Arial" panose="020B0604020202020204" pitchFamily="34" charset="0"/>
                <a:cs typeface="Arial" panose="020B0604020202020204" pitchFamily="34" charset="0"/>
              </a:rPr>
              <a:t>Process </a:t>
            </a:r>
            <a:r>
              <a:rPr lang="en-US" sz="2600" b="1" dirty="0">
                <a:latin typeface="Arial" panose="020B0604020202020204" pitchFamily="34" charset="0"/>
                <a:cs typeface="Arial" panose="020B0604020202020204" pitchFamily="34" charset="0"/>
              </a:rPr>
              <a:t>G: </a:t>
            </a:r>
            <a:r>
              <a:rPr lang="en-US" sz="2600" dirty="0">
                <a:latin typeface="Arial" panose="020B0604020202020204" pitchFamily="34" charset="0"/>
                <a:cs typeface="Arial" panose="020B0604020202020204" pitchFamily="34" charset="0"/>
              </a:rPr>
              <a:t>Feedback is provided by the public and beneficiaries which again is an input to the process to improve the quality of the food provision</a:t>
            </a:r>
            <a:endParaRPr lang="en-IN" sz="2600" dirty="0">
              <a:latin typeface="Arial" panose="020B0604020202020204" pitchFamily="34" charset="0"/>
              <a:cs typeface="Arial" panose="020B0604020202020204" pitchFamily="34" charset="0"/>
            </a:endParaRPr>
          </a:p>
          <a:p>
            <a:pPr>
              <a:lnSpc>
                <a:spcPct val="17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5012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066800"/>
            <a:ext cx="6172200"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54833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Common words to write an algorithm</a:t>
            </a:r>
            <a:endParaRPr lang="en-IN" dirty="0"/>
          </a:p>
        </p:txBody>
      </p:sp>
      <p:sp>
        <p:nvSpPr>
          <p:cNvPr id="3" name="Content Placeholder 2"/>
          <p:cNvSpPr>
            <a:spLocks noGrp="1"/>
          </p:cNvSpPr>
          <p:nvPr>
            <p:ph sz="quarter" idx="1"/>
          </p:nvPr>
        </p:nvSpPr>
        <p:spPr>
          <a:xfrm>
            <a:off x="457200" y="1219200"/>
            <a:ext cx="8153400" cy="5254752"/>
          </a:xfrm>
        </p:spPr>
        <p:txBody>
          <a:bodyPr>
            <a:normAutofit/>
          </a:bodyPr>
          <a:lstStyle/>
          <a:p>
            <a:pPr>
              <a:lnSpc>
                <a:spcPct val="160000"/>
              </a:lnSpc>
            </a:pPr>
            <a:r>
              <a:rPr lang="en-US" sz="1900" dirty="0" smtClean="0">
                <a:latin typeface="Arial" panose="020B0604020202020204" pitchFamily="34" charset="0"/>
                <a:cs typeface="Arial" panose="020B0604020202020204" pitchFamily="34" charset="0"/>
              </a:rPr>
              <a:t>Start, </a:t>
            </a:r>
          </a:p>
          <a:p>
            <a:pPr>
              <a:lnSpc>
                <a:spcPct val="160000"/>
              </a:lnSpc>
            </a:pPr>
            <a:r>
              <a:rPr lang="en-US" sz="1900" dirty="0" smtClean="0">
                <a:latin typeface="Arial" panose="020B0604020202020204" pitchFamily="34" charset="0"/>
                <a:cs typeface="Arial" panose="020B0604020202020204" pitchFamily="34" charset="0"/>
              </a:rPr>
              <a:t>Declare , read, get  			   - &gt; for </a:t>
            </a:r>
            <a:r>
              <a:rPr lang="en-US" sz="1900" dirty="0" smtClean="0">
                <a:solidFill>
                  <a:srgbClr val="FF0000"/>
                </a:solidFill>
                <a:latin typeface="Arial" panose="020B0604020202020204" pitchFamily="34" charset="0"/>
                <a:cs typeface="Arial" panose="020B0604020202020204" pitchFamily="34" charset="0"/>
              </a:rPr>
              <a:t>input</a:t>
            </a:r>
          </a:p>
          <a:p>
            <a:pPr>
              <a:lnSpc>
                <a:spcPct val="160000"/>
              </a:lnSpc>
            </a:pPr>
            <a:r>
              <a:rPr lang="en-US" sz="1900" dirty="0" smtClean="0">
                <a:latin typeface="Arial" panose="020B0604020202020204" pitchFamily="34" charset="0"/>
                <a:cs typeface="Arial" panose="020B0604020202020204" pitchFamily="34" charset="0"/>
              </a:rPr>
              <a:t>Add, </a:t>
            </a:r>
            <a:r>
              <a:rPr lang="en-US" sz="1900" dirty="0" err="1" smtClean="0">
                <a:latin typeface="Arial" panose="020B0604020202020204" pitchFamily="34" charset="0"/>
                <a:cs typeface="Arial" panose="020B0604020202020204" pitchFamily="34" charset="0"/>
              </a:rPr>
              <a:t>subtract,multiply,divide,compute,find</a:t>
            </a:r>
            <a:r>
              <a:rPr lang="en-US" sz="1900" dirty="0" smtClean="0">
                <a:latin typeface="Arial" panose="020B0604020202020204" pitchFamily="34" charset="0"/>
                <a:cs typeface="Arial" panose="020B0604020202020204" pitchFamily="34" charset="0"/>
              </a:rPr>
              <a:t> - &gt; for </a:t>
            </a:r>
            <a:r>
              <a:rPr lang="en-US" sz="1900" dirty="0" smtClean="0">
                <a:solidFill>
                  <a:srgbClr val="FF0000"/>
                </a:solidFill>
                <a:latin typeface="Arial" panose="020B0604020202020204" pitchFamily="34" charset="0"/>
                <a:cs typeface="Arial" panose="020B0604020202020204" pitchFamily="34" charset="0"/>
              </a:rPr>
              <a:t>process</a:t>
            </a:r>
          </a:p>
          <a:p>
            <a:pPr>
              <a:lnSpc>
                <a:spcPct val="160000"/>
              </a:lnSpc>
            </a:pPr>
            <a:r>
              <a:rPr lang="en-US" sz="1900" dirty="0" err="1" smtClean="0">
                <a:latin typeface="Arial" panose="020B0604020202020204" pitchFamily="34" charset="0"/>
                <a:cs typeface="Arial" panose="020B0604020202020204" pitchFamily="34" charset="0"/>
              </a:rPr>
              <a:t>Goto</a:t>
            </a:r>
            <a:r>
              <a:rPr lang="en-US" sz="1900" dirty="0" smtClean="0">
                <a:latin typeface="Arial" panose="020B0604020202020204" pitchFamily="34" charset="0"/>
                <a:cs typeface="Arial" panose="020B0604020202020204" pitchFamily="34" charset="0"/>
              </a:rPr>
              <a:t> , 				   -</a:t>
            </a:r>
            <a:r>
              <a:rPr lang="en-US" sz="1900" dirty="0" smtClean="0">
                <a:latin typeface="Arial" panose="020B0604020202020204" pitchFamily="34" charset="0"/>
                <a:cs typeface="Arial" panose="020B0604020202020204" pitchFamily="34" charset="0"/>
                <a:sym typeface="Wingdings" panose="05000000000000000000" pitchFamily="2" charset="2"/>
              </a:rPr>
              <a:t> for </a:t>
            </a:r>
            <a:r>
              <a:rPr lang="en-US" sz="1900" dirty="0" smtClean="0">
                <a:solidFill>
                  <a:srgbClr val="FF0000"/>
                </a:solidFill>
                <a:latin typeface="Arial" panose="020B0604020202020204" pitchFamily="34" charset="0"/>
                <a:cs typeface="Arial" panose="020B0604020202020204" pitchFamily="34" charset="0"/>
                <a:sym typeface="Wingdings" panose="05000000000000000000" pitchFamily="2" charset="2"/>
              </a:rPr>
              <a:t>looping statement</a:t>
            </a:r>
          </a:p>
          <a:p>
            <a:pPr>
              <a:lnSpc>
                <a:spcPct val="160000"/>
              </a:lnSpc>
            </a:pPr>
            <a:r>
              <a:rPr lang="en-US" sz="1900" dirty="0" smtClean="0">
                <a:latin typeface="Arial" panose="020B0604020202020204" pitchFamily="34" charset="0"/>
                <a:cs typeface="Arial" panose="020B0604020202020204" pitchFamily="34" charset="0"/>
                <a:sym typeface="Wingdings" panose="05000000000000000000" pitchFamily="2" charset="2"/>
              </a:rPr>
              <a:t>If , else, </a:t>
            </a:r>
            <a:r>
              <a:rPr lang="en-US" sz="1900" dirty="0" err="1" smtClean="0">
                <a:latin typeface="Arial" panose="020B0604020202020204" pitchFamily="34" charset="0"/>
                <a:cs typeface="Arial" panose="020B0604020202020204" pitchFamily="34" charset="0"/>
                <a:sym typeface="Wingdings" panose="05000000000000000000" pitchFamily="2" charset="2"/>
              </a:rPr>
              <a:t>elseif</a:t>
            </a:r>
            <a:r>
              <a:rPr lang="en-US" sz="1900" dirty="0" smtClean="0">
                <a:latin typeface="Arial" panose="020B0604020202020204" pitchFamily="34" charset="0"/>
                <a:cs typeface="Arial" panose="020B0604020202020204" pitchFamily="34" charset="0"/>
                <a:sym typeface="Wingdings" panose="05000000000000000000" pitchFamily="2" charset="2"/>
              </a:rPr>
              <a:t>, then   			    for </a:t>
            </a:r>
            <a:r>
              <a:rPr lang="en-US" sz="1900" dirty="0" smtClean="0">
                <a:solidFill>
                  <a:srgbClr val="FF0000"/>
                </a:solidFill>
                <a:latin typeface="Arial" panose="020B0604020202020204" pitchFamily="34" charset="0"/>
                <a:cs typeface="Arial" panose="020B0604020202020204" pitchFamily="34" charset="0"/>
                <a:sym typeface="Wingdings" panose="05000000000000000000" pitchFamily="2" charset="2"/>
              </a:rPr>
              <a:t>conditional statement</a:t>
            </a:r>
            <a:endParaRPr lang="en-US" sz="1900" dirty="0" smtClean="0">
              <a:solidFill>
                <a:srgbClr val="FF0000"/>
              </a:solidFill>
              <a:latin typeface="Arial" panose="020B0604020202020204" pitchFamily="34" charset="0"/>
              <a:cs typeface="Arial" panose="020B0604020202020204" pitchFamily="34" charset="0"/>
            </a:endParaRPr>
          </a:p>
          <a:p>
            <a:pPr>
              <a:lnSpc>
                <a:spcPct val="160000"/>
              </a:lnSpc>
            </a:pPr>
            <a:r>
              <a:rPr lang="en-US" sz="1900" dirty="0" smtClean="0">
                <a:latin typeface="Arial" panose="020B0604020202020204" pitchFamily="34" charset="0"/>
                <a:cs typeface="Arial" panose="020B0604020202020204" pitchFamily="34" charset="0"/>
              </a:rPr>
              <a:t>Display, print 				    – &gt;for </a:t>
            </a:r>
            <a:r>
              <a:rPr lang="en-US" sz="1900" dirty="0" smtClean="0">
                <a:solidFill>
                  <a:srgbClr val="FF0000"/>
                </a:solidFill>
                <a:latin typeface="Arial" panose="020B0604020202020204" pitchFamily="34" charset="0"/>
                <a:cs typeface="Arial" panose="020B0604020202020204" pitchFamily="34" charset="0"/>
              </a:rPr>
              <a:t>output</a:t>
            </a:r>
          </a:p>
          <a:p>
            <a:pPr>
              <a:lnSpc>
                <a:spcPct val="160000"/>
              </a:lnSpc>
            </a:pPr>
            <a:r>
              <a:rPr lang="en-US" sz="1900" dirty="0" smtClean="0">
                <a:latin typeface="Arial" panose="020B0604020202020204" pitchFamily="34" charset="0"/>
                <a:cs typeface="Arial" panose="020B0604020202020204" pitchFamily="34" charset="0"/>
              </a:rPr>
              <a:t>stop</a:t>
            </a:r>
          </a:p>
          <a:p>
            <a:endParaRPr lang="en-US" dirty="0"/>
          </a:p>
          <a:p>
            <a:endParaRPr lang="en-US" dirty="0" smtClean="0"/>
          </a:p>
          <a:p>
            <a:r>
              <a:rPr lang="en-US" dirty="0" smtClean="0">
                <a:solidFill>
                  <a:srgbClr val="FF0000"/>
                </a:solidFill>
              </a:rPr>
              <a:t>Input       process              output</a:t>
            </a:r>
          </a:p>
          <a:p>
            <a:endParaRPr lang="en-IN" dirty="0"/>
          </a:p>
        </p:txBody>
      </p:sp>
      <p:cxnSp>
        <p:nvCxnSpPr>
          <p:cNvPr id="5" name="Straight Arrow Connector 4"/>
          <p:cNvCxnSpPr/>
          <p:nvPr/>
        </p:nvCxnSpPr>
        <p:spPr>
          <a:xfrm>
            <a:off x="1676400" y="62484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81400" y="62484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5763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4731</TotalTime>
  <Words>3428</Words>
  <Application>Microsoft Office PowerPoint</Application>
  <PresentationFormat>On-screen Show (4:3)</PresentationFormat>
  <Paragraphs>850</Paragraphs>
  <Slides>85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Century Schoolbook</vt:lpstr>
      <vt:lpstr>Times New Roman</vt:lpstr>
      <vt:lpstr>Wingdings</vt:lpstr>
      <vt:lpstr>Wingdings 2</vt:lpstr>
      <vt:lpstr>Oriel</vt:lpstr>
      <vt:lpstr>SCSA1104- Problem Solving Technique with C and C++</vt:lpstr>
      <vt:lpstr>Problem Solving Technique</vt:lpstr>
      <vt:lpstr>Unit - I</vt:lpstr>
      <vt:lpstr>ALGORITHMS</vt:lpstr>
      <vt:lpstr>Properties of an algorithm</vt:lpstr>
      <vt:lpstr>Qualities of a good algorithm </vt:lpstr>
      <vt:lpstr>Advantage and Disadvantagess of algorithm</vt:lpstr>
      <vt:lpstr>Basic Algorithms</vt:lpstr>
      <vt:lpstr>Common words to write an algorithm</vt:lpstr>
      <vt:lpstr>Algorithm to prepare a coffee</vt:lpstr>
      <vt:lpstr>Algorithm to print a message</vt:lpstr>
      <vt:lpstr> Algorithm </vt:lpstr>
      <vt:lpstr>Algorithm to print a number entered by the user</vt:lpstr>
      <vt:lpstr>Algorithm to print a sum of two numbers</vt:lpstr>
      <vt:lpstr>Algorithm to find the average of three numbers</vt:lpstr>
      <vt:lpstr>Algorithm to find the area of circle </vt:lpstr>
      <vt:lpstr>Algorithm to find the largest of two numbers</vt:lpstr>
      <vt:lpstr>Building Blocks of Algorithm</vt:lpstr>
      <vt:lpstr>Building Blocks of Algorithm</vt:lpstr>
      <vt:lpstr>Building Blocks of Algorithm</vt:lpstr>
      <vt:lpstr>Instructions / Statements</vt:lpstr>
      <vt:lpstr>Example - Statement </vt:lpstr>
      <vt:lpstr>State</vt:lpstr>
      <vt:lpstr>Example - State</vt:lpstr>
      <vt:lpstr>Control Flow</vt:lpstr>
      <vt:lpstr>Sequential control flow</vt:lpstr>
      <vt:lpstr>Example – Sequential control flow</vt:lpstr>
      <vt:lpstr>To find the sum of two numbers</vt:lpstr>
      <vt:lpstr>Selection Control Flow</vt:lpstr>
      <vt:lpstr>Repetition control flow</vt:lpstr>
      <vt:lpstr>Looping Statement</vt:lpstr>
      <vt:lpstr>Flow of execution of for loop</vt:lpstr>
      <vt:lpstr>Flow of execution of for loop</vt:lpstr>
      <vt:lpstr>Example for for loop</vt:lpstr>
      <vt:lpstr>Functions</vt:lpstr>
      <vt:lpstr>Function :</vt:lpstr>
      <vt:lpstr>Notation</vt:lpstr>
      <vt:lpstr>Overview</vt:lpstr>
      <vt:lpstr>Pseudo Code</vt:lpstr>
      <vt:lpstr>Keywords to write pseudo code</vt:lpstr>
      <vt:lpstr>Guidelines for writing a pseudo code</vt:lpstr>
      <vt:lpstr>Advantages </vt:lpstr>
      <vt:lpstr>Disadvantages</vt:lpstr>
      <vt:lpstr>                       Algorithm vs Pseudo code  </vt:lpstr>
      <vt:lpstr>Control Structures used in pseudocode</vt:lpstr>
      <vt:lpstr>Pseudo code to Add two numbers</vt:lpstr>
      <vt:lpstr>Pseudo code to find biggest of  two numbers</vt:lpstr>
      <vt:lpstr>Pseudo code to print the number 1 to n</vt:lpstr>
      <vt:lpstr>FLOWCHART</vt:lpstr>
      <vt:lpstr>Symbols used in flowchart</vt:lpstr>
      <vt:lpstr>Symbols used in flowchart</vt:lpstr>
      <vt:lpstr>Flowchart -Advantages</vt:lpstr>
      <vt:lpstr>Flowchart - Disadvantages</vt:lpstr>
      <vt:lpstr>Sequential- Flowchart for adding two numbers</vt:lpstr>
      <vt:lpstr>Selection- Find the largest of two numbers</vt:lpstr>
      <vt:lpstr>Iteration-  Flowchart to print the number 1 to 5 </vt:lpstr>
      <vt:lpstr>Flowchart to add two numbers using function</vt:lpstr>
      <vt:lpstr>To find the sum of two numbers </vt:lpstr>
      <vt:lpstr>Simple strategies for developing algorithms</vt:lpstr>
      <vt:lpstr>Simple strategies for developing algorithms</vt:lpstr>
      <vt:lpstr>Looping Statement</vt:lpstr>
      <vt:lpstr>Flow of execution of for loop</vt:lpstr>
      <vt:lpstr>Flow of execution of for loop</vt:lpstr>
      <vt:lpstr>Example for for loop</vt:lpstr>
      <vt:lpstr>Pseudo code to print the number from 1 to n </vt:lpstr>
      <vt:lpstr>Recursions</vt:lpstr>
      <vt:lpstr>Recursion</vt:lpstr>
      <vt:lpstr>Logic to find factorial of n number </vt:lpstr>
      <vt:lpstr>   Example for factorial using for loop</vt:lpstr>
      <vt:lpstr>Recursion using function </vt:lpstr>
      <vt:lpstr>Algorithm to find factorial of a given number using function</vt:lpstr>
      <vt:lpstr>Efficiency of an Algorithms</vt:lpstr>
      <vt:lpstr>Time Complexity</vt:lpstr>
      <vt:lpstr>Space complexity</vt:lpstr>
      <vt:lpstr>space –time tradeoff</vt:lpstr>
      <vt:lpstr>Swapping of two numbers</vt:lpstr>
      <vt:lpstr>Multiplication of two numbers without using* but by using +</vt:lpstr>
      <vt:lpstr>Calculation of Time Complexity </vt:lpstr>
      <vt:lpstr>Calculation of Space complexity</vt:lpstr>
      <vt:lpstr>Best case/Average Case/Worst Case</vt:lpstr>
      <vt:lpstr>Algorithmic Problem Solving For Socio Economic Conditions in Global Perspectives </vt:lpstr>
      <vt:lpstr>People today have to strive hard for Providing Food for Everybody </vt:lpstr>
      <vt:lpstr>Process flow for providing food for Everybody </vt:lpstr>
      <vt:lpstr>Steps for providing food for Everybody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 with C and C++</dc:title>
  <dc:creator>online</dc:creator>
  <cp:lastModifiedBy>Microsoft account</cp:lastModifiedBy>
  <cp:revision>392</cp:revision>
  <dcterms:created xsi:type="dcterms:W3CDTF">2006-08-16T00:00:00Z</dcterms:created>
  <dcterms:modified xsi:type="dcterms:W3CDTF">2020-10-22T03:54:05Z</dcterms:modified>
</cp:coreProperties>
</file>