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7" r:id="rId3"/>
    <p:sldId id="259" r:id="rId4"/>
    <p:sldId id="262" r:id="rId5"/>
    <p:sldId id="263" r:id="rId6"/>
    <p:sldId id="260" r:id="rId7"/>
    <p:sldId id="264" r:id="rId8"/>
    <p:sldId id="275" r:id="rId9"/>
    <p:sldId id="279" r:id="rId10"/>
    <p:sldId id="277" r:id="rId11"/>
    <p:sldId id="266" r:id="rId12"/>
    <p:sldId id="278" r:id="rId13"/>
    <p:sldId id="281" r:id="rId14"/>
    <p:sldId id="280" r:id="rId15"/>
    <p:sldId id="267" r:id="rId16"/>
    <p:sldId id="268" r:id="rId17"/>
    <p:sldId id="282" r:id="rId18"/>
    <p:sldId id="285" r:id="rId19"/>
    <p:sldId id="269" r:id="rId20"/>
    <p:sldId id="270" r:id="rId21"/>
    <p:sldId id="271" r:id="rId22"/>
    <p:sldId id="272" r:id="rId23"/>
    <p:sldId id="314" r:id="rId24"/>
    <p:sldId id="288" r:id="rId25"/>
    <p:sldId id="289" r:id="rId26"/>
    <p:sldId id="290" r:id="rId27"/>
    <p:sldId id="291" r:id="rId28"/>
    <p:sldId id="292" r:id="rId29"/>
    <p:sldId id="293" r:id="rId30"/>
    <p:sldId id="294" r:id="rId31"/>
    <p:sldId id="295" r:id="rId32"/>
    <p:sldId id="296" r:id="rId33"/>
    <p:sldId id="297" r:id="rId34"/>
    <p:sldId id="298" r:id="rId35"/>
    <p:sldId id="300" r:id="rId36"/>
    <p:sldId id="301" r:id="rId37"/>
    <p:sldId id="299" r:id="rId38"/>
    <p:sldId id="302" r:id="rId39"/>
    <p:sldId id="303" r:id="rId40"/>
    <p:sldId id="309" r:id="rId41"/>
    <p:sldId id="304" r:id="rId42"/>
    <p:sldId id="305" r:id="rId43"/>
    <p:sldId id="306" r:id="rId44"/>
    <p:sldId id="310" r:id="rId45"/>
    <p:sldId id="311" r:id="rId46"/>
    <p:sldId id="307" r:id="rId47"/>
    <p:sldId id="313" r:id="rId48"/>
    <p:sldId id="308" r:id="rId49"/>
    <p:sldId id="315" r:id="rId50"/>
    <p:sldId id="316" r:id="rId51"/>
    <p:sldId id="317" r:id="rId52"/>
    <p:sldId id="320" r:id="rId53"/>
    <p:sldId id="318" r:id="rId54"/>
    <p:sldId id="319" r:id="rId55"/>
    <p:sldId id="321" r:id="rId56"/>
    <p:sldId id="322" r:id="rId57"/>
    <p:sldId id="323" r:id="rId58"/>
    <p:sldId id="324" r:id="rId59"/>
    <p:sldId id="325" r:id="rId60"/>
    <p:sldId id="326" r:id="rId61"/>
    <p:sldId id="367" r:id="rId62"/>
    <p:sldId id="372" r:id="rId63"/>
    <p:sldId id="327" r:id="rId64"/>
    <p:sldId id="328" r:id="rId65"/>
    <p:sldId id="330" r:id="rId66"/>
    <p:sldId id="370" r:id="rId67"/>
    <p:sldId id="373" r:id="rId68"/>
    <p:sldId id="377" r:id="rId69"/>
    <p:sldId id="374" r:id="rId70"/>
    <p:sldId id="379" r:id="rId71"/>
    <p:sldId id="376" r:id="rId72"/>
    <p:sldId id="378" r:id="rId73"/>
    <p:sldId id="362" r:id="rId74"/>
    <p:sldId id="333" r:id="rId75"/>
    <p:sldId id="334" r:id="rId76"/>
    <p:sldId id="335" r:id="rId77"/>
    <p:sldId id="363" r:id="rId78"/>
    <p:sldId id="337" r:id="rId79"/>
    <p:sldId id="338" r:id="rId80"/>
    <p:sldId id="339" r:id="rId81"/>
    <p:sldId id="340" r:id="rId82"/>
    <p:sldId id="385" r:id="rId83"/>
    <p:sldId id="341" r:id="rId84"/>
    <p:sldId id="342" r:id="rId85"/>
    <p:sldId id="388" r:id="rId86"/>
    <p:sldId id="401" r:id="rId87"/>
    <p:sldId id="389" r:id="rId88"/>
    <p:sldId id="391" r:id="rId89"/>
    <p:sldId id="390" r:id="rId90"/>
    <p:sldId id="392" r:id="rId91"/>
    <p:sldId id="381" r:id="rId92"/>
    <p:sldId id="345" r:id="rId93"/>
    <p:sldId id="346" r:id="rId94"/>
    <p:sldId id="347" r:id="rId95"/>
    <p:sldId id="399" r:id="rId96"/>
    <p:sldId id="364"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D65A80"/>
    <a:srgbClr val="CC66FF"/>
    <a:srgbClr val="EA4A46"/>
    <a:srgbClr val="DAA2BE"/>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F83D8-D095-4596-8643-9326174B722C}"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02F49104-B048-420A-BC1F-876AB9AD1498}">
      <dgm:prSet phldrT="[Text]" custT="1"/>
      <dgm:spPr/>
      <dgm:t>
        <a:bodyPr/>
        <a:lstStyle/>
        <a:p>
          <a:pPr algn="l"/>
          <a:r>
            <a:rPr lang="en-US" sz="1800" dirty="0" smtClean="0"/>
            <a:t>Reading a Character</a:t>
          </a:r>
          <a:endParaRPr lang="en-IN" sz="3700" dirty="0"/>
        </a:p>
      </dgm:t>
    </dgm:pt>
    <dgm:pt modelId="{6D47989C-5534-48C4-B952-BAB7DAA7F8FD}" type="parTrans" cxnId="{49C9C7D5-E33F-403D-BB21-584AD8A69452}">
      <dgm:prSet/>
      <dgm:spPr/>
      <dgm:t>
        <a:bodyPr/>
        <a:lstStyle/>
        <a:p>
          <a:endParaRPr lang="en-IN"/>
        </a:p>
      </dgm:t>
    </dgm:pt>
    <dgm:pt modelId="{EBD4FAB5-CD5D-4E00-A14C-84A3C0113B15}" type="sibTrans" cxnId="{49C9C7D5-E33F-403D-BB21-584AD8A69452}">
      <dgm:prSet/>
      <dgm:spPr/>
      <dgm:t>
        <a:bodyPr/>
        <a:lstStyle/>
        <a:p>
          <a:endParaRPr lang="en-IN"/>
        </a:p>
      </dgm:t>
    </dgm:pt>
    <dgm:pt modelId="{BD1ED3A1-06E8-4DDD-8EF1-26856F8AB573}">
      <dgm:prSet phldrT="[Text]" custT="1"/>
      <dgm:spPr/>
      <dgm:t>
        <a:bodyPr/>
        <a:lstStyle/>
        <a:p>
          <a:r>
            <a:rPr lang="en-US" sz="1800" dirty="0" smtClean="0"/>
            <a:t>Writing a character</a:t>
          </a:r>
          <a:endParaRPr lang="en-IN" sz="1800" dirty="0"/>
        </a:p>
      </dgm:t>
    </dgm:pt>
    <dgm:pt modelId="{54809BBB-8442-4E88-8EED-69B08F045186}" type="parTrans" cxnId="{EC8194CB-BF64-4DD3-BB9D-695AF4484F3B}">
      <dgm:prSet/>
      <dgm:spPr/>
      <dgm:t>
        <a:bodyPr/>
        <a:lstStyle/>
        <a:p>
          <a:endParaRPr lang="en-IN"/>
        </a:p>
      </dgm:t>
    </dgm:pt>
    <dgm:pt modelId="{BEAB3F6B-C763-442D-8120-2D1B5E2BC89E}" type="sibTrans" cxnId="{EC8194CB-BF64-4DD3-BB9D-695AF4484F3B}">
      <dgm:prSet/>
      <dgm:spPr/>
      <dgm:t>
        <a:bodyPr/>
        <a:lstStyle/>
        <a:p>
          <a:endParaRPr lang="en-IN"/>
        </a:p>
      </dgm:t>
    </dgm:pt>
    <dgm:pt modelId="{AE9C6D81-98E7-46C2-9DA0-11EDAC751060}">
      <dgm:prSet phldrT="[Text]" custT="1"/>
      <dgm:spPr/>
      <dgm:t>
        <a:bodyPr/>
        <a:lstStyle/>
        <a:p>
          <a:r>
            <a:rPr lang="en-US" sz="1800" dirty="0" smtClean="0"/>
            <a:t>Formatted I/O</a:t>
          </a:r>
          <a:endParaRPr lang="en-IN" sz="1800" dirty="0"/>
        </a:p>
      </dgm:t>
    </dgm:pt>
    <dgm:pt modelId="{C0CAC528-AA74-4E6B-B73D-D2CA53FDF20E}" type="parTrans" cxnId="{B9F48B92-459C-46FE-9E75-E784B22C6B76}">
      <dgm:prSet/>
      <dgm:spPr/>
      <dgm:t>
        <a:bodyPr/>
        <a:lstStyle/>
        <a:p>
          <a:endParaRPr lang="en-IN"/>
        </a:p>
      </dgm:t>
    </dgm:pt>
    <dgm:pt modelId="{73F7DA57-D545-4840-95CE-B2628DDC5E70}" type="sibTrans" cxnId="{B9F48B92-459C-46FE-9E75-E784B22C6B76}">
      <dgm:prSet/>
      <dgm:spPr/>
      <dgm:t>
        <a:bodyPr/>
        <a:lstStyle/>
        <a:p>
          <a:endParaRPr lang="en-IN"/>
        </a:p>
      </dgm:t>
    </dgm:pt>
    <dgm:pt modelId="{A4F3EFE8-AA5A-4AD4-9678-086CB21FEF32}" type="pres">
      <dgm:prSet presAssocID="{A8BF83D8-D095-4596-8643-9326174B722C}" presName="Name0" presStyleCnt="0">
        <dgm:presLayoutVars>
          <dgm:dir/>
          <dgm:resizeHandles val="exact"/>
        </dgm:presLayoutVars>
      </dgm:prSet>
      <dgm:spPr/>
      <dgm:t>
        <a:bodyPr/>
        <a:lstStyle/>
        <a:p>
          <a:endParaRPr lang="en-IN"/>
        </a:p>
      </dgm:t>
    </dgm:pt>
    <dgm:pt modelId="{372DD37E-C08F-4B03-A194-0CBE58EA1F36}" type="pres">
      <dgm:prSet presAssocID="{02F49104-B048-420A-BC1F-876AB9AD1498}" presName="composite" presStyleCnt="0"/>
      <dgm:spPr/>
    </dgm:pt>
    <dgm:pt modelId="{40478344-FB79-448F-A964-CCE5E594365F}" type="pres">
      <dgm:prSet presAssocID="{02F49104-B048-420A-BC1F-876AB9AD1498}" presName="rect1" presStyleLbl="trAlignAcc1" presStyleIdx="0" presStyleCnt="3" custScaleX="54173" custScaleY="21817" custLinFactNeighborX="-33635" custLinFactNeighborY="-6064">
        <dgm:presLayoutVars>
          <dgm:bulletEnabled val="1"/>
        </dgm:presLayoutVars>
      </dgm:prSet>
      <dgm:spPr/>
      <dgm:t>
        <a:bodyPr/>
        <a:lstStyle/>
        <a:p>
          <a:endParaRPr lang="en-IN"/>
        </a:p>
      </dgm:t>
    </dgm:pt>
    <dgm:pt modelId="{9849C651-03DC-4E49-A90C-F7DEA431774A}" type="pres">
      <dgm:prSet presAssocID="{02F49104-B048-420A-BC1F-876AB9AD1498}" presName="rect2" presStyleLbl="fgImgPlace1" presStyleIdx="0" presStyleCnt="3" custScaleX="43593" custScaleY="24236" custLinFactX="-20504" custLinFactNeighborX="-100000" custLinFactNeighborY="-1892"/>
      <dgm:spPr/>
    </dgm:pt>
    <dgm:pt modelId="{0444DCA3-652B-49EB-BD90-0A898EE1B53D}" type="pres">
      <dgm:prSet presAssocID="{EBD4FAB5-CD5D-4E00-A14C-84A3C0113B15}" presName="sibTrans" presStyleCnt="0"/>
      <dgm:spPr/>
    </dgm:pt>
    <dgm:pt modelId="{B0D461D4-890F-4FC2-9841-064F15CEF9E5}" type="pres">
      <dgm:prSet presAssocID="{BD1ED3A1-06E8-4DDD-8EF1-26856F8AB573}" presName="composite" presStyleCnt="0"/>
      <dgm:spPr/>
    </dgm:pt>
    <dgm:pt modelId="{FCBADA81-2C09-45E8-BC36-FC08643B452D}" type="pres">
      <dgm:prSet presAssocID="{BD1ED3A1-06E8-4DDD-8EF1-26856F8AB573}" presName="rect1" presStyleLbl="trAlignAcc1" presStyleIdx="1" presStyleCnt="3" custScaleX="53158" custScaleY="21090" custLinFactNeighborX="-34815" custLinFactNeighborY="-15762">
        <dgm:presLayoutVars>
          <dgm:bulletEnabled val="1"/>
        </dgm:presLayoutVars>
      </dgm:prSet>
      <dgm:spPr/>
      <dgm:t>
        <a:bodyPr/>
        <a:lstStyle/>
        <a:p>
          <a:endParaRPr lang="en-IN"/>
        </a:p>
      </dgm:t>
    </dgm:pt>
    <dgm:pt modelId="{4ECC5614-7BDB-4263-A947-1B6BF2944C40}" type="pres">
      <dgm:prSet presAssocID="{BD1ED3A1-06E8-4DDD-8EF1-26856F8AB573}" presName="rect2" presStyleLbl="fgImgPlace1" presStyleIdx="1" presStyleCnt="3" custScaleX="48299" custScaleY="26135" custLinFactX="-81542" custLinFactNeighborX="-100000" custLinFactNeighborY="-11705"/>
      <dgm:spPr/>
    </dgm:pt>
    <dgm:pt modelId="{D0675BC1-50C9-4CD8-8D5E-689342D68002}" type="pres">
      <dgm:prSet presAssocID="{BEAB3F6B-C763-442D-8120-2D1B5E2BC89E}" presName="sibTrans" presStyleCnt="0"/>
      <dgm:spPr/>
    </dgm:pt>
    <dgm:pt modelId="{9FF0E0DE-B230-46BC-A4E8-0B9AEE17CD6A}" type="pres">
      <dgm:prSet presAssocID="{AE9C6D81-98E7-46C2-9DA0-11EDAC751060}" presName="composite" presStyleCnt="0"/>
      <dgm:spPr/>
    </dgm:pt>
    <dgm:pt modelId="{71A11B54-DAE1-42C3-812A-0DF53DBC752B}" type="pres">
      <dgm:prSet presAssocID="{AE9C6D81-98E7-46C2-9DA0-11EDAC751060}" presName="rect1" presStyleLbl="trAlignAcc1" presStyleIdx="2" presStyleCnt="3" custScaleX="54326" custScaleY="21651" custLinFactNeighborX="-33900" custLinFactNeighborY="-26015">
        <dgm:presLayoutVars>
          <dgm:bulletEnabled val="1"/>
        </dgm:presLayoutVars>
      </dgm:prSet>
      <dgm:spPr/>
      <dgm:t>
        <a:bodyPr/>
        <a:lstStyle/>
        <a:p>
          <a:endParaRPr lang="en-IN"/>
        </a:p>
      </dgm:t>
    </dgm:pt>
    <dgm:pt modelId="{D9416B4E-CE80-4C3A-B2ED-2B110C6033FC}" type="pres">
      <dgm:prSet presAssocID="{AE9C6D81-98E7-46C2-9DA0-11EDAC751060}" presName="rect2" presStyleLbl="fgImgPlace1" presStyleIdx="2" presStyleCnt="3" custScaleX="50015" custScaleY="24492" custLinFactNeighborX="-67853" custLinFactNeighborY="-23220"/>
      <dgm:spPr/>
      <dgm:t>
        <a:bodyPr/>
        <a:lstStyle/>
        <a:p>
          <a:endParaRPr lang="en-IN"/>
        </a:p>
      </dgm:t>
    </dgm:pt>
  </dgm:ptLst>
  <dgm:cxnLst>
    <dgm:cxn modelId="{B9F48B92-459C-46FE-9E75-E784B22C6B76}" srcId="{A8BF83D8-D095-4596-8643-9326174B722C}" destId="{AE9C6D81-98E7-46C2-9DA0-11EDAC751060}" srcOrd="2" destOrd="0" parTransId="{C0CAC528-AA74-4E6B-B73D-D2CA53FDF20E}" sibTransId="{73F7DA57-D545-4840-95CE-B2628DDC5E70}"/>
    <dgm:cxn modelId="{6D9F8E38-1C84-4EE2-9942-7760BBF7C325}" type="presOf" srcId="{BD1ED3A1-06E8-4DDD-8EF1-26856F8AB573}" destId="{FCBADA81-2C09-45E8-BC36-FC08643B452D}" srcOrd="0" destOrd="0" presId="urn:microsoft.com/office/officeart/2008/layout/PictureStrips"/>
    <dgm:cxn modelId="{A3B3AFB5-9976-445D-B898-ED6F92D65B92}" type="presOf" srcId="{A8BF83D8-D095-4596-8643-9326174B722C}" destId="{A4F3EFE8-AA5A-4AD4-9678-086CB21FEF32}" srcOrd="0" destOrd="0" presId="urn:microsoft.com/office/officeart/2008/layout/PictureStrips"/>
    <dgm:cxn modelId="{B7777CB4-A536-428C-AFBA-0867840657DF}" type="presOf" srcId="{02F49104-B048-420A-BC1F-876AB9AD1498}" destId="{40478344-FB79-448F-A964-CCE5E594365F}" srcOrd="0" destOrd="0" presId="urn:microsoft.com/office/officeart/2008/layout/PictureStrips"/>
    <dgm:cxn modelId="{BE053E3A-4A9C-4289-B7FA-2B872982E839}" type="presOf" srcId="{AE9C6D81-98E7-46C2-9DA0-11EDAC751060}" destId="{71A11B54-DAE1-42C3-812A-0DF53DBC752B}" srcOrd="0" destOrd="0" presId="urn:microsoft.com/office/officeart/2008/layout/PictureStrips"/>
    <dgm:cxn modelId="{49C9C7D5-E33F-403D-BB21-584AD8A69452}" srcId="{A8BF83D8-D095-4596-8643-9326174B722C}" destId="{02F49104-B048-420A-BC1F-876AB9AD1498}" srcOrd="0" destOrd="0" parTransId="{6D47989C-5534-48C4-B952-BAB7DAA7F8FD}" sibTransId="{EBD4FAB5-CD5D-4E00-A14C-84A3C0113B15}"/>
    <dgm:cxn modelId="{EC8194CB-BF64-4DD3-BB9D-695AF4484F3B}" srcId="{A8BF83D8-D095-4596-8643-9326174B722C}" destId="{BD1ED3A1-06E8-4DDD-8EF1-26856F8AB573}" srcOrd="1" destOrd="0" parTransId="{54809BBB-8442-4E88-8EED-69B08F045186}" sibTransId="{BEAB3F6B-C763-442D-8120-2D1B5E2BC89E}"/>
    <dgm:cxn modelId="{DBAB37C1-E540-420D-A33C-ABD376648F4F}" type="presParOf" srcId="{A4F3EFE8-AA5A-4AD4-9678-086CB21FEF32}" destId="{372DD37E-C08F-4B03-A194-0CBE58EA1F36}" srcOrd="0" destOrd="0" presId="urn:microsoft.com/office/officeart/2008/layout/PictureStrips"/>
    <dgm:cxn modelId="{B60961DF-122C-49BC-9C09-2835FA06C5AA}" type="presParOf" srcId="{372DD37E-C08F-4B03-A194-0CBE58EA1F36}" destId="{40478344-FB79-448F-A964-CCE5E594365F}" srcOrd="0" destOrd="0" presId="urn:microsoft.com/office/officeart/2008/layout/PictureStrips"/>
    <dgm:cxn modelId="{6159C340-BF9A-4256-A474-EA44E9F99D7D}" type="presParOf" srcId="{372DD37E-C08F-4B03-A194-0CBE58EA1F36}" destId="{9849C651-03DC-4E49-A90C-F7DEA431774A}" srcOrd="1" destOrd="0" presId="urn:microsoft.com/office/officeart/2008/layout/PictureStrips"/>
    <dgm:cxn modelId="{FAAFAC13-8B58-4AB0-86D7-F893ACB651CB}" type="presParOf" srcId="{A4F3EFE8-AA5A-4AD4-9678-086CB21FEF32}" destId="{0444DCA3-652B-49EB-BD90-0A898EE1B53D}" srcOrd="1" destOrd="0" presId="urn:microsoft.com/office/officeart/2008/layout/PictureStrips"/>
    <dgm:cxn modelId="{4FE405F9-876E-480B-9AD3-80AE3A967AFC}" type="presParOf" srcId="{A4F3EFE8-AA5A-4AD4-9678-086CB21FEF32}" destId="{B0D461D4-890F-4FC2-9841-064F15CEF9E5}" srcOrd="2" destOrd="0" presId="urn:microsoft.com/office/officeart/2008/layout/PictureStrips"/>
    <dgm:cxn modelId="{F027D1AB-3769-43BE-915E-8A3E2F468131}" type="presParOf" srcId="{B0D461D4-890F-4FC2-9841-064F15CEF9E5}" destId="{FCBADA81-2C09-45E8-BC36-FC08643B452D}" srcOrd="0" destOrd="0" presId="urn:microsoft.com/office/officeart/2008/layout/PictureStrips"/>
    <dgm:cxn modelId="{9C8EFED3-034E-422D-AC19-54FD161EA6A5}" type="presParOf" srcId="{B0D461D4-890F-4FC2-9841-064F15CEF9E5}" destId="{4ECC5614-7BDB-4263-A947-1B6BF2944C40}" srcOrd="1" destOrd="0" presId="urn:microsoft.com/office/officeart/2008/layout/PictureStrips"/>
    <dgm:cxn modelId="{9F73C0E7-880F-407F-8FEC-DB72CF038546}" type="presParOf" srcId="{A4F3EFE8-AA5A-4AD4-9678-086CB21FEF32}" destId="{D0675BC1-50C9-4CD8-8D5E-689342D68002}" srcOrd="3" destOrd="0" presId="urn:microsoft.com/office/officeart/2008/layout/PictureStrips"/>
    <dgm:cxn modelId="{63F9C6D7-C8FA-4CC2-80DD-51277DB940CD}" type="presParOf" srcId="{A4F3EFE8-AA5A-4AD4-9678-086CB21FEF32}" destId="{9FF0E0DE-B230-46BC-A4E8-0B9AEE17CD6A}" srcOrd="4" destOrd="0" presId="urn:microsoft.com/office/officeart/2008/layout/PictureStrips"/>
    <dgm:cxn modelId="{74A967BD-AC05-4F24-946B-0F8C8DF1A65C}" type="presParOf" srcId="{9FF0E0DE-B230-46BC-A4E8-0B9AEE17CD6A}" destId="{71A11B54-DAE1-42C3-812A-0DF53DBC752B}" srcOrd="0" destOrd="0" presId="urn:microsoft.com/office/officeart/2008/layout/PictureStrips"/>
    <dgm:cxn modelId="{424E9002-213E-4C9F-B1D1-BFD94CB8F161}" type="presParOf" srcId="{9FF0E0DE-B230-46BC-A4E8-0B9AEE17CD6A}" destId="{D9416B4E-CE80-4C3A-B2ED-2B110C6033F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C99E7-E042-448F-9593-BDBC92F4A09C}" type="datetimeFigureOut">
              <a:rPr lang="en-IN" smtClean="0"/>
              <a:t>17-12-2020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34A09-D912-462C-A345-09C98F40E74D}" type="slidenum">
              <a:rPr lang="en-IN" smtClean="0"/>
              <a:t>‹#›</a:t>
            </a:fld>
            <a:endParaRPr lang="en-IN"/>
          </a:p>
        </p:txBody>
      </p:sp>
    </p:spTree>
    <p:extLst>
      <p:ext uri="{BB962C8B-B14F-4D97-AF65-F5344CB8AC3E}">
        <p14:creationId xmlns:p14="http://schemas.microsoft.com/office/powerpoint/2010/main" val="248954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634A09-D912-462C-A345-09C98F40E74D}" type="slidenum">
              <a:rPr lang="en-IN" smtClean="0"/>
              <a:t>9</a:t>
            </a:fld>
            <a:endParaRPr lang="en-IN"/>
          </a:p>
        </p:txBody>
      </p:sp>
    </p:spTree>
    <p:extLst>
      <p:ext uri="{BB962C8B-B14F-4D97-AF65-F5344CB8AC3E}">
        <p14:creationId xmlns:p14="http://schemas.microsoft.com/office/powerpoint/2010/main" val="28072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69BE21-F284-4336-9591-2AA57E68B206}"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1898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69BE21-F284-4336-9591-2AA57E68B206}"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319056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69BE21-F284-4336-9591-2AA57E68B206}"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413366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69BE21-F284-4336-9591-2AA57E68B206}"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16862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9BE21-F284-4336-9591-2AA57E68B206}"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369578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69BE21-F284-4336-9591-2AA57E68B206}"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214856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69BE21-F284-4336-9591-2AA57E68B206}"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293635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69BE21-F284-4336-9591-2AA57E68B206}"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194180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9BE21-F284-4336-9591-2AA57E68B206}"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195151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9BE21-F284-4336-9591-2AA57E68B206}"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98452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9BE21-F284-4336-9591-2AA57E68B206}"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C7030-F32A-4984-904D-E24C40B57A47}" type="slidenum">
              <a:rPr lang="en-IN" smtClean="0"/>
              <a:t>‹#›</a:t>
            </a:fld>
            <a:endParaRPr lang="en-IN"/>
          </a:p>
        </p:txBody>
      </p:sp>
    </p:spTree>
    <p:extLst>
      <p:ext uri="{BB962C8B-B14F-4D97-AF65-F5344CB8AC3E}">
        <p14:creationId xmlns:p14="http://schemas.microsoft.com/office/powerpoint/2010/main" val="59737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9BE21-F284-4336-9591-2AA57E68B206}" type="datetimeFigureOut">
              <a:rPr lang="en-IN" smtClean="0"/>
              <a:t>17-12-2020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C7030-F32A-4984-904D-E24C40B57A47}" type="slidenum">
              <a:rPr lang="en-IN" smtClean="0"/>
              <a:t>‹#›</a:t>
            </a:fld>
            <a:endParaRPr lang="en-IN"/>
          </a:p>
        </p:txBody>
      </p:sp>
    </p:spTree>
    <p:extLst>
      <p:ext uri="{BB962C8B-B14F-4D97-AF65-F5344CB8AC3E}">
        <p14:creationId xmlns:p14="http://schemas.microsoft.com/office/powerpoint/2010/main" val="23304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pPr>
            <a:r>
              <a:rPr lang="en-US" sz="3600" dirty="0" smtClean="0">
                <a:latin typeface="Arial" panose="020B0604020202020204" pitchFamily="34" charset="0"/>
                <a:cs typeface="Arial" panose="020B0604020202020204" pitchFamily="34" charset="0"/>
              </a:rPr>
              <a:t>SCSA1104-Problem Solving Techniques with C and C++</a:t>
            </a:r>
            <a:endParaRPr lang="en-IN"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4825720"/>
            <a:ext cx="9144000" cy="1857468"/>
          </a:xfrm>
        </p:spPr>
        <p:txBody>
          <a:bodyPr>
            <a:normAutofit fontScale="92500" lnSpcReduction="20000"/>
          </a:bodyPr>
          <a:lstStyle/>
          <a:p>
            <a:pPr algn="l"/>
            <a:r>
              <a:rPr lang="en-US" dirty="0" smtClean="0"/>
              <a:t>By </a:t>
            </a:r>
          </a:p>
          <a:p>
            <a:pPr algn="l"/>
            <a:r>
              <a:rPr lang="en-US" dirty="0" err="1" smtClean="0"/>
              <a:t>T.Judgi</a:t>
            </a:r>
            <a:endParaRPr lang="en-US" dirty="0" smtClean="0"/>
          </a:p>
          <a:p>
            <a:pPr algn="l"/>
            <a:r>
              <a:rPr lang="en-US" dirty="0" smtClean="0"/>
              <a:t>Associate Professor</a:t>
            </a:r>
          </a:p>
          <a:p>
            <a:pPr algn="l"/>
            <a:r>
              <a:rPr lang="en-US" dirty="0" smtClean="0"/>
              <a:t>Department of Computer Science and Technology</a:t>
            </a:r>
          </a:p>
          <a:p>
            <a:pPr algn="l"/>
            <a:r>
              <a:rPr lang="en-US" dirty="0" err="1" smtClean="0"/>
              <a:t>Sathyabama</a:t>
            </a:r>
            <a:r>
              <a:rPr lang="en-US" dirty="0" smtClean="0"/>
              <a:t> Institute of Science and Technology</a:t>
            </a:r>
            <a:endParaRPr lang="en-IN" dirty="0"/>
          </a:p>
        </p:txBody>
      </p:sp>
    </p:spTree>
    <p:extLst>
      <p:ext uri="{BB962C8B-B14F-4D97-AF65-F5344CB8AC3E}">
        <p14:creationId xmlns:p14="http://schemas.microsoft.com/office/powerpoint/2010/main" val="346644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2722"/>
          </a:xfrm>
        </p:spPr>
        <p:txBody>
          <a:bodyPr>
            <a:normAutofit fontScale="90000"/>
          </a:bodyPr>
          <a:lstStyle/>
          <a:p>
            <a:pPr algn="ctr"/>
            <a:r>
              <a:rPr lang="en-US" dirty="0" smtClean="0"/>
              <a:t>Example Program</a:t>
            </a:r>
            <a:endParaRPr lang="en-IN" dirty="0"/>
          </a:p>
        </p:txBody>
      </p:sp>
      <p:sp>
        <p:nvSpPr>
          <p:cNvPr id="3" name="Content Placeholder 2"/>
          <p:cNvSpPr>
            <a:spLocks noGrp="1"/>
          </p:cNvSpPr>
          <p:nvPr>
            <p:ph idx="1"/>
          </p:nvPr>
        </p:nvSpPr>
        <p:spPr>
          <a:xfrm>
            <a:off x="228600" y="685800"/>
            <a:ext cx="11125200" cy="6172200"/>
          </a:xfrm>
        </p:spPr>
        <p:txBody>
          <a:bodyPr>
            <a:normAutofit fontScale="92500" lnSpcReduction="10000"/>
          </a:bodyPr>
          <a:lstStyle/>
          <a:p>
            <a:pPr marL="0" indent="0" fontAlgn="base">
              <a:buNone/>
            </a:pPr>
            <a:r>
              <a:rPr lang="en-IN" dirty="0">
                <a:solidFill>
                  <a:srgbClr val="0070C0"/>
                </a:solidFill>
              </a:rPr>
              <a:t>// C program to illustrate </a:t>
            </a:r>
          </a:p>
          <a:p>
            <a:pPr marL="0" indent="0" fontAlgn="base">
              <a:buNone/>
            </a:pPr>
            <a:r>
              <a:rPr lang="en-IN" dirty="0">
                <a:solidFill>
                  <a:srgbClr val="0070C0"/>
                </a:solidFill>
              </a:rPr>
              <a:t>// use of multi-line comment </a:t>
            </a:r>
          </a:p>
          <a:p>
            <a:pPr marL="0" indent="0" fontAlgn="base">
              <a:buNone/>
            </a:pPr>
            <a:r>
              <a:rPr lang="en-IN" dirty="0"/>
              <a:t>#include &lt;</a:t>
            </a:r>
            <a:r>
              <a:rPr lang="en-IN" dirty="0" err="1"/>
              <a:t>stdio.h</a:t>
            </a:r>
            <a:r>
              <a:rPr lang="en-IN" dirty="0"/>
              <a:t>&gt; </a:t>
            </a:r>
          </a:p>
          <a:p>
            <a:pPr marL="0" indent="0" fontAlgn="base">
              <a:buNone/>
            </a:pPr>
            <a:r>
              <a:rPr lang="en-IN" dirty="0" err="1"/>
              <a:t>int</a:t>
            </a:r>
            <a:r>
              <a:rPr lang="en-IN" dirty="0"/>
              <a:t> main() </a:t>
            </a:r>
          </a:p>
          <a:p>
            <a:pPr marL="0" indent="0" fontAlgn="base">
              <a:buNone/>
            </a:pPr>
            <a:r>
              <a:rPr lang="en-IN" dirty="0"/>
              <a:t>{ </a:t>
            </a:r>
          </a:p>
          <a:p>
            <a:pPr marL="0" indent="0" fontAlgn="base">
              <a:buNone/>
            </a:pPr>
            <a:r>
              <a:rPr lang="en-IN" dirty="0"/>
              <a:t>  </a:t>
            </a:r>
            <a:r>
              <a:rPr lang="en-IN" dirty="0">
                <a:solidFill>
                  <a:srgbClr val="0070C0"/>
                </a:solidFill>
              </a:rPr>
              <a:t>/*In main function I am going to write </a:t>
            </a:r>
            <a:r>
              <a:rPr lang="en-IN" dirty="0" err="1" smtClean="0">
                <a:solidFill>
                  <a:srgbClr val="0070C0"/>
                </a:solidFill>
              </a:rPr>
              <a:t>printf</a:t>
            </a:r>
            <a:r>
              <a:rPr lang="en-IN" dirty="0" smtClean="0">
                <a:solidFill>
                  <a:srgbClr val="0070C0"/>
                </a:solidFill>
              </a:rPr>
              <a:t> </a:t>
            </a:r>
            <a:endParaRPr lang="en-IN" dirty="0">
              <a:solidFill>
                <a:srgbClr val="0070C0"/>
              </a:solidFill>
            </a:endParaRPr>
          </a:p>
          <a:p>
            <a:pPr marL="0" indent="0" fontAlgn="base">
              <a:buNone/>
            </a:pPr>
            <a:r>
              <a:rPr lang="en-IN" dirty="0" smtClean="0">
                <a:solidFill>
                  <a:srgbClr val="0070C0"/>
                </a:solidFill>
              </a:rPr>
              <a:t>       statement</a:t>
            </a:r>
            <a:endParaRPr lang="en-IN" dirty="0">
              <a:solidFill>
                <a:srgbClr val="0070C0"/>
              </a:solidFill>
            </a:endParaRPr>
          </a:p>
          <a:p>
            <a:pPr marL="0" indent="0" fontAlgn="base">
              <a:buNone/>
            </a:pPr>
            <a:r>
              <a:rPr lang="en-IN" dirty="0" smtClean="0">
                <a:solidFill>
                  <a:srgbClr val="0070C0"/>
                </a:solidFill>
              </a:rPr>
              <a:t>       Line 1 </a:t>
            </a:r>
            <a:endParaRPr lang="en-IN" dirty="0">
              <a:solidFill>
                <a:srgbClr val="0070C0"/>
              </a:solidFill>
            </a:endParaRPr>
          </a:p>
          <a:p>
            <a:pPr marL="0" indent="0" fontAlgn="base">
              <a:buNone/>
            </a:pPr>
            <a:r>
              <a:rPr lang="en-IN" dirty="0" smtClean="0">
                <a:solidFill>
                  <a:srgbClr val="0070C0"/>
                </a:solidFill>
              </a:rPr>
              <a:t>       Line 2…*/ </a:t>
            </a:r>
          </a:p>
          <a:p>
            <a:pPr marL="0" indent="0" fontAlgn="base">
              <a:buNone/>
            </a:pPr>
            <a:r>
              <a:rPr lang="en-IN" dirty="0" smtClean="0">
                <a:solidFill>
                  <a:srgbClr val="FF0000"/>
                </a:solidFill>
              </a:rPr>
              <a:t>// </a:t>
            </a:r>
            <a:r>
              <a:rPr lang="en-IN" dirty="0">
                <a:solidFill>
                  <a:srgbClr val="FF0000"/>
                </a:solidFill>
              </a:rPr>
              <a:t>Single line Welcome user comment </a:t>
            </a:r>
          </a:p>
          <a:p>
            <a:pPr marL="0" indent="0" fontAlgn="base">
              <a:buNone/>
            </a:pPr>
            <a:r>
              <a:rPr lang="en-IN" dirty="0" smtClean="0"/>
              <a:t>    </a:t>
            </a:r>
            <a:r>
              <a:rPr lang="en-IN" dirty="0" err="1" smtClean="0"/>
              <a:t>printf</a:t>
            </a:r>
            <a:r>
              <a:rPr lang="en-IN" dirty="0" smtClean="0"/>
              <a:t>("Welcome to </a:t>
            </a:r>
            <a:r>
              <a:rPr lang="en-IN" dirty="0" err="1" smtClean="0"/>
              <a:t>Sathyabama</a:t>
            </a:r>
            <a:r>
              <a:rPr lang="en-IN" dirty="0" smtClean="0"/>
              <a:t>"); </a:t>
            </a:r>
          </a:p>
          <a:p>
            <a:pPr marL="0" indent="0" fontAlgn="base">
              <a:buNone/>
            </a:pPr>
            <a:r>
              <a:rPr lang="en-IN" dirty="0" smtClean="0"/>
              <a:t>    </a:t>
            </a:r>
            <a:r>
              <a:rPr lang="en-IN" dirty="0"/>
              <a:t>return 0; </a:t>
            </a:r>
          </a:p>
          <a:p>
            <a:pPr marL="0" indent="0" fontAlgn="base">
              <a:buNone/>
            </a:pPr>
            <a:r>
              <a:rPr lang="en-IN" dirty="0"/>
              <a:t>}</a:t>
            </a:r>
          </a:p>
          <a:p>
            <a:endParaRPr lang="en-IN" dirty="0"/>
          </a:p>
        </p:txBody>
      </p:sp>
    </p:spTree>
    <p:extLst>
      <p:ext uri="{BB962C8B-B14F-4D97-AF65-F5344CB8AC3E}">
        <p14:creationId xmlns:p14="http://schemas.microsoft.com/office/powerpoint/2010/main" val="3745440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13"/>
            <a:ext cx="10515600" cy="814389"/>
          </a:xfrm>
        </p:spPr>
        <p:txBody>
          <a:bodyPr>
            <a:normAutofit/>
          </a:bodyPr>
          <a:lstStyle/>
          <a:p>
            <a:pPr algn="ctr"/>
            <a:r>
              <a:rPr lang="en-US" sz="3600" dirty="0">
                <a:latin typeface="Arial" panose="020B0604020202020204" pitchFamily="34" charset="0"/>
                <a:cs typeface="Arial" panose="020B0604020202020204" pitchFamily="34" charset="0"/>
              </a:rPr>
              <a:t>Structure of a C program</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8120" y="900112"/>
            <a:ext cx="11155680" cy="5835967"/>
          </a:xfrm>
        </p:spPr>
        <p:txBody>
          <a:bodyPr>
            <a:normAutofit fontScale="92500" lnSpcReduction="20000"/>
          </a:bodyPr>
          <a:lstStyle/>
          <a:p>
            <a:pPr marL="0" indent="0" algn="just">
              <a:lnSpc>
                <a:spcPct val="150000"/>
              </a:lnSpc>
              <a:buNone/>
            </a:pPr>
            <a:r>
              <a:rPr lang="en-US" sz="1900" b="1" dirty="0">
                <a:solidFill>
                  <a:srgbClr val="00B0F0"/>
                </a:solidFill>
                <a:latin typeface="Arial" panose="020B0604020202020204" pitchFamily="34" charset="0"/>
                <a:cs typeface="Arial" panose="020B0604020202020204" pitchFamily="34" charset="0"/>
              </a:rPr>
              <a:t>Preprocessor </a:t>
            </a:r>
            <a:r>
              <a:rPr lang="en-US" sz="1900" b="1" dirty="0" smtClean="0">
                <a:solidFill>
                  <a:srgbClr val="00B0F0"/>
                </a:solidFill>
                <a:latin typeface="Arial" panose="020B0604020202020204" pitchFamily="34" charset="0"/>
                <a:cs typeface="Arial" panose="020B0604020202020204" pitchFamily="34" charset="0"/>
              </a:rPr>
              <a:t>Section or Link Section or Header File Section</a:t>
            </a:r>
          </a:p>
          <a:p>
            <a:pPr marL="0" indent="0" algn="just">
              <a:lnSpc>
                <a:spcPct val="150000"/>
              </a:lnSpc>
              <a:buNone/>
            </a:pPr>
            <a:r>
              <a:rPr lang="en-US" sz="1900" dirty="0" smtClean="0">
                <a:latin typeface="Arial" panose="020B0604020202020204" pitchFamily="34" charset="0"/>
                <a:cs typeface="Arial" panose="020B0604020202020204" pitchFamily="34" charset="0"/>
              </a:rPr>
              <a:t>The link section provides instructions to the compiler to link functions from the library.</a:t>
            </a:r>
            <a:r>
              <a:rPr lang="en-IN" sz="1900" dirty="0">
                <a:latin typeface="Arial" panose="020B0604020202020204" pitchFamily="34" charset="0"/>
                <a:cs typeface="Arial" panose="020B0604020202020204" pitchFamily="34" charset="0"/>
              </a:rPr>
              <a:t/>
            </a:r>
            <a:br>
              <a:rPr lang="en-IN" sz="1900" dirty="0">
                <a:latin typeface="Arial" panose="020B0604020202020204" pitchFamily="34" charset="0"/>
                <a:cs typeface="Arial" panose="020B0604020202020204" pitchFamily="34" charset="0"/>
              </a:rPr>
            </a:br>
            <a:r>
              <a:rPr lang="en-US" sz="1900" b="1" dirty="0" smtClean="0">
                <a:latin typeface="Arial" panose="020B0604020202020204" pitchFamily="34" charset="0"/>
                <a:cs typeface="Arial" panose="020B0604020202020204" pitchFamily="34" charset="0"/>
              </a:rPr>
              <a:t>Syntax: </a:t>
            </a:r>
            <a:r>
              <a:rPr lang="en-US" sz="1900" b="1" dirty="0">
                <a:latin typeface="Arial" panose="020B0604020202020204" pitchFamily="34" charset="0"/>
                <a:cs typeface="Arial" panose="020B0604020202020204" pitchFamily="34" charset="0"/>
              </a:rPr>
              <a:t>#</a:t>
            </a:r>
            <a:r>
              <a:rPr lang="en-US" sz="1900" b="1" dirty="0" smtClean="0">
                <a:latin typeface="Arial" panose="020B0604020202020204" pitchFamily="34" charset="0"/>
                <a:cs typeface="Arial" panose="020B0604020202020204" pitchFamily="34" charset="0"/>
              </a:rPr>
              <a:t>include&lt;filename&gt;</a:t>
            </a:r>
          </a:p>
          <a:p>
            <a:pPr marL="0" indent="0" algn="just">
              <a:lnSpc>
                <a:spcPct val="150000"/>
              </a:lnSpc>
              <a:buNone/>
            </a:pPr>
            <a:r>
              <a:rPr lang="en-US" sz="1900" dirty="0" smtClean="0">
                <a:solidFill>
                  <a:srgbClr val="0070C0"/>
                </a:solidFill>
                <a:latin typeface="Arial" panose="020B0604020202020204" pitchFamily="34" charset="0"/>
                <a:cs typeface="Arial" panose="020B0604020202020204" pitchFamily="34" charset="0"/>
              </a:rPr>
              <a:t>Example:</a:t>
            </a:r>
          </a:p>
          <a:p>
            <a:pPr marL="0" indent="0" algn="just">
              <a:lnSpc>
                <a:spcPct val="150000"/>
              </a:lnSpc>
              <a:buNone/>
            </a:pPr>
            <a:r>
              <a:rPr lang="en-US" sz="1900" dirty="0" smtClean="0">
                <a:latin typeface="Arial" panose="020B0604020202020204" pitchFamily="34" charset="0"/>
                <a:cs typeface="Arial" panose="020B0604020202020204" pitchFamily="34" charset="0"/>
              </a:rPr>
              <a:t>#include&lt;</a:t>
            </a:r>
            <a:r>
              <a:rPr lang="en-US" sz="1900" dirty="0" err="1" smtClean="0">
                <a:latin typeface="Arial" panose="020B0604020202020204" pitchFamily="34" charset="0"/>
                <a:cs typeface="Arial" panose="020B0604020202020204" pitchFamily="34" charset="0"/>
              </a:rPr>
              <a:t>stdio.h</a:t>
            </a:r>
            <a:r>
              <a:rPr lang="en-US" sz="1900" dirty="0" smtClean="0">
                <a:latin typeface="Arial" panose="020B0604020202020204" pitchFamily="34" charset="0"/>
                <a:cs typeface="Arial" panose="020B0604020202020204" pitchFamily="34" charset="0"/>
              </a:rPr>
              <a:t>&gt;</a:t>
            </a:r>
          </a:p>
          <a:p>
            <a:pPr marL="0" indent="0" algn="just">
              <a:lnSpc>
                <a:spcPct val="150000"/>
              </a:lnSpc>
              <a:buNone/>
            </a:pPr>
            <a:r>
              <a:rPr lang="en-US" sz="1900" dirty="0" smtClean="0">
                <a:latin typeface="Arial" panose="020B0604020202020204" pitchFamily="34" charset="0"/>
                <a:cs typeface="Arial" panose="020B0604020202020204" pitchFamily="34" charset="0"/>
              </a:rPr>
              <a:t>#include&lt;</a:t>
            </a:r>
            <a:r>
              <a:rPr lang="en-US" sz="1900" dirty="0" err="1" smtClean="0">
                <a:latin typeface="Arial" panose="020B0604020202020204" pitchFamily="34" charset="0"/>
                <a:cs typeface="Arial" panose="020B0604020202020204" pitchFamily="34" charset="0"/>
              </a:rPr>
              <a:t>math.h</a:t>
            </a:r>
            <a:r>
              <a:rPr lang="en-US" sz="1900" dirty="0" smtClean="0">
                <a:latin typeface="Arial" panose="020B0604020202020204" pitchFamily="34" charset="0"/>
                <a:cs typeface="Arial" panose="020B0604020202020204" pitchFamily="34" charset="0"/>
              </a:rPr>
              <a:t>&gt;</a:t>
            </a:r>
          </a:p>
          <a:p>
            <a:pPr marL="0" indent="0" algn="just">
              <a:lnSpc>
                <a:spcPct val="150000"/>
              </a:lnSpc>
              <a:buNone/>
            </a:pPr>
            <a:r>
              <a:rPr lang="en-US" sz="1900" dirty="0" smtClean="0">
                <a:latin typeface="Arial" panose="020B0604020202020204" pitchFamily="34" charset="0"/>
                <a:cs typeface="Arial" panose="020B0604020202020204" pitchFamily="34" charset="0"/>
              </a:rPr>
              <a:t>#include&lt;</a:t>
            </a:r>
            <a:r>
              <a:rPr lang="en-US" sz="1900" dirty="0" err="1" smtClean="0">
                <a:latin typeface="Arial" panose="020B0604020202020204" pitchFamily="34" charset="0"/>
                <a:cs typeface="Arial" panose="020B0604020202020204" pitchFamily="34" charset="0"/>
              </a:rPr>
              <a:t>string.h</a:t>
            </a:r>
            <a:r>
              <a:rPr lang="en-US" sz="1900" dirty="0" smtClean="0">
                <a:latin typeface="Arial" panose="020B0604020202020204" pitchFamily="34" charset="0"/>
                <a:cs typeface="Arial" panose="020B0604020202020204" pitchFamily="34" charset="0"/>
              </a:rPr>
              <a:t>&gt;</a:t>
            </a:r>
          </a:p>
          <a:p>
            <a:pPr marL="0" indent="0" fontAlgn="base">
              <a:buNone/>
            </a:pPr>
            <a:endParaRPr lang="en-IN" sz="1900" dirty="0" smtClean="0">
              <a:latin typeface="Arial" panose="020B0604020202020204" pitchFamily="34" charset="0"/>
              <a:cs typeface="Arial" panose="020B0604020202020204" pitchFamily="34" charset="0"/>
            </a:endParaRPr>
          </a:p>
          <a:p>
            <a:pPr marL="0" indent="0" fontAlgn="base">
              <a:buNone/>
            </a:pPr>
            <a:r>
              <a:rPr lang="en-IN" sz="1900" dirty="0" smtClean="0">
                <a:solidFill>
                  <a:srgbClr val="0070C0"/>
                </a:solidFill>
                <a:latin typeface="Arial" panose="020B0604020202020204" pitchFamily="34" charset="0"/>
                <a:cs typeface="Arial" panose="020B0604020202020204" pitchFamily="34" charset="0"/>
              </a:rPr>
              <a:t>Example Program</a:t>
            </a:r>
          </a:p>
          <a:p>
            <a:pPr marL="0" indent="0" fontAlgn="base">
              <a:buNone/>
            </a:pPr>
            <a:r>
              <a:rPr lang="en-IN" sz="1900" dirty="0">
                <a:solidFill>
                  <a:srgbClr val="FF0000"/>
                </a:solidFill>
                <a:latin typeface="Arial" panose="020B0604020202020204" pitchFamily="34" charset="0"/>
                <a:cs typeface="Arial" panose="020B0604020202020204" pitchFamily="34" charset="0"/>
              </a:rPr>
              <a:t>#include &lt;</a:t>
            </a:r>
            <a:r>
              <a:rPr lang="en-IN" sz="1900" dirty="0" err="1">
                <a:solidFill>
                  <a:srgbClr val="FF0000"/>
                </a:solidFill>
                <a:latin typeface="Arial" panose="020B0604020202020204" pitchFamily="34" charset="0"/>
                <a:cs typeface="Arial" panose="020B0604020202020204" pitchFamily="34" charset="0"/>
              </a:rPr>
              <a:t>stdio.h</a:t>
            </a:r>
            <a:r>
              <a:rPr lang="en-IN" sz="1900" dirty="0">
                <a:solidFill>
                  <a:srgbClr val="FF0000"/>
                </a:solidFill>
                <a:latin typeface="Arial" panose="020B0604020202020204" pitchFamily="34" charset="0"/>
                <a:cs typeface="Arial" panose="020B0604020202020204" pitchFamily="34" charset="0"/>
              </a:rPr>
              <a:t>&gt; </a:t>
            </a:r>
          </a:p>
          <a:p>
            <a:pPr marL="0" indent="0" fontAlgn="base">
              <a:buNone/>
            </a:pPr>
            <a:r>
              <a:rPr lang="en-IN" sz="1900" dirty="0">
                <a:solidFill>
                  <a:srgbClr val="FF0000"/>
                </a:solidFill>
                <a:latin typeface="Arial" panose="020B0604020202020204" pitchFamily="34" charset="0"/>
                <a:cs typeface="Arial" panose="020B0604020202020204" pitchFamily="34" charset="0"/>
              </a:rPr>
              <a:t>#include </a:t>
            </a:r>
            <a:r>
              <a:rPr lang="en-IN" sz="1900" dirty="0" smtClean="0">
                <a:solidFill>
                  <a:srgbClr val="FF0000"/>
                </a:solidFill>
                <a:latin typeface="Arial" panose="020B0604020202020204" pitchFamily="34" charset="0"/>
                <a:cs typeface="Arial" panose="020B0604020202020204" pitchFamily="34" charset="0"/>
              </a:rPr>
              <a:t>&lt;</a:t>
            </a:r>
            <a:r>
              <a:rPr lang="en-IN" sz="1900" dirty="0" err="1" smtClean="0">
                <a:solidFill>
                  <a:srgbClr val="FF0000"/>
                </a:solidFill>
                <a:latin typeface="Arial" panose="020B0604020202020204" pitchFamily="34" charset="0"/>
                <a:cs typeface="Arial" panose="020B0604020202020204" pitchFamily="34" charset="0"/>
              </a:rPr>
              <a:t>conio.h</a:t>
            </a:r>
            <a:r>
              <a:rPr lang="en-IN" sz="1900" dirty="0">
                <a:solidFill>
                  <a:srgbClr val="FF0000"/>
                </a:solidFill>
                <a:latin typeface="Arial" panose="020B0604020202020204" pitchFamily="34" charset="0"/>
                <a:cs typeface="Arial" panose="020B0604020202020204" pitchFamily="34" charset="0"/>
              </a:rPr>
              <a:t>&gt; </a:t>
            </a:r>
          </a:p>
          <a:p>
            <a:pPr marL="0" indent="0" fontAlgn="base">
              <a:buNone/>
            </a:pPr>
            <a:r>
              <a:rPr lang="en-IN" sz="1900" dirty="0" err="1" smtClean="0">
                <a:latin typeface="Arial" panose="020B0604020202020204" pitchFamily="34" charset="0"/>
                <a:cs typeface="Arial" panose="020B0604020202020204" pitchFamily="34" charset="0"/>
              </a:rPr>
              <a:t>int</a:t>
            </a:r>
            <a:r>
              <a:rPr lang="en-IN" sz="1900" dirty="0" smtClean="0">
                <a:latin typeface="Arial" panose="020B0604020202020204" pitchFamily="34" charset="0"/>
                <a:cs typeface="Arial" panose="020B0604020202020204" pitchFamily="34" charset="0"/>
              </a:rPr>
              <a:t> </a:t>
            </a:r>
            <a:r>
              <a:rPr lang="en-IN" sz="1900" dirty="0">
                <a:latin typeface="Arial" panose="020B0604020202020204" pitchFamily="34" charset="0"/>
                <a:cs typeface="Arial" panose="020B0604020202020204" pitchFamily="34" charset="0"/>
              </a:rPr>
              <a:t>main() </a:t>
            </a:r>
          </a:p>
          <a:p>
            <a:pPr marL="0" indent="0" fontAlgn="base">
              <a:buNone/>
            </a:pPr>
            <a:r>
              <a:rPr lang="en-IN" sz="1900" dirty="0">
                <a:latin typeface="Arial" panose="020B0604020202020204" pitchFamily="34" charset="0"/>
                <a:cs typeface="Arial" panose="020B0604020202020204" pitchFamily="34" charset="0"/>
              </a:rPr>
              <a:t>{ </a:t>
            </a:r>
          </a:p>
          <a:p>
            <a:pPr marL="0" indent="0" fontAlgn="base">
              <a:buNone/>
            </a:pPr>
            <a:r>
              <a:rPr lang="en-IN" sz="1900" dirty="0" smtClean="0">
                <a:latin typeface="Arial" panose="020B0604020202020204" pitchFamily="34" charset="0"/>
                <a:cs typeface="Arial" panose="020B0604020202020204" pitchFamily="34" charset="0"/>
              </a:rPr>
              <a:t>return </a:t>
            </a:r>
            <a:r>
              <a:rPr lang="en-IN" sz="1900" dirty="0">
                <a:latin typeface="Arial" panose="020B0604020202020204" pitchFamily="34" charset="0"/>
                <a:cs typeface="Arial" panose="020B0604020202020204" pitchFamily="34" charset="0"/>
              </a:rPr>
              <a:t>0; </a:t>
            </a:r>
          </a:p>
          <a:p>
            <a:pPr marL="0" indent="0" fontAlgn="base">
              <a:buNone/>
            </a:pPr>
            <a:r>
              <a:rPr lang="en-IN" sz="1900" dirty="0">
                <a:latin typeface="Arial" panose="020B0604020202020204" pitchFamily="34" charset="0"/>
                <a:cs typeface="Arial" panose="020B0604020202020204" pitchFamily="34" charset="0"/>
              </a:rPr>
              <a:t>}</a:t>
            </a:r>
          </a:p>
          <a:p>
            <a:pPr marL="0" indent="0" algn="just">
              <a:lnSpc>
                <a:spcPct val="150000"/>
              </a:lnSpc>
              <a:buNone/>
            </a:pPr>
            <a:endParaRPr lang="en-US" sz="1800" dirty="0" smtClean="0">
              <a:latin typeface="Arial" panose="020B0604020202020204" pitchFamily="34" charset="0"/>
              <a:cs typeface="Arial" panose="020B0604020202020204" pitchFamily="34" charset="0"/>
            </a:endParaRPr>
          </a:p>
          <a:p>
            <a:pPr marL="0" indent="0" algn="just">
              <a:lnSpc>
                <a:spcPct val="150000"/>
              </a:lnSpc>
              <a:buNone/>
            </a:pPr>
            <a:endParaRPr lang="en-US" sz="1800" dirty="0" smtClean="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862251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724088"/>
          </a:xfrm>
        </p:spPr>
        <p:txBody>
          <a:bodyPr/>
          <a:lstStyle/>
          <a:p>
            <a:pPr algn="ctr"/>
            <a:r>
              <a:rPr lang="en-US" dirty="0">
                <a:latin typeface="Arial" panose="020B0604020202020204" pitchFamily="34" charset="0"/>
                <a:cs typeface="Arial" panose="020B0604020202020204" pitchFamily="34" charset="0"/>
              </a:rPr>
              <a:t>Structure of a C program</a:t>
            </a:r>
            <a:endParaRPr lang="en-IN" dirty="0"/>
          </a:p>
        </p:txBody>
      </p:sp>
      <p:sp>
        <p:nvSpPr>
          <p:cNvPr id="3" name="Content Placeholder 2"/>
          <p:cNvSpPr>
            <a:spLocks noGrp="1"/>
          </p:cNvSpPr>
          <p:nvPr>
            <p:ph idx="1"/>
          </p:nvPr>
        </p:nvSpPr>
        <p:spPr>
          <a:xfrm>
            <a:off x="0" y="847166"/>
            <a:ext cx="11353800" cy="6104963"/>
          </a:xfrm>
        </p:spPr>
        <p:txBody>
          <a:bodyPr>
            <a:normAutofit/>
          </a:bodyPr>
          <a:lstStyle/>
          <a:p>
            <a:pPr marL="0" indent="0" algn="just">
              <a:lnSpc>
                <a:spcPct val="150000"/>
              </a:lnSpc>
              <a:buNone/>
            </a:pPr>
            <a:r>
              <a:rPr lang="en-US" sz="1800" dirty="0">
                <a:solidFill>
                  <a:srgbClr val="00B0F0"/>
                </a:solidFill>
                <a:latin typeface="Arial" panose="020B0604020202020204" pitchFamily="34" charset="0"/>
                <a:cs typeface="Arial" panose="020B0604020202020204" pitchFamily="34" charset="0"/>
              </a:rPr>
              <a:t>Definition Section</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The definition section defines all symbolic </a:t>
            </a:r>
            <a:r>
              <a:rPr lang="en-US" sz="1800" dirty="0" smtClean="0">
                <a:latin typeface="Arial" panose="020B0604020202020204" pitchFamily="34" charset="0"/>
                <a:cs typeface="Arial" panose="020B0604020202020204" pitchFamily="34" charset="0"/>
              </a:rPr>
              <a:t>constant.</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Symbolic constant is a way of defining a </a:t>
            </a:r>
            <a:r>
              <a:rPr lang="en-US" sz="1800" dirty="0">
                <a:solidFill>
                  <a:srgbClr val="FF0000"/>
                </a:solidFill>
                <a:latin typeface="Arial" panose="020B0604020202020204" pitchFamily="34" charset="0"/>
                <a:cs typeface="Arial" panose="020B0604020202020204" pitchFamily="34" charset="0"/>
              </a:rPr>
              <a:t>variable constant </a:t>
            </a:r>
            <a:r>
              <a:rPr lang="en-US" sz="1800" dirty="0">
                <a:latin typeface="Arial" panose="020B0604020202020204" pitchFamily="34" charset="0"/>
                <a:cs typeface="Arial" panose="020B0604020202020204" pitchFamily="34" charset="0"/>
              </a:rPr>
              <a:t>whose value cannot be changed</a:t>
            </a:r>
          </a:p>
          <a:p>
            <a:pPr marL="0" indent="0" algn="just">
              <a:lnSpc>
                <a:spcPct val="150000"/>
              </a:lnSpc>
              <a:buNone/>
            </a:pPr>
            <a:r>
              <a:rPr lang="en-US" sz="1800" b="1" dirty="0" smtClean="0">
                <a:latin typeface="Arial" panose="020B0604020202020204" pitchFamily="34" charset="0"/>
                <a:cs typeface="Arial" panose="020B0604020202020204" pitchFamily="34" charset="0"/>
              </a:rPr>
              <a:t>Syntax:</a:t>
            </a:r>
          </a:p>
          <a:p>
            <a:pPr marL="0" indent="0" algn="just">
              <a:lnSpc>
                <a:spcPct val="150000"/>
              </a:lnSpc>
              <a:buNone/>
            </a:pPr>
            <a:r>
              <a:rPr lang="en-US" sz="1800" dirty="0" smtClean="0">
                <a:latin typeface="Arial" panose="020B0604020202020204" pitchFamily="34" charset="0"/>
                <a:cs typeface="Arial" panose="020B0604020202020204" pitchFamily="34" charset="0"/>
              </a:rPr>
              <a:t>#define </a:t>
            </a:r>
            <a:r>
              <a:rPr lang="en-US" sz="1800" dirty="0" smtClean="0">
                <a:solidFill>
                  <a:srgbClr val="FF0000"/>
                </a:solidFill>
                <a:latin typeface="Arial" panose="020B0604020202020204" pitchFamily="34" charset="0"/>
                <a:cs typeface="Arial" panose="020B0604020202020204" pitchFamily="34" charset="0"/>
              </a:rPr>
              <a:t>symbolic constant </a:t>
            </a:r>
            <a:r>
              <a:rPr lang="en-US" sz="1800" dirty="0" smtClean="0">
                <a:latin typeface="Arial" panose="020B0604020202020204" pitchFamily="34" charset="0"/>
                <a:cs typeface="Arial" panose="020B0604020202020204" pitchFamily="34" charset="0"/>
              </a:rPr>
              <a:t>value</a:t>
            </a:r>
          </a:p>
          <a:p>
            <a:pPr marL="0" indent="0" algn="just">
              <a:lnSpc>
                <a:spcPct val="150000"/>
              </a:lnSpc>
              <a:buNone/>
            </a:pPr>
            <a:r>
              <a:rPr lang="en-US" sz="1800" dirty="0" smtClean="0">
                <a:solidFill>
                  <a:srgbClr val="0070C0"/>
                </a:solidFill>
                <a:latin typeface="Arial" panose="020B0604020202020204" pitchFamily="34" charset="0"/>
                <a:cs typeface="Arial" panose="020B0604020202020204" pitchFamily="34" charset="0"/>
              </a:rPr>
              <a:t>Example</a:t>
            </a:r>
          </a:p>
          <a:p>
            <a:pPr marL="0" indent="0" algn="just">
              <a:lnSpc>
                <a:spcPct val="150000"/>
              </a:lnSpc>
              <a:buNone/>
            </a:pP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define </a:t>
            </a:r>
            <a:r>
              <a:rPr lang="en-US" sz="1800" dirty="0">
                <a:solidFill>
                  <a:srgbClr val="FF0000"/>
                </a:solidFill>
                <a:latin typeface="Arial" panose="020B0604020202020204" pitchFamily="34" charset="0"/>
                <a:cs typeface="Arial" panose="020B0604020202020204" pitchFamily="34" charset="0"/>
              </a:rPr>
              <a:t>MAX</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#define </a:t>
            </a:r>
            <a:r>
              <a:rPr lang="en-US" sz="1800" dirty="0" smtClean="0">
                <a:solidFill>
                  <a:srgbClr val="FF0000"/>
                </a:solidFill>
                <a:latin typeface="Arial" panose="020B0604020202020204" pitchFamily="34" charset="0"/>
                <a:cs typeface="Arial" panose="020B0604020202020204" pitchFamily="34" charset="0"/>
              </a:rPr>
              <a:t>PI</a:t>
            </a:r>
            <a:r>
              <a:rPr lang="en-US" sz="1800" dirty="0" smtClean="0">
                <a:latin typeface="Arial" panose="020B0604020202020204" pitchFamily="34" charset="0"/>
                <a:cs typeface="Arial" panose="020B0604020202020204" pitchFamily="34" charset="0"/>
              </a:rPr>
              <a:t> 3.14</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4329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0"/>
            <a:ext cx="10515600" cy="831663"/>
          </a:xfrm>
        </p:spPr>
        <p:txBody>
          <a:bodyPr>
            <a:noAutofit/>
          </a:bodyPr>
          <a:lstStyle/>
          <a:p>
            <a:pPr algn="ctr"/>
            <a:r>
              <a:rPr lang="en-US" sz="3600" dirty="0" smtClean="0">
                <a:latin typeface="Arial" panose="020B0604020202020204" pitchFamily="34" charset="0"/>
                <a:cs typeface="Arial" panose="020B0604020202020204" pitchFamily="34" charset="0"/>
              </a:rPr>
              <a:t>Example Program: </a:t>
            </a:r>
            <a:r>
              <a:rPr lang="en-US" sz="3600" dirty="0">
                <a:latin typeface="Arial" panose="020B0604020202020204" pitchFamily="34" charset="0"/>
                <a:cs typeface="Arial" panose="020B0604020202020204" pitchFamily="34" charset="0"/>
              </a:rPr>
              <a:t>Definition Section</a:t>
            </a:r>
            <a:r>
              <a:rPr lang="en-US" sz="3600" dirty="0">
                <a:solidFill>
                  <a:srgbClr val="00B0F0"/>
                </a:solidFill>
                <a:latin typeface="Arial" panose="020B0604020202020204" pitchFamily="34" charset="0"/>
                <a:cs typeface="Arial" panose="020B0604020202020204" pitchFamily="34" charset="0"/>
              </a:rPr>
              <a:t/>
            </a:r>
            <a:br>
              <a:rPr lang="en-US" sz="3600" dirty="0">
                <a:solidFill>
                  <a:srgbClr val="00B0F0"/>
                </a:solidFill>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0624" y="696072"/>
            <a:ext cx="10515600" cy="6161928"/>
          </a:xfrm>
        </p:spPr>
        <p:txBody>
          <a:bodyPr>
            <a:noAutofit/>
          </a:bodyPr>
          <a:lstStyle/>
          <a:p>
            <a:r>
              <a:rPr lang="en-IN" sz="1800" dirty="0">
                <a:latin typeface="Arial" panose="020B0604020202020204" pitchFamily="34" charset="0"/>
                <a:cs typeface="Arial" panose="020B0604020202020204" pitchFamily="34" charset="0"/>
              </a:rPr>
              <a:t>#include &lt;</a:t>
            </a:r>
            <a:r>
              <a:rPr lang="en-IN" sz="1800" dirty="0" err="1">
                <a:latin typeface="Arial" panose="020B0604020202020204" pitchFamily="34" charset="0"/>
                <a:cs typeface="Arial" panose="020B0604020202020204" pitchFamily="34" charset="0"/>
              </a:rPr>
              <a:t>math.h</a:t>
            </a:r>
            <a:r>
              <a:rPr lang="en-IN" sz="1800" dirty="0">
                <a:latin typeface="Arial" panose="020B0604020202020204" pitchFamily="34" charset="0"/>
                <a:cs typeface="Arial" panose="020B0604020202020204" pitchFamily="34" charset="0"/>
              </a:rPr>
              <a:t>&gt;</a:t>
            </a:r>
          </a:p>
          <a:p>
            <a:r>
              <a:rPr lang="en-IN" sz="1800" dirty="0">
                <a:latin typeface="Arial" panose="020B0604020202020204" pitchFamily="34" charset="0"/>
                <a:cs typeface="Arial" panose="020B0604020202020204" pitchFamily="34" charset="0"/>
              </a:rPr>
              <a:t> #define </a:t>
            </a:r>
            <a:r>
              <a:rPr lang="en-IN" sz="1800" dirty="0">
                <a:solidFill>
                  <a:srgbClr val="FF0000"/>
                </a:solidFill>
                <a:latin typeface="Arial" panose="020B0604020202020204" pitchFamily="34" charset="0"/>
                <a:cs typeface="Arial" panose="020B0604020202020204" pitchFamily="34" charset="0"/>
              </a:rPr>
              <a:t>PI</a:t>
            </a:r>
            <a:r>
              <a:rPr lang="en-IN" sz="1800" dirty="0">
                <a:latin typeface="Arial" panose="020B0604020202020204" pitchFamily="34" charset="0"/>
                <a:cs typeface="Arial" panose="020B0604020202020204" pitchFamily="34" charset="0"/>
              </a:rPr>
              <a:t> 3.1416</a:t>
            </a:r>
          </a:p>
          <a:p>
            <a:r>
              <a:rPr lang="en-IN" sz="1800" dirty="0">
                <a:latin typeface="Arial" panose="020B0604020202020204" pitchFamily="34" charset="0"/>
                <a:cs typeface="Arial" panose="020B0604020202020204" pitchFamily="34" charset="0"/>
              </a:rPr>
              <a:t> #define </a:t>
            </a:r>
            <a:r>
              <a:rPr lang="en-IN" sz="1800" dirty="0">
                <a:solidFill>
                  <a:srgbClr val="FF0000"/>
                </a:solidFill>
                <a:latin typeface="Arial" panose="020B0604020202020204" pitchFamily="34" charset="0"/>
                <a:cs typeface="Arial" panose="020B0604020202020204" pitchFamily="34" charset="0"/>
              </a:rPr>
              <a:t>MAX </a:t>
            </a:r>
            <a:r>
              <a:rPr lang="en-IN" sz="1800" dirty="0">
                <a:latin typeface="Arial" panose="020B0604020202020204" pitchFamily="34" charset="0"/>
                <a:cs typeface="Arial" panose="020B0604020202020204" pitchFamily="34" charset="0"/>
              </a:rPr>
              <a:t>180</a:t>
            </a:r>
          </a:p>
          <a:p>
            <a:r>
              <a:rPr lang="en-IN" sz="1800" dirty="0">
                <a:latin typeface="Arial" panose="020B0604020202020204" pitchFamily="34" charset="0"/>
                <a:cs typeface="Arial" panose="020B0604020202020204" pitchFamily="34" charset="0"/>
              </a:rPr>
              <a:t> main ( )</a:t>
            </a:r>
          </a:p>
          <a:p>
            <a:r>
              <a:rPr lang="en-IN" sz="18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int</a:t>
            </a:r>
            <a:r>
              <a:rPr lang="en-IN" sz="1800" dirty="0">
                <a:latin typeface="Arial" panose="020B0604020202020204" pitchFamily="34" charset="0"/>
                <a:cs typeface="Arial" panose="020B0604020202020204" pitchFamily="34" charset="0"/>
              </a:rPr>
              <a:t> angle;</a:t>
            </a:r>
          </a:p>
          <a:p>
            <a:r>
              <a:rPr lang="en-IN" sz="1800" dirty="0">
                <a:latin typeface="Arial" panose="020B0604020202020204" pitchFamily="34" charset="0"/>
                <a:cs typeface="Arial" panose="020B0604020202020204" pitchFamily="34" charset="0"/>
              </a:rPr>
              <a:t> float </a:t>
            </a:r>
            <a:r>
              <a:rPr lang="en-IN" sz="1800" dirty="0" err="1">
                <a:latin typeface="Arial" panose="020B0604020202020204" pitchFamily="34" charset="0"/>
                <a:cs typeface="Arial" panose="020B0604020202020204" pitchFamily="34" charset="0"/>
              </a:rPr>
              <a:t>x,y</a:t>
            </a:r>
            <a:r>
              <a:rPr lang="en-IN" sz="1800" dirty="0">
                <a:latin typeface="Arial" panose="020B0604020202020204" pitchFamily="34" charset="0"/>
                <a:cs typeface="Arial" panose="020B0604020202020204" pitchFamily="34" charset="0"/>
              </a:rPr>
              <a:t>;</a:t>
            </a:r>
          </a:p>
          <a:p>
            <a:r>
              <a:rPr lang="en-IN" sz="1800" dirty="0">
                <a:latin typeface="Arial" panose="020B0604020202020204" pitchFamily="34" charset="0"/>
                <a:cs typeface="Arial" panose="020B0604020202020204" pitchFamily="34" charset="0"/>
              </a:rPr>
              <a:t> angle = 0;</a:t>
            </a:r>
          </a:p>
          <a:p>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printf</a:t>
            </a:r>
            <a:r>
              <a:rPr lang="en-IN" sz="1800" dirty="0">
                <a:latin typeface="Arial" panose="020B0604020202020204" pitchFamily="34" charset="0"/>
                <a:cs typeface="Arial" panose="020B0604020202020204" pitchFamily="34" charset="0"/>
              </a:rPr>
              <a:t>(“ Angle Cos(angle)\n\n”);</a:t>
            </a:r>
          </a:p>
          <a:p>
            <a:r>
              <a:rPr lang="en-IN" sz="1800" dirty="0">
                <a:latin typeface="Arial" panose="020B0604020202020204" pitchFamily="34" charset="0"/>
                <a:cs typeface="Arial" panose="020B0604020202020204" pitchFamily="34" charset="0"/>
              </a:rPr>
              <a:t> while(angle &lt;= </a:t>
            </a:r>
            <a:r>
              <a:rPr lang="en-IN" sz="1800" dirty="0">
                <a:solidFill>
                  <a:srgbClr val="FF0000"/>
                </a:solidFill>
                <a:latin typeface="Arial" panose="020B0604020202020204" pitchFamily="34" charset="0"/>
                <a:cs typeface="Arial" panose="020B0604020202020204" pitchFamily="34" charset="0"/>
              </a:rPr>
              <a:t>MAX</a:t>
            </a:r>
            <a:r>
              <a:rPr lang="en-IN" sz="1800" dirty="0" smtClean="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x = (</a:t>
            </a:r>
            <a:r>
              <a:rPr lang="en-IN" sz="1800" dirty="0">
                <a:solidFill>
                  <a:srgbClr val="FF0000"/>
                </a:solidFill>
                <a:latin typeface="Arial" panose="020B0604020202020204" pitchFamily="34" charset="0"/>
                <a:cs typeface="Arial" panose="020B0604020202020204" pitchFamily="34" charset="0"/>
              </a:rPr>
              <a:t>PI/MAX</a:t>
            </a:r>
            <a:r>
              <a:rPr lang="en-IN" sz="1800" dirty="0">
                <a:latin typeface="Arial" panose="020B0604020202020204" pitchFamily="34" charset="0"/>
                <a:cs typeface="Arial" panose="020B0604020202020204" pitchFamily="34" charset="0"/>
              </a:rPr>
              <a:t>)*angle;</a:t>
            </a:r>
          </a:p>
          <a:p>
            <a:r>
              <a:rPr lang="en-IN" sz="1800" dirty="0">
                <a:latin typeface="Arial" panose="020B0604020202020204" pitchFamily="34" charset="0"/>
                <a:cs typeface="Arial" panose="020B0604020202020204" pitchFamily="34" charset="0"/>
              </a:rPr>
              <a:t> y = </a:t>
            </a:r>
            <a:r>
              <a:rPr lang="en-IN" sz="1800" dirty="0" err="1">
                <a:latin typeface="Arial" panose="020B0604020202020204" pitchFamily="34" charset="0"/>
                <a:cs typeface="Arial" panose="020B0604020202020204" pitchFamily="34" charset="0"/>
              </a:rPr>
              <a:t>cos</a:t>
            </a:r>
            <a:r>
              <a:rPr lang="en-IN" sz="1800" dirty="0">
                <a:latin typeface="Arial" panose="020B0604020202020204" pitchFamily="34" charset="0"/>
                <a:cs typeface="Arial" panose="020B0604020202020204" pitchFamily="34" charset="0"/>
              </a:rPr>
              <a:t>(x);</a:t>
            </a:r>
          </a:p>
          <a:p>
            <a:r>
              <a:rPr lang="en-IN" sz="1800" dirty="0">
                <a:latin typeface="Arial" panose="020B0604020202020204" pitchFamily="34" charset="0"/>
                <a:cs typeface="Arial" panose="020B0604020202020204" pitchFamily="34" charset="0"/>
              </a:rPr>
              <a:t>Overview of C 13</a:t>
            </a:r>
          </a:p>
          <a:p>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printf</a:t>
            </a:r>
            <a:r>
              <a:rPr lang="en-IN" sz="1800" dirty="0">
                <a:latin typeface="Arial" panose="020B0604020202020204" pitchFamily="34" charset="0"/>
                <a:cs typeface="Arial" panose="020B0604020202020204" pitchFamily="34" charset="0"/>
              </a:rPr>
              <a:t>(“%15d %13.4f\n”, angle, y);</a:t>
            </a:r>
          </a:p>
          <a:p>
            <a:r>
              <a:rPr lang="en-IN" sz="1800" dirty="0">
                <a:latin typeface="Arial" panose="020B0604020202020204" pitchFamily="34" charset="0"/>
                <a:cs typeface="Arial" panose="020B0604020202020204" pitchFamily="34" charset="0"/>
              </a:rPr>
              <a:t> angle = angle + 10;</a:t>
            </a:r>
          </a:p>
          <a:p>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8747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10640"/>
          </a:xfrm>
        </p:spPr>
        <p:txBody>
          <a:bodyPr>
            <a:normAutofit/>
          </a:bodyPr>
          <a:lstStyle/>
          <a:p>
            <a:pPr algn="ctr"/>
            <a:r>
              <a:rPr lang="en-US" sz="3600" dirty="0">
                <a:latin typeface="Arial" panose="020B0604020202020204" pitchFamily="34" charset="0"/>
                <a:cs typeface="Arial" panose="020B0604020202020204" pitchFamily="34" charset="0"/>
              </a:rPr>
              <a:t>Structure of a C program</a:t>
            </a:r>
            <a:endParaRPr lang="en-IN" sz="3600" dirty="0"/>
          </a:p>
        </p:txBody>
      </p:sp>
      <p:sp>
        <p:nvSpPr>
          <p:cNvPr id="3" name="Content Placeholder 2"/>
          <p:cNvSpPr>
            <a:spLocks noGrp="1"/>
          </p:cNvSpPr>
          <p:nvPr>
            <p:ph idx="1"/>
          </p:nvPr>
        </p:nvSpPr>
        <p:spPr>
          <a:xfrm>
            <a:off x="0" y="578224"/>
            <a:ext cx="11353800" cy="5598739"/>
          </a:xfrm>
        </p:spPr>
        <p:txBody>
          <a:bodyPr/>
          <a:lstStyle/>
          <a:p>
            <a:pPr marL="0" indent="0" algn="just">
              <a:lnSpc>
                <a:spcPct val="150000"/>
              </a:lnSpc>
              <a:buNone/>
            </a:pPr>
            <a:r>
              <a:rPr lang="en-US" dirty="0">
                <a:solidFill>
                  <a:srgbClr val="00B0F0"/>
                </a:solidFill>
                <a:latin typeface="Arial" panose="020B0604020202020204" pitchFamily="34" charset="0"/>
                <a:cs typeface="Arial" panose="020B0604020202020204" pitchFamily="34" charset="0"/>
              </a:rPr>
              <a:t>Global Declaration Section:</a:t>
            </a:r>
            <a:endParaRPr lang="en-IN" dirty="0">
              <a:solidFill>
                <a:srgbClr val="00B0F0"/>
              </a:solidFill>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 The variables that are used in more than one function throughout the program are called global variables.</a:t>
            </a:r>
            <a:endParaRPr lang="en-IN" dirty="0"/>
          </a:p>
          <a:p>
            <a:endParaRPr lang="en-IN" dirty="0"/>
          </a:p>
        </p:txBody>
      </p:sp>
    </p:spTree>
    <p:extLst>
      <p:ext uri="{BB962C8B-B14F-4D97-AF65-F5344CB8AC3E}">
        <p14:creationId xmlns:p14="http://schemas.microsoft.com/office/powerpoint/2010/main" val="4279836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776"/>
            <a:ext cx="10515600" cy="520700"/>
          </a:xfrm>
        </p:spPr>
        <p:txBody>
          <a:bodyPr>
            <a:normAutofit fontScale="90000"/>
          </a:bodyPr>
          <a:lstStyle/>
          <a:p>
            <a:pPr algn="ctr"/>
            <a:r>
              <a:rPr lang="en-US" b="1" dirty="0"/>
              <a:t>Structure of a C program</a:t>
            </a:r>
            <a:endParaRPr lang="en-IN" dirty="0"/>
          </a:p>
        </p:txBody>
      </p:sp>
      <p:sp>
        <p:nvSpPr>
          <p:cNvPr id="3" name="Content Placeholder 2"/>
          <p:cNvSpPr>
            <a:spLocks noGrp="1"/>
          </p:cNvSpPr>
          <p:nvPr>
            <p:ph idx="1"/>
          </p:nvPr>
        </p:nvSpPr>
        <p:spPr>
          <a:xfrm>
            <a:off x="0" y="625476"/>
            <a:ext cx="11353800" cy="6232524"/>
          </a:xfrm>
        </p:spPr>
        <p:txBody>
          <a:bodyPr>
            <a:noAutofit/>
          </a:bodyPr>
          <a:lstStyle/>
          <a:p>
            <a:pPr marL="0" indent="0" algn="just">
              <a:lnSpc>
                <a:spcPct val="160000"/>
              </a:lnSpc>
              <a:buNone/>
            </a:pPr>
            <a:r>
              <a:rPr lang="en-US" sz="1800" dirty="0">
                <a:solidFill>
                  <a:srgbClr val="00B0F0"/>
                </a:solidFill>
                <a:latin typeface="Arial" panose="020B0604020202020204" pitchFamily="34" charset="0"/>
                <a:cs typeface="Arial" panose="020B0604020202020204" pitchFamily="34" charset="0"/>
              </a:rPr>
              <a:t>main</a:t>
            </a:r>
            <a:r>
              <a:rPr lang="en-US" sz="1800" dirty="0" smtClean="0">
                <a:solidFill>
                  <a:srgbClr val="00B0F0"/>
                </a:solidFill>
                <a:latin typeface="Arial" panose="020B0604020202020204" pitchFamily="34" charset="0"/>
                <a:cs typeface="Arial" panose="020B0604020202020204" pitchFamily="34" charset="0"/>
              </a:rPr>
              <a:t>()</a:t>
            </a:r>
            <a:endParaRPr lang="en-IN" sz="1800" dirty="0" smtClean="0">
              <a:solidFill>
                <a:srgbClr val="00B0F0"/>
              </a:solidFill>
              <a:latin typeface="Arial" panose="020B0604020202020204" pitchFamily="34" charset="0"/>
              <a:cs typeface="Arial" panose="020B0604020202020204" pitchFamily="34" charset="0"/>
            </a:endParaRPr>
          </a:p>
          <a:p>
            <a:pPr marL="0" indent="0" algn="just">
              <a:lnSpc>
                <a:spcPct val="160000"/>
              </a:lnSpc>
              <a:buNone/>
            </a:pPr>
            <a:r>
              <a:rPr lang="en-US" sz="1800" dirty="0">
                <a:latin typeface="Arial" panose="020B0604020202020204" pitchFamily="34" charset="0"/>
                <a:cs typeface="Arial" panose="020B0604020202020204" pitchFamily="34" charset="0"/>
              </a:rPr>
              <a:t>Every ‘C’ program must have one main() </a:t>
            </a:r>
            <a:r>
              <a:rPr lang="en-US" sz="1800" dirty="0" smtClean="0">
                <a:latin typeface="Arial" panose="020B0604020202020204" pitchFamily="34" charset="0"/>
                <a:cs typeface="Arial" panose="020B0604020202020204" pitchFamily="34" charset="0"/>
              </a:rPr>
              <a:t>function.</a:t>
            </a:r>
          </a:p>
          <a:p>
            <a:pPr marL="0" indent="0" algn="just">
              <a:lnSpc>
                <a:spcPct val="160000"/>
              </a:lnSpc>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It contains the following </a:t>
            </a:r>
            <a:r>
              <a:rPr lang="en-US" sz="1800" dirty="0">
                <a:solidFill>
                  <a:srgbClr val="FF0000"/>
                </a:solidFill>
                <a:latin typeface="Arial" panose="020B0604020202020204" pitchFamily="34" charset="0"/>
                <a:cs typeface="Arial" panose="020B0604020202020204" pitchFamily="34" charset="0"/>
              </a:rPr>
              <a:t>two parts </a:t>
            </a:r>
            <a:endParaRPr lang="en-IN" sz="1800" dirty="0">
              <a:solidFill>
                <a:srgbClr val="FF0000"/>
              </a:solidFill>
              <a:latin typeface="Arial" panose="020B0604020202020204" pitchFamily="34" charset="0"/>
              <a:cs typeface="Arial" panose="020B0604020202020204" pitchFamily="34" charset="0"/>
            </a:endParaRPr>
          </a:p>
          <a:p>
            <a:pPr marL="0" indent="0" algn="just">
              <a:lnSpc>
                <a:spcPct val="160000"/>
              </a:lnSpc>
              <a:buNone/>
            </a:pPr>
            <a:r>
              <a:rPr lang="en-US" sz="1800" dirty="0">
                <a:solidFill>
                  <a:srgbClr val="00B0F0"/>
                </a:solidFill>
                <a:latin typeface="Arial" panose="020B0604020202020204" pitchFamily="34" charset="0"/>
                <a:cs typeface="Arial" panose="020B0604020202020204" pitchFamily="34" charset="0"/>
              </a:rPr>
              <a:t>Declaration Part: </a:t>
            </a:r>
            <a:endParaRPr lang="en-IN" sz="1800" dirty="0">
              <a:solidFill>
                <a:srgbClr val="00B0F0"/>
              </a:solidFill>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This </a:t>
            </a:r>
            <a:r>
              <a:rPr lang="en-US" sz="1800" dirty="0">
                <a:latin typeface="Arial" panose="020B0604020202020204" pitchFamily="34" charset="0"/>
                <a:cs typeface="Arial" panose="020B0604020202020204" pitchFamily="34" charset="0"/>
              </a:rPr>
              <a:t>part is used to declare the entire variables that are used in the executable part of the program and these are called </a:t>
            </a:r>
            <a:r>
              <a:rPr lang="en-US" sz="1800" dirty="0">
                <a:solidFill>
                  <a:srgbClr val="FF0000"/>
                </a:solidFill>
                <a:latin typeface="Arial" panose="020B0604020202020204" pitchFamily="34" charset="0"/>
                <a:cs typeface="Arial" panose="020B0604020202020204" pitchFamily="34" charset="0"/>
              </a:rPr>
              <a:t>local variables </a:t>
            </a:r>
            <a:endParaRPr lang="en-IN" sz="1800" dirty="0">
              <a:solidFill>
                <a:srgbClr val="FF0000"/>
              </a:solidFill>
              <a:latin typeface="Arial" panose="020B0604020202020204" pitchFamily="34" charset="0"/>
              <a:cs typeface="Arial" panose="020B0604020202020204" pitchFamily="34" charset="0"/>
            </a:endParaRPr>
          </a:p>
          <a:p>
            <a:pPr marL="0" indent="0" algn="just">
              <a:lnSpc>
                <a:spcPct val="160000"/>
              </a:lnSpc>
              <a:buNone/>
            </a:pPr>
            <a:r>
              <a:rPr lang="en-US" sz="1800" dirty="0">
                <a:solidFill>
                  <a:srgbClr val="00B0F0"/>
                </a:solidFill>
                <a:latin typeface="Arial" panose="020B0604020202020204" pitchFamily="34" charset="0"/>
                <a:cs typeface="Arial" panose="020B0604020202020204" pitchFamily="34" charset="0"/>
              </a:rPr>
              <a:t>Execution Part: </a:t>
            </a:r>
            <a:endParaRPr lang="en-IN" sz="1800" dirty="0">
              <a:solidFill>
                <a:srgbClr val="00B0F0"/>
              </a:solidFill>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It contains at least one valid C Statement.</a:t>
            </a:r>
            <a:endParaRPr lang="en-IN" sz="1800" dirty="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Execution of a program begins with opening brace ’{‘ and ends with closing brace ’}’ </a:t>
            </a:r>
            <a:endParaRPr lang="en-IN" sz="1800" dirty="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closing brace of the main function is the logical end of the program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All statements should end with a semicolon(;)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1698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7875"/>
          </a:xfrm>
        </p:spPr>
        <p:txBody>
          <a:bodyPr/>
          <a:lstStyle/>
          <a:p>
            <a:pPr algn="ctr"/>
            <a:r>
              <a:rPr lang="en-US" b="1" dirty="0"/>
              <a:t>Structure of a C program</a:t>
            </a:r>
            <a:endParaRPr lang="en-IN" dirty="0"/>
          </a:p>
        </p:txBody>
      </p:sp>
      <p:sp>
        <p:nvSpPr>
          <p:cNvPr id="3" name="Content Placeholder 2"/>
          <p:cNvSpPr>
            <a:spLocks noGrp="1"/>
          </p:cNvSpPr>
          <p:nvPr>
            <p:ph idx="1"/>
          </p:nvPr>
        </p:nvSpPr>
        <p:spPr>
          <a:xfrm>
            <a:off x="285750" y="614362"/>
            <a:ext cx="11068050" cy="6243638"/>
          </a:xfrm>
        </p:spPr>
        <p:txBody>
          <a:bodyPr>
            <a:normAutofit fontScale="25000" lnSpcReduction="20000"/>
          </a:bodyPr>
          <a:lstStyle/>
          <a:p>
            <a:pPr marL="0" indent="0" algn="just">
              <a:lnSpc>
                <a:spcPct val="170000"/>
              </a:lnSpc>
              <a:buNone/>
            </a:pPr>
            <a:r>
              <a:rPr lang="en-US" sz="7200" dirty="0" smtClean="0">
                <a:solidFill>
                  <a:srgbClr val="00B0F0"/>
                </a:solidFill>
                <a:latin typeface="Arial" panose="020B0604020202020204" pitchFamily="34" charset="0"/>
                <a:cs typeface="Arial" panose="020B0604020202020204" pitchFamily="34" charset="0"/>
              </a:rPr>
              <a:t>Sub Program section: </a:t>
            </a:r>
            <a:endParaRPr lang="en-IN" sz="7200" dirty="0" smtClean="0">
              <a:solidFill>
                <a:srgbClr val="00B0F0"/>
              </a:solidFill>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Sub programs are basically </a:t>
            </a:r>
            <a:r>
              <a:rPr lang="en-US" sz="7200" dirty="0" smtClean="0">
                <a:solidFill>
                  <a:srgbClr val="FF0000"/>
                </a:solidFill>
                <a:latin typeface="Arial" panose="020B0604020202020204" pitchFamily="34" charset="0"/>
                <a:cs typeface="Arial" panose="020B0604020202020204" pitchFamily="34" charset="0"/>
              </a:rPr>
              <a:t>functions</a:t>
            </a:r>
            <a:r>
              <a:rPr lang="en-US" sz="7200" dirty="0" smtClean="0">
                <a:latin typeface="Arial" panose="020B0604020202020204" pitchFamily="34" charset="0"/>
                <a:cs typeface="Arial" panose="020B0604020202020204" pitchFamily="34" charset="0"/>
              </a:rPr>
              <a:t> are written by the user (user defined functions) </a:t>
            </a:r>
            <a:endParaRPr lang="en-IN" sz="7200" dirty="0" smtClean="0">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User defined functions are placed immediately after the main function. </a:t>
            </a:r>
            <a:r>
              <a:rPr lang="en-US" sz="7200" dirty="0" err="1" smtClean="0">
                <a:latin typeface="Arial" panose="020B0604020202020204" pitchFamily="34" charset="0"/>
                <a:cs typeface="Arial" panose="020B0604020202020204" pitchFamily="34" charset="0"/>
              </a:rPr>
              <a:t>Eg</a:t>
            </a:r>
            <a:r>
              <a:rPr lang="en-US" sz="7200" dirty="0" smtClean="0">
                <a:latin typeface="Arial" panose="020B0604020202020204" pitchFamily="34" charset="0"/>
                <a:cs typeface="Arial" panose="020B0604020202020204" pitchFamily="34" charset="0"/>
              </a:rPr>
              <a:t>. Function</a:t>
            </a:r>
          </a:p>
          <a:p>
            <a:pPr algn="just">
              <a:lnSpc>
                <a:spcPct val="170000"/>
              </a:lnSpc>
            </a:pPr>
            <a:r>
              <a:rPr lang="en-US" sz="7200" dirty="0" smtClean="0">
                <a:latin typeface="Arial" panose="020B0604020202020204" pitchFamily="34" charset="0"/>
                <a:cs typeface="Arial" panose="020B0604020202020204" pitchFamily="34" charset="0"/>
              </a:rPr>
              <a:t>This is optional to the programmer </a:t>
            </a:r>
            <a:r>
              <a:rPr lang="en-US" sz="7200" dirty="0" err="1" smtClean="0">
                <a:latin typeface="Arial" panose="020B0604020202020204" pitchFamily="34" charset="0"/>
                <a:cs typeface="Arial" panose="020B0604020202020204" pitchFamily="34" charset="0"/>
              </a:rPr>
              <a:t>eg</a:t>
            </a:r>
            <a:r>
              <a:rPr lang="en-US" sz="7200" dirty="0" smtClean="0">
                <a:latin typeface="Arial" panose="020B0604020202020204" pitchFamily="34" charset="0"/>
                <a:cs typeface="Arial" panose="020B0604020202020204" pitchFamily="34" charset="0"/>
              </a:rPr>
              <a:t>. Addition Program </a:t>
            </a:r>
          </a:p>
          <a:p>
            <a:pPr marL="0" indent="0" algn="just">
              <a:lnSpc>
                <a:spcPct val="170000"/>
              </a:lnSpc>
              <a:buNone/>
            </a:pPr>
            <a:r>
              <a:rPr lang="en-US" sz="7200" dirty="0" smtClean="0">
                <a:solidFill>
                  <a:srgbClr val="00B0F0"/>
                </a:solidFill>
                <a:latin typeface="Arial" panose="020B0604020202020204" pitchFamily="34" charset="0"/>
                <a:cs typeface="Arial" panose="020B0604020202020204" pitchFamily="34" charset="0"/>
              </a:rPr>
              <a:t>Constraints while writing a C program </a:t>
            </a:r>
            <a:endParaRPr lang="en-IN" sz="7200" dirty="0" smtClean="0">
              <a:solidFill>
                <a:srgbClr val="00B0F0"/>
              </a:solidFill>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All statements in ‘C’ program should be written in </a:t>
            </a:r>
            <a:r>
              <a:rPr lang="en-US" sz="7200" dirty="0" smtClean="0">
                <a:solidFill>
                  <a:srgbClr val="FF0000"/>
                </a:solidFill>
                <a:latin typeface="Arial" panose="020B0604020202020204" pitchFamily="34" charset="0"/>
                <a:cs typeface="Arial" panose="020B0604020202020204" pitchFamily="34" charset="0"/>
              </a:rPr>
              <a:t>lower case letters</a:t>
            </a:r>
            <a:r>
              <a:rPr lang="en-US" sz="7200" dirty="0" smtClean="0">
                <a:latin typeface="Arial" panose="020B0604020202020204" pitchFamily="34" charset="0"/>
                <a:cs typeface="Arial" panose="020B0604020202020204" pitchFamily="34" charset="0"/>
              </a:rPr>
              <a:t>. </a:t>
            </a:r>
            <a:endParaRPr lang="en-IN" sz="7200" dirty="0" smtClean="0">
              <a:latin typeface="Arial" panose="020B0604020202020204" pitchFamily="34" charset="0"/>
              <a:cs typeface="Arial" panose="020B0604020202020204" pitchFamily="34" charset="0"/>
            </a:endParaRPr>
          </a:p>
          <a:p>
            <a:pPr algn="just">
              <a:lnSpc>
                <a:spcPct val="170000"/>
              </a:lnSpc>
            </a:pPr>
            <a:r>
              <a:rPr lang="en-US" sz="7200" dirty="0" smtClean="0">
                <a:solidFill>
                  <a:srgbClr val="FF0000"/>
                </a:solidFill>
                <a:latin typeface="Arial" panose="020B0604020202020204" pitchFamily="34" charset="0"/>
                <a:cs typeface="Arial" panose="020B0604020202020204" pitchFamily="34" charset="0"/>
              </a:rPr>
              <a:t>Uppercase letters </a:t>
            </a:r>
            <a:r>
              <a:rPr lang="en-US" sz="7200" dirty="0" smtClean="0">
                <a:latin typeface="Arial" panose="020B0604020202020204" pitchFamily="34" charset="0"/>
                <a:cs typeface="Arial" panose="020B0604020202020204" pitchFamily="34" charset="0"/>
              </a:rPr>
              <a:t>are only used for symbolic constants </a:t>
            </a:r>
            <a:endParaRPr lang="en-IN" sz="7200" dirty="0" smtClean="0">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Blank space may be inserted between the words. Should not be used while declaring a variable, keyword, constant and function </a:t>
            </a:r>
            <a:endParaRPr lang="en-IN" sz="7200" dirty="0" smtClean="0">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The program statements can be written anywhere between the two braces following the declaration part </a:t>
            </a:r>
            <a:endParaRPr lang="en-IN" sz="7200" dirty="0" smtClean="0">
              <a:latin typeface="Arial" panose="020B0604020202020204" pitchFamily="34" charset="0"/>
              <a:cs typeface="Arial" panose="020B0604020202020204" pitchFamily="34" charset="0"/>
            </a:endParaRPr>
          </a:p>
          <a:p>
            <a:pPr algn="just">
              <a:lnSpc>
                <a:spcPct val="170000"/>
              </a:lnSpc>
            </a:pPr>
            <a:r>
              <a:rPr lang="en-US" sz="7200" dirty="0" smtClean="0">
                <a:latin typeface="Arial" panose="020B0604020202020204" pitchFamily="34" charset="0"/>
                <a:cs typeface="Arial" panose="020B0604020202020204" pitchFamily="34" charset="0"/>
              </a:rPr>
              <a:t>All the statements should end with a semicolon (;)</a:t>
            </a:r>
            <a:endParaRPr lang="en-IN" sz="7200" dirty="0" smtClean="0">
              <a:latin typeface="Arial" panose="020B0604020202020204" pitchFamily="34" charset="0"/>
              <a:cs typeface="Arial" panose="020B0604020202020204" pitchFamily="34" charset="0"/>
            </a:endParaRPr>
          </a:p>
          <a:p>
            <a:pPr algn="just">
              <a:lnSpc>
                <a:spcPct val="160000"/>
              </a:lnSpc>
            </a:pP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09327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1306" y="0"/>
            <a:ext cx="10515600" cy="549275"/>
          </a:xfrm>
        </p:spPr>
        <p:txBody>
          <a:bodyPr>
            <a:normAutofit fontScale="90000"/>
          </a:bodyPr>
          <a:lstStyle/>
          <a:p>
            <a:pPr algn="ctr"/>
            <a:r>
              <a:rPr lang="en-US" dirty="0" smtClean="0">
                <a:latin typeface="Arial" panose="020B0604020202020204" pitchFamily="34" charset="0"/>
                <a:cs typeface="Arial" panose="020B0604020202020204" pitchFamily="34" charset="0"/>
              </a:rPr>
              <a:t>Example : Structure </a:t>
            </a:r>
            <a:r>
              <a:rPr lang="en-US" dirty="0">
                <a:latin typeface="Arial" panose="020B0604020202020204" pitchFamily="34" charset="0"/>
                <a:cs typeface="Arial" panose="020B0604020202020204" pitchFamily="34" charset="0"/>
              </a:rPr>
              <a:t>of a C program</a:t>
            </a:r>
            <a:endParaRPr lang="en-IN" dirty="0"/>
          </a:p>
        </p:txBody>
      </p:sp>
      <p:sp>
        <p:nvSpPr>
          <p:cNvPr id="4" name="Rectangle 2"/>
          <p:cNvSpPr>
            <a:spLocks noGrp="1" noChangeArrowheads="1"/>
          </p:cNvSpPr>
          <p:nvPr>
            <p:ph idx="1"/>
          </p:nvPr>
        </p:nvSpPr>
        <p:spPr bwMode="auto">
          <a:xfrm>
            <a:off x="242047" y="677320"/>
            <a:ext cx="11949953"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 Program to illustrate</a:t>
            </a:r>
            <a:r>
              <a:rPr kumimoji="0" lang="en-US" sz="1800" b="0" i="0" u="none" strike="noStrike" cap="none" normalizeH="0" dirty="0" smtClean="0">
                <a:ln>
                  <a:noFill/>
                </a:ln>
                <a:solidFill>
                  <a:srgbClr val="000000"/>
                </a:solidFill>
                <a:effectLst/>
                <a:latin typeface="Monaco"/>
              </a:rPr>
              <a:t> structure of C program  </a:t>
            </a:r>
            <a:r>
              <a:rPr kumimoji="0" lang="en-US" sz="1800" b="0" i="0" u="none" strike="noStrike" cap="none" normalizeH="0" dirty="0" smtClean="0">
                <a:ln>
                  <a:noFill/>
                </a:ln>
                <a:solidFill>
                  <a:srgbClr val="FF0000"/>
                </a:solidFill>
                <a:effectLst/>
                <a:latin typeface="Monaco"/>
              </a:rPr>
              <a:t>// Document section  //Single line comment</a:t>
            </a:r>
            <a:endParaRPr kumimoji="0" lang="en-US" sz="1800" b="0" i="0" u="none" strike="noStrike" cap="none" normalizeH="0" baseline="0" dirty="0" smtClean="0">
              <a:ln>
                <a:noFill/>
              </a:ln>
              <a:solidFill>
                <a:srgbClr val="FF0000"/>
              </a:solidFill>
              <a:effectLst/>
              <a:latin typeface="Monac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#include&lt;</a:t>
            </a:r>
            <a:r>
              <a:rPr kumimoji="0" lang="en-US" sz="1800" b="0" i="0" u="none" strike="noStrike" cap="none" normalizeH="0" baseline="0" dirty="0" err="1" smtClean="0">
                <a:ln>
                  <a:noFill/>
                </a:ln>
                <a:solidFill>
                  <a:srgbClr val="000000"/>
                </a:solidFill>
                <a:effectLst/>
                <a:latin typeface="Monaco"/>
              </a:rPr>
              <a:t>stdio.h</a:t>
            </a:r>
            <a:r>
              <a:rPr kumimoji="0" lang="en-US" sz="1800" b="0" i="0" u="none" strike="noStrike" cap="none" normalizeH="0" baseline="0" dirty="0" smtClean="0">
                <a:ln>
                  <a:noFill/>
                </a:ln>
                <a:solidFill>
                  <a:srgbClr val="000000"/>
                </a:solidFill>
                <a:effectLst/>
                <a:latin typeface="Monaco"/>
              </a:rPr>
              <a:t>&gt; 	</a:t>
            </a:r>
            <a:r>
              <a:rPr kumimoji="0" lang="en-US" sz="1800" b="0" i="0" u="none" strike="noStrike" cap="none" normalizeH="0" baseline="0" dirty="0" smtClean="0">
                <a:ln>
                  <a:noFill/>
                </a:ln>
                <a:solidFill>
                  <a:srgbClr val="FF0000"/>
                </a:solidFill>
                <a:effectLst/>
                <a:latin typeface="Monaco"/>
              </a:rPr>
              <a:t>// Link</a:t>
            </a:r>
            <a:r>
              <a:rPr kumimoji="0" lang="en-US" sz="1800" b="0" i="0" u="none" strike="noStrike" cap="none" normalizeH="0" dirty="0" smtClean="0">
                <a:ln>
                  <a:noFill/>
                </a:ln>
                <a:solidFill>
                  <a:srgbClr val="FF0000"/>
                </a:solidFill>
                <a:effectLst/>
                <a:latin typeface="Monaco"/>
              </a:rPr>
              <a:t> Section</a:t>
            </a:r>
            <a:endParaRPr kumimoji="0" lang="en-US" sz="1800" b="0" i="0" u="none" strike="noStrike" cap="none" normalizeH="0" baseline="0" dirty="0" smtClean="0">
              <a:ln>
                <a:noFill/>
              </a:ln>
              <a:solidFill>
                <a:srgbClr val="FF0000"/>
              </a:solidFill>
              <a:effectLst/>
              <a:latin typeface="Monaco"/>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#define </a:t>
            </a:r>
            <a:r>
              <a:rPr lang="en-US" sz="1800" dirty="0" smtClean="0">
                <a:solidFill>
                  <a:srgbClr val="000000"/>
                </a:solidFill>
                <a:latin typeface="Monaco"/>
              </a:rPr>
              <a:t>PI</a:t>
            </a:r>
            <a:r>
              <a:rPr kumimoji="0" lang="en-US" sz="1800" b="0" i="0" u="none" strike="noStrike" cap="none" normalizeH="0" baseline="0" dirty="0" smtClean="0">
                <a:ln>
                  <a:noFill/>
                </a:ln>
                <a:solidFill>
                  <a:srgbClr val="000000"/>
                </a:solidFill>
                <a:effectLst/>
                <a:latin typeface="Monaco"/>
              </a:rPr>
              <a:t> 3.14; 		</a:t>
            </a:r>
            <a:r>
              <a:rPr kumimoji="0" lang="en-US" sz="1800" b="0" i="0" u="none" strike="noStrike" cap="none" normalizeH="0" baseline="0" dirty="0" smtClean="0">
                <a:ln>
                  <a:noFill/>
                </a:ln>
                <a:solidFill>
                  <a:srgbClr val="FF0000"/>
                </a:solidFill>
                <a:effectLst/>
                <a:latin typeface="Monaco"/>
              </a:rPr>
              <a:t>// Definition Section</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float area(float r); 		</a:t>
            </a:r>
            <a:r>
              <a:rPr kumimoji="0" lang="en-US" sz="1800" b="0" i="0" u="none" strike="noStrike" cap="none" normalizeH="0" baseline="0" dirty="0" smtClean="0">
                <a:ln>
                  <a:noFill/>
                </a:ln>
                <a:solidFill>
                  <a:srgbClr val="FF0000"/>
                </a:solidFill>
                <a:effectLst/>
                <a:latin typeface="Monaco"/>
              </a:rPr>
              <a:t>// Global Declaration section</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Monaco"/>
              </a:rPr>
              <a:t>int</a:t>
            </a:r>
            <a:r>
              <a:rPr kumimoji="0" lang="en-US" sz="1800" b="0" i="0" u="none" strike="noStrike" cap="none" normalizeH="0" baseline="0" dirty="0" smtClean="0">
                <a:ln>
                  <a:noFill/>
                </a:ln>
                <a:solidFill>
                  <a:srgbClr val="000000"/>
                </a:solidFill>
                <a:effectLst/>
                <a:latin typeface="Monaco"/>
              </a:rPr>
              <a:t> main()		 </a:t>
            </a:r>
            <a:r>
              <a:rPr kumimoji="0" lang="en-US" sz="1800" b="0" i="0" u="none" strike="noStrike" cap="none" normalizeH="0" baseline="0" dirty="0" smtClean="0">
                <a:ln>
                  <a:noFill/>
                </a:ln>
                <a:solidFill>
                  <a:srgbClr val="FF0000"/>
                </a:solidFill>
                <a:effectLst/>
                <a:latin typeface="Monaco"/>
              </a:rPr>
              <a:t>//Main</a:t>
            </a:r>
            <a:r>
              <a:rPr kumimoji="0" lang="en-US" sz="1800" b="0" i="0" u="none" strike="noStrike" cap="none" normalizeH="0" dirty="0" smtClean="0">
                <a:ln>
                  <a:noFill/>
                </a:ln>
                <a:solidFill>
                  <a:srgbClr val="FF0000"/>
                </a:solidFill>
                <a:effectLst/>
                <a:latin typeface="Monaco"/>
              </a:rPr>
              <a:t> Function</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float r;   			</a:t>
            </a:r>
            <a:r>
              <a:rPr kumimoji="0" lang="en-US" sz="1800" b="0" i="0" u="none" strike="noStrike" cap="none" normalizeH="0" baseline="0" dirty="0" smtClean="0">
                <a:ln>
                  <a:noFill/>
                </a:ln>
                <a:solidFill>
                  <a:srgbClr val="FF0000"/>
                </a:solidFill>
                <a:effectLst/>
                <a:latin typeface="Monaco"/>
              </a:rPr>
              <a:t>//</a:t>
            </a:r>
            <a:r>
              <a:rPr kumimoji="0" lang="en-US" sz="1800" b="0" i="0" u="none" strike="noStrike" cap="none" normalizeH="0" dirty="0" smtClean="0">
                <a:ln>
                  <a:noFill/>
                </a:ln>
                <a:solidFill>
                  <a:srgbClr val="FF0000"/>
                </a:solidFill>
                <a:effectLst/>
                <a:latin typeface="Monaco"/>
              </a:rPr>
              <a:t> Declaration Part</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Monaco"/>
              </a:rPr>
              <a:t>printf</a:t>
            </a:r>
            <a:r>
              <a:rPr kumimoji="0" lang="en-US" sz="1800" b="0" i="0" u="none" strike="noStrike" cap="none" normalizeH="0" baseline="0" dirty="0" smtClean="0">
                <a:ln>
                  <a:noFill/>
                </a:ln>
                <a:solidFill>
                  <a:srgbClr val="000000"/>
                </a:solidFill>
                <a:effectLst/>
                <a:latin typeface="Monaco"/>
              </a:rPr>
              <a:t>(" Enter the </a:t>
            </a:r>
            <a:r>
              <a:rPr kumimoji="0" lang="en-US" sz="1800" b="0" i="0" u="none" strike="noStrike" cap="none" normalizeH="0" baseline="0" dirty="0" err="1" smtClean="0">
                <a:ln>
                  <a:noFill/>
                </a:ln>
                <a:solidFill>
                  <a:srgbClr val="000000"/>
                </a:solidFill>
                <a:effectLst/>
                <a:latin typeface="Monaco"/>
              </a:rPr>
              <a:t>radius:n</a:t>
            </a:r>
            <a:r>
              <a:rPr kumimoji="0" lang="en-US" sz="1800" b="0" i="0" u="none" strike="noStrike" cap="none" normalizeH="0" baseline="0" dirty="0" smtClean="0">
                <a:ln>
                  <a:noFill/>
                </a:ln>
                <a:solidFill>
                  <a:srgbClr val="000000"/>
                </a:solidFill>
                <a:effectLst/>
                <a:latin typeface="Monaco"/>
              </a:rPr>
              <a:t>"); 	</a:t>
            </a:r>
            <a:r>
              <a:rPr kumimoji="0" lang="en-US" sz="1800" b="0" i="0" u="none" strike="noStrike" cap="none" normalizeH="0" baseline="0" dirty="0" smtClean="0">
                <a:ln>
                  <a:noFill/>
                </a:ln>
                <a:solidFill>
                  <a:srgbClr val="FF0000"/>
                </a:solidFill>
                <a:effectLst/>
                <a:latin typeface="Monaco"/>
              </a:rPr>
              <a:t>//</a:t>
            </a:r>
            <a:r>
              <a:rPr kumimoji="0" lang="en-US" sz="1800" b="0" i="0" u="none" strike="noStrike" cap="none" normalizeH="0" dirty="0" smtClean="0">
                <a:ln>
                  <a:noFill/>
                </a:ln>
                <a:solidFill>
                  <a:srgbClr val="FF0000"/>
                </a:solidFill>
                <a:effectLst/>
                <a:latin typeface="Monaco"/>
              </a:rPr>
              <a:t> Executable Part</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Monaco"/>
              </a:rPr>
              <a:t>scanf</a:t>
            </a:r>
            <a:r>
              <a:rPr kumimoji="0" lang="en-US" sz="1800" b="0" i="0" u="none" strike="noStrike" cap="none" normalizeH="0" baseline="0" dirty="0" smtClean="0">
                <a:ln>
                  <a:noFill/>
                </a:ln>
                <a:solidFill>
                  <a:srgbClr val="000000"/>
                </a:solidFill>
                <a:effectLst/>
                <a:latin typeface="Monaco"/>
              </a:rPr>
              <a:t>("%</a:t>
            </a:r>
            <a:r>
              <a:rPr kumimoji="0" lang="en-US" sz="1800" b="0" i="0" u="none" strike="noStrike" cap="none" normalizeH="0" baseline="0" dirty="0" err="1" smtClean="0">
                <a:ln>
                  <a:noFill/>
                </a:ln>
                <a:solidFill>
                  <a:srgbClr val="000000"/>
                </a:solidFill>
                <a:effectLst/>
                <a:latin typeface="Monaco"/>
              </a:rPr>
              <a:t>f",&amp;r</a:t>
            </a:r>
            <a:r>
              <a:rPr kumimoji="0" lang="en-US" sz="1800" b="0" i="0" u="none" strike="noStrike" cap="none" normalizeH="0" baseline="0" dirty="0" smtClean="0">
                <a:ln>
                  <a:noFill/>
                </a:ln>
                <a:solidFill>
                  <a:srgbClr val="000000"/>
                </a:solidFill>
                <a:effectLst/>
                <a:latin typeface="Monaco"/>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Monaco"/>
              </a:rPr>
              <a:t>printf</a:t>
            </a:r>
            <a:r>
              <a:rPr kumimoji="0" lang="en-US" sz="1800" b="0" i="0" u="none" strike="noStrike" cap="none" normalizeH="0" baseline="0" dirty="0" smtClean="0">
                <a:ln>
                  <a:noFill/>
                </a:ln>
                <a:solidFill>
                  <a:srgbClr val="000000"/>
                </a:solidFill>
                <a:effectLst/>
                <a:latin typeface="Monaco"/>
              </a:rPr>
              <a:t>("the area is: %</a:t>
            </a:r>
            <a:r>
              <a:rPr kumimoji="0" lang="en-US" sz="1800" b="0" i="0" u="none" strike="noStrike" cap="none" normalizeH="0" baseline="0" dirty="0" err="1" smtClean="0">
                <a:ln>
                  <a:noFill/>
                </a:ln>
                <a:solidFill>
                  <a:srgbClr val="000000"/>
                </a:solidFill>
                <a:effectLst/>
                <a:latin typeface="Monaco"/>
              </a:rPr>
              <a:t>f",area</a:t>
            </a:r>
            <a:r>
              <a:rPr kumimoji="0" lang="en-US" sz="1800" b="0" i="0" u="none" strike="noStrike" cap="none" normalizeH="0" baseline="0" dirty="0" smtClean="0">
                <a:ln>
                  <a:noFill/>
                </a:ln>
                <a:solidFill>
                  <a:srgbClr val="000000"/>
                </a:solidFill>
                <a:effectLst/>
                <a:latin typeface="Monaco"/>
              </a:rPr>
              <a:t>(r));</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return 0;</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float area(float r)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return pi * r * r;     </a:t>
            </a:r>
            <a:r>
              <a:rPr kumimoji="0" lang="en-US" sz="1800" b="0" i="0" u="none" strike="noStrike" cap="none" normalizeH="0" baseline="0" dirty="0" smtClean="0">
                <a:ln>
                  <a:noFill/>
                </a:ln>
                <a:solidFill>
                  <a:srgbClr val="FF0000"/>
                </a:solidFill>
                <a:effectLst/>
                <a:latin typeface="Monaco"/>
              </a:rPr>
              <a:t>//sub program or User defined function</a:t>
            </a:r>
            <a:endParaRPr kumimoji="0" lang="en-US"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onaco"/>
              </a:rPr>
              <a:t>}</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Right Brace 2"/>
          <p:cNvSpPr/>
          <p:nvPr/>
        </p:nvSpPr>
        <p:spPr>
          <a:xfrm>
            <a:off x="3213847" y="3697941"/>
            <a:ext cx="874059" cy="12236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581500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414804"/>
          </a:xfrm>
        </p:spPr>
        <p:txBody>
          <a:bodyPr>
            <a:normAutofit fontScale="90000"/>
          </a:bodyPr>
          <a:lstStyle/>
          <a:p>
            <a:endParaRPr lang="en-IN" dirty="0"/>
          </a:p>
        </p:txBody>
      </p:sp>
      <p:sp>
        <p:nvSpPr>
          <p:cNvPr id="5" name="Content Placeholder 4"/>
          <p:cNvSpPr>
            <a:spLocks noGrp="1"/>
          </p:cNvSpPr>
          <p:nvPr>
            <p:ph sz="half" idx="1"/>
          </p:nvPr>
        </p:nvSpPr>
        <p:spPr>
          <a:xfrm>
            <a:off x="389965" y="927847"/>
            <a:ext cx="4814047" cy="5249116"/>
          </a:xfrm>
        </p:spPr>
        <p:txBody>
          <a:bodyPr>
            <a:normAutofit fontScale="92500" lnSpcReduction="10000"/>
          </a:bodyPr>
          <a:lstStyle/>
          <a:p>
            <a:r>
              <a:rPr lang="en-US" dirty="0" smtClean="0"/>
              <a:t>#include&lt;</a:t>
            </a:r>
            <a:r>
              <a:rPr lang="en-US" dirty="0" err="1" smtClean="0"/>
              <a:t>stdio.h</a:t>
            </a:r>
            <a:r>
              <a:rPr lang="en-US" dirty="0" smtClean="0"/>
              <a:t>&gt;</a:t>
            </a:r>
          </a:p>
          <a:p>
            <a:r>
              <a:rPr lang="en-US" dirty="0" smtClean="0"/>
              <a:t>#include&lt;</a:t>
            </a:r>
            <a:r>
              <a:rPr lang="en-US" dirty="0" err="1" smtClean="0"/>
              <a:t>conio.h</a:t>
            </a:r>
            <a:r>
              <a:rPr lang="en-US" dirty="0" smtClean="0"/>
              <a:t>&gt; //console input output</a:t>
            </a:r>
          </a:p>
          <a:p>
            <a:r>
              <a:rPr lang="en-US" dirty="0"/>
              <a:t>m</a:t>
            </a:r>
            <a:r>
              <a:rPr lang="en-US" dirty="0" smtClean="0"/>
              <a:t>ain()</a:t>
            </a:r>
          </a:p>
          <a:p>
            <a:r>
              <a:rPr lang="en-US" dirty="0" smtClean="0"/>
              <a:t>{</a:t>
            </a:r>
          </a:p>
          <a:p>
            <a:r>
              <a:rPr lang="en-US" dirty="0" err="1" smtClean="0"/>
              <a:t>Int</a:t>
            </a:r>
            <a:r>
              <a:rPr lang="en-US" dirty="0" smtClean="0"/>
              <a:t> a;</a:t>
            </a:r>
          </a:p>
          <a:p>
            <a:r>
              <a:rPr lang="en-US" dirty="0" err="1"/>
              <a:t>p</a:t>
            </a:r>
            <a:r>
              <a:rPr lang="en-US" dirty="0" err="1" smtClean="0"/>
              <a:t>rintf</a:t>
            </a:r>
            <a:r>
              <a:rPr lang="en-US" dirty="0" smtClean="0"/>
              <a:t>(“Enter the value of a/n”);</a:t>
            </a:r>
          </a:p>
          <a:p>
            <a:r>
              <a:rPr lang="en-US" dirty="0" err="1" smtClean="0"/>
              <a:t>Scanf</a:t>
            </a:r>
            <a:r>
              <a:rPr lang="en-US" dirty="0" smtClean="0"/>
              <a:t>(“%</a:t>
            </a:r>
            <a:r>
              <a:rPr lang="en-US" dirty="0" err="1" smtClean="0"/>
              <a:t>d”,&amp;a</a:t>
            </a:r>
            <a:r>
              <a:rPr lang="en-US" dirty="0" smtClean="0"/>
              <a:t>);</a:t>
            </a:r>
          </a:p>
          <a:p>
            <a:r>
              <a:rPr lang="en-US" dirty="0" err="1"/>
              <a:t>p</a:t>
            </a:r>
            <a:r>
              <a:rPr lang="en-US" dirty="0" err="1" smtClean="0"/>
              <a:t>rintf</a:t>
            </a:r>
            <a:r>
              <a:rPr lang="en-US" dirty="0" smtClean="0"/>
              <a:t>(“%</a:t>
            </a:r>
            <a:r>
              <a:rPr lang="en-US" dirty="0" err="1" smtClean="0"/>
              <a:t>d”,a</a:t>
            </a:r>
            <a:r>
              <a:rPr lang="en-US" dirty="0" smtClean="0"/>
              <a:t>);</a:t>
            </a:r>
          </a:p>
          <a:p>
            <a:r>
              <a:rPr lang="en-US" dirty="0" err="1"/>
              <a:t>g</a:t>
            </a:r>
            <a:r>
              <a:rPr lang="en-US" dirty="0" err="1" smtClean="0"/>
              <a:t>etch</a:t>
            </a:r>
            <a:r>
              <a:rPr lang="en-US" dirty="0" smtClean="0"/>
              <a:t>(); //predefined function</a:t>
            </a:r>
          </a:p>
          <a:p>
            <a:r>
              <a:rPr lang="en-US" dirty="0"/>
              <a:t>}</a:t>
            </a:r>
            <a:endParaRPr lang="en-IN" dirty="0"/>
          </a:p>
        </p:txBody>
      </p:sp>
      <p:sp>
        <p:nvSpPr>
          <p:cNvPr id="6" name="Content Placeholder 5"/>
          <p:cNvSpPr>
            <a:spLocks noGrp="1"/>
          </p:cNvSpPr>
          <p:nvPr>
            <p:ph sz="half" idx="2"/>
          </p:nvPr>
        </p:nvSpPr>
        <p:spPr>
          <a:xfrm>
            <a:off x="5204012" y="927847"/>
            <a:ext cx="6149788" cy="5540188"/>
          </a:xfrm>
        </p:spPr>
        <p:txBody>
          <a:bodyPr>
            <a:normAutofit fontScale="92500" lnSpcReduction="10000"/>
          </a:bodyPr>
          <a:lstStyle/>
          <a:p>
            <a:r>
              <a:rPr lang="en-US" dirty="0" smtClean="0"/>
              <a:t># -&gt;preprocessor</a:t>
            </a:r>
          </a:p>
          <a:p>
            <a:r>
              <a:rPr lang="en-US" dirty="0" err="1" smtClean="0"/>
              <a:t>Stdio</a:t>
            </a:r>
            <a:r>
              <a:rPr lang="en-US" dirty="0" smtClean="0"/>
              <a:t>-&gt;standard input and output</a:t>
            </a:r>
          </a:p>
          <a:p>
            <a:r>
              <a:rPr lang="en-US" dirty="0" smtClean="0"/>
              <a:t>.h-&gt;Extension</a:t>
            </a:r>
          </a:p>
          <a:p>
            <a:r>
              <a:rPr lang="en-US" dirty="0"/>
              <a:t>m</a:t>
            </a:r>
            <a:r>
              <a:rPr lang="en-US" dirty="0" smtClean="0"/>
              <a:t>ain() -&gt; main function</a:t>
            </a:r>
          </a:p>
          <a:p>
            <a:r>
              <a:rPr lang="en-US" dirty="0" smtClean="0"/>
              <a:t>{ - &gt;staring of the program</a:t>
            </a:r>
          </a:p>
          <a:p>
            <a:r>
              <a:rPr lang="en-US" dirty="0" err="1" smtClean="0"/>
              <a:t>Int</a:t>
            </a:r>
            <a:r>
              <a:rPr lang="en-US" dirty="0" smtClean="0"/>
              <a:t> -&gt; integer data type</a:t>
            </a:r>
          </a:p>
          <a:p>
            <a:r>
              <a:rPr lang="en-US" dirty="0" smtClean="0"/>
              <a:t>a-&gt; variable name</a:t>
            </a:r>
          </a:p>
          <a:p>
            <a:r>
              <a:rPr lang="en-US" dirty="0" err="1" smtClean="0"/>
              <a:t>Printf</a:t>
            </a:r>
            <a:r>
              <a:rPr lang="en-US" dirty="0" smtClean="0"/>
              <a:t>-&gt; print formatted</a:t>
            </a:r>
          </a:p>
          <a:p>
            <a:r>
              <a:rPr lang="en-US" dirty="0" err="1" smtClean="0"/>
              <a:t>scanf</a:t>
            </a:r>
            <a:r>
              <a:rPr lang="en-US" dirty="0" smtClean="0"/>
              <a:t>-&gt;scan formatted</a:t>
            </a:r>
          </a:p>
          <a:p>
            <a:r>
              <a:rPr lang="en-US" dirty="0" smtClean="0"/>
              <a:t>% -&gt;conversion specification</a:t>
            </a:r>
          </a:p>
          <a:p>
            <a:r>
              <a:rPr lang="en-US" dirty="0" smtClean="0"/>
              <a:t>d-&gt; data type character</a:t>
            </a:r>
          </a:p>
          <a:p>
            <a:r>
              <a:rPr lang="en-US" dirty="0" smtClean="0"/>
              <a:t>%d -&gt; control string or formatted string</a:t>
            </a:r>
          </a:p>
          <a:p>
            <a:endParaRPr lang="en-US" dirty="0" smtClean="0"/>
          </a:p>
          <a:p>
            <a:endParaRPr lang="en-IN" dirty="0"/>
          </a:p>
        </p:txBody>
      </p:sp>
    </p:spTree>
    <p:extLst>
      <p:ext uri="{BB962C8B-B14F-4D97-AF65-F5344CB8AC3E}">
        <p14:creationId xmlns:p14="http://schemas.microsoft.com/office/powerpoint/2010/main" val="2717208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0738"/>
          </a:xfrm>
        </p:spPr>
        <p:txBody>
          <a:bodyPr>
            <a:normAutofit/>
          </a:bodyPr>
          <a:lstStyle/>
          <a:p>
            <a:pPr algn="ctr"/>
            <a:r>
              <a:rPr lang="en-US" sz="3600" dirty="0" smtClean="0">
                <a:latin typeface="Arial" panose="020B0604020202020204" pitchFamily="34" charset="0"/>
                <a:cs typeface="Arial" panose="020B0604020202020204" pitchFamily="34" charset="0"/>
              </a:rPr>
              <a:t>Executing a ‘C’ Program</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20738"/>
            <a:ext cx="10515600" cy="5451475"/>
          </a:xfrm>
        </p:spPr>
        <p:txBody>
          <a:bodyPr>
            <a:normAutofit/>
          </a:bodyPr>
          <a:lstStyle/>
          <a:p>
            <a:pPr marL="0" indent="0">
              <a:lnSpc>
                <a:spcPct val="150000"/>
              </a:lnSpc>
              <a:buNone/>
            </a:pPr>
            <a:r>
              <a:rPr lang="en-US" sz="1800" dirty="0">
                <a:solidFill>
                  <a:srgbClr val="00B0F0"/>
                </a:solidFill>
                <a:latin typeface="Arial" panose="020B0604020202020204" pitchFamily="34" charset="0"/>
                <a:cs typeface="Arial" panose="020B0604020202020204" pitchFamily="34" charset="0"/>
              </a:rPr>
              <a:t>Compilation and Execution of C program </a:t>
            </a:r>
            <a:endParaRPr lang="en-IN" sz="1800" dirty="0">
              <a:solidFill>
                <a:srgbClr val="00B0F0"/>
              </a:solidFill>
              <a:latin typeface="Arial" panose="020B0604020202020204" pitchFamily="34" charset="0"/>
              <a:cs typeface="Arial" panose="020B0604020202020204" pitchFamily="34" charset="0"/>
            </a:endParaRPr>
          </a:p>
          <a:p>
            <a:pPr marL="0" lvl="0" indent="0">
              <a:lnSpc>
                <a:spcPct val="150000"/>
              </a:lnSpc>
              <a:buNone/>
            </a:pPr>
            <a:r>
              <a:rPr lang="en-US" sz="1800" dirty="0" smtClean="0">
                <a:latin typeface="Arial" panose="020B0604020202020204" pitchFamily="34" charset="0"/>
                <a:cs typeface="Arial" panose="020B0604020202020204" pitchFamily="34" charset="0"/>
              </a:rPr>
              <a:t>1. Creating </a:t>
            </a:r>
            <a:r>
              <a:rPr lang="en-US" sz="1800" dirty="0">
                <a:latin typeface="Arial" panose="020B0604020202020204" pitchFamily="34" charset="0"/>
                <a:cs typeface="Arial" panose="020B0604020202020204" pitchFamily="34" charset="0"/>
              </a:rPr>
              <a:t>the program </a:t>
            </a:r>
            <a:endParaRPr lang="en-IN" sz="1800" dirty="0">
              <a:latin typeface="Arial" panose="020B0604020202020204" pitchFamily="34" charset="0"/>
              <a:cs typeface="Arial" panose="020B0604020202020204" pitchFamily="34" charset="0"/>
            </a:endParaRPr>
          </a:p>
          <a:p>
            <a:pPr marL="0" lvl="0" indent="0">
              <a:lnSpc>
                <a:spcPct val="150000"/>
              </a:lnSpc>
              <a:buNone/>
            </a:pPr>
            <a:r>
              <a:rPr lang="en-US" sz="1800" dirty="0" smtClean="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Compiling the Program </a:t>
            </a:r>
            <a:endParaRPr lang="en-IN" sz="1800" dirty="0">
              <a:latin typeface="Arial" panose="020B0604020202020204" pitchFamily="34" charset="0"/>
              <a:cs typeface="Arial" panose="020B0604020202020204" pitchFamily="34" charset="0"/>
            </a:endParaRPr>
          </a:p>
          <a:p>
            <a:pPr marL="0" lvl="0" indent="0">
              <a:lnSpc>
                <a:spcPct val="150000"/>
              </a:lnSpc>
              <a:buNone/>
            </a:pPr>
            <a:r>
              <a:rPr lang="en-US" sz="1800" dirty="0">
                <a:latin typeface="Arial" panose="020B0604020202020204" pitchFamily="34" charset="0"/>
                <a:cs typeface="Arial" panose="020B0604020202020204" pitchFamily="34" charset="0"/>
              </a:rPr>
              <a:t>3. Linking the Program with system library</a:t>
            </a:r>
            <a:endParaRPr lang="en-IN" sz="1800" dirty="0">
              <a:latin typeface="Arial" panose="020B0604020202020204" pitchFamily="34" charset="0"/>
              <a:cs typeface="Arial" panose="020B0604020202020204" pitchFamily="34" charset="0"/>
            </a:endParaRPr>
          </a:p>
          <a:p>
            <a:pPr marL="0" lvl="0" indent="0">
              <a:lnSpc>
                <a:spcPct val="150000"/>
              </a:lnSpc>
              <a:buNone/>
            </a:pPr>
            <a:r>
              <a:rPr lang="en-US" sz="1800" dirty="0" smtClean="0">
                <a:latin typeface="Arial" panose="020B0604020202020204" pitchFamily="34" charset="0"/>
                <a:cs typeface="Arial" panose="020B0604020202020204" pitchFamily="34" charset="0"/>
              </a:rPr>
              <a:t>4. Executing </a:t>
            </a:r>
            <a:r>
              <a:rPr lang="en-US" sz="1800" dirty="0">
                <a:latin typeface="Arial" panose="020B0604020202020204" pitchFamily="34" charset="0"/>
                <a:cs typeface="Arial" panose="020B0604020202020204" pitchFamily="34" charset="0"/>
              </a:rPr>
              <a:t>the program </a:t>
            </a:r>
            <a:endParaRPr lang="en-US" sz="1800" dirty="0" smtClean="0">
              <a:latin typeface="Arial" panose="020B0604020202020204" pitchFamily="34" charset="0"/>
              <a:cs typeface="Arial" panose="020B0604020202020204" pitchFamily="34" charset="0"/>
            </a:endParaRPr>
          </a:p>
          <a:p>
            <a:pPr marL="0" indent="0">
              <a:buNone/>
            </a:pPr>
            <a:endParaRPr lang="en-US" sz="1100" dirty="0" smtClean="0"/>
          </a:p>
          <a:p>
            <a:pPr marL="0" lvl="0" indent="0">
              <a:buNone/>
            </a:pPr>
            <a:endParaRPr lang="en-IN" dirty="0"/>
          </a:p>
          <a:p>
            <a:endParaRPr lang="en-IN" dirty="0"/>
          </a:p>
        </p:txBody>
      </p:sp>
    </p:spTree>
    <p:extLst>
      <p:ext uri="{BB962C8B-B14F-4D97-AF65-F5344CB8AC3E}">
        <p14:creationId xmlns:p14="http://schemas.microsoft.com/office/powerpoint/2010/main" val="460655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2163"/>
          </a:xfrm>
        </p:spPr>
        <p:txBody>
          <a:bodyPr>
            <a:normAutofit/>
          </a:bodyPr>
          <a:lstStyle/>
          <a:p>
            <a:pPr algn="ctr"/>
            <a:r>
              <a:rPr lang="en-US" sz="3600" dirty="0" smtClean="0">
                <a:latin typeface="Arial" panose="020B0604020202020204" pitchFamily="34" charset="0"/>
                <a:cs typeface="Arial" panose="020B0604020202020204" pitchFamily="34" charset="0"/>
              </a:rPr>
              <a:t>UNIT - II</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166" y="667310"/>
            <a:ext cx="12058650" cy="5915025"/>
          </a:xfrm>
        </p:spPr>
        <p:txBody>
          <a:bodyPr>
            <a:normAutofit lnSpcReduction="10000"/>
          </a:bodyPr>
          <a:lstStyle/>
          <a:p>
            <a:pPr>
              <a:lnSpc>
                <a:spcPct val="150000"/>
              </a:lnSpc>
            </a:pPr>
            <a:r>
              <a:rPr lang="en-IN" sz="1600" dirty="0">
                <a:latin typeface="Arial" panose="020B0604020202020204" pitchFamily="34" charset="0"/>
                <a:cs typeface="Arial" panose="020B0604020202020204" pitchFamily="34" charset="0"/>
              </a:rPr>
              <a:t>Introduction to C</a:t>
            </a:r>
            <a:endParaRPr lang="en-IN" sz="1600" dirty="0" smtClean="0">
              <a:latin typeface="Arial" panose="020B0604020202020204" pitchFamily="34" charset="0"/>
              <a:cs typeface="Arial" panose="020B0604020202020204" pitchFamily="34" charset="0"/>
            </a:endParaRPr>
          </a:p>
          <a:p>
            <a:pPr lvl="1">
              <a:lnSpc>
                <a:spcPct val="150000"/>
              </a:lnSpc>
            </a:pPr>
            <a:r>
              <a:rPr lang="en-IN" sz="1600" dirty="0" smtClean="0">
                <a:latin typeface="Arial" panose="020B0604020202020204" pitchFamily="34" charset="0"/>
                <a:cs typeface="Arial" panose="020B0604020202020204" pitchFamily="34" charset="0"/>
              </a:rPr>
              <a:t>Features </a:t>
            </a:r>
            <a:r>
              <a:rPr lang="en-IN" sz="1600" dirty="0">
                <a:latin typeface="Arial" panose="020B0604020202020204" pitchFamily="34" charset="0"/>
                <a:cs typeface="Arial" panose="020B0604020202020204" pitchFamily="34" charset="0"/>
              </a:rPr>
              <a:t>of </a:t>
            </a:r>
            <a:r>
              <a:rPr lang="en-IN" sz="1600" dirty="0" smtClean="0">
                <a:latin typeface="Arial" panose="020B0604020202020204" pitchFamily="34" charset="0"/>
                <a:cs typeface="Arial" panose="020B0604020202020204" pitchFamily="34" charset="0"/>
              </a:rPr>
              <a:t>C</a:t>
            </a:r>
          </a:p>
          <a:p>
            <a:pPr lvl="1">
              <a:lnSpc>
                <a:spcPct val="150000"/>
              </a:lnSpc>
            </a:pPr>
            <a:r>
              <a:rPr lang="en-IN" sz="1600" dirty="0">
                <a:latin typeface="Arial" panose="020B0604020202020204" pitchFamily="34" charset="0"/>
                <a:cs typeface="Arial" panose="020B0604020202020204" pitchFamily="34" charset="0"/>
              </a:rPr>
              <a:t>Structure of C </a:t>
            </a:r>
            <a:r>
              <a:rPr lang="en-IN" sz="1600" dirty="0" smtClean="0">
                <a:latin typeface="Arial" panose="020B0604020202020204" pitchFamily="34" charset="0"/>
                <a:cs typeface="Arial" panose="020B0604020202020204" pitchFamily="34" charset="0"/>
              </a:rPr>
              <a:t>program</a:t>
            </a:r>
          </a:p>
          <a:p>
            <a:pPr lvl="1">
              <a:lnSpc>
                <a:spcPct val="150000"/>
              </a:lnSpc>
            </a:pPr>
            <a:r>
              <a:rPr lang="en-IN" sz="1600" dirty="0">
                <a:latin typeface="Arial" panose="020B0604020202020204" pitchFamily="34" charset="0"/>
                <a:cs typeface="Arial" panose="020B0604020202020204" pitchFamily="34" charset="0"/>
              </a:rPr>
              <a:t>Data </a:t>
            </a:r>
            <a:r>
              <a:rPr lang="en-IN" sz="1600" dirty="0" smtClean="0">
                <a:latin typeface="Arial" panose="020B0604020202020204" pitchFamily="34" charset="0"/>
                <a:cs typeface="Arial" panose="020B0604020202020204" pitchFamily="34" charset="0"/>
              </a:rPr>
              <a:t>Types</a:t>
            </a:r>
          </a:p>
          <a:p>
            <a:pPr lvl="1">
              <a:lnSpc>
                <a:spcPct val="150000"/>
              </a:lnSpc>
            </a:pPr>
            <a:r>
              <a:rPr lang="en-IN" sz="1600" dirty="0" smtClean="0">
                <a:latin typeface="Arial" panose="020B0604020202020204" pitchFamily="34" charset="0"/>
                <a:cs typeface="Arial" panose="020B0604020202020204" pitchFamily="34" charset="0"/>
              </a:rPr>
              <a:t>‘C</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Tokens</a:t>
            </a:r>
          </a:p>
          <a:p>
            <a:pPr lvl="1">
              <a:lnSpc>
                <a:spcPct val="150000"/>
              </a:lnSpc>
            </a:pPr>
            <a:r>
              <a:rPr lang="en-IN" sz="1600" dirty="0">
                <a:latin typeface="Arial" panose="020B0604020202020204" pitchFamily="34" charset="0"/>
                <a:cs typeface="Arial" panose="020B0604020202020204" pitchFamily="34" charset="0"/>
              </a:rPr>
              <a:t>Input/output </a:t>
            </a:r>
            <a:r>
              <a:rPr lang="en-IN" sz="1600" dirty="0" smtClean="0">
                <a:latin typeface="Arial" panose="020B0604020202020204" pitchFamily="34" charset="0"/>
                <a:cs typeface="Arial" panose="020B0604020202020204" pitchFamily="34" charset="0"/>
              </a:rPr>
              <a:t>statements</a:t>
            </a:r>
          </a:p>
          <a:p>
            <a:pPr lvl="1">
              <a:lnSpc>
                <a:spcPct val="150000"/>
              </a:lnSpc>
            </a:pPr>
            <a:r>
              <a:rPr lang="en-IN" sz="1600" dirty="0">
                <a:latin typeface="Arial" panose="020B0604020202020204" pitchFamily="34" charset="0"/>
                <a:cs typeface="Arial" panose="020B0604020202020204" pitchFamily="34" charset="0"/>
              </a:rPr>
              <a:t>Control </a:t>
            </a:r>
            <a:r>
              <a:rPr lang="en-IN" sz="1600" dirty="0" smtClean="0">
                <a:latin typeface="Arial" panose="020B0604020202020204" pitchFamily="34" charset="0"/>
                <a:cs typeface="Arial" panose="020B0604020202020204" pitchFamily="34" charset="0"/>
              </a:rPr>
              <a:t>Statement</a:t>
            </a:r>
          </a:p>
          <a:p>
            <a:pPr>
              <a:lnSpc>
                <a:spcPct val="150000"/>
              </a:lnSpc>
            </a:pPr>
            <a:r>
              <a:rPr lang="en-IN" sz="1600" dirty="0" smtClean="0">
                <a:latin typeface="Arial" panose="020B0604020202020204" pitchFamily="34" charset="0"/>
                <a:cs typeface="Arial" panose="020B0604020202020204" pitchFamily="34" charset="0"/>
              </a:rPr>
              <a:t>Functions</a:t>
            </a:r>
          </a:p>
          <a:p>
            <a:pPr lvl="1">
              <a:lnSpc>
                <a:spcPct val="150000"/>
              </a:lnSpc>
            </a:pPr>
            <a:r>
              <a:rPr lang="en-IN" sz="1600" dirty="0">
                <a:latin typeface="Arial" panose="020B0604020202020204" pitchFamily="34" charset="0"/>
                <a:cs typeface="Arial" panose="020B0604020202020204" pitchFamily="34" charset="0"/>
              </a:rPr>
              <a:t>Types of Functions </a:t>
            </a:r>
            <a:endParaRPr lang="en-IN" sz="1600" dirty="0" smtClean="0">
              <a:latin typeface="Arial" panose="020B0604020202020204" pitchFamily="34" charset="0"/>
              <a:cs typeface="Arial" panose="020B0604020202020204" pitchFamily="34" charset="0"/>
            </a:endParaRPr>
          </a:p>
          <a:p>
            <a:pPr lvl="1">
              <a:lnSpc>
                <a:spcPct val="150000"/>
              </a:lnSpc>
            </a:pPr>
            <a:r>
              <a:rPr lang="en-IN" sz="1600" dirty="0">
                <a:latin typeface="Arial" panose="020B0604020202020204" pitchFamily="34" charset="0"/>
                <a:cs typeface="Arial" panose="020B0604020202020204" pitchFamily="34" charset="0"/>
              </a:rPr>
              <a:t>Recursion</a:t>
            </a:r>
            <a:endParaRPr lang="en-IN" sz="1600" dirty="0" smtClean="0">
              <a:latin typeface="Arial" panose="020B0604020202020204" pitchFamily="34" charset="0"/>
              <a:cs typeface="Arial" panose="020B0604020202020204" pitchFamily="34" charset="0"/>
            </a:endParaRPr>
          </a:p>
          <a:p>
            <a:pPr>
              <a:lnSpc>
                <a:spcPct val="150000"/>
              </a:lnSpc>
            </a:pPr>
            <a:r>
              <a:rPr lang="en-IN" sz="1600" dirty="0" smtClean="0">
                <a:latin typeface="Arial" panose="020B0604020202020204" pitchFamily="34" charset="0"/>
                <a:cs typeface="Arial" panose="020B0604020202020204" pitchFamily="34" charset="0"/>
              </a:rPr>
              <a:t>Algorithms</a:t>
            </a:r>
          </a:p>
          <a:p>
            <a:pPr lvl="1">
              <a:lnSpc>
                <a:spcPct val="150000"/>
              </a:lnSpc>
            </a:pPr>
            <a:r>
              <a:rPr lang="en-IN" sz="1600" dirty="0">
                <a:latin typeface="Arial" panose="020B0604020202020204" pitchFamily="34" charset="0"/>
                <a:cs typeface="Arial" panose="020B0604020202020204" pitchFamily="34" charset="0"/>
              </a:rPr>
              <a:t>Reversing the digits of a number </a:t>
            </a:r>
            <a:endParaRPr lang="en-IN" sz="1600" dirty="0" smtClean="0">
              <a:latin typeface="Arial" panose="020B0604020202020204" pitchFamily="34" charset="0"/>
              <a:cs typeface="Arial" panose="020B0604020202020204" pitchFamily="34" charset="0"/>
            </a:endParaRPr>
          </a:p>
          <a:p>
            <a:pPr lvl="1">
              <a:lnSpc>
                <a:spcPct val="150000"/>
              </a:lnSpc>
            </a:pPr>
            <a:r>
              <a:rPr lang="en-IN" sz="1600" dirty="0">
                <a:latin typeface="Arial" panose="020B0604020202020204" pitchFamily="34" charset="0"/>
                <a:cs typeface="Arial" panose="020B0604020202020204" pitchFamily="34" charset="0"/>
              </a:rPr>
              <a:t>Generation of Fibonacci </a:t>
            </a:r>
            <a:r>
              <a:rPr lang="en-IN" sz="1600" dirty="0" smtClean="0">
                <a:latin typeface="Arial" panose="020B0604020202020204" pitchFamily="34" charset="0"/>
                <a:cs typeface="Arial" panose="020B0604020202020204" pitchFamily="34" charset="0"/>
              </a:rPr>
              <a:t>sequence</a:t>
            </a:r>
          </a:p>
          <a:p>
            <a:pPr lvl="1">
              <a:lnSpc>
                <a:spcPct val="150000"/>
              </a:lnSpc>
            </a:pPr>
            <a:r>
              <a:rPr lang="en-IN" sz="1600" dirty="0">
                <a:latin typeface="Arial" panose="020B0604020202020204" pitchFamily="34" charset="0"/>
                <a:cs typeface="Arial" panose="020B0604020202020204" pitchFamily="34" charset="0"/>
              </a:rPr>
              <a:t>Factorial Computation</a:t>
            </a:r>
            <a:r>
              <a:rPr lang="en-IN" sz="1600" dirty="0" smtClean="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029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Arial" panose="020B0604020202020204" pitchFamily="34" charset="0"/>
                <a:cs typeface="Arial" panose="020B0604020202020204" pitchFamily="34" charset="0"/>
              </a:rPr>
              <a:t>Creating </a:t>
            </a:r>
            <a:r>
              <a:rPr lang="en-US" sz="3600" dirty="0">
                <a:latin typeface="Arial" panose="020B0604020202020204" pitchFamily="34" charset="0"/>
                <a:cs typeface="Arial" panose="020B0604020202020204" pitchFamily="34" charset="0"/>
              </a:rPr>
              <a:t>the program </a:t>
            </a:r>
            <a:r>
              <a:rPr lang="en-IN" sz="3600" dirty="0">
                <a:latin typeface="Arial" panose="020B0604020202020204" pitchFamily="34" charset="0"/>
                <a:cs typeface="Arial" panose="020B0604020202020204" pitchFamily="34" charset="0"/>
              </a:rPr>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71462" y="1328738"/>
            <a:ext cx="10329863" cy="5072061"/>
          </a:xfrm>
          <a:prstGeom prst="rect">
            <a:avLst/>
          </a:prstGeom>
        </p:spPr>
      </p:pic>
    </p:spTree>
    <p:extLst>
      <p:ext uri="{BB962C8B-B14F-4D97-AF65-F5344CB8AC3E}">
        <p14:creationId xmlns:p14="http://schemas.microsoft.com/office/powerpoint/2010/main" val="1675381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2" y="1"/>
            <a:ext cx="10515600" cy="807720"/>
          </a:xfrm>
        </p:spPr>
        <p:txBody>
          <a:bodyPr>
            <a:normAutofit/>
          </a:bodyPr>
          <a:lstStyle/>
          <a:p>
            <a:pPr algn="ctr"/>
            <a:r>
              <a:rPr lang="en-US" sz="3600" dirty="0" smtClean="0">
                <a:latin typeface="Arial" panose="020B0604020202020204" pitchFamily="34" charset="0"/>
                <a:cs typeface="Arial" panose="020B0604020202020204" pitchFamily="34" charset="0"/>
              </a:rPr>
              <a:t>Compiling and Linking </a:t>
            </a:r>
            <a:endParaRPr lang="en-IN" sz="36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563880" y="685800"/>
            <a:ext cx="11155680" cy="6172200"/>
          </a:xfrm>
          <a:prstGeom prst="rect">
            <a:avLst/>
          </a:prstGeom>
        </p:spPr>
      </p:pic>
    </p:spTree>
    <p:extLst>
      <p:ext uri="{BB962C8B-B14F-4D97-AF65-F5344CB8AC3E}">
        <p14:creationId xmlns:p14="http://schemas.microsoft.com/office/powerpoint/2010/main" val="2917087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Executing </a:t>
            </a:r>
            <a:r>
              <a:rPr lang="en-US" sz="3600" dirty="0">
                <a:latin typeface="Arial" panose="020B0604020202020204" pitchFamily="34" charset="0"/>
                <a:cs typeface="Arial" panose="020B0604020202020204" pitchFamily="34" charset="0"/>
              </a:rPr>
              <a:t>the</a:t>
            </a:r>
            <a:r>
              <a:rPr lang="en-US" dirty="0"/>
              <a:t> program </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1203960" y="1825624"/>
            <a:ext cx="9829800" cy="5139055"/>
          </a:xfrm>
          <a:prstGeom prst="rect">
            <a:avLst/>
          </a:prstGeom>
        </p:spPr>
      </p:pic>
    </p:spTree>
    <p:extLst>
      <p:ext uri="{BB962C8B-B14F-4D97-AF65-F5344CB8AC3E}">
        <p14:creationId xmlns:p14="http://schemas.microsoft.com/office/powerpoint/2010/main" val="2183370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0045"/>
            <a:ext cx="9144000" cy="1580496"/>
          </a:xfrm>
        </p:spPr>
        <p:txBody>
          <a:bodyPr>
            <a:normAutofit fontScale="90000"/>
          </a:bodyPr>
          <a:lstStyle/>
          <a:p>
            <a:r>
              <a:rPr lang="en-US" dirty="0">
                <a:solidFill>
                  <a:srgbClr val="FF33CC"/>
                </a:solidFill>
                <a:latin typeface="Arial" panose="020B0604020202020204" pitchFamily="34" charset="0"/>
                <a:cs typeface="Arial" panose="020B0604020202020204" pitchFamily="34" charset="0"/>
              </a:rPr>
              <a:t>Character Set, Tokens and Variables</a:t>
            </a:r>
            <a:endParaRPr lang="en-IN" dirty="0"/>
          </a:p>
        </p:txBody>
      </p:sp>
      <p:sp>
        <p:nvSpPr>
          <p:cNvPr id="5" name="Subtitle 4"/>
          <p:cNvSpPr>
            <a:spLocks noGrp="1"/>
          </p:cNvSpPr>
          <p:nvPr>
            <p:ph type="subTitle" idx="1"/>
          </p:nvPr>
        </p:nvSpPr>
        <p:spPr>
          <a:xfrm>
            <a:off x="1524000" y="2513712"/>
            <a:ext cx="9144000" cy="4008111"/>
          </a:xfrm>
        </p:spPr>
        <p:txBody>
          <a:bodyPr>
            <a:normAutofit/>
          </a:bodyPr>
          <a:lstStyle/>
          <a:p>
            <a:pPr algn="l"/>
            <a:r>
              <a:rPr lang="en-US" dirty="0" smtClean="0"/>
              <a:t>Alphabet</a:t>
            </a:r>
          </a:p>
          <a:p>
            <a:pPr algn="l"/>
            <a:r>
              <a:rPr lang="en-US" dirty="0" smtClean="0"/>
              <a:t>Words</a:t>
            </a:r>
          </a:p>
          <a:p>
            <a:pPr algn="l"/>
            <a:r>
              <a:rPr lang="en-US" dirty="0" smtClean="0"/>
              <a:t>Sentence</a:t>
            </a:r>
          </a:p>
          <a:p>
            <a:pPr algn="l"/>
            <a:r>
              <a:rPr lang="en-US" dirty="0" smtClean="0"/>
              <a:t>Paragraph </a:t>
            </a:r>
            <a:endParaRPr lang="en-IN" dirty="0"/>
          </a:p>
        </p:txBody>
      </p:sp>
      <p:cxnSp>
        <p:nvCxnSpPr>
          <p:cNvPr id="7" name="Straight Arrow Connector 6"/>
          <p:cNvCxnSpPr/>
          <p:nvPr/>
        </p:nvCxnSpPr>
        <p:spPr>
          <a:xfrm>
            <a:off x="2057400" y="2756647"/>
            <a:ext cx="6724" cy="295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50676" y="3281969"/>
            <a:ext cx="6724" cy="295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64124" y="3718111"/>
            <a:ext cx="6724" cy="295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3812241" y="2513714"/>
            <a:ext cx="564777" cy="20179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2808193" y="3429886"/>
            <a:ext cx="1797424" cy="646331"/>
          </a:xfrm>
          <a:prstGeom prst="rect">
            <a:avLst/>
          </a:prstGeom>
          <a:noFill/>
        </p:spPr>
        <p:txBody>
          <a:bodyPr wrap="square" rtlCol="0">
            <a:spAutoFit/>
          </a:bodyPr>
          <a:lstStyle/>
          <a:p>
            <a:r>
              <a:rPr lang="en-US" dirty="0" smtClean="0">
                <a:solidFill>
                  <a:srgbClr val="FF0000"/>
                </a:solidFill>
              </a:rPr>
              <a:t>Based on grammar</a:t>
            </a:r>
            <a:endParaRPr lang="en-IN" dirty="0">
              <a:solidFill>
                <a:srgbClr val="FF0000"/>
              </a:solidFill>
            </a:endParaRPr>
          </a:p>
        </p:txBody>
      </p:sp>
      <p:sp>
        <p:nvSpPr>
          <p:cNvPr id="20" name="TextBox 19"/>
          <p:cNvSpPr txBox="1"/>
          <p:nvPr/>
        </p:nvSpPr>
        <p:spPr>
          <a:xfrm>
            <a:off x="6894978" y="2996219"/>
            <a:ext cx="1797424" cy="923330"/>
          </a:xfrm>
          <a:prstGeom prst="rect">
            <a:avLst/>
          </a:prstGeom>
          <a:noFill/>
        </p:spPr>
        <p:txBody>
          <a:bodyPr wrap="square" rtlCol="0">
            <a:spAutoFit/>
          </a:bodyPr>
          <a:lstStyle/>
          <a:p>
            <a:r>
              <a:rPr lang="en-US" dirty="0" smtClean="0"/>
              <a:t>Character Set, Tokens and Variables</a:t>
            </a:r>
            <a:endParaRPr lang="en-IN" dirty="0"/>
          </a:p>
        </p:txBody>
      </p:sp>
      <p:sp>
        <p:nvSpPr>
          <p:cNvPr id="21" name="Right Brace 20"/>
          <p:cNvSpPr/>
          <p:nvPr/>
        </p:nvSpPr>
        <p:spPr>
          <a:xfrm>
            <a:off x="8451476" y="2949155"/>
            <a:ext cx="564777" cy="9614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p:cNvSpPr txBox="1"/>
          <p:nvPr/>
        </p:nvSpPr>
        <p:spPr>
          <a:xfrm>
            <a:off x="9397252" y="2869174"/>
            <a:ext cx="1797424" cy="923330"/>
          </a:xfrm>
          <a:prstGeom prst="rect">
            <a:avLst/>
          </a:prstGeom>
          <a:noFill/>
        </p:spPr>
        <p:txBody>
          <a:bodyPr wrap="square" rtlCol="0">
            <a:spAutoFit/>
          </a:bodyPr>
          <a:lstStyle/>
          <a:p>
            <a:r>
              <a:rPr lang="en-US" dirty="0" smtClean="0">
                <a:solidFill>
                  <a:srgbClr val="FF0000"/>
                </a:solidFill>
              </a:rPr>
              <a:t>Based on grammar or Syntax rule</a:t>
            </a:r>
            <a:endParaRPr lang="en-IN" dirty="0">
              <a:solidFill>
                <a:srgbClr val="FF0000"/>
              </a:solidFill>
            </a:endParaRPr>
          </a:p>
        </p:txBody>
      </p:sp>
    </p:spTree>
    <p:extLst>
      <p:ext uri="{BB962C8B-B14F-4D97-AF65-F5344CB8AC3E}">
        <p14:creationId xmlns:p14="http://schemas.microsoft.com/office/powerpoint/2010/main" val="558827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53" y="0"/>
            <a:ext cx="10515600" cy="750981"/>
          </a:xfrm>
        </p:spPr>
        <p:txBody>
          <a:bodyPr/>
          <a:lstStyle/>
          <a:p>
            <a:pPr algn="ctr"/>
            <a:r>
              <a:rPr lang="en-US" dirty="0" smtClean="0">
                <a:solidFill>
                  <a:srgbClr val="002060"/>
                </a:solidFill>
                <a:latin typeface="Arial" panose="020B0604020202020204" pitchFamily="34" charset="0"/>
                <a:cs typeface="Arial" panose="020B0604020202020204" pitchFamily="34" charset="0"/>
              </a:rPr>
              <a:t>Character Set</a:t>
            </a:r>
            <a:endParaRPr lang="en-IN"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8953" y="750981"/>
            <a:ext cx="11842376" cy="5923523"/>
          </a:xfrm>
        </p:spPr>
        <p:txBody>
          <a:bodyPr>
            <a:normAutofit/>
          </a:bodyPr>
          <a:lstStyle/>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 </a:t>
            </a:r>
            <a:r>
              <a:rPr lang="en-US" sz="1800" dirty="0" smtClean="0">
                <a:solidFill>
                  <a:srgbClr val="CC66FF"/>
                </a:solidFill>
                <a:latin typeface="Arial" panose="020B0604020202020204" pitchFamily="34" charset="0"/>
                <a:cs typeface="Arial" panose="020B0604020202020204" pitchFamily="34" charset="0"/>
              </a:rPr>
              <a:t>characters</a:t>
            </a:r>
            <a:r>
              <a:rPr lang="en-US" sz="1800" dirty="0" smtClean="0">
                <a:latin typeface="Arial" panose="020B0604020202020204" pitchFamily="34" charset="0"/>
                <a:cs typeface="Arial" panose="020B0604020202020204" pitchFamily="34" charset="0"/>
              </a:rPr>
              <a:t> that can be used to </a:t>
            </a:r>
            <a:r>
              <a:rPr lang="en-US" sz="1800" dirty="0" smtClean="0">
                <a:solidFill>
                  <a:srgbClr val="CC66FF"/>
                </a:solidFill>
                <a:latin typeface="Arial" panose="020B0604020202020204" pitchFamily="34" charset="0"/>
                <a:cs typeface="Arial" panose="020B0604020202020204" pitchFamily="34" charset="0"/>
              </a:rPr>
              <a:t>form words, numbers and expressions</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 characters in c are grouped into the following </a:t>
            </a:r>
            <a:r>
              <a:rPr lang="en-US" sz="1800" dirty="0" smtClean="0">
                <a:solidFill>
                  <a:srgbClr val="CC66FF"/>
                </a:solidFill>
                <a:latin typeface="Arial" panose="020B0604020202020204" pitchFamily="34" charset="0"/>
                <a:cs typeface="Arial" panose="020B0604020202020204" pitchFamily="34" charset="0"/>
              </a:rPr>
              <a:t>categories</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smtClean="0">
                <a:latin typeface="Arial" panose="020B0604020202020204" pitchFamily="34" charset="0"/>
                <a:cs typeface="Arial" panose="020B0604020202020204" pitchFamily="34" charset="0"/>
              </a:rPr>
              <a:t>	1. Letters</a:t>
            </a:r>
          </a:p>
          <a:p>
            <a:pPr marL="0" indent="0" algn="just">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2. Digits</a:t>
            </a:r>
          </a:p>
          <a:p>
            <a:pPr marL="0" indent="0" algn="just">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3. Special Characters</a:t>
            </a:r>
          </a:p>
          <a:p>
            <a:pPr marL="0" indent="0" algn="just">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4. White Spaces</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 White spaces may be used to separate words, but are prohibited between the characters of keywords and identifiers.</a:t>
            </a: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136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5110"/>
          </a:xfrm>
        </p:spPr>
        <p:txBody>
          <a:bodyPr/>
          <a:lstStyle/>
          <a:p>
            <a:pPr algn="ctr"/>
            <a:r>
              <a:rPr lang="en-US" dirty="0" smtClean="0"/>
              <a:t>Table : Character Set</a:t>
            </a:r>
            <a:endParaRPr lang="en-IN" dirty="0"/>
          </a:p>
        </p:txBody>
      </p:sp>
      <p:pic>
        <p:nvPicPr>
          <p:cNvPr id="4" name="Content Placeholder 3"/>
          <p:cNvPicPr>
            <a:picLocks noGrp="1" noChangeAspect="1"/>
          </p:cNvPicPr>
          <p:nvPr>
            <p:ph idx="1"/>
          </p:nvPr>
        </p:nvPicPr>
        <p:blipFill>
          <a:blip r:embed="rId2"/>
          <a:stretch>
            <a:fillRect/>
          </a:stretch>
        </p:blipFill>
        <p:spPr>
          <a:xfrm>
            <a:off x="1062318" y="845109"/>
            <a:ext cx="10394575" cy="6147361"/>
          </a:xfrm>
          <a:prstGeom prst="rect">
            <a:avLst/>
          </a:prstGeom>
        </p:spPr>
      </p:pic>
    </p:spTree>
    <p:extLst>
      <p:ext uri="{BB962C8B-B14F-4D97-AF65-F5344CB8AC3E}">
        <p14:creationId xmlns:p14="http://schemas.microsoft.com/office/powerpoint/2010/main" val="3559834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6" y="96184"/>
            <a:ext cx="11017624" cy="643404"/>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C- Tokens</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36176" y="833718"/>
            <a:ext cx="11017624" cy="6075924"/>
          </a:xfrm>
        </p:spPr>
        <p:txBody>
          <a:bodyPr/>
          <a:lstStyle/>
          <a:p>
            <a:pPr algn="just">
              <a:lnSpc>
                <a:spcPct val="150000"/>
              </a:lnSpc>
            </a:pPr>
            <a:r>
              <a:rPr lang="en-US" sz="1800" dirty="0">
                <a:latin typeface="Arial" panose="020B0604020202020204" pitchFamily="34" charset="0"/>
                <a:cs typeface="Arial" panose="020B0604020202020204" pitchFamily="34" charset="0"/>
              </a:rPr>
              <a:t>In a passage of text, </a:t>
            </a:r>
            <a:r>
              <a:rPr lang="en-US" sz="1800" dirty="0">
                <a:solidFill>
                  <a:srgbClr val="CC66FF"/>
                </a:solidFill>
                <a:latin typeface="Arial" panose="020B0604020202020204" pitchFamily="34" charset="0"/>
                <a:cs typeface="Arial" panose="020B0604020202020204" pitchFamily="34" charset="0"/>
              </a:rPr>
              <a:t>individual words and punctuation marks </a:t>
            </a:r>
            <a:r>
              <a:rPr lang="en-US" sz="1800" dirty="0">
                <a:latin typeface="Arial" panose="020B0604020202020204" pitchFamily="34" charset="0"/>
                <a:cs typeface="Arial" panose="020B0604020202020204" pitchFamily="34" charset="0"/>
              </a:rPr>
              <a:t>are called tokens. </a:t>
            </a:r>
            <a:r>
              <a:rPr lang="en-US" sz="1800" dirty="0" smtClean="0">
                <a:latin typeface="Arial" panose="020B0604020202020204" pitchFamily="34" charset="0"/>
                <a:cs typeface="Arial" panose="020B0604020202020204" pitchFamily="34" charset="0"/>
              </a:rPr>
              <a:t>Similarly</a:t>
            </a:r>
            <a:r>
              <a:rPr lang="en-US" sz="1800" dirty="0">
                <a:latin typeface="Arial" panose="020B0604020202020204" pitchFamily="34" charset="0"/>
                <a:cs typeface="Arial" panose="020B0604020202020204" pitchFamily="34" charset="0"/>
              </a:rPr>
              <a:t>, in a C program the </a:t>
            </a:r>
            <a:r>
              <a:rPr lang="en-US" sz="1800" dirty="0">
                <a:solidFill>
                  <a:srgbClr val="CC66FF"/>
                </a:solidFill>
                <a:latin typeface="Arial" panose="020B0604020202020204" pitchFamily="34" charset="0"/>
                <a:cs typeface="Arial" panose="020B0604020202020204" pitchFamily="34" charset="0"/>
              </a:rPr>
              <a:t>smallest individual units </a:t>
            </a:r>
            <a:r>
              <a:rPr lang="en-US" sz="1800" dirty="0">
                <a:latin typeface="Arial" panose="020B0604020202020204" pitchFamily="34" charset="0"/>
                <a:cs typeface="Arial" panose="020B0604020202020204" pitchFamily="34" charset="0"/>
              </a:rPr>
              <a:t>are known as C </a:t>
            </a:r>
            <a:r>
              <a:rPr lang="en-US" sz="1800" dirty="0" smtClean="0">
                <a:latin typeface="Arial" panose="020B0604020202020204" pitchFamily="34" charset="0"/>
                <a:cs typeface="Arial" panose="020B0604020202020204" pitchFamily="34" charset="0"/>
              </a:rPr>
              <a:t>tokens</a:t>
            </a:r>
          </a:p>
          <a:p>
            <a:pPr algn="just">
              <a:lnSpc>
                <a:spcPct val="150000"/>
              </a:lnSpc>
            </a:pPr>
            <a:r>
              <a:rPr lang="en-US" sz="1800" dirty="0">
                <a:latin typeface="Arial" panose="020B0604020202020204" pitchFamily="34" charset="0"/>
                <a:cs typeface="Arial" panose="020B0604020202020204" pitchFamily="34" charset="0"/>
              </a:rPr>
              <a:t>C has </a:t>
            </a:r>
            <a:r>
              <a:rPr lang="en-US" sz="1800" dirty="0">
                <a:solidFill>
                  <a:srgbClr val="CC66FF"/>
                </a:solidFill>
                <a:latin typeface="Arial" panose="020B0604020202020204" pitchFamily="34" charset="0"/>
                <a:cs typeface="Arial" panose="020B0604020202020204" pitchFamily="34" charset="0"/>
              </a:rPr>
              <a:t>six types </a:t>
            </a:r>
            <a:r>
              <a:rPr lang="en-US" sz="1800" dirty="0">
                <a:latin typeface="Arial" panose="020B0604020202020204" pitchFamily="34" charset="0"/>
                <a:cs typeface="Arial" panose="020B0604020202020204" pitchFamily="34" charset="0"/>
              </a:rPr>
              <a:t>of tokens </a:t>
            </a:r>
            <a:r>
              <a:rPr lang="en-US" sz="1800" dirty="0" smtClean="0">
                <a:latin typeface="Arial" panose="020B0604020202020204" pitchFamily="34" charset="0"/>
                <a:cs typeface="Arial" panose="020B0604020202020204" pitchFamily="34" charset="0"/>
              </a:rPr>
              <a:t>and programs </a:t>
            </a:r>
            <a:r>
              <a:rPr lang="en-US" sz="1800" dirty="0">
                <a:latin typeface="Arial" panose="020B0604020202020204" pitchFamily="34" charset="0"/>
                <a:cs typeface="Arial" panose="020B0604020202020204" pitchFamily="34" charset="0"/>
              </a:rPr>
              <a:t>are written using these tokens and the syntax of the language. </a:t>
            </a:r>
            <a:endParaRPr lang="en-US" sz="1800" dirty="0" smtClean="0">
              <a:latin typeface="Arial" panose="020B0604020202020204" pitchFamily="34" charset="0"/>
              <a:cs typeface="Arial" panose="020B0604020202020204" pitchFamily="34" charset="0"/>
            </a:endParaRPr>
          </a:p>
          <a:p>
            <a:pPr marL="0" indent="0">
              <a:buNone/>
            </a:pPr>
            <a:r>
              <a:rPr lang="en-US" dirty="0" smtClean="0"/>
              <a:t>				Figure :  C Tokens </a:t>
            </a:r>
            <a:endParaRPr lang="en-IN" dirty="0"/>
          </a:p>
        </p:txBody>
      </p:sp>
      <p:cxnSp>
        <p:nvCxnSpPr>
          <p:cNvPr id="66" name="Straight Connector 65"/>
          <p:cNvCxnSpPr/>
          <p:nvPr/>
        </p:nvCxnSpPr>
        <p:spPr>
          <a:xfrm>
            <a:off x="8029394" y="4262570"/>
            <a:ext cx="741" cy="166562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308848" y="3094505"/>
            <a:ext cx="9081994" cy="3843713"/>
            <a:chOff x="1308848" y="3065929"/>
            <a:chExt cx="9081994" cy="3843713"/>
          </a:xfrm>
        </p:grpSpPr>
        <p:sp>
          <p:nvSpPr>
            <p:cNvPr id="10" name="Rounded Rectangle 9"/>
            <p:cNvSpPr/>
            <p:nvPr/>
          </p:nvSpPr>
          <p:spPr>
            <a:xfrm>
              <a:off x="8265460" y="4993336"/>
              <a:ext cx="1586753" cy="591671"/>
            </a:xfrm>
            <a:prstGeom prst="roundRect">
              <a:avLst/>
            </a:prstGeom>
            <a:solidFill>
              <a:schemeClr val="accent2">
                <a:lumMod val="40000"/>
                <a:lumOff val="60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Operators</a:t>
              </a:r>
              <a:endParaRPr lang="en-IN" dirty="0"/>
            </a:p>
          </p:txBody>
        </p:sp>
        <p:cxnSp>
          <p:nvCxnSpPr>
            <p:cNvPr id="41" name="Straight Connector 40"/>
            <p:cNvCxnSpPr/>
            <p:nvPr/>
          </p:nvCxnSpPr>
          <p:spPr>
            <a:xfrm flipH="1">
              <a:off x="9045388" y="4309635"/>
              <a:ext cx="1" cy="7040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854387" y="3065929"/>
              <a:ext cx="1586753" cy="591671"/>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t>C Tokens</a:t>
              </a:r>
              <a:endParaRPr lang="en-IN" dirty="0"/>
            </a:p>
          </p:txBody>
        </p:sp>
        <p:sp>
          <p:nvSpPr>
            <p:cNvPr id="5" name="Rounded Rectangle 4"/>
            <p:cNvSpPr/>
            <p:nvPr/>
          </p:nvSpPr>
          <p:spPr>
            <a:xfrm>
              <a:off x="1308848" y="4993337"/>
              <a:ext cx="1586753" cy="591671"/>
            </a:xfrm>
            <a:prstGeom prst="roundRect">
              <a:avLst/>
            </a:prstGeom>
            <a:solidFill>
              <a:schemeClr val="accent2">
                <a:lumMod val="40000"/>
                <a:lumOff val="60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Keywords</a:t>
              </a:r>
              <a:endParaRPr lang="en-IN" dirty="0"/>
            </a:p>
          </p:txBody>
        </p:sp>
        <p:sp>
          <p:nvSpPr>
            <p:cNvPr id="6" name="Rounded Rectangle 5"/>
            <p:cNvSpPr/>
            <p:nvPr/>
          </p:nvSpPr>
          <p:spPr>
            <a:xfrm>
              <a:off x="3657600" y="5020231"/>
              <a:ext cx="1586753" cy="591671"/>
            </a:xfrm>
            <a:prstGeom prst="roundRect">
              <a:avLst/>
            </a:prstGeom>
            <a:solidFill>
              <a:schemeClr val="accent2">
                <a:lumMod val="40000"/>
                <a:lumOff val="60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Constants</a:t>
              </a:r>
              <a:endParaRPr lang="en-IN" dirty="0"/>
            </a:p>
          </p:txBody>
        </p:sp>
        <p:sp>
          <p:nvSpPr>
            <p:cNvPr id="7" name="Rounded Rectangle 6"/>
            <p:cNvSpPr/>
            <p:nvPr/>
          </p:nvSpPr>
          <p:spPr>
            <a:xfrm>
              <a:off x="2465294" y="5975257"/>
              <a:ext cx="1586753" cy="591671"/>
            </a:xfrm>
            <a:prstGeom prst="roundRect">
              <a:avLst/>
            </a:prstGeom>
            <a:solidFill>
              <a:schemeClr val="bg2">
                <a:lumMod val="75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Identifiers</a:t>
              </a:r>
              <a:endParaRPr lang="en-IN" dirty="0"/>
            </a:p>
          </p:txBody>
        </p:sp>
        <p:sp>
          <p:nvSpPr>
            <p:cNvPr id="8" name="Rounded Rectangle 7"/>
            <p:cNvSpPr/>
            <p:nvPr/>
          </p:nvSpPr>
          <p:spPr>
            <a:xfrm>
              <a:off x="6037730" y="5006780"/>
              <a:ext cx="1586753" cy="591671"/>
            </a:xfrm>
            <a:prstGeom prst="roundRect">
              <a:avLst/>
            </a:prstGeom>
            <a:solidFill>
              <a:schemeClr val="accent2">
                <a:lumMod val="40000"/>
                <a:lumOff val="60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Strings</a:t>
              </a:r>
              <a:endParaRPr lang="en-IN" dirty="0"/>
            </a:p>
          </p:txBody>
        </p:sp>
        <p:sp>
          <p:nvSpPr>
            <p:cNvPr id="9" name="Rounded Rectangle 8"/>
            <p:cNvSpPr/>
            <p:nvPr/>
          </p:nvSpPr>
          <p:spPr>
            <a:xfrm>
              <a:off x="7239000" y="5975256"/>
              <a:ext cx="1586753" cy="591671"/>
            </a:xfrm>
            <a:prstGeom prst="roundRect">
              <a:avLst/>
            </a:prstGeom>
            <a:solidFill>
              <a:schemeClr val="bg2">
                <a:lumMod val="75000"/>
              </a:schemeClr>
            </a:solidFill>
            <a:scene3d>
              <a:camera prst="orthographicFront"/>
              <a:lightRig rig="threePt" dir="t"/>
            </a:scene3d>
            <a:sp3d>
              <a:bevelT w="114300" prst="artDeco"/>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Special Symbols</a:t>
              </a:r>
              <a:endParaRPr lang="en-IN" dirty="0"/>
            </a:p>
          </p:txBody>
        </p:sp>
        <p:cxnSp>
          <p:nvCxnSpPr>
            <p:cNvPr id="12" name="Straight Connector 11"/>
            <p:cNvCxnSpPr/>
            <p:nvPr/>
          </p:nvCxnSpPr>
          <p:spPr>
            <a:xfrm>
              <a:off x="2147047" y="4302768"/>
              <a:ext cx="6902824" cy="29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20871" y="3657600"/>
              <a:ext cx="0" cy="64516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424082" y="4302768"/>
              <a:ext cx="1" cy="7040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0493" y="4296192"/>
              <a:ext cx="1" cy="7040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831106" y="4296192"/>
              <a:ext cx="1" cy="7040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13107" y="4309635"/>
              <a:ext cx="741" cy="166562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2965" y="5611902"/>
              <a:ext cx="932329" cy="523220"/>
            </a:xfrm>
            <a:prstGeom prst="rect">
              <a:avLst/>
            </a:prstGeom>
            <a:noFill/>
          </p:spPr>
          <p:txBody>
            <a:bodyPr wrap="square" rtlCol="0">
              <a:spAutoFit/>
            </a:bodyPr>
            <a:lstStyle/>
            <a:p>
              <a:r>
                <a:rPr lang="en-US" sz="1400" dirty="0" smtClean="0"/>
                <a:t>Float</a:t>
              </a:r>
            </a:p>
            <a:p>
              <a:r>
                <a:rPr lang="en-US" sz="1400" dirty="0" smtClean="0"/>
                <a:t>While</a:t>
              </a:r>
              <a:endParaRPr lang="en-IN" sz="1400" dirty="0"/>
            </a:p>
          </p:txBody>
        </p:sp>
        <p:sp>
          <p:nvSpPr>
            <p:cNvPr id="21" name="TextBox 20"/>
            <p:cNvSpPr txBox="1"/>
            <p:nvPr/>
          </p:nvSpPr>
          <p:spPr>
            <a:xfrm>
              <a:off x="4031507" y="6386422"/>
              <a:ext cx="932329" cy="523220"/>
            </a:xfrm>
            <a:prstGeom prst="rect">
              <a:avLst/>
            </a:prstGeom>
            <a:noFill/>
          </p:spPr>
          <p:txBody>
            <a:bodyPr wrap="square" rtlCol="0">
              <a:spAutoFit/>
            </a:bodyPr>
            <a:lstStyle/>
            <a:p>
              <a:r>
                <a:rPr lang="en-US" sz="1400" dirty="0" smtClean="0"/>
                <a:t>Main</a:t>
              </a:r>
            </a:p>
            <a:p>
              <a:r>
                <a:rPr lang="en-US" sz="1400" dirty="0" smtClean="0"/>
                <a:t>amount</a:t>
              </a:r>
            </a:p>
          </p:txBody>
        </p:sp>
        <p:sp>
          <p:nvSpPr>
            <p:cNvPr id="22" name="TextBox 21"/>
            <p:cNvSpPr txBox="1"/>
            <p:nvPr/>
          </p:nvSpPr>
          <p:spPr>
            <a:xfrm>
              <a:off x="4583576" y="5706032"/>
              <a:ext cx="932329" cy="523220"/>
            </a:xfrm>
            <a:prstGeom prst="rect">
              <a:avLst/>
            </a:prstGeom>
            <a:noFill/>
          </p:spPr>
          <p:txBody>
            <a:bodyPr wrap="square" rtlCol="0">
              <a:spAutoFit/>
            </a:bodyPr>
            <a:lstStyle/>
            <a:p>
              <a:r>
                <a:rPr lang="en-US" sz="1400" dirty="0" smtClean="0"/>
                <a:t>-15.7</a:t>
              </a:r>
            </a:p>
            <a:p>
              <a:r>
                <a:rPr lang="en-US" sz="1400" dirty="0" smtClean="0"/>
                <a:t>66</a:t>
              </a:r>
            </a:p>
          </p:txBody>
        </p:sp>
        <p:sp>
          <p:nvSpPr>
            <p:cNvPr id="23" name="TextBox 22"/>
            <p:cNvSpPr txBox="1"/>
            <p:nvPr/>
          </p:nvSpPr>
          <p:spPr>
            <a:xfrm>
              <a:off x="6207308" y="5692581"/>
              <a:ext cx="932329" cy="523220"/>
            </a:xfrm>
            <a:prstGeom prst="rect">
              <a:avLst/>
            </a:prstGeom>
            <a:noFill/>
          </p:spPr>
          <p:txBody>
            <a:bodyPr wrap="square" rtlCol="0">
              <a:spAutoFit/>
            </a:bodyPr>
            <a:lstStyle/>
            <a:p>
              <a:r>
                <a:rPr lang="en-US" sz="1400" dirty="0" smtClean="0"/>
                <a:t>“ABC”</a:t>
              </a:r>
            </a:p>
            <a:p>
              <a:r>
                <a:rPr lang="en-US" sz="1400" dirty="0" smtClean="0"/>
                <a:t>“year”</a:t>
              </a:r>
            </a:p>
          </p:txBody>
        </p:sp>
        <p:sp>
          <p:nvSpPr>
            <p:cNvPr id="25" name="TextBox 24"/>
            <p:cNvSpPr txBox="1"/>
            <p:nvPr/>
          </p:nvSpPr>
          <p:spPr>
            <a:xfrm>
              <a:off x="8825753" y="6296170"/>
              <a:ext cx="932329" cy="307777"/>
            </a:xfrm>
            <a:prstGeom prst="rect">
              <a:avLst/>
            </a:prstGeom>
            <a:noFill/>
          </p:spPr>
          <p:txBody>
            <a:bodyPr wrap="square" rtlCol="0">
              <a:spAutoFit/>
            </a:bodyPr>
            <a:lstStyle/>
            <a:p>
              <a:r>
                <a:rPr lang="en-US" sz="1400" dirty="0" smtClean="0"/>
                <a:t>[], {}</a:t>
              </a:r>
            </a:p>
          </p:txBody>
        </p:sp>
        <p:sp>
          <p:nvSpPr>
            <p:cNvPr id="26" name="TextBox 25"/>
            <p:cNvSpPr txBox="1"/>
            <p:nvPr/>
          </p:nvSpPr>
          <p:spPr>
            <a:xfrm>
              <a:off x="9458513" y="5598451"/>
              <a:ext cx="932329" cy="307777"/>
            </a:xfrm>
            <a:prstGeom prst="rect">
              <a:avLst/>
            </a:prstGeom>
            <a:noFill/>
          </p:spPr>
          <p:txBody>
            <a:bodyPr wrap="square" rtlCol="0">
              <a:spAutoFit/>
            </a:bodyPr>
            <a:lstStyle/>
            <a:p>
              <a:r>
                <a:rPr lang="en-US" sz="1400" dirty="0" smtClean="0"/>
                <a:t>+,-*,/,%</a:t>
              </a:r>
            </a:p>
          </p:txBody>
        </p:sp>
      </p:grpSp>
    </p:spTree>
    <p:extLst>
      <p:ext uri="{BB962C8B-B14F-4D97-AF65-F5344CB8AC3E}">
        <p14:creationId xmlns:p14="http://schemas.microsoft.com/office/powerpoint/2010/main" val="4249557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683746"/>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Keywords</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4812" y="779930"/>
            <a:ext cx="12017188" cy="6078070"/>
          </a:xfrm>
        </p:spPr>
        <p:txBody>
          <a:bodyPr>
            <a:normAutofit fontScale="92500" lnSpcReduction="20000"/>
          </a:bodyPr>
          <a:lstStyle/>
          <a:p>
            <a:pPr algn="just">
              <a:lnSpc>
                <a:spcPct val="150000"/>
              </a:lnSpc>
            </a:pPr>
            <a:r>
              <a:rPr lang="en-US" sz="1800" dirty="0">
                <a:latin typeface="Arial" panose="020B0604020202020204" pitchFamily="34" charset="0"/>
                <a:cs typeface="Arial" panose="020B0604020202020204" pitchFamily="34" charset="0"/>
              </a:rPr>
              <a:t>Every C word is </a:t>
            </a:r>
            <a:r>
              <a:rPr lang="en-US" sz="1800" dirty="0" smtClean="0">
                <a:latin typeface="Arial" panose="020B0604020202020204" pitchFamily="34" charset="0"/>
                <a:cs typeface="Arial" panose="020B0604020202020204" pitchFamily="34" charset="0"/>
              </a:rPr>
              <a:t>classified </a:t>
            </a:r>
            <a:r>
              <a:rPr lang="en-US" sz="1800" dirty="0">
                <a:latin typeface="Arial" panose="020B0604020202020204" pitchFamily="34" charset="0"/>
                <a:cs typeface="Arial" panose="020B0604020202020204" pitchFamily="34" charset="0"/>
              </a:rPr>
              <a:t>as either a keyword or an </a:t>
            </a:r>
            <a:r>
              <a:rPr lang="en-US" sz="1800" dirty="0" smtClean="0">
                <a:latin typeface="Arial" panose="020B0604020202020204" pitchFamily="34" charset="0"/>
                <a:cs typeface="Arial" panose="020B0604020202020204" pitchFamily="34" charset="0"/>
              </a:rPr>
              <a:t>identifier</a:t>
            </a:r>
            <a:r>
              <a:rPr lang="en-US" sz="1800" dirty="0">
                <a:latin typeface="Arial" panose="020B0604020202020204" pitchFamily="34" charset="0"/>
                <a:cs typeface="Arial" panose="020B0604020202020204" pitchFamily="34" charset="0"/>
              </a:rPr>
              <a:t>. All keywords have </a:t>
            </a:r>
            <a:r>
              <a:rPr lang="en-US" sz="1800" dirty="0" smtClean="0">
                <a:solidFill>
                  <a:srgbClr val="CC66FF"/>
                </a:solidFill>
                <a:latin typeface="Arial" panose="020B0604020202020204" pitchFamily="34" charset="0"/>
                <a:cs typeface="Arial" panose="020B0604020202020204" pitchFamily="34" charset="0"/>
              </a:rPr>
              <a:t>fixed </a:t>
            </a:r>
            <a:r>
              <a:rPr lang="en-US" sz="1800" dirty="0">
                <a:solidFill>
                  <a:srgbClr val="CC66FF"/>
                </a:solidFill>
                <a:latin typeface="Arial" panose="020B0604020202020204" pitchFamily="34" charset="0"/>
                <a:cs typeface="Arial" panose="020B0604020202020204" pitchFamily="34" charset="0"/>
              </a:rPr>
              <a:t>meanings </a:t>
            </a:r>
            <a:r>
              <a:rPr lang="en-US" sz="1800" dirty="0">
                <a:latin typeface="Arial" panose="020B0604020202020204" pitchFamily="34" charset="0"/>
                <a:cs typeface="Arial" panose="020B0604020202020204" pitchFamily="34" charset="0"/>
              </a:rPr>
              <a:t>and these meanings </a:t>
            </a:r>
            <a:r>
              <a:rPr lang="en-US" sz="1800" dirty="0">
                <a:solidFill>
                  <a:srgbClr val="CC66FF"/>
                </a:solidFill>
                <a:latin typeface="Arial" panose="020B0604020202020204" pitchFamily="34" charset="0"/>
                <a:cs typeface="Arial" panose="020B0604020202020204" pitchFamily="34" charset="0"/>
              </a:rPr>
              <a:t>cannot be changed</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Keywords </a:t>
            </a:r>
            <a:r>
              <a:rPr lang="en-US" sz="1800" dirty="0">
                <a:latin typeface="Arial" panose="020B0604020202020204" pitchFamily="34" charset="0"/>
                <a:cs typeface="Arial" panose="020B0604020202020204" pitchFamily="34" charset="0"/>
              </a:rPr>
              <a:t>serve as </a:t>
            </a:r>
            <a:r>
              <a:rPr lang="en-US" sz="1800" dirty="0">
                <a:solidFill>
                  <a:srgbClr val="CC66FF"/>
                </a:solidFill>
                <a:latin typeface="Arial" panose="020B0604020202020204" pitchFamily="34" charset="0"/>
                <a:cs typeface="Arial" panose="020B0604020202020204" pitchFamily="34" charset="0"/>
              </a:rPr>
              <a:t>basic building blocks</a:t>
            </a:r>
            <a:r>
              <a:rPr lang="en-US" sz="1800" dirty="0">
                <a:latin typeface="Arial" panose="020B0604020202020204" pitchFamily="34" charset="0"/>
                <a:cs typeface="Arial" panose="020B0604020202020204" pitchFamily="34" charset="0"/>
              </a:rPr>
              <a:t> for program statements.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All keywords must be written in </a:t>
            </a:r>
            <a:r>
              <a:rPr lang="en-US" sz="1800" dirty="0">
                <a:solidFill>
                  <a:srgbClr val="CC66FF"/>
                </a:solidFill>
                <a:latin typeface="Arial" panose="020B0604020202020204" pitchFamily="34" charset="0"/>
                <a:cs typeface="Arial" panose="020B0604020202020204" pitchFamily="34" charset="0"/>
              </a:rPr>
              <a:t>lowercase</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Keywords cannot be used as normal identifiers names.</a:t>
            </a:r>
          </a:p>
          <a:p>
            <a:pPr algn="just">
              <a:lnSpc>
                <a:spcPct val="150000"/>
              </a:lnSpc>
            </a:pPr>
            <a:endParaRPr lang="en-US" sz="1800" dirty="0" smtClean="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smtClean="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smtClean="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                                           </a:t>
            </a:r>
          </a:p>
          <a:p>
            <a:pPr marL="0" indent="0" algn="just">
              <a:lnSpc>
                <a:spcPct val="15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Table : ANSI C Keywords</a:t>
            </a:r>
          </a:p>
          <a:p>
            <a:endParaRPr lang="en-IN" dirty="0"/>
          </a:p>
        </p:txBody>
      </p:sp>
      <p:pic>
        <p:nvPicPr>
          <p:cNvPr id="4" name="Picture 3"/>
          <p:cNvPicPr>
            <a:picLocks noChangeAspect="1"/>
          </p:cNvPicPr>
          <p:nvPr/>
        </p:nvPicPr>
        <p:blipFill>
          <a:blip r:embed="rId2"/>
          <a:stretch>
            <a:fillRect/>
          </a:stretch>
        </p:blipFill>
        <p:spPr>
          <a:xfrm>
            <a:off x="1088605" y="2971797"/>
            <a:ext cx="10014789" cy="3294530"/>
          </a:xfrm>
          <a:prstGeom prst="rect">
            <a:avLst/>
          </a:prstGeom>
        </p:spPr>
      </p:pic>
    </p:spTree>
    <p:extLst>
      <p:ext uri="{BB962C8B-B14F-4D97-AF65-F5344CB8AC3E}">
        <p14:creationId xmlns:p14="http://schemas.microsoft.com/office/powerpoint/2010/main" val="191994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024"/>
            <a:ext cx="10515600" cy="618565"/>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Identifiers</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97541"/>
            <a:ext cx="12192000" cy="6360459"/>
          </a:xfrm>
        </p:spPr>
        <p:txBody>
          <a:bodyPr>
            <a:noAutofit/>
          </a:bodyPr>
          <a:lstStyle/>
          <a:p>
            <a:pPr>
              <a:lnSpc>
                <a:spcPct val="150000"/>
              </a:lnSpc>
            </a:pPr>
            <a:r>
              <a:rPr lang="en-US" sz="1800" dirty="0" smtClean="0">
                <a:latin typeface="Arial" panose="020B0604020202020204" pitchFamily="34" charset="0"/>
                <a:cs typeface="Arial" panose="020B0604020202020204" pitchFamily="34" charset="0"/>
              </a:rPr>
              <a:t>Identifiers </a:t>
            </a:r>
            <a:r>
              <a:rPr lang="en-US" sz="1800" dirty="0">
                <a:latin typeface="Arial" panose="020B0604020202020204" pitchFamily="34" charset="0"/>
                <a:cs typeface="Arial" panose="020B0604020202020204" pitchFamily="34" charset="0"/>
              </a:rPr>
              <a:t>refer to the </a:t>
            </a:r>
            <a:r>
              <a:rPr lang="en-US" sz="1800" dirty="0">
                <a:solidFill>
                  <a:srgbClr val="CC66FF"/>
                </a:solidFill>
                <a:latin typeface="Arial" panose="020B0604020202020204" pitchFamily="34" charset="0"/>
                <a:cs typeface="Arial" panose="020B0604020202020204" pitchFamily="34" charset="0"/>
              </a:rPr>
              <a:t>names of variables, functions and arrays</a:t>
            </a:r>
            <a:r>
              <a:rPr lang="en-US" sz="1800" dirty="0">
                <a:latin typeface="Arial" panose="020B0604020202020204" pitchFamily="34" charset="0"/>
                <a:cs typeface="Arial" panose="020B0604020202020204" pitchFamily="34" charset="0"/>
              </a:rPr>
              <a:t>. These are </a:t>
            </a:r>
            <a:r>
              <a:rPr lang="en-US" sz="1800" dirty="0" smtClean="0">
                <a:latin typeface="Arial" panose="020B0604020202020204" pitchFamily="34" charset="0"/>
                <a:cs typeface="Arial" panose="020B0604020202020204" pitchFamily="34" charset="0"/>
              </a:rPr>
              <a:t>user-defined </a:t>
            </a:r>
            <a:r>
              <a:rPr lang="en-US" sz="1800" dirty="0">
                <a:latin typeface="Arial" panose="020B0604020202020204" pitchFamily="34" charset="0"/>
                <a:cs typeface="Arial" panose="020B0604020202020204" pitchFamily="34" charset="0"/>
              </a:rPr>
              <a:t>names and consist of a sequence of letters and digits, with a letter as a </a:t>
            </a:r>
            <a:r>
              <a:rPr lang="en-US" sz="1800" dirty="0" smtClean="0">
                <a:latin typeface="Arial" panose="020B0604020202020204" pitchFamily="34" charset="0"/>
                <a:cs typeface="Arial" panose="020B0604020202020204" pitchFamily="34" charset="0"/>
              </a:rPr>
              <a:t>first </a:t>
            </a:r>
            <a:r>
              <a:rPr lang="en-US" sz="1800" dirty="0">
                <a:latin typeface="Arial" panose="020B0604020202020204" pitchFamily="34" charset="0"/>
                <a:cs typeface="Arial" panose="020B0604020202020204" pitchFamily="34" charset="0"/>
              </a:rPr>
              <a:t>character</a:t>
            </a:r>
            <a:r>
              <a:rPr lang="en-US" sz="1800" dirty="0" smtClean="0">
                <a:latin typeface="Arial" panose="020B0604020202020204" pitchFamily="34" charset="0"/>
                <a:cs typeface="Arial" panose="020B0604020202020204" pitchFamily="34" charset="0"/>
              </a:rPr>
              <a:t>.</a:t>
            </a:r>
          </a:p>
          <a:p>
            <a:pPr>
              <a:lnSpc>
                <a:spcPct val="150000"/>
              </a:lnSpc>
            </a:pPr>
            <a:r>
              <a:rPr lang="en-US" sz="1800" dirty="0">
                <a:solidFill>
                  <a:srgbClr val="CC66FF"/>
                </a:solidFill>
                <a:latin typeface="Arial" panose="020B0604020202020204" pitchFamily="34" charset="0"/>
                <a:cs typeface="Arial" panose="020B0604020202020204" pitchFamily="34" charset="0"/>
              </a:rPr>
              <a:t>Both uppercase and lowercase </a:t>
            </a:r>
            <a:r>
              <a:rPr lang="en-US" sz="1800" dirty="0">
                <a:latin typeface="Arial" panose="020B0604020202020204" pitchFamily="34" charset="0"/>
                <a:cs typeface="Arial" panose="020B0604020202020204" pitchFamily="34" charset="0"/>
              </a:rPr>
              <a:t>letters are </a:t>
            </a:r>
            <a:r>
              <a:rPr lang="en-US" sz="1800" dirty="0" smtClean="0">
                <a:latin typeface="Arial" panose="020B0604020202020204" pitchFamily="34" charset="0"/>
                <a:cs typeface="Arial" panose="020B0604020202020204" pitchFamily="34" charset="0"/>
              </a:rPr>
              <a:t>permitted.</a:t>
            </a:r>
          </a:p>
          <a:p>
            <a:pPr>
              <a:lnSpc>
                <a:spcPct val="150000"/>
              </a:lnSpc>
            </a:pPr>
            <a:r>
              <a:rPr lang="en-US" sz="1800" dirty="0">
                <a:latin typeface="Arial" panose="020B0604020202020204" pitchFamily="34" charset="0"/>
                <a:cs typeface="Arial" panose="020B0604020202020204" pitchFamily="34" charset="0"/>
              </a:rPr>
              <a:t>The </a:t>
            </a:r>
            <a:r>
              <a:rPr lang="en-US" sz="1800" dirty="0">
                <a:solidFill>
                  <a:srgbClr val="CC66FF"/>
                </a:solidFill>
                <a:latin typeface="Arial" panose="020B0604020202020204" pitchFamily="34" charset="0"/>
                <a:cs typeface="Arial" panose="020B0604020202020204" pitchFamily="34" charset="0"/>
              </a:rPr>
              <a:t>underscore character </a:t>
            </a:r>
            <a:r>
              <a:rPr lang="en-US" sz="1800" dirty="0">
                <a:latin typeface="Arial" panose="020B0604020202020204" pitchFamily="34" charset="0"/>
                <a:cs typeface="Arial" panose="020B0604020202020204" pitchFamily="34" charset="0"/>
              </a:rPr>
              <a:t>is also permitted in </a:t>
            </a:r>
            <a:r>
              <a:rPr lang="en-US" sz="1800" dirty="0" smtClean="0">
                <a:latin typeface="Arial" panose="020B0604020202020204" pitchFamily="34" charset="0"/>
                <a:cs typeface="Arial" panose="020B0604020202020204" pitchFamily="34" charset="0"/>
              </a:rPr>
              <a:t>identifiers.</a:t>
            </a:r>
          </a:p>
          <a:p>
            <a:pPr marL="0" indent="0">
              <a:lnSpc>
                <a:spcPct val="150000"/>
              </a:lnSpc>
              <a:buNone/>
            </a:pPr>
            <a:r>
              <a:rPr lang="en-US" sz="1800" b="1" dirty="0">
                <a:solidFill>
                  <a:srgbClr val="002060"/>
                </a:solidFill>
                <a:latin typeface="Arial" panose="020B0604020202020204" pitchFamily="34" charset="0"/>
                <a:cs typeface="Arial" panose="020B0604020202020204" pitchFamily="34" charset="0"/>
              </a:rPr>
              <a:t>Rules for </a:t>
            </a:r>
            <a:r>
              <a:rPr lang="en-US" sz="1800" b="1" dirty="0" smtClean="0">
                <a:solidFill>
                  <a:srgbClr val="002060"/>
                </a:solidFill>
                <a:latin typeface="Arial" panose="020B0604020202020204" pitchFamily="34" charset="0"/>
                <a:cs typeface="Arial" panose="020B0604020202020204" pitchFamily="34" charset="0"/>
              </a:rPr>
              <a:t>Identifiers </a:t>
            </a:r>
          </a:p>
          <a:p>
            <a:pPr marL="0" indent="0">
              <a:lnSpc>
                <a:spcPct val="150000"/>
              </a:lnSpc>
              <a:buNone/>
            </a:pPr>
            <a:r>
              <a:rPr lang="en-US" sz="1800" dirty="0" smtClean="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First character must be an alphabet (or underscore). </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Must consist of only letters, digits or underscore. </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3. </a:t>
            </a:r>
            <a:r>
              <a:rPr lang="en-US" sz="1800" dirty="0">
                <a:latin typeface="Arial" panose="020B0604020202020204" pitchFamily="34" charset="0"/>
                <a:cs typeface="Arial" panose="020B0604020202020204" pitchFamily="34" charset="0"/>
              </a:rPr>
              <a:t>Cannot use a keyword</a:t>
            </a: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smtClean="0">
                <a:latin typeface="Arial" panose="020B0604020202020204" pitchFamily="34" charset="0"/>
                <a:cs typeface="Arial" panose="020B0604020202020204" pitchFamily="34" charset="0"/>
              </a:rPr>
              <a:t>4. Must </a:t>
            </a:r>
            <a:r>
              <a:rPr lang="en-US" sz="1800" dirty="0">
                <a:latin typeface="Arial" panose="020B0604020202020204" pitchFamily="34" charset="0"/>
                <a:cs typeface="Arial" panose="020B0604020202020204" pitchFamily="34" charset="0"/>
              </a:rPr>
              <a:t>not contain white </a:t>
            </a:r>
            <a:r>
              <a:rPr lang="en-US" sz="1800" dirty="0" smtClean="0">
                <a:latin typeface="Arial" panose="020B0604020202020204" pitchFamily="34" charset="0"/>
                <a:cs typeface="Arial" panose="020B0604020202020204" pitchFamily="34" charset="0"/>
              </a:rPr>
              <a:t>space</a:t>
            </a:r>
          </a:p>
          <a:p>
            <a:pPr marL="0" indent="0">
              <a:lnSpc>
                <a:spcPct val="150000"/>
              </a:lnSpc>
              <a:buNone/>
            </a:pPr>
            <a:r>
              <a:rPr lang="en-US" sz="1800" b="1" dirty="0" smtClean="0">
                <a:solidFill>
                  <a:srgbClr val="002060"/>
                </a:solidFill>
                <a:latin typeface="Arial" panose="020B0604020202020204" pitchFamily="34" charset="0"/>
                <a:cs typeface="Arial" panose="020B0604020202020204" pitchFamily="34" charset="0"/>
              </a:rPr>
              <a:t>Example : </a:t>
            </a:r>
          </a:p>
          <a:p>
            <a:pPr marL="0" indent="0">
              <a:lnSpc>
                <a:spcPct val="100000"/>
              </a:lnSpc>
              <a:buNone/>
            </a:pPr>
            <a:r>
              <a:rPr lang="en-US" sz="1800" dirty="0" err="1">
                <a:latin typeface="Arial" panose="020B0604020202020204" pitchFamily="34" charset="0"/>
                <a:cs typeface="Arial" panose="020B0604020202020204" pitchFamily="34" charset="0"/>
              </a:rPr>
              <a:t>i</a:t>
            </a:r>
            <a:r>
              <a:rPr lang="en-US" sz="1800" dirty="0" err="1" smtClean="0">
                <a:latin typeface="Arial" panose="020B0604020202020204" pitchFamily="34" charset="0"/>
                <a:cs typeface="Arial" panose="020B0604020202020204" pitchFamily="34" charset="0"/>
              </a:rPr>
              <a:t>nt</a:t>
            </a:r>
            <a:r>
              <a:rPr lang="en-US" sz="1800" dirty="0" smtClean="0">
                <a:latin typeface="Arial" panose="020B0604020202020204" pitchFamily="34" charset="0"/>
                <a:cs typeface="Arial" panose="020B0604020202020204" pitchFamily="34" charset="0"/>
              </a:rPr>
              <a:t> </a:t>
            </a:r>
            <a:r>
              <a:rPr lang="en-US" sz="1800" dirty="0" err="1" smtClean="0">
                <a:solidFill>
                  <a:srgbClr val="CC66FF"/>
                </a:solidFill>
                <a:latin typeface="Arial" panose="020B0604020202020204" pitchFamily="34" charset="0"/>
                <a:cs typeface="Arial" panose="020B0604020202020204" pitchFamily="34" charset="0"/>
              </a:rPr>
              <a:t>num</a:t>
            </a:r>
            <a:r>
              <a:rPr lang="en-US" sz="1800" dirty="0" smtClean="0">
                <a:latin typeface="Arial" panose="020B0604020202020204" pitchFamily="34" charset="0"/>
                <a:cs typeface="Arial" panose="020B0604020202020204" pitchFamily="34" charset="0"/>
              </a:rPr>
              <a:t>;</a:t>
            </a:r>
          </a:p>
          <a:p>
            <a:pPr marL="0" indent="0">
              <a:lnSpc>
                <a:spcPct val="100000"/>
              </a:lnSpc>
              <a:buNone/>
            </a:pPr>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har </a:t>
            </a:r>
            <a:r>
              <a:rPr lang="en-US" sz="1800" dirty="0" smtClean="0">
                <a:solidFill>
                  <a:srgbClr val="CC66FF"/>
                </a:solidFill>
                <a:latin typeface="Arial" panose="020B0604020202020204" pitchFamily="34" charset="0"/>
                <a:cs typeface="Arial" panose="020B0604020202020204" pitchFamily="34" charset="0"/>
              </a:rPr>
              <a:t>name</a:t>
            </a:r>
            <a:r>
              <a:rPr lang="en-US" sz="1800" dirty="0" smtClean="0">
                <a:latin typeface="Arial" panose="020B0604020202020204" pitchFamily="34" charset="0"/>
                <a:cs typeface="Arial" panose="020B0604020202020204" pitchFamily="34" charset="0"/>
              </a:rPr>
              <a:t>;</a:t>
            </a:r>
          </a:p>
          <a:p>
            <a:pPr marL="0" indent="0">
              <a:lnSpc>
                <a:spcPct val="100000"/>
              </a:lnSpc>
              <a:buNone/>
            </a:pPr>
            <a:r>
              <a:rPr lang="en-US" sz="1800" dirty="0" smtClean="0">
                <a:solidFill>
                  <a:srgbClr val="CC66FF"/>
                </a:solidFill>
                <a:latin typeface="Arial" panose="020B0604020202020204" pitchFamily="34" charset="0"/>
                <a:cs typeface="Arial" panose="020B0604020202020204" pitchFamily="34" charset="0"/>
              </a:rPr>
              <a:t>Sum</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 where </a:t>
            </a:r>
            <a:r>
              <a:rPr lang="en-US" sz="1800" dirty="0" err="1" smtClean="0">
                <a:latin typeface="Arial" panose="020B0604020202020204" pitchFamily="34" charset="0"/>
                <a:cs typeface="Arial" panose="020B0604020202020204" pitchFamily="34" charset="0"/>
              </a:rPr>
              <a:t>num</a:t>
            </a:r>
            <a:r>
              <a:rPr lang="en-US" sz="1800" dirty="0" smtClean="0">
                <a:latin typeface="Arial" panose="020B0604020202020204" pitchFamily="34" charset="0"/>
                <a:cs typeface="Arial" panose="020B0604020202020204" pitchFamily="34" charset="0"/>
              </a:rPr>
              <a:t> and name, sum are identifier names.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323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9957"/>
          </a:xfrm>
        </p:spPr>
        <p:txBody>
          <a:bodyPr>
            <a:normAutofit/>
          </a:bodyPr>
          <a:lstStyle/>
          <a:p>
            <a:pPr algn="ctr"/>
            <a:r>
              <a:rPr lang="en-US" sz="3600" dirty="0" smtClean="0">
                <a:solidFill>
                  <a:schemeClr val="accent5">
                    <a:lumMod val="75000"/>
                  </a:schemeClr>
                </a:solidFill>
                <a:latin typeface="Arial" panose="020B0604020202020204" pitchFamily="34" charset="0"/>
                <a:cs typeface="Arial" panose="020B0604020202020204" pitchFamily="34" charset="0"/>
              </a:rPr>
              <a:t>Constants</a:t>
            </a:r>
            <a:endParaRPr lang="en-IN" sz="3600" dirty="0">
              <a:solidFill>
                <a:schemeClr val="accent5">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629957"/>
            <a:ext cx="12192000" cy="6228043"/>
          </a:xfrm>
        </p:spPr>
        <p:txBody>
          <a:bodyPr/>
          <a:lstStyle/>
          <a:p>
            <a:pPr algn="just">
              <a:lnSpc>
                <a:spcPct val="150000"/>
              </a:lnSpc>
            </a:pPr>
            <a:r>
              <a:rPr lang="en-US" sz="1800" dirty="0">
                <a:latin typeface="Arial" panose="020B0604020202020204" pitchFamily="34" charset="0"/>
                <a:cs typeface="Arial" panose="020B0604020202020204" pitchFamily="34" charset="0"/>
              </a:rPr>
              <a:t>Constants in C refer to </a:t>
            </a:r>
            <a:r>
              <a:rPr lang="en-US" sz="1800" dirty="0" smtClean="0">
                <a:solidFill>
                  <a:srgbClr val="CC66FF"/>
                </a:solidFill>
                <a:latin typeface="Arial" panose="020B0604020202020204" pitchFamily="34" charset="0"/>
                <a:cs typeface="Arial" panose="020B0604020202020204" pitchFamily="34" charset="0"/>
              </a:rPr>
              <a:t>fixed </a:t>
            </a:r>
            <a:r>
              <a:rPr lang="en-US" sz="1800" dirty="0">
                <a:solidFill>
                  <a:srgbClr val="CC66FF"/>
                </a:solidFill>
                <a:latin typeface="Arial" panose="020B0604020202020204" pitchFamily="34" charset="0"/>
                <a:cs typeface="Arial" panose="020B0604020202020204" pitchFamily="34" charset="0"/>
              </a:rPr>
              <a:t>values </a:t>
            </a:r>
            <a:r>
              <a:rPr lang="en-US" sz="1800" dirty="0">
                <a:latin typeface="Arial" panose="020B0604020202020204" pitchFamily="34" charset="0"/>
                <a:cs typeface="Arial" panose="020B0604020202020204" pitchFamily="34" charset="0"/>
              </a:rPr>
              <a:t>that do not change during the execution of a program</a:t>
            </a:r>
            <a:r>
              <a:rPr lang="en-US" sz="1800" dirty="0" smtClean="0">
                <a:latin typeface="Arial" panose="020B0604020202020204" pitchFamily="34" charset="0"/>
                <a:cs typeface="Arial" panose="020B0604020202020204" pitchFamily="34" charset="0"/>
              </a:rPr>
              <a:t>.</a:t>
            </a:r>
          </a:p>
          <a:p>
            <a:pPr algn="just">
              <a:lnSpc>
                <a:spcPct val="150000"/>
              </a:lnSpc>
            </a:pPr>
            <a:r>
              <a:rPr lang="en-US" sz="1800" dirty="0" smtClean="0">
                <a:latin typeface="Arial" panose="020B0604020202020204" pitchFamily="34" charset="0"/>
                <a:cs typeface="Arial" panose="020B0604020202020204" pitchFamily="34" charset="0"/>
              </a:rPr>
              <a:t>C </a:t>
            </a:r>
            <a:r>
              <a:rPr lang="en-US" sz="1800" dirty="0">
                <a:latin typeface="Arial" panose="020B0604020202020204" pitchFamily="34" charset="0"/>
                <a:cs typeface="Arial" panose="020B0604020202020204" pitchFamily="34" charset="0"/>
              </a:rPr>
              <a:t>supports several types of constants as illustrated in </a:t>
            </a:r>
            <a:r>
              <a:rPr lang="en-US" sz="1800" dirty="0" smtClean="0">
                <a:latin typeface="Arial" panose="020B0604020202020204" pitchFamily="34" charset="0"/>
                <a:cs typeface="Arial" panose="020B0604020202020204" pitchFamily="34" charset="0"/>
              </a:rPr>
              <a:t>Figure.</a:t>
            </a: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Figure : Constants</a:t>
            </a:r>
            <a:endParaRPr lang="en-US" sz="1600" b="1"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grpSp>
        <p:nvGrpSpPr>
          <p:cNvPr id="14" name="Group 13"/>
          <p:cNvGrpSpPr/>
          <p:nvPr/>
        </p:nvGrpSpPr>
        <p:grpSpPr>
          <a:xfrm>
            <a:off x="1976721" y="2272552"/>
            <a:ext cx="7490009" cy="3104661"/>
            <a:chOff x="1976721" y="2272552"/>
            <a:chExt cx="7490009" cy="3104661"/>
          </a:xfrm>
        </p:grpSpPr>
        <p:cxnSp>
          <p:nvCxnSpPr>
            <p:cNvPr id="26" name="Straight Connector 25"/>
            <p:cNvCxnSpPr/>
            <p:nvPr/>
          </p:nvCxnSpPr>
          <p:spPr>
            <a:xfrm>
              <a:off x="3774141" y="4071795"/>
              <a:ext cx="0" cy="26445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713681" y="4381682"/>
              <a:ext cx="1" cy="34840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818528" y="2272552"/>
              <a:ext cx="1586753" cy="591671"/>
            </a:xfrm>
            <a:prstGeom prst="roundRect">
              <a:avLst/>
            </a:prstGeom>
            <a:gradFill>
              <a:gsLst>
                <a:gs pos="0">
                  <a:srgbClr val="DAA2BE"/>
                </a:gs>
                <a:gs pos="50000">
                  <a:schemeClr val="accent6">
                    <a:lumMod val="105000"/>
                    <a:satMod val="103000"/>
                    <a:tint val="73000"/>
                  </a:schemeClr>
                </a:gs>
                <a:gs pos="100000">
                  <a:schemeClr val="accent6">
                    <a:lumMod val="105000"/>
                    <a:satMod val="109000"/>
                    <a:tint val="81000"/>
                  </a:schemeClr>
                </a:gs>
              </a:gsLst>
              <a:lin ang="5400000" scaled="0"/>
            </a:gradFill>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Constants</a:t>
              </a:r>
              <a:endParaRPr lang="en-IN" sz="1600" dirty="0">
                <a:latin typeface="Arial" panose="020B0604020202020204" pitchFamily="34" charset="0"/>
                <a:cs typeface="Arial" panose="020B0604020202020204" pitchFamily="34" charset="0"/>
              </a:endParaRPr>
            </a:p>
          </p:txBody>
        </p:sp>
        <p:sp>
          <p:nvSpPr>
            <p:cNvPr id="5" name="Rounded Rectangle 4"/>
            <p:cNvSpPr/>
            <p:nvPr/>
          </p:nvSpPr>
          <p:spPr>
            <a:xfrm>
              <a:off x="6741456" y="3448142"/>
              <a:ext cx="1586753" cy="591671"/>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Character Constants</a:t>
              </a:r>
              <a:endParaRPr lang="en-IN" sz="1600" dirty="0">
                <a:latin typeface="Arial" panose="020B0604020202020204" pitchFamily="34" charset="0"/>
                <a:cs typeface="Arial" panose="020B0604020202020204" pitchFamily="34" charset="0"/>
              </a:endParaRPr>
            </a:p>
          </p:txBody>
        </p:sp>
        <p:sp>
          <p:nvSpPr>
            <p:cNvPr id="6" name="Rounded Rectangle 5"/>
            <p:cNvSpPr/>
            <p:nvPr/>
          </p:nvSpPr>
          <p:spPr>
            <a:xfrm>
              <a:off x="3074894" y="3448142"/>
              <a:ext cx="1586753" cy="591671"/>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perspectiveFront"/>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Numeric Constants</a:t>
              </a:r>
              <a:endParaRPr lang="en-IN" sz="1600" dirty="0">
                <a:latin typeface="Arial" panose="020B0604020202020204" pitchFamily="34" charset="0"/>
                <a:cs typeface="Arial" panose="020B0604020202020204" pitchFamily="34" charset="0"/>
              </a:endParaRPr>
            </a:p>
          </p:txBody>
        </p:sp>
        <p:sp>
          <p:nvSpPr>
            <p:cNvPr id="7" name="Rounded Rectangle 6"/>
            <p:cNvSpPr/>
            <p:nvPr/>
          </p:nvSpPr>
          <p:spPr>
            <a:xfrm>
              <a:off x="1976721" y="4703196"/>
              <a:ext cx="1586753" cy="591671"/>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Integer Constant</a:t>
              </a:r>
              <a:endParaRPr lang="en-IN" sz="1600" dirty="0">
                <a:latin typeface="Arial" panose="020B0604020202020204" pitchFamily="34" charset="0"/>
                <a:cs typeface="Arial" panose="020B0604020202020204" pitchFamily="34" charset="0"/>
              </a:endParaRPr>
            </a:p>
          </p:txBody>
        </p:sp>
        <p:sp>
          <p:nvSpPr>
            <p:cNvPr id="8" name="Rounded Rectangle 7"/>
            <p:cNvSpPr/>
            <p:nvPr/>
          </p:nvSpPr>
          <p:spPr>
            <a:xfrm>
              <a:off x="3971362" y="4721126"/>
              <a:ext cx="1586753" cy="591671"/>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Real Constant</a:t>
              </a:r>
              <a:endParaRPr lang="en-IN" sz="1600" dirty="0">
                <a:latin typeface="Arial" panose="020B0604020202020204" pitchFamily="34" charset="0"/>
                <a:cs typeface="Arial" panose="020B0604020202020204" pitchFamily="34" charset="0"/>
              </a:endParaRPr>
            </a:p>
          </p:txBody>
        </p:sp>
        <p:sp>
          <p:nvSpPr>
            <p:cNvPr id="9" name="Rounded Rectangle 8"/>
            <p:cNvSpPr/>
            <p:nvPr/>
          </p:nvSpPr>
          <p:spPr>
            <a:xfrm>
              <a:off x="5943595" y="4745176"/>
              <a:ext cx="1586753" cy="632037"/>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Single characters constants</a:t>
              </a:r>
              <a:endParaRPr lang="en-IN" sz="1600" dirty="0">
                <a:latin typeface="Arial" panose="020B0604020202020204" pitchFamily="34" charset="0"/>
                <a:cs typeface="Arial" panose="020B0604020202020204" pitchFamily="34" charset="0"/>
              </a:endParaRPr>
            </a:p>
          </p:txBody>
        </p:sp>
        <p:sp>
          <p:nvSpPr>
            <p:cNvPr id="10" name="Rounded Rectangle 9"/>
            <p:cNvSpPr/>
            <p:nvPr/>
          </p:nvSpPr>
          <p:spPr>
            <a:xfrm>
              <a:off x="7879977" y="4756989"/>
              <a:ext cx="1586753" cy="591671"/>
            </a:xfrm>
            <a:prstGeom prst="roundRect">
              <a:avLst/>
            </a:prstGeom>
            <a:solidFill>
              <a:schemeClr val="accent2">
                <a:lumMod val="40000"/>
                <a:lumOff val="60000"/>
              </a:schemeClr>
            </a:solidFill>
            <a:ln>
              <a:noFill/>
            </a:ln>
            <a:effectLst>
              <a:glow rad="228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String Constants</a:t>
              </a:r>
              <a:endParaRPr lang="en-IN" sz="1600" dirty="0">
                <a:latin typeface="Arial" panose="020B0604020202020204" pitchFamily="34" charset="0"/>
                <a:cs typeface="Arial" panose="020B0604020202020204" pitchFamily="34" charset="0"/>
              </a:endParaRPr>
            </a:p>
          </p:txBody>
        </p:sp>
        <p:cxnSp>
          <p:nvCxnSpPr>
            <p:cNvPr id="11" name="Straight Connector 10"/>
            <p:cNvCxnSpPr/>
            <p:nvPr/>
          </p:nvCxnSpPr>
          <p:spPr>
            <a:xfrm>
              <a:off x="5558115" y="2864223"/>
              <a:ext cx="0" cy="28238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92071" y="3146612"/>
              <a:ext cx="3738277" cy="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87586" y="3151701"/>
              <a:ext cx="4485" cy="23756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30348" y="3142947"/>
              <a:ext cx="4485" cy="23756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37330" y="4341342"/>
              <a:ext cx="187362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10952" y="4354789"/>
              <a:ext cx="1" cy="34840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37329" y="4354794"/>
              <a:ext cx="1" cy="34840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19040" y="4383322"/>
              <a:ext cx="1" cy="34840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719040" y="4383322"/>
              <a:ext cx="1994641"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61729" y="4044901"/>
              <a:ext cx="1" cy="34840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32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84094"/>
          </a:xfrm>
        </p:spPr>
        <p:txBody>
          <a:bodyPr>
            <a:noAutofit/>
          </a:bodyPr>
          <a:lstStyle/>
          <a:p>
            <a:pPr algn="ctr"/>
            <a:r>
              <a:rPr lang="en-US" sz="3600" dirty="0" smtClean="0">
                <a:latin typeface="Arial" panose="020B0604020202020204" pitchFamily="34" charset="0"/>
                <a:cs typeface="Arial" panose="020B0604020202020204" pitchFamily="34" charset="0"/>
              </a:rPr>
              <a:t>History of C</a:t>
            </a:r>
            <a:endParaRPr lang="en-IN" sz="3600"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3778107"/>
              </p:ext>
            </p:extLst>
          </p:nvPr>
        </p:nvGraphicFramePr>
        <p:xfrm>
          <a:off x="100011" y="484094"/>
          <a:ext cx="11253789" cy="6818434"/>
        </p:xfrm>
        <a:graphic>
          <a:graphicData uri="http://schemas.openxmlformats.org/drawingml/2006/table">
            <a:tbl>
              <a:tblPr firstRow="1" bandRow="1">
                <a:tableStyleId>{5C22544A-7EE6-4342-B048-85BDC9FD1C3A}</a:tableStyleId>
              </a:tblPr>
              <a:tblGrid>
                <a:gridCol w="1314450"/>
                <a:gridCol w="4312445"/>
                <a:gridCol w="2813447"/>
                <a:gridCol w="2813447"/>
              </a:tblGrid>
              <a:tr h="661474">
                <a:tc>
                  <a:txBody>
                    <a:bodyPr/>
                    <a:lstStyle/>
                    <a:p>
                      <a:pPr algn="ctr"/>
                      <a:r>
                        <a:rPr lang="en-US" sz="2400" dirty="0" err="1" smtClean="0"/>
                        <a:t>S.No</a:t>
                      </a:r>
                      <a:endParaRPr lang="en-IN" sz="2400" dirty="0"/>
                    </a:p>
                  </a:txBody>
                  <a:tcPr/>
                </a:tc>
                <a:tc>
                  <a:txBody>
                    <a:bodyPr/>
                    <a:lstStyle/>
                    <a:p>
                      <a:pPr algn="ctr"/>
                      <a:r>
                        <a:rPr lang="en-US" sz="2400" dirty="0" smtClean="0"/>
                        <a:t>Language </a:t>
                      </a:r>
                      <a:endParaRPr lang="en-IN" sz="2400" dirty="0"/>
                    </a:p>
                  </a:txBody>
                  <a:tcPr/>
                </a:tc>
                <a:tc>
                  <a:txBody>
                    <a:bodyPr/>
                    <a:lstStyle/>
                    <a:p>
                      <a:pPr algn="ctr"/>
                      <a:r>
                        <a:rPr lang="en-US" sz="2400" dirty="0" smtClean="0"/>
                        <a:t>Year</a:t>
                      </a:r>
                      <a:endParaRPr lang="en-IN" sz="2400" dirty="0"/>
                    </a:p>
                  </a:txBody>
                  <a:tcPr/>
                </a:tc>
                <a:tc>
                  <a:txBody>
                    <a:bodyPr/>
                    <a:lstStyle/>
                    <a:p>
                      <a:pPr algn="ctr"/>
                      <a:r>
                        <a:rPr lang="en-US" sz="2400" dirty="0" smtClean="0"/>
                        <a:t>Developed by</a:t>
                      </a:r>
                      <a:endParaRPr lang="en-IN" sz="2400" dirty="0"/>
                    </a:p>
                  </a:txBody>
                  <a:tcPr/>
                </a:tc>
              </a:tr>
              <a:tr h="360994">
                <a:tc>
                  <a:txBody>
                    <a:bodyPr/>
                    <a:lstStyle/>
                    <a:p>
                      <a:pPr algn="ctr"/>
                      <a:r>
                        <a:rPr lang="en-US" dirty="0" smtClean="0"/>
                        <a:t>1</a:t>
                      </a:r>
                      <a:endParaRPr lang="en-IN" dirty="0"/>
                    </a:p>
                  </a:txBody>
                  <a:tcPr/>
                </a:tc>
                <a:tc>
                  <a:txBody>
                    <a:bodyPr/>
                    <a:lstStyle/>
                    <a:p>
                      <a:pPr algn="l" fontAlgn="t"/>
                      <a:r>
                        <a:rPr lang="en-IN" dirty="0" err="1">
                          <a:solidFill>
                            <a:srgbClr val="000000"/>
                          </a:solidFill>
                          <a:effectLst/>
                          <a:latin typeface="verdana" panose="020B0604030504040204" pitchFamily="34" charset="0"/>
                        </a:rPr>
                        <a:t>Algol</a:t>
                      </a:r>
                      <a:endParaRPr lang="en-IN" dirty="0">
                        <a:solidFill>
                          <a:srgbClr val="000000"/>
                        </a:solidFill>
                        <a:effectLst/>
                        <a:latin typeface="verdana" panose="020B0604030504040204" pitchFamily="34" charset="0"/>
                      </a:endParaRPr>
                    </a:p>
                  </a:txBody>
                  <a:tcPr marL="76200" marR="76200" marT="76200" marB="76200"/>
                </a:tc>
                <a:tc>
                  <a:txBody>
                    <a:bodyPr/>
                    <a:lstStyle/>
                    <a:p>
                      <a:pPr algn="l" fontAlgn="t"/>
                      <a:r>
                        <a:rPr lang="en-IN">
                          <a:solidFill>
                            <a:srgbClr val="000000"/>
                          </a:solidFill>
                          <a:effectLst/>
                          <a:latin typeface="verdana" panose="020B0604030504040204" pitchFamily="34" charset="0"/>
                        </a:rPr>
                        <a:t>1960</a:t>
                      </a:r>
                    </a:p>
                  </a:txBody>
                  <a:tcPr marL="76200" marR="76200" marT="76200" marB="76200"/>
                </a:tc>
                <a:tc>
                  <a:txBody>
                    <a:bodyPr/>
                    <a:lstStyle/>
                    <a:p>
                      <a:pPr algn="l" fontAlgn="t"/>
                      <a:r>
                        <a:rPr lang="en-IN" dirty="0">
                          <a:solidFill>
                            <a:srgbClr val="000000"/>
                          </a:solidFill>
                          <a:effectLst/>
                          <a:latin typeface="verdana" panose="020B0604030504040204" pitchFamily="34" charset="0"/>
                        </a:rPr>
                        <a:t>International </a:t>
                      </a:r>
                      <a:r>
                        <a:rPr lang="en-IN" dirty="0" smtClean="0">
                          <a:solidFill>
                            <a:srgbClr val="000000"/>
                          </a:solidFill>
                          <a:effectLst/>
                          <a:latin typeface="verdana" panose="020B0604030504040204" pitchFamily="34" charset="0"/>
                        </a:rPr>
                        <a:t>Group</a:t>
                      </a:r>
                    </a:p>
                    <a:p>
                      <a:pPr algn="l" fontAlgn="t"/>
                      <a:endParaRPr lang="en-IN" dirty="0">
                        <a:solidFill>
                          <a:srgbClr val="000000"/>
                        </a:solidFill>
                        <a:effectLst/>
                        <a:latin typeface="verdana" panose="020B0604030504040204" pitchFamily="34" charset="0"/>
                      </a:endParaRPr>
                    </a:p>
                  </a:txBody>
                  <a:tcPr marL="76200" marR="76200" marT="76200" marB="76200"/>
                </a:tc>
              </a:tr>
              <a:tr h="360994">
                <a:tc>
                  <a:txBody>
                    <a:bodyPr/>
                    <a:lstStyle/>
                    <a:p>
                      <a:pPr algn="ctr"/>
                      <a:r>
                        <a:rPr lang="en-US" dirty="0" smtClean="0"/>
                        <a:t>2</a:t>
                      </a:r>
                      <a:endParaRPr lang="en-IN" dirty="0"/>
                    </a:p>
                  </a:txBody>
                  <a:tcPr/>
                </a:tc>
                <a:tc>
                  <a:txBody>
                    <a:bodyPr/>
                    <a:lstStyle/>
                    <a:p>
                      <a:pPr algn="l" fontAlgn="t"/>
                      <a:r>
                        <a:rPr lang="en-IN" dirty="0">
                          <a:solidFill>
                            <a:srgbClr val="000000"/>
                          </a:solidFill>
                          <a:effectLst/>
                          <a:latin typeface="verdana" panose="020B0604030504040204" pitchFamily="34" charset="0"/>
                        </a:rPr>
                        <a:t>BCPL</a:t>
                      </a:r>
                    </a:p>
                  </a:txBody>
                  <a:tcPr marL="76200" marR="76200" marT="76200" marB="76200"/>
                </a:tc>
                <a:tc>
                  <a:txBody>
                    <a:bodyPr/>
                    <a:lstStyle/>
                    <a:p>
                      <a:pPr algn="l" fontAlgn="t"/>
                      <a:r>
                        <a:rPr lang="en-IN">
                          <a:solidFill>
                            <a:srgbClr val="000000"/>
                          </a:solidFill>
                          <a:effectLst/>
                          <a:latin typeface="verdana" panose="020B0604030504040204" pitchFamily="34" charset="0"/>
                        </a:rPr>
                        <a:t>1967</a:t>
                      </a:r>
                    </a:p>
                  </a:txBody>
                  <a:tcPr marL="76200" marR="76200" marT="76200" marB="76200"/>
                </a:tc>
                <a:tc>
                  <a:txBody>
                    <a:bodyPr/>
                    <a:lstStyle/>
                    <a:p>
                      <a:pPr algn="l" fontAlgn="t"/>
                      <a:r>
                        <a:rPr lang="en-IN" dirty="0">
                          <a:solidFill>
                            <a:srgbClr val="000000"/>
                          </a:solidFill>
                          <a:effectLst/>
                          <a:latin typeface="verdana" panose="020B0604030504040204" pitchFamily="34" charset="0"/>
                        </a:rPr>
                        <a:t>Martin </a:t>
                      </a:r>
                      <a:r>
                        <a:rPr lang="en-IN" dirty="0" smtClean="0">
                          <a:solidFill>
                            <a:srgbClr val="000000"/>
                          </a:solidFill>
                          <a:effectLst/>
                          <a:latin typeface="verdana" panose="020B0604030504040204" pitchFamily="34" charset="0"/>
                        </a:rPr>
                        <a:t>Richard</a:t>
                      </a:r>
                    </a:p>
                    <a:p>
                      <a:pPr algn="l" fontAlgn="t"/>
                      <a:endParaRPr lang="en-IN" dirty="0">
                        <a:solidFill>
                          <a:srgbClr val="000000"/>
                        </a:solidFill>
                        <a:effectLst/>
                        <a:latin typeface="verdana" panose="020B0604030504040204" pitchFamily="34" charset="0"/>
                      </a:endParaRPr>
                    </a:p>
                  </a:txBody>
                  <a:tcPr marL="76200" marR="76200" marT="76200" marB="76200"/>
                </a:tc>
              </a:tr>
              <a:tr h="360994">
                <a:tc>
                  <a:txBody>
                    <a:bodyPr/>
                    <a:lstStyle/>
                    <a:p>
                      <a:pPr algn="ctr"/>
                      <a:r>
                        <a:rPr lang="en-US" dirty="0" smtClean="0"/>
                        <a:t>3</a:t>
                      </a:r>
                      <a:endParaRPr lang="en-IN" dirty="0"/>
                    </a:p>
                  </a:txBody>
                  <a:tcPr/>
                </a:tc>
                <a:tc>
                  <a:txBody>
                    <a:bodyPr/>
                    <a:lstStyle/>
                    <a:p>
                      <a:pPr algn="l" fontAlgn="t"/>
                      <a:r>
                        <a:rPr lang="en-IN">
                          <a:solidFill>
                            <a:srgbClr val="000000"/>
                          </a:solidFill>
                          <a:effectLst/>
                          <a:latin typeface="verdana" panose="020B0604030504040204" pitchFamily="34" charset="0"/>
                        </a:rPr>
                        <a:t>B</a:t>
                      </a:r>
                    </a:p>
                  </a:txBody>
                  <a:tcPr marL="76200" marR="76200" marT="76200" marB="76200"/>
                </a:tc>
                <a:tc>
                  <a:txBody>
                    <a:bodyPr/>
                    <a:lstStyle/>
                    <a:p>
                      <a:pPr algn="l" fontAlgn="t"/>
                      <a:r>
                        <a:rPr lang="en-IN">
                          <a:solidFill>
                            <a:srgbClr val="000000"/>
                          </a:solidFill>
                          <a:effectLst/>
                          <a:latin typeface="verdana" panose="020B0604030504040204" pitchFamily="34" charset="0"/>
                        </a:rPr>
                        <a:t>1970</a:t>
                      </a:r>
                    </a:p>
                  </a:txBody>
                  <a:tcPr marL="76200" marR="76200" marT="76200" marB="76200"/>
                </a:tc>
                <a:tc>
                  <a:txBody>
                    <a:bodyPr/>
                    <a:lstStyle/>
                    <a:p>
                      <a:pPr algn="l" fontAlgn="t"/>
                      <a:r>
                        <a:rPr lang="en-IN" dirty="0">
                          <a:solidFill>
                            <a:srgbClr val="000000"/>
                          </a:solidFill>
                          <a:effectLst/>
                          <a:latin typeface="verdana" panose="020B0604030504040204" pitchFamily="34" charset="0"/>
                        </a:rPr>
                        <a:t>Ken </a:t>
                      </a:r>
                      <a:r>
                        <a:rPr lang="en-IN" dirty="0" smtClean="0">
                          <a:solidFill>
                            <a:srgbClr val="000000"/>
                          </a:solidFill>
                          <a:effectLst/>
                          <a:latin typeface="verdana" panose="020B0604030504040204" pitchFamily="34" charset="0"/>
                        </a:rPr>
                        <a:t>Thompson</a:t>
                      </a:r>
                    </a:p>
                    <a:p>
                      <a:pPr algn="l" fontAlgn="t"/>
                      <a:endParaRPr lang="en-IN" dirty="0">
                        <a:solidFill>
                          <a:srgbClr val="000000"/>
                        </a:solidFill>
                        <a:effectLst/>
                        <a:latin typeface="verdana" panose="020B0604030504040204" pitchFamily="34" charset="0"/>
                      </a:endParaRPr>
                    </a:p>
                  </a:txBody>
                  <a:tcPr marL="76200" marR="76200" marT="76200" marB="76200"/>
                </a:tc>
              </a:tr>
              <a:tr h="360994">
                <a:tc>
                  <a:txBody>
                    <a:bodyPr/>
                    <a:lstStyle/>
                    <a:p>
                      <a:pPr algn="ctr"/>
                      <a:r>
                        <a:rPr lang="en-US" dirty="0" smtClean="0"/>
                        <a:t>4</a:t>
                      </a:r>
                      <a:endParaRPr lang="en-IN" dirty="0"/>
                    </a:p>
                  </a:txBody>
                  <a:tcPr/>
                </a:tc>
                <a:tc>
                  <a:txBody>
                    <a:bodyPr/>
                    <a:lstStyle/>
                    <a:p>
                      <a:pPr algn="l" fontAlgn="t"/>
                      <a:r>
                        <a:rPr lang="en-IN">
                          <a:solidFill>
                            <a:srgbClr val="000000"/>
                          </a:solidFill>
                          <a:effectLst/>
                          <a:latin typeface="verdana" panose="020B0604030504040204" pitchFamily="34" charset="0"/>
                        </a:rPr>
                        <a:t>Traditional C</a:t>
                      </a:r>
                    </a:p>
                  </a:txBody>
                  <a:tcPr marL="76200" marR="76200" marT="76200" marB="76200"/>
                </a:tc>
                <a:tc>
                  <a:txBody>
                    <a:bodyPr/>
                    <a:lstStyle/>
                    <a:p>
                      <a:pPr algn="l" fontAlgn="t"/>
                      <a:r>
                        <a:rPr lang="en-IN">
                          <a:solidFill>
                            <a:srgbClr val="000000"/>
                          </a:solidFill>
                          <a:effectLst/>
                          <a:latin typeface="verdana" panose="020B0604030504040204" pitchFamily="34" charset="0"/>
                        </a:rPr>
                        <a:t>1972</a:t>
                      </a:r>
                    </a:p>
                  </a:txBody>
                  <a:tcPr marL="76200" marR="76200" marT="76200" marB="76200"/>
                </a:tc>
                <a:tc>
                  <a:txBody>
                    <a:bodyPr/>
                    <a:lstStyle/>
                    <a:p>
                      <a:pPr algn="l" fontAlgn="t"/>
                      <a:r>
                        <a:rPr lang="en-IN" dirty="0">
                          <a:solidFill>
                            <a:srgbClr val="000000"/>
                          </a:solidFill>
                          <a:effectLst/>
                          <a:latin typeface="verdana" panose="020B0604030504040204" pitchFamily="34" charset="0"/>
                        </a:rPr>
                        <a:t>Dennis </a:t>
                      </a:r>
                      <a:r>
                        <a:rPr lang="en-IN" dirty="0" smtClean="0">
                          <a:solidFill>
                            <a:srgbClr val="000000"/>
                          </a:solidFill>
                          <a:effectLst/>
                          <a:latin typeface="verdana" panose="020B0604030504040204" pitchFamily="34" charset="0"/>
                        </a:rPr>
                        <a:t>Ritchie</a:t>
                      </a:r>
                    </a:p>
                    <a:p>
                      <a:pPr algn="l" fontAlgn="t"/>
                      <a:endParaRPr lang="en-IN" dirty="0">
                        <a:solidFill>
                          <a:srgbClr val="000000"/>
                        </a:solidFill>
                        <a:effectLst/>
                        <a:latin typeface="verdana" panose="020B0604030504040204" pitchFamily="34" charset="0"/>
                      </a:endParaRPr>
                    </a:p>
                  </a:txBody>
                  <a:tcPr marL="76200" marR="76200" marT="76200" marB="76200"/>
                </a:tc>
              </a:tr>
              <a:tr h="593062">
                <a:tc>
                  <a:txBody>
                    <a:bodyPr/>
                    <a:lstStyle/>
                    <a:p>
                      <a:pPr algn="ctr"/>
                      <a:r>
                        <a:rPr lang="en-US" dirty="0" smtClean="0"/>
                        <a:t>5</a:t>
                      </a:r>
                      <a:endParaRPr lang="en-IN" dirty="0"/>
                    </a:p>
                  </a:txBody>
                  <a:tcPr/>
                </a:tc>
                <a:tc>
                  <a:txBody>
                    <a:bodyPr/>
                    <a:lstStyle/>
                    <a:p>
                      <a:pPr algn="l" fontAlgn="t"/>
                      <a:r>
                        <a:rPr lang="en-IN">
                          <a:solidFill>
                            <a:srgbClr val="000000"/>
                          </a:solidFill>
                          <a:effectLst/>
                          <a:latin typeface="verdana" panose="020B0604030504040204" pitchFamily="34" charset="0"/>
                        </a:rPr>
                        <a:t>K &amp; R C</a:t>
                      </a:r>
                    </a:p>
                  </a:txBody>
                  <a:tcPr marL="76200" marR="76200" marT="76200" marB="76200"/>
                </a:tc>
                <a:tc>
                  <a:txBody>
                    <a:bodyPr/>
                    <a:lstStyle/>
                    <a:p>
                      <a:pPr algn="l" fontAlgn="t"/>
                      <a:r>
                        <a:rPr lang="en-IN">
                          <a:solidFill>
                            <a:srgbClr val="000000"/>
                          </a:solidFill>
                          <a:effectLst/>
                          <a:latin typeface="verdana" panose="020B0604030504040204" pitchFamily="34" charset="0"/>
                        </a:rPr>
                        <a:t>1978</a:t>
                      </a:r>
                    </a:p>
                  </a:txBody>
                  <a:tcPr marL="76200" marR="76200" marT="76200" marB="76200"/>
                </a:tc>
                <a:tc>
                  <a:txBody>
                    <a:bodyPr/>
                    <a:lstStyle/>
                    <a:p>
                      <a:pPr algn="l" fontAlgn="t"/>
                      <a:r>
                        <a:rPr lang="en-IN" dirty="0">
                          <a:solidFill>
                            <a:srgbClr val="000000"/>
                          </a:solidFill>
                          <a:effectLst/>
                          <a:latin typeface="verdana" panose="020B0604030504040204" pitchFamily="34" charset="0"/>
                        </a:rPr>
                        <a:t>Kernighan &amp; Dennis </a:t>
                      </a:r>
                      <a:r>
                        <a:rPr lang="en-IN" dirty="0" smtClean="0">
                          <a:solidFill>
                            <a:srgbClr val="000000"/>
                          </a:solidFill>
                          <a:effectLst/>
                          <a:latin typeface="verdana" panose="020B0604030504040204" pitchFamily="34" charset="0"/>
                        </a:rPr>
                        <a:t>Ritchie</a:t>
                      </a:r>
                    </a:p>
                    <a:p>
                      <a:pPr algn="l" fontAlgn="t"/>
                      <a:endParaRPr lang="en-IN" dirty="0">
                        <a:solidFill>
                          <a:srgbClr val="000000"/>
                        </a:solidFill>
                        <a:effectLst/>
                        <a:latin typeface="verdana" panose="020B0604030504040204" pitchFamily="34" charset="0"/>
                      </a:endParaRPr>
                    </a:p>
                  </a:txBody>
                  <a:tcPr marL="76200" marR="76200" marT="76200" marB="76200"/>
                </a:tc>
              </a:tr>
              <a:tr h="360994">
                <a:tc>
                  <a:txBody>
                    <a:bodyPr/>
                    <a:lstStyle/>
                    <a:p>
                      <a:pPr algn="ctr"/>
                      <a:r>
                        <a:rPr lang="en-US" dirty="0" smtClean="0"/>
                        <a:t>6</a:t>
                      </a:r>
                      <a:endParaRPr lang="en-IN" dirty="0"/>
                    </a:p>
                  </a:txBody>
                  <a:tcPr/>
                </a:tc>
                <a:tc>
                  <a:txBody>
                    <a:bodyPr/>
                    <a:lstStyle/>
                    <a:p>
                      <a:pPr algn="l" fontAlgn="t"/>
                      <a:r>
                        <a:rPr lang="en-IN">
                          <a:solidFill>
                            <a:srgbClr val="000000"/>
                          </a:solidFill>
                          <a:effectLst/>
                          <a:latin typeface="verdana" panose="020B0604030504040204" pitchFamily="34" charset="0"/>
                        </a:rPr>
                        <a:t>ANSI C</a:t>
                      </a:r>
                    </a:p>
                  </a:txBody>
                  <a:tcPr marL="76200" marR="76200" marT="76200" marB="76200"/>
                </a:tc>
                <a:tc>
                  <a:txBody>
                    <a:bodyPr/>
                    <a:lstStyle/>
                    <a:p>
                      <a:pPr algn="l" fontAlgn="t"/>
                      <a:r>
                        <a:rPr lang="en-IN">
                          <a:solidFill>
                            <a:srgbClr val="000000"/>
                          </a:solidFill>
                          <a:effectLst/>
                          <a:latin typeface="verdana" panose="020B0604030504040204" pitchFamily="34" charset="0"/>
                        </a:rPr>
                        <a:t>1989</a:t>
                      </a:r>
                    </a:p>
                  </a:txBody>
                  <a:tcPr marL="76200" marR="76200" marT="76200" marB="76200"/>
                </a:tc>
                <a:tc>
                  <a:txBody>
                    <a:bodyPr/>
                    <a:lstStyle/>
                    <a:p>
                      <a:pPr algn="l" fontAlgn="t"/>
                      <a:r>
                        <a:rPr lang="en-IN" dirty="0">
                          <a:solidFill>
                            <a:srgbClr val="000000"/>
                          </a:solidFill>
                          <a:effectLst/>
                          <a:latin typeface="verdana" panose="020B0604030504040204" pitchFamily="34" charset="0"/>
                        </a:rPr>
                        <a:t>ANSI </a:t>
                      </a:r>
                      <a:r>
                        <a:rPr lang="en-IN" dirty="0" smtClean="0">
                          <a:solidFill>
                            <a:srgbClr val="000000"/>
                          </a:solidFill>
                          <a:effectLst/>
                          <a:latin typeface="verdana" panose="020B0604030504040204" pitchFamily="34" charset="0"/>
                        </a:rPr>
                        <a:t>Committee</a:t>
                      </a:r>
                    </a:p>
                    <a:p>
                      <a:pPr algn="l" fontAlgn="t"/>
                      <a:endParaRPr lang="en-IN" dirty="0">
                        <a:solidFill>
                          <a:srgbClr val="000000"/>
                        </a:solidFill>
                        <a:effectLst/>
                        <a:latin typeface="verdana" panose="020B0604030504040204" pitchFamily="34" charset="0"/>
                      </a:endParaRPr>
                    </a:p>
                  </a:txBody>
                  <a:tcPr marL="76200" marR="76200" marT="76200" marB="76200"/>
                </a:tc>
              </a:tr>
              <a:tr h="487680">
                <a:tc>
                  <a:txBody>
                    <a:bodyPr/>
                    <a:lstStyle/>
                    <a:p>
                      <a:pPr algn="ctr"/>
                      <a:r>
                        <a:rPr lang="en-US" dirty="0" smtClean="0"/>
                        <a:t>7</a:t>
                      </a:r>
                      <a:endParaRPr lang="en-IN" dirty="0"/>
                    </a:p>
                  </a:txBody>
                  <a:tcPr/>
                </a:tc>
                <a:tc>
                  <a:txBody>
                    <a:bodyPr/>
                    <a:lstStyle/>
                    <a:p>
                      <a:pPr algn="l" fontAlgn="t"/>
                      <a:r>
                        <a:rPr lang="en-IN" dirty="0">
                          <a:solidFill>
                            <a:srgbClr val="000000"/>
                          </a:solidFill>
                          <a:effectLst/>
                          <a:latin typeface="verdana" panose="020B0604030504040204" pitchFamily="34" charset="0"/>
                        </a:rPr>
                        <a:t>ANSI/ISO C</a:t>
                      </a:r>
                    </a:p>
                  </a:txBody>
                  <a:tcPr marL="76200" marR="76200" marT="76200" marB="76200"/>
                </a:tc>
                <a:tc>
                  <a:txBody>
                    <a:bodyPr/>
                    <a:lstStyle/>
                    <a:p>
                      <a:pPr algn="l" fontAlgn="t"/>
                      <a:r>
                        <a:rPr lang="en-IN" dirty="0">
                          <a:solidFill>
                            <a:srgbClr val="000000"/>
                          </a:solidFill>
                          <a:effectLst/>
                          <a:latin typeface="verdana" panose="020B0604030504040204" pitchFamily="34" charset="0"/>
                        </a:rPr>
                        <a:t>1990</a:t>
                      </a:r>
                    </a:p>
                  </a:txBody>
                  <a:tcPr marL="76200" marR="76200" marT="76200" marB="76200"/>
                </a:tc>
                <a:tc>
                  <a:txBody>
                    <a:bodyPr/>
                    <a:lstStyle/>
                    <a:p>
                      <a:pPr algn="l" fontAlgn="t"/>
                      <a:r>
                        <a:rPr lang="en-IN" dirty="0">
                          <a:solidFill>
                            <a:srgbClr val="000000"/>
                          </a:solidFill>
                          <a:effectLst/>
                          <a:latin typeface="verdana" panose="020B0604030504040204" pitchFamily="34" charset="0"/>
                        </a:rPr>
                        <a:t>ISO </a:t>
                      </a:r>
                      <a:r>
                        <a:rPr lang="en-IN" dirty="0" smtClean="0">
                          <a:solidFill>
                            <a:srgbClr val="000000"/>
                          </a:solidFill>
                          <a:effectLst/>
                          <a:latin typeface="verdana" panose="020B0604030504040204" pitchFamily="34" charset="0"/>
                        </a:rPr>
                        <a:t>Committee</a:t>
                      </a:r>
                    </a:p>
                    <a:p>
                      <a:pPr algn="l" fontAlgn="t"/>
                      <a:endParaRPr lang="en-IN" dirty="0" smtClean="0">
                        <a:solidFill>
                          <a:srgbClr val="000000"/>
                        </a:solidFill>
                        <a:effectLst/>
                        <a:latin typeface="verdana" panose="020B0604030504040204" pitchFamily="34" charset="0"/>
                      </a:endParaRPr>
                    </a:p>
                    <a:p>
                      <a:pPr algn="l" fontAlgn="t"/>
                      <a:endParaRPr lang="en-IN" dirty="0">
                        <a:solidFill>
                          <a:srgbClr val="000000"/>
                        </a:solidFill>
                        <a:effectLst/>
                        <a:latin typeface="verdana" panose="020B0604030504040204" pitchFamily="34" charset="0"/>
                      </a:endParaRPr>
                    </a:p>
                  </a:txBody>
                  <a:tcPr marL="76200" marR="76200" marT="76200" marB="76200"/>
                </a:tc>
              </a:tr>
              <a:tr h="487680">
                <a:tc>
                  <a:txBody>
                    <a:bodyPr/>
                    <a:lstStyle/>
                    <a:p>
                      <a:pPr algn="ctr"/>
                      <a:r>
                        <a:rPr lang="en-US" dirty="0" smtClean="0"/>
                        <a:t>8</a:t>
                      </a:r>
                      <a:endParaRPr lang="en-IN" dirty="0"/>
                    </a:p>
                  </a:txBody>
                  <a:tcPr/>
                </a:tc>
                <a:tc>
                  <a:txBody>
                    <a:bodyPr/>
                    <a:lstStyle/>
                    <a:p>
                      <a:pPr algn="l" fontAlgn="t"/>
                      <a:r>
                        <a:rPr lang="en-US" dirty="0" smtClean="0">
                          <a:solidFill>
                            <a:srgbClr val="000000"/>
                          </a:solidFill>
                          <a:effectLst/>
                          <a:latin typeface="verdana" panose="020B0604030504040204" pitchFamily="34" charset="0"/>
                        </a:rPr>
                        <a:t>C99</a:t>
                      </a:r>
                      <a:endParaRPr lang="en-IN" dirty="0">
                        <a:solidFill>
                          <a:srgbClr val="000000"/>
                        </a:solidFill>
                        <a:effectLst/>
                        <a:latin typeface="verdana" panose="020B0604030504040204" pitchFamily="34" charset="0"/>
                      </a:endParaRPr>
                    </a:p>
                  </a:txBody>
                  <a:tcPr marL="76200" marR="76200" marT="76200" marB="76200"/>
                </a:tc>
                <a:tc>
                  <a:txBody>
                    <a:bodyPr/>
                    <a:lstStyle/>
                    <a:p>
                      <a:pPr algn="l" fontAlgn="t"/>
                      <a:r>
                        <a:rPr lang="en-US" dirty="0" smtClean="0">
                          <a:solidFill>
                            <a:srgbClr val="000000"/>
                          </a:solidFill>
                          <a:effectLst/>
                          <a:latin typeface="verdana" panose="020B0604030504040204" pitchFamily="34" charset="0"/>
                        </a:rPr>
                        <a:t>1999</a:t>
                      </a:r>
                      <a:endParaRPr lang="en-IN" dirty="0">
                        <a:solidFill>
                          <a:srgbClr val="000000"/>
                        </a:solidFill>
                        <a:effectLst/>
                        <a:latin typeface="verdana" panose="020B0604030504040204" pitchFamily="34" charset="0"/>
                      </a:endParaRPr>
                    </a:p>
                  </a:txBody>
                  <a:tcPr marL="76200" marR="76200" marT="76200" marB="76200"/>
                </a:tc>
                <a:tc>
                  <a:txBody>
                    <a:bodyPr/>
                    <a:lstStyle/>
                    <a:p>
                      <a:pPr algn="l" fontAlgn="t"/>
                      <a:r>
                        <a:rPr lang="en-US" dirty="0" smtClean="0">
                          <a:solidFill>
                            <a:srgbClr val="000000"/>
                          </a:solidFill>
                          <a:effectLst/>
                          <a:latin typeface="verdana" panose="020B0604030504040204" pitchFamily="34" charset="0"/>
                        </a:rPr>
                        <a:t>Standardization</a:t>
                      </a:r>
                      <a:r>
                        <a:rPr lang="en-US" baseline="0" dirty="0" smtClean="0">
                          <a:solidFill>
                            <a:srgbClr val="000000"/>
                          </a:solidFill>
                          <a:effectLst/>
                          <a:latin typeface="verdana" panose="020B0604030504040204" pitchFamily="34" charset="0"/>
                        </a:rPr>
                        <a:t> committee</a:t>
                      </a:r>
                      <a:endParaRPr lang="en-IN" dirty="0">
                        <a:solidFill>
                          <a:srgbClr val="000000"/>
                        </a:solidFill>
                        <a:effectLst/>
                        <a:latin typeface="verdana" panose="020B0604030504040204" pitchFamily="34" charset="0"/>
                      </a:endParaRPr>
                    </a:p>
                  </a:txBody>
                  <a:tcPr marL="76200" marR="76200" marT="76200" marB="76200"/>
                </a:tc>
              </a:tr>
            </a:tbl>
          </a:graphicData>
        </a:graphic>
      </p:graphicFrame>
    </p:spTree>
    <p:extLst>
      <p:ext uri="{BB962C8B-B14F-4D97-AF65-F5344CB8AC3E}">
        <p14:creationId xmlns:p14="http://schemas.microsoft.com/office/powerpoint/2010/main" val="3871888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5459"/>
          </a:xfrm>
        </p:spPr>
        <p:txBody>
          <a:bodyPr>
            <a:normAutofit fontScale="90000"/>
          </a:bodyPr>
          <a:lstStyle/>
          <a:p>
            <a:pPr algn="ctr"/>
            <a:r>
              <a:rPr lang="en-US" dirty="0" smtClean="0">
                <a:solidFill>
                  <a:schemeClr val="accent5">
                    <a:lumMod val="75000"/>
                  </a:schemeClr>
                </a:solidFill>
                <a:latin typeface="Arial" panose="020B0604020202020204" pitchFamily="34" charset="0"/>
                <a:cs typeface="Arial" panose="020B0604020202020204" pitchFamily="34" charset="0"/>
              </a:rPr>
              <a:t>Constants</a:t>
            </a:r>
            <a:endParaRPr lang="en-IN" dirty="0"/>
          </a:p>
        </p:txBody>
      </p:sp>
      <p:sp>
        <p:nvSpPr>
          <p:cNvPr id="3" name="Content Placeholder 2"/>
          <p:cNvSpPr>
            <a:spLocks noGrp="1"/>
          </p:cNvSpPr>
          <p:nvPr>
            <p:ph idx="1"/>
          </p:nvPr>
        </p:nvSpPr>
        <p:spPr>
          <a:xfrm>
            <a:off x="0" y="645458"/>
            <a:ext cx="12192000" cy="6212541"/>
          </a:xfrm>
        </p:spPr>
        <p:txBody>
          <a:bodyPr>
            <a:normAutofit/>
          </a:bodyPr>
          <a:lstStyle/>
          <a:p>
            <a:pPr marL="0" indent="0" algn="just">
              <a:lnSpc>
                <a:spcPct val="150000"/>
              </a:lnSpc>
              <a:buNone/>
            </a:pPr>
            <a:r>
              <a:rPr lang="en-US" sz="1800" dirty="0" smtClean="0">
                <a:solidFill>
                  <a:srgbClr val="FF33CC"/>
                </a:solidFill>
                <a:latin typeface="Arial" panose="020B0604020202020204" pitchFamily="34" charset="0"/>
                <a:cs typeface="Arial" panose="020B0604020202020204" pitchFamily="34" charset="0"/>
              </a:rPr>
              <a:t>Integer Constant:</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An integer constant refers to </a:t>
            </a:r>
            <a:r>
              <a:rPr lang="en-US" sz="1800" dirty="0" smtClean="0">
                <a:latin typeface="Arial" panose="020B0604020202020204" pitchFamily="34" charset="0"/>
                <a:cs typeface="Arial" panose="020B0604020202020204" pitchFamily="34" charset="0"/>
              </a:rPr>
              <a:t>a </a:t>
            </a:r>
            <a:r>
              <a:rPr lang="en-US" sz="1800" dirty="0" smtClean="0">
                <a:solidFill>
                  <a:srgbClr val="CC66FF"/>
                </a:solidFill>
                <a:latin typeface="Arial" panose="020B0604020202020204" pitchFamily="34" charset="0"/>
                <a:cs typeface="Arial" panose="020B0604020202020204" pitchFamily="34" charset="0"/>
              </a:rPr>
              <a:t>sequence of digits</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b="1" dirty="0" smtClean="0">
                <a:latin typeface="Arial" panose="020B0604020202020204" pitchFamily="34" charset="0"/>
                <a:cs typeface="Arial" panose="020B0604020202020204" pitchFamily="34" charset="0"/>
              </a:rPr>
              <a:t>Example:</a:t>
            </a:r>
            <a:endParaRPr lang="en-IN" sz="1800" b="1" dirty="0" smtClean="0">
              <a:latin typeface="Arial" panose="020B0604020202020204" pitchFamily="34" charset="0"/>
              <a:cs typeface="Arial" panose="020B0604020202020204" pitchFamily="34" charset="0"/>
            </a:endParaRPr>
          </a:p>
          <a:p>
            <a:pPr marL="514350" indent="-514350" algn="just">
              <a:lnSpc>
                <a:spcPct val="150000"/>
              </a:lnSpc>
              <a:buAutoNum type="arabicPlain" startAt="123"/>
            </a:pP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321 </a:t>
            </a:r>
            <a:r>
              <a:rPr lang="en-IN" sz="1800" dirty="0" smtClean="0">
                <a:latin typeface="Arial" panose="020B0604020202020204" pitchFamily="34" charset="0"/>
                <a:cs typeface="Arial" panose="020B0604020202020204" pitchFamily="34" charset="0"/>
              </a:rPr>
              <a:t>    0     654321     +78</a:t>
            </a:r>
          </a:p>
          <a:p>
            <a:pPr marL="0" indent="0" algn="just">
              <a:lnSpc>
                <a:spcPct val="150000"/>
              </a:lnSpc>
              <a:buNone/>
            </a:pPr>
            <a:r>
              <a:rPr lang="en-IN" sz="1800" dirty="0" smtClean="0">
                <a:solidFill>
                  <a:srgbClr val="FF33CC"/>
                </a:solidFill>
                <a:latin typeface="Arial" panose="020B0604020202020204" pitchFamily="34" charset="0"/>
                <a:cs typeface="Arial" panose="020B0604020202020204" pitchFamily="34" charset="0"/>
              </a:rPr>
              <a:t>Real or floating point constants:</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Integer numbers are inadequate to represent quantities that </a:t>
            </a:r>
            <a:r>
              <a:rPr lang="en-US" sz="1800" dirty="0">
                <a:solidFill>
                  <a:srgbClr val="CC66FF"/>
                </a:solidFill>
                <a:latin typeface="Arial" panose="020B0604020202020204" pitchFamily="34" charset="0"/>
                <a:cs typeface="Arial" panose="020B0604020202020204" pitchFamily="34" charset="0"/>
              </a:rPr>
              <a:t>vary continuously</a:t>
            </a:r>
            <a:r>
              <a:rPr lang="en-US" sz="1800" dirty="0">
                <a:latin typeface="Arial" panose="020B0604020202020204" pitchFamily="34" charset="0"/>
                <a:cs typeface="Arial" panose="020B0604020202020204" pitchFamily="34" charset="0"/>
              </a:rPr>
              <a:t>, such as distances, heights, temperatures, prices, and so on</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These quantities are represented by numbers containing </a:t>
            </a:r>
            <a:r>
              <a:rPr lang="en-US" sz="1800" dirty="0">
                <a:solidFill>
                  <a:srgbClr val="CC66FF"/>
                </a:solidFill>
                <a:latin typeface="Arial" panose="020B0604020202020204" pitchFamily="34" charset="0"/>
                <a:cs typeface="Arial" panose="020B0604020202020204" pitchFamily="34" charset="0"/>
              </a:rPr>
              <a:t>fractional parts </a:t>
            </a:r>
            <a:r>
              <a:rPr lang="en-US" sz="1800" dirty="0">
                <a:latin typeface="Arial" panose="020B0604020202020204" pitchFamily="34" charset="0"/>
                <a:cs typeface="Arial" panose="020B0604020202020204" pitchFamily="34" charset="0"/>
              </a:rPr>
              <a:t>like 17.548. </a:t>
            </a:r>
            <a:endParaRPr lang="en-US"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Such numbers are called real (or </a:t>
            </a:r>
            <a:r>
              <a:rPr lang="en-US" sz="1800" dirty="0" smtClean="0">
                <a:latin typeface="Arial" panose="020B0604020202020204" pitchFamily="34" charset="0"/>
                <a:cs typeface="Arial" panose="020B0604020202020204" pitchFamily="34" charset="0"/>
              </a:rPr>
              <a:t>floating </a:t>
            </a:r>
            <a:r>
              <a:rPr lang="en-US" sz="1800" dirty="0">
                <a:latin typeface="Arial" panose="020B0604020202020204" pitchFamily="34" charset="0"/>
                <a:cs typeface="Arial" panose="020B0604020202020204" pitchFamily="34" charset="0"/>
              </a:rPr>
              <a:t>point) constants.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IN" sz="1800" b="1" dirty="0" smtClean="0">
                <a:latin typeface="Arial" panose="020B0604020202020204" pitchFamily="34" charset="0"/>
                <a:cs typeface="Arial" panose="020B0604020202020204" pitchFamily="34" charset="0"/>
              </a:rPr>
              <a:t>Example:</a:t>
            </a:r>
          </a:p>
          <a:p>
            <a:pPr marL="0" indent="0" algn="just">
              <a:lnSpc>
                <a:spcPct val="150000"/>
              </a:lnSpc>
              <a:buNone/>
            </a:pPr>
            <a:r>
              <a:rPr lang="en-IN" sz="1800" dirty="0" smtClean="0">
                <a:latin typeface="Arial" panose="020B0604020202020204" pitchFamily="34" charset="0"/>
                <a:cs typeface="Arial" panose="020B0604020202020204" pitchFamily="34" charset="0"/>
              </a:rPr>
              <a:t>0.0083   </a:t>
            </a:r>
            <a:r>
              <a:rPr lang="en-IN" sz="1800" dirty="0">
                <a:latin typeface="Arial" panose="020B0604020202020204" pitchFamily="34" charset="0"/>
                <a:cs typeface="Arial" panose="020B0604020202020204" pitchFamily="34" charset="0"/>
              </a:rPr>
              <a:t>–0.75 </a:t>
            </a:r>
            <a:r>
              <a:rPr lang="en-IN" sz="1800" dirty="0" smtClean="0">
                <a:latin typeface="Arial" panose="020B0604020202020204" pitchFamily="34" charset="0"/>
                <a:cs typeface="Arial" panose="020B0604020202020204" pitchFamily="34" charset="0"/>
              </a:rPr>
              <a:t>    435.36      +</a:t>
            </a:r>
            <a:r>
              <a:rPr lang="en-IN" sz="1800" dirty="0">
                <a:latin typeface="Arial" panose="020B0604020202020204" pitchFamily="34" charset="0"/>
                <a:cs typeface="Arial" panose="020B0604020202020204" pitchFamily="34" charset="0"/>
              </a:rPr>
              <a:t>247.0</a:t>
            </a: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3572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4094"/>
          </a:xfrm>
        </p:spPr>
        <p:txBody>
          <a:bodyPr>
            <a:normAutofit fontScale="90000"/>
          </a:bodyPr>
          <a:lstStyle/>
          <a:p>
            <a:pPr algn="ctr"/>
            <a:r>
              <a:rPr lang="en-US" dirty="0">
                <a:solidFill>
                  <a:schemeClr val="accent5">
                    <a:lumMod val="75000"/>
                  </a:schemeClr>
                </a:solidFill>
                <a:latin typeface="Arial" panose="020B0604020202020204" pitchFamily="34" charset="0"/>
                <a:cs typeface="Arial" panose="020B0604020202020204" pitchFamily="34" charset="0"/>
              </a:rPr>
              <a:t>Constants</a:t>
            </a:r>
            <a:endParaRPr lang="en-IN" dirty="0"/>
          </a:p>
        </p:txBody>
      </p:sp>
      <p:sp>
        <p:nvSpPr>
          <p:cNvPr id="3" name="Content Placeholder 2"/>
          <p:cNvSpPr>
            <a:spLocks noGrp="1"/>
          </p:cNvSpPr>
          <p:nvPr>
            <p:ph idx="1"/>
          </p:nvPr>
        </p:nvSpPr>
        <p:spPr>
          <a:xfrm>
            <a:off x="0" y="645458"/>
            <a:ext cx="12192000" cy="6212541"/>
          </a:xfrm>
        </p:spPr>
        <p:txBody>
          <a:bodyPr>
            <a:normAutofit/>
          </a:bodyPr>
          <a:lstStyle/>
          <a:p>
            <a:pPr marL="0" indent="0" algn="just">
              <a:lnSpc>
                <a:spcPct val="150000"/>
              </a:lnSpc>
              <a:buNone/>
            </a:pPr>
            <a:r>
              <a:rPr lang="en-IN" sz="1800" dirty="0">
                <a:solidFill>
                  <a:srgbClr val="FF33CC"/>
                </a:solidFill>
                <a:latin typeface="Arial" panose="020B0604020202020204" pitchFamily="34" charset="0"/>
                <a:cs typeface="Arial" panose="020B0604020202020204" pitchFamily="34" charset="0"/>
              </a:rPr>
              <a:t>Single character </a:t>
            </a:r>
            <a:r>
              <a:rPr lang="en-IN" sz="1800" dirty="0" smtClean="0">
                <a:solidFill>
                  <a:srgbClr val="FF33CC"/>
                </a:solidFill>
                <a:latin typeface="Arial" panose="020B0604020202020204" pitchFamily="34" charset="0"/>
                <a:cs typeface="Arial" panose="020B0604020202020204" pitchFamily="34" charset="0"/>
              </a:rPr>
              <a:t>constants</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 single character constant (or simply character constant) contains a </a:t>
            </a:r>
            <a:r>
              <a:rPr lang="en-US" sz="1800" dirty="0">
                <a:solidFill>
                  <a:srgbClr val="CC66FF"/>
                </a:solidFill>
                <a:latin typeface="Arial" panose="020B0604020202020204" pitchFamily="34" charset="0"/>
                <a:cs typeface="Arial" panose="020B0604020202020204" pitchFamily="34" charset="0"/>
              </a:rPr>
              <a:t>single character </a:t>
            </a:r>
            <a:r>
              <a:rPr lang="en-US" sz="1800" dirty="0">
                <a:latin typeface="Arial" panose="020B0604020202020204" pitchFamily="34" charset="0"/>
                <a:cs typeface="Arial" panose="020B0604020202020204" pitchFamily="34" charset="0"/>
              </a:rPr>
              <a:t>enclosed within a </a:t>
            </a:r>
            <a:r>
              <a:rPr lang="en-US" sz="1800" dirty="0">
                <a:solidFill>
                  <a:srgbClr val="CC66FF"/>
                </a:solidFill>
                <a:latin typeface="Arial" panose="020B0604020202020204" pitchFamily="34" charset="0"/>
                <a:cs typeface="Arial" panose="020B0604020202020204" pitchFamily="34" charset="0"/>
              </a:rPr>
              <a:t>pair of single quote </a:t>
            </a:r>
            <a:r>
              <a:rPr lang="en-US" sz="1800" dirty="0">
                <a:latin typeface="Arial" panose="020B0604020202020204" pitchFamily="34" charset="0"/>
                <a:cs typeface="Arial" panose="020B0604020202020204" pitchFamily="34" charset="0"/>
              </a:rPr>
              <a:t>marks</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b="1" dirty="0" smtClean="0">
                <a:latin typeface="Arial" panose="020B0604020202020204" pitchFamily="34" charset="0"/>
                <a:cs typeface="Arial" panose="020B0604020202020204" pitchFamily="34" charset="0"/>
              </a:rPr>
              <a:t>Example </a:t>
            </a:r>
            <a:endParaRPr lang="en-US" sz="1800" b="1" dirty="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5’ ‘X’ ‘;’ ‘ </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IN" sz="1800" dirty="0">
                <a:solidFill>
                  <a:srgbClr val="FF33CC"/>
                </a:solidFill>
                <a:latin typeface="Arial" panose="020B0604020202020204" pitchFamily="34" charset="0"/>
                <a:cs typeface="Arial" panose="020B0604020202020204" pitchFamily="34" charset="0"/>
              </a:rPr>
              <a:t>String constants</a:t>
            </a:r>
            <a:endParaRPr lang="en-IN" sz="1800" dirty="0" smtClean="0">
              <a:solidFill>
                <a:srgbClr val="FF33CC"/>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 string constant is a </a:t>
            </a:r>
            <a:r>
              <a:rPr lang="en-US" sz="1800" dirty="0">
                <a:solidFill>
                  <a:srgbClr val="CC66FF"/>
                </a:solidFill>
                <a:latin typeface="Arial" panose="020B0604020202020204" pitchFamily="34" charset="0"/>
                <a:cs typeface="Arial" panose="020B0604020202020204" pitchFamily="34" charset="0"/>
              </a:rPr>
              <a:t>sequence of characters </a:t>
            </a:r>
            <a:r>
              <a:rPr lang="en-US" sz="1800" dirty="0">
                <a:latin typeface="Arial" panose="020B0604020202020204" pitchFamily="34" charset="0"/>
                <a:cs typeface="Arial" panose="020B0604020202020204" pitchFamily="34" charset="0"/>
              </a:rPr>
              <a:t>enclosed in </a:t>
            </a:r>
            <a:r>
              <a:rPr lang="en-US" sz="1800" dirty="0">
                <a:solidFill>
                  <a:srgbClr val="CC66FF"/>
                </a:solidFill>
                <a:latin typeface="Arial" panose="020B0604020202020204" pitchFamily="34" charset="0"/>
                <a:cs typeface="Arial" panose="020B0604020202020204" pitchFamily="34" charset="0"/>
              </a:rPr>
              <a:t>double quotes</a:t>
            </a:r>
            <a:r>
              <a:rPr lang="en-US" sz="1800" dirty="0">
                <a:latin typeface="Arial" panose="020B0604020202020204" pitchFamily="34" charset="0"/>
                <a:cs typeface="Arial" panose="020B0604020202020204" pitchFamily="34" charset="0"/>
              </a:rPr>
              <a:t>. The characters may be letters, numbers, special characters and blank space.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b="1" dirty="0" smtClean="0">
                <a:latin typeface="Arial" panose="020B0604020202020204" pitchFamily="34" charset="0"/>
                <a:cs typeface="Arial" panose="020B0604020202020204" pitchFamily="34" charset="0"/>
              </a:rPr>
              <a:t>Examples </a:t>
            </a:r>
          </a:p>
          <a:p>
            <a:pPr marL="0" indent="0" algn="just">
              <a:lnSpc>
                <a:spcPct val="150000"/>
              </a:lnSpc>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“Hello!” “1987” “WELL DONE” “?...!” “5+3” “X”</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8845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1"/>
            <a:ext cx="10515600" cy="697193"/>
          </a:xfrm>
        </p:spPr>
        <p:txBody>
          <a:bodyPr/>
          <a:lstStyle/>
          <a:p>
            <a:pPr algn="ctr"/>
            <a:r>
              <a:rPr lang="en-US" dirty="0">
                <a:solidFill>
                  <a:schemeClr val="accent5">
                    <a:lumMod val="75000"/>
                  </a:schemeClr>
                </a:solidFill>
                <a:latin typeface="Arial" panose="020B0604020202020204" pitchFamily="34" charset="0"/>
                <a:cs typeface="Arial" panose="020B0604020202020204" pitchFamily="34" charset="0"/>
              </a:rPr>
              <a:t>Constants</a:t>
            </a:r>
            <a:endParaRPr lang="en-IN" dirty="0"/>
          </a:p>
        </p:txBody>
      </p:sp>
      <p:sp>
        <p:nvSpPr>
          <p:cNvPr id="3" name="Content Placeholder 2"/>
          <p:cNvSpPr>
            <a:spLocks noGrp="1"/>
          </p:cNvSpPr>
          <p:nvPr>
            <p:ph idx="1"/>
          </p:nvPr>
        </p:nvSpPr>
        <p:spPr>
          <a:xfrm>
            <a:off x="0" y="712694"/>
            <a:ext cx="12192000" cy="6145306"/>
          </a:xfrm>
        </p:spPr>
        <p:txBody>
          <a:bodyPr>
            <a:normAutofit fontScale="85000" lnSpcReduction="10000"/>
          </a:bodyPr>
          <a:lstStyle/>
          <a:p>
            <a:pPr marL="0" indent="0">
              <a:buNone/>
            </a:pPr>
            <a:r>
              <a:rPr lang="en-IN" sz="1800" dirty="0" smtClean="0">
                <a:solidFill>
                  <a:srgbClr val="FF33CC"/>
                </a:solidFill>
                <a:latin typeface="Arial" panose="020B0604020202020204" pitchFamily="34" charset="0"/>
                <a:cs typeface="Arial" panose="020B0604020202020204" pitchFamily="34" charset="0"/>
              </a:rPr>
              <a:t>Backslash </a:t>
            </a:r>
            <a:r>
              <a:rPr lang="en-IN" sz="1800" dirty="0">
                <a:solidFill>
                  <a:srgbClr val="FF33CC"/>
                </a:solidFill>
                <a:latin typeface="Arial" panose="020B0604020202020204" pitchFamily="34" charset="0"/>
                <a:cs typeface="Arial" panose="020B0604020202020204" pitchFamily="34" charset="0"/>
              </a:rPr>
              <a:t>character </a:t>
            </a:r>
            <a:r>
              <a:rPr lang="en-IN" sz="1800" dirty="0" smtClean="0">
                <a:solidFill>
                  <a:srgbClr val="FF33CC"/>
                </a:solidFill>
                <a:latin typeface="Arial" panose="020B0604020202020204" pitchFamily="34" charset="0"/>
                <a:cs typeface="Arial" panose="020B0604020202020204" pitchFamily="34" charset="0"/>
              </a:rPr>
              <a:t>constants</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C supports some special backslash character constants that are used in output functions. </a:t>
            </a:r>
            <a:endParaRPr lang="en-US"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For </a:t>
            </a:r>
            <a:r>
              <a:rPr lang="en-US" sz="1800" dirty="0">
                <a:latin typeface="Arial" panose="020B0604020202020204" pitchFamily="34" charset="0"/>
                <a:cs typeface="Arial" panose="020B0604020202020204" pitchFamily="34" charset="0"/>
              </a:rPr>
              <a:t>example, the symbol </a:t>
            </a:r>
            <a:r>
              <a:rPr lang="en-US" sz="1800" dirty="0">
                <a:solidFill>
                  <a:srgbClr val="CC66FF"/>
                </a:solidFill>
                <a:latin typeface="Arial" panose="020B0604020202020204" pitchFamily="34" charset="0"/>
                <a:cs typeface="Arial" panose="020B0604020202020204" pitchFamily="34" charset="0"/>
              </a:rPr>
              <a:t>‘\n’ </a:t>
            </a:r>
            <a:r>
              <a:rPr lang="en-US" sz="1800" dirty="0">
                <a:latin typeface="Arial" panose="020B0604020202020204" pitchFamily="34" charset="0"/>
                <a:cs typeface="Arial" panose="020B0604020202020204" pitchFamily="34" charset="0"/>
              </a:rPr>
              <a:t>stands for </a:t>
            </a:r>
            <a:r>
              <a:rPr lang="en-US" sz="1800" dirty="0">
                <a:solidFill>
                  <a:srgbClr val="CC66FF"/>
                </a:solidFill>
                <a:latin typeface="Arial" panose="020B0604020202020204" pitchFamily="34" charset="0"/>
                <a:cs typeface="Arial" panose="020B0604020202020204" pitchFamily="34" charset="0"/>
              </a:rPr>
              <a:t>newline character</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Each </a:t>
            </a:r>
            <a:r>
              <a:rPr lang="en-US" sz="1800" dirty="0">
                <a:latin typeface="Arial" panose="020B0604020202020204" pitchFamily="34" charset="0"/>
                <a:cs typeface="Arial" panose="020B0604020202020204" pitchFamily="34" charset="0"/>
              </a:rPr>
              <a:t>one of them represents one character, although they consist of two characters</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These </a:t>
            </a:r>
            <a:r>
              <a:rPr lang="en-US" sz="1800" dirty="0">
                <a:latin typeface="Arial" panose="020B0604020202020204" pitchFamily="34" charset="0"/>
                <a:cs typeface="Arial" panose="020B0604020202020204" pitchFamily="34" charset="0"/>
              </a:rPr>
              <a:t>characters combinations are known as </a:t>
            </a:r>
            <a:r>
              <a:rPr lang="en-US" sz="1800" dirty="0">
                <a:solidFill>
                  <a:srgbClr val="CC66FF"/>
                </a:solidFill>
                <a:latin typeface="Arial" panose="020B0604020202020204" pitchFamily="34" charset="0"/>
                <a:cs typeface="Arial" panose="020B0604020202020204" pitchFamily="34" charset="0"/>
              </a:rPr>
              <a:t>escape sequences</a:t>
            </a:r>
            <a:r>
              <a:rPr lang="en-US" sz="1800" dirty="0" smtClean="0">
                <a:latin typeface="Arial" panose="020B0604020202020204" pitchFamily="34" charset="0"/>
                <a:cs typeface="Arial" panose="020B0604020202020204" pitchFamily="34" charset="0"/>
              </a:rPr>
              <a:t>.</a:t>
            </a:r>
          </a:p>
          <a:p>
            <a:pPr marL="0" indent="0" algn="just">
              <a:lnSpc>
                <a:spcPct val="150000"/>
              </a:lnSpc>
              <a:buNone/>
            </a:pPr>
            <a:endParaRPr lang="en-IN" sz="1800" dirty="0" smtClean="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smtClean="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smtClean="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smtClean="0">
              <a:latin typeface="Arial" panose="020B0604020202020204" pitchFamily="34" charset="0"/>
              <a:cs typeface="Arial" panose="020B0604020202020204" pitchFamily="34" charset="0"/>
            </a:endParaRPr>
          </a:p>
          <a:p>
            <a:pPr marL="0" indent="0" algn="just">
              <a:lnSpc>
                <a:spcPct val="150000"/>
              </a:lnSpc>
              <a:buNone/>
            </a:pPr>
            <a:endParaRPr lang="en-IN" sz="1800" dirty="0" smtClean="0">
              <a:latin typeface="Arial" panose="020B0604020202020204" pitchFamily="34" charset="0"/>
              <a:cs typeface="Arial" panose="020B0604020202020204" pitchFamily="34" charset="0"/>
            </a:endParaRPr>
          </a:p>
          <a:p>
            <a:pPr marL="0" indent="0" algn="just">
              <a:lnSpc>
                <a:spcPct val="15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Table: Backslash </a:t>
            </a:r>
            <a:r>
              <a:rPr lang="en-IN" sz="1800" dirty="0">
                <a:latin typeface="Arial" panose="020B0604020202020204" pitchFamily="34" charset="0"/>
                <a:cs typeface="Arial" panose="020B0604020202020204" pitchFamily="34" charset="0"/>
              </a:rPr>
              <a:t>character constants</a:t>
            </a:r>
          </a:p>
          <a:p>
            <a:pPr algn="just">
              <a:lnSpc>
                <a:spcPct val="150000"/>
              </a:lnSpc>
              <a:buFont typeface="Wingdings" panose="05000000000000000000" pitchFamily="2" charset="2"/>
              <a:buChar char="Ø"/>
            </a:pPr>
            <a:endParaRPr lang="en-US"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endParaRPr lang="en-US" sz="1800" dirty="0" smtClean="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600201" y="2903445"/>
            <a:ext cx="6887618" cy="3403226"/>
          </a:xfrm>
          <a:prstGeom prst="rect">
            <a:avLst/>
          </a:prstGeom>
        </p:spPr>
      </p:pic>
    </p:spTree>
    <p:extLst>
      <p:ext uri="{BB962C8B-B14F-4D97-AF65-F5344CB8AC3E}">
        <p14:creationId xmlns:p14="http://schemas.microsoft.com/office/powerpoint/2010/main" val="2461301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30306"/>
          </a:xfrm>
        </p:spPr>
        <p:txBody>
          <a:bodyPr>
            <a:noAutofit/>
          </a:bodyPr>
          <a:lstStyle/>
          <a:p>
            <a:pPr algn="ctr"/>
            <a:r>
              <a:rPr lang="en-IN" sz="3600" dirty="0">
                <a:solidFill>
                  <a:srgbClr val="002060"/>
                </a:solidFill>
                <a:latin typeface="Arial" panose="020B0604020202020204" pitchFamily="34" charset="0"/>
                <a:cs typeface="Arial" panose="020B0604020202020204" pitchFamily="34" charset="0"/>
              </a:rPr>
              <a:t>Variables</a:t>
            </a:r>
          </a:p>
        </p:txBody>
      </p:sp>
      <p:sp>
        <p:nvSpPr>
          <p:cNvPr id="3" name="Content Placeholder 2"/>
          <p:cNvSpPr>
            <a:spLocks noGrp="1"/>
          </p:cNvSpPr>
          <p:nvPr>
            <p:ph idx="1"/>
          </p:nvPr>
        </p:nvSpPr>
        <p:spPr>
          <a:xfrm>
            <a:off x="107576" y="430306"/>
            <a:ext cx="11981330" cy="6427694"/>
          </a:xfrm>
        </p:spPr>
        <p:txBody>
          <a:bodyPr>
            <a:normAutofit/>
          </a:bodyPr>
          <a:lstStyle/>
          <a:p>
            <a:pPr algn="just">
              <a:lnSpc>
                <a:spcPct val="16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 variable is a </a:t>
            </a:r>
            <a:r>
              <a:rPr lang="en-US" sz="1800" dirty="0">
                <a:solidFill>
                  <a:srgbClr val="CC66FF"/>
                </a:solidFill>
                <a:latin typeface="Arial" panose="020B0604020202020204" pitchFamily="34" charset="0"/>
                <a:cs typeface="Arial" panose="020B0604020202020204" pitchFamily="34" charset="0"/>
              </a:rPr>
              <a:t>data name </a:t>
            </a:r>
            <a:r>
              <a:rPr lang="en-US" sz="1800" dirty="0">
                <a:latin typeface="Arial" panose="020B0604020202020204" pitchFamily="34" charset="0"/>
                <a:cs typeface="Arial" panose="020B0604020202020204" pitchFamily="34" charset="0"/>
              </a:rPr>
              <a:t>that may be used to </a:t>
            </a:r>
            <a:r>
              <a:rPr lang="en-US" sz="1800" dirty="0">
                <a:solidFill>
                  <a:srgbClr val="CC66FF"/>
                </a:solidFill>
                <a:latin typeface="Arial" panose="020B0604020202020204" pitchFamily="34" charset="0"/>
                <a:cs typeface="Arial" panose="020B0604020202020204" pitchFamily="34" charset="0"/>
              </a:rPr>
              <a:t>store a data value</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6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Unlike </a:t>
            </a:r>
            <a:r>
              <a:rPr lang="en-US" sz="1800" dirty="0">
                <a:latin typeface="Arial" panose="020B0604020202020204" pitchFamily="34" charset="0"/>
                <a:cs typeface="Arial" panose="020B0604020202020204" pitchFamily="34" charset="0"/>
              </a:rPr>
              <a:t>constants that remain unchanged during the execution of a program, a variable may take </a:t>
            </a:r>
            <a:r>
              <a:rPr lang="en-US" sz="1800" dirty="0">
                <a:solidFill>
                  <a:srgbClr val="CC66FF"/>
                </a:solidFill>
                <a:latin typeface="Arial" panose="020B0604020202020204" pitchFamily="34" charset="0"/>
                <a:cs typeface="Arial" panose="020B0604020202020204" pitchFamily="34" charset="0"/>
              </a:rPr>
              <a:t>different values at different </a:t>
            </a:r>
            <a:r>
              <a:rPr lang="en-US" sz="1800" dirty="0" smtClean="0">
                <a:solidFill>
                  <a:srgbClr val="CC66FF"/>
                </a:solidFill>
                <a:latin typeface="Arial" panose="020B0604020202020204" pitchFamily="34" charset="0"/>
                <a:cs typeface="Arial" panose="020B0604020202020204" pitchFamily="34" charset="0"/>
              </a:rPr>
              <a:t>time </a:t>
            </a:r>
            <a:r>
              <a:rPr lang="en-IN" sz="1800" dirty="0">
                <a:solidFill>
                  <a:srgbClr val="CC66FF"/>
                </a:solidFill>
                <a:latin typeface="Arial" panose="020B0604020202020204" pitchFamily="34" charset="0"/>
                <a:cs typeface="Arial" panose="020B0604020202020204" pitchFamily="34" charset="0"/>
              </a:rPr>
              <a:t>during execution.</a:t>
            </a:r>
            <a:endParaRPr lang="en-US" sz="1800" dirty="0" smtClean="0">
              <a:solidFill>
                <a:srgbClr val="CC66FF"/>
              </a:solidFill>
              <a:latin typeface="Arial" panose="020B0604020202020204" pitchFamily="34" charset="0"/>
              <a:cs typeface="Arial" panose="020B0604020202020204" pitchFamily="34" charset="0"/>
            </a:endParaRPr>
          </a:p>
          <a:p>
            <a:pPr algn="just">
              <a:lnSpc>
                <a:spcPct val="16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 variable name can be chosen by the programmer in a </a:t>
            </a:r>
            <a:r>
              <a:rPr lang="en-US" sz="1800" dirty="0">
                <a:solidFill>
                  <a:srgbClr val="CC66FF"/>
                </a:solidFill>
                <a:latin typeface="Arial" panose="020B0604020202020204" pitchFamily="34" charset="0"/>
                <a:cs typeface="Arial" panose="020B0604020202020204" pitchFamily="34" charset="0"/>
              </a:rPr>
              <a:t>meaningful </a:t>
            </a:r>
            <a:r>
              <a:rPr lang="en-US" sz="1800" dirty="0" smtClean="0">
                <a:solidFill>
                  <a:srgbClr val="CC66FF"/>
                </a:solidFill>
                <a:latin typeface="Arial" panose="020B0604020202020204" pitchFamily="34" charset="0"/>
                <a:cs typeface="Arial" panose="020B0604020202020204" pitchFamily="34" charset="0"/>
              </a:rPr>
              <a:t>way</a:t>
            </a:r>
            <a:r>
              <a:rPr lang="en-US" sz="1800" dirty="0" smtClean="0">
                <a:latin typeface="Arial" panose="020B0604020202020204" pitchFamily="34" charset="0"/>
                <a:cs typeface="Arial" panose="020B0604020202020204" pitchFamily="34" charset="0"/>
              </a:rPr>
              <a:t>.</a:t>
            </a:r>
          </a:p>
          <a:p>
            <a:pPr marL="0" indent="0" algn="just">
              <a:lnSpc>
                <a:spcPct val="160000"/>
              </a:lnSpc>
              <a:buNone/>
            </a:pPr>
            <a:r>
              <a:rPr lang="en-US" sz="1800" dirty="0" smtClean="0">
                <a:solidFill>
                  <a:srgbClr val="FF33CC"/>
                </a:solidFill>
                <a:latin typeface="Arial" panose="020B0604020202020204" pitchFamily="34" charset="0"/>
                <a:cs typeface="Arial" panose="020B0604020202020204" pitchFamily="34" charset="0"/>
              </a:rPr>
              <a:t>Example</a:t>
            </a:r>
          </a:p>
          <a:p>
            <a:pPr lvl="1" algn="just">
              <a:lnSpc>
                <a:spcPct val="160000"/>
              </a:lnSpc>
            </a:pPr>
            <a:r>
              <a:rPr lang="en-US" sz="1800" dirty="0">
                <a:latin typeface="Arial" panose="020B0604020202020204" pitchFamily="34" charset="0"/>
                <a:cs typeface="Arial" panose="020B0604020202020204" pitchFamily="34" charset="0"/>
              </a:rPr>
              <a:t>Average </a:t>
            </a:r>
            <a:endParaRPr lang="en-US" sz="1800" dirty="0" smtClean="0">
              <a:latin typeface="Arial" panose="020B0604020202020204" pitchFamily="34" charset="0"/>
              <a:cs typeface="Arial" panose="020B0604020202020204" pitchFamily="34" charset="0"/>
            </a:endParaRPr>
          </a:p>
          <a:p>
            <a:pPr lvl="1" algn="just">
              <a:lnSpc>
                <a:spcPct val="160000"/>
              </a:lnSpc>
            </a:pPr>
            <a:r>
              <a:rPr lang="en-US" sz="1800" dirty="0" smtClean="0">
                <a:latin typeface="Arial" panose="020B0604020202020204" pitchFamily="34" charset="0"/>
                <a:cs typeface="Arial" panose="020B0604020202020204" pitchFamily="34" charset="0"/>
              </a:rPr>
              <a:t>Height </a:t>
            </a:r>
          </a:p>
          <a:p>
            <a:pPr lvl="1" algn="just">
              <a:lnSpc>
                <a:spcPct val="160000"/>
              </a:lnSpc>
            </a:pPr>
            <a:r>
              <a:rPr lang="en-US" sz="1800" dirty="0" smtClean="0">
                <a:latin typeface="Arial" panose="020B0604020202020204" pitchFamily="34" charset="0"/>
                <a:cs typeface="Arial" panose="020B0604020202020204" pitchFamily="34" charset="0"/>
              </a:rPr>
              <a:t>Total </a:t>
            </a:r>
          </a:p>
          <a:p>
            <a:pPr lvl="1" algn="just">
              <a:lnSpc>
                <a:spcPct val="160000"/>
              </a:lnSpc>
            </a:pPr>
            <a:r>
              <a:rPr lang="en-US" sz="1800" dirty="0" smtClean="0">
                <a:latin typeface="Arial" panose="020B0604020202020204" pitchFamily="34" charset="0"/>
                <a:cs typeface="Arial" panose="020B0604020202020204" pitchFamily="34" charset="0"/>
              </a:rPr>
              <a:t>Counter_1 </a:t>
            </a:r>
          </a:p>
          <a:p>
            <a:pPr lvl="1" algn="just">
              <a:lnSpc>
                <a:spcPct val="160000"/>
              </a:lnSpc>
            </a:pPr>
            <a:r>
              <a:rPr lang="en-US" sz="1800" dirty="0" err="1" smtClean="0">
                <a:latin typeface="Arial" panose="020B0604020202020204" pitchFamily="34" charset="0"/>
                <a:cs typeface="Arial" panose="020B0604020202020204" pitchFamily="34" charset="0"/>
              </a:rPr>
              <a:t>class_strength</a:t>
            </a:r>
            <a:endParaRPr lang="en-US" sz="1800" dirty="0" smtClean="0">
              <a:latin typeface="Arial" panose="020B0604020202020204" pitchFamily="34" charset="0"/>
              <a:cs typeface="Arial" panose="020B0604020202020204" pitchFamily="34" charset="0"/>
            </a:endParaRPr>
          </a:p>
          <a:p>
            <a:pPr algn="just">
              <a:lnSpc>
                <a:spcPct val="16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variable names may consist of </a:t>
            </a:r>
            <a:r>
              <a:rPr lang="en-US" sz="1800" dirty="0">
                <a:solidFill>
                  <a:srgbClr val="CC66FF"/>
                </a:solidFill>
                <a:latin typeface="Arial" panose="020B0604020202020204" pitchFamily="34" charset="0"/>
                <a:cs typeface="Arial" panose="020B0604020202020204" pitchFamily="34" charset="0"/>
              </a:rPr>
              <a:t>letters, digits, and the underscore(_) </a:t>
            </a:r>
            <a:r>
              <a:rPr lang="en-US" sz="1800" dirty="0" smtClean="0">
                <a:solidFill>
                  <a:srgbClr val="CC66FF"/>
                </a:solidFill>
                <a:latin typeface="Arial" panose="020B0604020202020204" pitchFamily="34" charset="0"/>
                <a:cs typeface="Arial" panose="020B0604020202020204" pitchFamily="34" charset="0"/>
              </a:rPr>
              <a:t>character</a:t>
            </a:r>
          </a:p>
        </p:txBody>
      </p:sp>
    </p:spTree>
    <p:extLst>
      <p:ext uri="{BB962C8B-B14F-4D97-AF65-F5344CB8AC3E}">
        <p14:creationId xmlns:p14="http://schemas.microsoft.com/office/powerpoint/2010/main" val="2012815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3404"/>
          </a:xfrm>
        </p:spPr>
        <p:txBody>
          <a:bodyPr>
            <a:normAutofit fontScale="90000"/>
          </a:bodyPr>
          <a:lstStyle/>
          <a:p>
            <a:pPr algn="ctr"/>
            <a:r>
              <a:rPr lang="en-IN" dirty="0">
                <a:solidFill>
                  <a:srgbClr val="002060"/>
                </a:solidFill>
                <a:latin typeface="Arial" panose="020B0604020202020204" pitchFamily="34" charset="0"/>
                <a:cs typeface="Arial" panose="020B0604020202020204" pitchFamily="34" charset="0"/>
              </a:rPr>
              <a:t>Variables</a:t>
            </a:r>
            <a:endParaRPr lang="en-IN" dirty="0"/>
          </a:p>
        </p:txBody>
      </p:sp>
      <p:sp>
        <p:nvSpPr>
          <p:cNvPr id="3" name="Content Placeholder 2"/>
          <p:cNvSpPr>
            <a:spLocks noGrp="1"/>
          </p:cNvSpPr>
          <p:nvPr>
            <p:ph idx="1"/>
          </p:nvPr>
        </p:nvSpPr>
        <p:spPr>
          <a:xfrm>
            <a:off x="0" y="806824"/>
            <a:ext cx="12192000" cy="6051175"/>
          </a:xfrm>
        </p:spPr>
        <p:txBody>
          <a:bodyPr>
            <a:normAutofit/>
          </a:bodyPr>
          <a:lstStyle/>
          <a:p>
            <a:pPr marL="0" indent="0" algn="just">
              <a:lnSpc>
                <a:spcPct val="160000"/>
              </a:lnSpc>
              <a:buNone/>
            </a:pPr>
            <a:r>
              <a:rPr lang="en-US" sz="2100" dirty="0" smtClean="0">
                <a:latin typeface="Arial" panose="020B0604020202020204" pitchFamily="34" charset="0"/>
                <a:cs typeface="Arial" panose="020B0604020202020204" pitchFamily="34" charset="0"/>
              </a:rPr>
              <a:t>Conditions to write variable name</a:t>
            </a:r>
          </a:p>
          <a:p>
            <a:pPr marL="514350" indent="-514350" algn="just">
              <a:lnSpc>
                <a:spcPct val="160000"/>
              </a:lnSpc>
              <a:buAutoNum type="arabicPeriod"/>
            </a:pPr>
            <a:r>
              <a:rPr lang="en-US" sz="2100" dirty="0" smtClean="0">
                <a:latin typeface="Arial" panose="020B0604020202020204" pitchFamily="34" charset="0"/>
                <a:cs typeface="Arial" panose="020B0604020202020204" pitchFamily="34" charset="0"/>
              </a:rPr>
              <a:t>They </a:t>
            </a:r>
            <a:r>
              <a:rPr lang="en-US" sz="2100" dirty="0">
                <a:latin typeface="Arial" panose="020B0604020202020204" pitchFamily="34" charset="0"/>
                <a:cs typeface="Arial" panose="020B0604020202020204" pitchFamily="34" charset="0"/>
              </a:rPr>
              <a:t>must begin with a </a:t>
            </a:r>
            <a:r>
              <a:rPr lang="en-US" sz="2100" dirty="0">
                <a:solidFill>
                  <a:srgbClr val="CC66FF"/>
                </a:solidFill>
                <a:latin typeface="Arial" panose="020B0604020202020204" pitchFamily="34" charset="0"/>
                <a:cs typeface="Arial" panose="020B0604020202020204" pitchFamily="34" charset="0"/>
              </a:rPr>
              <a:t>letter</a:t>
            </a:r>
            <a:r>
              <a:rPr lang="en-US" sz="2100" dirty="0">
                <a:latin typeface="Arial" panose="020B0604020202020204" pitchFamily="34" charset="0"/>
                <a:cs typeface="Arial" panose="020B0604020202020204" pitchFamily="34" charset="0"/>
              </a:rPr>
              <a:t>. </a:t>
            </a:r>
            <a:endParaRPr lang="en-US" sz="2100" dirty="0" smtClean="0">
              <a:latin typeface="Arial" panose="020B0604020202020204" pitchFamily="34" charset="0"/>
              <a:cs typeface="Arial" panose="020B0604020202020204" pitchFamily="34" charset="0"/>
            </a:endParaRPr>
          </a:p>
          <a:p>
            <a:pPr marL="514350" indent="-514350" algn="just">
              <a:lnSpc>
                <a:spcPct val="160000"/>
              </a:lnSpc>
              <a:buAutoNum type="arabicPeriod"/>
            </a:pPr>
            <a:r>
              <a:rPr lang="en-US" sz="2100" dirty="0" smtClean="0">
                <a:latin typeface="Arial" panose="020B0604020202020204" pitchFamily="34" charset="0"/>
                <a:cs typeface="Arial" panose="020B0604020202020204" pitchFamily="34" charset="0"/>
              </a:rPr>
              <a:t>Length </a:t>
            </a:r>
            <a:r>
              <a:rPr lang="en-US" sz="2100" dirty="0">
                <a:solidFill>
                  <a:srgbClr val="CC66FF"/>
                </a:solidFill>
                <a:latin typeface="Arial" panose="020B0604020202020204" pitchFamily="34" charset="0"/>
                <a:cs typeface="Arial" panose="020B0604020202020204" pitchFamily="34" charset="0"/>
              </a:rPr>
              <a:t>should not be </a:t>
            </a:r>
            <a:r>
              <a:rPr lang="en-US" sz="2100" dirty="0">
                <a:latin typeface="Arial" panose="020B0604020202020204" pitchFamily="34" charset="0"/>
                <a:cs typeface="Arial" panose="020B0604020202020204" pitchFamily="34" charset="0"/>
              </a:rPr>
              <a:t>normally </a:t>
            </a:r>
            <a:r>
              <a:rPr lang="en-US" sz="2100" dirty="0">
                <a:solidFill>
                  <a:srgbClr val="CC66FF"/>
                </a:solidFill>
                <a:latin typeface="Arial" panose="020B0604020202020204" pitchFamily="34" charset="0"/>
                <a:cs typeface="Arial" panose="020B0604020202020204" pitchFamily="34" charset="0"/>
              </a:rPr>
              <a:t>more than eight characters</a:t>
            </a:r>
            <a:r>
              <a:rPr lang="en-US" sz="2100" dirty="0">
                <a:latin typeface="Arial" panose="020B0604020202020204" pitchFamily="34" charset="0"/>
                <a:cs typeface="Arial" panose="020B0604020202020204" pitchFamily="34" charset="0"/>
              </a:rPr>
              <a:t>, since only the first eight characters are treated as significant by many compilers. </a:t>
            </a:r>
            <a:endParaRPr lang="en-US" sz="2100" dirty="0" smtClean="0">
              <a:latin typeface="Arial" panose="020B0604020202020204" pitchFamily="34" charset="0"/>
              <a:cs typeface="Arial" panose="020B0604020202020204" pitchFamily="34" charset="0"/>
            </a:endParaRPr>
          </a:p>
          <a:p>
            <a:pPr marL="514350" indent="-514350" algn="just">
              <a:lnSpc>
                <a:spcPct val="160000"/>
              </a:lnSpc>
              <a:buAutoNum type="arabicPeriod"/>
            </a:pPr>
            <a:r>
              <a:rPr lang="en-US" sz="2100" dirty="0" smtClean="0">
                <a:latin typeface="Arial" panose="020B0604020202020204" pitchFamily="34" charset="0"/>
                <a:cs typeface="Arial" panose="020B0604020202020204" pitchFamily="34" charset="0"/>
              </a:rPr>
              <a:t>Uppercase </a:t>
            </a:r>
            <a:r>
              <a:rPr lang="en-US" sz="2100" dirty="0">
                <a:latin typeface="Arial" panose="020B0604020202020204" pitchFamily="34" charset="0"/>
                <a:cs typeface="Arial" panose="020B0604020202020204" pitchFamily="34" charset="0"/>
              </a:rPr>
              <a:t>and lowercase are significant. </a:t>
            </a:r>
            <a:endParaRPr lang="en-US" sz="2100" dirty="0" smtClean="0">
              <a:latin typeface="Arial" panose="020B0604020202020204" pitchFamily="34" charset="0"/>
              <a:cs typeface="Arial" panose="020B0604020202020204" pitchFamily="34" charset="0"/>
            </a:endParaRPr>
          </a:p>
          <a:p>
            <a:pPr marL="514350" indent="-514350" algn="just">
              <a:lnSpc>
                <a:spcPct val="160000"/>
              </a:lnSpc>
              <a:buAutoNum type="arabicPeriod"/>
            </a:pPr>
            <a:r>
              <a:rPr lang="en-US" sz="2100" dirty="0" smtClean="0">
                <a:latin typeface="Arial" panose="020B0604020202020204" pitchFamily="34" charset="0"/>
                <a:cs typeface="Arial" panose="020B0604020202020204" pitchFamily="34" charset="0"/>
              </a:rPr>
              <a:t>It </a:t>
            </a:r>
            <a:r>
              <a:rPr lang="en-US" sz="2100" dirty="0">
                <a:latin typeface="Arial" panose="020B0604020202020204" pitchFamily="34" charset="0"/>
                <a:cs typeface="Arial" panose="020B0604020202020204" pitchFamily="34" charset="0"/>
              </a:rPr>
              <a:t>should not be a keyword. </a:t>
            </a:r>
            <a:endParaRPr lang="en-US" sz="2100" dirty="0" smtClean="0">
              <a:latin typeface="Arial" panose="020B0604020202020204" pitchFamily="34" charset="0"/>
              <a:cs typeface="Arial" panose="020B0604020202020204" pitchFamily="34" charset="0"/>
            </a:endParaRPr>
          </a:p>
          <a:p>
            <a:pPr marL="514350" indent="-514350" algn="just">
              <a:lnSpc>
                <a:spcPct val="160000"/>
              </a:lnSpc>
              <a:buAutoNum type="arabicPeriod"/>
            </a:pPr>
            <a:r>
              <a:rPr lang="en-US" sz="2100" dirty="0" smtClean="0">
                <a:latin typeface="Arial" panose="020B0604020202020204" pitchFamily="34" charset="0"/>
                <a:cs typeface="Arial" panose="020B0604020202020204" pitchFamily="34" charset="0"/>
              </a:rPr>
              <a:t>White </a:t>
            </a:r>
            <a:r>
              <a:rPr lang="en-US" sz="2100" dirty="0">
                <a:latin typeface="Arial" panose="020B0604020202020204" pitchFamily="34" charset="0"/>
                <a:cs typeface="Arial" panose="020B0604020202020204" pitchFamily="34" charset="0"/>
              </a:rPr>
              <a:t>space is not allowed</a:t>
            </a:r>
            <a:endParaRPr lang="en-IN" sz="21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95056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49972"/>
            <a:ext cx="10515600" cy="697193"/>
          </a:xfrm>
        </p:spPr>
        <p:txBody>
          <a:bodyPr/>
          <a:lstStyle/>
          <a:p>
            <a:pPr algn="ctr"/>
            <a:r>
              <a:rPr lang="en-IN" dirty="0">
                <a:solidFill>
                  <a:srgbClr val="002060"/>
                </a:solidFill>
                <a:latin typeface="Arial" panose="020B0604020202020204" pitchFamily="34" charset="0"/>
                <a:cs typeface="Arial" panose="020B0604020202020204" pitchFamily="34" charset="0"/>
              </a:rPr>
              <a:t>Variables</a:t>
            </a:r>
            <a:endParaRPr lang="en-IN" dirty="0"/>
          </a:p>
        </p:txBody>
      </p:sp>
      <p:sp>
        <p:nvSpPr>
          <p:cNvPr id="5" name="Content Placeholder 4"/>
          <p:cNvSpPr>
            <a:spLocks noGrp="1"/>
          </p:cNvSpPr>
          <p:nvPr>
            <p:ph sz="half" idx="1"/>
          </p:nvPr>
        </p:nvSpPr>
        <p:spPr>
          <a:xfrm>
            <a:off x="0" y="1062318"/>
            <a:ext cx="6019800" cy="5114645"/>
          </a:xfrm>
        </p:spPr>
        <p:txBody>
          <a:bodyPr>
            <a:normAutofit/>
          </a:bodyPr>
          <a:lstStyle/>
          <a:p>
            <a:pPr marL="0" indent="0">
              <a:buNone/>
            </a:pPr>
            <a:r>
              <a:rPr lang="en-US" dirty="0">
                <a:solidFill>
                  <a:srgbClr val="CC66FF"/>
                </a:solidFill>
              </a:rPr>
              <a:t>Some examples of valid variable names are:</a:t>
            </a:r>
          </a:p>
          <a:p>
            <a:pPr lvl="1"/>
            <a:r>
              <a:rPr lang="en-US" dirty="0"/>
              <a:t> John </a:t>
            </a:r>
          </a:p>
          <a:p>
            <a:pPr lvl="1"/>
            <a:r>
              <a:rPr lang="en-US" dirty="0"/>
              <a:t>Value </a:t>
            </a:r>
          </a:p>
          <a:p>
            <a:pPr lvl="1"/>
            <a:r>
              <a:rPr lang="en-US" dirty="0" err="1"/>
              <a:t>T_raise</a:t>
            </a:r>
            <a:r>
              <a:rPr lang="en-US" dirty="0"/>
              <a:t> </a:t>
            </a:r>
          </a:p>
          <a:p>
            <a:pPr lvl="1"/>
            <a:r>
              <a:rPr lang="en-US" dirty="0"/>
              <a:t>Delhi </a:t>
            </a:r>
          </a:p>
          <a:p>
            <a:pPr lvl="1"/>
            <a:r>
              <a:rPr lang="en-US" dirty="0"/>
              <a:t>x1 </a:t>
            </a:r>
          </a:p>
          <a:p>
            <a:pPr lvl="1"/>
            <a:r>
              <a:rPr lang="en-US" dirty="0" err="1"/>
              <a:t>ph_value</a:t>
            </a:r>
            <a:r>
              <a:rPr lang="en-US" dirty="0"/>
              <a:t> </a:t>
            </a:r>
          </a:p>
          <a:p>
            <a:pPr lvl="1"/>
            <a:r>
              <a:rPr lang="en-US" dirty="0"/>
              <a:t>mark </a:t>
            </a:r>
          </a:p>
          <a:p>
            <a:pPr lvl="1"/>
            <a:r>
              <a:rPr lang="en-US" dirty="0"/>
              <a:t>sum1 </a:t>
            </a:r>
          </a:p>
          <a:p>
            <a:pPr lvl="1"/>
            <a:r>
              <a:rPr lang="en-US" dirty="0"/>
              <a:t>distance</a:t>
            </a:r>
            <a:endParaRPr lang="en-IN" dirty="0"/>
          </a:p>
          <a:p>
            <a:endParaRPr lang="en-IN" dirty="0"/>
          </a:p>
        </p:txBody>
      </p:sp>
      <p:sp>
        <p:nvSpPr>
          <p:cNvPr id="6" name="Content Placeholder 5"/>
          <p:cNvSpPr>
            <a:spLocks noGrp="1"/>
          </p:cNvSpPr>
          <p:nvPr>
            <p:ph sz="half" idx="2"/>
          </p:nvPr>
        </p:nvSpPr>
        <p:spPr>
          <a:xfrm>
            <a:off x="6172200" y="1089212"/>
            <a:ext cx="5181600" cy="5114645"/>
          </a:xfrm>
        </p:spPr>
        <p:txBody>
          <a:bodyPr>
            <a:normAutofit/>
          </a:bodyPr>
          <a:lstStyle/>
          <a:p>
            <a:pPr marL="0" indent="0">
              <a:buNone/>
            </a:pPr>
            <a:r>
              <a:rPr lang="en-US" dirty="0">
                <a:solidFill>
                  <a:srgbClr val="CC66FF"/>
                </a:solidFill>
              </a:rPr>
              <a:t>Invalid examples include: </a:t>
            </a:r>
            <a:endParaRPr lang="en-US" dirty="0" smtClean="0">
              <a:solidFill>
                <a:srgbClr val="CC66FF"/>
              </a:solidFill>
            </a:endParaRPr>
          </a:p>
          <a:p>
            <a:pPr lvl="1"/>
            <a:r>
              <a:rPr lang="en-US" dirty="0" smtClean="0"/>
              <a:t>123</a:t>
            </a:r>
          </a:p>
          <a:p>
            <a:pPr lvl="1"/>
            <a:r>
              <a:rPr lang="en-US" dirty="0" smtClean="0"/>
              <a:t> </a:t>
            </a:r>
            <a:r>
              <a:rPr lang="en-US" dirty="0"/>
              <a:t>(area) </a:t>
            </a:r>
            <a:endParaRPr lang="en-US" dirty="0" smtClean="0"/>
          </a:p>
          <a:p>
            <a:pPr lvl="1"/>
            <a:r>
              <a:rPr lang="en-US" dirty="0" smtClean="0"/>
              <a:t>% </a:t>
            </a:r>
          </a:p>
          <a:p>
            <a:pPr lvl="1"/>
            <a:r>
              <a:rPr lang="en-US" dirty="0" smtClean="0"/>
              <a:t>25th</a:t>
            </a:r>
            <a:endParaRPr lang="en-IN" dirty="0"/>
          </a:p>
        </p:txBody>
      </p:sp>
    </p:spTree>
    <p:extLst>
      <p:ext uri="{BB962C8B-B14F-4D97-AF65-F5344CB8AC3E}">
        <p14:creationId xmlns:p14="http://schemas.microsoft.com/office/powerpoint/2010/main" val="3118211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724087"/>
          </a:xfrm>
        </p:spPr>
        <p:txBody>
          <a:bodyPr/>
          <a:lstStyle/>
          <a:p>
            <a:pPr algn="ctr"/>
            <a:r>
              <a:rPr lang="en-IN" dirty="0">
                <a:solidFill>
                  <a:srgbClr val="002060"/>
                </a:solidFill>
                <a:latin typeface="Arial" panose="020B0604020202020204" pitchFamily="34" charset="0"/>
                <a:cs typeface="Arial" panose="020B0604020202020204" pitchFamily="34" charset="0"/>
              </a:rPr>
              <a:t>Variables</a:t>
            </a:r>
            <a:endParaRPr lang="en-IN" dirty="0"/>
          </a:p>
        </p:txBody>
      </p:sp>
      <p:sp>
        <p:nvSpPr>
          <p:cNvPr id="6" name="Content Placeholder 5"/>
          <p:cNvSpPr>
            <a:spLocks noGrp="1"/>
          </p:cNvSpPr>
          <p:nvPr>
            <p:ph idx="1"/>
          </p:nvPr>
        </p:nvSpPr>
        <p:spPr>
          <a:xfrm>
            <a:off x="0" y="724086"/>
            <a:ext cx="11353800" cy="6133913"/>
          </a:xfrm>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Table : Examples </a:t>
            </a:r>
            <a:r>
              <a:rPr lang="en-IN" dirty="0"/>
              <a:t>of Variable </a:t>
            </a:r>
            <a:r>
              <a:rPr lang="en-IN" dirty="0" smtClean="0"/>
              <a:t>Names</a:t>
            </a:r>
          </a:p>
          <a:p>
            <a:pPr marL="0" indent="0">
              <a:buNone/>
            </a:pPr>
            <a:endParaRPr lang="en-IN" dirty="0"/>
          </a:p>
        </p:txBody>
      </p:sp>
      <p:pic>
        <p:nvPicPr>
          <p:cNvPr id="7" name="Content Placeholder 3"/>
          <p:cNvPicPr>
            <a:picLocks noChangeAspect="1"/>
          </p:cNvPicPr>
          <p:nvPr/>
        </p:nvPicPr>
        <p:blipFill>
          <a:blip r:embed="rId2"/>
          <a:stretch>
            <a:fillRect/>
          </a:stretch>
        </p:blipFill>
        <p:spPr>
          <a:xfrm>
            <a:off x="183777" y="724085"/>
            <a:ext cx="11170023" cy="4728789"/>
          </a:xfrm>
          <a:prstGeom prst="rect">
            <a:avLst/>
          </a:prstGeom>
        </p:spPr>
      </p:pic>
    </p:spTree>
    <p:extLst>
      <p:ext uri="{BB962C8B-B14F-4D97-AF65-F5344CB8AC3E}">
        <p14:creationId xmlns:p14="http://schemas.microsoft.com/office/powerpoint/2010/main" val="4466887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0315"/>
            <a:ext cx="10515600" cy="455144"/>
          </a:xfrm>
        </p:spPr>
        <p:txBody>
          <a:bodyPr>
            <a:noAutofit/>
          </a:bodyPr>
          <a:lstStyle/>
          <a:p>
            <a:pPr algn="ctr"/>
            <a:r>
              <a:rPr lang="en-IN" sz="3600" dirty="0" smtClean="0">
                <a:solidFill>
                  <a:srgbClr val="002060"/>
                </a:solidFill>
                <a:latin typeface="Arial" panose="020B0604020202020204" pitchFamily="34" charset="0"/>
                <a:cs typeface="Arial" panose="020B0604020202020204" pitchFamily="34" charset="0"/>
              </a:rPr>
              <a:t>Data Types</a:t>
            </a:r>
            <a:endParaRPr lang="en-IN" sz="3600" dirty="0">
              <a:solidFill>
                <a:srgbClr val="00206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0" y="645460"/>
            <a:ext cx="11353800" cy="6212540"/>
          </a:xfrm>
        </p:spPr>
        <p:txBody>
          <a:bodyPr>
            <a:normAutofit fontScale="25000" lnSpcReduction="20000"/>
          </a:bodyPr>
          <a:lstStyle/>
          <a:p>
            <a:pPr>
              <a:lnSpc>
                <a:spcPct val="170000"/>
              </a:lnSpc>
            </a:pPr>
            <a:r>
              <a:rPr lang="en-US" sz="7200" dirty="0">
                <a:latin typeface="Arial" panose="020B0604020202020204" pitchFamily="34" charset="0"/>
                <a:cs typeface="Arial" panose="020B0604020202020204" pitchFamily="34" charset="0"/>
              </a:rPr>
              <a:t>A data type specifies a </a:t>
            </a:r>
            <a:r>
              <a:rPr lang="en-US" sz="7200" dirty="0">
                <a:solidFill>
                  <a:srgbClr val="CC66FF"/>
                </a:solidFill>
                <a:latin typeface="Arial" panose="020B0604020202020204" pitchFamily="34" charset="0"/>
                <a:cs typeface="Arial" panose="020B0604020202020204" pitchFamily="34" charset="0"/>
              </a:rPr>
              <a:t>type of data </a:t>
            </a:r>
            <a:r>
              <a:rPr lang="en-US" sz="7200" dirty="0">
                <a:latin typeface="Arial" panose="020B0604020202020204" pitchFamily="34" charset="0"/>
                <a:cs typeface="Arial" panose="020B0604020202020204" pitchFamily="34" charset="0"/>
              </a:rPr>
              <a:t>that a variable can store such as integer, float or character</a:t>
            </a:r>
            <a:r>
              <a:rPr lang="en-US" sz="7200" dirty="0" smtClean="0">
                <a:latin typeface="Arial" panose="020B0604020202020204" pitchFamily="34" charset="0"/>
                <a:cs typeface="Arial" panose="020B0604020202020204" pitchFamily="34" charset="0"/>
              </a:rPr>
              <a:t>.</a:t>
            </a:r>
          </a:p>
          <a:p>
            <a:pPr>
              <a:lnSpc>
                <a:spcPct val="170000"/>
              </a:lnSpc>
            </a:pPr>
            <a:r>
              <a:rPr lang="en-US" sz="7200" dirty="0">
                <a:latin typeface="Arial" panose="020B0604020202020204" pitchFamily="34" charset="0"/>
                <a:cs typeface="Arial" panose="020B0604020202020204" pitchFamily="34" charset="0"/>
              </a:rPr>
              <a:t>ANSI C supports </a:t>
            </a:r>
            <a:r>
              <a:rPr lang="en-US" sz="7200" dirty="0">
                <a:solidFill>
                  <a:srgbClr val="CC66FF"/>
                </a:solidFill>
                <a:latin typeface="Arial" panose="020B0604020202020204" pitchFamily="34" charset="0"/>
                <a:cs typeface="Arial" panose="020B0604020202020204" pitchFamily="34" charset="0"/>
              </a:rPr>
              <a:t>three classes of data types</a:t>
            </a:r>
            <a:r>
              <a:rPr lang="en-US" sz="7200" dirty="0">
                <a:latin typeface="Arial" panose="020B0604020202020204" pitchFamily="34" charset="0"/>
                <a:cs typeface="Arial" panose="020B0604020202020204" pitchFamily="34" charset="0"/>
              </a:rPr>
              <a:t>: </a:t>
            </a:r>
            <a:endParaRPr lang="en-US" sz="7200" dirty="0" smtClean="0">
              <a:latin typeface="Arial" panose="020B0604020202020204" pitchFamily="34" charset="0"/>
              <a:cs typeface="Arial" panose="020B0604020202020204" pitchFamily="34" charset="0"/>
            </a:endParaRP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1</a:t>
            </a:r>
            <a:r>
              <a:rPr lang="en-US" sz="6800" dirty="0">
                <a:latin typeface="Arial" panose="020B0604020202020204" pitchFamily="34" charset="0"/>
                <a:cs typeface="Arial" panose="020B0604020202020204" pitchFamily="34" charset="0"/>
              </a:rPr>
              <a:t>. Primary (or fundamental) data types </a:t>
            </a:r>
            <a:endParaRPr lang="en-US" sz="6800" dirty="0" smtClean="0">
              <a:latin typeface="Arial" panose="020B0604020202020204" pitchFamily="34" charset="0"/>
              <a:cs typeface="Arial" panose="020B0604020202020204" pitchFamily="34" charset="0"/>
            </a:endParaRP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2</a:t>
            </a:r>
            <a:r>
              <a:rPr lang="en-US" sz="6800" dirty="0">
                <a:latin typeface="Arial" panose="020B0604020202020204" pitchFamily="34" charset="0"/>
                <a:cs typeface="Arial" panose="020B0604020202020204" pitchFamily="34" charset="0"/>
              </a:rPr>
              <a:t>. Derived data types </a:t>
            </a:r>
            <a:endParaRPr lang="en-US" sz="6800" dirty="0" smtClean="0">
              <a:latin typeface="Arial" panose="020B0604020202020204" pitchFamily="34" charset="0"/>
              <a:cs typeface="Arial" panose="020B0604020202020204" pitchFamily="34" charset="0"/>
            </a:endParaRP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3</a:t>
            </a:r>
            <a:r>
              <a:rPr lang="en-US" sz="6800" dirty="0">
                <a:latin typeface="Arial" panose="020B0604020202020204" pitchFamily="34" charset="0"/>
                <a:cs typeface="Arial" panose="020B0604020202020204" pitchFamily="34" charset="0"/>
              </a:rPr>
              <a:t>. </a:t>
            </a:r>
            <a:r>
              <a:rPr lang="en-US" sz="6800" dirty="0" smtClean="0">
                <a:latin typeface="Arial" panose="020B0604020202020204" pitchFamily="34" charset="0"/>
                <a:cs typeface="Arial" panose="020B0604020202020204" pitchFamily="34" charset="0"/>
              </a:rPr>
              <a:t>User-defined </a:t>
            </a:r>
            <a:r>
              <a:rPr lang="en-US" sz="6800" dirty="0">
                <a:latin typeface="Arial" panose="020B0604020202020204" pitchFamily="34" charset="0"/>
                <a:cs typeface="Arial" panose="020B0604020202020204" pitchFamily="34" charset="0"/>
              </a:rPr>
              <a:t>data </a:t>
            </a:r>
            <a:r>
              <a:rPr lang="en-US" sz="6800" dirty="0" smtClean="0">
                <a:latin typeface="Arial" panose="020B0604020202020204" pitchFamily="34" charset="0"/>
                <a:cs typeface="Arial" panose="020B0604020202020204" pitchFamily="34" charset="0"/>
              </a:rPr>
              <a:t>types</a:t>
            </a:r>
          </a:p>
          <a:p>
            <a:pPr marL="0" indent="0">
              <a:lnSpc>
                <a:spcPct val="170000"/>
              </a:lnSpc>
              <a:buNone/>
            </a:pPr>
            <a:r>
              <a:rPr lang="en-US" sz="7200" dirty="0" smtClean="0">
                <a:solidFill>
                  <a:srgbClr val="FF33CC"/>
                </a:solidFill>
                <a:latin typeface="Arial" panose="020B0604020202020204" pitchFamily="34" charset="0"/>
                <a:cs typeface="Arial" panose="020B0604020202020204" pitchFamily="34" charset="0"/>
              </a:rPr>
              <a:t>Five </a:t>
            </a:r>
            <a:r>
              <a:rPr lang="en-US" sz="7200" dirty="0">
                <a:solidFill>
                  <a:srgbClr val="FF33CC"/>
                </a:solidFill>
                <a:latin typeface="Arial" panose="020B0604020202020204" pitchFamily="34" charset="0"/>
                <a:cs typeface="Arial" panose="020B0604020202020204" pitchFamily="34" charset="0"/>
              </a:rPr>
              <a:t>fundamental data </a:t>
            </a:r>
            <a:r>
              <a:rPr lang="en-US" sz="7200" dirty="0" smtClean="0">
                <a:solidFill>
                  <a:srgbClr val="FF33CC"/>
                </a:solidFill>
                <a:latin typeface="Arial" panose="020B0604020202020204" pitchFamily="34" charset="0"/>
                <a:cs typeface="Arial" panose="020B0604020202020204" pitchFamily="34" charset="0"/>
              </a:rPr>
              <a:t>types</a:t>
            </a:r>
            <a:r>
              <a:rPr lang="en-US" sz="7200" dirty="0" smtClean="0">
                <a:latin typeface="Arial" panose="020B0604020202020204" pitchFamily="34" charset="0"/>
                <a:cs typeface="Arial" panose="020B0604020202020204" pitchFamily="34" charset="0"/>
              </a:rPr>
              <a:t>:</a:t>
            </a: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integer </a:t>
            </a:r>
            <a:r>
              <a:rPr lang="en-US" sz="6800" dirty="0">
                <a:latin typeface="Arial" panose="020B0604020202020204" pitchFamily="34" charset="0"/>
                <a:cs typeface="Arial" panose="020B0604020202020204" pitchFamily="34" charset="0"/>
              </a:rPr>
              <a:t>(</a:t>
            </a:r>
            <a:r>
              <a:rPr lang="en-US" sz="6800" dirty="0" err="1">
                <a:latin typeface="Arial" panose="020B0604020202020204" pitchFamily="34" charset="0"/>
                <a:cs typeface="Arial" panose="020B0604020202020204" pitchFamily="34" charset="0"/>
              </a:rPr>
              <a:t>int</a:t>
            </a:r>
            <a:r>
              <a:rPr lang="en-US" sz="6800" dirty="0" smtClean="0">
                <a:latin typeface="Arial" panose="020B0604020202020204" pitchFamily="34" charset="0"/>
                <a:cs typeface="Arial" panose="020B0604020202020204" pitchFamily="34" charset="0"/>
              </a:rPr>
              <a:t>)  - </a:t>
            </a:r>
            <a:r>
              <a:rPr lang="en-US" sz="6800" dirty="0" smtClean="0">
                <a:solidFill>
                  <a:srgbClr val="CC66FF"/>
                </a:solidFill>
                <a:latin typeface="Arial" panose="020B0604020202020204" pitchFamily="34" charset="0"/>
                <a:cs typeface="Arial" panose="020B0604020202020204" pitchFamily="34" charset="0"/>
              </a:rPr>
              <a:t>2 byte</a:t>
            </a: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character </a:t>
            </a:r>
            <a:r>
              <a:rPr lang="en-US" sz="6800" dirty="0">
                <a:latin typeface="Arial" panose="020B0604020202020204" pitchFamily="34" charset="0"/>
                <a:cs typeface="Arial" panose="020B0604020202020204" pitchFamily="34" charset="0"/>
              </a:rPr>
              <a:t>(char</a:t>
            </a:r>
            <a:r>
              <a:rPr lang="en-US" sz="6800" dirty="0" smtClean="0">
                <a:latin typeface="Arial" panose="020B0604020202020204" pitchFamily="34" charset="0"/>
                <a:cs typeface="Arial" panose="020B0604020202020204" pitchFamily="34" charset="0"/>
              </a:rPr>
              <a:t>) -</a:t>
            </a:r>
            <a:r>
              <a:rPr lang="en-US" sz="6800" dirty="0" smtClean="0">
                <a:solidFill>
                  <a:srgbClr val="CC66FF"/>
                </a:solidFill>
                <a:latin typeface="Arial" panose="020B0604020202020204" pitchFamily="34" charset="0"/>
                <a:cs typeface="Arial" panose="020B0604020202020204" pitchFamily="34" charset="0"/>
              </a:rPr>
              <a:t>1 byte</a:t>
            </a: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floating </a:t>
            </a:r>
            <a:r>
              <a:rPr lang="en-US" sz="6800" dirty="0">
                <a:latin typeface="Arial" panose="020B0604020202020204" pitchFamily="34" charset="0"/>
                <a:cs typeface="Arial" panose="020B0604020202020204" pitchFamily="34" charset="0"/>
              </a:rPr>
              <a:t>point (</a:t>
            </a:r>
            <a:r>
              <a:rPr lang="en-US" sz="6800" dirty="0" smtClean="0">
                <a:latin typeface="Arial" panose="020B0604020202020204" pitchFamily="34" charset="0"/>
                <a:cs typeface="Arial" panose="020B0604020202020204" pitchFamily="34" charset="0"/>
              </a:rPr>
              <a:t>float)  - </a:t>
            </a:r>
            <a:r>
              <a:rPr lang="en-US" sz="6800" dirty="0" smtClean="0">
                <a:solidFill>
                  <a:srgbClr val="CC66FF"/>
                </a:solidFill>
                <a:latin typeface="Arial" panose="020B0604020202020204" pitchFamily="34" charset="0"/>
                <a:cs typeface="Arial" panose="020B0604020202020204" pitchFamily="34" charset="0"/>
              </a:rPr>
              <a:t>4 byte</a:t>
            </a: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double-precision floating </a:t>
            </a:r>
            <a:r>
              <a:rPr lang="en-US" sz="6800" dirty="0">
                <a:latin typeface="Arial" panose="020B0604020202020204" pitchFamily="34" charset="0"/>
                <a:cs typeface="Arial" panose="020B0604020202020204" pitchFamily="34" charset="0"/>
              </a:rPr>
              <a:t>point (double) </a:t>
            </a:r>
            <a:r>
              <a:rPr lang="en-US" sz="6800" dirty="0" smtClean="0">
                <a:latin typeface="Arial" panose="020B0604020202020204" pitchFamily="34" charset="0"/>
                <a:cs typeface="Arial" panose="020B0604020202020204" pitchFamily="34" charset="0"/>
              </a:rPr>
              <a:t> -</a:t>
            </a:r>
            <a:r>
              <a:rPr lang="en-US" sz="6800" dirty="0" smtClean="0">
                <a:solidFill>
                  <a:srgbClr val="CC66FF"/>
                </a:solidFill>
                <a:latin typeface="Arial" panose="020B0604020202020204" pitchFamily="34" charset="0"/>
                <a:cs typeface="Arial" panose="020B0604020202020204" pitchFamily="34" charset="0"/>
              </a:rPr>
              <a:t>8 byte </a:t>
            </a:r>
          </a:p>
          <a:p>
            <a:pPr lvl="1">
              <a:lnSpc>
                <a:spcPct val="170000"/>
              </a:lnSpc>
              <a:buFont typeface="Wingdings" panose="05000000000000000000" pitchFamily="2" charset="2"/>
              <a:buChar char="q"/>
            </a:pPr>
            <a:r>
              <a:rPr lang="en-US" sz="6800" dirty="0" smtClean="0">
                <a:latin typeface="Arial" panose="020B0604020202020204" pitchFamily="34" charset="0"/>
                <a:cs typeface="Arial" panose="020B0604020202020204" pitchFamily="34" charset="0"/>
              </a:rPr>
              <a:t>Void</a:t>
            </a:r>
          </a:p>
          <a:p>
            <a:pPr marL="268288" lvl="1" indent="-268288">
              <a:lnSpc>
                <a:spcPct val="170000"/>
              </a:lnSpc>
              <a:buFont typeface="Wingdings" panose="05000000000000000000" pitchFamily="2" charset="2"/>
              <a:buChar char="Ø"/>
            </a:pPr>
            <a:r>
              <a:rPr lang="en-US" sz="7200" dirty="0" smtClean="0">
                <a:latin typeface="Arial" panose="020B0604020202020204" pitchFamily="34" charset="0"/>
                <a:cs typeface="Arial" panose="020B0604020202020204" pitchFamily="34" charset="0"/>
              </a:rPr>
              <a:t>The </a:t>
            </a:r>
            <a:r>
              <a:rPr lang="en-US" sz="7200" dirty="0">
                <a:latin typeface="Arial" panose="020B0604020202020204" pitchFamily="34" charset="0"/>
                <a:cs typeface="Arial" panose="020B0604020202020204" pitchFamily="34" charset="0"/>
              </a:rPr>
              <a:t>void type </a:t>
            </a:r>
            <a:r>
              <a:rPr lang="en-US" sz="7200" dirty="0">
                <a:solidFill>
                  <a:srgbClr val="CC66FF"/>
                </a:solidFill>
                <a:latin typeface="Arial" panose="020B0604020202020204" pitchFamily="34" charset="0"/>
                <a:cs typeface="Arial" panose="020B0604020202020204" pitchFamily="34" charset="0"/>
              </a:rPr>
              <a:t>has no values</a:t>
            </a:r>
            <a:r>
              <a:rPr lang="en-US" sz="7200" dirty="0">
                <a:latin typeface="Arial" panose="020B0604020202020204" pitchFamily="34" charset="0"/>
                <a:cs typeface="Arial" panose="020B0604020202020204" pitchFamily="34" charset="0"/>
              </a:rPr>
              <a:t>. This is usually used to specify the </a:t>
            </a:r>
            <a:r>
              <a:rPr lang="en-US" sz="7200" dirty="0">
                <a:solidFill>
                  <a:srgbClr val="CC66FF"/>
                </a:solidFill>
                <a:latin typeface="Arial" panose="020B0604020202020204" pitchFamily="34" charset="0"/>
                <a:cs typeface="Arial" panose="020B0604020202020204" pitchFamily="34" charset="0"/>
              </a:rPr>
              <a:t>type of functions</a:t>
            </a:r>
            <a:r>
              <a:rPr lang="en-US" sz="7200" dirty="0">
                <a:latin typeface="Arial" panose="020B0604020202020204" pitchFamily="34" charset="0"/>
                <a:cs typeface="Arial" panose="020B0604020202020204" pitchFamily="34" charset="0"/>
              </a:rPr>
              <a:t>. The type of a function is said to be void when it </a:t>
            </a:r>
            <a:r>
              <a:rPr lang="en-US" sz="7200" dirty="0">
                <a:solidFill>
                  <a:srgbClr val="CC66FF"/>
                </a:solidFill>
                <a:latin typeface="Arial" panose="020B0604020202020204" pitchFamily="34" charset="0"/>
                <a:cs typeface="Arial" panose="020B0604020202020204" pitchFamily="34" charset="0"/>
              </a:rPr>
              <a:t>does not return any value </a:t>
            </a:r>
            <a:r>
              <a:rPr lang="en-US" sz="7200" dirty="0">
                <a:latin typeface="Arial" panose="020B0604020202020204" pitchFamily="34" charset="0"/>
                <a:cs typeface="Arial" panose="020B0604020202020204" pitchFamily="34" charset="0"/>
              </a:rPr>
              <a:t>to the calling function.</a:t>
            </a:r>
          </a:p>
          <a:p>
            <a:endParaRPr lang="en-IN" dirty="0"/>
          </a:p>
        </p:txBody>
      </p:sp>
    </p:spTree>
    <p:extLst>
      <p:ext uri="{BB962C8B-B14F-4D97-AF65-F5344CB8AC3E}">
        <p14:creationId xmlns:p14="http://schemas.microsoft.com/office/powerpoint/2010/main" val="1407268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8934"/>
          </a:xfrm>
        </p:spPr>
        <p:txBody>
          <a:bodyPr>
            <a:normAutofit fontScale="90000"/>
          </a:bodyPr>
          <a:lstStyle/>
          <a:p>
            <a:pPr algn="ctr"/>
            <a:r>
              <a:rPr lang="en-IN" dirty="0">
                <a:solidFill>
                  <a:srgbClr val="002060"/>
                </a:solidFill>
                <a:latin typeface="Arial" panose="020B0604020202020204" pitchFamily="34" charset="0"/>
                <a:cs typeface="Arial" panose="020B0604020202020204" pitchFamily="34" charset="0"/>
              </a:rPr>
              <a:t>Data Types</a:t>
            </a:r>
            <a:endParaRPr lang="en-IN" dirty="0"/>
          </a:p>
        </p:txBody>
      </p:sp>
      <p:sp>
        <p:nvSpPr>
          <p:cNvPr id="3" name="Content Placeholder 2"/>
          <p:cNvSpPr>
            <a:spLocks noGrp="1"/>
          </p:cNvSpPr>
          <p:nvPr>
            <p:ph idx="1"/>
          </p:nvPr>
        </p:nvSpPr>
        <p:spPr>
          <a:xfrm>
            <a:off x="0" y="887506"/>
            <a:ext cx="12192000" cy="5970494"/>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sz="1800" dirty="0" smtClean="0">
                <a:solidFill>
                  <a:srgbClr val="002060"/>
                </a:solidFill>
                <a:latin typeface="Arial" panose="020B0604020202020204" pitchFamily="34" charset="0"/>
                <a:cs typeface="Arial" panose="020B0604020202020204" pitchFamily="34" charset="0"/>
              </a:rPr>
              <a:t>Table: Size </a:t>
            </a:r>
            <a:r>
              <a:rPr lang="en-US" sz="1800" dirty="0">
                <a:solidFill>
                  <a:srgbClr val="002060"/>
                </a:solidFill>
                <a:latin typeface="Arial" panose="020B0604020202020204" pitchFamily="34" charset="0"/>
                <a:cs typeface="Arial" panose="020B0604020202020204" pitchFamily="34" charset="0"/>
              </a:rPr>
              <a:t>and Range of Basic Data Types on 16-bit Machines </a:t>
            </a:r>
            <a:endParaRPr lang="en-IN" sz="180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32329" y="1264024"/>
            <a:ext cx="9453282" cy="2608729"/>
          </a:xfrm>
          <a:prstGeom prst="rect">
            <a:avLst/>
          </a:prstGeom>
        </p:spPr>
      </p:pic>
    </p:spTree>
    <p:extLst>
      <p:ext uri="{BB962C8B-B14F-4D97-AF65-F5344CB8AC3E}">
        <p14:creationId xmlns:p14="http://schemas.microsoft.com/office/powerpoint/2010/main" val="368977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 y="0"/>
            <a:ext cx="12084424" cy="764428"/>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Declaration of Variables</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788" y="764428"/>
            <a:ext cx="11976848" cy="6093572"/>
          </a:xfrm>
        </p:spPr>
        <p:txBody>
          <a:bodyPr>
            <a:normAutofit fontScale="85000" lnSpcReduction="20000"/>
          </a:bodyPr>
          <a:lstStyle/>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After designing suitable variable names, we must declare them to the compiler. </a:t>
            </a:r>
            <a:endParaRPr lang="en-US"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Declaration </a:t>
            </a:r>
            <a:r>
              <a:rPr lang="en-US" sz="1800" dirty="0">
                <a:latin typeface="Arial" panose="020B0604020202020204" pitchFamily="34" charset="0"/>
                <a:cs typeface="Arial" panose="020B0604020202020204" pitchFamily="34" charset="0"/>
              </a:rPr>
              <a:t>does two things: </a:t>
            </a:r>
            <a:endParaRPr lang="en-US" sz="1800" dirty="0" smtClean="0">
              <a:latin typeface="Arial" panose="020B0604020202020204" pitchFamily="34" charset="0"/>
              <a:cs typeface="Arial" panose="020B0604020202020204" pitchFamily="34" charset="0"/>
            </a:endParaRPr>
          </a:p>
          <a:p>
            <a:pPr marL="457200" lvl="1" indent="0" algn="just">
              <a:lnSpc>
                <a:spcPct val="150000"/>
              </a:lnSpc>
              <a:buNone/>
            </a:pPr>
            <a:r>
              <a:rPr lang="en-US" sz="1400" dirty="0" smtClean="0">
                <a:latin typeface="Arial" panose="020B0604020202020204" pitchFamily="34" charset="0"/>
                <a:cs typeface="Arial" panose="020B0604020202020204" pitchFamily="34" charset="0"/>
              </a:rPr>
              <a:t>1</a:t>
            </a:r>
            <a:r>
              <a:rPr lang="en-US" sz="1800" dirty="0">
                <a:solidFill>
                  <a:srgbClr val="CC66FF"/>
                </a:solidFill>
                <a:latin typeface="Arial" panose="020B0604020202020204" pitchFamily="34" charset="0"/>
                <a:cs typeface="Arial" panose="020B0604020202020204" pitchFamily="34" charset="0"/>
              </a:rPr>
              <a:t>. It tells the compiler what the variable name is. </a:t>
            </a:r>
            <a:r>
              <a:rPr lang="en-US" sz="1800" dirty="0" smtClean="0">
                <a:solidFill>
                  <a:srgbClr val="CC66FF"/>
                </a:solidFill>
                <a:latin typeface="Arial" panose="020B0604020202020204" pitchFamily="34" charset="0"/>
                <a:cs typeface="Arial" panose="020B0604020202020204" pitchFamily="34" charset="0"/>
              </a:rPr>
              <a:t>    </a:t>
            </a:r>
          </a:p>
          <a:p>
            <a:pPr marL="457200" lvl="1" indent="0" algn="just">
              <a:lnSpc>
                <a:spcPct val="150000"/>
              </a:lnSpc>
              <a:buNone/>
            </a:pPr>
            <a:r>
              <a:rPr lang="en-US" sz="1800" dirty="0" smtClean="0">
                <a:latin typeface="Arial" panose="020B0604020202020204" pitchFamily="34" charset="0"/>
                <a:cs typeface="Arial" panose="020B0604020202020204" pitchFamily="34" charset="0"/>
              </a:rPr>
              <a:t>2</a:t>
            </a:r>
            <a:r>
              <a:rPr lang="en-US" sz="1800" dirty="0">
                <a:solidFill>
                  <a:srgbClr val="CC66FF"/>
                </a:solidFill>
                <a:latin typeface="Arial" panose="020B0604020202020204" pitchFamily="34" charset="0"/>
                <a:cs typeface="Arial" panose="020B0604020202020204" pitchFamily="34" charset="0"/>
              </a:rPr>
              <a:t>. It </a:t>
            </a:r>
            <a:r>
              <a:rPr lang="en-US" sz="1800" dirty="0" smtClean="0">
                <a:solidFill>
                  <a:srgbClr val="CC66FF"/>
                </a:solidFill>
                <a:latin typeface="Arial" panose="020B0604020202020204" pitchFamily="34" charset="0"/>
                <a:cs typeface="Arial" panose="020B0604020202020204" pitchFamily="34" charset="0"/>
              </a:rPr>
              <a:t>specifies </a:t>
            </a:r>
            <a:r>
              <a:rPr lang="en-US" sz="1800" dirty="0">
                <a:solidFill>
                  <a:srgbClr val="CC66FF"/>
                </a:solidFill>
                <a:latin typeface="Arial" panose="020B0604020202020204" pitchFamily="34" charset="0"/>
                <a:cs typeface="Arial" panose="020B0604020202020204" pitchFamily="34" charset="0"/>
              </a:rPr>
              <a:t>what type of data the variable will hold</a:t>
            </a:r>
            <a:r>
              <a:rPr lang="en-US" sz="1800" dirty="0" smtClean="0">
                <a:solidFill>
                  <a:srgbClr val="CC66FF"/>
                </a:solidFill>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The declaration of variables must be done before they are used in the program.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IN" sz="1800" dirty="0" smtClean="0">
                <a:solidFill>
                  <a:srgbClr val="FF33CC"/>
                </a:solidFill>
                <a:latin typeface="Arial" panose="020B0604020202020204" pitchFamily="34" charset="0"/>
                <a:cs typeface="Arial" panose="020B0604020202020204" pitchFamily="34" charset="0"/>
              </a:rPr>
              <a:t>Syntax:</a:t>
            </a:r>
          </a:p>
          <a:p>
            <a:pPr marL="0" indent="0" algn="just">
              <a:lnSpc>
                <a:spcPct val="150000"/>
              </a:lnSpc>
              <a:buNone/>
            </a:pPr>
            <a:r>
              <a:rPr lang="en-US" sz="1800" dirty="0" err="1" smtClean="0">
                <a:latin typeface="Arial" panose="020B0604020202020204" pitchFamily="34" charset="0"/>
                <a:cs typeface="Arial" panose="020B0604020202020204" pitchFamily="34" charset="0"/>
              </a:rPr>
              <a:t>Data_type</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v1;</a:t>
            </a:r>
            <a:endParaRPr lang="en-IN" sz="1800" dirty="0" smtClean="0">
              <a:solidFill>
                <a:srgbClr val="FF33CC"/>
              </a:solidFill>
              <a:latin typeface="Arial" panose="020B0604020202020204" pitchFamily="34" charset="0"/>
              <a:cs typeface="Arial" panose="020B0604020202020204" pitchFamily="34" charset="0"/>
            </a:endParaRPr>
          </a:p>
          <a:p>
            <a:pPr marL="0" indent="0" algn="just">
              <a:lnSpc>
                <a:spcPct val="150000"/>
              </a:lnSpc>
              <a:buNone/>
            </a:pPr>
            <a:r>
              <a:rPr lang="en-IN" sz="1800" dirty="0" smtClean="0">
                <a:latin typeface="Arial" panose="020B0604020202020204" pitchFamily="34" charset="0"/>
                <a:cs typeface="Arial" panose="020B0604020202020204" pitchFamily="34" charset="0"/>
              </a:rPr>
              <a:t>data-type </a:t>
            </a:r>
            <a:r>
              <a:rPr lang="en-IN" sz="1800" dirty="0">
                <a:latin typeface="Arial" panose="020B0604020202020204" pitchFamily="34" charset="0"/>
                <a:cs typeface="Arial" panose="020B0604020202020204" pitchFamily="34" charset="0"/>
              </a:rPr>
              <a:t>v1,v2,....</a:t>
            </a:r>
            <a:r>
              <a:rPr lang="en-IN" sz="1800" dirty="0" err="1">
                <a:latin typeface="Arial" panose="020B0604020202020204" pitchFamily="34" charset="0"/>
                <a:cs typeface="Arial" panose="020B0604020202020204" pitchFamily="34" charset="0"/>
              </a:rPr>
              <a:t>vn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err="1" smtClean="0">
                <a:latin typeface="Arial" panose="020B0604020202020204" pitchFamily="34" charset="0"/>
                <a:cs typeface="Arial" panose="020B0604020202020204" pitchFamily="34" charset="0"/>
              </a:rPr>
              <a:t>eg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sum; or char s;</a:t>
            </a:r>
            <a:endParaRPr lang="en-IN" sz="1800" dirty="0" smtClean="0">
              <a:latin typeface="Arial" panose="020B0604020202020204" pitchFamily="34" charset="0"/>
              <a:cs typeface="Arial" panose="020B0604020202020204" pitchFamily="34" charset="0"/>
            </a:endParaRPr>
          </a:p>
          <a:p>
            <a:pPr marL="0" indent="0" algn="just">
              <a:lnSpc>
                <a:spcPct val="150000"/>
              </a:lnSpc>
              <a:buNone/>
            </a:pPr>
            <a:r>
              <a:rPr lang="en-US" sz="1800" dirty="0" smtClean="0">
                <a:solidFill>
                  <a:srgbClr val="FF33CC"/>
                </a:solidFill>
                <a:latin typeface="Arial" panose="020B0604020202020204" pitchFamily="34" charset="0"/>
                <a:cs typeface="Arial" panose="020B0604020202020204" pitchFamily="34" charset="0"/>
              </a:rPr>
              <a:t>Example:</a:t>
            </a:r>
          </a:p>
          <a:p>
            <a:pPr marL="0" indent="0" algn="just">
              <a:lnSpc>
                <a:spcPct val="150000"/>
              </a:lnSpc>
              <a:buNone/>
            </a:pP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count; </a:t>
            </a:r>
            <a:r>
              <a:rPr lang="en-US" sz="1800" dirty="0" smtClean="0">
                <a:latin typeface="Arial" panose="020B0604020202020204" pitchFamily="34" charset="0"/>
                <a:cs typeface="Arial" panose="020B0604020202020204" pitchFamily="34" charset="0"/>
              </a:rPr>
              <a:t>               </a:t>
            </a:r>
          </a:p>
          <a:p>
            <a:pPr marL="0" indent="0" algn="just">
              <a:lnSpc>
                <a:spcPct val="150000"/>
              </a:lnSpc>
              <a:buNone/>
            </a:pP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number, total;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double </a:t>
            </a:r>
            <a:r>
              <a:rPr lang="en-US" sz="1800" dirty="0">
                <a:latin typeface="Arial" panose="020B0604020202020204" pitchFamily="34" charset="0"/>
                <a:cs typeface="Arial" panose="020B0604020202020204" pitchFamily="34" charset="0"/>
              </a:rPr>
              <a:t>ratio</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a:latin typeface="Arial" panose="020B0604020202020204" pitchFamily="34" charset="0"/>
                <a:cs typeface="Arial" panose="020B0604020202020204" pitchFamily="34" charset="0"/>
              </a:rPr>
              <a:t>Char e, s;</a:t>
            </a:r>
            <a:endParaRPr lang="en-IN" sz="1800" dirty="0">
              <a:latin typeface="Arial" panose="020B060402020202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848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792163"/>
          </a:xfrm>
        </p:spPr>
        <p:txBody>
          <a:bodyPr>
            <a:normAutofit/>
          </a:bodyPr>
          <a:lstStyle/>
          <a:p>
            <a:pPr algn="ctr"/>
            <a:r>
              <a:rPr lang="en-US" sz="3600" dirty="0" smtClean="0">
                <a:latin typeface="Arial" panose="020B0604020202020204" pitchFamily="34" charset="0"/>
                <a:cs typeface="Arial" panose="020B0604020202020204" pitchFamily="34" charset="0"/>
              </a:rPr>
              <a:t>C language</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0038" y="928688"/>
            <a:ext cx="11053762" cy="5929312"/>
          </a:xfrm>
        </p:spPr>
        <p:txBody>
          <a:bodyPr>
            <a:normAutofit/>
          </a:bodyPr>
          <a:lstStyle/>
          <a:p>
            <a:pPr algn="just">
              <a:lnSpc>
                <a:spcPct val="150000"/>
              </a:lnSpc>
            </a:pPr>
            <a:r>
              <a:rPr lang="en-US" sz="1900" dirty="0">
                <a:latin typeface="Arial" panose="020B0604020202020204" pitchFamily="34" charset="0"/>
                <a:cs typeface="Arial" panose="020B0604020202020204" pitchFamily="34" charset="0"/>
              </a:rPr>
              <a:t>The C Language is developed by </a:t>
            </a:r>
            <a:r>
              <a:rPr lang="en-US" sz="1900" dirty="0">
                <a:solidFill>
                  <a:srgbClr val="FF0000"/>
                </a:solidFill>
                <a:latin typeface="Arial" panose="020B0604020202020204" pitchFamily="34" charset="0"/>
                <a:cs typeface="Arial" panose="020B0604020202020204" pitchFamily="34" charset="0"/>
              </a:rPr>
              <a:t>Dennis Ritchie </a:t>
            </a:r>
            <a:r>
              <a:rPr lang="en-US" sz="1900" dirty="0">
                <a:latin typeface="Arial" panose="020B0604020202020204" pitchFamily="34" charset="0"/>
                <a:cs typeface="Arial" panose="020B0604020202020204" pitchFamily="34" charset="0"/>
              </a:rPr>
              <a:t>for creating system applications that directly interact with the hardware devices such as drivers, kernels, etc.</a:t>
            </a:r>
          </a:p>
          <a:p>
            <a:pPr algn="just">
              <a:lnSpc>
                <a:spcPct val="150000"/>
              </a:lnSpc>
            </a:pPr>
            <a:r>
              <a:rPr lang="en-US" sz="1900" dirty="0">
                <a:latin typeface="Arial" panose="020B0604020202020204" pitchFamily="34" charset="0"/>
                <a:cs typeface="Arial" panose="020B0604020202020204" pitchFamily="34" charset="0"/>
              </a:rPr>
              <a:t>C programming is considered as the base for other programming languages, that is why it is known as mother language</a:t>
            </a:r>
            <a:r>
              <a:rPr lang="en-US" sz="1900" dirty="0" smtClean="0">
                <a:latin typeface="Arial" panose="020B0604020202020204" pitchFamily="34" charset="0"/>
                <a:cs typeface="Arial" panose="020B0604020202020204" pitchFamily="34" charset="0"/>
              </a:rPr>
              <a:t>.</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			</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Figure 1:Kernel (Operating System)</a:t>
            </a:r>
            <a:endParaRPr lang="en-US" sz="1800"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3214686" y="3157538"/>
            <a:ext cx="4857751" cy="3019425"/>
          </a:xfrm>
          <a:prstGeom prst="rect">
            <a:avLst/>
          </a:prstGeom>
        </p:spPr>
      </p:pic>
    </p:spTree>
    <p:extLst>
      <p:ext uri="{BB962C8B-B14F-4D97-AF65-F5344CB8AC3E}">
        <p14:creationId xmlns:p14="http://schemas.microsoft.com/office/powerpoint/2010/main" val="597633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7" y="1"/>
            <a:ext cx="10515600" cy="632012"/>
          </a:xfrm>
        </p:spPr>
        <p:txBody>
          <a:bodyPr>
            <a:normAutofit fontScale="90000"/>
          </a:bodyPr>
          <a:lstStyle/>
          <a:p>
            <a:pPr algn="ctr"/>
            <a:r>
              <a:rPr lang="en-US" dirty="0">
                <a:solidFill>
                  <a:srgbClr val="002060"/>
                </a:solidFill>
                <a:latin typeface="Arial" panose="020B0604020202020204" pitchFamily="34" charset="0"/>
                <a:cs typeface="Arial" panose="020B0604020202020204" pitchFamily="34" charset="0"/>
              </a:rPr>
              <a:t>Declaration of Variables</a:t>
            </a:r>
            <a:endParaRPr lang="en-IN" dirty="0"/>
          </a:p>
        </p:txBody>
      </p:sp>
      <p:sp>
        <p:nvSpPr>
          <p:cNvPr id="3" name="Content Placeholder 2"/>
          <p:cNvSpPr>
            <a:spLocks noGrp="1"/>
          </p:cNvSpPr>
          <p:nvPr>
            <p:ph idx="1"/>
          </p:nvPr>
        </p:nvSpPr>
        <p:spPr>
          <a:xfrm>
            <a:off x="0" y="632014"/>
            <a:ext cx="11353800" cy="6225986"/>
          </a:xfrm>
        </p:spPr>
        <p:txBody>
          <a:bodyPr/>
          <a:lstStyle/>
          <a:p>
            <a:pPr marL="0" indent="0">
              <a:buNone/>
            </a:pPr>
            <a:endParaRPr lang="en-US" dirty="0" smtClean="0"/>
          </a:p>
          <a:p>
            <a:pPr marL="0" indent="0">
              <a:buNone/>
            </a:pPr>
            <a:endParaRPr lang="en-US" dirty="0" smtClean="0"/>
          </a:p>
          <a:p>
            <a:pPr marL="0" indent="0">
              <a:buNone/>
            </a:pPr>
            <a:r>
              <a:rPr lang="en-US" dirty="0" err="1"/>
              <a:t>int</a:t>
            </a:r>
            <a:r>
              <a:rPr lang="en-US" dirty="0"/>
              <a:t> number</a:t>
            </a:r>
            <a:r>
              <a:rPr lang="en-US" dirty="0" smtClean="0"/>
              <a:t>;     // Declaration of variables</a:t>
            </a:r>
          </a:p>
          <a:p>
            <a:pPr marL="0" indent="0">
              <a:buNone/>
            </a:pPr>
            <a:r>
              <a:rPr lang="en-US" dirty="0" smtClean="0"/>
              <a:t>         </a:t>
            </a:r>
            <a:endParaRPr lang="en-IN" dirty="0"/>
          </a:p>
        </p:txBody>
      </p:sp>
      <p:sp>
        <p:nvSpPr>
          <p:cNvPr id="4" name="Rounded Rectangle 3"/>
          <p:cNvSpPr/>
          <p:nvPr/>
        </p:nvSpPr>
        <p:spPr>
          <a:xfrm>
            <a:off x="620131" y="2519223"/>
            <a:ext cx="1667435" cy="645458"/>
          </a:xfrm>
          <a:prstGeom prst="roundRect">
            <a:avLst/>
          </a:prstGeom>
          <a:solidFill>
            <a:srgbClr val="DAA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garbage</a:t>
            </a:r>
            <a:endParaRPr lang="en-IN" dirty="0">
              <a:solidFill>
                <a:schemeClr val="tx1"/>
              </a:solidFill>
            </a:endParaRPr>
          </a:p>
        </p:txBody>
      </p:sp>
      <p:sp>
        <p:nvSpPr>
          <p:cNvPr id="6" name="TextBox 5"/>
          <p:cNvSpPr txBox="1"/>
          <p:nvPr/>
        </p:nvSpPr>
        <p:spPr>
          <a:xfrm>
            <a:off x="942847" y="3451265"/>
            <a:ext cx="1542082" cy="923330"/>
          </a:xfrm>
          <a:prstGeom prst="rect">
            <a:avLst/>
          </a:prstGeom>
          <a:noFill/>
        </p:spPr>
        <p:txBody>
          <a:bodyPr wrap="square" rtlCol="0">
            <a:spAutoFit/>
          </a:bodyPr>
          <a:lstStyle/>
          <a:p>
            <a:r>
              <a:rPr lang="en-US" dirty="0" smtClean="0"/>
              <a:t>Memory address </a:t>
            </a:r>
          </a:p>
          <a:p>
            <a:r>
              <a:rPr lang="en-US" dirty="0" smtClean="0"/>
              <a:t>Eg:5001</a:t>
            </a:r>
            <a:endParaRPr lang="en-IN" dirty="0"/>
          </a:p>
        </p:txBody>
      </p:sp>
      <p:graphicFrame>
        <p:nvGraphicFramePr>
          <p:cNvPr id="7" name="Table 6"/>
          <p:cNvGraphicFramePr>
            <a:graphicFrameLocks noGrp="1"/>
          </p:cNvGraphicFramePr>
          <p:nvPr/>
        </p:nvGraphicFramePr>
        <p:xfrm>
          <a:off x="5692457" y="3279934"/>
          <a:ext cx="807085" cy="1442720"/>
        </p:xfrm>
        <a:graphic>
          <a:graphicData uri="http://schemas.openxmlformats.org/drawingml/2006/table">
            <a:tbl>
              <a:tblPr firstRow="1" firstCol="1" bandRow="1">
                <a:tableStyleId>{5C22544A-7EE6-4342-B048-85BDC9FD1C3A}</a:tableStyleId>
              </a:tblPr>
              <a:tblGrid>
                <a:gridCol w="807085"/>
              </a:tblGrid>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034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5888402"/>
              </p:ext>
            </p:extLst>
          </p:nvPr>
        </p:nvGraphicFramePr>
        <p:xfrm>
          <a:off x="5692457" y="3279934"/>
          <a:ext cx="1496134" cy="3578064"/>
        </p:xfrm>
        <a:graphic>
          <a:graphicData uri="http://schemas.openxmlformats.org/drawingml/2006/table">
            <a:tbl>
              <a:tblPr firstRow="1" firstCol="1" bandRow="1">
                <a:tableStyleId>{5C22544A-7EE6-4342-B048-85BDC9FD1C3A}</a:tableStyleId>
              </a:tblPr>
              <a:tblGrid>
                <a:gridCol w="1496134"/>
              </a:tblGrid>
              <a:tr h="447258">
                <a:tc>
                  <a:txBody>
                    <a:bodyPr/>
                    <a:lstStyle/>
                    <a:p>
                      <a:pPr algn="l">
                        <a:lnSpc>
                          <a:spcPct val="107000"/>
                        </a:lnSpc>
                        <a:spcAft>
                          <a:spcPts val="800"/>
                        </a:spcAft>
                      </a:pPr>
                      <a:r>
                        <a:rPr lang="en-US" sz="1600" dirty="0">
                          <a:solidFill>
                            <a:schemeClr val="tx1"/>
                          </a:solidFill>
                          <a:effectLst/>
                        </a:rPr>
                        <a:t>Address 0</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1</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2</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3</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4</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5</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6</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258">
                <a:tc>
                  <a:txBody>
                    <a:bodyPr/>
                    <a:lstStyle/>
                    <a:p>
                      <a:pPr algn="l">
                        <a:lnSpc>
                          <a:spcPct val="107000"/>
                        </a:lnSpc>
                        <a:spcAft>
                          <a:spcPts val="800"/>
                        </a:spcAft>
                      </a:pPr>
                      <a:r>
                        <a:rPr lang="en-US" sz="1600" dirty="0">
                          <a:solidFill>
                            <a:schemeClr val="tx1"/>
                          </a:solidFill>
                          <a:effectLst/>
                        </a:rPr>
                        <a:t>Address </a:t>
                      </a:r>
                      <a:r>
                        <a:rPr lang="en-US" sz="1600" dirty="0" smtClean="0">
                          <a:solidFill>
                            <a:schemeClr val="tx1"/>
                          </a:solidFill>
                          <a:effectLst/>
                        </a:rPr>
                        <a:t>n</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1"/>
          <p:cNvSpPr>
            <a:spLocks noChangeArrowheads="1"/>
          </p:cNvSpPr>
          <p:nvPr/>
        </p:nvSpPr>
        <p:spPr bwMode="auto">
          <a:xfrm>
            <a:off x="5692775" y="3279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129877666"/>
              </p:ext>
            </p:extLst>
          </p:nvPr>
        </p:nvGraphicFramePr>
        <p:xfrm>
          <a:off x="4001989" y="3279775"/>
          <a:ext cx="1496134" cy="3652520"/>
        </p:xfrm>
        <a:graphic>
          <a:graphicData uri="http://schemas.openxmlformats.org/drawingml/2006/table">
            <a:tbl>
              <a:tblPr firstRow="1" firstCol="1" bandRow="1">
                <a:tableStyleId>{5C22544A-7EE6-4342-B048-85BDC9FD1C3A}</a:tableStyleId>
              </a:tblPr>
              <a:tblGrid>
                <a:gridCol w="1496134"/>
              </a:tblGrid>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3857">
                <a:tc>
                  <a:txBody>
                    <a:bodyPr/>
                    <a:lstStyle/>
                    <a:p>
                      <a:pPr algn="l">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1" name="TextBox 10"/>
          <p:cNvSpPr txBox="1"/>
          <p:nvPr/>
        </p:nvSpPr>
        <p:spPr>
          <a:xfrm>
            <a:off x="843958" y="2149891"/>
            <a:ext cx="1542082" cy="369332"/>
          </a:xfrm>
          <a:prstGeom prst="rect">
            <a:avLst/>
          </a:prstGeom>
          <a:noFill/>
        </p:spPr>
        <p:txBody>
          <a:bodyPr wrap="square" rtlCol="0">
            <a:spAutoFit/>
          </a:bodyPr>
          <a:lstStyle/>
          <a:p>
            <a:r>
              <a:rPr lang="en-US" dirty="0" smtClean="0"/>
              <a:t>number</a:t>
            </a:r>
            <a:endParaRPr lang="en-IN" dirty="0"/>
          </a:p>
        </p:txBody>
      </p:sp>
    </p:spTree>
    <p:extLst>
      <p:ext uri="{BB962C8B-B14F-4D97-AF65-F5344CB8AC3E}">
        <p14:creationId xmlns:p14="http://schemas.microsoft.com/office/powerpoint/2010/main" val="245764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320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125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3000"/>
                                  </p:stCondLst>
                                  <p:childTnLst>
                                    <p:set>
                                      <p:cBhvr>
                                        <p:cTn id="15" dur="1" fill="hold">
                                          <p:stCondLst>
                                            <p:cond delay="0"/>
                                          </p:stCondLst>
                                        </p:cTn>
                                        <p:tgtEl>
                                          <p:spTgt spid="6"/>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70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70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300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1259671" cy="779929"/>
          </a:xfrm>
        </p:spPr>
        <p:txBody>
          <a:bodyPr>
            <a:normAutofit/>
          </a:bodyPr>
          <a:lstStyle/>
          <a:p>
            <a:pPr algn="ctr"/>
            <a:r>
              <a:rPr lang="en-US" sz="3600" dirty="0" smtClean="0">
                <a:latin typeface="Arial" panose="020B0604020202020204" pitchFamily="34" charset="0"/>
                <a:cs typeface="Arial" panose="020B0604020202020204" pitchFamily="34" charset="0"/>
              </a:rPr>
              <a:t>Assigning values to the variables</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4129" y="779929"/>
            <a:ext cx="11259671" cy="6078071"/>
          </a:xfrm>
        </p:spPr>
        <p:txBody>
          <a:bodyPr>
            <a:noAutofit/>
          </a:bodyPr>
          <a:lstStyle/>
          <a:p>
            <a:pPr>
              <a:lnSpc>
                <a:spcPct val="16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Values can be assigned to variables using the assignment operator = as follows: </a:t>
            </a:r>
            <a:endParaRPr lang="en-US" sz="1800" dirty="0" smtClean="0">
              <a:latin typeface="Arial" panose="020B0604020202020204" pitchFamily="34" charset="0"/>
              <a:cs typeface="Arial" panose="020B0604020202020204" pitchFamily="34" charset="0"/>
            </a:endParaRPr>
          </a:p>
          <a:p>
            <a:pPr marL="0" indent="0">
              <a:lnSpc>
                <a:spcPct val="160000"/>
              </a:lnSpc>
              <a:buNone/>
            </a:pPr>
            <a:r>
              <a:rPr lang="en-US" sz="1800" dirty="0" smtClean="0">
                <a:solidFill>
                  <a:srgbClr val="FF33CC"/>
                </a:solidFill>
                <a:latin typeface="Arial" panose="020B0604020202020204" pitchFamily="34" charset="0"/>
                <a:cs typeface="Arial" panose="020B0604020202020204" pitchFamily="34" charset="0"/>
              </a:rPr>
              <a:t>Syntax:</a:t>
            </a:r>
          </a:p>
          <a:p>
            <a:pPr marL="0" indent="0">
              <a:lnSpc>
                <a:spcPct val="160000"/>
              </a:lnSpc>
              <a:buNone/>
            </a:pPr>
            <a:r>
              <a:rPr lang="en-US" sz="1800" dirty="0" err="1" smtClean="0">
                <a:latin typeface="Arial" panose="020B0604020202020204" pitchFamily="34" charset="0"/>
                <a:cs typeface="Arial" panose="020B0604020202020204" pitchFamily="34" charset="0"/>
              </a:rPr>
              <a:t>variable_name</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constant</a:t>
            </a:r>
            <a:r>
              <a:rPr lang="en-US" sz="1800" dirty="0" smtClean="0">
                <a:latin typeface="Arial" panose="020B0604020202020204" pitchFamily="34" charset="0"/>
                <a:cs typeface="Arial" panose="020B0604020202020204" pitchFamily="34" charset="0"/>
              </a:rPr>
              <a:t>;</a:t>
            </a:r>
          </a:p>
          <a:p>
            <a:pPr marL="0" indent="0">
              <a:lnSpc>
                <a:spcPct val="160000"/>
              </a:lnSpc>
              <a:buNone/>
            </a:pPr>
            <a:r>
              <a:rPr lang="en-US" sz="1800" dirty="0" smtClean="0">
                <a:solidFill>
                  <a:srgbClr val="FF33CC"/>
                </a:solidFill>
                <a:latin typeface="Arial" panose="020B0604020202020204" pitchFamily="34" charset="0"/>
                <a:cs typeface="Arial" panose="020B0604020202020204" pitchFamily="34" charset="0"/>
              </a:rPr>
              <a:t>Example</a:t>
            </a:r>
          </a:p>
          <a:p>
            <a:pPr marL="0" indent="0">
              <a:lnSpc>
                <a:spcPct val="160000"/>
              </a:lnSpc>
              <a:buNone/>
            </a:pPr>
            <a:r>
              <a:rPr lang="en-US" sz="1800" dirty="0" smtClean="0">
                <a:latin typeface="Arial" panose="020B0604020202020204" pitchFamily="34" charset="0"/>
                <a:cs typeface="Arial" panose="020B0604020202020204" pitchFamily="34" charset="0"/>
              </a:rPr>
              <a:t>a=10;</a:t>
            </a:r>
          </a:p>
          <a:p>
            <a:pPr marL="0" indent="0">
              <a:lnSpc>
                <a:spcPct val="160000"/>
              </a:lnSpc>
              <a:buNone/>
            </a:pPr>
            <a:r>
              <a:rPr lang="en-US" sz="1800" dirty="0">
                <a:latin typeface="Arial" panose="020B0604020202020204" pitchFamily="34" charset="0"/>
                <a:cs typeface="Arial" panose="020B0604020202020204" pitchFamily="34" charset="0"/>
              </a:rPr>
              <a:t>It is also possible to assign a value to a variable </a:t>
            </a:r>
            <a:r>
              <a:rPr lang="en-US" sz="1800" dirty="0">
                <a:solidFill>
                  <a:srgbClr val="CC66FF"/>
                </a:solidFill>
                <a:latin typeface="Arial" panose="020B0604020202020204" pitchFamily="34" charset="0"/>
                <a:cs typeface="Arial" panose="020B0604020202020204" pitchFamily="34" charset="0"/>
              </a:rPr>
              <a:t>at the time the variable is declared</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marL="0" indent="0">
              <a:lnSpc>
                <a:spcPct val="160000"/>
              </a:lnSpc>
              <a:buNone/>
            </a:pPr>
            <a:r>
              <a:rPr lang="en-US" sz="1800" dirty="0" smtClean="0">
                <a:solidFill>
                  <a:srgbClr val="FF33CC"/>
                </a:solidFill>
                <a:latin typeface="Arial" panose="020B0604020202020204" pitchFamily="34" charset="0"/>
                <a:cs typeface="Arial" panose="020B0604020202020204" pitchFamily="34" charset="0"/>
              </a:rPr>
              <a:t>Syntax:</a:t>
            </a:r>
          </a:p>
          <a:p>
            <a:pPr marL="0" indent="0">
              <a:lnSpc>
                <a:spcPct val="160000"/>
              </a:lnSpc>
              <a:buNone/>
            </a:pPr>
            <a:r>
              <a:rPr lang="en-US" sz="1800" dirty="0" smtClean="0">
                <a:latin typeface="Arial" panose="020B0604020202020204" pitchFamily="34" charset="0"/>
                <a:cs typeface="Arial" panose="020B0604020202020204" pitchFamily="34" charset="0"/>
              </a:rPr>
              <a:t>data-type </a:t>
            </a:r>
            <a:r>
              <a:rPr lang="en-US" sz="1800" dirty="0" err="1">
                <a:latin typeface="Arial" panose="020B0604020202020204" pitchFamily="34" charset="0"/>
                <a:cs typeface="Arial" panose="020B0604020202020204" pitchFamily="34" charset="0"/>
              </a:rPr>
              <a:t>variable_name</a:t>
            </a:r>
            <a:r>
              <a:rPr lang="en-US" sz="1800" dirty="0">
                <a:latin typeface="Arial" panose="020B0604020202020204" pitchFamily="34" charset="0"/>
                <a:cs typeface="Arial" panose="020B0604020202020204" pitchFamily="34" charset="0"/>
              </a:rPr>
              <a:t> = constant; </a:t>
            </a:r>
            <a:endParaRPr lang="en-US" sz="1800" dirty="0" smtClean="0">
              <a:latin typeface="Arial" panose="020B0604020202020204" pitchFamily="34" charset="0"/>
              <a:cs typeface="Arial" panose="020B0604020202020204" pitchFamily="34" charset="0"/>
            </a:endParaRPr>
          </a:p>
          <a:p>
            <a:pPr marL="0" indent="0">
              <a:lnSpc>
                <a:spcPct val="160000"/>
              </a:lnSpc>
              <a:buNone/>
            </a:pPr>
            <a:r>
              <a:rPr lang="en-US" sz="1800" dirty="0" smtClean="0">
                <a:solidFill>
                  <a:srgbClr val="FF33CC"/>
                </a:solidFill>
                <a:latin typeface="Arial" panose="020B0604020202020204" pitchFamily="34" charset="0"/>
                <a:cs typeface="Arial" panose="020B0604020202020204" pitchFamily="34" charset="0"/>
              </a:rPr>
              <a:t>Examples </a:t>
            </a:r>
          </a:p>
          <a:p>
            <a:pPr marL="0" indent="0">
              <a:lnSpc>
                <a:spcPct val="160000"/>
              </a:lnSpc>
              <a:buNone/>
            </a:pP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final_value</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100; </a:t>
            </a:r>
            <a:endParaRPr lang="en-US" sz="1800" dirty="0" smtClean="0">
              <a:latin typeface="Arial" panose="020B0604020202020204" pitchFamily="34" charset="0"/>
              <a:cs typeface="Arial" panose="020B0604020202020204" pitchFamily="34" charset="0"/>
            </a:endParaRPr>
          </a:p>
          <a:p>
            <a:pPr marL="0" indent="0">
              <a:lnSpc>
                <a:spcPct val="160000"/>
              </a:lnSpc>
              <a:buNone/>
            </a:pPr>
            <a:r>
              <a:rPr lang="en-US" sz="1800" dirty="0" smtClean="0">
                <a:latin typeface="Arial" panose="020B0604020202020204" pitchFamily="34" charset="0"/>
                <a:cs typeface="Arial" panose="020B0604020202020204" pitchFamily="34" charset="0"/>
              </a:rPr>
              <a:t>char </a:t>
            </a:r>
            <a:r>
              <a:rPr lang="en-US" sz="1800" dirty="0">
                <a:latin typeface="Arial" panose="020B0604020202020204" pitchFamily="34" charset="0"/>
                <a:cs typeface="Arial" panose="020B0604020202020204" pitchFamily="34" charset="0"/>
              </a:rPr>
              <a:t>yes = </a:t>
            </a:r>
            <a:r>
              <a:rPr lang="en-US" sz="1800" dirty="0" smtClean="0">
                <a:latin typeface="Arial" panose="020B0604020202020204" pitchFamily="34" charset="0"/>
                <a:cs typeface="Arial" panose="020B0604020202020204" pitchFamily="34" charset="0"/>
              </a:rPr>
              <a:t>‘s’; </a:t>
            </a:r>
          </a:p>
          <a:p>
            <a:pPr marL="0" indent="0">
              <a:lnSpc>
                <a:spcPct val="160000"/>
              </a:lnSpc>
              <a:buNone/>
            </a:pPr>
            <a:r>
              <a:rPr lang="en-US" sz="1800" dirty="0" smtClean="0">
                <a:latin typeface="Arial" panose="020B0604020202020204" pitchFamily="34" charset="0"/>
                <a:cs typeface="Arial" panose="020B0604020202020204" pitchFamily="34" charset="0"/>
              </a:rPr>
              <a:t>double </a:t>
            </a:r>
            <a:r>
              <a:rPr lang="en-US" sz="1800" dirty="0">
                <a:latin typeface="Arial" panose="020B0604020202020204" pitchFamily="34" charset="0"/>
                <a:cs typeface="Arial" panose="020B0604020202020204" pitchFamily="34" charset="0"/>
              </a:rPr>
              <a:t>balance = 75.84;</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1557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851"/>
          </a:xfrm>
        </p:spPr>
        <p:txBody>
          <a:bodyPr/>
          <a:lstStyle/>
          <a:p>
            <a:pPr algn="ctr"/>
            <a:r>
              <a:rPr lang="en-US" sz="3600" dirty="0" smtClean="0">
                <a:solidFill>
                  <a:srgbClr val="002060"/>
                </a:solidFill>
                <a:latin typeface="Arial" panose="020B0604020202020204" pitchFamily="34" charset="0"/>
                <a:cs typeface="Arial" panose="020B0604020202020204" pitchFamily="34" charset="0"/>
              </a:rPr>
              <a:t>Initialization</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576" y="1021976"/>
            <a:ext cx="11246224" cy="5154987"/>
          </a:xfrm>
        </p:spPr>
        <p:txBody>
          <a:bodyPr/>
          <a:lstStyle/>
          <a:p>
            <a:pPr>
              <a:lnSpc>
                <a:spcPct val="150000"/>
              </a:lnSpc>
              <a:buFont typeface="Wingdings" panose="05000000000000000000" pitchFamily="2" charset="2"/>
              <a:buChar char="Ø"/>
            </a:pPr>
            <a:r>
              <a:rPr lang="en-US" dirty="0"/>
              <a:t>The process of giving initial values to variables is called </a:t>
            </a:r>
            <a:r>
              <a:rPr lang="en-US" dirty="0">
                <a:solidFill>
                  <a:srgbClr val="CC66FF"/>
                </a:solidFill>
              </a:rPr>
              <a:t>initialization</a:t>
            </a:r>
            <a:r>
              <a:rPr lang="en-US" dirty="0" smtClean="0"/>
              <a:t>.</a:t>
            </a:r>
          </a:p>
          <a:p>
            <a:pPr>
              <a:lnSpc>
                <a:spcPct val="150000"/>
              </a:lnSpc>
              <a:buFont typeface="Wingdings" panose="05000000000000000000" pitchFamily="2" charset="2"/>
              <a:buChar char="Ø"/>
            </a:pPr>
            <a:r>
              <a:rPr lang="en-US" dirty="0" smtClean="0"/>
              <a:t>C </a:t>
            </a:r>
            <a:r>
              <a:rPr lang="en-US" dirty="0"/>
              <a:t>permits the initialization of more than one variables in one statement using multiple assignment operators. </a:t>
            </a:r>
            <a:endParaRPr lang="en-US" dirty="0" smtClean="0"/>
          </a:p>
          <a:p>
            <a:pPr marL="0" indent="0">
              <a:lnSpc>
                <a:spcPct val="150000"/>
              </a:lnSpc>
              <a:buNone/>
            </a:pPr>
            <a:r>
              <a:rPr lang="en-US" dirty="0" smtClean="0">
                <a:solidFill>
                  <a:srgbClr val="FF33CC"/>
                </a:solidFill>
              </a:rPr>
              <a:t>Example </a:t>
            </a:r>
          </a:p>
          <a:p>
            <a:pPr marL="457200" lvl="1" indent="0">
              <a:lnSpc>
                <a:spcPct val="150000"/>
              </a:lnSpc>
              <a:buNone/>
            </a:pPr>
            <a:r>
              <a:rPr lang="en-US" dirty="0" smtClean="0"/>
              <a:t>p </a:t>
            </a:r>
            <a:r>
              <a:rPr lang="en-US" dirty="0"/>
              <a:t>= q = s = 0; </a:t>
            </a:r>
            <a:endParaRPr lang="en-US" dirty="0" smtClean="0"/>
          </a:p>
          <a:p>
            <a:pPr marL="457200" lvl="1" indent="0">
              <a:lnSpc>
                <a:spcPct val="150000"/>
              </a:lnSpc>
              <a:buNone/>
            </a:pPr>
            <a:r>
              <a:rPr lang="en-US" dirty="0" smtClean="0"/>
              <a:t>x </a:t>
            </a:r>
            <a:r>
              <a:rPr lang="en-US" dirty="0"/>
              <a:t>= y = z = MAX; </a:t>
            </a:r>
            <a:endParaRPr lang="en-US" dirty="0" smtClean="0"/>
          </a:p>
        </p:txBody>
      </p:sp>
    </p:spTree>
    <p:extLst>
      <p:ext uri="{BB962C8B-B14F-4D97-AF65-F5344CB8AC3E}">
        <p14:creationId xmlns:p14="http://schemas.microsoft.com/office/powerpoint/2010/main" val="3135632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656851"/>
          </a:xfrm>
        </p:spPr>
        <p:txBody>
          <a:bodyPr>
            <a:normAutofit/>
          </a:bodyPr>
          <a:lstStyle/>
          <a:p>
            <a:pPr algn="ctr"/>
            <a:r>
              <a:rPr lang="en-US" sz="3600" dirty="0" smtClean="0">
                <a:latin typeface="Arial" panose="020B0604020202020204" pitchFamily="34" charset="0"/>
                <a:cs typeface="Arial" panose="020B0604020202020204" pitchFamily="34" charset="0"/>
              </a:rPr>
              <a:t>Reading data from keyboard</a:t>
            </a:r>
            <a:endParaRPr lang="en-IN" sz="36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0" y="656850"/>
            <a:ext cx="12192000" cy="6201149"/>
          </a:xfrm>
        </p:spPr>
        <p:txBody>
          <a:bodyPr>
            <a:normAutofit/>
          </a:bodyPr>
          <a:lstStyle/>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Why do we need to read input values from keyboard?</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Another way of giving values to variables is </a:t>
            </a:r>
            <a:r>
              <a:rPr lang="en-US" sz="1800" dirty="0" smtClean="0">
                <a:solidFill>
                  <a:srgbClr val="CC66FF"/>
                </a:solidFill>
                <a:latin typeface="Arial" panose="020B0604020202020204" pitchFamily="34" charset="0"/>
                <a:cs typeface="Arial" panose="020B0604020202020204" pitchFamily="34" charset="0"/>
              </a:rPr>
              <a:t>through keyboard using </a:t>
            </a:r>
            <a:r>
              <a:rPr lang="en-US" sz="1800" dirty="0" err="1" smtClean="0">
                <a:solidFill>
                  <a:srgbClr val="CC66FF"/>
                </a:solidFill>
                <a:latin typeface="Arial" panose="020B0604020202020204" pitchFamily="34" charset="0"/>
                <a:cs typeface="Arial" panose="020B0604020202020204" pitchFamily="34" charset="0"/>
              </a:rPr>
              <a:t>scanf</a:t>
            </a:r>
            <a:r>
              <a:rPr lang="en-US" sz="1800" dirty="0" smtClean="0">
                <a:solidFill>
                  <a:srgbClr val="CC66FF"/>
                </a:solidFill>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function. </a:t>
            </a:r>
          </a:p>
          <a:p>
            <a:pPr marL="0" indent="0" algn="just">
              <a:lnSpc>
                <a:spcPct val="150000"/>
              </a:lnSpc>
              <a:buNone/>
            </a:pPr>
            <a:r>
              <a:rPr lang="en-US" sz="1800" dirty="0" smtClean="0">
                <a:solidFill>
                  <a:srgbClr val="FF33CC"/>
                </a:solidFill>
                <a:latin typeface="Arial" panose="020B0604020202020204" pitchFamily="34" charset="0"/>
                <a:cs typeface="Arial" panose="020B0604020202020204" pitchFamily="34" charset="0"/>
              </a:rPr>
              <a:t>Syntax: to print one variable</a:t>
            </a:r>
          </a:p>
          <a:p>
            <a:pPr marL="0" indent="0" algn="just">
              <a:lnSpc>
                <a:spcPct val="150000"/>
              </a:lnSpc>
              <a:buNone/>
            </a:pPr>
            <a:r>
              <a:rPr lang="en-US" sz="1800" dirty="0" err="1">
                <a:latin typeface="Arial" panose="020B0604020202020204" pitchFamily="34" charset="0"/>
                <a:cs typeface="Arial" panose="020B0604020202020204" pitchFamily="34" charset="0"/>
              </a:rPr>
              <a:t>s</a:t>
            </a:r>
            <a:r>
              <a:rPr lang="en-US" sz="1800" dirty="0" err="1" smtClean="0">
                <a:latin typeface="Arial" panose="020B0604020202020204" pitchFamily="34" charset="0"/>
                <a:cs typeface="Arial" panose="020B0604020202020204" pitchFamily="34" charset="0"/>
              </a:rPr>
              <a:t>canf</a:t>
            </a:r>
            <a:r>
              <a:rPr lang="en-US" sz="1800" dirty="0" smtClean="0">
                <a:latin typeface="Arial" panose="020B0604020202020204" pitchFamily="34" charset="0"/>
                <a:cs typeface="Arial" panose="020B0604020202020204" pitchFamily="34" charset="0"/>
              </a:rPr>
              <a:t> (“control string”,&amp; variable name); //control string or format </a:t>
            </a:r>
            <a:r>
              <a:rPr lang="en-US" sz="1800" dirty="0" err="1" smtClean="0">
                <a:latin typeface="Arial" panose="020B0604020202020204" pitchFamily="34" charset="0"/>
                <a:cs typeface="Arial" panose="020B0604020202020204" pitchFamily="34" charset="0"/>
              </a:rPr>
              <a:t>specifier</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b="1" dirty="0" smtClean="0">
                <a:latin typeface="Arial" panose="020B0604020202020204" pitchFamily="34" charset="0"/>
                <a:cs typeface="Arial" panose="020B0604020202020204" pitchFamily="34" charset="0"/>
              </a:rPr>
              <a:t>Example : </a:t>
            </a:r>
            <a:r>
              <a:rPr lang="en-US" sz="1800" dirty="0" err="1" smtClean="0">
                <a:latin typeface="Arial" panose="020B0604020202020204" pitchFamily="34" charset="0"/>
                <a:cs typeface="Arial" panose="020B0604020202020204" pitchFamily="34" charset="0"/>
              </a:rPr>
              <a:t>scanf</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d”,&amp;number</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a:solidFill>
                  <a:srgbClr val="FF33CC"/>
                </a:solidFill>
                <a:latin typeface="Arial" panose="020B0604020202020204" pitchFamily="34" charset="0"/>
                <a:cs typeface="Arial" panose="020B0604020202020204" pitchFamily="34" charset="0"/>
              </a:rPr>
              <a:t>Syntax: to print </a:t>
            </a:r>
            <a:r>
              <a:rPr lang="en-US" sz="1800" dirty="0" smtClean="0">
                <a:solidFill>
                  <a:srgbClr val="FF33CC"/>
                </a:solidFill>
                <a:latin typeface="Arial" panose="020B0604020202020204" pitchFamily="34" charset="0"/>
                <a:cs typeface="Arial" panose="020B0604020202020204" pitchFamily="34" charset="0"/>
              </a:rPr>
              <a:t>more than one variable</a:t>
            </a:r>
            <a:endParaRPr lang="en-US" sz="1800" dirty="0">
              <a:latin typeface="Arial" panose="020B0604020202020204" pitchFamily="34" charset="0"/>
              <a:cs typeface="Arial" panose="020B0604020202020204" pitchFamily="34" charset="0"/>
            </a:endParaRPr>
          </a:p>
          <a:p>
            <a:pPr marL="0" indent="0" algn="just">
              <a:lnSpc>
                <a:spcPct val="150000"/>
              </a:lnSpc>
              <a:buNone/>
            </a:pPr>
            <a:r>
              <a:rPr lang="en-US" sz="1800" dirty="0" err="1" smtClean="0">
                <a:latin typeface="Arial" panose="020B0604020202020204" pitchFamily="34" charset="0"/>
                <a:cs typeface="Arial" panose="020B0604020202020204" pitchFamily="34" charset="0"/>
              </a:rPr>
              <a:t>scanf</a:t>
            </a:r>
            <a:r>
              <a:rPr lang="en-US" sz="1800" dirty="0" smtClean="0">
                <a:latin typeface="Arial" panose="020B0604020202020204" pitchFamily="34" charset="0"/>
                <a:cs typeface="Arial" panose="020B0604020202020204" pitchFamily="34" charset="0"/>
              </a:rPr>
              <a:t>(“control string”,&amp;variable1,&amp;variable2,…);</a:t>
            </a:r>
          </a:p>
          <a:p>
            <a:pPr marL="0" indent="0" algn="just">
              <a:lnSpc>
                <a:spcPct val="150000"/>
              </a:lnSpc>
              <a:buNone/>
            </a:pPr>
            <a:r>
              <a:rPr lang="en-US" sz="1800" b="1" dirty="0" smtClean="0">
                <a:latin typeface="Arial" panose="020B0604020202020204" pitchFamily="34" charset="0"/>
                <a:cs typeface="Arial" panose="020B0604020202020204" pitchFamily="34" charset="0"/>
              </a:rPr>
              <a:t>Example:  </a:t>
            </a:r>
            <a:r>
              <a:rPr lang="en-US" sz="1800" dirty="0" err="1" smtClean="0">
                <a:latin typeface="Arial" panose="020B0604020202020204" pitchFamily="34" charset="0"/>
                <a:cs typeface="Arial" panose="020B0604020202020204" pitchFamily="34" charset="0"/>
              </a:rPr>
              <a:t>scanf</a:t>
            </a:r>
            <a:r>
              <a:rPr lang="en-US" sz="1800" dirty="0" smtClean="0">
                <a:latin typeface="Arial" panose="020B0604020202020204" pitchFamily="34" charset="0"/>
                <a:cs typeface="Arial" panose="020B0604020202020204" pitchFamily="34" charset="0"/>
              </a:rPr>
              <a:t>(“%d %d”, &amp;</a:t>
            </a:r>
            <a:r>
              <a:rPr lang="en-US" sz="1800" dirty="0" err="1" smtClean="0">
                <a:latin typeface="Arial" panose="020B0604020202020204" pitchFamily="34" charset="0"/>
                <a:cs typeface="Arial" panose="020B0604020202020204" pitchFamily="34" charset="0"/>
              </a:rPr>
              <a:t>a,&amp;b</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 control string contains the format of data being received.</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Ampersand symbol (&amp;) – operator- which indicates the </a:t>
            </a:r>
            <a:r>
              <a:rPr lang="en-US" sz="1800" dirty="0" smtClean="0">
                <a:solidFill>
                  <a:srgbClr val="CC66FF"/>
                </a:solidFill>
                <a:latin typeface="Arial" panose="020B0604020202020204" pitchFamily="34" charset="0"/>
                <a:cs typeface="Arial" panose="020B0604020202020204" pitchFamily="34" charset="0"/>
              </a:rPr>
              <a:t>variable name’s address.</a:t>
            </a:r>
          </a:p>
          <a:p>
            <a:pPr marL="0" indent="0" algn="just">
              <a:lnSpc>
                <a:spcPct val="150000"/>
              </a:lnSpc>
              <a:buNone/>
            </a:pPr>
            <a:r>
              <a:rPr lang="en-US" sz="1800" dirty="0" err="1" smtClean="0">
                <a:solidFill>
                  <a:srgbClr val="FF0000"/>
                </a:solidFill>
                <a:latin typeface="Arial" panose="020B0604020202020204" pitchFamily="34" charset="0"/>
                <a:cs typeface="Arial" panose="020B0604020202020204" pitchFamily="34" charset="0"/>
              </a:rPr>
              <a:t>Printf</a:t>
            </a:r>
            <a:r>
              <a:rPr lang="en-US" sz="1800" dirty="0" smtClean="0">
                <a:solidFill>
                  <a:srgbClr val="FF0000"/>
                </a:solidFill>
                <a:latin typeface="Arial" panose="020B0604020202020204" pitchFamily="34" charset="0"/>
                <a:cs typeface="Arial" panose="020B0604020202020204" pitchFamily="34" charset="0"/>
              </a:rPr>
              <a:t>(“format </a:t>
            </a:r>
            <a:r>
              <a:rPr lang="en-US" sz="1800" dirty="0" err="1" smtClean="0">
                <a:solidFill>
                  <a:srgbClr val="FF0000"/>
                </a:solidFill>
                <a:latin typeface="Arial" panose="020B0604020202020204" pitchFamily="34" charset="0"/>
                <a:cs typeface="Arial" panose="020B0604020202020204" pitchFamily="34" charset="0"/>
              </a:rPr>
              <a:t>specifier</a:t>
            </a:r>
            <a:r>
              <a:rPr lang="en-US" sz="1800" dirty="0" smtClean="0">
                <a:solidFill>
                  <a:srgbClr val="FF0000"/>
                </a:solidFill>
                <a:latin typeface="Arial" panose="020B0604020202020204" pitchFamily="34" charset="0"/>
                <a:cs typeface="Arial" panose="020B0604020202020204" pitchFamily="34" charset="0"/>
              </a:rPr>
              <a:t>”, variable name);</a:t>
            </a:r>
            <a:endParaRPr lang="en-US" sz="1800" dirty="0">
              <a:solidFill>
                <a:srgbClr val="FF0000"/>
              </a:solidFill>
              <a:latin typeface="Arial" panose="020B0604020202020204" pitchFamily="34" charset="0"/>
              <a:cs typeface="Arial" panose="020B0604020202020204" pitchFamily="34" charset="0"/>
            </a:endParaRPr>
          </a:p>
          <a:p>
            <a:pPr algn="just">
              <a:lnSpc>
                <a:spcPct val="150000"/>
              </a:lnSpc>
            </a:pPr>
            <a:endParaRPr lang="en-IN" sz="1800" dirty="0">
              <a:solidFill>
                <a:srgbClr val="CC6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6268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66FF"/>
                </a:solidFill>
              </a:rPr>
              <a:t>Different forms of main statement</a:t>
            </a:r>
            <a:endParaRPr lang="en-IN" dirty="0">
              <a:solidFill>
                <a:srgbClr val="CC66FF"/>
              </a:solidFill>
            </a:endParaRPr>
          </a:p>
        </p:txBody>
      </p:sp>
      <p:sp>
        <p:nvSpPr>
          <p:cNvPr id="3" name="Content Placeholder 2"/>
          <p:cNvSpPr>
            <a:spLocks noGrp="1"/>
          </p:cNvSpPr>
          <p:nvPr>
            <p:ph idx="1"/>
          </p:nvPr>
        </p:nvSpPr>
        <p:spPr/>
        <p:txBody>
          <a:bodyPr/>
          <a:lstStyle/>
          <a:p>
            <a:r>
              <a:rPr lang="en-IN" dirty="0"/>
              <a:t>main</a:t>
            </a:r>
            <a:r>
              <a:rPr lang="en-IN" dirty="0" smtClean="0"/>
              <a:t>()</a:t>
            </a:r>
          </a:p>
          <a:p>
            <a:r>
              <a:rPr lang="en-IN" dirty="0"/>
              <a:t>main(void) </a:t>
            </a:r>
          </a:p>
          <a:p>
            <a:r>
              <a:rPr lang="en-IN" dirty="0" smtClean="0"/>
              <a:t> </a:t>
            </a:r>
            <a:r>
              <a:rPr lang="en-IN" dirty="0" err="1"/>
              <a:t>int</a:t>
            </a:r>
            <a:r>
              <a:rPr lang="en-IN" dirty="0"/>
              <a:t> main</a:t>
            </a:r>
            <a:r>
              <a:rPr lang="en-IN" dirty="0" smtClean="0"/>
              <a:t>()  </a:t>
            </a:r>
          </a:p>
          <a:p>
            <a:r>
              <a:rPr lang="en-IN" dirty="0" smtClean="0"/>
              <a:t> </a:t>
            </a:r>
            <a:r>
              <a:rPr lang="en-IN" dirty="0"/>
              <a:t>void main() </a:t>
            </a:r>
            <a:endParaRPr lang="en-IN" dirty="0" smtClean="0"/>
          </a:p>
          <a:p>
            <a:r>
              <a:rPr lang="en-IN" dirty="0" smtClean="0"/>
              <a:t>void </a:t>
            </a:r>
            <a:r>
              <a:rPr lang="en-IN" dirty="0"/>
              <a:t>main(void</a:t>
            </a:r>
            <a:r>
              <a:rPr lang="en-IN" dirty="0" smtClean="0"/>
              <a:t>)</a:t>
            </a:r>
          </a:p>
          <a:p>
            <a:r>
              <a:rPr lang="en-IN" dirty="0" smtClean="0"/>
              <a:t> </a:t>
            </a:r>
            <a:r>
              <a:rPr lang="en-IN" dirty="0" err="1" smtClean="0"/>
              <a:t>int</a:t>
            </a:r>
            <a:r>
              <a:rPr lang="en-IN" dirty="0" smtClean="0"/>
              <a:t> </a:t>
            </a:r>
            <a:r>
              <a:rPr lang="en-IN" dirty="0"/>
              <a:t>main(void)</a:t>
            </a:r>
          </a:p>
        </p:txBody>
      </p:sp>
    </p:spTree>
    <p:extLst>
      <p:ext uri="{BB962C8B-B14F-4D97-AF65-F5344CB8AC3E}">
        <p14:creationId xmlns:p14="http://schemas.microsoft.com/office/powerpoint/2010/main" val="1242735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3899" y="1122363"/>
            <a:ext cx="10354101" cy="1361530"/>
          </a:xfrm>
        </p:spPr>
        <p:txBody>
          <a:bodyPr/>
          <a:lstStyle/>
          <a:p>
            <a:r>
              <a:rPr lang="en-US" dirty="0">
                <a:latin typeface="Arial" panose="020B0604020202020204" pitchFamily="34" charset="0"/>
                <a:cs typeface="Arial" panose="020B0604020202020204" pitchFamily="34" charset="0"/>
              </a:rPr>
              <a:t>Operators and Expressions</a:t>
            </a:r>
            <a:endParaRPr lang="en-IN" dirty="0"/>
          </a:p>
        </p:txBody>
      </p:sp>
    </p:spTree>
    <p:extLst>
      <p:ext uri="{BB962C8B-B14F-4D97-AF65-F5344CB8AC3E}">
        <p14:creationId xmlns:p14="http://schemas.microsoft.com/office/powerpoint/2010/main" val="560001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0"/>
            <a:ext cx="11259671" cy="874059"/>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Operators </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22966"/>
            <a:ext cx="12191999" cy="6135034"/>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C supports a </a:t>
            </a:r>
            <a:r>
              <a:rPr lang="en-US" sz="1800" dirty="0">
                <a:solidFill>
                  <a:srgbClr val="CC66FF"/>
                </a:solidFill>
                <a:latin typeface="Arial" panose="020B0604020202020204" pitchFamily="34" charset="0"/>
                <a:cs typeface="Arial" panose="020B0604020202020204" pitchFamily="34" charset="0"/>
              </a:rPr>
              <a:t>rich set of built-in operators</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An </a:t>
            </a:r>
            <a:r>
              <a:rPr lang="en-US" sz="1800" dirty="0">
                <a:latin typeface="Arial" panose="020B0604020202020204" pitchFamily="34" charset="0"/>
                <a:cs typeface="Arial" panose="020B0604020202020204" pitchFamily="34" charset="0"/>
              </a:rPr>
              <a:t>operator is a symbol that tells the computer </a:t>
            </a:r>
            <a:r>
              <a:rPr lang="en-US" sz="1800" dirty="0">
                <a:solidFill>
                  <a:srgbClr val="CC66FF"/>
                </a:solidFill>
                <a:latin typeface="Arial" panose="020B0604020202020204" pitchFamily="34" charset="0"/>
                <a:cs typeface="Arial" panose="020B0604020202020204" pitchFamily="34" charset="0"/>
              </a:rPr>
              <a:t>to perform certain mathematical or logical manipulations</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Operators </a:t>
            </a:r>
            <a:r>
              <a:rPr lang="en-US" sz="1800" dirty="0">
                <a:latin typeface="Arial" panose="020B0604020202020204" pitchFamily="34" charset="0"/>
                <a:cs typeface="Arial" panose="020B0604020202020204" pitchFamily="34" charset="0"/>
              </a:rPr>
              <a:t>are used in programs to manipulate data and </a:t>
            </a:r>
            <a:r>
              <a:rPr lang="en-US" sz="1800" dirty="0" smtClean="0">
                <a:latin typeface="Arial" panose="020B0604020202020204" pitchFamily="34" charset="0"/>
                <a:cs typeface="Arial" panose="020B0604020202020204" pitchFamily="34" charset="0"/>
              </a:rPr>
              <a:t>variables.</a:t>
            </a: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Arithmetic </a:t>
            </a:r>
            <a:r>
              <a:rPr lang="en-US" sz="1800" dirty="0">
                <a:latin typeface="Arial" panose="020B0604020202020204" pitchFamily="34" charset="0"/>
                <a:cs typeface="Arial" panose="020B0604020202020204" pitchFamily="34" charset="0"/>
              </a:rPr>
              <a:t>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Relational </a:t>
            </a:r>
            <a:r>
              <a:rPr lang="en-US" sz="1800" dirty="0">
                <a:latin typeface="Arial" panose="020B0604020202020204" pitchFamily="34" charset="0"/>
                <a:cs typeface="Arial" panose="020B0604020202020204" pitchFamily="34" charset="0"/>
              </a:rPr>
              <a:t>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Logical operators</a:t>
            </a: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Assignment </a:t>
            </a:r>
            <a:r>
              <a:rPr lang="en-US" sz="1800" dirty="0">
                <a:latin typeface="Arial" panose="020B0604020202020204" pitchFamily="34" charset="0"/>
                <a:cs typeface="Arial" panose="020B0604020202020204" pitchFamily="34" charset="0"/>
              </a:rPr>
              <a:t>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Increment </a:t>
            </a:r>
            <a:r>
              <a:rPr lang="en-US" sz="1800" dirty="0">
                <a:latin typeface="Arial" panose="020B0604020202020204" pitchFamily="34" charset="0"/>
                <a:cs typeface="Arial" panose="020B0604020202020204" pitchFamily="34" charset="0"/>
              </a:rPr>
              <a:t>and decrement 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Conditional </a:t>
            </a:r>
            <a:r>
              <a:rPr lang="en-US" sz="1800" dirty="0">
                <a:latin typeface="Arial" panose="020B0604020202020204" pitchFamily="34" charset="0"/>
                <a:cs typeface="Arial" panose="020B0604020202020204" pitchFamily="34" charset="0"/>
              </a:rPr>
              <a:t>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Bitwise </a:t>
            </a:r>
            <a:r>
              <a:rPr lang="en-US" sz="1800" dirty="0">
                <a:latin typeface="Arial" panose="020B0604020202020204" pitchFamily="34" charset="0"/>
                <a:cs typeface="Arial" panose="020B0604020202020204" pitchFamily="34" charset="0"/>
              </a:rPr>
              <a:t>operators </a:t>
            </a:r>
            <a:endParaRPr lang="en-US" sz="18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1800" dirty="0" smtClean="0">
                <a:latin typeface="Arial" panose="020B0604020202020204" pitchFamily="34" charset="0"/>
                <a:cs typeface="Arial" panose="020B0604020202020204" pitchFamily="34" charset="0"/>
              </a:rPr>
              <a:t>Special </a:t>
            </a:r>
            <a:r>
              <a:rPr lang="en-US" sz="1800" dirty="0">
                <a:latin typeface="Arial" panose="020B0604020202020204" pitchFamily="34" charset="0"/>
                <a:cs typeface="Arial" panose="020B0604020202020204" pitchFamily="34" charset="0"/>
              </a:rPr>
              <a:t>operators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1111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08453"/>
          </a:xfrm>
        </p:spPr>
        <p:txBody>
          <a:bodyPr>
            <a:noAutofit/>
          </a:bodyPr>
          <a:lstStyle/>
          <a:p>
            <a:pPr algn="ctr"/>
            <a:r>
              <a:rPr lang="en-IN" sz="3600" dirty="0">
                <a:latin typeface="Arial" panose="020B0604020202020204" pitchFamily="34" charset="0"/>
                <a:cs typeface="Arial" panose="020B0604020202020204" pitchFamily="34" charset="0"/>
              </a:rPr>
              <a:t>Arithmetic operators</a:t>
            </a:r>
          </a:p>
        </p:txBody>
      </p:sp>
      <p:sp>
        <p:nvSpPr>
          <p:cNvPr id="3" name="Content Placeholder 2"/>
          <p:cNvSpPr>
            <a:spLocks noGrp="1"/>
          </p:cNvSpPr>
          <p:nvPr>
            <p:ph idx="1"/>
          </p:nvPr>
        </p:nvSpPr>
        <p:spPr>
          <a:xfrm>
            <a:off x="0" y="615390"/>
            <a:ext cx="12192000" cy="6242610"/>
          </a:xfrm>
        </p:spPr>
        <p:txBody>
          <a:bodyPr>
            <a:normAutofit fontScale="55000" lnSpcReduction="20000"/>
          </a:bodyPr>
          <a:lstStyle/>
          <a:p>
            <a:pPr>
              <a:buFont typeface="Wingdings" panose="05000000000000000000" pitchFamily="2" charset="2"/>
              <a:buChar char="Ø"/>
            </a:pPr>
            <a:r>
              <a:rPr lang="en-US" sz="3800" dirty="0">
                <a:latin typeface="Arial" panose="020B0604020202020204" pitchFamily="34" charset="0"/>
                <a:cs typeface="Arial" panose="020B0604020202020204" pitchFamily="34" charset="0"/>
              </a:rPr>
              <a:t>C provides all the basic arithmetic </a:t>
            </a:r>
            <a:r>
              <a:rPr lang="en-US" sz="3800" dirty="0" smtClean="0">
                <a:latin typeface="Arial" panose="020B0604020202020204" pitchFamily="34" charset="0"/>
                <a:cs typeface="Arial" panose="020B0604020202020204" pitchFamily="34" charset="0"/>
              </a:rPr>
              <a:t>operators such as </a:t>
            </a:r>
            <a:r>
              <a:rPr lang="en-IN" sz="3800" dirty="0">
                <a:latin typeface="Arial" panose="020B0604020202020204" pitchFamily="34" charset="0"/>
                <a:cs typeface="Arial" panose="020B0604020202020204" pitchFamily="34" charset="0"/>
              </a:rPr>
              <a:t>+, –, *, and </a:t>
            </a:r>
            <a:r>
              <a:rPr lang="en-IN" sz="3800" dirty="0" smtClean="0">
                <a:latin typeface="Arial" panose="020B0604020202020204" pitchFamily="34" charset="0"/>
                <a:cs typeface="Arial" panose="020B0604020202020204" pitchFamily="34" charset="0"/>
              </a:rPr>
              <a:t>/</a:t>
            </a:r>
          </a:p>
          <a:p>
            <a:pPr algn="just">
              <a:lnSpc>
                <a:spcPct val="170000"/>
              </a:lnSpc>
              <a:buFont typeface="Wingdings" panose="05000000000000000000" pitchFamily="2" charset="2"/>
              <a:buChar char="Ø"/>
            </a:pPr>
            <a:r>
              <a:rPr lang="en-US" sz="3800" dirty="0" smtClean="0">
                <a:latin typeface="Arial" panose="020B0604020202020204" pitchFamily="34" charset="0"/>
                <a:cs typeface="Arial" panose="020B0604020202020204" pitchFamily="34" charset="0"/>
              </a:rPr>
              <a:t>Integer </a:t>
            </a:r>
            <a:r>
              <a:rPr lang="en-US" sz="3800" dirty="0">
                <a:latin typeface="Arial" panose="020B0604020202020204" pitchFamily="34" charset="0"/>
                <a:cs typeface="Arial" panose="020B0604020202020204" pitchFamily="34" charset="0"/>
              </a:rPr>
              <a:t>division truncates any fractional part. </a:t>
            </a:r>
            <a:endParaRPr lang="en-US" sz="3800" dirty="0" smtClean="0">
              <a:latin typeface="Arial" panose="020B0604020202020204" pitchFamily="34" charset="0"/>
              <a:cs typeface="Arial" panose="020B0604020202020204" pitchFamily="34" charset="0"/>
            </a:endParaRPr>
          </a:p>
          <a:p>
            <a:pPr algn="just">
              <a:lnSpc>
                <a:spcPct val="170000"/>
              </a:lnSpc>
              <a:buFont typeface="Wingdings" panose="05000000000000000000" pitchFamily="2" charset="2"/>
              <a:buChar char="Ø"/>
            </a:pPr>
            <a:r>
              <a:rPr lang="en-US" sz="3800" dirty="0" smtClean="0">
                <a:latin typeface="Arial" panose="020B0604020202020204" pitchFamily="34" charset="0"/>
                <a:cs typeface="Arial" panose="020B0604020202020204" pitchFamily="34" charset="0"/>
              </a:rPr>
              <a:t>The </a:t>
            </a:r>
            <a:r>
              <a:rPr lang="en-US" sz="3800" dirty="0">
                <a:latin typeface="Arial" panose="020B0604020202020204" pitchFamily="34" charset="0"/>
                <a:cs typeface="Arial" panose="020B0604020202020204" pitchFamily="34" charset="0"/>
              </a:rPr>
              <a:t>modulo division operation produces the</a:t>
            </a:r>
            <a:r>
              <a:rPr lang="en-US" sz="3800" dirty="0">
                <a:solidFill>
                  <a:srgbClr val="CC66FF"/>
                </a:solidFill>
                <a:latin typeface="Arial" panose="020B0604020202020204" pitchFamily="34" charset="0"/>
                <a:cs typeface="Arial" panose="020B0604020202020204" pitchFamily="34" charset="0"/>
              </a:rPr>
              <a:t> remainder </a:t>
            </a:r>
            <a:r>
              <a:rPr lang="en-US" sz="3800" dirty="0">
                <a:latin typeface="Arial" panose="020B0604020202020204" pitchFamily="34" charset="0"/>
                <a:cs typeface="Arial" panose="020B0604020202020204" pitchFamily="34" charset="0"/>
              </a:rPr>
              <a:t>of an integer </a:t>
            </a:r>
            <a:r>
              <a:rPr lang="en-US" sz="3800" dirty="0" smtClean="0">
                <a:latin typeface="Arial" panose="020B0604020202020204" pitchFamily="34" charset="0"/>
                <a:cs typeface="Arial" panose="020B0604020202020204" pitchFamily="34" charset="0"/>
              </a:rPr>
              <a:t>division.</a:t>
            </a:r>
          </a:p>
          <a:p>
            <a:pPr marL="0" indent="0" algn="just">
              <a:lnSpc>
                <a:spcPct val="170000"/>
              </a:lnSpc>
              <a:buNone/>
            </a:pPr>
            <a:r>
              <a:rPr lang="en-US" sz="3800" b="1" dirty="0" smtClean="0">
                <a:latin typeface="Arial" panose="020B0604020202020204" pitchFamily="34" charset="0"/>
                <a:cs typeface="Arial" panose="020B0604020202020204" pitchFamily="34" charset="0"/>
              </a:rPr>
              <a:t>Examples </a:t>
            </a:r>
          </a:p>
          <a:p>
            <a:pPr marL="0" indent="0" algn="just">
              <a:lnSpc>
                <a:spcPct val="170000"/>
              </a:lnSpc>
              <a:buNone/>
            </a:pPr>
            <a:r>
              <a:rPr lang="pt-BR" sz="3800" dirty="0" smtClean="0">
                <a:latin typeface="Arial" panose="020B0604020202020204" pitchFamily="34" charset="0"/>
                <a:cs typeface="Arial" panose="020B0604020202020204" pitchFamily="34" charset="0"/>
              </a:rPr>
              <a:t>a </a:t>
            </a:r>
            <a:r>
              <a:rPr lang="pt-BR" sz="3800" dirty="0">
                <a:latin typeface="Arial" panose="020B0604020202020204" pitchFamily="34" charset="0"/>
                <a:cs typeface="Arial" panose="020B0604020202020204" pitchFamily="34" charset="0"/>
              </a:rPr>
              <a:t>– </a:t>
            </a:r>
            <a:r>
              <a:rPr lang="pt-BR" sz="3800" dirty="0" smtClean="0">
                <a:latin typeface="Arial" panose="020B0604020202020204" pitchFamily="34" charset="0"/>
                <a:cs typeface="Arial" panose="020B0604020202020204" pitchFamily="34" charset="0"/>
              </a:rPr>
              <a:t>b 			a </a:t>
            </a:r>
            <a:r>
              <a:rPr lang="pt-BR" sz="3800" dirty="0">
                <a:latin typeface="Arial" panose="020B0604020202020204" pitchFamily="34" charset="0"/>
                <a:cs typeface="Arial" panose="020B0604020202020204" pitchFamily="34" charset="0"/>
              </a:rPr>
              <a:t>/ </a:t>
            </a:r>
            <a:r>
              <a:rPr lang="pt-BR" sz="3800" dirty="0" smtClean="0">
                <a:latin typeface="Arial" panose="020B0604020202020204" pitchFamily="34" charset="0"/>
                <a:cs typeface="Arial" panose="020B0604020202020204" pitchFamily="34" charset="0"/>
              </a:rPr>
              <a:t>b </a:t>
            </a:r>
          </a:p>
          <a:p>
            <a:pPr marL="0" indent="0" algn="just">
              <a:lnSpc>
                <a:spcPct val="170000"/>
              </a:lnSpc>
              <a:buNone/>
            </a:pPr>
            <a:r>
              <a:rPr lang="pt-BR" sz="3800" dirty="0" smtClean="0">
                <a:latin typeface="Arial" panose="020B0604020202020204" pitchFamily="34" charset="0"/>
                <a:cs typeface="Arial" panose="020B0604020202020204" pitchFamily="34" charset="0"/>
              </a:rPr>
              <a:t>a </a:t>
            </a:r>
            <a:r>
              <a:rPr lang="pt-BR" sz="3800" dirty="0">
                <a:latin typeface="Arial" panose="020B0604020202020204" pitchFamily="34" charset="0"/>
                <a:cs typeface="Arial" panose="020B0604020202020204" pitchFamily="34" charset="0"/>
              </a:rPr>
              <a:t>+ </a:t>
            </a:r>
            <a:r>
              <a:rPr lang="pt-BR" sz="3800" dirty="0" smtClean="0">
                <a:latin typeface="Arial" panose="020B0604020202020204" pitchFamily="34" charset="0"/>
                <a:cs typeface="Arial" panose="020B0604020202020204" pitchFamily="34" charset="0"/>
              </a:rPr>
              <a:t>b 	</a:t>
            </a:r>
            <a:r>
              <a:rPr lang="pt-BR" sz="3800" dirty="0">
                <a:latin typeface="Arial" panose="020B0604020202020204" pitchFamily="34" charset="0"/>
                <a:cs typeface="Arial" panose="020B0604020202020204" pitchFamily="34" charset="0"/>
              </a:rPr>
              <a:t> </a:t>
            </a:r>
            <a:r>
              <a:rPr lang="pt-BR" sz="3800" dirty="0" smtClean="0">
                <a:latin typeface="Arial" panose="020B0604020202020204" pitchFamily="34" charset="0"/>
                <a:cs typeface="Arial" panose="020B0604020202020204" pitchFamily="34" charset="0"/>
              </a:rPr>
              <a:t>		a </a:t>
            </a:r>
            <a:r>
              <a:rPr lang="pt-BR" sz="3800" dirty="0">
                <a:latin typeface="Arial" panose="020B0604020202020204" pitchFamily="34" charset="0"/>
                <a:cs typeface="Arial" panose="020B0604020202020204" pitchFamily="34" charset="0"/>
              </a:rPr>
              <a:t>% b </a:t>
            </a:r>
            <a:endParaRPr lang="pt-BR" sz="3800" dirty="0" smtClean="0">
              <a:latin typeface="Arial" panose="020B0604020202020204" pitchFamily="34" charset="0"/>
              <a:cs typeface="Arial" panose="020B0604020202020204" pitchFamily="34" charset="0"/>
            </a:endParaRPr>
          </a:p>
          <a:p>
            <a:pPr marL="0" indent="0" algn="just">
              <a:lnSpc>
                <a:spcPct val="170000"/>
              </a:lnSpc>
              <a:buNone/>
            </a:pPr>
            <a:r>
              <a:rPr lang="pt-BR" sz="3800" dirty="0" smtClean="0">
                <a:latin typeface="Arial" panose="020B0604020202020204" pitchFamily="34" charset="0"/>
                <a:cs typeface="Arial" panose="020B0604020202020204" pitchFamily="34" charset="0"/>
              </a:rPr>
              <a:t> </a:t>
            </a:r>
            <a:r>
              <a:rPr lang="pt-BR" sz="3800" dirty="0">
                <a:latin typeface="Arial" panose="020B0604020202020204" pitchFamily="34" charset="0"/>
                <a:cs typeface="Arial" panose="020B0604020202020204" pitchFamily="34" charset="0"/>
              </a:rPr>
              <a:t>a * b </a:t>
            </a:r>
            <a:r>
              <a:rPr lang="pt-BR" sz="3800" dirty="0" smtClean="0">
                <a:latin typeface="Arial" panose="020B0604020202020204" pitchFamily="34" charset="0"/>
                <a:cs typeface="Arial" panose="020B0604020202020204" pitchFamily="34" charset="0"/>
              </a:rPr>
              <a:t> 			–</a:t>
            </a:r>
            <a:r>
              <a:rPr lang="pt-BR" sz="3800" dirty="0">
                <a:latin typeface="Arial" panose="020B0604020202020204" pitchFamily="34" charset="0"/>
                <a:cs typeface="Arial" panose="020B0604020202020204" pitchFamily="34" charset="0"/>
              </a:rPr>
              <a:t>a * </a:t>
            </a:r>
            <a:r>
              <a:rPr lang="pt-BR" sz="3800" dirty="0" smtClean="0">
                <a:latin typeface="Arial" panose="020B0604020202020204" pitchFamily="34" charset="0"/>
                <a:cs typeface="Arial" panose="020B0604020202020204" pitchFamily="34" charset="0"/>
              </a:rPr>
              <a:t>b</a:t>
            </a:r>
          </a:p>
          <a:p>
            <a:pPr marL="0" indent="0" algn="just">
              <a:lnSpc>
                <a:spcPct val="170000"/>
              </a:lnSpc>
              <a:buNone/>
            </a:pPr>
            <a:r>
              <a:rPr lang="en-US" sz="3800" dirty="0" smtClean="0">
                <a:latin typeface="Arial" panose="020B0604020202020204" pitchFamily="34" charset="0"/>
                <a:cs typeface="Arial" panose="020B0604020202020204" pitchFamily="34" charset="0"/>
              </a:rPr>
              <a:t>Arithmetic Operators can be classified as:</a:t>
            </a:r>
          </a:p>
          <a:p>
            <a:pPr marL="342900" indent="-342900" algn="just">
              <a:lnSpc>
                <a:spcPct val="120000"/>
              </a:lnSpc>
              <a:buAutoNum type="arabicPeriod"/>
            </a:pPr>
            <a:r>
              <a:rPr lang="en-US" sz="3800" dirty="0" smtClean="0">
                <a:latin typeface="Arial" panose="020B0604020202020204" pitchFamily="34" charset="0"/>
                <a:cs typeface="Arial" panose="020B0604020202020204" pitchFamily="34" charset="0"/>
              </a:rPr>
              <a:t>Integer Arithmetic</a:t>
            </a:r>
          </a:p>
          <a:p>
            <a:pPr marL="342900" indent="-342900" algn="just">
              <a:lnSpc>
                <a:spcPct val="120000"/>
              </a:lnSpc>
              <a:buAutoNum type="arabicPeriod"/>
            </a:pPr>
            <a:r>
              <a:rPr lang="en-US" sz="3800" dirty="0" smtClean="0">
                <a:latin typeface="Arial" panose="020B0604020202020204" pitchFamily="34" charset="0"/>
                <a:cs typeface="Arial" panose="020B0604020202020204" pitchFamily="34" charset="0"/>
              </a:rPr>
              <a:t>Real Arithmetic</a:t>
            </a:r>
          </a:p>
          <a:p>
            <a:pPr marL="342900" indent="-342900" algn="just">
              <a:lnSpc>
                <a:spcPct val="120000"/>
              </a:lnSpc>
              <a:buAutoNum type="arabicPeriod"/>
            </a:pPr>
            <a:r>
              <a:rPr lang="en-US" sz="3800" dirty="0" smtClean="0">
                <a:latin typeface="Arial" panose="020B0604020202020204" pitchFamily="34" charset="0"/>
                <a:cs typeface="Arial" panose="020B0604020202020204" pitchFamily="34" charset="0"/>
              </a:rPr>
              <a:t>Mixed mode Arithmetic</a:t>
            </a:r>
            <a:endParaRPr lang="en-IN" sz="3800" dirty="0">
              <a:latin typeface="Arial" panose="020B0604020202020204" pitchFamily="34" charset="0"/>
              <a:cs typeface="Arial" panose="020B0604020202020204" pitchFamily="34" charset="0"/>
            </a:endParaRPr>
          </a:p>
          <a:p>
            <a:pPr marL="0" indent="0">
              <a:buNone/>
            </a:pPr>
            <a:endParaRPr lang="pt-BR" dirty="0" smtClean="0"/>
          </a:p>
          <a:p>
            <a:endParaRPr lang="en-IN" dirty="0"/>
          </a:p>
        </p:txBody>
      </p:sp>
      <p:pic>
        <p:nvPicPr>
          <p:cNvPr id="4" name="Picture 3"/>
          <p:cNvPicPr>
            <a:picLocks noChangeAspect="1"/>
          </p:cNvPicPr>
          <p:nvPr/>
        </p:nvPicPr>
        <p:blipFill>
          <a:blip r:embed="rId2"/>
          <a:stretch>
            <a:fillRect/>
          </a:stretch>
        </p:blipFill>
        <p:spPr>
          <a:xfrm>
            <a:off x="6306671" y="2564744"/>
            <a:ext cx="5670279" cy="2182067"/>
          </a:xfrm>
          <a:prstGeom prst="rect">
            <a:avLst/>
          </a:prstGeom>
        </p:spPr>
      </p:pic>
    </p:spTree>
    <p:extLst>
      <p:ext uri="{BB962C8B-B14F-4D97-AF65-F5344CB8AC3E}">
        <p14:creationId xmlns:p14="http://schemas.microsoft.com/office/powerpoint/2010/main" val="20389923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84094"/>
          </a:xfrm>
        </p:spPr>
        <p:txBody>
          <a:bodyPr>
            <a:noAutofit/>
          </a:bodyPr>
          <a:lstStyle/>
          <a:p>
            <a:pPr algn="ctr"/>
            <a:r>
              <a:rPr lang="en-IN" sz="3600" dirty="0">
                <a:solidFill>
                  <a:srgbClr val="002060"/>
                </a:solidFill>
                <a:latin typeface="Arial" panose="020B0604020202020204" pitchFamily="34" charset="0"/>
                <a:cs typeface="Arial" panose="020B0604020202020204" pitchFamily="34" charset="0"/>
              </a:rPr>
              <a:t>Arithmetic operators</a:t>
            </a:r>
          </a:p>
        </p:txBody>
      </p:sp>
      <p:sp>
        <p:nvSpPr>
          <p:cNvPr id="3" name="Content Placeholder 2"/>
          <p:cNvSpPr>
            <a:spLocks noGrp="1"/>
          </p:cNvSpPr>
          <p:nvPr>
            <p:ph idx="1"/>
          </p:nvPr>
        </p:nvSpPr>
        <p:spPr>
          <a:xfrm>
            <a:off x="0" y="578224"/>
            <a:ext cx="12192000" cy="6562164"/>
          </a:xfrm>
        </p:spPr>
        <p:txBody>
          <a:bodyPr>
            <a:normAutofit/>
          </a:bodyPr>
          <a:lstStyle/>
          <a:p>
            <a:pPr marL="0" indent="0">
              <a:lnSpc>
                <a:spcPct val="150000"/>
              </a:lnSpc>
              <a:buNone/>
            </a:pPr>
            <a:r>
              <a:rPr lang="en-US" sz="1900" dirty="0">
                <a:solidFill>
                  <a:srgbClr val="CC66FF"/>
                </a:solidFill>
                <a:latin typeface="Arial" panose="020B0604020202020204" pitchFamily="34" charset="0"/>
                <a:cs typeface="Arial" panose="020B0604020202020204" pitchFamily="34" charset="0"/>
              </a:rPr>
              <a:t>I</a:t>
            </a:r>
            <a:r>
              <a:rPr lang="en-US" sz="1900" dirty="0" smtClean="0">
                <a:solidFill>
                  <a:srgbClr val="CC66FF"/>
                </a:solidFill>
                <a:latin typeface="Arial" panose="020B0604020202020204" pitchFamily="34" charset="0"/>
                <a:cs typeface="Arial" panose="020B0604020202020204" pitchFamily="34" charset="0"/>
              </a:rPr>
              <a:t>nteger </a:t>
            </a:r>
            <a:r>
              <a:rPr lang="en-US" sz="1900" dirty="0">
                <a:solidFill>
                  <a:srgbClr val="CC66FF"/>
                </a:solidFill>
                <a:latin typeface="Arial" panose="020B0604020202020204" pitchFamily="34" charset="0"/>
                <a:cs typeface="Arial" panose="020B0604020202020204" pitchFamily="34" charset="0"/>
              </a:rPr>
              <a:t>arithmetic </a:t>
            </a:r>
            <a:endParaRPr lang="en-US" sz="1900" dirty="0" smtClean="0">
              <a:solidFill>
                <a:srgbClr val="CC66FF"/>
              </a:solidFill>
              <a:latin typeface="Arial" panose="020B0604020202020204" pitchFamily="34" charset="0"/>
              <a:cs typeface="Arial" panose="020B0604020202020204" pitchFamily="34" charset="0"/>
            </a:endParaRPr>
          </a:p>
          <a:p>
            <a:pPr>
              <a:lnSpc>
                <a:spcPct val="150000"/>
              </a:lnSpc>
            </a:pPr>
            <a:r>
              <a:rPr lang="en-US" sz="1900" dirty="0">
                <a:latin typeface="Arial" panose="020B0604020202020204" pitchFamily="34" charset="0"/>
                <a:cs typeface="Arial" panose="020B0604020202020204" pitchFamily="34" charset="0"/>
              </a:rPr>
              <a:t>W</a:t>
            </a:r>
            <a:r>
              <a:rPr lang="en-US" sz="1900" dirty="0" smtClean="0">
                <a:latin typeface="Arial" panose="020B0604020202020204" pitchFamily="34" charset="0"/>
                <a:cs typeface="Arial" panose="020B0604020202020204" pitchFamily="34" charset="0"/>
              </a:rPr>
              <a:t>hen </a:t>
            </a:r>
            <a:r>
              <a:rPr lang="en-US" sz="1900" dirty="0">
                <a:latin typeface="Arial" panose="020B0604020202020204" pitchFamily="34" charset="0"/>
                <a:cs typeface="Arial" panose="020B0604020202020204" pitchFamily="34" charset="0"/>
              </a:rPr>
              <a:t>both the operands in a single arithmetic expression such as </a:t>
            </a:r>
            <a:r>
              <a:rPr lang="en-US" sz="1900" dirty="0" err="1">
                <a:latin typeface="Arial" panose="020B0604020202020204" pitchFamily="34" charset="0"/>
                <a:cs typeface="Arial" panose="020B0604020202020204" pitchFamily="34" charset="0"/>
              </a:rPr>
              <a:t>a+b</a:t>
            </a:r>
            <a:r>
              <a:rPr lang="en-US" sz="1900" dirty="0">
                <a:latin typeface="Arial" panose="020B0604020202020204" pitchFamily="34" charset="0"/>
                <a:cs typeface="Arial" panose="020B0604020202020204" pitchFamily="34" charset="0"/>
              </a:rPr>
              <a:t> are integers, the expression is called as integer </a:t>
            </a:r>
            <a:r>
              <a:rPr lang="en-US" sz="1900" dirty="0" smtClean="0">
                <a:latin typeface="Arial" panose="020B0604020202020204" pitchFamily="34" charset="0"/>
                <a:cs typeface="Arial" panose="020B0604020202020204" pitchFamily="34" charset="0"/>
              </a:rPr>
              <a:t>expression</a:t>
            </a:r>
            <a:r>
              <a:rPr lang="en-US" sz="1900" dirty="0">
                <a:latin typeface="Arial" panose="020B0604020202020204" pitchFamily="34" charset="0"/>
                <a:cs typeface="Arial" panose="020B0604020202020204" pitchFamily="34" charset="0"/>
              </a:rPr>
              <a:t> and the operation is called integer </a:t>
            </a:r>
            <a:r>
              <a:rPr lang="en-US" sz="1900" dirty="0" smtClean="0">
                <a:latin typeface="Arial" panose="020B0604020202020204" pitchFamily="34" charset="0"/>
                <a:cs typeface="Arial" panose="020B0604020202020204" pitchFamily="34" charset="0"/>
              </a:rPr>
              <a:t>arithmetic.</a:t>
            </a:r>
          </a:p>
          <a:p>
            <a:pPr>
              <a:lnSpc>
                <a:spcPct val="150000"/>
              </a:lnSpc>
            </a:pPr>
            <a:r>
              <a:rPr lang="en-US" sz="1900" dirty="0" smtClean="0">
                <a:latin typeface="Arial" panose="020B0604020202020204" pitchFamily="34" charset="0"/>
                <a:cs typeface="Arial" panose="020B0604020202020204" pitchFamily="34" charset="0"/>
              </a:rPr>
              <a:t> </a:t>
            </a:r>
            <a:r>
              <a:rPr lang="en-US" sz="1900" b="1" dirty="0">
                <a:latin typeface="Arial" panose="020B0604020202020204" pitchFamily="34" charset="0"/>
                <a:cs typeface="Arial" panose="020B0604020202020204" pitchFamily="34" charset="0"/>
              </a:rPr>
              <a:t>Example </a:t>
            </a:r>
          </a:p>
          <a:p>
            <a:pPr>
              <a:lnSpc>
                <a:spcPct val="150000"/>
              </a:lnSpc>
            </a:pPr>
            <a:r>
              <a:rPr lang="en-US" sz="1900" dirty="0" smtClean="0">
                <a:latin typeface="Arial" panose="020B0604020202020204" pitchFamily="34" charset="0"/>
                <a:cs typeface="Arial" panose="020B0604020202020204" pitchFamily="34" charset="0"/>
              </a:rPr>
              <a:t> a=14, b=4;</a:t>
            </a:r>
          </a:p>
          <a:p>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1800" dirty="0" smtClean="0">
                <a:latin typeface="Arial" panose="020B0604020202020204" pitchFamily="34" charset="0"/>
                <a:cs typeface="Arial" panose="020B0604020202020204" pitchFamily="34" charset="0"/>
              </a:rPr>
              <a:t>Here </a:t>
            </a:r>
            <a:r>
              <a:rPr lang="en-US" sz="1800" dirty="0">
                <a:latin typeface="Arial" panose="020B0604020202020204" pitchFamily="34" charset="0"/>
                <a:cs typeface="Arial" panose="020B0604020202020204" pitchFamily="34" charset="0"/>
              </a:rPr>
              <a:t>in the above example we are using only integer values. </a:t>
            </a:r>
            <a:endParaRPr lang="en-US" sz="1800"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30573733"/>
              </p:ext>
            </p:extLst>
          </p:nvPr>
        </p:nvGraphicFramePr>
        <p:xfrm>
          <a:off x="2649071" y="3543549"/>
          <a:ext cx="5513294" cy="2225040"/>
        </p:xfrm>
        <a:graphic>
          <a:graphicData uri="http://schemas.openxmlformats.org/drawingml/2006/table">
            <a:tbl>
              <a:tblPr firstRow="1" bandRow="1">
                <a:tableStyleId>{5C22544A-7EE6-4342-B048-85BDC9FD1C3A}</a:tableStyleId>
              </a:tblPr>
              <a:tblGrid>
                <a:gridCol w="2756647"/>
                <a:gridCol w="2756647"/>
              </a:tblGrid>
              <a:tr h="370840">
                <a:tc>
                  <a:txBody>
                    <a:bodyPr/>
                    <a:lstStyle/>
                    <a:p>
                      <a:pPr algn="ctr"/>
                      <a:r>
                        <a:rPr lang="en-US" dirty="0" smtClean="0">
                          <a:solidFill>
                            <a:schemeClr val="tx1">
                              <a:lumMod val="95000"/>
                              <a:lumOff val="5000"/>
                            </a:schemeClr>
                          </a:solidFill>
                        </a:rPr>
                        <a:t>Operation</a:t>
                      </a:r>
                      <a:endParaRPr lang="en-IN"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dirty="0" smtClean="0">
                          <a:solidFill>
                            <a:schemeClr val="tx1">
                              <a:lumMod val="95000"/>
                              <a:lumOff val="5000"/>
                            </a:schemeClr>
                          </a:solidFill>
                        </a:rPr>
                        <a:t>Output</a:t>
                      </a:r>
                      <a:endParaRPr lang="en-IN" dirty="0">
                        <a:solidFill>
                          <a:schemeClr val="tx1">
                            <a:lumMod val="95000"/>
                            <a:lumOff val="5000"/>
                          </a:schemeClr>
                        </a:solidFill>
                      </a:endParaRPr>
                    </a:p>
                  </a:txBody>
                  <a:tcPr>
                    <a:solidFill>
                      <a:schemeClr val="accent2">
                        <a:lumMod val="60000"/>
                        <a:lumOff val="40000"/>
                      </a:schemeClr>
                    </a:solidFill>
                  </a:tcPr>
                </a:tc>
              </a:tr>
              <a:tr h="370840">
                <a:tc>
                  <a:txBody>
                    <a:bodyPr/>
                    <a:lstStyle/>
                    <a:p>
                      <a:pPr algn="ctr"/>
                      <a:r>
                        <a:rPr lang="en-US" dirty="0" err="1" smtClean="0">
                          <a:solidFill>
                            <a:schemeClr val="tx1">
                              <a:lumMod val="95000"/>
                              <a:lumOff val="5000"/>
                            </a:schemeClr>
                          </a:solidFill>
                        </a:rPr>
                        <a:t>a+b</a:t>
                      </a:r>
                      <a:endParaRPr lang="en-IN" dirty="0">
                        <a:solidFill>
                          <a:schemeClr val="tx1">
                            <a:lumMod val="95000"/>
                            <a:lumOff val="5000"/>
                          </a:schemeClr>
                        </a:solidFill>
                      </a:endParaRPr>
                    </a:p>
                  </a:txBody>
                  <a:tcPr>
                    <a:solidFill>
                      <a:schemeClr val="accent6">
                        <a:lumMod val="60000"/>
                        <a:lumOff val="40000"/>
                      </a:schemeClr>
                    </a:solidFill>
                  </a:tcPr>
                </a:tc>
                <a:tc>
                  <a:txBody>
                    <a:bodyPr/>
                    <a:lstStyle/>
                    <a:p>
                      <a:r>
                        <a:rPr lang="en-US" dirty="0" smtClean="0">
                          <a:solidFill>
                            <a:schemeClr val="tx1">
                              <a:lumMod val="95000"/>
                              <a:lumOff val="5000"/>
                            </a:schemeClr>
                          </a:solidFill>
                        </a:rPr>
                        <a:t>18</a:t>
                      </a:r>
                      <a:endParaRPr lang="en-IN" dirty="0">
                        <a:solidFill>
                          <a:schemeClr val="tx1">
                            <a:lumMod val="95000"/>
                            <a:lumOff val="5000"/>
                          </a:schemeClr>
                        </a:solidFill>
                      </a:endParaRPr>
                    </a:p>
                  </a:txBody>
                  <a:tcPr>
                    <a:solidFill>
                      <a:schemeClr val="accent6">
                        <a:lumMod val="60000"/>
                        <a:lumOff val="40000"/>
                      </a:schemeClr>
                    </a:solidFill>
                  </a:tcPr>
                </a:tc>
              </a:tr>
              <a:tr h="370840">
                <a:tc>
                  <a:txBody>
                    <a:bodyPr/>
                    <a:lstStyle/>
                    <a:p>
                      <a:pPr algn="ctr"/>
                      <a:r>
                        <a:rPr lang="en-US" dirty="0" smtClean="0">
                          <a:solidFill>
                            <a:schemeClr val="tx1">
                              <a:lumMod val="95000"/>
                              <a:lumOff val="5000"/>
                            </a:schemeClr>
                          </a:solidFill>
                        </a:rPr>
                        <a:t>a-b</a:t>
                      </a:r>
                      <a:endParaRPr lang="en-IN" dirty="0">
                        <a:solidFill>
                          <a:schemeClr val="tx1">
                            <a:lumMod val="95000"/>
                            <a:lumOff val="5000"/>
                          </a:schemeClr>
                        </a:solidFill>
                      </a:endParaRPr>
                    </a:p>
                  </a:txBody>
                  <a:tcPr>
                    <a:solidFill>
                      <a:schemeClr val="accent6">
                        <a:lumMod val="60000"/>
                        <a:lumOff val="40000"/>
                      </a:schemeClr>
                    </a:solidFill>
                  </a:tcPr>
                </a:tc>
                <a:tc>
                  <a:txBody>
                    <a:bodyPr/>
                    <a:lstStyle/>
                    <a:p>
                      <a:r>
                        <a:rPr lang="en-US" dirty="0" smtClean="0">
                          <a:solidFill>
                            <a:schemeClr val="tx1">
                              <a:lumMod val="95000"/>
                              <a:lumOff val="5000"/>
                            </a:schemeClr>
                          </a:solidFill>
                        </a:rPr>
                        <a:t>10</a:t>
                      </a:r>
                      <a:endParaRPr lang="en-IN" dirty="0">
                        <a:solidFill>
                          <a:schemeClr val="tx1">
                            <a:lumMod val="95000"/>
                            <a:lumOff val="5000"/>
                          </a:schemeClr>
                        </a:solidFill>
                      </a:endParaRPr>
                    </a:p>
                  </a:txBody>
                  <a:tcPr>
                    <a:solidFill>
                      <a:schemeClr val="accent6">
                        <a:lumMod val="60000"/>
                        <a:lumOff val="40000"/>
                      </a:schemeClr>
                    </a:solidFill>
                  </a:tcPr>
                </a:tc>
              </a:tr>
              <a:tr h="370840">
                <a:tc>
                  <a:txBody>
                    <a:bodyPr/>
                    <a:lstStyle/>
                    <a:p>
                      <a:pPr algn="ctr"/>
                      <a:r>
                        <a:rPr lang="en-US" dirty="0" smtClean="0">
                          <a:solidFill>
                            <a:schemeClr val="tx1">
                              <a:lumMod val="95000"/>
                              <a:lumOff val="5000"/>
                            </a:schemeClr>
                          </a:solidFill>
                        </a:rPr>
                        <a:t>a*b</a:t>
                      </a:r>
                      <a:endParaRPr lang="en-IN" dirty="0">
                        <a:solidFill>
                          <a:schemeClr val="tx1">
                            <a:lumMod val="95000"/>
                            <a:lumOff val="5000"/>
                          </a:schemeClr>
                        </a:solidFill>
                      </a:endParaRPr>
                    </a:p>
                  </a:txBody>
                  <a:tcPr>
                    <a:solidFill>
                      <a:schemeClr val="accent6">
                        <a:lumMod val="60000"/>
                        <a:lumOff val="40000"/>
                      </a:schemeClr>
                    </a:solidFill>
                  </a:tcPr>
                </a:tc>
                <a:tc>
                  <a:txBody>
                    <a:bodyPr/>
                    <a:lstStyle/>
                    <a:p>
                      <a:r>
                        <a:rPr lang="en-US" dirty="0" smtClean="0">
                          <a:solidFill>
                            <a:schemeClr val="tx1">
                              <a:lumMod val="95000"/>
                              <a:lumOff val="5000"/>
                            </a:schemeClr>
                          </a:solidFill>
                        </a:rPr>
                        <a:t>56</a:t>
                      </a:r>
                      <a:endParaRPr lang="en-IN" dirty="0">
                        <a:solidFill>
                          <a:schemeClr val="tx1">
                            <a:lumMod val="95000"/>
                            <a:lumOff val="5000"/>
                          </a:schemeClr>
                        </a:solidFill>
                      </a:endParaRPr>
                    </a:p>
                  </a:txBody>
                  <a:tcPr>
                    <a:solidFill>
                      <a:schemeClr val="accent6">
                        <a:lumMod val="60000"/>
                        <a:lumOff val="40000"/>
                      </a:schemeClr>
                    </a:solidFill>
                  </a:tcPr>
                </a:tc>
              </a:tr>
              <a:tr h="370840">
                <a:tc>
                  <a:txBody>
                    <a:bodyPr/>
                    <a:lstStyle/>
                    <a:p>
                      <a:pPr algn="ctr"/>
                      <a:r>
                        <a:rPr lang="en-US" dirty="0" smtClean="0">
                          <a:solidFill>
                            <a:schemeClr val="tx1">
                              <a:lumMod val="95000"/>
                              <a:lumOff val="5000"/>
                            </a:schemeClr>
                          </a:solidFill>
                        </a:rPr>
                        <a:t>a/b</a:t>
                      </a:r>
                      <a:endParaRPr lang="en-IN" dirty="0">
                        <a:solidFill>
                          <a:schemeClr val="tx1">
                            <a:lumMod val="95000"/>
                            <a:lumOff val="5000"/>
                          </a:schemeClr>
                        </a:solidFill>
                      </a:endParaRPr>
                    </a:p>
                  </a:txBody>
                  <a:tcPr>
                    <a:solidFill>
                      <a:schemeClr val="accent6">
                        <a:lumMod val="60000"/>
                        <a:lumOff val="40000"/>
                      </a:schemeClr>
                    </a:solidFill>
                  </a:tcPr>
                </a:tc>
                <a:tc>
                  <a:txBody>
                    <a:bodyPr/>
                    <a:lstStyle/>
                    <a:p>
                      <a:r>
                        <a:rPr lang="en-US" dirty="0" smtClean="0">
                          <a:solidFill>
                            <a:schemeClr val="tx1">
                              <a:lumMod val="95000"/>
                              <a:lumOff val="5000"/>
                            </a:schemeClr>
                          </a:solidFill>
                        </a:rPr>
                        <a:t>3 (decimal part truncated)</a:t>
                      </a:r>
                      <a:endParaRPr lang="en-IN" dirty="0">
                        <a:solidFill>
                          <a:schemeClr val="tx1">
                            <a:lumMod val="95000"/>
                            <a:lumOff val="5000"/>
                          </a:schemeClr>
                        </a:solidFill>
                      </a:endParaRPr>
                    </a:p>
                  </a:txBody>
                  <a:tcPr>
                    <a:solidFill>
                      <a:schemeClr val="accent6">
                        <a:lumMod val="60000"/>
                        <a:lumOff val="40000"/>
                      </a:schemeClr>
                    </a:solidFill>
                  </a:tcPr>
                </a:tc>
              </a:tr>
              <a:tr h="370840">
                <a:tc>
                  <a:txBody>
                    <a:bodyPr/>
                    <a:lstStyle/>
                    <a:p>
                      <a:pPr algn="ctr"/>
                      <a:r>
                        <a:rPr lang="en-US" dirty="0" err="1" smtClean="0">
                          <a:solidFill>
                            <a:schemeClr val="tx1">
                              <a:lumMod val="95000"/>
                              <a:lumOff val="5000"/>
                            </a:schemeClr>
                          </a:solidFill>
                        </a:rPr>
                        <a:t>a%b</a:t>
                      </a:r>
                      <a:endParaRPr lang="en-IN" dirty="0">
                        <a:solidFill>
                          <a:schemeClr val="tx1">
                            <a:lumMod val="95000"/>
                            <a:lumOff val="5000"/>
                          </a:schemeClr>
                        </a:solidFill>
                      </a:endParaRPr>
                    </a:p>
                  </a:txBody>
                  <a:tcPr>
                    <a:solidFill>
                      <a:schemeClr val="accent6">
                        <a:lumMod val="60000"/>
                        <a:lumOff val="40000"/>
                      </a:schemeClr>
                    </a:solidFill>
                  </a:tcPr>
                </a:tc>
                <a:tc>
                  <a:txBody>
                    <a:bodyPr/>
                    <a:lstStyle/>
                    <a:p>
                      <a:r>
                        <a:rPr lang="en-US" dirty="0" smtClean="0">
                          <a:solidFill>
                            <a:schemeClr val="tx1">
                              <a:lumMod val="95000"/>
                              <a:lumOff val="5000"/>
                            </a:schemeClr>
                          </a:solidFill>
                        </a:rPr>
                        <a:t>2( remainder of division)</a:t>
                      </a:r>
                      <a:endParaRPr lang="en-IN" dirty="0">
                        <a:solidFill>
                          <a:schemeClr val="tx1">
                            <a:lumMod val="95000"/>
                            <a:lumOff val="5000"/>
                          </a:schemeClr>
                        </a:solidFill>
                      </a:endParaRPr>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1684469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8251"/>
          </a:xfrm>
        </p:spPr>
        <p:txBody>
          <a:bodyPr>
            <a:normAutofit fontScale="90000"/>
          </a:bodyPr>
          <a:lstStyle/>
          <a:p>
            <a:pPr algn="ctr"/>
            <a:r>
              <a:rPr lang="en-IN" dirty="0">
                <a:solidFill>
                  <a:srgbClr val="002060"/>
                </a:solidFill>
                <a:latin typeface="Arial" panose="020B0604020202020204" pitchFamily="34" charset="0"/>
                <a:cs typeface="Arial" panose="020B0604020202020204" pitchFamily="34" charset="0"/>
              </a:rPr>
              <a:t>Arithmetic operators</a:t>
            </a:r>
            <a:endParaRPr lang="en-IN" dirty="0"/>
          </a:p>
        </p:txBody>
      </p:sp>
      <p:sp>
        <p:nvSpPr>
          <p:cNvPr id="3" name="Content Placeholder 2"/>
          <p:cNvSpPr>
            <a:spLocks noGrp="1"/>
          </p:cNvSpPr>
          <p:nvPr>
            <p:ph idx="1"/>
          </p:nvPr>
        </p:nvSpPr>
        <p:spPr>
          <a:xfrm>
            <a:off x="0" y="534706"/>
            <a:ext cx="12192000" cy="6323293"/>
          </a:xfrm>
        </p:spPr>
        <p:txBody>
          <a:bodyPr>
            <a:normAutofit fontScale="92500" lnSpcReduction="10000"/>
          </a:bodyPr>
          <a:lstStyle/>
          <a:p>
            <a:pPr marL="0" indent="0" algn="just">
              <a:lnSpc>
                <a:spcPct val="170000"/>
              </a:lnSpc>
              <a:buNone/>
            </a:pPr>
            <a:r>
              <a:rPr lang="en-US" sz="1900" dirty="0" smtClean="0">
                <a:solidFill>
                  <a:srgbClr val="FF33CC"/>
                </a:solidFill>
                <a:latin typeface="Arial" panose="020B0604020202020204" pitchFamily="34" charset="0"/>
                <a:cs typeface="Arial" panose="020B0604020202020204" pitchFamily="34" charset="0"/>
              </a:rPr>
              <a:t>Real </a:t>
            </a:r>
            <a:r>
              <a:rPr lang="en-US" sz="1900" dirty="0">
                <a:solidFill>
                  <a:srgbClr val="FF33CC"/>
                </a:solidFill>
                <a:latin typeface="Arial" panose="020B0604020202020204" pitchFamily="34" charset="0"/>
                <a:cs typeface="Arial" panose="020B0604020202020204" pitchFamily="34" charset="0"/>
              </a:rPr>
              <a:t>arithmetic </a:t>
            </a:r>
          </a:p>
          <a:p>
            <a:pPr algn="just">
              <a:lnSpc>
                <a:spcPct val="170000"/>
              </a:lnSpc>
              <a:buFont typeface="Wingdings" panose="05000000000000000000" pitchFamily="2" charset="2"/>
              <a:buChar char="Ø"/>
            </a:pPr>
            <a:r>
              <a:rPr lang="en-US" sz="1900" dirty="0" smtClean="0">
                <a:latin typeface="Arial" panose="020B0604020202020204" pitchFamily="34" charset="0"/>
                <a:cs typeface="Arial" panose="020B0604020202020204" pitchFamily="34" charset="0"/>
              </a:rPr>
              <a:t>An </a:t>
            </a:r>
            <a:r>
              <a:rPr lang="en-US" sz="1900" dirty="0">
                <a:latin typeface="Arial" panose="020B0604020202020204" pitchFamily="34" charset="0"/>
                <a:cs typeface="Arial" panose="020B0604020202020204" pitchFamily="34" charset="0"/>
              </a:rPr>
              <a:t>arithmetic which is involving real values(decimal values) is called real arithmetic. </a:t>
            </a:r>
            <a:endParaRPr lang="en-US" sz="1900" dirty="0" smtClean="0">
              <a:latin typeface="Arial" panose="020B0604020202020204" pitchFamily="34" charset="0"/>
              <a:cs typeface="Arial" panose="020B0604020202020204" pitchFamily="34" charset="0"/>
            </a:endParaRPr>
          </a:p>
          <a:p>
            <a:pPr algn="just">
              <a:lnSpc>
                <a:spcPct val="170000"/>
              </a:lnSpc>
              <a:buFont typeface="Wingdings" panose="05000000000000000000" pitchFamily="2" charset="2"/>
              <a:buChar char="Ø"/>
            </a:pPr>
            <a:r>
              <a:rPr lang="en-US" sz="1900" dirty="0">
                <a:latin typeface="Arial" panose="020B0604020202020204" pitchFamily="34" charset="0"/>
                <a:cs typeface="Arial" panose="020B0604020202020204" pitchFamily="34" charset="0"/>
              </a:rPr>
              <a:t>If x, y, and z are </a:t>
            </a:r>
            <a:r>
              <a:rPr lang="en-US" sz="1900" dirty="0" smtClean="0">
                <a:latin typeface="Arial" panose="020B0604020202020204" pitchFamily="34" charset="0"/>
                <a:cs typeface="Arial" panose="020B0604020202020204" pitchFamily="34" charset="0"/>
              </a:rPr>
              <a:t>floats</a:t>
            </a:r>
            <a:r>
              <a:rPr lang="en-US" sz="1900" dirty="0">
                <a:latin typeface="Arial" panose="020B0604020202020204" pitchFamily="34" charset="0"/>
                <a:cs typeface="Arial" panose="020B0604020202020204" pitchFamily="34" charset="0"/>
              </a:rPr>
              <a:t>, then we will have: </a:t>
            </a:r>
            <a:endParaRPr lang="en-US" sz="1900" dirty="0" smtClean="0">
              <a:latin typeface="Arial" panose="020B0604020202020204" pitchFamily="34" charset="0"/>
              <a:cs typeface="Arial" panose="020B0604020202020204" pitchFamily="34" charset="0"/>
            </a:endParaRPr>
          </a:p>
          <a:p>
            <a:pPr lvl="1" algn="just">
              <a:lnSpc>
                <a:spcPct val="120000"/>
              </a:lnSpc>
            </a:pPr>
            <a:r>
              <a:rPr lang="en-US" sz="1900" dirty="0" smtClean="0">
                <a:latin typeface="Arial" panose="020B0604020202020204" pitchFamily="34" charset="0"/>
                <a:cs typeface="Arial" panose="020B0604020202020204" pitchFamily="34" charset="0"/>
              </a:rPr>
              <a:t>x </a:t>
            </a:r>
            <a:r>
              <a:rPr lang="en-US" sz="1900" dirty="0">
                <a:latin typeface="Arial" panose="020B0604020202020204" pitchFamily="34" charset="0"/>
                <a:cs typeface="Arial" panose="020B0604020202020204" pitchFamily="34" charset="0"/>
              </a:rPr>
              <a:t>= 6.0/7.0 = </a:t>
            </a:r>
            <a:r>
              <a:rPr lang="en-US" sz="1900" dirty="0" smtClean="0">
                <a:latin typeface="Arial" panose="020B0604020202020204" pitchFamily="34" charset="0"/>
                <a:cs typeface="Arial" panose="020B0604020202020204" pitchFamily="34" charset="0"/>
              </a:rPr>
              <a:t>0.857143</a:t>
            </a:r>
          </a:p>
          <a:p>
            <a:pPr lvl="1" algn="just">
              <a:lnSpc>
                <a:spcPct val="120000"/>
              </a:lnSpc>
            </a:pP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y = 1.0/3.0 = </a:t>
            </a:r>
            <a:r>
              <a:rPr lang="en-US" sz="1900" dirty="0" smtClean="0">
                <a:latin typeface="Arial" panose="020B0604020202020204" pitchFamily="34" charset="0"/>
                <a:cs typeface="Arial" panose="020B0604020202020204" pitchFamily="34" charset="0"/>
              </a:rPr>
              <a:t>0.333333</a:t>
            </a:r>
          </a:p>
          <a:p>
            <a:pPr lvl="1" algn="just">
              <a:lnSpc>
                <a:spcPct val="120000"/>
              </a:lnSpc>
            </a:pP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z = –2.0/3.0 = –0.666667 </a:t>
            </a:r>
            <a:endParaRPr lang="en-US" sz="1900" dirty="0" smtClean="0">
              <a:latin typeface="Arial" panose="020B0604020202020204" pitchFamily="34" charset="0"/>
              <a:cs typeface="Arial" panose="020B0604020202020204" pitchFamily="34" charset="0"/>
            </a:endParaRPr>
          </a:p>
          <a:p>
            <a:pPr marL="0" indent="0" algn="just">
              <a:lnSpc>
                <a:spcPct val="170000"/>
              </a:lnSpc>
              <a:buNone/>
            </a:pPr>
            <a:r>
              <a:rPr lang="en-US" sz="1900" dirty="0" smtClean="0">
                <a:solidFill>
                  <a:srgbClr val="FF33CC"/>
                </a:solidFill>
                <a:latin typeface="Arial" panose="020B0604020202020204" pitchFamily="34" charset="0"/>
                <a:cs typeface="Arial" panose="020B0604020202020204" pitchFamily="34" charset="0"/>
              </a:rPr>
              <a:t>Mixed </a:t>
            </a:r>
            <a:r>
              <a:rPr lang="en-US" sz="1900" dirty="0">
                <a:solidFill>
                  <a:srgbClr val="FF33CC"/>
                </a:solidFill>
                <a:latin typeface="Arial" panose="020B0604020202020204" pitchFamily="34" charset="0"/>
                <a:cs typeface="Arial" panose="020B0604020202020204" pitchFamily="34" charset="0"/>
              </a:rPr>
              <a:t>mode arithmetic </a:t>
            </a:r>
            <a:endParaRPr lang="en-US" sz="1900" dirty="0" smtClean="0">
              <a:solidFill>
                <a:srgbClr val="FF33CC"/>
              </a:solidFill>
              <a:latin typeface="Arial" panose="020B0604020202020204" pitchFamily="34" charset="0"/>
              <a:cs typeface="Arial" panose="020B0604020202020204" pitchFamily="34" charset="0"/>
            </a:endParaRPr>
          </a:p>
          <a:p>
            <a:pPr marL="0" indent="0" algn="just">
              <a:lnSpc>
                <a:spcPct val="170000"/>
              </a:lnSpc>
              <a:buNone/>
            </a:pPr>
            <a:r>
              <a:rPr lang="en-US" sz="1900" dirty="0" smtClean="0">
                <a:latin typeface="Arial" panose="020B0604020202020204" pitchFamily="34" charset="0"/>
                <a:cs typeface="Arial" panose="020B0604020202020204" pitchFamily="34" charset="0"/>
              </a:rPr>
              <a:t>when </a:t>
            </a:r>
            <a:r>
              <a:rPr lang="en-US" sz="1900" dirty="0">
                <a:latin typeface="Arial" panose="020B0604020202020204" pitchFamily="34" charset="0"/>
                <a:cs typeface="Arial" panose="020B0604020202020204" pitchFamily="34" charset="0"/>
              </a:rPr>
              <a:t>one operand is integer and another is real </a:t>
            </a:r>
            <a:r>
              <a:rPr lang="en-US" sz="1900" dirty="0" err="1">
                <a:latin typeface="Arial" panose="020B0604020202020204" pitchFamily="34" charset="0"/>
                <a:cs typeface="Arial" panose="020B0604020202020204" pitchFamily="34" charset="0"/>
              </a:rPr>
              <a:t>i.e</a:t>
            </a:r>
            <a:r>
              <a:rPr lang="en-US" sz="1900" dirty="0">
                <a:latin typeface="Arial" panose="020B0604020202020204" pitchFamily="34" charset="0"/>
                <a:cs typeface="Arial" panose="020B0604020202020204" pitchFamily="34" charset="0"/>
              </a:rPr>
              <a:t> both the types of variables (integer and real) values are used for operation is called as mixed more arithmetic.</a:t>
            </a:r>
          </a:p>
          <a:p>
            <a:pPr algn="just">
              <a:lnSpc>
                <a:spcPct val="170000"/>
              </a:lnSpc>
            </a:pPr>
            <a:r>
              <a:rPr lang="en-US" sz="1900" dirty="0">
                <a:latin typeface="Arial" panose="020B0604020202020204" pitchFamily="34" charset="0"/>
                <a:cs typeface="Arial" panose="020B0604020202020204" pitchFamily="34" charset="0"/>
              </a:rPr>
              <a:t> E.g. Float a=10.5; </a:t>
            </a:r>
            <a:r>
              <a:rPr lang="en-US" sz="1900" dirty="0" err="1">
                <a:latin typeface="Arial" panose="020B0604020202020204" pitchFamily="34" charset="0"/>
                <a:cs typeface="Arial" panose="020B0604020202020204" pitchFamily="34" charset="0"/>
              </a:rPr>
              <a:t>Int</a:t>
            </a:r>
            <a:r>
              <a:rPr lang="en-US" sz="1900" dirty="0">
                <a:latin typeface="Arial" panose="020B0604020202020204" pitchFamily="34" charset="0"/>
                <a:cs typeface="Arial" panose="020B0604020202020204" pitchFamily="34" charset="0"/>
              </a:rPr>
              <a:t> b=30; C=</a:t>
            </a:r>
            <a:r>
              <a:rPr lang="en-US" sz="1900" dirty="0" err="1">
                <a:latin typeface="Arial" panose="020B0604020202020204" pitchFamily="34" charset="0"/>
                <a:cs typeface="Arial" panose="020B0604020202020204" pitchFamily="34" charset="0"/>
              </a:rPr>
              <a:t>a+b</a:t>
            </a: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 //c=40.5</a:t>
            </a:r>
          </a:p>
          <a:p>
            <a:pPr algn="just">
              <a:lnSpc>
                <a:spcPct val="170000"/>
              </a:lnSpc>
            </a:pPr>
            <a:r>
              <a:rPr lang="en-US" sz="1900" dirty="0" err="1" smtClean="0">
                <a:latin typeface="Arial" panose="020B0604020202020204" pitchFamily="34" charset="0"/>
                <a:cs typeface="Arial" panose="020B0604020202020204" pitchFamily="34" charset="0"/>
              </a:rPr>
              <a:t>Eg</a:t>
            </a:r>
            <a:r>
              <a:rPr lang="en-US" sz="1900" dirty="0" smtClean="0">
                <a:latin typeface="Arial" panose="020B0604020202020204" pitchFamily="34" charset="0"/>
                <a:cs typeface="Arial" panose="020B0604020202020204" pitchFamily="34" charset="0"/>
              </a:rPr>
              <a:t>. 15/10.0 =1.5</a:t>
            </a:r>
            <a:endParaRPr lang="en-US" sz="1900" dirty="0">
              <a:latin typeface="Arial" panose="020B0604020202020204" pitchFamily="34" charset="0"/>
              <a:cs typeface="Arial" panose="020B0604020202020204" pitchFamily="34" charset="0"/>
            </a:endParaRPr>
          </a:p>
          <a:p>
            <a:pPr algn="just">
              <a:lnSpc>
                <a:spcPct val="170000"/>
              </a:lnSpc>
            </a:pPr>
            <a:r>
              <a:rPr lang="en-US" sz="1900" dirty="0">
                <a:latin typeface="Arial" panose="020B0604020202020204" pitchFamily="34" charset="0"/>
                <a:cs typeface="Arial" panose="020B0604020202020204" pitchFamily="34" charset="0"/>
              </a:rPr>
              <a:t>This type of expression that c=</a:t>
            </a:r>
            <a:r>
              <a:rPr lang="en-US" sz="1900" dirty="0" err="1">
                <a:latin typeface="Arial" panose="020B0604020202020204" pitchFamily="34" charset="0"/>
                <a:cs typeface="Arial" panose="020B0604020202020204" pitchFamily="34" charset="0"/>
              </a:rPr>
              <a:t>a+b</a:t>
            </a:r>
            <a:r>
              <a:rPr lang="en-US" sz="1900" dirty="0">
                <a:latin typeface="Arial" panose="020B0604020202020204" pitchFamily="34" charset="0"/>
                <a:cs typeface="Arial" panose="020B0604020202020204" pitchFamily="34" charset="0"/>
              </a:rPr>
              <a:t> is called an mixed arithmetic.</a:t>
            </a:r>
            <a:endParaRPr lang="en-IN" sz="1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983260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5013"/>
          </a:xfrm>
        </p:spPr>
        <p:txBody>
          <a:bodyPr>
            <a:normAutofit/>
          </a:bodyPr>
          <a:lstStyle/>
          <a:p>
            <a:pPr algn="ctr"/>
            <a:r>
              <a:rPr lang="en-US" sz="3600" dirty="0" smtClean="0">
                <a:latin typeface="Arial" panose="020B0604020202020204" pitchFamily="34" charset="0"/>
                <a:cs typeface="Arial" panose="020B0604020202020204" pitchFamily="34" charset="0"/>
              </a:rPr>
              <a:t>What is C language?</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7163" y="839788"/>
            <a:ext cx="12034837" cy="6018212"/>
          </a:xfrm>
        </p:spPr>
        <p:txBody>
          <a:bodyPr>
            <a:normAutofit fontScale="85000" lnSpcReduction="20000"/>
          </a:bodyPr>
          <a:lstStyle/>
          <a:p>
            <a:pPr marL="0" indent="0">
              <a:lnSpc>
                <a:spcPct val="160000"/>
              </a:lnSpc>
              <a:buNone/>
            </a:pPr>
            <a:r>
              <a:rPr lang="en-US" sz="2100" dirty="0" smtClean="0">
                <a:latin typeface="Arial" panose="020B0604020202020204" pitchFamily="34" charset="0"/>
                <a:cs typeface="Arial" panose="020B0604020202020204" pitchFamily="34" charset="0"/>
              </a:rPr>
              <a:t>It can be defined by the following ways:</a:t>
            </a:r>
          </a:p>
          <a:p>
            <a:pPr>
              <a:lnSpc>
                <a:spcPct val="160000"/>
              </a:lnSpc>
            </a:pPr>
            <a:r>
              <a:rPr lang="en-US" sz="2100" dirty="0" smtClean="0">
                <a:latin typeface="Arial" panose="020B0604020202020204" pitchFamily="34" charset="0"/>
                <a:cs typeface="Arial" panose="020B0604020202020204" pitchFamily="34" charset="0"/>
              </a:rPr>
              <a:t>Mother language </a:t>
            </a:r>
          </a:p>
          <a:p>
            <a:pPr lvl="1">
              <a:lnSpc>
                <a:spcPct val="160000"/>
              </a:lnSpc>
            </a:pPr>
            <a:r>
              <a:rPr lang="en-US" sz="2100" dirty="0" err="1" smtClean="0">
                <a:latin typeface="Arial" panose="020B0604020202020204" pitchFamily="34" charset="0"/>
                <a:cs typeface="Arial" panose="020B0604020202020204" pitchFamily="34" charset="0"/>
              </a:rPr>
              <a:t>Compilers,JVM,Kernel</a:t>
            </a:r>
            <a:endParaRPr lang="en-US" sz="2100" dirty="0" smtClean="0">
              <a:latin typeface="Arial" panose="020B0604020202020204" pitchFamily="34" charset="0"/>
              <a:cs typeface="Arial" panose="020B0604020202020204" pitchFamily="34" charset="0"/>
            </a:endParaRPr>
          </a:p>
          <a:p>
            <a:pPr lvl="1">
              <a:lnSpc>
                <a:spcPct val="160000"/>
              </a:lnSpc>
            </a:pPr>
            <a:r>
              <a:rPr lang="en-US" sz="2100" dirty="0" smtClean="0">
                <a:latin typeface="Arial" panose="020B0604020202020204" pitchFamily="34" charset="0"/>
                <a:cs typeface="Arial" panose="020B0604020202020204" pitchFamily="34" charset="0"/>
              </a:rPr>
              <a:t>Programming Languages </a:t>
            </a:r>
            <a:r>
              <a:rPr lang="en-US" sz="2100" dirty="0" err="1" smtClean="0">
                <a:latin typeface="Arial" panose="020B0604020202020204" pitchFamily="34" charset="0"/>
                <a:cs typeface="Arial" panose="020B0604020202020204" pitchFamily="34" charset="0"/>
              </a:rPr>
              <a:t>eg</a:t>
            </a:r>
            <a:r>
              <a:rPr lang="en-US" sz="2100" dirty="0" smtClean="0">
                <a:latin typeface="Arial" panose="020B0604020202020204" pitchFamily="34" charset="0"/>
                <a:cs typeface="Arial" panose="020B0604020202020204" pitchFamily="34" charset="0"/>
              </a:rPr>
              <a:t>. C++,C#, Java</a:t>
            </a:r>
          </a:p>
          <a:p>
            <a:pPr lvl="1">
              <a:lnSpc>
                <a:spcPct val="160000"/>
              </a:lnSpc>
            </a:pPr>
            <a:r>
              <a:rPr lang="en-US" sz="2100" dirty="0" smtClean="0">
                <a:latin typeface="Arial" panose="020B0604020202020204" pitchFamily="34" charset="0"/>
                <a:cs typeface="Arial" panose="020B0604020202020204" pitchFamily="34" charset="0"/>
              </a:rPr>
              <a:t>Provides Core Concepts like </a:t>
            </a:r>
            <a:r>
              <a:rPr lang="en-US" sz="2100" dirty="0" err="1" smtClean="0">
                <a:latin typeface="Arial" panose="020B0604020202020204" pitchFamily="34" charset="0"/>
                <a:cs typeface="Arial" panose="020B0604020202020204" pitchFamily="34" charset="0"/>
              </a:rPr>
              <a:t>arrays,strings,functions,file</a:t>
            </a:r>
            <a:r>
              <a:rPr lang="en-US" sz="2100" dirty="0" smtClean="0">
                <a:latin typeface="Arial" panose="020B0604020202020204" pitchFamily="34" charset="0"/>
                <a:cs typeface="Arial" panose="020B0604020202020204" pitchFamily="34" charset="0"/>
              </a:rPr>
              <a:t> handling</a:t>
            </a:r>
          </a:p>
          <a:p>
            <a:pPr>
              <a:lnSpc>
                <a:spcPct val="160000"/>
              </a:lnSpc>
            </a:pPr>
            <a:r>
              <a:rPr lang="en-US" sz="2100" dirty="0" smtClean="0">
                <a:latin typeface="Arial" panose="020B0604020202020204" pitchFamily="34" charset="0"/>
                <a:cs typeface="Arial" panose="020B0604020202020204" pitchFamily="34" charset="0"/>
              </a:rPr>
              <a:t>System programming language</a:t>
            </a:r>
          </a:p>
          <a:p>
            <a:pPr lvl="1">
              <a:lnSpc>
                <a:spcPct val="160000"/>
              </a:lnSpc>
            </a:pPr>
            <a:r>
              <a:rPr lang="en-IN" sz="2100" dirty="0" smtClean="0">
                <a:latin typeface="Arial" panose="020B0604020202020204" pitchFamily="34" charset="0"/>
                <a:cs typeface="Arial" panose="020B0604020202020204" pitchFamily="34" charset="0"/>
              </a:rPr>
              <a:t>Used to interact with hardware </a:t>
            </a:r>
            <a:r>
              <a:rPr lang="en-IN" sz="2100" dirty="0">
                <a:latin typeface="Arial" panose="020B0604020202020204" pitchFamily="34" charset="0"/>
                <a:cs typeface="Arial" panose="020B0604020202020204" pitchFamily="34" charset="0"/>
              </a:rPr>
              <a:t>devices, OS, drivers, kernels, etc. For example, Linux kernel is written in C.</a:t>
            </a:r>
            <a:endParaRPr lang="en-US" sz="2100" dirty="0" smtClean="0">
              <a:latin typeface="Arial" panose="020B0604020202020204" pitchFamily="34" charset="0"/>
              <a:cs typeface="Arial" panose="020B0604020202020204" pitchFamily="34" charset="0"/>
            </a:endParaRPr>
          </a:p>
          <a:p>
            <a:pPr>
              <a:lnSpc>
                <a:spcPct val="160000"/>
              </a:lnSpc>
            </a:pPr>
            <a:r>
              <a:rPr lang="en-US" sz="2100" dirty="0" smtClean="0">
                <a:latin typeface="Arial" panose="020B0604020202020204" pitchFamily="34" charset="0"/>
                <a:cs typeface="Arial" panose="020B0604020202020204" pitchFamily="34" charset="0"/>
              </a:rPr>
              <a:t>Procedure-oriented programming language</a:t>
            </a:r>
          </a:p>
          <a:p>
            <a:pPr lvl="1">
              <a:lnSpc>
                <a:spcPct val="160000"/>
              </a:lnSpc>
            </a:pPr>
            <a:r>
              <a:rPr lang="en-US" sz="2100" dirty="0" smtClean="0">
                <a:latin typeface="Arial" panose="020B0604020202020204" pitchFamily="34" charset="0"/>
                <a:cs typeface="Arial" panose="020B0604020202020204" pitchFamily="34" charset="0"/>
              </a:rPr>
              <a:t>Specifies </a:t>
            </a:r>
            <a:r>
              <a:rPr lang="en-US" sz="2100" dirty="0">
                <a:latin typeface="Arial" panose="020B0604020202020204" pitchFamily="34" charset="0"/>
                <a:cs typeface="Arial" panose="020B0604020202020204" pitchFamily="34" charset="0"/>
              </a:rPr>
              <a:t>a series of steps for the program to solve the problem.</a:t>
            </a:r>
            <a:endParaRPr lang="en-US" sz="2100" dirty="0" smtClean="0">
              <a:latin typeface="Arial" panose="020B0604020202020204" pitchFamily="34" charset="0"/>
              <a:cs typeface="Arial" panose="020B0604020202020204" pitchFamily="34" charset="0"/>
            </a:endParaRPr>
          </a:p>
          <a:p>
            <a:pPr>
              <a:lnSpc>
                <a:spcPct val="160000"/>
              </a:lnSpc>
            </a:pPr>
            <a:r>
              <a:rPr lang="en-US" sz="2100" dirty="0" smtClean="0">
                <a:latin typeface="Arial" panose="020B0604020202020204" pitchFamily="34" charset="0"/>
                <a:cs typeface="Arial" panose="020B0604020202020204" pitchFamily="34" charset="0"/>
              </a:rPr>
              <a:t>Structured programming language</a:t>
            </a:r>
          </a:p>
          <a:p>
            <a:pPr>
              <a:lnSpc>
                <a:spcPct val="160000"/>
              </a:lnSpc>
            </a:pPr>
            <a:endParaRPr lang="en-US" sz="2100" dirty="0" smtClean="0">
              <a:latin typeface="Arial" panose="020B0604020202020204" pitchFamily="34" charset="0"/>
              <a:cs typeface="Arial" panose="020B0604020202020204" pitchFamily="34" charset="0"/>
            </a:endParaRPr>
          </a:p>
          <a:p>
            <a:pPr>
              <a:lnSpc>
                <a:spcPct val="160000"/>
              </a:lnSpc>
            </a:pPr>
            <a:r>
              <a:rPr lang="en-US" sz="2100" dirty="0" smtClean="0">
                <a:latin typeface="Arial" panose="020B0604020202020204" pitchFamily="34" charset="0"/>
                <a:cs typeface="Arial" panose="020B0604020202020204" pitchFamily="34" charset="0"/>
              </a:rPr>
              <a:t>Mid-level programming language</a:t>
            </a:r>
          </a:p>
          <a:p>
            <a:endParaRPr lang="en-IN" dirty="0"/>
          </a:p>
        </p:txBody>
      </p:sp>
      <p:pic>
        <p:nvPicPr>
          <p:cNvPr id="4" name="Picture 3"/>
          <p:cNvPicPr>
            <a:picLocks noChangeAspect="1"/>
          </p:cNvPicPr>
          <p:nvPr/>
        </p:nvPicPr>
        <p:blipFill>
          <a:blip r:embed="rId2"/>
          <a:stretch>
            <a:fillRect/>
          </a:stretch>
        </p:blipFill>
        <p:spPr>
          <a:xfrm>
            <a:off x="5657851" y="5062537"/>
            <a:ext cx="2533650" cy="1647825"/>
          </a:xfrm>
          <a:prstGeom prst="rect">
            <a:avLst/>
          </a:prstGeom>
        </p:spPr>
      </p:pic>
      <p:pic>
        <p:nvPicPr>
          <p:cNvPr id="5" name="Picture 4"/>
          <p:cNvPicPr>
            <a:picLocks noChangeAspect="1"/>
          </p:cNvPicPr>
          <p:nvPr/>
        </p:nvPicPr>
        <p:blipFill>
          <a:blip r:embed="rId3"/>
          <a:stretch>
            <a:fillRect/>
          </a:stretch>
        </p:blipFill>
        <p:spPr>
          <a:xfrm>
            <a:off x="9086850" y="4876799"/>
            <a:ext cx="2819400" cy="1733550"/>
          </a:xfrm>
          <a:prstGeom prst="rect">
            <a:avLst/>
          </a:prstGeom>
        </p:spPr>
      </p:pic>
    </p:spTree>
    <p:extLst>
      <p:ext uri="{BB962C8B-B14F-4D97-AF65-F5344CB8AC3E}">
        <p14:creationId xmlns:p14="http://schemas.microsoft.com/office/powerpoint/2010/main" val="12664106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0"/>
            <a:ext cx="10515600" cy="562722"/>
          </a:xfrm>
        </p:spPr>
        <p:txBody>
          <a:bodyPr>
            <a:normAutofit fontScale="90000"/>
          </a:bodyPr>
          <a:lstStyle/>
          <a:p>
            <a:r>
              <a:rPr lang="en-IN" dirty="0">
                <a:solidFill>
                  <a:srgbClr val="002060"/>
                </a:solidFill>
                <a:latin typeface="Arial" panose="020B0604020202020204" pitchFamily="34" charset="0"/>
                <a:cs typeface="Arial" panose="020B0604020202020204" pitchFamily="34" charset="0"/>
              </a:rPr>
              <a:t>Arithmetic </a:t>
            </a:r>
            <a:r>
              <a:rPr lang="en-IN" dirty="0" smtClean="0">
                <a:solidFill>
                  <a:srgbClr val="002060"/>
                </a:solidFill>
                <a:latin typeface="Arial" panose="020B0604020202020204" pitchFamily="34" charset="0"/>
                <a:cs typeface="Arial" panose="020B0604020202020204" pitchFamily="34" charset="0"/>
              </a:rPr>
              <a:t>operators:</a:t>
            </a:r>
            <a:r>
              <a:rPr lang="en-US" dirty="0" smtClean="0"/>
              <a:t>Example program </a:t>
            </a:r>
            <a:endParaRPr lang="en-IN" dirty="0"/>
          </a:p>
        </p:txBody>
      </p:sp>
      <p:sp>
        <p:nvSpPr>
          <p:cNvPr id="3" name="Content Placeholder 2"/>
          <p:cNvSpPr>
            <a:spLocks noGrp="1"/>
          </p:cNvSpPr>
          <p:nvPr>
            <p:ph idx="1"/>
          </p:nvPr>
        </p:nvSpPr>
        <p:spPr>
          <a:xfrm>
            <a:off x="0" y="562722"/>
            <a:ext cx="12062012" cy="6295278"/>
          </a:xfrm>
        </p:spPr>
        <p:txBody>
          <a:bodyPr>
            <a:normAutofit fontScale="92500" lnSpcReduction="20000"/>
          </a:bodyPr>
          <a:lstStyle/>
          <a:p>
            <a:pPr marL="0" indent="0">
              <a:lnSpc>
                <a:spcPct val="160000"/>
              </a:lnSpc>
              <a:buNone/>
            </a:pPr>
            <a:r>
              <a:rPr lang="en-US" dirty="0" smtClean="0"/>
              <a:t>#include&lt;</a:t>
            </a:r>
            <a:r>
              <a:rPr lang="en-US" dirty="0" err="1" smtClean="0"/>
              <a:t>stdio.h</a:t>
            </a:r>
            <a:r>
              <a:rPr lang="en-US" dirty="0" smtClean="0"/>
              <a:t>&gt;</a:t>
            </a:r>
          </a:p>
          <a:p>
            <a:pPr marL="0" indent="0">
              <a:lnSpc>
                <a:spcPct val="160000"/>
              </a:lnSpc>
              <a:buNone/>
            </a:pPr>
            <a:r>
              <a:rPr lang="en-US" dirty="0" smtClean="0"/>
              <a:t>#include&lt;</a:t>
            </a:r>
            <a:r>
              <a:rPr lang="en-US" dirty="0" err="1" smtClean="0"/>
              <a:t>conio.h</a:t>
            </a:r>
            <a:r>
              <a:rPr lang="en-US" dirty="0" smtClean="0"/>
              <a:t>&gt;</a:t>
            </a:r>
          </a:p>
          <a:p>
            <a:pPr marL="0" indent="0">
              <a:lnSpc>
                <a:spcPct val="160000"/>
              </a:lnSpc>
              <a:buNone/>
            </a:pPr>
            <a:r>
              <a:rPr lang="en-US" dirty="0" smtClean="0"/>
              <a:t>main </a:t>
            </a:r>
            <a:r>
              <a:rPr lang="en-US" dirty="0"/>
              <a:t>() </a:t>
            </a:r>
            <a:endParaRPr lang="en-US" dirty="0" smtClean="0"/>
          </a:p>
          <a:p>
            <a:pPr marL="0" indent="0">
              <a:lnSpc>
                <a:spcPct val="160000"/>
              </a:lnSpc>
              <a:buNone/>
            </a:pPr>
            <a:r>
              <a:rPr lang="en-US" dirty="0" smtClean="0"/>
              <a:t>   {</a:t>
            </a:r>
          </a:p>
          <a:p>
            <a:pPr marL="457200" lvl="1" indent="0">
              <a:lnSpc>
                <a:spcPct val="160000"/>
              </a:lnSpc>
              <a:buNone/>
            </a:pPr>
            <a:r>
              <a:rPr lang="en-US" dirty="0" smtClean="0"/>
              <a:t>    </a:t>
            </a:r>
            <a:r>
              <a:rPr lang="en-US" dirty="0" err="1"/>
              <a:t>int</a:t>
            </a:r>
            <a:r>
              <a:rPr lang="en-US"/>
              <a:t>  </a:t>
            </a:r>
            <a:r>
              <a:rPr lang="en-US" smtClean="0"/>
              <a:t>months, days </a:t>
            </a:r>
            <a:r>
              <a:rPr lang="en-US" dirty="0" smtClean="0"/>
              <a:t>;</a:t>
            </a:r>
          </a:p>
          <a:p>
            <a:pPr marL="457200" lvl="1" indent="0">
              <a:lnSpc>
                <a:spcPct val="160000"/>
              </a:lnSpc>
              <a:buNone/>
            </a:pPr>
            <a:r>
              <a:rPr lang="en-US" dirty="0" smtClean="0"/>
              <a:t>    </a:t>
            </a:r>
            <a:r>
              <a:rPr lang="en-US" dirty="0" err="1"/>
              <a:t>printf</a:t>
            </a:r>
            <a:r>
              <a:rPr lang="en-US" dirty="0"/>
              <a:t>(“Enter days\n”) ; </a:t>
            </a:r>
            <a:endParaRPr lang="en-US" dirty="0" smtClean="0"/>
          </a:p>
          <a:p>
            <a:pPr marL="457200" lvl="1" indent="0">
              <a:lnSpc>
                <a:spcPct val="160000"/>
              </a:lnSpc>
              <a:buNone/>
            </a:pPr>
            <a:r>
              <a:rPr lang="en-US" dirty="0" smtClean="0"/>
              <a:t>    </a:t>
            </a:r>
            <a:r>
              <a:rPr lang="en-US" dirty="0" err="1" smtClean="0"/>
              <a:t>scanf</a:t>
            </a:r>
            <a:r>
              <a:rPr lang="en-US" dirty="0"/>
              <a:t>(“%d”, &amp;days) ; </a:t>
            </a:r>
            <a:endParaRPr lang="en-US" dirty="0" smtClean="0"/>
          </a:p>
          <a:p>
            <a:pPr marL="457200" lvl="1" indent="0">
              <a:lnSpc>
                <a:spcPct val="160000"/>
              </a:lnSpc>
              <a:buNone/>
            </a:pPr>
            <a:r>
              <a:rPr lang="en-US" dirty="0" smtClean="0"/>
              <a:t>    months = days </a:t>
            </a:r>
            <a:r>
              <a:rPr lang="en-US" dirty="0"/>
              <a:t>/ 30 ; </a:t>
            </a:r>
            <a:endParaRPr lang="en-US" dirty="0" smtClean="0"/>
          </a:p>
          <a:p>
            <a:pPr marL="457200" lvl="1" indent="0">
              <a:lnSpc>
                <a:spcPct val="160000"/>
              </a:lnSpc>
              <a:buNone/>
            </a:pPr>
            <a:r>
              <a:rPr lang="en-US" dirty="0"/>
              <a:t> </a:t>
            </a:r>
            <a:r>
              <a:rPr lang="en-US" dirty="0" smtClean="0"/>
              <a:t>   </a:t>
            </a:r>
            <a:r>
              <a:rPr lang="en-US" dirty="0" err="1" smtClean="0"/>
              <a:t>printf</a:t>
            </a:r>
            <a:r>
              <a:rPr lang="en-US" dirty="0"/>
              <a:t>(“Months = %</a:t>
            </a:r>
            <a:r>
              <a:rPr lang="en-US" dirty="0" smtClean="0"/>
              <a:t>d” , months) ;</a:t>
            </a:r>
          </a:p>
          <a:p>
            <a:pPr marL="0" indent="0">
              <a:lnSpc>
                <a:spcPct val="160000"/>
              </a:lnSpc>
              <a:buNone/>
            </a:pPr>
            <a:r>
              <a:rPr lang="en-US" dirty="0"/>
              <a:t> </a:t>
            </a:r>
            <a:r>
              <a:rPr lang="en-US" dirty="0" smtClean="0"/>
              <a:t>  }</a:t>
            </a:r>
            <a:endParaRPr lang="en-IN" dirty="0"/>
          </a:p>
        </p:txBody>
      </p:sp>
    </p:spTree>
    <p:extLst>
      <p:ext uri="{BB962C8B-B14F-4D97-AF65-F5344CB8AC3E}">
        <p14:creationId xmlns:p14="http://schemas.microsoft.com/office/powerpoint/2010/main" val="41064400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12694"/>
          </a:xfrm>
        </p:spPr>
        <p:txBody>
          <a:bodyPr>
            <a:normAutofit/>
          </a:bodyPr>
          <a:lstStyle/>
          <a:p>
            <a:pPr algn="ctr"/>
            <a:r>
              <a:rPr lang="en-IN" sz="3600" dirty="0">
                <a:solidFill>
                  <a:srgbClr val="002060"/>
                </a:solidFill>
                <a:latin typeface="Arial" panose="020B0604020202020204" pitchFamily="34" charset="0"/>
                <a:cs typeface="Arial" panose="020B0604020202020204" pitchFamily="34" charset="0"/>
              </a:rPr>
              <a:t>Relational Operators</a:t>
            </a:r>
          </a:p>
        </p:txBody>
      </p:sp>
      <p:sp>
        <p:nvSpPr>
          <p:cNvPr id="3" name="Content Placeholder 2"/>
          <p:cNvSpPr>
            <a:spLocks noGrp="1"/>
          </p:cNvSpPr>
          <p:nvPr>
            <p:ph idx="1"/>
          </p:nvPr>
        </p:nvSpPr>
        <p:spPr>
          <a:xfrm>
            <a:off x="0" y="712695"/>
            <a:ext cx="12192000" cy="5957046"/>
          </a:xfrm>
        </p:spPr>
        <p:txBody>
          <a:bodyPr>
            <a:normAutofit/>
          </a:bodyPr>
          <a:lstStyle/>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W</a:t>
            </a:r>
            <a:r>
              <a:rPr lang="en-US" sz="1800" dirty="0" smtClean="0">
                <a:latin typeface="Arial" panose="020B0604020202020204" pitchFamily="34" charset="0"/>
                <a:cs typeface="Arial" panose="020B0604020202020204" pitchFamily="34" charset="0"/>
              </a:rPr>
              <a:t>e often </a:t>
            </a:r>
            <a:r>
              <a:rPr lang="en-US" sz="1800" dirty="0" smtClean="0">
                <a:solidFill>
                  <a:srgbClr val="CC66FF"/>
                </a:solidFill>
                <a:latin typeface="Arial" panose="020B0604020202020204" pitchFamily="34" charset="0"/>
                <a:cs typeface="Arial" panose="020B0604020202020204" pitchFamily="34" charset="0"/>
              </a:rPr>
              <a:t>compare two quantities</a:t>
            </a:r>
            <a:r>
              <a:rPr lang="en-US" sz="1800" dirty="0" smtClean="0">
                <a:latin typeface="Arial" panose="020B0604020202020204" pitchFamily="34" charset="0"/>
                <a:cs typeface="Arial" panose="020B0604020202020204" pitchFamily="34" charset="0"/>
              </a:rPr>
              <a:t>, and depending on their relation, take certain decision.</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For example, we may compare the age of two persons, or the price of two items, and so on.  </a:t>
            </a:r>
          </a:p>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These </a:t>
            </a:r>
            <a:r>
              <a:rPr lang="en-US" sz="1800" dirty="0">
                <a:solidFill>
                  <a:srgbClr val="CC66FF"/>
                </a:solidFill>
                <a:latin typeface="Arial" panose="020B0604020202020204" pitchFamily="34" charset="0"/>
                <a:cs typeface="Arial" panose="020B0604020202020204" pitchFamily="34" charset="0"/>
              </a:rPr>
              <a:t>comparisons</a:t>
            </a:r>
            <a:r>
              <a:rPr lang="en-US" sz="1800" dirty="0">
                <a:latin typeface="Arial" panose="020B0604020202020204" pitchFamily="34" charset="0"/>
                <a:cs typeface="Arial" panose="020B0604020202020204" pitchFamily="34" charset="0"/>
              </a:rPr>
              <a:t> can be done </a:t>
            </a:r>
            <a:r>
              <a:rPr lang="en-US" sz="1800" dirty="0">
                <a:solidFill>
                  <a:srgbClr val="CC66FF"/>
                </a:solidFill>
                <a:latin typeface="Arial" panose="020B0604020202020204" pitchFamily="34" charset="0"/>
                <a:cs typeface="Arial" panose="020B0604020202020204" pitchFamily="34" charset="0"/>
              </a:rPr>
              <a:t>with the help of relational operators</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An expression such as a &lt; b or 1 &lt; 20 containing a relational operator is termed as a </a:t>
            </a:r>
            <a:r>
              <a:rPr lang="en-US" sz="1800" dirty="0">
                <a:solidFill>
                  <a:srgbClr val="CC66FF"/>
                </a:solidFill>
                <a:latin typeface="Arial" panose="020B0604020202020204" pitchFamily="34" charset="0"/>
                <a:cs typeface="Arial" panose="020B0604020202020204" pitchFamily="34" charset="0"/>
              </a:rPr>
              <a:t>relational expression. </a:t>
            </a:r>
            <a:r>
              <a:rPr lang="en-US" sz="1800" dirty="0">
                <a:latin typeface="Arial" panose="020B0604020202020204" pitchFamily="34" charset="0"/>
                <a:cs typeface="Arial" panose="020B0604020202020204" pitchFamily="34" charset="0"/>
              </a:rPr>
              <a:t>The value of a relational expression is either one or zero. It is one if the </a:t>
            </a:r>
            <a:r>
              <a:rPr lang="en-US" sz="1800" dirty="0" smtClean="0">
                <a:latin typeface="Arial" panose="020B0604020202020204" pitchFamily="34" charset="0"/>
                <a:cs typeface="Arial" panose="020B0604020202020204" pitchFamily="34" charset="0"/>
              </a:rPr>
              <a:t>specified </a:t>
            </a:r>
            <a:r>
              <a:rPr lang="en-US" sz="1800" dirty="0">
                <a:latin typeface="Arial" panose="020B0604020202020204" pitchFamily="34" charset="0"/>
                <a:cs typeface="Arial" panose="020B0604020202020204" pitchFamily="34" charset="0"/>
              </a:rPr>
              <a:t>relation is true and zero if the relation is false. For example 10 &lt; 20 is true but 20 </a:t>
            </a:r>
            <a:r>
              <a:rPr lang="en-US" sz="1800" dirty="0" smtClean="0">
                <a:latin typeface="Arial" panose="020B0604020202020204" pitchFamily="34" charset="0"/>
                <a:cs typeface="Arial" panose="020B0604020202020204" pitchFamily="34" charset="0"/>
              </a:rPr>
              <a:t>&lt; </a:t>
            </a:r>
            <a:r>
              <a:rPr lang="en-US" sz="1800" dirty="0">
                <a:latin typeface="Arial" panose="020B0604020202020204" pitchFamily="34" charset="0"/>
                <a:cs typeface="Arial" panose="020B0604020202020204" pitchFamily="34" charset="0"/>
              </a:rPr>
              <a:t>10 is </a:t>
            </a:r>
            <a:r>
              <a:rPr lang="en-US" sz="1800" dirty="0" smtClean="0">
                <a:latin typeface="Arial" panose="020B0604020202020204" pitchFamily="34" charset="0"/>
                <a:cs typeface="Arial" panose="020B0604020202020204" pitchFamily="34" charset="0"/>
              </a:rPr>
              <a:t>false</a:t>
            </a:r>
          </a:p>
          <a:p>
            <a:pPr marL="0" indent="0" algn="just">
              <a:lnSpc>
                <a:spcPct val="150000"/>
              </a:lnSpc>
              <a:buNone/>
            </a:pPr>
            <a:r>
              <a:rPr lang="en-US" sz="1800" b="1" dirty="0" smtClean="0">
                <a:latin typeface="Arial" panose="020B0604020202020204" pitchFamily="34" charset="0"/>
                <a:cs typeface="Arial" panose="020B0604020202020204" pitchFamily="34" charset="0"/>
              </a:rPr>
              <a:t>			Table  : </a:t>
            </a:r>
            <a:r>
              <a:rPr lang="en-IN" sz="1800" b="1" dirty="0"/>
              <a:t>Relational Operators</a:t>
            </a:r>
            <a:endParaRPr lang="en-US" sz="1800" b="1" dirty="0" smtClean="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210235" y="4125725"/>
            <a:ext cx="7646613" cy="2396098"/>
          </a:xfrm>
          <a:prstGeom prst="rect">
            <a:avLst/>
          </a:prstGeom>
        </p:spPr>
      </p:pic>
    </p:spTree>
    <p:extLst>
      <p:ext uri="{BB962C8B-B14F-4D97-AF65-F5344CB8AC3E}">
        <p14:creationId xmlns:p14="http://schemas.microsoft.com/office/powerpoint/2010/main" val="1495175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9588"/>
          </a:xfrm>
        </p:spPr>
        <p:txBody>
          <a:bodyPr>
            <a:normAutofit/>
          </a:bodyPr>
          <a:lstStyle/>
          <a:p>
            <a:pPr algn="ctr"/>
            <a:r>
              <a:rPr lang="en-IN" sz="3600" dirty="0">
                <a:solidFill>
                  <a:srgbClr val="002060"/>
                </a:solidFill>
                <a:latin typeface="Arial" panose="020B0604020202020204" pitchFamily="34" charset="0"/>
                <a:cs typeface="Arial" panose="020B0604020202020204" pitchFamily="34" charset="0"/>
              </a:rPr>
              <a:t>Relational Operators</a:t>
            </a:r>
            <a:endParaRPr lang="en-IN" sz="3600" dirty="0"/>
          </a:p>
        </p:txBody>
      </p:sp>
      <p:sp>
        <p:nvSpPr>
          <p:cNvPr id="3" name="Content Placeholder 2"/>
          <p:cNvSpPr>
            <a:spLocks noGrp="1"/>
          </p:cNvSpPr>
          <p:nvPr>
            <p:ph idx="1"/>
          </p:nvPr>
        </p:nvSpPr>
        <p:spPr>
          <a:xfrm>
            <a:off x="0" y="739588"/>
            <a:ext cx="12192000" cy="5983941"/>
          </a:xfrm>
        </p:spPr>
        <p:txBody>
          <a:bodyPr>
            <a:normAutofit lnSpcReduction="10000"/>
          </a:bodyPr>
          <a:lstStyle/>
          <a:p>
            <a:pPr marL="0" indent="0">
              <a:buNone/>
            </a:pPr>
            <a:endParaRPr lang="en-US" sz="1900" b="1" dirty="0" smtClean="0">
              <a:latin typeface="Arial" panose="020B0604020202020204" pitchFamily="34" charset="0"/>
              <a:cs typeface="Arial" panose="020B0604020202020204" pitchFamily="34" charset="0"/>
            </a:endParaRPr>
          </a:p>
          <a:p>
            <a:pPr marL="0" indent="0">
              <a:buNone/>
            </a:pPr>
            <a:r>
              <a:rPr lang="en-US" sz="1900" b="1" dirty="0" smtClean="0">
                <a:latin typeface="Arial" panose="020B0604020202020204" pitchFamily="34" charset="0"/>
                <a:cs typeface="Arial" panose="020B0604020202020204" pitchFamily="34" charset="0"/>
              </a:rPr>
              <a:t>Example Program:</a:t>
            </a:r>
          </a:p>
          <a:p>
            <a:pPr marL="0" indent="0">
              <a:buNone/>
            </a:pPr>
            <a:r>
              <a:rPr lang="en-US" sz="1900" dirty="0">
                <a:latin typeface="Arial" panose="020B0604020202020204" pitchFamily="34" charset="0"/>
                <a:cs typeface="Arial" panose="020B0604020202020204" pitchFamily="34" charset="0"/>
              </a:rPr>
              <a:t>#</a:t>
            </a:r>
            <a:r>
              <a:rPr lang="en-US" sz="1900" dirty="0" smtClean="0">
                <a:latin typeface="Arial" panose="020B0604020202020204" pitchFamily="34" charset="0"/>
                <a:cs typeface="Arial" panose="020B0604020202020204" pitchFamily="34" charset="0"/>
              </a:rPr>
              <a:t>include&lt;</a:t>
            </a:r>
            <a:r>
              <a:rPr lang="en-US" sz="1900" dirty="0" err="1" smtClean="0">
                <a:latin typeface="Arial" panose="020B0604020202020204" pitchFamily="34" charset="0"/>
                <a:cs typeface="Arial" panose="020B0604020202020204" pitchFamily="34" charset="0"/>
              </a:rPr>
              <a:t>stdio.h</a:t>
            </a:r>
            <a:r>
              <a:rPr lang="en-US" sz="1900" dirty="0">
                <a:latin typeface="Arial" panose="020B0604020202020204" pitchFamily="34" charset="0"/>
                <a:cs typeface="Arial" panose="020B0604020202020204" pitchFamily="34" charset="0"/>
              </a:rPr>
              <a:t>&gt; </a:t>
            </a:r>
            <a:endParaRPr lang="en-US" sz="1900" dirty="0" smtClean="0">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#include&lt;</a:t>
            </a:r>
            <a:r>
              <a:rPr lang="en-US" sz="1900" dirty="0" err="1" smtClean="0">
                <a:latin typeface="Arial" panose="020B0604020202020204" pitchFamily="34" charset="0"/>
                <a:cs typeface="Arial" panose="020B0604020202020204" pitchFamily="34" charset="0"/>
              </a:rPr>
              <a:t>conio.h</a:t>
            </a:r>
            <a:r>
              <a:rPr lang="en-US" sz="1900" dirty="0" smtClean="0">
                <a:latin typeface="Arial" panose="020B0604020202020204" pitchFamily="34" charset="0"/>
                <a:cs typeface="Arial" panose="020B0604020202020204" pitchFamily="34" charset="0"/>
              </a:rPr>
              <a:t>&gt; </a:t>
            </a:r>
            <a:endParaRPr lang="en-US" sz="1900" dirty="0">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void </a:t>
            </a:r>
            <a:r>
              <a:rPr lang="en-US" sz="1900" dirty="0">
                <a:latin typeface="Arial" panose="020B0604020202020204" pitchFamily="34" charset="0"/>
                <a:cs typeface="Arial" panose="020B0604020202020204" pitchFamily="34" charset="0"/>
              </a:rPr>
              <a:t>main</a:t>
            </a:r>
            <a:r>
              <a:rPr lang="en-US" sz="1900" dirty="0" smtClean="0">
                <a:latin typeface="Arial" panose="020B0604020202020204" pitchFamily="34" charset="0"/>
                <a:cs typeface="Arial" panose="020B0604020202020204" pitchFamily="34" charset="0"/>
              </a:rPr>
              <a:t>()</a:t>
            </a:r>
          </a:p>
          <a:p>
            <a:pPr marL="0" indent="0">
              <a:buNone/>
            </a:pPr>
            <a:r>
              <a:rPr lang="en-US" sz="1900" dirty="0" smtClean="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int</a:t>
            </a: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a=10, b=20;  </a:t>
            </a:r>
            <a:endParaRPr lang="en-US" sz="1900" dirty="0">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    if(a </a:t>
            </a:r>
            <a:r>
              <a:rPr lang="en-US" sz="1900" dirty="0">
                <a:latin typeface="Arial" panose="020B0604020202020204" pitchFamily="34" charset="0"/>
                <a:cs typeface="Arial" panose="020B0604020202020204" pitchFamily="34" charset="0"/>
              </a:rPr>
              <a:t>&gt; b) </a:t>
            </a:r>
          </a:p>
          <a:p>
            <a:pPr marL="0" indent="0">
              <a:buNone/>
            </a:pPr>
            <a:r>
              <a:rPr lang="en-US" sz="1900" dirty="0">
                <a:latin typeface="Arial" panose="020B0604020202020204" pitchFamily="34" charset="0"/>
                <a:cs typeface="Arial" panose="020B0604020202020204" pitchFamily="34" charset="0"/>
              </a:rPr>
              <a:t>    {</a:t>
            </a: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printf</a:t>
            </a:r>
            <a:r>
              <a:rPr lang="en-US" sz="1900" dirty="0" smtClean="0">
                <a:latin typeface="Arial" panose="020B0604020202020204" pitchFamily="34" charset="0"/>
                <a:cs typeface="Arial" panose="020B0604020202020204" pitchFamily="34" charset="0"/>
              </a:rPr>
              <a:t>(“A is </a:t>
            </a:r>
            <a:r>
              <a:rPr lang="en-US" sz="1900" dirty="0">
                <a:latin typeface="Arial" panose="020B0604020202020204" pitchFamily="34" charset="0"/>
                <a:cs typeface="Arial" panose="020B0604020202020204" pitchFamily="34" charset="0"/>
              </a:rPr>
              <a:t>Largest\n</a:t>
            </a:r>
            <a:r>
              <a:rPr lang="en-US" sz="1900" dirty="0" smtClean="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 </a:t>
            </a:r>
          </a:p>
          <a:p>
            <a:pPr marL="0" indent="0">
              <a:buNone/>
            </a:pP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else </a:t>
            </a:r>
          </a:p>
          <a:p>
            <a:pPr marL="0" indent="0">
              <a:buNone/>
            </a:pPr>
            <a:r>
              <a:rPr lang="en-US" sz="1900" dirty="0">
                <a:latin typeface="Arial" panose="020B0604020202020204" pitchFamily="34" charset="0"/>
                <a:cs typeface="Arial" panose="020B0604020202020204" pitchFamily="34" charset="0"/>
              </a:rPr>
              <a:t>    {</a:t>
            </a: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printf</a:t>
            </a:r>
            <a:r>
              <a:rPr lang="en-US" sz="1900" dirty="0" smtClean="0">
                <a:latin typeface="Arial" panose="020B0604020202020204" pitchFamily="34" charset="0"/>
                <a:cs typeface="Arial" panose="020B0604020202020204" pitchFamily="34" charset="0"/>
              </a:rPr>
              <a:t>(“B is Largest\n</a:t>
            </a:r>
            <a:r>
              <a:rPr lang="en-US" sz="1900" dirty="0">
                <a:latin typeface="Arial" panose="020B0604020202020204" pitchFamily="34" charset="0"/>
                <a:cs typeface="Arial" panose="020B0604020202020204" pitchFamily="34" charset="0"/>
              </a:rPr>
              <a:t>");</a:t>
            </a:r>
          </a:p>
          <a:p>
            <a:pPr marL="0" indent="0">
              <a:buNone/>
            </a:pPr>
            <a:r>
              <a:rPr lang="en-US" sz="1900" dirty="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a:t>
            </a:r>
            <a:endParaRPr lang="en-US" sz="1900" dirty="0" smtClean="0">
              <a:latin typeface="Arial" panose="020B0604020202020204" pitchFamily="34" charset="0"/>
              <a:cs typeface="Arial" panose="020B0604020202020204" pitchFamily="34" charset="0"/>
            </a:endParaRPr>
          </a:p>
          <a:p>
            <a:pPr marL="0" indent="0">
              <a:buNone/>
            </a:pPr>
            <a:endParaRPr lang="en-IN" dirty="0"/>
          </a:p>
        </p:txBody>
      </p:sp>
      <p:sp>
        <p:nvSpPr>
          <p:cNvPr id="4" name="TextBox 3"/>
          <p:cNvSpPr txBox="1"/>
          <p:nvPr/>
        </p:nvSpPr>
        <p:spPr>
          <a:xfrm>
            <a:off x="4921624" y="1006348"/>
            <a:ext cx="2796988" cy="646331"/>
          </a:xfrm>
          <a:prstGeom prst="rect">
            <a:avLst/>
          </a:prstGeom>
          <a:noFill/>
        </p:spPr>
        <p:txBody>
          <a:bodyPr wrap="square" rtlCol="0">
            <a:spAutoFit/>
          </a:bodyPr>
          <a:lstStyle/>
          <a:p>
            <a:r>
              <a:rPr lang="en-US" dirty="0" smtClean="0"/>
              <a:t>Salary &lt;15000</a:t>
            </a:r>
          </a:p>
          <a:p>
            <a:r>
              <a:rPr lang="en-US" dirty="0"/>
              <a:t> </a:t>
            </a:r>
            <a:r>
              <a:rPr lang="en-US" dirty="0" smtClean="0"/>
              <a:t>   deduct PF</a:t>
            </a:r>
            <a:endParaRPr lang="en-IN" dirty="0"/>
          </a:p>
        </p:txBody>
      </p:sp>
      <p:sp>
        <p:nvSpPr>
          <p:cNvPr id="5" name="TextBox 4"/>
          <p:cNvSpPr txBox="1"/>
          <p:nvPr/>
        </p:nvSpPr>
        <p:spPr>
          <a:xfrm>
            <a:off x="4921624" y="2069101"/>
            <a:ext cx="2796988" cy="646331"/>
          </a:xfrm>
          <a:prstGeom prst="rect">
            <a:avLst/>
          </a:prstGeom>
          <a:noFill/>
        </p:spPr>
        <p:txBody>
          <a:bodyPr wrap="square" rtlCol="0">
            <a:spAutoFit/>
          </a:bodyPr>
          <a:lstStyle/>
          <a:p>
            <a:r>
              <a:rPr lang="en-US" dirty="0" smtClean="0"/>
              <a:t>CGPA &gt;9.8</a:t>
            </a:r>
          </a:p>
          <a:p>
            <a:r>
              <a:rPr lang="en-US" dirty="0"/>
              <a:t> </a:t>
            </a:r>
            <a:r>
              <a:rPr lang="en-US" dirty="0" smtClean="0"/>
              <a:t>   Topper</a:t>
            </a:r>
            <a:endParaRPr lang="en-IN" dirty="0"/>
          </a:p>
        </p:txBody>
      </p:sp>
      <p:sp>
        <p:nvSpPr>
          <p:cNvPr id="6" name="TextBox 5"/>
          <p:cNvSpPr txBox="1"/>
          <p:nvPr/>
        </p:nvSpPr>
        <p:spPr>
          <a:xfrm>
            <a:off x="4917141" y="3150493"/>
            <a:ext cx="2796988" cy="646331"/>
          </a:xfrm>
          <a:prstGeom prst="rect">
            <a:avLst/>
          </a:prstGeom>
          <a:noFill/>
        </p:spPr>
        <p:txBody>
          <a:bodyPr wrap="square" rtlCol="0">
            <a:spAutoFit/>
          </a:bodyPr>
          <a:lstStyle/>
          <a:p>
            <a:r>
              <a:rPr lang="en-US" dirty="0" smtClean="0"/>
              <a:t>Username == password</a:t>
            </a:r>
          </a:p>
          <a:p>
            <a:r>
              <a:rPr lang="en-US" dirty="0"/>
              <a:t> </a:t>
            </a:r>
            <a:r>
              <a:rPr lang="en-US" dirty="0" smtClean="0"/>
              <a:t>   </a:t>
            </a:r>
            <a:r>
              <a:rPr lang="en-US" dirty="0" err="1" smtClean="0"/>
              <a:t>goto</a:t>
            </a:r>
            <a:r>
              <a:rPr lang="en-US" dirty="0" smtClean="0"/>
              <a:t> next page</a:t>
            </a:r>
            <a:endParaRPr lang="en-IN" dirty="0"/>
          </a:p>
        </p:txBody>
      </p:sp>
      <p:sp>
        <p:nvSpPr>
          <p:cNvPr id="7" name="TextBox 6"/>
          <p:cNvSpPr txBox="1"/>
          <p:nvPr/>
        </p:nvSpPr>
        <p:spPr>
          <a:xfrm>
            <a:off x="4984376" y="4611029"/>
            <a:ext cx="2796988" cy="646331"/>
          </a:xfrm>
          <a:prstGeom prst="rect">
            <a:avLst/>
          </a:prstGeom>
          <a:noFill/>
        </p:spPr>
        <p:txBody>
          <a:bodyPr wrap="square" rtlCol="0">
            <a:spAutoFit/>
          </a:bodyPr>
          <a:lstStyle/>
          <a:p>
            <a:r>
              <a:rPr lang="en-US" dirty="0" smtClean="0"/>
              <a:t>Username != password</a:t>
            </a:r>
          </a:p>
          <a:p>
            <a:r>
              <a:rPr lang="en-US" dirty="0">
                <a:solidFill>
                  <a:srgbClr val="FF0000"/>
                </a:solidFill>
              </a:rPr>
              <a:t> </a:t>
            </a:r>
            <a:r>
              <a:rPr lang="en-US" dirty="0" smtClean="0">
                <a:solidFill>
                  <a:srgbClr val="FF0000"/>
                </a:solidFill>
              </a:rPr>
              <a:t>   Invalid credentials</a:t>
            </a:r>
            <a:endParaRPr lang="en-IN" dirty="0">
              <a:solidFill>
                <a:srgbClr val="FF0000"/>
              </a:solidFill>
            </a:endParaRPr>
          </a:p>
        </p:txBody>
      </p:sp>
    </p:spTree>
    <p:extLst>
      <p:ext uri="{BB962C8B-B14F-4D97-AF65-F5344CB8AC3E}">
        <p14:creationId xmlns:p14="http://schemas.microsoft.com/office/powerpoint/2010/main" val="409677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1663"/>
          </a:xfrm>
        </p:spPr>
        <p:txBody>
          <a:bodyPr>
            <a:normAutofit/>
          </a:bodyPr>
          <a:lstStyle/>
          <a:p>
            <a:pPr algn="ctr"/>
            <a:r>
              <a:rPr lang="en-IN" sz="3600" dirty="0">
                <a:solidFill>
                  <a:srgbClr val="002060"/>
                </a:solidFill>
                <a:latin typeface="Arial" panose="020B0604020202020204" pitchFamily="34" charset="0"/>
                <a:cs typeface="Arial" panose="020B0604020202020204" pitchFamily="34" charset="0"/>
              </a:rPr>
              <a:t>Logical operators </a:t>
            </a:r>
          </a:p>
        </p:txBody>
      </p:sp>
      <p:sp>
        <p:nvSpPr>
          <p:cNvPr id="3" name="Content Placeholder 2"/>
          <p:cNvSpPr>
            <a:spLocks noGrp="1"/>
          </p:cNvSpPr>
          <p:nvPr>
            <p:ph idx="1"/>
          </p:nvPr>
        </p:nvSpPr>
        <p:spPr>
          <a:xfrm>
            <a:off x="0" y="618566"/>
            <a:ext cx="12192000" cy="6239434"/>
          </a:xfrm>
        </p:spPr>
        <p:txBody>
          <a:bodyPr>
            <a:normAutofit/>
          </a:bodyPr>
          <a:lstStyle/>
          <a:p>
            <a:pPr>
              <a:buFont typeface="Wingdings" panose="05000000000000000000" pitchFamily="2" charset="2"/>
              <a:buChar char="Ø"/>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logical operators are used when we want to check </a:t>
            </a:r>
            <a:r>
              <a:rPr lang="en-US" sz="1800" dirty="0">
                <a:solidFill>
                  <a:srgbClr val="CC66FF"/>
                </a:solidFill>
                <a:latin typeface="Arial" panose="020B0604020202020204" pitchFamily="34" charset="0"/>
                <a:cs typeface="Arial" panose="020B0604020202020204" pitchFamily="34" charset="0"/>
              </a:rPr>
              <a:t>more than one </a:t>
            </a:r>
            <a:r>
              <a:rPr lang="en-US" sz="1800" dirty="0" smtClean="0">
                <a:solidFill>
                  <a:srgbClr val="CC66FF"/>
                </a:solidFill>
                <a:latin typeface="Arial" panose="020B0604020202020204" pitchFamily="34" charset="0"/>
                <a:cs typeface="Arial" panose="020B0604020202020204" pitchFamily="34" charset="0"/>
              </a:rPr>
              <a:t>condition </a:t>
            </a:r>
            <a:r>
              <a:rPr lang="en-US" sz="1800" dirty="0" smtClean="0">
                <a:latin typeface="Arial" panose="020B0604020202020204" pitchFamily="34" charset="0"/>
                <a:cs typeface="Arial" panose="020B0604020202020204" pitchFamily="34" charset="0"/>
              </a:rPr>
              <a:t>and make decision.</a:t>
            </a:r>
          </a:p>
          <a:p>
            <a:pPr marL="0" indent="0">
              <a:buNone/>
            </a:pPr>
            <a:r>
              <a:rPr lang="en-US" sz="1800" b="1" dirty="0" smtClean="0">
                <a:latin typeface="Arial" panose="020B0604020202020204" pitchFamily="34" charset="0"/>
                <a:cs typeface="Arial" panose="020B0604020202020204" pitchFamily="34" charset="0"/>
              </a:rPr>
              <a:t>Example</a:t>
            </a:r>
            <a:endParaRPr lang="en-IN" sz="1800" b="1" dirty="0" smtClean="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a </a:t>
            </a:r>
            <a:r>
              <a:rPr lang="en-IN" sz="1800" dirty="0">
                <a:latin typeface="Arial" panose="020B0604020202020204" pitchFamily="34" charset="0"/>
                <a:cs typeface="Arial" panose="020B0604020202020204" pitchFamily="34" charset="0"/>
              </a:rPr>
              <a:t>&gt; b &amp;&amp; x == </a:t>
            </a:r>
            <a:r>
              <a:rPr lang="en-IN" sz="1800" dirty="0" smtClean="0">
                <a:latin typeface="Arial" panose="020B0604020202020204" pitchFamily="34" charset="0"/>
                <a:cs typeface="Arial" panose="020B0604020202020204" pitchFamily="34" charset="0"/>
              </a:rPr>
              <a:t>10</a:t>
            </a:r>
          </a:p>
          <a:p>
            <a:pPr marL="457200" lvl="1" indent="0">
              <a:buNone/>
            </a:pPr>
            <a:r>
              <a:rPr lang="en-US" sz="1800" dirty="0">
                <a:solidFill>
                  <a:srgbClr val="FF0000"/>
                </a:solidFill>
              </a:rPr>
              <a:t>&amp;&amp; meaning logical </a:t>
            </a:r>
            <a:r>
              <a:rPr lang="en-US" sz="1800" dirty="0" smtClean="0">
                <a:solidFill>
                  <a:srgbClr val="FF0000"/>
                </a:solidFill>
              </a:rPr>
              <a:t>AND  </a:t>
            </a:r>
          </a:p>
          <a:p>
            <a:pPr marL="457200" lvl="1" indent="0">
              <a:buNone/>
            </a:pPr>
            <a:r>
              <a:rPr lang="en-US" sz="1800" dirty="0" smtClean="0">
                <a:solidFill>
                  <a:srgbClr val="FF0000"/>
                </a:solidFill>
              </a:rPr>
              <a:t>|| </a:t>
            </a:r>
            <a:r>
              <a:rPr lang="en-US" sz="1800" dirty="0">
                <a:solidFill>
                  <a:srgbClr val="FF0000"/>
                </a:solidFill>
              </a:rPr>
              <a:t>meaning logical OR </a:t>
            </a:r>
            <a:endParaRPr lang="en-US" sz="1800" dirty="0" smtClean="0">
              <a:solidFill>
                <a:srgbClr val="FF0000"/>
              </a:solidFill>
            </a:endParaRPr>
          </a:p>
          <a:p>
            <a:pPr marL="457200" lvl="1" indent="0">
              <a:buNone/>
            </a:pPr>
            <a:r>
              <a:rPr lang="en-US" sz="1800" dirty="0" smtClean="0">
                <a:solidFill>
                  <a:srgbClr val="FF0000"/>
                </a:solidFill>
              </a:rPr>
              <a:t>! </a:t>
            </a:r>
            <a:r>
              <a:rPr lang="en-US" sz="1800" dirty="0">
                <a:solidFill>
                  <a:srgbClr val="FF0000"/>
                </a:solidFill>
              </a:rPr>
              <a:t>meaning logical NOT</a:t>
            </a:r>
            <a:endParaRPr lang="en-IN" sz="1800" dirty="0" smtClean="0">
              <a:solidFill>
                <a:srgbClr val="FF0000"/>
              </a:solidFill>
              <a:latin typeface="Arial" panose="020B0604020202020204" pitchFamily="34" charset="0"/>
              <a:cs typeface="Arial" panose="020B0604020202020204" pitchFamily="34" charset="0"/>
            </a:endParaRPr>
          </a:p>
          <a:p>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if(a&gt;b </a:t>
            </a:r>
            <a:r>
              <a:rPr lang="en-US" sz="1800" dirty="0">
                <a:latin typeface="Arial" panose="020B0604020202020204" pitchFamily="34" charset="0"/>
                <a:cs typeface="Arial" panose="020B0604020202020204" pitchFamily="34" charset="0"/>
              </a:rPr>
              <a:t>&amp;&amp; a&gt;c)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 is greater</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 }</a:t>
            </a:r>
          </a:p>
          <a:p>
            <a:r>
              <a:rPr lang="en-US" sz="1800" dirty="0" smtClean="0">
                <a:latin typeface="Arial" panose="020B0604020202020204" pitchFamily="34" charset="0"/>
                <a:cs typeface="Arial" panose="020B0604020202020204" pitchFamily="34" charset="0"/>
              </a:rPr>
              <a:t> else</a:t>
            </a:r>
          </a:p>
          <a:p>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r>
              <a:rPr lang="en-US" sz="1800" dirty="0" err="1" smtClean="0">
                <a:latin typeface="Arial" panose="020B0604020202020204" pitchFamily="34" charset="0"/>
                <a:cs typeface="Arial" panose="020B0604020202020204" pitchFamily="34" charset="0"/>
              </a:rPr>
              <a:t>printf</a:t>
            </a:r>
            <a:r>
              <a:rPr lang="en-US" sz="1800" dirty="0">
                <a:latin typeface="Arial" panose="020B0604020202020204" pitchFamily="34" charset="0"/>
                <a:cs typeface="Arial" panose="020B0604020202020204" pitchFamily="34" charset="0"/>
              </a:rPr>
              <a:t>(“a is not greater</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It combines </a:t>
            </a:r>
            <a:r>
              <a:rPr lang="en-US" sz="1800" dirty="0">
                <a:latin typeface="Arial" panose="020B0604020202020204" pitchFamily="34" charset="0"/>
                <a:cs typeface="Arial" panose="020B0604020202020204" pitchFamily="34" charset="0"/>
              </a:rPr>
              <a:t>two or more relational expressions</a:t>
            </a:r>
            <a:endParaRPr lang="en-IN" sz="1800" dirty="0">
              <a:latin typeface="Arial" panose="020B0604020202020204" pitchFamily="34" charset="0"/>
              <a:cs typeface="Arial" panose="020B0604020202020204" pitchFamily="34" charset="0"/>
            </a:endParaRPr>
          </a:p>
        </p:txBody>
      </p:sp>
      <p:sp>
        <p:nvSpPr>
          <p:cNvPr id="5" name="TextBox 4"/>
          <p:cNvSpPr txBox="1"/>
          <p:nvPr/>
        </p:nvSpPr>
        <p:spPr>
          <a:xfrm>
            <a:off x="4921624" y="2069101"/>
            <a:ext cx="3792070" cy="646331"/>
          </a:xfrm>
          <a:prstGeom prst="rect">
            <a:avLst/>
          </a:prstGeom>
          <a:noFill/>
        </p:spPr>
        <p:txBody>
          <a:bodyPr wrap="square" rtlCol="0">
            <a:spAutoFit/>
          </a:bodyPr>
          <a:lstStyle/>
          <a:p>
            <a:r>
              <a:rPr lang="en-US" dirty="0" smtClean="0"/>
              <a:t>salary &gt;100000 &amp;&amp; Experience &gt;20</a:t>
            </a:r>
          </a:p>
          <a:p>
            <a:r>
              <a:rPr lang="en-US" dirty="0"/>
              <a:t> </a:t>
            </a:r>
            <a:r>
              <a:rPr lang="en-US" dirty="0" smtClean="0"/>
              <a:t>   </a:t>
            </a:r>
            <a:r>
              <a:rPr lang="en-US" dirty="0" smtClean="0">
                <a:solidFill>
                  <a:srgbClr val="0070C0"/>
                </a:solidFill>
              </a:rPr>
              <a:t>Eligible to take loan</a:t>
            </a:r>
            <a:endParaRPr lang="en-IN" dirty="0">
              <a:solidFill>
                <a:srgbClr val="0070C0"/>
              </a:solidFill>
            </a:endParaRPr>
          </a:p>
        </p:txBody>
      </p:sp>
      <p:sp>
        <p:nvSpPr>
          <p:cNvPr id="6" name="TextBox 5"/>
          <p:cNvSpPr txBox="1"/>
          <p:nvPr/>
        </p:nvSpPr>
        <p:spPr>
          <a:xfrm>
            <a:off x="5100918" y="3091952"/>
            <a:ext cx="3792070" cy="646331"/>
          </a:xfrm>
          <a:prstGeom prst="rect">
            <a:avLst/>
          </a:prstGeom>
          <a:noFill/>
        </p:spPr>
        <p:txBody>
          <a:bodyPr wrap="square" rtlCol="0">
            <a:spAutoFit/>
          </a:bodyPr>
          <a:lstStyle/>
          <a:p>
            <a:r>
              <a:rPr lang="en-US" dirty="0" smtClean="0"/>
              <a:t>Attendance &gt;95% &amp;&amp; CGPA &gt;9.8</a:t>
            </a:r>
          </a:p>
          <a:p>
            <a:r>
              <a:rPr lang="en-US" dirty="0"/>
              <a:t> </a:t>
            </a:r>
            <a:r>
              <a:rPr lang="en-US" dirty="0" smtClean="0"/>
              <a:t>   </a:t>
            </a:r>
            <a:r>
              <a:rPr lang="en-US" dirty="0" smtClean="0">
                <a:solidFill>
                  <a:srgbClr val="0070C0"/>
                </a:solidFill>
              </a:rPr>
              <a:t>University topper</a:t>
            </a:r>
            <a:endParaRPr lang="en-IN" dirty="0">
              <a:solidFill>
                <a:srgbClr val="0070C0"/>
              </a:solidFill>
            </a:endParaRPr>
          </a:p>
        </p:txBody>
      </p:sp>
    </p:spTree>
    <p:extLst>
      <p:ext uri="{BB962C8B-B14F-4D97-AF65-F5344CB8AC3E}">
        <p14:creationId xmlns:p14="http://schemas.microsoft.com/office/powerpoint/2010/main" val="16512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65"/>
            <a:ext cx="10515600" cy="470647"/>
          </a:xfrm>
        </p:spPr>
        <p:txBody>
          <a:bodyPr>
            <a:normAutofit fontScale="90000"/>
          </a:bodyPr>
          <a:lstStyle/>
          <a:p>
            <a:pPr algn="ctr">
              <a:lnSpc>
                <a:spcPct val="150000"/>
              </a:lnSpc>
            </a:pPr>
            <a:r>
              <a:rPr lang="en-US" dirty="0">
                <a:solidFill>
                  <a:srgbClr val="CC66FF"/>
                </a:solidFill>
              </a:rPr>
              <a:t>Assignment operators</a:t>
            </a:r>
            <a:endParaRPr lang="en-IN" dirty="0">
              <a:solidFill>
                <a:srgbClr val="CC66FF"/>
              </a:solidFill>
            </a:endParaRPr>
          </a:p>
        </p:txBody>
      </p:sp>
      <p:sp>
        <p:nvSpPr>
          <p:cNvPr id="3" name="Content Placeholder 2"/>
          <p:cNvSpPr>
            <a:spLocks noGrp="1"/>
          </p:cNvSpPr>
          <p:nvPr>
            <p:ph idx="1"/>
          </p:nvPr>
        </p:nvSpPr>
        <p:spPr>
          <a:xfrm>
            <a:off x="0" y="726141"/>
            <a:ext cx="12192000" cy="6131859"/>
          </a:xfrm>
        </p:spPr>
        <p:txBody>
          <a:bodyPr>
            <a:normAutofit/>
          </a:bodyPr>
          <a:lstStyle/>
          <a:p>
            <a:pPr>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Assignment operators are used to assign the result of an expression to a variable. </a:t>
            </a:r>
            <a:endParaRPr lang="en-US" sz="1800" dirty="0" smtClean="0">
              <a:latin typeface="Arial" panose="020B0604020202020204" pitchFamily="34" charset="0"/>
              <a:cs typeface="Arial" panose="020B0604020202020204" pitchFamily="34" charset="0"/>
            </a:endParaRPr>
          </a:p>
          <a:p>
            <a:pPr marL="914400" lvl="2" indent="0">
              <a:lnSpc>
                <a:spcPct val="150000"/>
              </a:lnSpc>
              <a:buNone/>
            </a:pPr>
            <a:r>
              <a:rPr lang="en-US" sz="1800" dirty="0" smtClean="0">
                <a:latin typeface="Arial" panose="020B0604020202020204" pitchFamily="34" charset="0"/>
                <a:cs typeface="Arial" panose="020B0604020202020204" pitchFamily="34" charset="0"/>
              </a:rPr>
              <a:t>a=10</a:t>
            </a:r>
          </a:p>
          <a:p>
            <a:pPr marL="914400" lvl="2" indent="0">
              <a:lnSpc>
                <a:spcPct val="150000"/>
              </a:lnSpc>
              <a:buNone/>
            </a:pPr>
            <a:r>
              <a:rPr lang="en-US" sz="1800" dirty="0" smtClean="0">
                <a:latin typeface="Arial" panose="020B0604020202020204" pitchFamily="34" charset="0"/>
                <a:cs typeface="Arial" panose="020B0604020202020204" pitchFamily="34" charset="0"/>
              </a:rPr>
              <a:t>c=</a:t>
            </a:r>
            <a:r>
              <a:rPr lang="en-US" sz="1800" dirty="0" err="1" smtClean="0">
                <a:latin typeface="Arial" panose="020B0604020202020204" pitchFamily="34" charset="0"/>
                <a:cs typeface="Arial" panose="020B0604020202020204" pitchFamily="34" charset="0"/>
              </a:rPr>
              <a:t>a+b</a:t>
            </a: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a:latin typeface="Arial" panose="020B0604020202020204" pitchFamily="34" charset="0"/>
                <a:cs typeface="Arial" panose="020B0604020202020204" pitchFamily="34" charset="0"/>
              </a:rPr>
              <a:t>C has a set of ‘shorthand ’ assignment operators of the </a:t>
            </a:r>
            <a:r>
              <a:rPr lang="en-US" sz="1800" dirty="0" smtClean="0">
                <a:latin typeface="Arial" panose="020B0604020202020204" pitchFamily="34" charset="0"/>
                <a:cs typeface="Arial" panose="020B0604020202020204" pitchFamily="34" charset="0"/>
              </a:rPr>
              <a:t>form</a:t>
            </a:r>
          </a:p>
          <a:p>
            <a:pPr marL="0" indent="0">
              <a:lnSpc>
                <a:spcPct val="150000"/>
              </a:lnSpc>
              <a:buNone/>
            </a:pPr>
            <a:r>
              <a:rPr lang="en-IN" sz="1800" dirty="0">
                <a:latin typeface="Arial" panose="020B0604020202020204" pitchFamily="34" charset="0"/>
                <a:cs typeface="Arial" panose="020B0604020202020204" pitchFamily="34" charset="0"/>
              </a:rPr>
              <a:t>v op= </a:t>
            </a:r>
            <a:r>
              <a:rPr lang="en-IN" sz="1800" dirty="0" err="1">
                <a:latin typeface="Arial" panose="020B0604020202020204" pitchFamily="34" charset="0"/>
                <a:cs typeface="Arial" panose="020B0604020202020204" pitchFamily="34" charset="0"/>
              </a:rPr>
              <a:t>exp</a:t>
            </a:r>
            <a:r>
              <a:rPr lang="en-IN" sz="1800" dirty="0" smtClean="0">
                <a:latin typeface="Arial" panose="020B0604020202020204" pitchFamily="34" charset="0"/>
                <a:cs typeface="Arial" panose="020B0604020202020204" pitchFamily="34" charset="0"/>
              </a:rPr>
              <a:t>;</a:t>
            </a:r>
          </a:p>
          <a:p>
            <a:pPr marL="0" indent="0">
              <a:lnSpc>
                <a:spcPct val="150000"/>
              </a:lnSpc>
              <a:buNone/>
            </a:pPr>
            <a:r>
              <a:rPr lang="en-US" sz="1800" dirty="0">
                <a:latin typeface="Arial" panose="020B0604020202020204" pitchFamily="34" charset="0"/>
                <a:cs typeface="Arial" panose="020B0604020202020204" pitchFamily="34" charset="0"/>
              </a:rPr>
              <a:t>Where v is a variable, </a:t>
            </a:r>
            <a:r>
              <a:rPr lang="en-US" sz="1800" dirty="0" err="1">
                <a:latin typeface="Arial" panose="020B0604020202020204" pitchFamily="34" charset="0"/>
                <a:cs typeface="Arial" panose="020B0604020202020204" pitchFamily="34" charset="0"/>
              </a:rPr>
              <a:t>exp</a:t>
            </a:r>
            <a:r>
              <a:rPr lang="en-US" sz="1800" dirty="0">
                <a:latin typeface="Arial" panose="020B0604020202020204" pitchFamily="34" charset="0"/>
                <a:cs typeface="Arial" panose="020B0604020202020204" pitchFamily="34" charset="0"/>
              </a:rPr>
              <a:t> is an expression and op is a C binary arithmetic operator. </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operator </a:t>
            </a:r>
            <a:r>
              <a:rPr lang="en-US" sz="1800" dirty="0">
                <a:solidFill>
                  <a:srgbClr val="CC66FF"/>
                </a:solidFill>
                <a:latin typeface="Arial" panose="020B0604020202020204" pitchFamily="34" charset="0"/>
                <a:cs typeface="Arial" panose="020B0604020202020204" pitchFamily="34" charset="0"/>
              </a:rPr>
              <a:t>op= </a:t>
            </a:r>
            <a:r>
              <a:rPr lang="en-US" sz="1800" dirty="0">
                <a:latin typeface="Arial" panose="020B0604020202020204" pitchFamily="34" charset="0"/>
                <a:cs typeface="Arial" panose="020B0604020202020204" pitchFamily="34" charset="0"/>
              </a:rPr>
              <a:t>is known as the shorthand assignment operator</a:t>
            </a: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a:latin typeface="Arial" panose="020B0604020202020204" pitchFamily="34" charset="0"/>
                <a:cs typeface="Arial" panose="020B0604020202020204" pitchFamily="34" charset="0"/>
              </a:rPr>
              <a:t>The assignment statement v op= </a:t>
            </a:r>
            <a:r>
              <a:rPr lang="en-US" sz="1800" dirty="0" err="1">
                <a:latin typeface="Arial" panose="020B0604020202020204" pitchFamily="34" charset="0"/>
                <a:cs typeface="Arial" panose="020B0604020202020204" pitchFamily="34" charset="0"/>
              </a:rPr>
              <a:t>exp</a:t>
            </a:r>
            <a:r>
              <a:rPr lang="en-US" sz="1800" dirty="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C </a:t>
            </a:r>
            <a:r>
              <a:rPr lang="en-US" sz="1800" dirty="0">
                <a:latin typeface="Arial" panose="020B0604020202020204" pitchFamily="34" charset="0"/>
                <a:cs typeface="Arial" panose="020B0604020202020204" pitchFamily="34" charset="0"/>
              </a:rPr>
              <a:t>has a set of ‘shorthand ’ assignment operators of the form</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490011" y="1125910"/>
            <a:ext cx="4701989" cy="3392301"/>
          </a:xfrm>
          <a:prstGeom prst="rect">
            <a:avLst/>
          </a:prstGeom>
        </p:spPr>
      </p:pic>
    </p:spTree>
    <p:extLst>
      <p:ext uri="{BB962C8B-B14F-4D97-AF65-F5344CB8AC3E}">
        <p14:creationId xmlns:p14="http://schemas.microsoft.com/office/powerpoint/2010/main" val="12809935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65"/>
            <a:ext cx="10515600" cy="470647"/>
          </a:xfrm>
        </p:spPr>
        <p:txBody>
          <a:bodyPr>
            <a:normAutofit fontScale="90000"/>
          </a:bodyPr>
          <a:lstStyle/>
          <a:p>
            <a:pPr algn="ctr">
              <a:lnSpc>
                <a:spcPct val="150000"/>
              </a:lnSpc>
            </a:pPr>
            <a:r>
              <a:rPr lang="en-US" dirty="0">
                <a:solidFill>
                  <a:srgbClr val="CC66FF"/>
                </a:solidFill>
              </a:rPr>
              <a:t>Assignment </a:t>
            </a:r>
            <a:r>
              <a:rPr lang="en-US" dirty="0" smtClean="0">
                <a:solidFill>
                  <a:srgbClr val="CC66FF"/>
                </a:solidFill>
              </a:rPr>
              <a:t>operators Example</a:t>
            </a:r>
            <a:endParaRPr lang="en-IN" dirty="0">
              <a:solidFill>
                <a:srgbClr val="CC66FF"/>
              </a:solidFill>
            </a:endParaRPr>
          </a:p>
        </p:txBody>
      </p:sp>
      <p:sp>
        <p:nvSpPr>
          <p:cNvPr id="3" name="Content Placeholder 2"/>
          <p:cNvSpPr>
            <a:spLocks noGrp="1"/>
          </p:cNvSpPr>
          <p:nvPr>
            <p:ph idx="1"/>
          </p:nvPr>
        </p:nvSpPr>
        <p:spPr>
          <a:xfrm>
            <a:off x="0" y="726141"/>
            <a:ext cx="12192000" cy="6131859"/>
          </a:xfrm>
        </p:spPr>
        <p:txBody>
          <a:bodyPr>
            <a:normAutofit fontScale="70000" lnSpcReduction="20000"/>
          </a:bodyPr>
          <a:lstStyle/>
          <a:p>
            <a:pPr marL="0" indent="0">
              <a:lnSpc>
                <a:spcPct val="150000"/>
              </a:lnSpc>
              <a:buNone/>
            </a:pPr>
            <a:r>
              <a:rPr lang="en-IN" dirty="0"/>
              <a:t>#include &lt;</a:t>
            </a:r>
            <a:r>
              <a:rPr lang="en-IN" dirty="0" err="1"/>
              <a:t>stdio.h</a:t>
            </a:r>
            <a:r>
              <a:rPr lang="en-IN" dirty="0"/>
              <a:t>&gt;</a:t>
            </a:r>
          </a:p>
          <a:p>
            <a:pPr marL="0" indent="0">
              <a:lnSpc>
                <a:spcPct val="150000"/>
              </a:lnSpc>
              <a:buNone/>
            </a:pPr>
            <a:r>
              <a:rPr lang="en-IN" dirty="0" err="1"/>
              <a:t>int</a:t>
            </a:r>
            <a:r>
              <a:rPr lang="en-IN" dirty="0"/>
              <a:t> main</a:t>
            </a:r>
            <a:r>
              <a:rPr lang="en-IN" dirty="0" smtClean="0"/>
              <a:t>()</a:t>
            </a:r>
          </a:p>
          <a:p>
            <a:pPr marL="0" indent="0">
              <a:lnSpc>
                <a:spcPct val="150000"/>
              </a:lnSpc>
              <a:buNone/>
            </a:pPr>
            <a:r>
              <a:rPr lang="en-IN" dirty="0" smtClean="0"/>
              <a:t> </a:t>
            </a:r>
            <a:r>
              <a:rPr lang="en-IN" dirty="0"/>
              <a:t>{    </a:t>
            </a:r>
          </a:p>
          <a:p>
            <a:pPr marL="0" indent="0">
              <a:lnSpc>
                <a:spcPct val="150000"/>
              </a:lnSpc>
              <a:buNone/>
            </a:pPr>
            <a:r>
              <a:rPr lang="en-IN" dirty="0" smtClean="0"/>
              <a:t>    </a:t>
            </a:r>
            <a:r>
              <a:rPr lang="en-IN" dirty="0" err="1"/>
              <a:t>int</a:t>
            </a:r>
            <a:r>
              <a:rPr lang="en-IN" dirty="0"/>
              <a:t> number1, number2, sum;</a:t>
            </a:r>
          </a:p>
          <a:p>
            <a:pPr marL="0" indent="0">
              <a:lnSpc>
                <a:spcPct val="150000"/>
              </a:lnSpc>
              <a:buNone/>
            </a:pPr>
            <a:r>
              <a:rPr lang="en-IN" dirty="0" smtClean="0"/>
              <a:t>    </a:t>
            </a:r>
            <a:r>
              <a:rPr lang="en-IN" dirty="0" err="1"/>
              <a:t>printf</a:t>
            </a:r>
            <a:r>
              <a:rPr lang="en-IN" dirty="0"/>
              <a:t>("Enter two integers: ");</a:t>
            </a:r>
          </a:p>
          <a:p>
            <a:pPr marL="0" indent="0">
              <a:lnSpc>
                <a:spcPct val="150000"/>
              </a:lnSpc>
              <a:buNone/>
            </a:pPr>
            <a:r>
              <a:rPr lang="en-IN" dirty="0"/>
              <a:t>    </a:t>
            </a:r>
            <a:r>
              <a:rPr lang="en-IN" dirty="0" err="1"/>
              <a:t>scanf</a:t>
            </a:r>
            <a:r>
              <a:rPr lang="en-IN" dirty="0"/>
              <a:t>("%d %d", &amp;number1, &amp;number2);</a:t>
            </a:r>
          </a:p>
          <a:p>
            <a:pPr marL="0" indent="0">
              <a:lnSpc>
                <a:spcPct val="150000"/>
              </a:lnSpc>
              <a:buNone/>
            </a:pPr>
            <a:r>
              <a:rPr lang="en-IN" dirty="0" smtClean="0"/>
              <a:t>    // calculating sum</a:t>
            </a:r>
          </a:p>
          <a:p>
            <a:pPr marL="0" indent="0">
              <a:lnSpc>
                <a:spcPct val="150000"/>
              </a:lnSpc>
              <a:buNone/>
            </a:pPr>
            <a:r>
              <a:rPr lang="en-IN" dirty="0" smtClean="0"/>
              <a:t>    sum = number1 + number2;      </a:t>
            </a:r>
          </a:p>
          <a:p>
            <a:pPr marL="0" indent="0">
              <a:lnSpc>
                <a:spcPct val="150000"/>
              </a:lnSpc>
              <a:buNone/>
            </a:pPr>
            <a:r>
              <a:rPr lang="en-IN" dirty="0" smtClean="0"/>
              <a:t>    </a:t>
            </a:r>
            <a:r>
              <a:rPr lang="en-IN" dirty="0" err="1"/>
              <a:t>printf</a:t>
            </a:r>
            <a:r>
              <a:rPr lang="en-IN" dirty="0"/>
              <a:t>("%d </a:t>
            </a:r>
            <a:r>
              <a:rPr lang="en-IN" dirty="0" smtClean="0"/>
              <a:t> </a:t>
            </a:r>
            <a:r>
              <a:rPr lang="en-IN" dirty="0"/>
              <a:t>%d </a:t>
            </a:r>
            <a:r>
              <a:rPr lang="en-IN" dirty="0" smtClean="0"/>
              <a:t> </a:t>
            </a:r>
            <a:r>
              <a:rPr lang="en-IN" dirty="0"/>
              <a:t>%d", number1, number2, sum);</a:t>
            </a:r>
          </a:p>
          <a:p>
            <a:pPr marL="0" indent="0">
              <a:lnSpc>
                <a:spcPct val="150000"/>
              </a:lnSpc>
              <a:buNone/>
            </a:pPr>
            <a:r>
              <a:rPr lang="en-IN" dirty="0"/>
              <a:t>    return 0;</a:t>
            </a:r>
          </a:p>
          <a:p>
            <a:pPr marL="0" indent="0">
              <a:lnSpc>
                <a:spcPct val="150000"/>
              </a:lnSpc>
              <a:buNone/>
            </a:pPr>
            <a:r>
              <a:rPr lang="en-IN" dirty="0"/>
              <a:t>}</a:t>
            </a:r>
          </a:p>
        </p:txBody>
      </p:sp>
    </p:spTree>
    <p:extLst>
      <p:ext uri="{BB962C8B-B14F-4D97-AF65-F5344CB8AC3E}">
        <p14:creationId xmlns:p14="http://schemas.microsoft.com/office/powerpoint/2010/main" val="235854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65"/>
            <a:ext cx="10515600" cy="470647"/>
          </a:xfrm>
        </p:spPr>
        <p:txBody>
          <a:bodyPr>
            <a:normAutofit fontScale="90000"/>
          </a:bodyPr>
          <a:lstStyle/>
          <a:p>
            <a:pPr algn="ctr">
              <a:lnSpc>
                <a:spcPct val="150000"/>
              </a:lnSpc>
            </a:pPr>
            <a:r>
              <a:rPr lang="en-US" b="1" dirty="0">
                <a:solidFill>
                  <a:srgbClr val="CC66FF"/>
                </a:solidFill>
              </a:rPr>
              <a:t>Increment and decrement operators </a:t>
            </a:r>
          </a:p>
        </p:txBody>
      </p:sp>
      <p:sp>
        <p:nvSpPr>
          <p:cNvPr id="3" name="Content Placeholder 2"/>
          <p:cNvSpPr>
            <a:spLocks noGrp="1"/>
          </p:cNvSpPr>
          <p:nvPr>
            <p:ph idx="1"/>
          </p:nvPr>
        </p:nvSpPr>
        <p:spPr>
          <a:xfrm>
            <a:off x="0" y="726141"/>
            <a:ext cx="12192000" cy="6131859"/>
          </a:xfrm>
        </p:spPr>
        <p:txBody>
          <a:bodyPr>
            <a:normAutofit lnSpcReduction="10000"/>
          </a:bodyPr>
          <a:lstStyle/>
          <a:p>
            <a:pPr algn="just">
              <a:lnSpc>
                <a:spcPct val="15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If </a:t>
            </a:r>
            <a:r>
              <a:rPr lang="en-US" sz="1800" dirty="0">
                <a:latin typeface="Arial" panose="020B0604020202020204" pitchFamily="34" charset="0"/>
                <a:cs typeface="Arial" panose="020B0604020202020204" pitchFamily="34" charset="0"/>
              </a:rPr>
              <a:t>you use the ++ operator as prefix like: ++var. The value of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 is incremented by 1 then, it returns the value.</a:t>
            </a:r>
          </a:p>
          <a:p>
            <a:pPr algn="just">
              <a:lnSpc>
                <a:spcPct val="15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If you use the ++ operator as postfix like: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 The original value of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 is returned first then,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 is incremented by 1</a:t>
            </a:r>
            <a:r>
              <a:rPr lang="en-US"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sz="1800" dirty="0"/>
              <a:t>A </a:t>
            </a:r>
            <a:r>
              <a:rPr lang="en-US" sz="1800" dirty="0">
                <a:solidFill>
                  <a:srgbClr val="CC66FF"/>
                </a:solidFill>
              </a:rPr>
              <a:t>prefix operator first adds 1 to the operand </a:t>
            </a:r>
            <a:r>
              <a:rPr lang="en-US" sz="1800" dirty="0"/>
              <a:t>and then the result is assigned to the variable on left. </a:t>
            </a:r>
            <a:r>
              <a:rPr lang="en-US" sz="1800" dirty="0" smtClean="0"/>
              <a:t> </a:t>
            </a:r>
            <a:r>
              <a:rPr lang="en-US" sz="1800" dirty="0" err="1" smtClean="0"/>
              <a:t>Eg</a:t>
            </a:r>
            <a:r>
              <a:rPr lang="en-US" sz="1800" dirty="0" smtClean="0"/>
              <a:t>. ++</a:t>
            </a:r>
            <a:r>
              <a:rPr lang="en-US" sz="1800" dirty="0" err="1" smtClean="0"/>
              <a:t>var</a:t>
            </a:r>
            <a:endParaRPr lang="en-US" sz="1800" dirty="0" smtClean="0"/>
          </a:p>
          <a:p>
            <a:pPr algn="just">
              <a:lnSpc>
                <a:spcPct val="150000"/>
              </a:lnSpc>
              <a:buFont typeface="Wingdings" panose="05000000000000000000" pitchFamily="2" charset="2"/>
              <a:buChar char="Ø"/>
            </a:pPr>
            <a:r>
              <a:rPr lang="en-US" sz="1800" dirty="0" smtClean="0"/>
              <a:t>On </a:t>
            </a:r>
            <a:r>
              <a:rPr lang="en-US" sz="1800" dirty="0"/>
              <a:t>the other hand, </a:t>
            </a:r>
            <a:r>
              <a:rPr lang="en-US" sz="1800" dirty="0">
                <a:solidFill>
                  <a:srgbClr val="CC66FF"/>
                </a:solidFill>
              </a:rPr>
              <a:t>a postfix operator first assigns the value to the variable </a:t>
            </a:r>
            <a:r>
              <a:rPr lang="en-US" sz="1800" dirty="0"/>
              <a:t>on left and then increments the </a:t>
            </a:r>
            <a:r>
              <a:rPr lang="en-US" sz="1800" dirty="0" smtClean="0"/>
              <a:t>operand.eg. </a:t>
            </a:r>
            <a:r>
              <a:rPr lang="en-US" sz="1800" dirty="0" err="1"/>
              <a:t>v</a:t>
            </a:r>
            <a:r>
              <a:rPr lang="en-US" sz="1800" dirty="0" err="1" smtClean="0"/>
              <a:t>ar</a:t>
            </a:r>
            <a:r>
              <a:rPr lang="en-US" sz="1800" dirty="0" smtClean="0"/>
              <a:t>++</a:t>
            </a:r>
            <a:endParaRPr lang="en-US" sz="1800" dirty="0">
              <a:latin typeface="Arial" panose="020B0604020202020204" pitchFamily="34" charset="0"/>
              <a:cs typeface="Arial" panose="020B0604020202020204" pitchFamily="34" charset="0"/>
            </a:endParaRPr>
          </a:p>
          <a:p>
            <a:pPr marL="0" indent="0" algn="just">
              <a:lnSpc>
                <a:spcPct val="150000"/>
              </a:lnSpc>
              <a:buNone/>
            </a:pPr>
            <a:r>
              <a:rPr lang="en-US" sz="1800" b="1" dirty="0" smtClean="0">
                <a:latin typeface="Arial" panose="020B0604020202020204" pitchFamily="34" charset="0"/>
                <a:cs typeface="Arial" panose="020B0604020202020204" pitchFamily="34" charset="0"/>
              </a:rPr>
              <a:t>Example:</a:t>
            </a:r>
          </a:p>
          <a:p>
            <a:pPr marL="0" indent="0" algn="just">
              <a:lnSpc>
                <a:spcPct val="150000"/>
              </a:lnSpc>
              <a:buNone/>
            </a:pP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m; is equivalent to m = m+1; (or m += 1;) </a:t>
            </a:r>
            <a:r>
              <a:rPr lang="en-US" sz="1800" dirty="0" smtClean="0">
                <a:latin typeface="Arial" panose="020B0604020202020204" pitchFamily="34" charset="0"/>
                <a:cs typeface="Arial" panose="020B0604020202020204" pitchFamily="34" charset="0"/>
              </a:rPr>
              <a:t>- - m</a:t>
            </a:r>
            <a:r>
              <a:rPr lang="en-US" sz="1800" dirty="0">
                <a:latin typeface="Arial" panose="020B0604020202020204" pitchFamily="34" charset="0"/>
                <a:cs typeface="Arial" panose="020B0604020202020204" pitchFamily="34" charset="0"/>
              </a:rPr>
              <a:t>; is equivalent to m = m–1; (or m </a:t>
            </a:r>
            <a:r>
              <a:rPr lang="en-US" sz="1800" dirty="0" smtClean="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a:latin typeface="Arial" panose="020B0604020202020204" pitchFamily="34" charset="0"/>
                <a:cs typeface="Arial" panose="020B0604020202020204" pitchFamily="34" charset="0"/>
              </a:rPr>
              <a:t>m=10</a:t>
            </a:r>
          </a:p>
          <a:p>
            <a:pPr marL="0" indent="0" algn="just">
              <a:lnSpc>
                <a:spcPct val="150000"/>
              </a:lnSpc>
              <a:buNone/>
            </a:pPr>
            <a:r>
              <a:rPr lang="en-US" sz="1800" dirty="0" smtClean="0">
                <a:latin typeface="Arial" panose="020B0604020202020204" pitchFamily="34" charset="0"/>
                <a:cs typeface="Arial" panose="020B0604020202020204" pitchFamily="34" charset="0"/>
              </a:rPr>
              <a:t>a=++m </a:t>
            </a:r>
          </a:p>
          <a:p>
            <a:pPr marL="0" indent="0" algn="just">
              <a:lnSpc>
                <a:spcPct val="150000"/>
              </a:lnSpc>
              <a:buNone/>
            </a:pPr>
            <a:r>
              <a:rPr lang="en-US" sz="1800" dirty="0" smtClean="0">
                <a:latin typeface="Arial" panose="020B0604020202020204" pitchFamily="34" charset="0"/>
                <a:cs typeface="Arial" panose="020B0604020202020204" pitchFamily="34" charset="0"/>
              </a:rPr>
              <a:t>a = 11</a:t>
            </a:r>
          </a:p>
          <a:p>
            <a:pPr marL="0" indent="0" algn="just">
              <a:lnSpc>
                <a:spcPct val="150000"/>
              </a:lnSpc>
              <a:buNone/>
            </a:pPr>
            <a:r>
              <a:rPr lang="en-US" sz="1800" dirty="0" smtClean="0">
                <a:latin typeface="Arial" panose="020B0604020202020204" pitchFamily="34" charset="0"/>
                <a:cs typeface="Arial" panose="020B0604020202020204" pitchFamily="34" charset="0"/>
              </a:rPr>
              <a:t>b = m++</a:t>
            </a:r>
          </a:p>
          <a:p>
            <a:pPr marL="0" indent="0" algn="just">
              <a:lnSpc>
                <a:spcPct val="150000"/>
              </a:lnSpc>
              <a:buNone/>
            </a:pPr>
            <a:r>
              <a:rPr lang="en-US" sz="1800" dirty="0" smtClean="0">
                <a:latin typeface="Arial" panose="020B0604020202020204" pitchFamily="34" charset="0"/>
                <a:cs typeface="Arial" panose="020B0604020202020204" pitchFamily="34" charset="0"/>
              </a:rPr>
              <a:t>b = 10</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700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rmAutofit fontScale="90000"/>
          </a:bodyPr>
          <a:lstStyle/>
          <a:p>
            <a:r>
              <a:rPr lang="en-US" sz="3600" dirty="0" smtClean="0">
                <a:solidFill>
                  <a:srgbClr val="002060"/>
                </a:solidFill>
                <a:latin typeface="Arial" panose="020B0604020202020204" pitchFamily="34" charset="0"/>
                <a:cs typeface="Arial" panose="020B0604020202020204" pitchFamily="34" charset="0"/>
              </a:rPr>
              <a:t>Example: </a:t>
            </a:r>
            <a:r>
              <a:rPr lang="en-US" b="1" dirty="0" smtClean="0">
                <a:solidFill>
                  <a:srgbClr val="002060"/>
                </a:solidFill>
              </a:rPr>
              <a:t>Increment </a:t>
            </a:r>
            <a:r>
              <a:rPr lang="en-US" b="1" dirty="0">
                <a:solidFill>
                  <a:srgbClr val="002060"/>
                </a:solidFill>
              </a:rPr>
              <a:t>and decrement operators </a:t>
            </a:r>
            <a:endParaRPr lang="en-IN" dirty="0">
              <a:solidFill>
                <a:srgbClr val="002060"/>
              </a:solidFill>
            </a:endParaRPr>
          </a:p>
        </p:txBody>
      </p:sp>
      <p:sp>
        <p:nvSpPr>
          <p:cNvPr id="3" name="Content Placeholder 2"/>
          <p:cNvSpPr>
            <a:spLocks noGrp="1"/>
          </p:cNvSpPr>
          <p:nvPr>
            <p:ph idx="1"/>
          </p:nvPr>
        </p:nvSpPr>
        <p:spPr>
          <a:xfrm>
            <a:off x="838200" y="927848"/>
            <a:ext cx="10515600" cy="5249115"/>
          </a:xfrm>
        </p:spPr>
        <p:txBody>
          <a:bodyPr>
            <a:normAutofit/>
          </a:bodyPr>
          <a:lstStyle/>
          <a:p>
            <a:pPr marL="0" indent="0">
              <a:lnSpc>
                <a:spcPct val="150000"/>
              </a:lnSpc>
              <a:buNone/>
            </a:pPr>
            <a:r>
              <a:rPr lang="en-US" sz="1800" dirty="0" smtClean="0">
                <a:latin typeface="Arial" panose="020B0604020202020204" pitchFamily="34" charset="0"/>
                <a:cs typeface="Arial" panose="020B0604020202020204" pitchFamily="34" charset="0"/>
              </a:rPr>
              <a:t>#include&lt;</a:t>
            </a:r>
            <a:r>
              <a:rPr lang="en-US" sz="1800" dirty="0" err="1" smtClean="0">
                <a:latin typeface="Arial" panose="020B0604020202020204" pitchFamily="34" charset="0"/>
                <a:cs typeface="Arial" panose="020B0604020202020204" pitchFamily="34" charset="0"/>
              </a:rPr>
              <a:t>stdio.h</a:t>
            </a:r>
            <a:r>
              <a:rPr lang="en-US" sz="1800" dirty="0" smtClean="0">
                <a:latin typeface="Arial" panose="020B0604020202020204" pitchFamily="34" charset="0"/>
                <a:cs typeface="Arial" panose="020B0604020202020204" pitchFamily="34" charset="0"/>
              </a:rPr>
              <a:t>&gt;</a:t>
            </a:r>
          </a:p>
          <a:p>
            <a:pPr marL="0" indent="0">
              <a:lnSpc>
                <a:spcPct val="150000"/>
              </a:lnSpc>
              <a:buNone/>
            </a:pPr>
            <a:r>
              <a:rPr lang="en-US" sz="1800" dirty="0" smtClean="0">
                <a:latin typeface="Arial" panose="020B0604020202020204" pitchFamily="34" charset="0"/>
                <a:cs typeface="Arial" panose="020B0604020202020204" pitchFamily="34" charset="0"/>
              </a:rPr>
              <a:t>#include&lt;</a:t>
            </a:r>
            <a:r>
              <a:rPr lang="en-US" sz="1800" dirty="0" err="1" smtClean="0">
                <a:latin typeface="Arial" panose="020B0604020202020204" pitchFamily="34" charset="0"/>
                <a:cs typeface="Arial" panose="020B0604020202020204" pitchFamily="34" charset="0"/>
              </a:rPr>
              <a:t>conio.h</a:t>
            </a:r>
            <a:r>
              <a:rPr lang="en-US" sz="1800" dirty="0" smtClean="0">
                <a:latin typeface="Arial" panose="020B0604020202020204" pitchFamily="34" charset="0"/>
                <a:cs typeface="Arial" panose="020B0604020202020204" pitchFamily="34" charset="0"/>
              </a:rPr>
              <a:t>&gt;</a:t>
            </a:r>
          </a:p>
          <a:p>
            <a:pPr marL="0" indent="0">
              <a:lnSpc>
                <a:spcPct val="150000"/>
              </a:lnSpc>
              <a:buNone/>
            </a:pPr>
            <a:r>
              <a:rPr lang="en-US" sz="1800" dirty="0">
                <a:latin typeface="Arial" panose="020B0604020202020204" pitchFamily="34" charset="0"/>
                <a:cs typeface="Arial" panose="020B0604020202020204" pitchFamily="34" charset="0"/>
              </a:rPr>
              <a:t>v</a:t>
            </a:r>
            <a:r>
              <a:rPr lang="en-US" sz="1800" dirty="0" smtClean="0">
                <a:latin typeface="Arial" panose="020B0604020202020204" pitchFamily="34" charset="0"/>
                <a:cs typeface="Arial" panose="020B0604020202020204" pitchFamily="34" charset="0"/>
              </a:rPr>
              <a:t>oid main()</a:t>
            </a:r>
          </a:p>
          <a:p>
            <a:pPr marL="0" indent="0">
              <a:lnSpc>
                <a:spcPct val="150000"/>
              </a:lnSpc>
              <a:buNone/>
            </a:pP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var1=5,var2=7;</a:t>
            </a: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smtClean="0">
                <a:latin typeface="Arial" panose="020B0604020202020204" pitchFamily="34" charset="0"/>
                <a:cs typeface="Arial" panose="020B0604020202020204" pitchFamily="34" charset="0"/>
              </a:rPr>
              <a:t>(“%d”,var1++);</a:t>
            </a: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a:latin typeface="Arial" panose="020B0604020202020204" pitchFamily="34" charset="0"/>
                <a:cs typeface="Arial" panose="020B0604020202020204" pitchFamily="34" charset="0"/>
              </a:rPr>
              <a:t>(“%d</a:t>
            </a:r>
            <a:r>
              <a:rPr lang="en-US" sz="1800" dirty="0" smtClean="0">
                <a:latin typeface="Arial" panose="020B0604020202020204" pitchFamily="34" charset="0"/>
                <a:cs typeface="Arial" panose="020B0604020202020204" pitchFamily="34" charset="0"/>
              </a:rPr>
              <a:t>”,++var2);</a:t>
            </a:r>
          </a:p>
          <a:p>
            <a:pPr marL="0" indent="0">
              <a:lnSpc>
                <a:spcPct val="15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getch</a:t>
            </a:r>
            <a:r>
              <a:rPr lang="en-US" sz="1800" dirty="0" smtClean="0">
                <a:latin typeface="Arial" panose="020B0604020202020204" pitchFamily="34" charset="0"/>
                <a:cs typeface="Arial" panose="020B0604020202020204" pitchFamily="34" charset="0"/>
              </a:rPr>
              <a:t>();</a:t>
            </a:r>
          </a:p>
          <a:p>
            <a:pPr marL="0" indent="0">
              <a:lnSpc>
                <a:spcPct val="150000"/>
              </a:lnSpc>
              <a:buNone/>
            </a:pPr>
            <a:r>
              <a:rPr lang="en-US" sz="1800" dirty="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endParaRPr lang="en-US" dirty="0"/>
          </a:p>
          <a:p>
            <a:endParaRPr lang="en-US" dirty="0" smtClean="0"/>
          </a:p>
          <a:p>
            <a:endParaRPr lang="en-IN" dirty="0"/>
          </a:p>
        </p:txBody>
      </p:sp>
    </p:spTree>
    <p:extLst>
      <p:ext uri="{BB962C8B-B14F-4D97-AF65-F5344CB8AC3E}">
        <p14:creationId xmlns:p14="http://schemas.microsoft.com/office/powerpoint/2010/main" val="20215181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0"/>
            <a:ext cx="11205882" cy="374463"/>
          </a:xfrm>
        </p:spPr>
        <p:txBody>
          <a:bodyPr>
            <a:noAutofit/>
          </a:bodyPr>
          <a:lstStyle/>
          <a:p>
            <a:pPr algn="ctr"/>
            <a:r>
              <a:rPr lang="en-IN" sz="3600" dirty="0" smtClean="0">
                <a:solidFill>
                  <a:srgbClr val="002060"/>
                </a:solidFill>
                <a:latin typeface="Arial" panose="020B0604020202020204" pitchFamily="34" charset="0"/>
                <a:cs typeface="Arial" panose="020B0604020202020204" pitchFamily="34" charset="0"/>
              </a:rPr>
              <a:t>Conditional Operato</a:t>
            </a:r>
            <a:r>
              <a:rPr lang="en-IN" sz="3600" dirty="0">
                <a:solidFill>
                  <a:srgbClr val="002060"/>
                </a:solidFill>
                <a:latin typeface="Arial" panose="020B0604020202020204" pitchFamily="34" charset="0"/>
                <a:cs typeface="Arial" panose="020B0604020202020204" pitchFamily="34" charset="0"/>
              </a:rPr>
              <a:t>r</a:t>
            </a:r>
          </a:p>
        </p:txBody>
      </p:sp>
      <p:sp>
        <p:nvSpPr>
          <p:cNvPr id="3" name="Content Placeholder 2"/>
          <p:cNvSpPr>
            <a:spLocks noGrp="1"/>
          </p:cNvSpPr>
          <p:nvPr>
            <p:ph idx="1"/>
          </p:nvPr>
        </p:nvSpPr>
        <p:spPr>
          <a:xfrm>
            <a:off x="0" y="494366"/>
            <a:ext cx="12192000" cy="6256058"/>
          </a:xfrm>
        </p:spPr>
        <p:txBody>
          <a:bodyPr>
            <a:normAutofit fontScale="92500"/>
          </a:bodyPr>
          <a:lstStyle/>
          <a:p>
            <a:pPr marL="0" indent="0" algn="just">
              <a:lnSpc>
                <a:spcPct val="150000"/>
              </a:lnSpc>
              <a:buNone/>
            </a:pPr>
            <a:r>
              <a:rPr lang="en-US" sz="1800" dirty="0">
                <a:latin typeface="Arial" panose="020B0604020202020204" pitchFamily="34" charset="0"/>
                <a:cs typeface="Arial" panose="020B0604020202020204" pitchFamily="34" charset="0"/>
              </a:rPr>
              <a:t>A ternary operator pair </a:t>
            </a:r>
            <a:r>
              <a:rPr lang="en-US" sz="1800" dirty="0">
                <a:solidFill>
                  <a:srgbClr val="FF33CC"/>
                </a:solidFill>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is available in C to construct conditional expressions of the form </a:t>
            </a:r>
            <a:endParaRPr lang="en-US" sz="1800" dirty="0" smtClean="0">
              <a:latin typeface="Arial" panose="020B0604020202020204" pitchFamily="34" charset="0"/>
              <a:cs typeface="Arial" panose="020B0604020202020204" pitchFamily="34" charset="0"/>
            </a:endParaRPr>
          </a:p>
          <a:p>
            <a:pPr marL="0" indent="0">
              <a:lnSpc>
                <a:spcPct val="150000"/>
              </a:lnSpc>
              <a:buNone/>
            </a:pPr>
            <a:r>
              <a:rPr lang="en-US" sz="1800" b="1" dirty="0" smtClean="0">
                <a:latin typeface="Arial" panose="020B0604020202020204" pitchFamily="34" charset="0"/>
                <a:cs typeface="Arial" panose="020B0604020202020204" pitchFamily="34" charset="0"/>
              </a:rPr>
              <a:t>Syntax:</a:t>
            </a:r>
          </a:p>
          <a:p>
            <a:pPr marL="0" indent="0" algn="just">
              <a:lnSpc>
                <a:spcPct val="150000"/>
              </a:lnSpc>
              <a:buNone/>
            </a:pPr>
            <a:r>
              <a:rPr lang="en-US" sz="1800" dirty="0" smtClean="0">
                <a:solidFill>
                  <a:srgbClr val="CC66FF"/>
                </a:solidFill>
                <a:latin typeface="Arial" panose="020B0604020202020204" pitchFamily="34" charset="0"/>
                <a:cs typeface="Arial" panose="020B0604020202020204" pitchFamily="34" charset="0"/>
              </a:rPr>
              <a:t>exp1 </a:t>
            </a:r>
            <a:r>
              <a:rPr lang="en-US" sz="1800" dirty="0">
                <a:solidFill>
                  <a:srgbClr val="CC66FF"/>
                </a:solidFill>
                <a:latin typeface="Arial" panose="020B0604020202020204" pitchFamily="34" charset="0"/>
                <a:cs typeface="Arial" panose="020B0604020202020204" pitchFamily="34" charset="0"/>
              </a:rPr>
              <a:t>? exp2 : exp3 </a:t>
            </a:r>
            <a:endParaRPr lang="en-US" sz="1800" dirty="0" smtClean="0">
              <a:solidFill>
                <a:srgbClr val="CC66FF"/>
              </a:solidFill>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where </a:t>
            </a:r>
            <a:r>
              <a:rPr lang="en-US" sz="1800" dirty="0">
                <a:latin typeface="Arial" panose="020B0604020202020204" pitchFamily="34" charset="0"/>
                <a:cs typeface="Arial" panose="020B0604020202020204" pitchFamily="34" charset="0"/>
              </a:rPr>
              <a:t>exp1, exp2, and exp3 are expressions.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operator ? : works as follows: exp1 is evaluated </a:t>
            </a:r>
            <a:r>
              <a:rPr lang="en-US" sz="1800" dirty="0" smtClean="0">
                <a:latin typeface="Arial" panose="020B0604020202020204" pitchFamily="34" charset="0"/>
                <a:cs typeface="Arial" panose="020B0604020202020204" pitchFamily="34" charset="0"/>
              </a:rPr>
              <a:t>first</a:t>
            </a:r>
            <a:r>
              <a:rPr lang="en-US" sz="1800" dirty="0">
                <a:latin typeface="Arial" panose="020B0604020202020204" pitchFamily="34" charset="0"/>
                <a:cs typeface="Arial" panose="020B0604020202020204" pitchFamily="34" charset="0"/>
              </a:rPr>
              <a:t>. If it is nonzero (true), then the expression exp2 is evaluated and becomes the value of the expression. If exp1 is false, exp3 is evaluated and its value becomes the value of the expression. Note that only one of the expressions (either exp2 or exp3) is evaluated. For example, consider the following statements</a:t>
            </a:r>
            <a:r>
              <a:rPr lang="en-US" sz="1800" dirty="0" smtClean="0">
                <a:latin typeface="Arial" panose="020B0604020202020204" pitchFamily="34" charset="0"/>
                <a:cs typeface="Arial" panose="020B0604020202020204" pitchFamily="34" charset="0"/>
              </a:rPr>
              <a:t>.</a:t>
            </a:r>
          </a:p>
          <a:p>
            <a:pPr marL="0" indent="0" algn="just">
              <a:lnSpc>
                <a:spcPct val="100000"/>
              </a:lnSpc>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 = 10</a:t>
            </a:r>
            <a:r>
              <a:rPr lang="en-US" sz="1800" dirty="0" smtClean="0">
                <a:latin typeface="Arial" panose="020B0604020202020204" pitchFamily="34" charset="0"/>
                <a:cs typeface="Arial" panose="020B0604020202020204" pitchFamily="34" charset="0"/>
              </a:rPr>
              <a:t>;</a:t>
            </a:r>
          </a:p>
          <a:p>
            <a:pPr marL="0" indent="0" algn="just">
              <a:lnSpc>
                <a:spcPct val="100000"/>
              </a:lnSpc>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b = 15; </a:t>
            </a:r>
            <a:endParaRPr lang="en-US" sz="1800" dirty="0" smtClean="0">
              <a:latin typeface="Arial" panose="020B0604020202020204" pitchFamily="34" charset="0"/>
              <a:cs typeface="Arial" panose="020B0604020202020204" pitchFamily="34" charset="0"/>
            </a:endParaRPr>
          </a:p>
          <a:p>
            <a:pPr marL="0" indent="0" algn="just">
              <a:lnSpc>
                <a:spcPct val="100000"/>
              </a:lnSpc>
              <a:buNone/>
            </a:pPr>
            <a:r>
              <a:rPr lang="en-US" sz="1800" dirty="0" smtClean="0">
                <a:latin typeface="Arial" panose="020B0604020202020204" pitchFamily="34" charset="0"/>
                <a:cs typeface="Arial" panose="020B0604020202020204" pitchFamily="34" charset="0"/>
              </a:rPr>
              <a:t>x </a:t>
            </a:r>
            <a:r>
              <a:rPr lang="en-US" sz="1800" dirty="0">
                <a:latin typeface="Arial" panose="020B0604020202020204" pitchFamily="34" charset="0"/>
                <a:cs typeface="Arial" panose="020B0604020202020204" pitchFamily="34" charset="0"/>
              </a:rPr>
              <a:t>= (a &gt; b) ? a : b;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this example, x will be assigned the value of b. This can be achieved using the </a:t>
            </a:r>
            <a:r>
              <a:rPr lang="en-US" sz="1800" dirty="0" err="1">
                <a:latin typeface="Arial" panose="020B0604020202020204" pitchFamily="34" charset="0"/>
                <a:cs typeface="Arial" panose="020B0604020202020204" pitchFamily="34" charset="0"/>
              </a:rPr>
              <a:t>if..else</a:t>
            </a:r>
            <a:r>
              <a:rPr lang="en-US" sz="1800" dirty="0">
                <a:latin typeface="Arial" panose="020B0604020202020204" pitchFamily="34" charset="0"/>
                <a:cs typeface="Arial" panose="020B0604020202020204" pitchFamily="34" charset="0"/>
              </a:rPr>
              <a:t> statements as follows</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if (a &gt; b) </a:t>
            </a:r>
            <a:endParaRPr lang="en-US" sz="1800" dirty="0" smtClean="0">
              <a:latin typeface="Arial" panose="020B0604020202020204" pitchFamily="34" charset="0"/>
              <a:cs typeface="Arial" panose="020B0604020202020204" pitchFamily="34" charset="0"/>
            </a:endParaRPr>
          </a:p>
          <a:p>
            <a:pPr marL="0" indent="0" algn="just">
              <a:lnSpc>
                <a:spcPct val="150000"/>
              </a:lnSpc>
              <a:buNone/>
            </a:pPr>
            <a:r>
              <a:rPr lang="en-US" sz="1800" dirty="0" smtClean="0">
                <a:latin typeface="Arial" panose="020B0604020202020204" pitchFamily="34" charset="0"/>
                <a:cs typeface="Arial" panose="020B0604020202020204" pitchFamily="34" charset="0"/>
              </a:rPr>
              <a:t>x </a:t>
            </a:r>
            <a:r>
              <a:rPr lang="en-US" sz="1800" dirty="0">
                <a:latin typeface="Arial" panose="020B0604020202020204" pitchFamily="34" charset="0"/>
                <a:cs typeface="Arial" panose="020B0604020202020204" pitchFamily="34" charset="0"/>
              </a:rPr>
              <a:t>= a; else x = b;</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5102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381"/>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219634" y="1032248"/>
            <a:ext cx="11815483" cy="5825752"/>
          </a:xfrm>
        </p:spPr>
        <p:txBody>
          <a:bodyPr/>
          <a:lstStyle/>
          <a:p>
            <a:pPr marL="0" indent="0">
              <a:buNone/>
            </a:pPr>
            <a:r>
              <a:rPr lang="en-US" dirty="0" smtClean="0"/>
              <a:t>#</a:t>
            </a:r>
            <a:r>
              <a:rPr lang="en-US" dirty="0"/>
              <a:t>include&lt;</a:t>
            </a:r>
            <a:r>
              <a:rPr lang="en-US" dirty="0" err="1"/>
              <a:t>stdio.h</a:t>
            </a:r>
            <a:r>
              <a:rPr lang="en-US" dirty="0"/>
              <a:t>&gt;</a:t>
            </a:r>
          </a:p>
          <a:p>
            <a:pPr marL="0" indent="0">
              <a:buNone/>
            </a:pPr>
            <a:r>
              <a:rPr lang="en-US" dirty="0"/>
              <a:t>#</a:t>
            </a:r>
            <a:r>
              <a:rPr lang="en-US" dirty="0" err="1"/>
              <a:t>nclude</a:t>
            </a:r>
            <a:r>
              <a:rPr lang="en-US" dirty="0"/>
              <a:t>&lt;</a:t>
            </a:r>
            <a:r>
              <a:rPr lang="en-US" dirty="0" err="1"/>
              <a:t>conio.h</a:t>
            </a:r>
            <a:r>
              <a:rPr lang="en-US" dirty="0"/>
              <a:t>&gt;</a:t>
            </a:r>
          </a:p>
          <a:p>
            <a:pPr marL="0" indent="0">
              <a:buNone/>
            </a:pPr>
            <a:r>
              <a:rPr lang="en-US" dirty="0"/>
              <a:t>void main</a:t>
            </a:r>
            <a:r>
              <a:rPr lang="en-US" dirty="0" smtClean="0"/>
              <a:t>()</a:t>
            </a:r>
          </a:p>
          <a:p>
            <a:pPr marL="0" indent="0">
              <a:buNone/>
            </a:pPr>
            <a:r>
              <a:rPr lang="en-US" dirty="0" smtClean="0"/>
              <a:t>{</a:t>
            </a:r>
            <a:endParaRPr lang="en-US" dirty="0"/>
          </a:p>
          <a:p>
            <a:pPr marL="0" indent="0">
              <a:buNone/>
            </a:pPr>
            <a:r>
              <a:rPr lang="en-US" dirty="0" err="1"/>
              <a:t>int</a:t>
            </a:r>
            <a:r>
              <a:rPr lang="en-US" dirty="0"/>
              <a:t> </a:t>
            </a:r>
            <a:r>
              <a:rPr lang="en-US" dirty="0" smtClean="0"/>
              <a:t>age;</a:t>
            </a:r>
          </a:p>
          <a:p>
            <a:pPr marL="0" indent="0">
              <a:buNone/>
            </a:pPr>
            <a:r>
              <a:rPr lang="en-US" dirty="0" err="1" smtClean="0"/>
              <a:t>printf</a:t>
            </a:r>
            <a:r>
              <a:rPr lang="en-US" dirty="0" smtClean="0"/>
              <a:t>(Enter </a:t>
            </a:r>
            <a:r>
              <a:rPr lang="en-US" dirty="0"/>
              <a:t>your age ");</a:t>
            </a:r>
          </a:p>
          <a:p>
            <a:pPr marL="0" indent="0">
              <a:buNone/>
            </a:pPr>
            <a:r>
              <a:rPr lang="en-US" dirty="0" err="1"/>
              <a:t>scanf</a:t>
            </a:r>
            <a:r>
              <a:rPr lang="en-US" dirty="0"/>
              <a:t>("%</a:t>
            </a:r>
            <a:r>
              <a:rPr lang="en-US" dirty="0" err="1"/>
              <a:t>d",&amp;age</a:t>
            </a:r>
            <a:r>
              <a:rPr lang="en-US" dirty="0"/>
              <a:t>);</a:t>
            </a:r>
          </a:p>
          <a:p>
            <a:pPr marL="0" indent="0">
              <a:buNone/>
            </a:pPr>
            <a:r>
              <a:rPr lang="en-US" dirty="0"/>
              <a:t>(age&gt;=18)?</a:t>
            </a:r>
            <a:r>
              <a:rPr lang="en-US" dirty="0" err="1"/>
              <a:t>printf</a:t>
            </a:r>
            <a:r>
              <a:rPr lang="en-US" dirty="0"/>
              <a:t>("eligible for voting")):</a:t>
            </a:r>
            <a:r>
              <a:rPr lang="en-US" dirty="0" err="1"/>
              <a:t>printf</a:t>
            </a:r>
            <a:r>
              <a:rPr lang="en-US" dirty="0" smtClean="0"/>
              <a:t>(“Not eligible </a:t>
            </a:r>
            <a:r>
              <a:rPr lang="en-US" dirty="0"/>
              <a:t>for voting</a:t>
            </a:r>
            <a:r>
              <a:rPr lang="en-US" dirty="0" smtClean="0"/>
              <a:t>"))</a:t>
            </a:r>
          </a:p>
          <a:p>
            <a:pPr marL="0" indent="0">
              <a:buNone/>
            </a:pPr>
            <a:r>
              <a:rPr lang="en-US" dirty="0" err="1" smtClean="0"/>
              <a:t>getch</a:t>
            </a:r>
            <a:r>
              <a:rPr lang="en-US" dirty="0" smtClean="0"/>
              <a:t>();</a:t>
            </a:r>
          </a:p>
          <a:p>
            <a:pPr marL="0" indent="0">
              <a:buNone/>
            </a:pPr>
            <a:r>
              <a:rPr lang="en-US" dirty="0"/>
              <a:t>}</a:t>
            </a:r>
            <a:endParaRPr lang="en-US" dirty="0" smtClean="0"/>
          </a:p>
          <a:p>
            <a:pPr marL="0" indent="0">
              <a:buNone/>
            </a:pPr>
            <a:endParaRPr lang="en-US" dirty="0" smtClean="0"/>
          </a:p>
          <a:p>
            <a:endParaRPr lang="en-US" dirty="0"/>
          </a:p>
          <a:p>
            <a:endParaRPr lang="en-IN" dirty="0"/>
          </a:p>
        </p:txBody>
      </p:sp>
    </p:spTree>
    <p:extLst>
      <p:ext uri="{BB962C8B-B14F-4D97-AF65-F5344CB8AC3E}">
        <p14:creationId xmlns:p14="http://schemas.microsoft.com/office/powerpoint/2010/main" val="2934774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fontScale="90000"/>
          </a:bodyPr>
          <a:lstStyle/>
          <a:p>
            <a:pPr algn="ctr"/>
            <a:r>
              <a:rPr lang="en-IN" sz="3600" dirty="0">
                <a:latin typeface="Arial" panose="020B0604020202020204" pitchFamily="34" charset="0"/>
                <a:cs typeface="Arial" panose="020B0604020202020204" pitchFamily="34" charset="0"/>
              </a:rPr>
              <a:t>Features of C Language</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6240" y="1027906"/>
            <a:ext cx="10957560" cy="5619750"/>
          </a:xfrm>
        </p:spPr>
        <p:txBody>
          <a:bodyPr>
            <a:normAutofit lnSpcReduction="10000"/>
          </a:bodyPr>
          <a:lstStyle/>
          <a:p>
            <a:pPr>
              <a:lnSpc>
                <a:spcPct val="150000"/>
              </a:lnSpc>
            </a:pPr>
            <a:r>
              <a:rPr lang="en-US" sz="2000" dirty="0">
                <a:latin typeface="Arial" panose="020B0604020202020204" pitchFamily="34" charset="0"/>
                <a:cs typeface="Arial" panose="020B0604020202020204" pitchFamily="34" charset="0"/>
              </a:rPr>
              <a:t>Simple</a:t>
            </a:r>
          </a:p>
          <a:p>
            <a:pPr>
              <a:lnSpc>
                <a:spcPct val="150000"/>
              </a:lnSpc>
            </a:pPr>
            <a:r>
              <a:rPr lang="en-US" sz="2000" dirty="0">
                <a:latin typeface="Arial" panose="020B0604020202020204" pitchFamily="34" charset="0"/>
                <a:cs typeface="Arial" panose="020B0604020202020204" pitchFamily="34" charset="0"/>
              </a:rPr>
              <a:t>Machine Independent or Portable</a:t>
            </a:r>
          </a:p>
          <a:p>
            <a:pPr>
              <a:lnSpc>
                <a:spcPct val="150000"/>
              </a:lnSpc>
            </a:pPr>
            <a:r>
              <a:rPr lang="en-US" sz="2000" dirty="0">
                <a:latin typeface="Arial" panose="020B0604020202020204" pitchFamily="34" charset="0"/>
                <a:cs typeface="Arial" panose="020B0604020202020204" pitchFamily="34" charset="0"/>
              </a:rPr>
              <a:t>Mid-level programming language</a:t>
            </a:r>
          </a:p>
          <a:p>
            <a:pPr>
              <a:lnSpc>
                <a:spcPct val="150000"/>
              </a:lnSpc>
            </a:pPr>
            <a:r>
              <a:rPr lang="en-US" sz="2000" dirty="0">
                <a:latin typeface="Arial" panose="020B0604020202020204" pitchFamily="34" charset="0"/>
                <a:cs typeface="Arial" panose="020B0604020202020204" pitchFamily="34" charset="0"/>
              </a:rPr>
              <a:t>structured programming language</a:t>
            </a:r>
          </a:p>
          <a:p>
            <a:pPr>
              <a:lnSpc>
                <a:spcPct val="150000"/>
              </a:lnSpc>
            </a:pPr>
            <a:r>
              <a:rPr lang="en-US" sz="2000" dirty="0">
                <a:latin typeface="Arial" panose="020B0604020202020204" pitchFamily="34" charset="0"/>
                <a:cs typeface="Arial" panose="020B0604020202020204" pitchFamily="34" charset="0"/>
              </a:rPr>
              <a:t>Rich Library</a:t>
            </a:r>
          </a:p>
          <a:p>
            <a:pPr>
              <a:lnSpc>
                <a:spcPct val="150000"/>
              </a:lnSpc>
            </a:pPr>
            <a:r>
              <a:rPr lang="en-US" sz="2000" dirty="0">
                <a:latin typeface="Arial" panose="020B0604020202020204" pitchFamily="34" charset="0"/>
                <a:cs typeface="Arial" panose="020B0604020202020204" pitchFamily="34" charset="0"/>
              </a:rPr>
              <a:t>Memory Management</a:t>
            </a:r>
          </a:p>
          <a:p>
            <a:pPr>
              <a:lnSpc>
                <a:spcPct val="150000"/>
              </a:lnSpc>
            </a:pPr>
            <a:r>
              <a:rPr lang="en-US" sz="2000" dirty="0">
                <a:latin typeface="Arial" panose="020B0604020202020204" pitchFamily="34" charset="0"/>
                <a:cs typeface="Arial" panose="020B0604020202020204" pitchFamily="34" charset="0"/>
              </a:rPr>
              <a:t>Fast </a:t>
            </a:r>
          </a:p>
          <a:p>
            <a:pPr>
              <a:lnSpc>
                <a:spcPct val="150000"/>
              </a:lnSpc>
            </a:pPr>
            <a:r>
              <a:rPr lang="en-US" sz="2000" dirty="0">
                <a:latin typeface="Arial" panose="020B0604020202020204" pitchFamily="34" charset="0"/>
                <a:cs typeface="Arial" panose="020B0604020202020204" pitchFamily="34" charset="0"/>
              </a:rPr>
              <a:t>Pointers</a:t>
            </a:r>
          </a:p>
          <a:p>
            <a:pPr>
              <a:lnSpc>
                <a:spcPct val="150000"/>
              </a:lnSpc>
            </a:pPr>
            <a:r>
              <a:rPr lang="en-US" sz="2000" dirty="0">
                <a:latin typeface="Arial" panose="020B0604020202020204" pitchFamily="34" charset="0"/>
                <a:cs typeface="Arial" panose="020B0604020202020204" pitchFamily="34" charset="0"/>
              </a:rPr>
              <a:t>Recursion</a:t>
            </a:r>
          </a:p>
          <a:p>
            <a:pPr>
              <a:lnSpc>
                <a:spcPct val="150000"/>
              </a:lnSpc>
            </a:pPr>
            <a:r>
              <a:rPr lang="en-US" sz="2000" dirty="0" smtClean="0">
                <a:latin typeface="Arial" panose="020B0604020202020204" pitchFamily="34" charset="0"/>
                <a:cs typeface="Arial" panose="020B0604020202020204" pitchFamily="34" charset="0"/>
              </a:rPr>
              <a:t>Extensible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258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0"/>
            <a:ext cx="10515600" cy="535828"/>
          </a:xfrm>
        </p:spPr>
        <p:txBody>
          <a:bodyPr>
            <a:normAutofit fontScale="90000"/>
          </a:bodyPr>
          <a:lstStyle/>
          <a:p>
            <a:pPr algn="ctr"/>
            <a:r>
              <a:rPr lang="en-US" dirty="0">
                <a:solidFill>
                  <a:srgbClr val="002060"/>
                </a:solidFill>
              </a:rPr>
              <a:t>Bitwise operators</a:t>
            </a:r>
            <a:endParaRPr lang="en-IN" dirty="0">
              <a:solidFill>
                <a:srgbClr val="002060"/>
              </a:solidFill>
            </a:endParaRPr>
          </a:p>
        </p:txBody>
      </p:sp>
      <p:sp>
        <p:nvSpPr>
          <p:cNvPr id="3" name="Content Placeholder 2"/>
          <p:cNvSpPr>
            <a:spLocks noGrp="1"/>
          </p:cNvSpPr>
          <p:nvPr>
            <p:ph idx="1"/>
          </p:nvPr>
        </p:nvSpPr>
        <p:spPr>
          <a:xfrm>
            <a:off x="488577" y="944561"/>
            <a:ext cx="10515600" cy="5644497"/>
          </a:xfrm>
        </p:spPr>
        <p:txBody>
          <a:bodyPr/>
          <a:lstStyle/>
          <a:p>
            <a:pPr algn="just">
              <a:lnSpc>
                <a:spcPct val="150000"/>
              </a:lnSpc>
            </a:pPr>
            <a:r>
              <a:rPr lang="en-US" sz="1800" dirty="0">
                <a:latin typeface="Arial" panose="020B0604020202020204" pitchFamily="34" charset="0"/>
                <a:cs typeface="Arial" panose="020B0604020202020204" pitchFamily="34" charset="0"/>
              </a:rPr>
              <a:t>C has a distinction of supporting special operators known as bitwise operators </a:t>
            </a:r>
            <a:r>
              <a:rPr lang="en-US" sz="1800" dirty="0">
                <a:solidFill>
                  <a:srgbClr val="CC66FF"/>
                </a:solidFill>
                <a:latin typeface="Arial" panose="020B0604020202020204" pitchFamily="34" charset="0"/>
                <a:cs typeface="Arial" panose="020B0604020202020204" pitchFamily="34" charset="0"/>
              </a:rPr>
              <a:t>for manipulation of data at bit level. </a:t>
            </a:r>
            <a:endParaRPr lang="en-US" sz="1800" dirty="0" smtClean="0">
              <a:solidFill>
                <a:srgbClr val="CC66FF"/>
              </a:solidFill>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These </a:t>
            </a:r>
            <a:r>
              <a:rPr lang="en-US" sz="1800" dirty="0">
                <a:latin typeface="Arial" panose="020B0604020202020204" pitchFamily="34" charset="0"/>
                <a:cs typeface="Arial" panose="020B0604020202020204" pitchFamily="34" charset="0"/>
              </a:rPr>
              <a:t>operators are used for testing the bits, or shifting them right or left. Bitwise operators may not be applied to </a:t>
            </a:r>
            <a:r>
              <a:rPr lang="en-US" sz="1800" dirty="0" smtClean="0">
                <a:latin typeface="Arial" panose="020B0604020202020204" pitchFamily="34" charset="0"/>
                <a:cs typeface="Arial" panose="020B0604020202020204" pitchFamily="34" charset="0"/>
              </a:rPr>
              <a:t>float </a:t>
            </a:r>
            <a:r>
              <a:rPr lang="en-US" sz="1800" dirty="0">
                <a:latin typeface="Arial" panose="020B0604020202020204" pitchFamily="34" charset="0"/>
                <a:cs typeface="Arial" panose="020B0604020202020204" pitchFamily="34" charset="0"/>
              </a:rPr>
              <a:t>or double</a:t>
            </a:r>
            <a:r>
              <a:rPr lang="en-US" sz="1800" dirty="0" smtClean="0">
                <a:latin typeface="Arial" panose="020B0604020202020204" pitchFamily="34" charset="0"/>
                <a:cs typeface="Arial" panose="020B0604020202020204" pitchFamily="34" charset="0"/>
              </a:rPr>
              <a:t>.</a:t>
            </a:r>
          </a:p>
          <a:p>
            <a:pPr algn="just">
              <a:lnSpc>
                <a:spcPct val="150000"/>
              </a:lnSpc>
            </a:pPr>
            <a:r>
              <a:rPr lang="en-US" sz="1800" dirty="0" smtClean="0">
                <a:latin typeface="Arial" panose="020B0604020202020204" pitchFamily="34" charset="0"/>
                <a:cs typeface="Arial" panose="020B0604020202020204" pitchFamily="34" charset="0"/>
              </a:rPr>
              <a:t>Table </a:t>
            </a:r>
            <a:r>
              <a:rPr lang="en-US" sz="1800" dirty="0">
                <a:latin typeface="Arial" panose="020B0604020202020204" pitchFamily="34" charset="0"/>
                <a:cs typeface="Arial" panose="020B0604020202020204" pitchFamily="34" charset="0"/>
              </a:rPr>
              <a:t>lists the bitwise </a:t>
            </a:r>
            <a:r>
              <a:rPr lang="en-US" sz="1800" dirty="0" smtClean="0">
                <a:latin typeface="Arial" panose="020B0604020202020204" pitchFamily="34" charset="0"/>
                <a:cs typeface="Arial" panose="020B0604020202020204" pitchFamily="34" charset="0"/>
              </a:rPr>
              <a:t>operators </a:t>
            </a:r>
            <a:r>
              <a:rPr lang="en-US" sz="1800" dirty="0">
                <a:latin typeface="Arial" panose="020B0604020202020204" pitchFamily="34" charset="0"/>
                <a:cs typeface="Arial" panose="020B0604020202020204" pitchFamily="34" charset="0"/>
              </a:rPr>
              <a:t>and their meanings</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140043" y="3581120"/>
            <a:ext cx="7858125" cy="1762125"/>
          </a:xfrm>
          <a:prstGeom prst="rect">
            <a:avLst/>
          </a:prstGeom>
        </p:spPr>
      </p:pic>
    </p:spTree>
    <p:extLst>
      <p:ext uri="{BB962C8B-B14F-4D97-AF65-F5344CB8AC3E}">
        <p14:creationId xmlns:p14="http://schemas.microsoft.com/office/powerpoint/2010/main" val="19919601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2060"/>
                </a:solidFill>
              </a:rPr>
              <a:t>Bitwise operators</a:t>
            </a:r>
            <a:endParaRPr lang="en-IN" b="1"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59591161"/>
              </p:ext>
            </p:extLst>
          </p:nvPr>
        </p:nvGraphicFramePr>
        <p:xfrm>
          <a:off x="838199" y="2239729"/>
          <a:ext cx="4836459" cy="3408035"/>
        </p:xfrm>
        <a:graphic>
          <a:graphicData uri="http://schemas.openxmlformats.org/drawingml/2006/table">
            <a:tbl>
              <a:tblPr firstRow="1" firstCol="1" bandRow="1">
                <a:tableStyleId>{5C22544A-7EE6-4342-B048-85BDC9FD1C3A}</a:tableStyleId>
              </a:tblPr>
              <a:tblGrid>
                <a:gridCol w="2299432"/>
                <a:gridCol w="2537027"/>
              </a:tblGrid>
              <a:tr h="681607">
                <a:tc>
                  <a:txBody>
                    <a:bodyPr/>
                    <a:lstStyle/>
                    <a:p>
                      <a:pPr algn="just">
                        <a:lnSpc>
                          <a:spcPct val="150000"/>
                        </a:lnSpc>
                        <a:spcAft>
                          <a:spcPts val="0"/>
                        </a:spcAft>
                      </a:pPr>
                      <a:r>
                        <a:rPr lang="en-US" sz="1200" dirty="0">
                          <a:effectLst/>
                        </a:rPr>
                        <a:t>Logic gates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a:effectLst/>
                        </a:rPr>
                        <a:t>Symbol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1607">
                <a:tc>
                  <a:txBody>
                    <a:bodyPr/>
                    <a:lstStyle/>
                    <a:p>
                      <a:pPr algn="just">
                        <a:lnSpc>
                          <a:spcPct val="150000"/>
                        </a:lnSpc>
                        <a:spcAft>
                          <a:spcPts val="0"/>
                        </a:spcAft>
                      </a:pPr>
                      <a:r>
                        <a:rPr lang="en-US" sz="1200">
                          <a:effectLst/>
                        </a:rPr>
                        <a:t>AND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a:effectLst/>
                        </a:rPr>
                        <a: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1607">
                <a:tc>
                  <a:txBody>
                    <a:bodyPr/>
                    <a:lstStyle/>
                    <a:p>
                      <a:pPr algn="just">
                        <a:lnSpc>
                          <a:spcPct val="150000"/>
                        </a:lnSpc>
                        <a:spcAft>
                          <a:spcPts val="0"/>
                        </a:spcAft>
                      </a:pPr>
                      <a:r>
                        <a:rPr lang="en-US" sz="1200" dirty="0">
                          <a:effectLst/>
                        </a:rPr>
                        <a:t>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1607">
                <a:tc>
                  <a:txBody>
                    <a:bodyPr/>
                    <a:lstStyle/>
                    <a:p>
                      <a:pPr algn="just">
                        <a:lnSpc>
                          <a:spcPct val="150000"/>
                        </a:lnSpc>
                        <a:spcAft>
                          <a:spcPts val="0"/>
                        </a:spcAft>
                      </a:pPr>
                      <a:r>
                        <a:rPr lang="en-US" sz="1200">
                          <a:effectLst/>
                        </a:rPr>
                        <a:t>XOR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1607">
                <a:tc>
                  <a:txBody>
                    <a:bodyPr/>
                    <a:lstStyle/>
                    <a:p>
                      <a:pPr algn="just">
                        <a:lnSpc>
                          <a:spcPct val="150000"/>
                        </a:lnSpc>
                        <a:spcAft>
                          <a:spcPts val="0"/>
                        </a:spcAft>
                      </a:pPr>
                      <a:r>
                        <a:rPr lang="en-US" sz="1200" dirty="0">
                          <a:effectLst/>
                        </a:rPr>
                        <a:t>NOT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Content Placeholder 5"/>
          <p:cNvSpPr>
            <a:spLocks noGrp="1"/>
          </p:cNvSpPr>
          <p:nvPr>
            <p:ph sz="half" idx="2"/>
          </p:nvPr>
        </p:nvSpPr>
        <p:spPr/>
        <p:txBody>
          <a:bodyPr/>
          <a:lstStyle/>
          <a:p>
            <a:pPr marL="0" indent="0">
              <a:buNone/>
            </a:pPr>
            <a:r>
              <a:rPr lang="en-US" dirty="0"/>
              <a:t>Number </a:t>
            </a:r>
            <a:r>
              <a:rPr lang="en-US" dirty="0" smtClean="0"/>
              <a:t>System</a:t>
            </a:r>
          </a:p>
          <a:p>
            <a:pPr marL="0" indent="0">
              <a:buNone/>
            </a:pPr>
            <a:endParaRPr lang="en-US" dirty="0" smtClean="0"/>
          </a:p>
          <a:p>
            <a:pPr marL="0" indent="0">
              <a:buNone/>
            </a:pPr>
            <a:endParaRPr lang="en-IN" dirty="0"/>
          </a:p>
        </p:txBody>
      </p:sp>
      <p:pic>
        <p:nvPicPr>
          <p:cNvPr id="8" name="Picture 7"/>
          <p:cNvPicPr>
            <a:picLocks noChangeAspect="1"/>
          </p:cNvPicPr>
          <p:nvPr/>
        </p:nvPicPr>
        <p:blipFill>
          <a:blip r:embed="rId2"/>
          <a:stretch>
            <a:fillRect/>
          </a:stretch>
        </p:blipFill>
        <p:spPr>
          <a:xfrm>
            <a:off x="6685390" y="2446679"/>
            <a:ext cx="4435328" cy="2797674"/>
          </a:xfrm>
          <a:prstGeom prst="rect">
            <a:avLst/>
          </a:prstGeom>
        </p:spPr>
      </p:pic>
    </p:spTree>
    <p:extLst>
      <p:ext uri="{BB962C8B-B14F-4D97-AF65-F5344CB8AC3E}">
        <p14:creationId xmlns:p14="http://schemas.microsoft.com/office/powerpoint/2010/main" val="2411077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2060"/>
                </a:solidFill>
              </a:rPr>
              <a:t>Bitwise operators</a:t>
            </a:r>
            <a:endParaRPr lang="en-IN" dirty="0"/>
          </a:p>
        </p:txBody>
      </p:sp>
      <p:sp>
        <p:nvSpPr>
          <p:cNvPr id="5" name="Content Placeholder 4"/>
          <p:cNvSpPr>
            <a:spLocks noGrp="1"/>
          </p:cNvSpPr>
          <p:nvPr>
            <p:ph sz="half" idx="1"/>
          </p:nvPr>
        </p:nvSpPr>
        <p:spPr/>
        <p:txBody>
          <a:bodyPr/>
          <a:lstStyle/>
          <a:p>
            <a:pPr marL="0" indent="0">
              <a:buNone/>
            </a:pPr>
            <a:r>
              <a:rPr lang="en-US" dirty="0" smtClean="0"/>
              <a:t>Truth Table</a:t>
            </a:r>
          </a:p>
          <a:p>
            <a:pPr marL="0" indent="0">
              <a:buNone/>
            </a:pPr>
            <a:endParaRPr lang="en-US" dirty="0" smtClean="0"/>
          </a:p>
          <a:p>
            <a:pPr marL="0" indent="0">
              <a:buNone/>
            </a:pPr>
            <a:endParaRPr lang="en-IN" dirty="0"/>
          </a:p>
        </p:txBody>
      </p:sp>
      <p:pic>
        <p:nvPicPr>
          <p:cNvPr id="7" name="Picture 6"/>
          <p:cNvPicPr>
            <a:picLocks noChangeAspect="1"/>
          </p:cNvPicPr>
          <p:nvPr/>
        </p:nvPicPr>
        <p:blipFill>
          <a:blip r:embed="rId2"/>
          <a:stretch>
            <a:fillRect/>
          </a:stretch>
        </p:blipFill>
        <p:spPr>
          <a:xfrm>
            <a:off x="349624" y="2393577"/>
            <a:ext cx="5210031" cy="3523129"/>
          </a:xfrm>
          <a:prstGeom prst="rect">
            <a:avLst/>
          </a:prstGeom>
        </p:spPr>
      </p:pic>
      <p:sp>
        <p:nvSpPr>
          <p:cNvPr id="9" name="Content Placeholder 8"/>
          <p:cNvSpPr>
            <a:spLocks noGrp="1"/>
          </p:cNvSpPr>
          <p:nvPr>
            <p:ph sz="half" idx="2"/>
          </p:nvPr>
        </p:nvSpPr>
        <p:spPr/>
        <p:txBody>
          <a:bodyPr/>
          <a:lstStyle/>
          <a:p>
            <a:r>
              <a:rPr lang="en-US" dirty="0" smtClean="0"/>
              <a:t>8421</a:t>
            </a:r>
          </a:p>
          <a:p>
            <a:endParaRPr lang="en-US" dirty="0" smtClean="0"/>
          </a:p>
          <a:p>
            <a:r>
              <a:rPr lang="en-US" dirty="0" smtClean="0"/>
              <a:t>5 |6</a:t>
            </a:r>
          </a:p>
          <a:p>
            <a:pPr marL="0" indent="0">
              <a:buNone/>
            </a:pPr>
            <a:r>
              <a:rPr lang="en-US" dirty="0" smtClean="0"/>
              <a:t>5-&gt;0101</a:t>
            </a:r>
          </a:p>
          <a:p>
            <a:pPr marL="0" indent="0">
              <a:buNone/>
            </a:pPr>
            <a:r>
              <a:rPr lang="en-US" dirty="0" smtClean="0"/>
              <a:t>6-&gt;0110</a:t>
            </a:r>
          </a:p>
          <a:p>
            <a:pPr marL="0" indent="0">
              <a:buNone/>
            </a:pPr>
            <a:r>
              <a:rPr lang="en-US" dirty="0" smtClean="0"/>
              <a:t>7-&gt;0111</a:t>
            </a:r>
            <a:endParaRPr lang="en-IN" dirty="0"/>
          </a:p>
        </p:txBody>
      </p:sp>
      <p:pic>
        <p:nvPicPr>
          <p:cNvPr id="10" name="Picture 9"/>
          <p:cNvPicPr>
            <a:picLocks noChangeAspect="1"/>
          </p:cNvPicPr>
          <p:nvPr/>
        </p:nvPicPr>
        <p:blipFill>
          <a:blip r:embed="rId3"/>
          <a:stretch>
            <a:fillRect/>
          </a:stretch>
        </p:blipFill>
        <p:spPr>
          <a:xfrm>
            <a:off x="8998882" y="1996607"/>
            <a:ext cx="2821083" cy="3920099"/>
          </a:xfrm>
          <a:prstGeom prst="rect">
            <a:avLst/>
          </a:prstGeom>
        </p:spPr>
      </p:pic>
      <p:cxnSp>
        <p:nvCxnSpPr>
          <p:cNvPr id="12" name="Straight Connector 11"/>
          <p:cNvCxnSpPr/>
          <p:nvPr/>
        </p:nvCxnSpPr>
        <p:spPr>
          <a:xfrm>
            <a:off x="6266329" y="4289612"/>
            <a:ext cx="1290918" cy="134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53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solidFill>
                  <a:srgbClr val="002060"/>
                </a:solidFill>
                <a:latin typeface="Arial" panose="020B0604020202020204" pitchFamily="34" charset="0"/>
                <a:cs typeface="Arial" panose="020B0604020202020204" pitchFamily="34" charset="0"/>
              </a:rPr>
              <a:t>Special Operators</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89448"/>
            <a:ext cx="10515600" cy="4351338"/>
          </a:xfrm>
        </p:spPr>
        <p:txBody>
          <a:bodyPr/>
          <a:lstStyle/>
          <a:p>
            <a:pPr marL="0" indent="0">
              <a:buNone/>
            </a:pPr>
            <a:r>
              <a:rPr lang="en-US" sz="1800" dirty="0">
                <a:latin typeface="Arial" panose="020B0604020202020204" pitchFamily="34" charset="0"/>
                <a:cs typeface="Arial" panose="020B0604020202020204" pitchFamily="34" charset="0"/>
              </a:rPr>
              <a:t>C supports </a:t>
            </a:r>
            <a:r>
              <a:rPr lang="en-US" sz="1800" dirty="0" smtClean="0">
                <a:latin typeface="Arial" panose="020B0604020202020204" pitchFamily="34" charset="0"/>
                <a:cs typeface="Arial" panose="020B0604020202020204" pitchFamily="34" charset="0"/>
              </a:rPr>
              <a:t>the following special </a:t>
            </a:r>
            <a:r>
              <a:rPr lang="en-US" sz="1800" dirty="0">
                <a:latin typeface="Arial" panose="020B0604020202020204" pitchFamily="34" charset="0"/>
                <a:cs typeface="Arial" panose="020B0604020202020204" pitchFamily="34" charset="0"/>
              </a:rPr>
              <a:t>operators</a:t>
            </a:r>
          </a:p>
          <a:p>
            <a:r>
              <a:rPr lang="en-US" sz="1800" dirty="0" smtClean="0">
                <a:latin typeface="Arial" panose="020B0604020202020204" pitchFamily="34" charset="0"/>
                <a:cs typeface="Arial" panose="020B0604020202020204" pitchFamily="34" charset="0"/>
              </a:rPr>
              <a:t>Comma operator</a:t>
            </a:r>
          </a:p>
          <a:p>
            <a:r>
              <a:rPr lang="en-US" sz="1800" dirty="0" err="1" smtClean="0">
                <a:latin typeface="Arial" panose="020B0604020202020204" pitchFamily="34" charset="0"/>
                <a:cs typeface="Arial" panose="020B0604020202020204" pitchFamily="34" charset="0"/>
              </a:rPr>
              <a:t>Sizeof</a:t>
            </a:r>
            <a:r>
              <a:rPr lang="en-US" sz="1800" dirty="0" smtClean="0">
                <a:latin typeface="Arial" panose="020B0604020202020204" pitchFamily="34" charset="0"/>
                <a:cs typeface="Arial" panose="020B0604020202020204" pitchFamily="34" charset="0"/>
              </a:rPr>
              <a:t> operator</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ointer </a:t>
            </a:r>
            <a:r>
              <a:rPr lang="en-US" sz="1800" dirty="0">
                <a:latin typeface="Arial" panose="020B0604020202020204" pitchFamily="34" charset="0"/>
                <a:cs typeface="Arial" panose="020B0604020202020204" pitchFamily="34" charset="0"/>
              </a:rPr>
              <a:t>operators (&amp; and *) </a:t>
            </a:r>
            <a:r>
              <a:rPr lang="en-US" sz="1800" dirty="0" smtClean="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a:t>
            </a:r>
            <a:r>
              <a:rPr lang="en-US" sz="1800" dirty="0" smtClean="0">
                <a:latin typeface="Arial" panose="020B0604020202020204" pitchFamily="34" charset="0"/>
                <a:cs typeface="Arial" panose="020B0604020202020204" pitchFamily="34" charset="0"/>
              </a:rPr>
              <a:t>ember </a:t>
            </a:r>
            <a:r>
              <a:rPr lang="en-US" sz="1800" dirty="0">
                <a:latin typeface="Arial" panose="020B0604020202020204" pitchFamily="34" charset="0"/>
                <a:cs typeface="Arial" panose="020B0604020202020204" pitchFamily="34" charset="0"/>
              </a:rPr>
              <a:t>selection operators (. and –&gt; </a:t>
            </a:r>
            <a:r>
              <a:rPr lang="en-US"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066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18" y="161366"/>
            <a:ext cx="10515600" cy="820270"/>
          </a:xfrm>
        </p:spPr>
        <p:txBody>
          <a:bodyPr>
            <a:noAutofit/>
          </a:bodyPr>
          <a:lstStyle/>
          <a:p>
            <a:pPr algn="ctr"/>
            <a:r>
              <a:rPr lang="en-US" sz="3600" dirty="0">
                <a:solidFill>
                  <a:srgbClr val="002060"/>
                </a:solidFill>
                <a:latin typeface="Arial" panose="020B0604020202020204" pitchFamily="34" charset="0"/>
                <a:cs typeface="Arial" panose="020B0604020202020204" pitchFamily="34" charset="0"/>
              </a:rPr>
              <a:t>Comma operator</a:t>
            </a:r>
            <a:br>
              <a:rPr lang="en-US" sz="3600" dirty="0">
                <a:solidFill>
                  <a:srgbClr val="002060"/>
                </a:solidFill>
                <a:latin typeface="Arial" panose="020B0604020202020204" pitchFamily="34" charset="0"/>
                <a:cs typeface="Arial" panose="020B0604020202020204" pitchFamily="34" charset="0"/>
              </a:rPr>
            </a:b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63388" y="1260848"/>
            <a:ext cx="10515600" cy="4351338"/>
          </a:xfrm>
        </p:spPr>
        <p:txBody>
          <a:bodyPr>
            <a:normAutofit fontScale="70000" lnSpcReduction="20000"/>
          </a:bodyPr>
          <a:lstStyle/>
          <a:p>
            <a:pPr algn="just">
              <a:lnSpc>
                <a:spcPct val="150000"/>
              </a:lnSpc>
            </a:pPr>
            <a:r>
              <a:rPr lang="en-US" dirty="0"/>
              <a:t>The comma operator can be used to </a:t>
            </a:r>
            <a:r>
              <a:rPr lang="en-US" dirty="0">
                <a:solidFill>
                  <a:srgbClr val="CC66FF"/>
                </a:solidFill>
              </a:rPr>
              <a:t>link the related expressions together</a:t>
            </a:r>
            <a:r>
              <a:rPr lang="en-US" dirty="0"/>
              <a:t>. </a:t>
            </a:r>
            <a:endParaRPr lang="en-US" dirty="0" smtClean="0"/>
          </a:p>
          <a:p>
            <a:pPr algn="just">
              <a:lnSpc>
                <a:spcPct val="150000"/>
              </a:lnSpc>
            </a:pPr>
            <a:r>
              <a:rPr lang="en-US" dirty="0" smtClean="0"/>
              <a:t>A </a:t>
            </a:r>
            <a:r>
              <a:rPr lang="en-US" dirty="0"/>
              <a:t>comma-linked list of expressions are evaluated left to right and the value of right-most expression is the value of the combined expression. </a:t>
            </a:r>
            <a:endParaRPr lang="en-US" dirty="0" smtClean="0"/>
          </a:p>
          <a:p>
            <a:pPr marL="0" indent="0" algn="just">
              <a:lnSpc>
                <a:spcPct val="150000"/>
              </a:lnSpc>
              <a:buNone/>
            </a:pPr>
            <a:r>
              <a:rPr lang="en-US" b="1" dirty="0"/>
              <a:t>E</a:t>
            </a:r>
            <a:r>
              <a:rPr lang="en-US" b="1" dirty="0" smtClean="0"/>
              <a:t>xample </a:t>
            </a:r>
          </a:p>
          <a:p>
            <a:pPr marL="0" indent="0" algn="just">
              <a:lnSpc>
                <a:spcPct val="150000"/>
              </a:lnSpc>
              <a:buNone/>
            </a:pPr>
            <a:r>
              <a:rPr lang="en-US" dirty="0" smtClean="0"/>
              <a:t>value </a:t>
            </a:r>
            <a:r>
              <a:rPr lang="en-US" dirty="0"/>
              <a:t>= (x = 10, y = 5, </a:t>
            </a:r>
            <a:r>
              <a:rPr lang="en-US" dirty="0" err="1"/>
              <a:t>x+y</a:t>
            </a:r>
            <a:r>
              <a:rPr lang="en-US" dirty="0"/>
              <a:t>); </a:t>
            </a:r>
            <a:endParaRPr lang="en-US" dirty="0" smtClean="0"/>
          </a:p>
          <a:p>
            <a:pPr marL="0" indent="0" algn="just">
              <a:lnSpc>
                <a:spcPct val="150000"/>
              </a:lnSpc>
              <a:buNone/>
            </a:pPr>
            <a:r>
              <a:rPr lang="en-US" dirty="0"/>
              <a:t>F</a:t>
            </a:r>
            <a:r>
              <a:rPr lang="en-US" dirty="0" smtClean="0"/>
              <a:t>irst </a:t>
            </a:r>
            <a:r>
              <a:rPr lang="en-US" dirty="0"/>
              <a:t>assigns the value 10 to x, then assigns 5 to y, and </a:t>
            </a:r>
            <a:r>
              <a:rPr lang="en-US" dirty="0" smtClean="0"/>
              <a:t>finally </a:t>
            </a:r>
            <a:r>
              <a:rPr lang="en-US" dirty="0"/>
              <a:t>assigns 15 (i.e. 10 + 5) to value. </a:t>
            </a:r>
            <a:endParaRPr lang="en-US" dirty="0" smtClean="0"/>
          </a:p>
          <a:p>
            <a:pPr marL="0" indent="0" algn="just">
              <a:lnSpc>
                <a:spcPct val="150000"/>
              </a:lnSpc>
              <a:buNone/>
            </a:pPr>
            <a:r>
              <a:rPr lang="en-US" dirty="0" smtClean="0"/>
              <a:t>Since </a:t>
            </a:r>
            <a:r>
              <a:rPr lang="en-US" dirty="0"/>
              <a:t>comma operator has the lowest precedence of all operators, the parentheses are necessary. </a:t>
            </a:r>
            <a:endParaRPr lang="en-IN" dirty="0"/>
          </a:p>
        </p:txBody>
      </p:sp>
    </p:spTree>
    <p:extLst>
      <p:ext uri="{BB962C8B-B14F-4D97-AF65-F5344CB8AC3E}">
        <p14:creationId xmlns:p14="http://schemas.microsoft.com/office/powerpoint/2010/main" val="2821056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30" y="1"/>
            <a:ext cx="10515600" cy="712694"/>
          </a:xfrm>
        </p:spPr>
        <p:txBody>
          <a:bodyPr>
            <a:noAutofit/>
          </a:bodyPr>
          <a:lstStyle/>
          <a:p>
            <a:pPr algn="ctr"/>
            <a:r>
              <a:rPr lang="en-IN" sz="3600" dirty="0" err="1" smtClean="0">
                <a:solidFill>
                  <a:srgbClr val="002060"/>
                </a:solidFill>
                <a:latin typeface="Arial" panose="020B0604020202020204" pitchFamily="34" charset="0"/>
                <a:cs typeface="Arial" panose="020B0604020202020204" pitchFamily="34" charset="0"/>
              </a:rPr>
              <a:t>Sizeof</a:t>
            </a:r>
            <a:r>
              <a:rPr lang="en-IN" sz="3600" dirty="0" smtClean="0">
                <a:solidFill>
                  <a:srgbClr val="002060"/>
                </a:solidFill>
                <a:latin typeface="Arial" panose="020B0604020202020204" pitchFamily="34" charset="0"/>
                <a:cs typeface="Arial" panose="020B0604020202020204" pitchFamily="34" charset="0"/>
              </a:rPr>
              <a:t> Operator</a:t>
            </a:r>
            <a:endParaRPr lang="en-IN"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12695"/>
            <a:ext cx="11860306" cy="6037729"/>
          </a:xfrm>
        </p:spPr>
        <p:txBody>
          <a:bodyPr>
            <a:noAutofit/>
          </a:bodyPr>
          <a:lstStyle/>
          <a:p>
            <a:pPr algn="just">
              <a:lnSpc>
                <a:spcPct val="160000"/>
              </a:lnSpc>
            </a:pPr>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sizeof</a:t>
            </a:r>
            <a:r>
              <a:rPr lang="en-US" sz="1800" dirty="0">
                <a:latin typeface="Arial" panose="020B0604020202020204" pitchFamily="34" charset="0"/>
                <a:cs typeface="Arial" panose="020B0604020202020204" pitchFamily="34" charset="0"/>
              </a:rPr>
              <a:t> is a compile time operator and, when used with an operand, it returns the number of bytes the operand occupies.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Examples</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m </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sizeof</a:t>
            </a:r>
            <a:r>
              <a:rPr lang="en-US" sz="1800" dirty="0">
                <a:latin typeface="Arial" panose="020B0604020202020204" pitchFamily="34" charset="0"/>
                <a:cs typeface="Arial" panose="020B0604020202020204" pitchFamily="34" charset="0"/>
              </a:rPr>
              <a:t> (sum);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n </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sizeof</a:t>
            </a:r>
            <a:r>
              <a:rPr lang="en-US" sz="1800" dirty="0">
                <a:latin typeface="Arial" panose="020B0604020202020204" pitchFamily="34" charset="0"/>
                <a:cs typeface="Arial" panose="020B0604020202020204" pitchFamily="34" charset="0"/>
              </a:rPr>
              <a:t> (long </a:t>
            </a:r>
            <a:r>
              <a:rPr lang="en-US" sz="1800" dirty="0" err="1">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a:t>
            </a:r>
          </a:p>
          <a:p>
            <a:pPr algn="just">
              <a:lnSpc>
                <a:spcPct val="160000"/>
              </a:lnSpc>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k = </a:t>
            </a:r>
            <a:r>
              <a:rPr lang="en-US" sz="1800" dirty="0" err="1">
                <a:latin typeface="Arial" panose="020B0604020202020204" pitchFamily="34" charset="0"/>
                <a:cs typeface="Arial" panose="020B0604020202020204" pitchFamily="34" charset="0"/>
              </a:rPr>
              <a:t>sizeof</a:t>
            </a:r>
            <a:r>
              <a:rPr lang="en-US" sz="1800" dirty="0">
                <a:latin typeface="Arial" panose="020B0604020202020204" pitchFamily="34" charset="0"/>
                <a:cs typeface="Arial" panose="020B0604020202020204" pitchFamily="34" charset="0"/>
              </a:rPr>
              <a:t> (235L);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sizeof</a:t>
            </a:r>
            <a:r>
              <a:rPr lang="en-US" sz="1800" dirty="0">
                <a:latin typeface="Arial" panose="020B0604020202020204" pitchFamily="34" charset="0"/>
                <a:cs typeface="Arial" panose="020B0604020202020204" pitchFamily="34" charset="0"/>
              </a:rPr>
              <a:t> operator is normally used to determine the lengths of arrays and structures when their sizes are not known to the programmer. </a:t>
            </a:r>
            <a:endParaRPr lang="en-US" sz="1800" dirty="0" smtClean="0">
              <a:latin typeface="Arial" panose="020B0604020202020204" pitchFamily="34" charset="0"/>
              <a:cs typeface="Arial" panose="020B0604020202020204" pitchFamily="34" charset="0"/>
            </a:endParaRPr>
          </a:p>
          <a:p>
            <a:pPr algn="just">
              <a:lnSpc>
                <a:spcPct val="160000"/>
              </a:lnSpc>
            </a:pP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is also used to allocate memory space dynamically to variables during execution of a program.</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669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0929" y="0"/>
            <a:ext cx="9144000" cy="1882588"/>
          </a:xfrm>
        </p:spPr>
        <p:txBody>
          <a:bodyPr/>
          <a:lstStyle/>
          <a:p>
            <a:r>
              <a:rPr lang="en-US" dirty="0" smtClean="0"/>
              <a:t>Managing input and output operations</a:t>
            </a:r>
            <a:endParaRPr lang="en-IN" dirty="0"/>
          </a:p>
        </p:txBody>
      </p:sp>
      <p:sp>
        <p:nvSpPr>
          <p:cNvPr id="5" name="Subtitle 4"/>
          <p:cNvSpPr>
            <a:spLocks noGrp="1"/>
          </p:cNvSpPr>
          <p:nvPr>
            <p:ph type="subTitle" idx="1"/>
          </p:nvPr>
        </p:nvSpPr>
        <p:spPr>
          <a:xfrm>
            <a:off x="363071" y="1882588"/>
            <a:ext cx="10304929" cy="4208930"/>
          </a:xfrm>
        </p:spPr>
        <p:txBody>
          <a:bodyPr/>
          <a:lstStyle/>
          <a:p>
            <a:pPr algn="l"/>
            <a:r>
              <a:rPr lang="en-US" dirty="0" smtClean="0"/>
              <a:t>Agenda</a:t>
            </a:r>
            <a:endParaRPr lang="en-IN" dirty="0"/>
          </a:p>
        </p:txBody>
      </p:sp>
      <p:graphicFrame>
        <p:nvGraphicFramePr>
          <p:cNvPr id="6" name="Diagram 5"/>
          <p:cNvGraphicFramePr/>
          <p:nvPr>
            <p:extLst>
              <p:ext uri="{D42A27DB-BD31-4B8C-83A1-F6EECF244321}">
                <p14:modId xmlns:p14="http://schemas.microsoft.com/office/powerpoint/2010/main" val="977792957"/>
              </p:ext>
            </p:extLst>
          </p:nvPr>
        </p:nvGraphicFramePr>
        <p:xfrm>
          <a:off x="340660" y="2218765"/>
          <a:ext cx="8999071" cy="4000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4882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04768"/>
          </a:xfrm>
        </p:spPr>
        <p:txBody>
          <a:bodyPr>
            <a:normAutofit fontScale="90000"/>
          </a:bodyPr>
          <a:lstStyle/>
          <a:p>
            <a:pPr algn="ctr"/>
            <a:r>
              <a:rPr lang="en-US" sz="3600" dirty="0">
                <a:solidFill>
                  <a:srgbClr val="002060"/>
                </a:solidFill>
                <a:latin typeface="Arial" panose="020B0604020202020204" pitchFamily="34" charset="0"/>
                <a:cs typeface="Arial" panose="020B0604020202020204" pitchFamily="34" charset="0"/>
              </a:rPr>
              <a:t>Reading a Character</a:t>
            </a:r>
            <a:r>
              <a:rPr lang="en-IN" sz="3600" dirty="0">
                <a:solidFill>
                  <a:srgbClr val="002060"/>
                </a:solidFill>
                <a:latin typeface="Arial" panose="020B0604020202020204" pitchFamily="34" charset="0"/>
                <a:cs typeface="Arial" panose="020B0604020202020204" pitchFamily="34" charset="0"/>
              </a:rPr>
              <a:t/>
            </a:r>
            <a:br>
              <a:rPr lang="en-IN" sz="3600" dirty="0">
                <a:solidFill>
                  <a:srgbClr val="002060"/>
                </a:solidFill>
                <a:latin typeface="Arial" panose="020B0604020202020204" pitchFamily="34" charset="0"/>
                <a:cs typeface="Arial" panose="020B0604020202020204" pitchFamily="34" charset="0"/>
              </a:rPr>
            </a:br>
            <a:endParaRPr lang="en-IN" sz="3600" dirty="0">
              <a:solidFill>
                <a:srgbClr val="002060"/>
              </a:solidFill>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a:xfrm>
            <a:off x="838200" y="1559858"/>
            <a:ext cx="5181600" cy="4988859"/>
          </a:xfrm>
        </p:spPr>
        <p:txBody>
          <a:bodyPr>
            <a:noAutofit/>
          </a:bodyPr>
          <a:lstStyle/>
          <a:p>
            <a:pPr algn="just">
              <a:lnSpc>
                <a:spcPct val="170000"/>
              </a:lnSpc>
            </a:pPr>
            <a:r>
              <a:rPr lang="en-US" sz="1800" dirty="0">
                <a:latin typeface="Arial" panose="020B0604020202020204" pitchFamily="34" charset="0"/>
                <a:cs typeface="Arial" panose="020B0604020202020204" pitchFamily="34" charset="0"/>
              </a:rPr>
              <a:t>Reading a </a:t>
            </a:r>
            <a:r>
              <a:rPr lang="en-US" sz="1800" dirty="0">
                <a:solidFill>
                  <a:srgbClr val="FF33CC"/>
                </a:solidFill>
                <a:latin typeface="Arial" panose="020B0604020202020204" pitchFamily="34" charset="0"/>
                <a:cs typeface="Arial" panose="020B0604020202020204" pitchFamily="34" charset="0"/>
              </a:rPr>
              <a:t>single character </a:t>
            </a:r>
            <a:r>
              <a:rPr lang="en-US" sz="1800" dirty="0">
                <a:latin typeface="Arial" panose="020B0604020202020204" pitchFamily="34" charset="0"/>
                <a:cs typeface="Arial" panose="020B0604020202020204" pitchFamily="34" charset="0"/>
              </a:rPr>
              <a:t>can be done by using the function </a:t>
            </a:r>
            <a:r>
              <a:rPr lang="en-US" sz="1800" dirty="0" err="1">
                <a:latin typeface="Arial" panose="020B0604020202020204" pitchFamily="34" charset="0"/>
                <a:cs typeface="Arial" panose="020B0604020202020204" pitchFamily="34" charset="0"/>
              </a:rPr>
              <a:t>getchar</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just">
              <a:lnSpc>
                <a:spcPct val="170000"/>
              </a:lnSpc>
            </a:pPr>
            <a:r>
              <a:rPr lang="en-IN" sz="1800" b="1" dirty="0" smtClean="0">
                <a:latin typeface="Arial" panose="020B0604020202020204" pitchFamily="34" charset="0"/>
                <a:cs typeface="Arial" panose="020B0604020202020204" pitchFamily="34" charset="0"/>
              </a:rPr>
              <a:t>Syntax</a:t>
            </a:r>
            <a:endParaRPr lang="en-IN" sz="1800" b="1" dirty="0">
              <a:latin typeface="Arial" panose="020B0604020202020204" pitchFamily="34" charset="0"/>
              <a:cs typeface="Arial" panose="020B0604020202020204" pitchFamily="34" charset="0"/>
            </a:endParaRPr>
          </a:p>
          <a:p>
            <a:pPr marL="0" indent="0" algn="just">
              <a:lnSpc>
                <a:spcPct val="170000"/>
              </a:lnSpc>
              <a:buNone/>
            </a:pPr>
            <a:r>
              <a:rPr lang="en-IN" sz="1800" dirty="0" err="1">
                <a:latin typeface="Arial" panose="020B0604020202020204" pitchFamily="34" charset="0"/>
                <a:cs typeface="Arial" panose="020B0604020202020204" pitchFamily="34" charset="0"/>
              </a:rPr>
              <a:t>variable_name</a:t>
            </a:r>
            <a:r>
              <a:rPr lang="en-IN" sz="1800" dirty="0">
                <a:latin typeface="Arial" panose="020B0604020202020204" pitchFamily="34" charset="0"/>
                <a:cs typeface="Arial" panose="020B0604020202020204" pitchFamily="34" charset="0"/>
              </a:rPr>
              <a:t> = </a:t>
            </a:r>
            <a:r>
              <a:rPr lang="en-IN" sz="1800" dirty="0" err="1">
                <a:latin typeface="Arial" panose="020B0604020202020204" pitchFamily="34" charset="0"/>
                <a:cs typeface="Arial" panose="020B0604020202020204" pitchFamily="34" charset="0"/>
              </a:rPr>
              <a:t>getchar</a:t>
            </a:r>
            <a:r>
              <a:rPr lang="en-IN" sz="1800" dirty="0">
                <a:latin typeface="Arial" panose="020B0604020202020204" pitchFamily="34" charset="0"/>
                <a:cs typeface="Arial" panose="020B0604020202020204" pitchFamily="34" charset="0"/>
              </a:rPr>
              <a:t>( );</a:t>
            </a:r>
          </a:p>
          <a:p>
            <a:pPr marL="0" indent="0" algn="just">
              <a:lnSpc>
                <a:spcPct val="170000"/>
              </a:lnSpc>
              <a:buNone/>
            </a:pPr>
            <a:r>
              <a:rPr lang="en-US" sz="1800" b="1" dirty="0">
                <a:latin typeface="Arial" panose="020B0604020202020204" pitchFamily="34" charset="0"/>
                <a:cs typeface="Arial" panose="020B0604020202020204" pitchFamily="34" charset="0"/>
              </a:rPr>
              <a:t>Example:</a:t>
            </a:r>
          </a:p>
          <a:p>
            <a:pPr marL="0" indent="0" algn="just">
              <a:lnSpc>
                <a:spcPct val="170000"/>
              </a:lnSpc>
              <a:buNone/>
            </a:pPr>
            <a:r>
              <a:rPr lang="en-IN" sz="1800" dirty="0">
                <a:latin typeface="Arial" panose="020B0604020202020204" pitchFamily="34" charset="0"/>
                <a:cs typeface="Arial" panose="020B0604020202020204" pitchFamily="34" charset="0"/>
              </a:rPr>
              <a:t>char name; </a:t>
            </a:r>
          </a:p>
          <a:p>
            <a:pPr marL="0" indent="0" algn="just">
              <a:lnSpc>
                <a:spcPct val="170000"/>
              </a:lnSpc>
              <a:buNone/>
            </a:pPr>
            <a:r>
              <a:rPr lang="en-IN" sz="1800" dirty="0">
                <a:latin typeface="Arial" panose="020B0604020202020204" pitchFamily="34" charset="0"/>
                <a:cs typeface="Arial" panose="020B0604020202020204" pitchFamily="34" charset="0"/>
              </a:rPr>
              <a:t>name = </a:t>
            </a:r>
            <a:r>
              <a:rPr lang="en-IN" sz="1800" dirty="0" err="1">
                <a:latin typeface="Arial" panose="020B0604020202020204" pitchFamily="34" charset="0"/>
                <a:cs typeface="Arial" panose="020B0604020202020204" pitchFamily="34" charset="0"/>
              </a:rPr>
              <a:t>getchar</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Content Placeholder 5"/>
          <p:cNvSpPr>
            <a:spLocks noGrp="1"/>
          </p:cNvSpPr>
          <p:nvPr>
            <p:ph sz="half" idx="2"/>
          </p:nvPr>
        </p:nvSpPr>
        <p:spPr>
          <a:xfrm>
            <a:off x="6172200" y="1425388"/>
            <a:ext cx="5593976" cy="5432612"/>
          </a:xfrm>
        </p:spPr>
        <p:txBody>
          <a:bodyPr>
            <a:normAutofit/>
          </a:bodyPr>
          <a:lstStyle/>
          <a:p>
            <a:pPr marL="0" indent="0">
              <a:buNone/>
            </a:pPr>
            <a:r>
              <a:rPr lang="en-US" sz="1800" dirty="0" smtClean="0"/>
              <a:t>Examples</a:t>
            </a:r>
            <a:endParaRPr lang="en-IN" sz="1800" dirty="0"/>
          </a:p>
        </p:txBody>
      </p:sp>
      <p:sp>
        <p:nvSpPr>
          <p:cNvPr id="9" name="Rectangle 8"/>
          <p:cNvSpPr/>
          <p:nvPr/>
        </p:nvSpPr>
        <p:spPr>
          <a:xfrm>
            <a:off x="6736976" y="1976717"/>
            <a:ext cx="4616824"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Do you want to continue the transaction?</a:t>
            </a:r>
          </a:p>
          <a:p>
            <a:pPr algn="ctr"/>
            <a:endParaRPr lang="en-US" sz="1100" dirty="0" smtClean="0">
              <a:solidFill>
                <a:srgbClr val="002060"/>
              </a:solidFill>
            </a:endParaRPr>
          </a:p>
          <a:p>
            <a:pPr algn="ctr"/>
            <a:r>
              <a:rPr lang="en-US" dirty="0" smtClean="0">
                <a:solidFill>
                  <a:srgbClr val="002060"/>
                </a:solidFill>
              </a:rPr>
              <a:t>Enter ‘Y’ for yes and ‘N’ for No</a:t>
            </a:r>
            <a:endParaRPr lang="en-IN" dirty="0">
              <a:solidFill>
                <a:srgbClr val="002060"/>
              </a:solidFill>
            </a:endParaRPr>
          </a:p>
        </p:txBody>
      </p:sp>
      <p:sp>
        <p:nvSpPr>
          <p:cNvPr id="10" name="Rectangle 9"/>
          <p:cNvSpPr/>
          <p:nvPr/>
        </p:nvSpPr>
        <p:spPr>
          <a:xfrm>
            <a:off x="6736976" y="3227294"/>
            <a:ext cx="4616824"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latin typeface="Arial" panose="020B0604020202020204" pitchFamily="34" charset="0"/>
                <a:cs typeface="Arial" panose="020B0604020202020204" pitchFamily="34" charset="0"/>
              </a:rPr>
              <a:t>Enter your gender</a:t>
            </a:r>
          </a:p>
          <a:p>
            <a:pPr algn="ctr"/>
            <a:endParaRPr lang="en-US" sz="1100" dirty="0" smtClean="0">
              <a:solidFill>
                <a:srgbClr val="002060"/>
              </a:solidFill>
            </a:endParaRPr>
          </a:p>
          <a:p>
            <a:pPr algn="ctr"/>
            <a:r>
              <a:rPr lang="en-US" dirty="0" smtClean="0">
                <a:solidFill>
                  <a:srgbClr val="002060"/>
                </a:solidFill>
              </a:rPr>
              <a:t>Enter ‘M’ for Male and ‘F’ for Female</a:t>
            </a:r>
            <a:endParaRPr lang="en-IN" dirty="0">
              <a:solidFill>
                <a:srgbClr val="002060"/>
              </a:solidFill>
            </a:endParaRPr>
          </a:p>
        </p:txBody>
      </p:sp>
    </p:spTree>
    <p:extLst>
      <p:ext uri="{BB962C8B-B14F-4D97-AF65-F5344CB8AC3E}">
        <p14:creationId xmlns:p14="http://schemas.microsoft.com/office/powerpoint/2010/main" val="32055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87506"/>
          </a:xfrm>
        </p:spPr>
        <p:txBody>
          <a:bodyPr/>
          <a:lstStyle/>
          <a:p>
            <a:pPr algn="ctr"/>
            <a:r>
              <a:rPr lang="en-US" dirty="0">
                <a:solidFill>
                  <a:srgbClr val="002060"/>
                </a:solidFill>
                <a:latin typeface="Arial" panose="020B0604020202020204" pitchFamily="34" charset="0"/>
                <a:cs typeface="Arial" panose="020B0604020202020204" pitchFamily="34" charset="0"/>
              </a:rPr>
              <a:t>Reading a Character</a:t>
            </a:r>
            <a:endParaRPr lang="en-IN" dirty="0"/>
          </a:p>
        </p:txBody>
      </p:sp>
      <p:sp>
        <p:nvSpPr>
          <p:cNvPr id="3" name="Content Placeholder 2"/>
          <p:cNvSpPr>
            <a:spLocks noGrp="1"/>
          </p:cNvSpPr>
          <p:nvPr>
            <p:ph sz="half" idx="1"/>
          </p:nvPr>
        </p:nvSpPr>
        <p:spPr>
          <a:xfrm>
            <a:off x="228600" y="1156447"/>
            <a:ext cx="4881282" cy="5020516"/>
          </a:xfrm>
        </p:spPr>
        <p:txBody>
          <a:bodyPr>
            <a:normAutofit fontScale="55000" lnSpcReduction="20000"/>
          </a:bodyPr>
          <a:lstStyle/>
          <a:p>
            <a:pPr marL="0" indent="0">
              <a:buNone/>
            </a:pPr>
            <a:r>
              <a:rPr lang="en-US" b="1" dirty="0" smtClean="0"/>
              <a:t>Program</a:t>
            </a:r>
          </a:p>
          <a:p>
            <a:pPr marL="0" indent="0" algn="just">
              <a:lnSpc>
                <a:spcPct val="120000"/>
              </a:lnSpc>
              <a:buNone/>
            </a:pPr>
            <a:r>
              <a:rPr lang="en-US" dirty="0">
                <a:latin typeface="Arial" panose="020B0604020202020204" pitchFamily="34" charset="0"/>
                <a:cs typeface="Arial" panose="020B0604020202020204" pitchFamily="34" charset="0"/>
              </a:rPr>
              <a:t>#include &lt;</a:t>
            </a:r>
            <a:r>
              <a:rPr lang="en-US" dirty="0" err="1">
                <a:latin typeface="Arial" panose="020B0604020202020204" pitchFamily="34" charset="0"/>
                <a:cs typeface="Arial" panose="020B0604020202020204" pitchFamily="34" charset="0"/>
              </a:rPr>
              <a:t>stdio.h</a:t>
            </a:r>
            <a:r>
              <a:rPr lang="en-US" dirty="0">
                <a:latin typeface="Arial" panose="020B0604020202020204" pitchFamily="34" charset="0"/>
                <a:cs typeface="Arial" panose="020B0604020202020204" pitchFamily="34" charset="0"/>
              </a:rPr>
              <a:t>&gt;</a:t>
            </a:r>
          </a:p>
          <a:p>
            <a:pPr marL="0" indent="0" algn="just">
              <a:lnSpc>
                <a:spcPct val="120000"/>
              </a:lnSpc>
              <a:buNone/>
            </a:pPr>
            <a:r>
              <a:rPr lang="en-US" dirty="0">
                <a:latin typeface="Arial" panose="020B0604020202020204" pitchFamily="34" charset="0"/>
                <a:cs typeface="Arial" panose="020B0604020202020204" pitchFamily="34" charset="0"/>
              </a:rPr>
              <a:t> main()</a:t>
            </a:r>
          </a:p>
          <a:p>
            <a:pPr marL="0" indent="0" algn="just">
              <a:lnSpc>
                <a:spcPct val="120000"/>
              </a:lnSpc>
              <a:buNone/>
            </a:pPr>
            <a:r>
              <a:rPr lang="en-US" dirty="0">
                <a:latin typeface="Arial" panose="020B0604020202020204" pitchFamily="34" charset="0"/>
                <a:cs typeface="Arial" panose="020B0604020202020204" pitchFamily="34" charset="0"/>
              </a:rPr>
              <a:t> {</a:t>
            </a:r>
          </a:p>
          <a:p>
            <a:pPr marL="0" indent="0" algn="just">
              <a:lnSpc>
                <a:spcPct val="120000"/>
              </a:lnSpc>
              <a:buNone/>
            </a:pPr>
            <a:r>
              <a:rPr lang="en-US" dirty="0">
                <a:latin typeface="Arial" panose="020B0604020202020204" pitchFamily="34" charset="0"/>
                <a:cs typeface="Arial" panose="020B0604020202020204" pitchFamily="34" charset="0"/>
              </a:rPr>
              <a:t> char answer;</a:t>
            </a:r>
          </a:p>
          <a:p>
            <a:pPr marL="0" indent="0" algn="just">
              <a:lnSpc>
                <a:spcPct val="120000"/>
              </a:lnSpc>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smtClean="0">
                <a:latin typeface="Arial" panose="020B0604020202020204" pitchFamily="34" charset="0"/>
                <a:cs typeface="Arial" panose="020B0604020202020204" pitchFamily="34" charset="0"/>
              </a:rPr>
              <a:t>(“ Do you want to continue the transaction?\</a:t>
            </a:r>
            <a:r>
              <a:rPr lang="en-US" dirty="0">
                <a:latin typeface="Arial" panose="020B0604020202020204" pitchFamily="34" charset="0"/>
                <a:cs typeface="Arial" panose="020B0604020202020204" pitchFamily="34" charset="0"/>
              </a:rPr>
              <a:t>n”);</a:t>
            </a:r>
          </a:p>
          <a:p>
            <a:pPr marL="0" indent="0" algn="just">
              <a:lnSpc>
                <a:spcPct val="120000"/>
              </a:lnSpc>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(“Type Y for YES and N for NO: “);</a:t>
            </a:r>
          </a:p>
          <a:p>
            <a:pPr marL="0" indent="0" algn="just">
              <a:lnSpc>
                <a:spcPct val="120000"/>
              </a:lnSpc>
              <a:buNone/>
            </a:pPr>
            <a:r>
              <a:rPr lang="en-US" dirty="0">
                <a:latin typeface="Arial" panose="020B0604020202020204" pitchFamily="34" charset="0"/>
                <a:cs typeface="Arial" panose="020B0604020202020204" pitchFamily="34" charset="0"/>
              </a:rPr>
              <a:t> answer = </a:t>
            </a:r>
            <a:r>
              <a:rPr lang="en-US" dirty="0" err="1">
                <a:latin typeface="Arial" panose="020B0604020202020204" pitchFamily="34" charset="0"/>
                <a:cs typeface="Arial" panose="020B0604020202020204" pitchFamily="34" charset="0"/>
              </a:rPr>
              <a:t>getchar</a:t>
            </a:r>
            <a:r>
              <a:rPr lang="en-US" dirty="0">
                <a:latin typeface="Arial" panose="020B0604020202020204" pitchFamily="34" charset="0"/>
                <a:cs typeface="Arial" panose="020B0604020202020204" pitchFamily="34" charset="0"/>
              </a:rPr>
              <a:t>(); </a:t>
            </a:r>
            <a:r>
              <a:rPr lang="en-US" dirty="0">
                <a:solidFill>
                  <a:srgbClr val="CC66FF"/>
                </a:solidFill>
                <a:latin typeface="Arial" panose="020B0604020202020204" pitchFamily="34" charset="0"/>
                <a:cs typeface="Arial" panose="020B0604020202020204" pitchFamily="34" charset="0"/>
              </a:rPr>
              <a:t>// Reading a character.</a:t>
            </a:r>
          </a:p>
          <a:p>
            <a:pPr marL="0" indent="0" algn="just">
              <a:lnSpc>
                <a:spcPct val="120000"/>
              </a:lnSpc>
              <a:buNone/>
            </a:pPr>
            <a:r>
              <a:rPr lang="en-US" dirty="0">
                <a:latin typeface="Arial" panose="020B0604020202020204" pitchFamily="34" charset="0"/>
                <a:cs typeface="Arial" panose="020B0604020202020204" pitchFamily="34" charset="0"/>
              </a:rPr>
              <a:t> if(answer == ‘Y’ || answer == ‘y’)</a:t>
            </a:r>
          </a:p>
          <a:p>
            <a:pPr marL="0" indent="0" algn="just">
              <a:lnSpc>
                <a:spcPct val="120000"/>
              </a:lnSpc>
              <a:buNone/>
            </a:pP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n\</a:t>
            </a:r>
            <a:r>
              <a:rPr lang="en-US" dirty="0" err="1" smtClean="0">
                <a:latin typeface="Arial" panose="020B0604020202020204" pitchFamily="34" charset="0"/>
                <a:cs typeface="Arial" panose="020B0604020202020204" pitchFamily="34" charset="0"/>
              </a:rPr>
              <a:t>nEnter</a:t>
            </a:r>
            <a:r>
              <a:rPr lang="en-US" dirty="0" smtClean="0">
                <a:latin typeface="Arial" panose="020B0604020202020204" pitchFamily="34" charset="0"/>
                <a:cs typeface="Arial" panose="020B0604020202020204" pitchFamily="34" charset="0"/>
              </a:rPr>
              <a:t> your PIN \n</a:t>
            </a:r>
            <a:r>
              <a:rPr lang="en-US" dirty="0">
                <a:latin typeface="Arial" panose="020B0604020202020204" pitchFamily="34" charset="0"/>
                <a:cs typeface="Arial" panose="020B0604020202020204" pitchFamily="34" charset="0"/>
              </a:rPr>
              <a:t>”);</a:t>
            </a:r>
          </a:p>
          <a:p>
            <a:pPr marL="0" indent="0" algn="just">
              <a:lnSpc>
                <a:spcPct val="120000"/>
              </a:lnSpc>
              <a:buNone/>
            </a:pPr>
            <a:r>
              <a:rPr lang="en-US" dirty="0">
                <a:latin typeface="Arial" panose="020B0604020202020204" pitchFamily="34" charset="0"/>
                <a:cs typeface="Arial" panose="020B0604020202020204" pitchFamily="34" charset="0"/>
              </a:rPr>
              <a:t> else</a:t>
            </a:r>
          </a:p>
          <a:p>
            <a:pPr marL="0" indent="0" algn="just">
              <a:lnSpc>
                <a:spcPct val="120000"/>
              </a:lnSpc>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n\n\n Exit ”);</a:t>
            </a:r>
            <a:endParaRPr lang="en-US" dirty="0">
              <a:latin typeface="Arial" panose="020B0604020202020204" pitchFamily="34" charset="0"/>
              <a:cs typeface="Arial" panose="020B0604020202020204" pitchFamily="34" charset="0"/>
            </a:endParaRPr>
          </a:p>
          <a:p>
            <a:pPr marL="0" indent="0" algn="just">
              <a:lnSpc>
                <a:spcPct val="120000"/>
              </a:lnSpc>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
        <p:nvSpPr>
          <p:cNvPr id="4" name="Content Placeholder 3"/>
          <p:cNvSpPr>
            <a:spLocks noGrp="1"/>
          </p:cNvSpPr>
          <p:nvPr>
            <p:ph sz="half" idx="2"/>
          </p:nvPr>
        </p:nvSpPr>
        <p:spPr>
          <a:xfrm>
            <a:off x="5728447" y="887507"/>
            <a:ext cx="5625353" cy="5289456"/>
          </a:xfrm>
        </p:spPr>
        <p:txBody>
          <a:bodyPr>
            <a:normAutofit fontScale="55000" lnSpcReduction="20000"/>
          </a:bodyPr>
          <a:lstStyle/>
          <a:p>
            <a:r>
              <a:rPr lang="en-US" b="1" dirty="0" smtClean="0"/>
              <a:t>OUTPUT</a:t>
            </a:r>
          </a:p>
          <a:p>
            <a:pPr marL="0" indent="0">
              <a:buNone/>
            </a:pPr>
            <a:r>
              <a:rPr lang="en-US" sz="3300" dirty="0">
                <a:latin typeface="Arial" panose="020B0604020202020204" pitchFamily="34" charset="0"/>
                <a:cs typeface="Arial" panose="020B0604020202020204" pitchFamily="34" charset="0"/>
              </a:rPr>
              <a:t>Do </a:t>
            </a:r>
            <a:r>
              <a:rPr lang="en-US" sz="3300" dirty="0" smtClean="0">
                <a:latin typeface="Arial" panose="020B0604020202020204" pitchFamily="34" charset="0"/>
                <a:cs typeface="Arial" panose="020B0604020202020204" pitchFamily="34" charset="0"/>
              </a:rPr>
              <a:t>you </a:t>
            </a:r>
            <a:r>
              <a:rPr lang="en-US" sz="3300" dirty="0">
                <a:latin typeface="Arial" panose="020B0604020202020204" pitchFamily="34" charset="0"/>
                <a:cs typeface="Arial" panose="020B0604020202020204" pitchFamily="34" charset="0"/>
              </a:rPr>
              <a:t>want to continue the transaction</a:t>
            </a:r>
            <a:r>
              <a:rPr lang="en-US" sz="3300" dirty="0" smtClean="0">
                <a:latin typeface="Arial" panose="020B0604020202020204" pitchFamily="34" charset="0"/>
                <a:cs typeface="Arial" panose="020B0604020202020204" pitchFamily="34" charset="0"/>
              </a:rPr>
              <a:t>?</a:t>
            </a:r>
          </a:p>
          <a:p>
            <a:pPr marL="0" indent="0">
              <a:buNone/>
            </a:pPr>
            <a:r>
              <a:rPr lang="en-US" sz="3300" dirty="0">
                <a:latin typeface="Arial" panose="020B0604020202020204" pitchFamily="34" charset="0"/>
                <a:cs typeface="Arial" panose="020B0604020202020204" pitchFamily="34" charset="0"/>
              </a:rPr>
              <a:t>Type Y for YES and N for NO</a:t>
            </a:r>
            <a:r>
              <a:rPr lang="en-US" sz="3300" dirty="0" smtClean="0">
                <a:latin typeface="Arial" panose="020B0604020202020204" pitchFamily="34" charset="0"/>
                <a:cs typeface="Arial" panose="020B0604020202020204" pitchFamily="34" charset="0"/>
              </a:rPr>
              <a:t>:</a:t>
            </a:r>
          </a:p>
          <a:p>
            <a:pPr marL="0" indent="0">
              <a:buNone/>
            </a:pPr>
            <a:r>
              <a:rPr lang="en-US" sz="3300" dirty="0" smtClean="0">
                <a:latin typeface="Arial" panose="020B0604020202020204" pitchFamily="34" charset="0"/>
                <a:cs typeface="Arial" panose="020B0604020202020204" pitchFamily="34" charset="0"/>
              </a:rPr>
              <a:t>Y</a:t>
            </a:r>
          </a:p>
          <a:p>
            <a:pPr marL="0" indent="0">
              <a:buNone/>
            </a:pPr>
            <a:r>
              <a:rPr lang="en-US" sz="3300" dirty="0" smtClean="0">
                <a:latin typeface="Arial" panose="020B0604020202020204" pitchFamily="34" charset="0"/>
                <a:cs typeface="Arial" panose="020B0604020202020204" pitchFamily="34" charset="0"/>
              </a:rPr>
              <a:t>Enter </a:t>
            </a:r>
            <a:r>
              <a:rPr lang="en-US" sz="3300" dirty="0">
                <a:latin typeface="Arial" panose="020B0604020202020204" pitchFamily="34" charset="0"/>
                <a:cs typeface="Arial" panose="020B0604020202020204" pitchFamily="34" charset="0"/>
              </a:rPr>
              <a:t>your PIN</a:t>
            </a:r>
            <a:endParaRPr lang="en-US" sz="3300" dirty="0" smtClean="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11494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2"/>
            <a:ext cx="10515600" cy="828022"/>
          </a:xfrm>
        </p:spPr>
        <p:txBody>
          <a:bodyPr/>
          <a:lstStyle/>
          <a:p>
            <a:pPr algn="ctr"/>
            <a:r>
              <a:rPr lang="en-US" dirty="0">
                <a:solidFill>
                  <a:srgbClr val="002060"/>
                </a:solidFill>
                <a:latin typeface="Arial" panose="020B0604020202020204" pitchFamily="34" charset="0"/>
                <a:cs typeface="Arial" panose="020B0604020202020204" pitchFamily="34" charset="0"/>
              </a:rPr>
              <a:t>Reading a Character</a:t>
            </a:r>
            <a:endParaRPr lang="en-IN" dirty="0"/>
          </a:p>
        </p:txBody>
      </p:sp>
      <p:sp>
        <p:nvSpPr>
          <p:cNvPr id="3" name="Content Placeholder 2"/>
          <p:cNvSpPr>
            <a:spLocks noGrp="1"/>
          </p:cNvSpPr>
          <p:nvPr>
            <p:ph sz="half" idx="1"/>
          </p:nvPr>
        </p:nvSpPr>
        <p:spPr>
          <a:xfrm>
            <a:off x="389965" y="900954"/>
            <a:ext cx="5629835" cy="5862917"/>
          </a:xfrm>
        </p:spPr>
        <p:txBody>
          <a:bodyPr>
            <a:normAutofit fontScale="70000" lnSpcReduction="20000"/>
          </a:bodyPr>
          <a:lstStyle/>
          <a:p>
            <a:pPr marL="0" indent="0">
              <a:buNone/>
            </a:pPr>
            <a:r>
              <a:rPr lang="en-US" b="1" dirty="0" smtClean="0"/>
              <a:t>//Program to test character (</a:t>
            </a:r>
            <a:r>
              <a:rPr lang="en-US" b="1" dirty="0" err="1" smtClean="0"/>
              <a:t>number,alphabet,symbol</a:t>
            </a:r>
            <a:r>
              <a:rPr lang="en-US" b="1" dirty="0" smtClean="0"/>
              <a:t>)type</a:t>
            </a:r>
          </a:p>
          <a:p>
            <a:pPr marL="0" indent="0">
              <a:buNone/>
            </a:pPr>
            <a:r>
              <a:rPr lang="en-US" dirty="0" smtClean="0"/>
              <a:t>#include </a:t>
            </a:r>
            <a:r>
              <a:rPr lang="en-US" dirty="0"/>
              <a:t>&lt;</a:t>
            </a:r>
            <a:r>
              <a:rPr lang="en-US" dirty="0" err="1"/>
              <a:t>stdio.h</a:t>
            </a:r>
            <a:r>
              <a:rPr lang="en-US" dirty="0"/>
              <a:t>&gt;</a:t>
            </a:r>
          </a:p>
          <a:p>
            <a:pPr marL="0" indent="0">
              <a:buNone/>
            </a:pPr>
            <a:r>
              <a:rPr lang="en-US" dirty="0" smtClean="0"/>
              <a:t>#</a:t>
            </a:r>
            <a:r>
              <a:rPr lang="en-US" dirty="0"/>
              <a:t>include &lt;</a:t>
            </a:r>
            <a:r>
              <a:rPr lang="en-US" dirty="0" err="1"/>
              <a:t>ctype.h</a:t>
            </a:r>
            <a:r>
              <a:rPr lang="en-US" dirty="0"/>
              <a:t>&gt;</a:t>
            </a:r>
          </a:p>
          <a:p>
            <a:pPr marL="0" indent="0">
              <a:buNone/>
            </a:pPr>
            <a:r>
              <a:rPr lang="en-US" dirty="0"/>
              <a:t> main()</a:t>
            </a:r>
          </a:p>
          <a:p>
            <a:pPr marL="0" indent="0">
              <a:buNone/>
            </a:pPr>
            <a:r>
              <a:rPr lang="en-US" dirty="0"/>
              <a:t> {</a:t>
            </a:r>
          </a:p>
          <a:p>
            <a:pPr marL="0" indent="0">
              <a:buNone/>
            </a:pPr>
            <a:r>
              <a:rPr lang="en-US" dirty="0"/>
              <a:t> </a:t>
            </a:r>
            <a:r>
              <a:rPr lang="en-US" dirty="0" smtClean="0"/>
              <a:t>  char </a:t>
            </a:r>
            <a:r>
              <a:rPr lang="en-US" dirty="0"/>
              <a:t>character;</a:t>
            </a:r>
          </a:p>
          <a:p>
            <a:pPr marL="0" indent="0">
              <a:buNone/>
            </a:pPr>
            <a:r>
              <a:rPr lang="en-US" dirty="0"/>
              <a:t> </a:t>
            </a:r>
            <a:r>
              <a:rPr lang="en-US" dirty="0" smtClean="0"/>
              <a:t>  </a:t>
            </a:r>
            <a:r>
              <a:rPr lang="en-US" dirty="0" err="1" smtClean="0"/>
              <a:t>printf</a:t>
            </a:r>
            <a:r>
              <a:rPr lang="en-US" dirty="0"/>
              <a:t>(“Press any key\n”);</a:t>
            </a:r>
          </a:p>
          <a:p>
            <a:pPr marL="0" indent="0">
              <a:buNone/>
            </a:pPr>
            <a:r>
              <a:rPr lang="en-US" dirty="0"/>
              <a:t> </a:t>
            </a:r>
            <a:r>
              <a:rPr lang="en-US" dirty="0" smtClean="0"/>
              <a:t>  character </a:t>
            </a:r>
            <a:r>
              <a:rPr lang="en-US" dirty="0"/>
              <a:t>= </a:t>
            </a:r>
            <a:r>
              <a:rPr lang="en-US" dirty="0" err="1"/>
              <a:t>getchar</a:t>
            </a:r>
            <a:r>
              <a:rPr lang="en-US" dirty="0"/>
              <a:t>();</a:t>
            </a:r>
          </a:p>
          <a:p>
            <a:pPr marL="0" indent="0">
              <a:buNone/>
            </a:pPr>
            <a:r>
              <a:rPr lang="en-US" dirty="0" smtClean="0"/>
              <a:t>   if </a:t>
            </a:r>
            <a:r>
              <a:rPr lang="en-US" dirty="0"/>
              <a:t>(</a:t>
            </a:r>
            <a:r>
              <a:rPr lang="en-US" dirty="0" err="1"/>
              <a:t>isalpha</a:t>
            </a:r>
            <a:r>
              <a:rPr lang="en-US" dirty="0"/>
              <a:t>(character) &gt; 0</a:t>
            </a:r>
            <a:r>
              <a:rPr lang="en-US" dirty="0" smtClean="0"/>
              <a:t>) </a:t>
            </a:r>
            <a:r>
              <a:rPr lang="en-US" dirty="0" smtClean="0">
                <a:solidFill>
                  <a:srgbClr val="CC66FF"/>
                </a:solidFill>
              </a:rPr>
              <a:t>// </a:t>
            </a:r>
            <a:r>
              <a:rPr lang="en-US" dirty="0">
                <a:solidFill>
                  <a:srgbClr val="CC66FF"/>
                </a:solidFill>
              </a:rPr>
              <a:t>Test for letter </a:t>
            </a:r>
          </a:p>
          <a:p>
            <a:pPr marL="0" indent="0">
              <a:buNone/>
            </a:pPr>
            <a:r>
              <a:rPr lang="en-US" dirty="0" smtClean="0"/>
              <a:t>            </a:t>
            </a:r>
            <a:r>
              <a:rPr lang="en-US" dirty="0" err="1" smtClean="0"/>
              <a:t>printf</a:t>
            </a:r>
            <a:r>
              <a:rPr lang="en-US" dirty="0"/>
              <a:t>(“The character is a letter.”);</a:t>
            </a:r>
          </a:p>
          <a:p>
            <a:pPr marL="0" indent="0">
              <a:buNone/>
            </a:pPr>
            <a:r>
              <a:rPr lang="en-US" dirty="0"/>
              <a:t> </a:t>
            </a:r>
            <a:r>
              <a:rPr lang="en-US" dirty="0" smtClean="0"/>
              <a:t>  else</a:t>
            </a:r>
            <a:endParaRPr lang="en-US" dirty="0"/>
          </a:p>
          <a:p>
            <a:pPr marL="0" indent="0">
              <a:buNone/>
            </a:pPr>
            <a:r>
              <a:rPr lang="en-US" dirty="0"/>
              <a:t> </a:t>
            </a:r>
            <a:r>
              <a:rPr lang="en-US" dirty="0" smtClean="0"/>
              <a:t>  if </a:t>
            </a:r>
            <a:r>
              <a:rPr lang="en-US" dirty="0"/>
              <a:t>(</a:t>
            </a:r>
            <a:r>
              <a:rPr lang="en-US" dirty="0" err="1"/>
              <a:t>isdigit</a:t>
            </a:r>
            <a:r>
              <a:rPr lang="en-US" dirty="0"/>
              <a:t> (character) &gt; 0</a:t>
            </a:r>
            <a:r>
              <a:rPr lang="en-US" dirty="0" smtClean="0"/>
              <a:t>) </a:t>
            </a:r>
            <a:r>
              <a:rPr lang="en-US" dirty="0" smtClean="0">
                <a:solidFill>
                  <a:srgbClr val="CC66FF"/>
                </a:solidFill>
              </a:rPr>
              <a:t>// </a:t>
            </a:r>
            <a:r>
              <a:rPr lang="en-US" dirty="0">
                <a:solidFill>
                  <a:srgbClr val="CC66FF"/>
                </a:solidFill>
              </a:rPr>
              <a:t>Test for digit </a:t>
            </a:r>
          </a:p>
          <a:p>
            <a:pPr marL="0" indent="0">
              <a:buNone/>
            </a:pPr>
            <a:r>
              <a:rPr lang="en-US" dirty="0" smtClean="0"/>
              <a:t>            </a:t>
            </a:r>
            <a:r>
              <a:rPr lang="en-US" dirty="0" err="1"/>
              <a:t>printf</a:t>
            </a:r>
            <a:r>
              <a:rPr lang="en-US" dirty="0"/>
              <a:t>(“The character is a digit.”);</a:t>
            </a:r>
          </a:p>
          <a:p>
            <a:pPr marL="0" indent="0">
              <a:buNone/>
            </a:pPr>
            <a:r>
              <a:rPr lang="en-US" dirty="0"/>
              <a:t> </a:t>
            </a:r>
            <a:r>
              <a:rPr lang="en-US" dirty="0" smtClean="0"/>
              <a:t>   else</a:t>
            </a:r>
          </a:p>
          <a:p>
            <a:pPr marL="0" indent="0">
              <a:buNone/>
            </a:pPr>
            <a:r>
              <a:rPr lang="en-US" dirty="0" smtClean="0"/>
              <a:t>            </a:t>
            </a:r>
            <a:r>
              <a:rPr lang="en-US" dirty="0" err="1" smtClean="0"/>
              <a:t>printf</a:t>
            </a:r>
            <a:r>
              <a:rPr lang="en-US" dirty="0" smtClean="0"/>
              <a:t>(“The character is not alphanumeric.”);</a:t>
            </a:r>
          </a:p>
          <a:p>
            <a:pPr marL="0" indent="0">
              <a:buNone/>
            </a:pPr>
            <a:r>
              <a:rPr lang="en-US" dirty="0" smtClean="0"/>
              <a:t> </a:t>
            </a:r>
            <a:r>
              <a:rPr lang="en-US" dirty="0"/>
              <a:t>}</a:t>
            </a:r>
            <a:endParaRPr lang="en-IN" dirty="0"/>
          </a:p>
        </p:txBody>
      </p:sp>
      <p:sp>
        <p:nvSpPr>
          <p:cNvPr id="4" name="Content Placeholder 3"/>
          <p:cNvSpPr>
            <a:spLocks noGrp="1"/>
          </p:cNvSpPr>
          <p:nvPr>
            <p:ph sz="half" idx="2"/>
          </p:nvPr>
        </p:nvSpPr>
        <p:spPr>
          <a:xfrm>
            <a:off x="6172200" y="1075766"/>
            <a:ext cx="6015320" cy="5101198"/>
          </a:xfrm>
        </p:spPr>
        <p:txBody>
          <a:bodyPr>
            <a:normAutofit fontScale="70000" lnSpcReduction="20000"/>
          </a:bodyPr>
          <a:lstStyle/>
          <a:p>
            <a:pPr marL="0" indent="0">
              <a:buNone/>
            </a:pPr>
            <a:endParaRPr lang="en-US" dirty="0" smtClean="0"/>
          </a:p>
          <a:p>
            <a:pPr marL="0" indent="0">
              <a:buNone/>
            </a:pPr>
            <a:endParaRPr lang="en-US" dirty="0"/>
          </a:p>
          <a:p>
            <a:endParaRPr lang="en-IN" dirty="0"/>
          </a:p>
        </p:txBody>
      </p:sp>
      <p:sp>
        <p:nvSpPr>
          <p:cNvPr id="6" name="Rectangle 5"/>
          <p:cNvSpPr/>
          <p:nvPr/>
        </p:nvSpPr>
        <p:spPr>
          <a:xfrm>
            <a:off x="6378388" y="1075766"/>
            <a:ext cx="4616824"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When you enter mobile number</a:t>
            </a:r>
          </a:p>
          <a:p>
            <a:pPr algn="ctr"/>
            <a:r>
              <a:rPr lang="en-US" dirty="0" smtClean="0">
                <a:solidFill>
                  <a:srgbClr val="002060"/>
                </a:solidFill>
              </a:rPr>
              <a:t>Enter Only numbers</a:t>
            </a:r>
            <a:endParaRPr lang="en-IN" dirty="0">
              <a:solidFill>
                <a:srgbClr val="002060"/>
              </a:solidFill>
            </a:endParaRPr>
          </a:p>
        </p:txBody>
      </p:sp>
      <p:sp>
        <p:nvSpPr>
          <p:cNvPr id="7" name="Rectangle 6"/>
          <p:cNvSpPr/>
          <p:nvPr/>
        </p:nvSpPr>
        <p:spPr>
          <a:xfrm>
            <a:off x="6378388" y="2537153"/>
            <a:ext cx="4616824"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When you sign up in </a:t>
            </a:r>
            <a:r>
              <a:rPr lang="en-US" dirty="0" err="1" smtClean="0">
                <a:solidFill>
                  <a:srgbClr val="002060"/>
                </a:solidFill>
              </a:rPr>
              <a:t>gmail</a:t>
            </a:r>
            <a:endParaRPr lang="en-US" dirty="0" smtClean="0">
              <a:solidFill>
                <a:srgbClr val="002060"/>
              </a:solidFill>
            </a:endParaRPr>
          </a:p>
          <a:p>
            <a:pPr algn="ctr"/>
            <a:r>
              <a:rPr lang="en-US" dirty="0" smtClean="0">
                <a:solidFill>
                  <a:srgbClr val="002060"/>
                </a:solidFill>
              </a:rPr>
              <a:t>Your password should be a combination of number, symbol, alphabet</a:t>
            </a:r>
            <a:endParaRPr lang="en-IN" dirty="0">
              <a:solidFill>
                <a:srgbClr val="002060"/>
              </a:solidFill>
            </a:endParaRPr>
          </a:p>
        </p:txBody>
      </p:sp>
    </p:spTree>
    <p:extLst>
      <p:ext uri="{BB962C8B-B14F-4D97-AF65-F5344CB8AC3E}">
        <p14:creationId xmlns:p14="http://schemas.microsoft.com/office/powerpoint/2010/main" val="8867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solidFill>
                  <a:srgbClr val="00B0F0"/>
                </a:solidFill>
              </a:rPr>
              <a:t>Structure of a C program</a:t>
            </a:r>
            <a:endParaRPr lang="en-IN" dirty="0">
              <a:solidFill>
                <a:srgbClr val="00B0F0"/>
              </a:solidFill>
            </a:endParaRPr>
          </a:p>
        </p:txBody>
      </p:sp>
    </p:spTree>
    <p:extLst>
      <p:ext uri="{BB962C8B-B14F-4D97-AF65-F5344CB8AC3E}">
        <p14:creationId xmlns:p14="http://schemas.microsoft.com/office/powerpoint/2010/main" val="37022263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804769"/>
          </a:xfrm>
        </p:spPr>
        <p:txBody>
          <a:bodyPr>
            <a:normAutofit fontScale="90000"/>
          </a:bodyPr>
          <a:lstStyle/>
          <a:p>
            <a:pPr algn="ctr"/>
            <a:r>
              <a:rPr lang="en-US" dirty="0">
                <a:solidFill>
                  <a:srgbClr val="002060"/>
                </a:solidFill>
                <a:latin typeface="Arial" panose="020B0604020202020204" pitchFamily="34" charset="0"/>
                <a:cs typeface="Arial" panose="020B0604020202020204" pitchFamily="34" charset="0"/>
              </a:rPr>
              <a:t>Character test functions</a:t>
            </a:r>
            <a:br>
              <a:rPr lang="en-US" dirty="0">
                <a:solidFill>
                  <a:srgbClr val="002060"/>
                </a:solidFill>
                <a:latin typeface="Arial" panose="020B0604020202020204" pitchFamily="34" charset="0"/>
                <a:cs typeface="Arial" panose="020B0604020202020204" pitchFamily="34" charset="0"/>
              </a:rPr>
            </a:br>
            <a:endParaRPr lang="en-IN" dirty="0">
              <a:solidFill>
                <a:srgbClr val="002060"/>
              </a:solidFill>
            </a:endParaRPr>
          </a:p>
        </p:txBody>
      </p:sp>
      <p:sp>
        <p:nvSpPr>
          <p:cNvPr id="3" name="Content Placeholder 2"/>
          <p:cNvSpPr>
            <a:spLocks noGrp="1"/>
          </p:cNvSpPr>
          <p:nvPr>
            <p:ph idx="1"/>
          </p:nvPr>
        </p:nvSpPr>
        <p:spPr/>
        <p:txBody>
          <a:bodyPr/>
          <a:lstStyle/>
          <a:p>
            <a:r>
              <a:rPr lang="en-US" dirty="0">
                <a:solidFill>
                  <a:srgbClr val="FF33CC"/>
                </a:solidFill>
                <a:latin typeface="Arial" panose="020B0604020202020204" pitchFamily="34" charset="0"/>
                <a:cs typeface="Arial" panose="020B0604020202020204" pitchFamily="34" charset="0"/>
              </a:rPr>
              <a:t>Character test functions</a:t>
            </a:r>
          </a:p>
          <a:p>
            <a:endParaRPr lang="en-IN" dirty="0"/>
          </a:p>
        </p:txBody>
      </p:sp>
      <p:pic>
        <p:nvPicPr>
          <p:cNvPr id="5" name="Picture 4"/>
          <p:cNvPicPr>
            <a:picLocks noChangeAspect="1"/>
          </p:cNvPicPr>
          <p:nvPr/>
        </p:nvPicPr>
        <p:blipFill>
          <a:blip r:embed="rId2"/>
          <a:stretch>
            <a:fillRect/>
          </a:stretch>
        </p:blipFill>
        <p:spPr>
          <a:xfrm>
            <a:off x="1223682" y="2618557"/>
            <a:ext cx="7933765" cy="3056101"/>
          </a:xfrm>
          <a:prstGeom prst="rect">
            <a:avLst/>
          </a:prstGeom>
        </p:spPr>
      </p:pic>
    </p:spTree>
    <p:extLst>
      <p:ext uri="{BB962C8B-B14F-4D97-AF65-F5344CB8AC3E}">
        <p14:creationId xmlns:p14="http://schemas.microsoft.com/office/powerpoint/2010/main" val="498380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153"/>
            <a:ext cx="10515600" cy="874059"/>
          </a:xfrm>
        </p:spPr>
        <p:txBody>
          <a:bodyPr>
            <a:noAutofit/>
          </a:bodyPr>
          <a:lstStyle/>
          <a:p>
            <a:pPr lvl="0" algn="ctr"/>
            <a:r>
              <a:rPr lang="en-US" sz="3600" dirty="0">
                <a:latin typeface="Arial" panose="020B0604020202020204" pitchFamily="34" charset="0"/>
                <a:cs typeface="Arial" panose="020B0604020202020204" pitchFamily="34" charset="0"/>
              </a:rPr>
              <a:t>Writing a character</a:t>
            </a:r>
            <a:r>
              <a:rPr lang="en-IN" sz="3600" dirty="0">
                <a:latin typeface="Arial" panose="020B0604020202020204" pitchFamily="34" charset="0"/>
                <a:cs typeface="Arial" panose="020B0604020202020204" pitchFamily="34" charset="0"/>
              </a:rPr>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47919" y="1237129"/>
            <a:ext cx="5871882" cy="4939834"/>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Writing </a:t>
            </a:r>
            <a:r>
              <a:rPr lang="en-US" sz="2000" dirty="0">
                <a:latin typeface="Arial" panose="020B0604020202020204" pitchFamily="34" charset="0"/>
                <a:cs typeface="Arial" panose="020B0604020202020204" pitchFamily="34" charset="0"/>
              </a:rPr>
              <a:t>a single character can be done by using the function </a:t>
            </a:r>
            <a:r>
              <a:rPr lang="en-US" sz="2000" dirty="0" err="1" smtClean="0">
                <a:latin typeface="Arial" panose="020B0604020202020204" pitchFamily="34" charset="0"/>
                <a:cs typeface="Arial" panose="020B0604020202020204" pitchFamily="34" charset="0"/>
              </a:rPr>
              <a:t>putchar</a:t>
            </a:r>
            <a:endParaRPr lang="en-US" sz="2000" dirty="0" smtClean="0"/>
          </a:p>
          <a:p>
            <a:pPr marL="0" indent="0">
              <a:buNone/>
            </a:pPr>
            <a:r>
              <a:rPr lang="en-US" sz="2000" b="1" dirty="0" smtClean="0"/>
              <a:t>Syntax</a:t>
            </a:r>
            <a:endParaRPr lang="en-IN" sz="2000" b="1" dirty="0" smtClean="0"/>
          </a:p>
          <a:p>
            <a:pPr marL="0" indent="0">
              <a:buNone/>
            </a:pPr>
            <a:r>
              <a:rPr lang="en-IN" sz="2000" dirty="0" err="1" smtClean="0"/>
              <a:t>putchar</a:t>
            </a:r>
            <a:r>
              <a:rPr lang="en-IN" sz="2000" dirty="0" smtClean="0"/>
              <a:t> </a:t>
            </a:r>
            <a:r>
              <a:rPr lang="en-IN" sz="2000" dirty="0"/>
              <a:t>(</a:t>
            </a:r>
            <a:r>
              <a:rPr lang="en-IN" sz="2000" dirty="0" err="1"/>
              <a:t>variable_name</a:t>
            </a:r>
            <a:r>
              <a:rPr lang="en-IN" sz="2000" dirty="0" smtClean="0"/>
              <a:t>);</a:t>
            </a:r>
          </a:p>
          <a:p>
            <a:pPr marL="0" indent="0">
              <a:buNone/>
            </a:pPr>
            <a:r>
              <a:rPr lang="en-US" sz="2000" b="1" dirty="0" smtClean="0"/>
              <a:t>Example:</a:t>
            </a:r>
            <a:endParaRPr lang="en-IN" sz="2000" b="1" dirty="0" smtClean="0"/>
          </a:p>
          <a:p>
            <a:pPr marL="0" indent="0">
              <a:buNone/>
            </a:pPr>
            <a:r>
              <a:rPr lang="en-IN" sz="2000" dirty="0" smtClean="0"/>
              <a:t>answer </a:t>
            </a:r>
            <a:r>
              <a:rPr lang="en-IN" sz="2000" dirty="0"/>
              <a:t>= ‘Y</a:t>
            </a:r>
            <a:r>
              <a:rPr lang="en-IN" sz="2000" dirty="0" smtClean="0"/>
              <a:t>’;</a:t>
            </a:r>
          </a:p>
          <a:p>
            <a:pPr marL="0" indent="0">
              <a:buNone/>
            </a:pPr>
            <a:r>
              <a:rPr lang="en-IN" sz="2000" dirty="0" err="1" smtClean="0"/>
              <a:t>putchar</a:t>
            </a:r>
            <a:r>
              <a:rPr lang="en-IN" sz="2000" dirty="0" smtClean="0"/>
              <a:t> </a:t>
            </a:r>
            <a:r>
              <a:rPr lang="en-IN" sz="2000" dirty="0"/>
              <a:t>(answer);</a:t>
            </a:r>
          </a:p>
        </p:txBody>
      </p:sp>
      <p:sp>
        <p:nvSpPr>
          <p:cNvPr id="4" name="Content Placeholder 3"/>
          <p:cNvSpPr>
            <a:spLocks noGrp="1"/>
          </p:cNvSpPr>
          <p:nvPr>
            <p:ph sz="half" idx="2"/>
          </p:nvPr>
        </p:nvSpPr>
        <p:spPr>
          <a:xfrm>
            <a:off x="6172200" y="1237129"/>
            <a:ext cx="5822576" cy="4939834"/>
          </a:xfrm>
        </p:spPr>
        <p:txBody>
          <a:bodyPr>
            <a:normAutofit/>
          </a:bodyPr>
          <a:lstStyle/>
          <a:p>
            <a:pPr marL="0" indent="0">
              <a:buNone/>
            </a:pPr>
            <a:r>
              <a:rPr lang="en-US" sz="1900" dirty="0" err="1" smtClean="0">
                <a:latin typeface="Arial" panose="020B0604020202020204" pitchFamily="34" charset="0"/>
                <a:cs typeface="Arial" panose="020B0604020202020204" pitchFamily="34" charset="0"/>
              </a:rPr>
              <a:t>Int</a:t>
            </a:r>
            <a:r>
              <a:rPr lang="en-US" sz="1900" dirty="0" smtClean="0">
                <a:latin typeface="Arial" panose="020B0604020202020204" pitchFamily="34" charset="0"/>
                <a:cs typeface="Arial" panose="020B0604020202020204" pitchFamily="34" charset="0"/>
              </a:rPr>
              <a:t> main()</a:t>
            </a:r>
          </a:p>
          <a:p>
            <a:pPr marL="0" indent="0">
              <a:buNone/>
            </a:pPr>
            <a:r>
              <a:rPr lang="en-US" sz="1900" dirty="0" smtClean="0">
                <a:latin typeface="Arial" panose="020B0604020202020204" pitchFamily="34" charset="0"/>
                <a:cs typeface="Arial" panose="020B0604020202020204" pitchFamily="34" charset="0"/>
              </a:rPr>
              <a:t>{</a:t>
            </a:r>
          </a:p>
          <a:p>
            <a:pPr marL="0" indent="0">
              <a:buNone/>
            </a:pPr>
            <a:r>
              <a:rPr lang="en-US" sz="1900" dirty="0" smtClean="0">
                <a:latin typeface="Arial" panose="020B0604020202020204" pitchFamily="34" charset="0"/>
                <a:cs typeface="Arial" panose="020B0604020202020204" pitchFamily="34" charset="0"/>
              </a:rPr>
              <a:t>char </a:t>
            </a:r>
            <a:r>
              <a:rPr lang="en-US" sz="1900" dirty="0">
                <a:latin typeface="Arial" panose="020B0604020202020204" pitchFamily="34" charset="0"/>
                <a:cs typeface="Arial" panose="020B0604020202020204" pitchFamily="34" charset="0"/>
              </a:rPr>
              <a:t>answer;</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printf</a:t>
            </a:r>
            <a:r>
              <a:rPr lang="en-US" sz="1900" dirty="0">
                <a:latin typeface="Arial" panose="020B0604020202020204" pitchFamily="34" charset="0"/>
                <a:cs typeface="Arial" panose="020B0604020202020204" pitchFamily="34" charset="0"/>
              </a:rPr>
              <a:t>("Do you want to continue the transaction?\n");</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printf</a:t>
            </a:r>
            <a:r>
              <a:rPr lang="en-US" sz="1900" dirty="0">
                <a:latin typeface="Arial" panose="020B0604020202020204" pitchFamily="34" charset="0"/>
                <a:cs typeface="Arial" panose="020B0604020202020204" pitchFamily="34" charset="0"/>
              </a:rPr>
              <a:t>("Type Y for YES and N for NO:");</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answer=</a:t>
            </a:r>
            <a:r>
              <a:rPr lang="en-US" sz="1900" dirty="0" err="1">
                <a:latin typeface="Arial" panose="020B0604020202020204" pitchFamily="34" charset="0"/>
                <a:cs typeface="Arial" panose="020B0604020202020204" pitchFamily="34" charset="0"/>
              </a:rPr>
              <a:t>getchar</a:t>
            </a:r>
            <a:r>
              <a:rPr lang="en-US" sz="1900" dirty="0">
                <a:latin typeface="Arial" panose="020B0604020202020204" pitchFamily="34" charset="0"/>
                <a:cs typeface="Arial" panose="020B0604020202020204" pitchFamily="34" charset="0"/>
              </a:rPr>
              <a:t>();</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putchar</a:t>
            </a:r>
            <a:r>
              <a:rPr lang="en-US" sz="1900" dirty="0">
                <a:latin typeface="Arial" panose="020B0604020202020204" pitchFamily="34" charset="0"/>
                <a:cs typeface="Arial" panose="020B0604020202020204" pitchFamily="34" charset="0"/>
              </a:rPr>
              <a:t>(answer); // Writing a character.</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return 0;</a:t>
            </a:r>
            <a:endParaRPr lang="en-IN"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a:t>
            </a:r>
            <a:endParaRPr lang="en-IN" sz="1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116663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956"/>
          </a:xfrm>
        </p:spPr>
        <p:txBody>
          <a:bodyPr>
            <a:normAutofit fontScale="90000"/>
          </a:bodyPr>
          <a:lstStyle/>
          <a:p>
            <a:pPr algn="ctr"/>
            <a:r>
              <a:rPr lang="en-US" dirty="0" smtClean="0"/>
              <a:t>Formatted </a:t>
            </a:r>
            <a:r>
              <a:rPr lang="en-US" dirty="0" err="1" smtClean="0"/>
              <a:t>Input/Output</a:t>
            </a:r>
            <a:endParaRPr lang="en-IN" dirty="0"/>
          </a:p>
        </p:txBody>
      </p:sp>
      <p:sp>
        <p:nvSpPr>
          <p:cNvPr id="3" name="Content Placeholder 2"/>
          <p:cNvSpPr>
            <a:spLocks noGrp="1"/>
          </p:cNvSpPr>
          <p:nvPr>
            <p:ph idx="1"/>
          </p:nvPr>
        </p:nvSpPr>
        <p:spPr>
          <a:xfrm>
            <a:off x="322729" y="1183342"/>
            <a:ext cx="11031071" cy="5540187"/>
          </a:xfrm>
        </p:spPr>
        <p:txBody>
          <a:bodyPr>
            <a:normAutofit fontScale="70000" lnSpcReduction="20000"/>
          </a:bodyPr>
          <a:lstStyle/>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Another way of giving values to variables is </a:t>
            </a:r>
            <a:r>
              <a:rPr lang="en-US" dirty="0">
                <a:solidFill>
                  <a:srgbClr val="CC66FF"/>
                </a:solidFill>
                <a:latin typeface="Arial" panose="020B0604020202020204" pitchFamily="34" charset="0"/>
                <a:cs typeface="Arial" panose="020B0604020202020204" pitchFamily="34" charset="0"/>
              </a:rPr>
              <a:t>through keyboard using </a:t>
            </a:r>
            <a:r>
              <a:rPr lang="en-US" dirty="0" err="1">
                <a:solidFill>
                  <a:srgbClr val="CC66FF"/>
                </a:solidFill>
                <a:latin typeface="Arial" panose="020B0604020202020204" pitchFamily="34" charset="0"/>
                <a:cs typeface="Arial" panose="020B0604020202020204" pitchFamily="34" charset="0"/>
              </a:rPr>
              <a:t>scanf</a:t>
            </a:r>
            <a:r>
              <a:rPr lang="en-US" dirty="0">
                <a:solidFill>
                  <a:srgbClr val="CC66F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function. </a:t>
            </a:r>
          </a:p>
          <a:p>
            <a:pPr marL="0" indent="0" algn="just">
              <a:lnSpc>
                <a:spcPct val="150000"/>
              </a:lnSpc>
              <a:buNone/>
            </a:pPr>
            <a:r>
              <a:rPr lang="en-US" dirty="0">
                <a:solidFill>
                  <a:srgbClr val="FF33CC"/>
                </a:solidFill>
                <a:latin typeface="Arial" panose="020B0604020202020204" pitchFamily="34" charset="0"/>
                <a:cs typeface="Arial" panose="020B0604020202020204" pitchFamily="34" charset="0"/>
              </a:rPr>
              <a:t>Syntax: to print one variable</a:t>
            </a:r>
          </a:p>
          <a:p>
            <a:pPr marL="0" indent="0" algn="just">
              <a:lnSpc>
                <a:spcPct val="150000"/>
              </a:lnSpc>
              <a:buNone/>
            </a:pP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 (“control string”,&amp; variable name); //control string or format </a:t>
            </a:r>
            <a:r>
              <a:rPr lang="en-US" dirty="0" err="1">
                <a:latin typeface="Arial" panose="020B0604020202020204" pitchFamily="34" charset="0"/>
                <a:cs typeface="Arial" panose="020B0604020202020204" pitchFamily="34" charset="0"/>
              </a:rPr>
              <a:t>specifier</a:t>
            </a:r>
            <a:endParaRPr lang="en-US" dirty="0">
              <a:latin typeface="Arial" panose="020B0604020202020204" pitchFamily="34" charset="0"/>
              <a:cs typeface="Arial" panose="020B0604020202020204" pitchFamily="34" charset="0"/>
            </a:endParaRPr>
          </a:p>
          <a:p>
            <a:pPr marL="0" indent="0" algn="just">
              <a:lnSpc>
                <a:spcPct val="150000"/>
              </a:lnSpc>
              <a:buNone/>
            </a:pPr>
            <a:r>
              <a:rPr lang="en-US" b="1" dirty="0">
                <a:latin typeface="Arial" panose="020B0604020202020204" pitchFamily="34" charset="0"/>
                <a:cs typeface="Arial" panose="020B0604020202020204" pitchFamily="34" charset="0"/>
              </a:rPr>
              <a:t>Example : </a:t>
            </a: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d”,&amp;number</a:t>
            </a:r>
            <a:r>
              <a:rPr lang="en-US" dirty="0">
                <a:latin typeface="Arial" panose="020B0604020202020204" pitchFamily="34" charset="0"/>
                <a:cs typeface="Arial" panose="020B0604020202020204" pitchFamily="34" charset="0"/>
              </a:rPr>
              <a:t>);</a:t>
            </a:r>
          </a:p>
          <a:p>
            <a:pPr marL="0" indent="0" algn="just">
              <a:lnSpc>
                <a:spcPct val="150000"/>
              </a:lnSpc>
              <a:buNone/>
            </a:pPr>
            <a:r>
              <a:rPr lang="en-US" dirty="0">
                <a:solidFill>
                  <a:srgbClr val="FF33CC"/>
                </a:solidFill>
                <a:latin typeface="Arial" panose="020B0604020202020204" pitchFamily="34" charset="0"/>
                <a:cs typeface="Arial" panose="020B0604020202020204" pitchFamily="34" charset="0"/>
              </a:rPr>
              <a:t>Syntax: to print more than one variable</a:t>
            </a:r>
            <a:endParaRPr lang="en-US" dirty="0">
              <a:latin typeface="Arial" panose="020B0604020202020204" pitchFamily="34" charset="0"/>
              <a:cs typeface="Arial" panose="020B0604020202020204" pitchFamily="34" charset="0"/>
            </a:endParaRPr>
          </a:p>
          <a:p>
            <a:pPr marL="0" indent="0" algn="just">
              <a:lnSpc>
                <a:spcPct val="150000"/>
              </a:lnSpc>
              <a:buNone/>
            </a:pP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(“control string”,&amp;variable1,&amp;variable2,…);</a:t>
            </a:r>
          </a:p>
          <a:p>
            <a:pPr marL="0" indent="0" algn="just">
              <a:lnSpc>
                <a:spcPct val="150000"/>
              </a:lnSpc>
              <a:buNone/>
            </a:pPr>
            <a:r>
              <a:rPr lang="en-US" b="1" dirty="0">
                <a:latin typeface="Arial" panose="020B0604020202020204" pitchFamily="34" charset="0"/>
                <a:cs typeface="Arial" panose="020B0604020202020204" pitchFamily="34" charset="0"/>
              </a:rPr>
              <a:t>Example:  </a:t>
            </a: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(“%d %d”, &amp;</a:t>
            </a:r>
            <a:r>
              <a:rPr lang="en-US" dirty="0" err="1">
                <a:latin typeface="Arial" panose="020B0604020202020204" pitchFamily="34" charset="0"/>
                <a:cs typeface="Arial" panose="020B0604020202020204" pitchFamily="34" charset="0"/>
              </a:rPr>
              <a:t>a,&amp;b</a:t>
            </a:r>
            <a:r>
              <a:rPr lang="en-US" dirty="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The control string contains the format of data being received.</a:t>
            </a:r>
          </a:p>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Ampersand symbol (&amp;) – operator- which indicates the </a:t>
            </a:r>
            <a:r>
              <a:rPr lang="en-US" dirty="0">
                <a:solidFill>
                  <a:srgbClr val="CC66FF"/>
                </a:solidFill>
                <a:latin typeface="Arial" panose="020B0604020202020204" pitchFamily="34" charset="0"/>
                <a:cs typeface="Arial" panose="020B0604020202020204" pitchFamily="34" charset="0"/>
              </a:rPr>
              <a:t>variable name’s address.</a:t>
            </a:r>
          </a:p>
          <a:p>
            <a:pPr marL="0" indent="0" algn="just">
              <a:lnSpc>
                <a:spcPct val="150000"/>
              </a:lnSpc>
              <a:buNone/>
            </a:pPr>
            <a:r>
              <a:rPr lang="en-US" dirty="0" err="1">
                <a:solidFill>
                  <a:srgbClr val="FF0000"/>
                </a:solidFill>
                <a:latin typeface="Arial" panose="020B0604020202020204" pitchFamily="34" charset="0"/>
                <a:cs typeface="Arial" panose="020B0604020202020204" pitchFamily="34" charset="0"/>
              </a:rPr>
              <a:t>Printf</a:t>
            </a:r>
            <a:r>
              <a:rPr lang="en-US" dirty="0">
                <a:solidFill>
                  <a:srgbClr val="FF0000"/>
                </a:solidFill>
                <a:latin typeface="Arial" panose="020B0604020202020204" pitchFamily="34" charset="0"/>
                <a:cs typeface="Arial" panose="020B0604020202020204" pitchFamily="34" charset="0"/>
              </a:rPr>
              <a:t>(“format </a:t>
            </a:r>
            <a:r>
              <a:rPr lang="en-US" dirty="0" err="1">
                <a:solidFill>
                  <a:srgbClr val="FF0000"/>
                </a:solidFill>
                <a:latin typeface="Arial" panose="020B0604020202020204" pitchFamily="34" charset="0"/>
                <a:cs typeface="Arial" panose="020B0604020202020204" pitchFamily="34" charset="0"/>
              </a:rPr>
              <a:t>specifier</a:t>
            </a:r>
            <a:r>
              <a:rPr lang="en-US" dirty="0">
                <a:solidFill>
                  <a:srgbClr val="FF0000"/>
                </a:solidFill>
                <a:latin typeface="Arial" panose="020B0604020202020204" pitchFamily="34" charset="0"/>
                <a:cs typeface="Arial" panose="020B0604020202020204" pitchFamily="34" charset="0"/>
              </a:rPr>
              <a:t>”, variable name);</a:t>
            </a:r>
          </a:p>
        </p:txBody>
      </p:sp>
    </p:spTree>
    <p:extLst>
      <p:ext uri="{BB962C8B-B14F-4D97-AF65-F5344CB8AC3E}">
        <p14:creationId xmlns:p14="http://schemas.microsoft.com/office/powerpoint/2010/main" val="817135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dirty="0" smtClean="0">
                <a:solidFill>
                  <a:srgbClr val="002060"/>
                </a:solidFill>
                <a:latin typeface="Arial" panose="020B0604020202020204" pitchFamily="34" charset="0"/>
                <a:cs typeface="Arial" panose="020B0604020202020204" pitchFamily="34" charset="0"/>
              </a:rPr>
              <a:t>Decision making /Control Statement</a:t>
            </a:r>
            <a:endParaRPr lang="en-IN" sz="4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459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rPr>
              <a:t>WHAT IS CONTROL FLOW STATEMENTS</a:t>
            </a: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t>Control </a:t>
            </a:r>
            <a:r>
              <a:rPr lang="en-US" dirty="0"/>
              <a:t>flow statements are </a:t>
            </a:r>
            <a:r>
              <a:rPr lang="en-US" dirty="0">
                <a:solidFill>
                  <a:srgbClr val="CC66FF"/>
                </a:solidFill>
              </a:rPr>
              <a:t>blocks of code </a:t>
            </a:r>
            <a:r>
              <a:rPr lang="en-US" dirty="0"/>
              <a:t>that </a:t>
            </a:r>
            <a:r>
              <a:rPr lang="en-US" dirty="0">
                <a:solidFill>
                  <a:srgbClr val="CC66FF"/>
                </a:solidFill>
              </a:rPr>
              <a:t>control the flow of a program. </a:t>
            </a:r>
            <a:endParaRPr lang="en-US" dirty="0" smtClean="0">
              <a:solidFill>
                <a:srgbClr val="CC66FF"/>
              </a:solidFill>
            </a:endParaRPr>
          </a:p>
          <a:p>
            <a:pPr algn="just">
              <a:lnSpc>
                <a:spcPct val="150000"/>
              </a:lnSpc>
              <a:buFont typeface="Wingdings" pitchFamily="2" charset="2"/>
              <a:buChar char="Ø"/>
            </a:pPr>
            <a:r>
              <a:rPr lang="en-US" dirty="0" smtClean="0"/>
              <a:t>In </a:t>
            </a:r>
            <a:r>
              <a:rPr lang="en-US" dirty="0"/>
              <a:t>other words, a control structure is a container for a series of function calls, instructions and statements. </a:t>
            </a:r>
          </a:p>
        </p:txBody>
      </p:sp>
    </p:spTree>
    <p:extLst>
      <p:ext uri="{BB962C8B-B14F-4D97-AF65-F5344CB8AC3E}">
        <p14:creationId xmlns:p14="http://schemas.microsoft.com/office/powerpoint/2010/main" val="3550937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002060"/>
                </a:solidFill>
                <a:latin typeface="Arial" panose="020B0604020202020204" pitchFamily="34" charset="0"/>
                <a:cs typeface="Arial" panose="020B0604020202020204" pitchFamily="34" charset="0"/>
              </a:rPr>
              <a:t>TYPES OF CONTROL FLOW </a:t>
            </a:r>
            <a:r>
              <a:rPr lang="en-US" sz="3600" dirty="0" smtClean="0">
                <a:solidFill>
                  <a:srgbClr val="002060"/>
                </a:solidFill>
                <a:latin typeface="Arial" panose="020B0604020202020204" pitchFamily="34" charset="0"/>
                <a:cs typeface="Arial" panose="020B0604020202020204" pitchFamily="34" charset="0"/>
              </a:rPr>
              <a:t>STATEMENTS</a:t>
            </a:r>
            <a:endParaRPr lang="en-US" sz="3600"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smtClean="0"/>
              <a:t>There </a:t>
            </a:r>
            <a:r>
              <a:rPr lang="en-US" dirty="0"/>
              <a:t>are </a:t>
            </a:r>
            <a:r>
              <a:rPr lang="en-US" dirty="0">
                <a:solidFill>
                  <a:srgbClr val="CC66FF"/>
                </a:solidFill>
              </a:rPr>
              <a:t>three types </a:t>
            </a:r>
            <a:r>
              <a:rPr lang="en-US" dirty="0"/>
              <a:t>of control flow statements: </a:t>
            </a:r>
            <a:endParaRPr lang="en-US" dirty="0" smtClean="0"/>
          </a:p>
          <a:p>
            <a:pPr marL="457200" lvl="1" indent="0">
              <a:lnSpc>
                <a:spcPct val="150000"/>
              </a:lnSpc>
              <a:buNone/>
            </a:pPr>
            <a:r>
              <a:rPr lang="en-US" dirty="0" smtClean="0"/>
              <a:t>• </a:t>
            </a:r>
            <a:r>
              <a:rPr lang="en-US" b="1" dirty="0"/>
              <a:t>Branching / Decision Making </a:t>
            </a:r>
            <a:r>
              <a:rPr lang="en-US" b="1" dirty="0" smtClean="0"/>
              <a:t>Statements/control statements</a:t>
            </a:r>
          </a:p>
          <a:p>
            <a:pPr marL="457200" lvl="1" indent="0">
              <a:lnSpc>
                <a:spcPct val="150000"/>
              </a:lnSpc>
              <a:buNone/>
            </a:pPr>
            <a:r>
              <a:rPr lang="en-US" b="1" dirty="0" smtClean="0"/>
              <a:t>• </a:t>
            </a:r>
            <a:r>
              <a:rPr lang="en-US" b="1" dirty="0"/>
              <a:t>Iterative / Looping Statements </a:t>
            </a:r>
            <a:endParaRPr lang="en-US" b="1" dirty="0" smtClean="0"/>
          </a:p>
          <a:p>
            <a:pPr marL="457200" lvl="1" indent="0">
              <a:lnSpc>
                <a:spcPct val="150000"/>
              </a:lnSpc>
              <a:buNone/>
            </a:pPr>
            <a:r>
              <a:rPr lang="en-US" b="1" dirty="0" smtClean="0"/>
              <a:t>• </a:t>
            </a:r>
            <a:r>
              <a:rPr lang="en-US" b="1" dirty="0"/>
              <a:t>Jumping </a:t>
            </a:r>
            <a:r>
              <a:rPr lang="en-US" b="1" dirty="0" smtClean="0"/>
              <a:t>Statements</a:t>
            </a:r>
            <a:endParaRPr lang="en-US" b="1" dirty="0"/>
          </a:p>
        </p:txBody>
      </p:sp>
    </p:spTree>
    <p:extLst>
      <p:ext uri="{BB962C8B-B14F-4D97-AF65-F5344CB8AC3E}">
        <p14:creationId xmlns:p14="http://schemas.microsoft.com/office/powerpoint/2010/main" val="22723672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63"/>
          </a:xfrm>
        </p:spPr>
        <p:txBody>
          <a:bodyPr>
            <a:normAutofit/>
          </a:bodyPr>
          <a:lstStyle/>
          <a:p>
            <a:pPr algn="ctr"/>
            <a:r>
              <a:rPr lang="en-US" sz="3600" dirty="0">
                <a:solidFill>
                  <a:srgbClr val="002060"/>
                </a:solidFill>
                <a:latin typeface="Arial" panose="020B0604020202020204" pitchFamily="34" charset="0"/>
                <a:cs typeface="Arial" panose="020B0604020202020204" pitchFamily="34" charset="0"/>
              </a:rPr>
              <a:t>TYPES OF CONTROL FLOW </a:t>
            </a:r>
            <a:r>
              <a:rPr lang="en-US" sz="3600" dirty="0" smtClean="0">
                <a:solidFill>
                  <a:srgbClr val="002060"/>
                </a:solidFill>
                <a:latin typeface="Arial" panose="020B0604020202020204" pitchFamily="34" charset="0"/>
                <a:cs typeface="Arial" panose="020B0604020202020204" pitchFamily="34" charset="0"/>
              </a:rPr>
              <a:t>STATEMENTS</a:t>
            </a:r>
            <a:endParaRPr lang="en-US" sz="3600"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12" y="1196788"/>
            <a:ext cx="10932803" cy="53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8996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Branching / Decision Making </a:t>
            </a:r>
            <a:r>
              <a:rPr lang="en-US" b="1" dirty="0" smtClean="0"/>
              <a:t>Statements/Conditional Statement</a:t>
            </a:r>
            <a:endParaRPr lang="en-IN" dirty="0"/>
          </a:p>
        </p:txBody>
      </p:sp>
    </p:spTree>
    <p:extLst>
      <p:ext uri="{BB962C8B-B14F-4D97-AF65-F5344CB8AC3E}">
        <p14:creationId xmlns:p14="http://schemas.microsoft.com/office/powerpoint/2010/main" val="26972927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9212"/>
          </a:xfrm>
        </p:spPr>
        <p:txBody>
          <a:bodyPr>
            <a:normAutofit/>
          </a:bodyPr>
          <a:lstStyle/>
          <a:p>
            <a:pPr algn="ctr"/>
            <a:r>
              <a:rPr lang="en-US" sz="3600" dirty="0">
                <a:solidFill>
                  <a:srgbClr val="002060"/>
                </a:solidFill>
                <a:latin typeface="Arial" panose="020B0604020202020204" pitchFamily="34" charset="0"/>
                <a:cs typeface="Arial" panose="020B0604020202020204" pitchFamily="34" charset="0"/>
              </a:rPr>
              <a:t>IF STATEMENTS – SIMPLE IF STATEMENT</a:t>
            </a:r>
            <a:endParaRPr lang="en-US" sz="3600"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089212"/>
            <a:ext cx="11353800" cy="5593975"/>
          </a:xfrm>
        </p:spPr>
        <p:txBody>
          <a:bodyPr>
            <a:normAutofit/>
          </a:bodyPr>
          <a:lstStyle/>
          <a:p>
            <a:pPr marL="0" indent="0" algn="just">
              <a:lnSpc>
                <a:spcPct val="150000"/>
              </a:lnSpc>
              <a:buNone/>
            </a:pPr>
            <a:r>
              <a:rPr lang="en-US" sz="2000" dirty="0" smtClean="0">
                <a:latin typeface="Arial" panose="020B0604020202020204" pitchFamily="34" charset="0"/>
                <a:cs typeface="Arial" panose="020B0604020202020204" pitchFamily="34" charset="0"/>
              </a:rPr>
              <a:t>Takes </a:t>
            </a:r>
            <a:r>
              <a:rPr lang="en-US" sz="2000" dirty="0">
                <a:latin typeface="Arial" panose="020B0604020202020204" pitchFamily="34" charset="0"/>
                <a:cs typeface="Arial" panose="020B0604020202020204" pitchFamily="34" charset="0"/>
              </a:rPr>
              <a:t>an expression in parenthesis and a statement or block of statements. </a:t>
            </a:r>
            <a:r>
              <a:rPr lang="en-US" sz="2000" dirty="0" smtClean="0">
                <a:latin typeface="Arial" panose="020B0604020202020204" pitchFamily="34" charset="0"/>
                <a:cs typeface="Arial" panose="020B0604020202020204" pitchFamily="34" charset="0"/>
              </a:rPr>
              <a:t>If </a:t>
            </a:r>
            <a:r>
              <a:rPr lang="en-US" sz="2000" dirty="0">
                <a:latin typeface="Arial" panose="020B0604020202020204" pitchFamily="34" charset="0"/>
                <a:cs typeface="Arial" panose="020B0604020202020204" pitchFamily="34" charset="0"/>
              </a:rPr>
              <a:t>the expression is </a:t>
            </a:r>
            <a:r>
              <a:rPr lang="en-US" sz="2000" dirty="0">
                <a:solidFill>
                  <a:srgbClr val="CC66FF"/>
                </a:solidFill>
                <a:latin typeface="Arial" panose="020B0604020202020204" pitchFamily="34" charset="0"/>
                <a:cs typeface="Arial" panose="020B0604020202020204" pitchFamily="34" charset="0"/>
              </a:rPr>
              <a:t>true</a:t>
            </a:r>
            <a:r>
              <a:rPr lang="en-US" sz="2000" dirty="0">
                <a:latin typeface="Arial" panose="020B0604020202020204" pitchFamily="34" charset="0"/>
                <a:cs typeface="Arial" panose="020B0604020202020204" pitchFamily="34" charset="0"/>
              </a:rPr>
              <a:t> then the statement or block of statements gets executed </a:t>
            </a:r>
            <a:r>
              <a:rPr lang="en-US" sz="2000" dirty="0">
                <a:solidFill>
                  <a:srgbClr val="CC66FF"/>
                </a:solidFill>
                <a:latin typeface="Arial" panose="020B0604020202020204" pitchFamily="34" charset="0"/>
                <a:cs typeface="Arial" panose="020B0604020202020204" pitchFamily="34" charset="0"/>
              </a:rPr>
              <a:t>otherwise these statements are skipped</a:t>
            </a:r>
            <a:r>
              <a:rPr lang="en-US" sz="2000" dirty="0" smtClean="0">
                <a:solidFill>
                  <a:srgbClr val="CC66FF"/>
                </a:solidFill>
                <a:latin typeface="Arial" panose="020B0604020202020204" pitchFamily="34" charset="0"/>
                <a:cs typeface="Arial" panose="020B0604020202020204" pitchFamily="34" charset="0"/>
              </a:rPr>
              <a:t>.</a:t>
            </a:r>
          </a:p>
          <a:p>
            <a:pPr marL="0" indent="0" algn="just">
              <a:lnSpc>
                <a:spcPct val="150000"/>
              </a:lnSpc>
              <a:buNone/>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Syntax: </a:t>
            </a:r>
            <a:endParaRPr lang="en-US" sz="2000" b="1" dirty="0" smtClean="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if(Condition</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 </a:t>
            </a: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//Statements</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pPr marL="0" indent="0" algn="just">
              <a:lnSpc>
                <a:spcPct val="150000"/>
              </a:lnSpc>
              <a:buNone/>
            </a:pPr>
            <a:r>
              <a:rPr lang="en-US" sz="2000" b="1" dirty="0" smtClean="0">
                <a:latin typeface="Arial" panose="020B0604020202020204" pitchFamily="34" charset="0"/>
                <a:cs typeface="Arial" panose="020B0604020202020204" pitchFamily="34" charset="0"/>
              </a:rPr>
              <a:t>        Statement x;</a:t>
            </a:r>
            <a:endParaRPr lang="en-US" sz="2000" b="1" dirty="0">
              <a:latin typeface="Arial" panose="020B0604020202020204" pitchFamily="34" charset="0"/>
              <a:cs typeface="Arial" panose="020B0604020202020204" pitchFamily="34" charset="0"/>
            </a:endParaRPr>
          </a:p>
        </p:txBody>
      </p:sp>
      <p:sp>
        <p:nvSpPr>
          <p:cNvPr id="4" name="TextBox 3"/>
          <p:cNvSpPr txBox="1"/>
          <p:nvPr/>
        </p:nvSpPr>
        <p:spPr>
          <a:xfrm>
            <a:off x="4782670" y="2716306"/>
            <a:ext cx="1788459" cy="646331"/>
          </a:xfrm>
          <a:prstGeom prst="rect">
            <a:avLst/>
          </a:prstGeom>
          <a:noFill/>
        </p:spPr>
        <p:txBody>
          <a:bodyPr wrap="square" rtlCol="0">
            <a:spAutoFit/>
          </a:bodyPr>
          <a:lstStyle/>
          <a:p>
            <a:r>
              <a:rPr lang="en-US" dirty="0" smtClean="0"/>
              <a:t>If(rainy)</a:t>
            </a:r>
          </a:p>
          <a:p>
            <a:r>
              <a:rPr lang="en-US" dirty="0" smtClean="0"/>
              <a:t>Take umbrella</a:t>
            </a:r>
            <a:endParaRPr lang="en-IN" dirty="0"/>
          </a:p>
        </p:txBody>
      </p:sp>
      <p:sp>
        <p:nvSpPr>
          <p:cNvPr id="5" name="TextBox 4"/>
          <p:cNvSpPr txBox="1"/>
          <p:nvPr/>
        </p:nvSpPr>
        <p:spPr>
          <a:xfrm>
            <a:off x="4881282" y="3886199"/>
            <a:ext cx="1788459" cy="646331"/>
          </a:xfrm>
          <a:prstGeom prst="rect">
            <a:avLst/>
          </a:prstGeom>
          <a:noFill/>
        </p:spPr>
        <p:txBody>
          <a:bodyPr wrap="square" rtlCol="0">
            <a:spAutoFit/>
          </a:bodyPr>
          <a:lstStyle/>
          <a:p>
            <a:r>
              <a:rPr lang="en-US" dirty="0" smtClean="0"/>
              <a:t>If(salary&lt;15000)</a:t>
            </a:r>
          </a:p>
          <a:p>
            <a:r>
              <a:rPr lang="en-US" dirty="0" smtClean="0"/>
              <a:t>Deduct PF</a:t>
            </a:r>
            <a:endParaRPr lang="en-IN" dirty="0"/>
          </a:p>
        </p:txBody>
      </p:sp>
      <p:sp>
        <p:nvSpPr>
          <p:cNvPr id="6" name="TextBox 5"/>
          <p:cNvSpPr txBox="1"/>
          <p:nvPr/>
        </p:nvSpPr>
        <p:spPr>
          <a:xfrm>
            <a:off x="4881282" y="4961527"/>
            <a:ext cx="1788459" cy="646331"/>
          </a:xfrm>
          <a:prstGeom prst="rect">
            <a:avLst/>
          </a:prstGeom>
          <a:noFill/>
        </p:spPr>
        <p:txBody>
          <a:bodyPr wrap="square" rtlCol="0">
            <a:spAutoFit/>
          </a:bodyPr>
          <a:lstStyle/>
          <a:p>
            <a:r>
              <a:rPr lang="en-US" dirty="0" smtClean="0"/>
              <a:t>If(Grade==9.9)</a:t>
            </a:r>
          </a:p>
          <a:p>
            <a:r>
              <a:rPr lang="en-US" dirty="0" smtClean="0"/>
              <a:t>Topper</a:t>
            </a:r>
            <a:endParaRPr lang="en-IN" dirty="0"/>
          </a:p>
        </p:txBody>
      </p:sp>
    </p:spTree>
    <p:extLst>
      <p:ext uri="{BB962C8B-B14F-4D97-AF65-F5344CB8AC3E}">
        <p14:creationId xmlns:p14="http://schemas.microsoft.com/office/powerpoint/2010/main" val="202065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SIMPLE </a:t>
            </a:r>
            <a:r>
              <a:rPr lang="en-US" dirty="0" smtClean="0">
                <a:solidFill>
                  <a:srgbClr val="002060"/>
                </a:solidFill>
              </a:rPr>
              <a:t>IF- EXAMPLE</a:t>
            </a:r>
            <a:endParaRPr lang="en-US" b="1" dirty="0">
              <a:solidFill>
                <a:srgbClr val="002060"/>
              </a:solidFill>
            </a:endParaRPr>
          </a:p>
        </p:txBody>
      </p:sp>
      <p:sp>
        <p:nvSpPr>
          <p:cNvPr id="3" name="Content Placeholder 2"/>
          <p:cNvSpPr>
            <a:spLocks noGrp="1"/>
          </p:cNvSpPr>
          <p:nvPr>
            <p:ph idx="1"/>
          </p:nvPr>
        </p:nvSpPr>
        <p:spPr>
          <a:xfrm>
            <a:off x="322729" y="1425388"/>
            <a:ext cx="11031071" cy="4975412"/>
          </a:xfrm>
        </p:spPr>
        <p:txBody>
          <a:bodyPr>
            <a:normAutofit/>
          </a:bodyPr>
          <a:lstStyle/>
          <a:p>
            <a:pPr marL="0" indent="0" algn="just">
              <a:buNone/>
            </a:pPr>
            <a:r>
              <a:rPr lang="en-US" dirty="0" smtClean="0"/>
              <a:t>#include&lt;</a:t>
            </a:r>
            <a:r>
              <a:rPr lang="en-US" dirty="0" err="1" smtClean="0"/>
              <a:t>stdio.h</a:t>
            </a:r>
            <a:r>
              <a:rPr lang="en-US" dirty="0" smtClean="0"/>
              <a:t>&gt;</a:t>
            </a:r>
          </a:p>
          <a:p>
            <a:pPr marL="0" indent="0" algn="just">
              <a:buNone/>
            </a:pPr>
            <a:r>
              <a:rPr lang="en-US" dirty="0" smtClean="0"/>
              <a:t>void </a:t>
            </a:r>
            <a:r>
              <a:rPr lang="en-US" dirty="0"/>
              <a:t>main() </a:t>
            </a:r>
            <a:endParaRPr lang="en-US" dirty="0" smtClean="0"/>
          </a:p>
          <a:p>
            <a:pPr marL="0" indent="0" algn="just">
              <a:buNone/>
            </a:pPr>
            <a:r>
              <a:rPr lang="en-US" dirty="0" smtClean="0"/>
              <a:t>{ </a:t>
            </a:r>
          </a:p>
          <a:p>
            <a:pPr marL="0" indent="0" algn="just">
              <a:buNone/>
            </a:pPr>
            <a:r>
              <a:rPr lang="en-US" dirty="0"/>
              <a:t>  </a:t>
            </a:r>
            <a:r>
              <a:rPr lang="en-US" dirty="0" smtClean="0"/>
              <a:t>   </a:t>
            </a:r>
            <a:r>
              <a:rPr lang="en-US" dirty="0" err="1" smtClean="0"/>
              <a:t>int</a:t>
            </a:r>
            <a:r>
              <a:rPr lang="en-US" dirty="0" smtClean="0"/>
              <a:t> </a:t>
            </a:r>
            <a:r>
              <a:rPr lang="en-US" dirty="0"/>
              <a:t>a=5; </a:t>
            </a:r>
            <a:endParaRPr lang="en-US" dirty="0" smtClean="0"/>
          </a:p>
          <a:p>
            <a:pPr marL="0" indent="0" algn="just">
              <a:buNone/>
            </a:pPr>
            <a:r>
              <a:rPr lang="en-US" dirty="0"/>
              <a:t> </a:t>
            </a:r>
            <a:r>
              <a:rPr lang="en-US" dirty="0" smtClean="0"/>
              <a:t>    if(a%2</a:t>
            </a:r>
            <a:r>
              <a:rPr lang="en-US" dirty="0"/>
              <a:t>==0) </a:t>
            </a:r>
            <a:endParaRPr lang="en-US" dirty="0" smtClean="0"/>
          </a:p>
          <a:p>
            <a:pPr marL="0" indent="0" algn="just">
              <a:buNone/>
            </a:pPr>
            <a:r>
              <a:rPr lang="en-US" dirty="0" smtClean="0"/>
              <a:t>        { </a:t>
            </a:r>
          </a:p>
          <a:p>
            <a:pPr marL="0" indent="0" algn="just">
              <a:buNone/>
            </a:pPr>
            <a:r>
              <a:rPr lang="en-US" dirty="0"/>
              <a:t> </a:t>
            </a:r>
            <a:r>
              <a:rPr lang="en-US" dirty="0" smtClean="0"/>
              <a:t>          </a:t>
            </a:r>
            <a:r>
              <a:rPr lang="en-US" dirty="0" err="1" smtClean="0"/>
              <a:t>printf</a:t>
            </a:r>
            <a:r>
              <a:rPr lang="en-US" dirty="0"/>
              <a:t>(“number %d is </a:t>
            </a:r>
            <a:r>
              <a:rPr lang="en-US" dirty="0" err="1"/>
              <a:t>even.”,a</a:t>
            </a:r>
            <a:r>
              <a:rPr lang="en-US" dirty="0"/>
              <a:t>); </a:t>
            </a:r>
            <a:endParaRPr lang="en-US" dirty="0" smtClean="0"/>
          </a:p>
          <a:p>
            <a:pPr marL="0" indent="0" algn="just">
              <a:buNone/>
            </a:pPr>
            <a:r>
              <a:rPr lang="en-US" dirty="0"/>
              <a:t> </a:t>
            </a:r>
            <a:r>
              <a:rPr lang="en-US" dirty="0" smtClean="0"/>
              <a:t>        } </a:t>
            </a:r>
          </a:p>
          <a:p>
            <a:pPr marL="0" indent="0" algn="just">
              <a:buNone/>
            </a:pPr>
            <a:r>
              <a:rPr lang="en-US" dirty="0" smtClean="0"/>
              <a:t>}</a:t>
            </a:r>
            <a:endParaRPr lang="en-US" b="1" dirty="0"/>
          </a:p>
        </p:txBody>
      </p:sp>
      <p:sp>
        <p:nvSpPr>
          <p:cNvPr id="4" name="TextBox 3"/>
          <p:cNvSpPr txBox="1"/>
          <p:nvPr/>
        </p:nvSpPr>
        <p:spPr>
          <a:xfrm>
            <a:off x="6360459" y="1776424"/>
            <a:ext cx="3684494" cy="646331"/>
          </a:xfrm>
          <a:prstGeom prst="rect">
            <a:avLst/>
          </a:prstGeom>
          <a:noFill/>
        </p:spPr>
        <p:txBody>
          <a:bodyPr wrap="square" rtlCol="0">
            <a:spAutoFit/>
          </a:bodyPr>
          <a:lstStyle/>
          <a:p>
            <a:r>
              <a:rPr lang="en-US" dirty="0">
                <a:solidFill>
                  <a:srgbClr val="FF33CC"/>
                </a:solidFill>
              </a:rPr>
              <a:t>i</a:t>
            </a:r>
            <a:r>
              <a:rPr lang="en-US" dirty="0" smtClean="0">
                <a:solidFill>
                  <a:srgbClr val="FF33CC"/>
                </a:solidFill>
              </a:rPr>
              <a:t>f</a:t>
            </a:r>
            <a:r>
              <a:rPr lang="en-US" dirty="0" smtClean="0"/>
              <a:t>  gender == Female</a:t>
            </a:r>
          </a:p>
          <a:p>
            <a:r>
              <a:rPr lang="en-US" dirty="0" smtClean="0"/>
              <a:t>Eligible for women's scholarship</a:t>
            </a:r>
          </a:p>
        </p:txBody>
      </p:sp>
      <p:sp>
        <p:nvSpPr>
          <p:cNvPr id="5" name="TextBox 4"/>
          <p:cNvSpPr txBox="1"/>
          <p:nvPr/>
        </p:nvSpPr>
        <p:spPr>
          <a:xfrm>
            <a:off x="6499411" y="2836687"/>
            <a:ext cx="4352365" cy="1200329"/>
          </a:xfrm>
          <a:prstGeom prst="rect">
            <a:avLst/>
          </a:prstGeom>
          <a:noFill/>
        </p:spPr>
        <p:txBody>
          <a:bodyPr wrap="square" rtlCol="0">
            <a:spAutoFit/>
          </a:bodyPr>
          <a:lstStyle/>
          <a:p>
            <a:r>
              <a:rPr lang="en-US" dirty="0">
                <a:solidFill>
                  <a:srgbClr val="FF33CC"/>
                </a:solidFill>
              </a:rPr>
              <a:t>i</a:t>
            </a:r>
            <a:r>
              <a:rPr lang="en-US" dirty="0" smtClean="0">
                <a:solidFill>
                  <a:srgbClr val="FF33CC"/>
                </a:solidFill>
              </a:rPr>
              <a:t>f</a:t>
            </a:r>
            <a:r>
              <a:rPr lang="en-US" dirty="0" smtClean="0"/>
              <a:t>  withdraw amount &gt;40000</a:t>
            </a:r>
          </a:p>
          <a:p>
            <a:r>
              <a:rPr lang="en-US" dirty="0" smtClean="0"/>
              <a:t>ATM cash withdrawal up to 40000 per day</a:t>
            </a:r>
          </a:p>
          <a:p>
            <a:endParaRPr lang="en-US" dirty="0" smtClean="0"/>
          </a:p>
          <a:p>
            <a:endParaRPr lang="en-US" dirty="0" smtClean="0"/>
          </a:p>
        </p:txBody>
      </p:sp>
      <p:sp>
        <p:nvSpPr>
          <p:cNvPr id="6" name="TextBox 5"/>
          <p:cNvSpPr txBox="1"/>
          <p:nvPr/>
        </p:nvSpPr>
        <p:spPr>
          <a:xfrm>
            <a:off x="6499411" y="3820377"/>
            <a:ext cx="3684494" cy="646331"/>
          </a:xfrm>
          <a:prstGeom prst="rect">
            <a:avLst/>
          </a:prstGeom>
          <a:noFill/>
        </p:spPr>
        <p:txBody>
          <a:bodyPr wrap="square" rtlCol="0">
            <a:spAutoFit/>
          </a:bodyPr>
          <a:lstStyle/>
          <a:p>
            <a:r>
              <a:rPr lang="en-US" dirty="0">
                <a:solidFill>
                  <a:srgbClr val="FF33CC"/>
                </a:solidFill>
              </a:rPr>
              <a:t>i</a:t>
            </a:r>
            <a:r>
              <a:rPr lang="en-US" dirty="0" smtClean="0">
                <a:solidFill>
                  <a:srgbClr val="FF33CC"/>
                </a:solidFill>
              </a:rPr>
              <a:t>f</a:t>
            </a:r>
            <a:r>
              <a:rPr lang="en-US" dirty="0" smtClean="0"/>
              <a:t>  age &gt;55</a:t>
            </a:r>
          </a:p>
          <a:p>
            <a:r>
              <a:rPr lang="en-US" dirty="0" smtClean="0"/>
              <a:t>Person is retired</a:t>
            </a:r>
          </a:p>
        </p:txBody>
      </p:sp>
    </p:spTree>
    <p:extLst>
      <p:ext uri="{BB962C8B-B14F-4D97-AF65-F5344CB8AC3E}">
        <p14:creationId xmlns:p14="http://schemas.microsoft.com/office/powerpoint/2010/main" val="49577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10515600" cy="808355"/>
          </a:xfrm>
        </p:spPr>
        <p:txBody>
          <a:bodyPr/>
          <a:lstStyle/>
          <a:p>
            <a:pPr algn="ctr"/>
            <a:r>
              <a:rPr lang="en-US" b="1" dirty="0"/>
              <a:t>Structure of a C program</a:t>
            </a:r>
            <a:endParaRPr lang="en-IN" dirty="0"/>
          </a:p>
        </p:txBody>
      </p:sp>
      <p:pic>
        <p:nvPicPr>
          <p:cNvPr id="4" name="Content Placeholder 3"/>
          <p:cNvPicPr>
            <a:picLocks noGrp="1" noChangeAspect="1"/>
          </p:cNvPicPr>
          <p:nvPr>
            <p:ph idx="1"/>
          </p:nvPr>
        </p:nvPicPr>
        <p:blipFill>
          <a:blip r:embed="rId2"/>
          <a:stretch>
            <a:fillRect/>
          </a:stretch>
        </p:blipFill>
        <p:spPr>
          <a:xfrm>
            <a:off x="2987039" y="808355"/>
            <a:ext cx="4422289" cy="6049645"/>
          </a:xfrm>
          <a:prstGeom prst="rect">
            <a:avLst/>
          </a:prstGeom>
        </p:spPr>
      </p:pic>
    </p:spTree>
    <p:extLst>
      <p:ext uri="{BB962C8B-B14F-4D97-AF65-F5344CB8AC3E}">
        <p14:creationId xmlns:p14="http://schemas.microsoft.com/office/powerpoint/2010/main" val="16441246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a:bodyPr>
          <a:lstStyle/>
          <a:p>
            <a:pPr algn="ctr"/>
            <a:r>
              <a:rPr lang="en-US" sz="3600" dirty="0">
                <a:solidFill>
                  <a:srgbClr val="002060"/>
                </a:solidFill>
                <a:latin typeface="Arial" panose="020B0604020202020204" pitchFamily="34" charset="0"/>
                <a:cs typeface="Arial" panose="020B0604020202020204" pitchFamily="34" charset="0"/>
              </a:rPr>
              <a:t>IF STATEMENT – IF ELSE </a:t>
            </a:r>
            <a:r>
              <a:rPr lang="en-US" sz="3600" dirty="0" smtClean="0">
                <a:solidFill>
                  <a:srgbClr val="002060"/>
                </a:solidFill>
                <a:latin typeface="Arial" panose="020B0604020202020204" pitchFamily="34" charset="0"/>
                <a:cs typeface="Arial" panose="020B0604020202020204" pitchFamily="34" charset="0"/>
              </a:rPr>
              <a:t>STATEMENTS</a:t>
            </a:r>
            <a:endParaRPr lang="en-US"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941" y="1169894"/>
            <a:ext cx="11084859" cy="5217459"/>
          </a:xfrm>
        </p:spPr>
        <p:txBody>
          <a:bodyPr>
            <a:normAutofit/>
          </a:bodyPr>
          <a:lstStyle/>
          <a:p>
            <a:r>
              <a:rPr lang="en-US" sz="1800" dirty="0" smtClean="0">
                <a:latin typeface="Arial" panose="020B0604020202020204" pitchFamily="34" charset="0"/>
                <a:cs typeface="Arial" panose="020B0604020202020204" pitchFamily="34" charset="0"/>
              </a:rPr>
              <a:t>Statements </a:t>
            </a:r>
            <a:r>
              <a:rPr lang="en-US" sz="1800" dirty="0">
                <a:latin typeface="Arial" panose="020B0604020202020204" pitchFamily="34" charset="0"/>
                <a:cs typeface="Arial" panose="020B0604020202020204" pitchFamily="34" charset="0"/>
              </a:rPr>
              <a:t>under </a:t>
            </a:r>
            <a:r>
              <a:rPr lang="en-US" sz="1800" dirty="0">
                <a:solidFill>
                  <a:srgbClr val="FF33CC"/>
                </a:solidFill>
                <a:latin typeface="Arial" panose="020B0604020202020204" pitchFamily="34" charset="0"/>
                <a:cs typeface="Arial" panose="020B0604020202020204" pitchFamily="34" charset="0"/>
              </a:rPr>
              <a:t>if executes </a:t>
            </a:r>
            <a:r>
              <a:rPr lang="en-US" sz="1800" dirty="0">
                <a:latin typeface="Arial" panose="020B0604020202020204" pitchFamily="34" charset="0"/>
                <a:cs typeface="Arial" panose="020B0604020202020204" pitchFamily="34" charset="0"/>
              </a:rPr>
              <a:t>only, when the given </a:t>
            </a:r>
            <a:r>
              <a:rPr lang="en-US" sz="1800" dirty="0">
                <a:solidFill>
                  <a:srgbClr val="FF33CC"/>
                </a:solidFill>
                <a:latin typeface="Arial" panose="020B0604020202020204" pitchFamily="34" charset="0"/>
                <a:cs typeface="Arial" panose="020B0604020202020204" pitchFamily="34" charset="0"/>
              </a:rPr>
              <a:t>condition is true</a:t>
            </a:r>
            <a:r>
              <a:rPr lang="en-US" sz="1800" dirty="0">
                <a:latin typeface="Arial" panose="020B0604020202020204" pitchFamily="34" charset="0"/>
                <a:cs typeface="Arial" panose="020B0604020202020204" pitchFamily="34" charset="0"/>
              </a:rPr>
              <a:t>.</a:t>
            </a:r>
          </a:p>
          <a:p>
            <a:r>
              <a:rPr lang="en-US" sz="1800" dirty="0">
                <a:solidFill>
                  <a:srgbClr val="FF33CC"/>
                </a:solidFill>
                <a:latin typeface="Arial" panose="020B0604020202020204" pitchFamily="34" charset="0"/>
                <a:cs typeface="Arial" panose="020B0604020202020204" pitchFamily="34" charset="0"/>
              </a:rPr>
              <a:t>Otherwise</a:t>
            </a:r>
            <a:r>
              <a:rPr lang="en-US" sz="1800" dirty="0">
                <a:latin typeface="Arial" panose="020B0604020202020204" pitchFamily="34" charset="0"/>
                <a:cs typeface="Arial" panose="020B0604020202020204" pitchFamily="34" charset="0"/>
              </a:rPr>
              <a:t>, the statements under </a:t>
            </a:r>
            <a:r>
              <a:rPr lang="en-US" sz="1800" dirty="0">
                <a:solidFill>
                  <a:srgbClr val="FF33CC"/>
                </a:solidFill>
                <a:latin typeface="Arial" panose="020B0604020202020204" pitchFamily="34" charset="0"/>
                <a:cs typeface="Arial" panose="020B0604020202020204" pitchFamily="34" charset="0"/>
              </a:rPr>
              <a:t>else will be executed</a:t>
            </a:r>
            <a:r>
              <a:rPr lang="en-US" sz="1800" dirty="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smtClean="0">
                <a:solidFill>
                  <a:srgbClr val="FF33CC"/>
                </a:solidFill>
                <a:latin typeface="Arial" panose="020B0604020202020204" pitchFamily="34" charset="0"/>
                <a:cs typeface="Arial" panose="020B0604020202020204" pitchFamily="34" charset="0"/>
              </a:rPr>
              <a:t>Syntax</a:t>
            </a:r>
            <a:r>
              <a:rPr lang="en-US" sz="1800" dirty="0">
                <a:solidFill>
                  <a:srgbClr val="FF33CC"/>
                </a:solidFill>
                <a:latin typeface="Arial" panose="020B0604020202020204" pitchFamily="34" charset="0"/>
                <a:cs typeface="Arial" panose="020B0604020202020204" pitchFamily="34" charset="0"/>
              </a:rPr>
              <a:t>:</a:t>
            </a:r>
          </a:p>
          <a:p>
            <a:pPr marL="0" indent="0">
              <a:buNone/>
            </a:pPr>
            <a:r>
              <a:rPr lang="en-US" sz="1800" dirty="0">
                <a:latin typeface="Arial" panose="020B0604020202020204" pitchFamily="34" charset="0"/>
                <a:cs typeface="Arial" panose="020B0604020202020204" pitchFamily="34" charset="0"/>
              </a:rPr>
              <a:t>if(condition</a:t>
            </a:r>
            <a:r>
              <a:rPr lang="en-US" sz="1800" dirty="0" smtClean="0">
                <a:latin typeface="Arial" panose="020B0604020202020204" pitchFamily="34" charset="0"/>
                <a:cs typeface="Arial" panose="020B0604020202020204" pitchFamily="34" charset="0"/>
              </a:rPr>
              <a:t>)</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true </a:t>
            </a:r>
            <a:r>
              <a:rPr lang="en-US" sz="1800" dirty="0">
                <a:latin typeface="Arial" panose="020B0604020202020204" pitchFamily="34" charset="0"/>
                <a:cs typeface="Arial" panose="020B0604020202020204" pitchFamily="34" charset="0"/>
              </a:rPr>
              <a:t>statements;</a:t>
            </a:r>
          </a:p>
          <a:p>
            <a:pPr marL="0" indent="0">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else</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false </a:t>
            </a:r>
            <a:r>
              <a:rPr lang="en-US" sz="1800" dirty="0">
                <a:latin typeface="Arial" panose="020B0604020202020204" pitchFamily="34" charset="0"/>
                <a:cs typeface="Arial" panose="020B0604020202020204" pitchFamily="34" charset="0"/>
              </a:rPr>
              <a:t>statements;</a:t>
            </a:r>
          </a:p>
          <a:p>
            <a:pPr marL="0" indent="0">
              <a:buNone/>
            </a:pPr>
            <a:r>
              <a:rPr lang="en-US" sz="1800" dirty="0" smtClean="0">
                <a:latin typeface="Arial" panose="020B0604020202020204" pitchFamily="34" charset="0"/>
                <a:cs typeface="Arial" panose="020B0604020202020204" pitchFamily="34" charset="0"/>
              </a:rPr>
              <a:t>    }</a:t>
            </a:r>
          </a:p>
          <a:p>
            <a:pPr marL="0" indent="0">
              <a:buNone/>
            </a:pPr>
            <a:r>
              <a:rPr lang="en-US" sz="1800" dirty="0" smtClean="0">
                <a:latin typeface="Arial" panose="020B0604020202020204" pitchFamily="34" charset="0"/>
                <a:cs typeface="Arial" panose="020B0604020202020204" pitchFamily="34" charset="0"/>
              </a:rPr>
              <a:t>Statement x;</a:t>
            </a:r>
            <a:endParaRPr lang="en-US"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811370" y="1757363"/>
            <a:ext cx="5542430" cy="4845141"/>
          </a:xfrm>
          <a:prstGeom prst="rect">
            <a:avLst/>
          </a:prstGeom>
        </p:spPr>
      </p:pic>
    </p:spTree>
    <p:extLst>
      <p:ext uri="{BB962C8B-B14F-4D97-AF65-F5344CB8AC3E}">
        <p14:creationId xmlns:p14="http://schemas.microsoft.com/office/powerpoint/2010/main" val="8430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94" y="68585"/>
            <a:ext cx="10515600" cy="818216"/>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EXAMPLE –IF ELSE Statement</a:t>
            </a:r>
            <a:endParaRPr lang="en-US"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2388" y="1183342"/>
            <a:ext cx="11300012" cy="5244352"/>
          </a:xfrm>
        </p:spPr>
        <p:txBody>
          <a:bodyPr>
            <a:normAutofit fontScale="77500" lnSpcReduction="20000"/>
          </a:bodyPr>
          <a:lstStyle/>
          <a:p>
            <a:pPr marL="0" indent="0">
              <a:buNone/>
            </a:pPr>
            <a:r>
              <a:rPr lang="en-US" dirty="0" smtClean="0"/>
              <a:t>//Get </a:t>
            </a:r>
            <a:r>
              <a:rPr lang="en-US" dirty="0"/>
              <a:t>a number from user and say whether it is </a:t>
            </a:r>
            <a:r>
              <a:rPr lang="en-US" dirty="0" smtClean="0"/>
              <a:t>even</a:t>
            </a:r>
            <a:r>
              <a:rPr lang="en-US" dirty="0"/>
              <a:t> or </a:t>
            </a:r>
            <a:r>
              <a:rPr lang="en-US" dirty="0" smtClean="0"/>
              <a:t>odd</a:t>
            </a:r>
            <a:r>
              <a:rPr lang="en-US" dirty="0"/>
              <a:t> number.</a:t>
            </a:r>
            <a:endParaRPr lang="en-US" dirty="0" smtClean="0"/>
          </a:p>
          <a:p>
            <a:pPr marL="0" indent="0">
              <a:buNone/>
            </a:pPr>
            <a:r>
              <a:rPr lang="en-US" dirty="0" smtClean="0"/>
              <a:t>#include&lt;</a:t>
            </a:r>
            <a:r>
              <a:rPr lang="en-US" dirty="0" err="1" smtClean="0"/>
              <a:t>stdio.h</a:t>
            </a:r>
            <a:r>
              <a:rPr lang="en-US" dirty="0" smtClean="0"/>
              <a:t>&gt;</a:t>
            </a:r>
          </a:p>
          <a:p>
            <a:pPr marL="0" indent="0">
              <a:buNone/>
            </a:pPr>
            <a:r>
              <a:rPr lang="en-US" dirty="0" smtClean="0"/>
              <a:t>void </a:t>
            </a:r>
            <a:r>
              <a:rPr lang="en-US" dirty="0"/>
              <a:t>main()</a:t>
            </a:r>
          </a:p>
          <a:p>
            <a:pPr marL="0" indent="0">
              <a:buNone/>
            </a:pPr>
            <a:r>
              <a:rPr lang="en-US" dirty="0"/>
              <a:t>{</a:t>
            </a:r>
          </a:p>
          <a:p>
            <a:pPr marL="0" indent="0">
              <a:buNone/>
            </a:pPr>
            <a:r>
              <a:rPr lang="en-US" dirty="0" smtClean="0"/>
              <a:t>	</a:t>
            </a:r>
            <a:r>
              <a:rPr lang="en-US" dirty="0" err="1" smtClean="0"/>
              <a:t>int</a:t>
            </a:r>
            <a:r>
              <a:rPr lang="en-US" dirty="0" smtClean="0"/>
              <a:t> </a:t>
            </a:r>
            <a:r>
              <a:rPr lang="en-US" dirty="0"/>
              <a:t>a=5;</a:t>
            </a:r>
          </a:p>
          <a:p>
            <a:pPr marL="0" indent="0">
              <a:buNone/>
            </a:pPr>
            <a:r>
              <a:rPr lang="en-US" dirty="0" smtClean="0"/>
              <a:t>	if(a%2</a:t>
            </a:r>
            <a:r>
              <a:rPr lang="en-US" dirty="0"/>
              <a:t>==0</a:t>
            </a:r>
            <a:r>
              <a:rPr lang="en-US" dirty="0" smtClean="0"/>
              <a:t>)</a:t>
            </a:r>
          </a:p>
          <a:p>
            <a:pPr marL="0" indent="0">
              <a:buNone/>
            </a:pPr>
            <a:r>
              <a:rPr lang="en-US" dirty="0" smtClean="0"/>
              <a:t>	{</a:t>
            </a:r>
            <a:endParaRPr lang="en-US" dirty="0"/>
          </a:p>
          <a:p>
            <a:pPr marL="0" indent="0">
              <a:buNone/>
            </a:pPr>
            <a:r>
              <a:rPr lang="en-US" dirty="0" smtClean="0"/>
              <a:t>	</a:t>
            </a:r>
            <a:r>
              <a:rPr lang="en-US" dirty="0" err="1" smtClean="0"/>
              <a:t>printf</a:t>
            </a:r>
            <a:r>
              <a:rPr lang="en-US" dirty="0"/>
              <a:t>(“number %d is </a:t>
            </a:r>
            <a:r>
              <a:rPr lang="en-US" dirty="0" err="1"/>
              <a:t>even”,a</a:t>
            </a:r>
            <a:r>
              <a:rPr lang="en-US" dirty="0"/>
              <a:t>);</a:t>
            </a:r>
          </a:p>
          <a:p>
            <a:pPr marL="0" indent="0">
              <a:buNone/>
            </a:pPr>
            <a:r>
              <a:rPr lang="en-US" dirty="0" smtClean="0"/>
              <a:t>	}</a:t>
            </a:r>
            <a:endParaRPr lang="en-US" dirty="0"/>
          </a:p>
          <a:p>
            <a:pPr marL="0" indent="0">
              <a:buNone/>
            </a:pPr>
            <a:r>
              <a:rPr lang="en-US" dirty="0" smtClean="0"/>
              <a:t>	else</a:t>
            </a:r>
          </a:p>
          <a:p>
            <a:pPr marL="0" indent="0">
              <a:buNone/>
            </a:pPr>
            <a:r>
              <a:rPr lang="en-US" dirty="0" smtClean="0"/>
              <a:t>	{</a:t>
            </a:r>
            <a:endParaRPr lang="en-US" dirty="0"/>
          </a:p>
          <a:p>
            <a:pPr marL="0" indent="0">
              <a:buNone/>
            </a:pPr>
            <a:r>
              <a:rPr lang="en-US" dirty="0" smtClean="0"/>
              <a:t>	</a:t>
            </a:r>
            <a:r>
              <a:rPr lang="en-US" dirty="0" err="1" smtClean="0"/>
              <a:t>printf</a:t>
            </a:r>
            <a:r>
              <a:rPr lang="en-US" dirty="0"/>
              <a:t>(“number %d is </a:t>
            </a:r>
            <a:r>
              <a:rPr lang="en-US" dirty="0" err="1"/>
              <a:t>odd”,a</a:t>
            </a:r>
            <a:r>
              <a:rPr lang="en-US" dirty="0"/>
              <a:t>);</a:t>
            </a:r>
          </a:p>
          <a:p>
            <a:pPr marL="0" indent="0">
              <a:buNone/>
            </a:pPr>
            <a:r>
              <a:rPr lang="en-US" dirty="0" smtClean="0"/>
              <a:t>	}</a:t>
            </a:r>
            <a:endParaRPr lang="en-US" dirty="0"/>
          </a:p>
          <a:p>
            <a:pPr marL="0" indent="0">
              <a:buNone/>
            </a:pPr>
            <a:r>
              <a:rPr lang="en-US" dirty="0"/>
              <a:t>}</a:t>
            </a:r>
          </a:p>
        </p:txBody>
      </p:sp>
      <p:sp>
        <p:nvSpPr>
          <p:cNvPr id="4" name="TextBox 3"/>
          <p:cNvSpPr txBox="1"/>
          <p:nvPr/>
        </p:nvSpPr>
        <p:spPr>
          <a:xfrm>
            <a:off x="6360459" y="1776424"/>
            <a:ext cx="3684494" cy="1200329"/>
          </a:xfrm>
          <a:prstGeom prst="rect">
            <a:avLst/>
          </a:prstGeom>
          <a:noFill/>
        </p:spPr>
        <p:txBody>
          <a:bodyPr wrap="square" rtlCol="0">
            <a:spAutoFit/>
          </a:bodyPr>
          <a:lstStyle/>
          <a:p>
            <a:r>
              <a:rPr lang="en-US" dirty="0">
                <a:solidFill>
                  <a:srgbClr val="FF33CC"/>
                </a:solidFill>
              </a:rPr>
              <a:t>i</a:t>
            </a:r>
            <a:r>
              <a:rPr lang="en-US" dirty="0" smtClean="0">
                <a:solidFill>
                  <a:srgbClr val="FF33CC"/>
                </a:solidFill>
              </a:rPr>
              <a:t>f</a:t>
            </a:r>
            <a:r>
              <a:rPr lang="en-US" dirty="0" smtClean="0"/>
              <a:t> User name == password</a:t>
            </a:r>
          </a:p>
          <a:p>
            <a:r>
              <a:rPr lang="en-US" dirty="0" smtClean="0"/>
              <a:t>        </a:t>
            </a:r>
            <a:r>
              <a:rPr lang="en-US" dirty="0" err="1" smtClean="0"/>
              <a:t>Goto</a:t>
            </a:r>
            <a:r>
              <a:rPr lang="en-US" dirty="0" smtClean="0"/>
              <a:t> next page</a:t>
            </a:r>
          </a:p>
          <a:p>
            <a:r>
              <a:rPr lang="en-US" dirty="0" smtClean="0">
                <a:solidFill>
                  <a:srgbClr val="FF33CC"/>
                </a:solidFill>
              </a:rPr>
              <a:t>else</a:t>
            </a:r>
          </a:p>
          <a:p>
            <a:r>
              <a:rPr lang="en-US" dirty="0" smtClean="0"/>
              <a:t>          Invalid credential</a:t>
            </a:r>
            <a:endParaRPr lang="en-IN" dirty="0"/>
          </a:p>
        </p:txBody>
      </p:sp>
      <p:sp>
        <p:nvSpPr>
          <p:cNvPr id="5" name="TextBox 4"/>
          <p:cNvSpPr txBox="1"/>
          <p:nvPr/>
        </p:nvSpPr>
        <p:spPr>
          <a:xfrm>
            <a:off x="6257364" y="3381107"/>
            <a:ext cx="3684494" cy="1200329"/>
          </a:xfrm>
          <a:prstGeom prst="rect">
            <a:avLst/>
          </a:prstGeom>
          <a:noFill/>
        </p:spPr>
        <p:txBody>
          <a:bodyPr wrap="square" rtlCol="0">
            <a:spAutoFit/>
          </a:bodyPr>
          <a:lstStyle/>
          <a:p>
            <a:r>
              <a:rPr lang="en-US" dirty="0">
                <a:solidFill>
                  <a:srgbClr val="FF33CC"/>
                </a:solidFill>
              </a:rPr>
              <a:t>i</a:t>
            </a:r>
            <a:r>
              <a:rPr lang="en-US" dirty="0" smtClean="0">
                <a:solidFill>
                  <a:srgbClr val="FF33CC"/>
                </a:solidFill>
              </a:rPr>
              <a:t>f</a:t>
            </a:r>
            <a:r>
              <a:rPr lang="en-US" dirty="0" smtClean="0"/>
              <a:t> (red signal)</a:t>
            </a:r>
          </a:p>
          <a:p>
            <a:r>
              <a:rPr lang="en-US" dirty="0" smtClean="0"/>
              <a:t>    stop</a:t>
            </a:r>
          </a:p>
          <a:p>
            <a:r>
              <a:rPr lang="en-US" dirty="0" smtClean="0">
                <a:solidFill>
                  <a:srgbClr val="FF33CC"/>
                </a:solidFill>
              </a:rPr>
              <a:t>else</a:t>
            </a:r>
          </a:p>
          <a:p>
            <a:r>
              <a:rPr lang="en-US" dirty="0" smtClean="0"/>
              <a:t>    move</a:t>
            </a:r>
            <a:endParaRPr lang="en-IN" dirty="0"/>
          </a:p>
        </p:txBody>
      </p:sp>
    </p:spTree>
    <p:extLst>
      <p:ext uri="{BB962C8B-B14F-4D97-AF65-F5344CB8AC3E}">
        <p14:creationId xmlns:p14="http://schemas.microsoft.com/office/powerpoint/2010/main" val="40860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482040"/>
          </a:xfrm>
        </p:spPr>
        <p:txBody>
          <a:bodyPr>
            <a:normAutofit fontScale="90000"/>
          </a:bodyPr>
          <a:lstStyle/>
          <a:p>
            <a:r>
              <a:rPr lang="en-US" dirty="0" smtClean="0"/>
              <a:t>Example2 </a:t>
            </a:r>
            <a:endParaRPr lang="en-IN" dirty="0"/>
          </a:p>
        </p:txBody>
      </p:sp>
      <p:sp>
        <p:nvSpPr>
          <p:cNvPr id="3" name="Content Placeholder 2"/>
          <p:cNvSpPr>
            <a:spLocks noGrp="1"/>
          </p:cNvSpPr>
          <p:nvPr>
            <p:ph idx="1"/>
          </p:nvPr>
        </p:nvSpPr>
        <p:spPr>
          <a:xfrm>
            <a:off x="0" y="618566"/>
            <a:ext cx="11353800" cy="6078069"/>
          </a:xfrm>
        </p:spPr>
        <p:txBody>
          <a:bodyPr/>
          <a:lstStyle/>
          <a:p>
            <a:r>
              <a:rPr lang="en-US" dirty="0" smtClean="0"/>
              <a:t>//Calculation of gross salary</a:t>
            </a:r>
          </a:p>
          <a:p>
            <a:pPr marL="0" indent="0">
              <a:buNone/>
            </a:pPr>
            <a:r>
              <a:rPr lang="en-US" dirty="0" smtClean="0"/>
              <a:t>BS&lt;1500</a:t>
            </a:r>
          </a:p>
          <a:p>
            <a:pPr marL="0" indent="0">
              <a:buNone/>
            </a:pPr>
            <a:r>
              <a:rPr lang="en-US" dirty="0" smtClean="0"/>
              <a:t>HRA-&gt;10%of BS +DA=90%</a:t>
            </a:r>
          </a:p>
          <a:p>
            <a:pPr marL="0" indent="0">
              <a:buNone/>
            </a:pPr>
            <a:r>
              <a:rPr lang="en-US" dirty="0" smtClean="0"/>
              <a:t>BS&gt;=1500</a:t>
            </a:r>
          </a:p>
          <a:p>
            <a:pPr marL="0" indent="0">
              <a:buNone/>
            </a:pPr>
            <a:r>
              <a:rPr lang="en-US" dirty="0" smtClean="0"/>
              <a:t>HRA=500</a:t>
            </a:r>
          </a:p>
          <a:p>
            <a:pPr marL="0" indent="0">
              <a:buNone/>
            </a:pPr>
            <a:r>
              <a:rPr lang="en-US" dirty="0" smtClean="0"/>
              <a:t>DA=98% of BS</a:t>
            </a:r>
            <a:endParaRPr lang="en-IN" dirty="0"/>
          </a:p>
        </p:txBody>
      </p:sp>
    </p:spTree>
    <p:extLst>
      <p:ext uri="{BB962C8B-B14F-4D97-AF65-F5344CB8AC3E}">
        <p14:creationId xmlns:p14="http://schemas.microsoft.com/office/powerpoint/2010/main" val="15749905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2722"/>
          </a:xfrm>
        </p:spPr>
        <p:txBody>
          <a:bodyPr>
            <a:noAutofit/>
          </a:bodyPr>
          <a:lstStyle/>
          <a:p>
            <a:pPr algn="ctr"/>
            <a:r>
              <a:rPr lang="en-US" sz="3600" dirty="0" smtClean="0">
                <a:solidFill>
                  <a:srgbClr val="002060"/>
                </a:solidFill>
                <a:latin typeface="Arial" panose="020B0604020202020204" pitchFamily="34" charset="0"/>
                <a:cs typeface="Arial" panose="020B0604020202020204" pitchFamily="34" charset="0"/>
              </a:rPr>
              <a:t> </a:t>
            </a:r>
            <a:r>
              <a:rPr lang="en-US" sz="3600" dirty="0">
                <a:solidFill>
                  <a:srgbClr val="002060"/>
                </a:solidFill>
                <a:latin typeface="Arial" panose="020B0604020202020204" pitchFamily="34" charset="0"/>
                <a:cs typeface="Arial" panose="020B0604020202020204" pitchFamily="34" charset="0"/>
              </a:rPr>
              <a:t>NESTED </a:t>
            </a:r>
            <a:r>
              <a:rPr lang="en-US" sz="3600" dirty="0" smtClean="0">
                <a:solidFill>
                  <a:srgbClr val="002060"/>
                </a:solidFill>
                <a:latin typeface="Arial" panose="020B0604020202020204" pitchFamily="34" charset="0"/>
                <a:cs typeface="Arial" panose="020B0604020202020204" pitchFamily="34" charset="0"/>
              </a:rPr>
              <a:t>IF STATEMENTS</a:t>
            </a:r>
            <a:endParaRPr lang="en-US"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8259" y="562722"/>
            <a:ext cx="11165541" cy="6295278"/>
          </a:xfrm>
        </p:spPr>
        <p:txBody>
          <a:bodyPr>
            <a:normAutofit/>
          </a:bodyPr>
          <a:lstStyle/>
          <a:p>
            <a:pPr algn="just">
              <a:lnSpc>
                <a:spcPct val="160000"/>
              </a:lnSpc>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 </a:t>
            </a:r>
            <a:r>
              <a:rPr lang="en-US" sz="1800" dirty="0">
                <a:solidFill>
                  <a:srgbClr val="CC66FF"/>
                </a:solidFill>
                <a:latin typeface="Arial" panose="020B0604020202020204" pitchFamily="34" charset="0"/>
                <a:cs typeface="Arial" panose="020B0604020202020204" pitchFamily="34" charset="0"/>
              </a:rPr>
              <a:t>If within a If condition</a:t>
            </a:r>
            <a:r>
              <a:rPr lang="en-US" sz="1800" dirty="0">
                <a:latin typeface="Arial" panose="020B0604020202020204" pitchFamily="34" charset="0"/>
                <a:cs typeface="Arial" panose="020B0604020202020204" pitchFamily="34" charset="0"/>
              </a:rPr>
              <a:t> is called Nested If condition. It is </a:t>
            </a:r>
            <a:r>
              <a:rPr lang="en-US" sz="1800" dirty="0" smtClean="0">
                <a:latin typeface="Arial" panose="020B0604020202020204" pitchFamily="34" charset="0"/>
                <a:cs typeface="Arial" panose="020B0604020202020204" pitchFamily="34" charset="0"/>
              </a:rPr>
              <a:t>a conditional </a:t>
            </a:r>
            <a:r>
              <a:rPr lang="en-US" sz="1800" dirty="0">
                <a:latin typeface="Arial" panose="020B0604020202020204" pitchFamily="34" charset="0"/>
                <a:cs typeface="Arial" panose="020B0604020202020204" pitchFamily="34" charset="0"/>
              </a:rPr>
              <a:t>statement which is used when we want to </a:t>
            </a:r>
            <a:r>
              <a:rPr lang="en-US" sz="1800" dirty="0" smtClean="0">
                <a:solidFill>
                  <a:srgbClr val="CC66FF"/>
                </a:solidFill>
                <a:latin typeface="Arial" panose="020B0604020202020204" pitchFamily="34" charset="0"/>
                <a:cs typeface="Arial" panose="020B0604020202020204" pitchFamily="34" charset="0"/>
              </a:rPr>
              <a:t>check more </a:t>
            </a:r>
            <a:r>
              <a:rPr lang="en-US" sz="1800" dirty="0">
                <a:solidFill>
                  <a:srgbClr val="CC66FF"/>
                </a:solidFill>
                <a:latin typeface="Arial" panose="020B0604020202020204" pitchFamily="34" charset="0"/>
                <a:cs typeface="Arial" panose="020B0604020202020204" pitchFamily="34" charset="0"/>
              </a:rPr>
              <a:t>than 1 conditions </a:t>
            </a:r>
            <a:r>
              <a:rPr lang="en-US" sz="1800" dirty="0">
                <a:latin typeface="Arial" panose="020B0604020202020204" pitchFamily="34" charset="0"/>
                <a:cs typeface="Arial" panose="020B0604020202020204" pitchFamily="34" charset="0"/>
              </a:rPr>
              <a:t>at a time in a same program</a:t>
            </a:r>
            <a:r>
              <a:rPr lang="en-US" sz="1800" dirty="0" smtClean="0">
                <a:latin typeface="Arial" panose="020B0604020202020204" pitchFamily="34" charset="0"/>
                <a:cs typeface="Arial" panose="020B0604020202020204" pitchFamily="34" charset="0"/>
              </a:rPr>
              <a:t>.</a:t>
            </a:r>
          </a:p>
          <a:p>
            <a:pPr marL="0" indent="0" algn="just">
              <a:lnSpc>
                <a:spcPct val="150000"/>
              </a:lnSpc>
              <a:buNone/>
            </a:pPr>
            <a:r>
              <a:rPr lang="en-US" sz="1800" b="1" dirty="0" smtClean="0">
                <a:latin typeface="Arial" panose="020B0604020202020204" pitchFamily="34" charset="0"/>
                <a:cs typeface="Arial" panose="020B0604020202020204" pitchFamily="34" charset="0"/>
              </a:rPr>
              <a:t>Syntax:</a:t>
            </a:r>
            <a:endParaRPr lang="en-US" sz="1800" b="1" dirty="0">
              <a:latin typeface="Arial" panose="020B0604020202020204" pitchFamily="34" charset="0"/>
              <a:cs typeface="Arial" panose="020B0604020202020204" pitchFamily="34" charset="0"/>
            </a:endParaRPr>
          </a:p>
          <a:p>
            <a:pPr marL="0" indent="0" algn="just">
              <a:buNone/>
            </a:pPr>
            <a:endParaRPr lang="en-US" dirty="0"/>
          </a:p>
          <a:p>
            <a:endParaRPr lang="en-US" dirty="0"/>
          </a:p>
        </p:txBody>
      </p:sp>
      <p:pic>
        <p:nvPicPr>
          <p:cNvPr id="5" name="Picture 4"/>
          <p:cNvPicPr>
            <a:picLocks noChangeAspect="1"/>
          </p:cNvPicPr>
          <p:nvPr/>
        </p:nvPicPr>
        <p:blipFill>
          <a:blip r:embed="rId2"/>
          <a:stretch>
            <a:fillRect/>
          </a:stretch>
        </p:blipFill>
        <p:spPr>
          <a:xfrm>
            <a:off x="188258" y="2057400"/>
            <a:ext cx="5012391" cy="4800600"/>
          </a:xfrm>
          <a:prstGeom prst="rect">
            <a:avLst/>
          </a:prstGeom>
        </p:spPr>
      </p:pic>
      <p:pic>
        <p:nvPicPr>
          <p:cNvPr id="6" name="Picture 5"/>
          <p:cNvPicPr>
            <a:picLocks noChangeAspect="1"/>
          </p:cNvPicPr>
          <p:nvPr/>
        </p:nvPicPr>
        <p:blipFill>
          <a:blip r:embed="rId3"/>
          <a:stretch>
            <a:fillRect/>
          </a:stretch>
        </p:blipFill>
        <p:spPr>
          <a:xfrm>
            <a:off x="5325035" y="1471612"/>
            <a:ext cx="6279777" cy="5386387"/>
          </a:xfrm>
          <a:prstGeom prst="rect">
            <a:avLst/>
          </a:prstGeom>
        </p:spPr>
      </p:pic>
    </p:spTree>
    <p:extLst>
      <p:ext uri="{BB962C8B-B14F-4D97-AF65-F5344CB8AC3E}">
        <p14:creationId xmlns:p14="http://schemas.microsoft.com/office/powerpoint/2010/main" val="311108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9630"/>
            <a:ext cx="10515600" cy="441699"/>
          </a:xfrm>
        </p:spPr>
        <p:txBody>
          <a:bodyPr>
            <a:normAutofit fontScale="90000"/>
          </a:bodyPr>
          <a:lstStyle/>
          <a:p>
            <a:pPr algn="ctr"/>
            <a:r>
              <a:rPr lang="en-US" sz="3600" dirty="0" smtClean="0">
                <a:solidFill>
                  <a:srgbClr val="002060"/>
                </a:solidFill>
                <a:latin typeface="Arial" panose="020B0604020202020204" pitchFamily="34" charset="0"/>
                <a:cs typeface="Arial" panose="020B0604020202020204" pitchFamily="34" charset="0"/>
              </a:rPr>
              <a:t>Example: Nested If…</a:t>
            </a:r>
            <a:r>
              <a:rPr lang="en-US" sz="3600" dirty="0" err="1" smtClean="0">
                <a:solidFill>
                  <a:srgbClr val="002060"/>
                </a:solidFill>
                <a:latin typeface="Arial" panose="020B0604020202020204" pitchFamily="34" charset="0"/>
                <a:cs typeface="Arial" panose="020B0604020202020204" pitchFamily="34" charset="0"/>
              </a:rPr>
              <a:t>ELse</a:t>
            </a:r>
            <a:endParaRPr lang="en-US" sz="3600" dirty="0">
              <a:solidFill>
                <a:srgbClr val="00206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21024" y="551328"/>
            <a:ext cx="11232776" cy="6306671"/>
          </a:xfrm>
        </p:spPr>
        <p:txBody>
          <a:bodyPr>
            <a:noAutofit/>
          </a:bodyPr>
          <a:lstStyle/>
          <a:p>
            <a:pPr marL="0" indent="0">
              <a:buNone/>
            </a:pPr>
            <a:r>
              <a:rPr lang="en-US" sz="1100" dirty="0" smtClean="0">
                <a:latin typeface="Arial" panose="020B0604020202020204" pitchFamily="34" charset="0"/>
                <a:cs typeface="Arial" panose="020B0604020202020204" pitchFamily="34" charset="0"/>
              </a:rPr>
              <a:t>#include&lt;</a:t>
            </a:r>
            <a:r>
              <a:rPr lang="en-US" sz="1100" dirty="0" err="1" smtClean="0">
                <a:latin typeface="Arial" panose="020B0604020202020204" pitchFamily="34" charset="0"/>
                <a:cs typeface="Arial" panose="020B0604020202020204" pitchFamily="34" charset="0"/>
              </a:rPr>
              <a:t>stdio.h</a:t>
            </a:r>
            <a:r>
              <a:rPr lang="en-US" sz="1100" dirty="0" smtClean="0">
                <a:latin typeface="Arial" panose="020B0604020202020204" pitchFamily="34" charset="0"/>
                <a:cs typeface="Arial" panose="020B0604020202020204" pitchFamily="34" charset="0"/>
              </a:rPr>
              <a:t>&gt;</a:t>
            </a:r>
          </a:p>
          <a:p>
            <a:pPr marL="0" indent="0">
              <a:buNone/>
            </a:pPr>
            <a:r>
              <a:rPr lang="en-US" sz="1100" dirty="0" smtClean="0">
                <a:latin typeface="Arial" panose="020B0604020202020204" pitchFamily="34" charset="0"/>
                <a:cs typeface="Arial" panose="020B0604020202020204" pitchFamily="34" charset="0"/>
              </a:rPr>
              <a:t>void </a:t>
            </a:r>
            <a:r>
              <a:rPr lang="en-US" sz="1100" dirty="0">
                <a:latin typeface="Arial" panose="020B0604020202020204" pitchFamily="34" charset="0"/>
                <a:cs typeface="Arial" panose="020B0604020202020204" pitchFamily="34" charset="0"/>
              </a:rPr>
              <a:t>main</a:t>
            </a:r>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a:p>
            <a:pPr marL="0" indent="0">
              <a:buNone/>
            </a:pPr>
            <a:r>
              <a:rPr lang="en-US" sz="1100" dirty="0" err="1">
                <a:latin typeface="Arial" panose="020B0604020202020204" pitchFamily="34" charset="0"/>
                <a:cs typeface="Arial" panose="020B0604020202020204" pitchFamily="34" charset="0"/>
              </a:rPr>
              <a:t>int</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a,b,c</a:t>
            </a:r>
            <a:r>
              <a:rPr lang="en-US" sz="1100" dirty="0">
                <a:latin typeface="Arial" panose="020B0604020202020204" pitchFamily="34" charset="0"/>
                <a:cs typeface="Arial" panose="020B0604020202020204" pitchFamily="34" charset="0"/>
              </a:rPr>
              <a:t>;</a:t>
            </a:r>
          </a:p>
          <a:p>
            <a:pPr marL="0" indent="0">
              <a:buNone/>
            </a:pPr>
            <a:r>
              <a:rPr lang="en-US" sz="1100" dirty="0">
                <a:latin typeface="Arial" panose="020B0604020202020204" pitchFamily="34" charset="0"/>
                <a:cs typeface="Arial" panose="020B0604020202020204" pitchFamily="34" charset="0"/>
              </a:rPr>
              <a:t>a=5, b=6, c=8;</a:t>
            </a:r>
          </a:p>
          <a:p>
            <a:pPr marL="0" indent="0">
              <a:lnSpc>
                <a:spcPct val="100000"/>
              </a:lnSpc>
              <a:buNone/>
            </a:pPr>
            <a:r>
              <a:rPr lang="en-US" sz="1100" dirty="0">
                <a:latin typeface="Arial" panose="020B0604020202020204" pitchFamily="34" charset="0"/>
                <a:cs typeface="Arial" panose="020B0604020202020204" pitchFamily="34" charset="0"/>
              </a:rPr>
              <a:t>if(a&gt;b</a:t>
            </a:r>
            <a:r>
              <a:rPr lang="en-US" sz="1100" dirty="0" smtClean="0">
                <a:latin typeface="Arial" panose="020B0604020202020204" pitchFamily="34" charset="0"/>
                <a:cs typeface="Arial" panose="020B0604020202020204" pitchFamily="34" charset="0"/>
              </a:rPr>
              <a:t>)  </a:t>
            </a:r>
            <a:endParaRPr lang="en-US" sz="1100" dirty="0" smtClean="0">
              <a:solidFill>
                <a:srgbClr val="FF33CC"/>
              </a:solidFill>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a:t>
            </a:r>
          </a:p>
          <a:p>
            <a:pPr marL="0" indent="0">
              <a:lnSpc>
                <a:spcPct val="100000"/>
              </a:lnSpc>
              <a:buNone/>
            </a:pPr>
            <a:r>
              <a:rPr lang="en-US" sz="1100" dirty="0" smtClean="0">
                <a:latin typeface="Arial" panose="020B0604020202020204" pitchFamily="34" charset="0"/>
                <a:cs typeface="Arial" panose="020B0604020202020204" pitchFamily="34" charset="0"/>
              </a:rPr>
              <a:t>    if(a&gt;c) { </a:t>
            </a:r>
            <a:endParaRPr lang="en-US" sz="1100" dirty="0" smtClean="0">
              <a:solidFill>
                <a:srgbClr val="FF33CC"/>
              </a:solidFill>
              <a:latin typeface="Arial" panose="020B0604020202020204" pitchFamily="34" charset="0"/>
              <a:cs typeface="Arial" panose="020B0604020202020204" pitchFamily="34" charset="0"/>
            </a:endParaRPr>
          </a:p>
          <a:p>
            <a:pPr marL="0" indent="0">
              <a:lnSpc>
                <a:spcPct val="100000"/>
              </a:lnSpc>
              <a:buNone/>
            </a:pP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err="1" smtClean="0">
                <a:latin typeface="Arial" panose="020B0604020202020204" pitchFamily="34" charset="0"/>
                <a:cs typeface="Arial" panose="020B0604020202020204" pitchFamily="34" charset="0"/>
              </a:rPr>
              <a:t>printf</a:t>
            </a:r>
            <a:r>
              <a:rPr lang="en-US" sz="1100" dirty="0">
                <a:latin typeface="Arial" panose="020B0604020202020204" pitchFamily="34" charset="0"/>
                <a:cs typeface="Arial" panose="020B0604020202020204" pitchFamily="34" charset="0"/>
              </a:rPr>
              <a:t>(“a is big”);</a:t>
            </a:r>
          </a:p>
          <a:p>
            <a:pPr marL="0" indent="0">
              <a:lnSpc>
                <a:spcPct val="100000"/>
              </a:lnSpc>
              <a:buNone/>
            </a:pPr>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    else     {</a:t>
            </a:r>
            <a:endParaRPr lang="en-US" sz="1100" dirty="0">
              <a:latin typeface="Arial" panose="020B0604020202020204" pitchFamily="34" charset="0"/>
              <a:cs typeface="Arial" panose="020B0604020202020204" pitchFamily="34" charset="0"/>
            </a:endParaRPr>
          </a:p>
          <a:p>
            <a:pPr marL="0" indent="0">
              <a:lnSpc>
                <a:spcPct val="100000"/>
              </a:lnSpc>
              <a:buNone/>
            </a:pPr>
            <a:r>
              <a:rPr lang="en-US" sz="1100" dirty="0" smtClean="0">
                <a:latin typeface="Arial" panose="020B0604020202020204" pitchFamily="34" charset="0"/>
                <a:cs typeface="Arial" panose="020B0604020202020204" pitchFamily="34" charset="0"/>
              </a:rPr>
              <a:t>     </a:t>
            </a:r>
            <a:r>
              <a:rPr lang="en-US" sz="1100" dirty="0" err="1" smtClean="0">
                <a:latin typeface="Arial" panose="020B0604020202020204" pitchFamily="34" charset="0"/>
                <a:cs typeface="Arial" panose="020B0604020202020204" pitchFamily="34" charset="0"/>
              </a:rPr>
              <a:t>printf</a:t>
            </a:r>
            <a:r>
              <a:rPr lang="en-US" sz="1100" dirty="0">
                <a:latin typeface="Arial" panose="020B0604020202020204" pitchFamily="34" charset="0"/>
                <a:cs typeface="Arial" panose="020B0604020202020204" pitchFamily="34" charset="0"/>
              </a:rPr>
              <a:t>(“c is big”);</a:t>
            </a:r>
          </a:p>
          <a:p>
            <a:pPr marL="0" indent="0">
              <a:lnSpc>
                <a:spcPct val="100000"/>
              </a:lnSpc>
              <a:buNone/>
            </a:pPr>
            <a:r>
              <a:rPr lang="en-US" sz="1100" dirty="0" smtClean="0">
                <a:latin typeface="Arial" panose="020B0604020202020204" pitchFamily="34" charset="0"/>
                <a:cs typeface="Arial" panose="020B0604020202020204" pitchFamily="34" charset="0"/>
              </a:rPr>
              <a:t>    } }</a:t>
            </a:r>
          </a:p>
          <a:p>
            <a:pPr marL="0" indent="0">
              <a:lnSpc>
                <a:spcPct val="100000"/>
              </a:lnSpc>
              <a:buNone/>
            </a:pPr>
            <a:r>
              <a:rPr lang="en-US" sz="1100" dirty="0">
                <a:latin typeface="Arial" panose="020B0604020202020204" pitchFamily="34" charset="0"/>
                <a:cs typeface="Arial" panose="020B0604020202020204" pitchFamily="34" charset="0"/>
              </a:rPr>
              <a:t>Else</a:t>
            </a:r>
          </a:p>
          <a:p>
            <a:pPr marL="0" indent="0">
              <a:lnSpc>
                <a:spcPct val="100000"/>
              </a:lnSpc>
              <a:buNone/>
            </a:pPr>
            <a:r>
              <a:rPr lang="en-US" sz="1100" dirty="0">
                <a:latin typeface="Arial" panose="020B0604020202020204" pitchFamily="34" charset="0"/>
                <a:cs typeface="Arial" panose="020B0604020202020204" pitchFamily="34" charset="0"/>
              </a:rPr>
              <a:t>{</a:t>
            </a:r>
          </a:p>
          <a:p>
            <a:pPr marL="0" indent="0">
              <a:lnSpc>
                <a:spcPct val="100000"/>
              </a:lnSpc>
              <a:buNone/>
            </a:pPr>
            <a:r>
              <a:rPr lang="en-US" sz="1100" dirty="0">
                <a:latin typeface="Arial" panose="020B0604020202020204" pitchFamily="34" charset="0"/>
                <a:cs typeface="Arial" panose="020B0604020202020204" pitchFamily="34" charset="0"/>
              </a:rPr>
              <a:t>   if(b&gt;c) </a:t>
            </a:r>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a:p>
            <a:pPr marL="0" indent="0">
              <a:lnSpc>
                <a:spcPct val="100000"/>
              </a:lnSpc>
              <a:buNone/>
            </a:pP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printf</a:t>
            </a:r>
            <a:r>
              <a:rPr lang="en-US" sz="1100" dirty="0">
                <a:latin typeface="Arial" panose="020B0604020202020204" pitchFamily="34" charset="0"/>
                <a:cs typeface="Arial" panose="020B0604020202020204" pitchFamily="34" charset="0"/>
              </a:rPr>
              <a:t>(“b is big”);</a:t>
            </a:r>
          </a:p>
          <a:p>
            <a:pPr marL="0" indent="0">
              <a:lnSpc>
                <a:spcPct val="100000"/>
              </a:lnSpc>
              <a:buNone/>
            </a:pPr>
            <a:r>
              <a:rPr lang="en-US" sz="1100" dirty="0">
                <a:latin typeface="Arial" panose="020B0604020202020204" pitchFamily="34" charset="0"/>
                <a:cs typeface="Arial" panose="020B0604020202020204" pitchFamily="34" charset="0"/>
              </a:rPr>
              <a:t>     }</a:t>
            </a:r>
          </a:p>
          <a:p>
            <a:pPr marL="0" indent="0">
              <a:lnSpc>
                <a:spcPct val="100000"/>
              </a:lnSpc>
              <a:buNone/>
            </a:pP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else </a:t>
            </a:r>
            <a:endParaRPr lang="en-US" sz="1100" dirty="0">
              <a:latin typeface="Arial" panose="020B0604020202020204" pitchFamily="34" charset="0"/>
              <a:cs typeface="Arial" panose="020B0604020202020204" pitchFamily="34" charset="0"/>
            </a:endParaRPr>
          </a:p>
          <a:p>
            <a:pPr marL="0" indent="0">
              <a:lnSpc>
                <a:spcPct val="100000"/>
              </a:lnSpc>
              <a:buNone/>
            </a:pPr>
            <a:r>
              <a:rPr lang="en-US" sz="1100" dirty="0">
                <a:latin typeface="Arial" panose="020B0604020202020204" pitchFamily="34" charset="0"/>
                <a:cs typeface="Arial" panose="020B0604020202020204" pitchFamily="34" charset="0"/>
              </a:rPr>
              <a:t>     { </a:t>
            </a:r>
          </a:p>
          <a:p>
            <a:pPr marL="0" indent="0">
              <a:lnSpc>
                <a:spcPct val="100000"/>
              </a:lnSpc>
              <a:buNone/>
            </a:pP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printf</a:t>
            </a:r>
            <a:r>
              <a:rPr lang="en-US" sz="1100" dirty="0">
                <a:latin typeface="Arial" panose="020B0604020202020204" pitchFamily="34" charset="0"/>
                <a:cs typeface="Arial" panose="020B0604020202020204" pitchFamily="34" charset="0"/>
              </a:rPr>
              <a:t>(“c is big”);</a:t>
            </a:r>
          </a:p>
          <a:p>
            <a:pPr marL="0" indent="0">
              <a:lnSpc>
                <a:spcPct val="100000"/>
              </a:lnSpc>
              <a:buNone/>
            </a:pPr>
            <a:r>
              <a:rPr lang="en-US" sz="1100" dirty="0">
                <a:latin typeface="Arial" panose="020B0604020202020204" pitchFamily="34" charset="0"/>
                <a:cs typeface="Arial" panose="020B0604020202020204" pitchFamily="34" charset="0"/>
              </a:rPr>
              <a:t>     }</a:t>
            </a:r>
          </a:p>
          <a:p>
            <a:pPr marL="0" indent="0">
              <a:lnSpc>
                <a:spcPct val="100000"/>
              </a:lnSpc>
              <a:buNone/>
            </a:pPr>
            <a:r>
              <a:rPr lang="en-US" sz="1100" dirty="0" err="1">
                <a:latin typeface="Arial" panose="020B0604020202020204" pitchFamily="34" charset="0"/>
                <a:cs typeface="Arial" panose="020B0604020202020204" pitchFamily="34" charset="0"/>
              </a:rPr>
              <a:t>getch</a:t>
            </a:r>
            <a:r>
              <a:rPr lang="en-US" sz="1100" dirty="0" smtClean="0">
                <a:latin typeface="Arial" panose="020B0604020202020204" pitchFamily="34" charset="0"/>
                <a:cs typeface="Arial" panose="020B0604020202020204" pitchFamily="34" charset="0"/>
              </a:rPr>
              <a:t>(); } </a:t>
            </a:r>
            <a:endParaRPr lang="en-US" sz="1100" dirty="0">
              <a:latin typeface="Arial" panose="020B0604020202020204" pitchFamily="34" charset="0"/>
              <a:cs typeface="Arial" panose="020B0604020202020204" pitchFamily="34" charset="0"/>
            </a:endParaRPr>
          </a:p>
          <a:p>
            <a:pPr marL="0" indent="0">
              <a:lnSpc>
                <a:spcPct val="100000"/>
              </a:lnSpc>
              <a:buNone/>
            </a:pPr>
            <a:endParaRPr lang="en-US" sz="800" dirty="0">
              <a:latin typeface="Arial" panose="020B0604020202020204" pitchFamily="34" charset="0"/>
              <a:cs typeface="Arial" panose="020B0604020202020204" pitchFamily="34" charset="0"/>
            </a:endParaRPr>
          </a:p>
        </p:txBody>
      </p:sp>
      <p:sp>
        <p:nvSpPr>
          <p:cNvPr id="6" name="Content Placeholder 5"/>
          <p:cNvSpPr>
            <a:spLocks noGrp="1"/>
          </p:cNvSpPr>
          <p:nvPr>
            <p:ph sz="half" idx="4294967295"/>
          </p:nvPr>
        </p:nvSpPr>
        <p:spPr>
          <a:xfrm>
            <a:off x="3697941" y="551326"/>
            <a:ext cx="8494059" cy="6185649"/>
          </a:xfrm>
        </p:spPr>
        <p:txBody>
          <a:bodyPr>
            <a:normAutofit/>
          </a:bodyPr>
          <a:lstStyle/>
          <a:p>
            <a:pPr marL="0" indent="0">
              <a:lnSpc>
                <a:spcPct val="100000"/>
              </a:lnSpc>
              <a:buNone/>
            </a:pPr>
            <a:r>
              <a:rPr lang="en-US" dirty="0" smtClean="0"/>
              <a:t>Case 1: a=5 ,b=6,c=8</a:t>
            </a:r>
          </a:p>
          <a:p>
            <a:pPr marL="0" indent="0">
              <a:lnSpc>
                <a:spcPct val="100000"/>
              </a:lnSpc>
              <a:buNone/>
            </a:pPr>
            <a:endParaRPr lang="en-US" dirty="0" smtClean="0"/>
          </a:p>
          <a:p>
            <a:pPr marL="0" indent="0">
              <a:lnSpc>
                <a:spcPct val="100000"/>
              </a:lnSpc>
              <a:buNone/>
            </a:pPr>
            <a:endParaRPr lang="en-US" dirty="0" smtClean="0"/>
          </a:p>
          <a:p>
            <a:pPr marL="0" indent="0">
              <a:lnSpc>
                <a:spcPct val="100000"/>
              </a:lnSpc>
              <a:buNone/>
            </a:pPr>
            <a:r>
              <a:rPr lang="en-US" dirty="0" smtClean="0"/>
              <a:t>Case 2: a=6,b=10,c=5</a:t>
            </a:r>
          </a:p>
          <a:p>
            <a:pPr marL="0" indent="0">
              <a:lnSpc>
                <a:spcPct val="100000"/>
              </a:lnSpc>
              <a:buNone/>
            </a:pPr>
            <a:endParaRPr lang="en-US" dirty="0"/>
          </a:p>
          <a:p>
            <a:pPr marL="0" indent="0">
              <a:lnSpc>
                <a:spcPct val="100000"/>
              </a:lnSpc>
              <a:buNone/>
            </a:pPr>
            <a:endParaRPr lang="en-US" dirty="0" smtClean="0"/>
          </a:p>
          <a:p>
            <a:pPr marL="0" indent="0">
              <a:lnSpc>
                <a:spcPct val="100000"/>
              </a:lnSpc>
              <a:buNone/>
            </a:pPr>
            <a:r>
              <a:rPr lang="en-US" dirty="0" smtClean="0"/>
              <a:t>Case 3: a=10,b=6,c=8</a:t>
            </a:r>
          </a:p>
          <a:p>
            <a:pPr marL="0" indent="0">
              <a:lnSpc>
                <a:spcPct val="100000"/>
              </a:lnSpc>
              <a:buNone/>
            </a:pPr>
            <a:endParaRPr lang="en-US" dirty="0" smtClean="0"/>
          </a:p>
          <a:p>
            <a:pPr marL="0" indent="0">
              <a:lnSpc>
                <a:spcPct val="100000"/>
              </a:lnSpc>
              <a:buNone/>
            </a:pPr>
            <a:endParaRPr lang="en-US" dirty="0"/>
          </a:p>
        </p:txBody>
      </p:sp>
      <p:sp>
        <p:nvSpPr>
          <p:cNvPr id="2" name="Rectangle 1"/>
          <p:cNvSpPr/>
          <p:nvPr/>
        </p:nvSpPr>
        <p:spPr>
          <a:xfrm>
            <a:off x="3922058" y="1260661"/>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If(5&gt;6) </a:t>
            </a:r>
            <a:endParaRPr lang="en-IN"/>
          </a:p>
        </p:txBody>
      </p:sp>
      <p:sp>
        <p:nvSpPr>
          <p:cNvPr id="7" name="Rectangle 6"/>
          <p:cNvSpPr/>
          <p:nvPr/>
        </p:nvSpPr>
        <p:spPr>
          <a:xfrm>
            <a:off x="5284693" y="1260661"/>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 </a:t>
            </a:r>
            <a:endParaRPr lang="en-IN"/>
          </a:p>
        </p:txBody>
      </p:sp>
      <p:sp>
        <p:nvSpPr>
          <p:cNvPr id="8" name="Rectangle 7"/>
          <p:cNvSpPr/>
          <p:nvPr/>
        </p:nvSpPr>
        <p:spPr>
          <a:xfrm>
            <a:off x="6647328" y="1260661"/>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If(6&gt;8)</a:t>
            </a:r>
            <a:endParaRPr lang="en-IN" dirty="0"/>
          </a:p>
        </p:txBody>
      </p:sp>
      <p:sp>
        <p:nvSpPr>
          <p:cNvPr id="9" name="Rectangle 8"/>
          <p:cNvSpPr/>
          <p:nvPr/>
        </p:nvSpPr>
        <p:spPr>
          <a:xfrm>
            <a:off x="8144434" y="1260661"/>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a:t>
            </a:r>
          </a:p>
        </p:txBody>
      </p:sp>
      <p:sp>
        <p:nvSpPr>
          <p:cNvPr id="10" name="Rectangle 9"/>
          <p:cNvSpPr/>
          <p:nvPr/>
        </p:nvSpPr>
        <p:spPr>
          <a:xfrm>
            <a:off x="9386045" y="1260661"/>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 is big</a:t>
            </a:r>
            <a:endParaRPr lang="en-IN" dirty="0"/>
          </a:p>
        </p:txBody>
      </p:sp>
      <p:sp>
        <p:nvSpPr>
          <p:cNvPr id="11" name="Rectangle 10"/>
          <p:cNvSpPr/>
          <p:nvPr/>
        </p:nvSpPr>
        <p:spPr>
          <a:xfrm>
            <a:off x="3922058" y="2938182"/>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 (6&gt;10) </a:t>
            </a:r>
            <a:endParaRPr lang="en-IN"/>
          </a:p>
        </p:txBody>
      </p:sp>
      <p:sp>
        <p:nvSpPr>
          <p:cNvPr id="12" name="Rectangle 11"/>
          <p:cNvSpPr/>
          <p:nvPr/>
        </p:nvSpPr>
        <p:spPr>
          <a:xfrm>
            <a:off x="5320551" y="2931457"/>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IN"/>
          </a:p>
        </p:txBody>
      </p:sp>
      <p:sp>
        <p:nvSpPr>
          <p:cNvPr id="13" name="Rectangle 12"/>
          <p:cNvSpPr/>
          <p:nvPr/>
        </p:nvSpPr>
        <p:spPr>
          <a:xfrm>
            <a:off x="6719044" y="2938182"/>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If(10&gt;5)</a:t>
            </a:r>
            <a:endParaRPr lang="en-IN"/>
          </a:p>
        </p:txBody>
      </p:sp>
      <p:sp>
        <p:nvSpPr>
          <p:cNvPr id="14" name="Rectangle 13"/>
          <p:cNvSpPr/>
          <p:nvPr/>
        </p:nvSpPr>
        <p:spPr>
          <a:xfrm>
            <a:off x="8086159" y="2938182"/>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IN"/>
          </a:p>
        </p:txBody>
      </p:sp>
      <p:sp>
        <p:nvSpPr>
          <p:cNvPr id="15" name="Rectangle 14"/>
          <p:cNvSpPr/>
          <p:nvPr/>
        </p:nvSpPr>
        <p:spPr>
          <a:xfrm>
            <a:off x="9421903" y="2938182"/>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Else</a:t>
            </a:r>
          </a:p>
          <a:p>
            <a:pPr algn="ctr"/>
            <a:r>
              <a:rPr lang="en-US" smtClean="0"/>
              <a:t>B is big</a:t>
            </a:r>
            <a:endParaRPr lang="en-IN"/>
          </a:p>
        </p:txBody>
      </p:sp>
      <p:sp>
        <p:nvSpPr>
          <p:cNvPr id="16" name="Rectangle 15"/>
          <p:cNvSpPr/>
          <p:nvPr/>
        </p:nvSpPr>
        <p:spPr>
          <a:xfrm>
            <a:off x="3922058" y="4582084"/>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 (10&gt;6) </a:t>
            </a:r>
            <a:endParaRPr lang="en-IN"/>
          </a:p>
        </p:txBody>
      </p:sp>
      <p:sp>
        <p:nvSpPr>
          <p:cNvPr id="17" name="Rectangle 16"/>
          <p:cNvSpPr/>
          <p:nvPr/>
        </p:nvSpPr>
        <p:spPr>
          <a:xfrm>
            <a:off x="5320550" y="4578722"/>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IN"/>
          </a:p>
        </p:txBody>
      </p:sp>
      <p:sp>
        <p:nvSpPr>
          <p:cNvPr id="18" name="Rectangle 17"/>
          <p:cNvSpPr/>
          <p:nvPr/>
        </p:nvSpPr>
        <p:spPr>
          <a:xfrm>
            <a:off x="6714563" y="4541744"/>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If(10&gt;8)</a:t>
            </a:r>
            <a:endParaRPr lang="en-IN"/>
          </a:p>
        </p:txBody>
      </p:sp>
      <p:sp>
        <p:nvSpPr>
          <p:cNvPr id="19" name="Rectangle 18"/>
          <p:cNvSpPr/>
          <p:nvPr/>
        </p:nvSpPr>
        <p:spPr>
          <a:xfrm>
            <a:off x="8086159" y="4541744"/>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IN"/>
          </a:p>
        </p:txBody>
      </p:sp>
      <p:sp>
        <p:nvSpPr>
          <p:cNvPr id="20" name="Rectangle 19"/>
          <p:cNvSpPr/>
          <p:nvPr/>
        </p:nvSpPr>
        <p:spPr>
          <a:xfrm>
            <a:off x="9471200" y="4541744"/>
            <a:ext cx="1048871"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is big</a:t>
            </a:r>
            <a:endParaRPr lang="en-IN" dirty="0"/>
          </a:p>
        </p:txBody>
      </p:sp>
    </p:spTree>
    <p:extLst>
      <p:ext uri="{BB962C8B-B14F-4D97-AF65-F5344CB8AC3E}">
        <p14:creationId xmlns:p14="http://schemas.microsoft.com/office/powerpoint/2010/main" val="26781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 y="0"/>
            <a:ext cx="11071412" cy="470647"/>
          </a:xfrm>
        </p:spPr>
        <p:txBody>
          <a:bodyPr>
            <a:normAutofit fontScale="90000"/>
          </a:bodyPr>
          <a:lstStyle/>
          <a:p>
            <a:r>
              <a:rPr lang="en-US" dirty="0" smtClean="0"/>
              <a:t>Example 2:</a:t>
            </a:r>
            <a:endParaRPr lang="en-IN" dirty="0"/>
          </a:p>
        </p:txBody>
      </p:sp>
      <p:sp>
        <p:nvSpPr>
          <p:cNvPr id="3" name="Content Placeholder 2"/>
          <p:cNvSpPr>
            <a:spLocks noGrp="1"/>
          </p:cNvSpPr>
          <p:nvPr>
            <p:ph idx="1"/>
          </p:nvPr>
        </p:nvSpPr>
        <p:spPr>
          <a:xfrm>
            <a:off x="188259" y="645459"/>
            <a:ext cx="11165541" cy="5987353"/>
          </a:xfrm>
        </p:spPr>
        <p:txBody>
          <a:bodyPr/>
          <a:lstStyle/>
          <a:p>
            <a:pPr algn="just"/>
            <a:r>
              <a:rPr lang="en-US" sz="1800" dirty="0" smtClean="0">
                <a:latin typeface="Arial" panose="020B0604020202020204" pitchFamily="34" charset="0"/>
                <a:cs typeface="Arial" panose="020B0604020202020204" pitchFamily="34" charset="0"/>
              </a:rPr>
              <a:t>Incentive policy of giving bonus to all the deposit holder</a:t>
            </a:r>
          </a:p>
          <a:p>
            <a:pPr algn="just"/>
            <a:r>
              <a:rPr lang="en-US" sz="1800" dirty="0" smtClean="0">
                <a:latin typeface="Arial" panose="020B0604020202020204" pitchFamily="34" charset="0"/>
                <a:cs typeface="Arial" panose="020B0604020202020204" pitchFamily="34" charset="0"/>
              </a:rPr>
              <a:t>A bonus of </a:t>
            </a:r>
            <a:r>
              <a:rPr lang="en-US" sz="1800" dirty="0" smtClean="0">
                <a:solidFill>
                  <a:srgbClr val="00B050"/>
                </a:solidFill>
                <a:latin typeface="Arial" panose="020B0604020202020204" pitchFamily="34" charset="0"/>
                <a:cs typeface="Arial" panose="020B0604020202020204" pitchFamily="34" charset="0"/>
              </a:rPr>
              <a:t>2% of the balance </a:t>
            </a:r>
            <a:r>
              <a:rPr lang="en-US" sz="1800" dirty="0" smtClean="0">
                <a:latin typeface="Arial" panose="020B0604020202020204" pitchFamily="34" charset="0"/>
                <a:cs typeface="Arial" panose="020B0604020202020204" pitchFamily="34" charset="0"/>
              </a:rPr>
              <a:t>is given to </a:t>
            </a:r>
            <a:r>
              <a:rPr lang="en-US" sz="1800" dirty="0" smtClean="0">
                <a:solidFill>
                  <a:srgbClr val="00B050"/>
                </a:solidFill>
                <a:latin typeface="Arial" panose="020B0604020202020204" pitchFamily="34" charset="0"/>
                <a:cs typeface="Arial" panose="020B0604020202020204" pitchFamily="34" charset="0"/>
              </a:rPr>
              <a:t>all the deposit holder </a:t>
            </a:r>
            <a:r>
              <a:rPr lang="en-US" sz="1800" dirty="0" smtClean="0">
                <a:latin typeface="Arial" panose="020B0604020202020204" pitchFamily="34" charset="0"/>
                <a:cs typeface="Arial" panose="020B0604020202020204" pitchFamily="34" charset="0"/>
              </a:rPr>
              <a:t>irrespective of their balance.</a:t>
            </a:r>
          </a:p>
          <a:p>
            <a:pPr algn="just"/>
            <a:r>
              <a:rPr lang="en-US" sz="1800" dirty="0" smtClean="0">
                <a:latin typeface="Arial" panose="020B0604020202020204" pitchFamily="34" charset="0"/>
                <a:cs typeface="Arial" panose="020B0604020202020204" pitchFamily="34" charset="0"/>
              </a:rPr>
              <a:t>And </a:t>
            </a:r>
            <a:r>
              <a:rPr lang="en-US" sz="1800" dirty="0" smtClean="0">
                <a:solidFill>
                  <a:srgbClr val="D65A80"/>
                </a:solidFill>
                <a:latin typeface="Arial" panose="020B0604020202020204" pitchFamily="34" charset="0"/>
                <a:cs typeface="Arial" panose="020B0604020202020204" pitchFamily="34" charset="0"/>
              </a:rPr>
              <a:t>5% is given to female account </a:t>
            </a:r>
            <a:r>
              <a:rPr lang="en-US" sz="1800" dirty="0" smtClean="0">
                <a:latin typeface="Arial" panose="020B0604020202020204" pitchFamily="34" charset="0"/>
                <a:cs typeface="Arial" panose="020B0604020202020204" pitchFamily="34" charset="0"/>
              </a:rPr>
              <a:t>holders if their balance is </a:t>
            </a:r>
            <a:r>
              <a:rPr lang="en-US" sz="1800" dirty="0" smtClean="0">
                <a:solidFill>
                  <a:srgbClr val="D65A80"/>
                </a:solidFill>
                <a:latin typeface="Arial" panose="020B0604020202020204" pitchFamily="34" charset="0"/>
                <a:cs typeface="Arial" panose="020B0604020202020204" pitchFamily="34" charset="0"/>
              </a:rPr>
              <a:t>more than Rs.5000</a:t>
            </a:r>
          </a:p>
          <a:p>
            <a:pPr marL="0" indent="0" algn="just">
              <a:buNone/>
            </a:pPr>
            <a:r>
              <a:rPr lang="en-US" sz="1800" dirty="0" smtClean="0">
                <a:solidFill>
                  <a:srgbClr val="D65A80"/>
                </a:solidFill>
                <a:latin typeface="Arial" panose="020B0604020202020204" pitchFamily="34" charset="0"/>
                <a:cs typeface="Arial" panose="020B0604020202020204" pitchFamily="34" charset="0"/>
              </a:rPr>
              <a:t>Logic</a:t>
            </a:r>
          </a:p>
          <a:p>
            <a:endParaRPr lang="en-US" dirty="0" smtClean="0"/>
          </a:p>
          <a:p>
            <a:pPr marL="0" indent="0">
              <a:buNone/>
            </a:pPr>
            <a:r>
              <a:rPr lang="en-US" dirty="0" smtClean="0"/>
              <a:t>    </a:t>
            </a:r>
            <a:endParaRPr lang="en-IN" dirty="0"/>
          </a:p>
        </p:txBody>
      </p:sp>
      <p:sp>
        <p:nvSpPr>
          <p:cNvPr id="4" name="Rectangle 3"/>
          <p:cNvSpPr/>
          <p:nvPr/>
        </p:nvSpPr>
        <p:spPr>
          <a:xfrm>
            <a:off x="694763" y="2064123"/>
            <a:ext cx="2061883" cy="510988"/>
          </a:xfrm>
          <a:prstGeom prst="rect">
            <a:avLst/>
          </a:prstGeom>
          <a:solidFill>
            <a:srgbClr val="D65A8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If(gender==female) </a:t>
            </a:r>
            <a:endParaRPr lang="en-IN" dirty="0">
              <a:solidFill>
                <a:schemeClr val="tx1"/>
              </a:solidFill>
            </a:endParaRPr>
          </a:p>
        </p:txBody>
      </p:sp>
      <p:sp>
        <p:nvSpPr>
          <p:cNvPr id="5" name="Rectangle 4"/>
          <p:cNvSpPr/>
          <p:nvPr/>
        </p:nvSpPr>
        <p:spPr>
          <a:xfrm>
            <a:off x="1445389" y="2897841"/>
            <a:ext cx="2061883" cy="51098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If(balance&gt;5000) </a:t>
            </a:r>
            <a:endParaRPr lang="en-IN" dirty="0">
              <a:solidFill>
                <a:schemeClr val="tx1"/>
              </a:solidFill>
            </a:endParaRPr>
          </a:p>
        </p:txBody>
      </p:sp>
      <p:sp>
        <p:nvSpPr>
          <p:cNvPr id="6" name="Rectangle 5"/>
          <p:cNvSpPr/>
          <p:nvPr/>
        </p:nvSpPr>
        <p:spPr>
          <a:xfrm>
            <a:off x="1445389" y="3690615"/>
            <a:ext cx="2157620" cy="51098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bonus=0.05*balance</a:t>
            </a:r>
            <a:endParaRPr lang="en-IN" dirty="0">
              <a:solidFill>
                <a:schemeClr val="tx1"/>
              </a:solidFill>
            </a:endParaRPr>
          </a:p>
        </p:txBody>
      </p:sp>
      <p:sp>
        <p:nvSpPr>
          <p:cNvPr id="7" name="Rectangle 6"/>
          <p:cNvSpPr/>
          <p:nvPr/>
        </p:nvSpPr>
        <p:spPr>
          <a:xfrm>
            <a:off x="1445389" y="4440891"/>
            <a:ext cx="2157620" cy="51098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else bonus=0.02*balance</a:t>
            </a:r>
            <a:endParaRPr lang="en-IN" dirty="0">
              <a:solidFill>
                <a:schemeClr val="tx1"/>
              </a:solidFill>
            </a:endParaRPr>
          </a:p>
        </p:txBody>
      </p:sp>
      <p:sp>
        <p:nvSpPr>
          <p:cNvPr id="8" name="Rectangle 7"/>
          <p:cNvSpPr/>
          <p:nvPr/>
        </p:nvSpPr>
        <p:spPr>
          <a:xfrm>
            <a:off x="775376" y="5306545"/>
            <a:ext cx="2157620" cy="510988"/>
          </a:xfrm>
          <a:prstGeom prst="rect">
            <a:avLst/>
          </a:prstGeom>
          <a:solidFill>
            <a:srgbClr val="D65A8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else bonus=0.02*balance</a:t>
            </a:r>
            <a:endParaRPr lang="en-IN" dirty="0">
              <a:solidFill>
                <a:schemeClr val="tx1"/>
              </a:solidFill>
            </a:endParaRPr>
          </a:p>
        </p:txBody>
      </p:sp>
      <p:sp>
        <p:nvSpPr>
          <p:cNvPr id="9" name="Rectangle 8"/>
          <p:cNvSpPr/>
          <p:nvPr/>
        </p:nvSpPr>
        <p:spPr>
          <a:xfrm>
            <a:off x="775375" y="6140263"/>
            <a:ext cx="2472792" cy="510988"/>
          </a:xfrm>
          <a:prstGeom prst="rect">
            <a:avLst/>
          </a:prstGeom>
          <a:solidFill>
            <a:srgbClr val="D65A8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balance=</a:t>
            </a:r>
            <a:r>
              <a:rPr lang="en-US" dirty="0" err="1" smtClean="0">
                <a:solidFill>
                  <a:schemeClr val="tx1"/>
                </a:solidFill>
              </a:rPr>
              <a:t>balance+bonus</a:t>
            </a:r>
            <a:endParaRPr lang="en-IN" dirty="0">
              <a:solidFill>
                <a:schemeClr val="tx1"/>
              </a:solidFill>
            </a:endParaRPr>
          </a:p>
        </p:txBody>
      </p:sp>
      <p:pic>
        <p:nvPicPr>
          <p:cNvPr id="11" name="Picture 10"/>
          <p:cNvPicPr>
            <a:picLocks noChangeAspect="1"/>
          </p:cNvPicPr>
          <p:nvPr/>
        </p:nvPicPr>
        <p:blipFill>
          <a:blip r:embed="rId2"/>
          <a:stretch>
            <a:fillRect/>
          </a:stretch>
        </p:blipFill>
        <p:spPr>
          <a:xfrm>
            <a:off x="6059607" y="1856096"/>
            <a:ext cx="5029602" cy="4776716"/>
          </a:xfrm>
          <a:prstGeom prst="rect">
            <a:avLst/>
          </a:prstGeom>
        </p:spPr>
      </p:pic>
    </p:spTree>
    <p:extLst>
      <p:ext uri="{BB962C8B-B14F-4D97-AF65-F5344CB8AC3E}">
        <p14:creationId xmlns:p14="http://schemas.microsoft.com/office/powerpoint/2010/main" val="380234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0"/>
            <a:ext cx="10515600" cy="600075"/>
          </a:xfrm>
        </p:spPr>
        <p:txBody>
          <a:bodyPr>
            <a:normAutofit/>
          </a:bodyPr>
          <a:lstStyle/>
          <a:p>
            <a:pPr algn="ctr"/>
            <a:r>
              <a:rPr lang="en-US" sz="3600" dirty="0" smtClean="0">
                <a:latin typeface="Arial" panose="020B0604020202020204" pitchFamily="34" charset="0"/>
                <a:cs typeface="Arial" panose="020B0604020202020204" pitchFamily="34" charset="0"/>
              </a:rPr>
              <a:t>Dangling Else problem</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600076"/>
            <a:ext cx="12192000" cy="6126955"/>
          </a:xfrm>
        </p:spPr>
        <p:txBody>
          <a:bodyPr>
            <a:normAutofit/>
          </a:bodyPr>
          <a:lstStyle/>
          <a:p>
            <a:pPr marL="0" indent="0">
              <a:buNone/>
            </a:pPr>
            <a:r>
              <a:rPr lang="en-US" dirty="0" smtClean="0"/>
              <a:t>Logic:</a:t>
            </a:r>
          </a:p>
          <a:p>
            <a:pPr marL="0" indent="0">
              <a:buNone/>
            </a:pPr>
            <a:r>
              <a:rPr lang="en-US" sz="1800" dirty="0" smtClean="0"/>
              <a:t>If(gender==female)</a:t>
            </a:r>
          </a:p>
          <a:p>
            <a:pPr marL="0" indent="0">
              <a:buNone/>
            </a:pPr>
            <a:r>
              <a:rPr lang="en-US" sz="1800" dirty="0" smtClean="0"/>
              <a:t>    {</a:t>
            </a:r>
          </a:p>
          <a:p>
            <a:pPr marL="0" indent="0">
              <a:buNone/>
            </a:pPr>
            <a:r>
              <a:rPr lang="en-US" sz="1800" dirty="0" smtClean="0"/>
              <a:t>	If(balance&gt;5000)</a:t>
            </a:r>
          </a:p>
          <a:p>
            <a:pPr marL="0" indent="0">
              <a:buNone/>
            </a:pPr>
            <a:r>
              <a:rPr lang="en-US" sz="1800" dirty="0" smtClean="0"/>
              <a:t>      		Bonus=0.05*balance;</a:t>
            </a:r>
          </a:p>
          <a:p>
            <a:pPr marL="0" indent="0">
              <a:buNone/>
            </a:pPr>
            <a:r>
              <a:rPr lang="en-US" sz="1800" dirty="0" smtClean="0"/>
              <a:t>	Else</a:t>
            </a:r>
          </a:p>
          <a:p>
            <a:pPr marL="0" indent="0">
              <a:buNone/>
            </a:pPr>
            <a:r>
              <a:rPr lang="en-US" sz="1800" dirty="0"/>
              <a:t> </a:t>
            </a:r>
            <a:r>
              <a:rPr lang="en-US" sz="1800" dirty="0" smtClean="0"/>
              <a:t>     		bonus=0.02*balance;</a:t>
            </a:r>
          </a:p>
          <a:p>
            <a:pPr marL="0" indent="0">
              <a:buNone/>
            </a:pPr>
            <a:r>
              <a:rPr lang="en-US" sz="1800" dirty="0" smtClean="0"/>
              <a:t>   }</a:t>
            </a:r>
          </a:p>
          <a:p>
            <a:pPr marL="0" indent="0">
              <a:buNone/>
            </a:pPr>
            <a:r>
              <a:rPr lang="en-US" sz="1800" dirty="0" smtClean="0"/>
              <a:t>else</a:t>
            </a:r>
          </a:p>
          <a:p>
            <a:pPr marL="0" indent="0">
              <a:buNone/>
            </a:pPr>
            <a:r>
              <a:rPr lang="en-US" sz="1800" dirty="0" smtClean="0"/>
              <a:t>   {</a:t>
            </a:r>
          </a:p>
          <a:p>
            <a:pPr marL="0" indent="0">
              <a:buNone/>
            </a:pPr>
            <a:r>
              <a:rPr lang="en-US" sz="1800" dirty="0" smtClean="0"/>
              <a:t>     bonus=0.02*balance;</a:t>
            </a:r>
          </a:p>
          <a:p>
            <a:pPr marL="0" indent="0">
              <a:buNone/>
            </a:pPr>
            <a:r>
              <a:rPr lang="en-US" sz="1800" dirty="0" smtClean="0"/>
              <a:t>  }</a:t>
            </a:r>
          </a:p>
          <a:p>
            <a:pPr marL="0" indent="0">
              <a:buNone/>
            </a:pPr>
            <a:r>
              <a:rPr lang="en-US" sz="1800" dirty="0" smtClean="0"/>
              <a:t>Balance=</a:t>
            </a:r>
            <a:r>
              <a:rPr lang="en-US" sz="1800" dirty="0" err="1" smtClean="0"/>
              <a:t>balance+bonus</a:t>
            </a:r>
            <a:r>
              <a:rPr lang="en-US" sz="1800" dirty="0" smtClean="0"/>
              <a:t>;</a:t>
            </a:r>
          </a:p>
          <a:p>
            <a:pPr marL="0" indent="0">
              <a:buNone/>
            </a:pPr>
            <a:endParaRPr lang="en-IN" dirty="0"/>
          </a:p>
        </p:txBody>
      </p:sp>
      <p:sp>
        <p:nvSpPr>
          <p:cNvPr id="4" name="Rectangle 3"/>
          <p:cNvSpPr/>
          <p:nvPr/>
        </p:nvSpPr>
        <p:spPr>
          <a:xfrm>
            <a:off x="5100638" y="542918"/>
            <a:ext cx="5843587" cy="2514600"/>
          </a:xfrm>
          <a:prstGeom prst="rect">
            <a:avLst/>
          </a:prstGeom>
          <a:solidFill>
            <a:srgbClr val="D65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rPr>
              <a:t>Alternate Logic</a:t>
            </a:r>
          </a:p>
          <a:p>
            <a:r>
              <a:rPr lang="en-US" dirty="0" smtClean="0"/>
              <a:t>If(gender</a:t>
            </a:r>
            <a:r>
              <a:rPr lang="en-US" dirty="0"/>
              <a:t>==female)</a:t>
            </a:r>
          </a:p>
          <a:p>
            <a:r>
              <a:rPr lang="en-US" dirty="0"/>
              <a:t>   </a:t>
            </a:r>
          </a:p>
          <a:p>
            <a:r>
              <a:rPr lang="en-US" dirty="0"/>
              <a:t>	i</a:t>
            </a:r>
            <a:r>
              <a:rPr lang="en-US" dirty="0" smtClean="0"/>
              <a:t>f(balance&gt;5000</a:t>
            </a:r>
            <a:r>
              <a:rPr lang="en-US" dirty="0"/>
              <a:t>)</a:t>
            </a:r>
          </a:p>
          <a:p>
            <a:r>
              <a:rPr lang="en-US" dirty="0"/>
              <a:t>      	</a:t>
            </a:r>
            <a:r>
              <a:rPr lang="en-US" dirty="0" smtClean="0"/>
              <a:t>            Bonus=0.05*balance</a:t>
            </a:r>
            <a:r>
              <a:rPr lang="en-US" dirty="0"/>
              <a:t>;</a:t>
            </a:r>
          </a:p>
          <a:p>
            <a:r>
              <a:rPr lang="en-US" dirty="0"/>
              <a:t>	</a:t>
            </a:r>
            <a:r>
              <a:rPr lang="en-US" dirty="0" smtClean="0"/>
              <a:t>else</a:t>
            </a:r>
            <a:endParaRPr lang="en-US" dirty="0"/>
          </a:p>
          <a:p>
            <a:r>
              <a:rPr lang="en-US" dirty="0"/>
              <a:t>      </a:t>
            </a:r>
            <a:r>
              <a:rPr lang="en-US" dirty="0" smtClean="0"/>
              <a:t>                       bonus=0.02*balance</a:t>
            </a:r>
            <a:r>
              <a:rPr lang="en-US" dirty="0"/>
              <a:t>;</a:t>
            </a:r>
          </a:p>
          <a:p>
            <a:r>
              <a:rPr lang="en-US" dirty="0"/>
              <a:t>   </a:t>
            </a:r>
          </a:p>
          <a:p>
            <a:r>
              <a:rPr lang="en-US" dirty="0"/>
              <a:t>Balance=</a:t>
            </a:r>
            <a:r>
              <a:rPr lang="en-US" dirty="0" err="1"/>
              <a:t>balance+bonus</a:t>
            </a:r>
            <a:r>
              <a:rPr lang="en-US" dirty="0"/>
              <a:t>;</a:t>
            </a:r>
          </a:p>
        </p:txBody>
      </p:sp>
      <p:sp>
        <p:nvSpPr>
          <p:cNvPr id="5" name="Rectangle 4"/>
          <p:cNvSpPr/>
          <p:nvPr/>
        </p:nvSpPr>
        <p:spPr>
          <a:xfrm>
            <a:off x="5100637" y="3128959"/>
            <a:ext cx="5843587" cy="258603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rPr>
              <a:t>Alternate Logic</a:t>
            </a:r>
          </a:p>
          <a:p>
            <a:r>
              <a:rPr lang="en-US" dirty="0" smtClean="0"/>
              <a:t>If(gender</a:t>
            </a:r>
            <a:r>
              <a:rPr lang="en-US" dirty="0"/>
              <a:t>==female)</a:t>
            </a:r>
          </a:p>
          <a:p>
            <a:r>
              <a:rPr lang="en-US" dirty="0"/>
              <a:t>   </a:t>
            </a:r>
          </a:p>
          <a:p>
            <a:r>
              <a:rPr lang="en-US" dirty="0" smtClean="0"/>
              <a:t>           if(balance&gt;5000</a:t>
            </a:r>
            <a:r>
              <a:rPr lang="en-US" dirty="0"/>
              <a:t>)</a:t>
            </a:r>
          </a:p>
          <a:p>
            <a:r>
              <a:rPr lang="en-US" dirty="0"/>
              <a:t>     </a:t>
            </a:r>
            <a:r>
              <a:rPr lang="en-US" dirty="0" smtClean="0"/>
              <a:t>                Bonus=0.05*balance</a:t>
            </a:r>
            <a:r>
              <a:rPr lang="en-US" dirty="0"/>
              <a:t>;</a:t>
            </a:r>
          </a:p>
          <a:p>
            <a:r>
              <a:rPr lang="en-US" dirty="0" smtClean="0"/>
              <a:t>else</a:t>
            </a:r>
            <a:endParaRPr lang="en-US" dirty="0"/>
          </a:p>
          <a:p>
            <a:r>
              <a:rPr lang="en-US" dirty="0"/>
              <a:t>      </a:t>
            </a:r>
            <a:r>
              <a:rPr lang="en-US" dirty="0" smtClean="0"/>
              <a:t>       bonus=0.02*balance</a:t>
            </a:r>
            <a:r>
              <a:rPr lang="en-US" dirty="0"/>
              <a:t>;</a:t>
            </a:r>
          </a:p>
          <a:p>
            <a:r>
              <a:rPr lang="en-US" dirty="0"/>
              <a:t>   </a:t>
            </a:r>
          </a:p>
          <a:p>
            <a:r>
              <a:rPr lang="en-US" dirty="0"/>
              <a:t>Balance=</a:t>
            </a:r>
            <a:r>
              <a:rPr lang="en-US" dirty="0" err="1"/>
              <a:t>balance+bonus</a:t>
            </a:r>
            <a:r>
              <a:rPr lang="en-US" dirty="0"/>
              <a:t>;</a:t>
            </a:r>
          </a:p>
        </p:txBody>
      </p:sp>
      <p:sp>
        <p:nvSpPr>
          <p:cNvPr id="6" name="Rectangle 5"/>
          <p:cNvSpPr/>
          <p:nvPr/>
        </p:nvSpPr>
        <p:spPr>
          <a:xfrm>
            <a:off x="2538412" y="5874537"/>
            <a:ext cx="5843587" cy="5810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“else </a:t>
            </a:r>
            <a:r>
              <a:rPr lang="en-US" b="1" dirty="0">
                <a:solidFill>
                  <a:schemeClr val="tx1"/>
                </a:solidFill>
              </a:rPr>
              <a:t>is always paired with the most recent unpaired </a:t>
            </a:r>
            <a:r>
              <a:rPr lang="en-US" b="1" dirty="0" smtClean="0">
                <a:solidFill>
                  <a:schemeClr val="tx1"/>
                </a:solidFill>
              </a:rPr>
              <a:t>if”</a:t>
            </a:r>
            <a:endParaRPr lang="en-US" b="1" dirty="0">
              <a:solidFill>
                <a:schemeClr val="tx1"/>
              </a:solidFill>
            </a:endParaRPr>
          </a:p>
        </p:txBody>
      </p:sp>
    </p:spTree>
    <p:extLst>
      <p:ext uri="{BB962C8B-B14F-4D97-AF65-F5344CB8AC3E}">
        <p14:creationId xmlns:p14="http://schemas.microsoft.com/office/powerpoint/2010/main" val="384816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7875"/>
          </a:xfrm>
        </p:spPr>
        <p:txBody>
          <a:bodyPr/>
          <a:lstStyle/>
          <a:p>
            <a:pPr algn="ctr"/>
            <a:r>
              <a:rPr lang="en-US" dirty="0">
                <a:solidFill>
                  <a:srgbClr val="002060"/>
                </a:solidFill>
                <a:latin typeface="Arial" panose="020B0604020202020204" pitchFamily="34" charset="0"/>
                <a:cs typeface="Arial" panose="020B0604020202020204" pitchFamily="34" charset="0"/>
              </a:rPr>
              <a:t>ELSE IF LADDER</a:t>
            </a:r>
            <a:endParaRPr lang="en-IN" dirty="0"/>
          </a:p>
        </p:txBody>
      </p:sp>
      <p:sp>
        <p:nvSpPr>
          <p:cNvPr id="3" name="Content Placeholder 2"/>
          <p:cNvSpPr>
            <a:spLocks noGrp="1"/>
          </p:cNvSpPr>
          <p:nvPr>
            <p:ph idx="1"/>
          </p:nvPr>
        </p:nvSpPr>
        <p:spPr>
          <a:xfrm>
            <a:off x="94129" y="777874"/>
            <a:ext cx="11259671" cy="5703607"/>
          </a:xfrm>
        </p:spPr>
        <p:txBody>
          <a:bodyPr/>
          <a:lstStyle/>
          <a:p>
            <a:r>
              <a:rPr lang="en-US" sz="1800" dirty="0">
                <a:latin typeface="Arial" panose="020B0604020202020204" pitchFamily="34" charset="0"/>
                <a:cs typeface="Arial" panose="020B0604020202020204" pitchFamily="34" charset="0"/>
              </a:rPr>
              <a:t>A </a:t>
            </a:r>
            <a:r>
              <a:rPr lang="en-US" sz="1800" dirty="0">
                <a:solidFill>
                  <a:srgbClr val="CC66FF"/>
                </a:solidFill>
                <a:latin typeface="Arial" panose="020B0604020202020204" pitchFamily="34" charset="0"/>
                <a:cs typeface="Arial" panose="020B0604020202020204" pitchFamily="34" charset="0"/>
              </a:rPr>
              <a:t>multipath decision </a:t>
            </a:r>
            <a:r>
              <a:rPr lang="en-US" sz="1800" dirty="0">
                <a:latin typeface="Arial" panose="020B0604020202020204" pitchFamily="34" charset="0"/>
                <a:cs typeface="Arial" panose="020B0604020202020204" pitchFamily="34" charset="0"/>
              </a:rPr>
              <a:t>is a chain of ifs in which the statement associated with each else is an if.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takes the following general form:</a:t>
            </a:r>
            <a:endParaRPr lang="en-US" sz="1800" dirty="0" smtClean="0">
              <a:latin typeface="Arial" panose="020B0604020202020204" pitchFamily="34" charset="0"/>
              <a:cs typeface="Arial" panose="020B0604020202020204" pitchFamily="34"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224117" y="2057400"/>
            <a:ext cx="5289177" cy="4800600"/>
          </a:xfrm>
          <a:prstGeom prst="rect">
            <a:avLst/>
          </a:prstGeom>
        </p:spPr>
      </p:pic>
      <p:pic>
        <p:nvPicPr>
          <p:cNvPr id="5" name="Picture 4"/>
          <p:cNvPicPr>
            <a:picLocks noChangeAspect="1"/>
          </p:cNvPicPr>
          <p:nvPr/>
        </p:nvPicPr>
        <p:blipFill>
          <a:blip r:embed="rId3"/>
          <a:stretch>
            <a:fillRect/>
          </a:stretch>
        </p:blipFill>
        <p:spPr>
          <a:xfrm>
            <a:off x="5513294" y="1757362"/>
            <a:ext cx="6233873" cy="5100637"/>
          </a:xfrm>
          <a:prstGeom prst="rect">
            <a:avLst/>
          </a:prstGeom>
        </p:spPr>
      </p:pic>
    </p:spTree>
    <p:extLst>
      <p:ext uri="{BB962C8B-B14F-4D97-AF65-F5344CB8AC3E}">
        <p14:creationId xmlns:p14="http://schemas.microsoft.com/office/powerpoint/2010/main" val="32585854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82039"/>
          </a:xfrm>
        </p:spPr>
        <p:txBody>
          <a:bodyPr>
            <a:noAutofit/>
          </a:bodyPr>
          <a:lstStyle/>
          <a:p>
            <a:pPr algn="ctr"/>
            <a:r>
              <a:rPr lang="en-US" sz="1800" dirty="0" smtClean="0">
                <a:solidFill>
                  <a:srgbClr val="002060"/>
                </a:solidFill>
                <a:latin typeface="Arial" panose="020B0604020202020204" pitchFamily="34" charset="0"/>
                <a:cs typeface="Arial" panose="020B0604020202020204" pitchFamily="34" charset="0"/>
              </a:rPr>
              <a:t>Example 1- Program to find greatest of three numbers</a:t>
            </a:r>
            <a:endParaRPr lang="en-IN" sz="18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82040"/>
            <a:ext cx="11353800" cy="6375960"/>
          </a:xfrm>
        </p:spPr>
        <p:txBody>
          <a:bodyPr>
            <a:normAutofit fontScale="25000" lnSpcReduction="20000"/>
          </a:bodyPr>
          <a:lstStyle/>
          <a:p>
            <a:pPr marL="0" indent="0">
              <a:lnSpc>
                <a:spcPct val="120000"/>
              </a:lnSpc>
              <a:buNone/>
            </a:pPr>
            <a:r>
              <a:rPr lang="en-US" sz="6400" dirty="0">
                <a:latin typeface="Arial" panose="020B0604020202020204" pitchFamily="34" charset="0"/>
                <a:cs typeface="Arial" panose="020B0604020202020204" pitchFamily="34" charset="0"/>
              </a:rPr>
              <a:t>void main()</a:t>
            </a:r>
          </a:p>
          <a:p>
            <a:pPr marL="0" indent="0">
              <a:lnSpc>
                <a:spcPct val="120000"/>
              </a:lnSpc>
              <a:buNone/>
            </a:pPr>
            <a:r>
              <a:rPr lang="en-US" sz="6400" dirty="0">
                <a:latin typeface="Arial" panose="020B0604020202020204" pitchFamily="34" charset="0"/>
                <a:cs typeface="Arial" panose="020B0604020202020204" pitchFamily="34" charset="0"/>
              </a:rPr>
              <a:t>{</a:t>
            </a:r>
          </a:p>
          <a:p>
            <a:pPr marL="0" indent="0">
              <a:lnSpc>
                <a:spcPct val="120000"/>
              </a:lnSpc>
              <a:buNone/>
            </a:pPr>
            <a:r>
              <a:rPr lang="en-US" sz="6400" dirty="0" err="1">
                <a:latin typeface="Arial" panose="020B0604020202020204" pitchFamily="34" charset="0"/>
                <a:cs typeface="Arial" panose="020B0604020202020204" pitchFamily="34" charset="0"/>
              </a:rPr>
              <a:t>int</a:t>
            </a:r>
            <a:r>
              <a:rPr lang="en-US" sz="6400" dirty="0">
                <a:latin typeface="Arial" panose="020B0604020202020204" pitchFamily="34" charset="0"/>
                <a:cs typeface="Arial" panose="020B0604020202020204" pitchFamily="34" charset="0"/>
              </a:rPr>
              <a:t> </a:t>
            </a:r>
            <a:r>
              <a:rPr lang="en-US" sz="6400" dirty="0" err="1">
                <a:latin typeface="Arial" panose="020B0604020202020204" pitchFamily="34" charset="0"/>
                <a:cs typeface="Arial" panose="020B0604020202020204" pitchFamily="34" charset="0"/>
              </a:rPr>
              <a:t>a,b,c</a:t>
            </a:r>
            <a:r>
              <a:rPr lang="en-US" sz="6400" dirty="0">
                <a:latin typeface="Arial" panose="020B0604020202020204" pitchFamily="34" charset="0"/>
                <a:cs typeface="Arial" panose="020B0604020202020204" pitchFamily="34" charset="0"/>
              </a:rPr>
              <a:t>;</a:t>
            </a:r>
          </a:p>
          <a:p>
            <a:pPr marL="0" indent="0">
              <a:lnSpc>
                <a:spcPct val="120000"/>
              </a:lnSpc>
              <a:buNone/>
            </a:pPr>
            <a:r>
              <a:rPr lang="en-US" sz="6400" dirty="0">
                <a:solidFill>
                  <a:srgbClr val="FF0000"/>
                </a:solidFill>
                <a:latin typeface="Arial" panose="020B0604020202020204" pitchFamily="34" charset="0"/>
                <a:cs typeface="Arial" panose="020B0604020202020204" pitchFamily="34" charset="0"/>
              </a:rPr>
              <a:t>a=5, b=6, c=7;</a:t>
            </a:r>
          </a:p>
          <a:p>
            <a:pPr marL="0" indent="0">
              <a:lnSpc>
                <a:spcPct val="120000"/>
              </a:lnSpc>
              <a:buNone/>
            </a:pPr>
            <a:r>
              <a:rPr lang="en-US" sz="6400" dirty="0" smtClean="0">
                <a:latin typeface="Arial" panose="020B0604020202020204" pitchFamily="34" charset="0"/>
                <a:cs typeface="Arial" panose="020B0604020202020204" pitchFamily="34" charset="0"/>
              </a:rPr>
              <a:t>if(a&gt;b&amp;&amp; </a:t>
            </a:r>
            <a:r>
              <a:rPr lang="en-US" sz="6400" dirty="0">
                <a:latin typeface="Arial" panose="020B0604020202020204" pitchFamily="34" charset="0"/>
                <a:cs typeface="Arial" panose="020B0604020202020204" pitchFamily="34" charset="0"/>
              </a:rPr>
              <a:t>a&gt;c)</a:t>
            </a:r>
          </a:p>
          <a:p>
            <a:pPr marL="0" indent="0">
              <a:lnSpc>
                <a:spcPct val="120000"/>
              </a:lnSpc>
              <a:buNone/>
            </a:pPr>
            <a:r>
              <a:rPr lang="en-US" sz="6400" dirty="0">
                <a:latin typeface="Arial" panose="020B0604020202020204" pitchFamily="34" charset="0"/>
                <a:cs typeface="Arial" panose="020B0604020202020204" pitchFamily="34" charset="0"/>
              </a:rPr>
              <a:t>  {</a:t>
            </a:r>
          </a:p>
          <a:p>
            <a:pPr marL="0" indent="0">
              <a:lnSpc>
                <a:spcPct val="120000"/>
              </a:lnSpc>
              <a:buNone/>
            </a:pPr>
            <a:r>
              <a:rPr lang="en-US" sz="6400" dirty="0">
                <a:latin typeface="Arial" panose="020B0604020202020204" pitchFamily="34" charset="0"/>
                <a:cs typeface="Arial" panose="020B0604020202020204" pitchFamily="34" charset="0"/>
              </a:rPr>
              <a:t>    </a:t>
            </a:r>
            <a:r>
              <a:rPr lang="en-US" sz="6400" dirty="0" err="1">
                <a:latin typeface="Arial" panose="020B0604020202020204" pitchFamily="34" charset="0"/>
                <a:cs typeface="Arial" panose="020B0604020202020204" pitchFamily="34" charset="0"/>
              </a:rPr>
              <a:t>printf</a:t>
            </a:r>
            <a:r>
              <a:rPr lang="en-US" sz="6400" dirty="0">
                <a:latin typeface="Arial" panose="020B0604020202020204" pitchFamily="34" charset="0"/>
                <a:cs typeface="Arial" panose="020B0604020202020204" pitchFamily="34" charset="0"/>
              </a:rPr>
              <a:t>(“a is big”);</a:t>
            </a:r>
          </a:p>
          <a:p>
            <a:pPr marL="0" indent="0">
              <a:lnSpc>
                <a:spcPct val="120000"/>
              </a:lnSpc>
              <a:buNone/>
            </a:pPr>
            <a:r>
              <a:rPr lang="en-US" sz="6400" dirty="0">
                <a:latin typeface="Arial" panose="020B0604020202020204" pitchFamily="34" charset="0"/>
                <a:cs typeface="Arial" panose="020B0604020202020204" pitchFamily="34" charset="0"/>
              </a:rPr>
              <a:t>  }</a:t>
            </a:r>
          </a:p>
          <a:p>
            <a:pPr marL="0" indent="0">
              <a:lnSpc>
                <a:spcPct val="120000"/>
              </a:lnSpc>
              <a:buNone/>
            </a:pPr>
            <a:r>
              <a:rPr lang="en-US" sz="6400" dirty="0">
                <a:latin typeface="Arial" panose="020B0604020202020204" pitchFamily="34" charset="0"/>
                <a:cs typeface="Arial" panose="020B0604020202020204" pitchFamily="34" charset="0"/>
              </a:rPr>
              <a:t> </a:t>
            </a:r>
            <a:r>
              <a:rPr lang="en-US" sz="6400" dirty="0" smtClean="0">
                <a:latin typeface="Arial" panose="020B0604020202020204" pitchFamily="34" charset="0"/>
                <a:cs typeface="Arial" panose="020B0604020202020204" pitchFamily="34" charset="0"/>
              </a:rPr>
              <a:t>  else </a:t>
            </a:r>
            <a:r>
              <a:rPr lang="en-US" sz="6400" dirty="0">
                <a:latin typeface="Arial" panose="020B0604020202020204" pitchFamily="34" charset="0"/>
                <a:cs typeface="Arial" panose="020B0604020202020204" pitchFamily="34" charset="0"/>
              </a:rPr>
              <a:t>if(b&gt;c)</a:t>
            </a:r>
          </a:p>
          <a:p>
            <a:pPr marL="0" indent="0">
              <a:lnSpc>
                <a:spcPct val="120000"/>
              </a:lnSpc>
              <a:buNone/>
            </a:pPr>
            <a:r>
              <a:rPr lang="en-US" sz="6400" dirty="0" smtClean="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0" indent="0">
              <a:lnSpc>
                <a:spcPct val="120000"/>
              </a:lnSpc>
              <a:buNone/>
            </a:pPr>
            <a:r>
              <a:rPr lang="en-US" sz="6400" dirty="0" smtClean="0">
                <a:latin typeface="Arial" panose="020B0604020202020204" pitchFamily="34" charset="0"/>
                <a:cs typeface="Arial" panose="020B0604020202020204" pitchFamily="34" charset="0"/>
              </a:rPr>
              <a:t>        </a:t>
            </a:r>
            <a:r>
              <a:rPr lang="en-US" sz="6400" dirty="0" err="1" smtClean="0">
                <a:latin typeface="Arial" panose="020B0604020202020204" pitchFamily="34" charset="0"/>
                <a:cs typeface="Arial" panose="020B0604020202020204" pitchFamily="34" charset="0"/>
              </a:rPr>
              <a:t>printf</a:t>
            </a:r>
            <a:r>
              <a:rPr lang="en-US" sz="6400" dirty="0">
                <a:latin typeface="Arial" panose="020B0604020202020204" pitchFamily="34" charset="0"/>
                <a:cs typeface="Arial" panose="020B0604020202020204" pitchFamily="34" charset="0"/>
              </a:rPr>
              <a:t>(“b is big”);</a:t>
            </a:r>
          </a:p>
          <a:p>
            <a:pPr marL="0" indent="0">
              <a:lnSpc>
                <a:spcPct val="120000"/>
              </a:lnSpc>
              <a:buNone/>
            </a:pPr>
            <a:r>
              <a:rPr lang="en-US" sz="6400" dirty="0" smtClean="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0" indent="0">
              <a:lnSpc>
                <a:spcPct val="120000"/>
              </a:lnSpc>
              <a:buNone/>
            </a:pPr>
            <a:r>
              <a:rPr lang="en-US" sz="6400" dirty="0" smtClean="0">
                <a:latin typeface="Arial" panose="020B0604020202020204" pitchFamily="34" charset="0"/>
                <a:cs typeface="Arial" panose="020B0604020202020204" pitchFamily="34" charset="0"/>
              </a:rPr>
              <a:t>   else</a:t>
            </a:r>
            <a:endParaRPr lang="en-US" sz="6400" dirty="0">
              <a:latin typeface="Arial" panose="020B0604020202020204" pitchFamily="34" charset="0"/>
              <a:cs typeface="Arial" panose="020B0604020202020204" pitchFamily="34" charset="0"/>
            </a:endParaRPr>
          </a:p>
          <a:p>
            <a:pPr marL="0" indent="0">
              <a:lnSpc>
                <a:spcPct val="120000"/>
              </a:lnSpc>
              <a:buNone/>
            </a:pPr>
            <a:r>
              <a:rPr lang="en-US" sz="6400" dirty="0" smtClean="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0" indent="0">
              <a:lnSpc>
                <a:spcPct val="120000"/>
              </a:lnSpc>
              <a:buNone/>
            </a:pPr>
            <a:r>
              <a:rPr lang="en-US" sz="6400" dirty="0" smtClean="0">
                <a:latin typeface="Arial" panose="020B0604020202020204" pitchFamily="34" charset="0"/>
                <a:cs typeface="Arial" panose="020B0604020202020204" pitchFamily="34" charset="0"/>
              </a:rPr>
              <a:t>       </a:t>
            </a:r>
            <a:r>
              <a:rPr lang="en-US" sz="6400" dirty="0" err="1" smtClean="0">
                <a:latin typeface="Arial" panose="020B0604020202020204" pitchFamily="34" charset="0"/>
                <a:cs typeface="Arial" panose="020B0604020202020204" pitchFamily="34" charset="0"/>
              </a:rPr>
              <a:t>printf</a:t>
            </a:r>
            <a:r>
              <a:rPr lang="en-US" sz="6400" dirty="0">
                <a:latin typeface="Arial" panose="020B0604020202020204" pitchFamily="34" charset="0"/>
                <a:cs typeface="Arial" panose="020B0604020202020204" pitchFamily="34" charset="0"/>
              </a:rPr>
              <a:t>(“c is big”);</a:t>
            </a:r>
          </a:p>
          <a:p>
            <a:pPr marL="0" indent="0">
              <a:lnSpc>
                <a:spcPct val="120000"/>
              </a:lnSpc>
              <a:buNone/>
            </a:pPr>
            <a:r>
              <a:rPr lang="en-US" sz="6400" dirty="0" smtClean="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0" indent="0">
              <a:lnSpc>
                <a:spcPct val="120000"/>
              </a:lnSpc>
              <a:buNone/>
            </a:pPr>
            <a:r>
              <a:rPr lang="en-US" sz="6400" dirty="0" err="1" smtClean="0">
                <a:latin typeface="Arial" panose="020B0604020202020204" pitchFamily="34" charset="0"/>
                <a:cs typeface="Arial" panose="020B0604020202020204" pitchFamily="34" charset="0"/>
              </a:rPr>
              <a:t>getch</a:t>
            </a:r>
            <a:r>
              <a:rPr lang="en-US" sz="6400" dirty="0">
                <a:latin typeface="Arial" panose="020B0604020202020204" pitchFamily="34" charset="0"/>
                <a:cs typeface="Arial" panose="020B0604020202020204" pitchFamily="34" charset="0"/>
              </a:rPr>
              <a:t>();</a:t>
            </a:r>
          </a:p>
          <a:p>
            <a:pPr marL="0" indent="0">
              <a:lnSpc>
                <a:spcPct val="150000"/>
              </a:lnSpc>
              <a:buNone/>
            </a:pPr>
            <a:r>
              <a:rPr lang="en-US" sz="4800" dirty="0">
                <a:latin typeface="Arial" panose="020B0604020202020204" pitchFamily="34" charset="0"/>
                <a:cs typeface="Arial" panose="020B0604020202020204" pitchFamily="34" charset="0"/>
              </a:rPr>
              <a:t>}</a:t>
            </a:r>
          </a:p>
          <a:p>
            <a:endParaRPr lang="en-IN" dirty="0"/>
          </a:p>
        </p:txBody>
      </p:sp>
      <p:sp>
        <p:nvSpPr>
          <p:cNvPr id="4" name="Rectangle 3"/>
          <p:cNvSpPr/>
          <p:nvPr/>
        </p:nvSpPr>
        <p:spPr>
          <a:xfrm>
            <a:off x="2487707" y="1008531"/>
            <a:ext cx="166743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If(5&gt;6)&amp;&amp;(5&gt;7)</a:t>
            </a:r>
            <a:endParaRPr lang="en-IN" dirty="0">
              <a:solidFill>
                <a:schemeClr val="tx1"/>
              </a:solidFill>
            </a:endParaRPr>
          </a:p>
        </p:txBody>
      </p:sp>
      <p:sp>
        <p:nvSpPr>
          <p:cNvPr id="5" name="Rectangle 4"/>
          <p:cNvSpPr/>
          <p:nvPr/>
        </p:nvSpPr>
        <p:spPr>
          <a:xfrm>
            <a:off x="4406152" y="1008530"/>
            <a:ext cx="1470213"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IN" dirty="0">
              <a:solidFill>
                <a:schemeClr val="tx1"/>
              </a:solidFill>
            </a:endParaRPr>
          </a:p>
        </p:txBody>
      </p:sp>
      <p:sp>
        <p:nvSpPr>
          <p:cNvPr id="6" name="Rectangle 5"/>
          <p:cNvSpPr/>
          <p:nvPr/>
        </p:nvSpPr>
        <p:spPr>
          <a:xfrm>
            <a:off x="6096000" y="1008530"/>
            <a:ext cx="1481419"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elseif</a:t>
            </a:r>
            <a:r>
              <a:rPr lang="en-US" dirty="0" smtClean="0">
                <a:solidFill>
                  <a:schemeClr val="tx1"/>
                </a:solidFill>
              </a:rPr>
              <a:t> </a:t>
            </a:r>
            <a:r>
              <a:rPr lang="en-US" dirty="0">
                <a:solidFill>
                  <a:schemeClr val="tx1"/>
                </a:solidFill>
              </a:rPr>
              <a:t>(6&gt;7)</a:t>
            </a:r>
            <a:endParaRPr lang="en-IN" dirty="0">
              <a:solidFill>
                <a:schemeClr val="tx1"/>
              </a:solidFill>
            </a:endParaRPr>
          </a:p>
        </p:txBody>
      </p:sp>
      <p:sp>
        <p:nvSpPr>
          <p:cNvPr id="7" name="Rectangle 6"/>
          <p:cNvSpPr/>
          <p:nvPr/>
        </p:nvSpPr>
        <p:spPr>
          <a:xfrm>
            <a:off x="7826186" y="1008530"/>
            <a:ext cx="1470213"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IN" dirty="0">
              <a:solidFill>
                <a:schemeClr val="tx1"/>
              </a:solidFill>
            </a:endParaRPr>
          </a:p>
        </p:txBody>
      </p:sp>
      <p:sp>
        <p:nvSpPr>
          <p:cNvPr id="8" name="Rectangle 7"/>
          <p:cNvSpPr/>
          <p:nvPr/>
        </p:nvSpPr>
        <p:spPr>
          <a:xfrm>
            <a:off x="9589993" y="1008530"/>
            <a:ext cx="1470213"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is big</a:t>
            </a:r>
            <a:endParaRPr lang="en-IN" dirty="0">
              <a:solidFill>
                <a:schemeClr val="tx1"/>
              </a:solidFill>
            </a:endParaRPr>
          </a:p>
        </p:txBody>
      </p:sp>
    </p:spTree>
    <p:extLst>
      <p:ext uri="{BB962C8B-B14F-4D97-AF65-F5344CB8AC3E}">
        <p14:creationId xmlns:p14="http://schemas.microsoft.com/office/powerpoint/2010/main" val="27380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4"/>
            <a:ext cx="11353800" cy="508934"/>
          </a:xfrm>
        </p:spPr>
        <p:txBody>
          <a:bodyPr>
            <a:normAutofit fontScale="90000"/>
          </a:bodyPr>
          <a:lstStyle/>
          <a:p>
            <a:pPr algn="ctr"/>
            <a:r>
              <a:rPr lang="en-US" dirty="0">
                <a:solidFill>
                  <a:srgbClr val="002060"/>
                </a:solidFill>
                <a:latin typeface="Arial" panose="020B0604020202020204" pitchFamily="34" charset="0"/>
                <a:cs typeface="Arial" panose="020B0604020202020204" pitchFamily="34" charset="0"/>
              </a:rPr>
              <a:t>Example </a:t>
            </a:r>
            <a:r>
              <a:rPr lang="en-US" dirty="0" smtClean="0">
                <a:solidFill>
                  <a:srgbClr val="002060"/>
                </a:solidFill>
                <a:latin typeface="Arial" panose="020B0604020202020204" pitchFamily="34" charset="0"/>
                <a:cs typeface="Arial" panose="020B0604020202020204" pitchFamily="34" charset="0"/>
              </a:rPr>
              <a:t>2- </a:t>
            </a:r>
            <a:r>
              <a:rPr lang="en-US" dirty="0">
                <a:solidFill>
                  <a:srgbClr val="002060"/>
                </a:solidFill>
                <a:latin typeface="Arial" panose="020B0604020202020204" pitchFamily="34" charset="0"/>
                <a:cs typeface="Arial" panose="020B0604020202020204" pitchFamily="34" charset="0"/>
              </a:rPr>
              <a:t>Else if Ladder</a:t>
            </a:r>
            <a:endParaRPr lang="en-IN" dirty="0"/>
          </a:p>
        </p:txBody>
      </p:sp>
      <p:sp>
        <p:nvSpPr>
          <p:cNvPr id="3" name="Content Placeholder 2"/>
          <p:cNvSpPr>
            <a:spLocks noGrp="1"/>
          </p:cNvSpPr>
          <p:nvPr>
            <p:ph idx="1"/>
          </p:nvPr>
        </p:nvSpPr>
        <p:spPr>
          <a:xfrm>
            <a:off x="98612" y="803648"/>
            <a:ext cx="12093388" cy="6054351"/>
          </a:xfrm>
        </p:spPr>
        <p:txBody>
          <a:bodyPr>
            <a:normAutofit/>
          </a:bodyPr>
          <a:lstStyle/>
          <a:p>
            <a:r>
              <a:rPr lang="en-US" dirty="0"/>
              <a:t>Let us consider an example of grading the students in an academic institution. </a:t>
            </a:r>
            <a:endParaRPr lang="en-US" dirty="0" smtClean="0"/>
          </a:p>
          <a:p>
            <a:pPr marL="0" indent="0">
              <a:buNone/>
            </a:pPr>
            <a:r>
              <a:rPr lang="en-US" dirty="0" smtClean="0">
                <a:solidFill>
                  <a:srgbClr val="0070C0"/>
                </a:solidFill>
              </a:rPr>
              <a:t>Average </a:t>
            </a:r>
            <a:r>
              <a:rPr lang="en-US" dirty="0" smtClean="0"/>
              <a:t>		</a:t>
            </a:r>
            <a:r>
              <a:rPr lang="en-US" dirty="0" smtClean="0">
                <a:solidFill>
                  <a:srgbClr val="0070C0"/>
                </a:solidFill>
              </a:rPr>
              <a:t>marks </a:t>
            </a:r>
            <a:r>
              <a:rPr lang="en-US" dirty="0">
                <a:solidFill>
                  <a:srgbClr val="0070C0"/>
                </a:solidFill>
              </a:rPr>
              <a:t>Grade </a:t>
            </a:r>
            <a:endParaRPr lang="en-US" dirty="0" smtClean="0">
              <a:solidFill>
                <a:srgbClr val="0070C0"/>
              </a:solidFill>
            </a:endParaRPr>
          </a:p>
          <a:p>
            <a:r>
              <a:rPr lang="en-US" dirty="0" smtClean="0"/>
              <a:t>80 </a:t>
            </a:r>
            <a:r>
              <a:rPr lang="en-US" dirty="0"/>
              <a:t>to </a:t>
            </a:r>
            <a:r>
              <a:rPr lang="en-US" dirty="0" smtClean="0"/>
              <a:t>100 		</a:t>
            </a:r>
            <a:r>
              <a:rPr lang="en-US" dirty="0" err="1" smtClean="0"/>
              <a:t>Honours</a:t>
            </a:r>
            <a:endParaRPr lang="en-US" dirty="0"/>
          </a:p>
          <a:p>
            <a:r>
              <a:rPr lang="en-US" dirty="0" smtClean="0"/>
              <a:t>60 </a:t>
            </a:r>
            <a:r>
              <a:rPr lang="en-US" dirty="0"/>
              <a:t>to </a:t>
            </a:r>
            <a:r>
              <a:rPr lang="en-US" dirty="0" smtClean="0"/>
              <a:t>79 </a:t>
            </a:r>
            <a:r>
              <a:rPr lang="en-US" dirty="0"/>
              <a:t> </a:t>
            </a:r>
            <a:r>
              <a:rPr lang="en-US" dirty="0" smtClean="0"/>
              <a:t>		First </a:t>
            </a:r>
            <a:r>
              <a:rPr lang="en-US" dirty="0"/>
              <a:t>Division </a:t>
            </a:r>
            <a:endParaRPr lang="en-US" dirty="0" smtClean="0"/>
          </a:p>
          <a:p>
            <a:r>
              <a:rPr lang="en-US" dirty="0" smtClean="0"/>
              <a:t>50 </a:t>
            </a:r>
            <a:r>
              <a:rPr lang="en-US" dirty="0"/>
              <a:t>to 59 </a:t>
            </a:r>
            <a:r>
              <a:rPr lang="en-US" dirty="0" smtClean="0"/>
              <a:t>		Second </a:t>
            </a:r>
            <a:r>
              <a:rPr lang="en-US" dirty="0"/>
              <a:t>Division </a:t>
            </a:r>
            <a:endParaRPr lang="en-US" dirty="0" smtClean="0"/>
          </a:p>
          <a:p>
            <a:r>
              <a:rPr lang="en-US" dirty="0" smtClean="0"/>
              <a:t>40 </a:t>
            </a:r>
            <a:r>
              <a:rPr lang="en-US" dirty="0"/>
              <a:t>to 49 </a:t>
            </a:r>
            <a:r>
              <a:rPr lang="en-US" dirty="0" smtClean="0"/>
              <a:t>		Third </a:t>
            </a:r>
            <a:r>
              <a:rPr lang="en-US" dirty="0"/>
              <a:t>Division </a:t>
            </a:r>
            <a:endParaRPr lang="en-US" dirty="0" smtClean="0"/>
          </a:p>
          <a:p>
            <a:r>
              <a:rPr lang="en-US" dirty="0" smtClean="0"/>
              <a:t>0 </a:t>
            </a:r>
            <a:r>
              <a:rPr lang="en-US" dirty="0"/>
              <a:t>to </a:t>
            </a:r>
            <a:r>
              <a:rPr lang="en-US" dirty="0" smtClean="0"/>
              <a:t>39		 Fail</a:t>
            </a:r>
          </a:p>
          <a:p>
            <a:endParaRPr lang="en-IN" dirty="0"/>
          </a:p>
        </p:txBody>
      </p:sp>
      <p:sp>
        <p:nvSpPr>
          <p:cNvPr id="4" name="Rectangle 3"/>
          <p:cNvSpPr/>
          <p:nvPr/>
        </p:nvSpPr>
        <p:spPr>
          <a:xfrm>
            <a:off x="6454589" y="1183342"/>
            <a:ext cx="2070846" cy="8068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(marks &gt; 79) </a:t>
            </a:r>
          </a:p>
          <a:p>
            <a:r>
              <a:rPr lang="en-US" dirty="0">
                <a:solidFill>
                  <a:schemeClr val="tx1"/>
                </a:solidFill>
              </a:rPr>
              <a:t>grade = “</a:t>
            </a:r>
            <a:r>
              <a:rPr lang="en-US" dirty="0" err="1">
                <a:solidFill>
                  <a:schemeClr val="tx1"/>
                </a:solidFill>
              </a:rPr>
              <a:t>Honours</a:t>
            </a:r>
            <a:r>
              <a:rPr lang="en-US" dirty="0">
                <a:solidFill>
                  <a:schemeClr val="tx1"/>
                </a:solidFill>
              </a:rPr>
              <a:t>”; </a:t>
            </a:r>
          </a:p>
        </p:txBody>
      </p:sp>
      <p:sp>
        <p:nvSpPr>
          <p:cNvPr id="5" name="Rectangle 4"/>
          <p:cNvSpPr/>
          <p:nvPr/>
        </p:nvSpPr>
        <p:spPr>
          <a:xfrm>
            <a:off x="6454589" y="2232210"/>
            <a:ext cx="2420470" cy="80682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else if (marks &gt; 59)</a:t>
            </a:r>
          </a:p>
          <a:p>
            <a:r>
              <a:rPr lang="en-US" dirty="0">
                <a:solidFill>
                  <a:schemeClr val="tx1"/>
                </a:solidFill>
              </a:rPr>
              <a:t> grade = “First Division”;</a:t>
            </a:r>
          </a:p>
        </p:txBody>
      </p:sp>
      <p:sp>
        <p:nvSpPr>
          <p:cNvPr id="6" name="Rectangle 5"/>
          <p:cNvSpPr/>
          <p:nvPr/>
        </p:nvSpPr>
        <p:spPr>
          <a:xfrm>
            <a:off x="6454588" y="3418727"/>
            <a:ext cx="4899211" cy="3183779"/>
          </a:xfrm>
          <a:prstGeom prst="rect">
            <a:avLst/>
          </a:prstGeom>
          <a:solidFill>
            <a:srgbClr val="DAA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if (marks &gt; 79) </a:t>
            </a:r>
          </a:p>
          <a:p>
            <a:r>
              <a:rPr lang="en-US" dirty="0">
                <a:solidFill>
                  <a:schemeClr val="tx1"/>
                </a:solidFill>
              </a:rPr>
              <a:t>grade = “</a:t>
            </a:r>
            <a:r>
              <a:rPr lang="en-US" dirty="0" err="1">
                <a:solidFill>
                  <a:schemeClr val="tx1"/>
                </a:solidFill>
              </a:rPr>
              <a:t>Honours</a:t>
            </a:r>
            <a:r>
              <a:rPr lang="en-US" dirty="0">
                <a:solidFill>
                  <a:schemeClr val="tx1"/>
                </a:solidFill>
              </a:rPr>
              <a:t>”; </a:t>
            </a:r>
          </a:p>
          <a:p>
            <a:r>
              <a:rPr lang="en-US" dirty="0" smtClean="0">
                <a:solidFill>
                  <a:schemeClr val="tx1"/>
                </a:solidFill>
              </a:rPr>
              <a:t>    else </a:t>
            </a:r>
            <a:r>
              <a:rPr lang="en-US" dirty="0">
                <a:solidFill>
                  <a:schemeClr val="tx1"/>
                </a:solidFill>
              </a:rPr>
              <a:t>if (marks &gt; 59)</a:t>
            </a:r>
          </a:p>
          <a:p>
            <a:r>
              <a:rPr lang="en-US" dirty="0">
                <a:solidFill>
                  <a:schemeClr val="tx1"/>
                </a:solidFill>
              </a:rPr>
              <a:t> </a:t>
            </a:r>
            <a:r>
              <a:rPr lang="en-US" dirty="0" smtClean="0">
                <a:solidFill>
                  <a:schemeClr val="tx1"/>
                </a:solidFill>
              </a:rPr>
              <a:t>       grade </a:t>
            </a:r>
            <a:r>
              <a:rPr lang="en-US" dirty="0">
                <a:solidFill>
                  <a:schemeClr val="tx1"/>
                </a:solidFill>
              </a:rPr>
              <a:t>= “First Division”;</a:t>
            </a:r>
          </a:p>
          <a:p>
            <a:r>
              <a:rPr lang="en-US" dirty="0">
                <a:solidFill>
                  <a:schemeClr val="tx1"/>
                </a:solidFill>
              </a:rPr>
              <a:t> </a:t>
            </a:r>
            <a:r>
              <a:rPr lang="en-US" dirty="0" smtClean="0">
                <a:solidFill>
                  <a:schemeClr val="tx1"/>
                </a:solidFill>
              </a:rPr>
              <a:t>      else </a:t>
            </a:r>
            <a:r>
              <a:rPr lang="en-US" dirty="0">
                <a:solidFill>
                  <a:schemeClr val="tx1"/>
                </a:solidFill>
              </a:rPr>
              <a:t>if (marks &gt; 49) </a:t>
            </a:r>
          </a:p>
          <a:p>
            <a:r>
              <a:rPr lang="en-US" dirty="0" smtClean="0">
                <a:solidFill>
                  <a:schemeClr val="tx1"/>
                </a:solidFill>
              </a:rPr>
              <a:t>          grade </a:t>
            </a:r>
            <a:r>
              <a:rPr lang="en-US" dirty="0">
                <a:solidFill>
                  <a:schemeClr val="tx1"/>
                </a:solidFill>
              </a:rPr>
              <a:t>= “Second Division”; </a:t>
            </a:r>
          </a:p>
          <a:p>
            <a:r>
              <a:rPr lang="en-US" dirty="0" smtClean="0">
                <a:solidFill>
                  <a:schemeClr val="tx1"/>
                </a:solidFill>
              </a:rPr>
              <a:t>            else </a:t>
            </a:r>
            <a:r>
              <a:rPr lang="en-US" dirty="0">
                <a:solidFill>
                  <a:schemeClr val="tx1"/>
                </a:solidFill>
              </a:rPr>
              <a:t>if (marks &gt; 39) grade = “Third Division”; </a:t>
            </a:r>
          </a:p>
          <a:p>
            <a:r>
              <a:rPr lang="en-US" dirty="0" smtClean="0">
                <a:solidFill>
                  <a:schemeClr val="tx1"/>
                </a:solidFill>
              </a:rPr>
              <a:t>            else</a:t>
            </a:r>
            <a:endParaRPr lang="en-US" dirty="0">
              <a:solidFill>
                <a:schemeClr val="tx1"/>
              </a:solidFill>
            </a:endParaRPr>
          </a:p>
          <a:p>
            <a:r>
              <a:rPr lang="pt-BR" dirty="0" smtClean="0">
                <a:solidFill>
                  <a:schemeClr val="tx1"/>
                </a:solidFill>
              </a:rPr>
              <a:t>                grade </a:t>
            </a:r>
            <a:r>
              <a:rPr lang="pt-BR" dirty="0">
                <a:solidFill>
                  <a:schemeClr val="tx1"/>
                </a:solidFill>
              </a:rPr>
              <a:t>= “Fail”; </a:t>
            </a:r>
          </a:p>
          <a:p>
            <a:r>
              <a:rPr lang="pt-BR" dirty="0">
                <a:solidFill>
                  <a:schemeClr val="tx1"/>
                </a:solidFill>
              </a:rPr>
              <a:t>printf (“%s\n”, grade);</a:t>
            </a:r>
            <a:endParaRPr lang="en-IN" dirty="0">
              <a:solidFill>
                <a:schemeClr val="tx1"/>
              </a:solidFill>
            </a:endParaRPr>
          </a:p>
        </p:txBody>
      </p:sp>
    </p:spTree>
    <p:extLst>
      <p:ext uri="{BB962C8B-B14F-4D97-AF65-F5344CB8AC3E}">
        <p14:creationId xmlns:p14="http://schemas.microsoft.com/office/powerpoint/2010/main" val="4032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51"/>
            <a:ext cx="10515600" cy="628649"/>
          </a:xfrm>
        </p:spPr>
        <p:txBody>
          <a:bodyPr>
            <a:normAutofit/>
          </a:bodyPr>
          <a:lstStyle/>
          <a:p>
            <a:pPr algn="ctr"/>
            <a:r>
              <a:rPr lang="en-US" sz="3600" b="1" dirty="0"/>
              <a:t>Structure of a C </a:t>
            </a:r>
            <a:r>
              <a:rPr lang="en-US" sz="3600" b="1" dirty="0" smtClean="0"/>
              <a:t>program</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00100"/>
            <a:ext cx="12192000" cy="6210300"/>
          </a:xfrm>
        </p:spPr>
        <p:txBody>
          <a:bodyPr>
            <a:normAutofit/>
          </a:bodyPr>
          <a:lstStyle/>
          <a:p>
            <a:pPr marL="0" indent="0" algn="just">
              <a:lnSpc>
                <a:spcPct val="150000"/>
              </a:lnSpc>
              <a:buNone/>
            </a:pPr>
            <a:r>
              <a:rPr lang="en-US" sz="2000" dirty="0">
                <a:solidFill>
                  <a:srgbClr val="00B0F0"/>
                </a:solidFill>
                <a:latin typeface="Arial" panose="020B0604020202020204" pitchFamily="34" charset="0"/>
                <a:cs typeface="Arial" panose="020B0604020202020204" pitchFamily="34" charset="0"/>
              </a:rPr>
              <a:t>Document Section</a:t>
            </a:r>
            <a:endParaRPr lang="en-US" sz="2000" dirty="0" smtClean="0">
              <a:solidFill>
                <a:srgbClr val="00B0F0"/>
              </a:solidFill>
              <a:latin typeface="Arial" panose="020B0604020202020204" pitchFamily="34" charset="0"/>
              <a:cs typeface="Arial" panose="020B0604020202020204" pitchFamily="34" charset="0"/>
            </a:endParaRPr>
          </a:p>
          <a:p>
            <a:pPr algn="just">
              <a:lnSpc>
                <a:spcPct val="170000"/>
              </a:lnSpc>
            </a:pPr>
            <a:r>
              <a:rPr lang="en-US" sz="1800" dirty="0">
                <a:latin typeface="Arial" panose="020B0604020202020204" pitchFamily="34" charset="0"/>
                <a:cs typeface="Arial" panose="020B0604020202020204" pitchFamily="34" charset="0"/>
              </a:rPr>
              <a:t>A comment is </a:t>
            </a:r>
            <a:r>
              <a:rPr lang="en-US" sz="1800" dirty="0">
                <a:solidFill>
                  <a:srgbClr val="FF0000"/>
                </a:solidFill>
                <a:latin typeface="Arial" panose="020B0604020202020204" pitchFamily="34" charset="0"/>
                <a:cs typeface="Arial" panose="020B0604020202020204" pitchFamily="34" charset="0"/>
              </a:rPr>
              <a:t>an explanation or description </a:t>
            </a:r>
            <a:r>
              <a:rPr lang="en-US" sz="1800" dirty="0">
                <a:latin typeface="Arial" panose="020B0604020202020204" pitchFamily="34" charset="0"/>
                <a:cs typeface="Arial" panose="020B0604020202020204" pitchFamily="34" charset="0"/>
              </a:rPr>
              <a:t>of the source code of the program. It helps a developer explain logic of the code and improves program readability</a:t>
            </a:r>
            <a:r>
              <a:rPr lang="en-US" sz="1800" dirty="0" smtClean="0">
                <a:latin typeface="Arial" panose="020B0604020202020204" pitchFamily="34" charset="0"/>
                <a:cs typeface="Arial" panose="020B0604020202020204" pitchFamily="34" charset="0"/>
              </a:rPr>
              <a:t>.</a:t>
            </a:r>
          </a:p>
          <a:p>
            <a:pPr algn="just">
              <a:lnSpc>
                <a:spcPct val="170000"/>
              </a:lnSpc>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run-time, a comment is ignored by the compiler.</a:t>
            </a:r>
          </a:p>
          <a:p>
            <a:pPr algn="just">
              <a:lnSpc>
                <a:spcPct val="170000"/>
              </a:lnSpc>
            </a:pPr>
            <a:r>
              <a:rPr lang="en-US" sz="1800" dirty="0">
                <a:latin typeface="Arial" panose="020B0604020202020204" pitchFamily="34" charset="0"/>
                <a:cs typeface="Arial" panose="020B0604020202020204" pitchFamily="34" charset="0"/>
              </a:rPr>
              <a:t>There are </a:t>
            </a:r>
            <a:r>
              <a:rPr lang="en-US" sz="1800" dirty="0">
                <a:solidFill>
                  <a:srgbClr val="FF0000"/>
                </a:solidFill>
                <a:latin typeface="Arial" panose="020B0604020202020204" pitchFamily="34" charset="0"/>
                <a:cs typeface="Arial" panose="020B0604020202020204" pitchFamily="34" charset="0"/>
              </a:rPr>
              <a:t>two types </a:t>
            </a:r>
            <a:r>
              <a:rPr lang="en-US" sz="1800" dirty="0">
                <a:latin typeface="Arial" panose="020B0604020202020204" pitchFamily="34" charset="0"/>
                <a:cs typeface="Arial" panose="020B0604020202020204" pitchFamily="34" charset="0"/>
              </a:rPr>
              <a:t>of comments in </a:t>
            </a:r>
            <a:r>
              <a:rPr lang="en-US" sz="1800" dirty="0" smtClean="0">
                <a:latin typeface="Arial" panose="020B0604020202020204" pitchFamily="34" charset="0"/>
                <a:cs typeface="Arial" panose="020B0604020202020204" pitchFamily="34" charset="0"/>
              </a:rPr>
              <a:t>C:</a:t>
            </a:r>
          </a:p>
          <a:p>
            <a:pPr marL="0" indent="0" algn="just">
              <a:lnSpc>
                <a:spcPct val="170000"/>
              </a:lnSpc>
              <a:buNone/>
            </a:pPr>
            <a:r>
              <a:rPr lang="en-US" sz="1800" dirty="0" smtClean="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Single line comment </a:t>
            </a:r>
          </a:p>
          <a:p>
            <a:pPr marL="0" indent="0">
              <a:buNone/>
            </a:pPr>
            <a:r>
              <a:rPr lang="en-IN" sz="1800" dirty="0" smtClean="0">
                <a:latin typeface="Arial" panose="020B0604020202020204" pitchFamily="34" charset="0"/>
                <a:cs typeface="Arial" panose="020B0604020202020204" pitchFamily="34" charset="0"/>
              </a:rPr>
              <a:t>2) Multi </a:t>
            </a:r>
            <a:r>
              <a:rPr lang="en-IN" sz="1800" dirty="0">
                <a:latin typeface="Arial" panose="020B0604020202020204" pitchFamily="34" charset="0"/>
                <a:cs typeface="Arial" panose="020B0604020202020204" pitchFamily="34" charset="0"/>
              </a:rPr>
              <a:t>Line </a:t>
            </a:r>
            <a:r>
              <a:rPr lang="en-IN" sz="1800" dirty="0" smtClean="0">
                <a:latin typeface="Arial" panose="020B0604020202020204" pitchFamily="34" charset="0"/>
                <a:cs typeface="Arial" panose="020B0604020202020204" pitchFamily="34" charset="0"/>
              </a:rPr>
              <a:t>Comment</a:t>
            </a:r>
          </a:p>
          <a:p>
            <a:pPr marL="0" indent="0">
              <a:buNone/>
            </a:pPr>
            <a:endParaRPr lang="en-US" sz="1800" dirty="0"/>
          </a:p>
          <a:p>
            <a:pPr marL="0" indent="0">
              <a:buNone/>
            </a:pPr>
            <a:endParaRPr lang="en-IN" sz="1800" dirty="0" smtClean="0">
              <a:latin typeface="Arial" panose="020B0604020202020204" pitchFamily="34" charset="0"/>
              <a:cs typeface="Arial" panose="020B0604020202020204" pitchFamily="34" charset="0"/>
            </a:endParaRPr>
          </a:p>
          <a:p>
            <a:endParaRPr lang="en-IN" sz="1800" b="1" dirty="0"/>
          </a:p>
          <a:p>
            <a:endParaRPr lang="en-US" sz="2000" dirty="0"/>
          </a:p>
          <a:p>
            <a:pPr algn="just">
              <a:lnSpc>
                <a:spcPct val="150000"/>
              </a:lnSpc>
            </a:pPr>
            <a:endParaRPr lang="en-US" sz="2000" dirty="0" smtClean="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cs typeface="Arial" panose="020B0604020202020204" pitchFamily="34" charset="0"/>
            </a:endParaRP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56478945"/>
              </p:ext>
            </p:extLst>
          </p:nvPr>
        </p:nvGraphicFramePr>
        <p:xfrm>
          <a:off x="5709920" y="1879599"/>
          <a:ext cx="6319520" cy="5257800"/>
        </p:xfrm>
        <a:graphic>
          <a:graphicData uri="http://schemas.openxmlformats.org/drawingml/2006/table">
            <a:tbl>
              <a:tblPr firstRow="1" bandRow="1">
                <a:tableStyleId>{5C22544A-7EE6-4342-B048-85BDC9FD1C3A}</a:tableStyleId>
              </a:tblPr>
              <a:tblGrid>
                <a:gridCol w="2313755"/>
                <a:gridCol w="4005765"/>
              </a:tblGrid>
              <a:tr h="232004">
                <a:tc>
                  <a:txBody>
                    <a:bodyPr/>
                    <a:lstStyle/>
                    <a:p>
                      <a:r>
                        <a:rPr lang="en-US" dirty="0" smtClean="0"/>
                        <a:t>Single Line Comment</a:t>
                      </a:r>
                      <a:endParaRPr lang="en-IN" dirty="0"/>
                    </a:p>
                  </a:txBody>
                  <a:tcPr/>
                </a:tc>
                <a:tc>
                  <a:txBody>
                    <a:bodyPr/>
                    <a:lstStyle/>
                    <a:p>
                      <a:r>
                        <a:rPr lang="en-US" dirty="0" smtClean="0"/>
                        <a:t>Multi Line Comment</a:t>
                      </a:r>
                      <a:endParaRPr lang="en-IN" dirty="0"/>
                    </a:p>
                  </a:txBody>
                  <a:tcPr/>
                </a:tc>
              </a:tr>
              <a:tr h="29480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Single line comment</a:t>
                      </a:r>
                    </a:p>
                    <a:p>
                      <a:endParaRPr lang="en-IN" dirty="0"/>
                    </a:p>
                  </a:txBody>
                  <a:tcPr/>
                </a:tc>
                <a:tc>
                  <a:txBody>
                    <a:bodyPr/>
                    <a:lstStyle/>
                    <a:p>
                      <a:pPr marL="0" indent="0">
                        <a:lnSpc>
                          <a:spcPct val="150000"/>
                        </a:lnSpc>
                        <a:buNone/>
                      </a:pPr>
                      <a:r>
                        <a:rPr lang="en-IN" sz="1800" dirty="0" smtClean="0"/>
                        <a:t>//Multi Line Comment</a:t>
                      </a:r>
                    </a:p>
                    <a:p>
                      <a:pPr marL="0" indent="0">
                        <a:lnSpc>
                          <a:spcPct val="150000"/>
                        </a:lnSpc>
                        <a:buNone/>
                      </a:pPr>
                      <a:r>
                        <a:rPr lang="en-US" sz="1800" dirty="0" smtClean="0"/>
                        <a:t>//Line 1</a:t>
                      </a:r>
                    </a:p>
                    <a:p>
                      <a:pPr marL="0" indent="0">
                        <a:lnSpc>
                          <a:spcPct val="150000"/>
                        </a:lnSpc>
                        <a:buNone/>
                      </a:pPr>
                      <a:r>
                        <a:rPr lang="en-US" sz="1800" dirty="0" smtClean="0"/>
                        <a:t>//Line 2  </a:t>
                      </a:r>
                    </a:p>
                    <a:p>
                      <a:pPr marL="0" indent="0">
                        <a:lnSpc>
                          <a:spcPct val="150000"/>
                        </a:lnSpc>
                        <a:buNone/>
                      </a:pPr>
                      <a:r>
                        <a:rPr lang="en-US" sz="1800" dirty="0" smtClean="0"/>
                        <a:t>(Or)</a:t>
                      </a:r>
                      <a:endParaRPr lang="en-IN" sz="1800" dirty="0" smtClean="0"/>
                    </a:p>
                    <a:p>
                      <a:pPr marL="0" indent="0">
                        <a:lnSpc>
                          <a:spcPct val="150000"/>
                        </a:lnSpc>
                        <a:buNone/>
                      </a:pPr>
                      <a:r>
                        <a:rPr lang="en-US" sz="1800" dirty="0" smtClean="0"/>
                        <a:t>/* Multi line comment are used in the program</a:t>
                      </a:r>
                    </a:p>
                    <a:p>
                      <a:pPr marL="0" indent="0">
                        <a:lnSpc>
                          <a:spcPct val="150000"/>
                        </a:lnSpc>
                        <a:buNone/>
                      </a:pPr>
                      <a:r>
                        <a:rPr lang="en-US" sz="1800" dirty="0" smtClean="0"/>
                        <a:t>Line 1…</a:t>
                      </a:r>
                    </a:p>
                    <a:p>
                      <a:pPr marL="0" indent="0">
                        <a:lnSpc>
                          <a:spcPct val="150000"/>
                        </a:lnSpc>
                        <a:buNone/>
                      </a:pPr>
                      <a:r>
                        <a:rPr lang="en-US" sz="1800" dirty="0" smtClean="0"/>
                        <a:t>Line 2….</a:t>
                      </a:r>
                    </a:p>
                    <a:p>
                      <a:pPr marL="0" indent="0">
                        <a:lnSpc>
                          <a:spcPct val="150000"/>
                        </a:lnSpc>
                        <a:buNone/>
                      </a:pPr>
                      <a:r>
                        <a:rPr lang="en-US" sz="1800" dirty="0" smtClean="0"/>
                        <a:t>…..,</a:t>
                      </a:r>
                    </a:p>
                    <a:p>
                      <a:pPr marL="0" indent="0">
                        <a:lnSpc>
                          <a:spcPct val="150000"/>
                        </a:lnSpc>
                        <a:buNone/>
                      </a:pPr>
                      <a:r>
                        <a:rPr lang="en-US" sz="1800" dirty="0" smtClean="0"/>
                        <a:t>………</a:t>
                      </a:r>
                      <a:endParaRPr lang="en-IN" sz="1800" dirty="0" smtClean="0"/>
                    </a:p>
                    <a:p>
                      <a:pPr marL="0" indent="0">
                        <a:lnSpc>
                          <a:spcPct val="150000"/>
                        </a:lnSpc>
                        <a:buNone/>
                      </a:pPr>
                      <a:r>
                        <a:rPr lang="en-US" sz="1800" dirty="0" smtClean="0"/>
                        <a:t>*/</a:t>
                      </a:r>
                    </a:p>
                    <a:p>
                      <a:endParaRPr lang="en-IN" dirty="0"/>
                    </a:p>
                  </a:txBody>
                  <a:tcPr/>
                </a:tc>
              </a:tr>
            </a:tbl>
          </a:graphicData>
        </a:graphic>
      </p:graphicFrame>
    </p:spTree>
    <p:extLst>
      <p:ext uri="{BB962C8B-B14F-4D97-AF65-F5344CB8AC3E}">
        <p14:creationId xmlns:p14="http://schemas.microsoft.com/office/powerpoint/2010/main" val="14911595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4"/>
            <a:ext cx="11353800" cy="804770"/>
          </a:xfrm>
        </p:spPr>
        <p:txBody>
          <a:bodyPr/>
          <a:lstStyle/>
          <a:p>
            <a:pPr algn="ctr"/>
            <a:r>
              <a:rPr lang="en-US" sz="3600" dirty="0" smtClean="0">
                <a:latin typeface="Arial" panose="020B0604020202020204" pitchFamily="34" charset="0"/>
                <a:cs typeface="Arial" panose="020B0604020202020204" pitchFamily="34" charset="0"/>
              </a:rPr>
              <a:t>Example2 - </a:t>
            </a:r>
            <a:r>
              <a:rPr lang="en-US" sz="3600" dirty="0">
                <a:solidFill>
                  <a:srgbClr val="002060"/>
                </a:solidFill>
                <a:latin typeface="Arial" panose="020B0604020202020204" pitchFamily="34" charset="0"/>
                <a:cs typeface="Arial" panose="020B0604020202020204" pitchFamily="34" charset="0"/>
              </a:rPr>
              <a:t>Else if ladder</a:t>
            </a:r>
            <a:endParaRPr lang="en-IN" sz="3600" dirty="0"/>
          </a:p>
        </p:txBody>
      </p:sp>
      <p:sp>
        <p:nvSpPr>
          <p:cNvPr id="3" name="Content Placeholder 2"/>
          <p:cNvSpPr>
            <a:spLocks noGrp="1"/>
          </p:cNvSpPr>
          <p:nvPr>
            <p:ph idx="1"/>
          </p:nvPr>
        </p:nvSpPr>
        <p:spPr>
          <a:xfrm>
            <a:off x="0" y="900954"/>
            <a:ext cx="12191999" cy="5276009"/>
          </a:xfrm>
        </p:spPr>
        <p:txBody>
          <a:bodyPr/>
          <a:lstStyle/>
          <a:p>
            <a:pPr marL="0" indent="0">
              <a:buNone/>
            </a:pPr>
            <a:r>
              <a:rPr lang="en-US" dirty="0"/>
              <a:t>An electric power distribution company charges its domestic consumers as follows: </a:t>
            </a:r>
            <a:endParaRPr lang="en-US" dirty="0" smtClean="0"/>
          </a:p>
          <a:p>
            <a:pPr marL="0" indent="0">
              <a:buNone/>
            </a:pPr>
            <a:r>
              <a:rPr lang="en-US" dirty="0" smtClean="0">
                <a:solidFill>
                  <a:srgbClr val="0070C0"/>
                </a:solidFill>
              </a:rPr>
              <a:t>Consumption </a:t>
            </a:r>
            <a:r>
              <a:rPr lang="en-US" dirty="0" smtClean="0"/>
              <a:t>		</a:t>
            </a:r>
            <a:r>
              <a:rPr lang="en-US" dirty="0" smtClean="0">
                <a:solidFill>
                  <a:srgbClr val="0070C0"/>
                </a:solidFill>
              </a:rPr>
              <a:t>Units </a:t>
            </a:r>
            <a:r>
              <a:rPr lang="en-US" dirty="0">
                <a:solidFill>
                  <a:srgbClr val="0070C0"/>
                </a:solidFill>
              </a:rPr>
              <a:t>Rate of Charge </a:t>
            </a:r>
            <a:endParaRPr lang="en-US" dirty="0" smtClean="0">
              <a:solidFill>
                <a:srgbClr val="0070C0"/>
              </a:solidFill>
            </a:endParaRPr>
          </a:p>
          <a:p>
            <a:pPr marL="0" indent="0">
              <a:buNone/>
            </a:pPr>
            <a:r>
              <a:rPr lang="en-US" dirty="0" smtClean="0"/>
              <a:t>0 </a:t>
            </a:r>
            <a:r>
              <a:rPr lang="en-US" dirty="0"/>
              <a:t>– 200 </a:t>
            </a:r>
            <a:r>
              <a:rPr lang="en-US" dirty="0" smtClean="0"/>
              <a:t>				</a:t>
            </a:r>
            <a:r>
              <a:rPr lang="en-US" dirty="0" err="1" smtClean="0"/>
              <a:t>Rs</a:t>
            </a:r>
            <a:r>
              <a:rPr lang="en-US" dirty="0"/>
              <a:t>. 0.50 </a:t>
            </a:r>
            <a:r>
              <a:rPr lang="en-US" dirty="0" smtClean="0"/>
              <a:t>per </a:t>
            </a:r>
            <a:r>
              <a:rPr lang="en-US" dirty="0"/>
              <a:t>unit </a:t>
            </a:r>
            <a:endParaRPr lang="en-US" dirty="0" smtClean="0"/>
          </a:p>
          <a:p>
            <a:pPr marL="0" indent="0">
              <a:buNone/>
            </a:pPr>
            <a:r>
              <a:rPr lang="en-US" dirty="0" smtClean="0"/>
              <a:t>201 </a:t>
            </a:r>
            <a:r>
              <a:rPr lang="en-US" dirty="0"/>
              <a:t>– 400 	</a:t>
            </a:r>
            <a:r>
              <a:rPr lang="en-US" dirty="0" smtClean="0"/>
              <a:t>			</a:t>
            </a:r>
            <a:r>
              <a:rPr lang="en-US" dirty="0" err="1" smtClean="0"/>
              <a:t>Rs</a:t>
            </a:r>
            <a:r>
              <a:rPr lang="en-US" dirty="0"/>
              <a:t>. 100 </a:t>
            </a:r>
            <a:r>
              <a:rPr lang="en-US" dirty="0" smtClean="0"/>
              <a:t>plus </a:t>
            </a:r>
            <a:r>
              <a:rPr lang="en-US" dirty="0" err="1" smtClean="0"/>
              <a:t>Rs</a:t>
            </a:r>
            <a:r>
              <a:rPr lang="en-US" dirty="0"/>
              <a:t>. 0.65 per </a:t>
            </a:r>
            <a:r>
              <a:rPr lang="en-US" dirty="0" smtClean="0"/>
              <a:t>unit excess </a:t>
            </a:r>
            <a:r>
              <a:rPr lang="en-US" dirty="0"/>
              <a:t>of </a:t>
            </a:r>
            <a:r>
              <a:rPr lang="en-US" dirty="0" smtClean="0"/>
              <a:t>200 </a:t>
            </a:r>
          </a:p>
          <a:p>
            <a:pPr marL="0" indent="0">
              <a:buNone/>
            </a:pPr>
            <a:r>
              <a:rPr lang="en-US" dirty="0" smtClean="0"/>
              <a:t>401 </a:t>
            </a:r>
            <a:r>
              <a:rPr lang="en-US" dirty="0"/>
              <a:t>– 600 </a:t>
            </a:r>
            <a:r>
              <a:rPr lang="en-US" dirty="0" smtClean="0"/>
              <a:t>		          		</a:t>
            </a:r>
            <a:r>
              <a:rPr lang="en-US" dirty="0" err="1" smtClean="0"/>
              <a:t>Rs</a:t>
            </a:r>
            <a:r>
              <a:rPr lang="en-US" dirty="0"/>
              <a:t>. 230 plus </a:t>
            </a:r>
            <a:r>
              <a:rPr lang="en-US" dirty="0" err="1"/>
              <a:t>Rs</a:t>
            </a:r>
            <a:r>
              <a:rPr lang="en-US" dirty="0"/>
              <a:t>. 0.80 per unit excess of 400 </a:t>
            </a:r>
            <a:endParaRPr lang="en-US" dirty="0" smtClean="0"/>
          </a:p>
          <a:p>
            <a:pPr marL="0" indent="0">
              <a:buNone/>
            </a:pPr>
            <a:r>
              <a:rPr lang="en-US" dirty="0" smtClean="0"/>
              <a:t>601 </a:t>
            </a:r>
            <a:r>
              <a:rPr lang="en-US" dirty="0"/>
              <a:t>and above </a:t>
            </a:r>
            <a:r>
              <a:rPr lang="en-US" dirty="0" smtClean="0"/>
              <a:t>			</a:t>
            </a:r>
            <a:r>
              <a:rPr lang="en-US" dirty="0" err="1" smtClean="0"/>
              <a:t>Rs</a:t>
            </a:r>
            <a:r>
              <a:rPr lang="en-US" dirty="0"/>
              <a:t>. 390 plus </a:t>
            </a:r>
            <a:r>
              <a:rPr lang="en-US" dirty="0" err="1"/>
              <a:t>Rs</a:t>
            </a:r>
            <a:r>
              <a:rPr lang="en-US" dirty="0"/>
              <a:t>. 1.00 per unit excess of 600 </a:t>
            </a:r>
            <a:endParaRPr lang="en-IN" dirty="0"/>
          </a:p>
        </p:txBody>
      </p:sp>
    </p:spTree>
    <p:extLst>
      <p:ext uri="{BB962C8B-B14F-4D97-AF65-F5344CB8AC3E}">
        <p14:creationId xmlns:p14="http://schemas.microsoft.com/office/powerpoint/2010/main" val="42874335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2060"/>
                </a:solidFill>
                <a:latin typeface="Arial" panose="020B0604020202020204" pitchFamily="34" charset="0"/>
                <a:cs typeface="Arial" panose="020B0604020202020204" pitchFamily="34" charset="0"/>
              </a:rPr>
              <a:t>Homework 2 </a:t>
            </a:r>
            <a:r>
              <a:rPr lang="en-US" sz="3600" dirty="0">
                <a:solidFill>
                  <a:srgbClr val="002060"/>
                </a:solidFill>
                <a:latin typeface="Arial" panose="020B0604020202020204" pitchFamily="34" charset="0"/>
                <a:cs typeface="Arial" panose="020B0604020202020204" pitchFamily="34" charset="0"/>
              </a:rPr>
              <a:t>– </a:t>
            </a:r>
            <a:r>
              <a:rPr lang="en-US" sz="3600" dirty="0" smtClean="0">
                <a:solidFill>
                  <a:srgbClr val="002060"/>
                </a:solidFill>
                <a:latin typeface="Arial" panose="020B0604020202020204" pitchFamily="34" charset="0"/>
                <a:cs typeface="Arial" panose="020B0604020202020204" pitchFamily="34" charset="0"/>
              </a:rPr>
              <a:t>Else if ladder</a:t>
            </a:r>
            <a:endParaRPr lang="en-IN" sz="3600" dirty="0"/>
          </a:p>
        </p:txBody>
      </p:sp>
      <p:sp>
        <p:nvSpPr>
          <p:cNvPr id="3" name="Content Placeholder 2"/>
          <p:cNvSpPr>
            <a:spLocks noGrp="1"/>
          </p:cNvSpPr>
          <p:nvPr>
            <p:ph idx="1"/>
          </p:nvPr>
        </p:nvSpPr>
        <p:spPr/>
        <p:txBody>
          <a:bodyPr/>
          <a:lstStyle/>
          <a:p>
            <a:r>
              <a:rPr lang="en-US" dirty="0" smtClean="0"/>
              <a:t>Example</a:t>
            </a:r>
            <a:endParaRPr lang="en-IN" dirty="0"/>
          </a:p>
        </p:txBody>
      </p:sp>
      <p:sp>
        <p:nvSpPr>
          <p:cNvPr id="5" name="Rectangle 4"/>
          <p:cNvSpPr/>
          <p:nvPr/>
        </p:nvSpPr>
        <p:spPr>
          <a:xfrm>
            <a:off x="2151529" y="2662517"/>
            <a:ext cx="7785847" cy="33810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rPr>
              <a:t>Grade selection based on score.</a:t>
            </a:r>
          </a:p>
          <a:p>
            <a:pPr>
              <a:lnSpc>
                <a:spcPct val="150000"/>
              </a:lnSpc>
            </a:pPr>
            <a:r>
              <a:rPr lang="en-US" dirty="0">
                <a:solidFill>
                  <a:schemeClr val="tx1"/>
                </a:solidFill>
              </a:rPr>
              <a:t>Here, if our score is more than 90, we will get S grade</a:t>
            </a:r>
          </a:p>
          <a:p>
            <a:pPr>
              <a:lnSpc>
                <a:spcPct val="150000"/>
              </a:lnSpc>
            </a:pPr>
            <a:r>
              <a:rPr lang="en-US" dirty="0">
                <a:solidFill>
                  <a:schemeClr val="tx1"/>
                </a:solidFill>
              </a:rPr>
              <a:t>If our score is in between 80 and 90, we will get A grade</a:t>
            </a:r>
          </a:p>
          <a:p>
            <a:pPr>
              <a:lnSpc>
                <a:spcPct val="150000"/>
              </a:lnSpc>
            </a:pPr>
            <a:r>
              <a:rPr lang="en-US" dirty="0">
                <a:solidFill>
                  <a:schemeClr val="tx1"/>
                </a:solidFill>
              </a:rPr>
              <a:t>If our score is in between 70 and 80, we will get B grade</a:t>
            </a:r>
          </a:p>
          <a:p>
            <a:pPr>
              <a:lnSpc>
                <a:spcPct val="150000"/>
              </a:lnSpc>
            </a:pPr>
            <a:r>
              <a:rPr lang="en-US" dirty="0">
                <a:solidFill>
                  <a:schemeClr val="tx1"/>
                </a:solidFill>
              </a:rPr>
              <a:t>If our score is in between 60 and 70, we will get C grade</a:t>
            </a:r>
          </a:p>
          <a:p>
            <a:pPr>
              <a:lnSpc>
                <a:spcPct val="150000"/>
              </a:lnSpc>
            </a:pPr>
            <a:r>
              <a:rPr lang="en-US" dirty="0">
                <a:solidFill>
                  <a:schemeClr val="tx1"/>
                </a:solidFill>
              </a:rPr>
              <a:t>If our score is in between 51 and 60, we will get D grade</a:t>
            </a:r>
          </a:p>
          <a:p>
            <a:pPr>
              <a:lnSpc>
                <a:spcPct val="150000"/>
              </a:lnSpc>
            </a:pPr>
            <a:r>
              <a:rPr lang="en-US" dirty="0">
                <a:solidFill>
                  <a:schemeClr val="tx1"/>
                </a:solidFill>
              </a:rPr>
              <a:t>If our score is 50, we will get E grade</a:t>
            </a:r>
          </a:p>
          <a:p>
            <a:pPr>
              <a:lnSpc>
                <a:spcPct val="150000"/>
              </a:lnSpc>
            </a:pPr>
            <a:r>
              <a:rPr lang="en-US" dirty="0">
                <a:solidFill>
                  <a:schemeClr val="tx1"/>
                </a:solidFill>
              </a:rPr>
              <a:t>Below 50 will be declared as U.</a:t>
            </a:r>
          </a:p>
        </p:txBody>
      </p:sp>
    </p:spTree>
    <p:extLst>
      <p:ext uri="{BB962C8B-B14F-4D97-AF65-F5344CB8AC3E}">
        <p14:creationId xmlns:p14="http://schemas.microsoft.com/office/powerpoint/2010/main" val="265568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21025"/>
            <a:ext cx="10515600" cy="726140"/>
          </a:xfrm>
        </p:spPr>
        <p:txBody>
          <a:bodyPr/>
          <a:lstStyle/>
          <a:p>
            <a:pPr algn="ctr"/>
            <a:r>
              <a:rPr lang="en-US" dirty="0">
                <a:solidFill>
                  <a:srgbClr val="002060"/>
                </a:solidFill>
              </a:rPr>
              <a:t>SWITCH CASE STATEMENTS</a:t>
            </a:r>
          </a:p>
        </p:txBody>
      </p:sp>
      <p:sp>
        <p:nvSpPr>
          <p:cNvPr id="6" name="Content Placeholder 5"/>
          <p:cNvSpPr>
            <a:spLocks noGrp="1"/>
          </p:cNvSpPr>
          <p:nvPr>
            <p:ph idx="1"/>
          </p:nvPr>
        </p:nvSpPr>
        <p:spPr>
          <a:xfrm>
            <a:off x="838200" y="991907"/>
            <a:ext cx="10515600" cy="4351338"/>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This is a </a:t>
            </a:r>
            <a:r>
              <a:rPr lang="en-US" sz="1800" dirty="0">
                <a:solidFill>
                  <a:srgbClr val="CC66FF"/>
                </a:solidFill>
                <a:latin typeface="Arial" panose="020B0604020202020204" pitchFamily="34" charset="0"/>
                <a:cs typeface="Arial" panose="020B0604020202020204" pitchFamily="34" charset="0"/>
              </a:rPr>
              <a:t>multiple or </a:t>
            </a:r>
            <a:r>
              <a:rPr lang="en-US" sz="1800" dirty="0" smtClean="0">
                <a:solidFill>
                  <a:srgbClr val="CC66FF"/>
                </a:solidFill>
                <a:latin typeface="Arial" panose="020B0604020202020204" pitchFamily="34" charset="0"/>
                <a:cs typeface="Arial" panose="020B0604020202020204" pitchFamily="34" charset="0"/>
              </a:rPr>
              <a:t>multi way </a:t>
            </a:r>
            <a:r>
              <a:rPr lang="en-US" sz="1800" dirty="0">
                <a:solidFill>
                  <a:srgbClr val="CC66FF"/>
                </a:solidFill>
                <a:latin typeface="Arial" panose="020B0604020202020204" pitchFamily="34" charset="0"/>
                <a:cs typeface="Arial" panose="020B0604020202020204" pitchFamily="34" charset="0"/>
              </a:rPr>
              <a:t>branching decision making statement</a:t>
            </a:r>
            <a:r>
              <a:rPr lang="en-US" sz="1800" dirty="0">
                <a:latin typeface="Arial" panose="020B0604020202020204" pitchFamily="34" charset="0"/>
                <a:cs typeface="Arial" panose="020B0604020202020204" pitchFamily="34" charset="0"/>
              </a:rPr>
              <a:t>. When we use nested if-else statement to check more than 1 condition then the </a:t>
            </a:r>
            <a:r>
              <a:rPr lang="en-US" sz="1800" dirty="0">
                <a:solidFill>
                  <a:srgbClr val="CC66FF"/>
                </a:solidFill>
                <a:latin typeface="Arial" panose="020B0604020202020204" pitchFamily="34" charset="0"/>
                <a:cs typeface="Arial" panose="020B0604020202020204" pitchFamily="34" charset="0"/>
              </a:rPr>
              <a:t>complexity of a program increases </a:t>
            </a:r>
            <a:r>
              <a:rPr lang="en-US" sz="1800" dirty="0">
                <a:latin typeface="Arial" panose="020B0604020202020204" pitchFamily="34" charset="0"/>
                <a:cs typeface="Arial" panose="020B0604020202020204" pitchFamily="34" charset="0"/>
              </a:rPr>
              <a:t>in case of a lot of conditions. </a:t>
            </a:r>
            <a:endParaRPr lang="en-US" sz="1800" dirty="0" smtClean="0">
              <a:latin typeface="Arial" panose="020B0604020202020204" pitchFamily="34" charset="0"/>
              <a:cs typeface="Arial" panose="020B0604020202020204" pitchFamily="34" charset="0"/>
            </a:endParaRPr>
          </a:p>
          <a:p>
            <a:pPr algn="just">
              <a:lnSpc>
                <a:spcPct val="150000"/>
              </a:lnSpc>
            </a:pPr>
            <a:r>
              <a:rPr lang="en-US" sz="1800" dirty="0" smtClean="0">
                <a:latin typeface="Arial" panose="020B0604020202020204" pitchFamily="34" charset="0"/>
                <a:cs typeface="Arial" panose="020B0604020202020204" pitchFamily="34" charset="0"/>
              </a:rPr>
              <a:t>Thus</a:t>
            </a:r>
            <a:r>
              <a:rPr lang="en-US" sz="1800" dirty="0">
                <a:latin typeface="Arial" panose="020B0604020202020204" pitchFamily="34" charset="0"/>
                <a:cs typeface="Arial" panose="020B0604020202020204" pitchFamily="34" charset="0"/>
              </a:rPr>
              <a:t>, the program is </a:t>
            </a:r>
            <a:r>
              <a:rPr lang="en-US" sz="1800" dirty="0">
                <a:solidFill>
                  <a:srgbClr val="CC66FF"/>
                </a:solidFill>
                <a:latin typeface="Arial" panose="020B0604020202020204" pitchFamily="34" charset="0"/>
                <a:cs typeface="Arial" panose="020B0604020202020204" pitchFamily="34" charset="0"/>
              </a:rPr>
              <a:t>difficult to read and maintain</a:t>
            </a:r>
            <a:r>
              <a:rPr lang="en-US" sz="1800" dirty="0">
                <a:latin typeface="Arial" panose="020B0604020202020204" pitchFamily="34" charset="0"/>
                <a:cs typeface="Arial" panose="020B0604020202020204" pitchFamily="34" charset="0"/>
              </a:rPr>
              <a:t>. So to overcome this problem, C provides 'switch case'. Switch case </a:t>
            </a:r>
            <a:r>
              <a:rPr lang="en-US" sz="1800" dirty="0">
                <a:solidFill>
                  <a:srgbClr val="CC66FF"/>
                </a:solidFill>
                <a:latin typeface="Arial" panose="020B0604020202020204" pitchFamily="34" charset="0"/>
                <a:cs typeface="Arial" panose="020B0604020202020204" pitchFamily="34" charset="0"/>
              </a:rPr>
              <a:t>checks the value of a expression</a:t>
            </a:r>
            <a:r>
              <a:rPr lang="en-US" sz="1800" dirty="0">
                <a:latin typeface="Arial" panose="020B0604020202020204" pitchFamily="34" charset="0"/>
                <a:cs typeface="Arial" panose="020B0604020202020204" pitchFamily="34" charset="0"/>
              </a:rPr>
              <a:t> against a case values, if condition matches the case values then the control is transferred to that point.</a:t>
            </a:r>
          </a:p>
        </p:txBody>
      </p:sp>
    </p:spTree>
    <p:extLst>
      <p:ext uri="{BB962C8B-B14F-4D97-AF65-F5344CB8AC3E}">
        <p14:creationId xmlns:p14="http://schemas.microsoft.com/office/powerpoint/2010/main" val="2457824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3063"/>
          </a:xfrm>
        </p:spPr>
        <p:txBody>
          <a:bodyPr>
            <a:normAutofit/>
          </a:bodyPr>
          <a:lstStyle/>
          <a:p>
            <a:pPr algn="ctr"/>
            <a:r>
              <a:rPr lang="en-US" sz="3600" dirty="0" smtClean="0">
                <a:solidFill>
                  <a:srgbClr val="002060"/>
                </a:solidFill>
                <a:latin typeface="Arial" panose="020B0604020202020204" pitchFamily="34" charset="0"/>
                <a:cs typeface="Arial" panose="020B0604020202020204" pitchFamily="34" charset="0"/>
              </a:rPr>
              <a:t>Switch Case</a:t>
            </a:r>
            <a:endParaRPr lang="en-US" sz="36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39588"/>
            <a:ext cx="12192000" cy="6118412"/>
          </a:xfrm>
        </p:spPr>
        <p:txBody>
          <a:bodyPr>
            <a:normAutofit/>
          </a:bodyPr>
          <a:lstStyle/>
          <a:p>
            <a:pPr marL="0" indent="0">
              <a:buNone/>
            </a:pPr>
            <a:r>
              <a:rPr lang="en-US" dirty="0" smtClean="0"/>
              <a:t>Syntax:</a:t>
            </a:r>
          </a:p>
          <a:p>
            <a:endParaRPr lang="en-US" dirty="0"/>
          </a:p>
        </p:txBody>
      </p:sp>
      <p:pic>
        <p:nvPicPr>
          <p:cNvPr id="4" name="Picture 3"/>
          <p:cNvPicPr>
            <a:picLocks noChangeAspect="1"/>
          </p:cNvPicPr>
          <p:nvPr/>
        </p:nvPicPr>
        <p:blipFill>
          <a:blip r:embed="rId2"/>
          <a:stretch>
            <a:fillRect/>
          </a:stretch>
        </p:blipFill>
        <p:spPr>
          <a:xfrm>
            <a:off x="242046" y="1275416"/>
            <a:ext cx="4760259" cy="5582584"/>
          </a:xfrm>
          <a:prstGeom prst="rect">
            <a:avLst/>
          </a:prstGeom>
        </p:spPr>
      </p:pic>
      <p:pic>
        <p:nvPicPr>
          <p:cNvPr id="5" name="Picture 4"/>
          <p:cNvPicPr>
            <a:picLocks noChangeAspect="1"/>
          </p:cNvPicPr>
          <p:nvPr/>
        </p:nvPicPr>
        <p:blipFill>
          <a:blip r:embed="rId3"/>
          <a:stretch>
            <a:fillRect/>
          </a:stretch>
        </p:blipFill>
        <p:spPr>
          <a:xfrm>
            <a:off x="5567082" y="1275416"/>
            <a:ext cx="5553636" cy="5582583"/>
          </a:xfrm>
          <a:prstGeom prst="rect">
            <a:avLst/>
          </a:prstGeom>
        </p:spPr>
      </p:pic>
    </p:spTree>
    <p:extLst>
      <p:ext uri="{BB962C8B-B14F-4D97-AF65-F5344CB8AC3E}">
        <p14:creationId xmlns:p14="http://schemas.microsoft.com/office/powerpoint/2010/main" val="29486736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2729"/>
            <a:ext cx="10515600" cy="309282"/>
          </a:xfrm>
        </p:spPr>
        <p:txBody>
          <a:bodyPr>
            <a:normAutofit fontScale="90000"/>
          </a:bodyPr>
          <a:lstStyle/>
          <a:p>
            <a:pPr algn="ctr"/>
            <a:r>
              <a:rPr lang="en-US" b="1" dirty="0" smtClean="0"/>
              <a:t>Example 1: Switch case</a:t>
            </a:r>
            <a:br>
              <a:rPr lang="en-US" b="1" dirty="0" smtClean="0"/>
            </a:br>
            <a:endParaRPr lang="en-US" b="1" dirty="0"/>
          </a:p>
        </p:txBody>
      </p:sp>
      <p:sp>
        <p:nvSpPr>
          <p:cNvPr id="5" name="Content Placeholder 4"/>
          <p:cNvSpPr>
            <a:spLocks noGrp="1"/>
          </p:cNvSpPr>
          <p:nvPr>
            <p:ph idx="1"/>
          </p:nvPr>
        </p:nvSpPr>
        <p:spPr>
          <a:xfrm>
            <a:off x="121024" y="497541"/>
            <a:ext cx="11004176" cy="6360458"/>
          </a:xfrm>
        </p:spPr>
        <p:txBody>
          <a:bodyPr>
            <a:noAutofit/>
          </a:bodyPr>
          <a:lstStyle/>
          <a:p>
            <a:pPr marL="0" indent="0">
              <a:lnSpc>
                <a:spcPct val="120000"/>
              </a:lnSpc>
              <a:buNone/>
            </a:pPr>
            <a:r>
              <a:rPr lang="en-US" sz="1800" dirty="0" smtClean="0">
                <a:latin typeface="Arial" panose="020B0604020202020204" pitchFamily="34" charset="0"/>
                <a:cs typeface="Arial" panose="020B0604020202020204" pitchFamily="34" charset="0"/>
              </a:rPr>
              <a:t>#include&lt;</a:t>
            </a:r>
            <a:r>
              <a:rPr lang="en-US" sz="1800" dirty="0" err="1" smtClean="0">
                <a:latin typeface="Arial" panose="020B0604020202020204" pitchFamily="34" charset="0"/>
                <a:cs typeface="Arial" panose="020B0604020202020204" pitchFamily="34" charset="0"/>
              </a:rPr>
              <a:t>stdio.h</a:t>
            </a:r>
            <a:r>
              <a:rPr lang="en-US" sz="1800" dirty="0" smtClean="0">
                <a:latin typeface="Arial" panose="020B0604020202020204" pitchFamily="34" charset="0"/>
                <a:cs typeface="Arial" panose="020B0604020202020204" pitchFamily="34" charset="0"/>
              </a:rPr>
              <a:t>&gt;</a:t>
            </a:r>
          </a:p>
          <a:p>
            <a:pPr marL="0" indent="0">
              <a:lnSpc>
                <a:spcPct val="120000"/>
              </a:lnSpc>
              <a:buNone/>
            </a:pP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main</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err="1" smtClean="0">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num</a:t>
            </a:r>
            <a:r>
              <a:rPr lang="en-US" sz="1800" dirty="0" smtClean="0">
                <a:latin typeface="Arial" panose="020B0604020202020204" pitchFamily="34" charset="0"/>
                <a:cs typeface="Arial" panose="020B0604020202020204" pitchFamily="34" charset="0"/>
              </a:rPr>
              <a:t>=8 ;</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switch(</a:t>
            </a:r>
            <a:r>
              <a:rPr lang="en-US" sz="1800" dirty="0" err="1" smtClean="0">
                <a:latin typeface="Arial" panose="020B0604020202020204" pitchFamily="34" charset="0"/>
                <a:cs typeface="Arial" panose="020B0604020202020204" pitchFamily="34" charset="0"/>
              </a:rPr>
              <a:t>num</a:t>
            </a:r>
            <a:r>
              <a:rPr lang="en-US" sz="1800" dirty="0">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smtClean="0">
                <a:latin typeface="Arial" panose="020B0604020202020204" pitchFamily="34" charset="0"/>
                <a:cs typeface="Arial" panose="020B0604020202020204" pitchFamily="34" charset="0"/>
              </a:rPr>
              <a:t>          case </a:t>
            </a:r>
            <a:r>
              <a:rPr lang="en-US" sz="1800" dirty="0">
                <a:latin typeface="Arial" panose="020B0604020202020204" pitchFamily="34" charset="0"/>
                <a:cs typeface="Arial" panose="020B0604020202020204" pitchFamily="34" charset="0"/>
              </a:rPr>
              <a:t>7</a:t>
            </a:r>
            <a:r>
              <a:rPr lang="en-US" sz="1800" dirty="0" smtClean="0">
                <a:latin typeface="Arial" panose="020B0604020202020204" pitchFamily="34" charset="0"/>
                <a:cs typeface="Arial" panose="020B0604020202020204" pitchFamily="34" charset="0"/>
              </a:rPr>
              <a:t>:</a:t>
            </a:r>
          </a:p>
          <a:p>
            <a:pPr marL="0" indent="0">
              <a:lnSpc>
                <a:spcPct val="120000"/>
              </a:lnSpc>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smtClean="0">
                <a:latin typeface="Arial" panose="020B0604020202020204" pitchFamily="34" charset="0"/>
                <a:cs typeface="Arial" panose="020B0604020202020204" pitchFamily="34" charset="0"/>
              </a:rPr>
              <a:t>(“value is 7”);</a:t>
            </a:r>
          </a:p>
          <a:p>
            <a:pPr marL="0" indent="0">
              <a:lnSpc>
                <a:spcPct val="120000"/>
              </a:lnSpc>
              <a:buNone/>
            </a:pPr>
            <a:r>
              <a:rPr lang="en-US" sz="1800" dirty="0" smtClean="0">
                <a:latin typeface="Arial" panose="020B0604020202020204" pitchFamily="34" charset="0"/>
                <a:cs typeface="Arial" panose="020B0604020202020204" pitchFamily="34" charset="0"/>
              </a:rPr>
              <a:t>          Break;</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smtClean="0">
                <a:latin typeface="Arial" panose="020B0604020202020204" pitchFamily="34" charset="0"/>
                <a:cs typeface="Arial" panose="020B0604020202020204" pitchFamily="34" charset="0"/>
              </a:rPr>
              <a:t>          case 8:</a:t>
            </a:r>
          </a:p>
          <a:p>
            <a:pPr marL="0" indent="0">
              <a:lnSpc>
                <a:spcPct val="12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a:latin typeface="Arial" panose="020B0604020202020204" pitchFamily="34" charset="0"/>
                <a:cs typeface="Arial" panose="020B0604020202020204" pitchFamily="34" charset="0"/>
              </a:rPr>
              <a:t>(“value is </a:t>
            </a:r>
            <a:r>
              <a:rPr lang="en-US" sz="1800" dirty="0" smtClean="0">
                <a:latin typeface="Arial" panose="020B0604020202020204" pitchFamily="34" charset="0"/>
                <a:cs typeface="Arial" panose="020B0604020202020204" pitchFamily="34" charset="0"/>
              </a:rPr>
              <a:t>8”); </a:t>
            </a:r>
          </a:p>
          <a:p>
            <a:pPr marL="0" indent="0">
              <a:lnSpc>
                <a:spcPct val="120000"/>
              </a:lnSpc>
              <a:buNone/>
            </a:pPr>
            <a:r>
              <a:rPr lang="en-US" sz="1800" dirty="0" smtClean="0">
                <a:latin typeface="Arial" panose="020B0604020202020204" pitchFamily="34" charset="0"/>
                <a:cs typeface="Arial" panose="020B0604020202020204" pitchFamily="34" charset="0"/>
              </a:rPr>
              <a:t>          Break</a:t>
            </a:r>
            <a:r>
              <a:rPr lang="en-US" sz="1800" dirty="0">
                <a:latin typeface="Arial" panose="020B0604020202020204" pitchFamily="34" charset="0"/>
                <a:cs typeface="Arial" panose="020B0604020202020204" pitchFamily="34" charset="0"/>
              </a:rPr>
              <a:t>;</a:t>
            </a:r>
          </a:p>
          <a:p>
            <a:pPr marL="0" indent="0">
              <a:lnSpc>
                <a:spcPct val="120000"/>
              </a:lnSpc>
              <a:buNone/>
            </a:pPr>
            <a:r>
              <a:rPr lang="en-US" sz="1800" dirty="0" smtClean="0">
                <a:latin typeface="Arial" panose="020B0604020202020204" pitchFamily="34" charset="0"/>
                <a:cs typeface="Arial" panose="020B0604020202020204" pitchFamily="34" charset="0"/>
              </a:rPr>
              <a:t>          case 9:</a:t>
            </a:r>
          </a:p>
          <a:p>
            <a:pPr marL="0" indent="0">
              <a:lnSpc>
                <a:spcPct val="120000"/>
              </a:lnSpc>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Printf</a:t>
            </a:r>
            <a:r>
              <a:rPr lang="en-US" sz="1800" dirty="0">
                <a:latin typeface="Arial" panose="020B0604020202020204" pitchFamily="34" charset="0"/>
                <a:cs typeface="Arial" panose="020B0604020202020204" pitchFamily="34" charset="0"/>
              </a:rPr>
              <a:t>(“value is </a:t>
            </a:r>
            <a:r>
              <a:rPr lang="en-US" sz="1800" dirty="0" smtClean="0">
                <a:latin typeface="Arial" panose="020B0604020202020204" pitchFamily="34" charset="0"/>
                <a:cs typeface="Arial" panose="020B0604020202020204" pitchFamily="34" charset="0"/>
              </a:rPr>
              <a:t>9”);</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smtClean="0">
                <a:latin typeface="Arial" panose="020B0604020202020204" pitchFamily="34" charset="0"/>
                <a:cs typeface="Arial" panose="020B0604020202020204" pitchFamily="34" charset="0"/>
              </a:rPr>
              <a:t>          Break;</a:t>
            </a:r>
          </a:p>
          <a:p>
            <a:pPr marL="0" indent="0">
              <a:buNone/>
            </a:pPr>
            <a:r>
              <a:rPr lang="en-US" sz="1800" dirty="0"/>
              <a:t> </a:t>
            </a:r>
            <a:r>
              <a:rPr lang="en-US" sz="1800" dirty="0" smtClean="0"/>
              <a:t>          default:  </a:t>
            </a:r>
            <a:r>
              <a:rPr lang="en-US" sz="1800" dirty="0" err="1" smtClean="0"/>
              <a:t>printf</a:t>
            </a:r>
            <a:r>
              <a:rPr lang="en-US" sz="1800" dirty="0" smtClean="0"/>
              <a:t>(“out of range”); } return 0; }</a:t>
            </a:r>
            <a:endParaRPr lang="en-US" sz="1800" dirty="0"/>
          </a:p>
          <a:p>
            <a:pPr marL="0" indent="0">
              <a:lnSpc>
                <a:spcPct val="12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0465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71500"/>
          </a:xfrm>
        </p:spPr>
        <p:txBody>
          <a:bodyPr>
            <a:normAutofit fontScale="90000"/>
          </a:bodyPr>
          <a:lstStyle/>
          <a:p>
            <a:pPr algn="ctr"/>
            <a:r>
              <a:rPr lang="en-US" dirty="0">
                <a:latin typeface="Arial" panose="020B0604020202020204" pitchFamily="34" charset="0"/>
                <a:cs typeface="Arial" panose="020B0604020202020204" pitchFamily="34" charset="0"/>
              </a:rPr>
              <a:t>Example 2 –Switch case</a:t>
            </a:r>
            <a:endParaRPr lang="en-IN" dirty="0"/>
          </a:p>
        </p:txBody>
      </p:sp>
      <p:sp>
        <p:nvSpPr>
          <p:cNvPr id="3" name="Content Placeholder 2"/>
          <p:cNvSpPr>
            <a:spLocks noGrp="1"/>
          </p:cNvSpPr>
          <p:nvPr>
            <p:ph idx="1"/>
          </p:nvPr>
        </p:nvSpPr>
        <p:spPr>
          <a:xfrm>
            <a:off x="0" y="571499"/>
            <a:ext cx="12192000" cy="6444000"/>
          </a:xfrm>
        </p:spPr>
        <p:txBody>
          <a:bodyPr>
            <a:normAutofit fontScale="70000" lnSpcReduction="20000"/>
          </a:bodyPr>
          <a:lstStyle/>
          <a:p>
            <a:pPr marL="0" indent="0">
              <a:buNone/>
            </a:pPr>
            <a:r>
              <a:rPr lang="en-US" dirty="0" smtClean="0"/>
              <a:t>#include&lt;</a:t>
            </a:r>
            <a:r>
              <a:rPr lang="en-US" dirty="0" err="1" smtClean="0"/>
              <a:t>stdio.h</a:t>
            </a:r>
            <a:r>
              <a:rPr lang="en-US" dirty="0" smtClean="0"/>
              <a:t>&gt;</a:t>
            </a:r>
          </a:p>
          <a:p>
            <a:pPr marL="0" indent="0">
              <a:buNone/>
            </a:pPr>
            <a:r>
              <a:rPr lang="en-US" dirty="0" err="1" smtClean="0"/>
              <a:t>int</a:t>
            </a:r>
            <a:r>
              <a:rPr lang="en-US" dirty="0" smtClean="0"/>
              <a:t> main(){</a:t>
            </a:r>
          </a:p>
          <a:p>
            <a:pPr marL="0" indent="0">
              <a:buNone/>
            </a:pPr>
            <a:r>
              <a:rPr lang="en-US" dirty="0" err="1" smtClean="0"/>
              <a:t>int</a:t>
            </a:r>
            <a:r>
              <a:rPr lang="en-US" dirty="0" smtClean="0"/>
              <a:t> </a:t>
            </a:r>
            <a:r>
              <a:rPr lang="en-US" dirty="0" err="1" smtClean="0"/>
              <a:t>num</a:t>
            </a:r>
            <a:r>
              <a:rPr lang="en-US" dirty="0" smtClean="0"/>
              <a:t>=2;</a:t>
            </a:r>
          </a:p>
          <a:p>
            <a:pPr marL="0" indent="0">
              <a:buNone/>
            </a:pPr>
            <a:r>
              <a:rPr lang="en-US" dirty="0" smtClean="0"/>
              <a:t>Switch(num+2)</a:t>
            </a:r>
          </a:p>
          <a:p>
            <a:pPr marL="0" indent="0">
              <a:buNone/>
            </a:pPr>
            <a:r>
              <a:rPr lang="en-US" dirty="0" smtClean="0"/>
              <a:t>{</a:t>
            </a:r>
          </a:p>
          <a:p>
            <a:pPr marL="0" indent="0">
              <a:buNone/>
            </a:pPr>
            <a:r>
              <a:rPr lang="en-US" dirty="0" smtClean="0"/>
              <a:t>case 1:</a:t>
            </a:r>
          </a:p>
          <a:p>
            <a:pPr marL="0" indent="0">
              <a:buNone/>
            </a:pPr>
            <a:r>
              <a:rPr lang="en-US" dirty="0" err="1" smtClean="0"/>
              <a:t>Printf</a:t>
            </a:r>
            <a:r>
              <a:rPr lang="en-US" dirty="0" smtClean="0"/>
              <a:t>(“case 1: value is %d”,</a:t>
            </a:r>
            <a:r>
              <a:rPr lang="en-US" dirty="0" err="1" smtClean="0"/>
              <a:t>num</a:t>
            </a:r>
            <a:r>
              <a:rPr lang="en-US" dirty="0" smtClean="0"/>
              <a:t>);</a:t>
            </a:r>
          </a:p>
          <a:p>
            <a:pPr marL="0" indent="0">
              <a:buNone/>
            </a:pPr>
            <a:r>
              <a:rPr lang="en-US" dirty="0" smtClean="0"/>
              <a:t>break;</a:t>
            </a:r>
          </a:p>
          <a:p>
            <a:pPr marL="0" indent="0">
              <a:buNone/>
            </a:pPr>
            <a:r>
              <a:rPr lang="en-US" dirty="0"/>
              <a:t>case </a:t>
            </a:r>
            <a:r>
              <a:rPr lang="en-US" dirty="0" smtClean="0"/>
              <a:t>2:</a:t>
            </a:r>
            <a:endParaRPr lang="en-US" dirty="0"/>
          </a:p>
          <a:p>
            <a:pPr marL="0" indent="0">
              <a:buNone/>
            </a:pPr>
            <a:r>
              <a:rPr lang="en-US" dirty="0" err="1"/>
              <a:t>Printf</a:t>
            </a:r>
            <a:r>
              <a:rPr lang="en-US" dirty="0"/>
              <a:t>(“case 2</a:t>
            </a:r>
            <a:r>
              <a:rPr lang="en-US" dirty="0" smtClean="0"/>
              <a:t>: </a:t>
            </a:r>
            <a:r>
              <a:rPr lang="en-US" dirty="0"/>
              <a:t>value is %d”,</a:t>
            </a:r>
            <a:r>
              <a:rPr lang="en-US" dirty="0" err="1"/>
              <a:t>num</a:t>
            </a:r>
            <a:r>
              <a:rPr lang="en-US" dirty="0" smtClean="0"/>
              <a:t>);</a:t>
            </a:r>
          </a:p>
          <a:p>
            <a:pPr marL="0" indent="0">
              <a:buNone/>
            </a:pPr>
            <a:r>
              <a:rPr lang="en-US" dirty="0"/>
              <a:t>break;</a:t>
            </a:r>
          </a:p>
          <a:p>
            <a:pPr marL="0" indent="0">
              <a:buNone/>
            </a:pPr>
            <a:r>
              <a:rPr lang="en-US" dirty="0" smtClean="0"/>
              <a:t>Case 3:</a:t>
            </a:r>
          </a:p>
          <a:p>
            <a:pPr marL="0" indent="0">
              <a:buNone/>
            </a:pPr>
            <a:r>
              <a:rPr lang="en-US" dirty="0" err="1"/>
              <a:t>Printf</a:t>
            </a:r>
            <a:r>
              <a:rPr lang="en-US" dirty="0"/>
              <a:t>(“case 2: value is %d”,</a:t>
            </a:r>
            <a:r>
              <a:rPr lang="en-US" dirty="0" err="1"/>
              <a:t>num</a:t>
            </a:r>
            <a:r>
              <a:rPr lang="en-US" dirty="0"/>
              <a:t>);</a:t>
            </a:r>
          </a:p>
          <a:p>
            <a:pPr marL="0" indent="0">
              <a:buNone/>
            </a:pPr>
            <a:r>
              <a:rPr lang="en-US" dirty="0" smtClean="0"/>
              <a:t>break</a:t>
            </a:r>
            <a:r>
              <a:rPr lang="en-US" dirty="0"/>
              <a:t>;</a:t>
            </a:r>
          </a:p>
          <a:p>
            <a:pPr marL="0" indent="0">
              <a:buNone/>
            </a:pPr>
            <a:r>
              <a:rPr lang="en-US" dirty="0" smtClean="0"/>
              <a:t>Default:</a:t>
            </a:r>
          </a:p>
          <a:p>
            <a:pPr marL="0" indent="0">
              <a:buNone/>
            </a:pPr>
            <a:r>
              <a:rPr lang="en-US" dirty="0" err="1" smtClean="0"/>
              <a:t>Printf</a:t>
            </a:r>
            <a:r>
              <a:rPr lang="en-US" dirty="0" smtClean="0"/>
              <a:t>(“Default value is %d”,</a:t>
            </a:r>
            <a:r>
              <a:rPr lang="en-US" dirty="0" err="1" smtClean="0"/>
              <a:t>num</a:t>
            </a:r>
            <a:r>
              <a:rPr lang="en-US" dirty="0" smtClean="0"/>
              <a:t>);</a:t>
            </a:r>
          </a:p>
          <a:p>
            <a:pPr marL="0" indent="0">
              <a:buNone/>
            </a:pPr>
            <a:r>
              <a:rPr lang="en-US" dirty="0" smtClean="0"/>
              <a:t>}</a:t>
            </a:r>
          </a:p>
          <a:p>
            <a:pPr marL="0" indent="0">
              <a:buNone/>
            </a:pPr>
            <a:r>
              <a:rPr lang="en-US" dirty="0" smtClean="0"/>
              <a:t>Return 0;</a:t>
            </a:r>
          </a:p>
          <a:p>
            <a:pPr marL="0" indent="0">
              <a:buNone/>
            </a:pPr>
            <a:r>
              <a:rPr lang="en-US" dirty="0"/>
              <a: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IN" dirty="0"/>
          </a:p>
        </p:txBody>
      </p:sp>
      <p:grpSp>
        <p:nvGrpSpPr>
          <p:cNvPr id="7" name="Group 6"/>
          <p:cNvGrpSpPr/>
          <p:nvPr/>
        </p:nvGrpSpPr>
        <p:grpSpPr>
          <a:xfrm>
            <a:off x="7858124" y="714374"/>
            <a:ext cx="2016000" cy="1643063"/>
            <a:chOff x="4486274" y="1142999"/>
            <a:chExt cx="2016000" cy="1643063"/>
          </a:xfrm>
          <a:solidFill>
            <a:schemeClr val="accent6">
              <a:lumMod val="60000"/>
              <a:lumOff val="40000"/>
            </a:schemeClr>
          </a:solidFill>
        </p:grpSpPr>
        <p:sp>
          <p:nvSpPr>
            <p:cNvPr id="6" name="Rectangle 5"/>
            <p:cNvSpPr/>
            <p:nvPr/>
          </p:nvSpPr>
          <p:spPr>
            <a:xfrm>
              <a:off x="4486274" y="1142999"/>
              <a:ext cx="2016000" cy="16430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sz="300" dirty="0"/>
            </a:p>
            <a:p>
              <a:pPr algn="ctr"/>
              <a:r>
                <a:rPr lang="en-US" dirty="0" err="1" smtClean="0">
                  <a:solidFill>
                    <a:schemeClr val="tx1"/>
                  </a:solidFill>
                </a:rPr>
                <a:t>Num</a:t>
              </a:r>
              <a:r>
                <a:rPr lang="en-US" dirty="0" smtClean="0"/>
                <a:t> </a:t>
              </a:r>
            </a:p>
            <a:p>
              <a:pPr algn="ctr"/>
              <a:endParaRPr lang="en-US" dirty="0" smtClean="0"/>
            </a:p>
            <a:p>
              <a:pPr algn="ctr"/>
              <a:endParaRPr lang="en-US" dirty="0" smtClean="0"/>
            </a:p>
            <a:p>
              <a:pPr algn="ctr"/>
              <a:endParaRPr lang="en-US" sz="700" dirty="0" smtClean="0"/>
            </a:p>
            <a:p>
              <a:pPr algn="ctr"/>
              <a:r>
                <a:rPr lang="en-US" dirty="0" smtClean="0">
                  <a:solidFill>
                    <a:schemeClr val="tx1"/>
                  </a:solidFill>
                </a:rPr>
                <a:t>1024</a:t>
              </a:r>
              <a:endParaRPr lang="en-IN" dirty="0">
                <a:solidFill>
                  <a:schemeClr val="tx1"/>
                </a:solidFill>
              </a:endParaRPr>
            </a:p>
          </p:txBody>
        </p:sp>
        <p:sp>
          <p:nvSpPr>
            <p:cNvPr id="5" name="Rounded Rectangle 4"/>
            <p:cNvSpPr/>
            <p:nvPr/>
          </p:nvSpPr>
          <p:spPr>
            <a:xfrm>
              <a:off x="4944205" y="1935955"/>
              <a:ext cx="1100137" cy="457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grpSp>
      <p:sp>
        <p:nvSpPr>
          <p:cNvPr id="8" name="Rounded Rectangle 7"/>
          <p:cNvSpPr/>
          <p:nvPr/>
        </p:nvSpPr>
        <p:spPr>
          <a:xfrm>
            <a:off x="7858124" y="2978769"/>
            <a:ext cx="2185987" cy="84296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Switch((2+2)</a:t>
            </a:r>
          </a:p>
          <a:p>
            <a:pPr algn="ctr"/>
            <a:r>
              <a:rPr lang="en-US" dirty="0" smtClean="0">
                <a:solidFill>
                  <a:schemeClr val="tx1"/>
                </a:solidFill>
              </a:rPr>
              <a:t>Switch(4)</a:t>
            </a:r>
            <a:endParaRPr lang="en-IN" dirty="0">
              <a:solidFill>
                <a:schemeClr val="tx1"/>
              </a:solidFill>
            </a:endParaRPr>
          </a:p>
        </p:txBody>
      </p:sp>
      <p:sp>
        <p:nvSpPr>
          <p:cNvPr id="9" name="Rounded Rectangle 8"/>
          <p:cNvSpPr/>
          <p:nvPr/>
        </p:nvSpPr>
        <p:spPr>
          <a:xfrm>
            <a:off x="7858124" y="4575652"/>
            <a:ext cx="2185987" cy="84296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Default value is 4</a:t>
            </a:r>
            <a:endParaRPr lang="en-IN" dirty="0">
              <a:solidFill>
                <a:srgbClr val="002060"/>
              </a:solidFill>
            </a:endParaRPr>
          </a:p>
        </p:txBody>
      </p:sp>
    </p:spTree>
    <p:extLst>
      <p:ext uri="{BB962C8B-B14F-4D97-AF65-F5344CB8AC3E}">
        <p14:creationId xmlns:p14="http://schemas.microsoft.com/office/powerpoint/2010/main" val="7100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
            <a:ext cx="11972924" cy="171449"/>
          </a:xfrm>
        </p:spPr>
        <p:txBody>
          <a:bodyPr>
            <a:normAutofit fontScale="90000"/>
          </a:bodyPr>
          <a:lstStyle/>
          <a:p>
            <a:pPr algn="ctr"/>
            <a:endParaRPr lang="en-IN" sz="3600"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0" y="271464"/>
            <a:ext cx="12192000" cy="6586536"/>
          </a:xfrm>
        </p:spPr>
        <p:txBody>
          <a:bodyPr>
            <a:normAutofit fontScale="25000" lnSpcReduction="20000"/>
          </a:bodyPr>
          <a:lstStyle/>
          <a:p>
            <a:pPr marL="0" indent="0">
              <a:buNone/>
            </a:pPr>
            <a:r>
              <a:rPr lang="en-US" sz="4800" dirty="0" err="1" smtClean="0"/>
              <a:t>Int</a:t>
            </a:r>
            <a:r>
              <a:rPr lang="en-US" sz="4800" dirty="0" smtClean="0"/>
              <a:t> main()</a:t>
            </a:r>
          </a:p>
          <a:p>
            <a:pPr marL="0" indent="0">
              <a:buNone/>
            </a:pPr>
            <a:r>
              <a:rPr lang="en-US" sz="4800" dirty="0" smtClean="0"/>
              <a:t>{</a:t>
            </a:r>
          </a:p>
          <a:p>
            <a:pPr marL="0" indent="0">
              <a:buNone/>
            </a:pPr>
            <a:r>
              <a:rPr lang="en-US" sz="4800" dirty="0" err="1" smtClean="0"/>
              <a:t>Int</a:t>
            </a:r>
            <a:r>
              <a:rPr lang="en-US" sz="4800" dirty="0" smtClean="0"/>
              <a:t> </a:t>
            </a:r>
            <a:r>
              <a:rPr lang="en-US" sz="4800" dirty="0" err="1" smtClean="0"/>
              <a:t>a,b,num</a:t>
            </a:r>
            <a:r>
              <a:rPr lang="en-US" sz="4800" dirty="0" smtClean="0"/>
              <a:t>;</a:t>
            </a:r>
          </a:p>
          <a:p>
            <a:pPr marL="0" indent="0">
              <a:buNone/>
            </a:pPr>
            <a:r>
              <a:rPr lang="en-US" sz="4800" dirty="0" err="1" smtClean="0"/>
              <a:t>Printf</a:t>
            </a:r>
            <a:r>
              <a:rPr lang="en-US" sz="4800" dirty="0" smtClean="0"/>
              <a:t>(“Enter the values of a and b”);</a:t>
            </a:r>
          </a:p>
          <a:p>
            <a:pPr marL="0" indent="0">
              <a:buNone/>
            </a:pPr>
            <a:r>
              <a:rPr lang="en-US" sz="4800" dirty="0" err="1" smtClean="0"/>
              <a:t>Scanf</a:t>
            </a:r>
            <a:r>
              <a:rPr lang="en-US" sz="4800" dirty="0" smtClean="0"/>
              <a:t>(“%d %</a:t>
            </a:r>
            <a:r>
              <a:rPr lang="en-US" sz="4800" dirty="0" err="1" smtClean="0"/>
              <a:t>d”,&amp;a,&amp;b</a:t>
            </a:r>
            <a:r>
              <a:rPr lang="en-US" sz="4800" dirty="0" smtClean="0"/>
              <a:t>);</a:t>
            </a:r>
          </a:p>
          <a:p>
            <a:pPr marL="0" indent="0">
              <a:buNone/>
            </a:pPr>
            <a:r>
              <a:rPr lang="en-US" sz="4800" dirty="0" err="1" smtClean="0"/>
              <a:t>Printf</a:t>
            </a:r>
            <a:r>
              <a:rPr lang="en-US" sz="4800" dirty="0" smtClean="0"/>
              <a:t>(“Enter your choice\n 1.for  addition\n2.for subtraction\n);</a:t>
            </a:r>
          </a:p>
          <a:p>
            <a:pPr marL="0" indent="0">
              <a:buNone/>
            </a:pPr>
            <a:r>
              <a:rPr lang="en-US" sz="4800" dirty="0" err="1" smtClean="0"/>
              <a:t>Scanf</a:t>
            </a:r>
            <a:r>
              <a:rPr lang="en-US" sz="4800" dirty="0" smtClean="0"/>
              <a:t>(“%d”,&amp;</a:t>
            </a:r>
            <a:r>
              <a:rPr lang="en-US" sz="4800" dirty="0" err="1" smtClean="0"/>
              <a:t>num</a:t>
            </a:r>
            <a:r>
              <a:rPr lang="en-US" sz="4800" dirty="0" smtClean="0"/>
              <a:t>);</a:t>
            </a:r>
          </a:p>
          <a:p>
            <a:pPr marL="0" indent="0">
              <a:buNone/>
            </a:pPr>
            <a:r>
              <a:rPr lang="en-US" sz="4800" dirty="0" smtClean="0"/>
              <a:t>Switch(</a:t>
            </a:r>
            <a:r>
              <a:rPr lang="en-US" sz="4800" dirty="0" err="1" smtClean="0"/>
              <a:t>num</a:t>
            </a:r>
            <a:r>
              <a:rPr lang="en-US" sz="4800" dirty="0" smtClean="0"/>
              <a:t>)</a:t>
            </a:r>
          </a:p>
          <a:p>
            <a:pPr marL="0" indent="0">
              <a:buNone/>
            </a:pPr>
            <a:r>
              <a:rPr lang="en-US" sz="4800" dirty="0" smtClean="0"/>
              <a:t>{</a:t>
            </a:r>
          </a:p>
          <a:p>
            <a:pPr marL="0" indent="0">
              <a:buNone/>
            </a:pPr>
            <a:r>
              <a:rPr lang="en-US" sz="4800" dirty="0" smtClean="0"/>
              <a:t>Case 1:</a:t>
            </a:r>
          </a:p>
          <a:p>
            <a:pPr marL="0" indent="0">
              <a:buNone/>
            </a:pPr>
            <a:r>
              <a:rPr lang="en-US" sz="4800" dirty="0" err="1" smtClean="0"/>
              <a:t>Printf</a:t>
            </a:r>
            <a:r>
              <a:rPr lang="en-US" sz="4800" dirty="0" smtClean="0"/>
              <a:t>(“sum result is=%d\n”,</a:t>
            </a:r>
            <a:r>
              <a:rPr lang="en-US" sz="4800" dirty="0" err="1" smtClean="0"/>
              <a:t>a+b</a:t>
            </a:r>
            <a:r>
              <a:rPr lang="en-US" sz="4800" dirty="0" smtClean="0"/>
              <a:t>);</a:t>
            </a:r>
          </a:p>
          <a:p>
            <a:pPr marL="0" indent="0">
              <a:buNone/>
            </a:pPr>
            <a:r>
              <a:rPr lang="en-US" sz="4800" dirty="0" smtClean="0"/>
              <a:t>Break;</a:t>
            </a:r>
          </a:p>
          <a:p>
            <a:pPr marL="0" indent="0">
              <a:buNone/>
            </a:pPr>
            <a:r>
              <a:rPr lang="en-US" sz="4800" dirty="0" smtClean="0"/>
              <a:t>Case 2:%</a:t>
            </a:r>
          </a:p>
          <a:p>
            <a:pPr marL="0" indent="0">
              <a:buNone/>
            </a:pPr>
            <a:r>
              <a:rPr lang="en-US" sz="4800" dirty="0" err="1" smtClean="0"/>
              <a:t>Printf</a:t>
            </a:r>
            <a:r>
              <a:rPr lang="en-US" sz="4800" dirty="0" smtClean="0"/>
              <a:t>(“sub result is = %d\</a:t>
            </a:r>
            <a:r>
              <a:rPr lang="en-US" sz="4800" dirty="0" err="1" smtClean="0"/>
              <a:t>n”,a</a:t>
            </a:r>
            <a:r>
              <a:rPr lang="en-US" sz="4800" dirty="0" smtClean="0"/>
              <a:t>-b);</a:t>
            </a:r>
          </a:p>
          <a:p>
            <a:pPr marL="0" indent="0">
              <a:buNone/>
            </a:pPr>
            <a:r>
              <a:rPr lang="en-US" sz="4800" dirty="0" smtClean="0"/>
              <a:t>Case 3:</a:t>
            </a:r>
          </a:p>
          <a:p>
            <a:pPr marL="0" indent="0">
              <a:buNone/>
            </a:pPr>
            <a:r>
              <a:rPr lang="en-US" sz="4800" dirty="0" err="1" smtClean="0"/>
              <a:t>Printf</a:t>
            </a:r>
            <a:r>
              <a:rPr lang="en-US" sz="4800" dirty="0" smtClean="0"/>
              <a:t>(“</a:t>
            </a:r>
            <a:r>
              <a:rPr lang="en-US" sz="4800" dirty="0" err="1" smtClean="0"/>
              <a:t>mul</a:t>
            </a:r>
            <a:r>
              <a:rPr lang="en-US" sz="4800" dirty="0" smtClean="0"/>
              <a:t> result is= %d\</a:t>
            </a:r>
            <a:r>
              <a:rPr lang="en-US" sz="4800" dirty="0" err="1" smtClean="0"/>
              <a:t>n”,a</a:t>
            </a:r>
            <a:r>
              <a:rPr lang="en-US" sz="4800" dirty="0" smtClean="0"/>
              <a:t>*b);</a:t>
            </a:r>
          </a:p>
          <a:p>
            <a:pPr marL="0" indent="0">
              <a:buNone/>
            </a:pPr>
            <a:r>
              <a:rPr lang="en-US" sz="4800" dirty="0" smtClean="0"/>
              <a:t>Break;</a:t>
            </a:r>
          </a:p>
          <a:p>
            <a:pPr marL="0" indent="0">
              <a:buNone/>
            </a:pPr>
            <a:r>
              <a:rPr lang="en-US" sz="4800" dirty="0" smtClean="0"/>
              <a:t>Case 4:</a:t>
            </a:r>
          </a:p>
          <a:p>
            <a:pPr marL="0" indent="0">
              <a:buNone/>
            </a:pPr>
            <a:r>
              <a:rPr lang="en-US" sz="4800" dirty="0" err="1" smtClean="0"/>
              <a:t>Printf</a:t>
            </a:r>
            <a:r>
              <a:rPr lang="en-US" sz="4800" dirty="0" smtClean="0"/>
              <a:t>(“div result is=%d\</a:t>
            </a:r>
            <a:r>
              <a:rPr lang="en-US" sz="4800" dirty="0" err="1" smtClean="0"/>
              <a:t>n”,a</a:t>
            </a:r>
            <a:r>
              <a:rPr lang="en-US" sz="4800" dirty="0" smtClean="0"/>
              <a:t>/b);</a:t>
            </a:r>
          </a:p>
          <a:p>
            <a:pPr marL="0" indent="0">
              <a:buNone/>
            </a:pPr>
            <a:r>
              <a:rPr lang="en-US" sz="4800" dirty="0" smtClean="0"/>
              <a:t>break:;</a:t>
            </a:r>
          </a:p>
          <a:p>
            <a:pPr marL="0" indent="0">
              <a:buNone/>
            </a:pPr>
            <a:r>
              <a:rPr lang="en-US" sz="4800" dirty="0" smtClean="0"/>
              <a:t>Default:</a:t>
            </a:r>
          </a:p>
          <a:p>
            <a:pPr marL="0" indent="0">
              <a:buNone/>
            </a:pPr>
            <a:r>
              <a:rPr lang="en-US" sz="4800" dirty="0" err="1" smtClean="0"/>
              <a:t>Printf</a:t>
            </a:r>
            <a:r>
              <a:rPr lang="en-US" sz="4800" dirty="0" smtClean="0"/>
              <a:t>(Enter valid choice”);</a:t>
            </a:r>
          </a:p>
          <a:p>
            <a:pPr marL="0" indent="0">
              <a:buNone/>
            </a:pPr>
            <a:r>
              <a:rPr lang="en-US" sz="4800" dirty="0" smtClean="0"/>
              <a:t>}</a:t>
            </a:r>
          </a:p>
          <a:p>
            <a:pPr marL="0" indent="0">
              <a:buNone/>
            </a:pPr>
            <a:r>
              <a:rPr lang="en-US" sz="4800" dirty="0" err="1" smtClean="0"/>
              <a:t>Getch</a:t>
            </a:r>
            <a:r>
              <a:rPr lang="en-US" sz="4800" dirty="0" smtClean="0"/>
              <a:t>();</a:t>
            </a:r>
          </a:p>
          <a:p>
            <a:pPr marL="0" indent="0">
              <a:buNone/>
            </a:pPr>
            <a:r>
              <a:rPr lang="en-US" sz="4800" dirty="0" smtClean="0"/>
              <a:t>}</a:t>
            </a:r>
          </a:p>
          <a:p>
            <a:pPr marL="0" indent="0">
              <a:buNone/>
            </a:pPr>
            <a:r>
              <a:rPr lang="en-US" sz="4800" dirty="0" smtClean="0"/>
              <a:t> </a:t>
            </a:r>
          </a:p>
          <a:p>
            <a:pPr marL="0" indent="0">
              <a:buNone/>
            </a:pPr>
            <a:endParaRPr lang="en-IN" dirty="0"/>
          </a:p>
        </p:txBody>
      </p:sp>
    </p:spTree>
    <p:extLst>
      <p:ext uri="{BB962C8B-B14F-4D97-AF65-F5344CB8AC3E}">
        <p14:creationId xmlns:p14="http://schemas.microsoft.com/office/powerpoint/2010/main" val="1949499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8178</TotalTime>
  <Words>5462</Words>
  <Application>Microsoft Office PowerPoint</Application>
  <PresentationFormat>Widescreen</PresentationFormat>
  <Paragraphs>1177</Paragraphs>
  <Slides>96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vt:lpstr>
      <vt:lpstr>Calibri</vt:lpstr>
      <vt:lpstr>Calibri Light</vt:lpstr>
      <vt:lpstr>Monaco</vt:lpstr>
      <vt:lpstr>Times New Roman</vt:lpstr>
      <vt:lpstr>verdana</vt:lpstr>
      <vt:lpstr>Wingdings</vt:lpstr>
      <vt:lpstr>Office Theme</vt:lpstr>
      <vt:lpstr>SCSA1104-Problem Solving Techniques with C and C++</vt:lpstr>
      <vt:lpstr>UNIT - II</vt:lpstr>
      <vt:lpstr>History of C</vt:lpstr>
      <vt:lpstr>C language</vt:lpstr>
      <vt:lpstr>What is C language?</vt:lpstr>
      <vt:lpstr>Features of C Language </vt:lpstr>
      <vt:lpstr>Structure of a C program</vt:lpstr>
      <vt:lpstr>Structure of a C program</vt:lpstr>
      <vt:lpstr>Structure of a C program</vt:lpstr>
      <vt:lpstr>Example Program</vt:lpstr>
      <vt:lpstr>Structure of a C program</vt:lpstr>
      <vt:lpstr>Structure of a C program</vt:lpstr>
      <vt:lpstr>Example Program: Definition Section </vt:lpstr>
      <vt:lpstr>Structure of a C program</vt:lpstr>
      <vt:lpstr>Structure of a C program</vt:lpstr>
      <vt:lpstr>Structure of a C program</vt:lpstr>
      <vt:lpstr>Example : Structure of a C program</vt:lpstr>
      <vt:lpstr>PowerPoint Presentation</vt:lpstr>
      <vt:lpstr>Executing a ‘C’ Program</vt:lpstr>
      <vt:lpstr>Creating the program  </vt:lpstr>
      <vt:lpstr>Compiling and Linking </vt:lpstr>
      <vt:lpstr>Executing the program  </vt:lpstr>
      <vt:lpstr>Character Set, Tokens and Variables</vt:lpstr>
      <vt:lpstr>Character Set</vt:lpstr>
      <vt:lpstr>Table : Character Set</vt:lpstr>
      <vt:lpstr>C- Tokens</vt:lpstr>
      <vt:lpstr>Keywords</vt:lpstr>
      <vt:lpstr>Identifiers</vt:lpstr>
      <vt:lpstr>Constants</vt:lpstr>
      <vt:lpstr>Constants</vt:lpstr>
      <vt:lpstr>Constants</vt:lpstr>
      <vt:lpstr>Constants</vt:lpstr>
      <vt:lpstr>Variables</vt:lpstr>
      <vt:lpstr>Variables</vt:lpstr>
      <vt:lpstr>Variables</vt:lpstr>
      <vt:lpstr>Variables</vt:lpstr>
      <vt:lpstr>Data Types</vt:lpstr>
      <vt:lpstr>Data Types</vt:lpstr>
      <vt:lpstr>Declaration of Variables</vt:lpstr>
      <vt:lpstr>Declaration of Variables</vt:lpstr>
      <vt:lpstr>Assigning values to the variables</vt:lpstr>
      <vt:lpstr>Initialization</vt:lpstr>
      <vt:lpstr>Reading data from keyboard</vt:lpstr>
      <vt:lpstr>Different forms of main statement</vt:lpstr>
      <vt:lpstr>Operators and Expressions</vt:lpstr>
      <vt:lpstr>Operators </vt:lpstr>
      <vt:lpstr>Arithmetic operators</vt:lpstr>
      <vt:lpstr>Arithmetic operators</vt:lpstr>
      <vt:lpstr>Arithmetic operators</vt:lpstr>
      <vt:lpstr>Arithmetic operators:Example program </vt:lpstr>
      <vt:lpstr>Relational Operators</vt:lpstr>
      <vt:lpstr>Relational Operators</vt:lpstr>
      <vt:lpstr>Logical operators </vt:lpstr>
      <vt:lpstr>Assignment operators</vt:lpstr>
      <vt:lpstr>Assignment operators Example</vt:lpstr>
      <vt:lpstr>Increment and decrement operators </vt:lpstr>
      <vt:lpstr>Example: Increment and decrement operators </vt:lpstr>
      <vt:lpstr>Conditional Operator</vt:lpstr>
      <vt:lpstr>Example:</vt:lpstr>
      <vt:lpstr>Bitwise operators</vt:lpstr>
      <vt:lpstr>Bitwise operators</vt:lpstr>
      <vt:lpstr>Bitwise operators</vt:lpstr>
      <vt:lpstr>Special Operators</vt:lpstr>
      <vt:lpstr>Comma operator </vt:lpstr>
      <vt:lpstr>Sizeof Operator</vt:lpstr>
      <vt:lpstr>Managing input and output operations</vt:lpstr>
      <vt:lpstr>Reading a Character </vt:lpstr>
      <vt:lpstr>Reading a Character</vt:lpstr>
      <vt:lpstr>Reading a Character</vt:lpstr>
      <vt:lpstr>Character test functions </vt:lpstr>
      <vt:lpstr>Writing a character </vt:lpstr>
      <vt:lpstr>Formatted Input/Output</vt:lpstr>
      <vt:lpstr>Decision making /Control Statement</vt:lpstr>
      <vt:lpstr>WHAT IS CONTROL FLOW STATEMENTS</vt:lpstr>
      <vt:lpstr>TYPES OF CONTROL FLOW STATEMENTS</vt:lpstr>
      <vt:lpstr>TYPES OF CONTROL FLOW STATEMENTS</vt:lpstr>
      <vt:lpstr>Branching / Decision Making Statements/Conditional Statement</vt:lpstr>
      <vt:lpstr>IF STATEMENTS – SIMPLE IF STATEMENT</vt:lpstr>
      <vt:lpstr>SIMPLE IF- EXAMPLE</vt:lpstr>
      <vt:lpstr>IF STATEMENT – IF ELSE STATEMENTS</vt:lpstr>
      <vt:lpstr>EXAMPLE –IF ELSE Statement</vt:lpstr>
      <vt:lpstr>Example2 </vt:lpstr>
      <vt:lpstr> NESTED IF STATEMENTS</vt:lpstr>
      <vt:lpstr>Example: Nested If…ELse</vt:lpstr>
      <vt:lpstr>Example 2:</vt:lpstr>
      <vt:lpstr>Dangling Else problem</vt:lpstr>
      <vt:lpstr>ELSE IF LADDER</vt:lpstr>
      <vt:lpstr>Example 1- Program to find greatest of three numbers</vt:lpstr>
      <vt:lpstr>Example 2- Else if Ladder</vt:lpstr>
      <vt:lpstr>Example2 - Else if ladder</vt:lpstr>
      <vt:lpstr>Homework 2 – Else if ladder</vt:lpstr>
      <vt:lpstr>SWITCH CASE STATEMENTS</vt:lpstr>
      <vt:lpstr>Switch Case</vt:lpstr>
      <vt:lpstr>Example 1: Switch case </vt:lpstr>
      <vt:lpstr>Example 2 –Switch case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SCSA1104-Problem Solving Techniques with C and C++</dc:title>
  <dc:creator>Windows User</dc:creator>
  <cp:lastModifiedBy>Microsoft account</cp:lastModifiedBy>
  <cp:revision>774</cp:revision>
  <dcterms:created xsi:type="dcterms:W3CDTF">2020-10-15T21:04:55Z</dcterms:created>
  <dcterms:modified xsi:type="dcterms:W3CDTF">2020-12-17T13:15:54Z</dcterms:modified>
</cp:coreProperties>
</file>