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67" r:id="rId3"/>
    <p:sldId id="262" r:id="rId4"/>
    <p:sldId id="263" r:id="rId5"/>
    <p:sldId id="268" r:id="rId6"/>
    <p:sldId id="264" r:id="rId7"/>
    <p:sldId id="269" r:id="rId8"/>
    <p:sldId id="270" r:id="rId9"/>
    <p:sldId id="271" r:id="rId10"/>
    <p:sldId id="265" r:id="rId11"/>
    <p:sldId id="272" r:id="rId12"/>
    <p:sldId id="266" r:id="rId13"/>
    <p:sldId id="288" r:id="rId14"/>
    <p:sldId id="275" r:id="rId15"/>
    <p:sldId id="276" r:id="rId16"/>
    <p:sldId id="274" r:id="rId17"/>
    <p:sldId id="277" r:id="rId18"/>
    <p:sldId id="278" r:id="rId19"/>
    <p:sldId id="287" r:id="rId20"/>
    <p:sldId id="279" r:id="rId21"/>
    <p:sldId id="281" r:id="rId22"/>
    <p:sldId id="283" r:id="rId23"/>
    <p:sldId id="282" r:id="rId24"/>
    <p:sldId id="280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418"/>
    <a:srgbClr val="8E0E17"/>
    <a:srgbClr val="849903"/>
    <a:srgbClr val="891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howGuide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02E2F-7CAC-4213-A714-7ED5C820569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4B35E-6543-4DF1-8607-E4128260A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8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28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8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4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5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6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3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5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9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41B-A055-472B-B9C0-1717097C3498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2C01-2935-4017-AC5A-26100B75A93D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DF98-805B-42F8-B10D-BE49D570BFDB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4E0E-DFEA-4001-AE50-C7C9E2E0E233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4CB-32B1-414E-B491-3573F2F97977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53C-6F0A-4E15-AD9F-1540328C1A22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59D-AEB7-4AFB-889A-071DF035CE1C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C3F0-FB5D-47CC-A26C-403C336186E6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42F9-8595-4960-B5AB-BE99CC68651F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787-F6A8-4C77-934E-88AC4BB20788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0E95-3081-46BA-BC1B-014C434741FE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769121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Function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12/16/2020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Solving Techniques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3100" y="1524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What is function?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3100" y="666422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function is a block of statements that performs a specific task. 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3100" y="1123641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Why do we need functions?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2600" y="1645309"/>
            <a:ext cx="7273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 smtClean="0"/>
              <a:t>Break up complex problem into small sub-problems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/>
              <a:t>Avoid repetition of code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 smtClean="0"/>
              <a:t>Chances </a:t>
            </a:r>
            <a:r>
              <a:rPr lang="en-US" sz="2000" dirty="0"/>
              <a:t>of error is less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/>
              <a:t>Modifying a program becomes easier</a:t>
            </a:r>
            <a:r>
              <a:rPr lang="en-US" sz="2000" dirty="0" smtClean="0"/>
              <a:t>.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884170" y="3276600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Two categories of function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Library function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User-Defined function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  <p:bldP spid="16" grpId="0"/>
      <p:bldP spid="18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769121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Function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12/16/2020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Solving Techniques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81400" y="533400"/>
            <a:ext cx="3276600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8800" y="1458686"/>
            <a:ext cx="1676400" cy="1295400"/>
          </a:xfrm>
          <a:prstGeom prst="rect">
            <a:avLst/>
          </a:prstGeom>
          <a:solidFill>
            <a:srgbClr val="2F8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Argument and no return values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7600" y="1458686"/>
            <a:ext cx="1676400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No argument and with return values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0" y="1458686"/>
            <a:ext cx="1676400" cy="1295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 Argument and return value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15200" y="1458686"/>
            <a:ext cx="1676400" cy="1295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 Argument and no return value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769121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Function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12/16/2020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Solving Techniques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//Example </a:t>
            </a:r>
            <a:r>
              <a:rPr lang="en-US" dirty="0">
                <a:solidFill>
                  <a:srgbClr val="002060"/>
                </a:solidFill>
              </a:rPr>
              <a:t>for Function without argument and return value</a:t>
            </a:r>
          </a:p>
          <a:p>
            <a:endParaRPr lang="en-IN" dirty="0" smtClean="0"/>
          </a:p>
          <a:p>
            <a:r>
              <a:rPr lang="en-IN" dirty="0" smtClean="0"/>
              <a:t>#</a:t>
            </a: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printName</a:t>
            </a:r>
            <a:r>
              <a:rPr lang="en-IN" dirty="0"/>
              <a:t>();  </a:t>
            </a:r>
            <a:r>
              <a:rPr lang="en-IN" dirty="0" smtClean="0">
                <a:solidFill>
                  <a:srgbClr val="002060"/>
                </a:solidFill>
              </a:rPr>
              <a:t>//function declaration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b="1" dirty="0"/>
              <a:t>void</a:t>
            </a:r>
            <a:r>
              <a:rPr lang="en-IN" dirty="0"/>
              <a:t> main ()  </a:t>
            </a:r>
          </a:p>
          <a:p>
            <a:r>
              <a:rPr lang="en-IN" dirty="0"/>
              <a:t>{  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 smtClean="0"/>
              <a:t>(“CSE");</a:t>
            </a:r>
            <a:r>
              <a:rPr lang="en-IN" dirty="0"/>
              <a:t>  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/>
              <a:t>    </a:t>
            </a:r>
            <a:r>
              <a:rPr lang="en-IN" dirty="0" err="1"/>
              <a:t>printName</a:t>
            </a:r>
            <a:r>
              <a:rPr lang="en-IN" dirty="0"/>
              <a:t>();  </a:t>
            </a:r>
            <a:r>
              <a:rPr lang="en-IN" dirty="0" smtClean="0">
                <a:solidFill>
                  <a:srgbClr val="002060"/>
                </a:solidFill>
              </a:rPr>
              <a:t>//Function call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/>
              <a:t>}  </a:t>
            </a:r>
          </a:p>
          <a:p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printName</a:t>
            </a:r>
            <a:r>
              <a:rPr lang="en-IN" dirty="0"/>
              <a:t>()  </a:t>
            </a:r>
            <a:r>
              <a:rPr lang="en-IN" dirty="0" smtClean="0">
                <a:solidFill>
                  <a:srgbClr val="002060"/>
                </a:solidFill>
              </a:rPr>
              <a:t>//Function definition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/>
              <a:t>{  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 smtClean="0"/>
              <a:t>(“I year students");</a:t>
            </a:r>
            <a:r>
              <a:rPr lang="en-IN" dirty="0"/>
              <a:t>  </a:t>
            </a:r>
          </a:p>
          <a:p>
            <a:r>
              <a:rPr lang="en-IN" dirty="0"/>
              <a:t>} 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033838"/>
            <a:ext cx="2952750" cy="14763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43650" y="1524000"/>
            <a:ext cx="255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         Output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CSE I year students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4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769121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Function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12/16/2020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Solving Techniques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228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//Example for Function without argument and return value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769121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Function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12/16/2020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Solving Techniques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228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//Example for Function without argument and return value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930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 of Fibonacci Sequence</a:t>
            </a:r>
            <a:endParaRPr lang="en-IN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Solving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838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002060"/>
                </a:solidFill>
              </a:rPr>
              <a:t>Problem: </a:t>
            </a:r>
            <a:r>
              <a:rPr lang="en-US" sz="2400" dirty="0" smtClean="0"/>
              <a:t>Generate and print the first n terms of the Fibonacci sequence 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7030A0"/>
                </a:solidFill>
              </a:rPr>
              <a:t>Fibo</a:t>
            </a:r>
            <a:r>
              <a:rPr lang="en-US" sz="2400" dirty="0" smtClean="0">
                <a:solidFill>
                  <a:srgbClr val="7030A0"/>
                </a:solidFill>
              </a:rPr>
              <a:t> series – 0,1,1,2,3,5,8,13….</a:t>
            </a: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Definition:</a:t>
            </a:r>
          </a:p>
          <a:p>
            <a:pPr marL="0" indent="0">
              <a:buNone/>
            </a:pPr>
            <a:r>
              <a:rPr lang="en-US" sz="1800" dirty="0" smtClean="0"/>
              <a:t>The Fibonacci sequence is a sequence where the next term is the sum of the previous two terms.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Algorithm Development:</a:t>
            </a:r>
          </a:p>
          <a:p>
            <a:pPr marL="0" indent="0">
              <a:buNone/>
            </a:pPr>
            <a:r>
              <a:rPr lang="en-US" sz="1800" dirty="0" smtClean="0"/>
              <a:t>From the definition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New term = preceding term + term before preceding term </a:t>
            </a:r>
          </a:p>
          <a:p>
            <a:pPr marL="0" indent="0">
              <a:buNone/>
            </a:pPr>
            <a:r>
              <a:rPr lang="en-US" sz="1800" dirty="0" smtClean="0"/>
              <a:t>Using this formula we can generate consecutive terms iteratively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Solving Techniques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612" y="3352799"/>
            <a:ext cx="3810000" cy="1134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Let us define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&lt;- as the term before preceding term</a:t>
            </a:r>
          </a:p>
          <a:p>
            <a:r>
              <a:rPr lang="en-US" dirty="0">
                <a:solidFill>
                  <a:schemeClr val="tx1"/>
                </a:solidFill>
              </a:rPr>
              <a:t>b &lt;- as the preceding term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 &lt;- new term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612" y="4876800"/>
            <a:ext cx="38100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 = 0     &lt;- First Fibonacci number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 = 1     &lt;- Second Fibonacci number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 = </a:t>
            </a:r>
            <a:r>
              <a:rPr lang="en-US" dirty="0" err="1" smtClean="0">
                <a:solidFill>
                  <a:schemeClr val="tx1"/>
                </a:solidFill>
              </a:rPr>
              <a:t>a+b</a:t>
            </a:r>
            <a:r>
              <a:rPr lang="en-US" dirty="0" smtClean="0">
                <a:solidFill>
                  <a:schemeClr val="tx1"/>
                </a:solidFill>
              </a:rPr>
              <a:t> &lt;- third Fibonacci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8248" y="3352799"/>
            <a:ext cx="4367151" cy="14478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To find Fourth Fibonacci number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1.New term (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third) assumes the role of the preceding term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2. Current preceding term must assume the role of the term before the preceding term.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8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0" y="0"/>
            <a:ext cx="8534400" cy="6858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Generate and print the first n terms of the Fibonacci sequence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</a:t>
            </a: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series – 0,1,1,2,3,5,8,13….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Problem Solving Techniques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8130" y="838201"/>
            <a:ext cx="8229600" cy="1295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find Fourth Fibonacci number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1.New term (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third) assumes the role of the preceding term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Current preceding term must assume the role of the term before the preceding term.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78130" y="2362200"/>
            <a:ext cx="8229600" cy="198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is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0 	-&gt; term before preceding term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1 	-&gt; preceding term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-&gt; new term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b	-&gt;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before preceding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becomes preceding term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c	-&gt;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preceding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becomes new term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78130" y="4572000"/>
            <a:ext cx="8229600" cy="1905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=2;i&lt;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 b;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c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5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9" y="76200"/>
            <a:ext cx="8229600" cy="6858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and print the first n terms of the Fibonacci sequence </a:t>
            </a:r>
            <a:b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series – 0,1,1,2,3,5,8,13….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Solving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0" y="914401"/>
            <a:ext cx="8686800" cy="1523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a relevant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 0;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1;	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this keeps a relevant to generate the next Fibonacci number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0" y="2873375"/>
            <a:ext cx="8686800" cy="1523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b relevant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 0;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1;	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this keeps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relevant to generate the next Fibonacci number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to keep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relevant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04" y="4549"/>
            <a:ext cx="822960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and print the first n terms of the Fibonacci sequence </a:t>
            </a:r>
            <a:b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</a:t>
            </a: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series – 0,1,1,2,3,5,8,13….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213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//Program to generate </a:t>
            </a:r>
            <a:r>
              <a:rPr lang="en-US" dirty="0" err="1" smtClean="0"/>
              <a:t>fibo</a:t>
            </a:r>
            <a:r>
              <a:rPr lang="en-US" dirty="0" smtClean="0"/>
              <a:t> series</a:t>
            </a:r>
          </a:p>
          <a:p>
            <a:pPr marL="0" indent="0">
              <a:buNone/>
            </a:pPr>
            <a:r>
              <a:rPr lang="en-US" sz="1800" dirty="0" smtClean="0"/>
              <a:t>#include&lt;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Void 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 a=0,b=1,i=2,n;</a:t>
            </a:r>
          </a:p>
          <a:p>
            <a:pPr marL="0" indent="0"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(“Enter value of n”);</a:t>
            </a:r>
          </a:p>
          <a:p>
            <a:pPr marL="0" indent="0">
              <a:buNone/>
            </a:pPr>
            <a:r>
              <a:rPr lang="en-US" sz="1800" dirty="0" err="1" smtClean="0"/>
              <a:t>Scanf</a:t>
            </a:r>
            <a:r>
              <a:rPr lang="en-US" sz="1800" dirty="0" smtClean="0"/>
              <a:t>(“%</a:t>
            </a:r>
            <a:r>
              <a:rPr lang="en-US" sz="1800" dirty="0" err="1" smtClean="0"/>
              <a:t>d”,&amp;n</a:t>
            </a:r>
            <a:r>
              <a:rPr lang="en-US" sz="1800" dirty="0" smtClean="0"/>
              <a:t>); </a:t>
            </a:r>
          </a:p>
          <a:p>
            <a:pPr marL="0" indent="0">
              <a:buNone/>
            </a:pPr>
            <a:r>
              <a:rPr lang="pt-BR" sz="1800" dirty="0" smtClean="0"/>
              <a:t>printf</a:t>
            </a:r>
            <a:r>
              <a:rPr lang="pt-BR" sz="1800" dirty="0"/>
              <a:t>("\n%d\n%d\n",n1,n2);</a:t>
            </a:r>
          </a:p>
          <a:p>
            <a:pPr marL="0" indent="0">
              <a:buNone/>
            </a:pPr>
            <a:r>
              <a:rPr lang="pt-BR" sz="1800" dirty="0"/>
              <a:t>    while(i&lt;number)</a:t>
            </a:r>
          </a:p>
          <a:p>
            <a:pPr marL="0" indent="0">
              <a:buNone/>
            </a:pPr>
            <a:r>
              <a:rPr lang="pt-BR" sz="1800" dirty="0"/>
              <a:t>    {</a:t>
            </a:r>
          </a:p>
          <a:p>
            <a:pPr marL="0" indent="0">
              <a:buNone/>
            </a:pPr>
            <a:r>
              <a:rPr lang="pt-BR" sz="1800" dirty="0"/>
              <a:t>        //printf("\n%d\n%d\n",n1,n2);</a:t>
            </a:r>
          </a:p>
          <a:p>
            <a:pPr marL="0" indent="0">
              <a:buNone/>
            </a:pPr>
            <a:r>
              <a:rPr lang="pt-BR" sz="1800" dirty="0"/>
              <a:t>        n2=n1+n2;</a:t>
            </a:r>
          </a:p>
          <a:p>
            <a:pPr marL="0" indent="0">
              <a:buNone/>
            </a:pPr>
            <a:r>
              <a:rPr lang="pt-BR" sz="1800" dirty="0"/>
              <a:t>        n1=n2-n1;</a:t>
            </a:r>
          </a:p>
          <a:p>
            <a:pPr marL="0" indent="0">
              <a:buNone/>
            </a:pPr>
            <a:r>
              <a:rPr lang="pt-BR" sz="1800" dirty="0"/>
              <a:t>        i=i+1;</a:t>
            </a:r>
          </a:p>
          <a:p>
            <a:pPr marL="0" indent="0">
              <a:buNone/>
            </a:pPr>
            <a:r>
              <a:rPr lang="pt-BR" sz="1800" dirty="0"/>
              <a:t>        printf("%d",</a:t>
            </a:r>
            <a:r>
              <a:rPr lang="pt-BR" sz="1800" dirty="0" smtClean="0"/>
              <a:t>n3);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Solving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4762"/>
            <a:ext cx="8229600" cy="376238"/>
          </a:xfrm>
        </p:spPr>
        <p:txBody>
          <a:bodyPr>
            <a:noAutofit/>
          </a:bodyPr>
          <a:lstStyle/>
          <a:p>
            <a:r>
              <a:rPr lang="en-US" sz="1800" dirty="0" smtClean="0"/>
              <a:t>Syntax:  pow(</a:t>
            </a:r>
            <a:r>
              <a:rPr lang="en-US" sz="1800" dirty="0" err="1" smtClean="0"/>
              <a:t>base,exponent</a:t>
            </a:r>
            <a:r>
              <a:rPr lang="en-US" sz="1800" dirty="0" smtClean="0"/>
              <a:t>)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1"/>
            <a:ext cx="9144000" cy="567055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r>
              <a:rPr lang="en-IN" dirty="0">
                <a:solidFill>
                  <a:srgbClr val="FF0000"/>
                </a:solidFill>
              </a:rPr>
              <a:t>#include&lt;</a:t>
            </a:r>
            <a:r>
              <a:rPr lang="en-IN" dirty="0" err="1">
                <a:solidFill>
                  <a:srgbClr val="FF0000"/>
                </a:solidFill>
              </a:rPr>
              <a:t>math.h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//program to find power using </a:t>
            </a:r>
            <a:r>
              <a:rPr lang="en-IN" dirty="0" smtClean="0">
                <a:solidFill>
                  <a:srgbClr val="FF0000"/>
                </a:solidFill>
              </a:rPr>
              <a:t>pow() library function</a:t>
            </a:r>
          </a:p>
          <a:p>
            <a:r>
              <a:rPr lang="en-IN" dirty="0" smtClean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base,exp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result = 1;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 base number: 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&amp;base);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an exponent: 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exp</a:t>
            </a:r>
            <a:r>
              <a:rPr lang="en-IN" dirty="0"/>
              <a:t>);</a:t>
            </a:r>
          </a:p>
          <a:p>
            <a:r>
              <a:rPr lang="en-IN" dirty="0"/>
              <a:t>result=pow(</a:t>
            </a:r>
            <a:r>
              <a:rPr lang="en-IN" dirty="0" err="1"/>
              <a:t>base,exp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("Answer = %d", result);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Solving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769121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Function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12/16/2020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Solving Techniques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1828800"/>
            <a:ext cx="678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1. Function Declaration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2. Function Call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3. Function Definition 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3048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000" dirty="0" smtClean="0"/>
              <a:t>Motivation: used to split  the work of main().</a:t>
            </a:r>
          </a:p>
          <a:p>
            <a:r>
              <a:rPr lang="en-US" sz="2000" dirty="0" smtClean="0"/>
              <a:t>	To Increase the speed of computation.</a:t>
            </a:r>
          </a:p>
          <a:p>
            <a:r>
              <a:rPr lang="en-US" sz="2000" dirty="0" smtClean="0"/>
              <a:t>	Code is </a:t>
            </a:r>
            <a:r>
              <a:rPr lang="en-US" sz="2000" dirty="0" err="1" smtClean="0"/>
              <a:t>splitted</a:t>
            </a:r>
            <a:r>
              <a:rPr lang="en-US" sz="2000" dirty="0" smtClean="0"/>
              <a:t> into multiple small blocks.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1358563"/>
            <a:ext cx="7200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Elements of User-Defined Functions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Botany</a:t>
            </a:r>
          </a:p>
          <a:p>
            <a:r>
              <a:rPr lang="en-US" dirty="0" smtClean="0"/>
              <a:t>Electrical network theory</a:t>
            </a:r>
          </a:p>
          <a:p>
            <a:r>
              <a:rPr lang="en-US" dirty="0" smtClean="0"/>
              <a:t>Sorting and searching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Solving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7772400" cy="1470025"/>
          </a:xfrm>
        </p:spPr>
        <p:txBody>
          <a:bodyPr/>
          <a:lstStyle/>
          <a:p>
            <a:r>
              <a:rPr lang="en-US" dirty="0"/>
              <a:t>Reversing the digits of an Integer</a:t>
            </a:r>
            <a:br>
              <a:rPr lang="en-US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Solving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845"/>
            <a:ext cx="8839200" cy="730155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an algorithm that accepts a positive integer and reverses the order of its digits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2707"/>
            <a:ext cx="8458200" cy="51508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Input – 27953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Output – 35972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27953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To get number 2795 do integer division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i.e.27953 div 10 - &gt; 2795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To get remainder we can do modulo division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i.e</a:t>
            </a:r>
            <a:r>
              <a:rPr lang="en-US" sz="1800" dirty="0" smtClean="0"/>
              <a:t> 27953 mod 10 -&gt;3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52400" y="4625977"/>
            <a:ext cx="8686800" cy="1348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 if we apply the following two steps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n mod 10  	 r=3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 div10    	 n=2795	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5512" y="6371135"/>
            <a:ext cx="280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Solving Techniques</a:t>
            </a:r>
          </a:p>
        </p:txBody>
      </p:sp>
    </p:spTree>
    <p:extLst>
      <p:ext uri="{BB962C8B-B14F-4D97-AF65-F5344CB8AC3E}">
        <p14:creationId xmlns:p14="http://schemas.microsoft.com/office/powerpoint/2010/main" val="53846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89561"/>
          </a:xfrm>
        </p:spPr>
        <p:txBody>
          <a:bodyPr>
            <a:normAutofit fontScale="90000"/>
          </a:bodyPr>
          <a:lstStyle/>
          <a:p>
            <a:r>
              <a:rPr lang="en-US" dirty="0"/>
              <a:t>Reversing the digits of an Integer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We can obtain reverse by first extracting the 3, multiplying it by 10, and then adding 5 to give 35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Input 953 -&gt; reversed number is 359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Solving Techniques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371600" y="1828800"/>
            <a:ext cx="1828800" cy="685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3*10+5 - &gt;35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371600" y="3446058"/>
            <a:ext cx="1828800" cy="685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35*10+9 - &gt;359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371600" y="4454164"/>
            <a:ext cx="2209800" cy="685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359*10+7 - &gt;3597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1371600" y="5290163"/>
            <a:ext cx="2438400" cy="685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3597*10+2 - &gt;35972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Reversing the digits of an Integer</a:t>
            </a:r>
            <a:br>
              <a:rPr lang="en-US" dirty="0" smtClean="0"/>
            </a:b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853511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5720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of </a:t>
                      </a:r>
                      <a:r>
                        <a:rPr lang="en-US" dirty="0" err="1" smtClean="0"/>
                        <a:t>dreverse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dreverse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err="1" smtClean="0"/>
                        <a:t>dreverse</a:t>
                      </a:r>
                      <a:r>
                        <a:rPr lang="en-US" dirty="0" smtClean="0"/>
                        <a:t>*10+3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dreverse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err="1" smtClean="0"/>
                        <a:t>dreverse</a:t>
                      </a:r>
                      <a:r>
                        <a:rPr lang="en-US" dirty="0" smtClean="0"/>
                        <a:t>*10+5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dreverse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err="1" smtClean="0"/>
                        <a:t>dreverse</a:t>
                      </a:r>
                      <a:r>
                        <a:rPr lang="en-US" dirty="0" smtClean="0"/>
                        <a:t>*10+9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Solving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4572000"/>
            <a:ext cx="8590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dreverse</a:t>
            </a:r>
            <a:r>
              <a:rPr lang="en-US" sz="2000" dirty="0"/>
              <a:t>= </a:t>
            </a:r>
            <a:r>
              <a:rPr lang="en-US" sz="2000" dirty="0" smtClean="0"/>
              <a:t>previous value of </a:t>
            </a:r>
            <a:r>
              <a:rPr lang="en-US" sz="2000" dirty="0" err="1" smtClean="0"/>
              <a:t>dreverse</a:t>
            </a:r>
            <a:r>
              <a:rPr lang="en-US" sz="2000" dirty="0" smtClean="0"/>
              <a:t>*10+most recently extracted rightmost digit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420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the digits of an Integer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= reverse*10 +n mod 10;</a:t>
            </a:r>
          </a:p>
          <a:p>
            <a:r>
              <a:rPr lang="en-US" dirty="0" smtClean="0"/>
              <a:t>n =n div 10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Solving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</a:p>
          <a:p>
            <a:r>
              <a:rPr lang="en-US" dirty="0" smtClean="0"/>
              <a:t>Information </a:t>
            </a:r>
            <a:r>
              <a:rPr lang="en-US" dirty="0" err="1" smtClean="0"/>
              <a:t>Retreival</a:t>
            </a:r>
            <a:endParaRPr lang="en-US" dirty="0" smtClean="0"/>
          </a:p>
          <a:p>
            <a:r>
              <a:rPr lang="en-US" dirty="0" smtClean="0"/>
              <a:t>Data base applications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Problem Solving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769121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Function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12/16/2020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Solving Techniques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-293728"/>
            <a:ext cx="7391400" cy="625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Function Declaration or Function Prototype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It must be declared before they are invoked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It consists of four parts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Function type( return type)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Function Name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Parameter List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Terminating semicolon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3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Where  to write?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                Before main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  </a:t>
            </a:r>
            <a:r>
              <a:rPr lang="en-US" sz="2000" dirty="0" err="1" smtClean="0">
                <a:solidFill>
                  <a:srgbClr val="FF0000"/>
                </a:solidFill>
              </a:rPr>
              <a:t>returntype</a:t>
            </a: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sz="2000" dirty="0" err="1" smtClean="0">
                <a:solidFill>
                  <a:srgbClr val="FF0000"/>
                </a:solidFill>
              </a:rPr>
              <a:t>functionname</a:t>
            </a:r>
            <a:r>
              <a:rPr lang="en-US" sz="2000" dirty="0" smtClean="0">
                <a:solidFill>
                  <a:srgbClr val="FF0000"/>
                </a:solidFill>
              </a:rPr>
              <a:t>(arg1,arg2……,</a:t>
            </a:r>
            <a:r>
              <a:rPr lang="en-US" sz="2000" dirty="0" err="1" smtClean="0">
                <a:solidFill>
                  <a:srgbClr val="FF0000"/>
                </a:solidFill>
              </a:rPr>
              <a:t>argn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Ex: </a:t>
            </a:r>
            <a:r>
              <a:rPr lang="en-US" sz="2000" dirty="0" smtClean="0">
                <a:solidFill>
                  <a:srgbClr val="FF0000"/>
                </a:solidFill>
              </a:rPr>
              <a:t> void  add(</a:t>
            </a:r>
            <a:r>
              <a:rPr lang="en-US" sz="2000" dirty="0" err="1" smtClean="0">
                <a:solidFill>
                  <a:srgbClr val="FF0000"/>
                </a:solidFill>
              </a:rPr>
              <a:t>a,b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769121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Function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12/16/2020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Solving Techniques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6467" y="28585"/>
            <a:ext cx="7391400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Function Call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 function can be called by simply using the </a:t>
            </a:r>
            <a:r>
              <a:rPr lang="en-US" sz="2000" b="1" dirty="0" smtClean="0"/>
              <a:t>function name </a:t>
            </a:r>
            <a:r>
              <a:rPr lang="en-US" sz="2000" dirty="0" smtClean="0"/>
              <a:t>followed by a list of </a:t>
            </a:r>
            <a:r>
              <a:rPr lang="en-US" sz="2000" b="1" dirty="0" smtClean="0"/>
              <a:t>actual parameters </a:t>
            </a:r>
            <a:r>
              <a:rPr lang="en-US" sz="2000" dirty="0" smtClean="0"/>
              <a:t>(or arguments)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It consists of </a:t>
            </a:r>
            <a:r>
              <a:rPr lang="en-US" sz="2000" dirty="0" smtClean="0">
                <a:solidFill>
                  <a:srgbClr val="002060"/>
                </a:solidFill>
              </a:rPr>
              <a:t>three </a:t>
            </a:r>
            <a:r>
              <a:rPr lang="en-US" sz="2000" dirty="0">
                <a:solidFill>
                  <a:srgbClr val="002060"/>
                </a:solidFill>
              </a:rPr>
              <a:t>parts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Function </a:t>
            </a:r>
            <a:r>
              <a:rPr lang="en-US" sz="2000" dirty="0"/>
              <a:t>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Parameter List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Terminating semicolon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Where  to write?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		Within in main()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	                </a:t>
            </a:r>
            <a:r>
              <a:rPr lang="en-US" sz="2000" dirty="0" err="1" smtClean="0">
                <a:solidFill>
                  <a:srgbClr val="FF0000"/>
                </a:solidFill>
              </a:rPr>
              <a:t>functionname</a:t>
            </a:r>
            <a:r>
              <a:rPr lang="en-US" sz="2000" dirty="0" smtClean="0">
                <a:solidFill>
                  <a:srgbClr val="FF0000"/>
                </a:solidFill>
              </a:rPr>
              <a:t>(arg1,arg2……,</a:t>
            </a:r>
            <a:r>
              <a:rPr lang="en-US" sz="2000" dirty="0" err="1" smtClean="0">
                <a:solidFill>
                  <a:srgbClr val="FF0000"/>
                </a:solidFill>
              </a:rPr>
              <a:t>argn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sz="10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Ex:</a:t>
            </a:r>
            <a:r>
              <a:rPr lang="en-US" sz="2000" dirty="0" smtClean="0">
                <a:solidFill>
                  <a:srgbClr val="FF0000"/>
                </a:solidFill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add(</a:t>
            </a:r>
            <a:r>
              <a:rPr lang="en-US" sz="2000" dirty="0" err="1" smtClean="0">
                <a:solidFill>
                  <a:srgbClr val="FF0000"/>
                </a:solidFill>
              </a:rPr>
              <a:t>a,b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769121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Function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5562600" cy="96043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Function Call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6467" y="1112836"/>
            <a:ext cx="365336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833" y="11128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endParaRPr lang="en-IN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12/16/2020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Solving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359" y="1943100"/>
            <a:ext cx="3273041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399" y="1857374"/>
            <a:ext cx="3606799" cy="36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769121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Function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12/16/2020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Solving Techniques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Function Definition or Function Implementation</a:t>
            </a:r>
          </a:p>
          <a:p>
            <a:pPr algn="ctr"/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Where  to write?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	Outside of main()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returntype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functionname</a:t>
            </a:r>
            <a:r>
              <a:rPr lang="en-US" sz="2400" dirty="0" smtClean="0">
                <a:solidFill>
                  <a:srgbClr val="FF0000"/>
                </a:solidFill>
              </a:rPr>
              <a:t>(arg1,arg2……,</a:t>
            </a:r>
            <a:r>
              <a:rPr lang="en-US" sz="2400" dirty="0" err="1" smtClean="0">
                <a:solidFill>
                  <a:srgbClr val="FF0000"/>
                </a:solidFill>
              </a:rPr>
              <a:t>argn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Ex: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		void add(</a:t>
            </a:r>
            <a:r>
              <a:rPr lang="en-US" sz="2400" dirty="0" err="1" smtClean="0">
                <a:solidFill>
                  <a:srgbClr val="FF0000"/>
                </a:solidFill>
              </a:rPr>
              <a:t>a,b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769121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Function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12/16/2020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Solving Techniques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"/>
            <a:ext cx="7391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Function Definition or Function Implementation</a:t>
            </a:r>
          </a:p>
          <a:p>
            <a:r>
              <a:rPr lang="en-US" sz="2000" dirty="0" smtClean="0"/>
              <a:t>It is an independent program module to perform a specified task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It consists of six parts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Function 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Function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List of parameters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Local variable declarations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Function statements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Return statement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lvl="1"/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0"/>
            <a:ext cx="7772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769121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Function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12/16/2020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Solving Techniques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-1621"/>
            <a:ext cx="7772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Function Name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It is any C valid identifier like variables. The name should be appropriate to the task performed by the function.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Function Type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It specifies the type of value that the function is 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    expected to return to the program calling the function.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Specify </a:t>
            </a:r>
            <a:r>
              <a:rPr lang="en-US" b="1" dirty="0" smtClean="0"/>
              <a:t>void</a:t>
            </a:r>
            <a:r>
              <a:rPr lang="en-US" dirty="0" smtClean="0"/>
              <a:t>-if function not return anything.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If the return type not specified –integer type.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List of parameters (arguments)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The parameters used in function declaration and definitions are called </a:t>
            </a:r>
            <a:r>
              <a:rPr lang="en-US" b="1" dirty="0" smtClean="0"/>
              <a:t>formal parameters</a:t>
            </a:r>
            <a:r>
              <a:rPr lang="en-US" dirty="0" smtClean="0"/>
              <a:t> and those used in function call is known as </a:t>
            </a:r>
            <a:r>
              <a:rPr lang="en-US" b="1" dirty="0" smtClean="0"/>
              <a:t>actual parameter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dirty="0"/>
              <a:t>The formal and actual parameters </a:t>
            </a:r>
            <a:r>
              <a:rPr lang="en-US" b="1" dirty="0"/>
              <a:t>must match </a:t>
            </a:r>
            <a:r>
              <a:rPr lang="en-US" dirty="0"/>
              <a:t>exactly in type, order and </a:t>
            </a:r>
            <a:r>
              <a:rPr lang="en-US" dirty="0" smtClean="0"/>
              <a:t>number.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15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769121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Function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12/16/2020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Solving Techniques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228600"/>
            <a:ext cx="7391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Local </a:t>
            </a:r>
            <a:r>
              <a:rPr lang="en-US" dirty="0">
                <a:solidFill>
                  <a:srgbClr val="002060"/>
                </a:solidFill>
              </a:rPr>
              <a:t>variable </a:t>
            </a:r>
            <a:r>
              <a:rPr lang="en-US" dirty="0" smtClean="0">
                <a:solidFill>
                  <a:srgbClr val="002060"/>
                </a:solidFill>
              </a:rPr>
              <a:t>declarations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- It specifies the variables needed by the function 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Function statements </a:t>
            </a:r>
            <a:endParaRPr lang="en-US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It performs the task of the function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Return </a:t>
            </a:r>
            <a:r>
              <a:rPr lang="en-US" dirty="0" smtClean="0">
                <a:solidFill>
                  <a:srgbClr val="002060"/>
                </a:solidFill>
              </a:rPr>
              <a:t>statement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-It returns the value (output) evaluated by the function.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may or may not send back any value to the calling function. Send through return statement </a:t>
            </a:r>
            <a:endParaRPr lang="en-US" dirty="0"/>
          </a:p>
          <a:p>
            <a:endParaRPr lang="en-US" sz="2400" dirty="0">
              <a:solidFill>
                <a:srgbClr val="002060"/>
              </a:solidFill>
            </a:endParaRPr>
          </a:p>
          <a:p>
            <a:pPr lvl="1"/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1185</Words>
  <Application>Microsoft Office PowerPoint</Application>
  <PresentationFormat>On-screen Show (4:3)</PresentationFormat>
  <Paragraphs>382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Function 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Generation of Fibonacci Sequence</vt:lpstr>
      <vt:lpstr>Problem: Generate and print the first n terms of the Fibonacci sequence  Fibo series – 0,1,1,2,3,5,8,13….</vt:lpstr>
      <vt:lpstr>Problem: Generate and print the first n terms of the Fibonacci sequence  Fibo series – 0,1,1,2,3,5,8,13….</vt:lpstr>
      <vt:lpstr>Problem: Generate and print the first n terms of the Fibonacci sequence  Fibo series – 0,1,1,2,3,5,8,13….</vt:lpstr>
      <vt:lpstr>Problem: Generate and print the first n terms of the Fibonacci sequence  Fibo series – 0,1,1,2,3,5,8,13….</vt:lpstr>
      <vt:lpstr>Syntax:  pow(base,exponent)</vt:lpstr>
      <vt:lpstr>Application</vt:lpstr>
      <vt:lpstr>Reversing the digits of an Integer </vt:lpstr>
      <vt:lpstr>Problem: Design an algorithm that accepts a positive integer and reverses the order of its digits </vt:lpstr>
      <vt:lpstr>Reversing the digits of an Integer</vt:lpstr>
      <vt:lpstr>Reversing the digits of an Integer </vt:lpstr>
      <vt:lpstr>Reversing the digits of an Integer</vt:lpstr>
      <vt:lpstr>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165</cp:revision>
  <dcterms:created xsi:type="dcterms:W3CDTF">2020-08-26T04:20:13Z</dcterms:created>
  <dcterms:modified xsi:type="dcterms:W3CDTF">2020-12-16T15:51:07Z</dcterms:modified>
</cp:coreProperties>
</file>