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264" r:id="rId4"/>
    <p:sldId id="257" r:id="rId5"/>
    <p:sldId id="258" r:id="rId6"/>
    <p:sldId id="266" r:id="rId7"/>
    <p:sldId id="267" r:id="rId8"/>
    <p:sldId id="269" r:id="rId9"/>
    <p:sldId id="260" r:id="rId10"/>
    <p:sldId id="270" r:id="rId11"/>
    <p:sldId id="259" r:id="rId12"/>
    <p:sldId id="271" r:id="rId13"/>
    <p:sldId id="261" r:id="rId14"/>
    <p:sldId id="272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02E2F-7CAC-4213-A714-7ED5C820569B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4B35E-6543-4DF1-8607-E4128260A0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90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4B35E-6543-4DF1-8607-E4128260A0A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83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4B35E-6543-4DF1-8607-E4128260A0A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01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4B35E-6543-4DF1-8607-E4128260A0A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92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4B35E-6543-4DF1-8607-E4128260A0A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49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4B35E-6543-4DF1-8607-E4128260A0A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12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4B35E-6543-4DF1-8607-E4128260A0A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0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4B35E-6543-4DF1-8607-E4128260A0A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92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4B35E-6543-4DF1-8607-E4128260A0A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80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4B35E-6543-4DF1-8607-E4128260A0A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89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4B35E-6543-4DF1-8607-E4128260A0A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44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4B35E-6543-4DF1-8607-E4128260A0A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42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4B35E-6543-4DF1-8607-E4128260A0A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22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4B35E-6543-4DF1-8607-E4128260A0A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64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4B35E-6543-4DF1-8607-E4128260A0A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03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4B35E-6543-4DF1-8607-E4128260A0A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82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541B-A055-472B-B9C0-1717097C3498}" type="datetime1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DF4C-0C8E-4FF6-917C-466E67C10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2C01-2935-4017-AC5A-26100B75A93D}" type="datetime1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DF4C-0C8E-4FF6-917C-466E67C10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DF98-805B-42F8-B10D-BE49D570BFDB}" type="datetime1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DF4C-0C8E-4FF6-917C-466E67C10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6D37-1AE7-4406-876E-AB950CD6AE19}" type="datetime1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DF4C-0C8E-4FF6-917C-466E67C10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4E0E-DFEA-4001-AE50-C7C9E2E0E233}" type="datetime1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DF4C-0C8E-4FF6-917C-466E67C10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04CB-32B1-414E-B491-3573F2F97977}" type="datetime1">
              <a:rPr lang="en-US" smtClean="0"/>
              <a:pPr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DF4C-0C8E-4FF6-917C-466E67C10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2153C-6F0A-4E15-AD9F-1540328C1A22}" type="datetime1">
              <a:rPr lang="en-US" smtClean="0"/>
              <a:pPr/>
              <a:t>12/6/2020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PROGRAMMING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DF4C-0C8E-4FF6-917C-466E67C10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459D-AEB7-4AFB-889A-071DF035CE1C}" type="datetime1">
              <a:rPr lang="en-US" smtClean="0"/>
              <a:pPr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DF4C-0C8E-4FF6-917C-466E67C10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1C3F0-FB5D-47CC-A26C-403C336186E6}" type="datetime1">
              <a:rPr lang="en-US" smtClean="0"/>
              <a:pPr/>
              <a:t>12/6/2020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PROGRAMMING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DF4C-0C8E-4FF6-917C-466E67C10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42F9-8595-4960-B5AB-BE99CC68651F}" type="datetime1">
              <a:rPr lang="en-US" smtClean="0"/>
              <a:pPr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DF4C-0C8E-4FF6-917C-466E67C10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0787-F6A8-4C77-934E-88AC4BB20788}" type="datetime1">
              <a:rPr lang="en-US" smtClean="0"/>
              <a:pPr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DF4C-0C8E-4FF6-917C-466E67C10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90E95-3081-46BA-BC1B-014C434741FE}" type="datetime1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JAVA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FDF4C-0C8E-4FF6-917C-466E67C10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752600" y="0"/>
            <a:ext cx="7391400" cy="5638800"/>
          </a:xfrm>
          <a:prstGeom prst="roundRect">
            <a:avLst>
              <a:gd name="adj" fmla="val 18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752600" y="0"/>
            <a:ext cx="7391400" cy="5638800"/>
          </a:xfrm>
          <a:prstGeom prst="roundRect">
            <a:avLst>
              <a:gd name="adj" fmla="val 1827"/>
            </a:avLst>
          </a:prstGeom>
          <a:blipFill dpi="0" rotWithShape="1">
            <a:blip r:embed="rId3">
              <a:alphaModFix amt="2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000" y="0"/>
            <a:ext cx="988219" cy="594360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4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LOOPING</a:t>
            </a:r>
            <a:endParaRPr lang="en-US" sz="4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026" name="Picture 2" descr="C:\Users\Dell\Desktop\imag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77200" y="5638800"/>
            <a:ext cx="1066800" cy="1219200"/>
          </a:xfrm>
          <a:prstGeom prst="rect">
            <a:avLst/>
          </a:prstGeom>
          <a:noFill/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3B0C-E8C7-4B77-B824-428D50A5BDB2}" type="datetime1">
              <a:rPr lang="en-US" smtClean="0">
                <a:solidFill>
                  <a:schemeClr val="tx1"/>
                </a:solidFill>
              </a:rPr>
              <a:pPr/>
              <a:t>12/6/2020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DF4C-0C8E-4FF6-917C-466E67C1060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LOOPING STATEMENTS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50219" y="1371600"/>
            <a:ext cx="73937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>
                <a:solidFill>
                  <a:srgbClr val="002060"/>
                </a:solidFill>
              </a:rPr>
              <a:t>What is Looping?</a:t>
            </a:r>
          </a:p>
          <a:p>
            <a:pPr algn="just"/>
            <a:endParaRPr lang="en-US" sz="3600" dirty="0" smtClean="0">
              <a:solidFill>
                <a:srgbClr val="002060"/>
              </a:solidFill>
            </a:endParaRPr>
          </a:p>
          <a:p>
            <a:pPr algn="just"/>
            <a:r>
              <a:rPr lang="en-US" sz="4000" dirty="0" smtClean="0"/>
              <a:t>The process of repeatedly executing a block of statements  until </a:t>
            </a:r>
            <a:r>
              <a:rPr lang="en-US" sz="4000" dirty="0"/>
              <a:t>a given condition returns 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752600" y="0"/>
            <a:ext cx="7391400" cy="5638800"/>
          </a:xfrm>
          <a:prstGeom prst="roundRect">
            <a:avLst>
              <a:gd name="adj" fmla="val 18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752600" y="0"/>
            <a:ext cx="7391400" cy="5638800"/>
          </a:xfrm>
          <a:prstGeom prst="roundRect">
            <a:avLst>
              <a:gd name="adj" fmla="val 1827"/>
            </a:avLst>
          </a:prstGeom>
          <a:blipFill dpi="0" rotWithShape="1">
            <a:blip r:embed="rId3">
              <a:alphaModFix amt="2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000" y="0"/>
            <a:ext cx="988219" cy="594360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4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</a:t>
            </a:r>
            <a:r>
              <a:rPr lang="en-US" sz="4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ypes</a:t>
            </a:r>
            <a:endParaRPr lang="en-US" sz="4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026" name="Picture 2" descr="C:\Users\Dell\Desktop\imag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77200" y="5638800"/>
            <a:ext cx="1066800" cy="1219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0218" y="274638"/>
            <a:ext cx="6936582" cy="114300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Illustration of for loop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0218" y="1600201"/>
            <a:ext cx="3126580" cy="4038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 </a:t>
            </a:r>
            <a:r>
              <a:rPr lang="en-IN" dirty="0" smtClean="0"/>
              <a:t>  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 </a:t>
            </a:r>
          </a:p>
          <a:p>
            <a:pPr marL="0" indent="0">
              <a:buNone/>
            </a:pPr>
            <a:r>
              <a:rPr lang="en-IN" dirty="0"/>
              <a:t>{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;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</a:t>
            </a:r>
          </a:p>
          <a:p>
            <a:pPr marL="0" indent="0">
              <a:buNone/>
            </a:pPr>
            <a:r>
              <a:rPr lang="en-IN" dirty="0"/>
              <a:t>    for (</a:t>
            </a:r>
            <a:r>
              <a:rPr lang="en-IN" dirty="0" err="1"/>
              <a:t>i</a:t>
            </a:r>
            <a:r>
              <a:rPr lang="en-IN" dirty="0"/>
              <a:t> = 1; </a:t>
            </a:r>
            <a:r>
              <a:rPr lang="en-IN" dirty="0" err="1"/>
              <a:t>i</a:t>
            </a:r>
            <a:r>
              <a:rPr lang="en-IN" dirty="0"/>
              <a:t> &lt;= 10; </a:t>
            </a:r>
            <a:r>
              <a:rPr lang="en-IN" dirty="0" err="1"/>
              <a:t>i</a:t>
            </a:r>
            <a:r>
              <a:rPr lang="en-IN" dirty="0"/>
              <a:t>++) </a:t>
            </a:r>
          </a:p>
          <a:p>
            <a:pPr marL="0" indent="0">
              <a:buNone/>
            </a:pPr>
            <a:r>
              <a:rPr lang="en-IN" dirty="0"/>
              <a:t>    { 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smtClean="0"/>
              <a:t> </a:t>
            </a:r>
            <a:r>
              <a:rPr lang="en-IN" dirty="0" err="1"/>
              <a:t>printf</a:t>
            </a:r>
            <a:r>
              <a:rPr lang="en-IN" dirty="0"/>
              <a:t>( </a:t>
            </a:r>
            <a:r>
              <a:rPr lang="en-IN" dirty="0" smtClean="0"/>
              <a:t>“Keep smiling\n</a:t>
            </a:r>
            <a:r>
              <a:rPr lang="en-IN" dirty="0"/>
              <a:t>");     </a:t>
            </a:r>
          </a:p>
          <a:p>
            <a:pPr marL="0" indent="0">
              <a:buNone/>
            </a:pPr>
            <a:r>
              <a:rPr lang="en-IN" dirty="0"/>
              <a:t>    } 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    return 0; 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798" y="1600200"/>
            <a:ext cx="3810002" cy="39020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   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 </a:t>
            </a:r>
          </a:p>
          <a:p>
            <a:pPr marL="0" indent="0">
              <a:buNone/>
            </a:pPr>
            <a:r>
              <a:rPr lang="en-IN" dirty="0"/>
              <a:t>{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;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</a:t>
            </a:r>
          </a:p>
          <a:p>
            <a:pPr marL="0" indent="0">
              <a:buNone/>
            </a:pPr>
            <a:r>
              <a:rPr lang="en-IN" dirty="0"/>
              <a:t>    for (</a:t>
            </a:r>
            <a:r>
              <a:rPr lang="en-IN" dirty="0" err="1"/>
              <a:t>i</a:t>
            </a:r>
            <a:r>
              <a:rPr lang="en-IN" dirty="0"/>
              <a:t> = 1; </a:t>
            </a:r>
            <a:r>
              <a:rPr lang="en-IN" dirty="0" err="1"/>
              <a:t>i</a:t>
            </a:r>
            <a:r>
              <a:rPr lang="en-IN" dirty="0"/>
              <a:t> &lt;= 10; </a:t>
            </a:r>
            <a:r>
              <a:rPr lang="en-IN" dirty="0" err="1"/>
              <a:t>i</a:t>
            </a:r>
            <a:r>
              <a:rPr lang="en-IN" dirty="0"/>
              <a:t>++) </a:t>
            </a:r>
          </a:p>
          <a:p>
            <a:pPr marL="0" indent="0">
              <a:buNone/>
            </a:pPr>
            <a:r>
              <a:rPr lang="en-IN" dirty="0"/>
              <a:t>    { 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printf</a:t>
            </a:r>
            <a:r>
              <a:rPr lang="en-IN" dirty="0"/>
              <a:t>( </a:t>
            </a:r>
            <a:r>
              <a:rPr lang="en-IN" dirty="0" smtClean="0"/>
              <a:t>“%d\n“,</a:t>
            </a:r>
            <a:r>
              <a:rPr lang="en-IN" dirty="0" err="1" smtClean="0"/>
              <a:t>i</a:t>
            </a:r>
            <a:r>
              <a:rPr lang="en-IN" dirty="0" smtClean="0"/>
              <a:t>);    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} 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    return 0; 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3B0C-E8C7-4B77-B824-428D50A5BDB2}" type="datetime1">
              <a:rPr lang="en-US" smtClean="0">
                <a:solidFill>
                  <a:schemeClr val="tx1"/>
                </a:solidFill>
              </a:rPr>
              <a:pPr/>
              <a:t>12/6/2020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LOOPING STATEMENTS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DF4C-0C8E-4FF6-917C-466E67C1060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3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752600" y="0"/>
            <a:ext cx="7391400" cy="5638800"/>
          </a:xfrm>
          <a:prstGeom prst="roundRect">
            <a:avLst>
              <a:gd name="adj" fmla="val 18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752600" y="0"/>
            <a:ext cx="7391400" cy="5638800"/>
          </a:xfrm>
          <a:prstGeom prst="roundRect">
            <a:avLst>
              <a:gd name="adj" fmla="val 1827"/>
            </a:avLst>
          </a:prstGeom>
          <a:blipFill dpi="0" rotWithShape="1">
            <a:blip r:embed="rId3">
              <a:alphaModFix amt="2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0"/>
            <a:ext cx="1061316" cy="594360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While</a:t>
            </a:r>
            <a:endParaRPr lang="en-US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026" name="Picture 2" descr="C:\Users\Dell\Desktop\imag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77200" y="5638800"/>
            <a:ext cx="1066800" cy="1219200"/>
          </a:xfrm>
          <a:prstGeom prst="rect">
            <a:avLst/>
          </a:prstGeom>
          <a:noFill/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3B0C-E8C7-4B77-B824-428D50A5BDB2}" type="datetime1">
              <a:rPr lang="en-US" smtClean="0">
                <a:solidFill>
                  <a:schemeClr val="tx1"/>
                </a:solidFill>
              </a:rPr>
              <a:pPr/>
              <a:t>12/6/2020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DF4C-0C8E-4FF6-917C-466E67C1060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LOOPING STATEMENTS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09800" y="4572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The While is an entry-controlled loop statement.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09800" y="1752600"/>
            <a:ext cx="30480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Syntax</a:t>
            </a:r>
            <a:endParaRPr lang="en-US" b="1" dirty="0" smtClean="0">
              <a:solidFill>
                <a:srgbClr val="002060"/>
              </a:solidFill>
            </a:endParaRPr>
          </a:p>
          <a:p>
            <a:endParaRPr lang="en-US" b="1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Initialization;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While(test condition)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Body of the loop;</a:t>
            </a:r>
          </a:p>
          <a:p>
            <a:r>
              <a:rPr lang="en-US" sz="2400" dirty="0" err="1" smtClean="0">
                <a:solidFill>
                  <a:srgbClr val="FF0000"/>
                </a:solidFill>
              </a:rPr>
              <a:t>Incre</a:t>
            </a:r>
            <a:r>
              <a:rPr lang="en-US" sz="2400" dirty="0" smtClean="0">
                <a:solidFill>
                  <a:srgbClr val="FF0000"/>
                </a:solidFill>
              </a:rPr>
              <a:t>/</a:t>
            </a:r>
            <a:r>
              <a:rPr lang="en-US" sz="2400" dirty="0" err="1" smtClean="0">
                <a:solidFill>
                  <a:srgbClr val="FF0000"/>
                </a:solidFill>
              </a:rPr>
              <a:t>decre</a:t>
            </a:r>
            <a:r>
              <a:rPr lang="en-US" sz="2400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}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15000" y="2286000"/>
            <a:ext cx="3048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=0;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While(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&lt;5)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Printf</a:t>
            </a:r>
            <a:r>
              <a:rPr lang="en-US" dirty="0" smtClean="0">
                <a:solidFill>
                  <a:srgbClr val="FF0000"/>
                </a:solidFill>
              </a:rPr>
              <a:t>(“%</a:t>
            </a:r>
            <a:r>
              <a:rPr lang="en-US" dirty="0" err="1" smtClean="0">
                <a:solidFill>
                  <a:srgbClr val="FF0000"/>
                </a:solidFill>
              </a:rPr>
              <a:t>d”,i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++;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}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48600" y="2895600"/>
            <a:ext cx="129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rgbClr val="FF0000"/>
                </a:solidFill>
              </a:rPr>
              <a:t>i</a:t>
            </a:r>
            <a:r>
              <a:rPr lang="en-US" sz="1200" dirty="0" smtClean="0">
                <a:solidFill>
                  <a:srgbClr val="FF0000"/>
                </a:solidFill>
              </a:rPr>
              <a:t>=0;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0&lt;5-&gt;true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Print 0</a:t>
            </a:r>
          </a:p>
          <a:p>
            <a:r>
              <a:rPr lang="en-US" sz="1200" dirty="0" err="1" smtClean="0">
                <a:solidFill>
                  <a:srgbClr val="FF0000"/>
                </a:solidFill>
              </a:rPr>
              <a:t>i</a:t>
            </a:r>
            <a:r>
              <a:rPr lang="en-US" sz="1200" dirty="0" smtClean="0">
                <a:solidFill>
                  <a:srgbClr val="FF0000"/>
                </a:solidFill>
              </a:rPr>
              <a:t>=i+1 (0r) </a:t>
            </a:r>
            <a:r>
              <a:rPr lang="en-US" sz="1200" dirty="0" err="1" smtClean="0">
                <a:solidFill>
                  <a:srgbClr val="FF0000"/>
                </a:solidFill>
              </a:rPr>
              <a:t>i</a:t>
            </a:r>
            <a:r>
              <a:rPr lang="en-US" sz="1200" dirty="0" smtClean="0">
                <a:solidFill>
                  <a:srgbClr val="FF0000"/>
                </a:solidFill>
              </a:rPr>
              <a:t>=1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77000" y="2362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=0,1,2,3,4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43400" y="4191000"/>
            <a:ext cx="129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rgbClr val="FF0000"/>
                </a:solidFill>
              </a:rPr>
              <a:t>i</a:t>
            </a:r>
            <a:r>
              <a:rPr lang="en-US" sz="1200" dirty="0" smtClean="0">
                <a:solidFill>
                  <a:srgbClr val="FF0000"/>
                </a:solidFill>
              </a:rPr>
              <a:t>=1;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1&lt;5 -&gt;true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Print 1</a:t>
            </a:r>
          </a:p>
          <a:p>
            <a:r>
              <a:rPr lang="en-US" sz="1200" dirty="0" err="1" smtClean="0">
                <a:solidFill>
                  <a:srgbClr val="FF0000"/>
                </a:solidFill>
              </a:rPr>
              <a:t>i</a:t>
            </a:r>
            <a:r>
              <a:rPr lang="en-US" sz="1200" dirty="0" smtClean="0">
                <a:solidFill>
                  <a:srgbClr val="FF0000"/>
                </a:solidFill>
              </a:rPr>
              <a:t>=i+1 (0r) </a:t>
            </a:r>
            <a:r>
              <a:rPr lang="en-US" sz="1200" dirty="0" err="1" smtClean="0">
                <a:solidFill>
                  <a:srgbClr val="FF0000"/>
                </a:solidFill>
              </a:rPr>
              <a:t>i</a:t>
            </a:r>
            <a:r>
              <a:rPr lang="en-US" sz="1200" dirty="0" smtClean="0">
                <a:solidFill>
                  <a:srgbClr val="FF0000"/>
                </a:solidFill>
              </a:rPr>
              <a:t>=2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34000" y="4191000"/>
            <a:ext cx="129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rgbClr val="FF0000"/>
                </a:solidFill>
              </a:rPr>
              <a:t>i</a:t>
            </a:r>
            <a:r>
              <a:rPr lang="en-US" sz="1200" dirty="0" smtClean="0">
                <a:solidFill>
                  <a:srgbClr val="FF0000"/>
                </a:solidFill>
              </a:rPr>
              <a:t>=2;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2&lt;5 -&gt;true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Print 2</a:t>
            </a:r>
          </a:p>
          <a:p>
            <a:r>
              <a:rPr lang="en-US" sz="1200" dirty="0" err="1" smtClean="0">
                <a:solidFill>
                  <a:srgbClr val="FF0000"/>
                </a:solidFill>
              </a:rPr>
              <a:t>i</a:t>
            </a:r>
            <a:r>
              <a:rPr lang="en-US" sz="1200" dirty="0" smtClean="0">
                <a:solidFill>
                  <a:srgbClr val="FF0000"/>
                </a:solidFill>
              </a:rPr>
              <a:t>=i+1 (0r) </a:t>
            </a:r>
            <a:r>
              <a:rPr lang="en-US" sz="1200" dirty="0" err="1" smtClean="0">
                <a:solidFill>
                  <a:srgbClr val="FF0000"/>
                </a:solidFill>
              </a:rPr>
              <a:t>i</a:t>
            </a:r>
            <a:r>
              <a:rPr lang="en-US" sz="1200" dirty="0" smtClean="0">
                <a:solidFill>
                  <a:srgbClr val="FF0000"/>
                </a:solidFill>
              </a:rPr>
              <a:t>=3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00800" y="4191000"/>
            <a:ext cx="129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rgbClr val="FF0000"/>
                </a:solidFill>
              </a:rPr>
              <a:t>i</a:t>
            </a:r>
            <a:r>
              <a:rPr lang="en-US" sz="1200" dirty="0" smtClean="0">
                <a:solidFill>
                  <a:srgbClr val="FF0000"/>
                </a:solidFill>
              </a:rPr>
              <a:t>=3;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3&lt;5-&gt;true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Print 3</a:t>
            </a:r>
          </a:p>
          <a:p>
            <a:r>
              <a:rPr lang="en-US" sz="1200" dirty="0" err="1" smtClean="0">
                <a:solidFill>
                  <a:srgbClr val="FF0000"/>
                </a:solidFill>
              </a:rPr>
              <a:t>i</a:t>
            </a:r>
            <a:r>
              <a:rPr lang="en-US" sz="1200" dirty="0" smtClean="0">
                <a:solidFill>
                  <a:srgbClr val="FF0000"/>
                </a:solidFill>
              </a:rPr>
              <a:t>=i+1 (0r) </a:t>
            </a:r>
            <a:r>
              <a:rPr lang="en-US" sz="1200" dirty="0" err="1" smtClean="0">
                <a:solidFill>
                  <a:srgbClr val="FF0000"/>
                </a:solidFill>
              </a:rPr>
              <a:t>i</a:t>
            </a:r>
            <a:r>
              <a:rPr lang="en-US" sz="1200" dirty="0" smtClean="0">
                <a:solidFill>
                  <a:srgbClr val="FF0000"/>
                </a:solidFill>
              </a:rPr>
              <a:t>=4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67600" y="4343401"/>
            <a:ext cx="106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rgbClr val="FF0000"/>
                </a:solidFill>
              </a:rPr>
              <a:t>i</a:t>
            </a:r>
            <a:r>
              <a:rPr lang="en-US" sz="1200" dirty="0" smtClean="0">
                <a:solidFill>
                  <a:srgbClr val="FF0000"/>
                </a:solidFill>
              </a:rPr>
              <a:t>=4;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4&lt;5-&gt;true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Print 4</a:t>
            </a:r>
          </a:p>
          <a:p>
            <a:r>
              <a:rPr lang="en-US" sz="1200" dirty="0" err="1" smtClean="0">
                <a:solidFill>
                  <a:srgbClr val="FF0000"/>
                </a:solidFill>
              </a:rPr>
              <a:t>i</a:t>
            </a:r>
            <a:r>
              <a:rPr lang="en-US" sz="1200" dirty="0" smtClean="0">
                <a:solidFill>
                  <a:srgbClr val="FF0000"/>
                </a:solidFill>
              </a:rPr>
              <a:t>=i+1 (0r) </a:t>
            </a:r>
            <a:r>
              <a:rPr lang="en-US" sz="1200" dirty="0" err="1" smtClean="0">
                <a:solidFill>
                  <a:srgbClr val="FF0000"/>
                </a:solidFill>
              </a:rPr>
              <a:t>i</a:t>
            </a:r>
            <a:r>
              <a:rPr lang="en-US" sz="1200" dirty="0" smtClean="0">
                <a:solidFill>
                  <a:srgbClr val="FF0000"/>
                </a:solidFill>
              </a:rPr>
              <a:t>=5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 -0.00463 L 0.3 -0.0046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14583 -0.0062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6 -0.00486 L 0.57917 -0.0048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0.42916 -0.0048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84 2.22222E-6 L 0.39167 -0.0048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33 0.01111 L 0.40417 0.0062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18" grpId="1"/>
      <p:bldP spid="19" grpId="0"/>
      <p:bldP spid="19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752600" y="0"/>
            <a:ext cx="7391400" cy="5638800"/>
          </a:xfrm>
          <a:prstGeom prst="roundRect">
            <a:avLst>
              <a:gd name="adj" fmla="val 18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752600" y="0"/>
            <a:ext cx="7391400" cy="5638800"/>
          </a:xfrm>
          <a:prstGeom prst="roundRect">
            <a:avLst>
              <a:gd name="adj" fmla="val 1827"/>
            </a:avLst>
          </a:prstGeom>
          <a:blipFill dpi="0" rotWithShape="1">
            <a:blip r:embed="rId3">
              <a:alphaModFix amt="2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000" y="0"/>
            <a:ext cx="988219" cy="594360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4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</a:t>
            </a:r>
            <a:r>
              <a:rPr lang="en-US" sz="4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ypes</a:t>
            </a:r>
            <a:endParaRPr lang="en-US" sz="4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026" name="Picture 2" descr="C:\Users\Dell\Desktop\imag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77200" y="5638800"/>
            <a:ext cx="1066800" cy="1219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0218" y="274638"/>
            <a:ext cx="6936582" cy="114300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Illustration of while loop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0218" y="1600201"/>
            <a:ext cx="3126580" cy="4038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 </a:t>
            </a:r>
            <a:r>
              <a:rPr lang="en-IN" dirty="0" smtClean="0"/>
              <a:t>  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 </a:t>
            </a:r>
          </a:p>
          <a:p>
            <a:pPr marL="0" indent="0">
              <a:buNone/>
            </a:pPr>
            <a:r>
              <a:rPr lang="en-IN" dirty="0"/>
              <a:t>{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=1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smtClean="0"/>
              <a:t>while(</a:t>
            </a:r>
            <a:r>
              <a:rPr lang="en-IN" dirty="0" err="1" smtClean="0"/>
              <a:t>i</a:t>
            </a:r>
            <a:r>
              <a:rPr lang="en-IN" dirty="0" smtClean="0"/>
              <a:t> </a:t>
            </a:r>
            <a:r>
              <a:rPr lang="en-IN" dirty="0"/>
              <a:t>&lt;= </a:t>
            </a:r>
            <a:r>
              <a:rPr lang="en-IN" dirty="0" smtClean="0"/>
              <a:t>10)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{ 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smtClean="0"/>
              <a:t> </a:t>
            </a:r>
            <a:r>
              <a:rPr lang="en-IN" dirty="0" err="1"/>
              <a:t>printf</a:t>
            </a:r>
            <a:r>
              <a:rPr lang="en-IN" dirty="0"/>
              <a:t>( </a:t>
            </a:r>
            <a:r>
              <a:rPr lang="en-IN" dirty="0" smtClean="0"/>
              <a:t>“Keep smiling\n</a:t>
            </a:r>
            <a:r>
              <a:rPr lang="en-IN" dirty="0"/>
              <a:t>"); 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</a:t>
            </a:r>
            <a:r>
              <a:rPr lang="en-IN" dirty="0" err="1" smtClean="0"/>
              <a:t>i</a:t>
            </a:r>
            <a:r>
              <a:rPr lang="en-IN" dirty="0" smtClean="0"/>
              <a:t>++;    </a:t>
            </a:r>
          </a:p>
          <a:p>
            <a:pPr marL="0" indent="0">
              <a:buNone/>
            </a:pPr>
            <a:r>
              <a:rPr lang="en-IN" dirty="0" smtClean="0"/>
              <a:t>    }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    return 0; 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798" y="1600200"/>
            <a:ext cx="3810002" cy="39020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   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 </a:t>
            </a:r>
          </a:p>
          <a:p>
            <a:pPr marL="0" indent="0">
              <a:buNone/>
            </a:pPr>
            <a:r>
              <a:rPr lang="en-IN" dirty="0"/>
              <a:t>{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=1;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smtClean="0"/>
              <a:t>while (</a:t>
            </a:r>
            <a:r>
              <a:rPr lang="en-IN" dirty="0" err="1" smtClean="0"/>
              <a:t>i</a:t>
            </a:r>
            <a:r>
              <a:rPr lang="en-IN" dirty="0" smtClean="0"/>
              <a:t> </a:t>
            </a:r>
            <a:r>
              <a:rPr lang="en-IN" dirty="0"/>
              <a:t>&lt;= </a:t>
            </a:r>
            <a:r>
              <a:rPr lang="en-IN" dirty="0" smtClean="0"/>
              <a:t>10)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{ 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printf</a:t>
            </a:r>
            <a:r>
              <a:rPr lang="en-IN" dirty="0"/>
              <a:t>( </a:t>
            </a:r>
            <a:r>
              <a:rPr lang="en-IN" dirty="0" smtClean="0"/>
              <a:t>“%d\n“,</a:t>
            </a:r>
            <a:r>
              <a:rPr lang="en-IN" dirty="0" err="1" smtClean="0"/>
              <a:t>i</a:t>
            </a:r>
            <a:r>
              <a:rPr lang="en-IN" dirty="0" smtClean="0"/>
              <a:t>);    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 smtClean="0"/>
              <a:t>i</a:t>
            </a:r>
            <a:r>
              <a:rPr lang="en-IN" dirty="0" smtClean="0"/>
              <a:t>++;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}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    return 0; 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3B0C-E8C7-4B77-B824-428D50A5BDB2}" type="datetime1">
              <a:rPr lang="en-US" smtClean="0">
                <a:solidFill>
                  <a:schemeClr val="tx1"/>
                </a:solidFill>
              </a:rPr>
              <a:pPr/>
              <a:t>12/6/2020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LOOPING STATEMENTS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DF4C-0C8E-4FF6-917C-466E67C1060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1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752600" y="0"/>
            <a:ext cx="7391400" cy="5638800"/>
          </a:xfrm>
          <a:prstGeom prst="roundRect">
            <a:avLst>
              <a:gd name="adj" fmla="val 18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752600" y="0"/>
            <a:ext cx="7391400" cy="5638800"/>
          </a:xfrm>
          <a:prstGeom prst="roundRect">
            <a:avLst>
              <a:gd name="adj" fmla="val 1827"/>
            </a:avLst>
          </a:prstGeom>
          <a:blipFill dpi="0" rotWithShape="1">
            <a:blip r:embed="rId3">
              <a:alphaModFix amt="2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5122" cy="609600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en-US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DOWHILE</a:t>
            </a:r>
            <a:endParaRPr lang="en-US" sz="4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026" name="Picture 2" descr="C:\Users\Dell\Desktop\imag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77200" y="5638800"/>
            <a:ext cx="1066800" cy="1219200"/>
          </a:xfrm>
          <a:prstGeom prst="rect">
            <a:avLst/>
          </a:prstGeom>
          <a:noFill/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3B0C-E8C7-4B77-B824-428D50A5BDB2}" type="datetime1">
              <a:rPr lang="en-US" smtClean="0">
                <a:solidFill>
                  <a:schemeClr val="tx1"/>
                </a:solidFill>
              </a:rPr>
              <a:pPr/>
              <a:t>12/6/2020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DF4C-0C8E-4FF6-917C-466E67C1060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LOOPING STATEMENTS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09800" y="45720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The Do loop  is an exit-controlled loop statement</a:t>
            </a:r>
            <a:r>
              <a:rPr lang="en-US" sz="2800" dirty="0" smtClean="0">
                <a:solidFill>
                  <a:srgbClr val="002060"/>
                </a:solidFill>
              </a:rPr>
              <a:t>.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09800" y="1752600"/>
            <a:ext cx="3048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Initialization</a:t>
            </a:r>
            <a:r>
              <a:rPr lang="en-US" b="1" dirty="0" smtClean="0"/>
              <a:t>;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do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Body of the loop;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}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While(</a:t>
            </a:r>
            <a:r>
              <a:rPr lang="en-US" sz="2400" dirty="0" err="1" smtClean="0">
                <a:solidFill>
                  <a:srgbClr val="FF0000"/>
                </a:solidFill>
              </a:rPr>
              <a:t>testcondition</a:t>
            </a:r>
            <a:r>
              <a:rPr lang="en-US" sz="2400" dirty="0" smtClean="0">
                <a:solidFill>
                  <a:srgbClr val="FF0000"/>
                </a:solidFill>
              </a:rPr>
              <a:t>);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15000" y="2286000"/>
            <a:ext cx="304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=0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printf</a:t>
            </a:r>
            <a:r>
              <a:rPr lang="en-US" dirty="0" smtClean="0">
                <a:solidFill>
                  <a:srgbClr val="FF0000"/>
                </a:solidFill>
              </a:rPr>
              <a:t>(“%</a:t>
            </a:r>
            <a:r>
              <a:rPr lang="en-US" dirty="0" err="1" smtClean="0">
                <a:solidFill>
                  <a:srgbClr val="FF0000"/>
                </a:solidFill>
              </a:rPr>
              <a:t>d”,i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++;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While(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&lt;5);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48600" y="2895600"/>
            <a:ext cx="129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rgbClr val="FF0000"/>
                </a:solidFill>
              </a:rPr>
              <a:t>i</a:t>
            </a:r>
            <a:r>
              <a:rPr lang="en-US" sz="1200" dirty="0" smtClean="0">
                <a:solidFill>
                  <a:srgbClr val="FF0000"/>
                </a:solidFill>
              </a:rPr>
              <a:t>=0;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Print 0</a:t>
            </a:r>
          </a:p>
          <a:p>
            <a:r>
              <a:rPr lang="en-US" sz="1200" dirty="0" err="1" smtClean="0">
                <a:solidFill>
                  <a:srgbClr val="FF0000"/>
                </a:solidFill>
              </a:rPr>
              <a:t>i</a:t>
            </a:r>
            <a:r>
              <a:rPr lang="en-US" sz="1200" dirty="0" smtClean="0">
                <a:solidFill>
                  <a:srgbClr val="FF0000"/>
                </a:solidFill>
              </a:rPr>
              <a:t>=i+1 (0r) </a:t>
            </a:r>
            <a:r>
              <a:rPr lang="en-US" sz="1200" dirty="0" err="1" smtClean="0">
                <a:solidFill>
                  <a:srgbClr val="FF0000"/>
                </a:solidFill>
              </a:rPr>
              <a:t>i</a:t>
            </a:r>
            <a:r>
              <a:rPr lang="en-US" sz="1200" dirty="0" smtClean="0">
                <a:solidFill>
                  <a:srgbClr val="FF0000"/>
                </a:solidFill>
              </a:rPr>
              <a:t>=1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0&lt;5-&gt;true</a:t>
            </a:r>
          </a:p>
          <a:p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67600" y="2286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=0,1,2,3,4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43400" y="4191000"/>
            <a:ext cx="129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rgbClr val="FF0000"/>
                </a:solidFill>
              </a:rPr>
              <a:t>i</a:t>
            </a:r>
            <a:r>
              <a:rPr lang="en-US" sz="1200" dirty="0" smtClean="0">
                <a:solidFill>
                  <a:srgbClr val="FF0000"/>
                </a:solidFill>
              </a:rPr>
              <a:t>=1;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Print 1</a:t>
            </a:r>
          </a:p>
          <a:p>
            <a:r>
              <a:rPr lang="en-US" sz="1200" dirty="0" err="1" smtClean="0">
                <a:solidFill>
                  <a:srgbClr val="FF0000"/>
                </a:solidFill>
              </a:rPr>
              <a:t>i</a:t>
            </a:r>
            <a:r>
              <a:rPr lang="en-US" sz="1200" dirty="0" smtClean="0">
                <a:solidFill>
                  <a:srgbClr val="FF0000"/>
                </a:solidFill>
              </a:rPr>
              <a:t>=i+1 (0r) </a:t>
            </a:r>
            <a:r>
              <a:rPr lang="en-US" sz="1200" dirty="0" err="1" smtClean="0">
                <a:solidFill>
                  <a:srgbClr val="FF0000"/>
                </a:solidFill>
              </a:rPr>
              <a:t>i</a:t>
            </a:r>
            <a:r>
              <a:rPr lang="en-US" sz="1200" dirty="0" smtClean="0">
                <a:solidFill>
                  <a:srgbClr val="FF0000"/>
                </a:solidFill>
              </a:rPr>
              <a:t>=2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1&lt;5 -&gt;true</a:t>
            </a:r>
          </a:p>
          <a:p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34000" y="4191000"/>
            <a:ext cx="129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rgbClr val="FF0000"/>
                </a:solidFill>
              </a:rPr>
              <a:t>i</a:t>
            </a:r>
            <a:r>
              <a:rPr lang="en-US" sz="1200" dirty="0" smtClean="0">
                <a:solidFill>
                  <a:srgbClr val="FF0000"/>
                </a:solidFill>
              </a:rPr>
              <a:t>=2;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Print 2</a:t>
            </a:r>
          </a:p>
          <a:p>
            <a:r>
              <a:rPr lang="en-US" sz="1200" dirty="0" err="1" smtClean="0">
                <a:solidFill>
                  <a:srgbClr val="FF0000"/>
                </a:solidFill>
              </a:rPr>
              <a:t>i</a:t>
            </a:r>
            <a:r>
              <a:rPr lang="en-US" sz="1200" dirty="0" smtClean="0">
                <a:solidFill>
                  <a:srgbClr val="FF0000"/>
                </a:solidFill>
              </a:rPr>
              <a:t>=i+1 (0r) </a:t>
            </a:r>
            <a:r>
              <a:rPr lang="en-US" sz="1200" dirty="0" err="1" smtClean="0">
                <a:solidFill>
                  <a:srgbClr val="FF0000"/>
                </a:solidFill>
              </a:rPr>
              <a:t>i</a:t>
            </a:r>
            <a:r>
              <a:rPr lang="en-US" sz="1200" dirty="0" smtClean="0">
                <a:solidFill>
                  <a:srgbClr val="FF0000"/>
                </a:solidFill>
              </a:rPr>
              <a:t>=3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2&lt;5 -&gt;true</a:t>
            </a:r>
          </a:p>
          <a:p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00800" y="4191000"/>
            <a:ext cx="129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rgbClr val="FF0000"/>
                </a:solidFill>
              </a:rPr>
              <a:t>i</a:t>
            </a:r>
            <a:r>
              <a:rPr lang="en-US" sz="1200" dirty="0" smtClean="0">
                <a:solidFill>
                  <a:srgbClr val="FF0000"/>
                </a:solidFill>
              </a:rPr>
              <a:t>=3;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Print 3</a:t>
            </a:r>
          </a:p>
          <a:p>
            <a:r>
              <a:rPr lang="en-US" sz="1200" dirty="0" err="1" smtClean="0">
                <a:solidFill>
                  <a:srgbClr val="FF0000"/>
                </a:solidFill>
              </a:rPr>
              <a:t>i</a:t>
            </a:r>
            <a:r>
              <a:rPr lang="en-US" sz="1200" dirty="0" smtClean="0">
                <a:solidFill>
                  <a:srgbClr val="FF0000"/>
                </a:solidFill>
              </a:rPr>
              <a:t>=i+1 (0r) </a:t>
            </a:r>
            <a:r>
              <a:rPr lang="en-US" sz="1200" dirty="0" err="1" smtClean="0">
                <a:solidFill>
                  <a:srgbClr val="FF0000"/>
                </a:solidFill>
              </a:rPr>
              <a:t>i</a:t>
            </a:r>
            <a:r>
              <a:rPr lang="en-US" sz="1200" dirty="0" smtClean="0">
                <a:solidFill>
                  <a:srgbClr val="FF0000"/>
                </a:solidFill>
              </a:rPr>
              <a:t>=4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3&lt;5-&gt;true</a:t>
            </a:r>
          </a:p>
          <a:p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67600" y="4343401"/>
            <a:ext cx="106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rgbClr val="FF0000"/>
                </a:solidFill>
              </a:rPr>
              <a:t>i</a:t>
            </a:r>
            <a:r>
              <a:rPr lang="en-US" sz="1200" dirty="0" smtClean="0">
                <a:solidFill>
                  <a:srgbClr val="FF0000"/>
                </a:solidFill>
              </a:rPr>
              <a:t>=4;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Print 4</a:t>
            </a:r>
          </a:p>
          <a:p>
            <a:r>
              <a:rPr lang="en-US" sz="1200" dirty="0" err="1" smtClean="0">
                <a:solidFill>
                  <a:srgbClr val="FF0000"/>
                </a:solidFill>
              </a:rPr>
              <a:t>i</a:t>
            </a:r>
            <a:r>
              <a:rPr lang="en-US" sz="1200" dirty="0" smtClean="0">
                <a:solidFill>
                  <a:srgbClr val="FF0000"/>
                </a:solidFill>
              </a:rPr>
              <a:t>=i+1 (0r) </a:t>
            </a:r>
            <a:r>
              <a:rPr lang="en-US" sz="1200" dirty="0" err="1" smtClean="0">
                <a:solidFill>
                  <a:srgbClr val="FF0000"/>
                </a:solidFill>
              </a:rPr>
              <a:t>i</a:t>
            </a:r>
            <a:r>
              <a:rPr lang="en-US" sz="1200" dirty="0" smtClean="0">
                <a:solidFill>
                  <a:srgbClr val="FF0000"/>
                </a:solidFill>
              </a:rPr>
              <a:t>=5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4&lt;5-&gt;true</a:t>
            </a:r>
          </a:p>
          <a:p>
            <a:endParaRPr 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 -0.00463 L 0.3 -0.0046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14583 -0.0062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6 -0.00486 L 0.57917 -0.0048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0.0037 L 0.4375 -0.0011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84 2.22222E-6 L 0.39167 -0.0048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33 0.01111 L 0.40417 0.0062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18" grpId="1"/>
      <p:bldP spid="19" grpId="0"/>
      <p:bldP spid="19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752600" y="0"/>
            <a:ext cx="7391400" cy="5638800"/>
          </a:xfrm>
          <a:prstGeom prst="roundRect">
            <a:avLst>
              <a:gd name="adj" fmla="val 18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752600" y="0"/>
            <a:ext cx="7391400" cy="5638800"/>
          </a:xfrm>
          <a:prstGeom prst="roundRect">
            <a:avLst>
              <a:gd name="adj" fmla="val 1827"/>
            </a:avLst>
          </a:prstGeom>
          <a:blipFill dpi="0" rotWithShape="1">
            <a:blip r:embed="rId3">
              <a:alphaModFix amt="2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000" y="0"/>
            <a:ext cx="988219" cy="594360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4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</a:t>
            </a:r>
            <a:r>
              <a:rPr lang="en-US" sz="4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ypes</a:t>
            </a:r>
            <a:endParaRPr lang="en-US" sz="4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026" name="Picture 2" descr="C:\Users\Dell\Desktop\imag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77200" y="5638800"/>
            <a:ext cx="1066800" cy="1219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0218" y="274638"/>
            <a:ext cx="6936582" cy="114300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Illustration of do while loop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0218" y="1600201"/>
            <a:ext cx="3126580" cy="4038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 </a:t>
            </a:r>
            <a:r>
              <a:rPr lang="en-IN" dirty="0" smtClean="0"/>
              <a:t>  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 </a:t>
            </a:r>
          </a:p>
          <a:p>
            <a:pPr marL="0" indent="0">
              <a:buNone/>
            </a:pPr>
            <a:r>
              <a:rPr lang="en-IN" dirty="0"/>
              <a:t>{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=1;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do 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{ 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smtClean="0"/>
              <a:t> </a:t>
            </a:r>
            <a:r>
              <a:rPr lang="en-IN" dirty="0" err="1"/>
              <a:t>printf</a:t>
            </a:r>
            <a:r>
              <a:rPr lang="en-IN" dirty="0"/>
              <a:t>( </a:t>
            </a:r>
            <a:r>
              <a:rPr lang="en-IN" dirty="0" smtClean="0"/>
              <a:t>“Keep smiling\n</a:t>
            </a:r>
            <a:r>
              <a:rPr lang="en-IN" dirty="0"/>
              <a:t>"); 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</a:t>
            </a:r>
            <a:r>
              <a:rPr lang="en-IN" dirty="0" err="1" smtClean="0"/>
              <a:t>i</a:t>
            </a:r>
            <a:r>
              <a:rPr lang="en-IN" dirty="0" smtClean="0"/>
              <a:t>++;    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/>
              <a:t>}</a:t>
            </a:r>
            <a:r>
              <a:rPr lang="en-IN" dirty="0" smtClean="0"/>
              <a:t>while(</a:t>
            </a:r>
            <a:r>
              <a:rPr lang="en-IN" dirty="0" err="1" smtClean="0"/>
              <a:t>i</a:t>
            </a:r>
            <a:r>
              <a:rPr lang="en-IN" dirty="0" smtClean="0"/>
              <a:t> </a:t>
            </a:r>
            <a:r>
              <a:rPr lang="en-IN" dirty="0"/>
              <a:t>&lt;= 10) 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return 0; 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798" y="1600200"/>
            <a:ext cx="3810002" cy="39020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/>
              <a:t>#</a:t>
            </a: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   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 </a:t>
            </a:r>
          </a:p>
          <a:p>
            <a:pPr marL="0" indent="0">
              <a:buNone/>
            </a:pPr>
            <a:r>
              <a:rPr lang="en-IN" dirty="0"/>
              <a:t>{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=1;</a:t>
            </a:r>
          </a:p>
          <a:p>
            <a:pPr marL="0" indent="0">
              <a:buNone/>
            </a:pPr>
            <a:r>
              <a:rPr lang="en-IN" dirty="0"/>
              <a:t>    do  </a:t>
            </a:r>
          </a:p>
          <a:p>
            <a:pPr marL="0" indent="0">
              <a:buNone/>
            </a:pPr>
            <a:r>
              <a:rPr lang="en-IN" dirty="0"/>
              <a:t>    { 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printf</a:t>
            </a:r>
            <a:r>
              <a:rPr lang="en-IN" dirty="0"/>
              <a:t>( </a:t>
            </a:r>
            <a:r>
              <a:rPr lang="en-IN" dirty="0" smtClean="0"/>
              <a:t>“%d\n“,</a:t>
            </a:r>
            <a:r>
              <a:rPr lang="en-IN" dirty="0" err="1" smtClean="0"/>
              <a:t>i</a:t>
            </a:r>
            <a:r>
              <a:rPr lang="en-IN" dirty="0" smtClean="0"/>
              <a:t>);    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i</a:t>
            </a:r>
            <a:r>
              <a:rPr lang="en-IN" dirty="0"/>
              <a:t>++;    </a:t>
            </a:r>
          </a:p>
          <a:p>
            <a:pPr marL="0" indent="0">
              <a:buNone/>
            </a:pPr>
            <a:r>
              <a:rPr lang="en-IN" dirty="0"/>
              <a:t>    }while(</a:t>
            </a:r>
            <a:r>
              <a:rPr lang="en-IN" dirty="0" err="1"/>
              <a:t>i</a:t>
            </a:r>
            <a:r>
              <a:rPr lang="en-IN" dirty="0"/>
              <a:t> &lt;= 10) 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    return 0; 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3B0C-E8C7-4B77-B824-428D50A5BDB2}" type="datetime1">
              <a:rPr lang="en-US" smtClean="0">
                <a:solidFill>
                  <a:schemeClr val="tx1"/>
                </a:solidFill>
              </a:rPr>
              <a:pPr/>
              <a:t>12/6/2020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LOOPING STATEMENTS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DF4C-0C8E-4FF6-917C-466E67C1060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8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752600" y="0"/>
            <a:ext cx="7391400" cy="5638800"/>
          </a:xfrm>
          <a:prstGeom prst="roundRect">
            <a:avLst>
              <a:gd name="adj" fmla="val 18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5122" cy="609600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en-US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DOWHILE</a:t>
            </a:r>
            <a:endParaRPr lang="en-US" sz="4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026" name="Picture 2" descr="C:\Users\Dell\Desktop\imag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7200" y="5638800"/>
            <a:ext cx="1066800" cy="1219200"/>
          </a:xfrm>
          <a:prstGeom prst="rect">
            <a:avLst/>
          </a:prstGeom>
          <a:noFill/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3B0C-E8C7-4B77-B824-428D50A5BDB2}" type="datetime1">
              <a:rPr lang="en-US" smtClean="0">
                <a:solidFill>
                  <a:schemeClr val="tx1"/>
                </a:solidFill>
              </a:rPr>
              <a:pPr/>
              <a:t>12/6/2020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DF4C-0C8E-4FF6-917C-466E67C1060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LOOPING STATEMENTS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09800" y="45720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Comparison of the three loops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2057400"/>
            <a:ext cx="73914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1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752600" y="0"/>
            <a:ext cx="7391400" cy="5638800"/>
          </a:xfrm>
          <a:prstGeom prst="roundRect">
            <a:avLst>
              <a:gd name="adj" fmla="val 18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752600" y="0"/>
            <a:ext cx="7391400" cy="5638800"/>
          </a:xfrm>
          <a:prstGeom prst="roundRect">
            <a:avLst>
              <a:gd name="adj" fmla="val 1827"/>
            </a:avLst>
          </a:prstGeom>
          <a:blipFill dpi="0" rotWithShape="1">
            <a:blip r:embed="rId3">
              <a:alphaModFix amt="2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000" y="0"/>
            <a:ext cx="988219" cy="594360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4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LOOPING</a:t>
            </a:r>
            <a:endParaRPr lang="en-US" sz="4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026" name="Picture 2" descr="C:\Users\Dell\Desktop\imag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77200" y="5638800"/>
            <a:ext cx="1066800" cy="1219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Why do we need looping?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0218" y="914400"/>
            <a:ext cx="320278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Without loop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oid main()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rintf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(“Be Happy”);</a:t>
            </a:r>
          </a:p>
          <a:p>
            <a:pPr marL="0" indent="0">
              <a:buNone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(“Be Happy”);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(“Be Happy”);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(“Be Happy”);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rintf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(“Be Happy”);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getch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914400"/>
            <a:ext cx="4038598" cy="4724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With  loop</a:t>
            </a:r>
          </a:p>
          <a:p>
            <a:pPr marL="0" indent="0">
              <a:buNone/>
            </a:pPr>
            <a:r>
              <a:rPr lang="en-US" sz="2000" dirty="0"/>
              <a:t>v</a:t>
            </a:r>
            <a:r>
              <a:rPr lang="en-US" sz="2000" dirty="0" smtClean="0"/>
              <a:t>oid main()</a:t>
            </a:r>
          </a:p>
          <a:p>
            <a:pPr marL="0" indent="0">
              <a:buNone/>
            </a:pPr>
            <a:r>
              <a:rPr lang="en-US" sz="2000" dirty="0" smtClean="0"/>
              <a:t>{</a:t>
            </a:r>
          </a:p>
          <a:p>
            <a:pPr marL="0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f</a:t>
            </a:r>
            <a:r>
              <a:rPr lang="en-US" sz="2000" dirty="0" smtClean="0"/>
              <a:t>or(</a:t>
            </a:r>
            <a:r>
              <a:rPr lang="en-US" sz="2000" dirty="0" err="1" smtClean="0"/>
              <a:t>i</a:t>
            </a:r>
            <a:r>
              <a:rPr lang="en-US" sz="2000" dirty="0" smtClean="0"/>
              <a:t>=1;i&lt;=5;i++)</a:t>
            </a:r>
          </a:p>
          <a:p>
            <a:pPr marL="0" indent="0">
              <a:buNone/>
            </a:pPr>
            <a:r>
              <a:rPr lang="en-US" sz="2000" dirty="0" smtClean="0"/>
              <a:t>    {</a:t>
            </a:r>
          </a:p>
          <a:p>
            <a:pPr marL="0" indent="0">
              <a:buNone/>
            </a:pPr>
            <a:r>
              <a:rPr lang="en-US" sz="2000" dirty="0" smtClean="0"/>
              <a:t>         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(“Be happy”);</a:t>
            </a:r>
          </a:p>
          <a:p>
            <a:pPr marL="0" indent="0">
              <a:buNone/>
            </a:pPr>
            <a:r>
              <a:rPr lang="en-US" sz="2000" dirty="0" smtClean="0"/>
              <a:t>     }</a:t>
            </a:r>
          </a:p>
          <a:p>
            <a:pPr marL="0" indent="0"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getch</a:t>
            </a:r>
            <a:r>
              <a:rPr lang="en-US" sz="2000" dirty="0" smtClean="0"/>
              <a:t>();</a:t>
            </a:r>
          </a:p>
          <a:p>
            <a:pPr marL="0" indent="0">
              <a:buNone/>
            </a:pPr>
            <a:r>
              <a:rPr lang="en-US" sz="2000" dirty="0"/>
              <a:t>}</a:t>
            </a:r>
            <a:endParaRPr lang="en-US" sz="2000" dirty="0" smtClean="0"/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3B0C-E8C7-4B77-B824-428D50A5BDB2}" type="datetime1">
              <a:rPr lang="en-US" smtClean="0">
                <a:solidFill>
                  <a:schemeClr val="tx1"/>
                </a:solidFill>
              </a:rPr>
              <a:pPr/>
              <a:t>12/6/2020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LOOPING STATEMENTS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DF4C-0C8E-4FF6-917C-466E67C1060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1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752600" y="0"/>
            <a:ext cx="7391400" cy="5638800"/>
          </a:xfrm>
          <a:prstGeom prst="roundRect">
            <a:avLst>
              <a:gd name="adj" fmla="val 18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752600" y="0"/>
            <a:ext cx="7391400" cy="5638800"/>
          </a:xfrm>
          <a:prstGeom prst="roundRect">
            <a:avLst>
              <a:gd name="adj" fmla="val 1827"/>
            </a:avLst>
          </a:prstGeom>
          <a:blipFill dpi="0" rotWithShape="1">
            <a:blip r:embed="rId3">
              <a:alphaModFix amt="2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000" y="0"/>
            <a:ext cx="988219" cy="594360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4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LOOPING</a:t>
            </a:r>
            <a:endParaRPr lang="en-US" sz="4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026" name="Picture 2" descr="C:\Users\Dell\Desktop\imag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77200" y="5638800"/>
            <a:ext cx="1066800" cy="1219200"/>
          </a:xfrm>
          <a:prstGeom prst="rect">
            <a:avLst/>
          </a:prstGeom>
          <a:noFill/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3B0C-E8C7-4B77-B824-428D50A5BDB2}" type="datetime1">
              <a:rPr lang="en-US" smtClean="0">
                <a:solidFill>
                  <a:schemeClr val="tx1"/>
                </a:solidFill>
              </a:rPr>
              <a:pPr/>
              <a:t>12/6/2020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DF4C-0C8E-4FF6-917C-466E67C1060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LOOPING STATEMENTS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50219" y="1371600"/>
            <a:ext cx="739378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Looping statements consists of </a:t>
            </a:r>
            <a:r>
              <a:rPr lang="en-US" sz="4000" dirty="0">
                <a:solidFill>
                  <a:srgbClr val="FF0000"/>
                </a:solidFill>
              </a:rPr>
              <a:t>three parts</a:t>
            </a:r>
          </a:p>
          <a:p>
            <a:pPr marL="457200" indent="-457200">
              <a:buAutoNum type="arabicPeriod"/>
            </a:pPr>
            <a:r>
              <a:rPr lang="en-US" sz="4000" dirty="0"/>
              <a:t>Initialization</a:t>
            </a:r>
          </a:p>
          <a:p>
            <a:pPr marL="457200" indent="-457200">
              <a:buAutoNum type="arabicPeriod"/>
            </a:pPr>
            <a:r>
              <a:rPr lang="en-US" sz="4000" dirty="0"/>
              <a:t>Condition</a:t>
            </a:r>
          </a:p>
          <a:p>
            <a:pPr marL="457200" indent="-457200">
              <a:buAutoNum type="arabicPeriod"/>
            </a:pPr>
            <a:r>
              <a:rPr lang="en-US" sz="4000" dirty="0"/>
              <a:t>Increment / Decrement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56507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752600" y="0"/>
            <a:ext cx="7391400" cy="5638800"/>
          </a:xfrm>
          <a:prstGeom prst="roundRect">
            <a:avLst>
              <a:gd name="adj" fmla="val 18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752600" y="0"/>
            <a:ext cx="7391400" cy="5638800"/>
          </a:xfrm>
          <a:prstGeom prst="roundRect">
            <a:avLst>
              <a:gd name="adj" fmla="val 1827"/>
            </a:avLst>
          </a:prstGeom>
          <a:blipFill dpi="0" rotWithShape="1">
            <a:blip r:embed="rId3">
              <a:alphaModFix amt="2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000" y="0"/>
            <a:ext cx="988219" cy="594360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4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LOOPING</a:t>
            </a:r>
            <a:endParaRPr lang="en-US" sz="4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026" name="Picture 2" descr="C:\Users\Dell\Desktop\imag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77200" y="5638800"/>
            <a:ext cx="1066800" cy="1219200"/>
          </a:xfrm>
          <a:prstGeom prst="rect">
            <a:avLst/>
          </a:prstGeom>
          <a:noFill/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3B0C-E8C7-4B77-B824-428D50A5BDB2}" type="datetime1">
              <a:rPr lang="en-US" smtClean="0">
                <a:solidFill>
                  <a:schemeClr val="tx1"/>
                </a:solidFill>
              </a:rPr>
              <a:pPr/>
              <a:t>12/6/2020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DF4C-0C8E-4FF6-917C-466E67C1060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LOOPING STATEMENTS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50219" y="457200"/>
            <a:ext cx="739378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Following 4 steps for looping process</a:t>
            </a:r>
          </a:p>
          <a:p>
            <a:endParaRPr lang="en-US" sz="2800" dirty="0" smtClean="0"/>
          </a:p>
          <a:p>
            <a:pPr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2800" dirty="0" smtClean="0"/>
              <a:t>Setting and </a:t>
            </a:r>
            <a:r>
              <a:rPr lang="en-US" sz="2800" dirty="0" err="1" smtClean="0"/>
              <a:t>intialization</a:t>
            </a:r>
            <a:r>
              <a:rPr lang="en-US" sz="2800" dirty="0" smtClean="0"/>
              <a:t> of counter/loop   </a:t>
            </a:r>
          </a:p>
          <a:p>
            <a:pPr>
              <a:buClr>
                <a:schemeClr val="tx1"/>
              </a:buClr>
            </a:pPr>
            <a:r>
              <a:rPr lang="en-US" sz="2800" dirty="0" smtClean="0"/>
              <a:t>    control Variable</a:t>
            </a:r>
          </a:p>
          <a:p>
            <a:pPr>
              <a:buClr>
                <a:schemeClr val="tx1"/>
              </a:buClr>
            </a:pPr>
            <a:endParaRPr lang="en-US" sz="2800" dirty="0" smtClean="0"/>
          </a:p>
          <a:p>
            <a:pPr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2800" dirty="0" smtClean="0"/>
              <a:t>Execution of statements in the loop</a:t>
            </a:r>
          </a:p>
          <a:p>
            <a:pPr>
              <a:buClr>
                <a:schemeClr val="tx1"/>
              </a:buClr>
            </a:pPr>
            <a:endParaRPr lang="en-US" sz="2800" dirty="0" smtClean="0"/>
          </a:p>
          <a:p>
            <a:pPr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2800" dirty="0" smtClean="0"/>
              <a:t>Test for a specified condition for execution of  </a:t>
            </a:r>
          </a:p>
          <a:p>
            <a:pPr>
              <a:buClr>
                <a:schemeClr val="tx1"/>
              </a:buClr>
            </a:pPr>
            <a:r>
              <a:rPr lang="en-US" sz="2800" dirty="0" smtClean="0"/>
              <a:t>    the loop</a:t>
            </a:r>
          </a:p>
          <a:p>
            <a:pPr>
              <a:buClr>
                <a:schemeClr val="tx1"/>
              </a:buClr>
            </a:pPr>
            <a:endParaRPr lang="en-US" sz="2800" dirty="0" smtClean="0"/>
          </a:p>
          <a:p>
            <a:pPr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2800" dirty="0" smtClean="0"/>
              <a:t>Incrementing the counter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752600" y="0"/>
            <a:ext cx="7391400" cy="5638800"/>
          </a:xfrm>
          <a:prstGeom prst="roundRect">
            <a:avLst>
              <a:gd name="adj" fmla="val 18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000" y="762000"/>
            <a:ext cx="988219" cy="594360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4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TYPES</a:t>
            </a:r>
            <a:endParaRPr lang="en-US" sz="4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026" name="Picture 2" descr="C:\Users\Dell\Desktop\imag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7200" y="5638800"/>
            <a:ext cx="1066800" cy="1219200"/>
          </a:xfrm>
          <a:prstGeom prst="rect">
            <a:avLst/>
          </a:prstGeom>
          <a:noFill/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3B0C-E8C7-4B77-B824-428D50A5BDB2}" type="datetime1">
              <a:rPr lang="en-US" smtClean="0">
                <a:solidFill>
                  <a:schemeClr val="tx1"/>
                </a:solidFill>
              </a:rPr>
              <a:pPr/>
              <a:t>12/6/2020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DF4C-0C8E-4FF6-917C-466E67C1060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LOOPING STATEMENTS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33600" y="609600"/>
            <a:ext cx="662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Depending on the position of the control statement in the loop ,a control structure may be classified either as the entry -controlled loop  or as exit-controlled loop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7" idx="4"/>
            <a:endCxn id="18" idx="0"/>
          </p:cNvCxnSpPr>
          <p:nvPr/>
        </p:nvCxnSpPr>
        <p:spPr>
          <a:xfrm rot="5400000">
            <a:off x="2971800" y="25908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9" idx="0"/>
          </p:cNvCxnSpPr>
          <p:nvPr/>
        </p:nvCxnSpPr>
        <p:spPr>
          <a:xfrm rot="5400000">
            <a:off x="2857500" y="3694906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9" idx="2"/>
          </p:cNvCxnSpPr>
          <p:nvPr/>
        </p:nvCxnSpPr>
        <p:spPr>
          <a:xfrm rot="5400000">
            <a:off x="3009503" y="4609703"/>
            <a:ext cx="22939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17" idx="0"/>
          </p:cNvCxnSpPr>
          <p:nvPr/>
        </p:nvCxnSpPr>
        <p:spPr>
          <a:xfrm rot="5400000">
            <a:off x="2895600" y="1828800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200400" y="1676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3200400" y="3581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057400" y="5181600"/>
            <a:ext cx="2819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Entry-Control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1752600" y="0"/>
            <a:ext cx="7391400" cy="5638800"/>
            <a:chOff x="1752600" y="0"/>
            <a:chExt cx="7391400" cy="5638800"/>
          </a:xfrm>
        </p:grpSpPr>
        <p:sp>
          <p:nvSpPr>
            <p:cNvPr id="8" name="Rounded Rectangle 7"/>
            <p:cNvSpPr/>
            <p:nvPr/>
          </p:nvSpPr>
          <p:spPr>
            <a:xfrm>
              <a:off x="1752600" y="0"/>
              <a:ext cx="7391400" cy="5638800"/>
            </a:xfrm>
            <a:prstGeom prst="roundRect">
              <a:avLst>
                <a:gd name="adj" fmla="val 1827"/>
              </a:avLst>
            </a:prstGeom>
            <a:blipFill dpi="0" rotWithShape="1">
              <a:blip r:embed="rId4">
                <a:alphaModFix amt="22000"/>
              </a:blip>
              <a:srcRect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2895600" y="2057400"/>
              <a:ext cx="457200" cy="381000"/>
            </a:xfrm>
            <a:prstGeom prst="flowChartConnector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Decision 17"/>
            <p:cNvSpPr/>
            <p:nvPr/>
          </p:nvSpPr>
          <p:spPr>
            <a:xfrm>
              <a:off x="2743200" y="2743200"/>
              <a:ext cx="762000" cy="838200"/>
            </a:xfrm>
            <a:prstGeom prst="flowChartDecision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Process 18"/>
            <p:cNvSpPr/>
            <p:nvPr/>
          </p:nvSpPr>
          <p:spPr>
            <a:xfrm>
              <a:off x="2438400" y="3961606"/>
              <a:ext cx="1371600" cy="533400"/>
            </a:xfrm>
            <a:prstGeom prst="flowChartProcess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hape 36"/>
            <p:cNvCxnSpPr>
              <a:stCxn id="18" idx="3"/>
            </p:cNvCxnSpPr>
            <p:nvPr/>
          </p:nvCxnSpPr>
          <p:spPr>
            <a:xfrm>
              <a:off x="3505200" y="3162300"/>
              <a:ext cx="838200" cy="163830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0800000">
              <a:off x="3200400" y="4800600"/>
              <a:ext cx="1143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5400000">
              <a:off x="2971800" y="50292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0800000">
              <a:off x="2057400" y="4724400"/>
              <a:ext cx="10668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 flipH="1" flipV="1">
              <a:off x="799306" y="3467100"/>
              <a:ext cx="2515394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2057400" y="2209800"/>
              <a:ext cx="838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3505200" y="2819400"/>
              <a:ext cx="838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False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895600" y="2895600"/>
              <a:ext cx="533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Test condition</a:t>
              </a:r>
              <a:endParaRPr lang="en-US" sz="1200" b="1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514600" y="3962400"/>
              <a:ext cx="1219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Body of the Loop</a:t>
              </a:r>
              <a:endParaRPr lang="en-US" sz="1400" dirty="0"/>
            </a:p>
          </p:txBody>
        </p:sp>
        <p:sp>
          <p:nvSpPr>
            <p:cNvPr id="36" name="Flowchart: Process 35"/>
            <p:cNvSpPr/>
            <p:nvPr/>
          </p:nvSpPr>
          <p:spPr>
            <a:xfrm>
              <a:off x="6477000" y="2895600"/>
              <a:ext cx="1371600" cy="533400"/>
            </a:xfrm>
            <a:prstGeom prst="flowChartProcess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858000" y="1981200"/>
              <a:ext cx="457200" cy="381000"/>
            </a:xfrm>
            <a:prstGeom prst="flowChartConnector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791200" y="1676400"/>
            <a:ext cx="2971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5" name="Flowchart: Decision 34"/>
          <p:cNvSpPr/>
          <p:nvPr/>
        </p:nvSpPr>
        <p:spPr>
          <a:xfrm>
            <a:off x="6781800" y="3962400"/>
            <a:ext cx="762000" cy="838200"/>
          </a:xfrm>
          <a:prstGeom prst="flowChartDecision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rot="5400000">
            <a:off x="6819900" y="26289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6896894" y="36949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>
            <a:off x="6896100" y="17907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48"/>
          <p:cNvCxnSpPr>
            <a:stCxn id="35" idx="3"/>
          </p:cNvCxnSpPr>
          <p:nvPr/>
        </p:nvCxnSpPr>
        <p:spPr>
          <a:xfrm flipV="1">
            <a:off x="7543800" y="2133600"/>
            <a:ext cx="685800" cy="22479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>
            <a:off x="7315200" y="21336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5" idx="2"/>
          </p:cNvCxnSpPr>
          <p:nvPr/>
        </p:nvCxnSpPr>
        <p:spPr>
          <a:xfrm rot="5400000">
            <a:off x="6972300" y="49911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400800" y="5257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Exit-Control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162800" y="1600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553200" y="29718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Body of the loop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6934200" y="4038600"/>
            <a:ext cx="60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Test condition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7315200" y="4876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543800" y="40386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False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752600" y="0"/>
            <a:ext cx="7391400" cy="5638800"/>
          </a:xfrm>
          <a:prstGeom prst="roundRect">
            <a:avLst>
              <a:gd name="adj" fmla="val 18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752600" y="0"/>
            <a:ext cx="7391400" cy="5638800"/>
          </a:xfrm>
          <a:prstGeom prst="roundRect">
            <a:avLst>
              <a:gd name="adj" fmla="val 1827"/>
            </a:avLst>
          </a:prstGeom>
          <a:blipFill dpi="0" rotWithShape="1">
            <a:blip r:embed="rId3">
              <a:alphaModFix amt="2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000" y="0"/>
            <a:ext cx="988219" cy="594360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4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</a:t>
            </a:r>
            <a:r>
              <a:rPr lang="en-US" sz="4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ypes</a:t>
            </a:r>
            <a:endParaRPr lang="en-US" sz="4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026" name="Picture 2" descr="C:\Users\Dell\Desktop\imag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77200" y="5638800"/>
            <a:ext cx="1066800" cy="1219200"/>
          </a:xfrm>
          <a:prstGeom prst="rect">
            <a:avLst/>
          </a:prstGeom>
          <a:noFill/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3B0C-E8C7-4B77-B824-428D50A5BDB2}" type="datetime1">
              <a:rPr lang="en-US" smtClean="0">
                <a:solidFill>
                  <a:schemeClr val="tx1"/>
                </a:solidFill>
              </a:rPr>
              <a:pPr/>
              <a:t>12/6/2020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DF4C-0C8E-4FF6-917C-466E67C1060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LOOPING STATEMENTS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50219" y="457200"/>
            <a:ext cx="739378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Three types </a:t>
            </a:r>
          </a:p>
          <a:p>
            <a:endParaRPr lang="en-US" sz="2800" dirty="0" smtClean="0"/>
          </a:p>
          <a:p>
            <a:pPr>
              <a:buClr>
                <a:schemeClr val="tx1"/>
              </a:buClr>
            </a:pPr>
            <a:endParaRPr lang="en-US" sz="2800" dirty="0" smtClean="0"/>
          </a:p>
          <a:p>
            <a:pPr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2800" dirty="0">
                <a:solidFill>
                  <a:srgbClr val="002060"/>
                </a:solidFill>
              </a:rPr>
              <a:t>F</a:t>
            </a:r>
            <a:r>
              <a:rPr lang="en-US" sz="2800" dirty="0" smtClean="0">
                <a:solidFill>
                  <a:srgbClr val="002060"/>
                </a:solidFill>
              </a:rPr>
              <a:t>or Loop</a:t>
            </a:r>
            <a:r>
              <a:rPr lang="en-US" sz="2800" dirty="0" smtClean="0"/>
              <a:t>(Entry Controlled Loop)</a:t>
            </a:r>
          </a:p>
          <a:p>
            <a:pPr>
              <a:buClr>
                <a:schemeClr val="tx1"/>
              </a:buClr>
            </a:pPr>
            <a:endParaRPr lang="en-US" sz="2800" dirty="0" smtClean="0"/>
          </a:p>
          <a:p>
            <a:pPr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2800" dirty="0" smtClean="0"/>
              <a:t> </a:t>
            </a:r>
            <a:r>
              <a:rPr lang="en-US" sz="2800" dirty="0">
                <a:solidFill>
                  <a:srgbClr val="002060"/>
                </a:solidFill>
              </a:rPr>
              <a:t>While Loop </a:t>
            </a:r>
            <a:r>
              <a:rPr lang="en-US" sz="2800" dirty="0"/>
              <a:t>(Entry Controlled Loop)</a:t>
            </a:r>
          </a:p>
          <a:p>
            <a:pPr>
              <a:buClr>
                <a:schemeClr val="tx1"/>
              </a:buClr>
            </a:pPr>
            <a:endParaRPr lang="en-US" sz="2800" dirty="0" smtClean="0"/>
          </a:p>
          <a:p>
            <a:pPr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2060"/>
                </a:solidFill>
              </a:rPr>
              <a:t>Do </a:t>
            </a:r>
            <a:r>
              <a:rPr lang="en-US" sz="2800" dirty="0">
                <a:solidFill>
                  <a:srgbClr val="002060"/>
                </a:solidFill>
              </a:rPr>
              <a:t>while </a:t>
            </a:r>
            <a:r>
              <a:rPr lang="en-US" sz="2800" dirty="0"/>
              <a:t>(</a:t>
            </a:r>
            <a:r>
              <a:rPr lang="en-US" sz="2800" dirty="0" smtClean="0"/>
              <a:t>Exit </a:t>
            </a:r>
            <a:r>
              <a:rPr lang="en-US" sz="2800" dirty="0"/>
              <a:t>Controlled Loop)</a:t>
            </a:r>
          </a:p>
          <a:p>
            <a:pPr>
              <a:buClr>
                <a:schemeClr val="tx1"/>
              </a:buClr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855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752600" y="0"/>
            <a:ext cx="7391400" cy="5638800"/>
          </a:xfrm>
          <a:prstGeom prst="roundRect">
            <a:avLst>
              <a:gd name="adj" fmla="val 18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752600" y="0"/>
            <a:ext cx="7391400" cy="5638800"/>
          </a:xfrm>
          <a:prstGeom prst="roundRect">
            <a:avLst>
              <a:gd name="adj" fmla="val 1827"/>
            </a:avLst>
          </a:prstGeom>
          <a:blipFill dpi="0" rotWithShape="1">
            <a:blip r:embed="rId3">
              <a:alphaModFix amt="2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000" y="0"/>
            <a:ext cx="988219" cy="594360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4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</a:t>
            </a:r>
            <a:r>
              <a:rPr lang="en-US" sz="4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ypes</a:t>
            </a:r>
            <a:endParaRPr lang="en-US" sz="4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026" name="Picture 2" descr="C:\Users\Dell\Desktop\imag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77200" y="5638800"/>
            <a:ext cx="1066800" cy="1219200"/>
          </a:xfrm>
          <a:prstGeom prst="rect">
            <a:avLst/>
          </a:prstGeom>
          <a:noFill/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3B0C-E8C7-4B77-B824-428D50A5BDB2}" type="datetime1">
              <a:rPr lang="en-US" smtClean="0">
                <a:solidFill>
                  <a:schemeClr val="tx1"/>
                </a:solidFill>
              </a:rPr>
              <a:pPr/>
              <a:t>12/6/2020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DF4C-0C8E-4FF6-917C-466E67C1060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LOOPING STATEMENTS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26406" y="124945"/>
            <a:ext cx="73937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Flow of Execution </a:t>
            </a:r>
          </a:p>
          <a:p>
            <a:endParaRPr lang="en-US" sz="2800" dirty="0" smtClean="0"/>
          </a:p>
          <a:p>
            <a:pPr>
              <a:buClr>
                <a:schemeClr val="tx1"/>
              </a:buClr>
            </a:pPr>
            <a:endParaRPr lang="en-US" sz="2800" dirty="0" smtClean="0"/>
          </a:p>
          <a:p>
            <a:pPr>
              <a:buClr>
                <a:schemeClr val="tx1"/>
              </a:buClr>
            </a:pPr>
            <a:endParaRPr lang="en-US" sz="2800" dirty="0"/>
          </a:p>
        </p:txBody>
      </p:sp>
      <p:pic>
        <p:nvPicPr>
          <p:cNvPr id="15" name="Content Placeholder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218" y="1094441"/>
            <a:ext cx="7393781" cy="44078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</p:pic>
    </p:spTree>
    <p:extLst>
      <p:ext uri="{BB962C8B-B14F-4D97-AF65-F5344CB8AC3E}">
        <p14:creationId xmlns:p14="http://schemas.microsoft.com/office/powerpoint/2010/main" val="57935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752600" y="0"/>
            <a:ext cx="7391400" cy="5638800"/>
          </a:xfrm>
          <a:prstGeom prst="roundRect">
            <a:avLst>
              <a:gd name="adj" fmla="val 18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752600" y="0"/>
            <a:ext cx="7391400" cy="5638800"/>
          </a:xfrm>
          <a:prstGeom prst="roundRect">
            <a:avLst>
              <a:gd name="adj" fmla="val 1827"/>
            </a:avLst>
          </a:prstGeom>
          <a:blipFill dpi="0" rotWithShape="1">
            <a:blip r:embed="rId3">
              <a:alphaModFix amt="2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000" y="0"/>
            <a:ext cx="988219" cy="594360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4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</a:t>
            </a:r>
            <a:r>
              <a:rPr lang="en-US" sz="4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ypes</a:t>
            </a:r>
            <a:endParaRPr lang="en-US" sz="4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026" name="Picture 2" descr="C:\Users\Dell\Desktop\imag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77200" y="5638800"/>
            <a:ext cx="1066800" cy="1219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995"/>
            <a:ext cx="6781800" cy="53260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For Loop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0218" y="1022351"/>
            <a:ext cx="2574131" cy="46164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for(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=1;i&lt;5;i</a:t>
            </a:r>
            <a:r>
              <a:rPr lang="en-US" dirty="0">
                <a:solidFill>
                  <a:srgbClr val="FF0000"/>
                </a:solidFill>
              </a:rPr>
              <a:t>++)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{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dirty="0" err="1" smtClean="0">
                <a:solidFill>
                  <a:srgbClr val="FF0000"/>
                </a:solidFill>
              </a:rPr>
              <a:t>printf</a:t>
            </a:r>
            <a:r>
              <a:rPr lang="en-US" dirty="0">
                <a:solidFill>
                  <a:srgbClr val="FF0000"/>
                </a:solidFill>
              </a:rPr>
              <a:t>(“%d”,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}</a:t>
            </a:r>
            <a:endParaRPr lang="en-US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4324349" y="1143000"/>
            <a:ext cx="4895851" cy="4114800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3B0C-E8C7-4B77-B824-428D50A5BDB2}" type="datetime1">
              <a:rPr lang="en-US" smtClean="0">
                <a:solidFill>
                  <a:schemeClr val="tx1"/>
                </a:solidFill>
              </a:rPr>
              <a:pPr/>
              <a:t>12/6/2020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LOOPING STATEMENTS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DF4C-0C8E-4FF6-917C-466E67C1060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4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752600" y="0"/>
            <a:ext cx="7391400" cy="5638800"/>
          </a:xfrm>
          <a:prstGeom prst="roundRect">
            <a:avLst>
              <a:gd name="adj" fmla="val 18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752600" y="0"/>
            <a:ext cx="7391400" cy="5638800"/>
          </a:xfrm>
          <a:prstGeom prst="roundRect">
            <a:avLst>
              <a:gd name="adj" fmla="val 1827"/>
            </a:avLst>
          </a:prstGeom>
          <a:blipFill dpi="0" rotWithShape="1">
            <a:blip r:embed="rId3">
              <a:alphaModFix amt="2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0"/>
            <a:ext cx="1061316" cy="594360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FOR</a:t>
            </a:r>
            <a:endParaRPr lang="en-US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026" name="Picture 2" descr="C:\Users\Dell\Desktop\imag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77200" y="5638800"/>
            <a:ext cx="1066800" cy="1219200"/>
          </a:xfrm>
          <a:prstGeom prst="rect">
            <a:avLst/>
          </a:prstGeom>
          <a:noFill/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3B0C-E8C7-4B77-B824-428D50A5BDB2}" type="datetime1">
              <a:rPr lang="en-US" smtClean="0">
                <a:solidFill>
                  <a:schemeClr val="tx1"/>
                </a:solidFill>
              </a:rPr>
              <a:pPr/>
              <a:t>12/6/2020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DF4C-0C8E-4FF6-917C-466E67C1060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LOOPING STATEMENTS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09800" y="4572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The For loop  is an entry-controlled loop statement.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81186" y="918865"/>
            <a:ext cx="330041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b="1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for(</a:t>
            </a:r>
            <a:r>
              <a:rPr lang="en-US" sz="2400" dirty="0" err="1" smtClean="0">
                <a:solidFill>
                  <a:srgbClr val="FF0000"/>
                </a:solidFill>
              </a:rPr>
              <a:t>initialization;test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condition;incre</a:t>
            </a:r>
            <a:r>
              <a:rPr lang="en-US" sz="2400" dirty="0" smtClean="0">
                <a:solidFill>
                  <a:srgbClr val="FF0000"/>
                </a:solidFill>
              </a:rPr>
              <a:t>/</a:t>
            </a:r>
            <a:r>
              <a:rPr lang="en-US" sz="2400" dirty="0" err="1" smtClean="0">
                <a:solidFill>
                  <a:srgbClr val="FF0000"/>
                </a:solidFill>
              </a:rPr>
              <a:t>decre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Body of the loop;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}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15000" y="2286000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for(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=0;i&lt;5;i++)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printf</a:t>
            </a:r>
            <a:r>
              <a:rPr lang="en-US" dirty="0" smtClean="0">
                <a:solidFill>
                  <a:srgbClr val="FF0000"/>
                </a:solidFill>
              </a:rPr>
              <a:t>(“%</a:t>
            </a:r>
            <a:r>
              <a:rPr lang="en-US" dirty="0" err="1" smtClean="0">
                <a:solidFill>
                  <a:srgbClr val="FF0000"/>
                </a:solidFill>
              </a:rPr>
              <a:t>d”,i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}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48600" y="2895600"/>
            <a:ext cx="129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rgbClr val="FF0000"/>
                </a:solidFill>
              </a:rPr>
              <a:t>i</a:t>
            </a:r>
            <a:r>
              <a:rPr lang="en-US" sz="1200" dirty="0" smtClean="0">
                <a:solidFill>
                  <a:srgbClr val="FF0000"/>
                </a:solidFill>
              </a:rPr>
              <a:t>=0;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0&lt;5-&gt;true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Print 0</a:t>
            </a:r>
          </a:p>
          <a:p>
            <a:r>
              <a:rPr lang="en-US" sz="1200" dirty="0" err="1" smtClean="0">
                <a:solidFill>
                  <a:srgbClr val="FF0000"/>
                </a:solidFill>
              </a:rPr>
              <a:t>i</a:t>
            </a:r>
            <a:r>
              <a:rPr lang="en-US" sz="1200" dirty="0" smtClean="0">
                <a:solidFill>
                  <a:srgbClr val="FF0000"/>
                </a:solidFill>
              </a:rPr>
              <a:t>=i+1 (0r) </a:t>
            </a:r>
            <a:r>
              <a:rPr lang="en-US" sz="1200" dirty="0" err="1" smtClean="0">
                <a:solidFill>
                  <a:srgbClr val="FF0000"/>
                </a:solidFill>
              </a:rPr>
              <a:t>i</a:t>
            </a:r>
            <a:r>
              <a:rPr lang="en-US" sz="1200" dirty="0" smtClean="0">
                <a:solidFill>
                  <a:srgbClr val="FF0000"/>
                </a:solidFill>
              </a:rPr>
              <a:t>=1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67600" y="2286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=0,1,2,3,4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05000" y="4191000"/>
            <a:ext cx="129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rgbClr val="FF0000"/>
                </a:solidFill>
              </a:rPr>
              <a:t>i</a:t>
            </a:r>
            <a:r>
              <a:rPr lang="en-US" sz="1200" dirty="0" smtClean="0">
                <a:solidFill>
                  <a:srgbClr val="FF0000"/>
                </a:solidFill>
              </a:rPr>
              <a:t>=1;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1&lt;5 -&gt;true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Print 1</a:t>
            </a:r>
          </a:p>
          <a:p>
            <a:r>
              <a:rPr lang="en-US" sz="1200" dirty="0" err="1" smtClean="0">
                <a:solidFill>
                  <a:srgbClr val="FF0000"/>
                </a:solidFill>
              </a:rPr>
              <a:t>i</a:t>
            </a:r>
            <a:r>
              <a:rPr lang="en-US" sz="1200" dirty="0" smtClean="0">
                <a:solidFill>
                  <a:srgbClr val="FF0000"/>
                </a:solidFill>
              </a:rPr>
              <a:t>=i+1 (0r) </a:t>
            </a:r>
            <a:r>
              <a:rPr lang="en-US" sz="1200" dirty="0" err="1" smtClean="0">
                <a:solidFill>
                  <a:srgbClr val="FF0000"/>
                </a:solidFill>
              </a:rPr>
              <a:t>i</a:t>
            </a:r>
            <a:r>
              <a:rPr lang="en-US" sz="1200" dirty="0" smtClean="0">
                <a:solidFill>
                  <a:srgbClr val="FF0000"/>
                </a:solidFill>
              </a:rPr>
              <a:t>=2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33800" y="4191000"/>
            <a:ext cx="129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rgbClr val="FF0000"/>
                </a:solidFill>
              </a:rPr>
              <a:t>i</a:t>
            </a:r>
            <a:r>
              <a:rPr lang="en-US" sz="1200" dirty="0" smtClean="0">
                <a:solidFill>
                  <a:srgbClr val="FF0000"/>
                </a:solidFill>
              </a:rPr>
              <a:t>=2;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2&lt;5 -&gt;true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Print 2</a:t>
            </a:r>
          </a:p>
          <a:p>
            <a:r>
              <a:rPr lang="en-US" sz="1200" dirty="0" err="1" smtClean="0">
                <a:solidFill>
                  <a:srgbClr val="FF0000"/>
                </a:solidFill>
              </a:rPr>
              <a:t>i</a:t>
            </a:r>
            <a:r>
              <a:rPr lang="en-US" sz="1200" dirty="0" smtClean="0">
                <a:solidFill>
                  <a:srgbClr val="FF0000"/>
                </a:solidFill>
              </a:rPr>
              <a:t>=i+1 (0r) </a:t>
            </a:r>
            <a:r>
              <a:rPr lang="en-US" sz="1200" dirty="0" err="1" smtClean="0">
                <a:solidFill>
                  <a:srgbClr val="FF0000"/>
                </a:solidFill>
              </a:rPr>
              <a:t>i</a:t>
            </a:r>
            <a:r>
              <a:rPr lang="en-US" sz="1200" dirty="0" smtClean="0">
                <a:solidFill>
                  <a:srgbClr val="FF0000"/>
                </a:solidFill>
              </a:rPr>
              <a:t>=3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57800" y="4191000"/>
            <a:ext cx="129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rgbClr val="FF0000"/>
                </a:solidFill>
              </a:rPr>
              <a:t>i</a:t>
            </a:r>
            <a:r>
              <a:rPr lang="en-US" sz="1200" dirty="0" smtClean="0">
                <a:solidFill>
                  <a:srgbClr val="FF0000"/>
                </a:solidFill>
              </a:rPr>
              <a:t>=3;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3&lt;5-&gt;true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Print 3</a:t>
            </a:r>
          </a:p>
          <a:p>
            <a:r>
              <a:rPr lang="en-US" sz="1200" dirty="0" err="1" smtClean="0">
                <a:solidFill>
                  <a:srgbClr val="FF0000"/>
                </a:solidFill>
              </a:rPr>
              <a:t>i</a:t>
            </a:r>
            <a:r>
              <a:rPr lang="en-US" sz="1200" dirty="0" smtClean="0">
                <a:solidFill>
                  <a:srgbClr val="FF0000"/>
                </a:solidFill>
              </a:rPr>
              <a:t>=i+1 (0r) </a:t>
            </a:r>
            <a:r>
              <a:rPr lang="en-US" sz="1200" dirty="0" err="1" smtClean="0">
                <a:solidFill>
                  <a:srgbClr val="FF0000"/>
                </a:solidFill>
              </a:rPr>
              <a:t>i</a:t>
            </a:r>
            <a:r>
              <a:rPr lang="en-US" sz="1200" dirty="0" smtClean="0">
                <a:solidFill>
                  <a:srgbClr val="FF0000"/>
                </a:solidFill>
              </a:rPr>
              <a:t>=4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67600" y="4343401"/>
            <a:ext cx="106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rgbClr val="FF0000"/>
                </a:solidFill>
              </a:rPr>
              <a:t>i</a:t>
            </a:r>
            <a:r>
              <a:rPr lang="en-US" sz="1200" dirty="0" smtClean="0">
                <a:solidFill>
                  <a:srgbClr val="FF0000"/>
                </a:solidFill>
              </a:rPr>
              <a:t>=4;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4&lt;5-&gt;true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Print 4</a:t>
            </a:r>
          </a:p>
          <a:p>
            <a:r>
              <a:rPr lang="en-US" sz="1200" dirty="0" err="1" smtClean="0">
                <a:solidFill>
                  <a:srgbClr val="FF0000"/>
                </a:solidFill>
              </a:rPr>
              <a:t>i</a:t>
            </a:r>
            <a:r>
              <a:rPr lang="en-US" sz="1200" dirty="0" smtClean="0">
                <a:solidFill>
                  <a:srgbClr val="FF0000"/>
                </a:solidFill>
              </a:rPr>
              <a:t>=i+1 (0r) </a:t>
            </a:r>
            <a:r>
              <a:rPr lang="en-US" sz="1200" dirty="0" err="1" smtClean="0">
                <a:solidFill>
                  <a:srgbClr val="FF0000"/>
                </a:solidFill>
              </a:rPr>
              <a:t>i</a:t>
            </a:r>
            <a:r>
              <a:rPr lang="en-US" sz="1200" dirty="0" smtClean="0">
                <a:solidFill>
                  <a:srgbClr val="FF0000"/>
                </a:solidFill>
              </a:rPr>
              <a:t>=5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 -0.00463 L 0.3 -0.0046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14583 -0.0062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6 -0.00486 L 0.57917 -0.0048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0.42916 -0.0048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84 2.22222E-6 L 0.39167 -0.0048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33 0.01111 L 0.40417 0.0062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18" grpId="1"/>
      <p:bldP spid="19" grpId="0"/>
      <p:bldP spid="19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</TotalTime>
  <Words>864</Words>
  <Application>Microsoft Office PowerPoint</Application>
  <PresentationFormat>On-screen Show (4:3)</PresentationFormat>
  <Paragraphs>340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Theme</vt:lpstr>
      <vt:lpstr>PowerPoint Presentation</vt:lpstr>
      <vt:lpstr>Why do we need looping?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 Loop</vt:lpstr>
      <vt:lpstr>PowerPoint Presentation</vt:lpstr>
      <vt:lpstr>Illustration of for loop</vt:lpstr>
      <vt:lpstr>PowerPoint Presentation</vt:lpstr>
      <vt:lpstr>Illustration of while loop</vt:lpstr>
      <vt:lpstr>PowerPoint Presentation</vt:lpstr>
      <vt:lpstr>Illustration of do while loop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Microsoft account</cp:lastModifiedBy>
  <cp:revision>90</cp:revision>
  <dcterms:created xsi:type="dcterms:W3CDTF">2020-08-26T04:20:13Z</dcterms:created>
  <dcterms:modified xsi:type="dcterms:W3CDTF">2020-12-06T17:39:19Z</dcterms:modified>
</cp:coreProperties>
</file>