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036" r:id="rId1"/>
  </p:sldMasterIdLst>
  <p:notesMasterIdLst>
    <p:notesMasterId r:id="rId72"/>
  </p:notesMasterIdLst>
  <p:sldIdLst>
    <p:sldId id="341" r:id="rId2"/>
    <p:sldId id="257" r:id="rId3"/>
    <p:sldId id="338" r:id="rId4"/>
    <p:sldId id="261" r:id="rId5"/>
    <p:sldId id="424" r:id="rId6"/>
    <p:sldId id="425" r:id="rId7"/>
    <p:sldId id="428" r:id="rId8"/>
    <p:sldId id="343" r:id="rId9"/>
    <p:sldId id="429" r:id="rId10"/>
    <p:sldId id="433" r:id="rId11"/>
    <p:sldId id="430" r:id="rId12"/>
    <p:sldId id="431" r:id="rId13"/>
    <p:sldId id="432" r:id="rId14"/>
    <p:sldId id="434" r:id="rId15"/>
    <p:sldId id="435" r:id="rId16"/>
    <p:sldId id="436" r:id="rId17"/>
    <p:sldId id="437" r:id="rId18"/>
    <p:sldId id="438" r:id="rId19"/>
    <p:sldId id="440" r:id="rId20"/>
    <p:sldId id="441" r:id="rId21"/>
    <p:sldId id="442" r:id="rId22"/>
    <p:sldId id="443" r:id="rId23"/>
    <p:sldId id="445" r:id="rId24"/>
    <p:sldId id="467" r:id="rId25"/>
    <p:sldId id="468" r:id="rId26"/>
    <p:sldId id="439" r:id="rId27"/>
    <p:sldId id="447" r:id="rId28"/>
    <p:sldId id="449" r:id="rId29"/>
    <p:sldId id="475" r:id="rId30"/>
    <p:sldId id="476" r:id="rId31"/>
    <p:sldId id="477" r:id="rId32"/>
    <p:sldId id="450" r:id="rId33"/>
    <p:sldId id="451" r:id="rId34"/>
    <p:sldId id="452" r:id="rId35"/>
    <p:sldId id="453" r:id="rId36"/>
    <p:sldId id="454" r:id="rId37"/>
    <p:sldId id="455" r:id="rId38"/>
    <p:sldId id="456" r:id="rId39"/>
    <p:sldId id="457" r:id="rId40"/>
    <p:sldId id="469" r:id="rId41"/>
    <p:sldId id="470" r:id="rId42"/>
    <p:sldId id="471" r:id="rId43"/>
    <p:sldId id="472" r:id="rId44"/>
    <p:sldId id="481" r:id="rId45"/>
    <p:sldId id="482" r:id="rId46"/>
    <p:sldId id="483" r:id="rId47"/>
    <p:sldId id="484" r:id="rId48"/>
    <p:sldId id="485" r:id="rId49"/>
    <p:sldId id="458" r:id="rId50"/>
    <p:sldId id="478" r:id="rId51"/>
    <p:sldId id="480" r:id="rId52"/>
    <p:sldId id="479" r:id="rId53"/>
    <p:sldId id="460" r:id="rId54"/>
    <p:sldId id="461" r:id="rId55"/>
    <p:sldId id="488" r:id="rId56"/>
    <p:sldId id="489" r:id="rId57"/>
    <p:sldId id="462" r:id="rId58"/>
    <p:sldId id="490" r:id="rId59"/>
    <p:sldId id="463" r:id="rId60"/>
    <p:sldId id="486" r:id="rId61"/>
    <p:sldId id="464" r:id="rId62"/>
    <p:sldId id="487" r:id="rId63"/>
    <p:sldId id="491" r:id="rId64"/>
    <p:sldId id="501" r:id="rId65"/>
    <p:sldId id="495" r:id="rId66"/>
    <p:sldId id="496" r:id="rId67"/>
    <p:sldId id="502" r:id="rId68"/>
    <p:sldId id="500" r:id="rId69"/>
    <p:sldId id="506" r:id="rId70"/>
    <p:sldId id="507"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66"/>
    <a:srgbClr val="A4123F"/>
    <a:srgbClr val="CC660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870" autoAdjust="0"/>
    <p:restoredTop sz="0" autoAdjust="0"/>
  </p:normalViewPr>
  <p:slideViewPr>
    <p:cSldViewPr snapToGrid="0">
      <p:cViewPr>
        <p:scale>
          <a:sx n="87" d="100"/>
          <a:sy n="87" d="100"/>
        </p:scale>
        <p:origin x="-115" y="-3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31DC-1988-4A6F-965D-6FDF4474DAD7}" type="datetimeFigureOut">
              <a:rPr lang="en-US" smtClean="0"/>
              <a:pPr/>
              <a:t>6/26/2021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0AA6-5214-405E-83F5-7A6D19047315}" type="slidenum">
              <a:rPr lang="en-US" smtClean="0"/>
              <a:pPr/>
              <a:t>‹#›</a:t>
            </a:fld>
            <a:endParaRPr lang="en-US"/>
          </a:p>
        </p:txBody>
      </p:sp>
    </p:spTree>
    <p:extLst>
      <p:ext uri="{BB962C8B-B14F-4D97-AF65-F5344CB8AC3E}">
        <p14:creationId xmlns:p14="http://schemas.microsoft.com/office/powerpoint/2010/main" val="2662048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JHKJLSDHFILPS[ROWEIT[N0EARIT9 8AER098E5R09 N79N0E57T09E</a:t>
            </a:r>
          </a:p>
        </p:txBody>
      </p:sp>
      <p:sp>
        <p:nvSpPr>
          <p:cNvPr id="4" name="Slide Number Placeholder 3"/>
          <p:cNvSpPr>
            <a:spLocks noGrp="1"/>
          </p:cNvSpPr>
          <p:nvPr>
            <p:ph type="sldNum" sz="quarter" idx="5"/>
          </p:nvPr>
        </p:nvSpPr>
        <p:spPr/>
        <p:txBody>
          <a:bodyPr/>
          <a:lstStyle/>
          <a:p>
            <a:fld id="{6FA2A081-79A6-4A7F-A569-FDF491471208}" type="slidenum">
              <a:rPr lang="en-IN" smtClean="0"/>
              <a:t>2</a:t>
            </a:fld>
            <a:endParaRPr lang="en-IN"/>
          </a:p>
        </p:txBody>
      </p:sp>
    </p:spTree>
    <p:extLst>
      <p:ext uri="{BB962C8B-B14F-4D97-AF65-F5344CB8AC3E}">
        <p14:creationId xmlns:p14="http://schemas.microsoft.com/office/powerpoint/2010/main" val="3815110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8D9AAC8-2ACF-4376-B104-F39748CD8102}" type="datetime1">
              <a:rPr lang="en-US" smtClean="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9230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910B058-A661-46AF-B96E-A7AAD9B3081A}" type="datetime1">
              <a:rPr lang="en-US" smtClean="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000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0C4CA55-913E-49FB-B00F-68D85C3422AD}" type="datetime1">
              <a:rPr lang="en-US" smtClean="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168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E1D886-54B1-4AF9-9335-9E19B443570E}" type="datetime1">
              <a:rPr lang="en-US" smtClean="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pic>
        <p:nvPicPr>
          <p:cNvPr id="7" name="Picture 2">
            <a:extLst>
              <a:ext uri="{FF2B5EF4-FFF2-40B4-BE49-F238E27FC236}">
                <a16:creationId xmlns:a16="http://schemas.microsoft.com/office/drawing/2014/main" xmlns="" id="{C3A500CA-9607-49D4-B70C-48811D414B13}"/>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3052" r="43038" b="59360"/>
          <a:stretch/>
        </p:blipFill>
        <p:spPr bwMode="auto">
          <a:xfrm>
            <a:off x="757009" y="738685"/>
            <a:ext cx="1140809" cy="1073641"/>
          </a:xfrm>
          <a:prstGeom prst="rect">
            <a:avLst/>
          </a:prstGeom>
          <a:ln>
            <a:noFill/>
          </a:ln>
        </p:spPr>
      </p:pic>
    </p:spTree>
    <p:extLst>
      <p:ext uri="{BB962C8B-B14F-4D97-AF65-F5344CB8AC3E}">
        <p14:creationId xmlns:p14="http://schemas.microsoft.com/office/powerpoint/2010/main" val="385115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19ACD8-3E23-45E2-82C0-8CCBEF9391AC}" type="datetime1">
              <a:rPr lang="en-US" smtClean="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pic>
        <p:nvPicPr>
          <p:cNvPr id="7" name="Picture 2">
            <a:extLst>
              <a:ext uri="{FF2B5EF4-FFF2-40B4-BE49-F238E27FC236}">
                <a16:creationId xmlns:a16="http://schemas.microsoft.com/office/drawing/2014/main" xmlns="" id="{B0D969E3-D2A3-414E-AFEE-994C5B852E3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3052" r="43038" b="59360"/>
          <a:stretch/>
        </p:blipFill>
        <p:spPr bwMode="auto">
          <a:xfrm>
            <a:off x="10736125" y="2825769"/>
            <a:ext cx="1140809" cy="1073641"/>
          </a:xfrm>
          <a:prstGeom prst="rect">
            <a:avLst/>
          </a:prstGeom>
          <a:ln>
            <a:noFill/>
          </a:ln>
        </p:spPr>
      </p:pic>
    </p:spTree>
    <p:extLst>
      <p:ext uri="{BB962C8B-B14F-4D97-AF65-F5344CB8AC3E}">
        <p14:creationId xmlns:p14="http://schemas.microsoft.com/office/powerpoint/2010/main" val="204850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0BF8079-1B84-47BD-B99B-4076BFEBF6DA}" type="datetime1">
              <a:rPr lang="en-US" smtClean="0"/>
              <a:pPr/>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2177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6BDD09-6792-42E2-800F-C258CFF8BEC2}" type="datetime1">
              <a:rPr lang="en-US" smtClean="0"/>
              <a:pPr/>
              <a:t>6/26/2021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8657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C29142C-6CA4-4E94-B446-E3C5F9DAF05A}" type="datetime1">
              <a:rPr lang="en-US" smtClean="0"/>
              <a:pPr/>
              <a:t>6/26/2021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416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654B7-80CD-4DB9-956A-E8547542DA32}" type="datetime1">
              <a:rPr lang="en-US" smtClean="0"/>
              <a:pPr/>
              <a:t>6/26/2021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465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A87003-BF1D-4484-9E94-951DCE108ACD}" type="datetime1">
              <a:rPr lang="en-US" smtClean="0"/>
              <a:pPr/>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115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8EE7E-9DAE-496D-B9AF-796063142374}" type="datetime1">
              <a:rPr lang="en-US" smtClean="0"/>
              <a:pPr/>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538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38AA9-97AB-4270-ADE5-7C71CC26868F}" type="datetime1">
              <a:rPr lang="en-US" smtClean="0"/>
              <a:pPr/>
              <a:t>6/26/2021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5362905"/>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cientecheasy.com/2020/07/inheritance-in-java.html/"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scientecheasy.com/2020/07/super-keyword-in-java.html/"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java.sun.com/products/jdk/1.1/api/java.lang.StringBuffer.html" TargetMode="External"/><Relationship Id="rId2" Type="http://schemas.openxmlformats.org/officeDocument/2006/relationships/hyperlink" Target="http://java.sun.com/products/jdk/1.1/api/java.lang.String.html"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83FCDD6-6207-4F50-BD1D-336AC7747763}"/>
              </a:ext>
            </a:extLst>
          </p:cNvPr>
          <p:cNvSpPr txBox="1"/>
          <p:nvPr/>
        </p:nvSpPr>
        <p:spPr>
          <a:xfrm>
            <a:off x="1186911" y="3112267"/>
            <a:ext cx="10906352" cy="1569660"/>
          </a:xfrm>
          <a:prstGeom prst="rect">
            <a:avLst/>
          </a:prstGeom>
          <a:noFill/>
        </p:spPr>
        <p:txBody>
          <a:bodyPr wrap="square">
            <a:spAutoFit/>
          </a:bodyPr>
          <a:lstStyle/>
          <a:p>
            <a:r>
              <a:rPr lang="en-IN" sz="3200" dirty="0">
                <a:solidFill>
                  <a:schemeClr val="accent2">
                    <a:lumMod val="60000"/>
                    <a:lumOff val="40000"/>
                  </a:schemeClr>
                </a:solidFill>
              </a:rPr>
              <a:t>SUBJECT NAME: Programming in Java</a:t>
            </a:r>
            <a:br>
              <a:rPr lang="en-IN" sz="3200" dirty="0">
                <a:solidFill>
                  <a:schemeClr val="accent2">
                    <a:lumMod val="60000"/>
                    <a:lumOff val="40000"/>
                  </a:schemeClr>
                </a:solidFill>
              </a:rPr>
            </a:br>
            <a:r>
              <a:rPr lang="en-IN" sz="3200" dirty="0">
                <a:solidFill>
                  <a:schemeClr val="accent2">
                    <a:lumMod val="60000"/>
                    <a:lumOff val="40000"/>
                  </a:schemeClr>
                </a:solidFill>
              </a:rPr>
              <a:t>SUBJECT CODE: SITA1301</a:t>
            </a:r>
            <a:br>
              <a:rPr lang="en-IN" sz="3200" dirty="0">
                <a:solidFill>
                  <a:schemeClr val="accent2">
                    <a:lumMod val="60000"/>
                    <a:lumOff val="40000"/>
                  </a:schemeClr>
                </a:solidFill>
              </a:rPr>
            </a:br>
            <a:r>
              <a:rPr lang="en-US" sz="3200" b="1" dirty="0">
                <a:solidFill>
                  <a:srgbClr val="002060"/>
                </a:solidFill>
              </a:rPr>
              <a:t>						</a:t>
            </a:r>
            <a:r>
              <a:rPr lang="en-US" sz="3200" b="1">
                <a:solidFill>
                  <a:srgbClr val="002060"/>
                </a:solidFill>
              </a:rPr>
              <a:t>	</a:t>
            </a:r>
            <a:endParaRPr lang="en-US" sz="3200" dirty="0">
              <a:solidFill>
                <a:srgbClr val="002060"/>
              </a:solidFill>
            </a:endParaRPr>
          </a:p>
        </p:txBody>
      </p:sp>
      <p:pic>
        <p:nvPicPr>
          <p:cNvPr id="4" name="Picture 2">
            <a:extLst>
              <a:ext uri="{FF2B5EF4-FFF2-40B4-BE49-F238E27FC236}">
                <a16:creationId xmlns:a16="http://schemas.microsoft.com/office/drawing/2014/main" xmlns="" id="{B157B3F3-654B-4477-BC1B-397C9C072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31" y="45041"/>
            <a:ext cx="12088969" cy="23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xmlns="" id="{B157B3F3-654B-4477-BC1B-397C9C072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 y="135193"/>
            <a:ext cx="12088969" cy="23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535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9B965-5D36-4F58-80FE-99BE9699752E}"/>
              </a:ext>
            </a:extLst>
          </p:cNvPr>
          <p:cNvSpPr>
            <a:spLocks noGrp="1"/>
          </p:cNvSpPr>
          <p:nvPr>
            <p:ph type="title"/>
          </p:nvPr>
        </p:nvSpPr>
        <p:spPr/>
        <p:txBody>
          <a:bodyPr/>
          <a:lstStyle/>
          <a:p>
            <a:r>
              <a:rPr lang="en-IN" dirty="0"/>
              <a:t> </a:t>
            </a:r>
            <a:r>
              <a:rPr lang="en-IN" dirty="0" smtClean="0"/>
              <a:t>                     </a:t>
            </a:r>
            <a:r>
              <a:rPr lang="en-US" b="1" dirty="0" smtClean="0">
                <a:solidFill>
                  <a:srgbClr val="FF0000"/>
                </a:solidFill>
              </a:rPr>
              <a:t>METHODS </a:t>
            </a:r>
            <a:r>
              <a:rPr lang="en-US" b="1" dirty="0">
                <a:solidFill>
                  <a:srgbClr val="FF0000"/>
                </a:solidFill>
              </a:rPr>
              <a:t>IN JAVA</a:t>
            </a:r>
            <a:r>
              <a:rPr lang="en-US" dirty="0">
                <a:solidFill>
                  <a:srgbClr val="C00000"/>
                </a:solidFill>
              </a:rPr>
              <a:t/>
            </a:r>
            <a:br>
              <a:rPr lang="en-US" dirty="0">
                <a:solidFill>
                  <a:srgbClr val="C00000"/>
                </a:solidFill>
              </a:rPr>
            </a:br>
            <a:endParaRPr lang="en-IN" b="1" dirty="0">
              <a:solidFill>
                <a:srgbClr val="FF0000"/>
              </a:solidFill>
            </a:endParaRPr>
          </a:p>
        </p:txBody>
      </p:sp>
      <p:sp>
        <p:nvSpPr>
          <p:cNvPr id="3" name="Content Placeholder 2">
            <a:extLst>
              <a:ext uri="{FF2B5EF4-FFF2-40B4-BE49-F238E27FC236}">
                <a16:creationId xmlns:a16="http://schemas.microsoft.com/office/drawing/2014/main" xmlns="" id="{7604B0AC-436D-4971-9DA8-5F1F67112A95}"/>
              </a:ext>
            </a:extLst>
          </p:cNvPr>
          <p:cNvSpPr>
            <a:spLocks noGrp="1"/>
          </p:cNvSpPr>
          <p:nvPr>
            <p:ph idx="1"/>
          </p:nvPr>
        </p:nvSpPr>
        <p:spPr/>
        <p:txBody>
          <a:bodyPr>
            <a:normAutofit/>
          </a:bodyPr>
          <a:lstStyle/>
          <a:p>
            <a:endParaRPr lang="en-IN" dirty="0"/>
          </a:p>
          <a:p>
            <a:r>
              <a:rPr lang="en-US" dirty="0"/>
              <a:t>Method describe behavior of an object. </a:t>
            </a:r>
            <a:r>
              <a:rPr lang="en-US" dirty="0">
                <a:solidFill>
                  <a:srgbClr val="002060"/>
                </a:solidFill>
              </a:rPr>
              <a:t>A method is a collection of statements that are group together to perform an operation.</a:t>
            </a:r>
          </a:p>
          <a:p>
            <a:r>
              <a:rPr lang="en-US" b="1" dirty="0">
                <a:solidFill>
                  <a:srgbClr val="C00000"/>
                </a:solidFill>
              </a:rPr>
              <a:t>Syntax :</a:t>
            </a:r>
          </a:p>
          <a:p>
            <a:pPr marL="0" indent="0">
              <a:buNone/>
            </a:pPr>
            <a:r>
              <a:rPr lang="en-US" dirty="0">
                <a:solidFill>
                  <a:srgbClr val="002060"/>
                </a:solidFill>
              </a:rPr>
              <a:t>                  </a:t>
            </a:r>
            <a:r>
              <a:rPr lang="en-US" b="1" dirty="0">
                <a:solidFill>
                  <a:srgbClr val="FF0000"/>
                </a:solidFill>
              </a:rPr>
              <a:t>Modifier return-type </a:t>
            </a:r>
            <a:r>
              <a:rPr lang="en-US" b="1" dirty="0" err="1">
                <a:solidFill>
                  <a:srgbClr val="FF0000"/>
                </a:solidFill>
              </a:rPr>
              <a:t>methodName</a:t>
            </a:r>
            <a:r>
              <a:rPr lang="en-US" b="1" dirty="0">
                <a:solidFill>
                  <a:srgbClr val="FF0000"/>
                </a:solidFill>
              </a:rPr>
              <a:t>(parameter-list)</a:t>
            </a:r>
          </a:p>
          <a:p>
            <a:pPr marL="0" indent="0">
              <a:buNone/>
            </a:pPr>
            <a:r>
              <a:rPr lang="en-US" b="1" dirty="0">
                <a:solidFill>
                  <a:srgbClr val="FF0000"/>
                </a:solidFill>
              </a:rPr>
              <a:t>                 {</a:t>
            </a:r>
          </a:p>
          <a:p>
            <a:pPr marL="0" indent="0">
              <a:buNone/>
            </a:pPr>
            <a:r>
              <a:rPr lang="en-US" b="1" dirty="0" smtClean="0">
                <a:solidFill>
                  <a:srgbClr val="FF0000"/>
                </a:solidFill>
              </a:rPr>
              <a:t>                          </a:t>
            </a:r>
            <a:r>
              <a:rPr lang="en-US" b="1" dirty="0">
                <a:solidFill>
                  <a:srgbClr val="FF0000"/>
                </a:solidFill>
              </a:rPr>
              <a:t>//body of method</a:t>
            </a:r>
          </a:p>
          <a:p>
            <a:pPr marL="0" indent="0">
              <a:buNone/>
            </a:pPr>
            <a:r>
              <a:rPr lang="en-US" b="1" dirty="0" smtClean="0">
                <a:solidFill>
                  <a:srgbClr val="FF0000"/>
                </a:solidFill>
              </a:rPr>
              <a:t>                 </a:t>
            </a:r>
            <a:r>
              <a:rPr lang="en-US" b="1" dirty="0">
                <a:solidFill>
                  <a:srgbClr val="FF0000"/>
                </a:solidFill>
              </a:rPr>
              <a:t>}</a:t>
            </a:r>
          </a:p>
        </p:txBody>
      </p:sp>
      <p:sp>
        <p:nvSpPr>
          <p:cNvPr id="4" name="Slide Number Placeholder 3">
            <a:extLst>
              <a:ext uri="{FF2B5EF4-FFF2-40B4-BE49-F238E27FC236}">
                <a16:creationId xmlns:a16="http://schemas.microsoft.com/office/drawing/2014/main" xmlns="" id="{40271623-6299-4F77-BD1C-A558828662E3}"/>
              </a:ext>
            </a:extLst>
          </p:cNvPr>
          <p:cNvSpPr>
            <a:spLocks noGrp="1"/>
          </p:cNvSpPr>
          <p:nvPr>
            <p:ph type="sldNum" sz="quarter" idx="12"/>
          </p:nvPr>
        </p:nvSpPr>
        <p:spPr/>
        <p:txBody>
          <a:bodyPr/>
          <a:lstStyle/>
          <a:p>
            <a:fld id="{6D22F896-40B5-4ADD-8801-0D06FADFA095}" type="slidenum">
              <a:rPr lang="en-US" smtClean="0"/>
              <a:pPr/>
              <a:t>10</a:t>
            </a:fld>
            <a:endParaRPr lang="en-US" dirty="0"/>
          </a:p>
        </p:txBody>
      </p:sp>
    </p:spTree>
    <p:extLst>
      <p:ext uri="{BB962C8B-B14F-4D97-AF65-F5344CB8AC3E}">
        <p14:creationId xmlns:p14="http://schemas.microsoft.com/office/powerpoint/2010/main" val="1484312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9B965-5D36-4F58-80FE-99BE9699752E}"/>
              </a:ext>
            </a:extLst>
          </p:cNvPr>
          <p:cNvSpPr>
            <a:spLocks noGrp="1"/>
          </p:cNvSpPr>
          <p:nvPr>
            <p:ph type="title"/>
          </p:nvPr>
        </p:nvSpPr>
        <p:spPr/>
        <p:txBody>
          <a:bodyPr>
            <a:normAutofit fontScale="90000"/>
          </a:bodyPr>
          <a:lstStyle/>
          <a:p>
            <a:r>
              <a:rPr lang="en-IN" dirty="0"/>
              <a:t>                   </a:t>
            </a:r>
            <a:r>
              <a:rPr lang="en-IN" dirty="0" smtClean="0"/>
              <a:t/>
            </a:r>
            <a:br>
              <a:rPr lang="en-IN" dirty="0" smtClean="0"/>
            </a:br>
            <a:r>
              <a:rPr lang="en-IN" dirty="0"/>
              <a:t>	</a:t>
            </a:r>
            <a:r>
              <a:rPr lang="en-IN" dirty="0" smtClean="0"/>
              <a:t>	</a:t>
            </a:r>
            <a:br>
              <a:rPr lang="en-IN" dirty="0" smtClean="0"/>
            </a:br>
            <a:r>
              <a:rPr lang="en-IN" dirty="0"/>
              <a:t>	</a:t>
            </a:r>
            <a:r>
              <a:rPr lang="en-IN" dirty="0" smtClean="0"/>
              <a:t>	</a:t>
            </a:r>
            <a:br>
              <a:rPr lang="en-IN" dirty="0" smtClean="0"/>
            </a:br>
            <a:r>
              <a:rPr lang="en-IN" dirty="0"/>
              <a:t>	</a:t>
            </a:r>
            <a:r>
              <a:rPr lang="en-IN" dirty="0" smtClean="0"/>
              <a:t>		 </a:t>
            </a:r>
            <a:r>
              <a:rPr lang="en-US" b="1" dirty="0" smtClean="0">
                <a:solidFill>
                  <a:srgbClr val="FF0000"/>
                </a:solidFill>
              </a:rPr>
              <a:t>METHOD DECLARATION</a:t>
            </a:r>
            <a:r>
              <a:rPr lang="en-IN" dirty="0"/>
              <a:t/>
            </a:r>
            <a:br>
              <a:rPr lang="en-IN" dirty="0"/>
            </a:br>
            <a:r>
              <a:rPr lang="en-IN" dirty="0"/>
              <a:t/>
            </a:r>
            <a:br>
              <a:rPr lang="en-IN" dirty="0"/>
            </a:br>
            <a:r>
              <a:rPr lang="en-US" dirty="0">
                <a:solidFill>
                  <a:srgbClr val="C00000"/>
                </a:solidFill>
              </a:rPr>
              <a:t/>
            </a:r>
            <a:br>
              <a:rPr lang="en-US" dirty="0">
                <a:solidFill>
                  <a:srgbClr val="C00000"/>
                </a:solidFill>
              </a:rPr>
            </a:br>
            <a:endParaRPr lang="en-IN" b="1" dirty="0">
              <a:solidFill>
                <a:srgbClr val="FF0000"/>
              </a:solidFill>
            </a:endParaRPr>
          </a:p>
        </p:txBody>
      </p:sp>
      <p:sp>
        <p:nvSpPr>
          <p:cNvPr id="3" name="Content Placeholder 2">
            <a:extLst>
              <a:ext uri="{FF2B5EF4-FFF2-40B4-BE49-F238E27FC236}">
                <a16:creationId xmlns:a16="http://schemas.microsoft.com/office/drawing/2014/main" xmlns="" id="{7604B0AC-436D-4971-9DA8-5F1F67112A95}"/>
              </a:ext>
            </a:extLst>
          </p:cNvPr>
          <p:cNvSpPr>
            <a:spLocks noGrp="1"/>
          </p:cNvSpPr>
          <p:nvPr>
            <p:ph idx="1"/>
          </p:nvPr>
        </p:nvSpPr>
        <p:spPr/>
        <p:txBody>
          <a:bodyPr>
            <a:normAutofit/>
          </a:bodyPr>
          <a:lstStyle/>
          <a:p>
            <a:endParaRPr lang="en-IN" dirty="0"/>
          </a:p>
        </p:txBody>
      </p:sp>
      <p:sp>
        <p:nvSpPr>
          <p:cNvPr id="4" name="Slide Number Placeholder 3">
            <a:extLst>
              <a:ext uri="{FF2B5EF4-FFF2-40B4-BE49-F238E27FC236}">
                <a16:creationId xmlns:a16="http://schemas.microsoft.com/office/drawing/2014/main" xmlns="" id="{40271623-6299-4F77-BD1C-A558828662E3}"/>
              </a:ext>
            </a:extLst>
          </p:cNvPr>
          <p:cNvSpPr>
            <a:spLocks noGrp="1"/>
          </p:cNvSpPr>
          <p:nvPr>
            <p:ph type="sldNum" sz="quarter" idx="12"/>
          </p:nvPr>
        </p:nvSpPr>
        <p:spPr/>
        <p:txBody>
          <a:bodyPr/>
          <a:lstStyle/>
          <a:p>
            <a:fld id="{6D22F896-40B5-4ADD-8801-0D06FADFA095}" type="slidenum">
              <a:rPr lang="en-US" smtClean="0"/>
              <a:pPr/>
              <a:t>11</a:t>
            </a:fld>
            <a:endParaRPr lang="en-US" dirty="0"/>
          </a:p>
        </p:txBody>
      </p:sp>
      <p:pic>
        <p:nvPicPr>
          <p:cNvPr id="1026" name="Picture 2" descr="Method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509" y="1995055"/>
            <a:ext cx="9628909" cy="3991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882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9B965-5D36-4F58-80FE-99BE9699752E}"/>
              </a:ext>
            </a:extLst>
          </p:cNvPr>
          <p:cNvSpPr>
            <a:spLocks noGrp="1"/>
          </p:cNvSpPr>
          <p:nvPr>
            <p:ph type="title"/>
          </p:nvPr>
        </p:nvSpPr>
        <p:spPr/>
        <p:txBody>
          <a:bodyPr>
            <a:normAutofit fontScale="90000"/>
          </a:bodyPr>
          <a:lstStyle/>
          <a:p>
            <a:r>
              <a:rPr lang="en-IN" dirty="0"/>
              <a:t>                   </a:t>
            </a:r>
            <a:r>
              <a:rPr lang="en-IN" dirty="0" smtClean="0"/>
              <a:t/>
            </a:r>
            <a:br>
              <a:rPr lang="en-IN" dirty="0" smtClean="0"/>
            </a:br>
            <a:r>
              <a:rPr lang="en-IN" dirty="0"/>
              <a:t>	</a:t>
            </a:r>
            <a:r>
              <a:rPr lang="en-IN" dirty="0" smtClean="0"/>
              <a:t>	</a:t>
            </a:r>
            <a:br>
              <a:rPr lang="en-IN" dirty="0" smtClean="0"/>
            </a:br>
            <a:r>
              <a:rPr lang="en-IN" dirty="0"/>
              <a:t>	</a:t>
            </a:r>
            <a:r>
              <a:rPr lang="en-IN" dirty="0" smtClean="0"/>
              <a:t>	</a:t>
            </a:r>
            <a:br>
              <a:rPr lang="en-IN" dirty="0" smtClean="0"/>
            </a:br>
            <a:r>
              <a:rPr lang="en-IN" dirty="0"/>
              <a:t>	</a:t>
            </a:r>
            <a:r>
              <a:rPr lang="en-IN" dirty="0" smtClean="0"/>
              <a:t>		 </a:t>
            </a:r>
            <a:r>
              <a:rPr lang="en-IN" b="1" dirty="0" smtClean="0">
                <a:solidFill>
                  <a:srgbClr val="FF0000"/>
                </a:solidFill>
              </a:rPr>
              <a:t>How To Name A Method</a:t>
            </a:r>
            <a:r>
              <a:rPr lang="en-IN" b="1" dirty="0"/>
              <a:t/>
            </a:r>
            <a:br>
              <a:rPr lang="en-IN" b="1" dirty="0"/>
            </a:br>
            <a:r>
              <a:rPr lang="en-IN" dirty="0"/>
              <a:t/>
            </a:r>
            <a:br>
              <a:rPr lang="en-IN" dirty="0"/>
            </a:br>
            <a:r>
              <a:rPr lang="en-US" dirty="0">
                <a:solidFill>
                  <a:srgbClr val="C00000"/>
                </a:solidFill>
              </a:rPr>
              <a:t/>
            </a:r>
            <a:br>
              <a:rPr lang="en-US" dirty="0">
                <a:solidFill>
                  <a:srgbClr val="C00000"/>
                </a:solidFill>
              </a:rPr>
            </a:br>
            <a:endParaRPr lang="en-IN" b="1" dirty="0">
              <a:solidFill>
                <a:srgbClr val="FF0000"/>
              </a:solidFill>
            </a:endParaRPr>
          </a:p>
        </p:txBody>
      </p:sp>
      <p:sp>
        <p:nvSpPr>
          <p:cNvPr id="3" name="Content Placeholder 2">
            <a:extLst>
              <a:ext uri="{FF2B5EF4-FFF2-40B4-BE49-F238E27FC236}">
                <a16:creationId xmlns:a16="http://schemas.microsoft.com/office/drawing/2014/main" xmlns="" id="{7604B0AC-436D-4971-9DA8-5F1F67112A95}"/>
              </a:ext>
            </a:extLst>
          </p:cNvPr>
          <p:cNvSpPr>
            <a:spLocks noGrp="1"/>
          </p:cNvSpPr>
          <p:nvPr>
            <p:ph idx="1"/>
          </p:nvPr>
        </p:nvSpPr>
        <p:spPr/>
        <p:txBody>
          <a:bodyPr>
            <a:normAutofit/>
          </a:bodyPr>
          <a:lstStyle/>
          <a:p>
            <a:endParaRPr lang="en-IN" b="1" dirty="0" smtClean="0"/>
          </a:p>
          <a:p>
            <a:r>
              <a:rPr lang="en-IN" b="1" dirty="0" smtClean="0"/>
              <a:t>Single-word </a:t>
            </a:r>
            <a:r>
              <a:rPr lang="en-IN" b="1" dirty="0"/>
              <a:t>method name:</a:t>
            </a:r>
            <a:r>
              <a:rPr lang="en-IN" dirty="0"/>
              <a:t> </a:t>
            </a:r>
            <a:r>
              <a:rPr lang="en-IN" dirty="0">
                <a:solidFill>
                  <a:srgbClr val="FF0000"/>
                </a:solidFill>
              </a:rPr>
              <a:t>sum(), area</a:t>
            </a:r>
            <a:r>
              <a:rPr lang="en-IN" dirty="0" smtClean="0">
                <a:solidFill>
                  <a:srgbClr val="FF0000"/>
                </a:solidFill>
              </a:rPr>
              <a:t>()</a:t>
            </a:r>
          </a:p>
          <a:p>
            <a:endParaRPr lang="en-IN" dirty="0">
              <a:solidFill>
                <a:srgbClr val="FF0000"/>
              </a:solidFill>
            </a:endParaRPr>
          </a:p>
          <a:p>
            <a:r>
              <a:rPr lang="en-IN" b="1" dirty="0"/>
              <a:t>Multi-word method name:</a:t>
            </a:r>
            <a:r>
              <a:rPr lang="en-IN" dirty="0"/>
              <a:t> </a:t>
            </a:r>
            <a:r>
              <a:rPr lang="en-IN" dirty="0" err="1">
                <a:solidFill>
                  <a:srgbClr val="FF0000"/>
                </a:solidFill>
              </a:rPr>
              <a:t>areaOfCircle</a:t>
            </a:r>
            <a:r>
              <a:rPr lang="en-IN" dirty="0">
                <a:solidFill>
                  <a:srgbClr val="FF0000"/>
                </a:solidFill>
              </a:rPr>
              <a:t>(), </a:t>
            </a:r>
            <a:r>
              <a:rPr lang="en-IN" dirty="0" err="1">
                <a:solidFill>
                  <a:srgbClr val="FF0000"/>
                </a:solidFill>
              </a:rPr>
              <a:t>stringComparision</a:t>
            </a:r>
            <a:r>
              <a:rPr lang="en-IN" dirty="0" smtClean="0">
                <a:solidFill>
                  <a:srgbClr val="FF0000"/>
                </a:solidFill>
              </a:rPr>
              <a:t>()</a:t>
            </a:r>
          </a:p>
          <a:p>
            <a:pPr marL="0" indent="0">
              <a:buNone/>
            </a:pPr>
            <a:endParaRPr lang="en-IN" dirty="0" smtClean="0">
              <a:solidFill>
                <a:srgbClr val="FF0000"/>
              </a:solidFill>
            </a:endParaRPr>
          </a:p>
          <a:p>
            <a:r>
              <a:rPr lang="en-IN" dirty="0" smtClean="0"/>
              <a:t>It is </a:t>
            </a:r>
            <a:r>
              <a:rPr lang="en-IN" dirty="0"/>
              <a:t>also possible that a method has the same name as another method name in the same class, it is known as </a:t>
            </a:r>
            <a:r>
              <a:rPr lang="en-IN" b="1" dirty="0">
                <a:solidFill>
                  <a:srgbClr val="FF0000"/>
                </a:solidFill>
              </a:rPr>
              <a:t>method overloading</a:t>
            </a:r>
            <a:r>
              <a:rPr lang="en-IN" dirty="0">
                <a:solidFill>
                  <a:srgbClr val="FF0000"/>
                </a:solidFill>
              </a:rPr>
              <a:t>.</a:t>
            </a:r>
          </a:p>
          <a:p>
            <a:endParaRPr lang="en-IN" dirty="0"/>
          </a:p>
        </p:txBody>
      </p:sp>
      <p:sp>
        <p:nvSpPr>
          <p:cNvPr id="4" name="Slide Number Placeholder 3">
            <a:extLst>
              <a:ext uri="{FF2B5EF4-FFF2-40B4-BE49-F238E27FC236}">
                <a16:creationId xmlns:a16="http://schemas.microsoft.com/office/drawing/2014/main" xmlns="" id="{40271623-6299-4F77-BD1C-A558828662E3}"/>
              </a:ext>
            </a:extLst>
          </p:cNvPr>
          <p:cNvSpPr>
            <a:spLocks noGrp="1"/>
          </p:cNvSpPr>
          <p:nvPr>
            <p:ph type="sldNum" sz="quarter" idx="12"/>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val="2168449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9B965-5D36-4F58-80FE-99BE9699752E}"/>
              </a:ext>
            </a:extLst>
          </p:cNvPr>
          <p:cNvSpPr>
            <a:spLocks noGrp="1"/>
          </p:cNvSpPr>
          <p:nvPr>
            <p:ph type="title"/>
          </p:nvPr>
        </p:nvSpPr>
        <p:spPr>
          <a:xfrm>
            <a:off x="767862" y="206863"/>
            <a:ext cx="10515600" cy="1325563"/>
          </a:xfrm>
        </p:spPr>
        <p:txBody>
          <a:bodyPr>
            <a:normAutofit fontScale="90000"/>
          </a:bodyPr>
          <a:lstStyle/>
          <a:p>
            <a:r>
              <a:rPr lang="en-IN" dirty="0"/>
              <a:t>                   </a:t>
            </a:r>
            <a:r>
              <a:rPr lang="en-IN" dirty="0" smtClean="0"/>
              <a:t/>
            </a:r>
            <a:br>
              <a:rPr lang="en-IN" dirty="0" smtClean="0"/>
            </a:br>
            <a:r>
              <a:rPr lang="en-IN" dirty="0"/>
              <a:t>	</a:t>
            </a:r>
            <a:r>
              <a:rPr lang="en-IN" dirty="0" smtClean="0"/>
              <a:t>	</a:t>
            </a:r>
            <a:br>
              <a:rPr lang="en-IN" dirty="0" smtClean="0"/>
            </a:br>
            <a:r>
              <a:rPr lang="en-IN" dirty="0"/>
              <a:t>	</a:t>
            </a:r>
            <a:r>
              <a:rPr lang="en-IN" dirty="0" smtClean="0"/>
              <a:t>	</a:t>
            </a:r>
            <a:br>
              <a:rPr lang="en-IN" dirty="0" smtClean="0"/>
            </a:br>
            <a:r>
              <a:rPr lang="en-IN" dirty="0"/>
              <a:t>	</a:t>
            </a:r>
            <a:r>
              <a:rPr lang="en-IN" dirty="0" smtClean="0"/>
              <a:t>		</a:t>
            </a:r>
            <a:r>
              <a:rPr lang="en-IN" dirty="0"/>
              <a:t> </a:t>
            </a:r>
            <a:r>
              <a:rPr lang="en-IN" b="1" dirty="0" smtClean="0">
                <a:solidFill>
                  <a:srgbClr val="FF0000"/>
                </a:solidFill>
              </a:rPr>
              <a:t>TYPES OF </a:t>
            </a:r>
            <a:r>
              <a:rPr lang="en-US" b="1" dirty="0" smtClean="0">
                <a:solidFill>
                  <a:srgbClr val="FF0000"/>
                </a:solidFill>
              </a:rPr>
              <a:t>METHODS </a:t>
            </a:r>
            <a:r>
              <a:rPr lang="en-US" b="1" dirty="0">
                <a:solidFill>
                  <a:srgbClr val="FF0000"/>
                </a:solidFill>
              </a:rPr>
              <a:t>IN JAVA</a:t>
            </a:r>
            <a:r>
              <a:rPr lang="en-IN" b="1" dirty="0"/>
              <a:t/>
            </a:r>
            <a:br>
              <a:rPr lang="en-IN" b="1" dirty="0"/>
            </a:br>
            <a:r>
              <a:rPr lang="en-IN" b="1" dirty="0"/>
              <a:t/>
            </a:r>
            <a:br>
              <a:rPr lang="en-IN" b="1" dirty="0"/>
            </a:br>
            <a:r>
              <a:rPr lang="en-IN" dirty="0"/>
              <a:t/>
            </a:r>
            <a:br>
              <a:rPr lang="en-IN" dirty="0"/>
            </a:br>
            <a:r>
              <a:rPr lang="en-US" dirty="0">
                <a:solidFill>
                  <a:srgbClr val="C00000"/>
                </a:solidFill>
              </a:rPr>
              <a:t/>
            </a:r>
            <a:br>
              <a:rPr lang="en-US" dirty="0">
                <a:solidFill>
                  <a:srgbClr val="C00000"/>
                </a:solidFill>
              </a:rPr>
            </a:br>
            <a:endParaRPr lang="en-IN" b="1" dirty="0">
              <a:solidFill>
                <a:srgbClr val="FF0000"/>
              </a:solidFill>
            </a:endParaRPr>
          </a:p>
        </p:txBody>
      </p:sp>
      <p:sp>
        <p:nvSpPr>
          <p:cNvPr id="3" name="Content Placeholder 2">
            <a:extLst>
              <a:ext uri="{FF2B5EF4-FFF2-40B4-BE49-F238E27FC236}">
                <a16:creationId xmlns:a16="http://schemas.microsoft.com/office/drawing/2014/main" xmlns="" id="{7604B0AC-436D-4971-9DA8-5F1F67112A95}"/>
              </a:ext>
            </a:extLst>
          </p:cNvPr>
          <p:cNvSpPr>
            <a:spLocks noGrp="1"/>
          </p:cNvSpPr>
          <p:nvPr>
            <p:ph idx="1"/>
          </p:nvPr>
        </p:nvSpPr>
        <p:spPr/>
        <p:txBody>
          <a:bodyPr>
            <a:normAutofit fontScale="40000" lnSpcReduction="20000"/>
          </a:bodyPr>
          <a:lstStyle/>
          <a:p>
            <a:pPr marL="0" indent="0">
              <a:buNone/>
            </a:pPr>
            <a:endParaRPr lang="en-IN" b="1" dirty="0"/>
          </a:p>
          <a:p>
            <a:pPr marL="0" indent="0">
              <a:buNone/>
            </a:pPr>
            <a:r>
              <a:rPr lang="en-IN" sz="5000" dirty="0" smtClean="0"/>
              <a:t> </a:t>
            </a:r>
            <a:r>
              <a:rPr lang="en-IN" sz="5000" b="1" dirty="0" smtClean="0">
                <a:solidFill>
                  <a:srgbClr val="FF0000"/>
                </a:solidFill>
              </a:rPr>
              <a:t>Two </a:t>
            </a:r>
            <a:r>
              <a:rPr lang="en-IN" sz="5000" b="1" dirty="0">
                <a:solidFill>
                  <a:srgbClr val="FF0000"/>
                </a:solidFill>
              </a:rPr>
              <a:t>types of methods in Java:</a:t>
            </a:r>
          </a:p>
          <a:p>
            <a:pPr marL="0" lvl="0" indent="0">
              <a:buNone/>
            </a:pPr>
            <a:r>
              <a:rPr lang="en-IN" sz="5000" dirty="0"/>
              <a:t>Predefined </a:t>
            </a:r>
            <a:r>
              <a:rPr lang="en-IN" sz="5000" dirty="0" smtClean="0"/>
              <a:t>Method-</a:t>
            </a:r>
            <a:r>
              <a:rPr lang="en-IN" sz="5000" dirty="0"/>
              <a:t> </a:t>
            </a:r>
            <a:r>
              <a:rPr lang="en-IN" sz="5000" b="1" dirty="0"/>
              <a:t>length</a:t>
            </a:r>
            <a:r>
              <a:rPr lang="en-IN" sz="5000" b="1" dirty="0" smtClean="0"/>
              <a:t>(),  </a:t>
            </a:r>
            <a:r>
              <a:rPr lang="en-IN" sz="5000" b="1" dirty="0"/>
              <a:t>equals(), </a:t>
            </a:r>
            <a:r>
              <a:rPr lang="en-IN" sz="5000" b="1" dirty="0" err="1"/>
              <a:t>compareTo</a:t>
            </a:r>
            <a:r>
              <a:rPr lang="en-IN" sz="5000" b="1" dirty="0"/>
              <a:t>(), </a:t>
            </a:r>
            <a:r>
              <a:rPr lang="en-IN" sz="5000" b="1" dirty="0" err="1"/>
              <a:t>sqrt</a:t>
            </a:r>
            <a:r>
              <a:rPr lang="en-IN" sz="5000" b="1" dirty="0" smtClean="0"/>
              <a:t>()</a:t>
            </a:r>
            <a:endParaRPr lang="en-IN" sz="5000" dirty="0"/>
          </a:p>
          <a:p>
            <a:pPr marL="0" lvl="0" indent="0">
              <a:buNone/>
            </a:pPr>
            <a:r>
              <a:rPr lang="en-IN" sz="5000" dirty="0"/>
              <a:t>User-defined </a:t>
            </a:r>
            <a:r>
              <a:rPr lang="en-IN" sz="5000" dirty="0" smtClean="0"/>
              <a:t>Method- </a:t>
            </a:r>
            <a:r>
              <a:rPr lang="en-IN" sz="5000" dirty="0" err="1" smtClean="0"/>
              <a:t>findEvenOdd</a:t>
            </a:r>
            <a:r>
              <a:rPr lang="en-IN" sz="5000" dirty="0" smtClean="0"/>
              <a:t>, </a:t>
            </a:r>
            <a:r>
              <a:rPr lang="en-IN" sz="5000" dirty="0" err="1" smtClean="0"/>
              <a:t>getData</a:t>
            </a:r>
            <a:r>
              <a:rPr lang="en-IN" sz="5000" dirty="0" smtClean="0"/>
              <a:t>()</a:t>
            </a:r>
          </a:p>
          <a:p>
            <a:pPr marL="0" indent="0">
              <a:buNone/>
            </a:pPr>
            <a:r>
              <a:rPr lang="en-IN" sz="5000" dirty="0" smtClean="0"/>
              <a:t>//</a:t>
            </a:r>
            <a:r>
              <a:rPr lang="en-IN" sz="5000" dirty="0"/>
              <a:t>user defined method  </a:t>
            </a:r>
          </a:p>
          <a:p>
            <a:pPr marL="0" indent="0">
              <a:buNone/>
            </a:pPr>
            <a:r>
              <a:rPr lang="en-IN" sz="5000" b="1" dirty="0"/>
              <a:t>public</a:t>
            </a:r>
            <a:r>
              <a:rPr lang="en-IN" sz="5000" dirty="0"/>
              <a:t> </a:t>
            </a:r>
            <a:r>
              <a:rPr lang="en-IN" sz="5000" b="1" dirty="0"/>
              <a:t>static</a:t>
            </a:r>
            <a:r>
              <a:rPr lang="en-IN" sz="5000" dirty="0"/>
              <a:t> </a:t>
            </a:r>
            <a:r>
              <a:rPr lang="en-IN" sz="5000" b="1" dirty="0"/>
              <a:t>void</a:t>
            </a:r>
            <a:r>
              <a:rPr lang="en-IN" sz="5000" dirty="0"/>
              <a:t> </a:t>
            </a:r>
            <a:r>
              <a:rPr lang="en-IN" sz="5000" dirty="0" err="1"/>
              <a:t>findEvenOdd</a:t>
            </a:r>
            <a:r>
              <a:rPr lang="en-IN" sz="5000" dirty="0"/>
              <a:t>(</a:t>
            </a:r>
            <a:r>
              <a:rPr lang="en-IN" sz="5000" b="1" dirty="0" err="1"/>
              <a:t>int</a:t>
            </a:r>
            <a:r>
              <a:rPr lang="en-IN" sz="5000" dirty="0"/>
              <a:t> </a:t>
            </a:r>
            <a:r>
              <a:rPr lang="en-IN" sz="5000" dirty="0" err="1"/>
              <a:t>num</a:t>
            </a:r>
            <a:r>
              <a:rPr lang="en-IN" sz="5000" dirty="0"/>
              <a:t>)  </a:t>
            </a:r>
          </a:p>
          <a:p>
            <a:pPr marL="0" indent="0">
              <a:buNone/>
            </a:pPr>
            <a:r>
              <a:rPr lang="en-IN" sz="5000" dirty="0"/>
              <a:t>{  </a:t>
            </a:r>
          </a:p>
          <a:p>
            <a:pPr marL="0" indent="0">
              <a:buNone/>
            </a:pPr>
            <a:r>
              <a:rPr lang="en-IN" sz="5000" dirty="0"/>
              <a:t>//method body  </a:t>
            </a:r>
          </a:p>
          <a:p>
            <a:pPr marL="0" indent="0">
              <a:buNone/>
            </a:pPr>
            <a:r>
              <a:rPr lang="en-IN" sz="5000" b="1" dirty="0"/>
              <a:t>if</a:t>
            </a:r>
            <a:r>
              <a:rPr lang="en-IN" sz="5000" dirty="0"/>
              <a:t>(num%2==0)   </a:t>
            </a:r>
          </a:p>
          <a:p>
            <a:pPr marL="0" indent="0">
              <a:buNone/>
            </a:pPr>
            <a:r>
              <a:rPr lang="en-IN" sz="5000" dirty="0" err="1"/>
              <a:t>System.out.println</a:t>
            </a:r>
            <a:r>
              <a:rPr lang="en-IN" sz="5000" dirty="0"/>
              <a:t>(</a:t>
            </a:r>
            <a:r>
              <a:rPr lang="en-IN" sz="5000" dirty="0" err="1"/>
              <a:t>num</a:t>
            </a:r>
            <a:r>
              <a:rPr lang="en-IN" sz="5000" dirty="0"/>
              <a:t>+" is even");   </a:t>
            </a:r>
          </a:p>
          <a:p>
            <a:pPr marL="0" indent="0">
              <a:buNone/>
            </a:pPr>
            <a:r>
              <a:rPr lang="en-IN" sz="5000" b="1" dirty="0"/>
              <a:t>else</a:t>
            </a:r>
            <a:r>
              <a:rPr lang="en-IN" sz="5000" dirty="0"/>
              <a:t>   </a:t>
            </a:r>
          </a:p>
          <a:p>
            <a:pPr marL="0" indent="0">
              <a:buNone/>
            </a:pPr>
            <a:r>
              <a:rPr lang="en-IN" sz="5000" dirty="0" err="1"/>
              <a:t>System.out.println</a:t>
            </a:r>
            <a:r>
              <a:rPr lang="en-IN" sz="5000" dirty="0"/>
              <a:t>(</a:t>
            </a:r>
            <a:r>
              <a:rPr lang="en-IN" sz="5000" dirty="0" err="1"/>
              <a:t>num</a:t>
            </a:r>
            <a:r>
              <a:rPr lang="en-IN" sz="5000" dirty="0"/>
              <a:t>+" is odd");  </a:t>
            </a:r>
          </a:p>
          <a:p>
            <a:pPr marL="0" indent="0">
              <a:buNone/>
            </a:pPr>
            <a:r>
              <a:rPr lang="en-IN" sz="5000" dirty="0"/>
              <a:t>} </a:t>
            </a:r>
          </a:p>
          <a:p>
            <a:pPr lvl="0"/>
            <a:endParaRPr lang="en-IN" dirty="0"/>
          </a:p>
          <a:p>
            <a:endParaRPr lang="en-IN" dirty="0"/>
          </a:p>
        </p:txBody>
      </p:sp>
      <p:sp>
        <p:nvSpPr>
          <p:cNvPr id="4" name="Slide Number Placeholder 3">
            <a:extLst>
              <a:ext uri="{FF2B5EF4-FFF2-40B4-BE49-F238E27FC236}">
                <a16:creationId xmlns:a16="http://schemas.microsoft.com/office/drawing/2014/main" xmlns="" id="{40271623-6299-4F77-BD1C-A558828662E3}"/>
              </a:ext>
            </a:extLst>
          </p:cNvPr>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val="1733768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4B3C07E-55B2-4628-BEAB-5265FAA7080F}"/>
              </a:ext>
            </a:extLst>
          </p:cNvPr>
          <p:cNvSpPr txBox="1"/>
          <p:nvPr/>
        </p:nvSpPr>
        <p:spPr>
          <a:xfrm>
            <a:off x="106017" y="0"/>
            <a:ext cx="12192000" cy="3046988"/>
          </a:xfrm>
          <a:prstGeom prst="rect">
            <a:avLst/>
          </a:prstGeom>
          <a:noFill/>
        </p:spPr>
        <p:txBody>
          <a:bodyPr wrap="square">
            <a:spAutoFit/>
          </a:bodyPr>
          <a:lstStyle/>
          <a:p>
            <a:pPr algn="l"/>
            <a:r>
              <a:rPr lang="en-US" sz="3200" b="1" i="0" u="none" strike="noStrike" baseline="0" dirty="0" smtClean="0">
                <a:solidFill>
                  <a:srgbClr val="FF0000"/>
                </a:solidFill>
              </a:rPr>
              <a:t>CONSTRUCTORS:</a:t>
            </a:r>
            <a:endParaRPr lang="en-US" sz="3200" b="1" i="0" u="none" strike="noStrike" baseline="0" dirty="0">
              <a:solidFill>
                <a:srgbClr val="FF0000"/>
              </a:solidFill>
            </a:endParaRPr>
          </a:p>
          <a:p>
            <a:pPr algn="l"/>
            <a:r>
              <a:rPr lang="en-US" sz="3200" b="0" i="0" u="none" strike="noStrike" baseline="0" dirty="0"/>
              <a:t>     </a:t>
            </a:r>
            <a:r>
              <a:rPr lang="en-US" sz="3200" b="0" i="0" u="none" strike="noStrike" baseline="0" dirty="0" smtClean="0"/>
              <a:t>*</a:t>
            </a:r>
            <a:r>
              <a:rPr lang="en-US" sz="3200" b="0" i="0" u="none" strike="noStrike" baseline="0" dirty="0" smtClean="0">
                <a:solidFill>
                  <a:srgbClr val="002060"/>
                </a:solidFill>
              </a:rPr>
              <a:t>Constructor </a:t>
            </a:r>
            <a:r>
              <a:rPr lang="en-US" sz="3200" b="0" i="0" u="none" strike="noStrike" baseline="0" dirty="0">
                <a:solidFill>
                  <a:srgbClr val="002060"/>
                </a:solidFill>
              </a:rPr>
              <a:t>in java is a special type of method that is used to </a:t>
            </a:r>
            <a:r>
              <a:rPr lang="en-US" sz="3200" b="0" i="0" u="none" strike="noStrike" baseline="0" dirty="0" smtClean="0">
                <a:solidFill>
                  <a:srgbClr val="002060"/>
                </a:solidFill>
              </a:rPr>
              <a:t>   initialize </a:t>
            </a:r>
            <a:r>
              <a:rPr lang="en-US" sz="3200" b="0" i="0" u="none" strike="noStrike" baseline="0" dirty="0">
                <a:solidFill>
                  <a:srgbClr val="002060"/>
                </a:solidFill>
              </a:rPr>
              <a:t>the object.</a:t>
            </a:r>
          </a:p>
          <a:p>
            <a:pPr algn="l"/>
            <a:r>
              <a:rPr lang="en-US" sz="3200" dirty="0">
                <a:solidFill>
                  <a:srgbClr val="002060"/>
                </a:solidFill>
              </a:rPr>
              <a:t>    </a:t>
            </a:r>
            <a:r>
              <a:rPr lang="en-US" sz="3200" dirty="0" smtClean="0">
                <a:solidFill>
                  <a:srgbClr val="002060"/>
                </a:solidFill>
              </a:rPr>
              <a:t> * </a:t>
            </a:r>
            <a:r>
              <a:rPr lang="en-US" sz="3200" b="0" i="0" u="none" strike="noStrike" baseline="0" dirty="0" smtClean="0">
                <a:solidFill>
                  <a:srgbClr val="002060"/>
                </a:solidFill>
              </a:rPr>
              <a:t>Java </a:t>
            </a:r>
            <a:r>
              <a:rPr lang="en-US" sz="3200" b="0" i="0" u="none" strike="noStrike" baseline="0" dirty="0">
                <a:solidFill>
                  <a:srgbClr val="002060"/>
                </a:solidFill>
              </a:rPr>
              <a:t>constructor is invoked at the time of object creation</a:t>
            </a:r>
            <a:r>
              <a:rPr lang="en-US" sz="3200" b="0" i="0" u="none" strike="noStrike" baseline="0" dirty="0" smtClean="0">
                <a:solidFill>
                  <a:srgbClr val="002060"/>
                </a:solidFill>
              </a:rPr>
              <a:t>.</a:t>
            </a:r>
          </a:p>
          <a:p>
            <a:pPr algn="l"/>
            <a:r>
              <a:rPr lang="en-US" sz="3200" b="0" i="0" u="none" strike="noStrike" baseline="0" dirty="0" smtClean="0">
                <a:solidFill>
                  <a:srgbClr val="002060"/>
                </a:solidFill>
              </a:rPr>
              <a:t>     * </a:t>
            </a:r>
            <a:r>
              <a:rPr lang="en-US" sz="3200" b="0" i="0" u="none" strike="noStrike" baseline="0" dirty="0">
                <a:solidFill>
                  <a:srgbClr val="002060"/>
                </a:solidFill>
              </a:rPr>
              <a:t>It constructs the values i.e. provides data for the object. </a:t>
            </a:r>
            <a:endParaRPr lang="en-US" sz="3200" b="0" i="0" u="none" strike="noStrike" baseline="0" dirty="0" smtClean="0">
              <a:solidFill>
                <a:srgbClr val="002060"/>
              </a:solidFill>
            </a:endParaRPr>
          </a:p>
          <a:p>
            <a:pPr algn="l"/>
            <a:r>
              <a:rPr lang="en-US" sz="3200" b="0" i="0" u="none" strike="noStrike" baseline="0" dirty="0" smtClean="0">
                <a:solidFill>
                  <a:srgbClr val="002060"/>
                </a:solidFill>
              </a:rPr>
              <a:t>     *Constructor </a:t>
            </a:r>
            <a:r>
              <a:rPr lang="en-US" sz="3200" b="0" i="0" u="none" strike="noStrike" baseline="0" dirty="0">
                <a:solidFill>
                  <a:srgbClr val="002060"/>
                </a:solidFill>
              </a:rPr>
              <a:t>in Java cannot be abstract, static, final or synchronized.</a:t>
            </a:r>
            <a:endParaRPr lang="en-US" sz="3200" dirty="0">
              <a:solidFill>
                <a:srgbClr val="002060"/>
              </a:solidFill>
            </a:endParaRPr>
          </a:p>
        </p:txBody>
      </p:sp>
      <p:sp>
        <p:nvSpPr>
          <p:cNvPr id="5" name="TextBox 4">
            <a:extLst>
              <a:ext uri="{FF2B5EF4-FFF2-40B4-BE49-F238E27FC236}">
                <a16:creationId xmlns:a16="http://schemas.microsoft.com/office/drawing/2014/main" xmlns="" id="{9EEDF596-0C1D-498B-825A-7B13CA47E44F}"/>
              </a:ext>
            </a:extLst>
          </p:cNvPr>
          <p:cNvSpPr txBox="1"/>
          <p:nvPr/>
        </p:nvSpPr>
        <p:spPr>
          <a:xfrm>
            <a:off x="106018" y="3335731"/>
            <a:ext cx="12085982" cy="2554545"/>
          </a:xfrm>
          <a:prstGeom prst="rect">
            <a:avLst/>
          </a:prstGeom>
          <a:noFill/>
        </p:spPr>
        <p:txBody>
          <a:bodyPr wrap="square">
            <a:spAutoFit/>
          </a:bodyPr>
          <a:lstStyle/>
          <a:p>
            <a:pPr algn="l"/>
            <a:r>
              <a:rPr lang="en-US" sz="3200" i="0" u="none" strike="noStrike" baseline="0" dirty="0">
                <a:solidFill>
                  <a:srgbClr val="FF0000"/>
                </a:solidFill>
              </a:rPr>
              <a:t>Rules for creating java </a:t>
            </a:r>
            <a:r>
              <a:rPr lang="en-US" sz="3200" i="0" u="none" strike="noStrike" baseline="0" dirty="0" smtClean="0">
                <a:solidFill>
                  <a:srgbClr val="FF0000"/>
                </a:solidFill>
              </a:rPr>
              <a:t>constructor</a:t>
            </a:r>
          </a:p>
          <a:p>
            <a:pPr algn="l"/>
            <a:r>
              <a:rPr lang="en-US" sz="3200" b="0" i="0" u="none" strike="noStrike" baseline="0" dirty="0" smtClean="0">
                <a:solidFill>
                  <a:srgbClr val="002060"/>
                </a:solidFill>
              </a:rPr>
              <a:t> </a:t>
            </a:r>
            <a:r>
              <a:rPr lang="en-US" sz="3200" b="0" i="0" u="none" strike="noStrike" baseline="0" dirty="0">
                <a:solidFill>
                  <a:srgbClr val="002060"/>
                </a:solidFill>
              </a:rPr>
              <a:t>There are basically two rules defined for the </a:t>
            </a:r>
            <a:r>
              <a:rPr lang="en-US" sz="3200" b="0" i="0" u="none" strike="noStrike" baseline="0" dirty="0" smtClean="0">
                <a:solidFill>
                  <a:srgbClr val="002060"/>
                </a:solidFill>
              </a:rPr>
              <a:t>constructor</a:t>
            </a:r>
          </a:p>
          <a:p>
            <a:pPr algn="l"/>
            <a:endParaRPr lang="en-US" sz="3200" b="1" i="0" u="none" strike="noStrike" baseline="0" dirty="0">
              <a:solidFill>
                <a:srgbClr val="FF0000"/>
              </a:solidFill>
            </a:endParaRPr>
          </a:p>
          <a:p>
            <a:pPr algn="l"/>
            <a:r>
              <a:rPr lang="en-US" sz="3200" b="1" i="0" u="none" strike="noStrike" baseline="0" dirty="0">
                <a:solidFill>
                  <a:srgbClr val="FF0000"/>
                </a:solidFill>
              </a:rPr>
              <a:t>1. Constructor name must be same as its class </a:t>
            </a:r>
            <a:r>
              <a:rPr lang="en-US" sz="3200" b="1" i="0" u="none" strike="noStrike" baseline="0" dirty="0" smtClean="0">
                <a:solidFill>
                  <a:srgbClr val="FF0000"/>
                </a:solidFill>
              </a:rPr>
              <a:t>name.</a:t>
            </a:r>
            <a:endParaRPr lang="en-US" sz="3200" b="1" i="0" u="none" strike="noStrike" baseline="0" dirty="0">
              <a:solidFill>
                <a:srgbClr val="FF0000"/>
              </a:solidFill>
            </a:endParaRPr>
          </a:p>
          <a:p>
            <a:pPr algn="l"/>
            <a:r>
              <a:rPr lang="en-US" sz="3200" b="1" i="0" u="none" strike="noStrike" baseline="0" dirty="0">
                <a:solidFill>
                  <a:srgbClr val="FF0000"/>
                </a:solidFill>
              </a:rPr>
              <a:t>2. Constructor must have no explicit return </a:t>
            </a:r>
            <a:r>
              <a:rPr lang="en-US" sz="3200" b="1" i="0" u="none" strike="noStrike" baseline="0" dirty="0" smtClean="0">
                <a:solidFill>
                  <a:srgbClr val="FF0000"/>
                </a:solidFill>
              </a:rPr>
              <a:t>type.</a:t>
            </a:r>
            <a:endParaRPr lang="en-US" sz="3200" b="1" dirty="0">
              <a:solidFill>
                <a:srgbClr val="FF0000"/>
              </a:solidFill>
            </a:endParaRPr>
          </a:p>
        </p:txBody>
      </p:sp>
    </p:spTree>
    <p:extLst>
      <p:ext uri="{BB962C8B-B14F-4D97-AF65-F5344CB8AC3E}">
        <p14:creationId xmlns:p14="http://schemas.microsoft.com/office/powerpoint/2010/main" val="640599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1C20F3D-DD58-461E-AB96-C588E0EC3BD0}"/>
              </a:ext>
            </a:extLst>
          </p:cNvPr>
          <p:cNvSpPr txBox="1"/>
          <p:nvPr/>
        </p:nvSpPr>
        <p:spPr>
          <a:xfrm>
            <a:off x="269886" y="-374075"/>
            <a:ext cx="12192000" cy="3046988"/>
          </a:xfrm>
          <a:prstGeom prst="rect">
            <a:avLst/>
          </a:prstGeom>
          <a:noFill/>
        </p:spPr>
        <p:txBody>
          <a:bodyPr wrap="square">
            <a:spAutoFit/>
          </a:bodyPr>
          <a:lstStyle/>
          <a:p>
            <a:endParaRPr lang="en-US" sz="3200" dirty="0" smtClean="0"/>
          </a:p>
          <a:p>
            <a:r>
              <a:rPr lang="en-US" sz="3200" b="1" dirty="0" smtClean="0">
                <a:solidFill>
                  <a:srgbClr val="FF0000"/>
                </a:solidFill>
              </a:rPr>
              <a:t>Types </a:t>
            </a:r>
            <a:r>
              <a:rPr lang="en-US" sz="3200" b="1" dirty="0">
                <a:solidFill>
                  <a:srgbClr val="FF0000"/>
                </a:solidFill>
              </a:rPr>
              <a:t>of Java constructors</a:t>
            </a:r>
            <a:endParaRPr lang="en-IN" sz="3200" b="1" dirty="0">
              <a:solidFill>
                <a:srgbClr val="FF0000"/>
              </a:solidFill>
            </a:endParaRPr>
          </a:p>
          <a:p>
            <a:pPr lvl="0"/>
            <a:r>
              <a:rPr lang="en-US" sz="3200" dirty="0" smtClean="0"/>
              <a:t>* Default </a:t>
            </a:r>
            <a:r>
              <a:rPr lang="en-US" sz="3200" dirty="0"/>
              <a:t>constructor (</a:t>
            </a:r>
            <a:r>
              <a:rPr lang="en-US" sz="3200" dirty="0" smtClean="0"/>
              <a:t>no-argument </a:t>
            </a:r>
            <a:r>
              <a:rPr lang="en-US" sz="3200" dirty="0"/>
              <a:t>constructor)</a:t>
            </a:r>
            <a:endParaRPr lang="en-IN" sz="3200" dirty="0"/>
          </a:p>
          <a:p>
            <a:pPr lvl="0"/>
            <a:r>
              <a:rPr lang="en-US" sz="3200" dirty="0" smtClean="0"/>
              <a:t>* Parameterized </a:t>
            </a:r>
            <a:r>
              <a:rPr lang="en-US" sz="3200" dirty="0"/>
              <a:t>constructor</a:t>
            </a:r>
            <a:endParaRPr lang="en-IN" sz="3200" dirty="0"/>
          </a:p>
          <a:p>
            <a:r>
              <a:rPr lang="en-US" sz="3200" dirty="0" smtClean="0"/>
              <a:t>* Constructor </a:t>
            </a:r>
            <a:r>
              <a:rPr lang="en-US" sz="3200" dirty="0"/>
              <a:t>overloading</a:t>
            </a:r>
            <a:endParaRPr lang="en-IN" sz="3200" dirty="0"/>
          </a:p>
          <a:p>
            <a:r>
              <a:rPr lang="en-US" sz="3200" dirty="0" smtClean="0"/>
              <a:t>* </a:t>
            </a:r>
            <a:r>
              <a:rPr lang="en-US" sz="3200" dirty="0" smtClean="0">
                <a:solidFill>
                  <a:srgbClr val="FF0000"/>
                </a:solidFill>
              </a:rPr>
              <a:t>There </a:t>
            </a:r>
            <a:r>
              <a:rPr lang="en-US" sz="3200" dirty="0">
                <a:solidFill>
                  <a:srgbClr val="FF0000"/>
                </a:solidFill>
              </a:rPr>
              <a:t>is no copy constructor in Java</a:t>
            </a:r>
            <a:r>
              <a:rPr lang="en-US" sz="3200" b="1" dirty="0">
                <a:solidFill>
                  <a:srgbClr val="FF0000"/>
                </a:solidFill>
              </a:rPr>
              <a:t> </a:t>
            </a:r>
            <a:endParaRPr lang="en-IN" sz="3200" dirty="0">
              <a:solidFill>
                <a:srgbClr val="FF0000"/>
              </a:solidFill>
            </a:endParaRPr>
          </a:p>
        </p:txBody>
      </p:sp>
      <p:sp>
        <p:nvSpPr>
          <p:cNvPr id="5" name="TextBox 4">
            <a:extLst>
              <a:ext uri="{FF2B5EF4-FFF2-40B4-BE49-F238E27FC236}">
                <a16:creationId xmlns:a16="http://schemas.microsoft.com/office/drawing/2014/main" xmlns="" id="{AF3D129B-48C7-4263-9F8B-25763875537E}"/>
              </a:ext>
            </a:extLst>
          </p:cNvPr>
          <p:cNvSpPr txBox="1"/>
          <p:nvPr/>
        </p:nvSpPr>
        <p:spPr>
          <a:xfrm>
            <a:off x="0" y="2826127"/>
            <a:ext cx="12192000" cy="5509200"/>
          </a:xfrm>
          <a:prstGeom prst="rect">
            <a:avLst/>
          </a:prstGeom>
          <a:noFill/>
        </p:spPr>
        <p:txBody>
          <a:bodyPr wrap="square">
            <a:spAutoFit/>
          </a:bodyPr>
          <a:lstStyle/>
          <a:p>
            <a:pPr algn="l"/>
            <a:r>
              <a:rPr lang="en-US" sz="3200" b="1" i="0" u="none" strike="noStrike" baseline="0" dirty="0">
                <a:solidFill>
                  <a:srgbClr val="FF0000"/>
                </a:solidFill>
              </a:rPr>
              <a:t>Default Constructor</a:t>
            </a:r>
          </a:p>
          <a:p>
            <a:pPr algn="l"/>
            <a:r>
              <a:rPr lang="en-US" sz="3200" b="0" i="0" u="none" strike="noStrike" baseline="0" dirty="0">
                <a:solidFill>
                  <a:srgbClr val="002060"/>
                </a:solidFill>
              </a:rPr>
              <a:t>     If any constructor not defined in class, java generates one constructor at the time of object creation by default. This constructor is known as default constructor.</a:t>
            </a:r>
            <a:r>
              <a:rPr lang="en-US" sz="3200" b="1" i="0" u="none" strike="noStrike" baseline="0" dirty="0">
                <a:solidFill>
                  <a:srgbClr val="002060"/>
                </a:solidFill>
              </a:rPr>
              <a:t> </a:t>
            </a:r>
          </a:p>
          <a:p>
            <a:pPr algn="l"/>
            <a:r>
              <a:rPr lang="en-US" sz="3200" i="0" u="none" strike="noStrike" baseline="0" dirty="0">
                <a:solidFill>
                  <a:srgbClr val="C00000"/>
                </a:solidFill>
              </a:rPr>
              <a:t>                  Syntax of default constructor:</a:t>
            </a:r>
          </a:p>
          <a:p>
            <a:pPr algn="l"/>
            <a:r>
              <a:rPr lang="en-US" sz="3200" b="0" i="0" u="none" strike="noStrike" baseline="0" dirty="0">
                <a:solidFill>
                  <a:srgbClr val="002060"/>
                </a:solidFill>
              </a:rPr>
              <a:t>                        </a:t>
            </a:r>
            <a:r>
              <a:rPr lang="en-US" sz="3200" b="1" i="0" u="none" strike="noStrike" baseline="0" dirty="0">
                <a:solidFill>
                  <a:srgbClr val="002060"/>
                </a:solidFill>
              </a:rPr>
              <a:t>&lt;</a:t>
            </a:r>
            <a:r>
              <a:rPr lang="en-US" sz="3200" b="1" i="0" u="none" strike="noStrike" baseline="0" dirty="0" err="1">
                <a:solidFill>
                  <a:srgbClr val="002060"/>
                </a:solidFill>
              </a:rPr>
              <a:t>class_name</a:t>
            </a:r>
            <a:r>
              <a:rPr lang="en-US" sz="3200" b="1" i="0" u="none" strike="noStrike" baseline="0" dirty="0">
                <a:solidFill>
                  <a:srgbClr val="002060"/>
                </a:solidFill>
              </a:rPr>
              <a:t>&gt;()</a:t>
            </a:r>
          </a:p>
          <a:p>
            <a:pPr algn="l"/>
            <a:r>
              <a:rPr lang="en-US" sz="3200" b="1" i="0" u="none" strike="noStrike" baseline="0" dirty="0">
                <a:solidFill>
                  <a:srgbClr val="002060"/>
                </a:solidFill>
              </a:rPr>
              <a:t>                        {</a:t>
            </a:r>
          </a:p>
          <a:p>
            <a:pPr algn="l"/>
            <a:r>
              <a:rPr lang="en-US" sz="3200" b="1" i="0" u="none" strike="noStrike" baseline="0" dirty="0">
                <a:solidFill>
                  <a:srgbClr val="002060"/>
                </a:solidFill>
              </a:rPr>
              <a:t>                             </a:t>
            </a:r>
            <a:r>
              <a:rPr lang="en-US" sz="3200" b="1" i="0" u="none" strike="noStrike" baseline="0" dirty="0" smtClean="0">
                <a:solidFill>
                  <a:srgbClr val="002060"/>
                </a:solidFill>
              </a:rPr>
              <a:t>}</a:t>
            </a:r>
          </a:p>
          <a:p>
            <a:r>
              <a:rPr lang="en-US" sz="3200" dirty="0"/>
              <a:t>Rule: If there is no constructor in a class, compiler automatically creates a default constructor.</a:t>
            </a:r>
            <a:endParaRPr lang="en-IN" sz="3200" dirty="0"/>
          </a:p>
          <a:p>
            <a:pPr algn="l"/>
            <a:endParaRPr lang="en-US" sz="3200" dirty="0">
              <a:solidFill>
                <a:srgbClr val="002060"/>
              </a:solidFill>
            </a:endParaRPr>
          </a:p>
        </p:txBody>
      </p:sp>
    </p:spTree>
    <p:extLst>
      <p:ext uri="{BB962C8B-B14F-4D97-AF65-F5344CB8AC3E}">
        <p14:creationId xmlns:p14="http://schemas.microsoft.com/office/powerpoint/2010/main" val="1280649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2E9A391-0E5D-41E3-A414-D810390D1A5E}"/>
              </a:ext>
            </a:extLst>
          </p:cNvPr>
          <p:cNvSpPr txBox="1"/>
          <p:nvPr/>
        </p:nvSpPr>
        <p:spPr>
          <a:xfrm>
            <a:off x="848140" y="166375"/>
            <a:ext cx="9647582" cy="6186309"/>
          </a:xfrm>
          <a:prstGeom prst="rect">
            <a:avLst/>
          </a:prstGeom>
          <a:noFill/>
        </p:spPr>
        <p:txBody>
          <a:bodyPr wrap="square">
            <a:spAutoFit/>
          </a:bodyPr>
          <a:lstStyle/>
          <a:p>
            <a:pPr algn="l"/>
            <a:r>
              <a:rPr lang="en-US" sz="3600" b="1" i="0" u="none" strike="noStrike" baseline="0" dirty="0">
                <a:solidFill>
                  <a:srgbClr val="FF0000"/>
                </a:solidFill>
              </a:rPr>
              <a:t>Example of default constructor</a:t>
            </a:r>
          </a:p>
          <a:p>
            <a:pPr algn="l"/>
            <a:r>
              <a:rPr lang="en-US" sz="3600" b="1" i="0" u="none" strike="noStrike" baseline="0" dirty="0">
                <a:solidFill>
                  <a:srgbClr val="002060"/>
                </a:solidFill>
              </a:rPr>
              <a:t>class Bike</a:t>
            </a:r>
          </a:p>
          <a:p>
            <a:pPr algn="l"/>
            <a:r>
              <a:rPr lang="en-US" sz="3600" b="1" i="0" u="none" strike="noStrike" baseline="0" dirty="0">
                <a:solidFill>
                  <a:srgbClr val="002060"/>
                </a:solidFill>
              </a:rPr>
              <a:t>{</a:t>
            </a:r>
          </a:p>
          <a:p>
            <a:pPr algn="l"/>
            <a:r>
              <a:rPr lang="en-US" sz="3600" b="1" i="0" u="none" strike="noStrike" baseline="0" dirty="0">
                <a:solidFill>
                  <a:srgbClr val="002060"/>
                </a:solidFill>
              </a:rPr>
              <a:t>Bike()</a:t>
            </a:r>
          </a:p>
          <a:p>
            <a:pPr algn="l"/>
            <a:r>
              <a:rPr lang="en-US" sz="3600" b="1" i="0" u="none" strike="noStrike" baseline="0" dirty="0">
                <a:solidFill>
                  <a:srgbClr val="002060"/>
                </a:solidFill>
              </a:rPr>
              <a:t>{</a:t>
            </a:r>
          </a:p>
          <a:p>
            <a:pPr algn="l"/>
            <a:r>
              <a:rPr lang="en-US" sz="3600" b="1" i="0" u="none" strike="noStrike" baseline="0" dirty="0">
                <a:solidFill>
                  <a:srgbClr val="002060"/>
                </a:solidFill>
              </a:rPr>
              <a:t>}</a:t>
            </a:r>
          </a:p>
          <a:p>
            <a:pPr algn="l"/>
            <a:r>
              <a:rPr lang="en-US" sz="3600" b="1" i="0" u="none" strike="noStrike" baseline="0" dirty="0">
                <a:solidFill>
                  <a:srgbClr val="002060"/>
                </a:solidFill>
              </a:rPr>
              <a:t>public static void main(String </a:t>
            </a:r>
            <a:r>
              <a:rPr lang="en-US" sz="3600" b="1" i="0" u="none" strike="noStrike" baseline="0" dirty="0" err="1">
                <a:solidFill>
                  <a:srgbClr val="002060"/>
                </a:solidFill>
              </a:rPr>
              <a:t>args</a:t>
            </a:r>
            <a:r>
              <a:rPr lang="en-US" sz="3600" b="1" i="0" u="none" strike="noStrike" baseline="0" dirty="0">
                <a:solidFill>
                  <a:srgbClr val="002060"/>
                </a:solidFill>
              </a:rPr>
              <a:t>[])</a:t>
            </a:r>
          </a:p>
          <a:p>
            <a:pPr algn="l"/>
            <a:r>
              <a:rPr lang="en-US" sz="3600" b="1" i="0" u="none" strike="noStrike" baseline="0" dirty="0">
                <a:solidFill>
                  <a:srgbClr val="002060"/>
                </a:solidFill>
              </a:rPr>
              <a:t>{</a:t>
            </a:r>
          </a:p>
          <a:p>
            <a:pPr algn="l"/>
            <a:r>
              <a:rPr lang="en-US" sz="3600" b="1" i="0" u="none" strike="noStrike" baseline="0" dirty="0">
                <a:solidFill>
                  <a:srgbClr val="002060"/>
                </a:solidFill>
              </a:rPr>
              <a:t>Bike b=new Bike();</a:t>
            </a:r>
          </a:p>
          <a:p>
            <a:pPr algn="l"/>
            <a:r>
              <a:rPr lang="en-US" sz="3600" b="1" i="0" u="none" strike="noStrike" baseline="0" dirty="0">
                <a:solidFill>
                  <a:srgbClr val="002060"/>
                </a:solidFill>
              </a:rPr>
              <a:t>}</a:t>
            </a:r>
          </a:p>
          <a:p>
            <a:pPr algn="l"/>
            <a:r>
              <a:rPr lang="en-US" sz="3600" b="1" i="0" u="none" strike="noStrike" baseline="0" dirty="0">
                <a:solidFill>
                  <a:srgbClr val="002060"/>
                </a:solidFill>
              </a:rPr>
              <a:t>}</a:t>
            </a:r>
            <a:endParaRPr lang="en-US" sz="3600" b="1" dirty="0">
              <a:solidFill>
                <a:srgbClr val="002060"/>
              </a:solidFill>
            </a:endParaRPr>
          </a:p>
        </p:txBody>
      </p:sp>
    </p:spTree>
    <p:extLst>
      <p:ext uri="{BB962C8B-B14F-4D97-AF65-F5344CB8AC3E}">
        <p14:creationId xmlns:p14="http://schemas.microsoft.com/office/powerpoint/2010/main" val="4192553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E7971B3-CD22-44B4-A26B-481D81B28671}"/>
              </a:ext>
            </a:extLst>
          </p:cNvPr>
          <p:cNvSpPr txBox="1"/>
          <p:nvPr/>
        </p:nvSpPr>
        <p:spPr>
          <a:xfrm>
            <a:off x="92765" y="174872"/>
            <a:ext cx="12099235" cy="6740307"/>
          </a:xfrm>
          <a:prstGeom prst="rect">
            <a:avLst/>
          </a:prstGeom>
          <a:noFill/>
        </p:spPr>
        <p:txBody>
          <a:bodyPr wrap="square">
            <a:spAutoFit/>
          </a:bodyPr>
          <a:lstStyle/>
          <a:p>
            <a:pPr algn="l"/>
            <a:r>
              <a:rPr lang="en-US" sz="3600" b="1" i="0" u="none" strike="noStrike" baseline="0" dirty="0">
                <a:solidFill>
                  <a:srgbClr val="FF0000"/>
                </a:solidFill>
              </a:rPr>
              <a:t>No-argument constructor</a:t>
            </a:r>
          </a:p>
          <a:p>
            <a:pPr algn="l"/>
            <a:r>
              <a:rPr lang="en-US" sz="3600" dirty="0">
                <a:solidFill>
                  <a:srgbClr val="C00000"/>
                </a:solidFill>
              </a:rPr>
              <a:t>            </a:t>
            </a:r>
            <a:r>
              <a:rPr lang="en-US" sz="3600" b="0" i="0" u="none" strike="noStrike" baseline="0" dirty="0">
                <a:solidFill>
                  <a:srgbClr val="002060"/>
                </a:solidFill>
              </a:rPr>
              <a:t>Constructor with no arguments is known as no-argument constructor.</a:t>
            </a:r>
          </a:p>
          <a:p>
            <a:pPr algn="l"/>
            <a:r>
              <a:rPr lang="en-US" sz="3600" b="1" i="0" u="none" strike="noStrike" baseline="0" dirty="0">
                <a:solidFill>
                  <a:srgbClr val="FF0000"/>
                </a:solidFill>
              </a:rPr>
              <a:t>Example:</a:t>
            </a:r>
          </a:p>
          <a:p>
            <a:pPr algn="l"/>
            <a:r>
              <a:rPr lang="en-US" sz="3600" b="1" i="0" u="none" strike="noStrike" baseline="0" dirty="0">
                <a:solidFill>
                  <a:srgbClr val="002060"/>
                </a:solidFill>
              </a:rPr>
              <a:t>class Demo</a:t>
            </a:r>
          </a:p>
          <a:p>
            <a:pPr algn="l"/>
            <a:r>
              <a:rPr lang="en-US" sz="3600" b="1" i="0" u="none" strike="noStrike" baseline="0" dirty="0">
                <a:solidFill>
                  <a:srgbClr val="002060"/>
                </a:solidFill>
              </a:rPr>
              <a:t>{</a:t>
            </a:r>
          </a:p>
          <a:p>
            <a:pPr algn="l"/>
            <a:r>
              <a:rPr lang="en-US" sz="3600" b="1" i="0" u="none" strike="noStrike" baseline="0" dirty="0">
                <a:solidFill>
                  <a:srgbClr val="002060"/>
                </a:solidFill>
              </a:rPr>
              <a:t>public Demo()</a:t>
            </a:r>
          </a:p>
          <a:p>
            <a:pPr algn="l"/>
            <a:r>
              <a:rPr lang="en-US" sz="3600" b="1" i="0" u="none" strike="noStrike" baseline="0" dirty="0">
                <a:solidFill>
                  <a:srgbClr val="002060"/>
                </a:solidFill>
              </a:rPr>
              <a:t>{</a:t>
            </a:r>
          </a:p>
          <a:p>
            <a:pPr algn="l"/>
            <a:r>
              <a:rPr lang="en-US" sz="3600" b="1" i="0" u="none" strike="noStrike" baseline="0" dirty="0" err="1">
                <a:solidFill>
                  <a:srgbClr val="002060"/>
                </a:solidFill>
              </a:rPr>
              <a:t>System.out.println</a:t>
            </a:r>
            <a:r>
              <a:rPr lang="en-US" sz="3600" b="1" i="0" u="none" strike="noStrike" baseline="0" dirty="0">
                <a:solidFill>
                  <a:srgbClr val="002060"/>
                </a:solidFill>
              </a:rPr>
              <a:t>("This is a no argument constructor");</a:t>
            </a:r>
          </a:p>
          <a:p>
            <a:pPr algn="l"/>
            <a:r>
              <a:rPr lang="en-US" sz="3600" b="1" i="0" u="none" strike="noStrike" baseline="0" dirty="0">
                <a:solidFill>
                  <a:srgbClr val="002060"/>
                </a:solidFill>
              </a:rPr>
              <a:t>}</a:t>
            </a:r>
          </a:p>
          <a:p>
            <a:pPr algn="l"/>
            <a:r>
              <a:rPr lang="en-US" sz="3600" b="1" i="0" u="none" strike="noStrike" baseline="0" dirty="0">
                <a:solidFill>
                  <a:srgbClr val="002060"/>
                </a:solidFill>
              </a:rPr>
              <a:t>}</a:t>
            </a:r>
          </a:p>
          <a:p>
            <a:pPr algn="l"/>
            <a:endParaRPr lang="en-US" sz="3600" dirty="0"/>
          </a:p>
        </p:txBody>
      </p:sp>
    </p:spTree>
    <p:extLst>
      <p:ext uri="{BB962C8B-B14F-4D97-AF65-F5344CB8AC3E}">
        <p14:creationId xmlns:p14="http://schemas.microsoft.com/office/powerpoint/2010/main" val="3889355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EF7788-C23C-4918-92D3-5F0750A1BF64}"/>
              </a:ext>
            </a:extLst>
          </p:cNvPr>
          <p:cNvSpPr txBox="1"/>
          <p:nvPr/>
        </p:nvSpPr>
        <p:spPr>
          <a:xfrm>
            <a:off x="0" y="0"/>
            <a:ext cx="12191999" cy="1938992"/>
          </a:xfrm>
          <a:prstGeom prst="rect">
            <a:avLst/>
          </a:prstGeom>
          <a:noFill/>
        </p:spPr>
        <p:txBody>
          <a:bodyPr wrap="square">
            <a:spAutoFit/>
          </a:bodyPr>
          <a:lstStyle/>
          <a:p>
            <a:pPr algn="l"/>
            <a:r>
              <a:rPr lang="en-US" sz="3000" b="1" i="0" u="none" strike="noStrike" baseline="0" dirty="0">
                <a:solidFill>
                  <a:srgbClr val="FF0000"/>
                </a:solidFill>
              </a:rPr>
              <a:t>Parameterized constructor</a:t>
            </a:r>
          </a:p>
          <a:p>
            <a:pPr algn="l"/>
            <a:r>
              <a:rPr lang="en-US" sz="3000" b="0" i="0" u="none" strike="noStrike" baseline="0" dirty="0"/>
              <a:t>      </a:t>
            </a:r>
            <a:r>
              <a:rPr lang="en-US" sz="3000" b="0" i="0" u="none" strike="noStrike" baseline="0" dirty="0">
                <a:solidFill>
                  <a:srgbClr val="002060"/>
                </a:solidFill>
              </a:rPr>
              <a:t>A constructor that has parameters is known as parameterized constructor.</a:t>
            </a:r>
          </a:p>
          <a:p>
            <a:pPr algn="l"/>
            <a:r>
              <a:rPr lang="en-US" sz="3000" b="0" i="0" u="none" strike="noStrike" baseline="0" dirty="0">
                <a:solidFill>
                  <a:srgbClr val="002060"/>
                </a:solidFill>
              </a:rPr>
              <a:t>Parameterized constructor is used to provide different values to the distinct objects.</a:t>
            </a:r>
          </a:p>
        </p:txBody>
      </p:sp>
      <p:sp>
        <p:nvSpPr>
          <p:cNvPr id="5" name="TextBox 4">
            <a:extLst>
              <a:ext uri="{FF2B5EF4-FFF2-40B4-BE49-F238E27FC236}">
                <a16:creationId xmlns:a16="http://schemas.microsoft.com/office/drawing/2014/main" xmlns="" id="{8C2E3DB9-97A2-4150-AFFE-893E71583B59}"/>
              </a:ext>
            </a:extLst>
          </p:cNvPr>
          <p:cNvSpPr txBox="1"/>
          <p:nvPr/>
        </p:nvSpPr>
        <p:spPr>
          <a:xfrm>
            <a:off x="1537253" y="1651372"/>
            <a:ext cx="6202016" cy="5632311"/>
          </a:xfrm>
          <a:prstGeom prst="rect">
            <a:avLst/>
          </a:prstGeom>
          <a:noFill/>
        </p:spPr>
        <p:txBody>
          <a:bodyPr wrap="square">
            <a:spAutoFit/>
          </a:bodyPr>
          <a:lstStyle/>
          <a:p>
            <a:pPr algn="l"/>
            <a:r>
              <a:rPr lang="en-US" sz="2400" b="0" i="0" u="none" strike="noStrike" baseline="0" dirty="0">
                <a:solidFill>
                  <a:srgbClr val="C00000"/>
                </a:solidFill>
              </a:rPr>
              <a:t>Example:</a:t>
            </a:r>
          </a:p>
          <a:p>
            <a:pPr algn="l"/>
            <a:r>
              <a:rPr lang="en-US" sz="2400" b="1" i="0" u="none" strike="noStrike" baseline="0" dirty="0">
                <a:solidFill>
                  <a:srgbClr val="002060"/>
                </a:solidFill>
              </a:rPr>
              <a:t>class Student4</a:t>
            </a:r>
          </a:p>
          <a:p>
            <a:pPr algn="l"/>
            <a:r>
              <a:rPr lang="en-US" sz="2400" b="1" i="0" u="none" strike="noStrike" baseline="0" dirty="0">
                <a:solidFill>
                  <a:srgbClr val="002060"/>
                </a:solidFill>
              </a:rPr>
              <a:t>{</a:t>
            </a:r>
          </a:p>
          <a:p>
            <a:pPr algn="l"/>
            <a:r>
              <a:rPr lang="en-US" sz="2400" b="1" i="0" u="none" strike="noStrike" baseline="0" dirty="0">
                <a:solidFill>
                  <a:srgbClr val="002060"/>
                </a:solidFill>
              </a:rPr>
              <a:t>int id;</a:t>
            </a:r>
          </a:p>
          <a:p>
            <a:pPr algn="l"/>
            <a:r>
              <a:rPr lang="en-US" sz="2400" b="1" i="0" u="none" strike="noStrike" baseline="0" dirty="0">
                <a:solidFill>
                  <a:srgbClr val="002060"/>
                </a:solidFill>
              </a:rPr>
              <a:t>String name;</a:t>
            </a:r>
          </a:p>
          <a:p>
            <a:pPr algn="l"/>
            <a:r>
              <a:rPr lang="en-US" sz="2400" b="1" i="0" u="none" strike="noStrike" baseline="0" dirty="0">
                <a:solidFill>
                  <a:srgbClr val="002060"/>
                </a:solidFill>
              </a:rPr>
              <a:t>Student4(int i</a:t>
            </a:r>
            <a:r>
              <a:rPr lang="en-US" sz="2400" b="1" i="0" u="none" strike="noStrike" baseline="0" dirty="0" smtClean="0">
                <a:solidFill>
                  <a:srgbClr val="002060"/>
                </a:solidFill>
              </a:rPr>
              <a:t>, String </a:t>
            </a:r>
            <a:r>
              <a:rPr lang="en-US" sz="2400" b="1" i="0" u="none" strike="noStrike" baseline="0" dirty="0">
                <a:solidFill>
                  <a:srgbClr val="002060"/>
                </a:solidFill>
              </a:rPr>
              <a:t>n)</a:t>
            </a:r>
          </a:p>
          <a:p>
            <a:pPr algn="l"/>
            <a:r>
              <a:rPr lang="en-US" sz="2400" b="1" i="0" u="none" strike="noStrike" baseline="0" dirty="0">
                <a:solidFill>
                  <a:srgbClr val="002060"/>
                </a:solidFill>
              </a:rPr>
              <a:t>{</a:t>
            </a:r>
          </a:p>
          <a:p>
            <a:pPr algn="l"/>
            <a:r>
              <a:rPr lang="en-US" sz="2400" b="1" i="0" u="none" strike="noStrike" baseline="0" dirty="0">
                <a:solidFill>
                  <a:srgbClr val="002060"/>
                </a:solidFill>
              </a:rPr>
              <a:t>id = </a:t>
            </a:r>
            <a:r>
              <a:rPr lang="en-US" sz="2400" b="1" i="0" u="none" strike="noStrike" baseline="0" dirty="0" err="1">
                <a:solidFill>
                  <a:srgbClr val="002060"/>
                </a:solidFill>
              </a:rPr>
              <a:t>i</a:t>
            </a:r>
            <a:r>
              <a:rPr lang="en-US" sz="2400" b="1" i="0" u="none" strike="noStrike" baseline="0" dirty="0">
                <a:solidFill>
                  <a:srgbClr val="002060"/>
                </a:solidFill>
              </a:rPr>
              <a:t>;</a:t>
            </a:r>
          </a:p>
          <a:p>
            <a:pPr algn="l"/>
            <a:r>
              <a:rPr lang="en-US" sz="2400" b="1" i="0" u="none" strike="noStrike" baseline="0" dirty="0">
                <a:solidFill>
                  <a:srgbClr val="002060"/>
                </a:solidFill>
              </a:rPr>
              <a:t>name = n;</a:t>
            </a:r>
          </a:p>
          <a:p>
            <a:pPr algn="l"/>
            <a:r>
              <a:rPr lang="en-US" sz="2400" b="1" i="0" u="none" strike="noStrike" baseline="0" dirty="0">
                <a:solidFill>
                  <a:srgbClr val="002060"/>
                </a:solidFill>
              </a:rPr>
              <a:t>}</a:t>
            </a:r>
          </a:p>
          <a:p>
            <a:pPr algn="l"/>
            <a:r>
              <a:rPr lang="en-US" sz="2400" b="1" i="0" u="none" strike="noStrike" baseline="0" dirty="0">
                <a:solidFill>
                  <a:srgbClr val="002060"/>
                </a:solidFill>
              </a:rPr>
              <a:t>void display()</a:t>
            </a:r>
          </a:p>
          <a:p>
            <a:pPr algn="l"/>
            <a:r>
              <a:rPr lang="en-US" sz="2400" b="1" i="0" u="none" strike="noStrike" baseline="0" dirty="0">
                <a:solidFill>
                  <a:srgbClr val="002060"/>
                </a:solidFill>
              </a:rPr>
              <a:t>{</a:t>
            </a:r>
          </a:p>
          <a:p>
            <a:pPr algn="l"/>
            <a:r>
              <a:rPr lang="en-US" sz="2400" b="1" i="0" u="none" strike="noStrike" baseline="0" dirty="0" err="1">
                <a:solidFill>
                  <a:srgbClr val="002060"/>
                </a:solidFill>
              </a:rPr>
              <a:t>System.out.println</a:t>
            </a:r>
            <a:r>
              <a:rPr lang="en-US" sz="2400" b="1" i="0" u="none" strike="noStrike" baseline="0" dirty="0">
                <a:solidFill>
                  <a:srgbClr val="002060"/>
                </a:solidFill>
              </a:rPr>
              <a:t>(id+" "+name);</a:t>
            </a:r>
          </a:p>
          <a:p>
            <a:pPr algn="l"/>
            <a:r>
              <a:rPr lang="en-US" sz="2400" b="1" i="0" u="none" strike="noStrike" baseline="0" dirty="0">
                <a:solidFill>
                  <a:srgbClr val="002060"/>
                </a:solidFill>
              </a:rPr>
              <a:t>}</a:t>
            </a:r>
          </a:p>
          <a:p>
            <a:pPr algn="l"/>
            <a:endParaRPr lang="en-US" sz="2400" dirty="0">
              <a:solidFill>
                <a:srgbClr val="002060"/>
              </a:solidFill>
            </a:endParaRPr>
          </a:p>
        </p:txBody>
      </p:sp>
      <p:sp>
        <p:nvSpPr>
          <p:cNvPr id="7" name="TextBox 6">
            <a:extLst>
              <a:ext uri="{FF2B5EF4-FFF2-40B4-BE49-F238E27FC236}">
                <a16:creationId xmlns:a16="http://schemas.microsoft.com/office/drawing/2014/main" xmlns="" id="{5546CDBE-388D-4CAA-BBD4-6B761FE4D97F}"/>
              </a:ext>
            </a:extLst>
          </p:cNvPr>
          <p:cNvSpPr txBox="1"/>
          <p:nvPr/>
        </p:nvSpPr>
        <p:spPr>
          <a:xfrm>
            <a:off x="6308035" y="2088693"/>
            <a:ext cx="6202016" cy="3046988"/>
          </a:xfrm>
          <a:prstGeom prst="rect">
            <a:avLst/>
          </a:prstGeom>
          <a:noFill/>
        </p:spPr>
        <p:txBody>
          <a:bodyPr wrap="square">
            <a:spAutoFit/>
          </a:bodyPr>
          <a:lstStyle/>
          <a:p>
            <a:pPr algn="l"/>
            <a:r>
              <a:rPr lang="en-US" sz="2400" b="1" i="0" u="none" strike="noStrike" baseline="0" dirty="0">
                <a:solidFill>
                  <a:srgbClr val="002060"/>
                </a:solidFill>
              </a:rPr>
              <a:t>public static void main(String </a:t>
            </a:r>
            <a:r>
              <a:rPr lang="en-US" sz="2400" b="1" i="0" u="none" strike="noStrike" baseline="0" dirty="0" err="1">
                <a:solidFill>
                  <a:srgbClr val="002060"/>
                </a:solidFill>
              </a:rPr>
              <a:t>args</a:t>
            </a:r>
            <a:r>
              <a:rPr lang="en-US" sz="2400" b="1" i="0" u="none" strike="noStrike" baseline="0" dirty="0">
                <a:solidFill>
                  <a:srgbClr val="002060"/>
                </a:solidFill>
              </a:rPr>
              <a:t>[])</a:t>
            </a:r>
          </a:p>
          <a:p>
            <a:pPr algn="l"/>
            <a:r>
              <a:rPr lang="en-US" sz="2400" b="1" i="0" u="none" strike="noStrike" baseline="0" dirty="0">
                <a:solidFill>
                  <a:srgbClr val="002060"/>
                </a:solidFill>
              </a:rPr>
              <a:t>{</a:t>
            </a:r>
          </a:p>
          <a:p>
            <a:pPr algn="l"/>
            <a:r>
              <a:rPr lang="en-US" sz="2400" b="1" i="0" u="none" strike="noStrike" baseline="0" dirty="0">
                <a:solidFill>
                  <a:srgbClr val="002060"/>
                </a:solidFill>
              </a:rPr>
              <a:t>Student4 s1 = new Student4(111,"Karan");</a:t>
            </a:r>
          </a:p>
          <a:p>
            <a:pPr algn="l"/>
            <a:r>
              <a:rPr lang="en-US" sz="2400" b="1" i="0" u="none" strike="noStrike" baseline="0" dirty="0">
                <a:solidFill>
                  <a:srgbClr val="002060"/>
                </a:solidFill>
              </a:rPr>
              <a:t>Student4 s2 = new Student4(222,"Aryan");</a:t>
            </a:r>
          </a:p>
          <a:p>
            <a:pPr algn="l"/>
            <a:r>
              <a:rPr lang="en-US" sz="2400" b="1" i="0" u="none" strike="noStrike" baseline="0" dirty="0">
                <a:solidFill>
                  <a:srgbClr val="002060"/>
                </a:solidFill>
              </a:rPr>
              <a:t>s1.display();</a:t>
            </a:r>
          </a:p>
          <a:p>
            <a:pPr algn="l"/>
            <a:r>
              <a:rPr lang="en-US" sz="2400" b="1" i="0" u="none" strike="noStrike" baseline="0" dirty="0">
                <a:solidFill>
                  <a:srgbClr val="002060"/>
                </a:solidFill>
              </a:rPr>
              <a:t>s2.display();</a:t>
            </a:r>
          </a:p>
          <a:p>
            <a:pPr algn="l"/>
            <a:r>
              <a:rPr lang="en-US" sz="2400" b="1" i="0" u="none" strike="noStrike" baseline="0" dirty="0">
                <a:solidFill>
                  <a:srgbClr val="002060"/>
                </a:solidFill>
              </a:rPr>
              <a:t>}</a:t>
            </a:r>
          </a:p>
          <a:p>
            <a:pPr algn="l"/>
            <a:r>
              <a:rPr lang="en-US" sz="2400" b="1" i="0" u="none" strike="noStrike" baseline="0" dirty="0">
                <a:solidFill>
                  <a:srgbClr val="002060"/>
                </a:solidFill>
              </a:rPr>
              <a:t>}</a:t>
            </a:r>
            <a:endParaRPr lang="en-US" sz="2400" b="1" dirty="0">
              <a:solidFill>
                <a:srgbClr val="002060"/>
              </a:solidFill>
            </a:endParaRPr>
          </a:p>
        </p:txBody>
      </p:sp>
    </p:spTree>
    <p:extLst>
      <p:ext uri="{BB962C8B-B14F-4D97-AF65-F5344CB8AC3E}">
        <p14:creationId xmlns:p14="http://schemas.microsoft.com/office/powerpoint/2010/main" val="1911350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EF7788-C23C-4918-92D3-5F0750A1BF64}"/>
              </a:ext>
            </a:extLst>
          </p:cNvPr>
          <p:cNvSpPr txBox="1"/>
          <p:nvPr/>
        </p:nvSpPr>
        <p:spPr>
          <a:xfrm>
            <a:off x="0" y="0"/>
            <a:ext cx="12191999" cy="7171194"/>
          </a:xfrm>
          <a:prstGeom prst="rect">
            <a:avLst/>
          </a:prstGeom>
          <a:noFill/>
        </p:spPr>
        <p:txBody>
          <a:bodyPr wrap="square">
            <a:spAutoFit/>
          </a:bodyPr>
          <a:lstStyle/>
          <a:p>
            <a:pPr algn="l"/>
            <a:r>
              <a:rPr lang="en-US" sz="3000" b="1" i="0" u="none" strike="noStrike" baseline="0" dirty="0" smtClean="0">
                <a:solidFill>
                  <a:srgbClr val="FF0000"/>
                </a:solidFill>
              </a:rPr>
              <a:t>Constructor Overloading</a:t>
            </a:r>
          </a:p>
          <a:p>
            <a:pPr algn="l"/>
            <a:endParaRPr lang="en-US" sz="2800" i="0" u="none" strike="noStrike" baseline="0" dirty="0">
              <a:solidFill>
                <a:srgbClr val="C00000"/>
              </a:solidFill>
            </a:endParaRPr>
          </a:p>
          <a:p>
            <a:r>
              <a:rPr lang="en-US" sz="2800" b="0" i="0" u="none" strike="noStrike" baseline="0" dirty="0"/>
              <a:t> </a:t>
            </a:r>
            <a:r>
              <a:rPr lang="en-US" sz="2800" b="0" i="0" u="none" strike="noStrike" baseline="0" dirty="0" smtClean="0"/>
              <a:t>* A</a:t>
            </a:r>
            <a:r>
              <a:rPr lang="en-US" sz="2800" dirty="0" smtClean="0"/>
              <a:t> </a:t>
            </a:r>
            <a:r>
              <a:rPr lang="en-US" sz="2800" dirty="0"/>
              <a:t>constructor is just like a method but without return type</a:t>
            </a:r>
            <a:r>
              <a:rPr lang="en-US" sz="2800" dirty="0" smtClean="0"/>
              <a:t>.</a:t>
            </a:r>
          </a:p>
          <a:p>
            <a:endParaRPr lang="en-US" sz="2800" dirty="0" smtClean="0"/>
          </a:p>
          <a:p>
            <a:r>
              <a:rPr lang="en-US" sz="2800" dirty="0"/>
              <a:t> </a:t>
            </a:r>
            <a:r>
              <a:rPr lang="en-US" sz="2800" dirty="0" smtClean="0"/>
              <a:t>* It </a:t>
            </a:r>
            <a:r>
              <a:rPr lang="en-US" sz="2800" dirty="0"/>
              <a:t>can also be overloaded like Java methods</a:t>
            </a:r>
            <a:r>
              <a:rPr lang="en-US" sz="2800" dirty="0" smtClean="0"/>
              <a:t>.</a:t>
            </a:r>
          </a:p>
          <a:p>
            <a:endParaRPr lang="en-US" sz="2800" dirty="0"/>
          </a:p>
          <a:p>
            <a:r>
              <a:rPr lang="en-US" sz="2800" dirty="0" smtClean="0"/>
              <a:t>* Constructor </a:t>
            </a:r>
            <a:r>
              <a:rPr lang="en-US" sz="2800" dirty="0"/>
              <a:t>overloading in Java is a technique of having more than one </a:t>
            </a:r>
            <a:r>
              <a:rPr lang="en-US" sz="2800" dirty="0" smtClean="0"/>
              <a:t>    constructor </a:t>
            </a:r>
            <a:r>
              <a:rPr lang="en-US" sz="2800" dirty="0"/>
              <a:t>with different parameter lists. </a:t>
            </a:r>
          </a:p>
          <a:p>
            <a:endParaRPr lang="en-US" sz="2800" dirty="0" smtClean="0"/>
          </a:p>
          <a:p>
            <a:r>
              <a:rPr lang="en-US" sz="2800" dirty="0" smtClean="0"/>
              <a:t>* They </a:t>
            </a:r>
            <a:r>
              <a:rPr lang="en-US" sz="2800" dirty="0"/>
              <a:t>are arranged in a way that each constructor performs a different task</a:t>
            </a:r>
            <a:r>
              <a:rPr lang="en-US" sz="2800" dirty="0" smtClean="0"/>
              <a:t>.</a:t>
            </a:r>
          </a:p>
          <a:p>
            <a:r>
              <a:rPr lang="en-US" sz="2800" dirty="0" smtClean="0"/>
              <a:t> </a:t>
            </a:r>
          </a:p>
          <a:p>
            <a:r>
              <a:rPr lang="en-US" sz="2800" dirty="0" smtClean="0"/>
              <a:t>* They </a:t>
            </a:r>
            <a:r>
              <a:rPr lang="en-US" sz="2800" dirty="0"/>
              <a:t>are differentiated by the compiler by the number of parameters in the list and their types</a:t>
            </a:r>
            <a:endParaRPr lang="en-IN" sz="2800" dirty="0"/>
          </a:p>
          <a:p>
            <a:endParaRPr lang="en-US" sz="3200" dirty="0" smtClean="0"/>
          </a:p>
          <a:p>
            <a:r>
              <a:rPr lang="en-US" sz="3200" dirty="0" smtClean="0"/>
              <a:t> </a:t>
            </a:r>
            <a:endParaRPr lang="en-IN" sz="3200" dirty="0" smtClean="0"/>
          </a:p>
          <a:p>
            <a:pPr algn="l"/>
            <a:r>
              <a:rPr lang="en-US" sz="3000" b="0" i="0" u="none" strike="noStrike" baseline="0" dirty="0" smtClean="0">
                <a:solidFill>
                  <a:srgbClr val="002060"/>
                </a:solidFill>
              </a:rPr>
              <a:t>.</a:t>
            </a:r>
            <a:endParaRPr lang="en-US" sz="3000" b="0" i="0" u="none" strike="noStrike" baseline="0" dirty="0">
              <a:solidFill>
                <a:srgbClr val="002060"/>
              </a:solidFill>
            </a:endParaRPr>
          </a:p>
        </p:txBody>
      </p:sp>
    </p:spTree>
    <p:extLst>
      <p:ext uri="{BB962C8B-B14F-4D97-AF65-F5344CB8AC3E}">
        <p14:creationId xmlns:p14="http://schemas.microsoft.com/office/powerpoint/2010/main" val="1815908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83FCDD6-6207-4F50-BD1D-336AC7747763}"/>
              </a:ext>
            </a:extLst>
          </p:cNvPr>
          <p:cNvSpPr txBox="1"/>
          <p:nvPr/>
        </p:nvSpPr>
        <p:spPr>
          <a:xfrm>
            <a:off x="530088" y="1316720"/>
            <a:ext cx="11820939" cy="4031873"/>
          </a:xfrm>
          <a:prstGeom prst="rect">
            <a:avLst/>
          </a:prstGeom>
          <a:noFill/>
        </p:spPr>
        <p:txBody>
          <a:bodyPr wrap="square">
            <a:spAutoFit/>
          </a:bodyPr>
          <a:lstStyle/>
          <a:p>
            <a:r>
              <a:rPr lang="en-US" sz="3200" b="1" dirty="0">
                <a:solidFill>
                  <a:srgbClr val="FF0000"/>
                </a:solidFill>
              </a:rPr>
              <a:t>UNIT 1: INTRODUCTION TO JAVA </a:t>
            </a:r>
          </a:p>
          <a:p>
            <a:r>
              <a:rPr lang="en-US" sz="3200" dirty="0">
                <a:solidFill>
                  <a:srgbClr val="002060"/>
                </a:solidFill>
              </a:rPr>
              <a:t>Classes and Objects – Class Fundamentals – Declaring Objects – Methods – Constructors – Garbage Collection.</a:t>
            </a:r>
          </a:p>
          <a:p>
            <a:r>
              <a:rPr lang="en-US" sz="3200" dirty="0">
                <a:solidFill>
                  <a:srgbClr val="002060"/>
                </a:solidFill>
              </a:rPr>
              <a:t>Inheritance – Basics – Using Super – Method Overriding – Abstract Classes – Using final with inheritance. String Handling –String class – String buffer class.</a:t>
            </a:r>
          </a:p>
          <a:p>
            <a:endParaRPr lang="en-US" sz="3200" dirty="0">
              <a:solidFill>
                <a:srgbClr val="002060"/>
              </a:solidFill>
            </a:endParaRPr>
          </a:p>
          <a:p>
            <a:endParaRPr lang="en-US" sz="3200" dirty="0">
              <a:solidFill>
                <a:srgbClr val="002060"/>
              </a:solidFill>
            </a:endParaRPr>
          </a:p>
        </p:txBody>
      </p:sp>
    </p:spTree>
    <p:extLst>
      <p:ext uri="{BB962C8B-B14F-4D97-AF65-F5344CB8AC3E}">
        <p14:creationId xmlns:p14="http://schemas.microsoft.com/office/powerpoint/2010/main" val="4119806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EF7788-C23C-4918-92D3-5F0750A1BF64}"/>
              </a:ext>
            </a:extLst>
          </p:cNvPr>
          <p:cNvSpPr txBox="1"/>
          <p:nvPr/>
        </p:nvSpPr>
        <p:spPr>
          <a:xfrm>
            <a:off x="-1" y="-1"/>
            <a:ext cx="12191999" cy="1015663"/>
          </a:xfrm>
          <a:prstGeom prst="rect">
            <a:avLst/>
          </a:prstGeom>
          <a:noFill/>
        </p:spPr>
        <p:txBody>
          <a:bodyPr wrap="square">
            <a:spAutoFit/>
          </a:bodyPr>
          <a:lstStyle/>
          <a:p>
            <a:pPr algn="l"/>
            <a:r>
              <a:rPr lang="en-US" sz="3000" b="1" i="0" u="none" strike="noStrike" baseline="0" dirty="0" smtClean="0">
                <a:solidFill>
                  <a:srgbClr val="FF0000"/>
                </a:solidFill>
              </a:rPr>
              <a:t>Example :Constructor Overloading</a:t>
            </a:r>
            <a:endParaRPr lang="en-US" sz="3000" b="1" i="0" u="none" strike="noStrike" baseline="0" dirty="0">
              <a:solidFill>
                <a:srgbClr val="FF0000"/>
              </a:solidFill>
            </a:endParaRPr>
          </a:p>
          <a:p>
            <a:pPr algn="l"/>
            <a:r>
              <a:rPr lang="en-US" sz="3000" b="0" i="0" u="none" strike="noStrike" baseline="0" dirty="0"/>
              <a:t>    </a:t>
            </a:r>
            <a:endParaRPr lang="en-US" sz="3000" b="0" i="0" u="none" strike="noStrike" baseline="0" dirty="0">
              <a:solidFill>
                <a:srgbClr val="002060"/>
              </a:solidFill>
            </a:endParaRPr>
          </a:p>
        </p:txBody>
      </p:sp>
      <p:sp>
        <p:nvSpPr>
          <p:cNvPr id="5" name="TextBox 4">
            <a:extLst>
              <a:ext uri="{FF2B5EF4-FFF2-40B4-BE49-F238E27FC236}">
                <a16:creationId xmlns:a16="http://schemas.microsoft.com/office/drawing/2014/main" xmlns="" id="{8C2E3DB9-97A2-4150-AFFE-893E71583B59}"/>
              </a:ext>
            </a:extLst>
          </p:cNvPr>
          <p:cNvSpPr txBox="1"/>
          <p:nvPr/>
        </p:nvSpPr>
        <p:spPr>
          <a:xfrm>
            <a:off x="138545" y="581892"/>
            <a:ext cx="7600724" cy="7109639"/>
          </a:xfrm>
          <a:prstGeom prst="rect">
            <a:avLst/>
          </a:prstGeom>
          <a:noFill/>
        </p:spPr>
        <p:txBody>
          <a:bodyPr wrap="square">
            <a:spAutoFit/>
          </a:bodyPr>
          <a:lstStyle/>
          <a:p>
            <a:r>
              <a:rPr lang="en-US" sz="2400" b="1" dirty="0" smtClean="0"/>
              <a:t>class </a:t>
            </a:r>
            <a:r>
              <a:rPr lang="en-US" sz="2400" b="1" dirty="0"/>
              <a:t>Student5{</a:t>
            </a:r>
            <a:endParaRPr lang="en-IN" sz="2400" b="1" dirty="0"/>
          </a:p>
          <a:p>
            <a:r>
              <a:rPr lang="en-US" sz="2400" b="1" dirty="0"/>
              <a:t>    </a:t>
            </a:r>
            <a:r>
              <a:rPr lang="en-US" sz="2400" b="1" dirty="0" err="1"/>
              <a:t>int</a:t>
            </a:r>
            <a:r>
              <a:rPr lang="en-US" sz="2400" b="1" dirty="0"/>
              <a:t> id;</a:t>
            </a:r>
            <a:endParaRPr lang="en-IN" sz="2400" b="1" dirty="0"/>
          </a:p>
          <a:p>
            <a:r>
              <a:rPr lang="en-US" sz="2400" b="1" dirty="0"/>
              <a:t>    String name;</a:t>
            </a:r>
            <a:endParaRPr lang="en-IN" sz="2400" b="1" dirty="0"/>
          </a:p>
          <a:p>
            <a:r>
              <a:rPr lang="en-US" sz="2400" b="1" dirty="0"/>
              <a:t> </a:t>
            </a:r>
            <a:endParaRPr lang="en-IN" sz="2400" b="1" dirty="0"/>
          </a:p>
          <a:p>
            <a:r>
              <a:rPr lang="en-US" sz="2400" b="1" dirty="0"/>
              <a:t>    </a:t>
            </a:r>
            <a:r>
              <a:rPr lang="en-US" sz="2400" b="1" dirty="0" err="1"/>
              <a:t>int</a:t>
            </a:r>
            <a:r>
              <a:rPr lang="en-US" sz="2400" b="1" dirty="0"/>
              <a:t> age;</a:t>
            </a:r>
            <a:endParaRPr lang="en-IN" sz="2400" b="1" dirty="0"/>
          </a:p>
          <a:p>
            <a:r>
              <a:rPr lang="en-US" sz="2400" b="1" dirty="0"/>
              <a:t>    Student5(</a:t>
            </a:r>
            <a:r>
              <a:rPr lang="en-US" sz="2400" b="1" dirty="0" err="1"/>
              <a:t>int</a:t>
            </a:r>
            <a:r>
              <a:rPr lang="en-US" sz="2400" b="1" dirty="0"/>
              <a:t> </a:t>
            </a:r>
            <a:r>
              <a:rPr lang="en-US" sz="2400" b="1" dirty="0" err="1"/>
              <a:t>i,String</a:t>
            </a:r>
            <a:r>
              <a:rPr lang="en-US" sz="2400" b="1" dirty="0"/>
              <a:t> n){</a:t>
            </a:r>
            <a:endParaRPr lang="en-IN" sz="2400" b="1" dirty="0"/>
          </a:p>
          <a:p>
            <a:r>
              <a:rPr lang="en-US" sz="2400" b="1" dirty="0"/>
              <a:t>    id = </a:t>
            </a:r>
            <a:r>
              <a:rPr lang="en-US" sz="2400" b="1" dirty="0" err="1"/>
              <a:t>i</a:t>
            </a:r>
            <a:r>
              <a:rPr lang="en-US" sz="2400" b="1" dirty="0"/>
              <a:t>;</a:t>
            </a:r>
            <a:endParaRPr lang="en-IN" sz="2400" b="1" dirty="0"/>
          </a:p>
          <a:p>
            <a:r>
              <a:rPr lang="en-US" sz="2400" b="1" dirty="0"/>
              <a:t>    name = n;</a:t>
            </a:r>
            <a:endParaRPr lang="en-IN" sz="2400" b="1" dirty="0"/>
          </a:p>
          <a:p>
            <a:r>
              <a:rPr lang="en-US" sz="2400" b="1" dirty="0"/>
              <a:t>    }</a:t>
            </a:r>
            <a:endParaRPr lang="en-IN" sz="2400" b="1" dirty="0"/>
          </a:p>
          <a:p>
            <a:r>
              <a:rPr lang="en-US" sz="2400" b="1" dirty="0"/>
              <a:t>    Student5(</a:t>
            </a:r>
            <a:r>
              <a:rPr lang="en-US" sz="2400" b="1" dirty="0" err="1"/>
              <a:t>int</a:t>
            </a:r>
            <a:r>
              <a:rPr lang="en-US" sz="2400" b="1" dirty="0"/>
              <a:t> </a:t>
            </a:r>
            <a:r>
              <a:rPr lang="en-US" sz="2400" b="1" dirty="0" err="1"/>
              <a:t>i,String</a:t>
            </a:r>
            <a:r>
              <a:rPr lang="en-US" sz="2400" b="1" dirty="0"/>
              <a:t> </a:t>
            </a:r>
            <a:r>
              <a:rPr lang="en-US" sz="2400" b="1" dirty="0" err="1"/>
              <a:t>n,int</a:t>
            </a:r>
            <a:r>
              <a:rPr lang="en-US" sz="2400" b="1" dirty="0"/>
              <a:t> a){</a:t>
            </a:r>
            <a:endParaRPr lang="en-IN" sz="2400" b="1" dirty="0"/>
          </a:p>
          <a:p>
            <a:r>
              <a:rPr lang="en-US" sz="2400" b="1" dirty="0"/>
              <a:t>    id = </a:t>
            </a:r>
            <a:r>
              <a:rPr lang="en-US" sz="2400" b="1" dirty="0" err="1"/>
              <a:t>i</a:t>
            </a:r>
            <a:r>
              <a:rPr lang="en-US" sz="2400" b="1" dirty="0"/>
              <a:t>;</a:t>
            </a:r>
            <a:endParaRPr lang="en-IN" sz="2400" b="1" dirty="0"/>
          </a:p>
          <a:p>
            <a:r>
              <a:rPr lang="en-US" sz="2400" b="1" dirty="0"/>
              <a:t>    name = n;</a:t>
            </a:r>
            <a:endParaRPr lang="en-IN" sz="2400" b="1" dirty="0"/>
          </a:p>
          <a:p>
            <a:r>
              <a:rPr lang="en-US" sz="2400" b="1" dirty="0"/>
              <a:t>    age=a;</a:t>
            </a:r>
            <a:endParaRPr lang="en-IN" sz="2400" b="1" dirty="0"/>
          </a:p>
          <a:p>
            <a:r>
              <a:rPr lang="en-US" sz="2400" b="1" dirty="0"/>
              <a:t>    }</a:t>
            </a:r>
            <a:endParaRPr lang="en-IN" sz="2400" b="1" dirty="0"/>
          </a:p>
          <a:p>
            <a:r>
              <a:rPr lang="en-US" sz="2400" b="1" dirty="0"/>
              <a:t>    void display</a:t>
            </a:r>
            <a:r>
              <a:rPr lang="en-US" sz="2400" b="1" dirty="0" smtClean="0"/>
              <a:t>()</a:t>
            </a:r>
          </a:p>
          <a:p>
            <a:r>
              <a:rPr lang="en-US" sz="2400" b="1" dirty="0" smtClean="0"/>
              <a:t>{</a:t>
            </a:r>
          </a:p>
          <a:p>
            <a:r>
              <a:rPr lang="en-US" sz="2400" b="1" dirty="0" err="1" smtClean="0"/>
              <a:t>System.out.println</a:t>
            </a:r>
            <a:r>
              <a:rPr lang="en-US" sz="2400" b="1" dirty="0" smtClean="0"/>
              <a:t>(id</a:t>
            </a:r>
            <a:r>
              <a:rPr lang="en-US" sz="2400" b="1" dirty="0"/>
              <a:t>+" "+name+" "+age);}</a:t>
            </a:r>
            <a:endParaRPr lang="en-IN" sz="2400" b="1" dirty="0"/>
          </a:p>
          <a:p>
            <a:r>
              <a:rPr lang="en-US" sz="2400" dirty="0"/>
              <a:t> </a:t>
            </a:r>
            <a:endParaRPr lang="en-IN" sz="2400" dirty="0"/>
          </a:p>
          <a:p>
            <a:r>
              <a:rPr lang="en-US" sz="2400" dirty="0"/>
              <a:t>    </a:t>
            </a:r>
            <a:endParaRPr lang="en-US" sz="2400" dirty="0">
              <a:solidFill>
                <a:srgbClr val="002060"/>
              </a:solidFill>
            </a:endParaRPr>
          </a:p>
        </p:txBody>
      </p:sp>
      <p:sp>
        <p:nvSpPr>
          <p:cNvPr id="7" name="TextBox 6">
            <a:extLst>
              <a:ext uri="{FF2B5EF4-FFF2-40B4-BE49-F238E27FC236}">
                <a16:creationId xmlns:a16="http://schemas.microsoft.com/office/drawing/2014/main" xmlns="" id="{5546CDBE-388D-4CAA-BBD4-6B761FE4D97F}"/>
              </a:ext>
            </a:extLst>
          </p:cNvPr>
          <p:cNvSpPr txBox="1"/>
          <p:nvPr/>
        </p:nvSpPr>
        <p:spPr>
          <a:xfrm>
            <a:off x="5292436" y="2088693"/>
            <a:ext cx="7217615" cy="3046988"/>
          </a:xfrm>
          <a:prstGeom prst="rect">
            <a:avLst/>
          </a:prstGeom>
          <a:noFill/>
        </p:spPr>
        <p:txBody>
          <a:bodyPr wrap="square">
            <a:spAutoFit/>
          </a:bodyPr>
          <a:lstStyle/>
          <a:p>
            <a:r>
              <a:rPr lang="en-US" sz="2400" b="1" dirty="0"/>
              <a:t>public static void main(String </a:t>
            </a:r>
            <a:r>
              <a:rPr lang="en-US" sz="2400" b="1" dirty="0" err="1"/>
              <a:t>args</a:t>
            </a:r>
            <a:r>
              <a:rPr lang="en-US" sz="2400" b="1" dirty="0" smtClean="0"/>
              <a:t>[])</a:t>
            </a:r>
          </a:p>
          <a:p>
            <a:r>
              <a:rPr lang="en-US" sz="2400" b="1" dirty="0" smtClean="0"/>
              <a:t>{</a:t>
            </a:r>
            <a:endParaRPr lang="en-IN" sz="2400" b="1" dirty="0"/>
          </a:p>
          <a:p>
            <a:r>
              <a:rPr lang="en-US" sz="2400" b="1" dirty="0"/>
              <a:t>    Student5 s1 = new Student5(111,"Karan");</a:t>
            </a:r>
            <a:endParaRPr lang="en-IN" sz="2400" b="1" dirty="0"/>
          </a:p>
          <a:p>
            <a:r>
              <a:rPr lang="en-US" sz="2400" b="1" dirty="0"/>
              <a:t>    Student5 s2 = new Student5(222,"Aryan",25);</a:t>
            </a:r>
            <a:endParaRPr lang="en-IN" sz="2400" b="1" dirty="0"/>
          </a:p>
          <a:p>
            <a:r>
              <a:rPr lang="en-US" sz="2400" b="1" dirty="0"/>
              <a:t>    s1.display();</a:t>
            </a:r>
            <a:endParaRPr lang="en-IN" sz="2400" b="1" dirty="0"/>
          </a:p>
          <a:p>
            <a:r>
              <a:rPr lang="en-US" sz="2400" b="1" dirty="0"/>
              <a:t>    s2.display();</a:t>
            </a:r>
            <a:endParaRPr lang="en-IN" sz="2400" b="1" dirty="0"/>
          </a:p>
          <a:p>
            <a:r>
              <a:rPr lang="en-US" sz="2400" b="1" dirty="0"/>
              <a:t>   }</a:t>
            </a:r>
            <a:endParaRPr lang="en-IN" sz="2400" b="1" dirty="0"/>
          </a:p>
          <a:p>
            <a:r>
              <a:rPr lang="en-US" sz="2400" b="1" dirty="0"/>
              <a:t>}</a:t>
            </a:r>
            <a:endParaRPr lang="en-IN" sz="2400" b="1" dirty="0"/>
          </a:p>
        </p:txBody>
      </p:sp>
    </p:spTree>
    <p:extLst>
      <p:ext uri="{BB962C8B-B14F-4D97-AF65-F5344CB8AC3E}">
        <p14:creationId xmlns:p14="http://schemas.microsoft.com/office/powerpoint/2010/main" val="3081761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EF7788-C23C-4918-92D3-5F0750A1BF64}"/>
              </a:ext>
            </a:extLst>
          </p:cNvPr>
          <p:cNvSpPr txBox="1"/>
          <p:nvPr/>
        </p:nvSpPr>
        <p:spPr>
          <a:xfrm>
            <a:off x="-1" y="-1"/>
            <a:ext cx="12191999" cy="2462213"/>
          </a:xfrm>
          <a:prstGeom prst="rect">
            <a:avLst/>
          </a:prstGeom>
          <a:noFill/>
        </p:spPr>
        <p:txBody>
          <a:bodyPr wrap="square">
            <a:spAutoFit/>
          </a:bodyPr>
          <a:lstStyle/>
          <a:p>
            <a:r>
              <a:rPr lang="en-US" sz="3200" b="1" dirty="0"/>
              <a:t> </a:t>
            </a:r>
            <a:r>
              <a:rPr lang="en-US" sz="3200" b="1" dirty="0" smtClean="0"/>
              <a:t>             Difference </a:t>
            </a:r>
            <a:r>
              <a:rPr lang="en-US" sz="3200" b="1" dirty="0"/>
              <a:t>between constructor and method in Java</a:t>
            </a:r>
            <a:endParaRPr lang="en-IN" sz="3200" b="1" dirty="0"/>
          </a:p>
          <a:p>
            <a:pPr algn="l"/>
            <a:endParaRPr lang="en-US" sz="3000" i="0" u="none" strike="noStrike" baseline="0" dirty="0">
              <a:solidFill>
                <a:srgbClr val="C00000"/>
              </a:solidFill>
            </a:endParaRPr>
          </a:p>
          <a:p>
            <a:r>
              <a:rPr lang="en-US" sz="3000" b="0" i="0" u="none" strike="noStrike" baseline="0" dirty="0"/>
              <a:t> </a:t>
            </a:r>
            <a:r>
              <a:rPr lang="en-US" sz="3000" b="0" i="0" u="none" strike="noStrike" baseline="0" dirty="0" smtClean="0"/>
              <a:t> </a:t>
            </a:r>
            <a:endParaRPr lang="en-US" sz="3200" dirty="0" smtClean="0"/>
          </a:p>
          <a:p>
            <a:r>
              <a:rPr lang="en-US" sz="3200" dirty="0" smtClean="0"/>
              <a:t> </a:t>
            </a:r>
            <a:endParaRPr lang="en-IN" sz="3200" dirty="0" smtClean="0"/>
          </a:p>
          <a:p>
            <a:pPr algn="l"/>
            <a:r>
              <a:rPr lang="en-US" sz="3000" b="0" i="0" u="none" strike="noStrike" baseline="0" dirty="0" smtClean="0">
                <a:solidFill>
                  <a:srgbClr val="002060"/>
                </a:solidFill>
              </a:rPr>
              <a:t>.</a:t>
            </a:r>
            <a:endParaRPr lang="en-US" sz="3000" b="0" i="0" u="none" strike="noStrike" baseline="0"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505776091"/>
              </p:ext>
            </p:extLst>
          </p:nvPr>
        </p:nvGraphicFramePr>
        <p:xfrm>
          <a:off x="124691" y="803566"/>
          <a:ext cx="11060162" cy="5373397"/>
        </p:xfrm>
        <a:graphic>
          <a:graphicData uri="http://schemas.openxmlformats.org/drawingml/2006/table">
            <a:tbl>
              <a:tblPr firstRow="1" firstCol="1" bandRow="1">
                <a:tableStyleId>{5C22544A-7EE6-4342-B048-85BDC9FD1C3A}</a:tableStyleId>
              </a:tblPr>
              <a:tblGrid>
                <a:gridCol w="5530081"/>
                <a:gridCol w="5530081"/>
              </a:tblGrid>
              <a:tr h="692166">
                <a:tc>
                  <a:txBody>
                    <a:bodyPr/>
                    <a:lstStyle/>
                    <a:p>
                      <a:pPr>
                        <a:lnSpc>
                          <a:spcPct val="115000"/>
                        </a:lnSpc>
                        <a:spcAft>
                          <a:spcPts val="1000"/>
                        </a:spcAft>
                      </a:pPr>
                      <a:r>
                        <a:rPr lang="en-US" sz="1900">
                          <a:effectLst/>
                        </a:rPr>
                        <a:t>Java Constructor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10627" marR="110627" marT="110627" marB="110627"/>
                </a:tc>
                <a:tc>
                  <a:txBody>
                    <a:bodyPr/>
                    <a:lstStyle/>
                    <a:p>
                      <a:pPr>
                        <a:lnSpc>
                          <a:spcPct val="115000"/>
                        </a:lnSpc>
                        <a:spcAft>
                          <a:spcPts val="1000"/>
                        </a:spcAft>
                      </a:pPr>
                      <a:r>
                        <a:rPr lang="en-US" sz="1900">
                          <a:effectLst/>
                        </a:rPr>
                        <a:t>Java Method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10627" marR="110627" marT="110627" marB="110627"/>
                </a:tc>
              </a:tr>
              <a:tr h="1020035">
                <a:tc>
                  <a:txBody>
                    <a:bodyPr/>
                    <a:lstStyle/>
                    <a:p>
                      <a:pPr marL="190500">
                        <a:lnSpc>
                          <a:spcPct val="115000"/>
                        </a:lnSpc>
                        <a:spcAft>
                          <a:spcPts val="1000"/>
                        </a:spcAft>
                      </a:pPr>
                      <a:r>
                        <a:rPr lang="en-US" sz="1900" dirty="0">
                          <a:effectLst/>
                        </a:rPr>
                        <a:t>A constructor is used to initialize the state of an object.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3751" marR="73751" marT="73751" marB="73751"/>
                </a:tc>
                <a:tc>
                  <a:txBody>
                    <a:bodyPr/>
                    <a:lstStyle/>
                    <a:p>
                      <a:pPr marL="190500">
                        <a:lnSpc>
                          <a:spcPct val="115000"/>
                        </a:lnSpc>
                        <a:spcAft>
                          <a:spcPts val="1000"/>
                        </a:spcAft>
                      </a:pPr>
                      <a:r>
                        <a:rPr lang="en-US" sz="1900">
                          <a:effectLst/>
                        </a:rPr>
                        <a:t>A method is used to expose the behavior of an 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751" marR="73751" marT="73751" marB="73751"/>
                </a:tc>
              </a:tr>
              <a:tr h="601092">
                <a:tc>
                  <a:txBody>
                    <a:bodyPr/>
                    <a:lstStyle/>
                    <a:p>
                      <a:pPr marL="190500">
                        <a:lnSpc>
                          <a:spcPct val="115000"/>
                        </a:lnSpc>
                        <a:spcAft>
                          <a:spcPts val="1000"/>
                        </a:spcAft>
                      </a:pPr>
                      <a:r>
                        <a:rPr lang="en-US" sz="1900">
                          <a:effectLst/>
                        </a:rPr>
                        <a:t>A constructor must not have a return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751" marR="73751" marT="73751" marB="73751"/>
                </a:tc>
                <a:tc>
                  <a:txBody>
                    <a:bodyPr/>
                    <a:lstStyle/>
                    <a:p>
                      <a:pPr marL="190500">
                        <a:lnSpc>
                          <a:spcPct val="115000"/>
                        </a:lnSpc>
                        <a:spcAft>
                          <a:spcPts val="1000"/>
                        </a:spcAft>
                      </a:pPr>
                      <a:r>
                        <a:rPr lang="en-US" sz="1900">
                          <a:effectLst/>
                        </a:rPr>
                        <a:t>A method must have a return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751" marR="73751" marT="73751" marB="73751"/>
                </a:tc>
              </a:tr>
              <a:tr h="601092">
                <a:tc>
                  <a:txBody>
                    <a:bodyPr/>
                    <a:lstStyle/>
                    <a:p>
                      <a:pPr marL="190500">
                        <a:lnSpc>
                          <a:spcPct val="115000"/>
                        </a:lnSpc>
                        <a:spcAft>
                          <a:spcPts val="1000"/>
                        </a:spcAft>
                      </a:pPr>
                      <a:r>
                        <a:rPr lang="en-US" sz="1900">
                          <a:effectLst/>
                        </a:rPr>
                        <a:t>The constructor is invoked implicitly.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751" marR="73751" marT="73751" marB="73751"/>
                </a:tc>
                <a:tc>
                  <a:txBody>
                    <a:bodyPr/>
                    <a:lstStyle/>
                    <a:p>
                      <a:pPr marL="190500">
                        <a:lnSpc>
                          <a:spcPct val="115000"/>
                        </a:lnSpc>
                        <a:spcAft>
                          <a:spcPts val="1000"/>
                        </a:spcAft>
                      </a:pPr>
                      <a:r>
                        <a:rPr lang="en-US" sz="1900">
                          <a:effectLst/>
                        </a:rPr>
                        <a:t>The method is invoked explicitly.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751" marR="73751" marT="73751" marB="73751"/>
                </a:tc>
              </a:tr>
              <a:tr h="1438977">
                <a:tc>
                  <a:txBody>
                    <a:bodyPr/>
                    <a:lstStyle/>
                    <a:p>
                      <a:pPr marL="190500">
                        <a:lnSpc>
                          <a:spcPct val="115000"/>
                        </a:lnSpc>
                        <a:spcAft>
                          <a:spcPts val="1000"/>
                        </a:spcAft>
                      </a:pPr>
                      <a:r>
                        <a:rPr lang="en-US" sz="1900">
                          <a:effectLst/>
                        </a:rPr>
                        <a:t>The Java compiler provides a default constructor if you don't have any constructor in a class.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751" marR="73751" marT="73751" marB="73751"/>
                </a:tc>
                <a:tc>
                  <a:txBody>
                    <a:bodyPr/>
                    <a:lstStyle/>
                    <a:p>
                      <a:pPr marL="190500">
                        <a:lnSpc>
                          <a:spcPct val="115000"/>
                        </a:lnSpc>
                        <a:spcAft>
                          <a:spcPts val="1000"/>
                        </a:spcAft>
                      </a:pPr>
                      <a:r>
                        <a:rPr lang="en-US" sz="1900">
                          <a:effectLst/>
                        </a:rPr>
                        <a:t>The method is not provided by the compiler in any case.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3751" marR="73751" marT="73751" marB="73751"/>
                </a:tc>
              </a:tr>
              <a:tr h="1020035">
                <a:tc>
                  <a:txBody>
                    <a:bodyPr/>
                    <a:lstStyle/>
                    <a:p>
                      <a:pPr marL="190500">
                        <a:lnSpc>
                          <a:spcPct val="115000"/>
                        </a:lnSpc>
                        <a:spcAft>
                          <a:spcPts val="1000"/>
                        </a:spcAft>
                      </a:pPr>
                      <a:r>
                        <a:rPr lang="en-US" sz="1900" dirty="0">
                          <a:effectLst/>
                        </a:rPr>
                        <a:t>The constructor name must be same as the class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3751" marR="73751" marT="73751" marB="73751"/>
                </a:tc>
                <a:tc>
                  <a:txBody>
                    <a:bodyPr/>
                    <a:lstStyle/>
                    <a:p>
                      <a:pPr marL="190500">
                        <a:lnSpc>
                          <a:spcPct val="115000"/>
                        </a:lnSpc>
                        <a:spcAft>
                          <a:spcPts val="1000"/>
                        </a:spcAft>
                      </a:pPr>
                      <a:r>
                        <a:rPr lang="en-US" sz="1900" dirty="0">
                          <a:effectLst/>
                        </a:rPr>
                        <a:t>The method name may or may not be same as the class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3751" marR="73751" marT="73751" marB="73751"/>
                </a:tc>
              </a:tr>
            </a:tbl>
          </a:graphicData>
        </a:graphic>
      </p:graphicFrame>
    </p:spTree>
    <p:extLst>
      <p:ext uri="{BB962C8B-B14F-4D97-AF65-F5344CB8AC3E}">
        <p14:creationId xmlns:p14="http://schemas.microsoft.com/office/powerpoint/2010/main" val="215607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EF7788-C23C-4918-92D3-5F0750A1BF64}"/>
              </a:ext>
            </a:extLst>
          </p:cNvPr>
          <p:cNvSpPr txBox="1"/>
          <p:nvPr/>
        </p:nvSpPr>
        <p:spPr>
          <a:xfrm>
            <a:off x="0" y="0"/>
            <a:ext cx="12191999" cy="5940088"/>
          </a:xfrm>
          <a:prstGeom prst="rect">
            <a:avLst/>
          </a:prstGeom>
          <a:noFill/>
        </p:spPr>
        <p:txBody>
          <a:bodyPr wrap="square">
            <a:spAutoFit/>
          </a:bodyPr>
          <a:lstStyle/>
          <a:p>
            <a:r>
              <a:rPr lang="en-US" sz="3200" b="1" dirty="0">
                <a:solidFill>
                  <a:srgbClr val="FF0000"/>
                </a:solidFill>
              </a:rPr>
              <a:t>Java Copy Constructor</a:t>
            </a:r>
            <a:endParaRPr lang="en-IN" sz="3200" b="1" dirty="0">
              <a:solidFill>
                <a:srgbClr val="FF0000"/>
              </a:solidFill>
            </a:endParaRPr>
          </a:p>
          <a:p>
            <a:endParaRPr lang="en-US" sz="3000" b="0" i="0" u="none" strike="noStrike" baseline="0" dirty="0" smtClean="0"/>
          </a:p>
          <a:p>
            <a:r>
              <a:rPr lang="en-US" sz="3000" b="0" i="0" u="none" strike="noStrike" baseline="0" dirty="0" smtClean="0"/>
              <a:t> </a:t>
            </a:r>
            <a:r>
              <a:rPr lang="en-US" sz="3200" b="1" dirty="0" smtClean="0">
                <a:solidFill>
                  <a:srgbClr val="FF0000"/>
                </a:solidFill>
              </a:rPr>
              <a:t>There </a:t>
            </a:r>
            <a:r>
              <a:rPr lang="en-US" sz="3200" b="1" dirty="0">
                <a:solidFill>
                  <a:srgbClr val="FF0000"/>
                </a:solidFill>
              </a:rPr>
              <a:t>is no copy constructor in Java</a:t>
            </a:r>
            <a:r>
              <a:rPr lang="en-US" sz="3200" dirty="0"/>
              <a:t>. However, we can copy the values from one object to another like copy constructor in C++.</a:t>
            </a:r>
            <a:endParaRPr lang="en-IN" sz="3200" dirty="0"/>
          </a:p>
          <a:p>
            <a:r>
              <a:rPr lang="en-US" sz="3200" dirty="0"/>
              <a:t>There are many ways to copy the values of one object into another in Java. </a:t>
            </a:r>
            <a:r>
              <a:rPr lang="en-US" sz="3200" dirty="0" smtClean="0"/>
              <a:t>They are:</a:t>
            </a:r>
            <a:endParaRPr lang="en-IN" sz="3200" dirty="0" smtClean="0"/>
          </a:p>
          <a:p>
            <a:pPr marL="457200" lvl="0" indent="-457200">
              <a:buFont typeface="Wingdings" pitchFamily="2" charset="2"/>
              <a:buChar char="Ø"/>
            </a:pPr>
            <a:r>
              <a:rPr lang="en-US" sz="3200" b="1" dirty="0" smtClean="0">
                <a:solidFill>
                  <a:srgbClr val="FF0000"/>
                </a:solidFill>
              </a:rPr>
              <a:t>By constructor</a:t>
            </a:r>
            <a:endParaRPr lang="en-IN" sz="3200" b="1" dirty="0" smtClean="0">
              <a:solidFill>
                <a:srgbClr val="FF0000"/>
              </a:solidFill>
            </a:endParaRPr>
          </a:p>
          <a:p>
            <a:pPr marL="457200" lvl="0" indent="-457200">
              <a:buFont typeface="Wingdings" pitchFamily="2" charset="2"/>
              <a:buChar char="Ø"/>
            </a:pPr>
            <a:r>
              <a:rPr lang="en-US" sz="3200" b="1" dirty="0" smtClean="0">
                <a:solidFill>
                  <a:srgbClr val="FF0000"/>
                </a:solidFill>
              </a:rPr>
              <a:t>By </a:t>
            </a:r>
            <a:r>
              <a:rPr lang="en-US" sz="3200" b="1" dirty="0">
                <a:solidFill>
                  <a:srgbClr val="FF0000"/>
                </a:solidFill>
              </a:rPr>
              <a:t>assigning the values of one object into another</a:t>
            </a:r>
            <a:endParaRPr lang="en-IN" sz="3200" b="1" dirty="0">
              <a:solidFill>
                <a:srgbClr val="FF0000"/>
              </a:solidFill>
            </a:endParaRPr>
          </a:p>
          <a:p>
            <a:pPr marL="457200" lvl="0" indent="-457200">
              <a:buFont typeface="Wingdings" pitchFamily="2" charset="2"/>
              <a:buChar char="Ø"/>
            </a:pPr>
            <a:r>
              <a:rPr lang="en-US" sz="3200" b="1" dirty="0">
                <a:solidFill>
                  <a:srgbClr val="FF0000"/>
                </a:solidFill>
              </a:rPr>
              <a:t>By clone() method of Object class</a:t>
            </a:r>
            <a:endParaRPr lang="en-IN" sz="3200" b="1" dirty="0">
              <a:solidFill>
                <a:srgbClr val="FF0000"/>
              </a:solidFill>
            </a:endParaRPr>
          </a:p>
          <a:p>
            <a:endParaRPr lang="en-US" sz="3200" dirty="0" smtClean="0"/>
          </a:p>
          <a:p>
            <a:r>
              <a:rPr lang="en-US" sz="3200" dirty="0" smtClean="0"/>
              <a:t> </a:t>
            </a:r>
            <a:endParaRPr lang="en-IN" sz="3200" dirty="0" smtClean="0"/>
          </a:p>
          <a:p>
            <a:pPr algn="l"/>
            <a:r>
              <a:rPr lang="en-US" sz="3000" b="0" i="0" u="none" strike="noStrike" baseline="0" dirty="0" smtClean="0">
                <a:solidFill>
                  <a:srgbClr val="002060"/>
                </a:solidFill>
              </a:rPr>
              <a:t>.</a:t>
            </a:r>
            <a:endParaRPr lang="en-US" sz="3000" b="0" i="0" u="none" strike="noStrike" baseline="0" dirty="0">
              <a:solidFill>
                <a:srgbClr val="002060"/>
              </a:solidFill>
            </a:endParaRPr>
          </a:p>
        </p:txBody>
      </p:sp>
    </p:spTree>
    <p:extLst>
      <p:ext uri="{BB962C8B-B14F-4D97-AF65-F5344CB8AC3E}">
        <p14:creationId xmlns:p14="http://schemas.microsoft.com/office/powerpoint/2010/main" val="2225236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EF7788-C23C-4918-92D3-5F0750A1BF64}"/>
              </a:ext>
            </a:extLst>
          </p:cNvPr>
          <p:cNvSpPr txBox="1"/>
          <p:nvPr/>
        </p:nvSpPr>
        <p:spPr>
          <a:xfrm>
            <a:off x="0" y="0"/>
            <a:ext cx="12191999" cy="1908215"/>
          </a:xfrm>
          <a:prstGeom prst="rect">
            <a:avLst/>
          </a:prstGeom>
          <a:noFill/>
        </p:spPr>
        <p:txBody>
          <a:bodyPr wrap="square">
            <a:spAutoFit/>
          </a:bodyPr>
          <a:lstStyle/>
          <a:p>
            <a:r>
              <a:rPr lang="en-US" sz="3000" b="1" i="0" u="none" strike="noStrike" baseline="0" dirty="0" smtClean="0">
                <a:solidFill>
                  <a:srgbClr val="FF0000"/>
                </a:solidFill>
              </a:rPr>
              <a:t>Example :</a:t>
            </a:r>
            <a:r>
              <a:rPr lang="en-US" sz="2800" dirty="0" smtClean="0"/>
              <a:t>In </a:t>
            </a:r>
            <a:r>
              <a:rPr lang="en-US" sz="2800" dirty="0"/>
              <a:t>this example, we are going to copy the values of one object into another using Java constructor.</a:t>
            </a:r>
            <a:endParaRPr lang="en-IN" sz="2800" dirty="0"/>
          </a:p>
          <a:p>
            <a:pPr algn="l"/>
            <a:endParaRPr lang="en-US" sz="3000" i="0" u="none" strike="noStrike" baseline="0" dirty="0">
              <a:solidFill>
                <a:srgbClr val="C00000"/>
              </a:solidFill>
            </a:endParaRPr>
          </a:p>
          <a:p>
            <a:pPr algn="l"/>
            <a:r>
              <a:rPr lang="en-US" sz="3000" b="0" i="0" u="none" strike="noStrike" baseline="0" dirty="0"/>
              <a:t>    </a:t>
            </a:r>
            <a:endParaRPr lang="en-US" sz="3000" b="0" i="0" u="none" strike="noStrike" baseline="0" dirty="0">
              <a:solidFill>
                <a:srgbClr val="002060"/>
              </a:solidFill>
            </a:endParaRPr>
          </a:p>
        </p:txBody>
      </p:sp>
      <p:sp>
        <p:nvSpPr>
          <p:cNvPr id="5" name="TextBox 4">
            <a:extLst>
              <a:ext uri="{FF2B5EF4-FFF2-40B4-BE49-F238E27FC236}">
                <a16:creationId xmlns:a16="http://schemas.microsoft.com/office/drawing/2014/main" xmlns="" id="{8C2E3DB9-97A2-4150-AFFE-893E71583B59}"/>
              </a:ext>
            </a:extLst>
          </p:cNvPr>
          <p:cNvSpPr txBox="1"/>
          <p:nvPr/>
        </p:nvSpPr>
        <p:spPr>
          <a:xfrm>
            <a:off x="-110836" y="955964"/>
            <a:ext cx="7850105" cy="6740307"/>
          </a:xfrm>
          <a:prstGeom prst="rect">
            <a:avLst/>
          </a:prstGeom>
          <a:noFill/>
        </p:spPr>
        <p:txBody>
          <a:bodyPr wrap="square">
            <a:spAutoFit/>
          </a:bodyPr>
          <a:lstStyle/>
          <a:p>
            <a:r>
              <a:rPr lang="en-US" sz="2400" b="1" dirty="0" smtClean="0"/>
              <a:t>class Student6</a:t>
            </a:r>
          </a:p>
          <a:p>
            <a:r>
              <a:rPr lang="en-US" sz="2400" b="1" dirty="0" smtClean="0"/>
              <a:t>{</a:t>
            </a:r>
            <a:endParaRPr lang="en-IN" sz="2400" b="1" dirty="0"/>
          </a:p>
          <a:p>
            <a:r>
              <a:rPr lang="en-US" sz="2400" b="1" dirty="0"/>
              <a:t>    </a:t>
            </a:r>
            <a:r>
              <a:rPr lang="en-US" sz="2400" b="1" dirty="0" err="1"/>
              <a:t>int</a:t>
            </a:r>
            <a:r>
              <a:rPr lang="en-US" sz="2400" b="1" dirty="0"/>
              <a:t> id;</a:t>
            </a:r>
            <a:endParaRPr lang="en-IN" sz="2400" b="1" dirty="0"/>
          </a:p>
          <a:p>
            <a:r>
              <a:rPr lang="en-US" sz="2400" b="1" dirty="0"/>
              <a:t>    String name;</a:t>
            </a:r>
            <a:endParaRPr lang="en-IN" sz="2400" b="1" dirty="0"/>
          </a:p>
          <a:p>
            <a:r>
              <a:rPr lang="en-US" sz="2400" b="1" dirty="0"/>
              <a:t>    Student6</a:t>
            </a:r>
            <a:r>
              <a:rPr lang="en-US" sz="2400" b="1" dirty="0" smtClean="0"/>
              <a:t>( </a:t>
            </a:r>
            <a:r>
              <a:rPr lang="en-US" sz="2400" b="1" dirty="0" err="1" smtClean="0"/>
              <a:t>int</a:t>
            </a:r>
            <a:r>
              <a:rPr lang="en-US" sz="2400" b="1" dirty="0" smtClean="0"/>
              <a:t> i, String </a:t>
            </a:r>
            <a:r>
              <a:rPr lang="en-US" sz="2400" b="1" dirty="0"/>
              <a:t>n</a:t>
            </a:r>
            <a:r>
              <a:rPr lang="en-US" sz="2400" b="1" dirty="0" smtClean="0"/>
              <a:t>)</a:t>
            </a:r>
          </a:p>
          <a:p>
            <a:r>
              <a:rPr lang="en-US" sz="2400" b="1" dirty="0" smtClean="0"/>
              <a:t>{</a:t>
            </a:r>
            <a:endParaRPr lang="en-IN" sz="2400" b="1" dirty="0"/>
          </a:p>
          <a:p>
            <a:r>
              <a:rPr lang="en-US" sz="2400" b="1" dirty="0"/>
              <a:t>    id = </a:t>
            </a:r>
            <a:r>
              <a:rPr lang="en-US" sz="2400" b="1" dirty="0" err="1"/>
              <a:t>i</a:t>
            </a:r>
            <a:r>
              <a:rPr lang="en-US" sz="2400" b="1" dirty="0"/>
              <a:t>;</a:t>
            </a:r>
            <a:endParaRPr lang="en-IN" sz="2400" b="1" dirty="0"/>
          </a:p>
          <a:p>
            <a:r>
              <a:rPr lang="en-US" sz="2400" b="1" dirty="0"/>
              <a:t>    name = n;</a:t>
            </a:r>
            <a:endParaRPr lang="en-IN" sz="2400" b="1" dirty="0"/>
          </a:p>
          <a:p>
            <a:r>
              <a:rPr lang="en-US" sz="2400" b="1" dirty="0"/>
              <a:t>    }</a:t>
            </a:r>
            <a:endParaRPr lang="en-IN" sz="2400" b="1" dirty="0"/>
          </a:p>
          <a:p>
            <a:r>
              <a:rPr lang="en-US" sz="2400" b="1" dirty="0"/>
              <a:t>    </a:t>
            </a:r>
            <a:endParaRPr lang="en-IN" sz="2400" b="1" dirty="0"/>
          </a:p>
          <a:p>
            <a:r>
              <a:rPr lang="en-US" sz="2400" b="1" dirty="0"/>
              <a:t>    Student6(Student6 </a:t>
            </a:r>
            <a:r>
              <a:rPr lang="en-US" sz="2400" b="1" dirty="0" smtClean="0"/>
              <a:t> s){</a:t>
            </a:r>
            <a:endParaRPr lang="en-IN" sz="2400" b="1" dirty="0"/>
          </a:p>
          <a:p>
            <a:r>
              <a:rPr lang="en-US" sz="2400" b="1" dirty="0"/>
              <a:t>    id = s.id;</a:t>
            </a:r>
            <a:endParaRPr lang="en-IN" sz="2400" b="1" dirty="0"/>
          </a:p>
          <a:p>
            <a:r>
              <a:rPr lang="en-US" sz="2400" b="1" dirty="0"/>
              <a:t>    name =s.name;</a:t>
            </a:r>
            <a:endParaRPr lang="en-IN" sz="2400" b="1" dirty="0"/>
          </a:p>
          <a:p>
            <a:r>
              <a:rPr lang="en-US" sz="2400" b="1" dirty="0"/>
              <a:t>    }</a:t>
            </a:r>
            <a:endParaRPr lang="en-IN" sz="2400" b="1" dirty="0"/>
          </a:p>
          <a:p>
            <a:r>
              <a:rPr lang="en-US" sz="2400" b="1" dirty="0"/>
              <a:t>    void display(){</a:t>
            </a:r>
            <a:r>
              <a:rPr lang="en-US" sz="2400" b="1" dirty="0" err="1"/>
              <a:t>System.out.println</a:t>
            </a:r>
            <a:r>
              <a:rPr lang="en-US" sz="2400" b="1" dirty="0"/>
              <a:t>(id+" "+name</a:t>
            </a:r>
            <a:r>
              <a:rPr lang="en-US" sz="2400" b="1" dirty="0" smtClean="0"/>
              <a:t>);</a:t>
            </a:r>
          </a:p>
          <a:p>
            <a:r>
              <a:rPr lang="en-US" sz="2400" b="1" dirty="0" smtClean="0"/>
              <a:t>}</a:t>
            </a:r>
            <a:endParaRPr lang="en-IN" sz="2400" b="1" dirty="0"/>
          </a:p>
          <a:p>
            <a:r>
              <a:rPr lang="en-US" sz="2400" dirty="0"/>
              <a:t> </a:t>
            </a:r>
            <a:endParaRPr lang="en-IN" sz="2400" dirty="0"/>
          </a:p>
          <a:p>
            <a:r>
              <a:rPr lang="en-US" sz="2400" dirty="0"/>
              <a:t>    </a:t>
            </a:r>
            <a:r>
              <a:rPr lang="en-US" sz="2400" dirty="0" smtClean="0"/>
              <a:t>    </a:t>
            </a:r>
            <a:endParaRPr lang="en-US" sz="2400" dirty="0">
              <a:solidFill>
                <a:srgbClr val="002060"/>
              </a:solidFill>
            </a:endParaRPr>
          </a:p>
        </p:txBody>
      </p:sp>
      <p:sp>
        <p:nvSpPr>
          <p:cNvPr id="7" name="TextBox 6">
            <a:extLst>
              <a:ext uri="{FF2B5EF4-FFF2-40B4-BE49-F238E27FC236}">
                <a16:creationId xmlns:a16="http://schemas.microsoft.com/office/drawing/2014/main" xmlns="" id="{5546CDBE-388D-4CAA-BBD4-6B761FE4D97F}"/>
              </a:ext>
            </a:extLst>
          </p:cNvPr>
          <p:cNvSpPr txBox="1"/>
          <p:nvPr/>
        </p:nvSpPr>
        <p:spPr>
          <a:xfrm>
            <a:off x="5292436" y="2088693"/>
            <a:ext cx="7217615" cy="3046988"/>
          </a:xfrm>
          <a:prstGeom prst="rect">
            <a:avLst/>
          </a:prstGeom>
          <a:noFill/>
        </p:spPr>
        <p:txBody>
          <a:bodyPr wrap="square">
            <a:spAutoFit/>
          </a:bodyPr>
          <a:lstStyle/>
          <a:p>
            <a:r>
              <a:rPr lang="en-US" sz="2400" b="1" dirty="0"/>
              <a:t>public static void main(String </a:t>
            </a:r>
            <a:r>
              <a:rPr lang="en-US" sz="2400" b="1" dirty="0" err="1"/>
              <a:t>args</a:t>
            </a:r>
            <a:r>
              <a:rPr lang="en-US" sz="2400" b="1" dirty="0"/>
              <a:t>[]){</a:t>
            </a:r>
            <a:endParaRPr lang="en-IN" sz="2400" b="1" dirty="0"/>
          </a:p>
          <a:p>
            <a:r>
              <a:rPr lang="en-US" sz="2400" b="1" dirty="0"/>
              <a:t>    Student6 s1 = new Student6(111,"Karan");</a:t>
            </a:r>
            <a:endParaRPr lang="en-IN" sz="2400" b="1" dirty="0"/>
          </a:p>
          <a:p>
            <a:r>
              <a:rPr lang="en-US" sz="2400" b="1" dirty="0"/>
              <a:t>    Student6 s2 = new Student6(s1);</a:t>
            </a:r>
            <a:endParaRPr lang="en-IN" sz="2400" b="1" dirty="0"/>
          </a:p>
          <a:p>
            <a:r>
              <a:rPr lang="en-US" sz="2400" b="1" dirty="0"/>
              <a:t>    s1.display();</a:t>
            </a:r>
            <a:endParaRPr lang="en-IN" sz="2400" b="1" dirty="0"/>
          </a:p>
          <a:p>
            <a:r>
              <a:rPr lang="en-US" sz="2400" b="1" dirty="0"/>
              <a:t>    s2.display();</a:t>
            </a:r>
            <a:endParaRPr lang="en-IN" sz="2400" b="1" dirty="0"/>
          </a:p>
          <a:p>
            <a:r>
              <a:rPr lang="en-US" sz="2400" b="1" dirty="0"/>
              <a:t>   }</a:t>
            </a:r>
            <a:endParaRPr lang="en-IN" sz="2400" b="1" dirty="0"/>
          </a:p>
          <a:p>
            <a:r>
              <a:rPr lang="en-US" sz="2400" b="1" dirty="0"/>
              <a:t>}</a:t>
            </a:r>
            <a:endParaRPr lang="en-IN" sz="2400" b="1" dirty="0"/>
          </a:p>
          <a:p>
            <a:r>
              <a:rPr lang="en-US" sz="2400" dirty="0"/>
              <a:t> </a:t>
            </a:r>
            <a:endParaRPr lang="en-IN" sz="2400" dirty="0"/>
          </a:p>
        </p:txBody>
      </p:sp>
    </p:spTree>
    <p:extLst>
      <p:ext uri="{BB962C8B-B14F-4D97-AF65-F5344CB8AC3E}">
        <p14:creationId xmlns:p14="http://schemas.microsoft.com/office/powerpoint/2010/main" val="854143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EF7788-C23C-4918-92D3-5F0750A1BF64}"/>
              </a:ext>
            </a:extLst>
          </p:cNvPr>
          <p:cNvSpPr txBox="1"/>
          <p:nvPr/>
        </p:nvSpPr>
        <p:spPr>
          <a:xfrm>
            <a:off x="0" y="-27709"/>
            <a:ext cx="12191999" cy="5192960"/>
          </a:xfrm>
          <a:prstGeom prst="rect">
            <a:avLst/>
          </a:prstGeom>
          <a:noFill/>
        </p:spPr>
        <p:txBody>
          <a:bodyPr wrap="square">
            <a:spAutoFit/>
          </a:bodyPr>
          <a:lstStyle/>
          <a:p>
            <a:r>
              <a:rPr lang="en-IN" sz="3200"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Scanner</a:t>
            </a:r>
            <a:r>
              <a:rPr lang="en-IN" sz="32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 </a:t>
            </a:r>
            <a:r>
              <a:rPr lang="en-IN" sz="3200"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class</a:t>
            </a:r>
            <a:endParaRPr lang="en-US" sz="3000" b="1" i="0" u="none" strike="noStrike" baseline="0" dirty="0" smtClean="0">
              <a:solidFill>
                <a:srgbClr val="FF0000"/>
              </a:solidFill>
            </a:endParaRPr>
          </a:p>
          <a:p>
            <a:pPr>
              <a:lnSpc>
                <a:spcPct val="107000"/>
              </a:lnSpc>
              <a:spcAft>
                <a:spcPts val="0"/>
              </a:spcAft>
            </a:pPr>
            <a:r>
              <a:rPr lang="en-IN" sz="3200" dirty="0"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rPr>
              <a:t>The</a:t>
            </a:r>
            <a:r>
              <a:rPr lang="en-IN" sz="32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 </a:t>
            </a:r>
            <a:r>
              <a:rPr lang="en-IN" sz="3200" b="1"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Scanner</a:t>
            </a:r>
            <a:r>
              <a:rPr lang="en-IN" sz="32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 class is used to get user input, and it is found in the </a:t>
            </a:r>
            <a:r>
              <a:rPr lang="en-IN" sz="3200" b="1"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java</a:t>
            </a:r>
            <a:r>
              <a:rPr lang="en-IN" sz="32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 </a:t>
            </a:r>
            <a:r>
              <a:rPr lang="en-IN" sz="3200" dirty="0" err="1">
                <a:solidFill>
                  <a:srgbClr val="222222"/>
                </a:solidFill>
                <a:latin typeface="Arial" panose="020B0604020202020204" pitchFamily="34" charset="0"/>
                <a:ea typeface="Times New Roman" panose="02020603050405020304" pitchFamily="18" charset="0"/>
                <a:cs typeface="Times New Roman" panose="02020603050405020304" pitchFamily="18" charset="0"/>
              </a:rPr>
              <a:t>util</a:t>
            </a:r>
            <a:r>
              <a:rPr lang="en-IN" sz="32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 package</a:t>
            </a:r>
            <a:r>
              <a:rPr lang="en-IN" sz="3200" dirty="0"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rPr>
              <a:t>.</a:t>
            </a:r>
          </a:p>
          <a:p>
            <a:pPr>
              <a:lnSpc>
                <a:spcPct val="107000"/>
              </a:lnSpc>
              <a:spcAft>
                <a:spcPts val="0"/>
              </a:spcAft>
            </a:pPr>
            <a:r>
              <a:rPr lang="en-IN" sz="3200" dirty="0"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rPr>
              <a:t>To </a:t>
            </a:r>
            <a:r>
              <a:rPr lang="en-IN" sz="32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use the </a:t>
            </a:r>
            <a:r>
              <a:rPr lang="en-IN" sz="3200" b="1"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Scanner</a:t>
            </a:r>
            <a:r>
              <a:rPr lang="en-IN" sz="32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 class, create an object of the class and use any of the available methods found in the </a:t>
            </a:r>
            <a:r>
              <a:rPr lang="en-IN" sz="3200" b="1"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Scanner</a:t>
            </a:r>
            <a:r>
              <a:rPr lang="en-IN" sz="32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 class </a:t>
            </a:r>
            <a:r>
              <a:rPr lang="en-IN" sz="3200" dirty="0" err="1"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rPr>
              <a:t>documentation.</a:t>
            </a:r>
            <a:r>
              <a:rPr lang="en-IN" sz="3200" dirty="0" err="1" smtClean="0">
                <a:solidFill>
                  <a:srgbClr val="DC143C"/>
                </a:solidFill>
                <a:latin typeface="Consolas" panose="020B0609020204030204" pitchFamily="49" charset="0"/>
                <a:ea typeface="Times New Roman" panose="02020603050405020304" pitchFamily="18" charset="0"/>
                <a:cs typeface="Courier New" panose="02070309020205020404" pitchFamily="49" charset="0"/>
              </a:rPr>
              <a:t>nextLine</a:t>
            </a:r>
            <a:r>
              <a:rPr lang="en-IN" sz="32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a:t>
            </a:r>
            <a:r>
              <a:rPr lang="en-IN" sz="32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method, which is used to read Strings:</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endParaRPr lang="en-US" sz="3200" dirty="0" smtClean="0"/>
          </a:p>
          <a:p>
            <a:r>
              <a:rPr lang="en-US" sz="3200" dirty="0" smtClean="0"/>
              <a:t> </a:t>
            </a:r>
            <a:endParaRPr lang="en-IN" sz="3200" dirty="0" smtClean="0"/>
          </a:p>
          <a:p>
            <a:pPr algn="l"/>
            <a:r>
              <a:rPr lang="en-US" sz="3000" b="0" i="0" u="none" strike="noStrike" baseline="0" dirty="0" smtClean="0">
                <a:solidFill>
                  <a:srgbClr val="002060"/>
                </a:solidFill>
              </a:rPr>
              <a:t>.</a:t>
            </a:r>
            <a:endParaRPr lang="en-US" sz="3000" b="0" i="0" u="none" strike="noStrike" baseline="0"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541483671"/>
              </p:ext>
            </p:extLst>
          </p:nvPr>
        </p:nvGraphicFramePr>
        <p:xfrm>
          <a:off x="221670" y="3643742"/>
          <a:ext cx="11637820" cy="3413760"/>
        </p:xfrm>
        <a:graphic>
          <a:graphicData uri="http://schemas.openxmlformats.org/drawingml/2006/table">
            <a:tbl>
              <a:tblPr/>
              <a:tblGrid>
                <a:gridCol w="5818910"/>
                <a:gridCol w="5818910"/>
              </a:tblGrid>
              <a:tr h="365414">
                <a:tc>
                  <a:txBody>
                    <a:bodyPr/>
                    <a:lstStyle/>
                    <a:p>
                      <a:pPr algn="l" fontAlgn="t"/>
                      <a:r>
                        <a:rPr lang="en-IN" dirty="0" err="1" smtClean="0">
                          <a:effectLst/>
                        </a:rPr>
                        <a:t>nextBoolean</a:t>
                      </a:r>
                      <a:r>
                        <a:rPr lang="en-IN" dirty="0" smtClean="0">
                          <a:effectLst/>
                        </a:rPr>
                        <a:t>()</a:t>
                      </a:r>
                      <a:endParaRPr lang="en-IN"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Reads a boolean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5414">
                <a:tc>
                  <a:txBody>
                    <a:bodyPr/>
                    <a:lstStyle/>
                    <a:p>
                      <a:pPr algn="l" fontAlgn="t"/>
                      <a:r>
                        <a:rPr lang="en-IN" dirty="0" err="1">
                          <a:effectLst/>
                        </a:rPr>
                        <a:t>nextByte</a:t>
                      </a:r>
                      <a:r>
                        <a:rPr lang="en-IN"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Reads a byte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5414">
                <a:tc>
                  <a:txBody>
                    <a:bodyPr/>
                    <a:lstStyle/>
                    <a:p>
                      <a:pPr algn="l" fontAlgn="t"/>
                      <a:r>
                        <a:rPr lang="en-IN">
                          <a:effectLst/>
                        </a:rPr>
                        <a:t>nextDouble()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Reads a double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5414">
                <a:tc>
                  <a:txBody>
                    <a:bodyPr/>
                    <a:lstStyle/>
                    <a:p>
                      <a:pPr algn="l" fontAlgn="t"/>
                      <a:r>
                        <a:rPr lang="en-IN">
                          <a:effectLst/>
                        </a:rPr>
                        <a:t>nextFloat()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Reads a float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5414">
                <a:tc>
                  <a:txBody>
                    <a:bodyPr/>
                    <a:lstStyle/>
                    <a:p>
                      <a:pPr algn="l" fontAlgn="t"/>
                      <a:r>
                        <a:rPr lang="en-IN">
                          <a:effectLst/>
                        </a:rPr>
                        <a:t>nextInt()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Reads a int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5414">
                <a:tc>
                  <a:txBody>
                    <a:bodyPr/>
                    <a:lstStyle/>
                    <a:p>
                      <a:pPr algn="l" fontAlgn="t"/>
                      <a:r>
                        <a:rPr lang="en-IN">
                          <a:effectLst/>
                        </a:rPr>
                        <a:t>nextLine()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Reads a String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5414">
                <a:tc>
                  <a:txBody>
                    <a:bodyPr/>
                    <a:lstStyle/>
                    <a:p>
                      <a:pPr algn="l" fontAlgn="t"/>
                      <a:r>
                        <a:rPr lang="en-IN">
                          <a:effectLst/>
                        </a:rPr>
                        <a:t>nextLong()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Reads a long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5414">
                <a:tc>
                  <a:txBody>
                    <a:bodyPr/>
                    <a:lstStyle/>
                    <a:p>
                      <a:pPr algn="l" fontAlgn="t"/>
                      <a:r>
                        <a:rPr lang="en-IN">
                          <a:effectLst/>
                        </a:rPr>
                        <a:t>nextShort()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Reads a short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6977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FD512A2-5CA9-4163-8B26-5EDA93B88635}"/>
              </a:ext>
            </a:extLst>
          </p:cNvPr>
          <p:cNvSpPr txBox="1"/>
          <p:nvPr/>
        </p:nvSpPr>
        <p:spPr>
          <a:xfrm>
            <a:off x="106017" y="457200"/>
            <a:ext cx="5989983" cy="5693866"/>
          </a:xfrm>
          <a:prstGeom prst="rect">
            <a:avLst/>
          </a:prstGeom>
          <a:noFill/>
        </p:spPr>
        <p:txBody>
          <a:bodyPr wrap="square">
            <a:spAutoFit/>
          </a:bodyPr>
          <a:lstStyle/>
          <a:p>
            <a:pPr algn="l"/>
            <a:r>
              <a:rPr lang="en-US" sz="2800" b="1" i="0" u="none" strike="noStrike" baseline="0" dirty="0" smtClean="0">
                <a:solidFill>
                  <a:srgbClr val="FF0000"/>
                </a:solidFill>
              </a:rPr>
              <a:t>Scanner </a:t>
            </a:r>
            <a:r>
              <a:rPr lang="en-US" sz="2800" b="1" i="0" u="none" strike="noStrike" baseline="0" dirty="0">
                <a:solidFill>
                  <a:srgbClr val="FF0000"/>
                </a:solidFill>
              </a:rPr>
              <a:t>Example</a:t>
            </a:r>
          </a:p>
          <a:p>
            <a:endParaRPr lang="en-US" sz="2800" b="1" dirty="0">
              <a:solidFill>
                <a:srgbClr val="002060"/>
              </a:solidFill>
            </a:endParaRPr>
          </a:p>
          <a:p>
            <a:r>
              <a:rPr lang="en-US" sz="2800" b="1" dirty="0"/>
              <a:t>//Scanner :input from </a:t>
            </a:r>
            <a:r>
              <a:rPr lang="en-US" sz="2800" b="1" dirty="0" smtClean="0"/>
              <a:t>user</a:t>
            </a:r>
          </a:p>
          <a:p>
            <a:endParaRPr lang="en-US" sz="2800" b="1" dirty="0"/>
          </a:p>
          <a:p>
            <a:r>
              <a:rPr lang="en-US" sz="2800" b="1" dirty="0"/>
              <a:t>import </a:t>
            </a:r>
            <a:r>
              <a:rPr lang="en-US" sz="2800" b="1" dirty="0" err="1"/>
              <a:t>java.util.Scanner</a:t>
            </a:r>
            <a:r>
              <a:rPr lang="en-US" sz="2800" b="1" dirty="0"/>
              <a:t>;</a:t>
            </a:r>
          </a:p>
          <a:p>
            <a:r>
              <a:rPr lang="en-US" sz="2800" b="1" dirty="0"/>
              <a:t>class </a:t>
            </a:r>
            <a:r>
              <a:rPr lang="en-US" sz="2800" b="1" dirty="0" err="1"/>
              <a:t>ScannerEvenOdd</a:t>
            </a:r>
            <a:endParaRPr lang="en-US" sz="2800" b="1" dirty="0"/>
          </a:p>
          <a:p>
            <a:r>
              <a:rPr lang="en-US" sz="2800" b="1" dirty="0"/>
              <a:t>{</a:t>
            </a:r>
          </a:p>
          <a:p>
            <a:r>
              <a:rPr lang="en-US" sz="2800" b="1" dirty="0"/>
              <a:t>  public static void main(String </a:t>
            </a:r>
            <a:r>
              <a:rPr lang="en-US" sz="2800" b="1" dirty="0" err="1"/>
              <a:t>args</a:t>
            </a:r>
            <a:r>
              <a:rPr lang="en-US" sz="2800" b="1" dirty="0"/>
              <a:t>[])</a:t>
            </a:r>
          </a:p>
          <a:p>
            <a:r>
              <a:rPr lang="en-US" sz="2800" b="1" dirty="0"/>
              <a:t>  {</a:t>
            </a:r>
          </a:p>
          <a:p>
            <a:r>
              <a:rPr lang="en-US" sz="2800" b="1" dirty="0"/>
              <a:t>    </a:t>
            </a:r>
            <a:r>
              <a:rPr lang="en-US" sz="2800" b="1" dirty="0" err="1"/>
              <a:t>int</a:t>
            </a:r>
            <a:r>
              <a:rPr lang="en-US" sz="2800" b="1" dirty="0"/>
              <a:t> </a:t>
            </a:r>
            <a:r>
              <a:rPr lang="en-US" sz="2800" b="1" dirty="0" err="1"/>
              <a:t>num</a:t>
            </a:r>
            <a:r>
              <a:rPr lang="en-US" sz="2800" b="1" dirty="0"/>
              <a:t>;</a:t>
            </a:r>
          </a:p>
          <a:p>
            <a:r>
              <a:rPr lang="en-US" sz="2800" b="1" dirty="0"/>
              <a:t>    </a:t>
            </a:r>
            <a:r>
              <a:rPr lang="en-US" sz="2800" b="1" dirty="0" err="1"/>
              <a:t>System.out.println</a:t>
            </a:r>
            <a:r>
              <a:rPr lang="en-US" sz="2800" b="1" dirty="0"/>
              <a:t>("Enter an Integer </a:t>
            </a:r>
            <a:r>
              <a:rPr lang="en-US" sz="2800" b="1" dirty="0" smtClean="0"/>
              <a:t>number</a:t>
            </a:r>
            <a:r>
              <a:rPr lang="en-US" sz="2800" b="1" dirty="0"/>
              <a:t>:");</a:t>
            </a:r>
          </a:p>
          <a:p>
            <a:r>
              <a:rPr lang="en-US" sz="2800" dirty="0"/>
              <a:t> </a:t>
            </a:r>
          </a:p>
        </p:txBody>
      </p:sp>
      <p:sp>
        <p:nvSpPr>
          <p:cNvPr id="5" name="TextBox 4">
            <a:extLst>
              <a:ext uri="{FF2B5EF4-FFF2-40B4-BE49-F238E27FC236}">
                <a16:creationId xmlns="" xmlns:a16="http://schemas.microsoft.com/office/drawing/2014/main" id="{57FCDB36-A024-4FBF-BD06-78424C68D35F}"/>
              </a:ext>
            </a:extLst>
          </p:cNvPr>
          <p:cNvSpPr txBox="1"/>
          <p:nvPr/>
        </p:nvSpPr>
        <p:spPr>
          <a:xfrm>
            <a:off x="5627077" y="193964"/>
            <a:ext cx="6458906" cy="4832092"/>
          </a:xfrm>
          <a:prstGeom prst="rect">
            <a:avLst/>
          </a:prstGeom>
          <a:noFill/>
        </p:spPr>
        <p:txBody>
          <a:bodyPr wrap="square">
            <a:spAutoFit/>
          </a:bodyPr>
          <a:lstStyle/>
          <a:p>
            <a:r>
              <a:rPr lang="en-US" sz="2800" dirty="0">
                <a:solidFill>
                  <a:srgbClr val="002060"/>
                </a:solidFill>
              </a:rPr>
              <a:t> </a:t>
            </a:r>
            <a:r>
              <a:rPr lang="en-US" sz="2800" b="1" dirty="0"/>
              <a:t>Scanner input = new Scanner(System.in);</a:t>
            </a:r>
          </a:p>
          <a:p>
            <a:r>
              <a:rPr lang="en-US" sz="2800" b="1" dirty="0"/>
              <a:t>    </a:t>
            </a:r>
            <a:r>
              <a:rPr lang="en-US" sz="2800" b="1" dirty="0" err="1"/>
              <a:t>num</a:t>
            </a:r>
            <a:r>
              <a:rPr lang="en-US" sz="2800" b="1" dirty="0"/>
              <a:t> = </a:t>
            </a:r>
            <a:r>
              <a:rPr lang="en-US" sz="2800" b="1" dirty="0" err="1"/>
              <a:t>input.nextInt</a:t>
            </a:r>
            <a:r>
              <a:rPr lang="en-US" sz="2800" b="1" dirty="0"/>
              <a:t>();</a:t>
            </a:r>
          </a:p>
          <a:p>
            <a:r>
              <a:rPr lang="en-US" sz="2800" b="1" dirty="0"/>
              <a:t>    if ( </a:t>
            </a:r>
            <a:r>
              <a:rPr lang="en-US" sz="2800" b="1" dirty="0" err="1"/>
              <a:t>num</a:t>
            </a:r>
            <a:r>
              <a:rPr lang="en-US" sz="2800" b="1" dirty="0"/>
              <a:t> % 2 == 0 )</a:t>
            </a:r>
          </a:p>
          <a:p>
            <a:r>
              <a:rPr lang="en-US" sz="2800" b="1" dirty="0"/>
              <a:t>        </a:t>
            </a:r>
            <a:r>
              <a:rPr lang="en-US" sz="2800" b="1" dirty="0" err="1"/>
              <a:t>System.out.println</a:t>
            </a:r>
            <a:r>
              <a:rPr lang="en-US" sz="2800" b="1" dirty="0"/>
              <a:t>("Entered number </a:t>
            </a:r>
            <a:r>
              <a:rPr lang="en-US" sz="2800" b="1" dirty="0" smtClean="0"/>
              <a:t>    is </a:t>
            </a:r>
            <a:r>
              <a:rPr lang="en-US" sz="2800" b="1" dirty="0"/>
              <a:t>even");</a:t>
            </a:r>
          </a:p>
          <a:p>
            <a:r>
              <a:rPr lang="en-US" sz="2800" b="1" dirty="0"/>
              <a:t>     else</a:t>
            </a:r>
          </a:p>
          <a:p>
            <a:r>
              <a:rPr lang="en-US" sz="2800" b="1" dirty="0"/>
              <a:t>        </a:t>
            </a:r>
            <a:r>
              <a:rPr lang="en-US" sz="2800" b="1" dirty="0" err="1"/>
              <a:t>System.out.println</a:t>
            </a:r>
            <a:r>
              <a:rPr lang="en-US" sz="2800" b="1" dirty="0"/>
              <a:t>("Entered number is odd");</a:t>
            </a:r>
          </a:p>
          <a:p>
            <a:r>
              <a:rPr lang="en-US" sz="2800" b="1" dirty="0"/>
              <a:t>  }</a:t>
            </a:r>
          </a:p>
          <a:p>
            <a:r>
              <a:rPr lang="en-US" sz="2800" b="1" dirty="0"/>
              <a:t>}</a:t>
            </a:r>
          </a:p>
          <a:p>
            <a:pPr algn="l"/>
            <a:endParaRPr lang="en-US" sz="2800" dirty="0">
              <a:solidFill>
                <a:srgbClr val="002060"/>
              </a:solidFill>
            </a:endParaRPr>
          </a:p>
        </p:txBody>
      </p:sp>
    </p:spTree>
    <p:extLst>
      <p:ext uri="{BB962C8B-B14F-4D97-AF65-F5344CB8AC3E}">
        <p14:creationId xmlns:p14="http://schemas.microsoft.com/office/powerpoint/2010/main" val="1484774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4EA7150-2A2D-45D5-9C12-690ADACBE7EB}"/>
              </a:ext>
            </a:extLst>
          </p:cNvPr>
          <p:cNvSpPr txBox="1"/>
          <p:nvPr/>
        </p:nvSpPr>
        <p:spPr>
          <a:xfrm>
            <a:off x="145774" y="0"/>
            <a:ext cx="12046226" cy="3539430"/>
          </a:xfrm>
          <a:prstGeom prst="rect">
            <a:avLst/>
          </a:prstGeom>
          <a:noFill/>
        </p:spPr>
        <p:txBody>
          <a:bodyPr wrap="square">
            <a:spAutoFit/>
          </a:bodyPr>
          <a:lstStyle/>
          <a:p>
            <a:pPr algn="l"/>
            <a:r>
              <a:rPr lang="en-US" sz="3200" b="1" i="0" u="none" strike="noStrike" baseline="0" dirty="0">
                <a:solidFill>
                  <a:srgbClr val="FF0000"/>
                </a:solidFill>
              </a:rPr>
              <a:t>Inheritance:</a:t>
            </a:r>
          </a:p>
          <a:p>
            <a:pPr algn="l"/>
            <a:r>
              <a:rPr lang="en-US" sz="3200" i="0" u="none" strike="noStrike" baseline="0" dirty="0">
                <a:solidFill>
                  <a:srgbClr val="C00000"/>
                </a:solidFill>
              </a:rPr>
              <a:t>         </a:t>
            </a:r>
            <a:r>
              <a:rPr lang="en-US" sz="3200" i="0" u="none" strike="noStrike" baseline="0" dirty="0">
                <a:solidFill>
                  <a:srgbClr val="002060"/>
                </a:solidFill>
              </a:rPr>
              <a:t>Inheritance in java is a mechanism in which one object acquires all the properties and behaviors of parent object</a:t>
            </a:r>
            <a:r>
              <a:rPr lang="en-US" sz="3200" i="0" u="none" strike="noStrike" baseline="0" dirty="0" smtClean="0">
                <a:solidFill>
                  <a:srgbClr val="002060"/>
                </a:solidFill>
              </a:rPr>
              <a:t>.</a:t>
            </a:r>
            <a:endParaRPr lang="en-US" sz="3200" i="0" u="none" strike="noStrike" baseline="0" dirty="0">
              <a:solidFill>
                <a:srgbClr val="002060"/>
              </a:solidFill>
            </a:endParaRPr>
          </a:p>
          <a:p>
            <a:pPr algn="l"/>
            <a:endParaRPr lang="en-US" sz="3200" i="0" u="none" strike="noStrike" baseline="0" dirty="0">
              <a:solidFill>
                <a:srgbClr val="002060"/>
              </a:solidFill>
            </a:endParaRPr>
          </a:p>
          <a:p>
            <a:pPr algn="l"/>
            <a:r>
              <a:rPr lang="en-US" sz="3200" b="1" i="0" u="none" strike="noStrike" baseline="0" dirty="0">
                <a:solidFill>
                  <a:srgbClr val="FF0000"/>
                </a:solidFill>
              </a:rPr>
              <a:t>Why use inheritance in java</a:t>
            </a:r>
          </a:p>
          <a:p>
            <a:pPr marL="457200" indent="-457200" algn="l">
              <a:buFont typeface="Arial" panose="020B0604020202020204" pitchFamily="34" charset="0"/>
              <a:buChar char="•"/>
            </a:pPr>
            <a:r>
              <a:rPr lang="en-US" sz="3200" i="0" u="none" strike="noStrike" baseline="0" dirty="0">
                <a:solidFill>
                  <a:srgbClr val="002060"/>
                </a:solidFill>
              </a:rPr>
              <a:t> For Method Overriding (so runtime polymorphism can be achieved).</a:t>
            </a:r>
          </a:p>
          <a:p>
            <a:pPr marL="457200" indent="-457200" algn="l">
              <a:buFont typeface="Arial" panose="020B0604020202020204" pitchFamily="34" charset="0"/>
              <a:buChar char="•"/>
            </a:pPr>
            <a:r>
              <a:rPr lang="en-US" sz="3200" i="0" u="none" strike="noStrike" baseline="0" dirty="0">
                <a:solidFill>
                  <a:srgbClr val="002060"/>
                </a:solidFill>
              </a:rPr>
              <a:t> For Code Reusability.</a:t>
            </a:r>
            <a:endParaRPr lang="en-US" sz="3200" dirty="0">
              <a:solidFill>
                <a:srgbClr val="002060"/>
              </a:solidFill>
            </a:endParaRPr>
          </a:p>
        </p:txBody>
      </p:sp>
      <p:sp>
        <p:nvSpPr>
          <p:cNvPr id="5" name="TextBox 4">
            <a:extLst>
              <a:ext uri="{FF2B5EF4-FFF2-40B4-BE49-F238E27FC236}">
                <a16:creationId xmlns:a16="http://schemas.microsoft.com/office/drawing/2014/main" xmlns="" id="{DFD4E1C3-81D9-4ED0-B90D-2B44083D4D74}"/>
              </a:ext>
            </a:extLst>
          </p:cNvPr>
          <p:cNvSpPr txBox="1"/>
          <p:nvPr/>
        </p:nvSpPr>
        <p:spPr>
          <a:xfrm>
            <a:off x="2560982" y="4138569"/>
            <a:ext cx="8292547" cy="2246769"/>
          </a:xfrm>
          <a:prstGeom prst="rect">
            <a:avLst/>
          </a:prstGeom>
          <a:noFill/>
        </p:spPr>
        <p:txBody>
          <a:bodyPr wrap="square">
            <a:spAutoFit/>
          </a:bodyPr>
          <a:lstStyle/>
          <a:p>
            <a:pPr algn="l"/>
            <a:r>
              <a:rPr lang="en-US" sz="2800" b="1" i="0" u="none" strike="noStrike" baseline="0" dirty="0">
                <a:solidFill>
                  <a:srgbClr val="FF0000"/>
                </a:solidFill>
              </a:rPr>
              <a:t>Syntax of Java Inheritance</a:t>
            </a:r>
          </a:p>
          <a:p>
            <a:pPr algn="l"/>
            <a:r>
              <a:rPr lang="en-US" sz="2800" b="0" i="0" u="none" strike="noStrike" baseline="0" dirty="0">
                <a:solidFill>
                  <a:srgbClr val="002060"/>
                </a:solidFill>
              </a:rPr>
              <a:t>class Subclass-name extends Superclass-name</a:t>
            </a:r>
          </a:p>
          <a:p>
            <a:pPr algn="l"/>
            <a:r>
              <a:rPr lang="en-US" sz="2800" b="0" i="0" u="none" strike="noStrike" baseline="0" dirty="0">
                <a:solidFill>
                  <a:srgbClr val="002060"/>
                </a:solidFill>
              </a:rPr>
              <a:t>{</a:t>
            </a:r>
          </a:p>
          <a:p>
            <a:pPr algn="l"/>
            <a:r>
              <a:rPr lang="en-US" sz="2800" b="0" i="0" u="none" strike="noStrike" baseline="0" dirty="0">
                <a:solidFill>
                  <a:srgbClr val="002060"/>
                </a:solidFill>
              </a:rPr>
              <a:t>//methods and fields</a:t>
            </a:r>
          </a:p>
          <a:p>
            <a:pPr algn="l"/>
            <a:r>
              <a:rPr lang="en-US" sz="2800" b="0" i="0" u="none" strike="noStrike" baseline="0" dirty="0" smtClean="0">
                <a:solidFill>
                  <a:srgbClr val="002060"/>
                </a:solidFill>
              </a:rPr>
              <a:t>}</a:t>
            </a:r>
            <a:endParaRPr lang="en-US" sz="2800" dirty="0">
              <a:solidFill>
                <a:srgbClr val="002060"/>
              </a:solidFill>
            </a:endParaRPr>
          </a:p>
        </p:txBody>
      </p:sp>
    </p:spTree>
    <p:extLst>
      <p:ext uri="{BB962C8B-B14F-4D97-AF65-F5344CB8AC3E}">
        <p14:creationId xmlns:p14="http://schemas.microsoft.com/office/powerpoint/2010/main" val="27968722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FC0A662-841F-463C-AE84-5FB4B565C24D}"/>
              </a:ext>
            </a:extLst>
          </p:cNvPr>
          <p:cNvSpPr txBox="1"/>
          <p:nvPr/>
        </p:nvSpPr>
        <p:spPr>
          <a:xfrm>
            <a:off x="212035" y="222767"/>
            <a:ext cx="11979965" cy="3046988"/>
          </a:xfrm>
          <a:prstGeom prst="rect">
            <a:avLst/>
          </a:prstGeom>
          <a:noFill/>
        </p:spPr>
        <p:txBody>
          <a:bodyPr wrap="square">
            <a:spAutoFit/>
          </a:bodyPr>
          <a:lstStyle/>
          <a:p>
            <a:pPr algn="l"/>
            <a:r>
              <a:rPr lang="en-US" sz="3200" b="1" i="0" u="none" strike="noStrike" baseline="0" dirty="0">
                <a:solidFill>
                  <a:srgbClr val="FF0000"/>
                </a:solidFill>
              </a:rPr>
              <a:t>Types of inheritance</a:t>
            </a:r>
          </a:p>
          <a:p>
            <a:pPr marL="457200" indent="-457200" algn="l">
              <a:buFont typeface="Arial" panose="020B0604020202020204" pitchFamily="34" charset="0"/>
              <a:buChar char="•"/>
            </a:pPr>
            <a:r>
              <a:rPr lang="en-US" sz="3200" b="0" i="0" u="none" strike="noStrike" baseline="0" dirty="0">
                <a:solidFill>
                  <a:srgbClr val="002060"/>
                </a:solidFill>
              </a:rPr>
              <a:t> Single Inheritance</a:t>
            </a:r>
          </a:p>
          <a:p>
            <a:pPr marL="457200" indent="-457200" algn="l">
              <a:buFont typeface="Arial" panose="020B0604020202020204" pitchFamily="34" charset="0"/>
              <a:buChar char="•"/>
            </a:pPr>
            <a:r>
              <a:rPr lang="en-US" sz="3200" b="0" i="0" u="none" strike="noStrike" baseline="0" dirty="0">
                <a:solidFill>
                  <a:srgbClr val="002060"/>
                </a:solidFill>
              </a:rPr>
              <a:t> Multiple Inheritance (Through Interface)</a:t>
            </a:r>
          </a:p>
          <a:p>
            <a:pPr marL="457200" indent="-457200" algn="l">
              <a:buFont typeface="Arial" panose="020B0604020202020204" pitchFamily="34" charset="0"/>
              <a:buChar char="•"/>
            </a:pPr>
            <a:r>
              <a:rPr lang="en-US" sz="3200" b="0" i="0" u="none" strike="noStrike" baseline="0" dirty="0">
                <a:solidFill>
                  <a:srgbClr val="002060"/>
                </a:solidFill>
              </a:rPr>
              <a:t> Multilevel Inheritance</a:t>
            </a:r>
          </a:p>
          <a:p>
            <a:pPr marL="457200" indent="-457200" algn="l">
              <a:buFont typeface="Arial" panose="020B0604020202020204" pitchFamily="34" charset="0"/>
              <a:buChar char="•"/>
            </a:pPr>
            <a:r>
              <a:rPr lang="en-US" sz="3200" b="0" i="0" u="none" strike="noStrike" baseline="0" dirty="0">
                <a:solidFill>
                  <a:srgbClr val="002060"/>
                </a:solidFill>
              </a:rPr>
              <a:t> Hierarchical Inheritance</a:t>
            </a:r>
          </a:p>
          <a:p>
            <a:pPr marL="457200" indent="-457200" algn="l">
              <a:buFont typeface="Arial" panose="020B0604020202020204" pitchFamily="34" charset="0"/>
              <a:buChar char="•"/>
            </a:pPr>
            <a:r>
              <a:rPr lang="en-US" sz="3200" b="0" i="0" u="none" strike="noStrike" baseline="0" dirty="0">
                <a:solidFill>
                  <a:srgbClr val="002060"/>
                </a:solidFill>
              </a:rPr>
              <a:t> Hybrid Inheritance (Through Interface)</a:t>
            </a:r>
            <a:endParaRPr lang="en-US" sz="3200" dirty="0">
              <a:solidFill>
                <a:srgbClr val="002060"/>
              </a:solidFill>
            </a:endParaRPr>
          </a:p>
        </p:txBody>
      </p:sp>
    </p:spTree>
    <p:extLst>
      <p:ext uri="{BB962C8B-B14F-4D97-AF65-F5344CB8AC3E}">
        <p14:creationId xmlns:p14="http://schemas.microsoft.com/office/powerpoint/2010/main" val="3762213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674FC00-C009-44B9-8122-F35575AA500A}"/>
              </a:ext>
            </a:extLst>
          </p:cNvPr>
          <p:cNvSpPr txBox="1"/>
          <p:nvPr/>
        </p:nvSpPr>
        <p:spPr>
          <a:xfrm>
            <a:off x="0" y="0"/>
            <a:ext cx="6096000" cy="584775"/>
          </a:xfrm>
          <a:prstGeom prst="rect">
            <a:avLst/>
          </a:prstGeom>
          <a:noFill/>
        </p:spPr>
        <p:txBody>
          <a:bodyPr wrap="square">
            <a:spAutoFit/>
          </a:bodyPr>
          <a:lstStyle/>
          <a:p>
            <a:r>
              <a:rPr lang="en-US" sz="3200" b="1" dirty="0">
                <a:solidFill>
                  <a:srgbClr val="FF0000"/>
                </a:solidFill>
              </a:rPr>
              <a:t>Single Inheritance: </a:t>
            </a:r>
          </a:p>
        </p:txBody>
      </p:sp>
      <p:sp>
        <p:nvSpPr>
          <p:cNvPr id="5" name="TextBox 4">
            <a:extLst>
              <a:ext uri="{FF2B5EF4-FFF2-40B4-BE49-F238E27FC236}">
                <a16:creationId xmlns="" xmlns:a16="http://schemas.microsoft.com/office/drawing/2014/main" id="{F6A6C79D-862D-4B4B-9205-F508CE027461}"/>
              </a:ext>
            </a:extLst>
          </p:cNvPr>
          <p:cNvSpPr txBox="1"/>
          <p:nvPr/>
        </p:nvSpPr>
        <p:spPr>
          <a:xfrm>
            <a:off x="0" y="584775"/>
            <a:ext cx="12457044" cy="1077218"/>
          </a:xfrm>
          <a:prstGeom prst="rect">
            <a:avLst/>
          </a:prstGeom>
          <a:noFill/>
        </p:spPr>
        <p:txBody>
          <a:bodyPr wrap="square">
            <a:spAutoFit/>
          </a:bodyPr>
          <a:lstStyle/>
          <a:p>
            <a:pPr algn="l"/>
            <a:r>
              <a:rPr lang="en-US" sz="3200" b="0" i="0" u="none" strike="noStrike" baseline="0" dirty="0"/>
              <a:t>    </a:t>
            </a:r>
            <a:r>
              <a:rPr lang="en-US" sz="3200" b="0" i="0" u="none" strike="noStrike" baseline="0" dirty="0">
                <a:solidFill>
                  <a:srgbClr val="002060"/>
                </a:solidFill>
              </a:rPr>
              <a:t>Single Inheritance is the simple inheritance of all, When a class extends another class(Only one class) then it called as </a:t>
            </a:r>
            <a:r>
              <a:rPr lang="en-US" sz="3200" i="0" u="none" strike="noStrike" baseline="0" dirty="0">
                <a:solidFill>
                  <a:srgbClr val="002060"/>
                </a:solidFill>
              </a:rPr>
              <a:t>Single inheritance.</a:t>
            </a:r>
            <a:endParaRPr lang="en-US" sz="3200" dirty="0">
              <a:solidFill>
                <a:srgbClr val="002060"/>
              </a:solidFill>
            </a:endParaRPr>
          </a:p>
        </p:txBody>
      </p:sp>
      <p:pic>
        <p:nvPicPr>
          <p:cNvPr id="7" name="Picture 6">
            <a:extLst>
              <a:ext uri="{FF2B5EF4-FFF2-40B4-BE49-F238E27FC236}">
                <a16:creationId xmlns="" xmlns:a16="http://schemas.microsoft.com/office/drawing/2014/main" id="{E4B6DCB3-5566-409D-8B37-70709D13473F}"/>
              </a:ext>
            </a:extLst>
          </p:cNvPr>
          <p:cNvPicPr>
            <a:picLocks noChangeAspect="1"/>
          </p:cNvPicPr>
          <p:nvPr/>
        </p:nvPicPr>
        <p:blipFill>
          <a:blip r:embed="rId2"/>
          <a:stretch>
            <a:fillRect/>
          </a:stretch>
        </p:blipFill>
        <p:spPr>
          <a:xfrm>
            <a:off x="3260034" y="2372385"/>
            <a:ext cx="3869635" cy="3314269"/>
          </a:xfrm>
          <a:prstGeom prst="rect">
            <a:avLst/>
          </a:prstGeom>
        </p:spPr>
      </p:pic>
    </p:spTree>
    <p:extLst>
      <p:ext uri="{BB962C8B-B14F-4D97-AF65-F5344CB8AC3E}">
        <p14:creationId xmlns:p14="http://schemas.microsoft.com/office/powerpoint/2010/main" val="2803174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674FC00-C009-44B9-8122-F35575AA500A}"/>
              </a:ext>
            </a:extLst>
          </p:cNvPr>
          <p:cNvSpPr txBox="1"/>
          <p:nvPr/>
        </p:nvSpPr>
        <p:spPr>
          <a:xfrm>
            <a:off x="-1" y="0"/>
            <a:ext cx="10335491" cy="584775"/>
          </a:xfrm>
          <a:prstGeom prst="rect">
            <a:avLst/>
          </a:prstGeom>
          <a:noFill/>
        </p:spPr>
        <p:txBody>
          <a:bodyPr wrap="square">
            <a:spAutoFit/>
          </a:bodyPr>
          <a:lstStyle/>
          <a:p>
            <a:r>
              <a:rPr lang="en-US" sz="3200" b="1" dirty="0" err="1" smtClean="0">
                <a:solidFill>
                  <a:srgbClr val="FF0000"/>
                </a:solidFill>
              </a:rPr>
              <a:t>Realationship</a:t>
            </a:r>
            <a:r>
              <a:rPr lang="en-US" sz="3200" b="1" dirty="0" smtClean="0">
                <a:solidFill>
                  <a:srgbClr val="FF0000"/>
                </a:solidFill>
              </a:rPr>
              <a:t> between Parent and Child class</a:t>
            </a:r>
            <a:endParaRPr lang="en-US" sz="3200" b="1" dirty="0">
              <a:solidFill>
                <a:srgbClr val="FF0000"/>
              </a:solidFill>
            </a:endParaRPr>
          </a:p>
        </p:txBody>
      </p:sp>
      <p:sp>
        <p:nvSpPr>
          <p:cNvPr id="5" name="TextBox 4">
            <a:extLst>
              <a:ext uri="{FF2B5EF4-FFF2-40B4-BE49-F238E27FC236}">
                <a16:creationId xmlns="" xmlns:a16="http://schemas.microsoft.com/office/drawing/2014/main" id="{F6A6C79D-862D-4B4B-9205-F508CE027461}"/>
              </a:ext>
            </a:extLst>
          </p:cNvPr>
          <p:cNvSpPr txBox="1"/>
          <p:nvPr/>
        </p:nvSpPr>
        <p:spPr>
          <a:xfrm>
            <a:off x="0" y="584775"/>
            <a:ext cx="12457044" cy="584775"/>
          </a:xfrm>
          <a:prstGeom prst="rect">
            <a:avLst/>
          </a:prstGeom>
          <a:noFill/>
        </p:spPr>
        <p:txBody>
          <a:bodyPr wrap="square">
            <a:spAutoFit/>
          </a:bodyPr>
          <a:lstStyle/>
          <a:p>
            <a:pPr algn="l"/>
            <a:r>
              <a:rPr lang="en-US" sz="3200" b="0" i="0" u="none" strike="noStrike" baseline="0" dirty="0"/>
              <a:t>    </a:t>
            </a:r>
            <a:endParaRPr lang="en-US" sz="3200" dirty="0">
              <a:solidFill>
                <a:srgbClr val="002060"/>
              </a:solidFill>
            </a:endParaRPr>
          </a:p>
        </p:txBody>
      </p:sp>
      <p:pic>
        <p:nvPicPr>
          <p:cNvPr id="1026" name="Picture 2" descr="Superclass and subclas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08095"/>
            <a:ext cx="10928061" cy="427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765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7E1FC4-7C60-41E8-AE74-CF37C9994CCE}"/>
              </a:ext>
            </a:extLst>
          </p:cNvPr>
          <p:cNvSpPr>
            <a:spLocks noGrp="1"/>
          </p:cNvSpPr>
          <p:nvPr>
            <p:ph type="title"/>
          </p:nvPr>
        </p:nvSpPr>
        <p:spPr>
          <a:xfrm>
            <a:off x="559837" y="136526"/>
            <a:ext cx="10793963" cy="972428"/>
          </a:xfrm>
        </p:spPr>
        <p:txBody>
          <a:bodyPr>
            <a:normAutofit fontScale="90000"/>
          </a:bodyPr>
          <a:lstStyle/>
          <a:p>
            <a:r>
              <a:rPr lang="en-IN" dirty="0" smtClean="0"/>
              <a:t>			 		</a:t>
            </a:r>
            <a:br>
              <a:rPr lang="en-IN" dirty="0" smtClean="0"/>
            </a:br>
            <a:r>
              <a:rPr lang="en-IN" dirty="0" smtClean="0"/>
              <a:t>			</a:t>
            </a:r>
            <a:r>
              <a:rPr lang="en-IN" b="1" dirty="0" smtClean="0">
                <a:solidFill>
                  <a:srgbClr val="FF0000"/>
                </a:solidFill>
              </a:rPr>
              <a:t>CLASSES AND OBJECTS</a:t>
            </a:r>
            <a:endParaRPr lang="en-IN" b="1" dirty="0">
              <a:solidFill>
                <a:srgbClr val="FF0000"/>
              </a:solidFill>
            </a:endParaRPr>
          </a:p>
        </p:txBody>
      </p:sp>
      <p:sp>
        <p:nvSpPr>
          <p:cNvPr id="3" name="Content Placeholder 2">
            <a:extLst>
              <a:ext uri="{FF2B5EF4-FFF2-40B4-BE49-F238E27FC236}">
                <a16:creationId xmlns:a16="http://schemas.microsoft.com/office/drawing/2014/main" xmlns="" id="{09EC3E49-7438-4359-A513-5CDA6AA84207}"/>
              </a:ext>
            </a:extLst>
          </p:cNvPr>
          <p:cNvSpPr>
            <a:spLocks noGrp="1"/>
          </p:cNvSpPr>
          <p:nvPr>
            <p:ph idx="1"/>
          </p:nvPr>
        </p:nvSpPr>
        <p:spPr>
          <a:xfrm>
            <a:off x="971392" y="1546461"/>
            <a:ext cx="10793963" cy="5204197"/>
          </a:xfrm>
        </p:spPr>
        <p:txBody>
          <a:bodyPr>
            <a:normAutofit/>
          </a:bodyPr>
          <a:lstStyle/>
          <a:p>
            <a:pPr>
              <a:buFont typeface="Wingdings" pitchFamily="2" charset="2"/>
              <a:buChar char="Ø"/>
            </a:pPr>
            <a:r>
              <a:rPr lang="en-IN" sz="5000" kern="1200" dirty="0">
                <a:solidFill>
                  <a:schemeClr val="tx1"/>
                </a:solidFill>
                <a:effectLst/>
                <a:latin typeface="+mn-lt"/>
                <a:ea typeface="+mn-ea"/>
                <a:cs typeface="+mn-cs"/>
              </a:rPr>
              <a:t> </a:t>
            </a:r>
            <a:r>
              <a:rPr lang="en-US" sz="2400" dirty="0" smtClean="0">
                <a:solidFill>
                  <a:srgbClr val="002060"/>
                </a:solidFill>
              </a:rPr>
              <a:t>A </a:t>
            </a:r>
            <a:r>
              <a:rPr lang="en-US" sz="2400" dirty="0">
                <a:solidFill>
                  <a:srgbClr val="002060"/>
                </a:solidFill>
              </a:rPr>
              <a:t>class is nothing but a blueprint or a template for creating different objects which defines its properties and behaviors. </a:t>
            </a:r>
            <a:endParaRPr lang="en-US" sz="2400" dirty="0" smtClean="0">
              <a:solidFill>
                <a:srgbClr val="002060"/>
              </a:solidFill>
            </a:endParaRPr>
          </a:p>
          <a:p>
            <a:pPr>
              <a:buFont typeface="Wingdings" pitchFamily="2" charset="2"/>
              <a:buChar char="Ø"/>
            </a:pPr>
            <a:r>
              <a:rPr lang="en-US" sz="2400" dirty="0" smtClean="0">
                <a:solidFill>
                  <a:srgbClr val="002060"/>
                </a:solidFill>
              </a:rPr>
              <a:t>Java </a:t>
            </a:r>
            <a:r>
              <a:rPr lang="en-US" sz="2400" dirty="0">
                <a:solidFill>
                  <a:srgbClr val="002060"/>
                </a:solidFill>
              </a:rPr>
              <a:t>class objects exhibit the properties and behaviors defined by its class</a:t>
            </a:r>
            <a:endParaRPr lang="en-IN" sz="2400" b="1" kern="1200" dirty="0" smtClean="0">
              <a:effectLst/>
            </a:endParaRPr>
          </a:p>
          <a:p>
            <a:pPr>
              <a:buFont typeface="Wingdings" pitchFamily="2" charset="2"/>
              <a:buChar char="Ø"/>
            </a:pPr>
            <a:r>
              <a:rPr lang="en-US" dirty="0" smtClean="0"/>
              <a:t> </a:t>
            </a:r>
            <a:r>
              <a:rPr lang="en-US" dirty="0" smtClean="0">
                <a:solidFill>
                  <a:schemeClr val="tx2"/>
                </a:solidFill>
              </a:rPr>
              <a:t>An </a:t>
            </a:r>
            <a:r>
              <a:rPr lang="en-US" dirty="0">
                <a:solidFill>
                  <a:schemeClr val="tx2"/>
                </a:solidFill>
              </a:rPr>
              <a:t>object is an instance of a </a:t>
            </a:r>
            <a:r>
              <a:rPr lang="en-US" dirty="0" smtClean="0">
                <a:solidFill>
                  <a:schemeClr val="tx2"/>
                </a:solidFill>
              </a:rPr>
              <a:t>class</a:t>
            </a:r>
          </a:p>
          <a:p>
            <a:pPr marL="0" indent="0">
              <a:buNone/>
            </a:pPr>
            <a:endParaRPr lang="en-US" b="1" dirty="0" smtClean="0">
              <a:solidFill>
                <a:srgbClr val="FF0000"/>
              </a:solidFill>
            </a:endParaRPr>
          </a:p>
          <a:p>
            <a:pPr marL="0" indent="0">
              <a:buNone/>
            </a:pPr>
            <a:r>
              <a:rPr lang="en-US" sz="3600" b="1" dirty="0">
                <a:solidFill>
                  <a:srgbClr val="FF0000"/>
                </a:solidFill>
              </a:rPr>
              <a:t>Object in Java:</a:t>
            </a:r>
          </a:p>
          <a:p>
            <a:r>
              <a:rPr lang="en-US" dirty="0" smtClean="0">
                <a:solidFill>
                  <a:srgbClr val="002060"/>
                </a:solidFill>
              </a:rPr>
              <a:t> An </a:t>
            </a:r>
            <a:r>
              <a:rPr lang="en-US" dirty="0">
                <a:solidFill>
                  <a:srgbClr val="002060"/>
                </a:solidFill>
              </a:rPr>
              <a:t>entity that has state and behavior is known as an object e.g. chair, bike, marker, pen, table, car etc.</a:t>
            </a:r>
            <a:endParaRPr lang="en-US" dirty="0" smtClean="0"/>
          </a:p>
          <a:p>
            <a:endParaRPr lang="en-IN" sz="5000" kern="1200" dirty="0">
              <a:solidFill>
                <a:schemeClr val="tx1"/>
              </a:solidFill>
              <a:effectLst/>
              <a:latin typeface="+mn-lt"/>
              <a:ea typeface="+mn-ea"/>
              <a:cs typeface="+mn-cs"/>
            </a:endParaRPr>
          </a:p>
          <a:p>
            <a:endParaRPr lang="en-IN" dirty="0"/>
          </a:p>
        </p:txBody>
      </p:sp>
      <p:sp>
        <p:nvSpPr>
          <p:cNvPr id="4" name="Slide Number Placeholder 3">
            <a:extLst>
              <a:ext uri="{FF2B5EF4-FFF2-40B4-BE49-F238E27FC236}">
                <a16:creationId xmlns:a16="http://schemas.microsoft.com/office/drawing/2014/main" xmlns="" id="{D52A0572-3801-49E1-A168-06A885D6472A}"/>
              </a:ext>
            </a:extLst>
          </p:cNvPr>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val="2588851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674FC00-C009-44B9-8122-F35575AA500A}"/>
              </a:ext>
            </a:extLst>
          </p:cNvPr>
          <p:cNvSpPr txBox="1"/>
          <p:nvPr/>
        </p:nvSpPr>
        <p:spPr>
          <a:xfrm>
            <a:off x="0" y="0"/>
            <a:ext cx="12457044" cy="1569660"/>
          </a:xfrm>
          <a:prstGeom prst="rect">
            <a:avLst/>
          </a:prstGeom>
          <a:noFill/>
        </p:spPr>
        <p:txBody>
          <a:bodyPr wrap="square">
            <a:spAutoFit/>
          </a:bodyPr>
          <a:lstStyle/>
          <a:p>
            <a:r>
              <a:rPr lang="en-US" sz="3200" b="1" dirty="0" err="1"/>
              <a:t>Realtime</a:t>
            </a:r>
            <a:r>
              <a:rPr lang="en-US" sz="3200" b="1" dirty="0"/>
              <a:t> Example of Inheritance in Java</a:t>
            </a:r>
          </a:p>
          <a:p>
            <a:r>
              <a:rPr lang="en-US" sz="3200" dirty="0"/>
              <a:t/>
            </a:r>
            <a:br>
              <a:rPr lang="en-US" sz="3200" dirty="0"/>
            </a:br>
            <a:endParaRPr lang="en-US" sz="3200" b="1" dirty="0">
              <a:solidFill>
                <a:srgbClr val="FF0000"/>
              </a:solidFill>
            </a:endParaRPr>
          </a:p>
        </p:txBody>
      </p:sp>
      <p:sp>
        <p:nvSpPr>
          <p:cNvPr id="5" name="TextBox 4">
            <a:extLst>
              <a:ext uri="{FF2B5EF4-FFF2-40B4-BE49-F238E27FC236}">
                <a16:creationId xmlns="" xmlns:a16="http://schemas.microsoft.com/office/drawing/2014/main" id="{F6A6C79D-862D-4B4B-9205-F508CE027461}"/>
              </a:ext>
            </a:extLst>
          </p:cNvPr>
          <p:cNvSpPr txBox="1"/>
          <p:nvPr/>
        </p:nvSpPr>
        <p:spPr>
          <a:xfrm>
            <a:off x="0" y="584775"/>
            <a:ext cx="12457044" cy="2062103"/>
          </a:xfrm>
          <a:prstGeom prst="rect">
            <a:avLst/>
          </a:prstGeom>
          <a:noFill/>
        </p:spPr>
        <p:txBody>
          <a:bodyPr wrap="square">
            <a:spAutoFit/>
          </a:bodyPr>
          <a:lstStyle/>
          <a:p>
            <a:r>
              <a:rPr lang="en-US" sz="3200" b="0" i="0" u="none" strike="noStrike" baseline="0" dirty="0"/>
              <a:t>    </a:t>
            </a:r>
            <a:r>
              <a:rPr lang="en-US" sz="3200" dirty="0" smtClean="0"/>
              <a:t> </a:t>
            </a:r>
            <a:r>
              <a:rPr lang="en-US" sz="3200" dirty="0"/>
              <a:t>In the real world, a child inherits the features of its parents such as beauty of mother and intelligence of father as shown in the below figure.</a:t>
            </a:r>
          </a:p>
          <a:p>
            <a:r>
              <a:rPr lang="en-US" sz="3200" dirty="0">
                <a:hlinkClick r:id="rId2"/>
              </a:rPr>
              <a:t/>
            </a:r>
            <a:br>
              <a:rPr lang="en-US" sz="3200" dirty="0">
                <a:hlinkClick r:id="rId2"/>
              </a:rPr>
            </a:br>
            <a:endParaRPr lang="en-US" sz="3200" dirty="0">
              <a:solidFill>
                <a:srgbClr val="002060"/>
              </a:solidFill>
            </a:endParaRPr>
          </a:p>
        </p:txBody>
      </p:sp>
      <p:pic>
        <p:nvPicPr>
          <p:cNvPr id="2050" name="Picture 2" descr="Realtime example of inheritance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4" y="1717964"/>
            <a:ext cx="9473335" cy="375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445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674FC00-C009-44B9-8122-F35575AA500A}"/>
              </a:ext>
            </a:extLst>
          </p:cNvPr>
          <p:cNvSpPr txBox="1"/>
          <p:nvPr/>
        </p:nvSpPr>
        <p:spPr>
          <a:xfrm>
            <a:off x="0" y="0"/>
            <a:ext cx="12457044" cy="1569660"/>
          </a:xfrm>
          <a:prstGeom prst="rect">
            <a:avLst/>
          </a:prstGeom>
          <a:noFill/>
        </p:spPr>
        <p:txBody>
          <a:bodyPr wrap="square">
            <a:spAutoFit/>
          </a:bodyPr>
          <a:lstStyle/>
          <a:p>
            <a:r>
              <a:rPr lang="en-US" sz="3200" b="1" dirty="0" err="1"/>
              <a:t>Realtime</a:t>
            </a:r>
            <a:r>
              <a:rPr lang="en-US" sz="3200" b="1" dirty="0"/>
              <a:t> Example of Inheritance in Java</a:t>
            </a:r>
          </a:p>
          <a:p>
            <a:r>
              <a:rPr lang="en-US" sz="3200" dirty="0"/>
              <a:t/>
            </a:r>
            <a:br>
              <a:rPr lang="en-US" sz="3200" dirty="0"/>
            </a:br>
            <a:endParaRPr lang="en-US" sz="3200" b="1" dirty="0">
              <a:solidFill>
                <a:srgbClr val="FF0000"/>
              </a:solidFill>
            </a:endParaRPr>
          </a:p>
        </p:txBody>
      </p:sp>
      <p:sp>
        <p:nvSpPr>
          <p:cNvPr id="5" name="TextBox 4">
            <a:extLst>
              <a:ext uri="{FF2B5EF4-FFF2-40B4-BE49-F238E27FC236}">
                <a16:creationId xmlns="" xmlns:a16="http://schemas.microsoft.com/office/drawing/2014/main" id="{F6A6C79D-862D-4B4B-9205-F508CE027461}"/>
              </a:ext>
            </a:extLst>
          </p:cNvPr>
          <p:cNvSpPr txBox="1"/>
          <p:nvPr/>
        </p:nvSpPr>
        <p:spPr>
          <a:xfrm>
            <a:off x="0" y="584775"/>
            <a:ext cx="12457044" cy="584775"/>
          </a:xfrm>
          <a:prstGeom prst="rect">
            <a:avLst/>
          </a:prstGeom>
          <a:noFill/>
        </p:spPr>
        <p:txBody>
          <a:bodyPr wrap="square">
            <a:spAutoFit/>
          </a:bodyPr>
          <a:lstStyle/>
          <a:p>
            <a:r>
              <a:rPr lang="en-US" sz="3200" b="0" i="0" u="none" strike="noStrike" baseline="0" dirty="0"/>
              <a:t>    </a:t>
            </a:r>
            <a:r>
              <a:rPr lang="en-US" sz="3200" dirty="0" smtClean="0"/>
              <a:t> </a:t>
            </a:r>
            <a:endParaRPr lang="en-US" sz="3200" dirty="0">
              <a:solidFill>
                <a:srgbClr val="002060"/>
              </a:solidFill>
            </a:endParaRPr>
          </a:p>
        </p:txBody>
      </p:sp>
      <p:pic>
        <p:nvPicPr>
          <p:cNvPr id="3074" name="Picture 2" descr="real life example of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754324"/>
            <a:ext cx="10983480" cy="482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918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AA75F3C-F63C-45F1-91F6-8867C66D842D}"/>
              </a:ext>
            </a:extLst>
          </p:cNvPr>
          <p:cNvSpPr txBox="1"/>
          <p:nvPr/>
        </p:nvSpPr>
        <p:spPr>
          <a:xfrm>
            <a:off x="212035" y="0"/>
            <a:ext cx="5459896" cy="6986528"/>
          </a:xfrm>
          <a:prstGeom prst="rect">
            <a:avLst/>
          </a:prstGeom>
          <a:noFill/>
        </p:spPr>
        <p:txBody>
          <a:bodyPr wrap="square">
            <a:spAutoFit/>
          </a:bodyPr>
          <a:lstStyle/>
          <a:p>
            <a:pPr algn="l"/>
            <a:r>
              <a:rPr lang="en-US" sz="2800" b="1" i="0" u="none" strike="noStrike" baseline="0" dirty="0">
                <a:solidFill>
                  <a:srgbClr val="FF0000"/>
                </a:solidFill>
              </a:rPr>
              <a:t>Example</a:t>
            </a:r>
          </a:p>
          <a:p>
            <a:pPr algn="l"/>
            <a:r>
              <a:rPr lang="en-US" sz="2800" b="0" i="0" u="none" strike="noStrike" baseline="0" dirty="0" smtClean="0">
                <a:solidFill>
                  <a:srgbClr val="002060"/>
                </a:solidFill>
              </a:rPr>
              <a:t>class </a:t>
            </a:r>
            <a:r>
              <a:rPr lang="en-US" sz="2800" b="0" i="0" u="none" strike="noStrike" baseline="0" dirty="0" err="1">
                <a:solidFill>
                  <a:srgbClr val="002060"/>
                </a:solidFill>
              </a:rPr>
              <a:t>ClassA</a:t>
            </a:r>
            <a:endParaRPr lang="en-US" sz="2800" b="0" i="0" u="none" strike="noStrike" baseline="0" dirty="0">
              <a:solidFill>
                <a:srgbClr val="002060"/>
              </a:solidFill>
            </a:endParaRPr>
          </a:p>
          <a:p>
            <a:pPr algn="l"/>
            <a:r>
              <a:rPr lang="en-US" sz="2800" b="0" i="0" u="none" strike="noStrike" baseline="0" dirty="0">
                <a:solidFill>
                  <a:srgbClr val="002060"/>
                </a:solidFill>
              </a:rPr>
              <a:t>{</a:t>
            </a:r>
          </a:p>
          <a:p>
            <a:pPr algn="l"/>
            <a:r>
              <a:rPr lang="en-US" sz="2800" b="0" i="0" u="none" strike="noStrike" baseline="0" dirty="0">
                <a:solidFill>
                  <a:srgbClr val="002060"/>
                </a:solidFill>
              </a:rPr>
              <a:t>public void </a:t>
            </a:r>
            <a:r>
              <a:rPr lang="en-US" sz="2800" b="0" i="0" u="none" strike="noStrike" baseline="0" dirty="0" err="1">
                <a:solidFill>
                  <a:srgbClr val="002060"/>
                </a:solidFill>
              </a:rPr>
              <a:t>dispA</a:t>
            </a:r>
            <a:r>
              <a:rPr lang="en-US" sz="2800" b="0" i="0" u="none" strike="noStrike" baseline="0" dirty="0">
                <a:solidFill>
                  <a:srgbClr val="002060"/>
                </a:solidFill>
              </a:rPr>
              <a:t>()</a:t>
            </a:r>
          </a:p>
          <a:p>
            <a:pPr algn="l"/>
            <a:r>
              <a:rPr lang="en-US" sz="2800" b="0" i="0" u="none" strike="noStrike" baseline="0" dirty="0">
                <a:solidFill>
                  <a:srgbClr val="002060"/>
                </a:solidFill>
              </a:rPr>
              <a:t>{</a:t>
            </a:r>
          </a:p>
          <a:p>
            <a:pPr algn="l"/>
            <a:r>
              <a:rPr lang="en-US" sz="2800" b="0" i="0" u="none" strike="noStrike" baseline="0" dirty="0" err="1">
                <a:solidFill>
                  <a:srgbClr val="002060"/>
                </a:solidFill>
              </a:rPr>
              <a:t>System.out.println</a:t>
            </a:r>
            <a:r>
              <a:rPr lang="en-US" sz="2800" b="0" i="0" u="none" strike="noStrike" baseline="0" dirty="0">
                <a:solidFill>
                  <a:srgbClr val="002060"/>
                </a:solidFill>
              </a:rPr>
              <a:t>("</a:t>
            </a:r>
            <a:r>
              <a:rPr lang="en-US" sz="2800" b="0" i="0" u="none" strike="noStrike" baseline="0" dirty="0" err="1">
                <a:solidFill>
                  <a:srgbClr val="002060"/>
                </a:solidFill>
              </a:rPr>
              <a:t>disp</a:t>
            </a:r>
            <a:r>
              <a:rPr lang="en-US" sz="2800" b="0" i="0" u="none" strike="noStrike" baseline="0" dirty="0">
                <a:solidFill>
                  <a:srgbClr val="002060"/>
                </a:solidFill>
              </a:rPr>
              <a:t>() method of </a:t>
            </a:r>
            <a:r>
              <a:rPr lang="en-US" sz="2800" b="0" i="0" u="none" strike="noStrike" baseline="0" dirty="0" err="1">
                <a:solidFill>
                  <a:srgbClr val="002060"/>
                </a:solidFill>
              </a:rPr>
              <a:t>ClassA</a:t>
            </a:r>
            <a:r>
              <a:rPr lang="en-US" sz="2800" b="0" i="0" u="none" strike="noStrike" baseline="0" dirty="0">
                <a:solidFill>
                  <a:srgbClr val="002060"/>
                </a:solidFill>
              </a:rPr>
              <a:t>");</a:t>
            </a:r>
          </a:p>
          <a:p>
            <a:pPr algn="l"/>
            <a:r>
              <a:rPr lang="en-US" sz="2800" b="0" i="0" u="none" strike="noStrike" baseline="0" dirty="0">
                <a:solidFill>
                  <a:srgbClr val="002060"/>
                </a:solidFill>
              </a:rPr>
              <a:t>}</a:t>
            </a:r>
          </a:p>
          <a:p>
            <a:pPr algn="l"/>
            <a:r>
              <a:rPr lang="en-US" sz="2800" b="0" i="0" u="none" strike="noStrike" baseline="0" dirty="0">
                <a:solidFill>
                  <a:srgbClr val="002060"/>
                </a:solidFill>
              </a:rPr>
              <a:t>}</a:t>
            </a:r>
          </a:p>
          <a:p>
            <a:pPr algn="l"/>
            <a:r>
              <a:rPr lang="en-US" sz="2800" b="0" i="0" u="none" strike="noStrike" baseline="0" dirty="0">
                <a:solidFill>
                  <a:srgbClr val="002060"/>
                </a:solidFill>
              </a:rPr>
              <a:t>public class </a:t>
            </a:r>
            <a:r>
              <a:rPr lang="en-US" sz="2800" b="0" i="0" u="none" strike="noStrike" baseline="0" dirty="0" err="1">
                <a:solidFill>
                  <a:srgbClr val="002060"/>
                </a:solidFill>
              </a:rPr>
              <a:t>ClassB</a:t>
            </a:r>
            <a:r>
              <a:rPr lang="en-US" sz="2800" b="0" i="0" u="none" strike="noStrike" baseline="0" dirty="0">
                <a:solidFill>
                  <a:srgbClr val="002060"/>
                </a:solidFill>
              </a:rPr>
              <a:t> extends </a:t>
            </a:r>
            <a:r>
              <a:rPr lang="en-US" sz="2800" b="0" i="0" u="none" strike="noStrike" baseline="0" dirty="0" err="1">
                <a:solidFill>
                  <a:srgbClr val="002060"/>
                </a:solidFill>
              </a:rPr>
              <a:t>ClassA</a:t>
            </a:r>
            <a:endParaRPr lang="en-US" sz="2800" b="0" i="0" u="none" strike="noStrike" baseline="0" dirty="0">
              <a:solidFill>
                <a:srgbClr val="002060"/>
              </a:solidFill>
            </a:endParaRPr>
          </a:p>
          <a:p>
            <a:pPr algn="l"/>
            <a:r>
              <a:rPr lang="en-US" sz="2800" b="0" i="0" u="none" strike="noStrike" baseline="0" dirty="0">
                <a:solidFill>
                  <a:srgbClr val="002060"/>
                </a:solidFill>
              </a:rPr>
              <a:t>{</a:t>
            </a:r>
          </a:p>
          <a:p>
            <a:pPr algn="l"/>
            <a:r>
              <a:rPr lang="en-US" sz="2800" b="0" i="0" u="none" strike="noStrike" baseline="0" dirty="0">
                <a:solidFill>
                  <a:srgbClr val="002060"/>
                </a:solidFill>
              </a:rPr>
              <a:t>public void </a:t>
            </a:r>
            <a:r>
              <a:rPr lang="en-US" sz="2800" b="0" i="0" u="none" strike="noStrike" baseline="0" dirty="0" err="1">
                <a:solidFill>
                  <a:srgbClr val="002060"/>
                </a:solidFill>
              </a:rPr>
              <a:t>dispB</a:t>
            </a:r>
            <a:r>
              <a:rPr lang="en-US" sz="2800" b="0" i="0" u="none" strike="noStrike" baseline="0" dirty="0">
                <a:solidFill>
                  <a:srgbClr val="002060"/>
                </a:solidFill>
              </a:rPr>
              <a:t>()</a:t>
            </a:r>
          </a:p>
          <a:p>
            <a:pPr algn="l"/>
            <a:r>
              <a:rPr lang="en-US" sz="2800" b="0" i="0" u="none" strike="noStrike" baseline="0" dirty="0">
                <a:solidFill>
                  <a:srgbClr val="002060"/>
                </a:solidFill>
              </a:rPr>
              <a:t>{</a:t>
            </a:r>
          </a:p>
          <a:p>
            <a:pPr algn="l"/>
            <a:r>
              <a:rPr lang="en-US" sz="2800" b="0" i="0" u="none" strike="noStrike" baseline="0" dirty="0" err="1">
                <a:solidFill>
                  <a:srgbClr val="002060"/>
                </a:solidFill>
              </a:rPr>
              <a:t>System.out.println</a:t>
            </a:r>
            <a:r>
              <a:rPr lang="en-US" sz="2800" b="0" i="0" u="none" strike="noStrike" baseline="0" dirty="0">
                <a:solidFill>
                  <a:srgbClr val="002060"/>
                </a:solidFill>
              </a:rPr>
              <a:t>("</a:t>
            </a:r>
            <a:r>
              <a:rPr lang="en-US" sz="2800" b="0" i="0" u="none" strike="noStrike" baseline="0" dirty="0" err="1">
                <a:solidFill>
                  <a:srgbClr val="002060"/>
                </a:solidFill>
              </a:rPr>
              <a:t>disp</a:t>
            </a:r>
            <a:r>
              <a:rPr lang="en-US" sz="2800" b="0" i="0" u="none" strike="noStrike" baseline="0" dirty="0">
                <a:solidFill>
                  <a:srgbClr val="002060"/>
                </a:solidFill>
              </a:rPr>
              <a:t>() method of </a:t>
            </a:r>
            <a:r>
              <a:rPr lang="en-US" sz="2800" b="0" i="0" u="none" strike="noStrike" baseline="0" dirty="0" err="1">
                <a:solidFill>
                  <a:srgbClr val="002060"/>
                </a:solidFill>
              </a:rPr>
              <a:t>ClassB</a:t>
            </a:r>
            <a:r>
              <a:rPr lang="en-US" sz="2800" b="0" i="0" u="none" strike="noStrike" baseline="0" dirty="0">
                <a:solidFill>
                  <a:srgbClr val="002060"/>
                </a:solidFill>
              </a:rPr>
              <a:t>");</a:t>
            </a:r>
          </a:p>
          <a:p>
            <a:pPr algn="l"/>
            <a:r>
              <a:rPr lang="en-US" sz="2800" b="0" i="0" u="none" strike="noStrike" baseline="0" dirty="0">
                <a:solidFill>
                  <a:srgbClr val="002060"/>
                </a:solidFill>
              </a:rPr>
              <a:t>} }</a:t>
            </a:r>
          </a:p>
        </p:txBody>
      </p:sp>
      <p:sp>
        <p:nvSpPr>
          <p:cNvPr id="5" name="TextBox 4">
            <a:extLst>
              <a:ext uri="{FF2B5EF4-FFF2-40B4-BE49-F238E27FC236}">
                <a16:creationId xmlns="" xmlns:a16="http://schemas.microsoft.com/office/drawing/2014/main" id="{20AB1F0B-15A8-4DFC-833D-023A8BAC985D}"/>
              </a:ext>
            </a:extLst>
          </p:cNvPr>
          <p:cNvSpPr txBox="1"/>
          <p:nvPr/>
        </p:nvSpPr>
        <p:spPr>
          <a:xfrm>
            <a:off x="6520071" y="320457"/>
            <a:ext cx="7288696" cy="3108543"/>
          </a:xfrm>
          <a:prstGeom prst="rect">
            <a:avLst/>
          </a:prstGeom>
          <a:noFill/>
        </p:spPr>
        <p:txBody>
          <a:bodyPr wrap="square">
            <a:spAutoFit/>
          </a:bodyPr>
          <a:lstStyle/>
          <a:p>
            <a:pPr algn="l"/>
            <a:r>
              <a:rPr lang="en-US" sz="2800" b="0" i="0" u="none" strike="noStrike" baseline="0" dirty="0">
                <a:solidFill>
                  <a:srgbClr val="002060"/>
                </a:solidFill>
              </a:rPr>
              <a:t>public static void main(String </a:t>
            </a:r>
            <a:r>
              <a:rPr lang="en-US" sz="2800" b="0" i="0" u="none" strike="noStrike" baseline="0" dirty="0" err="1">
                <a:solidFill>
                  <a:srgbClr val="002060"/>
                </a:solidFill>
              </a:rPr>
              <a:t>args</a:t>
            </a:r>
            <a:r>
              <a:rPr lang="en-US" sz="2800" b="0" i="0" u="none" strike="noStrike" baseline="0" dirty="0">
                <a:solidFill>
                  <a:srgbClr val="002060"/>
                </a:solidFill>
              </a:rPr>
              <a:t>[])</a:t>
            </a:r>
          </a:p>
          <a:p>
            <a:pPr algn="l"/>
            <a:r>
              <a:rPr lang="en-US" sz="2800" b="0" i="0" u="none" strike="noStrike" baseline="0" dirty="0">
                <a:solidFill>
                  <a:srgbClr val="002060"/>
                </a:solidFill>
              </a:rPr>
              <a:t>{</a:t>
            </a:r>
          </a:p>
          <a:p>
            <a:pPr algn="l"/>
            <a:r>
              <a:rPr lang="en-US" sz="2800" b="0" i="0" u="none" strike="noStrike" baseline="0" dirty="0" err="1">
                <a:solidFill>
                  <a:srgbClr val="002060"/>
                </a:solidFill>
              </a:rPr>
              <a:t>ClassB</a:t>
            </a:r>
            <a:r>
              <a:rPr lang="en-US" sz="2800" b="0" i="0" u="none" strike="noStrike" baseline="0" dirty="0">
                <a:solidFill>
                  <a:srgbClr val="002060"/>
                </a:solidFill>
              </a:rPr>
              <a:t> b = new </a:t>
            </a:r>
            <a:r>
              <a:rPr lang="en-US" sz="2800" b="0" i="0" u="none" strike="noStrike" baseline="0" dirty="0" err="1">
                <a:solidFill>
                  <a:srgbClr val="002060"/>
                </a:solidFill>
              </a:rPr>
              <a:t>ClassB</a:t>
            </a:r>
            <a:r>
              <a:rPr lang="en-US" sz="2800" b="0" i="0" u="none" strike="noStrike" baseline="0" dirty="0">
                <a:solidFill>
                  <a:srgbClr val="002060"/>
                </a:solidFill>
              </a:rPr>
              <a:t>();</a:t>
            </a:r>
          </a:p>
          <a:p>
            <a:pPr algn="l"/>
            <a:r>
              <a:rPr lang="en-US" sz="2800" b="0" i="0" u="none" strike="noStrike" baseline="0" dirty="0" err="1">
                <a:solidFill>
                  <a:srgbClr val="002060"/>
                </a:solidFill>
              </a:rPr>
              <a:t>b.dispA</a:t>
            </a:r>
            <a:r>
              <a:rPr lang="en-US" sz="2800" b="0" i="0" u="none" strike="noStrike" baseline="0" dirty="0">
                <a:solidFill>
                  <a:srgbClr val="002060"/>
                </a:solidFill>
              </a:rPr>
              <a:t>();</a:t>
            </a:r>
          </a:p>
          <a:p>
            <a:pPr algn="l"/>
            <a:r>
              <a:rPr lang="en-US" sz="2800" b="0" i="0" u="none" strike="noStrike" baseline="0" dirty="0" err="1">
                <a:solidFill>
                  <a:srgbClr val="002060"/>
                </a:solidFill>
              </a:rPr>
              <a:t>b.dispB</a:t>
            </a:r>
            <a:r>
              <a:rPr lang="en-US" sz="2800" b="0" i="0" u="none" strike="noStrike" baseline="0" dirty="0">
                <a:solidFill>
                  <a:srgbClr val="002060"/>
                </a:solidFill>
              </a:rPr>
              <a:t>();</a:t>
            </a:r>
          </a:p>
          <a:p>
            <a:pPr algn="l"/>
            <a:r>
              <a:rPr lang="en-US" sz="2800" b="0" i="0" u="none" strike="noStrike" baseline="0" dirty="0">
                <a:solidFill>
                  <a:srgbClr val="002060"/>
                </a:solidFill>
              </a:rPr>
              <a:t>}</a:t>
            </a:r>
          </a:p>
          <a:p>
            <a:pPr algn="l"/>
            <a:r>
              <a:rPr lang="en-US" sz="2800" b="0" i="0" u="none" strike="noStrike" baseline="0" dirty="0">
                <a:solidFill>
                  <a:srgbClr val="002060"/>
                </a:solidFill>
              </a:rPr>
              <a:t>}</a:t>
            </a:r>
            <a:endParaRPr lang="en-US" sz="2800" dirty="0">
              <a:solidFill>
                <a:srgbClr val="002060"/>
              </a:solidFill>
            </a:endParaRPr>
          </a:p>
        </p:txBody>
      </p:sp>
    </p:spTree>
    <p:extLst>
      <p:ext uri="{BB962C8B-B14F-4D97-AF65-F5344CB8AC3E}">
        <p14:creationId xmlns:p14="http://schemas.microsoft.com/office/powerpoint/2010/main" val="38029633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A2CC107-969F-4AB9-8F3E-44F8F4CD47FC}"/>
              </a:ext>
            </a:extLst>
          </p:cNvPr>
          <p:cNvSpPr txBox="1"/>
          <p:nvPr/>
        </p:nvSpPr>
        <p:spPr>
          <a:xfrm>
            <a:off x="0" y="0"/>
            <a:ext cx="12192000" cy="2554545"/>
          </a:xfrm>
          <a:prstGeom prst="rect">
            <a:avLst/>
          </a:prstGeom>
          <a:noFill/>
        </p:spPr>
        <p:txBody>
          <a:bodyPr wrap="square">
            <a:spAutoFit/>
          </a:bodyPr>
          <a:lstStyle/>
          <a:p>
            <a:pPr algn="l"/>
            <a:r>
              <a:rPr lang="en-US" sz="3200" b="1" i="0" u="none" strike="noStrike" baseline="0" dirty="0">
                <a:solidFill>
                  <a:srgbClr val="FF0000"/>
                </a:solidFill>
              </a:rPr>
              <a:t>Multiple Inheritance in Java</a:t>
            </a:r>
          </a:p>
          <a:p>
            <a:pPr algn="l"/>
            <a:r>
              <a:rPr lang="en-US" sz="3200" i="0" u="none" strike="noStrike" baseline="0" dirty="0">
                <a:solidFill>
                  <a:srgbClr val="002060"/>
                </a:solidFill>
              </a:rPr>
              <a:t>           Multiple Inheritance is nothing but one class extending more than one class. Multiple Inheritance is basically not supported by many Object Oriented Programming languages such as Java, Small Talk, C# etc.  But using interfaces multiple inheritance is achieved in Java.</a:t>
            </a:r>
            <a:endParaRPr lang="en-US" sz="3200" dirty="0">
              <a:solidFill>
                <a:srgbClr val="002060"/>
              </a:solidFill>
            </a:endParaRPr>
          </a:p>
        </p:txBody>
      </p:sp>
      <p:pic>
        <p:nvPicPr>
          <p:cNvPr id="5" name="Picture 4">
            <a:extLst>
              <a:ext uri="{FF2B5EF4-FFF2-40B4-BE49-F238E27FC236}">
                <a16:creationId xmlns="" xmlns:a16="http://schemas.microsoft.com/office/drawing/2014/main" id="{C863FDF1-8ABA-4504-82B9-51AD2E228473}"/>
              </a:ext>
            </a:extLst>
          </p:cNvPr>
          <p:cNvPicPr>
            <a:picLocks noChangeAspect="1"/>
          </p:cNvPicPr>
          <p:nvPr/>
        </p:nvPicPr>
        <p:blipFill>
          <a:blip r:embed="rId2"/>
          <a:stretch>
            <a:fillRect/>
          </a:stretch>
        </p:blipFill>
        <p:spPr>
          <a:xfrm>
            <a:off x="2425148" y="2561530"/>
            <a:ext cx="6944139" cy="4084436"/>
          </a:xfrm>
          <a:prstGeom prst="rect">
            <a:avLst/>
          </a:prstGeom>
        </p:spPr>
      </p:pic>
    </p:spTree>
    <p:extLst>
      <p:ext uri="{BB962C8B-B14F-4D97-AF65-F5344CB8AC3E}">
        <p14:creationId xmlns:p14="http://schemas.microsoft.com/office/powerpoint/2010/main" val="14827269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84E36E6-59F9-4909-B1A2-983449567A4A}"/>
              </a:ext>
            </a:extLst>
          </p:cNvPr>
          <p:cNvSpPr txBox="1"/>
          <p:nvPr/>
        </p:nvSpPr>
        <p:spPr>
          <a:xfrm>
            <a:off x="0" y="122728"/>
            <a:ext cx="12192000" cy="2062103"/>
          </a:xfrm>
          <a:prstGeom prst="rect">
            <a:avLst/>
          </a:prstGeom>
          <a:noFill/>
        </p:spPr>
        <p:txBody>
          <a:bodyPr wrap="square">
            <a:spAutoFit/>
          </a:bodyPr>
          <a:lstStyle/>
          <a:p>
            <a:pPr algn="l"/>
            <a:r>
              <a:rPr lang="en-US" sz="3200" b="1" i="0" u="none" strike="noStrike" baseline="0" dirty="0">
                <a:solidFill>
                  <a:srgbClr val="FF0000"/>
                </a:solidFill>
              </a:rPr>
              <a:t>Multilevel Inheritance</a:t>
            </a:r>
          </a:p>
          <a:p>
            <a:pPr algn="l"/>
            <a:r>
              <a:rPr lang="en-US" sz="3200" i="0" u="none" strike="noStrike" baseline="0" dirty="0">
                <a:solidFill>
                  <a:srgbClr val="002060"/>
                </a:solidFill>
              </a:rPr>
              <a:t>          In Multilevel Inheritance a derived class will be inheriting a parent class and as well as the derived class act as the parent class to other class.</a:t>
            </a:r>
            <a:endParaRPr lang="en-US" sz="3200" dirty="0">
              <a:solidFill>
                <a:srgbClr val="002060"/>
              </a:solidFill>
            </a:endParaRPr>
          </a:p>
        </p:txBody>
      </p:sp>
      <p:pic>
        <p:nvPicPr>
          <p:cNvPr id="5" name="Picture 4">
            <a:extLst>
              <a:ext uri="{FF2B5EF4-FFF2-40B4-BE49-F238E27FC236}">
                <a16:creationId xmlns="" xmlns:a16="http://schemas.microsoft.com/office/drawing/2014/main" id="{E9580978-6FA1-422F-A018-E8C7C0CB028E}"/>
              </a:ext>
            </a:extLst>
          </p:cNvPr>
          <p:cNvPicPr>
            <a:picLocks noChangeAspect="1"/>
          </p:cNvPicPr>
          <p:nvPr/>
        </p:nvPicPr>
        <p:blipFill>
          <a:blip r:embed="rId2"/>
          <a:stretch>
            <a:fillRect/>
          </a:stretch>
        </p:blipFill>
        <p:spPr>
          <a:xfrm>
            <a:off x="3445565" y="2005992"/>
            <a:ext cx="4095025" cy="4770845"/>
          </a:xfrm>
          <a:prstGeom prst="rect">
            <a:avLst/>
          </a:prstGeom>
        </p:spPr>
      </p:pic>
    </p:spTree>
    <p:extLst>
      <p:ext uri="{BB962C8B-B14F-4D97-AF65-F5344CB8AC3E}">
        <p14:creationId xmlns:p14="http://schemas.microsoft.com/office/powerpoint/2010/main" val="17561874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FD512A2-5CA9-4163-8B26-5EDA93B88635}"/>
              </a:ext>
            </a:extLst>
          </p:cNvPr>
          <p:cNvSpPr txBox="1"/>
          <p:nvPr/>
        </p:nvSpPr>
        <p:spPr>
          <a:xfrm>
            <a:off x="106017" y="-27710"/>
            <a:ext cx="6096000" cy="6555641"/>
          </a:xfrm>
          <a:prstGeom prst="rect">
            <a:avLst/>
          </a:prstGeom>
          <a:noFill/>
        </p:spPr>
        <p:txBody>
          <a:bodyPr wrap="square">
            <a:spAutoFit/>
          </a:bodyPr>
          <a:lstStyle/>
          <a:p>
            <a:pPr algn="l"/>
            <a:r>
              <a:rPr lang="en-US" sz="2800" b="1" i="0" u="none" strike="noStrike" baseline="0" dirty="0" err="1">
                <a:solidFill>
                  <a:srgbClr val="FF0000"/>
                </a:solidFill>
              </a:rPr>
              <a:t>MultiLevel</a:t>
            </a:r>
            <a:r>
              <a:rPr lang="en-US" sz="2800" b="1" i="0" u="none" strike="noStrike" baseline="0" dirty="0">
                <a:solidFill>
                  <a:srgbClr val="FF0000"/>
                </a:solidFill>
              </a:rPr>
              <a:t> Inheritance Example</a:t>
            </a:r>
          </a:p>
          <a:p>
            <a:r>
              <a:rPr lang="en-US" sz="2800" dirty="0">
                <a:solidFill>
                  <a:srgbClr val="002060"/>
                </a:solidFill>
              </a:rPr>
              <a:t>class </a:t>
            </a:r>
            <a:r>
              <a:rPr lang="en-US" sz="2800" dirty="0" err="1">
                <a:solidFill>
                  <a:srgbClr val="002060"/>
                </a:solidFill>
              </a:rPr>
              <a:t>ClassA</a:t>
            </a:r>
            <a:endParaRPr lang="en-US" sz="2800" dirty="0">
              <a:solidFill>
                <a:srgbClr val="002060"/>
              </a:solidFill>
            </a:endParaRPr>
          </a:p>
          <a:p>
            <a:r>
              <a:rPr lang="en-US" sz="2800" dirty="0">
                <a:solidFill>
                  <a:srgbClr val="002060"/>
                </a:solidFill>
              </a:rPr>
              <a:t>{</a:t>
            </a:r>
          </a:p>
          <a:p>
            <a:r>
              <a:rPr lang="en-US" sz="2800" dirty="0">
                <a:solidFill>
                  <a:srgbClr val="002060"/>
                </a:solidFill>
              </a:rPr>
              <a:t>public void </a:t>
            </a:r>
            <a:r>
              <a:rPr lang="en-US" sz="2800" dirty="0" err="1">
                <a:solidFill>
                  <a:srgbClr val="002060"/>
                </a:solidFill>
              </a:rPr>
              <a:t>dispA</a:t>
            </a:r>
            <a:r>
              <a:rPr lang="en-US" sz="2800" dirty="0">
                <a:solidFill>
                  <a:srgbClr val="002060"/>
                </a:solidFill>
              </a:rPr>
              <a:t>()</a:t>
            </a:r>
          </a:p>
          <a:p>
            <a:r>
              <a:rPr lang="en-US" sz="2800" dirty="0">
                <a:solidFill>
                  <a:srgbClr val="002060"/>
                </a:solidFill>
              </a:rPr>
              <a:t>{</a:t>
            </a:r>
          </a:p>
          <a:p>
            <a:r>
              <a:rPr lang="en-US" sz="2800" dirty="0" err="1">
                <a:solidFill>
                  <a:srgbClr val="002060"/>
                </a:solidFill>
              </a:rPr>
              <a:t>System.out.println</a:t>
            </a:r>
            <a:r>
              <a:rPr lang="en-US" sz="2800" dirty="0">
                <a:solidFill>
                  <a:srgbClr val="002060"/>
                </a:solidFill>
              </a:rPr>
              <a:t>("</a:t>
            </a:r>
            <a:r>
              <a:rPr lang="en-US" sz="2800" dirty="0" err="1">
                <a:solidFill>
                  <a:srgbClr val="002060"/>
                </a:solidFill>
              </a:rPr>
              <a:t>disp</a:t>
            </a:r>
            <a:r>
              <a:rPr lang="en-US" sz="2800" dirty="0">
                <a:solidFill>
                  <a:srgbClr val="002060"/>
                </a:solidFill>
              </a:rPr>
              <a:t>() method of </a:t>
            </a:r>
            <a:r>
              <a:rPr lang="en-US" sz="2800" dirty="0" err="1">
                <a:solidFill>
                  <a:srgbClr val="002060"/>
                </a:solidFill>
              </a:rPr>
              <a:t>ClassA</a:t>
            </a:r>
            <a:r>
              <a:rPr lang="en-US" sz="2800" dirty="0">
                <a:solidFill>
                  <a:srgbClr val="002060"/>
                </a:solidFill>
              </a:rPr>
              <a:t>");</a:t>
            </a:r>
          </a:p>
          <a:p>
            <a:r>
              <a:rPr lang="en-US" sz="2800" dirty="0">
                <a:solidFill>
                  <a:srgbClr val="002060"/>
                </a:solidFill>
              </a:rPr>
              <a:t>} }</a:t>
            </a:r>
          </a:p>
          <a:p>
            <a:r>
              <a:rPr lang="en-US" sz="2800" dirty="0">
                <a:solidFill>
                  <a:srgbClr val="002060"/>
                </a:solidFill>
              </a:rPr>
              <a:t> class </a:t>
            </a:r>
            <a:r>
              <a:rPr lang="en-US" sz="2800" dirty="0" err="1">
                <a:solidFill>
                  <a:srgbClr val="002060"/>
                </a:solidFill>
              </a:rPr>
              <a:t>ClassB</a:t>
            </a:r>
            <a:r>
              <a:rPr lang="en-US" sz="2800" dirty="0">
                <a:solidFill>
                  <a:srgbClr val="002060"/>
                </a:solidFill>
              </a:rPr>
              <a:t> extends </a:t>
            </a:r>
            <a:r>
              <a:rPr lang="en-US" sz="2800" dirty="0" err="1">
                <a:solidFill>
                  <a:srgbClr val="002060"/>
                </a:solidFill>
              </a:rPr>
              <a:t>ClassA</a:t>
            </a:r>
            <a:endParaRPr lang="en-US" sz="2800" dirty="0">
              <a:solidFill>
                <a:srgbClr val="002060"/>
              </a:solidFill>
            </a:endParaRPr>
          </a:p>
          <a:p>
            <a:r>
              <a:rPr lang="en-US" sz="2800" dirty="0">
                <a:solidFill>
                  <a:srgbClr val="002060"/>
                </a:solidFill>
              </a:rPr>
              <a:t>{</a:t>
            </a:r>
          </a:p>
          <a:p>
            <a:r>
              <a:rPr lang="en-US" sz="2800" dirty="0">
                <a:solidFill>
                  <a:srgbClr val="002060"/>
                </a:solidFill>
              </a:rPr>
              <a:t>public void </a:t>
            </a:r>
            <a:r>
              <a:rPr lang="en-US" sz="2800" dirty="0" err="1">
                <a:solidFill>
                  <a:srgbClr val="002060"/>
                </a:solidFill>
              </a:rPr>
              <a:t>dispB</a:t>
            </a:r>
            <a:r>
              <a:rPr lang="en-US" sz="2800" dirty="0">
                <a:solidFill>
                  <a:srgbClr val="002060"/>
                </a:solidFill>
              </a:rPr>
              <a:t>()</a:t>
            </a:r>
          </a:p>
          <a:p>
            <a:r>
              <a:rPr lang="en-US" sz="2800" dirty="0">
                <a:solidFill>
                  <a:srgbClr val="002060"/>
                </a:solidFill>
              </a:rPr>
              <a:t>{</a:t>
            </a:r>
          </a:p>
          <a:p>
            <a:r>
              <a:rPr lang="en-US" sz="2800" dirty="0" err="1">
                <a:solidFill>
                  <a:srgbClr val="002060"/>
                </a:solidFill>
              </a:rPr>
              <a:t>System.out.println</a:t>
            </a:r>
            <a:r>
              <a:rPr lang="en-US" sz="2800" dirty="0">
                <a:solidFill>
                  <a:srgbClr val="002060"/>
                </a:solidFill>
              </a:rPr>
              <a:t>("</a:t>
            </a:r>
            <a:r>
              <a:rPr lang="en-US" sz="2800" dirty="0" err="1">
                <a:solidFill>
                  <a:srgbClr val="002060"/>
                </a:solidFill>
              </a:rPr>
              <a:t>disp</a:t>
            </a:r>
            <a:r>
              <a:rPr lang="en-US" sz="2800" dirty="0">
                <a:solidFill>
                  <a:srgbClr val="002060"/>
                </a:solidFill>
              </a:rPr>
              <a:t>() method of </a:t>
            </a:r>
            <a:r>
              <a:rPr lang="en-US" sz="2800" dirty="0" err="1">
                <a:solidFill>
                  <a:srgbClr val="002060"/>
                </a:solidFill>
              </a:rPr>
              <a:t>ClassB</a:t>
            </a:r>
            <a:r>
              <a:rPr lang="en-US" sz="2800" dirty="0">
                <a:solidFill>
                  <a:srgbClr val="002060"/>
                </a:solidFill>
              </a:rPr>
              <a:t>");</a:t>
            </a:r>
          </a:p>
          <a:p>
            <a:r>
              <a:rPr lang="en-US" sz="2800" dirty="0">
                <a:solidFill>
                  <a:srgbClr val="002060"/>
                </a:solidFill>
              </a:rPr>
              <a:t>} </a:t>
            </a:r>
            <a:r>
              <a:rPr lang="en-US" sz="2800" dirty="0" smtClean="0">
                <a:solidFill>
                  <a:srgbClr val="002060"/>
                </a:solidFill>
              </a:rPr>
              <a:t>}</a:t>
            </a:r>
            <a:endParaRPr lang="en-US" sz="2800" dirty="0">
              <a:solidFill>
                <a:srgbClr val="002060"/>
              </a:solidFill>
            </a:endParaRPr>
          </a:p>
        </p:txBody>
      </p:sp>
      <p:sp>
        <p:nvSpPr>
          <p:cNvPr id="5" name="TextBox 4">
            <a:extLst>
              <a:ext uri="{FF2B5EF4-FFF2-40B4-BE49-F238E27FC236}">
                <a16:creationId xmlns="" xmlns:a16="http://schemas.microsoft.com/office/drawing/2014/main" id="{57FCDB36-A024-4FBF-BD06-78424C68D35F}"/>
              </a:ext>
            </a:extLst>
          </p:cNvPr>
          <p:cNvSpPr txBox="1"/>
          <p:nvPr/>
        </p:nvSpPr>
        <p:spPr>
          <a:xfrm>
            <a:off x="5638800" y="178888"/>
            <a:ext cx="6447183" cy="6986528"/>
          </a:xfrm>
          <a:prstGeom prst="rect">
            <a:avLst/>
          </a:prstGeom>
          <a:noFill/>
        </p:spPr>
        <p:txBody>
          <a:bodyPr wrap="square">
            <a:spAutoFit/>
          </a:bodyPr>
          <a:lstStyle/>
          <a:p>
            <a:r>
              <a:rPr lang="en-US" sz="2800" dirty="0">
                <a:solidFill>
                  <a:srgbClr val="002060"/>
                </a:solidFill>
              </a:rPr>
              <a:t>public class </a:t>
            </a:r>
            <a:r>
              <a:rPr lang="en-US" sz="2800" dirty="0" err="1">
                <a:solidFill>
                  <a:srgbClr val="002060"/>
                </a:solidFill>
              </a:rPr>
              <a:t>MultilevelClassC</a:t>
            </a:r>
            <a:r>
              <a:rPr lang="en-US" sz="2800" dirty="0">
                <a:solidFill>
                  <a:srgbClr val="002060"/>
                </a:solidFill>
              </a:rPr>
              <a:t> extends </a:t>
            </a:r>
            <a:r>
              <a:rPr lang="en-US" sz="2800" dirty="0" err="1">
                <a:solidFill>
                  <a:srgbClr val="002060"/>
                </a:solidFill>
              </a:rPr>
              <a:t>ClassB</a:t>
            </a:r>
            <a:endParaRPr lang="en-US" sz="2800" dirty="0">
              <a:solidFill>
                <a:srgbClr val="002060"/>
              </a:solidFill>
            </a:endParaRPr>
          </a:p>
          <a:p>
            <a:r>
              <a:rPr lang="en-US" sz="2800" dirty="0">
                <a:solidFill>
                  <a:srgbClr val="002060"/>
                </a:solidFill>
              </a:rPr>
              <a:t>{</a:t>
            </a:r>
          </a:p>
          <a:p>
            <a:r>
              <a:rPr lang="en-US" sz="2800" dirty="0">
                <a:solidFill>
                  <a:srgbClr val="002060"/>
                </a:solidFill>
              </a:rPr>
              <a:t>public void </a:t>
            </a:r>
            <a:r>
              <a:rPr lang="en-US" sz="2800" dirty="0" err="1">
                <a:solidFill>
                  <a:srgbClr val="002060"/>
                </a:solidFill>
              </a:rPr>
              <a:t>dispC</a:t>
            </a:r>
            <a:r>
              <a:rPr lang="en-US" sz="2800" dirty="0">
                <a:solidFill>
                  <a:srgbClr val="002060"/>
                </a:solidFill>
              </a:rPr>
              <a:t>()</a:t>
            </a:r>
          </a:p>
          <a:p>
            <a:r>
              <a:rPr lang="en-US" sz="2800" dirty="0">
                <a:solidFill>
                  <a:srgbClr val="002060"/>
                </a:solidFill>
              </a:rPr>
              <a:t>{</a:t>
            </a:r>
          </a:p>
          <a:p>
            <a:r>
              <a:rPr lang="en-US" sz="2800" dirty="0" err="1">
                <a:solidFill>
                  <a:srgbClr val="002060"/>
                </a:solidFill>
              </a:rPr>
              <a:t>System.out.println</a:t>
            </a:r>
            <a:r>
              <a:rPr lang="en-US" sz="2800" dirty="0">
                <a:solidFill>
                  <a:srgbClr val="002060"/>
                </a:solidFill>
              </a:rPr>
              <a:t>("</a:t>
            </a:r>
            <a:r>
              <a:rPr lang="en-US" sz="2800" dirty="0" err="1">
                <a:solidFill>
                  <a:srgbClr val="002060"/>
                </a:solidFill>
              </a:rPr>
              <a:t>disp</a:t>
            </a:r>
            <a:r>
              <a:rPr lang="en-US" sz="2800" dirty="0">
                <a:solidFill>
                  <a:srgbClr val="002060"/>
                </a:solidFill>
              </a:rPr>
              <a:t>() method of </a:t>
            </a:r>
            <a:r>
              <a:rPr lang="en-US" sz="2800" dirty="0" err="1">
                <a:solidFill>
                  <a:srgbClr val="002060"/>
                </a:solidFill>
              </a:rPr>
              <a:t>ClassC</a:t>
            </a:r>
            <a:r>
              <a:rPr lang="en-US" sz="2800" dirty="0">
                <a:solidFill>
                  <a:srgbClr val="002060"/>
                </a:solidFill>
              </a:rPr>
              <a:t>");</a:t>
            </a:r>
          </a:p>
          <a:p>
            <a:r>
              <a:rPr lang="en-US" sz="2800" dirty="0">
                <a:solidFill>
                  <a:srgbClr val="002060"/>
                </a:solidFill>
              </a:rPr>
              <a:t>}</a:t>
            </a:r>
          </a:p>
          <a:p>
            <a:r>
              <a:rPr lang="en-US" sz="2800" dirty="0">
                <a:solidFill>
                  <a:srgbClr val="002060"/>
                </a:solidFill>
              </a:rPr>
              <a:t>public static void main(String </a:t>
            </a:r>
            <a:r>
              <a:rPr lang="en-US" sz="2800" dirty="0" err="1">
                <a:solidFill>
                  <a:srgbClr val="002060"/>
                </a:solidFill>
              </a:rPr>
              <a:t>args</a:t>
            </a:r>
            <a:r>
              <a:rPr lang="en-US" sz="2800" dirty="0">
                <a:solidFill>
                  <a:srgbClr val="002060"/>
                </a:solidFill>
              </a:rPr>
              <a:t>[])</a:t>
            </a:r>
          </a:p>
          <a:p>
            <a:r>
              <a:rPr lang="en-US" sz="2800" dirty="0">
                <a:solidFill>
                  <a:srgbClr val="002060"/>
                </a:solidFill>
              </a:rPr>
              <a:t>{</a:t>
            </a:r>
          </a:p>
          <a:p>
            <a:r>
              <a:rPr lang="en-US" sz="2800" dirty="0" err="1">
                <a:solidFill>
                  <a:srgbClr val="002060"/>
                </a:solidFill>
              </a:rPr>
              <a:t>MultilevelClassC</a:t>
            </a:r>
            <a:r>
              <a:rPr lang="en-US" sz="2800" dirty="0">
                <a:solidFill>
                  <a:srgbClr val="002060"/>
                </a:solidFill>
              </a:rPr>
              <a:t> c = new </a:t>
            </a:r>
            <a:r>
              <a:rPr lang="en-US" sz="2800" dirty="0" err="1">
                <a:solidFill>
                  <a:srgbClr val="002060"/>
                </a:solidFill>
              </a:rPr>
              <a:t>MultilevelClassC</a:t>
            </a:r>
            <a:r>
              <a:rPr lang="en-US" sz="2800" dirty="0">
                <a:solidFill>
                  <a:srgbClr val="002060"/>
                </a:solidFill>
              </a:rPr>
              <a:t>();</a:t>
            </a:r>
          </a:p>
          <a:p>
            <a:r>
              <a:rPr lang="en-US" sz="2800" dirty="0" err="1" smtClean="0">
                <a:solidFill>
                  <a:srgbClr val="002060"/>
                </a:solidFill>
              </a:rPr>
              <a:t>c.dispA</a:t>
            </a:r>
            <a:r>
              <a:rPr lang="en-US" sz="2800" dirty="0">
                <a:solidFill>
                  <a:srgbClr val="002060"/>
                </a:solidFill>
              </a:rPr>
              <a:t>();</a:t>
            </a:r>
          </a:p>
          <a:p>
            <a:r>
              <a:rPr lang="en-US" sz="2800" dirty="0" err="1">
                <a:solidFill>
                  <a:srgbClr val="002060"/>
                </a:solidFill>
              </a:rPr>
              <a:t>c.dispB</a:t>
            </a:r>
            <a:r>
              <a:rPr lang="en-US" sz="2800" dirty="0">
                <a:solidFill>
                  <a:srgbClr val="002060"/>
                </a:solidFill>
              </a:rPr>
              <a:t>();</a:t>
            </a:r>
          </a:p>
          <a:p>
            <a:r>
              <a:rPr lang="en-US" sz="2800" dirty="0" err="1">
                <a:solidFill>
                  <a:srgbClr val="002060"/>
                </a:solidFill>
              </a:rPr>
              <a:t>c.dispC</a:t>
            </a:r>
            <a:r>
              <a:rPr lang="en-US" sz="2800" dirty="0">
                <a:solidFill>
                  <a:srgbClr val="002060"/>
                </a:solidFill>
              </a:rPr>
              <a:t>();</a:t>
            </a:r>
          </a:p>
          <a:p>
            <a:r>
              <a:rPr lang="en-US" sz="2800" dirty="0">
                <a:solidFill>
                  <a:srgbClr val="002060"/>
                </a:solidFill>
              </a:rPr>
              <a:t>} }</a:t>
            </a:r>
          </a:p>
        </p:txBody>
      </p:sp>
    </p:spTree>
    <p:extLst>
      <p:ext uri="{BB962C8B-B14F-4D97-AF65-F5344CB8AC3E}">
        <p14:creationId xmlns:p14="http://schemas.microsoft.com/office/powerpoint/2010/main" val="4161405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C579F49-97EB-4D2A-9555-418FD9FBD22B}"/>
              </a:ext>
            </a:extLst>
          </p:cNvPr>
          <p:cNvSpPr txBox="1"/>
          <p:nvPr/>
        </p:nvSpPr>
        <p:spPr>
          <a:xfrm>
            <a:off x="0" y="212035"/>
            <a:ext cx="12192000" cy="1384995"/>
          </a:xfrm>
          <a:prstGeom prst="rect">
            <a:avLst/>
          </a:prstGeom>
          <a:noFill/>
        </p:spPr>
        <p:txBody>
          <a:bodyPr wrap="square">
            <a:spAutoFit/>
          </a:bodyPr>
          <a:lstStyle/>
          <a:p>
            <a:pPr algn="l"/>
            <a:r>
              <a:rPr lang="en-US" sz="2800" b="1" i="0" u="none" strike="noStrike" baseline="0" dirty="0">
                <a:solidFill>
                  <a:srgbClr val="FF0000"/>
                </a:solidFill>
              </a:rPr>
              <a:t>Hierarchical Inheritance</a:t>
            </a:r>
          </a:p>
          <a:p>
            <a:pPr algn="l"/>
            <a:r>
              <a:rPr lang="en-US" sz="2800" i="0" u="none" strike="noStrike" baseline="0" dirty="0">
                <a:solidFill>
                  <a:srgbClr val="002060"/>
                </a:solidFill>
              </a:rPr>
              <a:t>             In Hierarchical inheritance one parent class will be inherited by many sub classes.</a:t>
            </a:r>
            <a:endParaRPr lang="en-US" sz="2800" dirty="0">
              <a:solidFill>
                <a:srgbClr val="002060"/>
              </a:solidFill>
            </a:endParaRPr>
          </a:p>
        </p:txBody>
      </p:sp>
      <p:pic>
        <p:nvPicPr>
          <p:cNvPr id="5" name="Picture 4">
            <a:extLst>
              <a:ext uri="{FF2B5EF4-FFF2-40B4-BE49-F238E27FC236}">
                <a16:creationId xmlns="" xmlns:a16="http://schemas.microsoft.com/office/drawing/2014/main" id="{CC90C7F2-06C0-4351-A69F-997C555A07D5}"/>
              </a:ext>
            </a:extLst>
          </p:cNvPr>
          <p:cNvPicPr>
            <a:picLocks noChangeAspect="1"/>
          </p:cNvPicPr>
          <p:nvPr/>
        </p:nvPicPr>
        <p:blipFill>
          <a:blip r:embed="rId2"/>
          <a:stretch>
            <a:fillRect/>
          </a:stretch>
        </p:blipFill>
        <p:spPr>
          <a:xfrm>
            <a:off x="1789042" y="1851629"/>
            <a:ext cx="7368209" cy="4123887"/>
          </a:xfrm>
          <a:prstGeom prst="rect">
            <a:avLst/>
          </a:prstGeom>
        </p:spPr>
      </p:pic>
    </p:spTree>
    <p:extLst>
      <p:ext uri="{BB962C8B-B14F-4D97-AF65-F5344CB8AC3E}">
        <p14:creationId xmlns:p14="http://schemas.microsoft.com/office/powerpoint/2010/main" val="1762840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8BD0B7B-A6C3-40EF-8A24-786DBAFF5BED}"/>
              </a:ext>
            </a:extLst>
          </p:cNvPr>
          <p:cNvSpPr txBox="1"/>
          <p:nvPr/>
        </p:nvSpPr>
        <p:spPr>
          <a:xfrm>
            <a:off x="556591" y="646916"/>
            <a:ext cx="6096000" cy="6555641"/>
          </a:xfrm>
          <a:prstGeom prst="rect">
            <a:avLst/>
          </a:prstGeom>
          <a:noFill/>
        </p:spPr>
        <p:txBody>
          <a:bodyPr wrap="square">
            <a:spAutoFit/>
          </a:bodyPr>
          <a:lstStyle/>
          <a:p>
            <a:pPr algn="l"/>
            <a:r>
              <a:rPr lang="en-US" sz="2800" b="0" i="0" u="none" strike="noStrike" baseline="0" dirty="0">
                <a:solidFill>
                  <a:srgbClr val="002060"/>
                </a:solidFill>
              </a:rPr>
              <a:t>public class </a:t>
            </a:r>
            <a:r>
              <a:rPr lang="en-US" sz="2800" b="0" i="0" u="none" strike="noStrike" baseline="0" dirty="0" err="1">
                <a:solidFill>
                  <a:srgbClr val="002060"/>
                </a:solidFill>
              </a:rPr>
              <a:t>ClassA</a:t>
            </a:r>
            <a:endParaRPr lang="en-US" sz="2800" b="0" i="0" u="none" strike="noStrike" baseline="0" dirty="0">
              <a:solidFill>
                <a:srgbClr val="002060"/>
              </a:solidFill>
            </a:endParaRPr>
          </a:p>
          <a:p>
            <a:pPr algn="l"/>
            <a:r>
              <a:rPr lang="en-US" sz="2800" b="0" i="0" u="none" strike="noStrike" baseline="0" dirty="0">
                <a:solidFill>
                  <a:srgbClr val="002060"/>
                </a:solidFill>
              </a:rPr>
              <a:t>{</a:t>
            </a:r>
          </a:p>
          <a:p>
            <a:pPr algn="l"/>
            <a:r>
              <a:rPr lang="en-US" sz="2800" b="0" i="0" u="none" strike="noStrike" baseline="0" dirty="0">
                <a:solidFill>
                  <a:srgbClr val="002060"/>
                </a:solidFill>
              </a:rPr>
              <a:t>public void </a:t>
            </a:r>
            <a:r>
              <a:rPr lang="en-US" sz="2800" b="0" i="0" u="none" strike="noStrike" baseline="0" dirty="0" err="1">
                <a:solidFill>
                  <a:srgbClr val="002060"/>
                </a:solidFill>
              </a:rPr>
              <a:t>dispA</a:t>
            </a:r>
            <a:r>
              <a:rPr lang="en-US" sz="2800" b="0" i="0" u="none" strike="noStrike" baseline="0" dirty="0">
                <a:solidFill>
                  <a:srgbClr val="002060"/>
                </a:solidFill>
              </a:rPr>
              <a:t>()</a:t>
            </a:r>
          </a:p>
          <a:p>
            <a:pPr algn="l"/>
            <a:r>
              <a:rPr lang="en-US" sz="2800" b="0" i="0" u="none" strike="noStrike" baseline="0" dirty="0">
                <a:solidFill>
                  <a:srgbClr val="002060"/>
                </a:solidFill>
              </a:rPr>
              <a:t>{</a:t>
            </a:r>
          </a:p>
          <a:p>
            <a:pPr algn="l"/>
            <a:r>
              <a:rPr lang="en-US" sz="2800" b="0" i="0" u="none" strike="noStrike" baseline="0" dirty="0" err="1">
                <a:solidFill>
                  <a:srgbClr val="002060"/>
                </a:solidFill>
              </a:rPr>
              <a:t>System.out.println</a:t>
            </a:r>
            <a:r>
              <a:rPr lang="en-US" sz="2800" b="0" i="0" u="none" strike="noStrike" baseline="0" dirty="0">
                <a:solidFill>
                  <a:srgbClr val="002060"/>
                </a:solidFill>
              </a:rPr>
              <a:t>("</a:t>
            </a:r>
            <a:r>
              <a:rPr lang="en-US" sz="2800" b="0" i="0" u="none" strike="noStrike" baseline="0" dirty="0" err="1">
                <a:solidFill>
                  <a:srgbClr val="002060"/>
                </a:solidFill>
              </a:rPr>
              <a:t>disp</a:t>
            </a:r>
            <a:r>
              <a:rPr lang="en-US" sz="2800" b="0" i="0" u="none" strike="noStrike" baseline="0" dirty="0">
                <a:solidFill>
                  <a:srgbClr val="002060"/>
                </a:solidFill>
              </a:rPr>
              <a:t>() method of </a:t>
            </a:r>
            <a:r>
              <a:rPr lang="en-US" sz="2800" b="0" i="0" u="none" strike="noStrike" baseline="0" dirty="0" err="1">
                <a:solidFill>
                  <a:srgbClr val="002060"/>
                </a:solidFill>
              </a:rPr>
              <a:t>ClassA</a:t>
            </a:r>
            <a:r>
              <a:rPr lang="en-US" sz="2800" b="0" i="0" u="none" strike="noStrike" baseline="0" dirty="0">
                <a:solidFill>
                  <a:srgbClr val="002060"/>
                </a:solidFill>
              </a:rPr>
              <a:t>");</a:t>
            </a:r>
          </a:p>
          <a:p>
            <a:pPr algn="l"/>
            <a:r>
              <a:rPr lang="en-US" sz="2800" b="0" i="0" u="none" strike="noStrike" baseline="0" dirty="0">
                <a:solidFill>
                  <a:srgbClr val="002060"/>
                </a:solidFill>
              </a:rPr>
              <a:t>} }</a:t>
            </a:r>
          </a:p>
          <a:p>
            <a:pPr algn="l"/>
            <a:r>
              <a:rPr lang="en-US" sz="2800" b="0" i="0" u="none" strike="noStrike" baseline="0" dirty="0">
                <a:solidFill>
                  <a:srgbClr val="002060"/>
                </a:solidFill>
              </a:rPr>
              <a:t>public class </a:t>
            </a:r>
            <a:r>
              <a:rPr lang="en-US" sz="2800" b="0" i="0" u="none" strike="noStrike" baseline="0" dirty="0" err="1">
                <a:solidFill>
                  <a:srgbClr val="002060"/>
                </a:solidFill>
              </a:rPr>
              <a:t>ClassB</a:t>
            </a:r>
            <a:r>
              <a:rPr lang="en-US" sz="2800" b="0" i="0" u="none" strike="noStrike" baseline="0" dirty="0">
                <a:solidFill>
                  <a:srgbClr val="002060"/>
                </a:solidFill>
              </a:rPr>
              <a:t> extends </a:t>
            </a:r>
            <a:r>
              <a:rPr lang="en-US" sz="2800" b="0" i="0" u="none" strike="noStrike" baseline="0" dirty="0" err="1">
                <a:solidFill>
                  <a:srgbClr val="002060"/>
                </a:solidFill>
              </a:rPr>
              <a:t>ClassA</a:t>
            </a:r>
            <a:endParaRPr lang="en-US" sz="2800" b="0" i="0" u="none" strike="noStrike" baseline="0" dirty="0">
              <a:solidFill>
                <a:srgbClr val="002060"/>
              </a:solidFill>
            </a:endParaRPr>
          </a:p>
          <a:p>
            <a:pPr algn="l"/>
            <a:r>
              <a:rPr lang="en-US" sz="2800" b="0" i="0" u="none" strike="noStrike" baseline="0" dirty="0">
                <a:solidFill>
                  <a:srgbClr val="002060"/>
                </a:solidFill>
              </a:rPr>
              <a:t>{</a:t>
            </a:r>
          </a:p>
          <a:p>
            <a:pPr algn="l"/>
            <a:r>
              <a:rPr lang="en-US" sz="2800" b="0" i="0" u="none" strike="noStrike" baseline="0" dirty="0">
                <a:solidFill>
                  <a:srgbClr val="002060"/>
                </a:solidFill>
              </a:rPr>
              <a:t>public void </a:t>
            </a:r>
            <a:r>
              <a:rPr lang="en-US" sz="2800" b="0" i="0" u="none" strike="noStrike" baseline="0" dirty="0" err="1">
                <a:solidFill>
                  <a:srgbClr val="002060"/>
                </a:solidFill>
              </a:rPr>
              <a:t>dispB</a:t>
            </a:r>
            <a:r>
              <a:rPr lang="en-US" sz="2800" b="0" i="0" u="none" strike="noStrike" baseline="0" dirty="0">
                <a:solidFill>
                  <a:srgbClr val="002060"/>
                </a:solidFill>
              </a:rPr>
              <a:t>()</a:t>
            </a:r>
          </a:p>
          <a:p>
            <a:pPr algn="l"/>
            <a:r>
              <a:rPr lang="en-US" sz="2800" b="0" i="0" u="none" strike="noStrike" baseline="0" dirty="0">
                <a:solidFill>
                  <a:srgbClr val="002060"/>
                </a:solidFill>
              </a:rPr>
              <a:t>{</a:t>
            </a:r>
          </a:p>
          <a:p>
            <a:pPr algn="l"/>
            <a:r>
              <a:rPr lang="en-US" sz="2800" b="0" i="0" u="none" strike="noStrike" baseline="0" dirty="0" err="1">
                <a:solidFill>
                  <a:srgbClr val="002060"/>
                </a:solidFill>
              </a:rPr>
              <a:t>System.out.println</a:t>
            </a:r>
            <a:r>
              <a:rPr lang="en-US" sz="2800" b="0" i="0" u="none" strike="noStrike" baseline="0" dirty="0">
                <a:solidFill>
                  <a:srgbClr val="002060"/>
                </a:solidFill>
              </a:rPr>
              <a:t>("</a:t>
            </a:r>
            <a:r>
              <a:rPr lang="en-US" sz="2800" b="0" i="0" u="none" strike="noStrike" baseline="0" dirty="0" err="1">
                <a:solidFill>
                  <a:srgbClr val="002060"/>
                </a:solidFill>
              </a:rPr>
              <a:t>disp</a:t>
            </a:r>
            <a:r>
              <a:rPr lang="en-US" sz="2800" b="0" i="0" u="none" strike="noStrike" baseline="0" dirty="0">
                <a:solidFill>
                  <a:srgbClr val="002060"/>
                </a:solidFill>
              </a:rPr>
              <a:t>() method of </a:t>
            </a:r>
            <a:r>
              <a:rPr lang="en-US" sz="2800" b="0" i="0" u="none" strike="noStrike" baseline="0" dirty="0" err="1">
                <a:solidFill>
                  <a:srgbClr val="002060"/>
                </a:solidFill>
              </a:rPr>
              <a:t>ClassB</a:t>
            </a:r>
            <a:r>
              <a:rPr lang="en-US" sz="2800" b="0" i="0" u="none" strike="noStrike" baseline="0" dirty="0">
                <a:solidFill>
                  <a:srgbClr val="002060"/>
                </a:solidFill>
              </a:rPr>
              <a:t>");</a:t>
            </a:r>
          </a:p>
          <a:p>
            <a:pPr algn="l"/>
            <a:r>
              <a:rPr lang="en-US" sz="2800" b="0" i="0" u="none" strike="noStrike" baseline="0" dirty="0">
                <a:solidFill>
                  <a:srgbClr val="002060"/>
                </a:solidFill>
              </a:rPr>
              <a:t>} }</a:t>
            </a:r>
          </a:p>
          <a:p>
            <a:pPr algn="l"/>
            <a:endParaRPr lang="en-US" sz="2800" dirty="0">
              <a:solidFill>
                <a:srgbClr val="002060"/>
              </a:solidFill>
            </a:endParaRPr>
          </a:p>
        </p:txBody>
      </p:sp>
      <p:sp>
        <p:nvSpPr>
          <p:cNvPr id="5" name="TextBox 4">
            <a:extLst>
              <a:ext uri="{FF2B5EF4-FFF2-40B4-BE49-F238E27FC236}">
                <a16:creationId xmlns="" xmlns:a16="http://schemas.microsoft.com/office/drawing/2014/main" id="{55B0483D-710D-49C6-AC24-DC01B346DD73}"/>
              </a:ext>
            </a:extLst>
          </p:cNvPr>
          <p:cNvSpPr txBox="1"/>
          <p:nvPr/>
        </p:nvSpPr>
        <p:spPr>
          <a:xfrm>
            <a:off x="6400800" y="646916"/>
            <a:ext cx="6096000" cy="6555641"/>
          </a:xfrm>
          <a:prstGeom prst="rect">
            <a:avLst/>
          </a:prstGeom>
          <a:noFill/>
        </p:spPr>
        <p:txBody>
          <a:bodyPr wrap="square">
            <a:spAutoFit/>
          </a:bodyPr>
          <a:lstStyle/>
          <a:p>
            <a:pPr algn="l"/>
            <a:r>
              <a:rPr lang="en-US" sz="2800" b="0" i="0" u="none" strike="noStrike" baseline="0" dirty="0">
                <a:solidFill>
                  <a:srgbClr val="002060"/>
                </a:solidFill>
              </a:rPr>
              <a:t>public class </a:t>
            </a:r>
            <a:r>
              <a:rPr lang="en-US" sz="2800" b="0" i="0" u="none" strike="noStrike" baseline="0" dirty="0" err="1">
                <a:solidFill>
                  <a:srgbClr val="002060"/>
                </a:solidFill>
              </a:rPr>
              <a:t>ClassC</a:t>
            </a:r>
            <a:r>
              <a:rPr lang="en-US" sz="2800" b="0" i="0" u="none" strike="noStrike" baseline="0" dirty="0">
                <a:solidFill>
                  <a:srgbClr val="002060"/>
                </a:solidFill>
              </a:rPr>
              <a:t> extends </a:t>
            </a:r>
            <a:r>
              <a:rPr lang="en-US" sz="2800" b="0" i="0" u="none" strike="noStrike" baseline="0" dirty="0" err="1">
                <a:solidFill>
                  <a:srgbClr val="002060"/>
                </a:solidFill>
              </a:rPr>
              <a:t>ClassA</a:t>
            </a:r>
            <a:endParaRPr lang="en-US" sz="2800" b="0" i="0" u="none" strike="noStrike" baseline="0" dirty="0">
              <a:solidFill>
                <a:srgbClr val="002060"/>
              </a:solidFill>
            </a:endParaRPr>
          </a:p>
          <a:p>
            <a:pPr algn="l"/>
            <a:r>
              <a:rPr lang="en-US" sz="2800" b="0" i="0" u="none" strike="noStrike" baseline="0" dirty="0">
                <a:solidFill>
                  <a:srgbClr val="002060"/>
                </a:solidFill>
              </a:rPr>
              <a:t>{</a:t>
            </a:r>
          </a:p>
          <a:p>
            <a:pPr algn="l"/>
            <a:r>
              <a:rPr lang="en-US" sz="2800" b="0" i="0" u="none" strike="noStrike" baseline="0" dirty="0">
                <a:solidFill>
                  <a:srgbClr val="002060"/>
                </a:solidFill>
              </a:rPr>
              <a:t>public void </a:t>
            </a:r>
            <a:r>
              <a:rPr lang="en-US" sz="2800" b="0" i="0" u="none" strike="noStrike" baseline="0" dirty="0" err="1">
                <a:solidFill>
                  <a:srgbClr val="002060"/>
                </a:solidFill>
              </a:rPr>
              <a:t>dispC</a:t>
            </a:r>
            <a:r>
              <a:rPr lang="en-US" sz="2800" b="0" i="0" u="none" strike="noStrike" baseline="0" dirty="0">
                <a:solidFill>
                  <a:srgbClr val="002060"/>
                </a:solidFill>
              </a:rPr>
              <a:t>()</a:t>
            </a:r>
          </a:p>
          <a:p>
            <a:pPr algn="l"/>
            <a:r>
              <a:rPr lang="en-US" sz="2800" b="0" i="0" u="none" strike="noStrike" baseline="0" dirty="0">
                <a:solidFill>
                  <a:srgbClr val="002060"/>
                </a:solidFill>
              </a:rPr>
              <a:t>{</a:t>
            </a:r>
          </a:p>
          <a:p>
            <a:pPr algn="l"/>
            <a:r>
              <a:rPr lang="en-US" sz="2800" b="0" i="0" u="none" strike="noStrike" baseline="0" dirty="0" err="1">
                <a:solidFill>
                  <a:srgbClr val="002060"/>
                </a:solidFill>
              </a:rPr>
              <a:t>System.out.println</a:t>
            </a:r>
            <a:r>
              <a:rPr lang="en-US" sz="2800" b="0" i="0" u="none" strike="noStrike" baseline="0" dirty="0">
                <a:solidFill>
                  <a:srgbClr val="002060"/>
                </a:solidFill>
              </a:rPr>
              <a:t>("</a:t>
            </a:r>
            <a:r>
              <a:rPr lang="en-US" sz="2800" b="0" i="0" u="none" strike="noStrike" baseline="0" dirty="0" err="1">
                <a:solidFill>
                  <a:srgbClr val="002060"/>
                </a:solidFill>
              </a:rPr>
              <a:t>disp</a:t>
            </a:r>
            <a:r>
              <a:rPr lang="en-US" sz="2800" b="0" i="0" u="none" strike="noStrike" baseline="0" dirty="0">
                <a:solidFill>
                  <a:srgbClr val="002060"/>
                </a:solidFill>
              </a:rPr>
              <a:t>() method of </a:t>
            </a:r>
            <a:r>
              <a:rPr lang="en-US" sz="2800" b="0" i="0" u="none" strike="noStrike" baseline="0" dirty="0" err="1">
                <a:solidFill>
                  <a:srgbClr val="002060"/>
                </a:solidFill>
              </a:rPr>
              <a:t>ClassC</a:t>
            </a:r>
            <a:r>
              <a:rPr lang="en-US" sz="2800" b="0" i="0" u="none" strike="noStrike" baseline="0" dirty="0">
                <a:solidFill>
                  <a:srgbClr val="002060"/>
                </a:solidFill>
              </a:rPr>
              <a:t>");</a:t>
            </a:r>
          </a:p>
          <a:p>
            <a:pPr algn="l"/>
            <a:r>
              <a:rPr lang="en-US" sz="2800" b="0" i="0" u="none" strike="noStrike" baseline="0" dirty="0">
                <a:solidFill>
                  <a:srgbClr val="002060"/>
                </a:solidFill>
              </a:rPr>
              <a:t>} }</a:t>
            </a:r>
          </a:p>
          <a:p>
            <a:pPr algn="l"/>
            <a:r>
              <a:rPr lang="en-US" sz="2800" b="0" i="0" u="none" strike="noStrike" baseline="0" dirty="0">
                <a:solidFill>
                  <a:srgbClr val="002060"/>
                </a:solidFill>
              </a:rPr>
              <a:t>public class </a:t>
            </a:r>
            <a:r>
              <a:rPr lang="en-US" sz="2800" b="0" i="0" u="none" strike="noStrike" baseline="0" dirty="0" err="1">
                <a:solidFill>
                  <a:srgbClr val="002060"/>
                </a:solidFill>
              </a:rPr>
              <a:t>ClassD</a:t>
            </a:r>
            <a:r>
              <a:rPr lang="en-US" sz="2800" b="0" i="0" u="none" strike="noStrike" baseline="0" dirty="0">
                <a:solidFill>
                  <a:srgbClr val="002060"/>
                </a:solidFill>
              </a:rPr>
              <a:t> extends </a:t>
            </a:r>
            <a:r>
              <a:rPr lang="en-US" sz="2800" b="0" i="0" u="none" strike="noStrike" baseline="0" dirty="0" err="1">
                <a:solidFill>
                  <a:srgbClr val="002060"/>
                </a:solidFill>
              </a:rPr>
              <a:t>ClassA</a:t>
            </a:r>
            <a:endParaRPr lang="en-US" sz="2800" b="0" i="0" u="none" strike="noStrike" baseline="0" dirty="0">
              <a:solidFill>
                <a:srgbClr val="002060"/>
              </a:solidFill>
            </a:endParaRPr>
          </a:p>
          <a:p>
            <a:pPr algn="l"/>
            <a:r>
              <a:rPr lang="en-US" sz="2800" b="0" i="0" u="none" strike="noStrike" baseline="0" dirty="0">
                <a:solidFill>
                  <a:srgbClr val="002060"/>
                </a:solidFill>
              </a:rPr>
              <a:t>{</a:t>
            </a:r>
          </a:p>
          <a:p>
            <a:pPr algn="l"/>
            <a:r>
              <a:rPr lang="en-US" sz="2800" b="0" i="0" u="none" strike="noStrike" baseline="0" dirty="0">
                <a:solidFill>
                  <a:srgbClr val="002060"/>
                </a:solidFill>
              </a:rPr>
              <a:t>public void </a:t>
            </a:r>
            <a:r>
              <a:rPr lang="en-US" sz="2800" b="0" i="0" u="none" strike="noStrike" baseline="0" dirty="0" err="1">
                <a:solidFill>
                  <a:srgbClr val="002060"/>
                </a:solidFill>
              </a:rPr>
              <a:t>dispD</a:t>
            </a:r>
            <a:r>
              <a:rPr lang="en-US" sz="2800" b="0" i="0" u="none" strike="noStrike" baseline="0" dirty="0">
                <a:solidFill>
                  <a:srgbClr val="002060"/>
                </a:solidFill>
              </a:rPr>
              <a:t>()</a:t>
            </a:r>
          </a:p>
          <a:p>
            <a:pPr algn="l"/>
            <a:r>
              <a:rPr lang="en-US" sz="2800" b="0" i="0" u="none" strike="noStrike" baseline="0" dirty="0">
                <a:solidFill>
                  <a:srgbClr val="002060"/>
                </a:solidFill>
              </a:rPr>
              <a:t>{</a:t>
            </a:r>
          </a:p>
          <a:p>
            <a:pPr algn="l"/>
            <a:r>
              <a:rPr lang="en-US" sz="2800" b="0" i="0" u="none" strike="noStrike" baseline="0" dirty="0" err="1">
                <a:solidFill>
                  <a:srgbClr val="002060"/>
                </a:solidFill>
              </a:rPr>
              <a:t>System.out.println</a:t>
            </a:r>
            <a:r>
              <a:rPr lang="en-US" sz="2800" b="0" i="0" u="none" strike="noStrike" baseline="0" dirty="0">
                <a:solidFill>
                  <a:srgbClr val="002060"/>
                </a:solidFill>
              </a:rPr>
              <a:t>("</a:t>
            </a:r>
            <a:r>
              <a:rPr lang="en-US" sz="2800" b="0" i="0" u="none" strike="noStrike" baseline="0" dirty="0" err="1">
                <a:solidFill>
                  <a:srgbClr val="002060"/>
                </a:solidFill>
              </a:rPr>
              <a:t>disp</a:t>
            </a:r>
            <a:r>
              <a:rPr lang="en-US" sz="2800" b="0" i="0" u="none" strike="noStrike" baseline="0" dirty="0">
                <a:solidFill>
                  <a:srgbClr val="002060"/>
                </a:solidFill>
              </a:rPr>
              <a:t>() method of </a:t>
            </a:r>
            <a:r>
              <a:rPr lang="en-US" sz="2800" b="0" i="0" u="none" strike="noStrike" baseline="0" dirty="0" err="1">
                <a:solidFill>
                  <a:srgbClr val="002060"/>
                </a:solidFill>
              </a:rPr>
              <a:t>ClassD</a:t>
            </a:r>
            <a:r>
              <a:rPr lang="en-US" sz="2800" b="0" i="0" u="none" strike="noStrike" baseline="0" dirty="0">
                <a:solidFill>
                  <a:srgbClr val="002060"/>
                </a:solidFill>
              </a:rPr>
              <a:t>");</a:t>
            </a:r>
          </a:p>
          <a:p>
            <a:pPr algn="l"/>
            <a:r>
              <a:rPr lang="en-US" sz="2800" b="0" i="0" u="none" strike="noStrike" baseline="0" dirty="0">
                <a:solidFill>
                  <a:srgbClr val="002060"/>
                </a:solidFill>
              </a:rPr>
              <a:t>} }</a:t>
            </a:r>
          </a:p>
          <a:p>
            <a:pPr algn="l"/>
            <a:endParaRPr lang="en-US" sz="2800" b="0" i="0" u="none" strike="noStrike" baseline="0" dirty="0">
              <a:solidFill>
                <a:srgbClr val="002060"/>
              </a:solidFill>
            </a:endParaRPr>
          </a:p>
        </p:txBody>
      </p:sp>
      <p:sp>
        <p:nvSpPr>
          <p:cNvPr id="7" name="TextBox 6">
            <a:extLst>
              <a:ext uri="{FF2B5EF4-FFF2-40B4-BE49-F238E27FC236}">
                <a16:creationId xmlns="" xmlns:a16="http://schemas.microsoft.com/office/drawing/2014/main" id="{E76F5AA1-C593-4D14-A708-9A866535F1E4}"/>
              </a:ext>
            </a:extLst>
          </p:cNvPr>
          <p:cNvSpPr txBox="1"/>
          <p:nvPr/>
        </p:nvSpPr>
        <p:spPr>
          <a:xfrm>
            <a:off x="556591" y="136948"/>
            <a:ext cx="6248400" cy="523220"/>
          </a:xfrm>
          <a:prstGeom prst="rect">
            <a:avLst/>
          </a:prstGeom>
          <a:noFill/>
        </p:spPr>
        <p:txBody>
          <a:bodyPr wrap="square">
            <a:spAutoFit/>
          </a:bodyPr>
          <a:lstStyle/>
          <a:p>
            <a:pPr algn="l"/>
            <a:r>
              <a:rPr lang="en-US" sz="2800" b="1" i="0" u="none" strike="noStrike" baseline="0" dirty="0">
                <a:solidFill>
                  <a:srgbClr val="FF0000"/>
                </a:solidFill>
              </a:rPr>
              <a:t>Example: </a:t>
            </a:r>
          </a:p>
        </p:txBody>
      </p:sp>
    </p:spTree>
    <p:extLst>
      <p:ext uri="{BB962C8B-B14F-4D97-AF65-F5344CB8AC3E}">
        <p14:creationId xmlns:p14="http://schemas.microsoft.com/office/powerpoint/2010/main" val="3389908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3074A55-FA26-4D7E-A084-2CABD7BCBA59}"/>
              </a:ext>
            </a:extLst>
          </p:cNvPr>
          <p:cNvSpPr txBox="1"/>
          <p:nvPr/>
        </p:nvSpPr>
        <p:spPr>
          <a:xfrm>
            <a:off x="1895060" y="302359"/>
            <a:ext cx="6096000" cy="6555641"/>
          </a:xfrm>
          <a:prstGeom prst="rect">
            <a:avLst/>
          </a:prstGeom>
          <a:noFill/>
        </p:spPr>
        <p:txBody>
          <a:bodyPr wrap="square">
            <a:spAutoFit/>
          </a:bodyPr>
          <a:lstStyle/>
          <a:p>
            <a:pPr algn="l"/>
            <a:r>
              <a:rPr lang="en-US" sz="2800" b="0" i="0" u="none" strike="noStrike" baseline="0" dirty="0">
                <a:solidFill>
                  <a:srgbClr val="002060"/>
                </a:solidFill>
              </a:rPr>
              <a:t>public class </a:t>
            </a:r>
            <a:r>
              <a:rPr lang="en-US" sz="2800" b="0" i="0" u="none" strike="noStrike" baseline="0" dirty="0" err="1">
                <a:solidFill>
                  <a:srgbClr val="002060"/>
                </a:solidFill>
              </a:rPr>
              <a:t>HierarchicalInheritanceTest</a:t>
            </a:r>
            <a:endParaRPr lang="en-US" sz="2800" b="0" i="0" u="none" strike="noStrike" baseline="0" dirty="0">
              <a:solidFill>
                <a:srgbClr val="002060"/>
              </a:solidFill>
            </a:endParaRPr>
          </a:p>
          <a:p>
            <a:pPr algn="l"/>
            <a:r>
              <a:rPr lang="en-US" sz="2800" b="0" i="0" u="none" strike="noStrike" baseline="0" dirty="0">
                <a:solidFill>
                  <a:srgbClr val="002060"/>
                </a:solidFill>
              </a:rPr>
              <a:t>{</a:t>
            </a:r>
          </a:p>
          <a:p>
            <a:pPr algn="l"/>
            <a:r>
              <a:rPr lang="en-US" sz="2800" b="0" i="0" u="none" strike="noStrike" baseline="0" dirty="0">
                <a:solidFill>
                  <a:srgbClr val="002060"/>
                </a:solidFill>
              </a:rPr>
              <a:t>public static void main(String </a:t>
            </a:r>
            <a:r>
              <a:rPr lang="en-US" sz="2800" b="0" i="0" u="none" strike="noStrike" baseline="0" dirty="0" err="1">
                <a:solidFill>
                  <a:srgbClr val="002060"/>
                </a:solidFill>
              </a:rPr>
              <a:t>args</a:t>
            </a:r>
            <a:r>
              <a:rPr lang="en-US" sz="2800" b="0" i="0" u="none" strike="noStrike" baseline="0" dirty="0">
                <a:solidFill>
                  <a:srgbClr val="002060"/>
                </a:solidFill>
              </a:rPr>
              <a:t>[])</a:t>
            </a:r>
          </a:p>
          <a:p>
            <a:pPr algn="l"/>
            <a:r>
              <a:rPr lang="en-US" sz="2800" b="0" i="0" u="none" strike="noStrike" baseline="0" dirty="0">
                <a:solidFill>
                  <a:srgbClr val="002060"/>
                </a:solidFill>
              </a:rPr>
              <a:t>{</a:t>
            </a:r>
          </a:p>
          <a:p>
            <a:pPr algn="l"/>
            <a:r>
              <a:rPr lang="en-US" sz="2800" b="0" i="0" u="none" strike="noStrike" baseline="0" dirty="0" err="1">
                <a:solidFill>
                  <a:srgbClr val="002060"/>
                </a:solidFill>
              </a:rPr>
              <a:t>ClassB</a:t>
            </a:r>
            <a:r>
              <a:rPr lang="en-US" sz="2800" b="0" i="0" u="none" strike="noStrike" baseline="0" dirty="0">
                <a:solidFill>
                  <a:srgbClr val="002060"/>
                </a:solidFill>
              </a:rPr>
              <a:t> b = new </a:t>
            </a:r>
            <a:r>
              <a:rPr lang="en-US" sz="2800" b="0" i="0" u="none" strike="noStrike" baseline="0" dirty="0" err="1">
                <a:solidFill>
                  <a:srgbClr val="002060"/>
                </a:solidFill>
              </a:rPr>
              <a:t>ClassB</a:t>
            </a:r>
            <a:r>
              <a:rPr lang="en-US" sz="2800" b="0" i="0" u="none" strike="noStrike" baseline="0" dirty="0">
                <a:solidFill>
                  <a:srgbClr val="002060"/>
                </a:solidFill>
              </a:rPr>
              <a:t>();</a:t>
            </a:r>
          </a:p>
          <a:p>
            <a:pPr algn="l"/>
            <a:r>
              <a:rPr lang="en-US" sz="2800" b="0" i="0" u="none" strike="noStrike" baseline="0" dirty="0" err="1">
                <a:solidFill>
                  <a:srgbClr val="002060"/>
                </a:solidFill>
              </a:rPr>
              <a:t>b.dispB</a:t>
            </a:r>
            <a:r>
              <a:rPr lang="en-US" sz="2800" b="0" i="0" u="none" strike="noStrike" baseline="0" dirty="0">
                <a:solidFill>
                  <a:srgbClr val="002060"/>
                </a:solidFill>
              </a:rPr>
              <a:t>();</a:t>
            </a:r>
          </a:p>
          <a:p>
            <a:pPr algn="l"/>
            <a:r>
              <a:rPr lang="en-US" sz="2800" b="0" i="0" u="none" strike="noStrike" baseline="0" dirty="0" err="1">
                <a:solidFill>
                  <a:srgbClr val="002060"/>
                </a:solidFill>
              </a:rPr>
              <a:t>b.dispA</a:t>
            </a:r>
            <a:r>
              <a:rPr lang="en-US" sz="2800" b="0" i="0" u="none" strike="noStrike" baseline="0" dirty="0">
                <a:solidFill>
                  <a:srgbClr val="002060"/>
                </a:solidFill>
              </a:rPr>
              <a:t>();</a:t>
            </a:r>
          </a:p>
          <a:p>
            <a:pPr algn="l"/>
            <a:r>
              <a:rPr lang="en-US" sz="2800" b="0" i="0" u="none" strike="noStrike" baseline="0" dirty="0" err="1">
                <a:solidFill>
                  <a:srgbClr val="002060"/>
                </a:solidFill>
              </a:rPr>
              <a:t>ClassC</a:t>
            </a:r>
            <a:r>
              <a:rPr lang="en-US" sz="2800" b="0" i="0" u="none" strike="noStrike" baseline="0" dirty="0">
                <a:solidFill>
                  <a:srgbClr val="002060"/>
                </a:solidFill>
              </a:rPr>
              <a:t> c = new </a:t>
            </a:r>
            <a:r>
              <a:rPr lang="en-US" sz="2800" b="0" i="0" u="none" strike="noStrike" baseline="0" dirty="0" err="1">
                <a:solidFill>
                  <a:srgbClr val="002060"/>
                </a:solidFill>
              </a:rPr>
              <a:t>ClassC</a:t>
            </a:r>
            <a:r>
              <a:rPr lang="en-US" sz="2800" b="0" i="0" u="none" strike="noStrike" baseline="0" dirty="0">
                <a:solidFill>
                  <a:srgbClr val="002060"/>
                </a:solidFill>
              </a:rPr>
              <a:t>();</a:t>
            </a:r>
          </a:p>
          <a:p>
            <a:pPr algn="l"/>
            <a:r>
              <a:rPr lang="en-US" sz="2800" b="0" i="0" u="none" strike="noStrike" baseline="0" dirty="0" err="1">
                <a:solidFill>
                  <a:srgbClr val="002060"/>
                </a:solidFill>
              </a:rPr>
              <a:t>c.dispC</a:t>
            </a:r>
            <a:r>
              <a:rPr lang="en-US" sz="2800" b="0" i="0" u="none" strike="noStrike" baseline="0" dirty="0">
                <a:solidFill>
                  <a:srgbClr val="002060"/>
                </a:solidFill>
              </a:rPr>
              <a:t>();</a:t>
            </a:r>
          </a:p>
          <a:p>
            <a:pPr algn="l"/>
            <a:r>
              <a:rPr lang="en-US" sz="2800" b="0" i="0" u="none" strike="noStrike" baseline="0" dirty="0" err="1">
                <a:solidFill>
                  <a:srgbClr val="002060"/>
                </a:solidFill>
              </a:rPr>
              <a:t>c.dispA</a:t>
            </a:r>
            <a:r>
              <a:rPr lang="en-US" sz="2800" b="0" i="0" u="none" strike="noStrike" baseline="0" dirty="0">
                <a:solidFill>
                  <a:srgbClr val="002060"/>
                </a:solidFill>
              </a:rPr>
              <a:t>();</a:t>
            </a:r>
          </a:p>
          <a:p>
            <a:pPr algn="l"/>
            <a:r>
              <a:rPr lang="en-US" sz="2800" b="0" i="0" u="none" strike="noStrike" baseline="0" dirty="0" err="1">
                <a:solidFill>
                  <a:srgbClr val="002060"/>
                </a:solidFill>
              </a:rPr>
              <a:t>ClassD</a:t>
            </a:r>
            <a:r>
              <a:rPr lang="en-US" sz="2800" b="0" i="0" u="none" strike="noStrike" baseline="0" dirty="0">
                <a:solidFill>
                  <a:srgbClr val="002060"/>
                </a:solidFill>
              </a:rPr>
              <a:t> d = new </a:t>
            </a:r>
            <a:r>
              <a:rPr lang="en-US" sz="2800" b="0" i="0" u="none" strike="noStrike" baseline="0" dirty="0" err="1">
                <a:solidFill>
                  <a:srgbClr val="002060"/>
                </a:solidFill>
              </a:rPr>
              <a:t>ClassD</a:t>
            </a:r>
            <a:r>
              <a:rPr lang="en-US" sz="2800" b="0" i="0" u="none" strike="noStrike" baseline="0" dirty="0">
                <a:solidFill>
                  <a:srgbClr val="002060"/>
                </a:solidFill>
              </a:rPr>
              <a:t>();</a:t>
            </a:r>
          </a:p>
          <a:p>
            <a:pPr algn="l"/>
            <a:r>
              <a:rPr lang="en-US" sz="2800" b="0" i="0" u="none" strike="noStrike" baseline="0" dirty="0" err="1">
                <a:solidFill>
                  <a:srgbClr val="002060"/>
                </a:solidFill>
              </a:rPr>
              <a:t>d.dispD</a:t>
            </a:r>
            <a:r>
              <a:rPr lang="en-US" sz="2800" b="0" i="0" u="none" strike="noStrike" baseline="0" dirty="0">
                <a:solidFill>
                  <a:srgbClr val="002060"/>
                </a:solidFill>
              </a:rPr>
              <a:t>();</a:t>
            </a:r>
          </a:p>
          <a:p>
            <a:pPr algn="l"/>
            <a:r>
              <a:rPr lang="en-US" sz="2800" b="0" i="0" u="none" strike="noStrike" baseline="0" dirty="0" err="1">
                <a:solidFill>
                  <a:srgbClr val="002060"/>
                </a:solidFill>
              </a:rPr>
              <a:t>d.dispA</a:t>
            </a:r>
            <a:r>
              <a:rPr lang="en-US" sz="2800" b="0" i="0" u="none" strike="noStrike" baseline="0" dirty="0">
                <a:solidFill>
                  <a:srgbClr val="002060"/>
                </a:solidFill>
              </a:rPr>
              <a:t>();</a:t>
            </a:r>
          </a:p>
          <a:p>
            <a:pPr algn="l"/>
            <a:r>
              <a:rPr lang="en-US" sz="2800" b="0" i="0" u="none" strike="noStrike" baseline="0" dirty="0">
                <a:solidFill>
                  <a:srgbClr val="002060"/>
                </a:solidFill>
              </a:rPr>
              <a:t>}</a:t>
            </a:r>
          </a:p>
          <a:p>
            <a:pPr algn="l"/>
            <a:r>
              <a:rPr lang="en-US" sz="2800" b="0" i="0" u="none" strike="noStrike" baseline="0" dirty="0">
                <a:solidFill>
                  <a:srgbClr val="002060"/>
                </a:solidFill>
              </a:rPr>
              <a:t>}</a:t>
            </a:r>
            <a:endParaRPr lang="en-US" sz="2800" dirty="0"/>
          </a:p>
        </p:txBody>
      </p:sp>
    </p:spTree>
    <p:extLst>
      <p:ext uri="{BB962C8B-B14F-4D97-AF65-F5344CB8AC3E}">
        <p14:creationId xmlns:p14="http://schemas.microsoft.com/office/powerpoint/2010/main" val="4245771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9F2F3DC-70C1-46C1-AF21-75EE46F4E168}"/>
              </a:ext>
            </a:extLst>
          </p:cNvPr>
          <p:cNvSpPr txBox="1"/>
          <p:nvPr/>
        </p:nvSpPr>
        <p:spPr>
          <a:xfrm>
            <a:off x="0" y="174440"/>
            <a:ext cx="12192000" cy="1569660"/>
          </a:xfrm>
          <a:prstGeom prst="rect">
            <a:avLst/>
          </a:prstGeom>
          <a:noFill/>
        </p:spPr>
        <p:txBody>
          <a:bodyPr wrap="square">
            <a:spAutoFit/>
          </a:bodyPr>
          <a:lstStyle/>
          <a:p>
            <a:pPr algn="l"/>
            <a:r>
              <a:rPr lang="en-US" sz="3200" b="1" i="0" u="none" strike="noStrike" baseline="0" dirty="0">
                <a:solidFill>
                  <a:srgbClr val="FF0000"/>
                </a:solidFill>
              </a:rPr>
              <a:t>Hybrid Inheritance in Java</a:t>
            </a:r>
          </a:p>
          <a:p>
            <a:pPr algn="l"/>
            <a:r>
              <a:rPr lang="en-US" sz="3200" b="0" i="0" u="none" strike="noStrike" baseline="0" dirty="0">
                <a:solidFill>
                  <a:srgbClr val="002060"/>
                </a:solidFill>
              </a:rPr>
              <a:t>         Hybrid Inheritance is the combination of both Single and Multiple Inheritance.</a:t>
            </a:r>
            <a:endParaRPr lang="en-US" sz="3200" dirty="0">
              <a:solidFill>
                <a:srgbClr val="002060"/>
              </a:solidFill>
            </a:endParaRPr>
          </a:p>
        </p:txBody>
      </p:sp>
      <p:pic>
        <p:nvPicPr>
          <p:cNvPr id="5" name="Picture 4">
            <a:extLst>
              <a:ext uri="{FF2B5EF4-FFF2-40B4-BE49-F238E27FC236}">
                <a16:creationId xmlns="" xmlns:a16="http://schemas.microsoft.com/office/drawing/2014/main" id="{3DC6EE7B-CBFC-428D-B756-F2AF8F2C596C}"/>
              </a:ext>
            </a:extLst>
          </p:cNvPr>
          <p:cNvPicPr>
            <a:picLocks noChangeAspect="1"/>
          </p:cNvPicPr>
          <p:nvPr/>
        </p:nvPicPr>
        <p:blipFill>
          <a:blip r:embed="rId2"/>
          <a:stretch>
            <a:fillRect/>
          </a:stretch>
        </p:blipFill>
        <p:spPr>
          <a:xfrm>
            <a:off x="2769703" y="1862005"/>
            <a:ext cx="6652593" cy="4315170"/>
          </a:xfrm>
          <a:prstGeom prst="rect">
            <a:avLst/>
          </a:prstGeom>
        </p:spPr>
      </p:pic>
    </p:spTree>
    <p:extLst>
      <p:ext uri="{BB962C8B-B14F-4D97-AF65-F5344CB8AC3E}">
        <p14:creationId xmlns:p14="http://schemas.microsoft.com/office/powerpoint/2010/main" val="1299780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5E3C3-893B-47BA-86F3-2C158DA8E351}"/>
              </a:ext>
            </a:extLst>
          </p:cNvPr>
          <p:cNvSpPr>
            <a:spLocks noGrp="1"/>
          </p:cNvSpPr>
          <p:nvPr>
            <p:ph type="title"/>
          </p:nvPr>
        </p:nvSpPr>
        <p:spPr/>
        <p:txBody>
          <a:bodyPr/>
          <a:lstStyle/>
          <a:p>
            <a:r>
              <a:rPr lang="en-IN" dirty="0"/>
              <a:t>		</a:t>
            </a:r>
            <a:r>
              <a:rPr lang="en-IN" b="1" dirty="0">
                <a:solidFill>
                  <a:srgbClr val="FF0000"/>
                </a:solidFill>
              </a:rPr>
              <a:t> </a:t>
            </a:r>
            <a:r>
              <a:rPr lang="en-IN" b="1" dirty="0" smtClean="0">
                <a:solidFill>
                  <a:srgbClr val="FF0000"/>
                </a:solidFill>
              </a:rPr>
              <a:t>                 CLASS</a:t>
            </a:r>
            <a:endParaRPr lang="en-US" b="1" dirty="0">
              <a:solidFill>
                <a:srgbClr val="FF0000"/>
              </a:solidFill>
            </a:endParaRPr>
          </a:p>
        </p:txBody>
      </p:sp>
      <p:sp>
        <p:nvSpPr>
          <p:cNvPr id="3" name="Slide Number Placeholder 2">
            <a:extLst>
              <a:ext uri="{FF2B5EF4-FFF2-40B4-BE49-F238E27FC236}">
                <a16:creationId xmlns:a16="http://schemas.microsoft.com/office/drawing/2014/main" xmlns="" id="{265534ED-3F27-42F6-9205-BEB6A02B2666}"/>
              </a:ext>
            </a:extLst>
          </p:cNvPr>
          <p:cNvSpPr>
            <a:spLocks noGrp="1"/>
          </p:cNvSpPr>
          <p:nvPr>
            <p:ph type="sldNum" sz="quarter" idx="12"/>
          </p:nvPr>
        </p:nvSpPr>
        <p:spPr/>
        <p:txBody>
          <a:bodyPr/>
          <a:lstStyle/>
          <a:p>
            <a:fld id="{6D22F896-40B5-4ADD-8801-0D06FADFA095}" type="slidenum">
              <a:rPr lang="en-US" smtClean="0"/>
              <a:pPr/>
              <a:t>4</a:t>
            </a:fld>
            <a:endParaRPr lang="en-US" dirty="0"/>
          </a:p>
        </p:txBody>
      </p:sp>
      <p:sp>
        <p:nvSpPr>
          <p:cNvPr id="5" name="Content Placeholder 4"/>
          <p:cNvSpPr>
            <a:spLocks noGrp="1"/>
          </p:cNvSpPr>
          <p:nvPr>
            <p:ph idx="1"/>
          </p:nvPr>
        </p:nvSpPr>
        <p:spPr/>
        <p:txBody>
          <a:bodyPr/>
          <a:lstStyle/>
          <a:p>
            <a:r>
              <a:rPr lang="en-US" dirty="0"/>
              <a:t>Class is a collection of data members and member functions</a:t>
            </a:r>
            <a:r>
              <a:rPr lang="en-US" dirty="0" smtClean="0"/>
              <a:t>.</a:t>
            </a:r>
          </a:p>
          <a:p>
            <a:r>
              <a:rPr lang="en-US" dirty="0"/>
              <a:t>Data members are nothing but simply variables that we declare inside the class so it called data member of that particular class</a:t>
            </a:r>
            <a:r>
              <a:rPr lang="en-US" dirty="0" smtClean="0"/>
              <a:t>.</a:t>
            </a:r>
          </a:p>
          <a:p>
            <a:r>
              <a:rPr lang="en-US" dirty="0"/>
              <a:t>Member functions are the function or you can say methods which we declare inside the class so it called member function of that particular class.</a:t>
            </a:r>
            <a:endParaRPr lang="en-IN" dirty="0"/>
          </a:p>
          <a:p>
            <a:endParaRPr lang="en-IN" dirty="0"/>
          </a:p>
        </p:txBody>
      </p:sp>
    </p:spTree>
    <p:extLst>
      <p:ext uri="{BB962C8B-B14F-4D97-AF65-F5344CB8AC3E}">
        <p14:creationId xmlns:p14="http://schemas.microsoft.com/office/powerpoint/2010/main" val="25723295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E88FE29-726A-4B11-AAD0-64128173FAFA}"/>
              </a:ext>
            </a:extLst>
          </p:cNvPr>
          <p:cNvSpPr txBox="1"/>
          <p:nvPr/>
        </p:nvSpPr>
        <p:spPr>
          <a:xfrm>
            <a:off x="-92766" y="0"/>
            <a:ext cx="12284765" cy="1569660"/>
          </a:xfrm>
          <a:prstGeom prst="rect">
            <a:avLst/>
          </a:prstGeom>
          <a:noFill/>
        </p:spPr>
        <p:txBody>
          <a:bodyPr wrap="square">
            <a:spAutoFit/>
          </a:bodyPr>
          <a:lstStyle/>
          <a:p>
            <a:r>
              <a:rPr lang="en-IN" sz="3200" b="1" dirty="0"/>
              <a:t>Java static </a:t>
            </a:r>
            <a:r>
              <a:rPr lang="en-IN" sz="3200" b="1" dirty="0" smtClean="0"/>
              <a:t>variable</a:t>
            </a:r>
          </a:p>
          <a:p>
            <a:r>
              <a:rPr lang="en-IN" sz="3200" dirty="0"/>
              <a:t>If you declare any variable as static, it is known as a static variable.</a:t>
            </a:r>
          </a:p>
          <a:p>
            <a:r>
              <a:rPr lang="en-US" sz="3200" i="0" u="none" strike="noStrike" baseline="0" dirty="0" smtClean="0">
                <a:solidFill>
                  <a:srgbClr val="002060"/>
                </a:solidFill>
              </a:rPr>
              <a:t>.</a:t>
            </a:r>
            <a:endParaRPr lang="en-US" sz="3200" dirty="0">
              <a:solidFill>
                <a:srgbClr val="002060"/>
              </a:solidFill>
            </a:endParaRPr>
          </a:p>
        </p:txBody>
      </p:sp>
      <p:sp>
        <p:nvSpPr>
          <p:cNvPr id="5" name="TextBox 4">
            <a:extLst>
              <a:ext uri="{FF2B5EF4-FFF2-40B4-BE49-F238E27FC236}">
                <a16:creationId xmlns="" xmlns:a16="http://schemas.microsoft.com/office/drawing/2014/main" id="{C627C905-F442-495C-840A-F420EAB031B7}"/>
              </a:ext>
            </a:extLst>
          </p:cNvPr>
          <p:cNvSpPr txBox="1"/>
          <p:nvPr/>
        </p:nvSpPr>
        <p:spPr>
          <a:xfrm>
            <a:off x="145774" y="1989104"/>
            <a:ext cx="12046225" cy="3539430"/>
          </a:xfrm>
          <a:prstGeom prst="rect">
            <a:avLst/>
          </a:prstGeom>
          <a:noFill/>
        </p:spPr>
        <p:txBody>
          <a:bodyPr wrap="square">
            <a:spAutoFit/>
          </a:bodyPr>
          <a:lstStyle/>
          <a:p>
            <a:pPr lvl="0"/>
            <a:r>
              <a:rPr lang="en-IN" sz="2800" dirty="0" smtClean="0"/>
              <a:t>The </a:t>
            </a:r>
            <a:r>
              <a:rPr lang="en-IN" sz="2800" dirty="0"/>
              <a:t>static variable can be used to refer to the common property of all objects (which is not unique for each object), for example, the company name of employees, college name of students, etc.</a:t>
            </a:r>
          </a:p>
          <a:p>
            <a:pPr lvl="0"/>
            <a:r>
              <a:rPr lang="en-IN" sz="2800" dirty="0"/>
              <a:t>The static variable gets memory only once in the class area at the time of class loading</a:t>
            </a:r>
            <a:r>
              <a:rPr lang="en-IN" sz="2800" dirty="0" smtClean="0"/>
              <a:t>.</a:t>
            </a:r>
          </a:p>
          <a:p>
            <a:r>
              <a:rPr lang="en-IN" sz="2800" b="1" dirty="0"/>
              <a:t>Advantages of static variable</a:t>
            </a:r>
          </a:p>
          <a:p>
            <a:r>
              <a:rPr lang="en-IN" sz="2800" dirty="0"/>
              <a:t>It makes your program </a:t>
            </a:r>
            <a:r>
              <a:rPr lang="en-IN" sz="2800" b="1" dirty="0"/>
              <a:t>memory efficient</a:t>
            </a:r>
            <a:r>
              <a:rPr lang="en-IN" sz="2800" dirty="0"/>
              <a:t> (i.e., it saves memory).</a:t>
            </a:r>
          </a:p>
          <a:p>
            <a:pPr lvl="0"/>
            <a:endParaRPr lang="en-IN" sz="2800" dirty="0"/>
          </a:p>
        </p:txBody>
      </p:sp>
    </p:spTree>
    <p:extLst>
      <p:ext uri="{BB962C8B-B14F-4D97-AF65-F5344CB8AC3E}">
        <p14:creationId xmlns:p14="http://schemas.microsoft.com/office/powerpoint/2010/main" val="3753836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E88FE29-726A-4B11-AAD0-64128173FAFA}"/>
              </a:ext>
            </a:extLst>
          </p:cNvPr>
          <p:cNvSpPr txBox="1"/>
          <p:nvPr/>
        </p:nvSpPr>
        <p:spPr>
          <a:xfrm>
            <a:off x="-92766" y="0"/>
            <a:ext cx="12284765" cy="2062103"/>
          </a:xfrm>
          <a:prstGeom prst="rect">
            <a:avLst/>
          </a:prstGeom>
          <a:noFill/>
        </p:spPr>
        <p:txBody>
          <a:bodyPr wrap="square">
            <a:spAutoFit/>
          </a:bodyPr>
          <a:lstStyle/>
          <a:p>
            <a:r>
              <a:rPr lang="en-IN" sz="3200" dirty="0" smtClean="0"/>
              <a:t>Java </a:t>
            </a:r>
            <a:r>
              <a:rPr lang="en-IN" sz="3200" dirty="0"/>
              <a:t>static method</a:t>
            </a:r>
          </a:p>
          <a:p>
            <a:r>
              <a:rPr lang="en-US" sz="3200" i="0" u="none" strike="noStrike" baseline="0" dirty="0" smtClean="0">
                <a:solidFill>
                  <a:srgbClr val="002060"/>
                </a:solidFill>
              </a:rPr>
              <a:t>.</a:t>
            </a:r>
            <a:r>
              <a:rPr lang="en-IN" sz="3200" dirty="0"/>
              <a:t> If you apply static keyword with any method, it is known as static method.</a:t>
            </a:r>
          </a:p>
          <a:p>
            <a:endParaRPr lang="en-US" sz="3200" dirty="0">
              <a:solidFill>
                <a:srgbClr val="002060"/>
              </a:solidFill>
            </a:endParaRPr>
          </a:p>
        </p:txBody>
      </p:sp>
      <p:sp>
        <p:nvSpPr>
          <p:cNvPr id="5" name="TextBox 4">
            <a:extLst>
              <a:ext uri="{FF2B5EF4-FFF2-40B4-BE49-F238E27FC236}">
                <a16:creationId xmlns="" xmlns:a16="http://schemas.microsoft.com/office/drawing/2014/main" id="{C627C905-F442-495C-840A-F420EAB031B7}"/>
              </a:ext>
            </a:extLst>
          </p:cNvPr>
          <p:cNvSpPr txBox="1"/>
          <p:nvPr/>
        </p:nvSpPr>
        <p:spPr>
          <a:xfrm>
            <a:off x="124692" y="1842656"/>
            <a:ext cx="12067308" cy="4575364"/>
          </a:xfrm>
          <a:prstGeom prst="rect">
            <a:avLst/>
          </a:prstGeom>
          <a:noFill/>
        </p:spPr>
        <p:txBody>
          <a:bodyPr wrap="square">
            <a:spAutoFit/>
          </a:bodyPr>
          <a:lstStyle/>
          <a:p>
            <a:pPr lvl="0"/>
            <a:r>
              <a:rPr lang="en-IN" sz="2800" dirty="0" smtClean="0"/>
              <a:t>A </a:t>
            </a:r>
            <a:r>
              <a:rPr lang="en-IN" sz="2800" dirty="0"/>
              <a:t>static method belongs to the class rather than the object of a class.</a:t>
            </a:r>
          </a:p>
          <a:p>
            <a:pPr lvl="0"/>
            <a:r>
              <a:rPr lang="en-IN" sz="2800" dirty="0"/>
              <a:t>A static method can be invoked without the need for creating an instance of a class.</a:t>
            </a:r>
          </a:p>
          <a:p>
            <a:pPr lvl="0"/>
            <a:r>
              <a:rPr lang="en-IN" sz="2800" dirty="0"/>
              <a:t>A static method can access static data member and can change the value of it.</a:t>
            </a:r>
          </a:p>
          <a:p>
            <a:r>
              <a:rPr lang="en-IN" sz="2800" b="1" dirty="0"/>
              <a:t>Restrictions for the static method</a:t>
            </a:r>
          </a:p>
          <a:p>
            <a:r>
              <a:rPr lang="en-IN" sz="2800" dirty="0"/>
              <a:t>There are two main restrictions for the static method. They are:</a:t>
            </a:r>
          </a:p>
          <a:p>
            <a:pPr lvl="0"/>
            <a:r>
              <a:rPr lang="en-IN" sz="2800" dirty="0"/>
              <a:t>The static method can not use non static data member or call non-static method directly.</a:t>
            </a:r>
          </a:p>
          <a:p>
            <a:pPr lvl="0"/>
            <a:r>
              <a:rPr lang="en-IN" sz="2800" dirty="0"/>
              <a:t>this and super cannot be used in static context.</a:t>
            </a:r>
          </a:p>
          <a:p>
            <a:pPr lvl="0"/>
            <a:endParaRPr lang="en-IN" sz="2800" dirty="0"/>
          </a:p>
        </p:txBody>
      </p:sp>
    </p:spTree>
    <p:extLst>
      <p:ext uri="{BB962C8B-B14F-4D97-AF65-F5344CB8AC3E}">
        <p14:creationId xmlns:p14="http://schemas.microsoft.com/office/powerpoint/2010/main" val="35173364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E88FE29-726A-4B11-AAD0-64128173FAFA}"/>
              </a:ext>
            </a:extLst>
          </p:cNvPr>
          <p:cNvSpPr txBox="1"/>
          <p:nvPr/>
        </p:nvSpPr>
        <p:spPr>
          <a:xfrm>
            <a:off x="-92766" y="0"/>
            <a:ext cx="12284765" cy="584775"/>
          </a:xfrm>
          <a:prstGeom prst="rect">
            <a:avLst/>
          </a:prstGeom>
          <a:noFill/>
        </p:spPr>
        <p:txBody>
          <a:bodyPr wrap="square">
            <a:spAutoFit/>
          </a:bodyPr>
          <a:lstStyle/>
          <a:p>
            <a:r>
              <a:rPr lang="en-IN" sz="3200" dirty="0" smtClean="0"/>
              <a:t>Java static-Program1</a:t>
            </a:r>
            <a:endParaRPr lang="en-US" sz="3200" dirty="0">
              <a:solidFill>
                <a:srgbClr val="002060"/>
              </a:solidFill>
            </a:endParaRPr>
          </a:p>
        </p:txBody>
      </p:sp>
      <p:sp>
        <p:nvSpPr>
          <p:cNvPr id="5" name="TextBox 4">
            <a:extLst>
              <a:ext uri="{FF2B5EF4-FFF2-40B4-BE49-F238E27FC236}">
                <a16:creationId xmlns="" xmlns:a16="http://schemas.microsoft.com/office/drawing/2014/main" id="{C627C905-F442-495C-840A-F420EAB031B7}"/>
              </a:ext>
            </a:extLst>
          </p:cNvPr>
          <p:cNvSpPr txBox="1"/>
          <p:nvPr/>
        </p:nvSpPr>
        <p:spPr>
          <a:xfrm>
            <a:off x="124692" y="1870365"/>
            <a:ext cx="12067308" cy="3108543"/>
          </a:xfrm>
          <a:prstGeom prst="rect">
            <a:avLst/>
          </a:prstGeom>
          <a:noFill/>
        </p:spPr>
        <p:txBody>
          <a:bodyPr wrap="square">
            <a:spAutoFit/>
          </a:bodyPr>
          <a:lstStyle/>
          <a:p>
            <a:pPr lvl="0"/>
            <a:r>
              <a:rPr lang="en-IN" sz="2800" dirty="0"/>
              <a:t>class </a:t>
            </a:r>
            <a:r>
              <a:rPr lang="en-IN" sz="2800" dirty="0" err="1"/>
              <a:t>staticA</a:t>
            </a:r>
            <a:r>
              <a:rPr lang="en-IN" sz="2800" dirty="0"/>
              <a:t>{  </a:t>
            </a:r>
          </a:p>
          <a:p>
            <a:pPr lvl="0"/>
            <a:r>
              <a:rPr lang="en-IN" sz="2800" dirty="0"/>
              <a:t>  static </a:t>
            </a:r>
            <a:r>
              <a:rPr lang="en-IN" sz="2800" dirty="0" err="1"/>
              <a:t>int</a:t>
            </a:r>
            <a:r>
              <a:rPr lang="en-IN" sz="2800" dirty="0"/>
              <a:t> a=40;//non static  </a:t>
            </a:r>
          </a:p>
          <a:p>
            <a:pPr lvl="0"/>
            <a:r>
              <a:rPr lang="en-IN" sz="2800" dirty="0"/>
              <a:t>   </a:t>
            </a:r>
          </a:p>
          <a:p>
            <a:pPr lvl="0"/>
            <a:r>
              <a:rPr lang="en-IN" sz="2800" dirty="0"/>
              <a:t> public static void main(String </a:t>
            </a:r>
            <a:r>
              <a:rPr lang="en-IN" sz="2800" dirty="0" err="1"/>
              <a:t>args</a:t>
            </a:r>
            <a:r>
              <a:rPr lang="en-IN" sz="2800" dirty="0"/>
              <a:t>[]){  </a:t>
            </a:r>
          </a:p>
          <a:p>
            <a:pPr lvl="0"/>
            <a:r>
              <a:rPr lang="en-IN" sz="2800" dirty="0"/>
              <a:t>  </a:t>
            </a:r>
            <a:r>
              <a:rPr lang="en-IN" sz="2800" dirty="0" err="1"/>
              <a:t>System.out.println</a:t>
            </a:r>
            <a:r>
              <a:rPr lang="en-IN" sz="2800" dirty="0"/>
              <a:t>(a);  </a:t>
            </a:r>
          </a:p>
          <a:p>
            <a:pPr lvl="0"/>
            <a:r>
              <a:rPr lang="en-IN" sz="2800" dirty="0"/>
              <a:t> }  </a:t>
            </a:r>
          </a:p>
          <a:p>
            <a:pPr lvl="0"/>
            <a:r>
              <a:rPr lang="en-IN" sz="2800" dirty="0"/>
              <a:t>} </a:t>
            </a:r>
          </a:p>
        </p:txBody>
      </p:sp>
    </p:spTree>
    <p:extLst>
      <p:ext uri="{BB962C8B-B14F-4D97-AF65-F5344CB8AC3E}">
        <p14:creationId xmlns:p14="http://schemas.microsoft.com/office/powerpoint/2010/main" val="2234610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E88FE29-726A-4B11-AAD0-64128173FAFA}"/>
              </a:ext>
            </a:extLst>
          </p:cNvPr>
          <p:cNvSpPr txBox="1"/>
          <p:nvPr/>
        </p:nvSpPr>
        <p:spPr>
          <a:xfrm>
            <a:off x="-92766" y="0"/>
            <a:ext cx="12284765" cy="584775"/>
          </a:xfrm>
          <a:prstGeom prst="rect">
            <a:avLst/>
          </a:prstGeom>
          <a:noFill/>
        </p:spPr>
        <p:txBody>
          <a:bodyPr wrap="square">
            <a:spAutoFit/>
          </a:bodyPr>
          <a:lstStyle/>
          <a:p>
            <a:r>
              <a:rPr lang="en-IN" sz="3200" dirty="0" smtClean="0"/>
              <a:t>Java static-Program2</a:t>
            </a:r>
            <a:endParaRPr lang="en-US" sz="3200" dirty="0">
              <a:solidFill>
                <a:srgbClr val="002060"/>
              </a:solidFill>
            </a:endParaRPr>
          </a:p>
        </p:txBody>
      </p:sp>
      <p:sp>
        <p:nvSpPr>
          <p:cNvPr id="5" name="TextBox 4">
            <a:extLst>
              <a:ext uri="{FF2B5EF4-FFF2-40B4-BE49-F238E27FC236}">
                <a16:creationId xmlns="" xmlns:a16="http://schemas.microsoft.com/office/drawing/2014/main" id="{C627C905-F442-495C-840A-F420EAB031B7}"/>
              </a:ext>
            </a:extLst>
          </p:cNvPr>
          <p:cNvSpPr txBox="1"/>
          <p:nvPr/>
        </p:nvSpPr>
        <p:spPr>
          <a:xfrm>
            <a:off x="124692" y="1842656"/>
            <a:ext cx="12067308" cy="5262979"/>
          </a:xfrm>
          <a:prstGeom prst="rect">
            <a:avLst/>
          </a:prstGeom>
          <a:noFill/>
        </p:spPr>
        <p:txBody>
          <a:bodyPr wrap="square">
            <a:spAutoFit/>
          </a:bodyPr>
          <a:lstStyle/>
          <a:p>
            <a:pPr lvl="0"/>
            <a:r>
              <a:rPr lang="en-IN" sz="2800" dirty="0"/>
              <a:t>class A{</a:t>
            </a:r>
          </a:p>
          <a:p>
            <a:pPr lvl="0"/>
            <a:r>
              <a:rPr lang="en-IN" sz="2800" dirty="0"/>
              <a:t>	 static </a:t>
            </a:r>
            <a:r>
              <a:rPr lang="en-IN" sz="2800" dirty="0" err="1"/>
              <a:t>int</a:t>
            </a:r>
            <a:r>
              <a:rPr lang="en-IN" sz="2800" dirty="0"/>
              <a:t> num1=10;</a:t>
            </a:r>
          </a:p>
          <a:p>
            <a:pPr lvl="0"/>
            <a:r>
              <a:rPr lang="en-IN" sz="2800" dirty="0"/>
              <a:t>	  static </a:t>
            </a:r>
            <a:r>
              <a:rPr lang="en-IN" sz="2800" dirty="0" err="1"/>
              <a:t>int</a:t>
            </a:r>
            <a:r>
              <a:rPr lang="en-IN" sz="2800" dirty="0"/>
              <a:t> num2=5;</a:t>
            </a:r>
          </a:p>
          <a:p>
            <a:pPr lvl="0"/>
            <a:r>
              <a:rPr lang="en-IN" sz="2800" dirty="0"/>
              <a:t>}</a:t>
            </a:r>
          </a:p>
          <a:p>
            <a:pPr lvl="0"/>
            <a:endParaRPr lang="en-IN" sz="2800" dirty="0"/>
          </a:p>
          <a:p>
            <a:pPr lvl="0"/>
            <a:r>
              <a:rPr lang="en-IN" sz="2800" dirty="0"/>
              <a:t>class </a:t>
            </a:r>
            <a:r>
              <a:rPr lang="en-IN" sz="2800" dirty="0" err="1"/>
              <a:t>SingleInheritanceAdd</a:t>
            </a:r>
            <a:r>
              <a:rPr lang="en-IN" sz="2800" dirty="0"/>
              <a:t> extends A{</a:t>
            </a:r>
          </a:p>
          <a:p>
            <a:pPr lvl="0"/>
            <a:r>
              <a:rPr lang="en-IN" sz="2800" dirty="0"/>
              <a:t>	public static void main(String[] </a:t>
            </a:r>
            <a:r>
              <a:rPr lang="en-IN" sz="2800" dirty="0" err="1"/>
              <a:t>args</a:t>
            </a:r>
            <a:r>
              <a:rPr lang="en-IN" sz="2800" dirty="0"/>
              <a:t>){</a:t>
            </a:r>
          </a:p>
          <a:p>
            <a:pPr lvl="0"/>
            <a:r>
              <a:rPr lang="en-IN" sz="2800" dirty="0"/>
              <a:t>	</a:t>
            </a:r>
            <a:r>
              <a:rPr lang="en-IN" sz="2800" dirty="0" err="1"/>
              <a:t>int</a:t>
            </a:r>
            <a:r>
              <a:rPr lang="en-IN" sz="2800" dirty="0"/>
              <a:t> num3=2;</a:t>
            </a:r>
          </a:p>
          <a:p>
            <a:pPr lvl="0"/>
            <a:r>
              <a:rPr lang="en-IN" sz="2800" dirty="0"/>
              <a:t>	</a:t>
            </a:r>
            <a:r>
              <a:rPr lang="en-IN" sz="2800" dirty="0" err="1"/>
              <a:t>int</a:t>
            </a:r>
            <a:r>
              <a:rPr lang="en-IN" sz="2800" dirty="0"/>
              <a:t> result=num1+num2+num3;</a:t>
            </a:r>
          </a:p>
          <a:p>
            <a:pPr lvl="0"/>
            <a:r>
              <a:rPr lang="en-IN" sz="2800" dirty="0"/>
              <a:t>	</a:t>
            </a:r>
            <a:r>
              <a:rPr lang="en-IN" sz="2800" dirty="0" err="1"/>
              <a:t>System.out.println</a:t>
            </a:r>
            <a:r>
              <a:rPr lang="en-IN" sz="2800" dirty="0"/>
              <a:t>("Result of child class is "+result);</a:t>
            </a:r>
          </a:p>
          <a:p>
            <a:pPr lvl="0"/>
            <a:r>
              <a:rPr lang="en-IN" sz="2800" dirty="0"/>
              <a:t>	}</a:t>
            </a:r>
          </a:p>
          <a:p>
            <a:pPr lvl="0"/>
            <a:r>
              <a:rPr lang="en-IN" sz="2800" dirty="0"/>
              <a:t>}</a:t>
            </a:r>
          </a:p>
        </p:txBody>
      </p:sp>
    </p:spTree>
    <p:extLst>
      <p:ext uri="{BB962C8B-B14F-4D97-AF65-F5344CB8AC3E}">
        <p14:creationId xmlns:p14="http://schemas.microsoft.com/office/powerpoint/2010/main" val="1706423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E88FE29-726A-4B11-AAD0-64128173FAFA}"/>
              </a:ext>
            </a:extLst>
          </p:cNvPr>
          <p:cNvSpPr txBox="1"/>
          <p:nvPr/>
        </p:nvSpPr>
        <p:spPr>
          <a:xfrm>
            <a:off x="-92766" y="0"/>
            <a:ext cx="12284765" cy="584775"/>
          </a:xfrm>
          <a:prstGeom prst="rect">
            <a:avLst/>
          </a:prstGeom>
          <a:noFill/>
        </p:spPr>
        <p:txBody>
          <a:bodyPr wrap="square">
            <a:spAutoFit/>
          </a:bodyPr>
          <a:lstStyle/>
          <a:p>
            <a:r>
              <a:rPr lang="en-IN" sz="3200" dirty="0" smtClean="0"/>
              <a:t>Method Overloading</a:t>
            </a:r>
            <a:endParaRPr lang="en-US" sz="3200" dirty="0">
              <a:solidFill>
                <a:srgbClr val="002060"/>
              </a:solidFill>
            </a:endParaRPr>
          </a:p>
        </p:txBody>
      </p:sp>
      <p:sp>
        <p:nvSpPr>
          <p:cNvPr id="5" name="TextBox 4">
            <a:extLst>
              <a:ext uri="{FF2B5EF4-FFF2-40B4-BE49-F238E27FC236}">
                <a16:creationId xmlns="" xmlns:a16="http://schemas.microsoft.com/office/drawing/2014/main" id="{C627C905-F442-495C-840A-F420EAB031B7}"/>
              </a:ext>
            </a:extLst>
          </p:cNvPr>
          <p:cNvSpPr txBox="1"/>
          <p:nvPr/>
        </p:nvSpPr>
        <p:spPr>
          <a:xfrm>
            <a:off x="-92766" y="928255"/>
            <a:ext cx="12284766" cy="3970318"/>
          </a:xfrm>
          <a:prstGeom prst="rect">
            <a:avLst/>
          </a:prstGeom>
          <a:noFill/>
        </p:spPr>
        <p:txBody>
          <a:bodyPr wrap="square">
            <a:spAutoFit/>
          </a:bodyPr>
          <a:lstStyle/>
          <a:p>
            <a:r>
              <a:rPr lang="en-US" sz="2800" dirty="0"/>
              <a:t>A Class has multiple methods of the same name with different parameters is called Method overloading. </a:t>
            </a:r>
          </a:p>
          <a:p>
            <a:r>
              <a:rPr lang="en-US" sz="2800" dirty="0"/>
              <a:t>This will allow one function call to perform different tasks depending on method parameters.</a:t>
            </a:r>
          </a:p>
          <a:p>
            <a:r>
              <a:rPr lang="en-US" sz="2800" dirty="0"/>
              <a:t>Method overloading is also known as Static Polymorphism.</a:t>
            </a:r>
          </a:p>
          <a:p>
            <a:r>
              <a:rPr lang="en-US" sz="2800" dirty="0"/>
              <a:t>Overload the method in Java, changing number of arguments and changing the data type</a:t>
            </a:r>
          </a:p>
          <a:p>
            <a:r>
              <a:rPr lang="en-US" sz="2800" dirty="0"/>
              <a:t>Only based on return type, overloading is not possible in Java,</a:t>
            </a:r>
          </a:p>
          <a:p>
            <a:r>
              <a:rPr lang="en-US" sz="2800" dirty="0"/>
              <a:t>Method overloading increases the readability and reliability of the program.</a:t>
            </a:r>
          </a:p>
        </p:txBody>
      </p:sp>
    </p:spTree>
    <p:extLst>
      <p:ext uri="{BB962C8B-B14F-4D97-AF65-F5344CB8AC3E}">
        <p14:creationId xmlns:p14="http://schemas.microsoft.com/office/powerpoint/2010/main" val="4192489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CE6102-FDBB-4591-8889-BA9C30EBDD43}"/>
              </a:ext>
            </a:extLst>
          </p:cNvPr>
          <p:cNvSpPr txBox="1"/>
          <p:nvPr/>
        </p:nvSpPr>
        <p:spPr>
          <a:xfrm>
            <a:off x="450574" y="1688794"/>
            <a:ext cx="6732104" cy="6124754"/>
          </a:xfrm>
          <a:prstGeom prst="rect">
            <a:avLst/>
          </a:prstGeom>
          <a:noFill/>
        </p:spPr>
        <p:txBody>
          <a:bodyPr wrap="square">
            <a:spAutoFit/>
          </a:bodyPr>
          <a:lstStyle/>
          <a:p>
            <a:endParaRPr lang="en-US" sz="2800" dirty="0">
              <a:solidFill>
                <a:srgbClr val="002060"/>
              </a:solidFill>
            </a:endParaRPr>
          </a:p>
          <a:p>
            <a:r>
              <a:rPr lang="en-US" sz="2800" dirty="0">
                <a:solidFill>
                  <a:srgbClr val="002060"/>
                </a:solidFill>
              </a:rPr>
              <a:t>class </a:t>
            </a:r>
            <a:r>
              <a:rPr lang="en-US" sz="2800" dirty="0" err="1">
                <a:solidFill>
                  <a:srgbClr val="002060"/>
                </a:solidFill>
              </a:rPr>
              <a:t>MethodOverloadingExample</a:t>
            </a:r>
            <a:r>
              <a:rPr lang="en-US" sz="2800" dirty="0">
                <a:solidFill>
                  <a:srgbClr val="002060"/>
                </a:solidFill>
              </a:rPr>
              <a:t>{</a:t>
            </a:r>
          </a:p>
          <a:p>
            <a:r>
              <a:rPr lang="en-US" sz="2800" dirty="0">
                <a:solidFill>
                  <a:srgbClr val="002060"/>
                </a:solidFill>
              </a:rPr>
              <a:t>	public void add(</a:t>
            </a:r>
            <a:r>
              <a:rPr lang="en-US" sz="2800" dirty="0" err="1">
                <a:solidFill>
                  <a:srgbClr val="002060"/>
                </a:solidFill>
              </a:rPr>
              <a:t>int</a:t>
            </a:r>
            <a:r>
              <a:rPr lang="en-US" sz="2800" dirty="0">
                <a:solidFill>
                  <a:srgbClr val="002060"/>
                </a:solidFill>
              </a:rPr>
              <a:t> num1,int num2){</a:t>
            </a:r>
          </a:p>
          <a:p>
            <a:r>
              <a:rPr lang="en-US" sz="2800" dirty="0">
                <a:solidFill>
                  <a:srgbClr val="002060"/>
                </a:solidFill>
              </a:rPr>
              <a:t>		</a:t>
            </a:r>
            <a:r>
              <a:rPr lang="en-US" sz="2800" dirty="0" err="1">
                <a:solidFill>
                  <a:srgbClr val="002060"/>
                </a:solidFill>
              </a:rPr>
              <a:t>int</a:t>
            </a:r>
            <a:r>
              <a:rPr lang="en-US" sz="2800" dirty="0">
                <a:solidFill>
                  <a:srgbClr val="002060"/>
                </a:solidFill>
              </a:rPr>
              <a:t> result1=num1+num2;</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("Result of first method is "+result1);</a:t>
            </a:r>
          </a:p>
          <a:p>
            <a:r>
              <a:rPr lang="en-US" sz="2800" dirty="0">
                <a:solidFill>
                  <a:srgbClr val="002060"/>
                </a:solidFill>
              </a:rPr>
              <a:t>	}</a:t>
            </a:r>
          </a:p>
          <a:p>
            <a:r>
              <a:rPr lang="en-US" sz="2800" dirty="0">
                <a:solidFill>
                  <a:srgbClr val="002060"/>
                </a:solidFill>
              </a:rPr>
              <a:t>	public void add(</a:t>
            </a:r>
            <a:r>
              <a:rPr lang="en-US" sz="2800" dirty="0" err="1">
                <a:solidFill>
                  <a:srgbClr val="002060"/>
                </a:solidFill>
              </a:rPr>
              <a:t>int</a:t>
            </a:r>
            <a:r>
              <a:rPr lang="en-US" sz="2800" dirty="0">
                <a:solidFill>
                  <a:srgbClr val="002060"/>
                </a:solidFill>
              </a:rPr>
              <a:t> num1,int num2,int num3){</a:t>
            </a:r>
          </a:p>
          <a:p>
            <a:r>
              <a:rPr lang="en-US" sz="2800" dirty="0">
                <a:solidFill>
                  <a:srgbClr val="002060"/>
                </a:solidFill>
              </a:rPr>
              <a:t>		</a:t>
            </a:r>
            <a:r>
              <a:rPr lang="en-US" sz="2800" dirty="0" err="1">
                <a:solidFill>
                  <a:srgbClr val="002060"/>
                </a:solidFill>
              </a:rPr>
              <a:t>int</a:t>
            </a:r>
            <a:r>
              <a:rPr lang="en-US" sz="2800" dirty="0">
                <a:solidFill>
                  <a:srgbClr val="002060"/>
                </a:solidFill>
              </a:rPr>
              <a:t> result2=num1+num2+num3;</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("Result of overloaded method is "+result2);</a:t>
            </a:r>
          </a:p>
          <a:p>
            <a:r>
              <a:rPr lang="en-US" sz="2800" dirty="0">
                <a:solidFill>
                  <a:srgbClr val="002060"/>
                </a:solidFill>
              </a:rPr>
              <a:t>	}</a:t>
            </a:r>
          </a:p>
          <a:p>
            <a:r>
              <a:rPr lang="en-US" sz="2800" dirty="0" smtClean="0">
                <a:solidFill>
                  <a:srgbClr val="002060"/>
                </a:solidFill>
              </a:rPr>
              <a:t>}</a:t>
            </a:r>
            <a:endParaRPr lang="en-US" sz="2800" dirty="0">
              <a:solidFill>
                <a:srgbClr val="002060"/>
              </a:solidFill>
            </a:endParaRPr>
          </a:p>
        </p:txBody>
      </p:sp>
      <p:sp>
        <p:nvSpPr>
          <p:cNvPr id="5" name="TextBox 4">
            <a:extLst>
              <a:ext uri="{FF2B5EF4-FFF2-40B4-BE49-F238E27FC236}">
                <a16:creationId xmlns="" xmlns:a16="http://schemas.microsoft.com/office/drawing/2014/main" id="{1B98EE39-F62D-4D19-85F8-88BAFCAEF1B0}"/>
              </a:ext>
            </a:extLst>
          </p:cNvPr>
          <p:cNvSpPr txBox="1"/>
          <p:nvPr/>
        </p:nvSpPr>
        <p:spPr>
          <a:xfrm>
            <a:off x="119270" y="0"/>
            <a:ext cx="11953459" cy="1384995"/>
          </a:xfrm>
          <a:prstGeom prst="rect">
            <a:avLst/>
          </a:prstGeom>
          <a:noFill/>
        </p:spPr>
        <p:txBody>
          <a:bodyPr wrap="square">
            <a:spAutoFit/>
          </a:bodyPr>
          <a:lstStyle/>
          <a:p>
            <a:r>
              <a:rPr lang="en-IN" sz="2800" dirty="0"/>
              <a:t>Method Overloading</a:t>
            </a:r>
            <a:endParaRPr lang="en-US" sz="2800" dirty="0">
              <a:solidFill>
                <a:srgbClr val="002060"/>
              </a:solidFill>
            </a:endParaRPr>
          </a:p>
          <a:p>
            <a:pPr algn="l"/>
            <a:r>
              <a:rPr lang="en-US" sz="2800" i="0" u="none" strike="noStrike" baseline="0" dirty="0" smtClean="0">
                <a:solidFill>
                  <a:srgbClr val="002060"/>
                </a:solidFill>
              </a:rPr>
              <a:t>        </a:t>
            </a:r>
            <a:endParaRPr lang="en-US" sz="2800" i="0" u="none" strike="noStrike" baseline="0" dirty="0">
              <a:solidFill>
                <a:srgbClr val="002060"/>
              </a:solidFill>
            </a:endParaRPr>
          </a:p>
          <a:p>
            <a:r>
              <a:rPr lang="en-US" sz="2800" b="1" i="0" u="none" strike="noStrike" baseline="0" dirty="0">
                <a:solidFill>
                  <a:srgbClr val="FF0000"/>
                </a:solidFill>
              </a:rPr>
              <a:t>Example</a:t>
            </a:r>
            <a:r>
              <a:rPr lang="en-US" sz="2800" b="1" i="0" u="none" strike="noStrike" baseline="0" dirty="0" smtClean="0">
                <a:solidFill>
                  <a:srgbClr val="FF0000"/>
                </a:solidFill>
              </a:rPr>
              <a:t>:</a:t>
            </a:r>
            <a:r>
              <a:rPr lang="en-US" sz="2800" dirty="0"/>
              <a:t> changing number of arguments</a:t>
            </a:r>
            <a:endParaRPr lang="en-US" sz="2800" b="1" i="0" u="none" strike="noStrike" baseline="0" dirty="0">
              <a:solidFill>
                <a:srgbClr val="FF0000"/>
              </a:solidFill>
            </a:endParaRPr>
          </a:p>
        </p:txBody>
      </p:sp>
      <p:sp>
        <p:nvSpPr>
          <p:cNvPr id="7" name="TextBox 6">
            <a:extLst>
              <a:ext uri="{FF2B5EF4-FFF2-40B4-BE49-F238E27FC236}">
                <a16:creationId xmlns="" xmlns:a16="http://schemas.microsoft.com/office/drawing/2014/main" id="{11C8D56B-FCDC-499D-8CB8-59538B7E69AA}"/>
              </a:ext>
            </a:extLst>
          </p:cNvPr>
          <p:cNvSpPr txBox="1"/>
          <p:nvPr/>
        </p:nvSpPr>
        <p:spPr>
          <a:xfrm>
            <a:off x="6871252" y="1815882"/>
            <a:ext cx="6102626" cy="3970318"/>
          </a:xfrm>
          <a:prstGeom prst="rect">
            <a:avLst/>
          </a:prstGeom>
          <a:noFill/>
        </p:spPr>
        <p:txBody>
          <a:bodyPr wrap="square">
            <a:spAutoFit/>
          </a:bodyPr>
          <a:lstStyle/>
          <a:p>
            <a:r>
              <a:rPr lang="en-US" sz="2800" dirty="0">
                <a:solidFill>
                  <a:srgbClr val="002060"/>
                </a:solidFill>
              </a:rPr>
              <a:t>class </a:t>
            </a:r>
            <a:r>
              <a:rPr lang="en-US" sz="2800" dirty="0" err="1">
                <a:solidFill>
                  <a:srgbClr val="002060"/>
                </a:solidFill>
              </a:rPr>
              <a:t>MainMethodOverloading</a:t>
            </a:r>
            <a:r>
              <a:rPr lang="en-US" sz="2800" dirty="0">
                <a:solidFill>
                  <a:srgbClr val="002060"/>
                </a:solidFill>
              </a:rPr>
              <a:t>{</a:t>
            </a:r>
          </a:p>
          <a:p>
            <a:r>
              <a:rPr lang="en-US" sz="2800" dirty="0">
                <a:solidFill>
                  <a:srgbClr val="002060"/>
                </a:solidFill>
              </a:rPr>
              <a:t>	public static void main(String[] </a:t>
            </a:r>
            <a:r>
              <a:rPr lang="en-US" sz="2800" dirty="0" err="1">
                <a:solidFill>
                  <a:srgbClr val="002060"/>
                </a:solidFill>
              </a:rPr>
              <a:t>args</a:t>
            </a:r>
            <a:r>
              <a:rPr lang="en-US" sz="2800" dirty="0">
                <a:solidFill>
                  <a:srgbClr val="002060"/>
                </a:solidFill>
              </a:rPr>
              <a:t>){</a:t>
            </a:r>
          </a:p>
          <a:p>
            <a:r>
              <a:rPr lang="en-US" sz="2800" dirty="0">
                <a:solidFill>
                  <a:srgbClr val="002060"/>
                </a:solidFill>
              </a:rPr>
              <a:t>		</a:t>
            </a:r>
            <a:r>
              <a:rPr lang="en-US" sz="2800" dirty="0" err="1">
                <a:solidFill>
                  <a:srgbClr val="002060"/>
                </a:solidFill>
              </a:rPr>
              <a:t>MethodOverloadingExample</a:t>
            </a:r>
            <a:r>
              <a:rPr lang="en-US" sz="2800" dirty="0">
                <a:solidFill>
                  <a:srgbClr val="002060"/>
                </a:solidFill>
              </a:rPr>
              <a:t> </a:t>
            </a:r>
            <a:r>
              <a:rPr lang="en-US" sz="2800" dirty="0" err="1">
                <a:solidFill>
                  <a:srgbClr val="002060"/>
                </a:solidFill>
              </a:rPr>
              <a:t>obj</a:t>
            </a:r>
            <a:r>
              <a:rPr lang="en-US" sz="2800" dirty="0">
                <a:solidFill>
                  <a:srgbClr val="002060"/>
                </a:solidFill>
              </a:rPr>
              <a:t>=new </a:t>
            </a:r>
            <a:r>
              <a:rPr lang="en-US" sz="2800" dirty="0" err="1">
                <a:solidFill>
                  <a:srgbClr val="002060"/>
                </a:solidFill>
              </a:rPr>
              <a:t>MethodOverloadingExample</a:t>
            </a:r>
            <a:r>
              <a:rPr lang="en-US" sz="2800" dirty="0">
                <a:solidFill>
                  <a:srgbClr val="002060"/>
                </a:solidFill>
              </a:rPr>
              <a:t>();</a:t>
            </a:r>
          </a:p>
          <a:p>
            <a:r>
              <a:rPr lang="en-US" sz="2800" dirty="0">
                <a:solidFill>
                  <a:srgbClr val="002060"/>
                </a:solidFill>
              </a:rPr>
              <a:t>		</a:t>
            </a:r>
            <a:r>
              <a:rPr lang="en-US" sz="2800" dirty="0" err="1">
                <a:solidFill>
                  <a:srgbClr val="002060"/>
                </a:solidFill>
              </a:rPr>
              <a:t>obj.add</a:t>
            </a:r>
            <a:r>
              <a:rPr lang="en-US" sz="2800" dirty="0">
                <a:solidFill>
                  <a:srgbClr val="002060"/>
                </a:solidFill>
              </a:rPr>
              <a:t>(10,5);</a:t>
            </a:r>
          </a:p>
          <a:p>
            <a:r>
              <a:rPr lang="en-US" sz="2800" dirty="0">
                <a:solidFill>
                  <a:srgbClr val="002060"/>
                </a:solidFill>
              </a:rPr>
              <a:t>		</a:t>
            </a:r>
            <a:r>
              <a:rPr lang="en-US" sz="2800" dirty="0" err="1">
                <a:solidFill>
                  <a:srgbClr val="002060"/>
                </a:solidFill>
              </a:rPr>
              <a:t>obj.add</a:t>
            </a:r>
            <a:r>
              <a:rPr lang="en-US" sz="2800" dirty="0">
                <a:solidFill>
                  <a:srgbClr val="002060"/>
                </a:solidFill>
              </a:rPr>
              <a:t>(1,5,2);</a:t>
            </a:r>
          </a:p>
          <a:p>
            <a:r>
              <a:rPr lang="en-US" sz="2800" dirty="0">
                <a:solidFill>
                  <a:srgbClr val="002060"/>
                </a:solidFill>
              </a:rPr>
              <a:t>	}</a:t>
            </a:r>
          </a:p>
          <a:p>
            <a:r>
              <a:rPr lang="en-US" sz="2800" dirty="0">
                <a:solidFill>
                  <a:srgbClr val="002060"/>
                </a:solidFill>
              </a:rPr>
              <a:t>} 	</a:t>
            </a:r>
          </a:p>
          <a:p>
            <a:endParaRPr lang="en-US" sz="2800" dirty="0">
              <a:solidFill>
                <a:srgbClr val="002060"/>
              </a:solidFill>
            </a:endParaRPr>
          </a:p>
        </p:txBody>
      </p:sp>
    </p:spTree>
    <p:extLst>
      <p:ext uri="{BB962C8B-B14F-4D97-AF65-F5344CB8AC3E}">
        <p14:creationId xmlns:p14="http://schemas.microsoft.com/office/powerpoint/2010/main" val="16937189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CE6102-FDBB-4591-8889-BA9C30EBDD43}"/>
              </a:ext>
            </a:extLst>
          </p:cNvPr>
          <p:cNvSpPr txBox="1"/>
          <p:nvPr/>
        </p:nvSpPr>
        <p:spPr>
          <a:xfrm>
            <a:off x="450574" y="1688794"/>
            <a:ext cx="6732104" cy="6124754"/>
          </a:xfrm>
          <a:prstGeom prst="rect">
            <a:avLst/>
          </a:prstGeom>
          <a:noFill/>
        </p:spPr>
        <p:txBody>
          <a:bodyPr wrap="square">
            <a:spAutoFit/>
          </a:bodyPr>
          <a:lstStyle/>
          <a:p>
            <a:endParaRPr lang="en-US" sz="2800" dirty="0">
              <a:solidFill>
                <a:srgbClr val="002060"/>
              </a:solidFill>
            </a:endParaRPr>
          </a:p>
          <a:p>
            <a:r>
              <a:rPr lang="en-US" sz="2800" dirty="0">
                <a:solidFill>
                  <a:srgbClr val="002060"/>
                </a:solidFill>
              </a:rPr>
              <a:t>class </a:t>
            </a:r>
            <a:r>
              <a:rPr lang="en-US" sz="2800" dirty="0" err="1">
                <a:solidFill>
                  <a:srgbClr val="002060"/>
                </a:solidFill>
              </a:rPr>
              <a:t>MethodOverloadingExample</a:t>
            </a:r>
            <a:r>
              <a:rPr lang="en-US" sz="2800" dirty="0">
                <a:solidFill>
                  <a:srgbClr val="002060"/>
                </a:solidFill>
              </a:rPr>
              <a:t>{</a:t>
            </a:r>
          </a:p>
          <a:p>
            <a:r>
              <a:rPr lang="en-US" sz="2800" dirty="0">
                <a:solidFill>
                  <a:srgbClr val="002060"/>
                </a:solidFill>
              </a:rPr>
              <a:t>	public void </a:t>
            </a:r>
            <a:r>
              <a:rPr lang="en-US" sz="2800" dirty="0" err="1">
                <a:solidFill>
                  <a:srgbClr val="002060"/>
                </a:solidFill>
              </a:rPr>
              <a:t>overloadingMethod</a:t>
            </a:r>
            <a:r>
              <a:rPr lang="en-US" sz="2800" dirty="0">
                <a:solidFill>
                  <a:srgbClr val="002060"/>
                </a:solidFill>
              </a:rPr>
              <a:t>(</a:t>
            </a:r>
            <a:r>
              <a:rPr lang="en-US" sz="2800" dirty="0" err="1">
                <a:solidFill>
                  <a:srgbClr val="002060"/>
                </a:solidFill>
              </a:rPr>
              <a:t>int</a:t>
            </a:r>
            <a:r>
              <a:rPr lang="en-US" sz="2800" dirty="0">
                <a:solidFill>
                  <a:srgbClr val="002060"/>
                </a:solidFill>
              </a:rPr>
              <a:t> </a:t>
            </a:r>
            <a:r>
              <a:rPr lang="en-US" sz="2800" dirty="0" err="1">
                <a:solidFill>
                  <a:srgbClr val="002060"/>
                </a:solidFill>
              </a:rPr>
              <a:t>num,String</a:t>
            </a:r>
            <a:r>
              <a:rPr lang="en-US" sz="2800" dirty="0">
                <a:solidFill>
                  <a:srgbClr val="002060"/>
                </a:solidFill>
              </a:rPr>
              <a:t> string){</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("Method with integer and String inputs is called.");</a:t>
            </a:r>
          </a:p>
          <a:p>
            <a:r>
              <a:rPr lang="en-US" sz="2800" dirty="0">
                <a:solidFill>
                  <a:srgbClr val="002060"/>
                </a:solidFill>
              </a:rPr>
              <a:t>	}</a:t>
            </a:r>
          </a:p>
          <a:p>
            <a:r>
              <a:rPr lang="en-US" sz="2800" dirty="0">
                <a:solidFill>
                  <a:srgbClr val="002060"/>
                </a:solidFill>
              </a:rPr>
              <a:t>	public void </a:t>
            </a:r>
            <a:r>
              <a:rPr lang="en-US" sz="2800" dirty="0" err="1">
                <a:solidFill>
                  <a:srgbClr val="002060"/>
                </a:solidFill>
              </a:rPr>
              <a:t>overloadingMethod</a:t>
            </a:r>
            <a:r>
              <a:rPr lang="en-US" sz="2800" dirty="0">
                <a:solidFill>
                  <a:srgbClr val="002060"/>
                </a:solidFill>
              </a:rPr>
              <a:t>(</a:t>
            </a:r>
            <a:r>
              <a:rPr lang="en-US" sz="2800" dirty="0" err="1">
                <a:solidFill>
                  <a:srgbClr val="002060"/>
                </a:solidFill>
              </a:rPr>
              <a:t>int</a:t>
            </a:r>
            <a:r>
              <a:rPr lang="en-US" sz="2800" dirty="0">
                <a:solidFill>
                  <a:srgbClr val="002060"/>
                </a:solidFill>
              </a:rPr>
              <a:t> num1,float num2){</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("Method with integer and float inputs is called.");</a:t>
            </a:r>
          </a:p>
          <a:p>
            <a:r>
              <a:rPr lang="en-US" sz="2800" dirty="0">
                <a:solidFill>
                  <a:srgbClr val="002060"/>
                </a:solidFill>
              </a:rPr>
              <a:t>	}</a:t>
            </a:r>
          </a:p>
          <a:p>
            <a:r>
              <a:rPr lang="en-US" sz="2800" dirty="0">
                <a:solidFill>
                  <a:srgbClr val="002060"/>
                </a:solidFill>
              </a:rPr>
              <a:t>}</a:t>
            </a:r>
          </a:p>
          <a:p>
            <a:endParaRPr lang="en-US" sz="2800" dirty="0">
              <a:solidFill>
                <a:srgbClr val="002060"/>
              </a:solidFill>
            </a:endParaRPr>
          </a:p>
        </p:txBody>
      </p:sp>
      <p:sp>
        <p:nvSpPr>
          <p:cNvPr id="5" name="TextBox 4">
            <a:extLst>
              <a:ext uri="{FF2B5EF4-FFF2-40B4-BE49-F238E27FC236}">
                <a16:creationId xmlns="" xmlns:a16="http://schemas.microsoft.com/office/drawing/2014/main" id="{1B98EE39-F62D-4D19-85F8-88BAFCAEF1B0}"/>
              </a:ext>
            </a:extLst>
          </p:cNvPr>
          <p:cNvSpPr txBox="1"/>
          <p:nvPr/>
        </p:nvSpPr>
        <p:spPr>
          <a:xfrm>
            <a:off x="119270" y="0"/>
            <a:ext cx="11953459" cy="1384995"/>
          </a:xfrm>
          <a:prstGeom prst="rect">
            <a:avLst/>
          </a:prstGeom>
          <a:noFill/>
        </p:spPr>
        <p:txBody>
          <a:bodyPr wrap="square">
            <a:spAutoFit/>
          </a:bodyPr>
          <a:lstStyle/>
          <a:p>
            <a:r>
              <a:rPr lang="en-IN" sz="2800" dirty="0"/>
              <a:t>Method Overloading</a:t>
            </a:r>
            <a:endParaRPr lang="en-US" sz="2800" dirty="0">
              <a:solidFill>
                <a:srgbClr val="002060"/>
              </a:solidFill>
            </a:endParaRPr>
          </a:p>
          <a:p>
            <a:pPr algn="l"/>
            <a:r>
              <a:rPr lang="en-US" sz="2800" i="0" u="none" strike="noStrike" baseline="0" dirty="0" smtClean="0">
                <a:solidFill>
                  <a:srgbClr val="002060"/>
                </a:solidFill>
              </a:rPr>
              <a:t>        </a:t>
            </a:r>
            <a:endParaRPr lang="en-US" sz="2800" i="0" u="none" strike="noStrike" baseline="0" dirty="0">
              <a:solidFill>
                <a:srgbClr val="002060"/>
              </a:solidFill>
            </a:endParaRPr>
          </a:p>
          <a:p>
            <a:r>
              <a:rPr lang="en-US" sz="2800" b="1" i="0" u="none" strike="noStrike" baseline="0" dirty="0">
                <a:solidFill>
                  <a:srgbClr val="FF0000"/>
                </a:solidFill>
              </a:rPr>
              <a:t>Example</a:t>
            </a:r>
            <a:r>
              <a:rPr lang="en-US" sz="2800" b="1" i="0" u="none" strike="noStrike" baseline="0" dirty="0" smtClean="0">
                <a:solidFill>
                  <a:srgbClr val="FF0000"/>
                </a:solidFill>
              </a:rPr>
              <a:t>:</a:t>
            </a:r>
            <a:r>
              <a:rPr lang="en-US" sz="2800" dirty="0"/>
              <a:t> changing the data type</a:t>
            </a:r>
            <a:endParaRPr lang="en-US" sz="2800" b="1" i="0" u="none" strike="noStrike" baseline="0" dirty="0">
              <a:solidFill>
                <a:srgbClr val="FF0000"/>
              </a:solidFill>
            </a:endParaRPr>
          </a:p>
        </p:txBody>
      </p:sp>
      <p:sp>
        <p:nvSpPr>
          <p:cNvPr id="7" name="TextBox 6">
            <a:extLst>
              <a:ext uri="{FF2B5EF4-FFF2-40B4-BE49-F238E27FC236}">
                <a16:creationId xmlns="" xmlns:a16="http://schemas.microsoft.com/office/drawing/2014/main" id="{11C8D56B-FCDC-499D-8CB8-59538B7E69AA}"/>
              </a:ext>
            </a:extLst>
          </p:cNvPr>
          <p:cNvSpPr txBox="1"/>
          <p:nvPr/>
        </p:nvSpPr>
        <p:spPr>
          <a:xfrm>
            <a:off x="6871252" y="1815882"/>
            <a:ext cx="6102626" cy="5693866"/>
          </a:xfrm>
          <a:prstGeom prst="rect">
            <a:avLst/>
          </a:prstGeom>
          <a:noFill/>
        </p:spPr>
        <p:txBody>
          <a:bodyPr wrap="square">
            <a:spAutoFit/>
          </a:bodyPr>
          <a:lstStyle/>
          <a:p>
            <a:r>
              <a:rPr lang="en-US" sz="2800" dirty="0">
                <a:solidFill>
                  <a:srgbClr val="002060"/>
                </a:solidFill>
              </a:rPr>
              <a:t>class </a:t>
            </a:r>
            <a:r>
              <a:rPr lang="en-US" sz="2800" dirty="0" err="1">
                <a:solidFill>
                  <a:srgbClr val="002060"/>
                </a:solidFill>
              </a:rPr>
              <a:t>MethodOverloadingWithDifferentDataTypes</a:t>
            </a:r>
            <a:r>
              <a:rPr lang="en-US" sz="2800" dirty="0">
                <a:solidFill>
                  <a:srgbClr val="002060"/>
                </a:solidFill>
              </a:rPr>
              <a:t>{</a:t>
            </a:r>
          </a:p>
          <a:p>
            <a:r>
              <a:rPr lang="en-US" sz="2800" dirty="0">
                <a:solidFill>
                  <a:srgbClr val="002060"/>
                </a:solidFill>
              </a:rPr>
              <a:t>	public static void main(String[] </a:t>
            </a:r>
            <a:r>
              <a:rPr lang="en-US" sz="2800" dirty="0" err="1">
                <a:solidFill>
                  <a:srgbClr val="002060"/>
                </a:solidFill>
              </a:rPr>
              <a:t>args</a:t>
            </a:r>
            <a:r>
              <a:rPr lang="en-US" sz="2800" dirty="0">
                <a:solidFill>
                  <a:srgbClr val="002060"/>
                </a:solidFill>
              </a:rPr>
              <a:t>){</a:t>
            </a:r>
          </a:p>
          <a:p>
            <a:r>
              <a:rPr lang="en-US" sz="2800" dirty="0">
                <a:solidFill>
                  <a:srgbClr val="002060"/>
                </a:solidFill>
              </a:rPr>
              <a:t>		</a:t>
            </a:r>
            <a:r>
              <a:rPr lang="en-US" sz="2800" dirty="0" err="1">
                <a:solidFill>
                  <a:srgbClr val="002060"/>
                </a:solidFill>
              </a:rPr>
              <a:t>MethodOverloadingExample</a:t>
            </a:r>
            <a:r>
              <a:rPr lang="en-US" sz="2800" dirty="0">
                <a:solidFill>
                  <a:srgbClr val="002060"/>
                </a:solidFill>
              </a:rPr>
              <a:t> </a:t>
            </a:r>
            <a:r>
              <a:rPr lang="en-US" sz="2800" dirty="0" err="1">
                <a:solidFill>
                  <a:srgbClr val="002060"/>
                </a:solidFill>
              </a:rPr>
              <a:t>obj</a:t>
            </a:r>
            <a:r>
              <a:rPr lang="en-US" sz="2800" dirty="0">
                <a:solidFill>
                  <a:srgbClr val="002060"/>
                </a:solidFill>
              </a:rPr>
              <a:t>=new </a:t>
            </a:r>
            <a:r>
              <a:rPr lang="en-US" sz="2800" dirty="0" err="1">
                <a:solidFill>
                  <a:srgbClr val="002060"/>
                </a:solidFill>
              </a:rPr>
              <a:t>MethodOverloadingExample</a:t>
            </a:r>
            <a:r>
              <a:rPr lang="en-US" sz="2800" dirty="0">
                <a:solidFill>
                  <a:srgbClr val="002060"/>
                </a:solidFill>
              </a:rPr>
              <a:t>();</a:t>
            </a:r>
          </a:p>
          <a:p>
            <a:r>
              <a:rPr lang="en-US" sz="2800" dirty="0">
                <a:solidFill>
                  <a:srgbClr val="002060"/>
                </a:solidFill>
              </a:rPr>
              <a:t>		</a:t>
            </a:r>
            <a:r>
              <a:rPr lang="en-US" sz="2800" dirty="0" err="1">
                <a:solidFill>
                  <a:srgbClr val="002060"/>
                </a:solidFill>
              </a:rPr>
              <a:t>obj.overloadingMethod</a:t>
            </a:r>
            <a:r>
              <a:rPr lang="en-US" sz="2800" dirty="0">
                <a:solidFill>
                  <a:srgbClr val="002060"/>
                </a:solidFill>
              </a:rPr>
              <a:t>(10,"Overloading");</a:t>
            </a:r>
          </a:p>
          <a:p>
            <a:r>
              <a:rPr lang="en-US" sz="2800" dirty="0">
                <a:solidFill>
                  <a:srgbClr val="002060"/>
                </a:solidFill>
              </a:rPr>
              <a:t>		</a:t>
            </a:r>
            <a:r>
              <a:rPr lang="en-US" sz="2800" dirty="0" err="1">
                <a:solidFill>
                  <a:srgbClr val="002060"/>
                </a:solidFill>
              </a:rPr>
              <a:t>obj.overloadingMethod</a:t>
            </a:r>
            <a:r>
              <a:rPr lang="en-US" sz="2800" dirty="0">
                <a:solidFill>
                  <a:srgbClr val="002060"/>
                </a:solidFill>
              </a:rPr>
              <a:t>(1,5.3f);</a:t>
            </a:r>
          </a:p>
          <a:p>
            <a:r>
              <a:rPr lang="en-US" sz="2800" dirty="0">
                <a:solidFill>
                  <a:srgbClr val="002060"/>
                </a:solidFill>
              </a:rPr>
              <a:t>	}</a:t>
            </a:r>
          </a:p>
          <a:p>
            <a:r>
              <a:rPr lang="en-US" sz="2800" dirty="0">
                <a:solidFill>
                  <a:srgbClr val="002060"/>
                </a:solidFill>
              </a:rPr>
              <a:t>}</a:t>
            </a:r>
          </a:p>
          <a:p>
            <a:endParaRPr lang="en-US" sz="2800" dirty="0">
              <a:solidFill>
                <a:srgbClr val="002060"/>
              </a:solidFill>
            </a:endParaRPr>
          </a:p>
        </p:txBody>
      </p:sp>
    </p:spTree>
    <p:extLst>
      <p:ext uri="{BB962C8B-B14F-4D97-AF65-F5344CB8AC3E}">
        <p14:creationId xmlns:p14="http://schemas.microsoft.com/office/powerpoint/2010/main" val="36756955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CAAF9FF-28D9-465A-8A55-DAE38CDB8372}"/>
              </a:ext>
            </a:extLst>
          </p:cNvPr>
          <p:cNvSpPr txBox="1"/>
          <p:nvPr/>
        </p:nvSpPr>
        <p:spPr>
          <a:xfrm>
            <a:off x="0" y="0"/>
            <a:ext cx="12192000" cy="5509200"/>
          </a:xfrm>
          <a:prstGeom prst="rect">
            <a:avLst/>
          </a:prstGeom>
          <a:noFill/>
        </p:spPr>
        <p:txBody>
          <a:bodyPr wrap="square">
            <a:spAutoFit/>
          </a:bodyPr>
          <a:lstStyle/>
          <a:p>
            <a:pPr algn="l"/>
            <a:r>
              <a:rPr lang="en-US" sz="3200" b="1" i="0" u="none" strike="noStrike" baseline="0" dirty="0">
                <a:solidFill>
                  <a:srgbClr val="FF0000"/>
                </a:solidFill>
              </a:rPr>
              <a:t>Method Overriding</a:t>
            </a:r>
          </a:p>
          <a:p>
            <a:pPr algn="l"/>
            <a:r>
              <a:rPr lang="en-US" sz="3200" b="0" i="0" u="none" strike="noStrike" baseline="0" dirty="0">
                <a:solidFill>
                  <a:srgbClr val="002060"/>
                </a:solidFill>
              </a:rPr>
              <a:t>           If subclass (child class) has the same method as declared in the parent class, it is known as method overriding in java</a:t>
            </a:r>
            <a:r>
              <a:rPr lang="en-US" sz="3200" b="0" i="0" u="none" strike="noStrike" baseline="0" dirty="0" smtClean="0">
                <a:solidFill>
                  <a:srgbClr val="002060"/>
                </a:solidFill>
              </a:rPr>
              <a:t>.</a:t>
            </a:r>
          </a:p>
          <a:p>
            <a:r>
              <a:rPr lang="en-US" sz="3200" dirty="0" smtClean="0"/>
              <a:t>It allows </a:t>
            </a:r>
            <a:r>
              <a:rPr lang="en-US" sz="3200" dirty="0"/>
              <a:t>a subclass or child class to provide a specific implementation of a method that is already provided by one of its </a:t>
            </a:r>
            <a:r>
              <a:rPr lang="en-US" sz="3200" dirty="0" err="1"/>
              <a:t>superclasses</a:t>
            </a:r>
            <a:r>
              <a:rPr lang="en-US" sz="3200" dirty="0"/>
              <a:t> or parent classes</a:t>
            </a:r>
            <a:endParaRPr lang="en-US" sz="3200" b="0" i="0" u="none" strike="noStrike" baseline="0" dirty="0">
              <a:solidFill>
                <a:srgbClr val="002060"/>
              </a:solidFill>
            </a:endParaRPr>
          </a:p>
          <a:p>
            <a:pPr algn="l"/>
            <a:endParaRPr lang="en-US" sz="3200" b="1" i="0" u="none" strike="noStrike" baseline="0" dirty="0">
              <a:solidFill>
                <a:srgbClr val="FF0000"/>
              </a:solidFill>
            </a:endParaRPr>
          </a:p>
          <a:p>
            <a:pPr algn="l"/>
            <a:r>
              <a:rPr lang="en-US" sz="3200" b="1" i="0" u="none" strike="noStrike" baseline="0" dirty="0">
                <a:solidFill>
                  <a:srgbClr val="FF0000"/>
                </a:solidFill>
              </a:rPr>
              <a:t>Usage of Java Method Overriding</a:t>
            </a:r>
          </a:p>
          <a:p>
            <a:pPr marL="457200" indent="-457200" algn="l">
              <a:buFont typeface="Arial" panose="020B0604020202020204" pitchFamily="34" charset="0"/>
              <a:buChar char="•"/>
            </a:pPr>
            <a:r>
              <a:rPr lang="en-US" sz="3200" b="0" i="0" u="none" strike="noStrike" baseline="0" dirty="0">
                <a:solidFill>
                  <a:srgbClr val="002060"/>
                </a:solidFill>
              </a:rPr>
              <a:t>           Method overriding is used to provide specific implementation of a method that is already provided by its super class.</a:t>
            </a:r>
          </a:p>
          <a:p>
            <a:pPr marL="457200" indent="-457200" algn="l">
              <a:buFont typeface="Arial" panose="020B0604020202020204" pitchFamily="34" charset="0"/>
              <a:buChar char="•"/>
            </a:pPr>
            <a:r>
              <a:rPr lang="en-US" sz="3200" b="0" i="0" u="none" strike="noStrike" baseline="0" dirty="0">
                <a:solidFill>
                  <a:srgbClr val="002060"/>
                </a:solidFill>
              </a:rPr>
              <a:t>           Method overriding is used for runtime polymorphism</a:t>
            </a:r>
            <a:endParaRPr lang="en-US" sz="3200" dirty="0">
              <a:solidFill>
                <a:srgbClr val="002060"/>
              </a:solidFill>
            </a:endParaRPr>
          </a:p>
        </p:txBody>
      </p:sp>
    </p:spTree>
    <p:extLst>
      <p:ext uri="{BB962C8B-B14F-4D97-AF65-F5344CB8AC3E}">
        <p14:creationId xmlns:p14="http://schemas.microsoft.com/office/powerpoint/2010/main" val="16392854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CE6102-FDBB-4591-8889-BA9C30EBDD43}"/>
              </a:ext>
            </a:extLst>
          </p:cNvPr>
          <p:cNvSpPr txBox="1"/>
          <p:nvPr/>
        </p:nvSpPr>
        <p:spPr>
          <a:xfrm>
            <a:off x="450574" y="1688794"/>
            <a:ext cx="6732104" cy="6555641"/>
          </a:xfrm>
          <a:prstGeom prst="rect">
            <a:avLst/>
          </a:prstGeom>
          <a:noFill/>
        </p:spPr>
        <p:txBody>
          <a:bodyPr wrap="square">
            <a:spAutoFit/>
          </a:bodyPr>
          <a:lstStyle/>
          <a:p>
            <a:r>
              <a:rPr lang="en-US" sz="2800" dirty="0">
                <a:solidFill>
                  <a:srgbClr val="002060"/>
                </a:solidFill>
              </a:rPr>
              <a:t>class </a:t>
            </a:r>
            <a:r>
              <a:rPr lang="en-US" sz="2800" dirty="0" err="1">
                <a:solidFill>
                  <a:srgbClr val="002060"/>
                </a:solidFill>
              </a:rPr>
              <a:t>MethodOverridingExample</a:t>
            </a:r>
            <a:r>
              <a:rPr lang="en-US" sz="2800" dirty="0">
                <a:solidFill>
                  <a:srgbClr val="002060"/>
                </a:solidFill>
              </a:rPr>
              <a:t>{</a:t>
            </a:r>
          </a:p>
          <a:p>
            <a:r>
              <a:rPr lang="en-US" sz="2800" dirty="0">
                <a:solidFill>
                  <a:srgbClr val="002060"/>
                </a:solidFill>
              </a:rPr>
              <a:t>	public void add(</a:t>
            </a:r>
            <a:r>
              <a:rPr lang="en-US" sz="2800" dirty="0" err="1">
                <a:solidFill>
                  <a:srgbClr val="002060"/>
                </a:solidFill>
              </a:rPr>
              <a:t>int</a:t>
            </a:r>
            <a:r>
              <a:rPr lang="en-US" sz="2800" dirty="0">
                <a:solidFill>
                  <a:srgbClr val="002060"/>
                </a:solidFill>
              </a:rPr>
              <a:t> num1,int num2){</a:t>
            </a:r>
          </a:p>
          <a:p>
            <a:r>
              <a:rPr lang="en-US" sz="2800" dirty="0">
                <a:solidFill>
                  <a:srgbClr val="002060"/>
                </a:solidFill>
              </a:rPr>
              <a:t>		</a:t>
            </a:r>
            <a:r>
              <a:rPr lang="en-US" sz="2800" dirty="0" err="1">
                <a:solidFill>
                  <a:srgbClr val="002060"/>
                </a:solidFill>
              </a:rPr>
              <a:t>int</a:t>
            </a:r>
            <a:r>
              <a:rPr lang="en-US" sz="2800" dirty="0">
                <a:solidFill>
                  <a:srgbClr val="002060"/>
                </a:solidFill>
              </a:rPr>
              <a:t> result1=num1+num2;</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("Result of parent class method is "+result1);</a:t>
            </a:r>
          </a:p>
          <a:p>
            <a:r>
              <a:rPr lang="en-US" sz="2800" dirty="0">
                <a:solidFill>
                  <a:srgbClr val="002060"/>
                </a:solidFill>
              </a:rPr>
              <a:t>	}</a:t>
            </a:r>
          </a:p>
          <a:p>
            <a:r>
              <a:rPr lang="en-US" sz="2800" dirty="0">
                <a:solidFill>
                  <a:srgbClr val="002060"/>
                </a:solidFill>
              </a:rPr>
              <a:t>}</a:t>
            </a:r>
          </a:p>
          <a:p>
            <a:r>
              <a:rPr lang="en-US" sz="2800" dirty="0" smtClean="0">
                <a:solidFill>
                  <a:srgbClr val="002060"/>
                </a:solidFill>
              </a:rPr>
              <a:t>class </a:t>
            </a:r>
            <a:r>
              <a:rPr lang="en-US" sz="2800" dirty="0" err="1">
                <a:solidFill>
                  <a:srgbClr val="002060"/>
                </a:solidFill>
              </a:rPr>
              <a:t>OverriddenMethod</a:t>
            </a:r>
            <a:r>
              <a:rPr lang="en-US" sz="2800" dirty="0">
                <a:solidFill>
                  <a:srgbClr val="002060"/>
                </a:solidFill>
              </a:rPr>
              <a:t>{</a:t>
            </a:r>
          </a:p>
          <a:p>
            <a:r>
              <a:rPr lang="en-US" sz="2800" dirty="0">
                <a:solidFill>
                  <a:srgbClr val="002060"/>
                </a:solidFill>
              </a:rPr>
              <a:t>		public void add(</a:t>
            </a:r>
            <a:r>
              <a:rPr lang="en-US" sz="2800" dirty="0" err="1">
                <a:solidFill>
                  <a:srgbClr val="002060"/>
                </a:solidFill>
              </a:rPr>
              <a:t>int</a:t>
            </a:r>
            <a:r>
              <a:rPr lang="en-US" sz="2800" dirty="0">
                <a:solidFill>
                  <a:srgbClr val="002060"/>
                </a:solidFill>
              </a:rPr>
              <a:t> num1,int	num2){</a:t>
            </a:r>
          </a:p>
          <a:p>
            <a:r>
              <a:rPr lang="en-US" sz="2800" dirty="0">
                <a:solidFill>
                  <a:srgbClr val="002060"/>
                </a:solidFill>
              </a:rPr>
              <a:t>			</a:t>
            </a:r>
            <a:r>
              <a:rPr lang="en-US" sz="2800" dirty="0" err="1">
                <a:solidFill>
                  <a:srgbClr val="002060"/>
                </a:solidFill>
              </a:rPr>
              <a:t>int</a:t>
            </a:r>
            <a:r>
              <a:rPr lang="en-US" sz="2800" dirty="0">
                <a:solidFill>
                  <a:srgbClr val="002060"/>
                </a:solidFill>
              </a:rPr>
              <a:t> result2=num1-num2;</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("Result of overridden method is "+result2);</a:t>
            </a:r>
          </a:p>
          <a:p>
            <a:r>
              <a:rPr lang="en-US" sz="2800" dirty="0">
                <a:solidFill>
                  <a:srgbClr val="002060"/>
                </a:solidFill>
              </a:rPr>
              <a:t>	}</a:t>
            </a:r>
          </a:p>
          <a:p>
            <a:r>
              <a:rPr lang="en-US" sz="2800" dirty="0">
                <a:solidFill>
                  <a:srgbClr val="002060"/>
                </a:solidFill>
              </a:rPr>
              <a:t>}</a:t>
            </a:r>
          </a:p>
          <a:p>
            <a:endParaRPr lang="en-US" sz="2800" dirty="0">
              <a:solidFill>
                <a:srgbClr val="002060"/>
              </a:solidFill>
            </a:endParaRPr>
          </a:p>
        </p:txBody>
      </p:sp>
      <p:sp>
        <p:nvSpPr>
          <p:cNvPr id="5" name="TextBox 4">
            <a:extLst>
              <a:ext uri="{FF2B5EF4-FFF2-40B4-BE49-F238E27FC236}">
                <a16:creationId xmlns="" xmlns:a16="http://schemas.microsoft.com/office/drawing/2014/main" id="{1B98EE39-F62D-4D19-85F8-88BAFCAEF1B0}"/>
              </a:ext>
            </a:extLst>
          </p:cNvPr>
          <p:cNvSpPr txBox="1"/>
          <p:nvPr/>
        </p:nvSpPr>
        <p:spPr>
          <a:xfrm>
            <a:off x="119270" y="0"/>
            <a:ext cx="11953459" cy="1384995"/>
          </a:xfrm>
          <a:prstGeom prst="rect">
            <a:avLst/>
          </a:prstGeom>
          <a:noFill/>
        </p:spPr>
        <p:txBody>
          <a:bodyPr wrap="square">
            <a:spAutoFit/>
          </a:bodyPr>
          <a:lstStyle/>
          <a:p>
            <a:r>
              <a:rPr lang="en-US" sz="2800" b="1" dirty="0" smtClean="0">
                <a:solidFill>
                  <a:srgbClr val="FF0000"/>
                </a:solidFill>
              </a:rPr>
              <a:t>Method </a:t>
            </a:r>
            <a:r>
              <a:rPr lang="en-US" sz="2800" b="1" dirty="0">
                <a:solidFill>
                  <a:srgbClr val="FF0000"/>
                </a:solidFill>
              </a:rPr>
              <a:t>Overriding</a:t>
            </a:r>
          </a:p>
          <a:p>
            <a:r>
              <a:rPr lang="en-US" sz="2800" i="0" u="none" strike="noStrike" baseline="0" dirty="0" smtClean="0">
                <a:solidFill>
                  <a:srgbClr val="002060"/>
                </a:solidFill>
              </a:rPr>
              <a:t>     									</a:t>
            </a:r>
            <a:r>
              <a:rPr lang="en-US" sz="2800" b="1" dirty="0" smtClean="0">
                <a:solidFill>
                  <a:srgbClr val="FF0000"/>
                </a:solidFill>
              </a:rPr>
              <a:t>Method </a:t>
            </a:r>
            <a:r>
              <a:rPr lang="en-US" sz="2800" b="1" dirty="0">
                <a:solidFill>
                  <a:srgbClr val="FF0000"/>
                </a:solidFill>
              </a:rPr>
              <a:t>Overriding</a:t>
            </a:r>
          </a:p>
          <a:p>
            <a:pPr algn="l"/>
            <a:r>
              <a:rPr lang="en-US" sz="2800" b="1" i="0" u="none" strike="noStrike" baseline="0" dirty="0" smtClean="0">
                <a:solidFill>
                  <a:srgbClr val="FF0000"/>
                </a:solidFill>
              </a:rPr>
              <a:t>Example</a:t>
            </a:r>
            <a:r>
              <a:rPr lang="en-US" sz="2800" b="1" i="0" u="none" strike="noStrike" baseline="0" dirty="0">
                <a:solidFill>
                  <a:srgbClr val="FF0000"/>
                </a:solidFill>
              </a:rPr>
              <a:t>:</a:t>
            </a:r>
          </a:p>
        </p:txBody>
      </p:sp>
      <p:sp>
        <p:nvSpPr>
          <p:cNvPr id="7" name="TextBox 6">
            <a:extLst>
              <a:ext uri="{FF2B5EF4-FFF2-40B4-BE49-F238E27FC236}">
                <a16:creationId xmlns="" xmlns:a16="http://schemas.microsoft.com/office/drawing/2014/main" id="{11C8D56B-FCDC-499D-8CB8-59538B7E69AA}"/>
              </a:ext>
            </a:extLst>
          </p:cNvPr>
          <p:cNvSpPr txBox="1"/>
          <p:nvPr/>
        </p:nvSpPr>
        <p:spPr>
          <a:xfrm>
            <a:off x="7182678" y="1815882"/>
            <a:ext cx="5791200" cy="4832092"/>
          </a:xfrm>
          <a:prstGeom prst="rect">
            <a:avLst/>
          </a:prstGeom>
          <a:noFill/>
        </p:spPr>
        <p:txBody>
          <a:bodyPr wrap="square">
            <a:spAutoFit/>
          </a:bodyPr>
          <a:lstStyle/>
          <a:p>
            <a:r>
              <a:rPr lang="en-US" sz="2800" dirty="0">
                <a:solidFill>
                  <a:srgbClr val="002060"/>
                </a:solidFill>
              </a:rPr>
              <a:t>class </a:t>
            </a:r>
            <a:r>
              <a:rPr lang="en-US" sz="2800" dirty="0" err="1">
                <a:solidFill>
                  <a:srgbClr val="002060"/>
                </a:solidFill>
              </a:rPr>
              <a:t>MainMethodOverriding</a:t>
            </a:r>
            <a:r>
              <a:rPr lang="en-US" sz="2800" dirty="0">
                <a:solidFill>
                  <a:srgbClr val="002060"/>
                </a:solidFill>
              </a:rPr>
              <a:t>{</a:t>
            </a:r>
          </a:p>
          <a:p>
            <a:r>
              <a:rPr lang="en-US" sz="2800" dirty="0">
                <a:solidFill>
                  <a:srgbClr val="002060"/>
                </a:solidFill>
              </a:rPr>
              <a:t>	public static void main(String[] </a:t>
            </a:r>
            <a:r>
              <a:rPr lang="en-US" sz="2800" dirty="0" err="1">
                <a:solidFill>
                  <a:srgbClr val="002060"/>
                </a:solidFill>
              </a:rPr>
              <a:t>args</a:t>
            </a:r>
            <a:r>
              <a:rPr lang="en-US" sz="2800" dirty="0">
                <a:solidFill>
                  <a:srgbClr val="002060"/>
                </a:solidFill>
              </a:rPr>
              <a:t>){</a:t>
            </a:r>
          </a:p>
          <a:p>
            <a:r>
              <a:rPr lang="en-US" sz="2800" dirty="0">
                <a:solidFill>
                  <a:srgbClr val="002060"/>
                </a:solidFill>
              </a:rPr>
              <a:t>	</a:t>
            </a:r>
            <a:r>
              <a:rPr lang="en-US" sz="2800" dirty="0" err="1">
                <a:solidFill>
                  <a:srgbClr val="002060"/>
                </a:solidFill>
              </a:rPr>
              <a:t>MethodOverridingExample</a:t>
            </a:r>
            <a:r>
              <a:rPr lang="en-US" sz="2800" dirty="0">
                <a:solidFill>
                  <a:srgbClr val="002060"/>
                </a:solidFill>
              </a:rPr>
              <a:t> obj1= new </a:t>
            </a:r>
            <a:r>
              <a:rPr lang="en-US" sz="2800" dirty="0" err="1">
                <a:solidFill>
                  <a:srgbClr val="002060"/>
                </a:solidFill>
              </a:rPr>
              <a:t>MethodOverridingExample</a:t>
            </a:r>
            <a:r>
              <a:rPr lang="en-US" sz="2800" dirty="0">
                <a:solidFill>
                  <a:srgbClr val="002060"/>
                </a:solidFill>
              </a:rPr>
              <a:t>();</a:t>
            </a:r>
          </a:p>
          <a:p>
            <a:r>
              <a:rPr lang="en-US" sz="2800" dirty="0">
                <a:solidFill>
                  <a:srgbClr val="002060"/>
                </a:solidFill>
              </a:rPr>
              <a:t>	obj1.add(7,5);</a:t>
            </a:r>
          </a:p>
          <a:p>
            <a:r>
              <a:rPr lang="en-US" sz="2800" dirty="0">
                <a:solidFill>
                  <a:srgbClr val="002060"/>
                </a:solidFill>
              </a:rPr>
              <a:t>	</a:t>
            </a:r>
            <a:r>
              <a:rPr lang="en-US" sz="2800" dirty="0" err="1">
                <a:solidFill>
                  <a:srgbClr val="002060"/>
                </a:solidFill>
              </a:rPr>
              <a:t>OverriddenMethod</a:t>
            </a:r>
            <a:r>
              <a:rPr lang="en-US" sz="2800" dirty="0">
                <a:solidFill>
                  <a:srgbClr val="002060"/>
                </a:solidFill>
              </a:rPr>
              <a:t> obj2=new </a:t>
            </a:r>
            <a:r>
              <a:rPr lang="en-US" sz="2800" dirty="0" err="1">
                <a:solidFill>
                  <a:srgbClr val="002060"/>
                </a:solidFill>
              </a:rPr>
              <a:t>OverriddenMethod</a:t>
            </a:r>
            <a:r>
              <a:rPr lang="en-US" sz="2800" dirty="0">
                <a:solidFill>
                  <a:srgbClr val="002060"/>
                </a:solidFill>
              </a:rPr>
              <a:t>();</a:t>
            </a:r>
          </a:p>
          <a:p>
            <a:r>
              <a:rPr lang="en-US" sz="2800" dirty="0">
                <a:solidFill>
                  <a:srgbClr val="002060"/>
                </a:solidFill>
              </a:rPr>
              <a:t>	obj2.add(7,5);</a:t>
            </a:r>
          </a:p>
          <a:p>
            <a:r>
              <a:rPr lang="en-US" sz="2800" dirty="0">
                <a:solidFill>
                  <a:srgbClr val="002060"/>
                </a:solidFill>
              </a:rPr>
              <a:t>	}</a:t>
            </a:r>
          </a:p>
          <a:p>
            <a:r>
              <a:rPr lang="en-US" sz="2800" dirty="0">
                <a:solidFill>
                  <a:srgbClr val="002060"/>
                </a:solidFill>
              </a:rPr>
              <a:t>}</a:t>
            </a:r>
          </a:p>
        </p:txBody>
      </p:sp>
      <p:sp>
        <p:nvSpPr>
          <p:cNvPr id="2" name="Rectangle 1"/>
          <p:cNvSpPr>
            <a:spLocks noChangeArrowheads="1"/>
          </p:cNvSpPr>
          <p:nvPr/>
        </p:nvSpPr>
        <p:spPr bwMode="auto">
          <a:xfrm>
            <a:off x="0" y="0"/>
            <a:ext cx="12192000" cy="45720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154587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smtClean="0">
                <a:ln>
                  <a:noFill/>
                </a:ln>
                <a:solidFill>
                  <a:srgbClr val="445588"/>
                </a:solidFill>
                <a:effectLst/>
                <a:latin typeface="Source Code Pro"/>
              </a:rPr>
              <a:t>MainMethodOverriding</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30959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E88FE29-726A-4B11-AAD0-64128173FAFA}"/>
              </a:ext>
            </a:extLst>
          </p:cNvPr>
          <p:cNvSpPr txBox="1"/>
          <p:nvPr/>
        </p:nvSpPr>
        <p:spPr>
          <a:xfrm>
            <a:off x="0" y="0"/>
            <a:ext cx="12284765" cy="4031873"/>
          </a:xfrm>
          <a:prstGeom prst="rect">
            <a:avLst/>
          </a:prstGeom>
          <a:noFill/>
        </p:spPr>
        <p:txBody>
          <a:bodyPr wrap="square">
            <a:spAutoFit/>
          </a:bodyPr>
          <a:lstStyle/>
          <a:p>
            <a:pPr algn="l"/>
            <a:r>
              <a:rPr lang="en-US" sz="3200" b="1" i="0" u="none" strike="noStrike" baseline="0" dirty="0" smtClean="0">
                <a:solidFill>
                  <a:srgbClr val="FF0000"/>
                </a:solidFill>
              </a:rPr>
              <a:t>Super </a:t>
            </a:r>
            <a:r>
              <a:rPr lang="en-US" sz="3200" b="1" i="0" u="none" strike="noStrike" baseline="0" dirty="0">
                <a:solidFill>
                  <a:srgbClr val="FF0000"/>
                </a:solidFill>
              </a:rPr>
              <a:t>Keyword:</a:t>
            </a:r>
          </a:p>
          <a:p>
            <a:pPr algn="l"/>
            <a:r>
              <a:rPr lang="en-US" sz="3200" i="0" u="none" strike="noStrike" baseline="0" dirty="0"/>
              <a:t>  </a:t>
            </a:r>
            <a:endParaRPr lang="en-US" sz="3200" i="0" u="none" strike="noStrike" baseline="0" dirty="0" smtClean="0"/>
          </a:p>
          <a:p>
            <a:pPr algn="l"/>
            <a:endParaRPr lang="en-US" sz="3200" dirty="0"/>
          </a:p>
          <a:p>
            <a:pPr algn="l"/>
            <a:r>
              <a:rPr lang="en-US" sz="3200" i="0" u="none" strike="noStrike" baseline="0" dirty="0" smtClean="0"/>
              <a:t> </a:t>
            </a:r>
            <a:r>
              <a:rPr lang="en-US" sz="3200" i="0" u="none" strike="noStrike" baseline="0" dirty="0" smtClean="0">
                <a:solidFill>
                  <a:srgbClr val="002060"/>
                </a:solidFill>
              </a:rPr>
              <a:t>The </a:t>
            </a:r>
            <a:r>
              <a:rPr lang="en-US" sz="3200" i="0" u="none" strike="noStrike" baseline="0" dirty="0">
                <a:solidFill>
                  <a:srgbClr val="002060"/>
                </a:solidFill>
              </a:rPr>
              <a:t>super keyword in java is a reference variable which is used to refer immediate parent class object</a:t>
            </a:r>
            <a:r>
              <a:rPr lang="en-US" sz="3200" i="0" u="none" strike="noStrike" baseline="0" dirty="0" smtClean="0">
                <a:solidFill>
                  <a:srgbClr val="002060"/>
                </a:solidFill>
              </a:rPr>
              <a:t>.</a:t>
            </a:r>
          </a:p>
          <a:p>
            <a:r>
              <a:rPr lang="en-US" sz="3200" dirty="0"/>
              <a:t> It allows users to access members of a superclass in a subclass.</a:t>
            </a:r>
          </a:p>
          <a:p>
            <a:r>
              <a:rPr lang="en-US" sz="3200" dirty="0"/>
              <a:t/>
            </a:r>
            <a:br>
              <a:rPr lang="en-US" sz="3200" dirty="0"/>
            </a:br>
            <a:endParaRPr lang="en-US" sz="3200" dirty="0">
              <a:solidFill>
                <a:srgbClr val="002060"/>
              </a:solidFill>
            </a:endParaRPr>
          </a:p>
        </p:txBody>
      </p:sp>
      <p:sp>
        <p:nvSpPr>
          <p:cNvPr id="5" name="TextBox 4">
            <a:extLst>
              <a:ext uri="{FF2B5EF4-FFF2-40B4-BE49-F238E27FC236}">
                <a16:creationId xmlns="" xmlns:a16="http://schemas.microsoft.com/office/drawing/2014/main" id="{C627C905-F442-495C-840A-F420EAB031B7}"/>
              </a:ext>
            </a:extLst>
          </p:cNvPr>
          <p:cNvSpPr txBox="1"/>
          <p:nvPr/>
        </p:nvSpPr>
        <p:spPr>
          <a:xfrm>
            <a:off x="145774" y="1961395"/>
            <a:ext cx="12046225" cy="4832092"/>
          </a:xfrm>
          <a:prstGeom prst="rect">
            <a:avLst/>
          </a:prstGeom>
          <a:noFill/>
        </p:spPr>
        <p:txBody>
          <a:bodyPr wrap="square">
            <a:spAutoFit/>
          </a:bodyPr>
          <a:lstStyle/>
          <a:p>
            <a:pPr algn="l"/>
            <a:endParaRPr lang="en-US" sz="2800" b="1" i="0" u="none" strike="noStrike" baseline="0" dirty="0" smtClean="0">
              <a:solidFill>
                <a:srgbClr val="FF0000"/>
              </a:solidFill>
            </a:endParaRPr>
          </a:p>
          <a:p>
            <a:pPr algn="l"/>
            <a:endParaRPr lang="en-US" sz="2800" b="1" dirty="0">
              <a:solidFill>
                <a:srgbClr val="FF0000"/>
              </a:solidFill>
            </a:endParaRPr>
          </a:p>
          <a:p>
            <a:pPr algn="l"/>
            <a:endParaRPr lang="en-US" sz="2800" b="1" i="0" u="none" strike="noStrike" baseline="0" dirty="0" smtClean="0">
              <a:solidFill>
                <a:srgbClr val="FF0000"/>
              </a:solidFill>
            </a:endParaRPr>
          </a:p>
          <a:p>
            <a:pPr algn="l"/>
            <a:r>
              <a:rPr lang="en-US" sz="2800" b="1" i="0" u="none" strike="noStrike" baseline="0" dirty="0" smtClean="0">
                <a:solidFill>
                  <a:srgbClr val="FF0000"/>
                </a:solidFill>
              </a:rPr>
              <a:t>Syntax</a:t>
            </a:r>
            <a:r>
              <a:rPr lang="en-US" sz="2800" b="1" i="0" u="none" strike="noStrike" baseline="0" dirty="0">
                <a:solidFill>
                  <a:srgbClr val="FF0000"/>
                </a:solidFill>
              </a:rPr>
              <a:t>:</a:t>
            </a:r>
          </a:p>
          <a:p>
            <a:pPr algn="l"/>
            <a:r>
              <a:rPr lang="en-US" sz="2800" b="0" i="0" u="none" strike="noStrike" baseline="0" dirty="0">
                <a:solidFill>
                  <a:srgbClr val="002060"/>
                </a:solidFill>
              </a:rPr>
              <a:t>super. </a:t>
            </a:r>
            <a:r>
              <a:rPr lang="en-US" sz="2800" b="0" i="0" u="none" strike="noStrike" baseline="0" dirty="0" err="1">
                <a:solidFill>
                  <a:srgbClr val="002060"/>
                </a:solidFill>
              </a:rPr>
              <a:t>variablename</a:t>
            </a:r>
            <a:r>
              <a:rPr lang="en-US" sz="2800" b="0" i="0" u="none" strike="noStrike" baseline="0" dirty="0">
                <a:solidFill>
                  <a:srgbClr val="002060"/>
                </a:solidFill>
              </a:rPr>
              <a:t>;</a:t>
            </a:r>
          </a:p>
          <a:p>
            <a:pPr algn="l"/>
            <a:r>
              <a:rPr lang="en-US" sz="2800" b="0" i="0" u="none" strike="noStrike" baseline="0" dirty="0">
                <a:solidFill>
                  <a:srgbClr val="002060"/>
                </a:solidFill>
              </a:rPr>
              <a:t>super . &lt;method-name&gt;();</a:t>
            </a:r>
          </a:p>
          <a:p>
            <a:pPr algn="l"/>
            <a:endParaRPr lang="en-US" sz="2800" b="1" i="0" u="none" strike="noStrike" baseline="0" dirty="0">
              <a:solidFill>
                <a:srgbClr val="FF0000"/>
              </a:solidFill>
            </a:endParaRPr>
          </a:p>
          <a:p>
            <a:pPr algn="l"/>
            <a:r>
              <a:rPr lang="en-US" sz="2800" b="1" i="0" u="none" strike="noStrike" baseline="0" dirty="0">
                <a:solidFill>
                  <a:srgbClr val="FF0000"/>
                </a:solidFill>
              </a:rPr>
              <a:t>Usage of java super Keyword</a:t>
            </a:r>
          </a:p>
          <a:p>
            <a:pPr marL="457200" indent="-457200" algn="l">
              <a:buFont typeface="Arial" panose="020B0604020202020204" pitchFamily="34" charset="0"/>
              <a:buChar char="•"/>
            </a:pPr>
            <a:r>
              <a:rPr lang="en-US" sz="2800" b="0" i="0" u="none" strike="noStrike" baseline="0" dirty="0">
                <a:solidFill>
                  <a:srgbClr val="002060"/>
                </a:solidFill>
              </a:rPr>
              <a:t> super can be used to refer immediate parent class instance variable.</a:t>
            </a:r>
          </a:p>
          <a:p>
            <a:pPr marL="457200" indent="-457200" algn="l">
              <a:buFont typeface="Arial" panose="020B0604020202020204" pitchFamily="34" charset="0"/>
              <a:buChar char="•"/>
            </a:pPr>
            <a:r>
              <a:rPr lang="en-US" sz="2800" b="0" i="0" u="none" strike="noStrike" baseline="0" dirty="0">
                <a:solidFill>
                  <a:srgbClr val="002060"/>
                </a:solidFill>
              </a:rPr>
              <a:t> super can be used to invoke immediate parent class method.</a:t>
            </a:r>
          </a:p>
          <a:p>
            <a:pPr marL="457200" indent="-457200" algn="l">
              <a:buFont typeface="Arial" panose="020B0604020202020204" pitchFamily="34" charset="0"/>
              <a:buChar char="•"/>
            </a:pPr>
            <a:r>
              <a:rPr lang="en-US" sz="2800" b="0" i="0" u="none" strike="noStrike" baseline="0" dirty="0">
                <a:solidFill>
                  <a:srgbClr val="002060"/>
                </a:solidFill>
              </a:rPr>
              <a:t> super() can be used to invoke immediate parent class constructor.</a:t>
            </a:r>
            <a:endParaRPr lang="en-US" sz="2800" dirty="0">
              <a:solidFill>
                <a:srgbClr val="002060"/>
              </a:solidFill>
            </a:endParaRPr>
          </a:p>
        </p:txBody>
      </p:sp>
    </p:spTree>
    <p:extLst>
      <p:ext uri="{BB962C8B-B14F-4D97-AF65-F5344CB8AC3E}">
        <p14:creationId xmlns:p14="http://schemas.microsoft.com/office/powerpoint/2010/main" val="3002383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7F57C-A289-415D-B4F4-87919AE51F13}"/>
              </a:ext>
            </a:extLst>
          </p:cNvPr>
          <p:cNvSpPr>
            <a:spLocks noGrp="1"/>
          </p:cNvSpPr>
          <p:nvPr>
            <p:ph type="title"/>
          </p:nvPr>
        </p:nvSpPr>
        <p:spPr>
          <a:xfrm>
            <a:off x="838200" y="365125"/>
            <a:ext cx="10515600" cy="810059"/>
          </a:xfrm>
        </p:spPr>
        <p:txBody>
          <a:bodyPr>
            <a:normAutofit fontScale="90000"/>
          </a:bodyPr>
          <a:lstStyle/>
          <a:p>
            <a:r>
              <a:rPr lang="en-IN" dirty="0"/>
              <a:t> </a:t>
            </a:r>
            <a:r>
              <a:rPr lang="en-IN" dirty="0" smtClean="0"/>
              <a:t>		</a:t>
            </a:r>
            <a:br>
              <a:rPr lang="en-IN" dirty="0" smtClean="0"/>
            </a:br>
            <a:r>
              <a:rPr lang="en-IN" dirty="0"/>
              <a:t>	</a:t>
            </a:r>
            <a:r>
              <a:rPr lang="en-IN" dirty="0" smtClean="0"/>
              <a:t>			</a:t>
            </a:r>
            <a:r>
              <a:rPr lang="en-US" b="1" dirty="0" smtClean="0">
                <a:solidFill>
                  <a:srgbClr val="FF0000"/>
                </a:solidFill>
              </a:rPr>
              <a:t>Syntax </a:t>
            </a:r>
            <a:r>
              <a:rPr lang="en-US" b="1" dirty="0">
                <a:solidFill>
                  <a:srgbClr val="FF0000"/>
                </a:solidFill>
              </a:rPr>
              <a:t>of </a:t>
            </a:r>
            <a:r>
              <a:rPr lang="en-US" b="1" dirty="0" smtClean="0">
                <a:solidFill>
                  <a:srgbClr val="FF0000"/>
                </a:solidFill>
              </a:rPr>
              <a:t>class</a:t>
            </a:r>
            <a:r>
              <a:rPr lang="en-IN" dirty="0"/>
              <a:t/>
            </a:r>
            <a:br>
              <a:rPr lang="en-IN" dirty="0"/>
            </a:br>
            <a:endParaRPr lang="en-IN" dirty="0">
              <a:solidFill>
                <a:srgbClr val="FF0000"/>
              </a:solidFill>
            </a:endParaRPr>
          </a:p>
        </p:txBody>
      </p:sp>
      <p:sp>
        <p:nvSpPr>
          <p:cNvPr id="3" name="Content Placeholder 2">
            <a:extLst>
              <a:ext uri="{FF2B5EF4-FFF2-40B4-BE49-F238E27FC236}">
                <a16:creationId xmlns:a16="http://schemas.microsoft.com/office/drawing/2014/main" xmlns="" id="{ADC4E7FC-5BFE-4E0A-9A8D-56DCBC1171E2}"/>
              </a:ext>
            </a:extLst>
          </p:cNvPr>
          <p:cNvSpPr>
            <a:spLocks noGrp="1"/>
          </p:cNvSpPr>
          <p:nvPr>
            <p:ph idx="1"/>
          </p:nvPr>
        </p:nvSpPr>
        <p:spPr>
          <a:xfrm>
            <a:off x="838200" y="1590098"/>
            <a:ext cx="10515600" cy="4351338"/>
          </a:xfrm>
        </p:spPr>
        <p:txBody>
          <a:bodyPr>
            <a:normAutofit fontScale="25000" lnSpcReduction="20000"/>
          </a:bodyPr>
          <a:lstStyle/>
          <a:p>
            <a:pPr marL="0" indent="0">
              <a:buNone/>
            </a:pPr>
            <a:endParaRPr lang="en-US" sz="5600" dirty="0" smtClean="0"/>
          </a:p>
          <a:p>
            <a:pPr marL="0" indent="0">
              <a:buNone/>
            </a:pPr>
            <a:r>
              <a:rPr lang="en-US" sz="8000" dirty="0" smtClean="0"/>
              <a:t>class </a:t>
            </a:r>
            <a:r>
              <a:rPr lang="en-US" sz="8000" dirty="0" err="1" smtClean="0"/>
              <a:t>classname</a:t>
            </a:r>
            <a:r>
              <a:rPr lang="en-US" sz="8000" dirty="0" smtClean="0"/>
              <a:t>   // </a:t>
            </a:r>
            <a:r>
              <a:rPr lang="en-US" sz="8000" dirty="0" smtClean="0">
                <a:solidFill>
                  <a:srgbClr val="FF0000"/>
                </a:solidFill>
              </a:rPr>
              <a:t>class sample</a:t>
            </a:r>
            <a:endParaRPr lang="en-IN" sz="8000" dirty="0">
              <a:solidFill>
                <a:srgbClr val="FF0000"/>
              </a:solidFill>
            </a:endParaRPr>
          </a:p>
          <a:p>
            <a:pPr marL="0" indent="0">
              <a:buNone/>
            </a:pPr>
            <a:r>
              <a:rPr lang="en-US" sz="8000" dirty="0" smtClean="0"/>
              <a:t>    {</a:t>
            </a:r>
            <a:endParaRPr lang="en-IN" sz="8000" dirty="0"/>
          </a:p>
          <a:p>
            <a:pPr marL="0" indent="0">
              <a:buNone/>
            </a:pPr>
            <a:r>
              <a:rPr lang="en-US" sz="8000" dirty="0"/>
              <a:t>     type instance-variable1</a:t>
            </a:r>
            <a:r>
              <a:rPr lang="en-US" sz="8000" dirty="0" smtClean="0"/>
              <a:t>;//  </a:t>
            </a:r>
            <a:r>
              <a:rPr lang="en-US" sz="8000" dirty="0" err="1" smtClean="0">
                <a:solidFill>
                  <a:srgbClr val="FF0000"/>
                </a:solidFill>
              </a:rPr>
              <a:t>int</a:t>
            </a:r>
            <a:r>
              <a:rPr lang="en-US" sz="8000" dirty="0" smtClean="0">
                <a:solidFill>
                  <a:srgbClr val="FF0000"/>
                </a:solidFill>
              </a:rPr>
              <a:t> a ;</a:t>
            </a:r>
            <a:endParaRPr lang="en-IN" sz="8000" dirty="0">
              <a:solidFill>
                <a:srgbClr val="FF0000"/>
              </a:solidFill>
            </a:endParaRPr>
          </a:p>
          <a:p>
            <a:pPr marL="0" indent="0">
              <a:buNone/>
            </a:pPr>
            <a:r>
              <a:rPr lang="en-US" sz="8000" dirty="0"/>
              <a:t> </a:t>
            </a:r>
            <a:r>
              <a:rPr lang="en-US" sz="8000" dirty="0" smtClean="0"/>
              <a:t>    </a:t>
            </a:r>
            <a:r>
              <a:rPr lang="en-US" sz="8000" dirty="0"/>
              <a:t>type </a:t>
            </a:r>
            <a:r>
              <a:rPr lang="en-US" sz="8000" dirty="0" smtClean="0"/>
              <a:t>instance-variable2;// </a:t>
            </a:r>
            <a:r>
              <a:rPr lang="en-US" sz="8000" dirty="0" smtClean="0">
                <a:solidFill>
                  <a:srgbClr val="FF0000"/>
                </a:solidFill>
              </a:rPr>
              <a:t> </a:t>
            </a:r>
            <a:r>
              <a:rPr lang="en-US" sz="8000" dirty="0" err="1" smtClean="0">
                <a:solidFill>
                  <a:srgbClr val="FF0000"/>
                </a:solidFill>
              </a:rPr>
              <a:t>int</a:t>
            </a:r>
            <a:r>
              <a:rPr lang="en-US" sz="8000" dirty="0" smtClean="0">
                <a:solidFill>
                  <a:srgbClr val="FF0000"/>
                </a:solidFill>
              </a:rPr>
              <a:t> b;</a:t>
            </a:r>
            <a:endParaRPr lang="en-IN" sz="8000" dirty="0">
              <a:solidFill>
                <a:srgbClr val="FF0000"/>
              </a:solidFill>
            </a:endParaRPr>
          </a:p>
          <a:p>
            <a:pPr marL="0" indent="0">
              <a:buNone/>
            </a:pPr>
            <a:endParaRPr lang="en-IN" sz="8000" dirty="0"/>
          </a:p>
          <a:p>
            <a:pPr marL="0" indent="0">
              <a:buNone/>
            </a:pPr>
            <a:r>
              <a:rPr lang="en-US" sz="8000" dirty="0" smtClean="0"/>
              <a:t>     </a:t>
            </a:r>
            <a:r>
              <a:rPr lang="en-US" sz="8000" dirty="0"/>
              <a:t>type methodname1(parameter-list</a:t>
            </a:r>
            <a:r>
              <a:rPr lang="en-US" sz="8000" dirty="0" smtClean="0"/>
              <a:t>)//  </a:t>
            </a:r>
            <a:r>
              <a:rPr lang="en-US" sz="8000" dirty="0" smtClean="0">
                <a:solidFill>
                  <a:srgbClr val="FF0000"/>
                </a:solidFill>
              </a:rPr>
              <a:t>void sum(</a:t>
            </a:r>
            <a:r>
              <a:rPr lang="en-US" sz="8000" dirty="0" err="1" smtClean="0">
                <a:solidFill>
                  <a:srgbClr val="FF0000"/>
                </a:solidFill>
              </a:rPr>
              <a:t>int</a:t>
            </a:r>
            <a:r>
              <a:rPr lang="en-US" sz="8000" dirty="0" smtClean="0">
                <a:solidFill>
                  <a:srgbClr val="FF0000"/>
                </a:solidFill>
              </a:rPr>
              <a:t> a, </a:t>
            </a:r>
            <a:r>
              <a:rPr lang="en-US" sz="8000" dirty="0" err="1" smtClean="0">
                <a:solidFill>
                  <a:srgbClr val="FF0000"/>
                </a:solidFill>
              </a:rPr>
              <a:t>int</a:t>
            </a:r>
            <a:r>
              <a:rPr lang="en-US" sz="8000" dirty="0" smtClean="0">
                <a:solidFill>
                  <a:srgbClr val="FF0000"/>
                </a:solidFill>
              </a:rPr>
              <a:t> b)</a:t>
            </a:r>
            <a:endParaRPr lang="en-IN" sz="8000" dirty="0">
              <a:solidFill>
                <a:srgbClr val="FF0000"/>
              </a:solidFill>
            </a:endParaRPr>
          </a:p>
          <a:p>
            <a:pPr marL="0" indent="0">
              <a:buNone/>
            </a:pPr>
            <a:r>
              <a:rPr lang="en-US" sz="8000" dirty="0"/>
              <a:t>     </a:t>
            </a:r>
            <a:r>
              <a:rPr lang="en-US" sz="8000" dirty="0" smtClean="0"/>
              <a:t>{</a:t>
            </a:r>
            <a:r>
              <a:rPr lang="en-US" sz="8000" dirty="0"/>
              <a:t>	// body of </a:t>
            </a:r>
            <a:r>
              <a:rPr lang="en-US" sz="8000" dirty="0" smtClean="0"/>
              <a:t>method </a:t>
            </a:r>
          </a:p>
          <a:p>
            <a:pPr marL="0" indent="0">
              <a:buNone/>
            </a:pPr>
            <a:r>
              <a:rPr lang="en-US" sz="8000" dirty="0" smtClean="0"/>
              <a:t>    </a:t>
            </a:r>
            <a:r>
              <a:rPr lang="en-US" sz="8000" dirty="0"/>
              <a:t>}</a:t>
            </a:r>
            <a:endParaRPr lang="en-IN" sz="8000" dirty="0"/>
          </a:p>
          <a:p>
            <a:pPr marL="0" indent="0">
              <a:buNone/>
            </a:pPr>
            <a:r>
              <a:rPr lang="en-US" sz="8000" dirty="0"/>
              <a:t> </a:t>
            </a:r>
            <a:r>
              <a:rPr lang="en-US" sz="8000" dirty="0" smtClean="0"/>
              <a:t>     type methodname2(parameter-list)//  </a:t>
            </a:r>
            <a:r>
              <a:rPr lang="en-US" sz="8000" dirty="0" smtClean="0">
                <a:solidFill>
                  <a:srgbClr val="FF0000"/>
                </a:solidFill>
              </a:rPr>
              <a:t>void multiply(</a:t>
            </a:r>
            <a:r>
              <a:rPr lang="en-US" sz="8000" dirty="0" err="1" smtClean="0">
                <a:solidFill>
                  <a:srgbClr val="FF0000"/>
                </a:solidFill>
              </a:rPr>
              <a:t>int</a:t>
            </a:r>
            <a:r>
              <a:rPr lang="en-US" sz="8000" dirty="0" smtClean="0">
                <a:solidFill>
                  <a:srgbClr val="FF0000"/>
                </a:solidFill>
              </a:rPr>
              <a:t> a, </a:t>
            </a:r>
            <a:r>
              <a:rPr lang="en-US" sz="8000" dirty="0" err="1" smtClean="0">
                <a:solidFill>
                  <a:srgbClr val="FF0000"/>
                </a:solidFill>
              </a:rPr>
              <a:t>int</a:t>
            </a:r>
            <a:r>
              <a:rPr lang="en-US" sz="8000" dirty="0" smtClean="0">
                <a:solidFill>
                  <a:srgbClr val="FF0000"/>
                </a:solidFill>
              </a:rPr>
              <a:t> b)</a:t>
            </a:r>
            <a:endParaRPr lang="en-IN" sz="8000" dirty="0" smtClean="0">
              <a:solidFill>
                <a:srgbClr val="FF0000"/>
              </a:solidFill>
            </a:endParaRPr>
          </a:p>
          <a:p>
            <a:pPr marL="0" indent="0">
              <a:buNone/>
            </a:pPr>
            <a:r>
              <a:rPr lang="en-US" sz="8000" dirty="0" smtClean="0"/>
              <a:t>     {	// body of method    </a:t>
            </a:r>
          </a:p>
          <a:p>
            <a:pPr marL="0" indent="0">
              <a:buNone/>
            </a:pPr>
            <a:r>
              <a:rPr lang="en-US" sz="8000" dirty="0" smtClean="0"/>
              <a:t> } }</a:t>
            </a:r>
            <a:endParaRPr lang="en-IN" sz="8000" dirty="0" smtClean="0"/>
          </a:p>
          <a:p>
            <a:pPr marL="0" indent="0">
              <a:buNone/>
            </a:pPr>
            <a:endParaRPr lang="en-IN" dirty="0"/>
          </a:p>
        </p:txBody>
      </p:sp>
      <p:sp>
        <p:nvSpPr>
          <p:cNvPr id="4" name="Slide Number Placeholder 3">
            <a:extLst>
              <a:ext uri="{FF2B5EF4-FFF2-40B4-BE49-F238E27FC236}">
                <a16:creationId xmlns:a16="http://schemas.microsoft.com/office/drawing/2014/main" xmlns="" id="{64B3859A-584F-4DAF-9D30-EC974E78C0AE}"/>
              </a:ext>
            </a:extLst>
          </p:cNvPr>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val="9397754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E88FE29-726A-4B11-AAD0-64128173FAFA}"/>
              </a:ext>
            </a:extLst>
          </p:cNvPr>
          <p:cNvSpPr txBox="1"/>
          <p:nvPr/>
        </p:nvSpPr>
        <p:spPr>
          <a:xfrm>
            <a:off x="0" y="0"/>
            <a:ext cx="12284765" cy="1077218"/>
          </a:xfrm>
          <a:prstGeom prst="rect">
            <a:avLst/>
          </a:prstGeom>
          <a:noFill/>
        </p:spPr>
        <p:txBody>
          <a:bodyPr wrap="square">
            <a:spAutoFit/>
          </a:bodyPr>
          <a:lstStyle/>
          <a:p>
            <a:pPr algn="l"/>
            <a:r>
              <a:rPr lang="en-US" sz="3200" b="1" i="0" u="none" strike="noStrike" baseline="0" dirty="0">
                <a:solidFill>
                  <a:srgbClr val="FF0000"/>
                </a:solidFill>
              </a:rPr>
              <a:t>Super Keyword:</a:t>
            </a:r>
          </a:p>
          <a:p>
            <a:pPr algn="l"/>
            <a:r>
              <a:rPr lang="en-US" sz="3200" i="0" u="none" strike="noStrike" baseline="0" dirty="0"/>
              <a:t>   </a:t>
            </a:r>
            <a:endParaRPr lang="en-US" sz="3200" dirty="0">
              <a:solidFill>
                <a:srgbClr val="002060"/>
              </a:solidFill>
            </a:endParaRPr>
          </a:p>
        </p:txBody>
      </p:sp>
      <p:sp>
        <p:nvSpPr>
          <p:cNvPr id="5" name="TextBox 4">
            <a:extLst>
              <a:ext uri="{FF2B5EF4-FFF2-40B4-BE49-F238E27FC236}">
                <a16:creationId xmlns="" xmlns:a16="http://schemas.microsoft.com/office/drawing/2014/main" id="{C627C905-F442-495C-840A-F420EAB031B7}"/>
              </a:ext>
            </a:extLst>
          </p:cNvPr>
          <p:cNvSpPr txBox="1"/>
          <p:nvPr/>
        </p:nvSpPr>
        <p:spPr>
          <a:xfrm>
            <a:off x="145774" y="1961395"/>
            <a:ext cx="12046225" cy="2677656"/>
          </a:xfrm>
          <a:prstGeom prst="rect">
            <a:avLst/>
          </a:prstGeom>
          <a:noFill/>
        </p:spPr>
        <p:txBody>
          <a:bodyPr wrap="square">
            <a:spAutoFit/>
          </a:bodyPr>
          <a:lstStyle/>
          <a:p>
            <a:r>
              <a:rPr lang="en-US" sz="2800" dirty="0"/>
              <a:t>Super keyword is used inside a sub-class method definition to call a method defined in the super class.</a:t>
            </a:r>
          </a:p>
          <a:p>
            <a:r>
              <a:rPr lang="en-US" sz="2800" dirty="0"/>
              <a:t>Private methods of the super-class cannot be called.</a:t>
            </a:r>
          </a:p>
          <a:p>
            <a:r>
              <a:rPr lang="en-US" sz="2800" dirty="0"/>
              <a:t>Only public and protected methods can be called by the super keyword.</a:t>
            </a:r>
          </a:p>
          <a:p>
            <a:r>
              <a:rPr lang="en-US" sz="2800" dirty="0"/>
              <a:t>It is also used by class constructors to invoke constructors of its parent class</a:t>
            </a:r>
          </a:p>
          <a:p>
            <a:pPr algn="l"/>
            <a:endParaRPr lang="en-US" sz="2800" dirty="0">
              <a:solidFill>
                <a:srgbClr val="002060"/>
              </a:solidFill>
            </a:endParaRPr>
          </a:p>
        </p:txBody>
      </p:sp>
    </p:spTree>
    <p:extLst>
      <p:ext uri="{BB962C8B-B14F-4D97-AF65-F5344CB8AC3E}">
        <p14:creationId xmlns:p14="http://schemas.microsoft.com/office/powerpoint/2010/main" val="8427078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E88FE29-726A-4B11-AAD0-64128173FAFA}"/>
              </a:ext>
            </a:extLst>
          </p:cNvPr>
          <p:cNvSpPr txBox="1"/>
          <p:nvPr/>
        </p:nvSpPr>
        <p:spPr>
          <a:xfrm>
            <a:off x="0" y="0"/>
            <a:ext cx="28537922" cy="6370975"/>
          </a:xfrm>
          <a:prstGeom prst="rect">
            <a:avLst/>
          </a:prstGeom>
          <a:noFill/>
        </p:spPr>
        <p:txBody>
          <a:bodyPr wrap="square">
            <a:spAutoFit/>
          </a:bodyPr>
          <a:lstStyle/>
          <a:p>
            <a:pPr lvl="0" defTabSz="914400" eaLnBrk="0" fontAlgn="base" hangingPunct="0">
              <a:spcBef>
                <a:spcPct val="0"/>
              </a:spcBef>
              <a:spcAft>
                <a:spcPct val="0"/>
              </a:spcAft>
            </a:pPr>
            <a:r>
              <a:rPr lang="en-US" sz="3200" dirty="0" smtClean="0">
                <a:solidFill>
                  <a:srgbClr val="000000"/>
                </a:solidFill>
                <a:latin typeface="Arial" panose="020B0604020202020204" pitchFamily="34" charset="0"/>
                <a:cs typeface="Arial" panose="020B0604020202020204" pitchFamily="34" charset="0"/>
              </a:rPr>
              <a:t>Java </a:t>
            </a:r>
            <a:r>
              <a:rPr lang="en-US" sz="3200" dirty="0">
                <a:solidFill>
                  <a:srgbClr val="000000"/>
                </a:solidFill>
                <a:latin typeface="Arial" panose="020B0604020202020204" pitchFamily="34" charset="0"/>
                <a:cs typeface="Arial" panose="020B0604020202020204" pitchFamily="34" charset="0"/>
              </a:rPr>
              <a:t>super keyword can be used in three ways:</a:t>
            </a:r>
            <a:br>
              <a:rPr lang="en-US" sz="3200" dirty="0">
                <a:solidFill>
                  <a:srgbClr val="000000"/>
                </a:solidFill>
                <a:latin typeface="Arial" panose="020B0604020202020204" pitchFamily="34" charset="0"/>
                <a:cs typeface="Arial" panose="020B0604020202020204" pitchFamily="34" charset="0"/>
              </a:rPr>
            </a:br>
            <a:r>
              <a:rPr lang="en-US" sz="3200" dirty="0">
                <a:solidFill>
                  <a:srgbClr val="000000"/>
                </a:solidFill>
                <a:latin typeface="Arial" panose="020B0604020202020204" pitchFamily="34" charset="0"/>
                <a:cs typeface="Arial" panose="020B0604020202020204" pitchFamily="34" charset="0"/>
              </a:rPr>
              <a:t>1. To refer immediate parent class instance variable.</a:t>
            </a:r>
            <a:br>
              <a:rPr lang="en-US" sz="3200" dirty="0">
                <a:solidFill>
                  <a:srgbClr val="000000"/>
                </a:solidFill>
                <a:latin typeface="Arial" panose="020B0604020202020204" pitchFamily="34" charset="0"/>
                <a:cs typeface="Arial" panose="020B0604020202020204" pitchFamily="34" charset="0"/>
              </a:rPr>
            </a:br>
            <a:r>
              <a:rPr lang="en-US" sz="3200" dirty="0">
                <a:solidFill>
                  <a:srgbClr val="000000"/>
                </a:solidFill>
                <a:latin typeface="Arial" panose="020B0604020202020204" pitchFamily="34" charset="0"/>
                <a:cs typeface="Arial" panose="020B0604020202020204" pitchFamily="34" charset="0"/>
              </a:rPr>
              <a:t>2. To call immediate parent class constructor</a:t>
            </a:r>
            <a:r>
              <a:rPr lang="en-US" sz="3200" dirty="0" smtClean="0">
                <a:solidFill>
                  <a:srgbClr val="000000"/>
                </a:solidFill>
                <a:latin typeface="Arial" panose="020B0604020202020204" pitchFamily="34" charset="0"/>
                <a:cs typeface="Arial" panose="020B0604020202020204" pitchFamily="34" charset="0"/>
              </a:rPr>
              <a:t>.</a:t>
            </a:r>
            <a:r>
              <a:rPr lang="en-US" sz="3200" dirty="0">
                <a:solidFill>
                  <a:srgbClr val="000000"/>
                </a:solidFill>
                <a:latin typeface="Arial" panose="020B0604020202020204" pitchFamily="34" charset="0"/>
                <a:cs typeface="Arial" panose="020B0604020202020204" pitchFamily="34" charset="0"/>
              </a:rPr>
              <a:t/>
            </a:r>
            <a:br>
              <a:rPr lang="en-US" sz="3200" dirty="0">
                <a:solidFill>
                  <a:srgbClr val="000000"/>
                </a:solidFill>
                <a:latin typeface="Arial" panose="020B0604020202020204" pitchFamily="34" charset="0"/>
                <a:cs typeface="Arial" panose="020B0604020202020204" pitchFamily="34" charset="0"/>
              </a:rPr>
            </a:br>
            <a:r>
              <a:rPr lang="en-US" sz="3200" dirty="0">
                <a:solidFill>
                  <a:srgbClr val="000000"/>
                </a:solidFill>
                <a:latin typeface="Arial" panose="020B0604020202020204" pitchFamily="34" charset="0"/>
                <a:cs typeface="Arial" panose="020B0604020202020204" pitchFamily="34" charset="0"/>
              </a:rPr>
              <a:t>3. To invoke immediate superclass method</a:t>
            </a:r>
            <a:r>
              <a:rPr lang="en-US" sz="3200" dirty="0" smtClean="0">
                <a:solidFill>
                  <a:srgbClr val="000000"/>
                </a:solidFill>
                <a:latin typeface="Arial" panose="020B0604020202020204" pitchFamily="34" charset="0"/>
                <a:cs typeface="Arial" panose="020B0604020202020204" pitchFamily="34" charset="0"/>
              </a:rPr>
              <a:t>.</a:t>
            </a:r>
          </a:p>
          <a:p>
            <a:r>
              <a:rPr lang="en-US" sz="2800" dirty="0" smtClean="0"/>
              <a:t>To </a:t>
            </a:r>
            <a:r>
              <a:rPr lang="en-US" sz="2800" dirty="0"/>
              <a:t>call the superclass instance variable or method, we have two </a:t>
            </a:r>
            <a:r>
              <a:rPr lang="en-US" sz="2800" dirty="0" smtClean="0"/>
              <a:t>options</a:t>
            </a:r>
          </a:p>
          <a:p>
            <a:endParaRPr lang="en-US" sz="2800" dirty="0" smtClean="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 </a:t>
            </a:r>
            <a:endParaRPr lang="en-US" sz="2800" dirty="0"/>
          </a:p>
          <a:p>
            <a:r>
              <a:rPr lang="en-US" sz="2800" dirty="0">
                <a:hlinkClick r:id="rId2"/>
              </a:rPr>
              <a:t/>
            </a:r>
            <a:br>
              <a:rPr lang="en-US" sz="2800" dirty="0">
                <a:hlinkClick r:id="rId2"/>
              </a:rPr>
            </a:br>
            <a:endParaRPr lang="en-US" sz="2800" dirty="0"/>
          </a:p>
        </p:txBody>
      </p:sp>
      <p:sp>
        <p:nvSpPr>
          <p:cNvPr id="2" name="Rectangle 1"/>
          <p:cNvSpPr>
            <a:spLocks noChangeArrowheads="1"/>
          </p:cNvSpPr>
          <p:nvPr/>
        </p:nvSpPr>
        <p:spPr bwMode="auto">
          <a:xfrm>
            <a:off x="0" y="-413316"/>
            <a:ext cx="65" cy="12284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6788" rIns="0" bIns="1967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31" name="Picture 7" descr="Super Keyword in Java | Use &amp; Example - Scientech Eas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576945"/>
            <a:ext cx="12467632" cy="3546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572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CE6102-FDBB-4591-8889-BA9C30EBDD43}"/>
              </a:ext>
            </a:extLst>
          </p:cNvPr>
          <p:cNvSpPr txBox="1"/>
          <p:nvPr/>
        </p:nvSpPr>
        <p:spPr>
          <a:xfrm>
            <a:off x="450574" y="1688794"/>
            <a:ext cx="6732104" cy="5693866"/>
          </a:xfrm>
          <a:prstGeom prst="rect">
            <a:avLst/>
          </a:prstGeom>
          <a:noFill/>
        </p:spPr>
        <p:txBody>
          <a:bodyPr wrap="square">
            <a:spAutoFit/>
          </a:bodyPr>
          <a:lstStyle/>
          <a:p>
            <a:endParaRPr lang="en-US" sz="2800" dirty="0">
              <a:solidFill>
                <a:srgbClr val="002060"/>
              </a:solidFill>
            </a:endParaRPr>
          </a:p>
          <a:p>
            <a:r>
              <a:rPr lang="en-US" sz="2800" dirty="0">
                <a:solidFill>
                  <a:srgbClr val="002060"/>
                </a:solidFill>
              </a:rPr>
              <a:t>//super keyword</a:t>
            </a:r>
          </a:p>
          <a:p>
            <a:endParaRPr lang="en-US" sz="2800" dirty="0">
              <a:solidFill>
                <a:srgbClr val="002060"/>
              </a:solidFill>
            </a:endParaRPr>
          </a:p>
          <a:p>
            <a:r>
              <a:rPr lang="en-US" sz="2800" dirty="0">
                <a:solidFill>
                  <a:srgbClr val="002060"/>
                </a:solidFill>
              </a:rPr>
              <a:t>class One{  </a:t>
            </a:r>
          </a:p>
          <a:p>
            <a:r>
              <a:rPr lang="en-US" sz="2800" dirty="0">
                <a:solidFill>
                  <a:srgbClr val="002060"/>
                </a:solidFill>
              </a:rPr>
              <a:t>	</a:t>
            </a:r>
            <a:r>
              <a:rPr lang="en-US" sz="2800" dirty="0" err="1">
                <a:solidFill>
                  <a:srgbClr val="002060"/>
                </a:solidFill>
              </a:rPr>
              <a:t>int</a:t>
            </a:r>
            <a:r>
              <a:rPr lang="en-US" sz="2800" dirty="0">
                <a:solidFill>
                  <a:srgbClr val="002060"/>
                </a:solidFill>
              </a:rPr>
              <a:t> distance=50;  </a:t>
            </a:r>
          </a:p>
          <a:p>
            <a:r>
              <a:rPr lang="en-US" sz="2800" dirty="0">
                <a:solidFill>
                  <a:srgbClr val="002060"/>
                </a:solidFill>
              </a:rPr>
              <a:t>	}  </a:t>
            </a:r>
          </a:p>
          <a:p>
            <a:r>
              <a:rPr lang="en-US" sz="2800" dirty="0">
                <a:solidFill>
                  <a:srgbClr val="002060"/>
                </a:solidFill>
              </a:rPr>
              <a:t>class </a:t>
            </a:r>
            <a:r>
              <a:rPr lang="en-US" sz="2800" dirty="0" err="1">
                <a:solidFill>
                  <a:srgbClr val="002060"/>
                </a:solidFill>
              </a:rPr>
              <a:t>SuperKeywordDemo</a:t>
            </a:r>
            <a:r>
              <a:rPr lang="en-US" sz="2800" dirty="0">
                <a:solidFill>
                  <a:srgbClr val="002060"/>
                </a:solidFill>
              </a:rPr>
              <a:t> extends One{  </a:t>
            </a:r>
          </a:p>
          <a:p>
            <a:r>
              <a:rPr lang="en-US" sz="2800" dirty="0">
                <a:solidFill>
                  <a:srgbClr val="002060"/>
                </a:solidFill>
              </a:rPr>
              <a:t>	</a:t>
            </a:r>
            <a:r>
              <a:rPr lang="en-US" sz="2800" dirty="0" err="1">
                <a:solidFill>
                  <a:srgbClr val="002060"/>
                </a:solidFill>
              </a:rPr>
              <a:t>int</a:t>
            </a:r>
            <a:r>
              <a:rPr lang="en-US" sz="2800" dirty="0">
                <a:solidFill>
                  <a:srgbClr val="002060"/>
                </a:solidFill>
              </a:rPr>
              <a:t> distance=100;  </a:t>
            </a:r>
          </a:p>
          <a:p>
            <a:r>
              <a:rPr lang="en-US" sz="2800" dirty="0">
                <a:solidFill>
                  <a:srgbClr val="002060"/>
                </a:solidFill>
              </a:rPr>
              <a:t>	void display()</a:t>
            </a:r>
          </a:p>
          <a:p>
            <a:r>
              <a:rPr lang="en-US" sz="2800" dirty="0">
                <a:solidFill>
                  <a:srgbClr val="002060"/>
                </a:solidFill>
              </a:rPr>
              <a:t>		{  </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("distance is: "+</a:t>
            </a:r>
            <a:r>
              <a:rPr lang="en-US" sz="2800" dirty="0" err="1">
                <a:solidFill>
                  <a:srgbClr val="002060"/>
                </a:solidFill>
              </a:rPr>
              <a:t>super.distance</a:t>
            </a:r>
            <a:r>
              <a:rPr lang="en-US" sz="2800" dirty="0">
                <a:solidFill>
                  <a:srgbClr val="002060"/>
                </a:solidFill>
              </a:rPr>
              <a:t>);</a:t>
            </a:r>
          </a:p>
          <a:p>
            <a:r>
              <a:rPr lang="en-US" sz="2800" dirty="0">
                <a:solidFill>
                  <a:srgbClr val="002060"/>
                </a:solidFill>
              </a:rPr>
              <a:t>		</a:t>
            </a:r>
          </a:p>
        </p:txBody>
      </p:sp>
      <p:sp>
        <p:nvSpPr>
          <p:cNvPr id="5" name="TextBox 4">
            <a:extLst>
              <a:ext uri="{FF2B5EF4-FFF2-40B4-BE49-F238E27FC236}">
                <a16:creationId xmlns="" xmlns:a16="http://schemas.microsoft.com/office/drawing/2014/main" id="{1B98EE39-F62D-4D19-85F8-88BAFCAEF1B0}"/>
              </a:ext>
            </a:extLst>
          </p:cNvPr>
          <p:cNvSpPr txBox="1"/>
          <p:nvPr/>
        </p:nvSpPr>
        <p:spPr>
          <a:xfrm>
            <a:off x="119270" y="0"/>
            <a:ext cx="11953459" cy="1384995"/>
          </a:xfrm>
          <a:prstGeom prst="rect">
            <a:avLst/>
          </a:prstGeom>
          <a:noFill/>
        </p:spPr>
        <p:txBody>
          <a:bodyPr wrap="square">
            <a:spAutoFit/>
          </a:bodyPr>
          <a:lstStyle/>
          <a:p>
            <a:pPr algn="l"/>
            <a:r>
              <a:rPr lang="en-US" sz="2800" b="1" i="0" u="none" strike="noStrike" baseline="0" dirty="0">
                <a:solidFill>
                  <a:srgbClr val="FF0000"/>
                </a:solidFill>
              </a:rPr>
              <a:t>Using the super Keyword</a:t>
            </a:r>
          </a:p>
          <a:p>
            <a:pPr algn="l"/>
            <a:r>
              <a:rPr lang="en-US" sz="2800" i="0" u="none" strike="noStrike" baseline="0" dirty="0">
                <a:solidFill>
                  <a:srgbClr val="002060"/>
                </a:solidFill>
              </a:rPr>
              <a:t>        </a:t>
            </a:r>
          </a:p>
          <a:p>
            <a:pPr algn="l"/>
            <a:r>
              <a:rPr lang="en-US" sz="2800" b="1" i="0" u="none" strike="noStrike" baseline="0" dirty="0">
                <a:solidFill>
                  <a:srgbClr val="FF0000"/>
                </a:solidFill>
              </a:rPr>
              <a:t>Example:</a:t>
            </a:r>
          </a:p>
        </p:txBody>
      </p:sp>
      <p:sp>
        <p:nvSpPr>
          <p:cNvPr id="7" name="TextBox 6">
            <a:extLst>
              <a:ext uri="{FF2B5EF4-FFF2-40B4-BE49-F238E27FC236}">
                <a16:creationId xmlns="" xmlns:a16="http://schemas.microsoft.com/office/drawing/2014/main" id="{11C8D56B-FCDC-499D-8CB8-59538B7E69AA}"/>
              </a:ext>
            </a:extLst>
          </p:cNvPr>
          <p:cNvSpPr txBox="1"/>
          <p:nvPr/>
        </p:nvSpPr>
        <p:spPr>
          <a:xfrm>
            <a:off x="6871252" y="1815882"/>
            <a:ext cx="6102626" cy="4832092"/>
          </a:xfrm>
          <a:prstGeom prst="rect">
            <a:avLst/>
          </a:prstGeom>
          <a:noFill/>
        </p:spPr>
        <p:txBody>
          <a:bodyPr wrap="square">
            <a:spAutoFit/>
          </a:bodyPr>
          <a:lstStyle/>
          <a:p>
            <a:r>
              <a:rPr lang="en-US" sz="2800" dirty="0" err="1">
                <a:solidFill>
                  <a:srgbClr val="002060"/>
                </a:solidFill>
              </a:rPr>
              <a:t>System.out.println</a:t>
            </a:r>
            <a:r>
              <a:rPr lang="en-US" sz="2800" dirty="0">
                <a:solidFill>
                  <a:srgbClr val="002060"/>
                </a:solidFill>
              </a:rPr>
              <a:t>(</a:t>
            </a:r>
            <a:r>
              <a:rPr lang="en-US" sz="2800" dirty="0" err="1">
                <a:solidFill>
                  <a:srgbClr val="002060"/>
                </a:solidFill>
              </a:rPr>
              <a:t>this.distance</a:t>
            </a:r>
            <a:r>
              <a:rPr lang="en-US" sz="2800" dirty="0">
                <a:solidFill>
                  <a:srgbClr val="002060"/>
                </a:solidFill>
              </a:rPr>
              <a:t>);// Calling instance variable of the same class. </a:t>
            </a:r>
          </a:p>
          <a:p>
            <a:r>
              <a:rPr lang="en-US" sz="2800" dirty="0">
                <a:solidFill>
                  <a:srgbClr val="002060"/>
                </a:solidFill>
              </a:rPr>
              <a:t> 		}  </a:t>
            </a:r>
          </a:p>
          <a:p>
            <a:r>
              <a:rPr lang="en-US" sz="2800" dirty="0">
                <a:solidFill>
                  <a:srgbClr val="002060"/>
                </a:solidFill>
              </a:rPr>
              <a:t>	public static void main(String </a:t>
            </a:r>
            <a:r>
              <a:rPr lang="en-US" sz="2800" dirty="0" err="1">
                <a:solidFill>
                  <a:srgbClr val="002060"/>
                </a:solidFill>
              </a:rPr>
              <a:t>args</a:t>
            </a:r>
            <a:r>
              <a:rPr lang="en-US" sz="2800" dirty="0">
                <a:solidFill>
                  <a:srgbClr val="002060"/>
                </a:solidFill>
              </a:rPr>
              <a:t>[]){  </a:t>
            </a:r>
          </a:p>
          <a:p>
            <a:r>
              <a:rPr lang="en-US" sz="2800" dirty="0">
                <a:solidFill>
                  <a:srgbClr val="002060"/>
                </a:solidFill>
              </a:rPr>
              <a:t>		</a:t>
            </a:r>
            <a:r>
              <a:rPr lang="en-US" sz="2800" dirty="0" err="1">
                <a:solidFill>
                  <a:srgbClr val="002060"/>
                </a:solidFill>
              </a:rPr>
              <a:t>SuperKeywordDemo</a:t>
            </a:r>
            <a:r>
              <a:rPr lang="en-US" sz="2800" dirty="0">
                <a:solidFill>
                  <a:srgbClr val="002060"/>
                </a:solidFill>
              </a:rPr>
              <a:t> </a:t>
            </a:r>
            <a:r>
              <a:rPr lang="en-US" sz="2800" dirty="0" err="1">
                <a:solidFill>
                  <a:srgbClr val="002060"/>
                </a:solidFill>
              </a:rPr>
              <a:t>obj</a:t>
            </a:r>
            <a:r>
              <a:rPr lang="en-US" sz="2800" dirty="0">
                <a:solidFill>
                  <a:srgbClr val="002060"/>
                </a:solidFill>
              </a:rPr>
              <a:t>=new </a:t>
            </a:r>
            <a:r>
              <a:rPr lang="en-US" sz="2800" dirty="0" err="1">
                <a:solidFill>
                  <a:srgbClr val="002060"/>
                </a:solidFill>
              </a:rPr>
              <a:t>SuperKeywordDemo</a:t>
            </a:r>
            <a:r>
              <a:rPr lang="en-US" sz="2800" dirty="0">
                <a:solidFill>
                  <a:srgbClr val="002060"/>
                </a:solidFill>
              </a:rPr>
              <a:t>();  </a:t>
            </a:r>
          </a:p>
          <a:p>
            <a:r>
              <a:rPr lang="en-US" sz="2800" dirty="0">
                <a:solidFill>
                  <a:srgbClr val="002060"/>
                </a:solidFill>
              </a:rPr>
              <a:t>		</a:t>
            </a:r>
            <a:r>
              <a:rPr lang="en-US" sz="2800" dirty="0" err="1">
                <a:solidFill>
                  <a:srgbClr val="002060"/>
                </a:solidFill>
              </a:rPr>
              <a:t>obj.display</a:t>
            </a:r>
            <a:r>
              <a:rPr lang="en-US" sz="2800" dirty="0">
                <a:solidFill>
                  <a:srgbClr val="002060"/>
                </a:solidFill>
              </a:rPr>
              <a:t>();  </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a:t>
            </a:r>
            <a:r>
              <a:rPr lang="en-US" sz="2800" dirty="0" err="1">
                <a:solidFill>
                  <a:srgbClr val="002060"/>
                </a:solidFill>
              </a:rPr>
              <a:t>obj.distance</a:t>
            </a:r>
            <a:r>
              <a:rPr lang="en-US" sz="2800" dirty="0">
                <a:solidFill>
                  <a:srgbClr val="002060"/>
                </a:solidFill>
              </a:rPr>
              <a:t>);</a:t>
            </a:r>
          </a:p>
          <a:p>
            <a:r>
              <a:rPr lang="en-US" sz="2800" dirty="0">
                <a:solidFill>
                  <a:srgbClr val="002060"/>
                </a:solidFill>
              </a:rPr>
              <a:t>	}  </a:t>
            </a:r>
          </a:p>
          <a:p>
            <a:r>
              <a:rPr lang="en-US" sz="2800" dirty="0">
                <a:solidFill>
                  <a:srgbClr val="002060"/>
                </a:solidFill>
              </a:rPr>
              <a:t>	}</a:t>
            </a:r>
          </a:p>
        </p:txBody>
      </p:sp>
    </p:spTree>
    <p:extLst>
      <p:ext uri="{BB962C8B-B14F-4D97-AF65-F5344CB8AC3E}">
        <p14:creationId xmlns:p14="http://schemas.microsoft.com/office/powerpoint/2010/main" val="36615922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CE6102-FDBB-4591-8889-BA9C30EBDD43}"/>
              </a:ext>
            </a:extLst>
          </p:cNvPr>
          <p:cNvSpPr txBox="1"/>
          <p:nvPr/>
        </p:nvSpPr>
        <p:spPr>
          <a:xfrm>
            <a:off x="450574" y="1688794"/>
            <a:ext cx="6732104" cy="3108543"/>
          </a:xfrm>
          <a:prstGeom prst="rect">
            <a:avLst/>
          </a:prstGeom>
          <a:noFill/>
        </p:spPr>
        <p:txBody>
          <a:bodyPr wrap="square">
            <a:spAutoFit/>
          </a:bodyPr>
          <a:lstStyle/>
          <a:p>
            <a:r>
              <a:rPr lang="en-US" sz="2800" dirty="0">
                <a:solidFill>
                  <a:srgbClr val="002060"/>
                </a:solidFill>
              </a:rPr>
              <a:t>class ABC{</a:t>
            </a:r>
          </a:p>
          <a:p>
            <a:r>
              <a:rPr lang="en-US" sz="2800" dirty="0">
                <a:solidFill>
                  <a:srgbClr val="002060"/>
                </a:solidFill>
              </a:rPr>
              <a:t>   public void </a:t>
            </a:r>
            <a:r>
              <a:rPr lang="en-US" sz="2800" dirty="0" err="1">
                <a:solidFill>
                  <a:srgbClr val="002060"/>
                </a:solidFill>
              </a:rPr>
              <a:t>myMethod</a:t>
            </a:r>
            <a:r>
              <a:rPr lang="en-US" sz="2800" dirty="0">
                <a:solidFill>
                  <a:srgbClr val="002060"/>
                </a:solidFill>
              </a:rPr>
              <a:t>()</a:t>
            </a:r>
          </a:p>
          <a:p>
            <a:r>
              <a:rPr lang="en-US" sz="2800" dirty="0">
                <a:solidFill>
                  <a:srgbClr val="002060"/>
                </a:solidFill>
              </a:rPr>
              <a:t>   {</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("Overridden method from parent class");</a:t>
            </a:r>
          </a:p>
          <a:p>
            <a:r>
              <a:rPr lang="en-US" sz="2800" dirty="0">
                <a:solidFill>
                  <a:srgbClr val="002060"/>
                </a:solidFill>
              </a:rPr>
              <a:t>   }	   </a:t>
            </a:r>
          </a:p>
          <a:p>
            <a:r>
              <a:rPr lang="en-US" sz="2800" dirty="0" smtClean="0">
                <a:solidFill>
                  <a:srgbClr val="002060"/>
                </a:solidFill>
              </a:rPr>
              <a:t>}</a:t>
            </a:r>
            <a:endParaRPr lang="en-US" sz="2800" dirty="0">
              <a:solidFill>
                <a:srgbClr val="002060"/>
              </a:solidFill>
            </a:endParaRPr>
          </a:p>
        </p:txBody>
      </p:sp>
      <p:sp>
        <p:nvSpPr>
          <p:cNvPr id="5" name="TextBox 4">
            <a:extLst>
              <a:ext uri="{FF2B5EF4-FFF2-40B4-BE49-F238E27FC236}">
                <a16:creationId xmlns="" xmlns:a16="http://schemas.microsoft.com/office/drawing/2014/main" id="{1B98EE39-F62D-4D19-85F8-88BAFCAEF1B0}"/>
              </a:ext>
            </a:extLst>
          </p:cNvPr>
          <p:cNvSpPr txBox="1"/>
          <p:nvPr/>
        </p:nvSpPr>
        <p:spPr>
          <a:xfrm>
            <a:off x="119270" y="0"/>
            <a:ext cx="11953459" cy="1815882"/>
          </a:xfrm>
          <a:prstGeom prst="rect">
            <a:avLst/>
          </a:prstGeom>
          <a:noFill/>
        </p:spPr>
        <p:txBody>
          <a:bodyPr wrap="square">
            <a:spAutoFit/>
          </a:bodyPr>
          <a:lstStyle/>
          <a:p>
            <a:pPr algn="l"/>
            <a:r>
              <a:rPr lang="en-US" sz="2800" b="1" i="0" u="none" strike="noStrike" baseline="0" dirty="0">
                <a:solidFill>
                  <a:srgbClr val="FF0000"/>
                </a:solidFill>
              </a:rPr>
              <a:t>Using the super Keyword</a:t>
            </a:r>
          </a:p>
          <a:p>
            <a:pPr algn="l"/>
            <a:r>
              <a:rPr lang="en-US" sz="2800" i="0" u="none" strike="noStrike" baseline="0" dirty="0">
                <a:solidFill>
                  <a:srgbClr val="002060"/>
                </a:solidFill>
              </a:rPr>
              <a:t>         When invoking a super class version of an overridden method the super keyword is used.</a:t>
            </a:r>
          </a:p>
          <a:p>
            <a:pPr algn="l"/>
            <a:r>
              <a:rPr lang="en-US" sz="2800" b="1" i="0" u="none" strike="noStrike" baseline="0" dirty="0">
                <a:solidFill>
                  <a:srgbClr val="FF0000"/>
                </a:solidFill>
              </a:rPr>
              <a:t>Example:</a:t>
            </a:r>
          </a:p>
        </p:txBody>
      </p:sp>
      <p:sp>
        <p:nvSpPr>
          <p:cNvPr id="7" name="TextBox 6">
            <a:extLst>
              <a:ext uri="{FF2B5EF4-FFF2-40B4-BE49-F238E27FC236}">
                <a16:creationId xmlns="" xmlns:a16="http://schemas.microsoft.com/office/drawing/2014/main" id="{11C8D56B-FCDC-499D-8CB8-59538B7E69AA}"/>
              </a:ext>
            </a:extLst>
          </p:cNvPr>
          <p:cNvSpPr txBox="1"/>
          <p:nvPr/>
        </p:nvSpPr>
        <p:spPr>
          <a:xfrm>
            <a:off x="6733309" y="1080655"/>
            <a:ext cx="6240569" cy="6986528"/>
          </a:xfrm>
          <a:prstGeom prst="rect">
            <a:avLst/>
          </a:prstGeom>
          <a:noFill/>
        </p:spPr>
        <p:txBody>
          <a:bodyPr wrap="square">
            <a:spAutoFit/>
          </a:bodyPr>
          <a:lstStyle/>
          <a:p>
            <a:r>
              <a:rPr lang="en-US" sz="2800" dirty="0">
                <a:solidFill>
                  <a:srgbClr val="002060"/>
                </a:solidFill>
              </a:rPr>
              <a:t>class Demo extends ABC{</a:t>
            </a:r>
          </a:p>
          <a:p>
            <a:r>
              <a:rPr lang="en-US" sz="2800" dirty="0">
                <a:solidFill>
                  <a:srgbClr val="002060"/>
                </a:solidFill>
              </a:rPr>
              <a:t>   public void </a:t>
            </a:r>
            <a:r>
              <a:rPr lang="en-US" sz="2800" dirty="0" err="1">
                <a:solidFill>
                  <a:srgbClr val="002060"/>
                </a:solidFill>
              </a:rPr>
              <a:t>myMethod</a:t>
            </a:r>
            <a:r>
              <a:rPr lang="en-US" sz="2800" dirty="0">
                <a:solidFill>
                  <a:srgbClr val="002060"/>
                </a:solidFill>
              </a:rPr>
              <a:t>(){</a:t>
            </a:r>
          </a:p>
          <a:p>
            <a:r>
              <a:rPr lang="en-US" sz="2800" dirty="0">
                <a:solidFill>
                  <a:srgbClr val="002060"/>
                </a:solidFill>
              </a:rPr>
              <a:t>	//This will call the </a:t>
            </a:r>
            <a:r>
              <a:rPr lang="en-US" sz="2800" dirty="0" err="1">
                <a:solidFill>
                  <a:srgbClr val="002060"/>
                </a:solidFill>
              </a:rPr>
              <a:t>myMethod</a:t>
            </a:r>
            <a:r>
              <a:rPr lang="en-US" sz="2800" dirty="0">
                <a:solidFill>
                  <a:srgbClr val="002060"/>
                </a:solidFill>
              </a:rPr>
              <a:t>() of parent class</a:t>
            </a:r>
          </a:p>
          <a:p>
            <a:r>
              <a:rPr lang="en-US" sz="2800" dirty="0">
                <a:solidFill>
                  <a:srgbClr val="002060"/>
                </a:solidFill>
              </a:rPr>
              <a:t>	</a:t>
            </a:r>
            <a:r>
              <a:rPr lang="en-US" sz="2800" dirty="0" err="1">
                <a:solidFill>
                  <a:srgbClr val="002060"/>
                </a:solidFill>
              </a:rPr>
              <a:t>super.myMethod</a:t>
            </a:r>
            <a:r>
              <a:rPr lang="en-US" sz="2800" dirty="0">
                <a:solidFill>
                  <a:srgbClr val="002060"/>
                </a:solidFill>
              </a:rPr>
              <a:t>();</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("Overriding method from child class");</a:t>
            </a:r>
          </a:p>
          <a:p>
            <a:r>
              <a:rPr lang="en-US" sz="2800" dirty="0">
                <a:solidFill>
                  <a:srgbClr val="002060"/>
                </a:solidFill>
              </a:rPr>
              <a:t>   }</a:t>
            </a:r>
          </a:p>
          <a:p>
            <a:r>
              <a:rPr lang="en-US" sz="2800" dirty="0">
                <a:solidFill>
                  <a:srgbClr val="002060"/>
                </a:solidFill>
              </a:rPr>
              <a:t>   public static void main( String </a:t>
            </a:r>
            <a:r>
              <a:rPr lang="en-US" sz="2800" dirty="0" err="1">
                <a:solidFill>
                  <a:srgbClr val="002060"/>
                </a:solidFill>
              </a:rPr>
              <a:t>args</a:t>
            </a:r>
            <a:r>
              <a:rPr lang="en-US" sz="2800" dirty="0">
                <a:solidFill>
                  <a:srgbClr val="002060"/>
                </a:solidFill>
              </a:rPr>
              <a:t>[]) {</a:t>
            </a:r>
          </a:p>
          <a:p>
            <a:r>
              <a:rPr lang="en-US" sz="2800" dirty="0">
                <a:solidFill>
                  <a:srgbClr val="002060"/>
                </a:solidFill>
              </a:rPr>
              <a:t>	Demo </a:t>
            </a:r>
            <a:r>
              <a:rPr lang="en-US" sz="2800" dirty="0" err="1">
                <a:solidFill>
                  <a:srgbClr val="002060"/>
                </a:solidFill>
              </a:rPr>
              <a:t>obj</a:t>
            </a:r>
            <a:r>
              <a:rPr lang="en-US" sz="2800" dirty="0">
                <a:solidFill>
                  <a:srgbClr val="002060"/>
                </a:solidFill>
              </a:rPr>
              <a:t> = new Demo();</a:t>
            </a:r>
          </a:p>
          <a:p>
            <a:r>
              <a:rPr lang="en-US" sz="2800" dirty="0">
                <a:solidFill>
                  <a:srgbClr val="002060"/>
                </a:solidFill>
              </a:rPr>
              <a:t>	</a:t>
            </a:r>
            <a:r>
              <a:rPr lang="en-US" sz="2800" dirty="0" err="1">
                <a:solidFill>
                  <a:srgbClr val="002060"/>
                </a:solidFill>
              </a:rPr>
              <a:t>obj.myMethod</a:t>
            </a:r>
            <a:r>
              <a:rPr lang="en-US" sz="2800" dirty="0">
                <a:solidFill>
                  <a:srgbClr val="002060"/>
                </a:solidFill>
              </a:rPr>
              <a:t>();</a:t>
            </a:r>
          </a:p>
          <a:p>
            <a:r>
              <a:rPr lang="en-US" sz="2800" dirty="0">
                <a:solidFill>
                  <a:srgbClr val="002060"/>
                </a:solidFill>
              </a:rPr>
              <a:t>   }</a:t>
            </a:r>
          </a:p>
          <a:p>
            <a:r>
              <a:rPr lang="en-US" sz="2800" dirty="0">
                <a:solidFill>
                  <a:srgbClr val="002060"/>
                </a:solidFill>
              </a:rPr>
              <a:t>}</a:t>
            </a:r>
          </a:p>
          <a:p>
            <a:pPr algn="l"/>
            <a:r>
              <a:rPr lang="en-US" sz="2800" b="1" i="0" u="none" strike="noStrike" baseline="0" dirty="0" smtClean="0">
                <a:solidFill>
                  <a:srgbClr val="FF0000"/>
                </a:solidFill>
              </a:rPr>
              <a:t>Output</a:t>
            </a:r>
            <a:r>
              <a:rPr lang="en-US" sz="2800" b="1" i="0" u="none" strike="noStrike" baseline="0" dirty="0">
                <a:solidFill>
                  <a:srgbClr val="FF0000"/>
                </a:solidFill>
              </a:rPr>
              <a:t>:</a:t>
            </a:r>
          </a:p>
          <a:p>
            <a:r>
              <a:rPr lang="en-US" sz="2800" dirty="0">
                <a:solidFill>
                  <a:srgbClr val="002060"/>
                </a:solidFill>
              </a:rPr>
              <a:t>Overridden method from parent class</a:t>
            </a:r>
          </a:p>
          <a:p>
            <a:r>
              <a:rPr lang="en-US" sz="2800" dirty="0">
                <a:solidFill>
                  <a:srgbClr val="002060"/>
                </a:solidFill>
              </a:rPr>
              <a:t>Overriding method from child class</a:t>
            </a:r>
          </a:p>
        </p:txBody>
      </p:sp>
    </p:spTree>
    <p:extLst>
      <p:ext uri="{BB962C8B-B14F-4D97-AF65-F5344CB8AC3E}">
        <p14:creationId xmlns:p14="http://schemas.microsoft.com/office/powerpoint/2010/main" val="21623773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54ED22B-242A-417C-87EB-D626387FC702}"/>
              </a:ext>
            </a:extLst>
          </p:cNvPr>
          <p:cNvSpPr txBox="1"/>
          <p:nvPr/>
        </p:nvSpPr>
        <p:spPr>
          <a:xfrm>
            <a:off x="79513" y="141958"/>
            <a:ext cx="12032974" cy="2554545"/>
          </a:xfrm>
          <a:prstGeom prst="rect">
            <a:avLst/>
          </a:prstGeom>
          <a:noFill/>
        </p:spPr>
        <p:txBody>
          <a:bodyPr wrap="square">
            <a:spAutoFit/>
          </a:bodyPr>
          <a:lstStyle/>
          <a:p>
            <a:pPr algn="l"/>
            <a:endParaRPr lang="en-US" sz="3200" b="1" i="0" u="none" strike="noStrike" baseline="0" dirty="0" smtClean="0">
              <a:solidFill>
                <a:srgbClr val="FF0000"/>
              </a:solidFill>
            </a:endParaRPr>
          </a:p>
          <a:p>
            <a:pPr algn="l"/>
            <a:endParaRPr lang="en-US" sz="3200" b="1" i="0" u="none" strike="noStrike" baseline="0" dirty="0" smtClean="0">
              <a:solidFill>
                <a:srgbClr val="FF0000"/>
              </a:solidFill>
            </a:endParaRPr>
          </a:p>
          <a:p>
            <a:pPr algn="l"/>
            <a:r>
              <a:rPr lang="en-US" sz="3200" b="1" i="0" u="none" strike="noStrike" baseline="0" dirty="0" smtClean="0">
                <a:solidFill>
                  <a:srgbClr val="FF0000"/>
                </a:solidFill>
              </a:rPr>
              <a:t>Abstraction </a:t>
            </a:r>
            <a:r>
              <a:rPr lang="en-US" sz="3200" b="1" i="0" u="none" strike="noStrike" baseline="0" dirty="0">
                <a:solidFill>
                  <a:srgbClr val="FF0000"/>
                </a:solidFill>
              </a:rPr>
              <a:t>in Java</a:t>
            </a:r>
          </a:p>
          <a:p>
            <a:pPr algn="l"/>
            <a:r>
              <a:rPr lang="en-US" sz="3200" i="0" u="none" strike="noStrike" baseline="0" dirty="0"/>
              <a:t>         </a:t>
            </a:r>
            <a:r>
              <a:rPr lang="en-US" sz="3200" i="0" u="none" strike="noStrike" baseline="0" dirty="0">
                <a:solidFill>
                  <a:srgbClr val="002060"/>
                </a:solidFill>
              </a:rPr>
              <a:t>Abstraction is a process of hiding the implementation details and showing only functionality to the user.</a:t>
            </a:r>
            <a:endParaRPr lang="en-US" sz="3200" dirty="0">
              <a:solidFill>
                <a:srgbClr val="002060"/>
              </a:solidFill>
            </a:endParaRPr>
          </a:p>
        </p:txBody>
      </p:sp>
      <p:sp>
        <p:nvSpPr>
          <p:cNvPr id="5" name="TextBox 4">
            <a:extLst>
              <a:ext uri="{FF2B5EF4-FFF2-40B4-BE49-F238E27FC236}">
                <a16:creationId xmlns="" xmlns:a16="http://schemas.microsoft.com/office/drawing/2014/main" id="{B7F54DCA-672E-476E-9FA0-B995E73A338D}"/>
              </a:ext>
            </a:extLst>
          </p:cNvPr>
          <p:cNvSpPr txBox="1"/>
          <p:nvPr/>
        </p:nvSpPr>
        <p:spPr>
          <a:xfrm>
            <a:off x="79513" y="1866037"/>
            <a:ext cx="12191999" cy="3539430"/>
          </a:xfrm>
          <a:prstGeom prst="rect">
            <a:avLst/>
          </a:prstGeom>
          <a:noFill/>
        </p:spPr>
        <p:txBody>
          <a:bodyPr wrap="square">
            <a:spAutoFit/>
          </a:bodyPr>
          <a:lstStyle/>
          <a:p>
            <a:pPr algn="l"/>
            <a:endParaRPr lang="en-US" sz="3200" b="1" i="0" u="none" strike="noStrike" baseline="0" dirty="0" smtClean="0">
              <a:solidFill>
                <a:srgbClr val="FF0000"/>
              </a:solidFill>
            </a:endParaRPr>
          </a:p>
          <a:p>
            <a:pPr algn="l"/>
            <a:r>
              <a:rPr lang="en-US" sz="3200" b="1" i="0" u="none" strike="noStrike" baseline="0" dirty="0" smtClean="0">
                <a:solidFill>
                  <a:srgbClr val="FF0000"/>
                </a:solidFill>
              </a:rPr>
              <a:t>Abstract </a:t>
            </a:r>
            <a:r>
              <a:rPr lang="en-US" sz="3200" b="1" i="0" u="none" strike="noStrike" baseline="0" dirty="0">
                <a:solidFill>
                  <a:srgbClr val="FF0000"/>
                </a:solidFill>
              </a:rPr>
              <a:t>class in </a:t>
            </a:r>
            <a:r>
              <a:rPr lang="en-US" sz="3200" b="1" i="0" u="none" strike="noStrike" baseline="0" dirty="0" smtClean="0">
                <a:solidFill>
                  <a:srgbClr val="FF0000"/>
                </a:solidFill>
              </a:rPr>
              <a:t>Java</a:t>
            </a:r>
          </a:p>
          <a:p>
            <a:pPr algn="l"/>
            <a:endParaRPr lang="en-US" sz="3200" b="1" i="0" u="none" strike="noStrike" baseline="0" dirty="0">
              <a:solidFill>
                <a:srgbClr val="FF0000"/>
              </a:solidFill>
            </a:endParaRPr>
          </a:p>
          <a:p>
            <a:pPr algn="l"/>
            <a:r>
              <a:rPr lang="en-US" sz="3200" b="0" i="0" u="none" strike="noStrike" baseline="0" dirty="0">
                <a:solidFill>
                  <a:srgbClr val="002060"/>
                </a:solidFill>
              </a:rPr>
              <a:t>      A class that is declared as abstract is known as abstract class. It needs to be extended and its method implemented. It cannot be instantiated. If a class contains any abstract method then the class is declared as abstract class.</a:t>
            </a:r>
            <a:endParaRPr lang="en-US" sz="3200" dirty="0">
              <a:solidFill>
                <a:srgbClr val="002060"/>
              </a:solidFill>
            </a:endParaRPr>
          </a:p>
        </p:txBody>
      </p:sp>
      <p:sp>
        <p:nvSpPr>
          <p:cNvPr id="7" name="TextBox 6">
            <a:extLst>
              <a:ext uri="{FF2B5EF4-FFF2-40B4-BE49-F238E27FC236}">
                <a16:creationId xmlns="" xmlns:a16="http://schemas.microsoft.com/office/drawing/2014/main" id="{1AB83C48-76E5-4C8B-B22F-1B6CF64E919D}"/>
              </a:ext>
            </a:extLst>
          </p:cNvPr>
          <p:cNvSpPr txBox="1"/>
          <p:nvPr/>
        </p:nvSpPr>
        <p:spPr>
          <a:xfrm>
            <a:off x="79513" y="4564750"/>
            <a:ext cx="6288156" cy="1569660"/>
          </a:xfrm>
          <a:prstGeom prst="rect">
            <a:avLst/>
          </a:prstGeom>
          <a:noFill/>
        </p:spPr>
        <p:txBody>
          <a:bodyPr wrap="square">
            <a:spAutoFit/>
          </a:bodyPr>
          <a:lstStyle/>
          <a:p>
            <a:pPr algn="l"/>
            <a:endParaRPr lang="en-US" sz="3200" b="1" i="0" u="none" strike="noStrike" baseline="0" dirty="0" smtClean="0">
              <a:solidFill>
                <a:srgbClr val="FF0000"/>
              </a:solidFill>
            </a:endParaRPr>
          </a:p>
          <a:p>
            <a:pPr algn="l"/>
            <a:r>
              <a:rPr lang="en-US" sz="3200" b="1" i="0" u="none" strike="noStrike" baseline="0" dirty="0" smtClean="0">
                <a:solidFill>
                  <a:srgbClr val="FF0000"/>
                </a:solidFill>
              </a:rPr>
              <a:t>Example abstract </a:t>
            </a:r>
            <a:r>
              <a:rPr lang="en-US" sz="3200" b="1" i="0" u="none" strike="noStrike" baseline="0" dirty="0">
                <a:solidFill>
                  <a:srgbClr val="FF0000"/>
                </a:solidFill>
              </a:rPr>
              <a:t>class</a:t>
            </a:r>
          </a:p>
          <a:p>
            <a:pPr algn="l"/>
            <a:r>
              <a:rPr lang="en-US" sz="3200" i="0" u="none" strike="noStrike" baseline="0" dirty="0">
                <a:solidFill>
                  <a:srgbClr val="002060"/>
                </a:solidFill>
              </a:rPr>
              <a:t>abstract class A{}</a:t>
            </a:r>
            <a:endParaRPr lang="en-US" sz="3200" dirty="0">
              <a:solidFill>
                <a:srgbClr val="002060"/>
              </a:solidFill>
            </a:endParaRPr>
          </a:p>
        </p:txBody>
      </p:sp>
    </p:spTree>
    <p:extLst>
      <p:ext uri="{BB962C8B-B14F-4D97-AF65-F5344CB8AC3E}">
        <p14:creationId xmlns:p14="http://schemas.microsoft.com/office/powerpoint/2010/main" val="24502712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54ED22B-242A-417C-87EB-D626387FC702}"/>
              </a:ext>
            </a:extLst>
          </p:cNvPr>
          <p:cNvSpPr txBox="1"/>
          <p:nvPr/>
        </p:nvSpPr>
        <p:spPr>
          <a:xfrm>
            <a:off x="79513" y="141958"/>
            <a:ext cx="12032974" cy="4031873"/>
          </a:xfrm>
          <a:prstGeom prst="rect">
            <a:avLst/>
          </a:prstGeom>
          <a:noFill/>
        </p:spPr>
        <p:txBody>
          <a:bodyPr wrap="square">
            <a:spAutoFit/>
          </a:bodyPr>
          <a:lstStyle/>
          <a:p>
            <a:r>
              <a:rPr lang="en-US" sz="3200" b="1" dirty="0"/>
              <a:t>Real Life Example of Abstraction in Java</a:t>
            </a:r>
          </a:p>
          <a:p>
            <a:r>
              <a:rPr lang="en-US" sz="3200" dirty="0"/>
              <a:t/>
            </a:r>
            <a:br>
              <a:rPr lang="en-US" sz="3200" dirty="0"/>
            </a:br>
            <a:r>
              <a:rPr lang="en-US" sz="3200" dirty="0" smtClean="0"/>
              <a:t>Abstraction </a:t>
            </a:r>
            <a:r>
              <a:rPr lang="en-US" sz="3200" dirty="0"/>
              <a:t>shows only important things to the user and hides the internal details, for example, when we </a:t>
            </a:r>
            <a:r>
              <a:rPr lang="en-US" sz="3200" dirty="0" smtClean="0"/>
              <a:t>drive </a:t>
            </a:r>
            <a:r>
              <a:rPr lang="en-US" sz="3200" dirty="0"/>
              <a:t>a </a:t>
            </a:r>
            <a:r>
              <a:rPr lang="en-US" sz="3200" dirty="0" smtClean="0"/>
              <a:t>car, </a:t>
            </a:r>
            <a:r>
              <a:rPr lang="en-US" sz="3200" dirty="0"/>
              <a:t>we only know about how to </a:t>
            </a:r>
            <a:r>
              <a:rPr lang="en-US" sz="3200" dirty="0" smtClean="0"/>
              <a:t>drive car </a:t>
            </a:r>
            <a:r>
              <a:rPr lang="en-US" sz="3200" dirty="0"/>
              <a:t>but can not know about how it work? And also we do not know the internal functionality of a </a:t>
            </a:r>
            <a:r>
              <a:rPr lang="en-US" sz="3200" dirty="0" smtClean="0"/>
              <a:t>car.</a:t>
            </a:r>
            <a:endParaRPr lang="en-US" sz="3200" dirty="0"/>
          </a:p>
          <a:p>
            <a:r>
              <a:rPr lang="en-US" sz="3200" dirty="0"/>
              <a:t/>
            </a:r>
            <a:br>
              <a:rPr lang="en-US" sz="3200" dirty="0"/>
            </a:br>
            <a:endParaRPr lang="en-US" sz="3200" dirty="0">
              <a:solidFill>
                <a:srgbClr val="002060"/>
              </a:solidFill>
            </a:endParaRPr>
          </a:p>
        </p:txBody>
      </p:sp>
      <p:sp>
        <p:nvSpPr>
          <p:cNvPr id="5" name="TextBox 4">
            <a:extLst>
              <a:ext uri="{FF2B5EF4-FFF2-40B4-BE49-F238E27FC236}">
                <a16:creationId xmlns="" xmlns:a16="http://schemas.microsoft.com/office/drawing/2014/main" id="{B7F54DCA-672E-476E-9FA0-B995E73A338D}"/>
              </a:ext>
            </a:extLst>
          </p:cNvPr>
          <p:cNvSpPr txBox="1"/>
          <p:nvPr/>
        </p:nvSpPr>
        <p:spPr>
          <a:xfrm>
            <a:off x="93367" y="1866037"/>
            <a:ext cx="12191999" cy="584775"/>
          </a:xfrm>
          <a:prstGeom prst="rect">
            <a:avLst/>
          </a:prstGeom>
          <a:noFill/>
        </p:spPr>
        <p:txBody>
          <a:bodyPr wrap="square">
            <a:spAutoFit/>
          </a:bodyPr>
          <a:lstStyle/>
          <a:p>
            <a:pPr algn="l"/>
            <a:endParaRPr lang="en-US" sz="3200" dirty="0">
              <a:solidFill>
                <a:srgbClr val="002060"/>
              </a:solidFill>
            </a:endParaRPr>
          </a:p>
        </p:txBody>
      </p:sp>
      <p:pic>
        <p:nvPicPr>
          <p:cNvPr id="2050" name="Picture 2" descr="real life example of abst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873" y="3834824"/>
            <a:ext cx="7703127" cy="206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3397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54ED22B-242A-417C-87EB-D626387FC702}"/>
              </a:ext>
            </a:extLst>
          </p:cNvPr>
          <p:cNvSpPr txBox="1"/>
          <p:nvPr/>
        </p:nvSpPr>
        <p:spPr>
          <a:xfrm>
            <a:off x="79513" y="141958"/>
            <a:ext cx="12032974" cy="1569660"/>
          </a:xfrm>
          <a:prstGeom prst="rect">
            <a:avLst/>
          </a:prstGeom>
          <a:noFill/>
        </p:spPr>
        <p:txBody>
          <a:bodyPr wrap="square">
            <a:spAutoFit/>
          </a:bodyPr>
          <a:lstStyle/>
          <a:p>
            <a:r>
              <a:rPr lang="en-US" sz="3200" b="1" dirty="0">
                <a:solidFill>
                  <a:srgbClr val="FF0000"/>
                </a:solidFill>
              </a:rPr>
              <a:t>Abstraction in Java</a:t>
            </a:r>
          </a:p>
          <a:p>
            <a:r>
              <a:rPr lang="en-US" sz="3200" dirty="0"/>
              <a:t/>
            </a:r>
            <a:br>
              <a:rPr lang="en-US" sz="3200" dirty="0"/>
            </a:br>
            <a:endParaRPr lang="en-US" sz="3200" dirty="0">
              <a:solidFill>
                <a:srgbClr val="002060"/>
              </a:solidFill>
            </a:endParaRPr>
          </a:p>
        </p:txBody>
      </p:sp>
      <p:sp>
        <p:nvSpPr>
          <p:cNvPr id="5" name="TextBox 4">
            <a:extLst>
              <a:ext uri="{FF2B5EF4-FFF2-40B4-BE49-F238E27FC236}">
                <a16:creationId xmlns="" xmlns:a16="http://schemas.microsoft.com/office/drawing/2014/main" id="{B7F54DCA-672E-476E-9FA0-B995E73A338D}"/>
              </a:ext>
            </a:extLst>
          </p:cNvPr>
          <p:cNvSpPr txBox="1"/>
          <p:nvPr/>
        </p:nvSpPr>
        <p:spPr>
          <a:xfrm>
            <a:off x="93367" y="1866037"/>
            <a:ext cx="12191999" cy="584775"/>
          </a:xfrm>
          <a:prstGeom prst="rect">
            <a:avLst/>
          </a:prstGeom>
          <a:noFill/>
        </p:spPr>
        <p:txBody>
          <a:bodyPr wrap="square">
            <a:spAutoFit/>
          </a:bodyPr>
          <a:lstStyle/>
          <a:p>
            <a:pPr algn="l"/>
            <a:endParaRPr lang="en-US" sz="3200" dirty="0">
              <a:solidFill>
                <a:srgbClr val="002060"/>
              </a:solidFill>
            </a:endParaRPr>
          </a:p>
        </p:txBody>
      </p:sp>
      <p:pic>
        <p:nvPicPr>
          <p:cNvPr id="3074" name="Picture 2" descr="Abstract clas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582" y="1205345"/>
            <a:ext cx="9005454" cy="467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3285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9128555-A874-49E7-A313-4F67BDA0A6F7}"/>
              </a:ext>
            </a:extLst>
          </p:cNvPr>
          <p:cNvSpPr txBox="1"/>
          <p:nvPr/>
        </p:nvSpPr>
        <p:spPr>
          <a:xfrm>
            <a:off x="848140" y="357809"/>
            <a:ext cx="6864626" cy="6370975"/>
          </a:xfrm>
          <a:prstGeom prst="rect">
            <a:avLst/>
          </a:prstGeom>
          <a:noFill/>
        </p:spPr>
        <p:txBody>
          <a:bodyPr wrap="square">
            <a:spAutoFit/>
          </a:bodyPr>
          <a:lstStyle/>
          <a:p>
            <a:pPr algn="l"/>
            <a:r>
              <a:rPr lang="en-US" sz="2400" b="1" i="0" u="none" strike="noStrike" baseline="0" dirty="0" smtClean="0">
                <a:solidFill>
                  <a:srgbClr val="FF0000"/>
                </a:solidFill>
              </a:rPr>
              <a:t>Example of abstract class that has abstract method</a:t>
            </a:r>
          </a:p>
          <a:p>
            <a:pPr algn="l"/>
            <a:r>
              <a:rPr lang="en-US" sz="2400" b="0" i="0" u="none" strike="noStrike" baseline="0" dirty="0" smtClean="0">
                <a:solidFill>
                  <a:srgbClr val="002060"/>
                </a:solidFill>
              </a:rPr>
              <a:t>abstract </a:t>
            </a:r>
            <a:r>
              <a:rPr lang="en-US" sz="2400" b="0" i="0" u="none" strike="noStrike" baseline="0" dirty="0">
                <a:solidFill>
                  <a:srgbClr val="002060"/>
                </a:solidFill>
              </a:rPr>
              <a:t>class Bike</a:t>
            </a:r>
          </a:p>
          <a:p>
            <a:pPr algn="l"/>
            <a:r>
              <a:rPr lang="en-US" sz="2400" b="0" i="0" u="none" strike="noStrike" baseline="0" dirty="0">
                <a:solidFill>
                  <a:srgbClr val="002060"/>
                </a:solidFill>
              </a:rPr>
              <a:t>{</a:t>
            </a:r>
          </a:p>
          <a:p>
            <a:pPr algn="l"/>
            <a:r>
              <a:rPr lang="en-US" sz="2400" b="0" i="0" u="none" strike="noStrike" baseline="0" dirty="0">
                <a:solidFill>
                  <a:srgbClr val="002060"/>
                </a:solidFill>
              </a:rPr>
              <a:t>abstract void run();</a:t>
            </a:r>
          </a:p>
          <a:p>
            <a:pPr algn="l"/>
            <a:r>
              <a:rPr lang="en-US" sz="2400" b="0" i="0" u="none" strike="noStrike" baseline="0" dirty="0">
                <a:solidFill>
                  <a:srgbClr val="002060"/>
                </a:solidFill>
              </a:rPr>
              <a:t>}</a:t>
            </a:r>
          </a:p>
          <a:p>
            <a:pPr algn="l"/>
            <a:r>
              <a:rPr lang="en-US" sz="2400" b="0" i="0" u="none" strike="noStrike" baseline="0" dirty="0">
                <a:solidFill>
                  <a:srgbClr val="002060"/>
                </a:solidFill>
              </a:rPr>
              <a:t>class Honda extends Bike</a:t>
            </a:r>
          </a:p>
          <a:p>
            <a:pPr algn="l"/>
            <a:r>
              <a:rPr lang="en-US" sz="2400" b="0" i="0" u="none" strike="noStrike" baseline="0" dirty="0">
                <a:solidFill>
                  <a:srgbClr val="002060"/>
                </a:solidFill>
              </a:rPr>
              <a:t>{</a:t>
            </a:r>
          </a:p>
          <a:p>
            <a:pPr algn="l"/>
            <a:r>
              <a:rPr lang="en-US" sz="2400" b="0" i="0" u="none" strike="noStrike" baseline="0" dirty="0">
                <a:solidFill>
                  <a:srgbClr val="002060"/>
                </a:solidFill>
              </a:rPr>
              <a:t>void run()</a:t>
            </a:r>
          </a:p>
          <a:p>
            <a:pPr algn="l"/>
            <a:r>
              <a:rPr lang="en-US" sz="2400" b="0" i="0" u="none" strike="noStrike" baseline="0" dirty="0">
                <a:solidFill>
                  <a:srgbClr val="002060"/>
                </a:solidFill>
              </a:rPr>
              <a:t>{</a:t>
            </a:r>
          </a:p>
          <a:p>
            <a:pPr algn="l"/>
            <a:r>
              <a:rPr lang="en-US" sz="2400" b="0" i="0" u="none" strike="noStrike" baseline="0" dirty="0" err="1">
                <a:solidFill>
                  <a:srgbClr val="002060"/>
                </a:solidFill>
              </a:rPr>
              <a:t>System.out.println</a:t>
            </a:r>
            <a:r>
              <a:rPr lang="en-US" sz="2400" b="0" i="0" u="none" strike="noStrike" baseline="0" dirty="0">
                <a:solidFill>
                  <a:srgbClr val="002060"/>
                </a:solidFill>
              </a:rPr>
              <a:t>("running safely..");</a:t>
            </a:r>
          </a:p>
          <a:p>
            <a:pPr algn="l"/>
            <a:r>
              <a:rPr lang="en-US" sz="2400" b="0" i="0" u="none" strike="noStrike" baseline="0" dirty="0">
                <a:solidFill>
                  <a:srgbClr val="002060"/>
                </a:solidFill>
              </a:rPr>
              <a:t>}</a:t>
            </a:r>
          </a:p>
          <a:p>
            <a:pPr algn="l"/>
            <a:r>
              <a:rPr lang="en-US" sz="2400" b="0" i="0" u="none" strike="noStrike" baseline="0" dirty="0">
                <a:solidFill>
                  <a:srgbClr val="002060"/>
                </a:solidFill>
              </a:rPr>
              <a:t>public static void main(String </a:t>
            </a:r>
            <a:r>
              <a:rPr lang="en-US" sz="2400" b="0" i="0" u="none" strike="noStrike" baseline="0" dirty="0" err="1">
                <a:solidFill>
                  <a:srgbClr val="002060"/>
                </a:solidFill>
              </a:rPr>
              <a:t>args</a:t>
            </a:r>
            <a:r>
              <a:rPr lang="en-US" sz="2400" b="0" i="0" u="none" strike="noStrike" baseline="0" dirty="0">
                <a:solidFill>
                  <a:srgbClr val="002060"/>
                </a:solidFill>
              </a:rPr>
              <a:t>[])</a:t>
            </a:r>
          </a:p>
          <a:p>
            <a:pPr algn="l"/>
            <a:r>
              <a:rPr lang="en-US" sz="2400" b="0" i="0" u="none" strike="noStrike" baseline="0" dirty="0">
                <a:solidFill>
                  <a:srgbClr val="002060"/>
                </a:solidFill>
              </a:rPr>
              <a:t>{</a:t>
            </a:r>
          </a:p>
          <a:p>
            <a:pPr algn="l"/>
            <a:r>
              <a:rPr lang="en-US" sz="2400" b="0" i="0" u="none" strike="noStrike" baseline="0" dirty="0">
                <a:solidFill>
                  <a:srgbClr val="002060"/>
                </a:solidFill>
              </a:rPr>
              <a:t>Bike obj = new Honda();</a:t>
            </a:r>
          </a:p>
          <a:p>
            <a:pPr algn="l"/>
            <a:r>
              <a:rPr lang="en-US" sz="2400" b="0" i="0" u="none" strike="noStrike" baseline="0" dirty="0" err="1">
                <a:solidFill>
                  <a:srgbClr val="002060"/>
                </a:solidFill>
              </a:rPr>
              <a:t>obj.run</a:t>
            </a:r>
            <a:r>
              <a:rPr lang="en-US" sz="2400" b="0" i="0" u="none" strike="noStrike" baseline="0" dirty="0">
                <a:solidFill>
                  <a:srgbClr val="002060"/>
                </a:solidFill>
              </a:rPr>
              <a:t>();</a:t>
            </a:r>
          </a:p>
          <a:p>
            <a:pPr algn="l"/>
            <a:r>
              <a:rPr lang="en-US" sz="2400" b="0" i="0" u="none" strike="noStrike" baseline="0" dirty="0">
                <a:solidFill>
                  <a:srgbClr val="002060"/>
                </a:solidFill>
              </a:rPr>
              <a:t>}</a:t>
            </a:r>
          </a:p>
          <a:p>
            <a:pPr algn="l"/>
            <a:r>
              <a:rPr lang="en-US" sz="2400" b="0" i="0" u="none" strike="noStrike" baseline="0" dirty="0">
                <a:solidFill>
                  <a:srgbClr val="002060"/>
                </a:solidFill>
              </a:rPr>
              <a:t>}</a:t>
            </a:r>
            <a:endParaRPr lang="en-US" sz="2400" dirty="0">
              <a:solidFill>
                <a:srgbClr val="002060"/>
              </a:solidFill>
            </a:endParaRPr>
          </a:p>
        </p:txBody>
      </p:sp>
    </p:spTree>
    <p:extLst>
      <p:ext uri="{BB962C8B-B14F-4D97-AF65-F5344CB8AC3E}">
        <p14:creationId xmlns:p14="http://schemas.microsoft.com/office/powerpoint/2010/main" val="1659868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CE6102-FDBB-4591-8889-BA9C30EBDD43}"/>
              </a:ext>
            </a:extLst>
          </p:cNvPr>
          <p:cNvSpPr txBox="1"/>
          <p:nvPr/>
        </p:nvSpPr>
        <p:spPr>
          <a:xfrm>
            <a:off x="-166255" y="983673"/>
            <a:ext cx="7348933" cy="8710077"/>
          </a:xfrm>
          <a:prstGeom prst="rect">
            <a:avLst/>
          </a:prstGeom>
          <a:noFill/>
        </p:spPr>
        <p:txBody>
          <a:bodyPr wrap="square">
            <a:spAutoFit/>
          </a:bodyPr>
          <a:lstStyle/>
          <a:p>
            <a:r>
              <a:rPr lang="en-US" sz="2800" dirty="0">
                <a:solidFill>
                  <a:srgbClr val="002060"/>
                </a:solidFill>
              </a:rPr>
              <a:t>public abstract class </a:t>
            </a:r>
            <a:r>
              <a:rPr lang="en-US" sz="2800" dirty="0" err="1">
                <a:solidFill>
                  <a:srgbClr val="002060"/>
                </a:solidFill>
              </a:rPr>
              <a:t>MyTest</a:t>
            </a:r>
            <a:r>
              <a:rPr lang="en-US" sz="2800" dirty="0">
                <a:solidFill>
                  <a:srgbClr val="002060"/>
                </a:solidFill>
              </a:rPr>
              <a:t> </a:t>
            </a:r>
          </a:p>
          <a:p>
            <a:r>
              <a:rPr lang="en-US" sz="2800" dirty="0">
                <a:solidFill>
                  <a:srgbClr val="002060"/>
                </a:solidFill>
              </a:rPr>
              <a:t>{ </a:t>
            </a:r>
          </a:p>
          <a:p>
            <a:r>
              <a:rPr lang="en-US" sz="2800" dirty="0">
                <a:solidFill>
                  <a:srgbClr val="002060"/>
                </a:solidFill>
              </a:rPr>
              <a:t>  abstract void calculate(</a:t>
            </a:r>
            <a:r>
              <a:rPr lang="en-US" sz="2800" dirty="0" err="1">
                <a:solidFill>
                  <a:srgbClr val="002060"/>
                </a:solidFill>
              </a:rPr>
              <a:t>int</a:t>
            </a:r>
            <a:r>
              <a:rPr lang="en-US" sz="2800" dirty="0">
                <a:solidFill>
                  <a:srgbClr val="002060"/>
                </a:solidFill>
              </a:rPr>
              <a:t> a, </a:t>
            </a:r>
            <a:r>
              <a:rPr lang="en-US" sz="2800" dirty="0" err="1">
                <a:solidFill>
                  <a:srgbClr val="002060"/>
                </a:solidFill>
              </a:rPr>
              <a:t>int</a:t>
            </a:r>
            <a:r>
              <a:rPr lang="en-US" sz="2800" dirty="0">
                <a:solidFill>
                  <a:srgbClr val="002060"/>
                </a:solidFill>
              </a:rPr>
              <a:t> b); // No body. </a:t>
            </a:r>
          </a:p>
          <a:p>
            <a:r>
              <a:rPr lang="en-US" sz="2800" dirty="0">
                <a:solidFill>
                  <a:srgbClr val="002060"/>
                </a:solidFill>
              </a:rPr>
              <a:t> } </a:t>
            </a:r>
          </a:p>
          <a:p>
            <a:r>
              <a:rPr lang="en-US" sz="2800" dirty="0">
                <a:solidFill>
                  <a:srgbClr val="002060"/>
                </a:solidFill>
              </a:rPr>
              <a:t>public class Addition extends </a:t>
            </a:r>
            <a:r>
              <a:rPr lang="en-US" sz="2800" dirty="0" err="1">
                <a:solidFill>
                  <a:srgbClr val="002060"/>
                </a:solidFill>
              </a:rPr>
              <a:t>MyTest</a:t>
            </a:r>
            <a:r>
              <a:rPr lang="en-US" sz="2800" dirty="0">
                <a:solidFill>
                  <a:srgbClr val="002060"/>
                </a:solidFill>
              </a:rPr>
              <a:t> </a:t>
            </a:r>
          </a:p>
          <a:p>
            <a:r>
              <a:rPr lang="en-US" sz="2800" dirty="0">
                <a:solidFill>
                  <a:srgbClr val="002060"/>
                </a:solidFill>
              </a:rPr>
              <a:t>{ </a:t>
            </a:r>
          </a:p>
          <a:p>
            <a:r>
              <a:rPr lang="en-US" sz="2800" dirty="0">
                <a:solidFill>
                  <a:srgbClr val="002060"/>
                </a:solidFill>
              </a:rPr>
              <a:t>  void calculate(</a:t>
            </a:r>
            <a:r>
              <a:rPr lang="en-US" sz="2800" dirty="0" err="1">
                <a:solidFill>
                  <a:srgbClr val="002060"/>
                </a:solidFill>
              </a:rPr>
              <a:t>int</a:t>
            </a:r>
            <a:r>
              <a:rPr lang="en-US" sz="2800" dirty="0">
                <a:solidFill>
                  <a:srgbClr val="002060"/>
                </a:solidFill>
              </a:rPr>
              <a:t> a, </a:t>
            </a:r>
            <a:r>
              <a:rPr lang="en-US" sz="2800" dirty="0" err="1">
                <a:solidFill>
                  <a:srgbClr val="002060"/>
                </a:solidFill>
              </a:rPr>
              <a:t>int</a:t>
            </a:r>
            <a:r>
              <a:rPr lang="en-US" sz="2800" dirty="0">
                <a:solidFill>
                  <a:srgbClr val="002060"/>
                </a:solidFill>
              </a:rPr>
              <a:t> b)</a:t>
            </a:r>
          </a:p>
          <a:p>
            <a:r>
              <a:rPr lang="en-US" sz="2800" dirty="0">
                <a:solidFill>
                  <a:srgbClr val="002060"/>
                </a:solidFill>
              </a:rPr>
              <a:t>  { </a:t>
            </a:r>
          </a:p>
          <a:p>
            <a:r>
              <a:rPr lang="en-US" sz="2800" dirty="0">
                <a:solidFill>
                  <a:srgbClr val="002060"/>
                </a:solidFill>
              </a:rPr>
              <a:t>    </a:t>
            </a:r>
            <a:r>
              <a:rPr lang="en-US" sz="2800" dirty="0" err="1">
                <a:solidFill>
                  <a:srgbClr val="002060"/>
                </a:solidFill>
              </a:rPr>
              <a:t>int</a:t>
            </a:r>
            <a:r>
              <a:rPr lang="en-US" sz="2800" dirty="0">
                <a:solidFill>
                  <a:srgbClr val="002060"/>
                </a:solidFill>
              </a:rPr>
              <a:t> x = a + b; </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(“Sum: ” +x); </a:t>
            </a:r>
          </a:p>
          <a:p>
            <a:r>
              <a:rPr lang="en-US" sz="2800" dirty="0">
                <a:solidFill>
                  <a:srgbClr val="002060"/>
                </a:solidFill>
              </a:rPr>
              <a:t>   } </a:t>
            </a:r>
          </a:p>
          <a:p>
            <a:r>
              <a:rPr lang="en-US" sz="2800" dirty="0">
                <a:solidFill>
                  <a:srgbClr val="002060"/>
                </a:solidFill>
              </a:rPr>
              <a:t>} </a:t>
            </a:r>
          </a:p>
          <a:p>
            <a:r>
              <a:rPr lang="en-US" sz="2800" dirty="0">
                <a:solidFill>
                  <a:srgbClr val="002060"/>
                </a:solidFill>
              </a:rPr>
              <a:t>public class Subtraction extends </a:t>
            </a:r>
            <a:r>
              <a:rPr lang="en-US" sz="2800" dirty="0" err="1">
                <a:solidFill>
                  <a:srgbClr val="002060"/>
                </a:solidFill>
              </a:rPr>
              <a:t>MyTest</a:t>
            </a:r>
            <a:r>
              <a:rPr lang="en-US" sz="2800" dirty="0">
                <a:solidFill>
                  <a:srgbClr val="002060"/>
                </a:solidFill>
              </a:rPr>
              <a:t> </a:t>
            </a:r>
          </a:p>
          <a:p>
            <a:r>
              <a:rPr lang="en-US" sz="2800" dirty="0">
                <a:solidFill>
                  <a:srgbClr val="002060"/>
                </a:solidFill>
              </a:rPr>
              <a:t>{ </a:t>
            </a:r>
          </a:p>
          <a:p>
            <a:r>
              <a:rPr lang="en-US" sz="2800" dirty="0">
                <a:solidFill>
                  <a:srgbClr val="002060"/>
                </a:solidFill>
              </a:rPr>
              <a:t>  void calculate(</a:t>
            </a:r>
            <a:r>
              <a:rPr lang="en-US" sz="2800" dirty="0" err="1">
                <a:solidFill>
                  <a:srgbClr val="002060"/>
                </a:solidFill>
              </a:rPr>
              <a:t>int</a:t>
            </a:r>
            <a:r>
              <a:rPr lang="en-US" sz="2800" dirty="0">
                <a:solidFill>
                  <a:srgbClr val="002060"/>
                </a:solidFill>
              </a:rPr>
              <a:t> a, </a:t>
            </a:r>
            <a:r>
              <a:rPr lang="en-US" sz="2800" dirty="0" err="1">
                <a:solidFill>
                  <a:srgbClr val="002060"/>
                </a:solidFill>
              </a:rPr>
              <a:t>int</a:t>
            </a:r>
            <a:r>
              <a:rPr lang="en-US" sz="2800" dirty="0">
                <a:solidFill>
                  <a:srgbClr val="002060"/>
                </a:solidFill>
              </a:rPr>
              <a:t> b)</a:t>
            </a:r>
          </a:p>
          <a:p>
            <a:r>
              <a:rPr lang="en-US" sz="2800" dirty="0">
                <a:solidFill>
                  <a:srgbClr val="002060"/>
                </a:solidFill>
              </a:rPr>
              <a:t>  { </a:t>
            </a:r>
          </a:p>
          <a:p>
            <a:r>
              <a:rPr lang="en-US" sz="2800" dirty="0">
                <a:solidFill>
                  <a:srgbClr val="002060"/>
                </a:solidFill>
              </a:rPr>
              <a:t>    </a:t>
            </a:r>
            <a:r>
              <a:rPr lang="en-US" sz="2800" dirty="0" err="1">
                <a:solidFill>
                  <a:srgbClr val="002060"/>
                </a:solidFill>
              </a:rPr>
              <a:t>int</a:t>
            </a:r>
            <a:r>
              <a:rPr lang="en-US" sz="2800" dirty="0">
                <a:solidFill>
                  <a:srgbClr val="002060"/>
                </a:solidFill>
              </a:rPr>
              <a:t> y = a - b; </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(“Subtract: ” +y); </a:t>
            </a:r>
          </a:p>
          <a:p>
            <a:r>
              <a:rPr lang="en-US" sz="2800" dirty="0">
                <a:solidFill>
                  <a:srgbClr val="002060"/>
                </a:solidFill>
              </a:rPr>
              <a:t>  } </a:t>
            </a:r>
          </a:p>
          <a:p>
            <a:r>
              <a:rPr lang="en-US" sz="2800" dirty="0">
                <a:solidFill>
                  <a:srgbClr val="002060"/>
                </a:solidFill>
              </a:rPr>
              <a:t>} </a:t>
            </a:r>
          </a:p>
        </p:txBody>
      </p:sp>
      <p:sp>
        <p:nvSpPr>
          <p:cNvPr id="5" name="TextBox 4">
            <a:extLst>
              <a:ext uri="{FF2B5EF4-FFF2-40B4-BE49-F238E27FC236}">
                <a16:creationId xmlns="" xmlns:a16="http://schemas.microsoft.com/office/drawing/2014/main" id="{1B98EE39-F62D-4D19-85F8-88BAFCAEF1B0}"/>
              </a:ext>
            </a:extLst>
          </p:cNvPr>
          <p:cNvSpPr txBox="1"/>
          <p:nvPr/>
        </p:nvSpPr>
        <p:spPr>
          <a:xfrm>
            <a:off x="119270" y="0"/>
            <a:ext cx="11953459" cy="1384995"/>
          </a:xfrm>
          <a:prstGeom prst="rect">
            <a:avLst/>
          </a:prstGeom>
          <a:noFill/>
        </p:spPr>
        <p:txBody>
          <a:bodyPr wrap="square">
            <a:spAutoFit/>
          </a:bodyPr>
          <a:lstStyle/>
          <a:p>
            <a:r>
              <a:rPr lang="en-US" sz="2800" b="1" dirty="0">
                <a:solidFill>
                  <a:srgbClr val="FF0000"/>
                </a:solidFill>
              </a:rPr>
              <a:t>Example of abstract class that has abstract method</a:t>
            </a:r>
          </a:p>
          <a:p>
            <a:pPr algn="l"/>
            <a:endParaRPr lang="en-US" sz="2800" i="0" u="none" strike="noStrike" baseline="0" dirty="0">
              <a:solidFill>
                <a:srgbClr val="002060"/>
              </a:solidFill>
            </a:endParaRPr>
          </a:p>
          <a:p>
            <a:pPr algn="l"/>
            <a:endParaRPr lang="en-US" sz="2800" b="1" i="0" u="none" strike="noStrike" baseline="0" dirty="0">
              <a:solidFill>
                <a:srgbClr val="FF0000"/>
              </a:solidFill>
            </a:endParaRPr>
          </a:p>
        </p:txBody>
      </p:sp>
      <p:sp>
        <p:nvSpPr>
          <p:cNvPr id="7" name="TextBox 6">
            <a:extLst>
              <a:ext uri="{FF2B5EF4-FFF2-40B4-BE49-F238E27FC236}">
                <a16:creationId xmlns="" xmlns:a16="http://schemas.microsoft.com/office/drawing/2014/main" id="{11C8D56B-FCDC-499D-8CB8-59538B7E69AA}"/>
              </a:ext>
            </a:extLst>
          </p:cNvPr>
          <p:cNvSpPr txBox="1"/>
          <p:nvPr/>
        </p:nvSpPr>
        <p:spPr>
          <a:xfrm>
            <a:off x="6733309" y="1080655"/>
            <a:ext cx="6240569" cy="9571851"/>
          </a:xfrm>
          <a:prstGeom prst="rect">
            <a:avLst/>
          </a:prstGeom>
          <a:noFill/>
        </p:spPr>
        <p:txBody>
          <a:bodyPr wrap="square">
            <a:spAutoFit/>
          </a:bodyPr>
          <a:lstStyle/>
          <a:p>
            <a:r>
              <a:rPr lang="en-US" sz="2800" dirty="0">
                <a:solidFill>
                  <a:srgbClr val="002060"/>
                </a:solidFill>
              </a:rPr>
              <a:t>public class Multiplication extends </a:t>
            </a:r>
            <a:r>
              <a:rPr lang="en-US" sz="2800" dirty="0" err="1">
                <a:solidFill>
                  <a:srgbClr val="002060"/>
                </a:solidFill>
              </a:rPr>
              <a:t>MyTest</a:t>
            </a:r>
            <a:r>
              <a:rPr lang="en-US" sz="2800" dirty="0">
                <a:solidFill>
                  <a:srgbClr val="002060"/>
                </a:solidFill>
              </a:rPr>
              <a:t> </a:t>
            </a:r>
          </a:p>
          <a:p>
            <a:r>
              <a:rPr lang="en-US" sz="2800" dirty="0">
                <a:solidFill>
                  <a:srgbClr val="002060"/>
                </a:solidFill>
              </a:rPr>
              <a:t>{ </a:t>
            </a:r>
          </a:p>
          <a:p>
            <a:r>
              <a:rPr lang="en-US" sz="2800" dirty="0">
                <a:solidFill>
                  <a:srgbClr val="002060"/>
                </a:solidFill>
              </a:rPr>
              <a:t>  void calculate(</a:t>
            </a:r>
            <a:r>
              <a:rPr lang="en-US" sz="2800" dirty="0" err="1">
                <a:solidFill>
                  <a:srgbClr val="002060"/>
                </a:solidFill>
              </a:rPr>
              <a:t>int</a:t>
            </a:r>
            <a:r>
              <a:rPr lang="en-US" sz="2800" dirty="0">
                <a:solidFill>
                  <a:srgbClr val="002060"/>
                </a:solidFill>
              </a:rPr>
              <a:t> a, </a:t>
            </a:r>
            <a:r>
              <a:rPr lang="en-US" sz="2800" dirty="0" err="1">
                <a:solidFill>
                  <a:srgbClr val="002060"/>
                </a:solidFill>
              </a:rPr>
              <a:t>int</a:t>
            </a:r>
            <a:r>
              <a:rPr lang="en-US" sz="2800" dirty="0">
                <a:solidFill>
                  <a:srgbClr val="002060"/>
                </a:solidFill>
              </a:rPr>
              <a:t> b)</a:t>
            </a:r>
          </a:p>
          <a:p>
            <a:r>
              <a:rPr lang="en-US" sz="2800" dirty="0">
                <a:solidFill>
                  <a:srgbClr val="002060"/>
                </a:solidFill>
              </a:rPr>
              <a:t>  { </a:t>
            </a:r>
          </a:p>
          <a:p>
            <a:r>
              <a:rPr lang="en-US" sz="2800" dirty="0">
                <a:solidFill>
                  <a:srgbClr val="002060"/>
                </a:solidFill>
              </a:rPr>
              <a:t>    </a:t>
            </a:r>
            <a:r>
              <a:rPr lang="en-US" sz="2800" dirty="0" err="1">
                <a:solidFill>
                  <a:srgbClr val="002060"/>
                </a:solidFill>
              </a:rPr>
              <a:t>int</a:t>
            </a:r>
            <a:r>
              <a:rPr lang="en-US" sz="2800" dirty="0">
                <a:solidFill>
                  <a:srgbClr val="002060"/>
                </a:solidFill>
              </a:rPr>
              <a:t> z = a * b; </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(“Multiply: ” +z); </a:t>
            </a:r>
          </a:p>
          <a:p>
            <a:r>
              <a:rPr lang="en-US" sz="2800" dirty="0">
                <a:solidFill>
                  <a:srgbClr val="002060"/>
                </a:solidFill>
              </a:rPr>
              <a:t>  } </a:t>
            </a:r>
          </a:p>
          <a:p>
            <a:r>
              <a:rPr lang="en-US" sz="2800" dirty="0">
                <a:solidFill>
                  <a:srgbClr val="002060"/>
                </a:solidFill>
              </a:rPr>
              <a:t>} </a:t>
            </a:r>
          </a:p>
          <a:p>
            <a:r>
              <a:rPr lang="en-US" sz="2800" dirty="0">
                <a:solidFill>
                  <a:srgbClr val="002060"/>
                </a:solidFill>
              </a:rPr>
              <a:t>public class </a:t>
            </a:r>
            <a:r>
              <a:rPr lang="en-US" sz="2800" dirty="0" err="1">
                <a:solidFill>
                  <a:srgbClr val="002060"/>
                </a:solidFill>
              </a:rPr>
              <a:t>MyClass</a:t>
            </a:r>
            <a:r>
              <a:rPr lang="en-US" sz="2800" dirty="0">
                <a:solidFill>
                  <a:srgbClr val="002060"/>
                </a:solidFill>
              </a:rPr>
              <a:t> </a:t>
            </a:r>
          </a:p>
          <a:p>
            <a:r>
              <a:rPr lang="en-US" sz="2800" dirty="0">
                <a:solidFill>
                  <a:srgbClr val="002060"/>
                </a:solidFill>
              </a:rPr>
              <a:t>{ </a:t>
            </a:r>
          </a:p>
          <a:p>
            <a:r>
              <a:rPr lang="en-US" sz="2800" dirty="0">
                <a:solidFill>
                  <a:srgbClr val="002060"/>
                </a:solidFill>
              </a:rPr>
              <a:t> public static void main(String[] </a:t>
            </a:r>
            <a:r>
              <a:rPr lang="en-US" sz="2800" dirty="0" err="1">
                <a:solidFill>
                  <a:srgbClr val="002060"/>
                </a:solidFill>
              </a:rPr>
              <a:t>args</a:t>
            </a:r>
            <a:r>
              <a:rPr lang="en-US" sz="2800" dirty="0">
                <a:solidFill>
                  <a:srgbClr val="002060"/>
                </a:solidFill>
              </a:rPr>
              <a:t>) </a:t>
            </a:r>
          </a:p>
          <a:p>
            <a:r>
              <a:rPr lang="en-US" sz="2800" dirty="0">
                <a:solidFill>
                  <a:srgbClr val="002060"/>
                </a:solidFill>
              </a:rPr>
              <a:t> { </a:t>
            </a:r>
          </a:p>
          <a:p>
            <a:r>
              <a:rPr lang="en-US" sz="2800" dirty="0">
                <a:solidFill>
                  <a:srgbClr val="002060"/>
                </a:solidFill>
              </a:rPr>
              <a:t>   Addition a = new Addition(); </a:t>
            </a:r>
          </a:p>
          <a:p>
            <a:r>
              <a:rPr lang="en-US" sz="2800" dirty="0">
                <a:solidFill>
                  <a:srgbClr val="002060"/>
                </a:solidFill>
              </a:rPr>
              <a:t>   Subtraction s = new Subtraction(); </a:t>
            </a:r>
          </a:p>
          <a:p>
            <a:r>
              <a:rPr lang="en-US" sz="2800" dirty="0">
                <a:solidFill>
                  <a:srgbClr val="002060"/>
                </a:solidFill>
              </a:rPr>
              <a:t>   Multiplication m = new Multiplication(); </a:t>
            </a:r>
          </a:p>
          <a:p>
            <a:r>
              <a:rPr lang="en-US" sz="2800" dirty="0">
                <a:solidFill>
                  <a:srgbClr val="002060"/>
                </a:solidFill>
              </a:rPr>
              <a:t>    </a:t>
            </a:r>
          </a:p>
          <a:p>
            <a:r>
              <a:rPr lang="en-US" sz="2800" dirty="0">
                <a:solidFill>
                  <a:srgbClr val="002060"/>
                </a:solidFill>
              </a:rPr>
              <a:t>    </a:t>
            </a:r>
            <a:r>
              <a:rPr lang="en-US" sz="2800" dirty="0" err="1">
                <a:solidFill>
                  <a:srgbClr val="002060"/>
                </a:solidFill>
              </a:rPr>
              <a:t>a.calculate</a:t>
            </a:r>
            <a:r>
              <a:rPr lang="en-US" sz="2800" dirty="0">
                <a:solidFill>
                  <a:srgbClr val="002060"/>
                </a:solidFill>
              </a:rPr>
              <a:t>(20, 30); </a:t>
            </a:r>
          </a:p>
          <a:p>
            <a:r>
              <a:rPr lang="en-US" sz="2800" dirty="0">
                <a:solidFill>
                  <a:srgbClr val="002060"/>
                </a:solidFill>
              </a:rPr>
              <a:t>    </a:t>
            </a:r>
            <a:r>
              <a:rPr lang="en-US" sz="2800" dirty="0" err="1">
                <a:solidFill>
                  <a:srgbClr val="002060"/>
                </a:solidFill>
              </a:rPr>
              <a:t>s.calculate</a:t>
            </a:r>
            <a:r>
              <a:rPr lang="en-US" sz="2800" dirty="0">
                <a:solidFill>
                  <a:srgbClr val="002060"/>
                </a:solidFill>
              </a:rPr>
              <a:t>(10, 5); </a:t>
            </a:r>
          </a:p>
          <a:p>
            <a:r>
              <a:rPr lang="en-US" sz="2800" dirty="0">
                <a:solidFill>
                  <a:srgbClr val="002060"/>
                </a:solidFill>
              </a:rPr>
              <a:t>    </a:t>
            </a:r>
            <a:r>
              <a:rPr lang="en-US" sz="2800" dirty="0" err="1">
                <a:solidFill>
                  <a:srgbClr val="002060"/>
                </a:solidFill>
              </a:rPr>
              <a:t>m.calculate</a:t>
            </a:r>
            <a:r>
              <a:rPr lang="en-US" sz="2800" dirty="0">
                <a:solidFill>
                  <a:srgbClr val="002060"/>
                </a:solidFill>
              </a:rPr>
              <a:t>(10, 20); </a:t>
            </a:r>
          </a:p>
          <a:p>
            <a:r>
              <a:rPr lang="en-US" sz="2800" dirty="0">
                <a:solidFill>
                  <a:srgbClr val="002060"/>
                </a:solidFill>
              </a:rPr>
              <a:t>  } </a:t>
            </a:r>
          </a:p>
          <a:p>
            <a:r>
              <a:rPr lang="en-US" sz="2800" smtClean="0">
                <a:solidFill>
                  <a:srgbClr val="002060"/>
                </a:solidFill>
              </a:rPr>
              <a:t>}</a:t>
            </a:r>
            <a:endParaRPr lang="en-US" sz="2800" dirty="0">
              <a:solidFill>
                <a:srgbClr val="002060"/>
              </a:solidFill>
            </a:endParaRPr>
          </a:p>
        </p:txBody>
      </p:sp>
    </p:spTree>
    <p:extLst>
      <p:ext uri="{BB962C8B-B14F-4D97-AF65-F5344CB8AC3E}">
        <p14:creationId xmlns:p14="http://schemas.microsoft.com/office/powerpoint/2010/main" val="30474492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4071F9E-575B-4DE6-9A10-B93B315221BF}"/>
              </a:ext>
            </a:extLst>
          </p:cNvPr>
          <p:cNvSpPr txBox="1"/>
          <p:nvPr/>
        </p:nvSpPr>
        <p:spPr>
          <a:xfrm>
            <a:off x="172279" y="0"/>
            <a:ext cx="12192000" cy="3970318"/>
          </a:xfrm>
          <a:prstGeom prst="rect">
            <a:avLst/>
          </a:prstGeom>
          <a:noFill/>
        </p:spPr>
        <p:txBody>
          <a:bodyPr wrap="square">
            <a:spAutoFit/>
          </a:bodyPr>
          <a:lstStyle/>
          <a:p>
            <a:pPr algn="l"/>
            <a:endParaRPr lang="en-US" sz="2800" b="1" i="0" u="none" strike="noStrike" baseline="0" dirty="0" smtClean="0">
              <a:solidFill>
                <a:srgbClr val="FF0000"/>
              </a:solidFill>
            </a:endParaRPr>
          </a:p>
          <a:p>
            <a:pPr algn="l"/>
            <a:endParaRPr lang="en-US" sz="2800" b="1" dirty="0">
              <a:solidFill>
                <a:srgbClr val="FF0000"/>
              </a:solidFill>
            </a:endParaRPr>
          </a:p>
          <a:p>
            <a:pPr algn="l"/>
            <a:endParaRPr lang="en-US" sz="2800" b="1" i="0" u="none" strike="noStrike" baseline="0" dirty="0" smtClean="0">
              <a:solidFill>
                <a:srgbClr val="FF0000"/>
              </a:solidFill>
            </a:endParaRPr>
          </a:p>
          <a:p>
            <a:pPr algn="l"/>
            <a:r>
              <a:rPr lang="en-US" sz="2800" b="1" i="0" u="none" strike="noStrike" baseline="0" dirty="0" smtClean="0">
                <a:solidFill>
                  <a:srgbClr val="FF0000"/>
                </a:solidFill>
              </a:rPr>
              <a:t>final </a:t>
            </a:r>
            <a:r>
              <a:rPr lang="en-US" sz="2800" b="1" i="0" u="none" strike="noStrike" baseline="0" dirty="0">
                <a:solidFill>
                  <a:srgbClr val="FF0000"/>
                </a:solidFill>
              </a:rPr>
              <a:t>keyword:</a:t>
            </a:r>
          </a:p>
          <a:p>
            <a:pPr algn="l"/>
            <a:r>
              <a:rPr lang="en-US" sz="2800" b="0" i="0" u="none" strike="noStrike" baseline="0" dirty="0">
                <a:solidFill>
                  <a:srgbClr val="002060"/>
                </a:solidFill>
              </a:rPr>
              <a:t>The final keyword in java is used to restrict the user. The java final keyword can be used in many context. Final can be:</a:t>
            </a:r>
          </a:p>
          <a:p>
            <a:pPr algn="l"/>
            <a:r>
              <a:rPr lang="en-US" sz="2800" b="0" i="0" u="none" strike="noStrike" baseline="0" dirty="0">
                <a:solidFill>
                  <a:srgbClr val="002060"/>
                </a:solidFill>
              </a:rPr>
              <a:t>1. variable</a:t>
            </a:r>
          </a:p>
          <a:p>
            <a:pPr algn="l"/>
            <a:r>
              <a:rPr lang="en-US" sz="2800" b="0" i="0" u="none" strike="noStrike" baseline="0" dirty="0">
                <a:solidFill>
                  <a:srgbClr val="002060"/>
                </a:solidFill>
              </a:rPr>
              <a:t>2. method</a:t>
            </a:r>
          </a:p>
          <a:p>
            <a:pPr algn="l"/>
            <a:r>
              <a:rPr lang="en-US" sz="2800" b="0" i="0" u="none" strike="noStrike" baseline="0" dirty="0">
                <a:solidFill>
                  <a:srgbClr val="002060"/>
                </a:solidFill>
              </a:rPr>
              <a:t>3. class</a:t>
            </a:r>
            <a:endParaRPr lang="en-US" sz="2800" dirty="0">
              <a:solidFill>
                <a:srgbClr val="002060"/>
              </a:solidFill>
            </a:endParaRPr>
          </a:p>
        </p:txBody>
      </p:sp>
      <p:sp>
        <p:nvSpPr>
          <p:cNvPr id="5" name="TextBox 4">
            <a:extLst>
              <a:ext uri="{FF2B5EF4-FFF2-40B4-BE49-F238E27FC236}">
                <a16:creationId xmlns="" xmlns:a16="http://schemas.microsoft.com/office/drawing/2014/main" id="{E41135E7-BADC-4DBB-BAF1-7BCA93558B66}"/>
              </a:ext>
            </a:extLst>
          </p:cNvPr>
          <p:cNvSpPr txBox="1"/>
          <p:nvPr/>
        </p:nvSpPr>
        <p:spPr>
          <a:xfrm>
            <a:off x="172279" y="3103127"/>
            <a:ext cx="11317357" cy="2062103"/>
          </a:xfrm>
          <a:prstGeom prst="rect">
            <a:avLst/>
          </a:prstGeom>
          <a:noFill/>
        </p:spPr>
        <p:txBody>
          <a:bodyPr wrap="square">
            <a:spAutoFit/>
          </a:bodyPr>
          <a:lstStyle/>
          <a:p>
            <a:pPr algn="l"/>
            <a:endParaRPr lang="en-US" sz="3200" b="1" u="none" strike="noStrike" baseline="0" dirty="0" smtClean="0">
              <a:solidFill>
                <a:srgbClr val="FF0000"/>
              </a:solidFill>
            </a:endParaRPr>
          </a:p>
          <a:p>
            <a:pPr algn="l"/>
            <a:endParaRPr lang="en-US" sz="3200" b="1">
              <a:solidFill>
                <a:srgbClr val="FF0000"/>
              </a:solidFill>
            </a:endParaRPr>
          </a:p>
          <a:p>
            <a:pPr algn="l"/>
            <a:r>
              <a:rPr lang="en-US" sz="3200" b="1" u="none" strike="noStrike" baseline="0" dirty="0" smtClean="0">
                <a:solidFill>
                  <a:srgbClr val="FF0000"/>
                </a:solidFill>
              </a:rPr>
              <a:t>Java </a:t>
            </a:r>
            <a:r>
              <a:rPr lang="en-US" sz="3200" b="1" u="none" strike="noStrike" baseline="0" dirty="0">
                <a:solidFill>
                  <a:srgbClr val="FF0000"/>
                </a:solidFill>
              </a:rPr>
              <a:t>final class</a:t>
            </a:r>
          </a:p>
          <a:p>
            <a:pPr algn="l"/>
            <a:r>
              <a:rPr lang="en-US" sz="3200" b="0" i="0" u="none" strike="noStrike" baseline="0" dirty="0">
                <a:solidFill>
                  <a:srgbClr val="002060"/>
                </a:solidFill>
              </a:rPr>
              <a:t>        If any class is declared as final, then cannot extend it.</a:t>
            </a:r>
            <a:endParaRPr lang="en-US" sz="3200" dirty="0">
              <a:solidFill>
                <a:srgbClr val="002060"/>
              </a:solidFill>
            </a:endParaRPr>
          </a:p>
        </p:txBody>
      </p:sp>
    </p:spTree>
    <p:extLst>
      <p:ext uri="{BB962C8B-B14F-4D97-AF65-F5344CB8AC3E}">
        <p14:creationId xmlns:p14="http://schemas.microsoft.com/office/powerpoint/2010/main" val="3070331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7E1FC4-7C60-41E8-AE74-CF37C9994CCE}"/>
              </a:ext>
            </a:extLst>
          </p:cNvPr>
          <p:cNvSpPr>
            <a:spLocks noGrp="1"/>
          </p:cNvSpPr>
          <p:nvPr>
            <p:ph type="title"/>
          </p:nvPr>
        </p:nvSpPr>
        <p:spPr>
          <a:xfrm>
            <a:off x="559837" y="136526"/>
            <a:ext cx="10793963" cy="972428"/>
          </a:xfrm>
        </p:spPr>
        <p:txBody>
          <a:bodyPr>
            <a:normAutofit fontScale="90000"/>
          </a:bodyPr>
          <a:lstStyle/>
          <a:p>
            <a:r>
              <a:rPr lang="en-IN" dirty="0" smtClean="0"/>
              <a:t>			 		</a:t>
            </a:r>
            <a:br>
              <a:rPr lang="en-IN" dirty="0" smtClean="0"/>
            </a:br>
            <a:r>
              <a:rPr lang="en-IN" dirty="0" smtClean="0"/>
              <a:t>			</a:t>
            </a:r>
            <a:r>
              <a:rPr lang="en-IN" dirty="0"/>
              <a:t> </a:t>
            </a:r>
            <a:r>
              <a:rPr lang="en-IN" dirty="0" smtClean="0"/>
              <a:t>       </a:t>
            </a:r>
            <a:r>
              <a:rPr lang="en-IN" b="1" dirty="0" smtClean="0">
                <a:solidFill>
                  <a:srgbClr val="FF0000"/>
                </a:solidFill>
              </a:rPr>
              <a:t>OBJECTS IN JAVA</a:t>
            </a:r>
            <a:endParaRPr lang="en-IN" b="1" dirty="0">
              <a:solidFill>
                <a:srgbClr val="FF0000"/>
              </a:solidFill>
            </a:endParaRPr>
          </a:p>
        </p:txBody>
      </p:sp>
      <p:sp>
        <p:nvSpPr>
          <p:cNvPr id="3" name="Content Placeholder 2">
            <a:extLst>
              <a:ext uri="{FF2B5EF4-FFF2-40B4-BE49-F238E27FC236}">
                <a16:creationId xmlns:a16="http://schemas.microsoft.com/office/drawing/2014/main" xmlns="" id="{09EC3E49-7438-4359-A513-5CDA6AA84207}"/>
              </a:ext>
            </a:extLst>
          </p:cNvPr>
          <p:cNvSpPr>
            <a:spLocks noGrp="1"/>
          </p:cNvSpPr>
          <p:nvPr>
            <p:ph idx="1"/>
          </p:nvPr>
        </p:nvSpPr>
        <p:spPr>
          <a:xfrm>
            <a:off x="971392" y="1546461"/>
            <a:ext cx="10793963" cy="5204197"/>
          </a:xfrm>
        </p:spPr>
        <p:txBody>
          <a:bodyPr>
            <a:normAutofit/>
          </a:bodyPr>
          <a:lstStyle/>
          <a:p>
            <a:endParaRPr lang="en-US" b="1" dirty="0" smtClean="0"/>
          </a:p>
          <a:p>
            <a:r>
              <a:rPr lang="en-US" b="1" dirty="0" smtClean="0"/>
              <a:t>How </a:t>
            </a:r>
            <a:r>
              <a:rPr lang="en-US" b="1" dirty="0"/>
              <a:t>to declare object of class in java</a:t>
            </a:r>
            <a:r>
              <a:rPr lang="en-US" b="1" dirty="0" smtClean="0"/>
              <a:t>?</a:t>
            </a:r>
          </a:p>
          <a:p>
            <a:r>
              <a:rPr lang="en-US" b="1" dirty="0"/>
              <a:t>Syntax of object:</a:t>
            </a:r>
            <a:endParaRPr lang="en-IN" dirty="0"/>
          </a:p>
          <a:p>
            <a:r>
              <a:rPr lang="en-US" b="1" dirty="0" err="1">
                <a:solidFill>
                  <a:srgbClr val="FF0000"/>
                </a:solidFill>
              </a:rPr>
              <a:t>classname</a:t>
            </a:r>
            <a:r>
              <a:rPr lang="en-US" b="1" dirty="0">
                <a:solidFill>
                  <a:srgbClr val="FF0000"/>
                </a:solidFill>
              </a:rPr>
              <a:t> </a:t>
            </a:r>
            <a:r>
              <a:rPr lang="en-US" b="1" dirty="0" err="1">
                <a:solidFill>
                  <a:srgbClr val="FF0000"/>
                </a:solidFill>
              </a:rPr>
              <a:t>objectname</a:t>
            </a:r>
            <a:r>
              <a:rPr lang="en-US" b="1" dirty="0"/>
              <a:t>; </a:t>
            </a:r>
            <a:r>
              <a:rPr lang="en-US" dirty="0"/>
              <a:t>        \\ declaration of object.</a:t>
            </a:r>
            <a:endParaRPr lang="en-IN" dirty="0"/>
          </a:p>
          <a:p>
            <a:r>
              <a:rPr lang="en-US" b="1" dirty="0" err="1">
                <a:solidFill>
                  <a:srgbClr val="FF0000"/>
                </a:solidFill>
              </a:rPr>
              <a:t>objectname</a:t>
            </a:r>
            <a:r>
              <a:rPr lang="en-US" b="1" dirty="0">
                <a:solidFill>
                  <a:srgbClr val="FF0000"/>
                </a:solidFill>
              </a:rPr>
              <a:t> = new </a:t>
            </a:r>
            <a:r>
              <a:rPr lang="en-US" b="1" dirty="0" err="1">
                <a:solidFill>
                  <a:srgbClr val="FF0000"/>
                </a:solidFill>
              </a:rPr>
              <a:t>classname</a:t>
            </a:r>
            <a:r>
              <a:rPr lang="en-US" b="1" dirty="0" smtClean="0">
                <a:solidFill>
                  <a:srgbClr val="FF0000"/>
                </a:solidFill>
              </a:rPr>
              <a:t>(); </a:t>
            </a:r>
            <a:r>
              <a:rPr lang="en-US" dirty="0" smtClean="0"/>
              <a:t>\\ </a:t>
            </a:r>
            <a:r>
              <a:rPr lang="en-US" dirty="0"/>
              <a:t>allocate memory to object (define </a:t>
            </a:r>
            <a:r>
              <a:rPr lang="en-US" dirty="0" smtClean="0"/>
              <a:t>                                    object</a:t>
            </a:r>
            <a:r>
              <a:rPr lang="en-US" dirty="0"/>
              <a:t>).</a:t>
            </a:r>
            <a:endParaRPr lang="en-IN" dirty="0"/>
          </a:p>
          <a:p>
            <a:r>
              <a:rPr lang="en-US" dirty="0"/>
              <a:t>or we can directly define object like this</a:t>
            </a:r>
            <a:endParaRPr lang="en-IN" dirty="0"/>
          </a:p>
          <a:p>
            <a:r>
              <a:rPr lang="en-US" b="1" dirty="0" err="1">
                <a:solidFill>
                  <a:srgbClr val="FF0000"/>
                </a:solidFill>
              </a:rPr>
              <a:t>classname</a:t>
            </a:r>
            <a:r>
              <a:rPr lang="en-US" b="1" dirty="0">
                <a:solidFill>
                  <a:srgbClr val="FF0000"/>
                </a:solidFill>
              </a:rPr>
              <a:t> </a:t>
            </a:r>
            <a:r>
              <a:rPr lang="en-US" b="1" dirty="0" err="1">
                <a:solidFill>
                  <a:srgbClr val="FF0000"/>
                </a:solidFill>
              </a:rPr>
              <a:t>objectname</a:t>
            </a:r>
            <a:r>
              <a:rPr lang="en-US" b="1" dirty="0">
                <a:solidFill>
                  <a:srgbClr val="FF0000"/>
                </a:solidFill>
              </a:rPr>
              <a:t> = new </a:t>
            </a:r>
            <a:r>
              <a:rPr lang="en-US" b="1" dirty="0" err="1">
                <a:solidFill>
                  <a:srgbClr val="FF0000"/>
                </a:solidFill>
              </a:rPr>
              <a:t>classname</a:t>
            </a:r>
            <a:r>
              <a:rPr lang="en-US" b="1" dirty="0">
                <a:solidFill>
                  <a:srgbClr val="FF0000"/>
                </a:solidFill>
              </a:rPr>
              <a:t>();</a:t>
            </a:r>
            <a:endParaRPr lang="en-IN" b="1" dirty="0">
              <a:solidFill>
                <a:srgbClr val="FF0000"/>
              </a:solidFill>
            </a:endParaRPr>
          </a:p>
          <a:p>
            <a:endParaRPr lang="en-IN" dirty="0"/>
          </a:p>
          <a:p>
            <a:endParaRPr lang="en-IN" dirty="0"/>
          </a:p>
        </p:txBody>
      </p:sp>
      <p:sp>
        <p:nvSpPr>
          <p:cNvPr id="4" name="Slide Number Placeholder 3">
            <a:extLst>
              <a:ext uri="{FF2B5EF4-FFF2-40B4-BE49-F238E27FC236}">
                <a16:creationId xmlns:a16="http://schemas.microsoft.com/office/drawing/2014/main" xmlns="" id="{D52A0572-3801-49E1-A168-06A885D6472A}"/>
              </a:ext>
            </a:extLst>
          </p:cNvPr>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val="34382623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4071F9E-575B-4DE6-9A10-B93B315221BF}"/>
              </a:ext>
            </a:extLst>
          </p:cNvPr>
          <p:cNvSpPr txBox="1"/>
          <p:nvPr/>
        </p:nvSpPr>
        <p:spPr>
          <a:xfrm>
            <a:off x="172279" y="0"/>
            <a:ext cx="12192000" cy="8279190"/>
          </a:xfrm>
          <a:prstGeom prst="rect">
            <a:avLst/>
          </a:prstGeom>
          <a:noFill/>
        </p:spPr>
        <p:txBody>
          <a:bodyPr wrap="square">
            <a:spAutoFit/>
          </a:bodyPr>
          <a:lstStyle/>
          <a:p>
            <a:pPr algn="l"/>
            <a:endParaRPr lang="en-US" sz="2800" b="1" i="0" u="none" strike="noStrike" baseline="0" dirty="0" smtClean="0">
              <a:solidFill>
                <a:srgbClr val="FF0000"/>
              </a:solidFill>
            </a:endParaRPr>
          </a:p>
          <a:p>
            <a:pPr algn="l"/>
            <a:endParaRPr lang="en-US" sz="2800" b="1" dirty="0">
              <a:solidFill>
                <a:srgbClr val="FF0000"/>
              </a:solidFill>
            </a:endParaRPr>
          </a:p>
          <a:p>
            <a:pPr algn="l"/>
            <a:endParaRPr lang="en-US" sz="2800" b="1" i="0" u="none" strike="noStrike" baseline="0" dirty="0" smtClean="0">
              <a:solidFill>
                <a:srgbClr val="FF0000"/>
              </a:solidFill>
            </a:endParaRPr>
          </a:p>
          <a:p>
            <a:pPr algn="l"/>
            <a:r>
              <a:rPr lang="en-US" sz="2800" b="1" i="0" u="none" strike="noStrike" baseline="0" dirty="0" smtClean="0">
                <a:solidFill>
                  <a:srgbClr val="FF0000"/>
                </a:solidFill>
              </a:rPr>
              <a:t>final </a:t>
            </a:r>
            <a:r>
              <a:rPr lang="en-US" sz="2800" b="1" i="0" u="none" strike="noStrike" baseline="0" dirty="0">
                <a:solidFill>
                  <a:srgbClr val="FF0000"/>
                </a:solidFill>
              </a:rPr>
              <a:t>keyword</a:t>
            </a:r>
            <a:r>
              <a:rPr lang="en-US" sz="2800" b="1" i="0" u="none" strike="noStrike" baseline="0" dirty="0" smtClean="0">
                <a:solidFill>
                  <a:srgbClr val="FF0000"/>
                </a:solidFill>
              </a:rPr>
              <a:t>:</a:t>
            </a:r>
          </a:p>
          <a:p>
            <a:r>
              <a:rPr lang="en-US" sz="2800" dirty="0"/>
              <a:t>final keyword can be use with variables, methods and class.</a:t>
            </a:r>
            <a:endParaRPr lang="en-IN" sz="2800" dirty="0"/>
          </a:p>
          <a:p>
            <a:r>
              <a:rPr lang="en-US" sz="2800" dirty="0"/>
              <a:t>=&gt; </a:t>
            </a:r>
            <a:r>
              <a:rPr lang="en-US" sz="2800" b="1" dirty="0"/>
              <a:t>final variables.</a:t>
            </a:r>
            <a:endParaRPr lang="en-IN" sz="2800" b="1" dirty="0"/>
          </a:p>
          <a:p>
            <a:r>
              <a:rPr lang="en-US" sz="2800" dirty="0"/>
              <a:t>When we want to declare constant variable in java we use final keyword.</a:t>
            </a:r>
            <a:endParaRPr lang="en-IN" sz="2800" dirty="0"/>
          </a:p>
          <a:p>
            <a:r>
              <a:rPr lang="en-US" sz="2800" dirty="0"/>
              <a:t>Syntax : final variable name = value;</a:t>
            </a:r>
            <a:endParaRPr lang="en-IN" sz="2800" dirty="0"/>
          </a:p>
          <a:p>
            <a:r>
              <a:rPr lang="en-US" sz="2800" dirty="0"/>
              <a:t>=&gt; </a:t>
            </a:r>
            <a:r>
              <a:rPr lang="en-US" sz="2800" b="1" dirty="0"/>
              <a:t>final method</a:t>
            </a:r>
            <a:endParaRPr lang="en-IN" sz="2800" b="1" dirty="0"/>
          </a:p>
          <a:p>
            <a:r>
              <a:rPr lang="en-US" sz="2800" dirty="0"/>
              <a:t>Syntax </a:t>
            </a:r>
            <a:r>
              <a:rPr lang="en-US" sz="2800" dirty="0" smtClean="0"/>
              <a:t>: final </a:t>
            </a:r>
            <a:r>
              <a:rPr lang="en-US" sz="2800" dirty="0" err="1"/>
              <a:t>methodname</a:t>
            </a:r>
            <a:r>
              <a:rPr lang="en-US" sz="2800" dirty="0"/>
              <a:t>(</a:t>
            </a:r>
            <a:r>
              <a:rPr lang="en-US" sz="2800" dirty="0" err="1"/>
              <a:t>arg</a:t>
            </a:r>
            <a:r>
              <a:rPr lang="en-US" sz="2800" dirty="0"/>
              <a:t>)</a:t>
            </a:r>
            <a:endParaRPr lang="en-IN" sz="2800" dirty="0"/>
          </a:p>
          <a:p>
            <a:r>
              <a:rPr lang="en-US" sz="2800" dirty="0"/>
              <a:t>When we put final keyword before method than it becomes final method.</a:t>
            </a:r>
            <a:endParaRPr lang="en-IN" sz="2800" dirty="0"/>
          </a:p>
          <a:p>
            <a:r>
              <a:rPr lang="en-US" sz="2800" dirty="0"/>
              <a:t>To prevent overriding of method final keyword is used, means final method cant be override.</a:t>
            </a:r>
            <a:endParaRPr lang="en-IN" sz="2800" dirty="0"/>
          </a:p>
          <a:p>
            <a:r>
              <a:rPr lang="en-US" sz="2800" b="1" dirty="0"/>
              <a:t>=&gt;</a:t>
            </a:r>
            <a:r>
              <a:rPr lang="en-US" sz="2800" dirty="0"/>
              <a:t> </a:t>
            </a:r>
            <a:r>
              <a:rPr lang="en-US" sz="2800" b="1" dirty="0"/>
              <a:t>final class</a:t>
            </a:r>
            <a:endParaRPr lang="en-IN" sz="2800" b="1" dirty="0"/>
          </a:p>
          <a:p>
            <a:r>
              <a:rPr lang="en-US" sz="2800" dirty="0"/>
              <a:t>A class that can not be sub classed is called a final class.</a:t>
            </a:r>
            <a:endParaRPr lang="en-IN" sz="2800" dirty="0"/>
          </a:p>
          <a:p>
            <a:r>
              <a:rPr lang="en-US" sz="2800" dirty="0"/>
              <a:t>This is archived in java using the keyword final as  follow.</a:t>
            </a:r>
            <a:endParaRPr lang="en-IN" sz="2800" dirty="0"/>
          </a:p>
          <a:p>
            <a:r>
              <a:rPr lang="en-US" sz="2800" dirty="0"/>
              <a:t>Syntax : final class </a:t>
            </a:r>
            <a:r>
              <a:rPr lang="en-US" sz="2800" dirty="0" err="1"/>
              <a:t>class_name</a:t>
            </a:r>
            <a:r>
              <a:rPr lang="en-US" sz="2800" dirty="0"/>
              <a:t> {   ...   }</a:t>
            </a:r>
            <a:endParaRPr lang="en-IN" sz="2800" dirty="0"/>
          </a:p>
          <a:p>
            <a:r>
              <a:rPr lang="en-US" sz="2800" dirty="0"/>
              <a:t>Any attempt to inherit this class will cause an error and compiler will not allow it.</a:t>
            </a:r>
            <a:endParaRPr lang="en-IN" sz="2800" dirty="0"/>
          </a:p>
          <a:p>
            <a:pPr algn="l"/>
            <a:endParaRPr lang="en-US" sz="2800" b="1" i="0" u="none" strike="noStrike" baseline="0" dirty="0" smtClean="0">
              <a:solidFill>
                <a:srgbClr val="FF0000"/>
              </a:solidFill>
            </a:endParaRPr>
          </a:p>
        </p:txBody>
      </p:sp>
    </p:spTree>
    <p:extLst>
      <p:ext uri="{BB962C8B-B14F-4D97-AF65-F5344CB8AC3E}">
        <p14:creationId xmlns:p14="http://schemas.microsoft.com/office/powerpoint/2010/main" val="30722436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26C93E8-4FF5-453F-AB21-13E528C4908D}"/>
              </a:ext>
            </a:extLst>
          </p:cNvPr>
          <p:cNvSpPr txBox="1"/>
          <p:nvPr/>
        </p:nvSpPr>
        <p:spPr>
          <a:xfrm>
            <a:off x="357808" y="238539"/>
            <a:ext cx="11834192" cy="6124754"/>
          </a:xfrm>
          <a:prstGeom prst="rect">
            <a:avLst/>
          </a:prstGeom>
          <a:noFill/>
        </p:spPr>
        <p:txBody>
          <a:bodyPr wrap="square">
            <a:spAutoFit/>
          </a:bodyPr>
          <a:lstStyle/>
          <a:p>
            <a:pPr algn="l"/>
            <a:r>
              <a:rPr lang="en-US" sz="2800" b="1" u="none" strike="noStrike" baseline="0" dirty="0">
                <a:solidFill>
                  <a:srgbClr val="FF0000"/>
                </a:solidFill>
              </a:rPr>
              <a:t>Example of final class</a:t>
            </a:r>
          </a:p>
          <a:p>
            <a:pPr algn="l"/>
            <a:r>
              <a:rPr lang="en-US" sz="2800" u="none" strike="noStrike" baseline="0" dirty="0">
                <a:solidFill>
                  <a:srgbClr val="002060"/>
                </a:solidFill>
              </a:rPr>
              <a:t>final class Bike</a:t>
            </a:r>
          </a:p>
          <a:p>
            <a:pPr algn="l"/>
            <a:r>
              <a:rPr lang="en-US" sz="2800" u="none" strike="noStrike" baseline="0" dirty="0">
                <a:solidFill>
                  <a:srgbClr val="002060"/>
                </a:solidFill>
              </a:rPr>
              <a:t>{}</a:t>
            </a:r>
          </a:p>
          <a:p>
            <a:pPr algn="l"/>
            <a:r>
              <a:rPr lang="en-US" sz="2800" u="none" strike="noStrike" baseline="0" dirty="0">
                <a:solidFill>
                  <a:srgbClr val="002060"/>
                </a:solidFill>
              </a:rPr>
              <a:t>class Honda extends Bike // compile time error ; try to extend final class Bike</a:t>
            </a:r>
          </a:p>
          <a:p>
            <a:pPr algn="l"/>
            <a:r>
              <a:rPr lang="en-US" sz="2800" u="none" strike="noStrike" baseline="0" dirty="0">
                <a:solidFill>
                  <a:srgbClr val="002060"/>
                </a:solidFill>
              </a:rPr>
              <a:t>{</a:t>
            </a:r>
          </a:p>
          <a:p>
            <a:pPr algn="l"/>
            <a:r>
              <a:rPr lang="en-US" sz="2800" u="none" strike="noStrike" baseline="0" dirty="0">
                <a:solidFill>
                  <a:srgbClr val="002060"/>
                </a:solidFill>
              </a:rPr>
              <a:t>void run()</a:t>
            </a:r>
          </a:p>
          <a:p>
            <a:pPr algn="l"/>
            <a:r>
              <a:rPr lang="en-US" sz="2800" u="none" strike="noStrike" baseline="0" dirty="0">
                <a:solidFill>
                  <a:srgbClr val="002060"/>
                </a:solidFill>
              </a:rPr>
              <a:t>{</a:t>
            </a:r>
          </a:p>
          <a:p>
            <a:pPr algn="l"/>
            <a:r>
              <a:rPr lang="en-US" sz="2800" u="none" strike="noStrike" baseline="0" dirty="0" err="1">
                <a:solidFill>
                  <a:srgbClr val="002060"/>
                </a:solidFill>
              </a:rPr>
              <a:t>System.out.println</a:t>
            </a:r>
            <a:r>
              <a:rPr lang="en-US" sz="2800" u="none" strike="noStrike" baseline="0" dirty="0">
                <a:solidFill>
                  <a:srgbClr val="002060"/>
                </a:solidFill>
              </a:rPr>
              <a:t>("running safely with 100kmph");</a:t>
            </a:r>
          </a:p>
          <a:p>
            <a:pPr algn="l"/>
            <a:r>
              <a:rPr lang="en-US" sz="2800" u="none" strike="noStrike" baseline="0" dirty="0">
                <a:solidFill>
                  <a:srgbClr val="002060"/>
                </a:solidFill>
              </a:rPr>
              <a:t>}</a:t>
            </a:r>
          </a:p>
          <a:p>
            <a:pPr algn="l"/>
            <a:r>
              <a:rPr lang="en-US" sz="2800" u="none" strike="noStrike" baseline="0" dirty="0">
                <a:solidFill>
                  <a:srgbClr val="002060"/>
                </a:solidFill>
              </a:rPr>
              <a:t>public static void main(String </a:t>
            </a:r>
            <a:r>
              <a:rPr lang="en-US" sz="2800" u="none" strike="noStrike" baseline="0" dirty="0" err="1">
                <a:solidFill>
                  <a:srgbClr val="002060"/>
                </a:solidFill>
              </a:rPr>
              <a:t>args</a:t>
            </a:r>
            <a:r>
              <a:rPr lang="en-US" sz="2800" u="none" strike="noStrike" baseline="0" dirty="0">
                <a:solidFill>
                  <a:srgbClr val="002060"/>
                </a:solidFill>
              </a:rPr>
              <a:t>[]){</a:t>
            </a:r>
          </a:p>
          <a:p>
            <a:pPr algn="l"/>
            <a:r>
              <a:rPr lang="en-US" sz="2800" u="none" strike="noStrike" baseline="0" dirty="0">
                <a:solidFill>
                  <a:srgbClr val="002060"/>
                </a:solidFill>
              </a:rPr>
              <a:t>Honda </a:t>
            </a:r>
            <a:r>
              <a:rPr lang="en-US" sz="2800" u="none" strike="noStrike" baseline="0" dirty="0" err="1">
                <a:solidFill>
                  <a:srgbClr val="002060"/>
                </a:solidFill>
              </a:rPr>
              <a:t>honda</a:t>
            </a:r>
            <a:r>
              <a:rPr lang="en-US" sz="2800" u="none" strike="noStrike" baseline="0" dirty="0">
                <a:solidFill>
                  <a:srgbClr val="002060"/>
                </a:solidFill>
              </a:rPr>
              <a:t>= new Honda();</a:t>
            </a:r>
          </a:p>
          <a:p>
            <a:pPr algn="l"/>
            <a:r>
              <a:rPr lang="en-US" sz="2800" u="none" strike="noStrike" baseline="0" dirty="0" err="1">
                <a:solidFill>
                  <a:srgbClr val="002060"/>
                </a:solidFill>
              </a:rPr>
              <a:t>honda.run</a:t>
            </a:r>
            <a:r>
              <a:rPr lang="en-US" sz="2800" u="none" strike="noStrike" baseline="0" dirty="0">
                <a:solidFill>
                  <a:srgbClr val="002060"/>
                </a:solidFill>
              </a:rPr>
              <a:t>();</a:t>
            </a:r>
          </a:p>
          <a:p>
            <a:pPr algn="l"/>
            <a:r>
              <a:rPr lang="en-US" sz="2800" u="none" strike="noStrike" baseline="0" dirty="0">
                <a:solidFill>
                  <a:srgbClr val="002060"/>
                </a:solidFill>
              </a:rPr>
              <a:t>}</a:t>
            </a:r>
          </a:p>
          <a:p>
            <a:pPr algn="l"/>
            <a:r>
              <a:rPr lang="en-US" sz="2800" u="none" strike="noStrike" baseline="0" dirty="0">
                <a:solidFill>
                  <a:srgbClr val="002060"/>
                </a:solidFill>
              </a:rPr>
              <a:t>}</a:t>
            </a:r>
            <a:endParaRPr lang="en-US" sz="2800" dirty="0">
              <a:solidFill>
                <a:srgbClr val="002060"/>
              </a:solidFill>
            </a:endParaRPr>
          </a:p>
        </p:txBody>
      </p:sp>
    </p:spTree>
    <p:extLst>
      <p:ext uri="{BB962C8B-B14F-4D97-AF65-F5344CB8AC3E}">
        <p14:creationId xmlns:p14="http://schemas.microsoft.com/office/powerpoint/2010/main" val="20576165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26C93E8-4FF5-453F-AB21-13E528C4908D}"/>
              </a:ext>
            </a:extLst>
          </p:cNvPr>
          <p:cNvSpPr txBox="1"/>
          <p:nvPr/>
        </p:nvSpPr>
        <p:spPr>
          <a:xfrm>
            <a:off x="357808" y="238539"/>
            <a:ext cx="11834192" cy="12157174"/>
          </a:xfrm>
          <a:prstGeom prst="rect">
            <a:avLst/>
          </a:prstGeom>
          <a:noFill/>
        </p:spPr>
        <p:txBody>
          <a:bodyPr wrap="square">
            <a:spAutoFit/>
          </a:bodyPr>
          <a:lstStyle/>
          <a:p>
            <a:pPr algn="l"/>
            <a:r>
              <a:rPr lang="en-US" sz="2800" b="1" u="none" strike="noStrike" baseline="0" dirty="0">
                <a:solidFill>
                  <a:srgbClr val="FF0000"/>
                </a:solidFill>
              </a:rPr>
              <a:t>Example of final class</a:t>
            </a:r>
          </a:p>
          <a:p>
            <a:r>
              <a:rPr lang="en-US" sz="2800" dirty="0">
                <a:solidFill>
                  <a:srgbClr val="002060"/>
                </a:solidFill>
              </a:rPr>
              <a:t>final class </a:t>
            </a:r>
            <a:r>
              <a:rPr lang="en-US" sz="2800" dirty="0" err="1">
                <a:solidFill>
                  <a:srgbClr val="002060"/>
                </a:solidFill>
              </a:rPr>
              <a:t>aa</a:t>
            </a:r>
            <a:endParaRPr lang="en-US" sz="2800" dirty="0">
              <a:solidFill>
                <a:srgbClr val="002060"/>
              </a:solidFill>
            </a:endParaRPr>
          </a:p>
          <a:p>
            <a:r>
              <a:rPr lang="en-US" sz="2800" dirty="0">
                <a:solidFill>
                  <a:srgbClr val="002060"/>
                </a:solidFill>
              </a:rPr>
              <a:t>{</a:t>
            </a:r>
          </a:p>
          <a:p>
            <a:r>
              <a:rPr lang="en-US" sz="2800" dirty="0">
                <a:solidFill>
                  <a:srgbClr val="002060"/>
                </a:solidFill>
              </a:rPr>
              <a:t>    final </a:t>
            </a:r>
            <a:r>
              <a:rPr lang="en-US" sz="2800" dirty="0" err="1">
                <a:solidFill>
                  <a:srgbClr val="002060"/>
                </a:solidFill>
              </a:rPr>
              <a:t>int</a:t>
            </a:r>
            <a:r>
              <a:rPr lang="en-US" sz="2800" dirty="0">
                <a:solidFill>
                  <a:srgbClr val="002060"/>
                </a:solidFill>
              </a:rPr>
              <a:t> a=10;</a:t>
            </a:r>
          </a:p>
          <a:p>
            <a:r>
              <a:rPr lang="en-US" sz="2800" dirty="0">
                <a:solidFill>
                  <a:srgbClr val="002060"/>
                </a:solidFill>
              </a:rPr>
              <a:t>    public final void </a:t>
            </a:r>
            <a:r>
              <a:rPr lang="en-US" sz="2800" dirty="0" err="1">
                <a:solidFill>
                  <a:srgbClr val="002060"/>
                </a:solidFill>
              </a:rPr>
              <a:t>getData</a:t>
            </a:r>
            <a:r>
              <a:rPr lang="en-US" sz="2800" dirty="0">
                <a:solidFill>
                  <a:srgbClr val="002060"/>
                </a:solidFill>
              </a:rPr>
              <a:t>()</a:t>
            </a:r>
          </a:p>
          <a:p>
            <a:r>
              <a:rPr lang="en-US" sz="2800" dirty="0">
                <a:solidFill>
                  <a:srgbClr val="002060"/>
                </a:solidFill>
              </a:rPr>
              <a:t>    {</a:t>
            </a:r>
          </a:p>
          <a:p>
            <a:r>
              <a:rPr lang="en-US" sz="2800" dirty="0">
                <a:solidFill>
                  <a:srgbClr val="002060"/>
                </a:solidFill>
              </a:rPr>
              <a:t>        a++;   // The final field </a:t>
            </a:r>
            <a:r>
              <a:rPr lang="en-US" sz="2800" dirty="0" err="1">
                <a:solidFill>
                  <a:srgbClr val="002060"/>
                </a:solidFill>
              </a:rPr>
              <a:t>aa.a</a:t>
            </a:r>
            <a:r>
              <a:rPr lang="en-US" sz="2800" dirty="0">
                <a:solidFill>
                  <a:srgbClr val="002060"/>
                </a:solidFill>
              </a:rPr>
              <a:t> cannot be assigned</a:t>
            </a:r>
          </a:p>
          <a:p>
            <a:r>
              <a:rPr lang="en-US" sz="2800" dirty="0">
                <a:solidFill>
                  <a:srgbClr val="002060"/>
                </a:solidFill>
              </a:rPr>
              <a:t>    }</a:t>
            </a:r>
          </a:p>
          <a:p>
            <a:r>
              <a:rPr lang="en-US" sz="2800" dirty="0">
                <a:solidFill>
                  <a:srgbClr val="002060"/>
                </a:solidFill>
              </a:rPr>
              <a:t>     </a:t>
            </a:r>
          </a:p>
          <a:p>
            <a:r>
              <a:rPr lang="en-US" sz="2800" dirty="0">
                <a:solidFill>
                  <a:srgbClr val="002060"/>
                </a:solidFill>
              </a:rPr>
              <a:t>}</a:t>
            </a:r>
          </a:p>
          <a:p>
            <a:r>
              <a:rPr lang="en-US" sz="2800" dirty="0">
                <a:solidFill>
                  <a:srgbClr val="002060"/>
                </a:solidFill>
              </a:rPr>
              <a:t> </a:t>
            </a:r>
          </a:p>
          <a:p>
            <a:r>
              <a:rPr lang="en-US" sz="2800" dirty="0">
                <a:solidFill>
                  <a:srgbClr val="002060"/>
                </a:solidFill>
              </a:rPr>
              <a:t>class bb extends </a:t>
            </a:r>
            <a:r>
              <a:rPr lang="en-US" sz="2800" dirty="0" err="1">
                <a:solidFill>
                  <a:srgbClr val="002060"/>
                </a:solidFill>
              </a:rPr>
              <a:t>aa</a:t>
            </a:r>
            <a:r>
              <a:rPr lang="en-US" sz="2800" dirty="0">
                <a:solidFill>
                  <a:srgbClr val="002060"/>
                </a:solidFill>
              </a:rPr>
              <a:t>    // The type bb cannot subclass the final class </a:t>
            </a:r>
            <a:r>
              <a:rPr lang="en-US" sz="2800" dirty="0" err="1">
                <a:solidFill>
                  <a:srgbClr val="002060"/>
                </a:solidFill>
              </a:rPr>
              <a:t>aa</a:t>
            </a:r>
            <a:r>
              <a:rPr lang="en-US" sz="2800" dirty="0">
                <a:solidFill>
                  <a:srgbClr val="002060"/>
                </a:solidFill>
              </a:rPr>
              <a:t>   </a:t>
            </a:r>
          </a:p>
          <a:p>
            <a:r>
              <a:rPr lang="en-US" sz="2800" dirty="0">
                <a:solidFill>
                  <a:srgbClr val="002060"/>
                </a:solidFill>
              </a:rPr>
              <a:t>{</a:t>
            </a:r>
          </a:p>
          <a:p>
            <a:r>
              <a:rPr lang="en-US" sz="2800" dirty="0">
                <a:solidFill>
                  <a:srgbClr val="002060"/>
                </a:solidFill>
              </a:rPr>
              <a:t>    public void </a:t>
            </a:r>
            <a:r>
              <a:rPr lang="en-US" sz="2800" dirty="0" err="1">
                <a:solidFill>
                  <a:srgbClr val="002060"/>
                </a:solidFill>
              </a:rPr>
              <a:t>getData</a:t>
            </a:r>
            <a:r>
              <a:rPr lang="en-US" sz="2800" dirty="0">
                <a:solidFill>
                  <a:srgbClr val="002060"/>
                </a:solidFill>
              </a:rPr>
              <a:t>()    //Cannot override the final method from </a:t>
            </a:r>
            <a:r>
              <a:rPr lang="en-US" sz="2800" dirty="0" err="1">
                <a:solidFill>
                  <a:srgbClr val="002060"/>
                </a:solidFill>
              </a:rPr>
              <a:t>aa</a:t>
            </a:r>
            <a:endParaRPr lang="en-US" sz="2800" dirty="0">
              <a:solidFill>
                <a:srgbClr val="002060"/>
              </a:solidFill>
            </a:endParaRPr>
          </a:p>
          <a:p>
            <a:r>
              <a:rPr lang="en-US" sz="2800" dirty="0">
                <a:solidFill>
                  <a:srgbClr val="002060"/>
                </a:solidFill>
              </a:rPr>
              <a:t>    {</a:t>
            </a:r>
          </a:p>
          <a:p>
            <a:r>
              <a:rPr lang="en-US" sz="2800" dirty="0">
                <a:solidFill>
                  <a:srgbClr val="002060"/>
                </a:solidFill>
              </a:rPr>
              <a:t>        </a:t>
            </a:r>
            <a:r>
              <a:rPr lang="en-US" sz="2800" dirty="0" err="1">
                <a:solidFill>
                  <a:srgbClr val="002060"/>
                </a:solidFill>
              </a:rPr>
              <a:t>System.out.println</a:t>
            </a:r>
            <a:r>
              <a:rPr lang="en-US" sz="2800" dirty="0">
                <a:solidFill>
                  <a:srgbClr val="002060"/>
                </a:solidFill>
              </a:rPr>
              <a:t>("a = " + a);</a:t>
            </a:r>
          </a:p>
          <a:p>
            <a:r>
              <a:rPr lang="en-US" sz="2800" dirty="0">
                <a:solidFill>
                  <a:srgbClr val="002060"/>
                </a:solidFill>
              </a:rPr>
              <a:t>    }</a:t>
            </a:r>
          </a:p>
          <a:p>
            <a:r>
              <a:rPr lang="en-US" sz="2800" dirty="0">
                <a:solidFill>
                  <a:srgbClr val="002060"/>
                </a:solidFill>
              </a:rPr>
              <a:t>}</a:t>
            </a:r>
          </a:p>
          <a:p>
            <a:r>
              <a:rPr lang="en-US" sz="2800" dirty="0">
                <a:solidFill>
                  <a:srgbClr val="002060"/>
                </a:solidFill>
              </a:rPr>
              <a:t> </a:t>
            </a:r>
          </a:p>
          <a:p>
            <a:r>
              <a:rPr lang="en-US" sz="2800" dirty="0">
                <a:solidFill>
                  <a:srgbClr val="002060"/>
                </a:solidFill>
              </a:rPr>
              <a:t>public class </a:t>
            </a:r>
            <a:r>
              <a:rPr lang="en-US" sz="2800" dirty="0" err="1">
                <a:solidFill>
                  <a:srgbClr val="002060"/>
                </a:solidFill>
              </a:rPr>
              <a:t>Final_Demo</a:t>
            </a:r>
            <a:r>
              <a:rPr lang="en-US" sz="2800" dirty="0">
                <a:solidFill>
                  <a:srgbClr val="002060"/>
                </a:solidFill>
              </a:rPr>
              <a:t> </a:t>
            </a:r>
          </a:p>
          <a:p>
            <a:r>
              <a:rPr lang="en-US" sz="2800" dirty="0">
                <a:solidFill>
                  <a:srgbClr val="002060"/>
                </a:solidFill>
              </a:rPr>
              <a:t>{</a:t>
            </a:r>
          </a:p>
          <a:p>
            <a:r>
              <a:rPr lang="en-US" sz="2800" dirty="0">
                <a:solidFill>
                  <a:srgbClr val="002060"/>
                </a:solidFill>
              </a:rPr>
              <a:t>    public static void main(String[] </a:t>
            </a:r>
            <a:r>
              <a:rPr lang="en-US" sz="2800" dirty="0" err="1">
                <a:solidFill>
                  <a:srgbClr val="002060"/>
                </a:solidFill>
              </a:rPr>
              <a:t>args</a:t>
            </a:r>
            <a:r>
              <a:rPr lang="en-US" sz="2800" dirty="0">
                <a:solidFill>
                  <a:srgbClr val="002060"/>
                </a:solidFill>
              </a:rPr>
              <a:t>) </a:t>
            </a:r>
          </a:p>
          <a:p>
            <a:r>
              <a:rPr lang="en-US" sz="2800" dirty="0">
                <a:solidFill>
                  <a:srgbClr val="002060"/>
                </a:solidFill>
              </a:rPr>
              <a:t>    {</a:t>
            </a:r>
          </a:p>
          <a:p>
            <a:r>
              <a:rPr lang="en-US" sz="2800" dirty="0">
                <a:solidFill>
                  <a:srgbClr val="002060"/>
                </a:solidFill>
              </a:rPr>
              <a:t>        bb b1 = new bb();</a:t>
            </a:r>
          </a:p>
          <a:p>
            <a:r>
              <a:rPr lang="en-US" sz="2800" dirty="0">
                <a:solidFill>
                  <a:srgbClr val="002060"/>
                </a:solidFill>
              </a:rPr>
              <a:t>        </a:t>
            </a:r>
            <a:r>
              <a:rPr lang="en-US" sz="2800" dirty="0" smtClean="0">
                <a:solidFill>
                  <a:srgbClr val="002060"/>
                </a:solidFill>
              </a:rPr>
              <a:t>b1.getData();</a:t>
            </a:r>
            <a:endParaRPr lang="en-US" sz="2800" dirty="0">
              <a:solidFill>
                <a:srgbClr val="002060"/>
              </a:solidFill>
            </a:endParaRPr>
          </a:p>
          <a:p>
            <a:r>
              <a:rPr lang="en-US" sz="2800" dirty="0">
                <a:solidFill>
                  <a:srgbClr val="002060"/>
                </a:solidFill>
              </a:rPr>
              <a:t>    }</a:t>
            </a:r>
          </a:p>
          <a:p>
            <a:r>
              <a:rPr lang="en-US" sz="2800" dirty="0">
                <a:solidFill>
                  <a:srgbClr val="002060"/>
                </a:solidFill>
              </a:rPr>
              <a:t>}</a:t>
            </a:r>
          </a:p>
        </p:txBody>
      </p:sp>
    </p:spTree>
    <p:extLst>
      <p:ext uri="{BB962C8B-B14F-4D97-AF65-F5344CB8AC3E}">
        <p14:creationId xmlns:p14="http://schemas.microsoft.com/office/powerpoint/2010/main" val="20505381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1E90343-82AF-4B34-B75E-6658B4BCB033}"/>
              </a:ext>
            </a:extLst>
          </p:cNvPr>
          <p:cNvSpPr txBox="1"/>
          <p:nvPr/>
        </p:nvSpPr>
        <p:spPr>
          <a:xfrm>
            <a:off x="46382" y="108179"/>
            <a:ext cx="12099235" cy="1077218"/>
          </a:xfrm>
          <a:prstGeom prst="rect">
            <a:avLst/>
          </a:prstGeom>
          <a:noFill/>
        </p:spPr>
        <p:txBody>
          <a:bodyPr wrap="square">
            <a:spAutoFit/>
          </a:bodyPr>
          <a:lstStyle/>
          <a:p>
            <a:r>
              <a:rPr lang="en-US" sz="3200" b="1" i="0" u="none" strike="noStrike" baseline="0" dirty="0" smtClean="0">
                <a:solidFill>
                  <a:srgbClr val="FF0000"/>
                </a:solidFill>
                <a:cs typeface="Times New Roman" panose="02020603050405020304" pitchFamily="18" charset="0"/>
              </a:rPr>
              <a:t>STRING HANDLING</a:t>
            </a:r>
            <a:endParaRPr lang="en-US" sz="3200" b="1" i="0" u="none" strike="noStrike" baseline="0" dirty="0">
              <a:solidFill>
                <a:srgbClr val="FF0000"/>
              </a:solidFill>
              <a:cs typeface="Times New Roman" panose="02020603050405020304" pitchFamily="18" charset="0"/>
            </a:endParaRPr>
          </a:p>
          <a:p>
            <a:r>
              <a:rPr lang="en-US" sz="3200" i="0" u="none" strike="noStrike" baseline="0" dirty="0">
                <a:solidFill>
                  <a:srgbClr val="002060"/>
                </a:solidFill>
                <a:cs typeface="Times New Roman" panose="02020603050405020304" pitchFamily="18" charset="0"/>
              </a:rPr>
              <a:t>          </a:t>
            </a:r>
            <a:endParaRPr lang="en-US" sz="3200" dirty="0">
              <a:solidFill>
                <a:srgbClr val="002060"/>
              </a:solidFill>
              <a:cs typeface="Times New Roman" panose="02020603050405020304" pitchFamily="18" charset="0"/>
            </a:endParaRPr>
          </a:p>
        </p:txBody>
      </p:sp>
      <p:sp>
        <p:nvSpPr>
          <p:cNvPr id="5" name="TextBox 4">
            <a:extLst>
              <a:ext uri="{FF2B5EF4-FFF2-40B4-BE49-F238E27FC236}">
                <a16:creationId xmlns="" xmlns:a16="http://schemas.microsoft.com/office/drawing/2014/main" id="{02E5C4BD-A173-4BBD-A7F5-3711D2434507}"/>
              </a:ext>
            </a:extLst>
          </p:cNvPr>
          <p:cNvSpPr txBox="1"/>
          <p:nvPr/>
        </p:nvSpPr>
        <p:spPr>
          <a:xfrm>
            <a:off x="536714" y="1871802"/>
            <a:ext cx="11655286" cy="2246769"/>
          </a:xfrm>
          <a:prstGeom prst="rect">
            <a:avLst/>
          </a:prstGeom>
          <a:noFill/>
        </p:spPr>
        <p:txBody>
          <a:bodyPr wrap="square">
            <a:spAutoFit/>
          </a:bodyPr>
          <a:lstStyle/>
          <a:p>
            <a:pPr lvl="0" defTabSz="914400" eaLnBrk="0" fontAlgn="base" hangingPunct="0">
              <a:spcBef>
                <a:spcPct val="0"/>
              </a:spcBef>
              <a:spcAft>
                <a:spcPct val="0"/>
              </a:spcAft>
            </a:pP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a:t>
            </a:r>
            <a:r>
              <a:rPr lang="en-US"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java.lang</a:t>
            </a: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package contains two string classes: </a:t>
            </a:r>
            <a:r>
              <a:rPr lang="en-US" sz="2000" dirty="0">
                <a:solidFill>
                  <a:srgbClr val="000000"/>
                </a:solidFill>
                <a:latin typeface="Courier New" panose="02070309020205020404" pitchFamily="49" charset="0"/>
                <a:ea typeface="Calibri" panose="020F0502020204030204" pitchFamily="34" charset="0"/>
                <a:cs typeface="Times New Roman" panose="02020603050405020304" pitchFamily="18" charset="0"/>
                <a:hlinkClick r:id="rId2"/>
              </a:rPr>
              <a:t>String</a:t>
            </a: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and </a:t>
            </a:r>
            <a:r>
              <a:rPr lang="en-US" sz="20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hlinkClick r:id="rId3"/>
              </a:rPr>
              <a:t>StringBuffer</a:t>
            </a: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en-US" sz="28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r>
              <a:rPr lang="en-US" sz="28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We can </a:t>
            </a: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use the </a:t>
            </a:r>
            <a:r>
              <a:rPr lang="en-US"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String</a:t>
            </a: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class when you are working with strings that cannot change</a:t>
            </a:r>
            <a:r>
              <a:rPr lang="en-US" sz="28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p>
          <a:p>
            <a:pPr lvl="0" defTabSz="914400" eaLnBrk="0" fontAlgn="base" hangingPunct="0">
              <a:spcBef>
                <a:spcPct val="0"/>
              </a:spcBef>
              <a:spcAft>
                <a:spcPct val="0"/>
              </a:spcAft>
            </a:pP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StringBuffer</a:t>
            </a: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on the other hand, is used when you want to manipulate the contents of the string on the fly.</a:t>
            </a:r>
            <a:endParaRPr lang="en-US" sz="3600" dirty="0">
              <a:latin typeface="Arial" panose="020B0604020202020204" pitchFamily="34" charset="0"/>
            </a:endParaRPr>
          </a:p>
        </p:txBody>
      </p:sp>
    </p:spTree>
    <p:extLst>
      <p:ext uri="{BB962C8B-B14F-4D97-AF65-F5344CB8AC3E}">
        <p14:creationId xmlns:p14="http://schemas.microsoft.com/office/powerpoint/2010/main" val="20679950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1E90343-82AF-4B34-B75E-6658B4BCB033}"/>
              </a:ext>
            </a:extLst>
          </p:cNvPr>
          <p:cNvSpPr txBox="1"/>
          <p:nvPr/>
        </p:nvSpPr>
        <p:spPr>
          <a:xfrm>
            <a:off x="46382" y="108179"/>
            <a:ext cx="12099235" cy="1077218"/>
          </a:xfrm>
          <a:prstGeom prst="rect">
            <a:avLst/>
          </a:prstGeom>
          <a:noFill/>
        </p:spPr>
        <p:txBody>
          <a:bodyPr wrap="square">
            <a:spAutoFit/>
          </a:bodyPr>
          <a:lstStyle/>
          <a:p>
            <a:r>
              <a:rPr lang="en-US" sz="3200" b="1" i="0" u="none" strike="noStrike" baseline="0" dirty="0" smtClean="0">
                <a:solidFill>
                  <a:srgbClr val="FF0000"/>
                </a:solidFill>
                <a:cs typeface="Times New Roman" panose="02020603050405020304" pitchFamily="18" charset="0"/>
              </a:rPr>
              <a:t>STRING HANDLING</a:t>
            </a:r>
            <a:endParaRPr lang="en-US" sz="3200" b="1" i="0" u="none" strike="noStrike" baseline="0" dirty="0">
              <a:solidFill>
                <a:srgbClr val="FF0000"/>
              </a:solidFill>
              <a:cs typeface="Times New Roman" panose="02020603050405020304" pitchFamily="18" charset="0"/>
            </a:endParaRPr>
          </a:p>
          <a:p>
            <a:r>
              <a:rPr lang="en-US" sz="3200" i="0" u="none" strike="noStrike" baseline="0" dirty="0">
                <a:solidFill>
                  <a:srgbClr val="002060"/>
                </a:solidFill>
                <a:cs typeface="Times New Roman" panose="02020603050405020304" pitchFamily="18" charset="0"/>
              </a:rPr>
              <a:t>          </a:t>
            </a:r>
            <a:endParaRPr lang="en-US" sz="3200" dirty="0">
              <a:solidFill>
                <a:srgbClr val="002060"/>
              </a:solidFill>
              <a:cs typeface="Times New Roman" panose="02020603050405020304" pitchFamily="18" charset="0"/>
            </a:endParaRPr>
          </a:p>
        </p:txBody>
      </p:sp>
      <p:sp>
        <p:nvSpPr>
          <p:cNvPr id="5" name="TextBox 4">
            <a:extLst>
              <a:ext uri="{FF2B5EF4-FFF2-40B4-BE49-F238E27FC236}">
                <a16:creationId xmlns="" xmlns:a16="http://schemas.microsoft.com/office/drawing/2014/main" id="{02E5C4BD-A173-4BBD-A7F5-3711D2434507}"/>
              </a:ext>
            </a:extLst>
          </p:cNvPr>
          <p:cNvSpPr txBox="1"/>
          <p:nvPr/>
        </p:nvSpPr>
        <p:spPr>
          <a:xfrm>
            <a:off x="536714" y="1871802"/>
            <a:ext cx="11655286" cy="5816977"/>
          </a:xfrm>
          <a:prstGeom prst="rect">
            <a:avLst/>
          </a:prstGeom>
          <a:noFill/>
        </p:spPr>
        <p:txBody>
          <a:bodyPr wrap="square">
            <a:spAutoFit/>
          </a:bodyPr>
          <a:lstStyle/>
          <a:p>
            <a:pPr lvl="0" defTabSz="914400" eaLnBrk="0" fontAlgn="base" hangingPunct="0">
              <a:spcBef>
                <a:spcPct val="0"/>
              </a:spcBef>
              <a:spcAft>
                <a:spcPct val="0"/>
              </a:spcAft>
            </a:pPr>
            <a:r>
              <a:rPr lang="en-US" sz="280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Creating Strings:</a:t>
            </a:r>
          </a:p>
          <a:p>
            <a:pPr lvl="0" defTabSz="914400" eaLnBrk="0" fontAlgn="base" hangingPunct="0">
              <a:spcBef>
                <a:spcPct val="0"/>
              </a:spcBef>
              <a:spcAft>
                <a:spcPct val="0"/>
              </a:spcAft>
            </a:pPr>
            <a:r>
              <a:rPr lang="en-US" sz="2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String greeting = "Hello world!";</a:t>
            </a:r>
            <a:r>
              <a:rPr lang="en-US" sz="2800" dirty="0"/>
              <a:t> </a:t>
            </a:r>
            <a:endParaRPr lang="en-US" sz="2800" dirty="0">
              <a:latin typeface="Arial" panose="020B0604020202020204" pitchFamily="34" charset="0"/>
              <a:ea typeface="Times New Roman" panose="02020603050405020304" pitchFamily="18" charset="0"/>
            </a:endParaRPr>
          </a:p>
          <a:p>
            <a:pPr lvl="0" defTabSz="914400" eaLnBrk="0" fontAlgn="base" hangingPunct="0">
              <a:spcBef>
                <a:spcPct val="0"/>
              </a:spcBef>
              <a:spcAft>
                <a:spcPct val="0"/>
              </a:spcAft>
            </a:pPr>
            <a:r>
              <a:rPr lang="en-US" sz="2800" dirty="0">
                <a:solidFill>
                  <a:srgbClr val="000000"/>
                </a:solidFill>
                <a:latin typeface="Arial" panose="020B0604020202020204" pitchFamily="34" charset="0"/>
                <a:ea typeface="Times New Roman" panose="02020603050405020304" pitchFamily="18" charset="0"/>
                <a:cs typeface="Helvetica" panose="020B0604020202020204" pitchFamily="34" charset="0"/>
              </a:rPr>
              <a:t>The String class has eleven constructors that allow you to provide the initial value of the string using different sources, such as an array of characters:</a:t>
            </a:r>
            <a:endParaRPr lang="en-US" sz="2800" dirty="0">
              <a:latin typeface="Arial" panose="020B0604020202020204" pitchFamily="34" charset="0"/>
            </a:endParaRPr>
          </a:p>
          <a:p>
            <a:pPr lvl="0" defTabSz="914400" eaLnBrk="0" fontAlgn="base" hangingPunct="0">
              <a:spcBef>
                <a:spcPct val="0"/>
              </a:spcBef>
              <a:spcAft>
                <a:spcPct val="0"/>
              </a:spcAft>
            </a:pPr>
            <a:r>
              <a:rPr lang="en-US" sz="2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public class </a:t>
            </a:r>
            <a:r>
              <a:rPr lang="en-US" sz="2800"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StringDemo</a:t>
            </a:r>
            <a:r>
              <a:rPr lang="en-US" sz="2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endParaRPr lang="en-US" sz="2800" dirty="0" smtClean="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endParaRPr>
          </a:p>
          <a:p>
            <a:pPr lvl="0" defTabSz="914400" eaLnBrk="0" fontAlgn="base" hangingPunct="0">
              <a:spcBef>
                <a:spcPct val="0"/>
              </a:spcBef>
              <a:spcAft>
                <a:spcPct val="0"/>
              </a:spcAft>
            </a:pPr>
            <a:r>
              <a:rPr lang="en-US" sz="2800" dirty="0" smtClean="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sz="2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public static void main(String </a:t>
            </a:r>
            <a:r>
              <a:rPr lang="en-US" sz="2800"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args</a:t>
            </a:r>
            <a:r>
              <a:rPr lang="en-US" sz="2800" dirty="0" smtClean="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a:t>
            </a:r>
          </a:p>
          <a:p>
            <a:pPr lvl="0" defTabSz="914400" eaLnBrk="0" fontAlgn="base" hangingPunct="0">
              <a:spcBef>
                <a:spcPct val="0"/>
              </a:spcBef>
              <a:spcAft>
                <a:spcPct val="0"/>
              </a:spcAft>
            </a:pPr>
            <a:r>
              <a:rPr lang="en-US" sz="2800" dirty="0" smtClean="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pPr lvl="0" defTabSz="914400" eaLnBrk="0" fontAlgn="base" hangingPunct="0">
              <a:spcBef>
                <a:spcPct val="0"/>
              </a:spcBef>
              <a:spcAft>
                <a:spcPct val="0"/>
              </a:spcAft>
            </a:pPr>
            <a:r>
              <a:rPr lang="en-US" sz="2800" dirty="0" smtClean="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sz="2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char[] </a:t>
            </a:r>
            <a:r>
              <a:rPr lang="en-US" sz="2800"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helloArray</a:t>
            </a:r>
            <a:r>
              <a:rPr lang="en-US" sz="2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 { 'h', 'e', 'l', 'l', 'o', '.'};    </a:t>
            </a:r>
            <a:endParaRPr lang="en-US" sz="2800" dirty="0" smtClean="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endParaRPr>
          </a:p>
          <a:p>
            <a:pPr lvl="0" defTabSz="914400" eaLnBrk="0" fontAlgn="base" hangingPunct="0">
              <a:spcBef>
                <a:spcPct val="0"/>
              </a:spcBef>
              <a:spcAft>
                <a:spcPct val="0"/>
              </a:spcAft>
            </a:pPr>
            <a:r>
              <a:rPr lang="en-US" sz="2800" dirty="0" smtClean="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sz="2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String </a:t>
            </a:r>
            <a:r>
              <a:rPr lang="en-US" sz="2800"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helloString</a:t>
            </a:r>
            <a:r>
              <a:rPr lang="en-US" sz="2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 new String(</a:t>
            </a:r>
            <a:r>
              <a:rPr lang="en-US" sz="2800"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helloArray</a:t>
            </a:r>
            <a:r>
              <a:rPr lang="en-US" sz="2800" dirty="0" smtClean="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a:t>
            </a:r>
          </a:p>
          <a:p>
            <a:pPr lvl="0" defTabSz="914400" eaLnBrk="0" fontAlgn="base" hangingPunct="0">
              <a:spcBef>
                <a:spcPct val="0"/>
              </a:spcBef>
              <a:spcAft>
                <a:spcPct val="0"/>
              </a:spcAft>
            </a:pPr>
            <a:r>
              <a:rPr lang="en-US" sz="2800" dirty="0" smtClean="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sz="2800"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System.out.println</a:t>
            </a:r>
            <a:r>
              <a:rPr lang="en-US" sz="2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sz="2800"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helloString</a:t>
            </a:r>
            <a:r>
              <a:rPr lang="en-US" sz="2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  </a:t>
            </a:r>
            <a:endParaRPr lang="en-US" sz="2800" dirty="0" smtClean="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endParaRPr>
          </a:p>
          <a:p>
            <a:pPr lvl="0" defTabSz="914400" eaLnBrk="0" fontAlgn="base" hangingPunct="0">
              <a:spcBef>
                <a:spcPct val="0"/>
              </a:spcBef>
              <a:spcAft>
                <a:spcPct val="0"/>
              </a:spcAft>
            </a:pPr>
            <a:r>
              <a:rPr lang="en-US" sz="2800" dirty="0" smtClean="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					}</a:t>
            </a:r>
            <a:r>
              <a:rPr lang="en-US" sz="2800" dirty="0" smtClean="0"/>
              <a:t> </a:t>
            </a:r>
            <a:endParaRPr lang="en-US" sz="2800" dirty="0">
              <a:latin typeface="Arial" panose="020B0604020202020204" pitchFamily="34" charset="0"/>
            </a:endParaRPr>
          </a:p>
          <a:p>
            <a:pPr lvl="0" defTabSz="914400" eaLnBrk="0" fontAlgn="base" hangingPunct="0">
              <a:spcBef>
                <a:spcPct val="0"/>
              </a:spcBef>
              <a:spcAft>
                <a:spcPct val="0"/>
              </a:spcAft>
            </a:pPr>
            <a:endParaRPr lang="en-US" sz="3600" dirty="0">
              <a:latin typeface="Arial" panose="020B0604020202020204" pitchFamily="34" charset="0"/>
            </a:endParaRPr>
          </a:p>
        </p:txBody>
      </p:sp>
    </p:spTree>
    <p:extLst>
      <p:ext uri="{BB962C8B-B14F-4D97-AF65-F5344CB8AC3E}">
        <p14:creationId xmlns:p14="http://schemas.microsoft.com/office/powerpoint/2010/main" val="31381755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1E90343-82AF-4B34-B75E-6658B4BCB033}"/>
              </a:ext>
            </a:extLst>
          </p:cNvPr>
          <p:cNvSpPr txBox="1"/>
          <p:nvPr/>
        </p:nvSpPr>
        <p:spPr>
          <a:xfrm>
            <a:off x="46382" y="108179"/>
            <a:ext cx="12099235" cy="2062103"/>
          </a:xfrm>
          <a:prstGeom prst="rect">
            <a:avLst/>
          </a:prstGeom>
          <a:noFill/>
        </p:spPr>
        <p:txBody>
          <a:bodyPr wrap="square">
            <a:spAutoFit/>
          </a:bodyPr>
          <a:lstStyle/>
          <a:p>
            <a:r>
              <a:rPr lang="en-IN" sz="3200" dirty="0"/>
              <a:t>Java String class methods</a:t>
            </a:r>
          </a:p>
          <a:p>
            <a:r>
              <a:rPr lang="en-US" sz="3200" dirty="0"/>
              <a:t>The </a:t>
            </a:r>
            <a:r>
              <a:rPr lang="en-US" sz="3200" dirty="0" err="1"/>
              <a:t>java.lang.String</a:t>
            </a:r>
            <a:r>
              <a:rPr lang="en-US" sz="3200" dirty="0"/>
              <a:t> class provides many useful methods to perform operations on sequence of char values.</a:t>
            </a:r>
          </a:p>
          <a:p>
            <a:r>
              <a:rPr lang="en-US" sz="3200" i="0" u="none" strike="noStrike" baseline="0" dirty="0" smtClean="0">
                <a:solidFill>
                  <a:srgbClr val="002060"/>
                </a:solidFill>
                <a:cs typeface="Times New Roman" panose="02020603050405020304" pitchFamily="18" charset="0"/>
              </a:rPr>
              <a:t>       </a:t>
            </a:r>
            <a:endParaRPr lang="en-US" sz="3200" dirty="0">
              <a:solidFill>
                <a:srgbClr val="002060"/>
              </a:solidFill>
              <a:cs typeface="Times New Roman" panose="02020603050405020304" pitchFamily="18" charset="0"/>
            </a:endParaRPr>
          </a:p>
        </p:txBody>
      </p:sp>
      <p:sp>
        <p:nvSpPr>
          <p:cNvPr id="5" name="TextBox 4">
            <a:extLst>
              <a:ext uri="{FF2B5EF4-FFF2-40B4-BE49-F238E27FC236}">
                <a16:creationId xmlns="" xmlns:a16="http://schemas.microsoft.com/office/drawing/2014/main" id="{02E5C4BD-A173-4BBD-A7F5-3711D2434507}"/>
              </a:ext>
            </a:extLst>
          </p:cNvPr>
          <p:cNvSpPr txBox="1"/>
          <p:nvPr/>
        </p:nvSpPr>
        <p:spPr>
          <a:xfrm>
            <a:off x="536714" y="2029379"/>
            <a:ext cx="11655286" cy="6986528"/>
          </a:xfrm>
          <a:prstGeom prst="rect">
            <a:avLst/>
          </a:prstGeom>
          <a:noFill/>
        </p:spPr>
        <p:txBody>
          <a:bodyPr wrap="square">
            <a:spAutoFit/>
          </a:bodyPr>
          <a:lstStyle/>
          <a:p>
            <a:pPr fontAlgn="base"/>
            <a:r>
              <a:rPr lang="en-IN" sz="2800" b="1" dirty="0"/>
              <a:t>Length:</a:t>
            </a:r>
          </a:p>
          <a:p>
            <a:pPr fontAlgn="base"/>
            <a:r>
              <a:rPr lang="en-US" sz="2800" dirty="0"/>
              <a:t>Methods used to obtain information about an object are known as </a:t>
            </a:r>
            <a:r>
              <a:rPr lang="en-US" sz="2800" dirty="0" err="1"/>
              <a:t>accessor</a:t>
            </a:r>
            <a:r>
              <a:rPr lang="en-US" sz="2800" dirty="0"/>
              <a:t> methods</a:t>
            </a:r>
            <a:r>
              <a:rPr lang="en-US" sz="2800" dirty="0" smtClean="0"/>
              <a:t>.</a:t>
            </a:r>
          </a:p>
          <a:p>
            <a:pPr fontAlgn="base"/>
            <a:r>
              <a:rPr lang="en-US" sz="2800" dirty="0" smtClean="0"/>
              <a:t>One </a:t>
            </a:r>
            <a:r>
              <a:rPr lang="en-US" sz="2800" dirty="0" err="1"/>
              <a:t>accessor</a:t>
            </a:r>
            <a:r>
              <a:rPr lang="en-US" sz="2800" dirty="0"/>
              <a:t> method that you can use with strings is the length() method, which returns the number of characters contained in the string object</a:t>
            </a:r>
            <a:r>
              <a:rPr lang="en-US" sz="2800" dirty="0" smtClean="0"/>
              <a:t>.</a:t>
            </a:r>
          </a:p>
          <a:p>
            <a:pPr fontAlgn="base"/>
            <a:endParaRPr lang="en-US" sz="2800" dirty="0"/>
          </a:p>
          <a:p>
            <a:pPr fontAlgn="base"/>
            <a:r>
              <a:rPr lang="en-US" sz="2800" dirty="0"/>
              <a:t>public class </a:t>
            </a:r>
            <a:r>
              <a:rPr lang="en-US" sz="2800" dirty="0" err="1" smtClean="0"/>
              <a:t>StringDemo</a:t>
            </a:r>
            <a:r>
              <a:rPr lang="en-US" sz="2800" dirty="0" smtClean="0"/>
              <a:t>{  </a:t>
            </a:r>
          </a:p>
          <a:p>
            <a:pPr fontAlgn="base"/>
            <a:r>
              <a:rPr lang="en-US" sz="2800" dirty="0" smtClean="0"/>
              <a:t> </a:t>
            </a:r>
            <a:r>
              <a:rPr lang="en-US" sz="2800" dirty="0"/>
              <a:t>public static void main(String </a:t>
            </a:r>
            <a:r>
              <a:rPr lang="en-US" sz="2800" dirty="0" err="1"/>
              <a:t>args</a:t>
            </a:r>
            <a:r>
              <a:rPr lang="en-US" sz="2800" dirty="0"/>
              <a:t>[]){ </a:t>
            </a:r>
            <a:endParaRPr lang="en-US" sz="2800" dirty="0" smtClean="0"/>
          </a:p>
          <a:p>
            <a:pPr fontAlgn="base"/>
            <a:r>
              <a:rPr lang="en-US" sz="2800" dirty="0" smtClean="0"/>
              <a:t>  </a:t>
            </a:r>
            <a:r>
              <a:rPr lang="en-US" sz="2800" dirty="0"/>
              <a:t>String palindrome = "Dot saw I was </a:t>
            </a:r>
            <a:r>
              <a:rPr lang="en-US" sz="2800" dirty="0" err="1"/>
              <a:t>Tod</a:t>
            </a:r>
            <a:r>
              <a:rPr lang="en-US" sz="2800" dirty="0"/>
              <a:t>";    </a:t>
            </a:r>
            <a:endParaRPr lang="en-US" sz="2800" dirty="0" smtClean="0"/>
          </a:p>
          <a:p>
            <a:pPr fontAlgn="base"/>
            <a:r>
              <a:rPr lang="en-US" sz="2800" dirty="0" smtClean="0"/>
              <a:t>  </a:t>
            </a:r>
            <a:r>
              <a:rPr lang="en-US" sz="2800" dirty="0" err="1"/>
              <a:t>int</a:t>
            </a:r>
            <a:r>
              <a:rPr lang="en-US" sz="2800" dirty="0"/>
              <a:t> </a:t>
            </a:r>
            <a:r>
              <a:rPr lang="en-US" sz="2800" dirty="0" err="1"/>
              <a:t>len</a:t>
            </a:r>
            <a:r>
              <a:rPr lang="en-US" sz="2800" dirty="0"/>
              <a:t> = </a:t>
            </a:r>
            <a:r>
              <a:rPr lang="en-US" sz="2800" dirty="0" err="1"/>
              <a:t>palindrome.length</a:t>
            </a:r>
            <a:r>
              <a:rPr lang="en-US" sz="2800" dirty="0"/>
              <a:t>(); </a:t>
            </a:r>
            <a:endParaRPr lang="en-US" sz="2800" dirty="0" smtClean="0"/>
          </a:p>
          <a:p>
            <a:pPr fontAlgn="base"/>
            <a:r>
              <a:rPr lang="en-US" sz="2800" dirty="0" smtClean="0"/>
              <a:t>  </a:t>
            </a:r>
            <a:r>
              <a:rPr lang="en-US" sz="2800" dirty="0" err="1"/>
              <a:t>System.out.println</a:t>
            </a:r>
            <a:r>
              <a:rPr lang="en-US" sz="2800" dirty="0"/>
              <a:t>( "String Length is : " + </a:t>
            </a:r>
            <a:r>
              <a:rPr lang="en-US" sz="2800" dirty="0" err="1"/>
              <a:t>len</a:t>
            </a:r>
            <a:r>
              <a:rPr lang="en-US" sz="2800" dirty="0"/>
              <a:t> );   </a:t>
            </a:r>
            <a:r>
              <a:rPr lang="en-US" sz="2800" dirty="0" smtClean="0"/>
              <a:t>}</a:t>
            </a:r>
          </a:p>
          <a:p>
            <a:pPr fontAlgn="base"/>
            <a:r>
              <a:rPr lang="en-US" sz="2800" dirty="0" smtClean="0"/>
              <a:t>}</a:t>
            </a:r>
            <a:endParaRPr lang="en-IN" sz="3600" dirty="0">
              <a:latin typeface="Calibri" panose="020F0502020204030204" pitchFamily="34" charset="0"/>
              <a:cs typeface="Times New Roman" panose="02020603050405020304" pitchFamily="18" charset="0"/>
            </a:endParaRPr>
          </a:p>
          <a:p>
            <a:pPr fontAlgn="base"/>
            <a:endParaRPr lang="en-US" sz="2800" dirty="0" smtClean="0"/>
          </a:p>
          <a:p>
            <a:pPr fontAlgn="base"/>
            <a:endParaRPr lang="en-US" sz="2800" dirty="0"/>
          </a:p>
          <a:p>
            <a:pPr fontAlgn="base"/>
            <a:endParaRPr lang="en-IN" sz="2800" dirty="0"/>
          </a:p>
          <a:p>
            <a:pPr fontAlgn="base"/>
            <a:endParaRPr lang="en-IN" sz="2800" dirty="0"/>
          </a:p>
        </p:txBody>
      </p:sp>
      <p:sp>
        <p:nvSpPr>
          <p:cNvPr id="2" name="Rectangle 1"/>
          <p:cNvSpPr>
            <a:spLocks noChangeArrowheads="1"/>
          </p:cNvSpPr>
          <p:nvPr/>
        </p:nvSpPr>
        <p:spPr bwMode="auto">
          <a:xfrm>
            <a:off x="0" y="120878"/>
            <a:ext cx="21672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67243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1E90343-82AF-4B34-B75E-6658B4BCB033}"/>
              </a:ext>
            </a:extLst>
          </p:cNvPr>
          <p:cNvSpPr txBox="1"/>
          <p:nvPr/>
        </p:nvSpPr>
        <p:spPr>
          <a:xfrm>
            <a:off x="46382" y="108179"/>
            <a:ext cx="12099235" cy="1077218"/>
          </a:xfrm>
          <a:prstGeom prst="rect">
            <a:avLst/>
          </a:prstGeom>
          <a:noFill/>
        </p:spPr>
        <p:txBody>
          <a:bodyPr wrap="square">
            <a:spAutoFit/>
          </a:bodyPr>
          <a:lstStyle/>
          <a:p>
            <a:r>
              <a:rPr lang="en-US" sz="3200" b="1" i="0" u="none" strike="noStrike" baseline="0" dirty="0" smtClean="0">
                <a:solidFill>
                  <a:srgbClr val="FF0000"/>
                </a:solidFill>
                <a:cs typeface="Times New Roman" panose="02020603050405020304" pitchFamily="18" charset="0"/>
              </a:rPr>
              <a:t>STRING HANDLING</a:t>
            </a:r>
            <a:endParaRPr lang="en-US" sz="3200" b="1" i="0" u="none" strike="noStrike" baseline="0" dirty="0">
              <a:solidFill>
                <a:srgbClr val="FF0000"/>
              </a:solidFill>
              <a:cs typeface="Times New Roman" panose="02020603050405020304" pitchFamily="18" charset="0"/>
            </a:endParaRPr>
          </a:p>
          <a:p>
            <a:r>
              <a:rPr lang="en-US" sz="3200" i="0" u="none" strike="noStrike" baseline="0" dirty="0">
                <a:solidFill>
                  <a:srgbClr val="002060"/>
                </a:solidFill>
                <a:cs typeface="Times New Roman" panose="02020603050405020304" pitchFamily="18" charset="0"/>
              </a:rPr>
              <a:t>          </a:t>
            </a:r>
            <a:endParaRPr lang="en-US" sz="3200" dirty="0">
              <a:solidFill>
                <a:srgbClr val="002060"/>
              </a:solidFill>
              <a:cs typeface="Times New Roman" panose="02020603050405020304" pitchFamily="18" charset="0"/>
            </a:endParaRPr>
          </a:p>
        </p:txBody>
      </p:sp>
      <p:sp>
        <p:nvSpPr>
          <p:cNvPr id="5" name="TextBox 4">
            <a:extLst>
              <a:ext uri="{FF2B5EF4-FFF2-40B4-BE49-F238E27FC236}">
                <a16:creationId xmlns="" xmlns:a16="http://schemas.microsoft.com/office/drawing/2014/main" id="{02E5C4BD-A173-4BBD-A7F5-3711D2434507}"/>
              </a:ext>
            </a:extLst>
          </p:cNvPr>
          <p:cNvSpPr txBox="1"/>
          <p:nvPr/>
        </p:nvSpPr>
        <p:spPr>
          <a:xfrm>
            <a:off x="536714" y="616210"/>
            <a:ext cx="11655286" cy="8002191"/>
          </a:xfrm>
          <a:prstGeom prst="rect">
            <a:avLst/>
          </a:prstGeom>
          <a:noFill/>
        </p:spPr>
        <p:txBody>
          <a:bodyPr wrap="square">
            <a:spAutoFit/>
          </a:bodyPr>
          <a:lstStyle/>
          <a:p>
            <a:r>
              <a:rPr lang="en-US" sz="2800" dirty="0" smtClean="0"/>
              <a:t>Java </a:t>
            </a:r>
            <a:r>
              <a:rPr lang="en-US" sz="2800" dirty="0"/>
              <a:t>String </a:t>
            </a:r>
            <a:r>
              <a:rPr lang="en-US" sz="2800" dirty="0" err="1"/>
              <a:t>compareTo</a:t>
            </a:r>
            <a:r>
              <a:rPr lang="en-US" sz="2800" dirty="0"/>
              <a:t>()</a:t>
            </a:r>
          </a:p>
          <a:p>
            <a:r>
              <a:rPr lang="en-US" sz="2800" dirty="0"/>
              <a:t>The </a:t>
            </a:r>
            <a:r>
              <a:rPr lang="en-US" sz="2800" b="1" dirty="0"/>
              <a:t>java string </a:t>
            </a:r>
            <a:r>
              <a:rPr lang="en-US" sz="2800" b="1" dirty="0" err="1"/>
              <a:t>compareTo</a:t>
            </a:r>
            <a:r>
              <a:rPr lang="en-US" sz="2800" b="1" dirty="0"/>
              <a:t>()</a:t>
            </a:r>
            <a:r>
              <a:rPr lang="en-US" sz="2800" dirty="0"/>
              <a:t> method compares the given string with current string lexicographically. It returns positive number, negative number or 0.</a:t>
            </a:r>
          </a:p>
          <a:p>
            <a:r>
              <a:rPr lang="en-US" sz="2800" dirty="0"/>
              <a:t/>
            </a:r>
            <a:br>
              <a:rPr lang="en-US" sz="2800" dirty="0"/>
            </a:br>
            <a:r>
              <a:rPr lang="en-US" sz="2800" b="1" dirty="0" smtClean="0"/>
              <a:t>if</a:t>
            </a:r>
            <a:r>
              <a:rPr lang="en-US" sz="2800" dirty="0"/>
              <a:t> s1 &gt; s2, it returns positive number  </a:t>
            </a:r>
          </a:p>
          <a:p>
            <a:r>
              <a:rPr lang="en-US" sz="2800" b="1" dirty="0"/>
              <a:t>if</a:t>
            </a:r>
            <a:r>
              <a:rPr lang="en-US" sz="2800" dirty="0"/>
              <a:t> s1 &lt; s2, it returns negative number  </a:t>
            </a:r>
          </a:p>
          <a:p>
            <a:r>
              <a:rPr lang="en-US" sz="2800" b="1" dirty="0"/>
              <a:t>if</a:t>
            </a:r>
            <a:r>
              <a:rPr lang="en-US" sz="2800" dirty="0"/>
              <a:t> s1 == s2, it returns 0  </a:t>
            </a:r>
            <a:endParaRPr lang="en-US" sz="2800" dirty="0" smtClean="0"/>
          </a:p>
          <a:p>
            <a:endParaRPr lang="en-US" sz="2800" dirty="0"/>
          </a:p>
          <a:p>
            <a:r>
              <a:rPr lang="en-US" sz="2800" dirty="0"/>
              <a:t/>
            </a:r>
            <a:br>
              <a:rPr lang="en-US" sz="2800" dirty="0"/>
            </a:br>
            <a:endParaRPr lang="en-IN" sz="2800" b="1" dirty="0" smtClean="0"/>
          </a:p>
          <a:p>
            <a:pPr fontAlgn="base"/>
            <a:endParaRPr lang="en-IN" sz="2800" b="1" dirty="0" smtClean="0"/>
          </a:p>
          <a:p>
            <a:pPr fontAlgn="base"/>
            <a:endParaRPr lang="en-US" sz="1400" dirty="0"/>
          </a:p>
          <a:p>
            <a:pPr lvl="0" fontAlgn="base"/>
            <a:endParaRPr lang="en-US" sz="1600" dirty="0">
              <a:solidFill>
                <a:srgbClr val="000000"/>
              </a:solidFill>
              <a:latin typeface="Arial Unicode MS" panose="020B0604020202020204" pitchFamily="34" charset="-128"/>
            </a:endParaRPr>
          </a:p>
          <a:p>
            <a:pPr fontAlgn="base"/>
            <a:endParaRPr lang="en-IN" sz="3600" dirty="0">
              <a:latin typeface="Calibri" panose="020F0502020204030204" pitchFamily="34" charset="0"/>
              <a:cs typeface="Times New Roman" panose="02020603050405020304" pitchFamily="18" charset="0"/>
            </a:endParaRPr>
          </a:p>
          <a:p>
            <a:pPr fontAlgn="base"/>
            <a:endParaRPr lang="en-IN" sz="2800" b="1" dirty="0"/>
          </a:p>
          <a:p>
            <a:pPr fontAlgn="base"/>
            <a:endParaRPr lang="en-US" sz="2800" dirty="0" smtClean="0"/>
          </a:p>
          <a:p>
            <a:pPr fontAlgn="base"/>
            <a:endParaRPr lang="en-US" sz="2800" dirty="0"/>
          </a:p>
          <a:p>
            <a:pPr fontAlgn="base"/>
            <a:endParaRPr lang="en-IN" sz="2800" dirty="0"/>
          </a:p>
          <a:p>
            <a:pPr fontAlgn="base"/>
            <a:endParaRPr lang="en-IN" sz="2800" dirty="0"/>
          </a:p>
        </p:txBody>
      </p:sp>
      <p:sp>
        <p:nvSpPr>
          <p:cNvPr id="2" name="Rectangle 1"/>
          <p:cNvSpPr>
            <a:spLocks noChangeArrowheads="1"/>
          </p:cNvSpPr>
          <p:nvPr/>
        </p:nvSpPr>
        <p:spPr bwMode="auto">
          <a:xfrm>
            <a:off x="0" y="120878"/>
            <a:ext cx="21672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13156"/>
            <a:ext cx="8980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436" tIns="0" rIns="4443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anose="020B0604020202020204" pitchFamily="34" charset="-128"/>
              </a:rPr>
              <a:t/>
            </a:r>
            <a:br>
              <a:rPr kumimoji="0" lang="en-US" sz="1000" b="0" i="0" u="none" strike="noStrike" cap="none" normalizeH="0" baseline="0" dirty="0" smtClean="0">
                <a:ln>
                  <a:noFill/>
                </a:ln>
                <a:solidFill>
                  <a:srgbClr val="000000"/>
                </a:solidFill>
                <a:effectLst/>
                <a:latin typeface="Arial Unicode MS" panose="020B0604020202020204" pitchFamily="34" charset="-128"/>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191494"/>
            <a:ext cx="12192000" cy="457200"/>
          </a:xfrm>
          <a:prstGeom prst="rect">
            <a:avLst/>
          </a:prstGeom>
          <a:solidFill>
            <a:srgbClr val="F5F6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436" tIns="0" rIns="4443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A2A2A"/>
                </a:solidFill>
                <a:effectLst/>
                <a:latin typeface="var(--font-family--code)"/>
              </a:rPr>
              <a:t>Using + </a:t>
            </a:r>
            <a:r>
              <a:rPr kumimoji="0" lang="en-US" sz="1200" b="0" i="0" u="none" strike="noStrike" cap="none" normalizeH="0" baseline="0" smtClean="0">
                <a:ln>
                  <a:noFill/>
                </a:ln>
                <a:solidFill>
                  <a:srgbClr val="651FFF"/>
                </a:solidFill>
                <a:effectLst/>
                <a:latin typeface="var(--font-family--code)"/>
              </a:rPr>
              <a:t>operator</a:t>
            </a:r>
            <a:r>
              <a:rPr kumimoji="0" lang="en-US" sz="1200" b="0" i="0" u="none" strike="noStrike" cap="none" normalizeH="0" baseline="0" smtClean="0">
                <a:ln>
                  <a:noFill/>
                </a:ln>
                <a:solidFill>
                  <a:srgbClr val="2A2A2A"/>
                </a:solidFill>
                <a:effectLst/>
                <a:latin typeface="var(--font-family--code)"/>
              </a:rPr>
              <a:t>: HelloWorld Using concat method: HelloWorld </a:t>
            </a: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05353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CE6102-FDBB-4591-8889-BA9C30EBDD43}"/>
              </a:ext>
            </a:extLst>
          </p:cNvPr>
          <p:cNvSpPr txBox="1"/>
          <p:nvPr/>
        </p:nvSpPr>
        <p:spPr>
          <a:xfrm>
            <a:off x="221674" y="1384995"/>
            <a:ext cx="5112326" cy="3539430"/>
          </a:xfrm>
          <a:prstGeom prst="rect">
            <a:avLst/>
          </a:prstGeom>
          <a:noFill/>
        </p:spPr>
        <p:txBody>
          <a:bodyPr wrap="square">
            <a:spAutoFit/>
          </a:bodyPr>
          <a:lstStyle/>
          <a:p>
            <a:r>
              <a:rPr lang="en-US" sz="2800" dirty="0">
                <a:solidFill>
                  <a:srgbClr val="002060"/>
                </a:solidFill>
              </a:rPr>
              <a:t>public class </a:t>
            </a:r>
            <a:r>
              <a:rPr lang="en-US" sz="2800" dirty="0" err="1">
                <a:solidFill>
                  <a:srgbClr val="002060"/>
                </a:solidFill>
              </a:rPr>
              <a:t>CompareToExample</a:t>
            </a:r>
            <a:r>
              <a:rPr lang="en-US" sz="2800" dirty="0">
                <a:solidFill>
                  <a:srgbClr val="002060"/>
                </a:solidFill>
              </a:rPr>
              <a:t>{</a:t>
            </a:r>
          </a:p>
          <a:p>
            <a:r>
              <a:rPr lang="en-US" sz="2800" dirty="0">
                <a:solidFill>
                  <a:srgbClr val="002060"/>
                </a:solidFill>
              </a:rPr>
              <a:t>public static void main(String </a:t>
            </a:r>
            <a:r>
              <a:rPr lang="en-US" sz="2800" dirty="0" err="1">
                <a:solidFill>
                  <a:srgbClr val="002060"/>
                </a:solidFill>
              </a:rPr>
              <a:t>args</a:t>
            </a:r>
            <a:r>
              <a:rPr lang="en-US" sz="2800" dirty="0">
                <a:solidFill>
                  <a:srgbClr val="002060"/>
                </a:solidFill>
              </a:rPr>
              <a:t>[]){</a:t>
            </a:r>
          </a:p>
          <a:p>
            <a:r>
              <a:rPr lang="en-US" sz="2800" dirty="0">
                <a:solidFill>
                  <a:srgbClr val="002060"/>
                </a:solidFill>
              </a:rPr>
              <a:t>String s1="hello";</a:t>
            </a:r>
          </a:p>
          <a:p>
            <a:r>
              <a:rPr lang="en-US" sz="2800" dirty="0">
                <a:solidFill>
                  <a:srgbClr val="002060"/>
                </a:solidFill>
              </a:rPr>
              <a:t>String s2="hello";</a:t>
            </a:r>
          </a:p>
          <a:p>
            <a:r>
              <a:rPr lang="en-US" sz="2800" dirty="0">
                <a:solidFill>
                  <a:srgbClr val="002060"/>
                </a:solidFill>
              </a:rPr>
              <a:t>String s3="</a:t>
            </a:r>
            <a:r>
              <a:rPr lang="en-US" sz="2800" dirty="0" err="1">
                <a:solidFill>
                  <a:srgbClr val="002060"/>
                </a:solidFill>
              </a:rPr>
              <a:t>meklo</a:t>
            </a:r>
            <a:r>
              <a:rPr lang="en-US" sz="2800" dirty="0">
                <a:solidFill>
                  <a:srgbClr val="002060"/>
                </a:solidFill>
              </a:rPr>
              <a:t>";</a:t>
            </a:r>
          </a:p>
          <a:p>
            <a:r>
              <a:rPr lang="en-US" sz="2800" dirty="0">
                <a:solidFill>
                  <a:srgbClr val="002060"/>
                </a:solidFill>
              </a:rPr>
              <a:t>String s4="</a:t>
            </a:r>
            <a:r>
              <a:rPr lang="en-US" sz="2800" dirty="0" err="1">
                <a:solidFill>
                  <a:srgbClr val="002060"/>
                </a:solidFill>
              </a:rPr>
              <a:t>hemlo</a:t>
            </a:r>
            <a:r>
              <a:rPr lang="en-US" sz="2800" dirty="0">
                <a:solidFill>
                  <a:srgbClr val="002060"/>
                </a:solidFill>
              </a:rPr>
              <a:t>";</a:t>
            </a:r>
          </a:p>
          <a:p>
            <a:r>
              <a:rPr lang="en-US" sz="2800" dirty="0">
                <a:solidFill>
                  <a:srgbClr val="002060"/>
                </a:solidFill>
              </a:rPr>
              <a:t>String s5="flag</a:t>
            </a:r>
            <a:r>
              <a:rPr lang="en-US" sz="2800" dirty="0" smtClean="0">
                <a:solidFill>
                  <a:srgbClr val="002060"/>
                </a:solidFill>
              </a:rPr>
              <a:t>";</a:t>
            </a:r>
          </a:p>
        </p:txBody>
      </p:sp>
      <p:sp>
        <p:nvSpPr>
          <p:cNvPr id="5" name="TextBox 4">
            <a:extLst>
              <a:ext uri="{FF2B5EF4-FFF2-40B4-BE49-F238E27FC236}">
                <a16:creationId xmlns="" xmlns:a16="http://schemas.microsoft.com/office/drawing/2014/main" id="{1B98EE39-F62D-4D19-85F8-88BAFCAEF1B0}"/>
              </a:ext>
            </a:extLst>
          </p:cNvPr>
          <p:cNvSpPr txBox="1"/>
          <p:nvPr/>
        </p:nvSpPr>
        <p:spPr>
          <a:xfrm>
            <a:off x="119270" y="0"/>
            <a:ext cx="11953459" cy="1384995"/>
          </a:xfrm>
          <a:prstGeom prst="rect">
            <a:avLst/>
          </a:prstGeom>
          <a:noFill/>
        </p:spPr>
        <p:txBody>
          <a:bodyPr wrap="square">
            <a:spAutoFit/>
          </a:bodyPr>
          <a:lstStyle/>
          <a:p>
            <a:r>
              <a:rPr lang="en-US" sz="2800" b="1" dirty="0">
                <a:solidFill>
                  <a:srgbClr val="FF0000"/>
                </a:solidFill>
              </a:rPr>
              <a:t>Example of </a:t>
            </a:r>
            <a:r>
              <a:rPr lang="en-US" sz="2800" b="1" dirty="0"/>
              <a:t>java string </a:t>
            </a:r>
            <a:r>
              <a:rPr lang="en-US" sz="2800" b="1" dirty="0" err="1"/>
              <a:t>compareTo</a:t>
            </a:r>
            <a:r>
              <a:rPr lang="en-US" sz="2800" b="1" dirty="0"/>
              <a:t>()</a:t>
            </a:r>
            <a:r>
              <a:rPr lang="en-US" sz="2800" dirty="0"/>
              <a:t> method</a:t>
            </a:r>
            <a:endParaRPr lang="en-US" sz="2800" b="1" dirty="0">
              <a:solidFill>
                <a:srgbClr val="FF0000"/>
              </a:solidFill>
            </a:endParaRPr>
          </a:p>
          <a:p>
            <a:pPr algn="l"/>
            <a:endParaRPr lang="en-US" sz="2800" i="0" u="none" strike="noStrike" baseline="0" dirty="0">
              <a:solidFill>
                <a:srgbClr val="002060"/>
              </a:solidFill>
            </a:endParaRPr>
          </a:p>
          <a:p>
            <a:pPr algn="l"/>
            <a:endParaRPr lang="en-US" sz="2800" b="1" i="0" u="none" strike="noStrike" baseline="0" dirty="0">
              <a:solidFill>
                <a:srgbClr val="FF0000"/>
              </a:solidFill>
            </a:endParaRPr>
          </a:p>
        </p:txBody>
      </p:sp>
      <p:sp>
        <p:nvSpPr>
          <p:cNvPr id="7" name="TextBox 6">
            <a:extLst>
              <a:ext uri="{FF2B5EF4-FFF2-40B4-BE49-F238E27FC236}">
                <a16:creationId xmlns="" xmlns:a16="http://schemas.microsoft.com/office/drawing/2014/main" id="{11C8D56B-FCDC-499D-8CB8-59538B7E69AA}"/>
              </a:ext>
            </a:extLst>
          </p:cNvPr>
          <p:cNvSpPr txBox="1"/>
          <p:nvPr/>
        </p:nvSpPr>
        <p:spPr>
          <a:xfrm>
            <a:off x="5001491" y="1149927"/>
            <a:ext cx="7972388" cy="4401205"/>
          </a:xfrm>
          <a:prstGeom prst="rect">
            <a:avLst/>
          </a:prstGeom>
          <a:noFill/>
        </p:spPr>
        <p:txBody>
          <a:bodyPr wrap="square">
            <a:spAutoFit/>
          </a:bodyPr>
          <a:lstStyle/>
          <a:p>
            <a:r>
              <a:rPr lang="en-US" sz="2800" dirty="0" err="1">
                <a:solidFill>
                  <a:srgbClr val="002060"/>
                </a:solidFill>
              </a:rPr>
              <a:t>System.out.println</a:t>
            </a:r>
            <a:r>
              <a:rPr lang="en-US" sz="2800" dirty="0">
                <a:solidFill>
                  <a:srgbClr val="002060"/>
                </a:solidFill>
              </a:rPr>
              <a:t>(s1.compareTo(s2));//0 because both are equal</a:t>
            </a:r>
          </a:p>
          <a:p>
            <a:r>
              <a:rPr lang="en-US" sz="2800" dirty="0" err="1">
                <a:solidFill>
                  <a:srgbClr val="002060"/>
                </a:solidFill>
              </a:rPr>
              <a:t>System.out.println</a:t>
            </a:r>
            <a:r>
              <a:rPr lang="en-US" sz="2800" dirty="0">
                <a:solidFill>
                  <a:srgbClr val="002060"/>
                </a:solidFill>
              </a:rPr>
              <a:t>(s1.compareTo(s3));//-5 because "h" is 5 times lower than "m"</a:t>
            </a:r>
          </a:p>
          <a:p>
            <a:r>
              <a:rPr lang="en-US" sz="2800" dirty="0" err="1">
                <a:solidFill>
                  <a:srgbClr val="002060"/>
                </a:solidFill>
              </a:rPr>
              <a:t>System.out.println</a:t>
            </a:r>
            <a:r>
              <a:rPr lang="en-US" sz="2800" dirty="0">
                <a:solidFill>
                  <a:srgbClr val="002060"/>
                </a:solidFill>
              </a:rPr>
              <a:t>(s1.compareTo(s4));//-1 because "l" is 1 times lower than "m"</a:t>
            </a:r>
          </a:p>
          <a:p>
            <a:r>
              <a:rPr lang="en-US" sz="2800" dirty="0" err="1">
                <a:solidFill>
                  <a:srgbClr val="002060"/>
                </a:solidFill>
              </a:rPr>
              <a:t>System.out.println</a:t>
            </a:r>
            <a:r>
              <a:rPr lang="en-US" sz="2800" dirty="0">
                <a:solidFill>
                  <a:srgbClr val="002060"/>
                </a:solidFill>
              </a:rPr>
              <a:t>(s1.compareTo(s5));//2 because "h" is 2 times greater than "f"</a:t>
            </a:r>
          </a:p>
          <a:p>
            <a:r>
              <a:rPr lang="en-US" sz="2800" dirty="0">
                <a:solidFill>
                  <a:srgbClr val="002060"/>
                </a:solidFill>
              </a:rPr>
              <a:t>}}</a:t>
            </a:r>
          </a:p>
          <a:p>
            <a:endParaRPr lang="en-US" sz="2800" dirty="0">
              <a:solidFill>
                <a:srgbClr val="002060"/>
              </a:solidFill>
            </a:endParaRPr>
          </a:p>
        </p:txBody>
      </p:sp>
    </p:spTree>
    <p:extLst>
      <p:ext uri="{BB962C8B-B14F-4D97-AF65-F5344CB8AC3E}">
        <p14:creationId xmlns:p14="http://schemas.microsoft.com/office/powerpoint/2010/main" val="31878422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1E90343-82AF-4B34-B75E-6658B4BCB033}"/>
              </a:ext>
            </a:extLst>
          </p:cNvPr>
          <p:cNvSpPr txBox="1"/>
          <p:nvPr/>
        </p:nvSpPr>
        <p:spPr>
          <a:xfrm>
            <a:off x="46382" y="108179"/>
            <a:ext cx="12099235" cy="6001643"/>
          </a:xfrm>
          <a:prstGeom prst="rect">
            <a:avLst/>
          </a:prstGeom>
          <a:noFill/>
        </p:spPr>
        <p:txBody>
          <a:bodyPr wrap="square">
            <a:spAutoFit/>
          </a:bodyPr>
          <a:lstStyle/>
          <a:p>
            <a:endParaRPr lang="en-IN" sz="3200" b="1" dirty="0"/>
          </a:p>
          <a:p>
            <a:r>
              <a:rPr lang="en-IN" sz="3200" b="1" dirty="0" smtClean="0"/>
              <a:t>Java </a:t>
            </a:r>
            <a:r>
              <a:rPr lang="en-IN" sz="3200" b="1" dirty="0"/>
              <a:t>String </a:t>
            </a:r>
            <a:r>
              <a:rPr lang="en-IN" sz="3200" b="1" dirty="0" smtClean="0"/>
              <a:t>Methods</a:t>
            </a:r>
          </a:p>
          <a:p>
            <a:endParaRPr lang="en-US" sz="3200" b="1" dirty="0"/>
          </a:p>
          <a:p>
            <a:endParaRPr lang="en-US" sz="3200" b="1" dirty="0" smtClean="0"/>
          </a:p>
          <a:p>
            <a:endParaRPr lang="en-IN" sz="3200" b="1" dirty="0" smtClean="0"/>
          </a:p>
          <a:p>
            <a:endParaRPr lang="en-US" sz="3200" b="1" dirty="0" smtClean="0"/>
          </a:p>
          <a:p>
            <a:endParaRPr lang="en-US" sz="3200" b="1" dirty="0"/>
          </a:p>
          <a:p>
            <a:endParaRPr lang="en-US" sz="3200" b="1" dirty="0"/>
          </a:p>
          <a:p>
            <a:endParaRPr lang="en-US" sz="3200" b="1" dirty="0" smtClean="0"/>
          </a:p>
          <a:p>
            <a:endParaRPr lang="en-IN" sz="3200" b="1" dirty="0" smtClean="0"/>
          </a:p>
          <a:p>
            <a:endParaRPr lang="en-IN" sz="3200" dirty="0" smtClean="0"/>
          </a:p>
          <a:p>
            <a:r>
              <a:rPr lang="en-US" sz="3200" i="0" u="none" strike="noStrike" baseline="0" dirty="0" smtClean="0">
                <a:solidFill>
                  <a:srgbClr val="002060"/>
                </a:solidFill>
                <a:cs typeface="Times New Roman" panose="02020603050405020304" pitchFamily="18" charset="0"/>
              </a:rPr>
              <a:t>         </a:t>
            </a:r>
            <a:endParaRPr lang="en-US" sz="3200" dirty="0">
              <a:solidFill>
                <a:srgbClr val="002060"/>
              </a:solidFill>
              <a:cs typeface="Times New Roman" panose="02020603050405020304" pitchFamily="18" charset="0"/>
            </a:endParaRPr>
          </a:p>
        </p:txBody>
      </p:sp>
      <p:sp>
        <p:nvSpPr>
          <p:cNvPr id="5" name="TextBox 4">
            <a:extLst>
              <a:ext uri="{FF2B5EF4-FFF2-40B4-BE49-F238E27FC236}">
                <a16:creationId xmlns="" xmlns:a16="http://schemas.microsoft.com/office/drawing/2014/main" id="{02E5C4BD-A173-4BBD-A7F5-3711D2434507}"/>
              </a:ext>
            </a:extLst>
          </p:cNvPr>
          <p:cNvSpPr txBox="1"/>
          <p:nvPr/>
        </p:nvSpPr>
        <p:spPr>
          <a:xfrm>
            <a:off x="0" y="1607127"/>
            <a:ext cx="12192000" cy="7417415"/>
          </a:xfrm>
          <a:prstGeom prst="rect">
            <a:avLst/>
          </a:prstGeom>
          <a:noFill/>
        </p:spPr>
        <p:txBody>
          <a:bodyPr wrap="square">
            <a:spAutoFit/>
          </a:bodyPr>
          <a:lstStyle/>
          <a:p>
            <a:pPr lvl="0" defTabSz="914400" eaLnBrk="0" fontAlgn="base" hangingPunct="0">
              <a:spcBef>
                <a:spcPct val="0"/>
              </a:spcBef>
              <a:spcAft>
                <a:spcPct val="0"/>
              </a:spcAft>
            </a:pPr>
            <a:endParaRPr lang="en-US" sz="2800" b="1" dirty="0" smtClean="0"/>
          </a:p>
          <a:p>
            <a:pPr lvl="0" defTabSz="914400" eaLnBrk="0" fontAlgn="base" hangingPunct="0">
              <a:spcBef>
                <a:spcPct val="0"/>
              </a:spcBef>
              <a:spcAft>
                <a:spcPct val="0"/>
              </a:spcAft>
            </a:pPr>
            <a:r>
              <a:rPr lang="en-US" sz="2800" b="1" dirty="0" smtClean="0"/>
              <a:t>Java </a:t>
            </a:r>
            <a:r>
              <a:rPr lang="en-US" sz="2800" b="1" dirty="0"/>
              <a:t>String length()</a:t>
            </a:r>
            <a:r>
              <a:rPr lang="en-US" sz="2800" dirty="0"/>
              <a:t>: The Java String length() method tells the length of the string. It returns count of total number of characters present in the String</a:t>
            </a:r>
            <a:r>
              <a:rPr lang="en-US" sz="2800" dirty="0" smtClean="0"/>
              <a:t>.</a:t>
            </a:r>
          </a:p>
          <a:p>
            <a:pPr lvl="0" defTabSz="914400" eaLnBrk="0" fontAlgn="base" hangingPunct="0">
              <a:spcBef>
                <a:spcPct val="0"/>
              </a:spcBef>
              <a:spcAft>
                <a:spcPct val="0"/>
              </a:spcAft>
            </a:pPr>
            <a:r>
              <a:rPr lang="en-US" sz="2800" b="1" dirty="0"/>
              <a:t>Java String </a:t>
            </a:r>
            <a:r>
              <a:rPr lang="en-US" sz="2800" b="1" dirty="0" err="1"/>
              <a:t>compareTo</a:t>
            </a:r>
            <a:r>
              <a:rPr lang="en-US" sz="2800" b="1" dirty="0"/>
              <a:t>()</a:t>
            </a:r>
            <a:r>
              <a:rPr lang="en-US" sz="2800" dirty="0"/>
              <a:t>: The Java String </a:t>
            </a:r>
            <a:r>
              <a:rPr lang="en-US" sz="2800" dirty="0" err="1"/>
              <a:t>compareTo</a:t>
            </a:r>
            <a:r>
              <a:rPr lang="en-US" sz="2800" dirty="0"/>
              <a:t>() method compares the given string with current string</a:t>
            </a:r>
            <a:r>
              <a:rPr lang="en-US" sz="2800" dirty="0" smtClean="0"/>
              <a:t>.</a:t>
            </a:r>
          </a:p>
          <a:p>
            <a:pPr lvl="0" defTabSz="914400" eaLnBrk="0" fontAlgn="base" hangingPunct="0">
              <a:spcBef>
                <a:spcPct val="0"/>
              </a:spcBef>
              <a:spcAft>
                <a:spcPct val="0"/>
              </a:spcAft>
            </a:pPr>
            <a:r>
              <a:rPr lang="en-US" sz="2800" b="1" dirty="0"/>
              <a:t>Java String </a:t>
            </a:r>
            <a:r>
              <a:rPr lang="en-US" sz="2800" b="1" dirty="0" err="1"/>
              <a:t>concat</a:t>
            </a:r>
            <a:r>
              <a:rPr lang="en-US" sz="2800" b="1" dirty="0"/>
              <a:t>() : </a:t>
            </a:r>
            <a:r>
              <a:rPr lang="en-US" sz="2800" dirty="0"/>
              <a:t>The Java String </a:t>
            </a:r>
            <a:r>
              <a:rPr lang="en-US" sz="2800" dirty="0" err="1"/>
              <a:t>concat</a:t>
            </a:r>
            <a:r>
              <a:rPr lang="en-US" sz="2800" dirty="0"/>
              <a:t>() method combines a specific string at the end of another string and ultimately returns a combined </a:t>
            </a:r>
            <a:r>
              <a:rPr lang="en-US" sz="2800" dirty="0" smtClean="0"/>
              <a:t>string.</a:t>
            </a:r>
          </a:p>
          <a:p>
            <a:pPr lvl="0" defTabSz="914400" eaLnBrk="0" fontAlgn="base" hangingPunct="0">
              <a:spcBef>
                <a:spcPct val="0"/>
              </a:spcBef>
              <a:spcAft>
                <a:spcPct val="0"/>
              </a:spcAft>
            </a:pPr>
            <a:r>
              <a:rPr lang="en-US" sz="2800" b="1" dirty="0"/>
              <a:t>Java String </a:t>
            </a:r>
            <a:r>
              <a:rPr lang="en-US" sz="2800" b="1" dirty="0" err="1"/>
              <a:t>IsEmpty</a:t>
            </a:r>
            <a:r>
              <a:rPr lang="en-US" sz="2800" b="1" dirty="0"/>
              <a:t>()</a:t>
            </a:r>
            <a:r>
              <a:rPr lang="en-US" sz="2800" dirty="0"/>
              <a:t> : This method checks whether the String contains anything or not. If the java String is Empty, it returns true else false</a:t>
            </a:r>
            <a:r>
              <a:rPr lang="en-US" sz="2800" dirty="0" smtClean="0"/>
              <a:t>.</a:t>
            </a:r>
          </a:p>
          <a:p>
            <a:pPr lvl="0" defTabSz="914400" eaLnBrk="0" fontAlgn="base" hangingPunct="0">
              <a:spcBef>
                <a:spcPct val="0"/>
              </a:spcBef>
              <a:spcAft>
                <a:spcPct val="0"/>
              </a:spcAft>
            </a:pPr>
            <a:r>
              <a:rPr lang="en-US" sz="2800" dirty="0"/>
              <a:t>String s1=""; </a:t>
            </a:r>
          </a:p>
          <a:p>
            <a:pPr lvl="0" defTabSz="914400" eaLnBrk="0" fontAlgn="base" hangingPunct="0">
              <a:spcBef>
                <a:spcPct val="0"/>
              </a:spcBef>
              <a:spcAft>
                <a:spcPct val="0"/>
              </a:spcAft>
            </a:pPr>
            <a:r>
              <a:rPr lang="en-US" sz="2800" dirty="0"/>
              <a:t>String s2="hello"; </a:t>
            </a:r>
          </a:p>
          <a:p>
            <a:pPr lvl="0" defTabSz="914400" eaLnBrk="0" fontAlgn="base" hangingPunct="0">
              <a:spcBef>
                <a:spcPct val="0"/>
              </a:spcBef>
              <a:spcAft>
                <a:spcPct val="0"/>
              </a:spcAft>
            </a:pPr>
            <a:r>
              <a:rPr lang="en-US" sz="2800" dirty="0" err="1"/>
              <a:t>System.out.println</a:t>
            </a:r>
            <a:r>
              <a:rPr lang="en-US" sz="2800" dirty="0"/>
              <a:t>(s1.isEmpty());      // true</a:t>
            </a:r>
          </a:p>
          <a:p>
            <a:pPr lvl="0" defTabSz="914400" eaLnBrk="0" fontAlgn="base" hangingPunct="0">
              <a:spcBef>
                <a:spcPct val="0"/>
              </a:spcBef>
              <a:spcAft>
                <a:spcPct val="0"/>
              </a:spcAft>
            </a:pPr>
            <a:r>
              <a:rPr lang="en-US" sz="2800" dirty="0" err="1"/>
              <a:t>System.out.println</a:t>
            </a:r>
            <a:r>
              <a:rPr lang="en-US" sz="2800" dirty="0"/>
              <a:t>(s2.isEmpty());      // false</a:t>
            </a:r>
          </a:p>
          <a:p>
            <a:pPr lvl="0" defTabSz="914400" eaLnBrk="0" fontAlgn="base" hangingPunct="0">
              <a:spcBef>
                <a:spcPct val="0"/>
              </a:spcBef>
              <a:spcAft>
                <a:spcPct val="0"/>
              </a:spcAft>
            </a:pPr>
            <a:r>
              <a:rPr lang="en-US" sz="2800" b="1" dirty="0" smtClean="0"/>
              <a:t>Java </a:t>
            </a:r>
            <a:r>
              <a:rPr lang="en-US" sz="2800" b="1" dirty="0"/>
              <a:t>String Trim()</a:t>
            </a:r>
            <a:r>
              <a:rPr lang="en-US" sz="2800" dirty="0"/>
              <a:t> : The java string trim() method removes the leading and trailing spaces</a:t>
            </a:r>
            <a:r>
              <a:rPr lang="en-US" sz="2800" dirty="0" smtClean="0"/>
              <a:t>.</a:t>
            </a:r>
          </a:p>
          <a:p>
            <a:pPr lvl="0" defTabSz="914400" eaLnBrk="0" fontAlgn="base" hangingPunct="0">
              <a:spcBef>
                <a:spcPct val="0"/>
              </a:spcBef>
              <a:spcAft>
                <a:spcPct val="0"/>
              </a:spcAft>
            </a:pPr>
            <a:r>
              <a:rPr lang="en-US" sz="2800" dirty="0" err="1">
                <a:latin typeface="Arial" panose="020B0604020202020204" pitchFamily="34" charset="0"/>
              </a:rPr>
              <a:t>System.out.println</a:t>
            </a:r>
            <a:r>
              <a:rPr lang="en-US" sz="2800" dirty="0">
                <a:latin typeface="Arial" panose="020B0604020202020204" pitchFamily="34" charset="0"/>
              </a:rPr>
              <a:t>(s1+"how are you</a:t>
            </a:r>
            <a:r>
              <a:rPr lang="en-US" sz="2800" dirty="0" smtClean="0">
                <a:latin typeface="Arial" panose="020B0604020202020204" pitchFamily="34" charset="0"/>
              </a:rPr>
              <a:t>");  </a:t>
            </a:r>
            <a:r>
              <a:rPr lang="en-US" sz="2800" dirty="0">
                <a:latin typeface="Arial" panose="020B0604020202020204" pitchFamily="34" charset="0"/>
              </a:rPr>
              <a:t>// without trim</a:t>
            </a:r>
            <a:r>
              <a:rPr lang="en-US" sz="2800" dirty="0" smtClean="0">
                <a:latin typeface="Arial" panose="020B0604020202020204" pitchFamily="34" charset="0"/>
              </a:rPr>
              <a:t>()</a:t>
            </a:r>
            <a:r>
              <a:rPr lang="en-IN" sz="2800" dirty="0"/>
              <a:t> </a:t>
            </a:r>
            <a:r>
              <a:rPr lang="en-IN" sz="2800" dirty="0" smtClean="0"/>
              <a:t>hello how </a:t>
            </a:r>
            <a:r>
              <a:rPr lang="en-IN" sz="2800" dirty="0"/>
              <a:t>are you</a:t>
            </a:r>
            <a:r>
              <a:rPr lang="en-US" sz="2800" dirty="0" smtClean="0">
                <a:latin typeface="Arial" panose="020B0604020202020204" pitchFamily="34" charset="0"/>
              </a:rPr>
              <a:t>  </a:t>
            </a:r>
            <a:endParaRPr lang="en-US" sz="2800" dirty="0">
              <a:latin typeface="Arial" panose="020B0604020202020204" pitchFamily="34" charset="0"/>
            </a:endParaRPr>
          </a:p>
          <a:p>
            <a:pPr lvl="0" defTabSz="914400" eaLnBrk="0" fontAlgn="base" hangingPunct="0">
              <a:spcBef>
                <a:spcPct val="0"/>
              </a:spcBef>
              <a:spcAft>
                <a:spcPct val="0"/>
              </a:spcAft>
            </a:pPr>
            <a:r>
              <a:rPr lang="en-US" sz="2800" dirty="0" err="1">
                <a:latin typeface="Arial" panose="020B0604020202020204" pitchFamily="34" charset="0"/>
              </a:rPr>
              <a:t>System.out.println</a:t>
            </a:r>
            <a:r>
              <a:rPr lang="en-US" sz="2800" dirty="0">
                <a:latin typeface="Arial" panose="020B0604020202020204" pitchFamily="34" charset="0"/>
              </a:rPr>
              <a:t>(s1.trim()+"how are you"); // with trim() </a:t>
            </a:r>
            <a:r>
              <a:rPr lang="en-IN" sz="2800" dirty="0" err="1"/>
              <a:t>hellohow</a:t>
            </a:r>
            <a:r>
              <a:rPr lang="en-IN" sz="2800" dirty="0"/>
              <a:t> are you</a:t>
            </a:r>
            <a:endParaRPr lang="en-US" sz="2800" dirty="0">
              <a:latin typeface="Arial" panose="020B0604020202020204" pitchFamily="34" charset="0"/>
            </a:endParaRPr>
          </a:p>
        </p:txBody>
      </p:sp>
      <p:sp>
        <p:nvSpPr>
          <p:cNvPr id="2" name="Rectangle 1"/>
          <p:cNvSpPr>
            <a:spLocks noChangeArrowheads="1"/>
          </p:cNvSpPr>
          <p:nvPr/>
        </p:nvSpPr>
        <p:spPr bwMode="auto">
          <a:xfrm>
            <a:off x="0" y="120878"/>
            <a:ext cx="21672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0027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1E90343-82AF-4B34-B75E-6658B4BCB033}"/>
              </a:ext>
            </a:extLst>
          </p:cNvPr>
          <p:cNvSpPr txBox="1"/>
          <p:nvPr/>
        </p:nvSpPr>
        <p:spPr>
          <a:xfrm>
            <a:off x="46382" y="108179"/>
            <a:ext cx="12099235" cy="1077218"/>
          </a:xfrm>
          <a:prstGeom prst="rect">
            <a:avLst/>
          </a:prstGeom>
          <a:noFill/>
        </p:spPr>
        <p:txBody>
          <a:bodyPr wrap="square">
            <a:spAutoFit/>
          </a:bodyPr>
          <a:lstStyle/>
          <a:p>
            <a:r>
              <a:rPr lang="en-US" sz="3200" dirty="0"/>
              <a:t>Java </a:t>
            </a:r>
            <a:r>
              <a:rPr lang="en-US" sz="3200" dirty="0" err="1"/>
              <a:t>StringBuffer</a:t>
            </a:r>
            <a:r>
              <a:rPr lang="en-US" sz="3200" dirty="0"/>
              <a:t> class</a:t>
            </a:r>
            <a:r>
              <a:rPr lang="en-IN" sz="3200" dirty="0"/>
              <a:t/>
            </a:r>
            <a:br>
              <a:rPr lang="en-IN" sz="3200" dirty="0"/>
            </a:br>
            <a:r>
              <a:rPr lang="en-US" sz="3200" i="0" u="none" strike="noStrike" baseline="0" dirty="0" smtClean="0">
                <a:solidFill>
                  <a:srgbClr val="002060"/>
                </a:solidFill>
                <a:cs typeface="Times New Roman" panose="02020603050405020304" pitchFamily="18" charset="0"/>
              </a:rPr>
              <a:t>        </a:t>
            </a:r>
            <a:endParaRPr lang="en-US" sz="3200" dirty="0">
              <a:solidFill>
                <a:srgbClr val="002060"/>
              </a:solidFill>
              <a:cs typeface="Times New Roman" panose="02020603050405020304" pitchFamily="18" charset="0"/>
            </a:endParaRPr>
          </a:p>
        </p:txBody>
      </p:sp>
      <p:sp>
        <p:nvSpPr>
          <p:cNvPr id="5" name="TextBox 4">
            <a:extLst>
              <a:ext uri="{FF2B5EF4-FFF2-40B4-BE49-F238E27FC236}">
                <a16:creationId xmlns="" xmlns:a16="http://schemas.microsoft.com/office/drawing/2014/main" id="{02E5C4BD-A173-4BBD-A7F5-3711D2434507}"/>
              </a:ext>
            </a:extLst>
          </p:cNvPr>
          <p:cNvSpPr txBox="1"/>
          <p:nvPr/>
        </p:nvSpPr>
        <p:spPr>
          <a:xfrm>
            <a:off x="46382" y="1316182"/>
            <a:ext cx="11813109" cy="3139321"/>
          </a:xfrm>
          <a:prstGeom prst="rect">
            <a:avLst/>
          </a:prstGeom>
          <a:noFill/>
        </p:spPr>
        <p:txBody>
          <a:bodyPr wrap="square">
            <a:spAutoFit/>
          </a:bodyPr>
          <a:lstStyle/>
          <a:p>
            <a:r>
              <a:rPr lang="en-US" sz="3600" dirty="0"/>
              <a:t>Java </a:t>
            </a:r>
            <a:r>
              <a:rPr lang="en-US" sz="3600" dirty="0" err="1"/>
              <a:t>StringBuffer</a:t>
            </a:r>
            <a:r>
              <a:rPr lang="en-US" sz="3600" dirty="0"/>
              <a:t> class is used to create mutable (modifiable) string. The </a:t>
            </a:r>
            <a:r>
              <a:rPr lang="en-US" sz="3600" dirty="0" err="1"/>
              <a:t>StringBuffer</a:t>
            </a:r>
            <a:r>
              <a:rPr lang="en-US" sz="3600" dirty="0"/>
              <a:t> class in java is same as String class except it is mutable i.e. it can be changed</a:t>
            </a:r>
            <a:r>
              <a:rPr lang="en-US" sz="3600" dirty="0" smtClean="0"/>
              <a:t>.</a:t>
            </a:r>
          </a:p>
          <a:p>
            <a:pPr lvl="0"/>
            <a:r>
              <a:rPr lang="en-US" dirty="0">
                <a:solidFill>
                  <a:srgbClr val="610B38"/>
                </a:solidFill>
                <a:latin typeface="erdana"/>
              </a:rPr>
              <a:t>Important Constructors of </a:t>
            </a:r>
            <a:r>
              <a:rPr lang="en-US" dirty="0" err="1">
                <a:solidFill>
                  <a:srgbClr val="610B38"/>
                </a:solidFill>
                <a:latin typeface="erdana"/>
              </a:rPr>
              <a:t>StringBuffer</a:t>
            </a:r>
            <a:r>
              <a:rPr lang="en-US" dirty="0">
                <a:solidFill>
                  <a:srgbClr val="610B38"/>
                </a:solidFill>
                <a:latin typeface="erdana"/>
              </a:rPr>
              <a:t> class</a:t>
            </a:r>
          </a:p>
          <a:p>
            <a:r>
              <a:rPr lang="en-US" sz="3600" dirty="0"/>
              <a:t/>
            </a:r>
            <a:br>
              <a:rPr lang="en-US" sz="3600" dirty="0"/>
            </a:br>
            <a:endParaRPr lang="en-US" sz="3600" dirty="0">
              <a:latin typeface="Arial" panose="020B0604020202020204" pitchFamily="34" charset="0"/>
            </a:endParaRPr>
          </a:p>
        </p:txBody>
      </p:sp>
      <p:sp>
        <p:nvSpPr>
          <p:cNvPr id="2" name="Rectangle 1"/>
          <p:cNvSpPr>
            <a:spLocks noChangeArrowheads="1"/>
          </p:cNvSpPr>
          <p:nvPr/>
        </p:nvSpPr>
        <p:spPr bwMode="auto">
          <a:xfrm>
            <a:off x="0" y="120878"/>
            <a:ext cx="21672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239053259"/>
              </p:ext>
            </p:extLst>
          </p:nvPr>
        </p:nvGraphicFramePr>
        <p:xfrm>
          <a:off x="1620116" y="3977640"/>
          <a:ext cx="8286750" cy="2880360"/>
        </p:xfrm>
        <a:graphic>
          <a:graphicData uri="http://schemas.openxmlformats.org/drawingml/2006/table">
            <a:tbl>
              <a:tblPr/>
              <a:tblGrid>
                <a:gridCol w="4143375"/>
                <a:gridCol w="4143375"/>
              </a:tblGrid>
              <a:tr h="299375">
                <a:tc>
                  <a:txBody>
                    <a:bodyPr/>
                    <a:lstStyle/>
                    <a:p>
                      <a:pPr algn="l" fontAlgn="t"/>
                      <a:r>
                        <a:rPr lang="en-IN" dirty="0">
                          <a:solidFill>
                            <a:srgbClr val="000000"/>
                          </a:solidFill>
                          <a:effectLst/>
                          <a:latin typeface="times new roman" panose="02020603050405020304" pitchFamily="18" charset="0"/>
                        </a:rPr>
                        <a:t>Constructor</a:t>
                      </a:r>
                    </a:p>
                  </a:txBody>
                  <a:tcPr marL="114300" marR="114300" marT="114300" marB="114300">
                    <a:lnL w="9525" cap="flat" cmpd="sng" algn="ctr">
                      <a:solidFill>
                        <a:srgbClr val="A0D13B"/>
                      </a:solidFill>
                      <a:prstDash val="solid"/>
                      <a:round/>
                      <a:headEnd type="none" w="med" len="med"/>
                      <a:tailEnd type="none" w="med" len="med"/>
                    </a:lnL>
                    <a:lnR w="9525" cap="flat" cmpd="sng" algn="ctr">
                      <a:solidFill>
                        <a:srgbClr val="A0D13B"/>
                      </a:solidFill>
                      <a:prstDash val="solid"/>
                      <a:round/>
                      <a:headEnd type="none" w="med" len="med"/>
                      <a:tailEnd type="none" w="med" len="med"/>
                    </a:lnR>
                    <a:lnT w="9525" cap="flat" cmpd="sng" algn="ctr">
                      <a:solidFill>
                        <a:srgbClr val="A0D1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A0D13B"/>
                      </a:solidFill>
                      <a:prstDash val="solid"/>
                      <a:round/>
                      <a:headEnd type="none" w="med" len="med"/>
                      <a:tailEnd type="none" w="med" len="med"/>
                    </a:lnL>
                    <a:lnR w="9525" cap="flat" cmpd="sng" algn="ctr">
                      <a:solidFill>
                        <a:srgbClr val="A0D13B"/>
                      </a:solidFill>
                      <a:prstDash val="solid"/>
                      <a:round/>
                      <a:headEnd type="none" w="med" len="med"/>
                      <a:tailEnd type="none" w="med" len="med"/>
                    </a:lnR>
                    <a:lnT w="9525" cap="flat" cmpd="sng" algn="ctr">
                      <a:solidFill>
                        <a:srgbClr val="A0D1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17310">
                <a:tc>
                  <a:txBody>
                    <a:bodyPr/>
                    <a:lstStyle/>
                    <a:p>
                      <a:pPr algn="l" fontAlgn="t"/>
                      <a:r>
                        <a:rPr lang="en-IN">
                          <a:solidFill>
                            <a:srgbClr val="000000"/>
                          </a:solidFill>
                          <a:effectLst/>
                          <a:latin typeface="verdana" panose="020B0604030504040204" pitchFamily="34" charset="0"/>
                        </a:rPr>
                        <a:t>StringBuffer()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creates an empty string buffer with the initial capacity of 16.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7310">
                <a:tc>
                  <a:txBody>
                    <a:bodyPr/>
                    <a:lstStyle/>
                    <a:p>
                      <a:pPr algn="l" fontAlgn="t"/>
                      <a:r>
                        <a:rPr lang="en-IN">
                          <a:solidFill>
                            <a:srgbClr val="000000"/>
                          </a:solidFill>
                          <a:effectLst/>
                          <a:latin typeface="verdana" panose="020B0604030504040204" pitchFamily="34" charset="0"/>
                        </a:rPr>
                        <a:t>StringBuffer(String str)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creates a string buffer with the specified 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80606">
                <a:tc>
                  <a:txBody>
                    <a:bodyPr/>
                    <a:lstStyle/>
                    <a:p>
                      <a:pPr algn="l" fontAlgn="t"/>
                      <a:r>
                        <a:rPr lang="en-IN" dirty="0" err="1">
                          <a:solidFill>
                            <a:srgbClr val="000000"/>
                          </a:solidFill>
                          <a:effectLst/>
                          <a:latin typeface="verdana" panose="020B0604030504040204" pitchFamily="34" charset="0"/>
                        </a:rPr>
                        <a:t>StringBuffer</a:t>
                      </a:r>
                      <a:r>
                        <a:rPr lang="en-IN" dirty="0">
                          <a:solidFill>
                            <a:srgbClr val="000000"/>
                          </a:solidFill>
                          <a:effectLst/>
                          <a:latin typeface="verdana" panose="020B0604030504040204" pitchFamily="34" charset="0"/>
                        </a:rPr>
                        <a:t>(</a:t>
                      </a:r>
                      <a:r>
                        <a:rPr lang="en-IN" dirty="0" err="1">
                          <a:solidFill>
                            <a:srgbClr val="000000"/>
                          </a:solidFill>
                          <a:effectLst/>
                          <a:latin typeface="verdana" panose="020B0604030504040204" pitchFamily="34" charset="0"/>
                        </a:rPr>
                        <a:t>int</a:t>
                      </a:r>
                      <a:r>
                        <a:rPr lang="en-IN" dirty="0">
                          <a:solidFill>
                            <a:srgbClr val="000000"/>
                          </a:solidFill>
                          <a:effectLst/>
                          <a:latin typeface="verdana" panose="020B0604030504040204" pitchFamily="34" charset="0"/>
                        </a:rPr>
                        <a:t> capacity)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creates an empty string buffer with the specified capacity as length.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106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094958F-15F2-49D7-9A1E-759591CB046F}"/>
              </a:ext>
            </a:extLst>
          </p:cNvPr>
          <p:cNvSpPr txBox="1"/>
          <p:nvPr/>
        </p:nvSpPr>
        <p:spPr>
          <a:xfrm>
            <a:off x="291548" y="1129159"/>
            <a:ext cx="4200939" cy="2554545"/>
          </a:xfrm>
          <a:prstGeom prst="rect">
            <a:avLst/>
          </a:prstGeom>
          <a:noFill/>
        </p:spPr>
        <p:txBody>
          <a:bodyPr wrap="square">
            <a:spAutoFit/>
          </a:bodyPr>
          <a:lstStyle/>
          <a:p>
            <a:r>
              <a:rPr lang="en-US" sz="3200" dirty="0">
                <a:solidFill>
                  <a:srgbClr val="002060"/>
                </a:solidFill>
              </a:rPr>
              <a:t>class </a:t>
            </a:r>
            <a:r>
              <a:rPr lang="en-US" sz="3200" dirty="0" smtClean="0">
                <a:solidFill>
                  <a:srgbClr val="002060"/>
                </a:solidFill>
              </a:rPr>
              <a:t>Student</a:t>
            </a:r>
          </a:p>
          <a:p>
            <a:r>
              <a:rPr lang="en-US" sz="3200" dirty="0" smtClean="0">
                <a:solidFill>
                  <a:srgbClr val="002060"/>
                </a:solidFill>
              </a:rPr>
              <a:t>{  </a:t>
            </a:r>
            <a:endParaRPr lang="en-US" sz="3200" dirty="0">
              <a:solidFill>
                <a:srgbClr val="002060"/>
              </a:solidFill>
            </a:endParaRPr>
          </a:p>
          <a:p>
            <a:r>
              <a:rPr lang="en-US" sz="3200" dirty="0">
                <a:solidFill>
                  <a:srgbClr val="002060"/>
                </a:solidFill>
              </a:rPr>
              <a:t> </a:t>
            </a:r>
            <a:r>
              <a:rPr lang="en-US" sz="3200" dirty="0" err="1">
                <a:solidFill>
                  <a:srgbClr val="002060"/>
                </a:solidFill>
              </a:rPr>
              <a:t>int</a:t>
            </a:r>
            <a:r>
              <a:rPr lang="en-US" sz="3200" dirty="0">
                <a:solidFill>
                  <a:srgbClr val="002060"/>
                </a:solidFill>
              </a:rPr>
              <a:t> id;  </a:t>
            </a:r>
          </a:p>
          <a:p>
            <a:r>
              <a:rPr lang="en-US" sz="3200" dirty="0">
                <a:solidFill>
                  <a:srgbClr val="002060"/>
                </a:solidFill>
              </a:rPr>
              <a:t> String name;  </a:t>
            </a:r>
          </a:p>
          <a:p>
            <a:r>
              <a:rPr lang="en-US" sz="3200" dirty="0">
                <a:solidFill>
                  <a:srgbClr val="002060"/>
                </a:solidFill>
              </a:rPr>
              <a:t>}  </a:t>
            </a:r>
          </a:p>
        </p:txBody>
      </p:sp>
      <p:sp>
        <p:nvSpPr>
          <p:cNvPr id="5" name="TextBox 4">
            <a:extLst>
              <a:ext uri="{FF2B5EF4-FFF2-40B4-BE49-F238E27FC236}">
                <a16:creationId xmlns:a16="http://schemas.microsoft.com/office/drawing/2014/main" xmlns="" id="{ED8A7B7C-3B95-4D39-972A-E8994EC139A7}"/>
              </a:ext>
            </a:extLst>
          </p:cNvPr>
          <p:cNvSpPr txBox="1"/>
          <p:nvPr/>
        </p:nvSpPr>
        <p:spPr>
          <a:xfrm>
            <a:off x="3464169" y="920621"/>
            <a:ext cx="7588143" cy="5509200"/>
          </a:xfrm>
          <a:prstGeom prst="rect">
            <a:avLst/>
          </a:prstGeom>
          <a:noFill/>
        </p:spPr>
        <p:txBody>
          <a:bodyPr wrap="square">
            <a:spAutoFit/>
          </a:bodyPr>
          <a:lstStyle/>
          <a:p>
            <a:r>
              <a:rPr lang="en-US" sz="3200" dirty="0">
                <a:solidFill>
                  <a:srgbClr val="002060"/>
                </a:solidFill>
              </a:rPr>
              <a:t>class </a:t>
            </a:r>
            <a:r>
              <a:rPr lang="en-US" sz="3200" dirty="0" smtClean="0">
                <a:solidFill>
                  <a:srgbClr val="002060"/>
                </a:solidFill>
              </a:rPr>
              <a:t>TestStudent2</a:t>
            </a:r>
          </a:p>
          <a:p>
            <a:r>
              <a:rPr lang="en-US" sz="3200" dirty="0" smtClean="0">
                <a:solidFill>
                  <a:srgbClr val="002060"/>
                </a:solidFill>
              </a:rPr>
              <a:t>{  </a:t>
            </a:r>
            <a:endParaRPr lang="en-US" sz="3200" dirty="0">
              <a:solidFill>
                <a:srgbClr val="002060"/>
              </a:solidFill>
            </a:endParaRPr>
          </a:p>
          <a:p>
            <a:r>
              <a:rPr lang="en-US" sz="3200" dirty="0">
                <a:solidFill>
                  <a:srgbClr val="002060"/>
                </a:solidFill>
              </a:rPr>
              <a:t> public static void main(String </a:t>
            </a:r>
            <a:r>
              <a:rPr lang="en-US" sz="3200" dirty="0" err="1">
                <a:solidFill>
                  <a:srgbClr val="002060"/>
                </a:solidFill>
              </a:rPr>
              <a:t>args</a:t>
            </a:r>
            <a:r>
              <a:rPr lang="en-US" sz="3200" dirty="0" smtClean="0">
                <a:solidFill>
                  <a:srgbClr val="002060"/>
                </a:solidFill>
              </a:rPr>
              <a:t>[])</a:t>
            </a:r>
          </a:p>
          <a:p>
            <a:r>
              <a:rPr lang="en-US" sz="3200" dirty="0" smtClean="0">
                <a:solidFill>
                  <a:srgbClr val="002060"/>
                </a:solidFill>
              </a:rPr>
              <a:t>{  </a:t>
            </a:r>
            <a:endParaRPr lang="en-US" sz="3200" dirty="0">
              <a:solidFill>
                <a:srgbClr val="002060"/>
              </a:solidFill>
            </a:endParaRPr>
          </a:p>
          <a:p>
            <a:r>
              <a:rPr lang="en-US" sz="3200" dirty="0">
                <a:solidFill>
                  <a:srgbClr val="002060"/>
                </a:solidFill>
              </a:rPr>
              <a:t>  </a:t>
            </a:r>
            <a:r>
              <a:rPr lang="en-US" sz="3200" dirty="0">
                <a:solidFill>
                  <a:srgbClr val="FF0000"/>
                </a:solidFill>
              </a:rPr>
              <a:t>Student s1=new Student();  </a:t>
            </a:r>
          </a:p>
          <a:p>
            <a:r>
              <a:rPr lang="en-US" sz="3200" dirty="0">
                <a:solidFill>
                  <a:srgbClr val="002060"/>
                </a:solidFill>
              </a:rPr>
              <a:t>  </a:t>
            </a:r>
            <a:r>
              <a:rPr lang="en-US" sz="3200" dirty="0" smtClean="0">
                <a:solidFill>
                  <a:srgbClr val="FF0000"/>
                </a:solidFill>
              </a:rPr>
              <a:t>s1.id</a:t>
            </a:r>
            <a:r>
              <a:rPr lang="en-US" sz="3200" dirty="0" smtClean="0">
                <a:solidFill>
                  <a:srgbClr val="002060"/>
                </a:solidFill>
              </a:rPr>
              <a:t>=505;  </a:t>
            </a:r>
            <a:endParaRPr lang="en-US" sz="3200" dirty="0">
              <a:solidFill>
                <a:srgbClr val="002060"/>
              </a:solidFill>
            </a:endParaRPr>
          </a:p>
          <a:p>
            <a:r>
              <a:rPr lang="en-US" sz="3200" dirty="0">
                <a:solidFill>
                  <a:srgbClr val="002060"/>
                </a:solidFill>
              </a:rPr>
              <a:t>  </a:t>
            </a:r>
            <a:r>
              <a:rPr lang="en-US" sz="3200" dirty="0">
                <a:solidFill>
                  <a:srgbClr val="FF0000"/>
                </a:solidFill>
              </a:rPr>
              <a:t>s1.name</a:t>
            </a:r>
            <a:r>
              <a:rPr lang="en-US" sz="3200" dirty="0" smtClean="0">
                <a:solidFill>
                  <a:srgbClr val="002060"/>
                </a:solidFill>
              </a:rPr>
              <a:t>=“</a:t>
            </a:r>
            <a:r>
              <a:rPr lang="en-US" sz="3200" dirty="0" err="1" smtClean="0">
                <a:solidFill>
                  <a:srgbClr val="002060"/>
                </a:solidFill>
              </a:rPr>
              <a:t>kumar</a:t>
            </a:r>
            <a:r>
              <a:rPr lang="en-US" sz="3200" dirty="0" smtClean="0">
                <a:solidFill>
                  <a:srgbClr val="002060"/>
                </a:solidFill>
              </a:rPr>
              <a:t>"; </a:t>
            </a:r>
            <a:r>
              <a:rPr lang="en-US" sz="3200" dirty="0" err="1" smtClean="0">
                <a:solidFill>
                  <a:srgbClr val="002060"/>
                </a:solidFill>
              </a:rPr>
              <a:t>System.out.println</a:t>
            </a:r>
            <a:r>
              <a:rPr lang="en-US" sz="3200" dirty="0" smtClean="0">
                <a:solidFill>
                  <a:srgbClr val="002060"/>
                </a:solidFill>
              </a:rPr>
              <a:t>(s1.id+""+</a:t>
            </a:r>
            <a:r>
              <a:rPr lang="en-US" sz="3200" dirty="0">
                <a:solidFill>
                  <a:srgbClr val="002060"/>
                </a:solidFill>
              </a:rPr>
              <a:t>s1.name</a:t>
            </a:r>
            <a:r>
              <a:rPr lang="en-US" sz="3200" dirty="0" smtClean="0">
                <a:solidFill>
                  <a:srgbClr val="002060"/>
                </a:solidFill>
              </a:rPr>
              <a:t>);</a:t>
            </a:r>
          </a:p>
          <a:p>
            <a:r>
              <a:rPr lang="en-US" sz="3200" dirty="0" smtClean="0">
                <a:solidFill>
                  <a:srgbClr val="002060"/>
                </a:solidFill>
              </a:rPr>
              <a:t>//</a:t>
            </a:r>
            <a:r>
              <a:rPr lang="en-US" sz="3200" dirty="0">
                <a:solidFill>
                  <a:srgbClr val="002060"/>
                </a:solidFill>
              </a:rPr>
              <a:t>printing members with a white space  </a:t>
            </a:r>
          </a:p>
          <a:p>
            <a:r>
              <a:rPr lang="en-US" sz="3200" dirty="0">
                <a:solidFill>
                  <a:srgbClr val="002060"/>
                </a:solidFill>
              </a:rPr>
              <a:t> }  </a:t>
            </a:r>
          </a:p>
          <a:p>
            <a:r>
              <a:rPr lang="en-US" sz="3200" dirty="0">
                <a:solidFill>
                  <a:srgbClr val="002060"/>
                </a:solidFill>
              </a:rPr>
              <a:t>} </a:t>
            </a:r>
          </a:p>
        </p:txBody>
      </p:sp>
      <p:sp>
        <p:nvSpPr>
          <p:cNvPr id="7" name="TextBox 6">
            <a:extLst>
              <a:ext uri="{FF2B5EF4-FFF2-40B4-BE49-F238E27FC236}">
                <a16:creationId xmlns:a16="http://schemas.microsoft.com/office/drawing/2014/main" xmlns="" id="{6529FEA7-7FD7-4D24-9026-2276910C64C5}"/>
              </a:ext>
            </a:extLst>
          </p:cNvPr>
          <p:cNvSpPr txBox="1"/>
          <p:nvPr/>
        </p:nvSpPr>
        <p:spPr>
          <a:xfrm>
            <a:off x="987286" y="136344"/>
            <a:ext cx="10217425" cy="584775"/>
          </a:xfrm>
          <a:prstGeom prst="rect">
            <a:avLst/>
          </a:prstGeom>
          <a:noFill/>
        </p:spPr>
        <p:txBody>
          <a:bodyPr wrap="square">
            <a:spAutoFit/>
          </a:bodyPr>
          <a:lstStyle/>
          <a:p>
            <a:pPr algn="l"/>
            <a:r>
              <a:rPr lang="en-US" sz="3200" b="1" i="0" u="none" strike="noStrike" baseline="0" dirty="0">
                <a:solidFill>
                  <a:srgbClr val="FF0000"/>
                </a:solidFill>
              </a:rPr>
              <a:t>Example : </a:t>
            </a:r>
            <a:r>
              <a:rPr lang="en-US" sz="3200" b="1" i="0" u="none" strike="noStrike" baseline="0" dirty="0" smtClean="0">
                <a:solidFill>
                  <a:srgbClr val="FF0000"/>
                </a:solidFill>
              </a:rPr>
              <a:t>Class and Objects</a:t>
            </a:r>
            <a:endParaRPr lang="en-US" sz="3200" b="1" i="0" u="none" strike="noStrike" baseline="0" dirty="0">
              <a:solidFill>
                <a:srgbClr val="FF0000"/>
              </a:solidFill>
            </a:endParaRPr>
          </a:p>
        </p:txBody>
      </p:sp>
    </p:spTree>
    <p:extLst>
      <p:ext uri="{BB962C8B-B14F-4D97-AF65-F5344CB8AC3E}">
        <p14:creationId xmlns:p14="http://schemas.microsoft.com/office/powerpoint/2010/main" val="35060590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1E90343-82AF-4B34-B75E-6658B4BCB033}"/>
              </a:ext>
            </a:extLst>
          </p:cNvPr>
          <p:cNvSpPr txBox="1"/>
          <p:nvPr/>
        </p:nvSpPr>
        <p:spPr>
          <a:xfrm>
            <a:off x="46382" y="108179"/>
            <a:ext cx="12099235" cy="2062103"/>
          </a:xfrm>
          <a:prstGeom prst="rect">
            <a:avLst/>
          </a:prstGeom>
          <a:noFill/>
        </p:spPr>
        <p:txBody>
          <a:bodyPr wrap="square">
            <a:spAutoFit/>
          </a:bodyPr>
          <a:lstStyle/>
          <a:p>
            <a:r>
              <a:rPr lang="en-US" sz="3200" dirty="0"/>
              <a:t>Difference between String and </a:t>
            </a:r>
            <a:r>
              <a:rPr lang="en-US" sz="3200" dirty="0" err="1"/>
              <a:t>StringBuffer</a:t>
            </a:r>
            <a:endParaRPr lang="en-US" sz="3200" dirty="0"/>
          </a:p>
          <a:p>
            <a:r>
              <a:rPr lang="en-US" sz="3200" dirty="0"/>
              <a:t/>
            </a:r>
            <a:br>
              <a:rPr lang="en-US" sz="3200" dirty="0"/>
            </a:br>
            <a:r>
              <a:rPr lang="en-IN" sz="3200" dirty="0"/>
              <a:t/>
            </a:r>
            <a:br>
              <a:rPr lang="en-IN" sz="3200" dirty="0"/>
            </a:br>
            <a:r>
              <a:rPr lang="en-US" sz="3200" i="0" u="none" strike="noStrike" baseline="0" dirty="0" smtClean="0">
                <a:solidFill>
                  <a:srgbClr val="002060"/>
                </a:solidFill>
                <a:cs typeface="Times New Roman" panose="02020603050405020304" pitchFamily="18" charset="0"/>
              </a:rPr>
              <a:t>         </a:t>
            </a:r>
            <a:endParaRPr lang="en-US" sz="3200" dirty="0">
              <a:solidFill>
                <a:srgbClr val="002060"/>
              </a:solidFill>
              <a:cs typeface="Times New Roman" panose="02020603050405020304" pitchFamily="18" charset="0"/>
            </a:endParaRPr>
          </a:p>
        </p:txBody>
      </p:sp>
      <p:sp>
        <p:nvSpPr>
          <p:cNvPr id="2" name="Rectangle 1"/>
          <p:cNvSpPr>
            <a:spLocks noChangeArrowheads="1"/>
          </p:cNvSpPr>
          <p:nvPr/>
        </p:nvSpPr>
        <p:spPr bwMode="auto">
          <a:xfrm>
            <a:off x="0" y="120878"/>
            <a:ext cx="21672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String vs StringBuff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509" y="928255"/>
            <a:ext cx="9434945" cy="554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882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9B965-5D36-4F58-80FE-99BE9699752E}"/>
              </a:ext>
            </a:extLst>
          </p:cNvPr>
          <p:cNvSpPr>
            <a:spLocks noGrp="1"/>
          </p:cNvSpPr>
          <p:nvPr>
            <p:ph type="title"/>
          </p:nvPr>
        </p:nvSpPr>
        <p:spPr/>
        <p:txBody>
          <a:bodyPr>
            <a:normAutofit fontScale="90000"/>
          </a:bodyPr>
          <a:lstStyle/>
          <a:p>
            <a:r>
              <a:rPr lang="en-IN" dirty="0"/>
              <a:t>           </a:t>
            </a:r>
            <a:r>
              <a:rPr lang="en-IN" b="1" dirty="0" smtClean="0">
                <a:solidFill>
                  <a:srgbClr val="FF0000"/>
                </a:solidFill>
              </a:rPr>
              <a:t>To A</a:t>
            </a:r>
            <a:r>
              <a:rPr lang="en-US" b="1" dirty="0" err="1" smtClean="0">
                <a:solidFill>
                  <a:srgbClr val="FF0000"/>
                </a:solidFill>
              </a:rPr>
              <a:t>ccess</a:t>
            </a:r>
            <a:r>
              <a:rPr lang="en-US" b="1" dirty="0" smtClean="0">
                <a:solidFill>
                  <a:srgbClr val="FF0000"/>
                </a:solidFill>
              </a:rPr>
              <a:t> </a:t>
            </a:r>
            <a:r>
              <a:rPr lang="en-US" b="1" dirty="0">
                <a:solidFill>
                  <a:srgbClr val="FF0000"/>
                </a:solidFill>
              </a:rPr>
              <a:t>data member or methods of </a:t>
            </a:r>
            <a:r>
              <a:rPr lang="en-US" b="1" dirty="0" smtClean="0">
                <a:solidFill>
                  <a:srgbClr val="FF0000"/>
                </a:solidFill>
              </a:rPr>
              <a:t>class</a:t>
            </a:r>
            <a:r>
              <a:rPr lang="en-IN" b="1" dirty="0"/>
              <a:t/>
            </a:r>
            <a:br>
              <a:rPr lang="en-IN" b="1" dirty="0"/>
            </a:br>
            <a:endParaRPr lang="en-IN" b="1" dirty="0">
              <a:solidFill>
                <a:srgbClr val="FF0000"/>
              </a:solidFill>
            </a:endParaRPr>
          </a:p>
        </p:txBody>
      </p:sp>
      <p:sp>
        <p:nvSpPr>
          <p:cNvPr id="3" name="Content Placeholder 2">
            <a:extLst>
              <a:ext uri="{FF2B5EF4-FFF2-40B4-BE49-F238E27FC236}">
                <a16:creationId xmlns:a16="http://schemas.microsoft.com/office/drawing/2014/main" xmlns="" id="{7604B0AC-436D-4971-9DA8-5F1F67112A95}"/>
              </a:ext>
            </a:extLst>
          </p:cNvPr>
          <p:cNvSpPr>
            <a:spLocks noGrp="1"/>
          </p:cNvSpPr>
          <p:nvPr>
            <p:ph idx="1"/>
          </p:nvPr>
        </p:nvSpPr>
        <p:spPr/>
        <p:txBody>
          <a:bodyPr/>
          <a:lstStyle/>
          <a:p>
            <a:r>
              <a:rPr lang="en-IN" dirty="0" smtClean="0"/>
              <a:t>To a</a:t>
            </a:r>
            <a:r>
              <a:rPr lang="en-US" dirty="0" err="1" smtClean="0"/>
              <a:t>ccess</a:t>
            </a:r>
            <a:r>
              <a:rPr lang="en-US" dirty="0" smtClean="0"/>
              <a:t> </a:t>
            </a:r>
            <a:r>
              <a:rPr lang="en-US" dirty="0"/>
              <a:t>data member or methods of class we have to write </a:t>
            </a:r>
            <a:r>
              <a:rPr lang="en-US" dirty="0" err="1" smtClean="0">
                <a:solidFill>
                  <a:srgbClr val="FF0000"/>
                </a:solidFill>
              </a:rPr>
              <a:t>objectname</a:t>
            </a:r>
            <a:endParaRPr lang="en-US" dirty="0" smtClean="0">
              <a:solidFill>
                <a:srgbClr val="FF0000"/>
              </a:solidFill>
            </a:endParaRPr>
          </a:p>
          <a:p>
            <a:pPr marL="0" indent="0">
              <a:buNone/>
            </a:pPr>
            <a:endParaRPr lang="en-US" dirty="0" smtClean="0">
              <a:solidFill>
                <a:srgbClr val="FF0000"/>
              </a:solidFill>
            </a:endParaRPr>
          </a:p>
          <a:p>
            <a:r>
              <a:rPr lang="en-US" b="1" dirty="0"/>
              <a:t>Syntax:</a:t>
            </a:r>
            <a:endParaRPr lang="en-IN" dirty="0"/>
          </a:p>
          <a:p>
            <a:pPr marL="0" indent="0">
              <a:buNone/>
            </a:pPr>
            <a:r>
              <a:rPr lang="en-US" dirty="0" smtClean="0"/>
              <a:t>Accessing </a:t>
            </a:r>
            <a:r>
              <a:rPr lang="en-US" dirty="0"/>
              <a:t>data member of the class: </a:t>
            </a:r>
            <a:r>
              <a:rPr lang="en-US" b="1" dirty="0" err="1">
                <a:solidFill>
                  <a:srgbClr val="FF0000"/>
                </a:solidFill>
              </a:rPr>
              <a:t>objectname.datamember</a:t>
            </a:r>
            <a:r>
              <a:rPr lang="en-US" b="1" dirty="0">
                <a:solidFill>
                  <a:srgbClr val="FF0000"/>
                </a:solidFill>
              </a:rPr>
              <a:t> name;</a:t>
            </a:r>
            <a:endParaRPr lang="en-IN" dirty="0">
              <a:solidFill>
                <a:srgbClr val="FF0000"/>
              </a:solidFill>
            </a:endParaRPr>
          </a:p>
          <a:p>
            <a:pPr marL="0" indent="0">
              <a:buNone/>
            </a:pPr>
            <a:r>
              <a:rPr lang="en-US" dirty="0" smtClean="0"/>
              <a:t>Accessing </a:t>
            </a:r>
            <a:r>
              <a:rPr lang="en-US" dirty="0"/>
              <a:t>methods of the class: </a:t>
            </a:r>
            <a:r>
              <a:rPr lang="en-US" b="1" dirty="0" err="1">
                <a:solidFill>
                  <a:srgbClr val="FF0000"/>
                </a:solidFill>
              </a:rPr>
              <a:t>objectname.method</a:t>
            </a:r>
            <a:r>
              <a:rPr lang="en-US" b="1" dirty="0">
                <a:solidFill>
                  <a:srgbClr val="FF0000"/>
                </a:solidFill>
              </a:rPr>
              <a:t> name();</a:t>
            </a:r>
            <a:endParaRPr lang="en-IN" dirty="0">
              <a:solidFill>
                <a:srgbClr val="FF0000"/>
              </a:solidFill>
            </a:endParaRPr>
          </a:p>
          <a:p>
            <a:pPr marL="0" indent="0">
              <a:buNone/>
            </a:pPr>
            <a:r>
              <a:rPr lang="en-US" dirty="0"/>
              <a:t>So for accessing data of the class: </a:t>
            </a:r>
            <a:r>
              <a:rPr lang="en-US" b="1" dirty="0">
                <a:solidFill>
                  <a:srgbClr val="FF0000"/>
                </a:solidFill>
              </a:rPr>
              <a:t>we have to use (.) dot operator</a:t>
            </a:r>
            <a:r>
              <a:rPr lang="en-US" dirty="0" smtClean="0">
                <a:solidFill>
                  <a:srgbClr val="FF0000"/>
                </a:solidFill>
              </a:rPr>
              <a:t>.</a:t>
            </a:r>
            <a:endParaRPr lang="en-IN" dirty="0">
              <a:solidFill>
                <a:srgbClr val="FF0000"/>
              </a:solidFill>
            </a:endParaRPr>
          </a:p>
        </p:txBody>
      </p:sp>
      <p:sp>
        <p:nvSpPr>
          <p:cNvPr id="4" name="Slide Number Placeholder 3">
            <a:extLst>
              <a:ext uri="{FF2B5EF4-FFF2-40B4-BE49-F238E27FC236}">
                <a16:creationId xmlns:a16="http://schemas.microsoft.com/office/drawing/2014/main" xmlns="" id="{40271623-6299-4F77-BD1C-A558828662E3}"/>
              </a:ext>
            </a:extLst>
          </p:cNvPr>
          <p:cNvSpPr>
            <a:spLocks noGrp="1"/>
          </p:cNvSpPr>
          <p:nvPr>
            <p:ph type="sldNum" sz="quarter" idx="12"/>
          </p:nvPr>
        </p:nvSpPr>
        <p:spPr/>
        <p:txBody>
          <a:bodyPr/>
          <a:lstStyle/>
          <a:p>
            <a:fld id="{6D22F896-40B5-4ADD-8801-0D06FADFA095}" type="slidenum">
              <a:rPr lang="en-US" smtClean="0"/>
              <a:pPr/>
              <a:t>8</a:t>
            </a:fld>
            <a:endParaRPr lang="en-US" dirty="0"/>
          </a:p>
        </p:txBody>
      </p:sp>
    </p:spTree>
    <p:extLst>
      <p:ext uri="{BB962C8B-B14F-4D97-AF65-F5344CB8AC3E}">
        <p14:creationId xmlns:p14="http://schemas.microsoft.com/office/powerpoint/2010/main" val="860783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9B965-5D36-4F58-80FE-99BE9699752E}"/>
              </a:ext>
            </a:extLst>
          </p:cNvPr>
          <p:cNvSpPr>
            <a:spLocks noGrp="1"/>
          </p:cNvSpPr>
          <p:nvPr>
            <p:ph type="title"/>
          </p:nvPr>
        </p:nvSpPr>
        <p:spPr/>
        <p:txBody>
          <a:bodyPr/>
          <a:lstStyle/>
          <a:p>
            <a:r>
              <a:rPr lang="en-IN" dirty="0"/>
              <a:t>                     </a:t>
            </a:r>
            <a:r>
              <a:rPr lang="en-US" b="1" dirty="0" smtClean="0">
                <a:solidFill>
                  <a:srgbClr val="FF0000"/>
                </a:solidFill>
              </a:rPr>
              <a:t>METHODS IN JAVA</a:t>
            </a:r>
            <a:r>
              <a:rPr lang="en-US" dirty="0">
                <a:solidFill>
                  <a:srgbClr val="C00000"/>
                </a:solidFill>
              </a:rPr>
              <a:t/>
            </a:r>
            <a:br>
              <a:rPr lang="en-US" dirty="0">
                <a:solidFill>
                  <a:srgbClr val="C00000"/>
                </a:solidFill>
              </a:rPr>
            </a:br>
            <a:endParaRPr lang="en-IN" b="1" dirty="0">
              <a:solidFill>
                <a:srgbClr val="FF0000"/>
              </a:solidFill>
            </a:endParaRPr>
          </a:p>
        </p:txBody>
      </p:sp>
      <p:sp>
        <p:nvSpPr>
          <p:cNvPr id="3" name="Content Placeholder 2">
            <a:extLst>
              <a:ext uri="{FF2B5EF4-FFF2-40B4-BE49-F238E27FC236}">
                <a16:creationId xmlns:a16="http://schemas.microsoft.com/office/drawing/2014/main" xmlns="" id="{7604B0AC-436D-4971-9DA8-5F1F67112A95}"/>
              </a:ext>
            </a:extLst>
          </p:cNvPr>
          <p:cNvSpPr>
            <a:spLocks noGrp="1"/>
          </p:cNvSpPr>
          <p:nvPr>
            <p:ph idx="1"/>
          </p:nvPr>
        </p:nvSpPr>
        <p:spPr>
          <a:xfrm>
            <a:off x="888022" y="1644162"/>
            <a:ext cx="10465777" cy="4532801"/>
          </a:xfrm>
        </p:spPr>
        <p:txBody>
          <a:bodyPr>
            <a:normAutofit/>
          </a:bodyPr>
          <a:lstStyle/>
          <a:p>
            <a:r>
              <a:rPr lang="en-US" dirty="0"/>
              <a:t>A </a:t>
            </a:r>
            <a:r>
              <a:rPr lang="en-US" b="1" dirty="0">
                <a:solidFill>
                  <a:srgbClr val="FF0000"/>
                </a:solidFill>
              </a:rPr>
              <a:t>method</a:t>
            </a:r>
            <a:r>
              <a:rPr lang="en-US" dirty="0"/>
              <a:t> is a block of code or collection of statements or a set of code grouped together to perform a certain task or operation. </a:t>
            </a:r>
            <a:endParaRPr lang="en-US" dirty="0" smtClean="0"/>
          </a:p>
          <a:p>
            <a:r>
              <a:rPr lang="en-US" dirty="0" smtClean="0"/>
              <a:t>It </a:t>
            </a:r>
            <a:r>
              <a:rPr lang="en-US" dirty="0"/>
              <a:t>is used to achieve the </a:t>
            </a:r>
            <a:r>
              <a:rPr lang="en-US" b="1" dirty="0">
                <a:solidFill>
                  <a:srgbClr val="FF0000"/>
                </a:solidFill>
              </a:rPr>
              <a:t>reusability</a:t>
            </a:r>
            <a:r>
              <a:rPr lang="en-US" dirty="0">
                <a:solidFill>
                  <a:srgbClr val="FF0000"/>
                </a:solidFill>
              </a:rPr>
              <a:t> </a:t>
            </a:r>
            <a:r>
              <a:rPr lang="en-US" dirty="0"/>
              <a:t>of code. </a:t>
            </a:r>
            <a:endParaRPr lang="en-US" dirty="0" smtClean="0"/>
          </a:p>
          <a:p>
            <a:r>
              <a:rPr lang="en-US" dirty="0" smtClean="0"/>
              <a:t>We </a:t>
            </a:r>
            <a:r>
              <a:rPr lang="en-US" dirty="0"/>
              <a:t>write a method once and use it many times. </a:t>
            </a:r>
            <a:endParaRPr lang="en-US" dirty="0" smtClean="0"/>
          </a:p>
          <a:p>
            <a:r>
              <a:rPr lang="en-US" dirty="0" smtClean="0"/>
              <a:t>We </a:t>
            </a:r>
            <a:r>
              <a:rPr lang="en-US" dirty="0"/>
              <a:t>do not require to write code again and again. </a:t>
            </a:r>
            <a:endParaRPr lang="en-US" dirty="0" smtClean="0"/>
          </a:p>
          <a:p>
            <a:r>
              <a:rPr lang="en-US" dirty="0" smtClean="0"/>
              <a:t>It </a:t>
            </a:r>
            <a:r>
              <a:rPr lang="en-US" dirty="0"/>
              <a:t>also provides the </a:t>
            </a:r>
            <a:r>
              <a:rPr lang="en-US" b="1" dirty="0">
                <a:solidFill>
                  <a:srgbClr val="FF0000"/>
                </a:solidFill>
              </a:rPr>
              <a:t>easy modification</a:t>
            </a:r>
            <a:r>
              <a:rPr lang="en-US" dirty="0"/>
              <a:t> and </a:t>
            </a:r>
            <a:r>
              <a:rPr lang="en-US" b="1" dirty="0">
                <a:solidFill>
                  <a:srgbClr val="FF0000"/>
                </a:solidFill>
              </a:rPr>
              <a:t>readability</a:t>
            </a:r>
            <a:r>
              <a:rPr lang="en-US" dirty="0">
                <a:solidFill>
                  <a:srgbClr val="FF0000"/>
                </a:solidFill>
              </a:rPr>
              <a:t> </a:t>
            </a:r>
            <a:r>
              <a:rPr lang="en-US" dirty="0"/>
              <a:t>of code, just by adding or removing a chunk of code. The method is executed only when we call or invoke it.</a:t>
            </a:r>
          </a:p>
          <a:p>
            <a:r>
              <a:rPr lang="en-US" dirty="0"/>
              <a:t>The most important method in Java is the </a:t>
            </a:r>
            <a:r>
              <a:rPr lang="en-US" b="1" dirty="0">
                <a:solidFill>
                  <a:srgbClr val="FF0000"/>
                </a:solidFill>
              </a:rPr>
              <a:t>main()</a:t>
            </a:r>
            <a:r>
              <a:rPr lang="en-US" dirty="0"/>
              <a:t> method.</a:t>
            </a:r>
          </a:p>
          <a:p>
            <a:endParaRPr lang="en-IN" dirty="0"/>
          </a:p>
        </p:txBody>
      </p:sp>
      <p:sp>
        <p:nvSpPr>
          <p:cNvPr id="4" name="Slide Number Placeholder 3">
            <a:extLst>
              <a:ext uri="{FF2B5EF4-FFF2-40B4-BE49-F238E27FC236}">
                <a16:creationId xmlns:a16="http://schemas.microsoft.com/office/drawing/2014/main" xmlns="" id="{40271623-6299-4F77-BD1C-A558828662E3}"/>
              </a:ext>
            </a:extLst>
          </p:cNvPr>
          <p:cNvSpPr>
            <a:spLocks noGrp="1"/>
          </p:cNvSpPr>
          <p:nvPr>
            <p:ph type="sldNum" sz="quarter" idx="12"/>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val="3043790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2929</TotalTime>
  <Words>3452</Words>
  <Application>Microsoft Office PowerPoint</Application>
  <PresentationFormat>Custom</PresentationFormat>
  <Paragraphs>888</Paragraphs>
  <Slides>70</Slides>
  <Notes>1</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PowerPoint Presentation</vt:lpstr>
      <vt:lpstr>PowerPoint Presentation</vt:lpstr>
      <vt:lpstr>          CLASSES AND OBJECTS</vt:lpstr>
      <vt:lpstr>                    CLASS</vt:lpstr>
      <vt:lpstr>        Syntax of class </vt:lpstr>
      <vt:lpstr>                  OBJECTS IN JAVA</vt:lpstr>
      <vt:lpstr>PowerPoint Presentation</vt:lpstr>
      <vt:lpstr>           To Access data member or methods of class </vt:lpstr>
      <vt:lpstr>                     METHODS IN JAVA </vt:lpstr>
      <vt:lpstr>                      METHODS IN JAVA </vt:lpstr>
      <vt:lpstr>                              METHOD DECLARATION   </vt:lpstr>
      <vt:lpstr>                              How To Name A Method   </vt:lpstr>
      <vt:lpstr>                              TYPES OF METHODS IN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Java Unit I</dc:title>
  <dc:creator>Murugan</dc:creator>
  <cp:lastModifiedBy>USER</cp:lastModifiedBy>
  <cp:revision>449</cp:revision>
  <dcterms:created xsi:type="dcterms:W3CDTF">2020-07-29T11:39:01Z</dcterms:created>
  <dcterms:modified xsi:type="dcterms:W3CDTF">2021-06-26T18:10:38Z</dcterms:modified>
</cp:coreProperties>
</file>