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7" r:id="rId3"/>
    <p:sldId id="258" r:id="rId4"/>
    <p:sldId id="259" r:id="rId5"/>
    <p:sldId id="287" r:id="rId6"/>
    <p:sldId id="288" r:id="rId7"/>
    <p:sldId id="289" r:id="rId8"/>
    <p:sldId id="260" r:id="rId9"/>
    <p:sldId id="290" r:id="rId10"/>
    <p:sldId id="291" r:id="rId11"/>
    <p:sldId id="295" r:id="rId12"/>
    <p:sldId id="294" r:id="rId13"/>
    <p:sldId id="296" r:id="rId14"/>
    <p:sldId id="261" r:id="rId15"/>
    <p:sldId id="313" r:id="rId16"/>
    <p:sldId id="314" r:id="rId17"/>
    <p:sldId id="315" r:id="rId18"/>
    <p:sldId id="316" r:id="rId19"/>
    <p:sldId id="318" r:id="rId20"/>
    <p:sldId id="321" r:id="rId21"/>
    <p:sldId id="323" r:id="rId22"/>
    <p:sldId id="324" r:id="rId23"/>
    <p:sldId id="322" r:id="rId24"/>
    <p:sldId id="325" r:id="rId25"/>
    <p:sldId id="326" r:id="rId26"/>
    <p:sldId id="327" r:id="rId27"/>
    <p:sldId id="301" r:id="rId28"/>
    <p:sldId id="302" r:id="rId29"/>
    <p:sldId id="263" r:id="rId30"/>
    <p:sldId id="329" r:id="rId31"/>
    <p:sldId id="330"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264" r:id="rId53"/>
    <p:sldId id="303" r:id="rId54"/>
    <p:sldId id="305" r:id="rId55"/>
    <p:sldId id="306" r:id="rId56"/>
    <p:sldId id="307" r:id="rId57"/>
    <p:sldId id="308" r:id="rId58"/>
    <p:sldId id="309" r:id="rId59"/>
    <p:sldId id="311" r:id="rId60"/>
    <p:sldId id="310" r:id="rId61"/>
    <p:sldId id="312" r:id="rId62"/>
    <p:sldId id="270" r:id="rId63"/>
    <p:sldId id="271" r:id="rId64"/>
    <p:sldId id="272" r:id="rId65"/>
    <p:sldId id="273" r:id="rId66"/>
    <p:sldId id="274" r:id="rId67"/>
    <p:sldId id="275" r:id="rId68"/>
    <p:sldId id="276" r:id="rId69"/>
    <p:sldId id="277" r:id="rId70"/>
    <p:sldId id="278" r:id="rId71"/>
    <p:sldId id="279" r:id="rId72"/>
    <p:sldId id="280" r:id="rId73"/>
    <p:sldId id="281" r:id="rId74"/>
    <p:sldId id="282" r:id="rId75"/>
    <p:sldId id="283" r:id="rId76"/>
    <p:sldId id="284" r:id="rId77"/>
    <p:sldId id="28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6" d="100"/>
          <a:sy n="96" d="100"/>
        </p:scale>
        <p:origin x="-178" y="-1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6A03A-4CA0-42A8-88A2-C2DE8D9C8B8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F15B05F2-CDA2-4E8C-B16F-A7F0E55DA62D}">
      <dgm:prSet phldrT="[Text]"/>
      <dgm:spPr/>
      <dgm:t>
        <a:bodyPr/>
        <a:lstStyle/>
        <a:p>
          <a:r>
            <a:rPr lang="en-IN" dirty="0" smtClean="0">
              <a:solidFill>
                <a:srgbClr val="FF0000"/>
              </a:solidFill>
              <a:latin typeface="Arial" panose="020B0604020202020204" pitchFamily="34" charset="0"/>
            </a:rPr>
            <a:t>Animal </a:t>
          </a:r>
          <a:endParaRPr lang="en-IN" dirty="0"/>
        </a:p>
      </dgm:t>
    </dgm:pt>
    <dgm:pt modelId="{DE0982C6-53E8-4D79-A8D4-1C42E760F894}" type="parTrans" cxnId="{21DD8DB3-98E3-4965-B3CA-6A7F2523D025}">
      <dgm:prSet/>
      <dgm:spPr/>
      <dgm:t>
        <a:bodyPr/>
        <a:lstStyle/>
        <a:p>
          <a:endParaRPr lang="en-IN"/>
        </a:p>
      </dgm:t>
    </dgm:pt>
    <dgm:pt modelId="{442B6C25-4263-4597-B0E7-9E919693B7B8}" type="sibTrans" cxnId="{21DD8DB3-98E3-4965-B3CA-6A7F2523D025}">
      <dgm:prSet/>
      <dgm:spPr/>
      <dgm:t>
        <a:bodyPr/>
        <a:lstStyle/>
        <a:p>
          <a:endParaRPr lang="en-IN"/>
        </a:p>
      </dgm:t>
    </dgm:pt>
    <dgm:pt modelId="{67C434BB-8733-4F85-9964-81DA72883D6F}">
      <dgm:prSet phldrT="[Text]"/>
      <dgm:spPr/>
      <dgm:t>
        <a:bodyPr/>
        <a:lstStyle/>
        <a:p>
          <a:r>
            <a:rPr lang="en-US" dirty="0" smtClean="0"/>
            <a:t>Interface</a:t>
          </a:r>
          <a:endParaRPr lang="en-IN" dirty="0"/>
        </a:p>
      </dgm:t>
    </dgm:pt>
    <dgm:pt modelId="{C75C9020-7C92-4894-B43B-4EED30D766CE}" type="parTrans" cxnId="{012815C7-403F-494F-8D33-6A3F23C74FD1}">
      <dgm:prSet/>
      <dgm:spPr/>
      <dgm:t>
        <a:bodyPr/>
        <a:lstStyle/>
        <a:p>
          <a:endParaRPr lang="en-IN"/>
        </a:p>
      </dgm:t>
    </dgm:pt>
    <dgm:pt modelId="{01CA95F4-8E1B-4323-8976-0FB590F80D30}" type="sibTrans" cxnId="{012815C7-403F-494F-8D33-6A3F23C74FD1}">
      <dgm:prSet/>
      <dgm:spPr/>
      <dgm:t>
        <a:bodyPr/>
        <a:lstStyle/>
        <a:p>
          <a:endParaRPr lang="en-IN"/>
        </a:p>
      </dgm:t>
    </dgm:pt>
    <dgm:pt modelId="{A8FE2658-48EF-4443-86F8-20B93ABC7617}">
      <dgm:prSet phldrT="[Text]"/>
      <dgm:spPr/>
      <dgm:t>
        <a:bodyPr/>
        <a:lstStyle/>
        <a:p>
          <a:r>
            <a:rPr lang="en-US" dirty="0" smtClean="0"/>
            <a:t>Pig</a:t>
          </a:r>
          <a:endParaRPr lang="en-IN" dirty="0"/>
        </a:p>
      </dgm:t>
    </dgm:pt>
    <dgm:pt modelId="{A8B5FC37-DB19-4BE1-92F8-DBAF8D70AADE}" type="parTrans" cxnId="{3470CD5D-E9B0-40C8-9AA1-1076967A89E8}">
      <dgm:prSet/>
      <dgm:spPr/>
      <dgm:t>
        <a:bodyPr/>
        <a:lstStyle/>
        <a:p>
          <a:endParaRPr lang="en-IN"/>
        </a:p>
      </dgm:t>
    </dgm:pt>
    <dgm:pt modelId="{3E8B201F-7BF0-4E89-AEA4-47B0B74BC07C}" type="sibTrans" cxnId="{3470CD5D-E9B0-40C8-9AA1-1076967A89E8}">
      <dgm:prSet/>
      <dgm:spPr/>
      <dgm:t>
        <a:bodyPr/>
        <a:lstStyle/>
        <a:p>
          <a:endParaRPr lang="en-IN"/>
        </a:p>
      </dgm:t>
    </dgm:pt>
    <dgm:pt modelId="{9861BF33-C389-405A-8ADC-622B49C335C7}">
      <dgm:prSet phldrT="[Text]"/>
      <dgm:spPr/>
      <dgm:t>
        <a:bodyPr/>
        <a:lstStyle/>
        <a:p>
          <a:r>
            <a:rPr lang="en-US" dirty="0" smtClean="0"/>
            <a:t>Class</a:t>
          </a:r>
          <a:endParaRPr lang="en-IN" dirty="0"/>
        </a:p>
      </dgm:t>
    </dgm:pt>
    <dgm:pt modelId="{47CB0534-472C-4A68-8E4B-367C38B378C3}" type="parTrans" cxnId="{970DED33-4045-4CFE-92D2-16321DEC5658}">
      <dgm:prSet/>
      <dgm:spPr/>
      <dgm:t>
        <a:bodyPr/>
        <a:lstStyle/>
        <a:p>
          <a:endParaRPr lang="en-IN"/>
        </a:p>
      </dgm:t>
    </dgm:pt>
    <dgm:pt modelId="{FCE90FA2-1A20-4644-BD38-75426EE20AD0}" type="sibTrans" cxnId="{970DED33-4045-4CFE-92D2-16321DEC5658}">
      <dgm:prSet/>
      <dgm:spPr/>
      <dgm:t>
        <a:bodyPr/>
        <a:lstStyle/>
        <a:p>
          <a:endParaRPr lang="en-IN"/>
        </a:p>
      </dgm:t>
    </dgm:pt>
    <dgm:pt modelId="{7C0EF3C3-2AF7-4F19-9D14-51C41AEE43F9}">
      <dgm:prSet phldrT="[Text]"/>
      <dgm:spPr/>
      <dgm:t>
        <a:bodyPr/>
        <a:lstStyle/>
        <a:p>
          <a:r>
            <a:rPr lang="en-US" dirty="0" smtClean="0"/>
            <a:t>Main </a:t>
          </a:r>
          <a:r>
            <a:rPr lang="en-US" dirty="0" err="1" smtClean="0"/>
            <a:t>classs</a:t>
          </a:r>
          <a:endParaRPr lang="en-IN" dirty="0"/>
        </a:p>
      </dgm:t>
    </dgm:pt>
    <dgm:pt modelId="{33C945E7-01F5-49A5-988A-55B57A25F1AA}" type="sibTrans" cxnId="{A924C9BB-B9C9-4E87-9647-D432854CF362}">
      <dgm:prSet/>
      <dgm:spPr/>
      <dgm:t>
        <a:bodyPr/>
        <a:lstStyle/>
        <a:p>
          <a:endParaRPr lang="en-IN"/>
        </a:p>
      </dgm:t>
    </dgm:pt>
    <dgm:pt modelId="{1E8EE418-3AC1-4444-971E-6C9451306EFD}" type="parTrans" cxnId="{A924C9BB-B9C9-4E87-9647-D432854CF362}">
      <dgm:prSet/>
      <dgm:spPr/>
      <dgm:t>
        <a:bodyPr/>
        <a:lstStyle/>
        <a:p>
          <a:endParaRPr lang="en-IN"/>
        </a:p>
      </dgm:t>
    </dgm:pt>
    <dgm:pt modelId="{A18CC39D-F1FB-4B9E-BBD7-01A2CEFD995A}">
      <dgm:prSet phldrT="[Text]"/>
      <dgm:spPr/>
      <dgm:t>
        <a:bodyPr/>
        <a:lstStyle/>
        <a:p>
          <a:r>
            <a:rPr lang="en-IN" dirty="0" err="1" smtClean="0">
              <a:solidFill>
                <a:srgbClr val="FFFF00"/>
              </a:solidFill>
              <a:latin typeface="Arial" panose="020B0604020202020204" pitchFamily="34" charset="0"/>
            </a:rPr>
            <a:t>MyMainClass</a:t>
          </a:r>
          <a:endParaRPr lang="en-IN" b="1" dirty="0">
            <a:solidFill>
              <a:srgbClr val="FFFF00"/>
            </a:solidFill>
          </a:endParaRPr>
        </a:p>
      </dgm:t>
    </dgm:pt>
    <dgm:pt modelId="{C742CE04-849C-4D5F-BD37-F2912CF0ED3D}" type="sibTrans" cxnId="{F2EBDFB4-7D5A-4ACB-B0F3-FD43B25B8C65}">
      <dgm:prSet/>
      <dgm:spPr/>
      <dgm:t>
        <a:bodyPr/>
        <a:lstStyle/>
        <a:p>
          <a:endParaRPr lang="en-IN"/>
        </a:p>
      </dgm:t>
    </dgm:pt>
    <dgm:pt modelId="{C34313FE-A86F-4ED8-A8BF-2DCB3FD79F22}" type="parTrans" cxnId="{F2EBDFB4-7D5A-4ACB-B0F3-FD43B25B8C65}">
      <dgm:prSet/>
      <dgm:spPr/>
      <dgm:t>
        <a:bodyPr/>
        <a:lstStyle/>
        <a:p>
          <a:endParaRPr lang="en-IN"/>
        </a:p>
      </dgm:t>
    </dgm:pt>
    <dgm:pt modelId="{8437684A-2F31-4C53-B527-9517B1909D2C}" type="pres">
      <dgm:prSet presAssocID="{4CE6A03A-4CA0-42A8-88A2-C2DE8D9C8B8F}" presName="rootnode" presStyleCnt="0">
        <dgm:presLayoutVars>
          <dgm:chMax/>
          <dgm:chPref/>
          <dgm:dir/>
          <dgm:animLvl val="lvl"/>
        </dgm:presLayoutVars>
      </dgm:prSet>
      <dgm:spPr/>
      <dgm:t>
        <a:bodyPr/>
        <a:lstStyle/>
        <a:p>
          <a:endParaRPr lang="en-IN"/>
        </a:p>
      </dgm:t>
    </dgm:pt>
    <dgm:pt modelId="{13A8D759-8A56-4E7B-A33D-039207315BD6}" type="pres">
      <dgm:prSet presAssocID="{F15B05F2-CDA2-4E8C-B16F-A7F0E55DA62D}" presName="composite" presStyleCnt="0"/>
      <dgm:spPr/>
    </dgm:pt>
    <dgm:pt modelId="{E52540BE-0D84-43E2-88C1-092372455B9F}" type="pres">
      <dgm:prSet presAssocID="{F15B05F2-CDA2-4E8C-B16F-A7F0E55DA62D}" presName="bentUpArrow1" presStyleLbl="alignImgPlace1" presStyleIdx="0" presStyleCnt="2"/>
      <dgm:spPr/>
    </dgm:pt>
    <dgm:pt modelId="{D0B24340-5348-4756-8321-0984D3112F8C}" type="pres">
      <dgm:prSet presAssocID="{F15B05F2-CDA2-4E8C-B16F-A7F0E55DA62D}" presName="ParentText" presStyleLbl="node1" presStyleIdx="0" presStyleCnt="3">
        <dgm:presLayoutVars>
          <dgm:chMax val="1"/>
          <dgm:chPref val="1"/>
          <dgm:bulletEnabled val="1"/>
        </dgm:presLayoutVars>
      </dgm:prSet>
      <dgm:spPr/>
      <dgm:t>
        <a:bodyPr/>
        <a:lstStyle/>
        <a:p>
          <a:endParaRPr lang="en-IN"/>
        </a:p>
      </dgm:t>
    </dgm:pt>
    <dgm:pt modelId="{CE579E8A-46E9-4D0E-A359-BBEF18576CAE}" type="pres">
      <dgm:prSet presAssocID="{F15B05F2-CDA2-4E8C-B16F-A7F0E55DA62D}" presName="ChildText" presStyleLbl="revTx" presStyleIdx="0" presStyleCnt="3">
        <dgm:presLayoutVars>
          <dgm:chMax val="0"/>
          <dgm:chPref val="0"/>
          <dgm:bulletEnabled val="1"/>
        </dgm:presLayoutVars>
      </dgm:prSet>
      <dgm:spPr/>
      <dgm:t>
        <a:bodyPr/>
        <a:lstStyle/>
        <a:p>
          <a:endParaRPr lang="en-IN"/>
        </a:p>
      </dgm:t>
    </dgm:pt>
    <dgm:pt modelId="{CCFF8767-E153-41F9-8936-3EE01B11A334}" type="pres">
      <dgm:prSet presAssocID="{442B6C25-4263-4597-B0E7-9E919693B7B8}" presName="sibTrans" presStyleCnt="0"/>
      <dgm:spPr/>
    </dgm:pt>
    <dgm:pt modelId="{4EFADC31-50E5-4AAF-9B2B-604381AD6B75}" type="pres">
      <dgm:prSet presAssocID="{A8FE2658-48EF-4443-86F8-20B93ABC7617}" presName="composite" presStyleCnt="0"/>
      <dgm:spPr/>
    </dgm:pt>
    <dgm:pt modelId="{01E2AE83-6383-4B16-BC7B-63787BB97E4A}" type="pres">
      <dgm:prSet presAssocID="{A8FE2658-48EF-4443-86F8-20B93ABC7617}" presName="bentUpArrow1" presStyleLbl="alignImgPlace1" presStyleIdx="1" presStyleCnt="2" custLinFactNeighborY="0"/>
      <dgm:spPr/>
    </dgm:pt>
    <dgm:pt modelId="{16173E30-D85F-4907-9B49-A81090533A97}" type="pres">
      <dgm:prSet presAssocID="{A8FE2658-48EF-4443-86F8-20B93ABC7617}" presName="ParentText" presStyleLbl="node1" presStyleIdx="1" presStyleCnt="3">
        <dgm:presLayoutVars>
          <dgm:chMax val="1"/>
          <dgm:chPref val="1"/>
          <dgm:bulletEnabled val="1"/>
        </dgm:presLayoutVars>
      </dgm:prSet>
      <dgm:spPr/>
      <dgm:t>
        <a:bodyPr/>
        <a:lstStyle/>
        <a:p>
          <a:endParaRPr lang="en-IN"/>
        </a:p>
      </dgm:t>
    </dgm:pt>
    <dgm:pt modelId="{AD2E14AC-B835-4F64-9F27-FBA46D5819CA}" type="pres">
      <dgm:prSet presAssocID="{A8FE2658-48EF-4443-86F8-20B93ABC7617}" presName="ChildText" presStyleLbl="revTx" presStyleIdx="1" presStyleCnt="3">
        <dgm:presLayoutVars>
          <dgm:chMax val="0"/>
          <dgm:chPref val="0"/>
          <dgm:bulletEnabled val="1"/>
        </dgm:presLayoutVars>
      </dgm:prSet>
      <dgm:spPr/>
      <dgm:t>
        <a:bodyPr/>
        <a:lstStyle/>
        <a:p>
          <a:endParaRPr lang="en-IN"/>
        </a:p>
      </dgm:t>
    </dgm:pt>
    <dgm:pt modelId="{51FE7E30-7468-487B-B3CB-84EA06374A31}" type="pres">
      <dgm:prSet presAssocID="{3E8B201F-7BF0-4E89-AEA4-47B0B74BC07C}" presName="sibTrans" presStyleCnt="0"/>
      <dgm:spPr/>
    </dgm:pt>
    <dgm:pt modelId="{8510BDC6-0037-4132-ABED-824EDB353184}" type="pres">
      <dgm:prSet presAssocID="{A18CC39D-F1FB-4B9E-BBD7-01A2CEFD995A}" presName="composite" presStyleCnt="0"/>
      <dgm:spPr/>
    </dgm:pt>
    <dgm:pt modelId="{465C6355-53EF-439A-A02B-191C02F06D5F}" type="pres">
      <dgm:prSet presAssocID="{A18CC39D-F1FB-4B9E-BBD7-01A2CEFD995A}" presName="ParentText" presStyleLbl="node1" presStyleIdx="2" presStyleCnt="3">
        <dgm:presLayoutVars>
          <dgm:chMax val="1"/>
          <dgm:chPref val="1"/>
          <dgm:bulletEnabled val="1"/>
        </dgm:presLayoutVars>
      </dgm:prSet>
      <dgm:spPr/>
      <dgm:t>
        <a:bodyPr/>
        <a:lstStyle/>
        <a:p>
          <a:endParaRPr lang="en-IN"/>
        </a:p>
      </dgm:t>
    </dgm:pt>
    <dgm:pt modelId="{0C5C4154-0E6D-4656-B702-3173ED3E46DC}" type="pres">
      <dgm:prSet presAssocID="{A18CC39D-F1FB-4B9E-BBD7-01A2CEFD995A}" presName="FinalChildText" presStyleLbl="revTx" presStyleIdx="2" presStyleCnt="3" custFlipHor="1" custScaleX="111936">
        <dgm:presLayoutVars>
          <dgm:chMax val="0"/>
          <dgm:chPref val="0"/>
          <dgm:bulletEnabled val="1"/>
        </dgm:presLayoutVars>
      </dgm:prSet>
      <dgm:spPr/>
      <dgm:t>
        <a:bodyPr/>
        <a:lstStyle/>
        <a:p>
          <a:endParaRPr lang="en-IN"/>
        </a:p>
      </dgm:t>
    </dgm:pt>
  </dgm:ptLst>
  <dgm:cxnLst>
    <dgm:cxn modelId="{21DD8DB3-98E3-4965-B3CA-6A7F2523D025}" srcId="{4CE6A03A-4CA0-42A8-88A2-C2DE8D9C8B8F}" destId="{F15B05F2-CDA2-4E8C-B16F-A7F0E55DA62D}" srcOrd="0" destOrd="0" parTransId="{DE0982C6-53E8-4D79-A8D4-1C42E760F894}" sibTransId="{442B6C25-4263-4597-B0E7-9E919693B7B8}"/>
    <dgm:cxn modelId="{012815C7-403F-494F-8D33-6A3F23C74FD1}" srcId="{F15B05F2-CDA2-4E8C-B16F-A7F0E55DA62D}" destId="{67C434BB-8733-4F85-9964-81DA72883D6F}" srcOrd="0" destOrd="0" parTransId="{C75C9020-7C92-4894-B43B-4EED30D766CE}" sibTransId="{01CA95F4-8E1B-4323-8976-0FB590F80D30}"/>
    <dgm:cxn modelId="{970DED33-4045-4CFE-92D2-16321DEC5658}" srcId="{A8FE2658-48EF-4443-86F8-20B93ABC7617}" destId="{9861BF33-C389-405A-8ADC-622B49C335C7}" srcOrd="0" destOrd="0" parTransId="{47CB0534-472C-4A68-8E4B-367C38B378C3}" sibTransId="{FCE90FA2-1A20-4644-BD38-75426EE20AD0}"/>
    <dgm:cxn modelId="{E4FC7042-D917-4BB3-9EE6-6268D6714BB6}" type="presOf" srcId="{4CE6A03A-4CA0-42A8-88A2-C2DE8D9C8B8F}" destId="{8437684A-2F31-4C53-B527-9517B1909D2C}" srcOrd="0" destOrd="0" presId="urn:microsoft.com/office/officeart/2005/8/layout/StepDownProcess"/>
    <dgm:cxn modelId="{3470CD5D-E9B0-40C8-9AA1-1076967A89E8}" srcId="{4CE6A03A-4CA0-42A8-88A2-C2DE8D9C8B8F}" destId="{A8FE2658-48EF-4443-86F8-20B93ABC7617}" srcOrd="1" destOrd="0" parTransId="{A8B5FC37-DB19-4BE1-92F8-DBAF8D70AADE}" sibTransId="{3E8B201F-7BF0-4E89-AEA4-47B0B74BC07C}"/>
    <dgm:cxn modelId="{F1AF0841-E9F8-448A-8AFD-8FF63BE05607}" type="presOf" srcId="{67C434BB-8733-4F85-9964-81DA72883D6F}" destId="{CE579E8A-46E9-4D0E-A359-BBEF18576CAE}" srcOrd="0" destOrd="0" presId="urn:microsoft.com/office/officeart/2005/8/layout/StepDownProcess"/>
    <dgm:cxn modelId="{F2EBDFB4-7D5A-4ACB-B0F3-FD43B25B8C65}" srcId="{4CE6A03A-4CA0-42A8-88A2-C2DE8D9C8B8F}" destId="{A18CC39D-F1FB-4B9E-BBD7-01A2CEFD995A}" srcOrd="2" destOrd="0" parTransId="{C34313FE-A86F-4ED8-A8BF-2DCB3FD79F22}" sibTransId="{C742CE04-849C-4D5F-BD37-F2912CF0ED3D}"/>
    <dgm:cxn modelId="{67F6A64B-702A-4CB6-AE9F-E408FE68C32F}" type="presOf" srcId="{9861BF33-C389-405A-8ADC-622B49C335C7}" destId="{AD2E14AC-B835-4F64-9F27-FBA46D5819CA}" srcOrd="0" destOrd="0" presId="urn:microsoft.com/office/officeart/2005/8/layout/StepDownProcess"/>
    <dgm:cxn modelId="{15042022-BD1B-46F9-A22D-DFF02274EC6A}" type="presOf" srcId="{A18CC39D-F1FB-4B9E-BBD7-01A2CEFD995A}" destId="{465C6355-53EF-439A-A02B-191C02F06D5F}" srcOrd="0" destOrd="0" presId="urn:microsoft.com/office/officeart/2005/8/layout/StepDownProcess"/>
    <dgm:cxn modelId="{937C1F05-5885-445C-9782-34AF0B066A59}" type="presOf" srcId="{7C0EF3C3-2AF7-4F19-9D14-51C41AEE43F9}" destId="{0C5C4154-0E6D-4656-B702-3173ED3E46DC}" srcOrd="0" destOrd="0" presId="urn:microsoft.com/office/officeart/2005/8/layout/StepDownProcess"/>
    <dgm:cxn modelId="{D5E5D484-54B6-46B4-911B-7FCE112EE045}" type="presOf" srcId="{A8FE2658-48EF-4443-86F8-20B93ABC7617}" destId="{16173E30-D85F-4907-9B49-A81090533A97}" srcOrd="0" destOrd="0" presId="urn:microsoft.com/office/officeart/2005/8/layout/StepDownProcess"/>
    <dgm:cxn modelId="{A924C9BB-B9C9-4E87-9647-D432854CF362}" srcId="{A18CC39D-F1FB-4B9E-BBD7-01A2CEFD995A}" destId="{7C0EF3C3-2AF7-4F19-9D14-51C41AEE43F9}" srcOrd="0" destOrd="0" parTransId="{1E8EE418-3AC1-4444-971E-6C9451306EFD}" sibTransId="{33C945E7-01F5-49A5-988A-55B57A25F1AA}"/>
    <dgm:cxn modelId="{9B50B64E-9935-4CE1-81F6-5FF8E99D3BFD}" type="presOf" srcId="{F15B05F2-CDA2-4E8C-B16F-A7F0E55DA62D}" destId="{D0B24340-5348-4756-8321-0984D3112F8C}" srcOrd="0" destOrd="0" presId="urn:microsoft.com/office/officeart/2005/8/layout/StepDownProcess"/>
    <dgm:cxn modelId="{E977CADA-00A4-4923-A662-9D595C14C74A}" type="presParOf" srcId="{8437684A-2F31-4C53-B527-9517B1909D2C}" destId="{13A8D759-8A56-4E7B-A33D-039207315BD6}" srcOrd="0" destOrd="0" presId="urn:microsoft.com/office/officeart/2005/8/layout/StepDownProcess"/>
    <dgm:cxn modelId="{67035402-A7A6-46A1-920A-DA3DD62EE13D}" type="presParOf" srcId="{13A8D759-8A56-4E7B-A33D-039207315BD6}" destId="{E52540BE-0D84-43E2-88C1-092372455B9F}" srcOrd="0" destOrd="0" presId="urn:microsoft.com/office/officeart/2005/8/layout/StepDownProcess"/>
    <dgm:cxn modelId="{C24D1678-BFC3-40FD-AD4C-BA44E64B9BBD}" type="presParOf" srcId="{13A8D759-8A56-4E7B-A33D-039207315BD6}" destId="{D0B24340-5348-4756-8321-0984D3112F8C}" srcOrd="1" destOrd="0" presId="urn:microsoft.com/office/officeart/2005/8/layout/StepDownProcess"/>
    <dgm:cxn modelId="{7F332DE2-6194-49BE-8FEC-5FCBEB7122BC}" type="presParOf" srcId="{13A8D759-8A56-4E7B-A33D-039207315BD6}" destId="{CE579E8A-46E9-4D0E-A359-BBEF18576CAE}" srcOrd="2" destOrd="0" presId="urn:microsoft.com/office/officeart/2005/8/layout/StepDownProcess"/>
    <dgm:cxn modelId="{FEA6476E-0146-4BCB-845C-B68FF1A0839E}" type="presParOf" srcId="{8437684A-2F31-4C53-B527-9517B1909D2C}" destId="{CCFF8767-E153-41F9-8936-3EE01B11A334}" srcOrd="1" destOrd="0" presId="urn:microsoft.com/office/officeart/2005/8/layout/StepDownProcess"/>
    <dgm:cxn modelId="{3EF02252-7AFC-48DF-AB32-C448C2A01B9C}" type="presParOf" srcId="{8437684A-2F31-4C53-B527-9517B1909D2C}" destId="{4EFADC31-50E5-4AAF-9B2B-604381AD6B75}" srcOrd="2" destOrd="0" presId="urn:microsoft.com/office/officeart/2005/8/layout/StepDownProcess"/>
    <dgm:cxn modelId="{894BFFAC-C396-49A8-8EAD-BA6D43A15834}" type="presParOf" srcId="{4EFADC31-50E5-4AAF-9B2B-604381AD6B75}" destId="{01E2AE83-6383-4B16-BC7B-63787BB97E4A}" srcOrd="0" destOrd="0" presId="urn:microsoft.com/office/officeart/2005/8/layout/StepDownProcess"/>
    <dgm:cxn modelId="{FC21824B-DF98-4AFB-8808-BE14CD43D46A}" type="presParOf" srcId="{4EFADC31-50E5-4AAF-9B2B-604381AD6B75}" destId="{16173E30-D85F-4907-9B49-A81090533A97}" srcOrd="1" destOrd="0" presId="urn:microsoft.com/office/officeart/2005/8/layout/StepDownProcess"/>
    <dgm:cxn modelId="{BAF13DDA-A856-484E-98B7-048F90715FED}" type="presParOf" srcId="{4EFADC31-50E5-4AAF-9B2B-604381AD6B75}" destId="{AD2E14AC-B835-4F64-9F27-FBA46D5819CA}" srcOrd="2" destOrd="0" presId="urn:microsoft.com/office/officeart/2005/8/layout/StepDownProcess"/>
    <dgm:cxn modelId="{651D2BB3-9D68-4DA2-8075-FB8ECD34D2C8}" type="presParOf" srcId="{8437684A-2F31-4C53-B527-9517B1909D2C}" destId="{51FE7E30-7468-487B-B3CB-84EA06374A31}" srcOrd="3" destOrd="0" presId="urn:microsoft.com/office/officeart/2005/8/layout/StepDownProcess"/>
    <dgm:cxn modelId="{1C5441F4-6FF4-4260-BD08-20D353DB8753}" type="presParOf" srcId="{8437684A-2F31-4C53-B527-9517B1909D2C}" destId="{8510BDC6-0037-4132-ABED-824EDB353184}" srcOrd="4" destOrd="0" presId="urn:microsoft.com/office/officeart/2005/8/layout/StepDownProcess"/>
    <dgm:cxn modelId="{597F6042-552C-4E51-B53C-9DAED7DF1467}" type="presParOf" srcId="{8510BDC6-0037-4132-ABED-824EDB353184}" destId="{465C6355-53EF-439A-A02B-191C02F06D5F}" srcOrd="0" destOrd="0" presId="urn:microsoft.com/office/officeart/2005/8/layout/StepDownProcess"/>
    <dgm:cxn modelId="{DD68635B-1197-4839-ABAF-989267D48AC9}" type="presParOf" srcId="{8510BDC6-0037-4132-ABED-824EDB353184}" destId="{0C5C4154-0E6D-4656-B702-3173ED3E46DC}"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6A03A-4CA0-42A8-88A2-C2DE8D9C8B8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F15B05F2-CDA2-4E8C-B16F-A7F0E55DA62D}">
      <dgm:prSet phldrT="[Text]"/>
      <dgm:spPr/>
      <dgm:t>
        <a:bodyPr/>
        <a:lstStyle/>
        <a:p>
          <a:r>
            <a:rPr lang="en-IN" dirty="0" smtClean="0">
              <a:solidFill>
                <a:srgbClr val="FF0000"/>
              </a:solidFill>
              <a:latin typeface="Arial" panose="020B0604020202020204" pitchFamily="34" charset="0"/>
            </a:rPr>
            <a:t>Bank</a:t>
          </a:r>
          <a:endParaRPr lang="en-IN" dirty="0"/>
        </a:p>
      </dgm:t>
    </dgm:pt>
    <dgm:pt modelId="{DE0982C6-53E8-4D79-A8D4-1C42E760F894}" type="parTrans" cxnId="{21DD8DB3-98E3-4965-B3CA-6A7F2523D025}">
      <dgm:prSet/>
      <dgm:spPr/>
      <dgm:t>
        <a:bodyPr/>
        <a:lstStyle/>
        <a:p>
          <a:endParaRPr lang="en-IN"/>
        </a:p>
      </dgm:t>
    </dgm:pt>
    <dgm:pt modelId="{442B6C25-4263-4597-B0E7-9E919693B7B8}" type="sibTrans" cxnId="{21DD8DB3-98E3-4965-B3CA-6A7F2523D025}">
      <dgm:prSet/>
      <dgm:spPr/>
      <dgm:t>
        <a:bodyPr/>
        <a:lstStyle/>
        <a:p>
          <a:endParaRPr lang="en-IN"/>
        </a:p>
      </dgm:t>
    </dgm:pt>
    <dgm:pt modelId="{67C434BB-8733-4F85-9964-81DA72883D6F}">
      <dgm:prSet phldrT="[Text]"/>
      <dgm:spPr/>
      <dgm:t>
        <a:bodyPr/>
        <a:lstStyle/>
        <a:p>
          <a:r>
            <a:rPr lang="en-US" dirty="0" smtClean="0"/>
            <a:t>Interface</a:t>
          </a:r>
          <a:endParaRPr lang="en-IN" dirty="0"/>
        </a:p>
      </dgm:t>
    </dgm:pt>
    <dgm:pt modelId="{C75C9020-7C92-4894-B43B-4EED30D766CE}" type="parTrans" cxnId="{012815C7-403F-494F-8D33-6A3F23C74FD1}">
      <dgm:prSet/>
      <dgm:spPr/>
      <dgm:t>
        <a:bodyPr/>
        <a:lstStyle/>
        <a:p>
          <a:endParaRPr lang="en-IN"/>
        </a:p>
      </dgm:t>
    </dgm:pt>
    <dgm:pt modelId="{01CA95F4-8E1B-4323-8976-0FB590F80D30}" type="sibTrans" cxnId="{012815C7-403F-494F-8D33-6A3F23C74FD1}">
      <dgm:prSet/>
      <dgm:spPr/>
      <dgm:t>
        <a:bodyPr/>
        <a:lstStyle/>
        <a:p>
          <a:endParaRPr lang="en-IN"/>
        </a:p>
      </dgm:t>
    </dgm:pt>
    <dgm:pt modelId="{A8FE2658-48EF-4443-86F8-20B93ABC7617}">
      <dgm:prSet phldrT="[Text]"/>
      <dgm:spPr/>
      <dgm:t>
        <a:bodyPr/>
        <a:lstStyle/>
        <a:p>
          <a:r>
            <a:rPr lang="en-US" dirty="0" smtClean="0"/>
            <a:t>SBI</a:t>
          </a:r>
          <a:endParaRPr lang="en-IN" dirty="0"/>
        </a:p>
      </dgm:t>
    </dgm:pt>
    <dgm:pt modelId="{A8B5FC37-DB19-4BE1-92F8-DBAF8D70AADE}" type="parTrans" cxnId="{3470CD5D-E9B0-40C8-9AA1-1076967A89E8}">
      <dgm:prSet/>
      <dgm:spPr/>
      <dgm:t>
        <a:bodyPr/>
        <a:lstStyle/>
        <a:p>
          <a:endParaRPr lang="en-IN"/>
        </a:p>
      </dgm:t>
    </dgm:pt>
    <dgm:pt modelId="{3E8B201F-7BF0-4E89-AEA4-47B0B74BC07C}" type="sibTrans" cxnId="{3470CD5D-E9B0-40C8-9AA1-1076967A89E8}">
      <dgm:prSet/>
      <dgm:spPr/>
      <dgm:t>
        <a:bodyPr/>
        <a:lstStyle/>
        <a:p>
          <a:endParaRPr lang="en-IN"/>
        </a:p>
      </dgm:t>
    </dgm:pt>
    <dgm:pt modelId="{9861BF33-C389-405A-8ADC-622B49C335C7}">
      <dgm:prSet phldrT="[Text]"/>
      <dgm:spPr/>
      <dgm:t>
        <a:bodyPr/>
        <a:lstStyle/>
        <a:p>
          <a:r>
            <a:rPr lang="en-US" dirty="0" smtClean="0"/>
            <a:t>Class</a:t>
          </a:r>
          <a:endParaRPr lang="en-IN" dirty="0"/>
        </a:p>
      </dgm:t>
    </dgm:pt>
    <dgm:pt modelId="{47CB0534-472C-4A68-8E4B-367C38B378C3}" type="parTrans" cxnId="{970DED33-4045-4CFE-92D2-16321DEC5658}">
      <dgm:prSet/>
      <dgm:spPr/>
      <dgm:t>
        <a:bodyPr/>
        <a:lstStyle/>
        <a:p>
          <a:endParaRPr lang="en-IN"/>
        </a:p>
      </dgm:t>
    </dgm:pt>
    <dgm:pt modelId="{FCE90FA2-1A20-4644-BD38-75426EE20AD0}" type="sibTrans" cxnId="{970DED33-4045-4CFE-92D2-16321DEC5658}">
      <dgm:prSet/>
      <dgm:spPr/>
      <dgm:t>
        <a:bodyPr/>
        <a:lstStyle/>
        <a:p>
          <a:endParaRPr lang="en-IN"/>
        </a:p>
      </dgm:t>
    </dgm:pt>
    <dgm:pt modelId="{7C0EF3C3-2AF7-4F19-9D14-51C41AEE43F9}">
      <dgm:prSet phldrT="[Text]"/>
      <dgm:spPr/>
      <dgm:t>
        <a:bodyPr/>
        <a:lstStyle/>
        <a:p>
          <a:r>
            <a:rPr lang="en-US" dirty="0" smtClean="0"/>
            <a:t> </a:t>
          </a:r>
          <a:r>
            <a:rPr lang="en-US" dirty="0" err="1" smtClean="0"/>
            <a:t>classs</a:t>
          </a:r>
          <a:endParaRPr lang="en-IN" dirty="0"/>
        </a:p>
      </dgm:t>
    </dgm:pt>
    <dgm:pt modelId="{33C945E7-01F5-49A5-988A-55B57A25F1AA}" type="sibTrans" cxnId="{A924C9BB-B9C9-4E87-9647-D432854CF362}">
      <dgm:prSet/>
      <dgm:spPr/>
      <dgm:t>
        <a:bodyPr/>
        <a:lstStyle/>
        <a:p>
          <a:endParaRPr lang="en-IN"/>
        </a:p>
      </dgm:t>
    </dgm:pt>
    <dgm:pt modelId="{1E8EE418-3AC1-4444-971E-6C9451306EFD}" type="parTrans" cxnId="{A924C9BB-B9C9-4E87-9647-D432854CF362}">
      <dgm:prSet/>
      <dgm:spPr/>
      <dgm:t>
        <a:bodyPr/>
        <a:lstStyle/>
        <a:p>
          <a:endParaRPr lang="en-IN"/>
        </a:p>
      </dgm:t>
    </dgm:pt>
    <dgm:pt modelId="{A18CC39D-F1FB-4B9E-BBD7-01A2CEFD995A}">
      <dgm:prSet phldrT="[Text]"/>
      <dgm:spPr/>
      <dgm:t>
        <a:bodyPr/>
        <a:lstStyle/>
        <a:p>
          <a:r>
            <a:rPr lang="en-IN" dirty="0" err="1" smtClean="0">
              <a:solidFill>
                <a:srgbClr val="FFFF00"/>
              </a:solidFill>
              <a:latin typeface="Arial" panose="020B0604020202020204" pitchFamily="34" charset="0"/>
            </a:rPr>
            <a:t>MyMainClass</a:t>
          </a:r>
          <a:endParaRPr lang="en-IN" b="1" dirty="0">
            <a:solidFill>
              <a:srgbClr val="FFFF00"/>
            </a:solidFill>
          </a:endParaRPr>
        </a:p>
      </dgm:t>
    </dgm:pt>
    <dgm:pt modelId="{C742CE04-849C-4D5F-BD37-F2912CF0ED3D}" type="sibTrans" cxnId="{F2EBDFB4-7D5A-4ACB-B0F3-FD43B25B8C65}">
      <dgm:prSet/>
      <dgm:spPr/>
      <dgm:t>
        <a:bodyPr/>
        <a:lstStyle/>
        <a:p>
          <a:endParaRPr lang="en-IN"/>
        </a:p>
      </dgm:t>
    </dgm:pt>
    <dgm:pt modelId="{C34313FE-A86F-4ED8-A8BF-2DCB3FD79F22}" type="parTrans" cxnId="{F2EBDFB4-7D5A-4ACB-B0F3-FD43B25B8C65}">
      <dgm:prSet/>
      <dgm:spPr/>
      <dgm:t>
        <a:bodyPr/>
        <a:lstStyle/>
        <a:p>
          <a:endParaRPr lang="en-IN"/>
        </a:p>
      </dgm:t>
    </dgm:pt>
    <dgm:pt modelId="{107BD7B9-0450-43E7-B980-12BC67BF7AC7}">
      <dgm:prSet phldrT="[Text]"/>
      <dgm:spPr/>
      <dgm:t>
        <a:bodyPr/>
        <a:lstStyle/>
        <a:p>
          <a:r>
            <a:rPr lang="en-US" dirty="0" smtClean="0"/>
            <a:t>PNB</a:t>
          </a:r>
          <a:endParaRPr lang="en-IN" dirty="0"/>
        </a:p>
      </dgm:t>
    </dgm:pt>
    <dgm:pt modelId="{4B0A5900-3DFE-4EE6-A7BC-6C3A2AA55FBF}" type="parTrans" cxnId="{EFE46175-EF9F-4590-AC50-F6B71D75DBB9}">
      <dgm:prSet/>
      <dgm:spPr/>
      <dgm:t>
        <a:bodyPr/>
        <a:lstStyle/>
        <a:p>
          <a:endParaRPr lang="en-IN"/>
        </a:p>
      </dgm:t>
    </dgm:pt>
    <dgm:pt modelId="{4FF7B695-58D0-4C75-824A-BC7A4F0871A4}" type="sibTrans" cxnId="{EFE46175-EF9F-4590-AC50-F6B71D75DBB9}">
      <dgm:prSet/>
      <dgm:spPr/>
      <dgm:t>
        <a:bodyPr/>
        <a:lstStyle/>
        <a:p>
          <a:endParaRPr lang="en-IN"/>
        </a:p>
      </dgm:t>
    </dgm:pt>
    <dgm:pt modelId="{8437684A-2F31-4C53-B527-9517B1909D2C}" type="pres">
      <dgm:prSet presAssocID="{4CE6A03A-4CA0-42A8-88A2-C2DE8D9C8B8F}" presName="rootnode" presStyleCnt="0">
        <dgm:presLayoutVars>
          <dgm:chMax/>
          <dgm:chPref/>
          <dgm:dir/>
          <dgm:animLvl val="lvl"/>
        </dgm:presLayoutVars>
      </dgm:prSet>
      <dgm:spPr/>
      <dgm:t>
        <a:bodyPr/>
        <a:lstStyle/>
        <a:p>
          <a:endParaRPr lang="en-IN"/>
        </a:p>
      </dgm:t>
    </dgm:pt>
    <dgm:pt modelId="{13A8D759-8A56-4E7B-A33D-039207315BD6}" type="pres">
      <dgm:prSet presAssocID="{F15B05F2-CDA2-4E8C-B16F-A7F0E55DA62D}" presName="composite" presStyleCnt="0"/>
      <dgm:spPr/>
    </dgm:pt>
    <dgm:pt modelId="{E52540BE-0D84-43E2-88C1-092372455B9F}" type="pres">
      <dgm:prSet presAssocID="{F15B05F2-CDA2-4E8C-B16F-A7F0E55DA62D}" presName="bentUpArrow1" presStyleLbl="alignImgPlace1" presStyleIdx="0" presStyleCnt="3"/>
      <dgm:spPr/>
    </dgm:pt>
    <dgm:pt modelId="{D0B24340-5348-4756-8321-0984D3112F8C}" type="pres">
      <dgm:prSet presAssocID="{F15B05F2-CDA2-4E8C-B16F-A7F0E55DA62D}" presName="ParentText" presStyleLbl="node1" presStyleIdx="0" presStyleCnt="4">
        <dgm:presLayoutVars>
          <dgm:chMax val="1"/>
          <dgm:chPref val="1"/>
          <dgm:bulletEnabled val="1"/>
        </dgm:presLayoutVars>
      </dgm:prSet>
      <dgm:spPr/>
      <dgm:t>
        <a:bodyPr/>
        <a:lstStyle/>
        <a:p>
          <a:endParaRPr lang="en-IN"/>
        </a:p>
      </dgm:t>
    </dgm:pt>
    <dgm:pt modelId="{CE579E8A-46E9-4D0E-A359-BBEF18576CAE}" type="pres">
      <dgm:prSet presAssocID="{F15B05F2-CDA2-4E8C-B16F-A7F0E55DA62D}" presName="ChildText" presStyleLbl="revTx" presStyleIdx="0" presStyleCnt="3">
        <dgm:presLayoutVars>
          <dgm:chMax val="0"/>
          <dgm:chPref val="0"/>
          <dgm:bulletEnabled val="1"/>
        </dgm:presLayoutVars>
      </dgm:prSet>
      <dgm:spPr/>
      <dgm:t>
        <a:bodyPr/>
        <a:lstStyle/>
        <a:p>
          <a:endParaRPr lang="en-IN"/>
        </a:p>
      </dgm:t>
    </dgm:pt>
    <dgm:pt modelId="{CCFF8767-E153-41F9-8936-3EE01B11A334}" type="pres">
      <dgm:prSet presAssocID="{442B6C25-4263-4597-B0E7-9E919693B7B8}" presName="sibTrans" presStyleCnt="0"/>
      <dgm:spPr/>
    </dgm:pt>
    <dgm:pt modelId="{4EFADC31-50E5-4AAF-9B2B-604381AD6B75}" type="pres">
      <dgm:prSet presAssocID="{A8FE2658-48EF-4443-86F8-20B93ABC7617}" presName="composite" presStyleCnt="0"/>
      <dgm:spPr/>
    </dgm:pt>
    <dgm:pt modelId="{01E2AE83-6383-4B16-BC7B-63787BB97E4A}" type="pres">
      <dgm:prSet presAssocID="{A8FE2658-48EF-4443-86F8-20B93ABC7617}" presName="bentUpArrow1" presStyleLbl="alignImgPlace1" presStyleIdx="1" presStyleCnt="3" custLinFactNeighborX="-5354" custLinFactNeighborY="-19808"/>
      <dgm:spPr/>
    </dgm:pt>
    <dgm:pt modelId="{16173E30-D85F-4907-9B49-A81090533A97}" type="pres">
      <dgm:prSet presAssocID="{A8FE2658-48EF-4443-86F8-20B93ABC7617}" presName="ParentText" presStyleLbl="node1" presStyleIdx="1" presStyleCnt="4" custScaleY="62093">
        <dgm:presLayoutVars>
          <dgm:chMax val="1"/>
          <dgm:chPref val="1"/>
          <dgm:bulletEnabled val="1"/>
        </dgm:presLayoutVars>
      </dgm:prSet>
      <dgm:spPr/>
      <dgm:t>
        <a:bodyPr/>
        <a:lstStyle/>
        <a:p>
          <a:endParaRPr lang="en-IN"/>
        </a:p>
      </dgm:t>
    </dgm:pt>
    <dgm:pt modelId="{AD2E14AC-B835-4F64-9F27-FBA46D5819CA}" type="pres">
      <dgm:prSet presAssocID="{A8FE2658-48EF-4443-86F8-20B93ABC7617}" presName="ChildText" presStyleLbl="revTx" presStyleIdx="1" presStyleCnt="3">
        <dgm:presLayoutVars>
          <dgm:chMax val="0"/>
          <dgm:chPref val="0"/>
          <dgm:bulletEnabled val="1"/>
        </dgm:presLayoutVars>
      </dgm:prSet>
      <dgm:spPr/>
      <dgm:t>
        <a:bodyPr/>
        <a:lstStyle/>
        <a:p>
          <a:endParaRPr lang="en-IN"/>
        </a:p>
      </dgm:t>
    </dgm:pt>
    <dgm:pt modelId="{51FE7E30-7468-487B-B3CB-84EA06374A31}" type="pres">
      <dgm:prSet presAssocID="{3E8B201F-7BF0-4E89-AEA4-47B0B74BC07C}" presName="sibTrans" presStyleCnt="0"/>
      <dgm:spPr/>
    </dgm:pt>
    <dgm:pt modelId="{8510BDC6-0037-4132-ABED-824EDB353184}" type="pres">
      <dgm:prSet presAssocID="{A18CC39D-F1FB-4B9E-BBD7-01A2CEFD995A}" presName="composite" presStyleCnt="0"/>
      <dgm:spPr/>
    </dgm:pt>
    <dgm:pt modelId="{55C71123-108E-4FE0-AC15-86A23737D326}" type="pres">
      <dgm:prSet presAssocID="{A18CC39D-F1FB-4B9E-BBD7-01A2CEFD995A}" presName="bentUpArrow1" presStyleLbl="alignImgPlace1" presStyleIdx="2" presStyleCnt="3" custLinFactNeighborX="48887" custLinFactNeighborY="-35836"/>
      <dgm:spPr/>
    </dgm:pt>
    <dgm:pt modelId="{465C6355-53EF-439A-A02B-191C02F06D5F}" type="pres">
      <dgm:prSet presAssocID="{A18CC39D-F1FB-4B9E-BBD7-01A2CEFD995A}" presName="ParentText" presStyleLbl="node1" presStyleIdx="2" presStyleCnt="4" custLinFactX="16971" custLinFactNeighborX="100000" custLinFactNeighborY="97076">
        <dgm:presLayoutVars>
          <dgm:chMax val="1"/>
          <dgm:chPref val="1"/>
          <dgm:bulletEnabled val="1"/>
        </dgm:presLayoutVars>
      </dgm:prSet>
      <dgm:spPr/>
      <dgm:t>
        <a:bodyPr/>
        <a:lstStyle/>
        <a:p>
          <a:endParaRPr lang="en-IN"/>
        </a:p>
      </dgm:t>
    </dgm:pt>
    <dgm:pt modelId="{8BC4CC4B-6E8C-49B9-A4CF-A4CDDFF4E3C8}" type="pres">
      <dgm:prSet presAssocID="{A18CC39D-F1FB-4B9E-BBD7-01A2CEFD995A}" presName="ChildText" presStyleLbl="revTx" presStyleIdx="2" presStyleCnt="3">
        <dgm:presLayoutVars>
          <dgm:chMax val="0"/>
          <dgm:chPref val="0"/>
          <dgm:bulletEnabled val="1"/>
        </dgm:presLayoutVars>
      </dgm:prSet>
      <dgm:spPr/>
      <dgm:t>
        <a:bodyPr/>
        <a:lstStyle/>
        <a:p>
          <a:endParaRPr lang="en-IN"/>
        </a:p>
      </dgm:t>
    </dgm:pt>
    <dgm:pt modelId="{C1A77891-6D4A-41D3-A085-5D45A37E4159}" type="pres">
      <dgm:prSet presAssocID="{C742CE04-849C-4D5F-BD37-F2912CF0ED3D}" presName="sibTrans" presStyleCnt="0"/>
      <dgm:spPr/>
    </dgm:pt>
    <dgm:pt modelId="{8197988D-9FAB-4F6A-8EA2-98F97A78D98E}" type="pres">
      <dgm:prSet presAssocID="{107BD7B9-0450-43E7-B980-12BC67BF7AC7}" presName="composite" presStyleCnt="0"/>
      <dgm:spPr/>
    </dgm:pt>
    <dgm:pt modelId="{E5B8D94A-3EBF-47D2-B2A6-13D68F1851DA}" type="pres">
      <dgm:prSet presAssocID="{107BD7B9-0450-43E7-B980-12BC67BF7AC7}" presName="ParentText" presStyleLbl="node1" presStyleIdx="3" presStyleCnt="4" custScaleY="62093" custLinFactY="-4756" custLinFactNeighborX="-91232" custLinFactNeighborY="-100000">
        <dgm:presLayoutVars>
          <dgm:chMax val="1"/>
          <dgm:chPref val="1"/>
          <dgm:bulletEnabled val="1"/>
        </dgm:presLayoutVars>
      </dgm:prSet>
      <dgm:spPr/>
      <dgm:t>
        <a:bodyPr/>
        <a:lstStyle/>
        <a:p>
          <a:endParaRPr lang="en-IN"/>
        </a:p>
      </dgm:t>
    </dgm:pt>
  </dgm:ptLst>
  <dgm:cxnLst>
    <dgm:cxn modelId="{5C704495-3DBB-47B1-A760-75E912B3478E}" type="presOf" srcId="{67C434BB-8733-4F85-9964-81DA72883D6F}" destId="{CE579E8A-46E9-4D0E-A359-BBEF18576CAE}" srcOrd="0" destOrd="0" presId="urn:microsoft.com/office/officeart/2005/8/layout/StepDownProcess"/>
    <dgm:cxn modelId="{F2EBDFB4-7D5A-4ACB-B0F3-FD43B25B8C65}" srcId="{4CE6A03A-4CA0-42A8-88A2-C2DE8D9C8B8F}" destId="{A18CC39D-F1FB-4B9E-BBD7-01A2CEFD995A}" srcOrd="2" destOrd="0" parTransId="{C34313FE-A86F-4ED8-A8BF-2DCB3FD79F22}" sibTransId="{C742CE04-849C-4D5F-BD37-F2912CF0ED3D}"/>
    <dgm:cxn modelId="{2447D7E2-1363-4EB1-AE53-DD8AB7A87171}" type="presOf" srcId="{4CE6A03A-4CA0-42A8-88A2-C2DE8D9C8B8F}" destId="{8437684A-2F31-4C53-B527-9517B1909D2C}" srcOrd="0" destOrd="0" presId="urn:microsoft.com/office/officeart/2005/8/layout/StepDownProcess"/>
    <dgm:cxn modelId="{1811C137-E4AA-42B7-AF7D-9BF07B429C99}" type="presOf" srcId="{107BD7B9-0450-43E7-B980-12BC67BF7AC7}" destId="{E5B8D94A-3EBF-47D2-B2A6-13D68F1851DA}" srcOrd="0" destOrd="0" presId="urn:microsoft.com/office/officeart/2005/8/layout/StepDownProcess"/>
    <dgm:cxn modelId="{21DD8DB3-98E3-4965-B3CA-6A7F2523D025}" srcId="{4CE6A03A-4CA0-42A8-88A2-C2DE8D9C8B8F}" destId="{F15B05F2-CDA2-4E8C-B16F-A7F0E55DA62D}" srcOrd="0" destOrd="0" parTransId="{DE0982C6-53E8-4D79-A8D4-1C42E760F894}" sibTransId="{442B6C25-4263-4597-B0E7-9E919693B7B8}"/>
    <dgm:cxn modelId="{1E00DD84-7BA2-48C3-828C-23101F7F5B9F}" type="presOf" srcId="{F15B05F2-CDA2-4E8C-B16F-A7F0E55DA62D}" destId="{D0B24340-5348-4756-8321-0984D3112F8C}" srcOrd="0" destOrd="0" presId="urn:microsoft.com/office/officeart/2005/8/layout/StepDownProcess"/>
    <dgm:cxn modelId="{C1CB083E-2769-4895-82E6-AB807E8A5403}" type="presOf" srcId="{A8FE2658-48EF-4443-86F8-20B93ABC7617}" destId="{16173E30-D85F-4907-9B49-A81090533A97}" srcOrd="0" destOrd="0" presId="urn:microsoft.com/office/officeart/2005/8/layout/StepDownProcess"/>
    <dgm:cxn modelId="{012815C7-403F-494F-8D33-6A3F23C74FD1}" srcId="{F15B05F2-CDA2-4E8C-B16F-A7F0E55DA62D}" destId="{67C434BB-8733-4F85-9964-81DA72883D6F}" srcOrd="0" destOrd="0" parTransId="{C75C9020-7C92-4894-B43B-4EED30D766CE}" sibTransId="{01CA95F4-8E1B-4323-8976-0FB590F80D30}"/>
    <dgm:cxn modelId="{FF1A152E-F43D-4773-8337-E7298C9F00D3}" type="presOf" srcId="{A18CC39D-F1FB-4B9E-BBD7-01A2CEFD995A}" destId="{465C6355-53EF-439A-A02B-191C02F06D5F}" srcOrd="0" destOrd="0" presId="urn:microsoft.com/office/officeart/2005/8/layout/StepDownProcess"/>
    <dgm:cxn modelId="{2C46AEE8-B5FB-4419-A227-FF70A8701BBB}" type="presOf" srcId="{9861BF33-C389-405A-8ADC-622B49C335C7}" destId="{AD2E14AC-B835-4F64-9F27-FBA46D5819CA}" srcOrd="0" destOrd="0" presId="urn:microsoft.com/office/officeart/2005/8/layout/StepDownProcess"/>
    <dgm:cxn modelId="{970DED33-4045-4CFE-92D2-16321DEC5658}" srcId="{A8FE2658-48EF-4443-86F8-20B93ABC7617}" destId="{9861BF33-C389-405A-8ADC-622B49C335C7}" srcOrd="0" destOrd="0" parTransId="{47CB0534-472C-4A68-8E4B-367C38B378C3}" sibTransId="{FCE90FA2-1A20-4644-BD38-75426EE20AD0}"/>
    <dgm:cxn modelId="{6B6FD6A4-3302-495A-81EE-2CF4AA944351}" type="presOf" srcId="{7C0EF3C3-2AF7-4F19-9D14-51C41AEE43F9}" destId="{8BC4CC4B-6E8C-49B9-A4CF-A4CDDFF4E3C8}" srcOrd="0" destOrd="0" presId="urn:microsoft.com/office/officeart/2005/8/layout/StepDownProcess"/>
    <dgm:cxn modelId="{EFE46175-EF9F-4590-AC50-F6B71D75DBB9}" srcId="{4CE6A03A-4CA0-42A8-88A2-C2DE8D9C8B8F}" destId="{107BD7B9-0450-43E7-B980-12BC67BF7AC7}" srcOrd="3" destOrd="0" parTransId="{4B0A5900-3DFE-4EE6-A7BC-6C3A2AA55FBF}" sibTransId="{4FF7B695-58D0-4C75-824A-BC7A4F0871A4}"/>
    <dgm:cxn modelId="{3470CD5D-E9B0-40C8-9AA1-1076967A89E8}" srcId="{4CE6A03A-4CA0-42A8-88A2-C2DE8D9C8B8F}" destId="{A8FE2658-48EF-4443-86F8-20B93ABC7617}" srcOrd="1" destOrd="0" parTransId="{A8B5FC37-DB19-4BE1-92F8-DBAF8D70AADE}" sibTransId="{3E8B201F-7BF0-4E89-AEA4-47B0B74BC07C}"/>
    <dgm:cxn modelId="{A924C9BB-B9C9-4E87-9647-D432854CF362}" srcId="{A18CC39D-F1FB-4B9E-BBD7-01A2CEFD995A}" destId="{7C0EF3C3-2AF7-4F19-9D14-51C41AEE43F9}" srcOrd="0" destOrd="0" parTransId="{1E8EE418-3AC1-4444-971E-6C9451306EFD}" sibTransId="{33C945E7-01F5-49A5-988A-55B57A25F1AA}"/>
    <dgm:cxn modelId="{AD24D275-5572-45DC-A467-2A1D40A8C7C4}" type="presParOf" srcId="{8437684A-2F31-4C53-B527-9517B1909D2C}" destId="{13A8D759-8A56-4E7B-A33D-039207315BD6}" srcOrd="0" destOrd="0" presId="urn:microsoft.com/office/officeart/2005/8/layout/StepDownProcess"/>
    <dgm:cxn modelId="{C8FF3B0A-14AC-478F-806E-6FFCCE498FAE}" type="presParOf" srcId="{13A8D759-8A56-4E7B-A33D-039207315BD6}" destId="{E52540BE-0D84-43E2-88C1-092372455B9F}" srcOrd="0" destOrd="0" presId="urn:microsoft.com/office/officeart/2005/8/layout/StepDownProcess"/>
    <dgm:cxn modelId="{D205D33C-9153-4310-A67E-4FB5272BC875}" type="presParOf" srcId="{13A8D759-8A56-4E7B-A33D-039207315BD6}" destId="{D0B24340-5348-4756-8321-0984D3112F8C}" srcOrd="1" destOrd="0" presId="urn:microsoft.com/office/officeart/2005/8/layout/StepDownProcess"/>
    <dgm:cxn modelId="{5F66B14A-9C04-428F-9510-29C4F352E10E}" type="presParOf" srcId="{13A8D759-8A56-4E7B-A33D-039207315BD6}" destId="{CE579E8A-46E9-4D0E-A359-BBEF18576CAE}" srcOrd="2" destOrd="0" presId="urn:microsoft.com/office/officeart/2005/8/layout/StepDownProcess"/>
    <dgm:cxn modelId="{702AC476-FA0F-4776-B84D-F85DEB535378}" type="presParOf" srcId="{8437684A-2F31-4C53-B527-9517B1909D2C}" destId="{CCFF8767-E153-41F9-8936-3EE01B11A334}" srcOrd="1" destOrd="0" presId="urn:microsoft.com/office/officeart/2005/8/layout/StepDownProcess"/>
    <dgm:cxn modelId="{88462A3C-C942-4A7D-B76C-E1B7A1DF7E0A}" type="presParOf" srcId="{8437684A-2F31-4C53-B527-9517B1909D2C}" destId="{4EFADC31-50E5-4AAF-9B2B-604381AD6B75}" srcOrd="2" destOrd="0" presId="urn:microsoft.com/office/officeart/2005/8/layout/StepDownProcess"/>
    <dgm:cxn modelId="{C4F2ABA1-E65A-4470-89A8-9FDA62782399}" type="presParOf" srcId="{4EFADC31-50E5-4AAF-9B2B-604381AD6B75}" destId="{01E2AE83-6383-4B16-BC7B-63787BB97E4A}" srcOrd="0" destOrd="0" presId="urn:microsoft.com/office/officeart/2005/8/layout/StepDownProcess"/>
    <dgm:cxn modelId="{9BA5CDAF-0051-473D-9B1D-444E3F1F534D}" type="presParOf" srcId="{4EFADC31-50E5-4AAF-9B2B-604381AD6B75}" destId="{16173E30-D85F-4907-9B49-A81090533A97}" srcOrd="1" destOrd="0" presId="urn:microsoft.com/office/officeart/2005/8/layout/StepDownProcess"/>
    <dgm:cxn modelId="{D5EC2F16-76BE-4597-9AE9-62BA872D2116}" type="presParOf" srcId="{4EFADC31-50E5-4AAF-9B2B-604381AD6B75}" destId="{AD2E14AC-B835-4F64-9F27-FBA46D5819CA}" srcOrd="2" destOrd="0" presId="urn:microsoft.com/office/officeart/2005/8/layout/StepDownProcess"/>
    <dgm:cxn modelId="{56F3F03E-7894-47D6-9F7C-83672E51BF57}" type="presParOf" srcId="{8437684A-2F31-4C53-B527-9517B1909D2C}" destId="{51FE7E30-7468-487B-B3CB-84EA06374A31}" srcOrd="3" destOrd="0" presId="urn:microsoft.com/office/officeart/2005/8/layout/StepDownProcess"/>
    <dgm:cxn modelId="{8DCEA7FE-EC05-4338-AFE3-330E0B6B964F}" type="presParOf" srcId="{8437684A-2F31-4C53-B527-9517B1909D2C}" destId="{8510BDC6-0037-4132-ABED-824EDB353184}" srcOrd="4" destOrd="0" presId="urn:microsoft.com/office/officeart/2005/8/layout/StepDownProcess"/>
    <dgm:cxn modelId="{D666764D-5DBD-4A59-A901-C405C87BEDDA}" type="presParOf" srcId="{8510BDC6-0037-4132-ABED-824EDB353184}" destId="{55C71123-108E-4FE0-AC15-86A23737D326}" srcOrd="0" destOrd="0" presId="urn:microsoft.com/office/officeart/2005/8/layout/StepDownProcess"/>
    <dgm:cxn modelId="{48DE3309-8161-4569-9328-7FEFB104014A}" type="presParOf" srcId="{8510BDC6-0037-4132-ABED-824EDB353184}" destId="{465C6355-53EF-439A-A02B-191C02F06D5F}" srcOrd="1" destOrd="0" presId="urn:microsoft.com/office/officeart/2005/8/layout/StepDownProcess"/>
    <dgm:cxn modelId="{F9EB2C8A-8CD0-4FD1-AE75-EB5F01D4D869}" type="presParOf" srcId="{8510BDC6-0037-4132-ABED-824EDB353184}" destId="{8BC4CC4B-6E8C-49B9-A4CF-A4CDDFF4E3C8}" srcOrd="2" destOrd="0" presId="urn:microsoft.com/office/officeart/2005/8/layout/StepDownProcess"/>
    <dgm:cxn modelId="{07D9629D-95D4-448F-AC25-3C57CC162662}" type="presParOf" srcId="{8437684A-2F31-4C53-B527-9517B1909D2C}" destId="{C1A77891-6D4A-41D3-A085-5D45A37E4159}" srcOrd="5" destOrd="0" presId="urn:microsoft.com/office/officeart/2005/8/layout/StepDownProcess"/>
    <dgm:cxn modelId="{299FF7BF-460B-487B-A59F-B30D55131C8C}" type="presParOf" srcId="{8437684A-2F31-4C53-B527-9517B1909D2C}" destId="{8197988D-9FAB-4F6A-8EA2-98F97A78D98E}" srcOrd="6" destOrd="0" presId="urn:microsoft.com/office/officeart/2005/8/layout/StepDownProcess"/>
    <dgm:cxn modelId="{C1FC1C95-8DC2-4B58-835A-B3A4C0D0C0A6}" type="presParOf" srcId="{8197988D-9FAB-4F6A-8EA2-98F97A78D98E}" destId="{E5B8D94A-3EBF-47D2-B2A6-13D68F1851D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E6A03A-4CA0-42A8-88A2-C2DE8D9C8B8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F15B05F2-CDA2-4E8C-B16F-A7F0E55DA62D}">
      <dgm:prSet phldrT="[Text]"/>
      <dgm:spPr/>
      <dgm:t>
        <a:bodyPr/>
        <a:lstStyle/>
        <a:p>
          <a:r>
            <a:rPr lang="en-IN" dirty="0" smtClean="0"/>
            <a:t>Addition</a:t>
          </a:r>
          <a:endParaRPr lang="en-IN" dirty="0"/>
        </a:p>
      </dgm:t>
    </dgm:pt>
    <dgm:pt modelId="{DE0982C6-53E8-4D79-A8D4-1C42E760F894}" type="parTrans" cxnId="{21DD8DB3-98E3-4965-B3CA-6A7F2523D025}">
      <dgm:prSet/>
      <dgm:spPr/>
      <dgm:t>
        <a:bodyPr/>
        <a:lstStyle/>
        <a:p>
          <a:endParaRPr lang="en-IN"/>
        </a:p>
      </dgm:t>
    </dgm:pt>
    <dgm:pt modelId="{442B6C25-4263-4597-B0E7-9E919693B7B8}" type="sibTrans" cxnId="{21DD8DB3-98E3-4965-B3CA-6A7F2523D025}">
      <dgm:prSet/>
      <dgm:spPr/>
      <dgm:t>
        <a:bodyPr/>
        <a:lstStyle/>
        <a:p>
          <a:endParaRPr lang="en-IN"/>
        </a:p>
      </dgm:t>
    </dgm:pt>
    <dgm:pt modelId="{67C434BB-8733-4F85-9964-81DA72883D6F}">
      <dgm:prSet phldrT="[Text]"/>
      <dgm:spPr/>
      <dgm:t>
        <a:bodyPr/>
        <a:lstStyle/>
        <a:p>
          <a:r>
            <a:rPr lang="en-US" dirty="0" smtClean="0"/>
            <a:t>Interface</a:t>
          </a:r>
          <a:endParaRPr lang="en-IN" dirty="0"/>
        </a:p>
      </dgm:t>
    </dgm:pt>
    <dgm:pt modelId="{C75C9020-7C92-4894-B43B-4EED30D766CE}" type="parTrans" cxnId="{012815C7-403F-494F-8D33-6A3F23C74FD1}">
      <dgm:prSet/>
      <dgm:spPr/>
      <dgm:t>
        <a:bodyPr/>
        <a:lstStyle/>
        <a:p>
          <a:endParaRPr lang="en-IN"/>
        </a:p>
      </dgm:t>
    </dgm:pt>
    <dgm:pt modelId="{01CA95F4-8E1B-4323-8976-0FB590F80D30}" type="sibTrans" cxnId="{012815C7-403F-494F-8D33-6A3F23C74FD1}">
      <dgm:prSet/>
      <dgm:spPr/>
      <dgm:t>
        <a:bodyPr/>
        <a:lstStyle/>
        <a:p>
          <a:endParaRPr lang="en-IN"/>
        </a:p>
      </dgm:t>
    </dgm:pt>
    <dgm:pt modelId="{A8FE2658-48EF-4443-86F8-20B93ABC7617}">
      <dgm:prSet phldrT="[Text]"/>
      <dgm:spPr/>
      <dgm:t>
        <a:bodyPr/>
        <a:lstStyle/>
        <a:p>
          <a:r>
            <a:rPr lang="en-IN" dirty="0" smtClean="0"/>
            <a:t>Subtraction</a:t>
          </a:r>
          <a:endParaRPr lang="en-IN" dirty="0"/>
        </a:p>
      </dgm:t>
    </dgm:pt>
    <dgm:pt modelId="{A8B5FC37-DB19-4BE1-92F8-DBAF8D70AADE}" type="parTrans" cxnId="{3470CD5D-E9B0-40C8-9AA1-1076967A89E8}">
      <dgm:prSet/>
      <dgm:spPr/>
      <dgm:t>
        <a:bodyPr/>
        <a:lstStyle/>
        <a:p>
          <a:endParaRPr lang="en-IN"/>
        </a:p>
      </dgm:t>
    </dgm:pt>
    <dgm:pt modelId="{3E8B201F-7BF0-4E89-AEA4-47B0B74BC07C}" type="sibTrans" cxnId="{3470CD5D-E9B0-40C8-9AA1-1076967A89E8}">
      <dgm:prSet/>
      <dgm:spPr/>
      <dgm:t>
        <a:bodyPr/>
        <a:lstStyle/>
        <a:p>
          <a:endParaRPr lang="en-IN"/>
        </a:p>
      </dgm:t>
    </dgm:pt>
    <dgm:pt modelId="{9861BF33-C389-405A-8ADC-622B49C335C7}">
      <dgm:prSet phldrT="[Text]"/>
      <dgm:spPr/>
      <dgm:t>
        <a:bodyPr/>
        <a:lstStyle/>
        <a:p>
          <a:r>
            <a:rPr lang="en-US" smtClean="0"/>
            <a:t>Interface</a:t>
          </a:r>
          <a:endParaRPr lang="en-IN" dirty="0"/>
        </a:p>
      </dgm:t>
    </dgm:pt>
    <dgm:pt modelId="{47CB0534-472C-4A68-8E4B-367C38B378C3}" type="parTrans" cxnId="{970DED33-4045-4CFE-92D2-16321DEC5658}">
      <dgm:prSet/>
      <dgm:spPr/>
      <dgm:t>
        <a:bodyPr/>
        <a:lstStyle/>
        <a:p>
          <a:endParaRPr lang="en-IN"/>
        </a:p>
      </dgm:t>
    </dgm:pt>
    <dgm:pt modelId="{FCE90FA2-1A20-4644-BD38-75426EE20AD0}" type="sibTrans" cxnId="{970DED33-4045-4CFE-92D2-16321DEC5658}">
      <dgm:prSet/>
      <dgm:spPr/>
      <dgm:t>
        <a:bodyPr/>
        <a:lstStyle/>
        <a:p>
          <a:endParaRPr lang="en-IN"/>
        </a:p>
      </dgm:t>
    </dgm:pt>
    <dgm:pt modelId="{7C0EF3C3-2AF7-4F19-9D14-51C41AEE43F9}">
      <dgm:prSet phldrT="[Text]"/>
      <dgm:spPr/>
      <dgm:t>
        <a:bodyPr/>
        <a:lstStyle/>
        <a:p>
          <a:r>
            <a:rPr lang="en-US" dirty="0" smtClean="0"/>
            <a:t> </a:t>
          </a:r>
          <a:r>
            <a:rPr lang="en-US" dirty="0" err="1" smtClean="0"/>
            <a:t>classs</a:t>
          </a:r>
          <a:endParaRPr lang="en-IN" dirty="0"/>
        </a:p>
      </dgm:t>
    </dgm:pt>
    <dgm:pt modelId="{33C945E7-01F5-49A5-988A-55B57A25F1AA}" type="sibTrans" cxnId="{A924C9BB-B9C9-4E87-9647-D432854CF362}">
      <dgm:prSet/>
      <dgm:spPr/>
      <dgm:t>
        <a:bodyPr/>
        <a:lstStyle/>
        <a:p>
          <a:endParaRPr lang="en-IN"/>
        </a:p>
      </dgm:t>
    </dgm:pt>
    <dgm:pt modelId="{1E8EE418-3AC1-4444-971E-6C9451306EFD}" type="parTrans" cxnId="{A924C9BB-B9C9-4E87-9647-D432854CF362}">
      <dgm:prSet/>
      <dgm:spPr/>
      <dgm:t>
        <a:bodyPr/>
        <a:lstStyle/>
        <a:p>
          <a:endParaRPr lang="en-IN"/>
        </a:p>
      </dgm:t>
    </dgm:pt>
    <dgm:pt modelId="{A18CC39D-F1FB-4B9E-BBD7-01A2CEFD995A}">
      <dgm:prSet phldrT="[Text]"/>
      <dgm:spPr/>
      <dgm:t>
        <a:bodyPr/>
        <a:lstStyle/>
        <a:p>
          <a:r>
            <a:rPr lang="en-IN" dirty="0" smtClean="0">
              <a:solidFill>
                <a:srgbClr val="FF0000"/>
              </a:solidFill>
            </a:rPr>
            <a:t>TestInterface3</a:t>
          </a:r>
          <a:endParaRPr lang="en-IN" b="1" dirty="0">
            <a:solidFill>
              <a:srgbClr val="FF0000"/>
            </a:solidFill>
          </a:endParaRPr>
        </a:p>
      </dgm:t>
    </dgm:pt>
    <dgm:pt modelId="{C742CE04-849C-4D5F-BD37-F2912CF0ED3D}" type="sibTrans" cxnId="{F2EBDFB4-7D5A-4ACB-B0F3-FD43B25B8C65}">
      <dgm:prSet/>
      <dgm:spPr/>
      <dgm:t>
        <a:bodyPr/>
        <a:lstStyle/>
        <a:p>
          <a:endParaRPr lang="en-IN"/>
        </a:p>
      </dgm:t>
    </dgm:pt>
    <dgm:pt modelId="{C34313FE-A86F-4ED8-A8BF-2DCB3FD79F22}" type="parTrans" cxnId="{F2EBDFB4-7D5A-4ACB-B0F3-FD43B25B8C65}">
      <dgm:prSet/>
      <dgm:spPr/>
      <dgm:t>
        <a:bodyPr/>
        <a:lstStyle/>
        <a:p>
          <a:endParaRPr lang="en-IN"/>
        </a:p>
      </dgm:t>
    </dgm:pt>
    <dgm:pt modelId="{107BD7B9-0450-43E7-B980-12BC67BF7AC7}">
      <dgm:prSet phldrT="[Text]"/>
      <dgm:spPr/>
      <dgm:t>
        <a:bodyPr/>
        <a:lstStyle/>
        <a:p>
          <a:r>
            <a:rPr lang="en-IN" dirty="0" smtClean="0">
              <a:solidFill>
                <a:srgbClr val="C00000"/>
              </a:solidFill>
            </a:rPr>
            <a:t>Calculator </a:t>
          </a:r>
          <a:endParaRPr lang="en-IN" dirty="0">
            <a:solidFill>
              <a:srgbClr val="C00000"/>
            </a:solidFill>
          </a:endParaRPr>
        </a:p>
      </dgm:t>
    </dgm:pt>
    <dgm:pt modelId="{4B0A5900-3DFE-4EE6-A7BC-6C3A2AA55FBF}" type="parTrans" cxnId="{EFE46175-EF9F-4590-AC50-F6B71D75DBB9}">
      <dgm:prSet/>
      <dgm:spPr/>
      <dgm:t>
        <a:bodyPr/>
        <a:lstStyle/>
        <a:p>
          <a:endParaRPr lang="en-IN"/>
        </a:p>
      </dgm:t>
    </dgm:pt>
    <dgm:pt modelId="{4FF7B695-58D0-4C75-824A-BC7A4F0871A4}" type="sibTrans" cxnId="{EFE46175-EF9F-4590-AC50-F6B71D75DBB9}">
      <dgm:prSet/>
      <dgm:spPr/>
      <dgm:t>
        <a:bodyPr/>
        <a:lstStyle/>
        <a:p>
          <a:endParaRPr lang="en-IN"/>
        </a:p>
      </dgm:t>
    </dgm:pt>
    <dgm:pt modelId="{8437684A-2F31-4C53-B527-9517B1909D2C}" type="pres">
      <dgm:prSet presAssocID="{4CE6A03A-4CA0-42A8-88A2-C2DE8D9C8B8F}" presName="rootnode" presStyleCnt="0">
        <dgm:presLayoutVars>
          <dgm:chMax/>
          <dgm:chPref/>
          <dgm:dir/>
          <dgm:animLvl val="lvl"/>
        </dgm:presLayoutVars>
      </dgm:prSet>
      <dgm:spPr/>
      <dgm:t>
        <a:bodyPr/>
        <a:lstStyle/>
        <a:p>
          <a:endParaRPr lang="en-IN"/>
        </a:p>
      </dgm:t>
    </dgm:pt>
    <dgm:pt modelId="{13A8D759-8A56-4E7B-A33D-039207315BD6}" type="pres">
      <dgm:prSet presAssocID="{F15B05F2-CDA2-4E8C-B16F-A7F0E55DA62D}" presName="composite" presStyleCnt="0"/>
      <dgm:spPr/>
    </dgm:pt>
    <dgm:pt modelId="{E52540BE-0D84-43E2-88C1-092372455B9F}" type="pres">
      <dgm:prSet presAssocID="{F15B05F2-CDA2-4E8C-B16F-A7F0E55DA62D}" presName="bentUpArrow1" presStyleLbl="alignImgPlace1" presStyleIdx="0" presStyleCnt="3"/>
      <dgm:spPr/>
    </dgm:pt>
    <dgm:pt modelId="{D0B24340-5348-4756-8321-0984D3112F8C}" type="pres">
      <dgm:prSet presAssocID="{F15B05F2-CDA2-4E8C-B16F-A7F0E55DA62D}" presName="ParentText" presStyleLbl="node1" presStyleIdx="0" presStyleCnt="4">
        <dgm:presLayoutVars>
          <dgm:chMax val="1"/>
          <dgm:chPref val="1"/>
          <dgm:bulletEnabled val="1"/>
        </dgm:presLayoutVars>
      </dgm:prSet>
      <dgm:spPr/>
      <dgm:t>
        <a:bodyPr/>
        <a:lstStyle/>
        <a:p>
          <a:endParaRPr lang="en-IN"/>
        </a:p>
      </dgm:t>
    </dgm:pt>
    <dgm:pt modelId="{CE579E8A-46E9-4D0E-A359-BBEF18576CAE}" type="pres">
      <dgm:prSet presAssocID="{F15B05F2-CDA2-4E8C-B16F-A7F0E55DA62D}" presName="ChildText" presStyleLbl="revTx" presStyleIdx="0" presStyleCnt="3">
        <dgm:presLayoutVars>
          <dgm:chMax val="0"/>
          <dgm:chPref val="0"/>
          <dgm:bulletEnabled val="1"/>
        </dgm:presLayoutVars>
      </dgm:prSet>
      <dgm:spPr/>
      <dgm:t>
        <a:bodyPr/>
        <a:lstStyle/>
        <a:p>
          <a:endParaRPr lang="en-IN"/>
        </a:p>
      </dgm:t>
    </dgm:pt>
    <dgm:pt modelId="{CCFF8767-E153-41F9-8936-3EE01B11A334}" type="pres">
      <dgm:prSet presAssocID="{442B6C25-4263-4597-B0E7-9E919693B7B8}" presName="sibTrans" presStyleCnt="0"/>
      <dgm:spPr/>
    </dgm:pt>
    <dgm:pt modelId="{4EFADC31-50E5-4AAF-9B2B-604381AD6B75}" type="pres">
      <dgm:prSet presAssocID="{A8FE2658-48EF-4443-86F8-20B93ABC7617}" presName="composite" presStyleCnt="0"/>
      <dgm:spPr/>
    </dgm:pt>
    <dgm:pt modelId="{01E2AE83-6383-4B16-BC7B-63787BB97E4A}" type="pres">
      <dgm:prSet presAssocID="{A8FE2658-48EF-4443-86F8-20B93ABC7617}" presName="bentUpArrow1" presStyleLbl="alignImgPlace1" presStyleIdx="1" presStyleCnt="3" custLinFactNeighborX="-5354" custLinFactNeighborY="-19808"/>
      <dgm:spPr/>
    </dgm:pt>
    <dgm:pt modelId="{16173E30-D85F-4907-9B49-A81090533A97}" type="pres">
      <dgm:prSet presAssocID="{A8FE2658-48EF-4443-86F8-20B93ABC7617}" presName="ParentText" presStyleLbl="node1" presStyleIdx="1" presStyleCnt="4" custScaleY="62093">
        <dgm:presLayoutVars>
          <dgm:chMax val="1"/>
          <dgm:chPref val="1"/>
          <dgm:bulletEnabled val="1"/>
        </dgm:presLayoutVars>
      </dgm:prSet>
      <dgm:spPr/>
      <dgm:t>
        <a:bodyPr/>
        <a:lstStyle/>
        <a:p>
          <a:endParaRPr lang="en-IN"/>
        </a:p>
      </dgm:t>
    </dgm:pt>
    <dgm:pt modelId="{AD2E14AC-B835-4F64-9F27-FBA46D5819CA}" type="pres">
      <dgm:prSet presAssocID="{A8FE2658-48EF-4443-86F8-20B93ABC7617}" presName="ChildText" presStyleLbl="revTx" presStyleIdx="1" presStyleCnt="3">
        <dgm:presLayoutVars>
          <dgm:chMax val="0"/>
          <dgm:chPref val="0"/>
          <dgm:bulletEnabled val="1"/>
        </dgm:presLayoutVars>
      </dgm:prSet>
      <dgm:spPr/>
      <dgm:t>
        <a:bodyPr/>
        <a:lstStyle/>
        <a:p>
          <a:endParaRPr lang="en-IN"/>
        </a:p>
      </dgm:t>
    </dgm:pt>
    <dgm:pt modelId="{51FE7E30-7468-487B-B3CB-84EA06374A31}" type="pres">
      <dgm:prSet presAssocID="{3E8B201F-7BF0-4E89-AEA4-47B0B74BC07C}" presName="sibTrans" presStyleCnt="0"/>
      <dgm:spPr/>
    </dgm:pt>
    <dgm:pt modelId="{8510BDC6-0037-4132-ABED-824EDB353184}" type="pres">
      <dgm:prSet presAssocID="{A18CC39D-F1FB-4B9E-BBD7-01A2CEFD995A}" presName="composite" presStyleCnt="0"/>
      <dgm:spPr/>
    </dgm:pt>
    <dgm:pt modelId="{55C71123-108E-4FE0-AC15-86A23737D326}" type="pres">
      <dgm:prSet presAssocID="{A18CC39D-F1FB-4B9E-BBD7-01A2CEFD995A}" presName="bentUpArrow1" presStyleLbl="alignImgPlace1" presStyleIdx="2" presStyleCnt="3" custLinFactNeighborX="48887" custLinFactNeighborY="-35836"/>
      <dgm:spPr/>
    </dgm:pt>
    <dgm:pt modelId="{465C6355-53EF-439A-A02B-191C02F06D5F}" type="pres">
      <dgm:prSet presAssocID="{A18CC39D-F1FB-4B9E-BBD7-01A2CEFD995A}" presName="ParentText" presStyleLbl="node1" presStyleIdx="2" presStyleCnt="4" custLinFactX="16971" custLinFactNeighborX="100000" custLinFactNeighborY="97076">
        <dgm:presLayoutVars>
          <dgm:chMax val="1"/>
          <dgm:chPref val="1"/>
          <dgm:bulletEnabled val="1"/>
        </dgm:presLayoutVars>
      </dgm:prSet>
      <dgm:spPr/>
      <dgm:t>
        <a:bodyPr/>
        <a:lstStyle/>
        <a:p>
          <a:endParaRPr lang="en-IN"/>
        </a:p>
      </dgm:t>
    </dgm:pt>
    <dgm:pt modelId="{8BC4CC4B-6E8C-49B9-A4CF-A4CDDFF4E3C8}" type="pres">
      <dgm:prSet presAssocID="{A18CC39D-F1FB-4B9E-BBD7-01A2CEFD995A}" presName="ChildText" presStyleLbl="revTx" presStyleIdx="2" presStyleCnt="3">
        <dgm:presLayoutVars>
          <dgm:chMax val="0"/>
          <dgm:chPref val="0"/>
          <dgm:bulletEnabled val="1"/>
        </dgm:presLayoutVars>
      </dgm:prSet>
      <dgm:spPr/>
      <dgm:t>
        <a:bodyPr/>
        <a:lstStyle/>
        <a:p>
          <a:endParaRPr lang="en-IN"/>
        </a:p>
      </dgm:t>
    </dgm:pt>
    <dgm:pt modelId="{C1A77891-6D4A-41D3-A085-5D45A37E4159}" type="pres">
      <dgm:prSet presAssocID="{C742CE04-849C-4D5F-BD37-F2912CF0ED3D}" presName="sibTrans" presStyleCnt="0"/>
      <dgm:spPr/>
    </dgm:pt>
    <dgm:pt modelId="{8197988D-9FAB-4F6A-8EA2-98F97A78D98E}" type="pres">
      <dgm:prSet presAssocID="{107BD7B9-0450-43E7-B980-12BC67BF7AC7}" presName="composite" presStyleCnt="0"/>
      <dgm:spPr/>
    </dgm:pt>
    <dgm:pt modelId="{E5B8D94A-3EBF-47D2-B2A6-13D68F1851DA}" type="pres">
      <dgm:prSet presAssocID="{107BD7B9-0450-43E7-B980-12BC67BF7AC7}" presName="ParentText" presStyleLbl="node1" presStyleIdx="3" presStyleCnt="4" custScaleY="62093" custLinFactY="-4756" custLinFactNeighborX="-91232" custLinFactNeighborY="-100000">
        <dgm:presLayoutVars>
          <dgm:chMax val="1"/>
          <dgm:chPref val="1"/>
          <dgm:bulletEnabled val="1"/>
        </dgm:presLayoutVars>
      </dgm:prSet>
      <dgm:spPr/>
      <dgm:t>
        <a:bodyPr/>
        <a:lstStyle/>
        <a:p>
          <a:endParaRPr lang="en-IN"/>
        </a:p>
      </dgm:t>
    </dgm:pt>
  </dgm:ptLst>
  <dgm:cxnLst>
    <dgm:cxn modelId="{21DD8DB3-98E3-4965-B3CA-6A7F2523D025}" srcId="{4CE6A03A-4CA0-42A8-88A2-C2DE8D9C8B8F}" destId="{F15B05F2-CDA2-4E8C-B16F-A7F0E55DA62D}" srcOrd="0" destOrd="0" parTransId="{DE0982C6-53E8-4D79-A8D4-1C42E760F894}" sibTransId="{442B6C25-4263-4597-B0E7-9E919693B7B8}"/>
    <dgm:cxn modelId="{FABE1EB7-BBB1-4928-884A-EBC17F61CE82}" type="presOf" srcId="{A8FE2658-48EF-4443-86F8-20B93ABC7617}" destId="{16173E30-D85F-4907-9B49-A81090533A97}" srcOrd="0" destOrd="0" presId="urn:microsoft.com/office/officeart/2005/8/layout/StepDownProcess"/>
    <dgm:cxn modelId="{C71F818E-82D8-4323-A4A8-C727D46DF8C6}" type="presOf" srcId="{F15B05F2-CDA2-4E8C-B16F-A7F0E55DA62D}" destId="{D0B24340-5348-4756-8321-0984D3112F8C}" srcOrd="0" destOrd="0" presId="urn:microsoft.com/office/officeart/2005/8/layout/StepDownProcess"/>
    <dgm:cxn modelId="{012815C7-403F-494F-8D33-6A3F23C74FD1}" srcId="{F15B05F2-CDA2-4E8C-B16F-A7F0E55DA62D}" destId="{67C434BB-8733-4F85-9964-81DA72883D6F}" srcOrd="0" destOrd="0" parTransId="{C75C9020-7C92-4894-B43B-4EED30D766CE}" sibTransId="{01CA95F4-8E1B-4323-8976-0FB590F80D30}"/>
    <dgm:cxn modelId="{970DED33-4045-4CFE-92D2-16321DEC5658}" srcId="{A8FE2658-48EF-4443-86F8-20B93ABC7617}" destId="{9861BF33-C389-405A-8ADC-622B49C335C7}" srcOrd="0" destOrd="0" parTransId="{47CB0534-472C-4A68-8E4B-367C38B378C3}" sibTransId="{FCE90FA2-1A20-4644-BD38-75426EE20AD0}"/>
    <dgm:cxn modelId="{3470CD5D-E9B0-40C8-9AA1-1076967A89E8}" srcId="{4CE6A03A-4CA0-42A8-88A2-C2DE8D9C8B8F}" destId="{A8FE2658-48EF-4443-86F8-20B93ABC7617}" srcOrd="1" destOrd="0" parTransId="{A8B5FC37-DB19-4BE1-92F8-DBAF8D70AADE}" sibTransId="{3E8B201F-7BF0-4E89-AEA4-47B0B74BC07C}"/>
    <dgm:cxn modelId="{61DBB8CB-0626-48A5-9DA7-A782432E4082}" type="presOf" srcId="{7C0EF3C3-2AF7-4F19-9D14-51C41AEE43F9}" destId="{8BC4CC4B-6E8C-49B9-A4CF-A4CDDFF4E3C8}" srcOrd="0" destOrd="0" presId="urn:microsoft.com/office/officeart/2005/8/layout/StepDownProcess"/>
    <dgm:cxn modelId="{B41FEA83-49F8-4CEE-A765-7C9B7133F778}" type="presOf" srcId="{A18CC39D-F1FB-4B9E-BBD7-01A2CEFD995A}" destId="{465C6355-53EF-439A-A02B-191C02F06D5F}" srcOrd="0" destOrd="0" presId="urn:microsoft.com/office/officeart/2005/8/layout/StepDownProcess"/>
    <dgm:cxn modelId="{CE258F32-7DD1-4665-BA99-46342720DB61}" type="presOf" srcId="{4CE6A03A-4CA0-42A8-88A2-C2DE8D9C8B8F}" destId="{8437684A-2F31-4C53-B527-9517B1909D2C}" srcOrd="0" destOrd="0" presId="urn:microsoft.com/office/officeart/2005/8/layout/StepDownProcess"/>
    <dgm:cxn modelId="{F2EBDFB4-7D5A-4ACB-B0F3-FD43B25B8C65}" srcId="{4CE6A03A-4CA0-42A8-88A2-C2DE8D9C8B8F}" destId="{A18CC39D-F1FB-4B9E-BBD7-01A2CEFD995A}" srcOrd="2" destOrd="0" parTransId="{C34313FE-A86F-4ED8-A8BF-2DCB3FD79F22}" sibTransId="{C742CE04-849C-4D5F-BD37-F2912CF0ED3D}"/>
    <dgm:cxn modelId="{4BC15D2A-1715-4664-B803-C73D8D023416}" type="presOf" srcId="{107BD7B9-0450-43E7-B980-12BC67BF7AC7}" destId="{E5B8D94A-3EBF-47D2-B2A6-13D68F1851DA}" srcOrd="0" destOrd="0" presId="urn:microsoft.com/office/officeart/2005/8/layout/StepDownProcess"/>
    <dgm:cxn modelId="{D363D725-168F-4BE2-9F88-766F980E45AC}" type="presOf" srcId="{9861BF33-C389-405A-8ADC-622B49C335C7}" destId="{AD2E14AC-B835-4F64-9F27-FBA46D5819CA}" srcOrd="0" destOrd="0" presId="urn:microsoft.com/office/officeart/2005/8/layout/StepDownProcess"/>
    <dgm:cxn modelId="{A924C9BB-B9C9-4E87-9647-D432854CF362}" srcId="{A18CC39D-F1FB-4B9E-BBD7-01A2CEFD995A}" destId="{7C0EF3C3-2AF7-4F19-9D14-51C41AEE43F9}" srcOrd="0" destOrd="0" parTransId="{1E8EE418-3AC1-4444-971E-6C9451306EFD}" sibTransId="{33C945E7-01F5-49A5-988A-55B57A25F1AA}"/>
    <dgm:cxn modelId="{9DDAEBFA-2D70-4CF7-8EDE-C0B46F4F0719}" type="presOf" srcId="{67C434BB-8733-4F85-9964-81DA72883D6F}" destId="{CE579E8A-46E9-4D0E-A359-BBEF18576CAE}" srcOrd="0" destOrd="0" presId="urn:microsoft.com/office/officeart/2005/8/layout/StepDownProcess"/>
    <dgm:cxn modelId="{EFE46175-EF9F-4590-AC50-F6B71D75DBB9}" srcId="{4CE6A03A-4CA0-42A8-88A2-C2DE8D9C8B8F}" destId="{107BD7B9-0450-43E7-B980-12BC67BF7AC7}" srcOrd="3" destOrd="0" parTransId="{4B0A5900-3DFE-4EE6-A7BC-6C3A2AA55FBF}" sibTransId="{4FF7B695-58D0-4C75-824A-BC7A4F0871A4}"/>
    <dgm:cxn modelId="{C77C2C3E-B096-4497-9408-03E5DB969F4D}" type="presParOf" srcId="{8437684A-2F31-4C53-B527-9517B1909D2C}" destId="{13A8D759-8A56-4E7B-A33D-039207315BD6}" srcOrd="0" destOrd="0" presId="urn:microsoft.com/office/officeart/2005/8/layout/StepDownProcess"/>
    <dgm:cxn modelId="{6500DDB4-0A40-4B16-90E5-D5268BB356B9}" type="presParOf" srcId="{13A8D759-8A56-4E7B-A33D-039207315BD6}" destId="{E52540BE-0D84-43E2-88C1-092372455B9F}" srcOrd="0" destOrd="0" presId="urn:microsoft.com/office/officeart/2005/8/layout/StepDownProcess"/>
    <dgm:cxn modelId="{79A48E24-CC51-4C01-B1E0-C5FE4DE22EE3}" type="presParOf" srcId="{13A8D759-8A56-4E7B-A33D-039207315BD6}" destId="{D0B24340-5348-4756-8321-0984D3112F8C}" srcOrd="1" destOrd="0" presId="urn:microsoft.com/office/officeart/2005/8/layout/StepDownProcess"/>
    <dgm:cxn modelId="{78650309-4661-4056-9442-66FBBCBC9170}" type="presParOf" srcId="{13A8D759-8A56-4E7B-A33D-039207315BD6}" destId="{CE579E8A-46E9-4D0E-A359-BBEF18576CAE}" srcOrd="2" destOrd="0" presId="urn:microsoft.com/office/officeart/2005/8/layout/StepDownProcess"/>
    <dgm:cxn modelId="{52E8C6D4-E23E-43B1-B3C8-D643BD92E3BB}" type="presParOf" srcId="{8437684A-2F31-4C53-B527-9517B1909D2C}" destId="{CCFF8767-E153-41F9-8936-3EE01B11A334}" srcOrd="1" destOrd="0" presId="urn:microsoft.com/office/officeart/2005/8/layout/StepDownProcess"/>
    <dgm:cxn modelId="{2E32E5E0-6ABE-490B-924D-1BA9680AC321}" type="presParOf" srcId="{8437684A-2F31-4C53-B527-9517B1909D2C}" destId="{4EFADC31-50E5-4AAF-9B2B-604381AD6B75}" srcOrd="2" destOrd="0" presId="urn:microsoft.com/office/officeart/2005/8/layout/StepDownProcess"/>
    <dgm:cxn modelId="{2D93CBA9-8707-4FAE-BFF2-E974AA520854}" type="presParOf" srcId="{4EFADC31-50E5-4AAF-9B2B-604381AD6B75}" destId="{01E2AE83-6383-4B16-BC7B-63787BB97E4A}" srcOrd="0" destOrd="0" presId="urn:microsoft.com/office/officeart/2005/8/layout/StepDownProcess"/>
    <dgm:cxn modelId="{C8148592-5B6C-4890-9296-B51031799EDA}" type="presParOf" srcId="{4EFADC31-50E5-4AAF-9B2B-604381AD6B75}" destId="{16173E30-D85F-4907-9B49-A81090533A97}" srcOrd="1" destOrd="0" presId="urn:microsoft.com/office/officeart/2005/8/layout/StepDownProcess"/>
    <dgm:cxn modelId="{5F26E6C5-C1F8-4D7F-A233-D574163C4DC3}" type="presParOf" srcId="{4EFADC31-50E5-4AAF-9B2B-604381AD6B75}" destId="{AD2E14AC-B835-4F64-9F27-FBA46D5819CA}" srcOrd="2" destOrd="0" presId="urn:microsoft.com/office/officeart/2005/8/layout/StepDownProcess"/>
    <dgm:cxn modelId="{24B76B52-78C9-43F1-BAFC-B9C1ED4C7D24}" type="presParOf" srcId="{8437684A-2F31-4C53-B527-9517B1909D2C}" destId="{51FE7E30-7468-487B-B3CB-84EA06374A31}" srcOrd="3" destOrd="0" presId="urn:microsoft.com/office/officeart/2005/8/layout/StepDownProcess"/>
    <dgm:cxn modelId="{4A2BA8D9-8746-4172-B43A-6D4079D31C4C}" type="presParOf" srcId="{8437684A-2F31-4C53-B527-9517B1909D2C}" destId="{8510BDC6-0037-4132-ABED-824EDB353184}" srcOrd="4" destOrd="0" presId="urn:microsoft.com/office/officeart/2005/8/layout/StepDownProcess"/>
    <dgm:cxn modelId="{C1CBC72B-7E9B-47BF-971F-4C42C9A7EB71}" type="presParOf" srcId="{8510BDC6-0037-4132-ABED-824EDB353184}" destId="{55C71123-108E-4FE0-AC15-86A23737D326}" srcOrd="0" destOrd="0" presId="urn:microsoft.com/office/officeart/2005/8/layout/StepDownProcess"/>
    <dgm:cxn modelId="{4F124390-78A7-49A5-9C7B-1D84A961B6D0}" type="presParOf" srcId="{8510BDC6-0037-4132-ABED-824EDB353184}" destId="{465C6355-53EF-439A-A02B-191C02F06D5F}" srcOrd="1" destOrd="0" presId="urn:microsoft.com/office/officeart/2005/8/layout/StepDownProcess"/>
    <dgm:cxn modelId="{2B3E9922-53AD-432A-AF1D-1B31EBC31CB9}" type="presParOf" srcId="{8510BDC6-0037-4132-ABED-824EDB353184}" destId="{8BC4CC4B-6E8C-49B9-A4CF-A4CDDFF4E3C8}" srcOrd="2" destOrd="0" presId="urn:microsoft.com/office/officeart/2005/8/layout/StepDownProcess"/>
    <dgm:cxn modelId="{7B7FAB4F-8B38-46EE-91DF-69FD96DF5588}" type="presParOf" srcId="{8437684A-2F31-4C53-B527-9517B1909D2C}" destId="{C1A77891-6D4A-41D3-A085-5D45A37E4159}" srcOrd="5" destOrd="0" presId="urn:microsoft.com/office/officeart/2005/8/layout/StepDownProcess"/>
    <dgm:cxn modelId="{74B5E705-6746-460C-9AC7-CCC250CFBEE1}" type="presParOf" srcId="{8437684A-2F31-4C53-B527-9517B1909D2C}" destId="{8197988D-9FAB-4F6A-8EA2-98F97A78D98E}" srcOrd="6" destOrd="0" presId="urn:microsoft.com/office/officeart/2005/8/layout/StepDownProcess"/>
    <dgm:cxn modelId="{1246CCD5-EBEB-43CA-84FE-E4C9D9E04A5B}" type="presParOf" srcId="{8197988D-9FAB-4F6A-8EA2-98F97A78D98E}" destId="{E5B8D94A-3EBF-47D2-B2A6-13D68F1851D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7D6950-0674-4282-BB05-B217026DE2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A68242E-D09E-482E-A1EF-D68161F16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B64ECD5-8A28-4399-8884-C85CF07128F9}"/>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5" name="Footer Placeholder 4">
            <a:extLst>
              <a:ext uri="{FF2B5EF4-FFF2-40B4-BE49-F238E27FC236}">
                <a16:creationId xmlns="" xmlns:a16="http://schemas.microsoft.com/office/drawing/2014/main" id="{667120D7-E189-4CA5-876D-2C807D6DE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E48FC8-DA9A-479B-AD73-2D4EF26BAAB2}"/>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151851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82F1A-93FC-42A7-A239-D4B126F78B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5DCDC5C-56D2-49BB-8BD5-AAD0C08DE8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71B9445-6E6C-4F1E-AE01-766D2AF64795}"/>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5" name="Footer Placeholder 4">
            <a:extLst>
              <a:ext uri="{FF2B5EF4-FFF2-40B4-BE49-F238E27FC236}">
                <a16:creationId xmlns="" xmlns:a16="http://schemas.microsoft.com/office/drawing/2014/main" id="{DB3F77DC-F40F-4C13-BA8D-1C15724EA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AD0D6FD-7443-455E-BE3D-CBF932B6AEC3}"/>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24363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F7E404-4FF4-4D83-9E00-C9E7986260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FED7076-F97D-4EF0-82A2-DB59C5CA44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A64DD8-CB3D-43AC-8640-76C510442277}"/>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5" name="Footer Placeholder 4">
            <a:extLst>
              <a:ext uri="{FF2B5EF4-FFF2-40B4-BE49-F238E27FC236}">
                <a16:creationId xmlns="" xmlns:a16="http://schemas.microsoft.com/office/drawing/2014/main" id="{D8220B89-2D8E-46BF-9D70-7A5B975F2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51B0C4-E2AE-45B9-9965-A92613EE6049}"/>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140200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F7A48-4EBA-49AE-8319-5CECB02A8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DBB574F-B4C9-461D-BAC1-AD092B450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163BDC-9D84-4D84-B6A4-414C46A3B04E}"/>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5" name="Footer Placeholder 4">
            <a:extLst>
              <a:ext uri="{FF2B5EF4-FFF2-40B4-BE49-F238E27FC236}">
                <a16:creationId xmlns="" xmlns:a16="http://schemas.microsoft.com/office/drawing/2014/main" id="{7D931EAB-40C1-4219-8DFD-94F8D9E98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1E0CDDF-B9B8-4D5F-BFEA-2CC5CFC89BB6}"/>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35932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84E58B-F1B7-474C-863A-3C6CCE28B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465BF7F-FB52-4C1C-A650-351B8B4DE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7AA6C9B-AE2C-42A0-AB67-CC107DA75054}"/>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5" name="Footer Placeholder 4">
            <a:extLst>
              <a:ext uri="{FF2B5EF4-FFF2-40B4-BE49-F238E27FC236}">
                <a16:creationId xmlns="" xmlns:a16="http://schemas.microsoft.com/office/drawing/2014/main" id="{20CD9398-4463-4AA7-BA84-39C01BDF0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48AB2F6-72D9-4E80-A75B-EC53CF51936F}"/>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284147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8415B2-7424-4810-B8B5-2C4E7C567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8AB76B8-D75B-45AA-8D81-54883E0E76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E101814-0CBB-462A-BEEB-F4ECD17D47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F1B1078-8207-474B-9C94-0B8B77CD0417}"/>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6" name="Footer Placeholder 5">
            <a:extLst>
              <a:ext uri="{FF2B5EF4-FFF2-40B4-BE49-F238E27FC236}">
                <a16:creationId xmlns="" xmlns:a16="http://schemas.microsoft.com/office/drawing/2014/main" id="{635410D7-3A59-434F-9306-7F2AFE5CD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9FD357D-C48B-4F35-A74F-51EA6A805C29}"/>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399200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0882-6490-4DFB-B6D1-26302CD00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FF4512C-9D8E-4922-8391-A8A7C26C2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838FBF7-7EEB-4D93-B31F-06B7DF0232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0C1C1AA-4E43-42DE-9DFA-1D5FF4CB1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B7BF61D-EC4E-40D4-9D16-6CAC3C5C2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C311906-AD34-45D6-9C82-E37A9F2E728B}"/>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8" name="Footer Placeholder 7">
            <a:extLst>
              <a:ext uri="{FF2B5EF4-FFF2-40B4-BE49-F238E27FC236}">
                <a16:creationId xmlns="" xmlns:a16="http://schemas.microsoft.com/office/drawing/2014/main" id="{61517CE3-4AF4-4D8C-9EE6-E650330E6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6845336-2F37-4D8F-9132-7C890EA8EC00}"/>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308540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6D995-7AA9-4F37-89F2-EE952F64D2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3F05C51-F049-45D9-9190-0D862DBF23F2}"/>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4" name="Footer Placeholder 3">
            <a:extLst>
              <a:ext uri="{FF2B5EF4-FFF2-40B4-BE49-F238E27FC236}">
                <a16:creationId xmlns="" xmlns:a16="http://schemas.microsoft.com/office/drawing/2014/main" id="{AE8262D9-D62A-45F7-B6F9-44A7F0655F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C339F79-BCF4-4A9F-91AB-E54CA473C4AA}"/>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29557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9554B1D-FE53-4F2A-829C-D970AE41DC5B}"/>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3" name="Footer Placeholder 2">
            <a:extLst>
              <a:ext uri="{FF2B5EF4-FFF2-40B4-BE49-F238E27FC236}">
                <a16:creationId xmlns="" xmlns:a16="http://schemas.microsoft.com/office/drawing/2014/main" id="{C02815BB-AAC5-41E7-BA32-7CD4D0FA5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3681239-4D10-479D-8DDE-02A5401D278C}"/>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125894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D6E1D2-4BEE-45D0-BFA1-26DB6DD05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6B9FAC9-6818-41E5-B2E3-DF3ACD92D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DB61EB5-761B-49FC-85EF-511C57D29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637DCCC-C5D1-492A-BFF6-7F39560461F9}"/>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6" name="Footer Placeholder 5">
            <a:extLst>
              <a:ext uri="{FF2B5EF4-FFF2-40B4-BE49-F238E27FC236}">
                <a16:creationId xmlns="" xmlns:a16="http://schemas.microsoft.com/office/drawing/2014/main" id="{CCD1EEF6-5F1E-4DB0-BE96-01C2C194D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5F1D9A-F342-4A85-9B04-3A55411DDFEC}"/>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385837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B1E7B4-C370-4DF7-94B6-79DAAE7CA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9A6E316-4B34-42FB-B01E-C51FA3F47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0236AC7-B200-46BF-A322-91D76EDDF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2DEF906-3840-47D9-AB6A-98B9FB59FC3C}"/>
              </a:ext>
            </a:extLst>
          </p:cNvPr>
          <p:cNvSpPr>
            <a:spLocks noGrp="1"/>
          </p:cNvSpPr>
          <p:nvPr>
            <p:ph type="dt" sz="half" idx="10"/>
          </p:nvPr>
        </p:nvSpPr>
        <p:spPr/>
        <p:txBody>
          <a:bodyPr/>
          <a:lstStyle/>
          <a:p>
            <a:fld id="{221C4C23-7DD6-4D08-B629-49E729E149DC}" type="datetimeFigureOut">
              <a:rPr lang="en-US" smtClean="0"/>
              <a:t>6/26/2021</a:t>
            </a:fld>
            <a:endParaRPr lang="en-US"/>
          </a:p>
        </p:txBody>
      </p:sp>
      <p:sp>
        <p:nvSpPr>
          <p:cNvPr id="6" name="Footer Placeholder 5">
            <a:extLst>
              <a:ext uri="{FF2B5EF4-FFF2-40B4-BE49-F238E27FC236}">
                <a16:creationId xmlns="" xmlns:a16="http://schemas.microsoft.com/office/drawing/2014/main" id="{5DC31246-B2E3-4923-AF83-CDABA0A5C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75BB4D5-6DCE-44CD-B2C1-C21CF32942A9}"/>
              </a:ext>
            </a:extLst>
          </p:cNvPr>
          <p:cNvSpPr>
            <a:spLocks noGrp="1"/>
          </p:cNvSpPr>
          <p:nvPr>
            <p:ph type="sldNum" sz="quarter" idx="12"/>
          </p:nvPr>
        </p:nvSpPr>
        <p:spPr/>
        <p:txBody>
          <a:bodyPr/>
          <a:lstStyle/>
          <a:p>
            <a:fld id="{353C52CA-5075-4DD5-B680-174EDEFC07A4}" type="slidenum">
              <a:rPr lang="en-US" smtClean="0"/>
              <a:t>‹#›</a:t>
            </a:fld>
            <a:endParaRPr lang="en-US"/>
          </a:p>
        </p:txBody>
      </p:sp>
    </p:spTree>
    <p:extLst>
      <p:ext uri="{BB962C8B-B14F-4D97-AF65-F5344CB8AC3E}">
        <p14:creationId xmlns:p14="http://schemas.microsoft.com/office/powerpoint/2010/main" val="327132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18E78A6-CC7C-4A13-9170-E445A1008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4732B80-4A5A-4C0F-ADF8-7ED70F7B00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ABA3E7F-D781-4CE2-8854-442FA6CF3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C4C23-7DD6-4D08-B629-49E729E149DC}" type="datetimeFigureOut">
              <a:rPr lang="en-US" smtClean="0"/>
              <a:t>6/26/2021</a:t>
            </a:fld>
            <a:endParaRPr lang="en-US"/>
          </a:p>
        </p:txBody>
      </p:sp>
      <p:sp>
        <p:nvSpPr>
          <p:cNvPr id="5" name="Footer Placeholder 4">
            <a:extLst>
              <a:ext uri="{FF2B5EF4-FFF2-40B4-BE49-F238E27FC236}">
                <a16:creationId xmlns="" xmlns:a16="http://schemas.microsoft.com/office/drawing/2014/main" id="{4272047B-8CF8-4A0F-AC81-F964E2845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AAECF4E-1BA1-4D98-8CFD-05461CF5A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C52CA-5075-4DD5-B680-174EDEFC07A4}" type="slidenum">
              <a:rPr lang="en-US" smtClean="0"/>
              <a:t>‹#›</a:t>
            </a:fld>
            <a:endParaRPr lang="en-US"/>
          </a:p>
        </p:txBody>
      </p:sp>
    </p:spTree>
    <p:extLst>
      <p:ext uri="{BB962C8B-B14F-4D97-AF65-F5344CB8AC3E}">
        <p14:creationId xmlns:p14="http://schemas.microsoft.com/office/powerpoint/2010/main" val="175283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s://www.geeksforgeeks.org/throw-throws-java/"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https://www.javatpoint.com/java-variables"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83FCDD6-6207-4F50-BD1D-336AC7747763}"/>
              </a:ext>
            </a:extLst>
          </p:cNvPr>
          <p:cNvSpPr txBox="1"/>
          <p:nvPr/>
        </p:nvSpPr>
        <p:spPr>
          <a:xfrm>
            <a:off x="797297" y="3112267"/>
            <a:ext cx="10906352" cy="1569660"/>
          </a:xfrm>
          <a:prstGeom prst="rect">
            <a:avLst/>
          </a:prstGeom>
          <a:noFill/>
        </p:spPr>
        <p:txBody>
          <a:bodyPr wrap="square">
            <a:spAutoFit/>
          </a:bodyPr>
          <a:lstStyle/>
          <a:p>
            <a:r>
              <a:rPr lang="en-IN" sz="3200" dirty="0">
                <a:solidFill>
                  <a:schemeClr val="accent2">
                    <a:lumMod val="60000"/>
                    <a:lumOff val="40000"/>
                  </a:schemeClr>
                </a:solidFill>
              </a:rPr>
              <a:t>SUBJECT NAME: Programming in Java</a:t>
            </a:r>
            <a:br>
              <a:rPr lang="en-IN" sz="3200" dirty="0">
                <a:solidFill>
                  <a:schemeClr val="accent2">
                    <a:lumMod val="60000"/>
                    <a:lumOff val="40000"/>
                  </a:schemeClr>
                </a:solidFill>
              </a:rPr>
            </a:br>
            <a:r>
              <a:rPr lang="en-IN" sz="3200" dirty="0">
                <a:solidFill>
                  <a:schemeClr val="accent2">
                    <a:lumMod val="60000"/>
                    <a:lumOff val="40000"/>
                  </a:schemeClr>
                </a:solidFill>
              </a:rPr>
              <a:t>SUBJECT CODE: </a:t>
            </a:r>
            <a:r>
              <a:rPr lang="en-IN" sz="3200" dirty="0" smtClean="0">
                <a:solidFill>
                  <a:schemeClr val="accent2">
                    <a:lumMod val="60000"/>
                    <a:lumOff val="40000"/>
                  </a:schemeClr>
                </a:solidFill>
              </a:rPr>
              <a:t>SITA1301</a:t>
            </a:r>
            <a:r>
              <a:rPr lang="en-IN" sz="3200" dirty="0">
                <a:solidFill>
                  <a:schemeClr val="accent2">
                    <a:lumMod val="60000"/>
                    <a:lumOff val="40000"/>
                  </a:schemeClr>
                </a:solidFill>
              </a:rPr>
              <a:t/>
            </a:r>
            <a:br>
              <a:rPr lang="en-IN" sz="3200" dirty="0">
                <a:solidFill>
                  <a:schemeClr val="accent2">
                    <a:lumMod val="60000"/>
                    <a:lumOff val="40000"/>
                  </a:schemeClr>
                </a:solidFill>
              </a:rPr>
            </a:br>
            <a:r>
              <a:rPr lang="en-US" sz="3200" b="1" dirty="0">
                <a:solidFill>
                  <a:srgbClr val="002060"/>
                </a:solidFill>
              </a:rPr>
              <a:t>	</a:t>
            </a:r>
            <a:r>
              <a:rPr lang="en-US" sz="3200" b="1">
                <a:solidFill>
                  <a:srgbClr val="002060"/>
                </a:solidFill>
              </a:rPr>
              <a:t>	</a:t>
            </a:r>
            <a:endParaRPr lang="en-US" sz="3200" dirty="0">
              <a:solidFill>
                <a:srgbClr val="002060"/>
              </a:solidFill>
            </a:endParaRPr>
          </a:p>
        </p:txBody>
      </p:sp>
      <p:pic>
        <p:nvPicPr>
          <p:cNvPr id="4" name="Picture 2">
            <a:extLst>
              <a:ext uri="{FF2B5EF4-FFF2-40B4-BE49-F238E27FC236}">
                <a16:creationId xmlns="" xmlns:a16="http://schemas.microsoft.com/office/drawing/2014/main" id="{B157B3F3-654B-4477-BC1B-397C9C07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31" y="45041"/>
            <a:ext cx="12088969" cy="23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 xmlns:a16="http://schemas.microsoft.com/office/drawing/2014/main" id="{B157B3F3-654B-4477-BC1B-397C9C07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 y="57920"/>
            <a:ext cx="12088969" cy="23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7845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9207E9-A8FD-4D1A-B89C-61A84DF1A6B8}"/>
              </a:ext>
            </a:extLst>
          </p:cNvPr>
          <p:cNvSpPr txBox="1"/>
          <p:nvPr/>
        </p:nvSpPr>
        <p:spPr>
          <a:xfrm>
            <a:off x="92764" y="0"/>
            <a:ext cx="12567167" cy="1569660"/>
          </a:xfrm>
          <a:prstGeom prst="rect">
            <a:avLst/>
          </a:prstGeom>
          <a:noFill/>
        </p:spPr>
        <p:txBody>
          <a:bodyPr wrap="square">
            <a:spAutoFit/>
          </a:bodyPr>
          <a:lstStyle/>
          <a:p>
            <a:r>
              <a:rPr lang="en-US" sz="3200" dirty="0"/>
              <a:t>How to access package from another package?</a:t>
            </a:r>
          </a:p>
          <a:p>
            <a:r>
              <a:rPr lang="en-US" sz="3200" dirty="0"/>
              <a:t/>
            </a:r>
            <a:br>
              <a:rPr lang="en-US" sz="3200" dirty="0"/>
            </a:br>
            <a:endParaRPr lang="en-US" sz="3200" dirty="0">
              <a:solidFill>
                <a:srgbClr val="C00000"/>
              </a:solidFill>
            </a:endParaRPr>
          </a:p>
        </p:txBody>
      </p:sp>
      <p:sp>
        <p:nvSpPr>
          <p:cNvPr id="5" name="TextBox 4">
            <a:extLst>
              <a:ext uri="{FF2B5EF4-FFF2-40B4-BE49-F238E27FC236}">
                <a16:creationId xmlns="" xmlns:a16="http://schemas.microsoft.com/office/drawing/2014/main" id="{B9048633-1B79-4875-BB39-E43DBD2B5301}"/>
              </a:ext>
            </a:extLst>
          </p:cNvPr>
          <p:cNvSpPr txBox="1"/>
          <p:nvPr/>
        </p:nvSpPr>
        <p:spPr>
          <a:xfrm>
            <a:off x="238538" y="584775"/>
            <a:ext cx="12099235" cy="4031873"/>
          </a:xfrm>
          <a:prstGeom prst="rect">
            <a:avLst/>
          </a:prstGeom>
          <a:noFill/>
        </p:spPr>
        <p:txBody>
          <a:bodyPr wrap="square">
            <a:spAutoFit/>
          </a:bodyPr>
          <a:lstStyle/>
          <a:p>
            <a:pPr marL="457200" indent="-457200" algn="l">
              <a:buFont typeface="Arial" panose="020B0604020202020204" pitchFamily="34" charset="0"/>
              <a:buChar char="•"/>
            </a:pPr>
            <a:endParaRPr lang="en-US" sz="3200" b="0" i="0" u="none" strike="noStrike" baseline="0" dirty="0" smtClean="0">
              <a:solidFill>
                <a:srgbClr val="002060"/>
              </a:solidFill>
              <a:latin typeface="Times-Roman"/>
            </a:endParaRPr>
          </a:p>
          <a:p>
            <a:r>
              <a:rPr lang="en-US" sz="3200" dirty="0" smtClean="0"/>
              <a:t>There </a:t>
            </a:r>
            <a:r>
              <a:rPr lang="en-US" sz="3200" dirty="0"/>
              <a:t>are three ways to access the package from outside the package</a:t>
            </a:r>
            <a:r>
              <a:rPr lang="en-US" sz="3200" dirty="0" smtClean="0"/>
              <a:t>.</a:t>
            </a:r>
          </a:p>
          <a:p>
            <a:endParaRPr lang="en-US" sz="3200" dirty="0"/>
          </a:p>
          <a:p>
            <a:r>
              <a:rPr lang="en-US" sz="3200" dirty="0"/>
              <a:t>import package</a:t>
            </a:r>
            <a:r>
              <a:rPr lang="en-US" sz="3200" dirty="0" smtClean="0"/>
              <a:t>.*;//import pack.*;</a:t>
            </a:r>
          </a:p>
          <a:p>
            <a:endParaRPr lang="en-US" sz="3200" dirty="0"/>
          </a:p>
          <a:p>
            <a:r>
              <a:rPr lang="en-US" sz="3200" dirty="0"/>
              <a:t>import </a:t>
            </a:r>
            <a:r>
              <a:rPr lang="en-US" sz="3200" dirty="0" err="1"/>
              <a:t>package.classname</a:t>
            </a:r>
            <a:r>
              <a:rPr lang="en-US" sz="3200" dirty="0" smtClean="0"/>
              <a:t>;//import </a:t>
            </a:r>
            <a:r>
              <a:rPr lang="en-US" sz="3200" dirty="0" err="1" smtClean="0"/>
              <a:t>pack.A</a:t>
            </a:r>
            <a:r>
              <a:rPr lang="en-US" sz="3200" dirty="0" smtClean="0"/>
              <a:t>;</a:t>
            </a:r>
          </a:p>
          <a:p>
            <a:endParaRPr lang="en-US" sz="3200" dirty="0"/>
          </a:p>
          <a:p>
            <a:r>
              <a:rPr lang="en-US" sz="3200" dirty="0"/>
              <a:t>fully qualified name</a:t>
            </a:r>
            <a:r>
              <a:rPr lang="en-US" sz="3200" dirty="0" smtClean="0"/>
              <a:t>.// </a:t>
            </a:r>
            <a:r>
              <a:rPr lang="en-US" sz="3200" dirty="0" err="1" smtClean="0"/>
              <a:t>pack.A</a:t>
            </a:r>
            <a:r>
              <a:rPr lang="en-US" sz="3200" dirty="0" smtClean="0"/>
              <a:t> </a:t>
            </a:r>
            <a:r>
              <a:rPr lang="en-US" sz="3200" dirty="0" err="1" smtClean="0"/>
              <a:t>obj</a:t>
            </a:r>
            <a:r>
              <a:rPr lang="en-US" sz="3200" dirty="0" smtClean="0"/>
              <a:t>=new  </a:t>
            </a:r>
            <a:r>
              <a:rPr lang="en-US" sz="3200" dirty="0" err="1" smtClean="0"/>
              <a:t>pack.A</a:t>
            </a:r>
            <a:r>
              <a:rPr lang="en-US" sz="3200" dirty="0" smtClean="0"/>
              <a:t>();</a:t>
            </a:r>
            <a:endParaRPr lang="en-US" sz="3200" dirty="0"/>
          </a:p>
        </p:txBody>
      </p:sp>
    </p:spTree>
    <p:extLst>
      <p:ext uri="{BB962C8B-B14F-4D97-AF65-F5344CB8AC3E}">
        <p14:creationId xmlns:p14="http://schemas.microsoft.com/office/powerpoint/2010/main" val="4114465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4EEE51-1AB6-4D6C-AF9D-2F4FB09A01BD}"/>
              </a:ext>
            </a:extLst>
          </p:cNvPr>
          <p:cNvSpPr txBox="1"/>
          <p:nvPr/>
        </p:nvSpPr>
        <p:spPr>
          <a:xfrm>
            <a:off x="450574" y="1883082"/>
            <a:ext cx="6096000" cy="4031873"/>
          </a:xfrm>
          <a:prstGeom prst="rect">
            <a:avLst/>
          </a:prstGeom>
          <a:noFill/>
        </p:spPr>
        <p:txBody>
          <a:bodyPr wrap="square">
            <a:spAutoFit/>
          </a:bodyPr>
          <a:lstStyle/>
          <a:p>
            <a:r>
              <a:rPr lang="en-US" sz="3200" dirty="0">
                <a:solidFill>
                  <a:srgbClr val="002060"/>
                </a:solidFill>
                <a:latin typeface="Times-Roman"/>
              </a:rPr>
              <a:t>//A.java</a:t>
            </a:r>
          </a:p>
          <a:p>
            <a:r>
              <a:rPr lang="en-US" sz="3200" dirty="0">
                <a:solidFill>
                  <a:srgbClr val="002060"/>
                </a:solidFill>
                <a:latin typeface="Times-Roman"/>
              </a:rPr>
              <a:t>package pack;</a:t>
            </a:r>
          </a:p>
          <a:p>
            <a:r>
              <a:rPr lang="en-US" sz="3200" dirty="0">
                <a:solidFill>
                  <a:srgbClr val="002060"/>
                </a:solidFill>
                <a:latin typeface="Times-Roman"/>
              </a:rPr>
              <a:t>public class A {</a:t>
            </a:r>
          </a:p>
          <a:p>
            <a:r>
              <a:rPr lang="en-US" sz="3200" dirty="0">
                <a:solidFill>
                  <a:srgbClr val="002060"/>
                </a:solidFill>
                <a:latin typeface="Times-Roman"/>
              </a:rPr>
              <a:t>public void </a:t>
            </a:r>
            <a:r>
              <a:rPr lang="en-US" sz="3200" dirty="0" err="1">
                <a:solidFill>
                  <a:srgbClr val="002060"/>
                </a:solidFill>
                <a:latin typeface="Times-Roman"/>
              </a:rPr>
              <a:t>msg</a:t>
            </a:r>
            <a:r>
              <a:rPr lang="en-US" sz="3200" dirty="0">
                <a:solidFill>
                  <a:srgbClr val="002060"/>
                </a:solidFill>
                <a:latin typeface="Times-Roman"/>
              </a:rPr>
              <a:t>() {</a:t>
            </a:r>
          </a:p>
          <a:p>
            <a:r>
              <a:rPr lang="en-US" sz="3200" dirty="0" err="1">
                <a:solidFill>
                  <a:srgbClr val="002060"/>
                </a:solidFill>
                <a:latin typeface="Times-Roman"/>
              </a:rPr>
              <a:t>System.out.println</a:t>
            </a:r>
            <a:r>
              <a:rPr lang="en-US" sz="3200" dirty="0">
                <a:solidFill>
                  <a:srgbClr val="002060"/>
                </a:solidFill>
                <a:latin typeface="Times-Roman"/>
              </a:rPr>
              <a:t>("Hello");</a:t>
            </a:r>
          </a:p>
          <a:p>
            <a:r>
              <a:rPr lang="en-US" sz="3200" dirty="0">
                <a:solidFill>
                  <a:srgbClr val="002060"/>
                </a:solidFill>
                <a:latin typeface="Times-Roman"/>
              </a:rPr>
              <a:t>}</a:t>
            </a:r>
          </a:p>
          <a:p>
            <a:r>
              <a:rPr lang="en-US" sz="3200" dirty="0">
                <a:solidFill>
                  <a:srgbClr val="002060"/>
                </a:solidFill>
                <a:latin typeface="Times-Roman"/>
              </a:rPr>
              <a:t>}</a:t>
            </a:r>
          </a:p>
          <a:p>
            <a:pPr algn="l"/>
            <a:endParaRPr lang="en-US" sz="3200" dirty="0">
              <a:solidFill>
                <a:srgbClr val="002060"/>
              </a:solidFill>
            </a:endParaRPr>
          </a:p>
        </p:txBody>
      </p:sp>
      <p:sp>
        <p:nvSpPr>
          <p:cNvPr id="4" name="TextBox 3">
            <a:extLst>
              <a:ext uri="{FF2B5EF4-FFF2-40B4-BE49-F238E27FC236}">
                <a16:creationId xmlns="" xmlns:a16="http://schemas.microsoft.com/office/drawing/2014/main" id="{81A5705B-73D8-4C06-A2A3-FAABB26FEF05}"/>
              </a:ext>
            </a:extLst>
          </p:cNvPr>
          <p:cNvSpPr txBox="1"/>
          <p:nvPr/>
        </p:nvSpPr>
        <p:spPr>
          <a:xfrm>
            <a:off x="5950226" y="1841242"/>
            <a:ext cx="6096000" cy="5016758"/>
          </a:xfrm>
          <a:prstGeom prst="rect">
            <a:avLst/>
          </a:prstGeom>
          <a:noFill/>
        </p:spPr>
        <p:txBody>
          <a:bodyPr wrap="square">
            <a:spAutoFit/>
          </a:bodyPr>
          <a:lstStyle/>
          <a:p>
            <a:pPr algn="l"/>
            <a:r>
              <a:rPr lang="en-US" sz="3200" b="0" i="0" u="none" strike="noStrike" baseline="0" dirty="0">
                <a:solidFill>
                  <a:srgbClr val="002060"/>
                </a:solidFill>
                <a:latin typeface="Times-Roman"/>
              </a:rPr>
              <a:t>//B.java</a:t>
            </a:r>
          </a:p>
          <a:p>
            <a:pPr algn="l"/>
            <a:r>
              <a:rPr lang="en-US" sz="3200" b="0" i="0" u="none" strike="noStrike" baseline="0" dirty="0">
                <a:solidFill>
                  <a:srgbClr val="002060"/>
                </a:solidFill>
                <a:latin typeface="Times-Roman"/>
              </a:rPr>
              <a:t>package </a:t>
            </a:r>
            <a:r>
              <a:rPr lang="en-US" sz="3200" b="0" i="0" u="none" strike="noStrike" baseline="0" dirty="0" err="1">
                <a:solidFill>
                  <a:srgbClr val="002060"/>
                </a:solidFill>
                <a:latin typeface="Times-Roman"/>
              </a:rPr>
              <a:t>mypack</a:t>
            </a:r>
            <a:r>
              <a:rPr lang="en-US" sz="3200" b="0" i="0" u="none" strike="noStrike" baseline="0" dirty="0">
                <a:solidFill>
                  <a:srgbClr val="002060"/>
                </a:solidFill>
                <a:latin typeface="Times-Roman"/>
              </a:rPr>
              <a:t>;</a:t>
            </a:r>
          </a:p>
          <a:p>
            <a:pPr algn="l"/>
            <a:r>
              <a:rPr lang="en-US" sz="3200" b="0" i="0" u="none" strike="noStrike" baseline="0" dirty="0">
                <a:solidFill>
                  <a:srgbClr val="002060"/>
                </a:solidFill>
                <a:latin typeface="Times-Roman"/>
              </a:rPr>
              <a:t>import pack.*;</a:t>
            </a:r>
          </a:p>
          <a:p>
            <a:pPr algn="l"/>
            <a:r>
              <a:rPr lang="en-US" sz="3200" b="0" i="0" u="none" strike="noStrike" baseline="0" dirty="0">
                <a:solidFill>
                  <a:srgbClr val="002060"/>
                </a:solidFill>
                <a:latin typeface="Times-Roman"/>
              </a:rPr>
              <a:t>class B {</a:t>
            </a:r>
          </a:p>
          <a:p>
            <a:pPr algn="l"/>
            <a:r>
              <a:rPr lang="en-US" sz="3200" b="0" i="0" u="none" strike="noStrike" baseline="0" dirty="0">
                <a:solidFill>
                  <a:srgbClr val="002060"/>
                </a:solidFill>
                <a:latin typeface="Times-Roman"/>
              </a:rPr>
              <a:t>public static void main(String </a:t>
            </a:r>
            <a:r>
              <a:rPr lang="en-US" sz="3200" b="0" i="0" u="none" strike="noStrike" baseline="0" dirty="0" err="1">
                <a:solidFill>
                  <a:srgbClr val="002060"/>
                </a:solidFill>
                <a:latin typeface="Times-Roman"/>
              </a:rPr>
              <a:t>args</a:t>
            </a:r>
            <a:r>
              <a:rPr lang="en-US" sz="3200" b="0" i="0" u="none" strike="noStrike" baseline="0" dirty="0">
                <a:solidFill>
                  <a:srgbClr val="002060"/>
                </a:solidFill>
                <a:latin typeface="Times-Roman"/>
              </a:rPr>
              <a:t>[]) {</a:t>
            </a:r>
          </a:p>
          <a:p>
            <a:pPr algn="l"/>
            <a:r>
              <a:rPr lang="en-US" sz="3200" b="0" i="0" u="none" strike="noStrike" baseline="0" dirty="0">
                <a:solidFill>
                  <a:srgbClr val="002060"/>
                </a:solidFill>
                <a:latin typeface="Times-Roman"/>
              </a:rPr>
              <a:t>A obj = new A();</a:t>
            </a:r>
          </a:p>
          <a:p>
            <a:pPr algn="l"/>
            <a:r>
              <a:rPr lang="en-US" sz="3200" b="0" i="0" u="none" strike="noStrike" baseline="0" dirty="0">
                <a:solidFill>
                  <a:srgbClr val="002060"/>
                </a:solidFill>
                <a:latin typeface="Times-Roman"/>
              </a:rPr>
              <a:t>obj.msg();</a:t>
            </a:r>
          </a:p>
          <a:p>
            <a:pPr algn="l"/>
            <a:r>
              <a:rPr lang="en-US" sz="3200" b="0" i="0" u="none" strike="noStrike" baseline="0" dirty="0">
                <a:solidFill>
                  <a:srgbClr val="002060"/>
                </a:solidFill>
                <a:latin typeface="Times-Roman"/>
              </a:rPr>
              <a:t>}</a:t>
            </a:r>
          </a:p>
          <a:p>
            <a:pPr algn="l"/>
            <a:r>
              <a:rPr lang="en-US" sz="3200" b="0" i="0" u="none" strike="noStrike" baseline="0" dirty="0">
                <a:solidFill>
                  <a:srgbClr val="002060"/>
                </a:solidFill>
                <a:latin typeface="Times-Roman"/>
              </a:rPr>
              <a:t>}</a:t>
            </a:r>
            <a:endParaRPr lang="en-US" sz="3200" dirty="0">
              <a:solidFill>
                <a:srgbClr val="002060"/>
              </a:solidFill>
            </a:endParaRPr>
          </a:p>
        </p:txBody>
      </p:sp>
      <p:sp>
        <p:nvSpPr>
          <p:cNvPr id="5" name="TextBox 4">
            <a:extLst>
              <a:ext uri="{FF2B5EF4-FFF2-40B4-BE49-F238E27FC236}">
                <a16:creationId xmlns="" xmlns:a16="http://schemas.microsoft.com/office/drawing/2014/main" id="{53D68BF4-29A6-423F-AEAB-4779CD611DA1}"/>
              </a:ext>
            </a:extLst>
          </p:cNvPr>
          <p:cNvSpPr txBox="1"/>
          <p:nvPr/>
        </p:nvSpPr>
        <p:spPr>
          <a:xfrm>
            <a:off x="450574" y="1219199"/>
            <a:ext cx="1593641" cy="523220"/>
          </a:xfrm>
          <a:prstGeom prst="rect">
            <a:avLst/>
          </a:prstGeom>
          <a:noFill/>
        </p:spPr>
        <p:txBody>
          <a:bodyPr wrap="none" rtlCol="0">
            <a:spAutoFit/>
          </a:bodyPr>
          <a:lstStyle/>
          <a:p>
            <a:r>
              <a:rPr lang="en-US" sz="2800" dirty="0">
                <a:solidFill>
                  <a:srgbClr val="C00000"/>
                </a:solidFill>
              </a:rPr>
              <a:t>Example :</a:t>
            </a:r>
          </a:p>
        </p:txBody>
      </p:sp>
      <p:sp>
        <p:nvSpPr>
          <p:cNvPr id="6" name="TextBox 5">
            <a:extLst>
              <a:ext uri="{FF2B5EF4-FFF2-40B4-BE49-F238E27FC236}">
                <a16:creationId xmlns="" xmlns:a16="http://schemas.microsoft.com/office/drawing/2014/main" id="{4BC3AADE-097D-48AB-A753-A06E090FF7C8}"/>
              </a:ext>
            </a:extLst>
          </p:cNvPr>
          <p:cNvSpPr txBox="1"/>
          <p:nvPr/>
        </p:nvSpPr>
        <p:spPr>
          <a:xfrm>
            <a:off x="3313044" y="367627"/>
            <a:ext cx="4252896" cy="707886"/>
          </a:xfrm>
          <a:prstGeom prst="rect">
            <a:avLst/>
          </a:prstGeom>
          <a:noFill/>
        </p:spPr>
        <p:txBody>
          <a:bodyPr wrap="none" rtlCol="0">
            <a:spAutoFit/>
          </a:bodyPr>
          <a:lstStyle/>
          <a:p>
            <a:r>
              <a:rPr lang="en-US" sz="4000" dirty="0">
                <a:solidFill>
                  <a:srgbClr val="C00000"/>
                </a:solidFill>
              </a:rPr>
              <a:t>Importing packages</a:t>
            </a:r>
          </a:p>
        </p:txBody>
      </p:sp>
    </p:spTree>
    <p:extLst>
      <p:ext uri="{BB962C8B-B14F-4D97-AF65-F5344CB8AC3E}">
        <p14:creationId xmlns:p14="http://schemas.microsoft.com/office/powerpoint/2010/main" val="1165866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4EEE51-1AB6-4D6C-AF9D-2F4FB09A01BD}"/>
              </a:ext>
            </a:extLst>
          </p:cNvPr>
          <p:cNvSpPr txBox="1"/>
          <p:nvPr/>
        </p:nvSpPr>
        <p:spPr>
          <a:xfrm>
            <a:off x="450574" y="1883082"/>
            <a:ext cx="6096000" cy="4524315"/>
          </a:xfrm>
          <a:prstGeom prst="rect">
            <a:avLst/>
          </a:prstGeom>
          <a:noFill/>
        </p:spPr>
        <p:txBody>
          <a:bodyPr wrap="square">
            <a:spAutoFit/>
          </a:bodyPr>
          <a:lstStyle/>
          <a:p>
            <a:r>
              <a:rPr lang="en-IN" sz="3200" dirty="0"/>
              <a:t>//save by A.java  </a:t>
            </a:r>
          </a:p>
          <a:p>
            <a:r>
              <a:rPr lang="en-IN" sz="3200" dirty="0"/>
              <a:t>  </a:t>
            </a:r>
          </a:p>
          <a:p>
            <a:r>
              <a:rPr lang="en-IN" sz="3200" b="1" dirty="0"/>
              <a:t>package</a:t>
            </a:r>
            <a:r>
              <a:rPr lang="en-IN" sz="3200" dirty="0"/>
              <a:t> pack;  </a:t>
            </a:r>
          </a:p>
          <a:p>
            <a:r>
              <a:rPr lang="en-IN" sz="3200" b="1" dirty="0"/>
              <a:t>public</a:t>
            </a:r>
            <a:r>
              <a:rPr lang="en-IN" sz="3200" dirty="0"/>
              <a:t> </a:t>
            </a:r>
            <a:r>
              <a:rPr lang="en-IN" sz="3200" b="1" dirty="0"/>
              <a:t>class</a:t>
            </a:r>
            <a:r>
              <a:rPr lang="en-IN" sz="3200" dirty="0"/>
              <a:t> A{  </a:t>
            </a:r>
          </a:p>
          <a:p>
            <a:r>
              <a:rPr lang="en-IN" sz="3200" dirty="0"/>
              <a:t>  </a:t>
            </a:r>
            <a:r>
              <a:rPr lang="en-IN" sz="3200" b="1" dirty="0"/>
              <a:t>public</a:t>
            </a:r>
            <a:r>
              <a:rPr lang="en-IN" sz="3200" dirty="0"/>
              <a:t> </a:t>
            </a:r>
            <a:r>
              <a:rPr lang="en-IN" sz="3200" b="1" dirty="0"/>
              <a:t>void</a:t>
            </a:r>
            <a:r>
              <a:rPr lang="en-IN" sz="3200" dirty="0"/>
              <a:t> </a:t>
            </a:r>
            <a:r>
              <a:rPr lang="en-IN" sz="3200" dirty="0" err="1"/>
              <a:t>msg</a:t>
            </a:r>
            <a:r>
              <a:rPr lang="en-IN" sz="3200" dirty="0"/>
              <a:t>(){</a:t>
            </a:r>
            <a:r>
              <a:rPr lang="en-IN" sz="3200" dirty="0" err="1"/>
              <a:t>System.out.println</a:t>
            </a:r>
            <a:r>
              <a:rPr lang="en-IN" sz="3200" dirty="0"/>
              <a:t>("Hello");}  </a:t>
            </a:r>
          </a:p>
          <a:p>
            <a:r>
              <a:rPr lang="en-IN" sz="3200" dirty="0"/>
              <a:t>}  </a:t>
            </a:r>
          </a:p>
          <a:p>
            <a:r>
              <a:rPr lang="en-IN" sz="3200" dirty="0"/>
              <a:t/>
            </a:r>
            <a:br>
              <a:rPr lang="en-IN" sz="3200" dirty="0"/>
            </a:br>
            <a:endParaRPr lang="en-US" sz="3200" dirty="0">
              <a:solidFill>
                <a:srgbClr val="002060"/>
              </a:solidFill>
            </a:endParaRPr>
          </a:p>
        </p:txBody>
      </p:sp>
      <p:sp>
        <p:nvSpPr>
          <p:cNvPr id="4" name="TextBox 3">
            <a:extLst>
              <a:ext uri="{FF2B5EF4-FFF2-40B4-BE49-F238E27FC236}">
                <a16:creationId xmlns="" xmlns:a16="http://schemas.microsoft.com/office/drawing/2014/main" id="{81A5705B-73D8-4C06-A2A3-FAABB26FEF05}"/>
              </a:ext>
            </a:extLst>
          </p:cNvPr>
          <p:cNvSpPr txBox="1"/>
          <p:nvPr/>
        </p:nvSpPr>
        <p:spPr>
          <a:xfrm>
            <a:off x="6546574" y="1883082"/>
            <a:ext cx="5499652" cy="5016758"/>
          </a:xfrm>
          <a:prstGeom prst="rect">
            <a:avLst/>
          </a:prstGeom>
          <a:noFill/>
        </p:spPr>
        <p:txBody>
          <a:bodyPr wrap="square">
            <a:spAutoFit/>
          </a:bodyPr>
          <a:lstStyle/>
          <a:p>
            <a:r>
              <a:rPr lang="en-IN" sz="3200" dirty="0"/>
              <a:t>//save by B.java  </a:t>
            </a:r>
          </a:p>
          <a:p>
            <a:r>
              <a:rPr lang="en-IN" sz="3200" b="1" dirty="0"/>
              <a:t>package</a:t>
            </a:r>
            <a:r>
              <a:rPr lang="en-IN" sz="3200" dirty="0"/>
              <a:t> </a:t>
            </a:r>
            <a:r>
              <a:rPr lang="en-IN" sz="3200" dirty="0" err="1"/>
              <a:t>mypack</a:t>
            </a:r>
            <a:r>
              <a:rPr lang="en-IN" sz="3200" dirty="0"/>
              <a:t>;  </a:t>
            </a:r>
          </a:p>
          <a:p>
            <a:r>
              <a:rPr lang="en-IN" sz="3200" b="1" dirty="0"/>
              <a:t>import</a:t>
            </a:r>
            <a:r>
              <a:rPr lang="en-IN" sz="3200" dirty="0"/>
              <a:t> </a:t>
            </a:r>
            <a:r>
              <a:rPr lang="en-IN" sz="3200" dirty="0" err="1"/>
              <a:t>pack.A</a:t>
            </a:r>
            <a:r>
              <a:rPr lang="en-IN" sz="3200" dirty="0"/>
              <a:t>;  </a:t>
            </a:r>
          </a:p>
          <a:p>
            <a:r>
              <a:rPr lang="en-IN" sz="3200" dirty="0"/>
              <a:t>  </a:t>
            </a:r>
            <a:r>
              <a:rPr lang="en-IN" sz="3200" b="1" dirty="0" smtClean="0"/>
              <a:t>class</a:t>
            </a:r>
            <a:r>
              <a:rPr lang="en-IN" sz="3200" dirty="0"/>
              <a:t> B{  </a:t>
            </a:r>
          </a:p>
          <a:p>
            <a:r>
              <a:rPr lang="en-IN" sz="3200" dirty="0"/>
              <a:t>  </a:t>
            </a:r>
            <a:r>
              <a:rPr lang="en-IN" sz="3200" b="1" dirty="0"/>
              <a:t>public</a:t>
            </a:r>
            <a:r>
              <a:rPr lang="en-IN" sz="3200" dirty="0"/>
              <a:t> </a:t>
            </a:r>
            <a:r>
              <a:rPr lang="en-IN" sz="3200" b="1" dirty="0"/>
              <a:t>static</a:t>
            </a:r>
            <a:r>
              <a:rPr lang="en-IN" sz="3200" dirty="0"/>
              <a:t> </a:t>
            </a:r>
            <a:r>
              <a:rPr lang="en-IN" sz="3200" b="1" dirty="0"/>
              <a:t>void</a:t>
            </a:r>
            <a:r>
              <a:rPr lang="en-IN" sz="3200" dirty="0"/>
              <a:t> main(String </a:t>
            </a:r>
            <a:r>
              <a:rPr lang="en-IN" sz="3200" dirty="0" err="1"/>
              <a:t>args</a:t>
            </a:r>
            <a:r>
              <a:rPr lang="en-IN" sz="3200" dirty="0"/>
              <a:t>[]){  </a:t>
            </a:r>
          </a:p>
          <a:p>
            <a:r>
              <a:rPr lang="en-IN" sz="3200" dirty="0"/>
              <a:t>   A </a:t>
            </a:r>
            <a:r>
              <a:rPr lang="en-IN" sz="3200" dirty="0" err="1"/>
              <a:t>obj</a:t>
            </a:r>
            <a:r>
              <a:rPr lang="en-IN" sz="3200" dirty="0"/>
              <a:t> = </a:t>
            </a:r>
            <a:r>
              <a:rPr lang="en-IN" sz="3200" b="1" dirty="0"/>
              <a:t>new</a:t>
            </a:r>
            <a:r>
              <a:rPr lang="en-IN" sz="3200" dirty="0"/>
              <a:t> A();  </a:t>
            </a:r>
          </a:p>
          <a:p>
            <a:r>
              <a:rPr lang="en-IN" sz="3200" dirty="0"/>
              <a:t>   obj.msg();  </a:t>
            </a:r>
          </a:p>
          <a:p>
            <a:r>
              <a:rPr lang="en-IN" sz="3200" dirty="0"/>
              <a:t>  }  </a:t>
            </a:r>
          </a:p>
          <a:p>
            <a:r>
              <a:rPr lang="en-IN" sz="3200" dirty="0"/>
              <a:t>}</a:t>
            </a:r>
          </a:p>
        </p:txBody>
      </p:sp>
      <p:sp>
        <p:nvSpPr>
          <p:cNvPr id="6" name="TextBox 5">
            <a:extLst>
              <a:ext uri="{FF2B5EF4-FFF2-40B4-BE49-F238E27FC236}">
                <a16:creationId xmlns="" xmlns:a16="http://schemas.microsoft.com/office/drawing/2014/main" id="{4BC3AADE-097D-48AB-A753-A06E090FF7C8}"/>
              </a:ext>
            </a:extLst>
          </p:cNvPr>
          <p:cNvSpPr txBox="1"/>
          <p:nvPr/>
        </p:nvSpPr>
        <p:spPr>
          <a:xfrm>
            <a:off x="257577" y="367627"/>
            <a:ext cx="11788649" cy="1323439"/>
          </a:xfrm>
          <a:prstGeom prst="rect">
            <a:avLst/>
          </a:prstGeom>
          <a:noFill/>
        </p:spPr>
        <p:txBody>
          <a:bodyPr wrap="square" rtlCol="0">
            <a:spAutoFit/>
          </a:bodyPr>
          <a:lstStyle/>
          <a:p>
            <a:r>
              <a:rPr lang="en-US" sz="4000" dirty="0"/>
              <a:t>How to access package from another package</a:t>
            </a:r>
            <a:r>
              <a:rPr lang="en-US" sz="4000" dirty="0" smtClean="0"/>
              <a:t>?</a:t>
            </a:r>
          </a:p>
          <a:p>
            <a:r>
              <a:rPr lang="en-US" sz="4000" dirty="0" smtClean="0"/>
              <a:t>-import </a:t>
            </a:r>
            <a:r>
              <a:rPr lang="en-US" sz="4000" dirty="0" err="1"/>
              <a:t>package.classname</a:t>
            </a:r>
            <a:r>
              <a:rPr lang="en-US" sz="4000" dirty="0"/>
              <a:t>;</a:t>
            </a:r>
          </a:p>
        </p:txBody>
      </p:sp>
    </p:spTree>
    <p:extLst>
      <p:ext uri="{BB962C8B-B14F-4D97-AF65-F5344CB8AC3E}">
        <p14:creationId xmlns:p14="http://schemas.microsoft.com/office/powerpoint/2010/main" val="224825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4EEE51-1AB6-4D6C-AF9D-2F4FB09A01BD}"/>
              </a:ext>
            </a:extLst>
          </p:cNvPr>
          <p:cNvSpPr txBox="1"/>
          <p:nvPr/>
        </p:nvSpPr>
        <p:spPr>
          <a:xfrm>
            <a:off x="450574" y="1883082"/>
            <a:ext cx="5319161" cy="4031873"/>
          </a:xfrm>
          <a:prstGeom prst="rect">
            <a:avLst/>
          </a:prstGeom>
          <a:noFill/>
        </p:spPr>
        <p:txBody>
          <a:bodyPr wrap="square">
            <a:spAutoFit/>
          </a:bodyPr>
          <a:lstStyle/>
          <a:p>
            <a:r>
              <a:rPr lang="en-IN" sz="3200" dirty="0"/>
              <a:t>  </a:t>
            </a:r>
          </a:p>
          <a:p>
            <a:r>
              <a:rPr lang="en-IN" sz="3200" dirty="0"/>
              <a:t>//save by A.java  </a:t>
            </a:r>
          </a:p>
          <a:p>
            <a:r>
              <a:rPr lang="en-IN" sz="3200" b="1" dirty="0"/>
              <a:t>package</a:t>
            </a:r>
            <a:r>
              <a:rPr lang="en-IN" sz="3200" dirty="0"/>
              <a:t> pack;  </a:t>
            </a:r>
          </a:p>
          <a:p>
            <a:r>
              <a:rPr lang="en-IN" sz="3200" b="1" dirty="0"/>
              <a:t>public</a:t>
            </a:r>
            <a:r>
              <a:rPr lang="en-IN" sz="3200" dirty="0"/>
              <a:t> </a:t>
            </a:r>
            <a:r>
              <a:rPr lang="en-IN" sz="3200" b="1" dirty="0"/>
              <a:t>class</a:t>
            </a:r>
            <a:r>
              <a:rPr lang="en-IN" sz="3200" dirty="0"/>
              <a:t> A{  </a:t>
            </a:r>
          </a:p>
          <a:p>
            <a:r>
              <a:rPr lang="en-IN" sz="3200" dirty="0"/>
              <a:t>  </a:t>
            </a:r>
            <a:r>
              <a:rPr lang="en-IN" sz="3200" b="1" dirty="0"/>
              <a:t>public</a:t>
            </a:r>
            <a:r>
              <a:rPr lang="en-IN" sz="3200" dirty="0"/>
              <a:t> </a:t>
            </a:r>
            <a:r>
              <a:rPr lang="en-IN" sz="3200" b="1" dirty="0"/>
              <a:t>void</a:t>
            </a:r>
            <a:r>
              <a:rPr lang="en-IN" sz="3200" dirty="0"/>
              <a:t> </a:t>
            </a:r>
            <a:r>
              <a:rPr lang="en-IN" sz="3200" dirty="0" err="1"/>
              <a:t>msg</a:t>
            </a:r>
            <a:r>
              <a:rPr lang="en-IN" sz="3200" dirty="0"/>
              <a:t>(){</a:t>
            </a:r>
            <a:r>
              <a:rPr lang="en-IN" sz="3200" dirty="0" err="1"/>
              <a:t>System.out.println</a:t>
            </a:r>
            <a:r>
              <a:rPr lang="en-IN" sz="3200" dirty="0"/>
              <a:t>("Hello");}  </a:t>
            </a:r>
          </a:p>
          <a:p>
            <a:r>
              <a:rPr lang="en-IN" sz="3200" dirty="0"/>
              <a:t>}</a:t>
            </a:r>
          </a:p>
          <a:p>
            <a:pPr algn="l"/>
            <a:endParaRPr lang="en-US" sz="3200" dirty="0">
              <a:solidFill>
                <a:srgbClr val="002060"/>
              </a:solidFill>
            </a:endParaRPr>
          </a:p>
        </p:txBody>
      </p:sp>
      <p:sp>
        <p:nvSpPr>
          <p:cNvPr id="4" name="TextBox 3">
            <a:extLst>
              <a:ext uri="{FF2B5EF4-FFF2-40B4-BE49-F238E27FC236}">
                <a16:creationId xmlns="" xmlns:a16="http://schemas.microsoft.com/office/drawing/2014/main" id="{81A5705B-73D8-4C06-A2A3-FAABB26FEF05}"/>
              </a:ext>
            </a:extLst>
          </p:cNvPr>
          <p:cNvSpPr txBox="1"/>
          <p:nvPr/>
        </p:nvSpPr>
        <p:spPr>
          <a:xfrm>
            <a:off x="6091707" y="1883082"/>
            <a:ext cx="5954519" cy="5016758"/>
          </a:xfrm>
          <a:prstGeom prst="rect">
            <a:avLst/>
          </a:prstGeom>
          <a:noFill/>
        </p:spPr>
        <p:txBody>
          <a:bodyPr wrap="square">
            <a:spAutoFit/>
          </a:bodyPr>
          <a:lstStyle/>
          <a:p>
            <a:r>
              <a:rPr lang="en-IN" sz="3200" dirty="0"/>
              <a:t>//save by B.java  </a:t>
            </a:r>
          </a:p>
          <a:p>
            <a:r>
              <a:rPr lang="en-IN" sz="3200" b="1" dirty="0"/>
              <a:t>package</a:t>
            </a:r>
            <a:r>
              <a:rPr lang="en-IN" sz="3200" dirty="0"/>
              <a:t> </a:t>
            </a:r>
            <a:r>
              <a:rPr lang="en-IN" sz="3200" dirty="0" err="1"/>
              <a:t>mypack</a:t>
            </a:r>
            <a:r>
              <a:rPr lang="en-IN" sz="3200" dirty="0"/>
              <a:t>;  </a:t>
            </a:r>
          </a:p>
          <a:p>
            <a:r>
              <a:rPr lang="en-IN" sz="3200" b="1" dirty="0"/>
              <a:t>class</a:t>
            </a:r>
            <a:r>
              <a:rPr lang="en-IN" sz="3200" dirty="0"/>
              <a:t> B{  </a:t>
            </a:r>
          </a:p>
          <a:p>
            <a:r>
              <a:rPr lang="en-IN" sz="3200" dirty="0"/>
              <a:t>  </a:t>
            </a:r>
            <a:r>
              <a:rPr lang="en-IN" sz="3200" b="1" dirty="0"/>
              <a:t>public</a:t>
            </a:r>
            <a:r>
              <a:rPr lang="en-IN" sz="3200" dirty="0"/>
              <a:t> </a:t>
            </a:r>
            <a:r>
              <a:rPr lang="en-IN" sz="3200" b="1" dirty="0"/>
              <a:t>static</a:t>
            </a:r>
            <a:r>
              <a:rPr lang="en-IN" sz="3200" dirty="0"/>
              <a:t> </a:t>
            </a:r>
            <a:r>
              <a:rPr lang="en-IN" sz="3200" b="1" dirty="0"/>
              <a:t>void</a:t>
            </a:r>
            <a:r>
              <a:rPr lang="en-IN" sz="3200" dirty="0"/>
              <a:t> main(String </a:t>
            </a:r>
            <a:r>
              <a:rPr lang="en-IN" sz="3200" dirty="0" err="1"/>
              <a:t>args</a:t>
            </a:r>
            <a:r>
              <a:rPr lang="en-IN" sz="3200" dirty="0"/>
              <a:t>[]){  </a:t>
            </a:r>
          </a:p>
          <a:p>
            <a:r>
              <a:rPr lang="en-IN" sz="3200" dirty="0"/>
              <a:t>   </a:t>
            </a:r>
            <a:r>
              <a:rPr lang="en-IN" sz="3200" dirty="0" err="1"/>
              <a:t>pack.A</a:t>
            </a:r>
            <a:r>
              <a:rPr lang="en-IN" sz="3200" dirty="0"/>
              <a:t> </a:t>
            </a:r>
            <a:r>
              <a:rPr lang="en-IN" sz="3200" dirty="0" err="1"/>
              <a:t>obj</a:t>
            </a:r>
            <a:r>
              <a:rPr lang="en-IN" sz="3200" dirty="0"/>
              <a:t> = </a:t>
            </a:r>
            <a:r>
              <a:rPr lang="en-IN" sz="3200" b="1" dirty="0"/>
              <a:t>new</a:t>
            </a:r>
            <a:r>
              <a:rPr lang="en-IN" sz="3200" dirty="0"/>
              <a:t> </a:t>
            </a:r>
            <a:r>
              <a:rPr lang="en-IN" sz="3200" dirty="0" err="1"/>
              <a:t>pack.A</a:t>
            </a:r>
            <a:r>
              <a:rPr lang="en-IN" sz="3200" dirty="0"/>
              <a:t>();//using fully qualified name  </a:t>
            </a:r>
          </a:p>
          <a:p>
            <a:r>
              <a:rPr lang="en-IN" sz="3200" dirty="0"/>
              <a:t>   obj.msg();  </a:t>
            </a:r>
          </a:p>
          <a:p>
            <a:r>
              <a:rPr lang="en-IN" sz="3200" dirty="0"/>
              <a:t>  }  </a:t>
            </a:r>
          </a:p>
          <a:p>
            <a:r>
              <a:rPr lang="en-IN" sz="3200" dirty="0"/>
              <a:t>}</a:t>
            </a:r>
          </a:p>
        </p:txBody>
      </p:sp>
      <p:sp>
        <p:nvSpPr>
          <p:cNvPr id="6" name="TextBox 5">
            <a:extLst>
              <a:ext uri="{FF2B5EF4-FFF2-40B4-BE49-F238E27FC236}">
                <a16:creationId xmlns="" xmlns:a16="http://schemas.microsoft.com/office/drawing/2014/main" id="{4BC3AADE-097D-48AB-A753-A06E090FF7C8}"/>
              </a:ext>
            </a:extLst>
          </p:cNvPr>
          <p:cNvSpPr txBox="1"/>
          <p:nvPr/>
        </p:nvSpPr>
        <p:spPr>
          <a:xfrm>
            <a:off x="0" y="264596"/>
            <a:ext cx="11788649" cy="1938992"/>
          </a:xfrm>
          <a:prstGeom prst="rect">
            <a:avLst/>
          </a:prstGeom>
          <a:noFill/>
        </p:spPr>
        <p:txBody>
          <a:bodyPr wrap="square" rtlCol="0">
            <a:spAutoFit/>
          </a:bodyPr>
          <a:lstStyle/>
          <a:p>
            <a:r>
              <a:rPr lang="en-US" sz="4000" dirty="0"/>
              <a:t>How to access package from another package</a:t>
            </a:r>
            <a:r>
              <a:rPr lang="en-US" sz="4000" dirty="0" smtClean="0"/>
              <a:t>?</a:t>
            </a:r>
          </a:p>
          <a:p>
            <a:r>
              <a:rPr lang="en-US" sz="4000" dirty="0" smtClean="0"/>
              <a:t>-</a:t>
            </a:r>
            <a:r>
              <a:rPr lang="en-US" sz="4000" dirty="0"/>
              <a:t>fully qualified name.</a:t>
            </a:r>
          </a:p>
          <a:p>
            <a:endParaRPr lang="en-US" sz="4000" dirty="0"/>
          </a:p>
        </p:txBody>
      </p:sp>
    </p:spTree>
    <p:extLst>
      <p:ext uri="{BB962C8B-B14F-4D97-AF65-F5344CB8AC3E}">
        <p14:creationId xmlns:p14="http://schemas.microsoft.com/office/powerpoint/2010/main" val="1779304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3C3F1B-6BA4-44CC-A172-974F1EB63DD7}"/>
              </a:ext>
            </a:extLst>
          </p:cNvPr>
          <p:cNvSpPr txBox="1"/>
          <p:nvPr/>
        </p:nvSpPr>
        <p:spPr>
          <a:xfrm>
            <a:off x="384312" y="887896"/>
            <a:ext cx="11979965" cy="4524315"/>
          </a:xfrm>
          <a:prstGeom prst="rect">
            <a:avLst/>
          </a:prstGeom>
          <a:noFill/>
        </p:spPr>
        <p:txBody>
          <a:bodyPr wrap="square">
            <a:spAutoFit/>
          </a:bodyPr>
          <a:lstStyle/>
          <a:p>
            <a:pPr algn="l"/>
            <a:r>
              <a:rPr lang="en-US" sz="3200" i="0" u="none" strike="noStrike" baseline="0" dirty="0">
                <a:solidFill>
                  <a:srgbClr val="C00000"/>
                </a:solidFill>
              </a:rPr>
              <a:t>Access Modifiers</a:t>
            </a:r>
          </a:p>
          <a:p>
            <a:pPr algn="l"/>
            <a:r>
              <a:rPr lang="en-US" sz="3200" b="0" i="0" u="none" strike="noStrike" baseline="0" dirty="0">
                <a:solidFill>
                  <a:srgbClr val="002060"/>
                </a:solidFill>
              </a:rPr>
              <a:t>• The access modifiers in java specifies accessibility (scope) of a data member, method,</a:t>
            </a:r>
          </a:p>
          <a:p>
            <a:pPr algn="l"/>
            <a:r>
              <a:rPr lang="en-US" sz="3200" b="0" i="0" u="none" strike="noStrike" baseline="0" dirty="0">
                <a:solidFill>
                  <a:srgbClr val="002060"/>
                </a:solidFill>
              </a:rPr>
              <a:t>constructor or class.</a:t>
            </a:r>
          </a:p>
          <a:p>
            <a:pPr algn="l"/>
            <a:r>
              <a:rPr lang="en-US" sz="3200" b="0" i="0" u="none" strike="noStrike" baseline="0" dirty="0">
                <a:solidFill>
                  <a:srgbClr val="002060"/>
                </a:solidFill>
              </a:rPr>
              <a:t>• There are 4 types of access modifiers</a:t>
            </a:r>
          </a:p>
          <a:p>
            <a:pPr algn="l"/>
            <a:r>
              <a:rPr lang="en-US" sz="3200" b="0" i="0" u="none" strike="noStrike" baseline="0" dirty="0">
                <a:solidFill>
                  <a:srgbClr val="002060"/>
                </a:solidFill>
              </a:rPr>
              <a:t>– private</a:t>
            </a:r>
          </a:p>
          <a:p>
            <a:pPr algn="l"/>
            <a:r>
              <a:rPr lang="en-US" sz="3200" b="0" i="0" u="none" strike="noStrike" baseline="0" dirty="0">
                <a:solidFill>
                  <a:srgbClr val="002060"/>
                </a:solidFill>
              </a:rPr>
              <a:t>– default</a:t>
            </a:r>
          </a:p>
          <a:p>
            <a:pPr algn="l"/>
            <a:r>
              <a:rPr lang="en-US" sz="3200" b="0" i="0" u="none" strike="noStrike" baseline="0" dirty="0">
                <a:solidFill>
                  <a:srgbClr val="002060"/>
                </a:solidFill>
              </a:rPr>
              <a:t>– protected</a:t>
            </a:r>
          </a:p>
          <a:p>
            <a:pPr algn="l"/>
            <a:r>
              <a:rPr lang="en-US" sz="3200" b="0" i="0" u="none" strike="noStrike" baseline="0" dirty="0">
                <a:solidFill>
                  <a:srgbClr val="002060"/>
                </a:solidFill>
              </a:rPr>
              <a:t>– public</a:t>
            </a:r>
          </a:p>
        </p:txBody>
      </p:sp>
    </p:spTree>
    <p:extLst>
      <p:ext uri="{BB962C8B-B14F-4D97-AF65-F5344CB8AC3E}">
        <p14:creationId xmlns:p14="http://schemas.microsoft.com/office/powerpoint/2010/main" val="4212944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3C3F1B-6BA4-44CC-A172-974F1EB63DD7}"/>
              </a:ext>
            </a:extLst>
          </p:cNvPr>
          <p:cNvSpPr txBox="1"/>
          <p:nvPr/>
        </p:nvSpPr>
        <p:spPr>
          <a:xfrm>
            <a:off x="384312" y="887896"/>
            <a:ext cx="11979965" cy="5016758"/>
          </a:xfrm>
          <a:prstGeom prst="rect">
            <a:avLst/>
          </a:prstGeom>
          <a:noFill/>
        </p:spPr>
        <p:txBody>
          <a:bodyPr wrap="square">
            <a:spAutoFit/>
          </a:bodyPr>
          <a:lstStyle/>
          <a:p>
            <a:pPr algn="l"/>
            <a:r>
              <a:rPr lang="en-US" sz="3200" i="0" u="none" strike="noStrike" baseline="0" dirty="0">
                <a:solidFill>
                  <a:srgbClr val="C00000"/>
                </a:solidFill>
              </a:rPr>
              <a:t>Access Modifiers</a:t>
            </a:r>
          </a:p>
          <a:p>
            <a:r>
              <a:rPr lang="en-US" sz="3200" b="0" i="0" u="none" strike="noStrike" baseline="0" dirty="0">
                <a:solidFill>
                  <a:srgbClr val="002060"/>
                </a:solidFill>
              </a:rPr>
              <a:t>• </a:t>
            </a:r>
            <a:r>
              <a:rPr lang="en-IN" sz="3200" dirty="0"/>
              <a:t>The access modifiers in Java specifies the accessibility or scope of a field, method, constructor, or class. We can change the access level of fields, constructors, methods, and class by applying the access modifier on it</a:t>
            </a:r>
            <a:r>
              <a:rPr lang="en-IN" sz="3200" dirty="0" smtClean="0"/>
              <a:t>.</a:t>
            </a:r>
            <a:r>
              <a:rPr lang="en-IN" sz="3200" dirty="0"/>
              <a:t> </a:t>
            </a:r>
          </a:p>
          <a:p>
            <a:pPr lvl="0"/>
            <a:r>
              <a:rPr lang="en-IN" sz="3200" b="1" dirty="0"/>
              <a:t>Private</a:t>
            </a:r>
            <a:r>
              <a:rPr lang="en-IN" sz="3200" dirty="0"/>
              <a:t>: The access level of a private modifier is only within the class. It cannot be accessed from outside the class.</a:t>
            </a:r>
          </a:p>
          <a:p>
            <a:pPr lvl="0"/>
            <a:r>
              <a:rPr lang="en-IN" sz="3200" b="1" dirty="0"/>
              <a:t>Default</a:t>
            </a:r>
            <a:r>
              <a:rPr lang="en-IN" sz="3200" dirty="0"/>
              <a:t>: The access level of a default modifier is only within the package. It cannot be accessed from outside the package. If you do not specify any access level, it will be the default</a:t>
            </a:r>
            <a:r>
              <a:rPr lang="en-IN" sz="3200" dirty="0" smtClean="0"/>
              <a:t>.</a:t>
            </a:r>
            <a:endParaRPr lang="en-IN" sz="3200" dirty="0"/>
          </a:p>
        </p:txBody>
      </p:sp>
    </p:spTree>
    <p:extLst>
      <p:ext uri="{BB962C8B-B14F-4D97-AF65-F5344CB8AC3E}">
        <p14:creationId xmlns:p14="http://schemas.microsoft.com/office/powerpoint/2010/main" val="4202441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3C3F1B-6BA4-44CC-A172-974F1EB63DD7}"/>
              </a:ext>
            </a:extLst>
          </p:cNvPr>
          <p:cNvSpPr txBox="1"/>
          <p:nvPr/>
        </p:nvSpPr>
        <p:spPr>
          <a:xfrm>
            <a:off x="384312" y="887896"/>
            <a:ext cx="11979965" cy="3539430"/>
          </a:xfrm>
          <a:prstGeom prst="rect">
            <a:avLst/>
          </a:prstGeom>
          <a:noFill/>
        </p:spPr>
        <p:txBody>
          <a:bodyPr wrap="square">
            <a:spAutoFit/>
          </a:bodyPr>
          <a:lstStyle/>
          <a:p>
            <a:pPr algn="l"/>
            <a:r>
              <a:rPr lang="en-US" sz="3200" i="0" u="none" strike="noStrike" baseline="0" dirty="0">
                <a:solidFill>
                  <a:srgbClr val="C00000"/>
                </a:solidFill>
              </a:rPr>
              <a:t>Access Modifiers</a:t>
            </a:r>
          </a:p>
          <a:p>
            <a:pPr lvl="0"/>
            <a:r>
              <a:rPr lang="en-IN" sz="3200" b="1" dirty="0" smtClean="0"/>
              <a:t>Protected</a:t>
            </a:r>
            <a:r>
              <a:rPr lang="en-IN" sz="3200" dirty="0"/>
              <a:t>: The access level of a protected modifier is within the package and outside the package through child class. If you do not make the child class, it cannot be accessed from outside the package.</a:t>
            </a:r>
          </a:p>
          <a:p>
            <a:pPr lvl="0"/>
            <a:r>
              <a:rPr lang="en-IN" sz="3200" b="1" dirty="0"/>
              <a:t>Public</a:t>
            </a:r>
            <a:r>
              <a:rPr lang="en-IN" sz="3200" dirty="0"/>
              <a:t>: The access level of a public modifier is everywhere. It can be accessed from within the class, outside the class, within the package and outside the package.</a:t>
            </a:r>
          </a:p>
        </p:txBody>
      </p:sp>
    </p:spTree>
    <p:extLst>
      <p:ext uri="{BB962C8B-B14F-4D97-AF65-F5344CB8AC3E}">
        <p14:creationId xmlns:p14="http://schemas.microsoft.com/office/powerpoint/2010/main" val="3252350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25487"/>
          </a:xfrm>
        </p:spPr>
        <p:txBody>
          <a:bodyPr>
            <a:normAutofit fontScale="90000"/>
          </a:bodyPr>
          <a:lstStyle/>
          <a:p>
            <a:pPr>
              <a:defRPr/>
            </a:pPr>
            <a:r>
              <a:rPr lang="en-IN" b="1" dirty="0"/>
              <a:t>Public access modifier</a:t>
            </a:r>
            <a:br>
              <a:rPr lang="en-IN" b="1" dirty="0"/>
            </a:br>
            <a:endParaRPr lang="en-IN" dirty="0"/>
          </a:p>
        </p:txBody>
      </p:sp>
      <p:sp>
        <p:nvSpPr>
          <p:cNvPr id="91139" name="Content Placeholder 2"/>
          <p:cNvSpPr>
            <a:spLocks noGrp="1"/>
          </p:cNvSpPr>
          <p:nvPr>
            <p:ph idx="1"/>
          </p:nvPr>
        </p:nvSpPr>
        <p:spPr>
          <a:xfrm>
            <a:off x="609600" y="785813"/>
            <a:ext cx="10972800" cy="5340350"/>
          </a:xfrm>
        </p:spPr>
        <p:txBody>
          <a:bodyPr/>
          <a:lstStyle/>
          <a:p>
            <a:r>
              <a:rPr lang="en-IN" smtClean="0"/>
              <a:t>The members, methods and classes that are declared public can be accessed from anywhere.</a:t>
            </a:r>
          </a:p>
          <a:p>
            <a:r>
              <a:rPr lang="en-IN" smtClean="0"/>
              <a:t> This modifier doesn’t put any restriction on the access.</a:t>
            </a:r>
          </a:p>
        </p:txBody>
      </p:sp>
    </p:spTree>
    <p:extLst>
      <p:ext uri="{BB962C8B-B14F-4D97-AF65-F5344CB8AC3E}">
        <p14:creationId xmlns:p14="http://schemas.microsoft.com/office/powerpoint/2010/main" val="290214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666752" y="428625"/>
            <a:ext cx="8477249"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t>package myAddPack;</a:t>
            </a:r>
          </a:p>
          <a:p>
            <a:r>
              <a:rPr lang="en-IN"/>
              <a:t>public class Add</a:t>
            </a:r>
          </a:p>
          <a:p>
            <a:r>
              <a:rPr lang="en-IN"/>
              <a:t>{</a:t>
            </a:r>
          </a:p>
          <a:p>
            <a:r>
              <a:rPr lang="en-IN"/>
              <a:t> public void sum()</a:t>
            </a:r>
          </a:p>
          <a:p>
            <a:r>
              <a:rPr lang="en-IN"/>
              <a:t> {</a:t>
            </a:r>
          </a:p>
          <a:p>
            <a:r>
              <a:rPr lang="en-IN"/>
              <a:t> int x, y;</a:t>
            </a:r>
          </a:p>
          <a:p>
            <a:r>
              <a:rPr lang="en-IN"/>
              <a:t> x=10;</a:t>
            </a:r>
          </a:p>
          <a:p>
            <a:r>
              <a:rPr lang="en-IN"/>
              <a:t> y=20;</a:t>
            </a:r>
          </a:p>
          <a:p>
            <a:r>
              <a:rPr lang="en-IN"/>
              <a:t> System.out.println("Sum is: "+(x+y));</a:t>
            </a:r>
          </a:p>
          <a:p>
            <a:r>
              <a:rPr lang="en-IN"/>
              <a:t> }</a:t>
            </a:r>
          </a:p>
          <a:p>
            <a:r>
              <a:rPr lang="en-IN"/>
              <a:t>}</a:t>
            </a:r>
          </a:p>
          <a:p>
            <a:r>
              <a:rPr lang="en-IN"/>
              <a:t>package demoPack; </a:t>
            </a:r>
          </a:p>
          <a:p>
            <a:r>
              <a:rPr lang="en-IN"/>
              <a:t>import myAddPack.*;</a:t>
            </a:r>
          </a:p>
          <a:p>
            <a:r>
              <a:rPr lang="en-IN"/>
              <a:t>class AddDemo {</a:t>
            </a:r>
          </a:p>
          <a:p>
            <a:r>
              <a:rPr lang="en-IN"/>
              <a:t> public static void main(String args[])</a:t>
            </a:r>
          </a:p>
          <a:p>
            <a:r>
              <a:rPr lang="en-IN"/>
              <a:t> {</a:t>
            </a:r>
          </a:p>
          <a:p>
            <a:r>
              <a:rPr lang="en-IN"/>
              <a:t> Add obj=new Add();</a:t>
            </a:r>
          </a:p>
          <a:p>
            <a:r>
              <a:rPr lang="en-IN"/>
              <a:t> obj.sum();</a:t>
            </a:r>
          </a:p>
          <a:p>
            <a:r>
              <a:rPr lang="en-IN"/>
              <a:t> }</a:t>
            </a:r>
          </a:p>
          <a:p>
            <a:r>
              <a:rPr lang="en-IN"/>
              <a:t>} </a:t>
            </a:r>
          </a:p>
        </p:txBody>
      </p:sp>
      <p:pic>
        <p:nvPicPr>
          <p:cNvPr id="9216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2794000"/>
            <a:ext cx="56134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28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IN" smtClean="0"/>
              <a:t>protected access</a:t>
            </a:r>
          </a:p>
        </p:txBody>
      </p:sp>
      <p:sp>
        <p:nvSpPr>
          <p:cNvPr id="94211" name="Content Placeholder 2"/>
          <p:cNvSpPr>
            <a:spLocks noGrp="1"/>
          </p:cNvSpPr>
          <p:nvPr>
            <p:ph idx="1"/>
          </p:nvPr>
        </p:nvSpPr>
        <p:spPr>
          <a:xfrm>
            <a:off x="609600" y="1417639"/>
            <a:ext cx="10972800" cy="4708525"/>
          </a:xfrm>
        </p:spPr>
        <p:txBody>
          <a:bodyPr/>
          <a:lstStyle/>
          <a:p>
            <a:r>
              <a:rPr lang="en-IN" smtClean="0"/>
              <a:t>The protected access modifier is specified using the keyword protected.</a:t>
            </a:r>
          </a:p>
          <a:p>
            <a:r>
              <a:rPr lang="en-IN" smtClean="0"/>
              <a:t>The methods or data members declared as protected are accessible within same package or sub classes in the different package.</a:t>
            </a:r>
          </a:p>
          <a:p>
            <a:r>
              <a:rPr lang="en-IN" smtClean="0"/>
              <a:t>It is accessible within package and outside the package but through inheritance only.</a:t>
            </a:r>
          </a:p>
          <a:p>
            <a:r>
              <a:rPr lang="en-IN" smtClean="0"/>
              <a:t>The protected access modifier can be applied on the data member, method and constructor. It can't be applied on the class.</a:t>
            </a:r>
          </a:p>
          <a:p>
            <a:endParaRPr lang="en-IN" smtClean="0"/>
          </a:p>
        </p:txBody>
      </p:sp>
    </p:spTree>
    <p:extLst>
      <p:ext uri="{BB962C8B-B14F-4D97-AF65-F5344CB8AC3E}">
        <p14:creationId xmlns:p14="http://schemas.microsoft.com/office/powerpoint/2010/main" val="364033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1D78292-898F-4A6D-BA38-F592C01C25D1}"/>
              </a:ext>
            </a:extLst>
          </p:cNvPr>
          <p:cNvSpPr txBox="1"/>
          <p:nvPr/>
        </p:nvSpPr>
        <p:spPr>
          <a:xfrm>
            <a:off x="145774" y="408297"/>
            <a:ext cx="12046226" cy="3416320"/>
          </a:xfrm>
          <a:prstGeom prst="rect">
            <a:avLst/>
          </a:prstGeom>
          <a:noFill/>
        </p:spPr>
        <p:txBody>
          <a:bodyPr wrap="square">
            <a:spAutoFit/>
          </a:bodyPr>
          <a:lstStyle/>
          <a:p>
            <a:r>
              <a:rPr lang="en-US" sz="3600" dirty="0" smtClean="0">
                <a:solidFill>
                  <a:srgbClr val="C00000"/>
                </a:solidFill>
              </a:rPr>
              <a:t>UNIT </a:t>
            </a:r>
            <a:r>
              <a:rPr lang="en-US" sz="3600" dirty="0">
                <a:solidFill>
                  <a:srgbClr val="C00000"/>
                </a:solidFill>
              </a:rPr>
              <a:t>2 PACKAGES, INTERFACES AND THREADS </a:t>
            </a:r>
            <a:endParaRPr lang="en-US" sz="3600" dirty="0">
              <a:solidFill>
                <a:srgbClr val="002060"/>
              </a:solidFill>
            </a:endParaRPr>
          </a:p>
          <a:p>
            <a:r>
              <a:rPr lang="en-US" sz="3600" dirty="0">
                <a:solidFill>
                  <a:srgbClr val="002060"/>
                </a:solidFill>
              </a:rPr>
              <a:t> </a:t>
            </a:r>
            <a:r>
              <a:rPr lang="en-US" sz="3600" dirty="0">
                <a:solidFill>
                  <a:srgbClr val="FF0000"/>
                </a:solidFill>
              </a:rPr>
              <a:t>Introduction to Packages – User Defined Packages - Importing packages – Access protection – Interfaces </a:t>
            </a:r>
            <a:r>
              <a:rPr lang="en-US" sz="3600" dirty="0">
                <a:solidFill>
                  <a:srgbClr val="002060"/>
                </a:solidFill>
              </a:rPr>
              <a:t>– Exception Handling - Exception Types – Using try, catch, throw, throws and finally –Multithreading – </a:t>
            </a:r>
            <a:r>
              <a:rPr lang="en-US" sz="3600" dirty="0" err="1">
                <a:solidFill>
                  <a:srgbClr val="002060"/>
                </a:solidFill>
              </a:rPr>
              <a:t>JavaThreadModel</a:t>
            </a:r>
            <a:r>
              <a:rPr lang="en-US" sz="3600" dirty="0">
                <a:solidFill>
                  <a:srgbClr val="002060"/>
                </a:solidFill>
              </a:rPr>
              <a:t> – Main thread – Creating multiple thread – Thread priorities – Synchronization. </a:t>
            </a:r>
          </a:p>
        </p:txBody>
      </p:sp>
    </p:spTree>
    <p:extLst>
      <p:ext uri="{BB962C8B-B14F-4D97-AF65-F5344CB8AC3E}">
        <p14:creationId xmlns:p14="http://schemas.microsoft.com/office/powerpoint/2010/main" val="1045509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1143000" y="0"/>
            <a:ext cx="80010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IN"/>
          </a:p>
          <a:p>
            <a:r>
              <a:rPr lang="en-IN"/>
              <a:t>//Addition.java</a:t>
            </a:r>
          </a:p>
          <a:p>
            <a:endParaRPr lang="en-IN"/>
          </a:p>
          <a:p>
            <a:r>
              <a:rPr lang="en-IN"/>
              <a:t>package abcpackage;</a:t>
            </a:r>
          </a:p>
          <a:p>
            <a:r>
              <a:rPr lang="en-IN"/>
              <a:t>public class Addition</a:t>
            </a:r>
          </a:p>
          <a:p>
            <a:r>
              <a:rPr lang="en-IN"/>
              <a:t> {</a:t>
            </a:r>
          </a:p>
          <a:p>
            <a:r>
              <a:rPr lang="en-IN"/>
              <a:t>   protected int addTwoNumbers(int a, int b)</a:t>
            </a:r>
          </a:p>
          <a:p>
            <a:r>
              <a:rPr lang="en-IN"/>
              <a:t>	{</a:t>
            </a:r>
          </a:p>
          <a:p>
            <a:r>
              <a:rPr lang="en-IN"/>
              <a:t>	return a+b;</a:t>
            </a:r>
          </a:p>
          <a:p>
            <a:r>
              <a:rPr lang="en-IN"/>
              <a:t>   	}</a:t>
            </a:r>
          </a:p>
          <a:p>
            <a:r>
              <a:rPr lang="en-IN"/>
              <a:t>}</a:t>
            </a:r>
          </a:p>
          <a:p>
            <a:r>
              <a:rPr lang="en-IN"/>
              <a:t>//Test.java</a:t>
            </a:r>
          </a:p>
          <a:p>
            <a:r>
              <a:rPr lang="en-IN"/>
              <a:t>package xyzpackage;</a:t>
            </a:r>
          </a:p>
          <a:p>
            <a:r>
              <a:rPr lang="en-IN"/>
              <a:t>import abcpackage.*;</a:t>
            </a:r>
          </a:p>
          <a:p>
            <a:r>
              <a:rPr lang="en-IN"/>
              <a:t>class Test extends Addition</a:t>
            </a:r>
          </a:p>
          <a:p>
            <a:r>
              <a:rPr lang="en-IN"/>
              <a:t>{</a:t>
            </a:r>
          </a:p>
          <a:p>
            <a:r>
              <a:rPr lang="en-IN"/>
              <a:t>   public static void main(String args[])</a:t>
            </a:r>
          </a:p>
          <a:p>
            <a:r>
              <a:rPr lang="en-IN"/>
              <a:t>	{</a:t>
            </a:r>
          </a:p>
          <a:p>
            <a:r>
              <a:rPr lang="en-IN"/>
              <a:t>	Test obj = new Test();</a:t>
            </a:r>
          </a:p>
          <a:p>
            <a:r>
              <a:rPr lang="en-IN"/>
              <a:t>	System.out.println(obj.addTwoNumbers(11, 22));</a:t>
            </a:r>
          </a:p>
          <a:p>
            <a:r>
              <a:rPr lang="en-IN"/>
              <a:t>   	}</a:t>
            </a:r>
          </a:p>
          <a:p>
            <a:r>
              <a:rPr lang="en-IN"/>
              <a:t>}</a:t>
            </a:r>
          </a:p>
        </p:txBody>
      </p:sp>
      <p:pic>
        <p:nvPicPr>
          <p:cNvPr id="9728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2293938"/>
            <a:ext cx="56896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6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IN" smtClean="0"/>
              <a:t>Private</a:t>
            </a:r>
          </a:p>
        </p:txBody>
      </p:sp>
      <p:sp>
        <p:nvSpPr>
          <p:cNvPr id="3" name="Content Placeholder 2"/>
          <p:cNvSpPr>
            <a:spLocks noGrp="1"/>
          </p:cNvSpPr>
          <p:nvPr>
            <p:ph idx="1"/>
          </p:nvPr>
        </p:nvSpPr>
        <p:spPr/>
        <p:txBody>
          <a:bodyPr/>
          <a:lstStyle/>
          <a:p>
            <a:pPr marL="0" indent="0">
              <a:buFont typeface="Arial" pitchFamily="34" charset="0"/>
              <a:buNone/>
              <a:defRPr/>
            </a:pPr>
            <a:r>
              <a:rPr lang="en-IN" dirty="0"/>
              <a:t>The private access modifier is specified using the </a:t>
            </a:r>
            <a:r>
              <a:rPr lang="en-IN" dirty="0">
                <a:solidFill>
                  <a:srgbClr val="FF0000"/>
                </a:solidFill>
              </a:rPr>
              <a:t>keyword</a:t>
            </a:r>
            <a:r>
              <a:rPr lang="en-IN" dirty="0"/>
              <a:t> private.</a:t>
            </a:r>
            <a:endParaRPr lang="en-IN" dirty="0" smtClean="0"/>
          </a:p>
          <a:p>
            <a:pPr>
              <a:defRPr/>
            </a:pPr>
            <a:r>
              <a:rPr lang="en-IN" dirty="0" smtClean="0"/>
              <a:t>The </a:t>
            </a:r>
            <a:r>
              <a:rPr lang="en-IN" dirty="0"/>
              <a:t>methods or data members declared as private are accessible only </a:t>
            </a:r>
            <a:r>
              <a:rPr lang="en-IN" b="1" dirty="0"/>
              <a:t>within the class</a:t>
            </a:r>
            <a:r>
              <a:rPr lang="en-IN" dirty="0"/>
              <a:t> in which they are declared.</a:t>
            </a:r>
          </a:p>
          <a:p>
            <a:pPr>
              <a:defRPr/>
            </a:pPr>
            <a:r>
              <a:rPr lang="en-IN" dirty="0"/>
              <a:t>Any other </a:t>
            </a:r>
            <a:r>
              <a:rPr lang="en-IN" b="1" dirty="0"/>
              <a:t>class of the same package will not be able to access</a:t>
            </a:r>
            <a:r>
              <a:rPr lang="en-IN" dirty="0"/>
              <a:t> these members.</a:t>
            </a:r>
          </a:p>
          <a:p>
            <a:pPr>
              <a:defRPr/>
            </a:pPr>
            <a:r>
              <a:rPr lang="en-IN" dirty="0"/>
              <a:t>Classes or interface can not be declared as private.</a:t>
            </a:r>
          </a:p>
          <a:p>
            <a:pPr>
              <a:defRPr/>
            </a:pPr>
            <a:endParaRPr lang="en-IN" dirty="0"/>
          </a:p>
        </p:txBody>
      </p:sp>
    </p:spTree>
    <p:extLst>
      <p:ext uri="{BB962C8B-B14F-4D97-AF65-F5344CB8AC3E}">
        <p14:creationId xmlns:p14="http://schemas.microsoft.com/office/powerpoint/2010/main" val="395269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
          <p:cNvSpPr>
            <a:spLocks noChangeArrowheads="1"/>
          </p:cNvSpPr>
          <p:nvPr/>
        </p:nvSpPr>
        <p:spPr bwMode="auto">
          <a:xfrm>
            <a:off x="1238251" y="428625"/>
            <a:ext cx="89535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dirty="0"/>
              <a:t>//</a:t>
            </a:r>
            <a:r>
              <a:rPr lang="en-IN" dirty="0" err="1"/>
              <a:t>classA.Java</a:t>
            </a:r>
            <a:endParaRPr lang="en-IN" dirty="0"/>
          </a:p>
          <a:p>
            <a:r>
              <a:rPr lang="en-IN" dirty="0"/>
              <a:t>package pack;</a:t>
            </a:r>
          </a:p>
          <a:p>
            <a:r>
              <a:rPr lang="en-IN" dirty="0"/>
              <a:t>class </a:t>
            </a:r>
            <a:r>
              <a:rPr lang="en-IN" dirty="0" err="1">
                <a:solidFill>
                  <a:srgbClr val="FF0000"/>
                </a:solidFill>
              </a:rPr>
              <a:t>classA</a:t>
            </a:r>
            <a:endParaRPr lang="en-IN" dirty="0">
              <a:solidFill>
                <a:srgbClr val="FF0000"/>
              </a:solidFill>
            </a:endParaRPr>
          </a:p>
          <a:p>
            <a:r>
              <a:rPr lang="en-IN" dirty="0"/>
              <a:t>{</a:t>
            </a:r>
          </a:p>
          <a:p>
            <a:r>
              <a:rPr lang="en-IN" dirty="0"/>
              <a:t>	 private </a:t>
            </a:r>
            <a:r>
              <a:rPr lang="en-IN" dirty="0" err="1"/>
              <a:t>int</a:t>
            </a:r>
            <a:r>
              <a:rPr lang="en-IN" dirty="0"/>
              <a:t> data=40;</a:t>
            </a:r>
          </a:p>
          <a:p>
            <a:r>
              <a:rPr lang="en-IN" dirty="0"/>
              <a:t> 	private void </a:t>
            </a:r>
            <a:r>
              <a:rPr lang="en-IN" dirty="0" err="1"/>
              <a:t>msg</a:t>
            </a:r>
            <a:r>
              <a:rPr lang="en-IN" dirty="0"/>
              <a:t>()</a:t>
            </a:r>
          </a:p>
          <a:p>
            <a:r>
              <a:rPr lang="en-IN" dirty="0"/>
              <a:t>	 {</a:t>
            </a:r>
          </a:p>
          <a:p>
            <a:r>
              <a:rPr lang="en-IN" dirty="0"/>
              <a:t> 	</a:t>
            </a:r>
            <a:r>
              <a:rPr lang="en-IN" dirty="0" err="1"/>
              <a:t>System.out.println</a:t>
            </a:r>
            <a:r>
              <a:rPr lang="en-IN" dirty="0"/>
              <a:t>("Hello java");</a:t>
            </a:r>
          </a:p>
          <a:p>
            <a:r>
              <a:rPr lang="en-IN" dirty="0"/>
              <a:t> 	}</a:t>
            </a:r>
          </a:p>
          <a:p>
            <a:r>
              <a:rPr lang="en-IN" dirty="0"/>
              <a:t>}</a:t>
            </a:r>
          </a:p>
          <a:p>
            <a:r>
              <a:rPr lang="en-IN" dirty="0"/>
              <a:t>//Sample.java</a:t>
            </a:r>
          </a:p>
          <a:p>
            <a:r>
              <a:rPr lang="en-IN" dirty="0"/>
              <a:t>package </a:t>
            </a:r>
            <a:r>
              <a:rPr lang="en-IN" dirty="0" err="1"/>
              <a:t>myPack</a:t>
            </a:r>
            <a:r>
              <a:rPr lang="en-IN" dirty="0"/>
              <a:t>;</a:t>
            </a:r>
          </a:p>
          <a:p>
            <a:r>
              <a:rPr lang="en-IN" dirty="0"/>
              <a:t>import pack.*;</a:t>
            </a:r>
          </a:p>
          <a:p>
            <a:r>
              <a:rPr lang="en-IN" dirty="0"/>
              <a:t>public class Sample </a:t>
            </a:r>
          </a:p>
          <a:p>
            <a:r>
              <a:rPr lang="en-IN" dirty="0"/>
              <a:t>{</a:t>
            </a:r>
          </a:p>
          <a:p>
            <a:r>
              <a:rPr lang="en-IN" dirty="0"/>
              <a:t> 	public static void main(String </a:t>
            </a:r>
            <a:r>
              <a:rPr lang="en-IN" dirty="0" err="1"/>
              <a:t>args</a:t>
            </a:r>
            <a:r>
              <a:rPr lang="en-IN" dirty="0"/>
              <a:t>[])</a:t>
            </a:r>
          </a:p>
          <a:p>
            <a:r>
              <a:rPr lang="en-IN" dirty="0"/>
              <a:t>	 {</a:t>
            </a:r>
          </a:p>
          <a:p>
            <a:r>
              <a:rPr lang="en-IN" dirty="0"/>
              <a:t> 	</a:t>
            </a:r>
            <a:r>
              <a:rPr lang="en-IN" dirty="0" err="1"/>
              <a:t>classA</a:t>
            </a:r>
            <a:r>
              <a:rPr lang="en-IN" dirty="0"/>
              <a:t> </a:t>
            </a:r>
            <a:r>
              <a:rPr lang="en-IN" dirty="0" err="1"/>
              <a:t>obj</a:t>
            </a:r>
            <a:r>
              <a:rPr lang="en-IN" dirty="0"/>
              <a:t>=new </a:t>
            </a:r>
            <a:r>
              <a:rPr lang="en-IN" dirty="0" err="1"/>
              <a:t>classA</a:t>
            </a:r>
            <a:r>
              <a:rPr lang="en-IN" dirty="0"/>
              <a:t>(); </a:t>
            </a:r>
          </a:p>
          <a:p>
            <a:r>
              <a:rPr lang="en-IN" dirty="0"/>
              <a:t> 	</a:t>
            </a:r>
            <a:r>
              <a:rPr lang="en-IN" dirty="0" err="1"/>
              <a:t>System.out.println</a:t>
            </a:r>
            <a:r>
              <a:rPr lang="en-IN" dirty="0"/>
              <a:t>(</a:t>
            </a:r>
            <a:r>
              <a:rPr lang="en-IN" dirty="0" err="1"/>
              <a:t>obj.data</a:t>
            </a:r>
            <a:r>
              <a:rPr lang="en-IN" dirty="0"/>
              <a:t>);//Compile Time Error</a:t>
            </a:r>
          </a:p>
          <a:p>
            <a:r>
              <a:rPr lang="en-IN" dirty="0"/>
              <a:t>	 obj.msg();//Compile Time Error</a:t>
            </a:r>
          </a:p>
          <a:p>
            <a:r>
              <a:rPr lang="en-IN" dirty="0"/>
              <a:t>	 }</a:t>
            </a:r>
          </a:p>
          <a:p>
            <a:r>
              <a:rPr lang="en-IN" dirty="0"/>
              <a:t>} </a:t>
            </a:r>
          </a:p>
        </p:txBody>
      </p:sp>
    </p:spTree>
    <p:extLst>
      <p:ext uri="{BB962C8B-B14F-4D97-AF65-F5344CB8AC3E}">
        <p14:creationId xmlns:p14="http://schemas.microsoft.com/office/powerpoint/2010/main" val="2362624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b="1" dirty="0"/>
              <a:t>Default access modifier</a:t>
            </a:r>
            <a:br>
              <a:rPr lang="en-IN" b="1" dirty="0"/>
            </a:br>
            <a:endParaRPr lang="en-IN" dirty="0"/>
          </a:p>
        </p:txBody>
      </p:sp>
      <p:sp>
        <p:nvSpPr>
          <p:cNvPr id="98307" name="Content Placeholder 2"/>
          <p:cNvSpPr>
            <a:spLocks noGrp="1"/>
          </p:cNvSpPr>
          <p:nvPr>
            <p:ph idx="1"/>
          </p:nvPr>
        </p:nvSpPr>
        <p:spPr/>
        <p:txBody>
          <a:bodyPr/>
          <a:lstStyle/>
          <a:p>
            <a:pPr>
              <a:buFont typeface="Arial" pitchFamily="34" charset="0"/>
              <a:buNone/>
            </a:pPr>
            <a:r>
              <a:rPr lang="en-IN" smtClean="0"/>
              <a:t>When we do not mention any access modifier, it is called default access modifier.</a:t>
            </a:r>
          </a:p>
          <a:p>
            <a:pPr>
              <a:buFont typeface="Arial" pitchFamily="34" charset="0"/>
              <a:buNone/>
            </a:pPr>
            <a:r>
              <a:rPr lang="en-IN" smtClean="0"/>
              <a:t>The scope of this modifier is limited to the package only. </a:t>
            </a:r>
          </a:p>
          <a:p>
            <a:pPr>
              <a:buFont typeface="Arial" pitchFamily="34" charset="0"/>
              <a:buNone/>
            </a:pPr>
            <a:r>
              <a:rPr lang="en-IN" smtClean="0"/>
              <a:t>This means that if we have a class with the default access modifier in a package, only those classes that are in this package can access this class. </a:t>
            </a:r>
          </a:p>
        </p:txBody>
      </p:sp>
    </p:spTree>
    <p:extLst>
      <p:ext uri="{BB962C8B-B14F-4D97-AF65-F5344CB8AC3E}">
        <p14:creationId xmlns:p14="http://schemas.microsoft.com/office/powerpoint/2010/main" val="3535964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9207E9-A8FD-4D1A-B89C-61A84DF1A6B8}"/>
              </a:ext>
            </a:extLst>
          </p:cNvPr>
          <p:cNvSpPr txBox="1"/>
          <p:nvPr/>
        </p:nvSpPr>
        <p:spPr>
          <a:xfrm>
            <a:off x="92765" y="0"/>
            <a:ext cx="6096000" cy="584775"/>
          </a:xfrm>
          <a:prstGeom prst="rect">
            <a:avLst/>
          </a:prstGeom>
          <a:noFill/>
        </p:spPr>
        <p:txBody>
          <a:bodyPr wrap="square">
            <a:spAutoFit/>
          </a:bodyPr>
          <a:lstStyle/>
          <a:p>
            <a:r>
              <a:rPr lang="en-US" sz="3200" dirty="0">
                <a:solidFill>
                  <a:srgbClr val="C00000"/>
                </a:solidFill>
              </a:rPr>
              <a:t>Interfaces</a:t>
            </a:r>
          </a:p>
        </p:txBody>
      </p:sp>
      <p:sp>
        <p:nvSpPr>
          <p:cNvPr id="5" name="TextBox 4">
            <a:extLst>
              <a:ext uri="{FF2B5EF4-FFF2-40B4-BE49-F238E27FC236}">
                <a16:creationId xmlns="" xmlns:a16="http://schemas.microsoft.com/office/drawing/2014/main" id="{B9048633-1B79-4875-BB39-E43DBD2B5301}"/>
              </a:ext>
            </a:extLst>
          </p:cNvPr>
          <p:cNvSpPr txBox="1"/>
          <p:nvPr/>
        </p:nvSpPr>
        <p:spPr>
          <a:xfrm>
            <a:off x="238538" y="584775"/>
            <a:ext cx="12099235" cy="2554545"/>
          </a:xfrm>
          <a:prstGeom prst="rect">
            <a:avLst/>
          </a:prstGeom>
          <a:noFill/>
        </p:spPr>
        <p:txBody>
          <a:bodyPr wrap="square">
            <a:spAutoFit/>
          </a:bodyPr>
          <a:lstStyle/>
          <a:p>
            <a:pPr marL="457200" indent="-457200" algn="l">
              <a:buFont typeface="Arial" panose="020B0604020202020204" pitchFamily="34" charset="0"/>
              <a:buChar char="•"/>
            </a:pPr>
            <a:r>
              <a:rPr lang="en-US" sz="3200" b="0" i="0" u="none" strike="noStrike" baseline="0" dirty="0">
                <a:solidFill>
                  <a:srgbClr val="002060"/>
                </a:solidFill>
                <a:latin typeface="Times-Roman"/>
              </a:rPr>
              <a:t>An interface declares a set of methods and their signatures. The methods that are declared in </a:t>
            </a:r>
            <a:r>
              <a:rPr lang="en-US" sz="3200" b="0" i="0" u="none" strike="noStrike" baseline="0" dirty="0" smtClean="0">
                <a:solidFill>
                  <a:srgbClr val="002060"/>
                </a:solidFill>
                <a:latin typeface="Times-Roman"/>
              </a:rPr>
              <a:t>an interface </a:t>
            </a:r>
            <a:r>
              <a:rPr lang="en-US" sz="3200" b="0" i="0" u="none" strike="noStrike" baseline="0" dirty="0">
                <a:solidFill>
                  <a:srgbClr val="002060"/>
                </a:solidFill>
                <a:latin typeface="Times-Roman"/>
              </a:rPr>
              <a:t>should not have implementation codes.</a:t>
            </a:r>
          </a:p>
          <a:p>
            <a:pPr marL="457200" indent="-457200" algn="l">
              <a:buFont typeface="Arial" panose="020B0604020202020204" pitchFamily="34" charset="0"/>
              <a:buChar char="•"/>
            </a:pPr>
            <a:r>
              <a:rPr lang="en-US" sz="3200" b="0" i="0" u="none" strike="noStrike" baseline="0" dirty="0">
                <a:solidFill>
                  <a:srgbClr val="002060"/>
                </a:solidFill>
                <a:latin typeface="Times-Roman"/>
              </a:rPr>
              <a:t>A Class that makes use of an interface should provide the codes for the methods declared in </a:t>
            </a:r>
            <a:r>
              <a:rPr lang="en-US" sz="3200" b="0" i="0" u="none" strike="noStrike" baseline="0" dirty="0" smtClean="0">
                <a:solidFill>
                  <a:srgbClr val="002060"/>
                </a:solidFill>
                <a:latin typeface="Times-Roman"/>
              </a:rPr>
              <a:t>that interface</a:t>
            </a:r>
            <a:r>
              <a:rPr lang="en-US" sz="3200" b="0" i="0" u="none" strike="noStrike" baseline="0" dirty="0">
                <a:solidFill>
                  <a:srgbClr val="002060"/>
                </a:solidFill>
                <a:latin typeface="Times-Roman"/>
              </a:rPr>
              <a:t>.</a:t>
            </a:r>
            <a:endParaRPr lang="en-US" sz="3200" dirty="0">
              <a:solidFill>
                <a:srgbClr val="002060"/>
              </a:solidFill>
            </a:endParaRPr>
          </a:p>
        </p:txBody>
      </p:sp>
    </p:spTree>
    <p:extLst>
      <p:ext uri="{BB962C8B-B14F-4D97-AF65-F5344CB8AC3E}">
        <p14:creationId xmlns:p14="http://schemas.microsoft.com/office/powerpoint/2010/main" val="3941933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9207E9-A8FD-4D1A-B89C-61A84DF1A6B8}"/>
              </a:ext>
            </a:extLst>
          </p:cNvPr>
          <p:cNvSpPr txBox="1"/>
          <p:nvPr/>
        </p:nvSpPr>
        <p:spPr>
          <a:xfrm>
            <a:off x="92765" y="0"/>
            <a:ext cx="6096000" cy="584775"/>
          </a:xfrm>
          <a:prstGeom prst="rect">
            <a:avLst/>
          </a:prstGeom>
          <a:noFill/>
        </p:spPr>
        <p:txBody>
          <a:bodyPr wrap="square">
            <a:spAutoFit/>
          </a:bodyPr>
          <a:lstStyle/>
          <a:p>
            <a:r>
              <a:rPr lang="en-US" sz="3200" dirty="0">
                <a:solidFill>
                  <a:srgbClr val="C00000"/>
                </a:solidFill>
              </a:rPr>
              <a:t>Interfaces</a:t>
            </a:r>
          </a:p>
        </p:txBody>
      </p:sp>
      <p:sp>
        <p:nvSpPr>
          <p:cNvPr id="5" name="TextBox 4">
            <a:extLst>
              <a:ext uri="{FF2B5EF4-FFF2-40B4-BE49-F238E27FC236}">
                <a16:creationId xmlns="" xmlns:a16="http://schemas.microsoft.com/office/drawing/2014/main" id="{B9048633-1B79-4875-BB39-E43DBD2B5301}"/>
              </a:ext>
            </a:extLst>
          </p:cNvPr>
          <p:cNvSpPr txBox="1"/>
          <p:nvPr/>
        </p:nvSpPr>
        <p:spPr>
          <a:xfrm>
            <a:off x="238538" y="584775"/>
            <a:ext cx="12099235" cy="4524315"/>
          </a:xfrm>
          <a:prstGeom prst="rect">
            <a:avLst/>
          </a:prstGeom>
          <a:noFill/>
        </p:spPr>
        <p:txBody>
          <a:bodyPr wrap="square">
            <a:spAutoFit/>
          </a:bodyPr>
          <a:lstStyle/>
          <a:p>
            <a:r>
              <a:rPr lang="en-US" sz="3200" dirty="0"/>
              <a:t>An </a:t>
            </a:r>
            <a:r>
              <a:rPr lang="en-US" sz="3200" b="1" dirty="0"/>
              <a:t>interface in Java</a:t>
            </a:r>
            <a:r>
              <a:rPr lang="en-US" sz="3200" dirty="0"/>
              <a:t> is a blueprint of a class. It has static constants and abstract methods.</a:t>
            </a:r>
          </a:p>
          <a:p>
            <a:r>
              <a:rPr lang="en-US" sz="3200" dirty="0"/>
              <a:t>The interface in Java is </a:t>
            </a:r>
            <a:r>
              <a:rPr lang="en-US" sz="3200" i="1" dirty="0"/>
              <a:t>a mechanism to achieve </a:t>
            </a:r>
            <a:r>
              <a:rPr lang="en-US" sz="3200" i="1" dirty="0">
                <a:hlinkClick r:id="rId2"/>
              </a:rPr>
              <a:t>abstraction</a:t>
            </a:r>
            <a:r>
              <a:rPr lang="en-US" sz="3200" dirty="0"/>
              <a:t>. There can be only abstract methods in the Java interface, not method body. It is used to achieve abstraction and multiple </a:t>
            </a:r>
            <a:r>
              <a:rPr lang="en-US" sz="3200" dirty="0">
                <a:hlinkClick r:id="rId3"/>
              </a:rPr>
              <a:t>inheritance in Java</a:t>
            </a:r>
            <a:r>
              <a:rPr lang="en-US" sz="3200" dirty="0"/>
              <a:t>.</a:t>
            </a:r>
          </a:p>
          <a:p>
            <a:r>
              <a:rPr lang="en-US" sz="3200" dirty="0"/>
              <a:t>In other words, you can say that interfaces can have abstract methods and variables. It cannot have a method body.</a:t>
            </a:r>
          </a:p>
          <a:p>
            <a:r>
              <a:rPr lang="en-US" sz="3200" dirty="0"/>
              <a:t/>
            </a:r>
            <a:br>
              <a:rPr lang="en-US" sz="3200" dirty="0"/>
            </a:br>
            <a:endParaRPr lang="en-US" sz="3200" dirty="0">
              <a:solidFill>
                <a:srgbClr val="002060"/>
              </a:solidFill>
            </a:endParaRPr>
          </a:p>
        </p:txBody>
      </p:sp>
    </p:spTree>
    <p:extLst>
      <p:ext uri="{BB962C8B-B14F-4D97-AF65-F5344CB8AC3E}">
        <p14:creationId xmlns:p14="http://schemas.microsoft.com/office/powerpoint/2010/main" val="1909029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9207E9-A8FD-4D1A-B89C-61A84DF1A6B8}"/>
              </a:ext>
            </a:extLst>
          </p:cNvPr>
          <p:cNvSpPr txBox="1"/>
          <p:nvPr/>
        </p:nvSpPr>
        <p:spPr>
          <a:xfrm>
            <a:off x="92765" y="0"/>
            <a:ext cx="6096000" cy="584775"/>
          </a:xfrm>
          <a:prstGeom prst="rect">
            <a:avLst/>
          </a:prstGeom>
          <a:noFill/>
        </p:spPr>
        <p:txBody>
          <a:bodyPr wrap="square">
            <a:spAutoFit/>
          </a:bodyPr>
          <a:lstStyle/>
          <a:p>
            <a:r>
              <a:rPr lang="en-US" sz="3200" dirty="0">
                <a:solidFill>
                  <a:srgbClr val="C00000"/>
                </a:solidFill>
              </a:rPr>
              <a:t>Interfaces</a:t>
            </a:r>
          </a:p>
        </p:txBody>
      </p:sp>
      <p:sp>
        <p:nvSpPr>
          <p:cNvPr id="5" name="TextBox 4">
            <a:extLst>
              <a:ext uri="{FF2B5EF4-FFF2-40B4-BE49-F238E27FC236}">
                <a16:creationId xmlns="" xmlns:a16="http://schemas.microsoft.com/office/drawing/2014/main" id="{B9048633-1B79-4875-BB39-E43DBD2B5301}"/>
              </a:ext>
            </a:extLst>
          </p:cNvPr>
          <p:cNvSpPr txBox="1"/>
          <p:nvPr/>
        </p:nvSpPr>
        <p:spPr>
          <a:xfrm>
            <a:off x="238538" y="584775"/>
            <a:ext cx="12099235" cy="6001643"/>
          </a:xfrm>
          <a:prstGeom prst="rect">
            <a:avLst/>
          </a:prstGeom>
          <a:noFill/>
        </p:spPr>
        <p:txBody>
          <a:bodyPr wrap="square">
            <a:spAutoFit/>
          </a:bodyPr>
          <a:lstStyle/>
          <a:p>
            <a:r>
              <a:rPr lang="en-US" sz="3200" dirty="0" smtClean="0"/>
              <a:t>An </a:t>
            </a:r>
            <a:r>
              <a:rPr lang="en-US" sz="3200" b="1" dirty="0" smtClean="0"/>
              <a:t>interface in Java</a:t>
            </a:r>
            <a:r>
              <a:rPr lang="en-US" sz="3200" dirty="0" smtClean="0"/>
              <a:t> is a blueprint of a class. It has static constants and abstract methods.</a:t>
            </a:r>
          </a:p>
          <a:p>
            <a:r>
              <a:rPr lang="en-US" sz="3200" dirty="0" smtClean="0"/>
              <a:t>The interface in Java is </a:t>
            </a:r>
            <a:r>
              <a:rPr lang="en-US" sz="3200" i="1" dirty="0" smtClean="0"/>
              <a:t>a mechanism to achieve </a:t>
            </a:r>
            <a:r>
              <a:rPr lang="en-US" sz="3200" i="1" dirty="0" smtClean="0">
                <a:hlinkClick r:id="rId2"/>
              </a:rPr>
              <a:t>abstraction</a:t>
            </a:r>
            <a:r>
              <a:rPr lang="en-US" sz="3200" dirty="0" smtClean="0"/>
              <a:t>. There can be only abstract methods in the Java interface, not method body. It is used to achieve abstraction and multiple </a:t>
            </a:r>
            <a:r>
              <a:rPr lang="en-US" sz="3200" dirty="0" smtClean="0">
                <a:hlinkClick r:id="rId3"/>
              </a:rPr>
              <a:t>inheritance in Java</a:t>
            </a:r>
            <a:r>
              <a:rPr lang="en-US" sz="3200" dirty="0" smtClean="0"/>
              <a:t>.</a:t>
            </a:r>
          </a:p>
          <a:p>
            <a:r>
              <a:rPr lang="en-US" sz="3200" dirty="0" smtClean="0"/>
              <a:t>In other words, you can say that interfaces can have abstract methods and variables. It cannot have a method body.</a:t>
            </a:r>
          </a:p>
          <a:p>
            <a:r>
              <a:rPr lang="en-US" sz="3200" dirty="0" smtClean="0"/>
              <a:t>It cannot be instantiated just like the abstract class.</a:t>
            </a:r>
          </a:p>
          <a:p>
            <a:r>
              <a:rPr lang="en-US" sz="3200" dirty="0" smtClean="0"/>
              <a:t/>
            </a:r>
            <a:br>
              <a:rPr lang="en-US" sz="3200" dirty="0" smtClean="0"/>
            </a:br>
            <a:endParaRPr lang="en-US" sz="3200" dirty="0" smtClean="0"/>
          </a:p>
          <a:p>
            <a:r>
              <a:rPr lang="en-US" sz="3200" dirty="0"/>
              <a:t/>
            </a:r>
            <a:br>
              <a:rPr lang="en-US" sz="3200" dirty="0"/>
            </a:br>
            <a:endParaRPr lang="en-US" sz="3200" dirty="0">
              <a:solidFill>
                <a:srgbClr val="002060"/>
              </a:solidFill>
            </a:endParaRPr>
          </a:p>
        </p:txBody>
      </p:sp>
    </p:spTree>
    <p:extLst>
      <p:ext uri="{BB962C8B-B14F-4D97-AF65-F5344CB8AC3E}">
        <p14:creationId xmlns:p14="http://schemas.microsoft.com/office/powerpoint/2010/main" val="826412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9207E9-A8FD-4D1A-B89C-61A84DF1A6B8}"/>
              </a:ext>
            </a:extLst>
          </p:cNvPr>
          <p:cNvSpPr txBox="1"/>
          <p:nvPr/>
        </p:nvSpPr>
        <p:spPr>
          <a:xfrm>
            <a:off x="92765" y="0"/>
            <a:ext cx="6096000" cy="1569660"/>
          </a:xfrm>
          <a:prstGeom prst="rect">
            <a:avLst/>
          </a:prstGeom>
          <a:noFill/>
        </p:spPr>
        <p:txBody>
          <a:bodyPr wrap="square">
            <a:spAutoFit/>
          </a:bodyPr>
          <a:lstStyle/>
          <a:p>
            <a:r>
              <a:rPr lang="en-US" sz="3200" dirty="0"/>
              <a:t>How to declare an interface?</a:t>
            </a:r>
          </a:p>
          <a:p>
            <a:r>
              <a:rPr lang="en-US" sz="3200" dirty="0"/>
              <a:t/>
            </a:r>
            <a:br>
              <a:rPr lang="en-US" sz="3200" dirty="0"/>
            </a:br>
            <a:endParaRPr lang="en-US" sz="3200" dirty="0">
              <a:solidFill>
                <a:srgbClr val="C00000"/>
              </a:solidFill>
            </a:endParaRPr>
          </a:p>
        </p:txBody>
      </p:sp>
      <p:sp>
        <p:nvSpPr>
          <p:cNvPr id="5" name="TextBox 4">
            <a:extLst>
              <a:ext uri="{FF2B5EF4-FFF2-40B4-BE49-F238E27FC236}">
                <a16:creationId xmlns="" xmlns:a16="http://schemas.microsoft.com/office/drawing/2014/main" id="{B9048633-1B79-4875-BB39-E43DBD2B5301}"/>
              </a:ext>
            </a:extLst>
          </p:cNvPr>
          <p:cNvSpPr txBox="1"/>
          <p:nvPr/>
        </p:nvSpPr>
        <p:spPr>
          <a:xfrm>
            <a:off x="238538" y="1105579"/>
            <a:ext cx="12099235" cy="5016758"/>
          </a:xfrm>
          <a:prstGeom prst="rect">
            <a:avLst/>
          </a:prstGeom>
          <a:noFill/>
        </p:spPr>
        <p:txBody>
          <a:bodyPr wrap="square">
            <a:spAutoFit/>
          </a:bodyPr>
          <a:lstStyle/>
          <a:p>
            <a:r>
              <a:rPr lang="en-US" sz="3200" b="1" dirty="0"/>
              <a:t>interface</a:t>
            </a:r>
            <a:r>
              <a:rPr lang="en-US" sz="3200" dirty="0"/>
              <a:t> &lt;</a:t>
            </a:r>
            <a:r>
              <a:rPr lang="en-US" sz="3200" dirty="0" err="1"/>
              <a:t>interface_name</a:t>
            </a:r>
            <a:r>
              <a:rPr lang="en-US" sz="3200" dirty="0"/>
              <a:t>&gt;{  </a:t>
            </a:r>
          </a:p>
          <a:p>
            <a:r>
              <a:rPr lang="en-US" sz="3200" dirty="0"/>
              <a:t>      </a:t>
            </a:r>
          </a:p>
          <a:p>
            <a:r>
              <a:rPr lang="en-US" sz="3200" dirty="0"/>
              <a:t>    // declare constant fields  </a:t>
            </a:r>
          </a:p>
          <a:p>
            <a:r>
              <a:rPr lang="en-US" sz="3200" dirty="0"/>
              <a:t>    // declare methods that abstract   </a:t>
            </a:r>
          </a:p>
          <a:p>
            <a:r>
              <a:rPr lang="en-US" sz="3200" dirty="0"/>
              <a:t>    // by default.  </a:t>
            </a:r>
          </a:p>
          <a:p>
            <a:r>
              <a:rPr lang="en-US" sz="3200" dirty="0"/>
              <a:t>}</a:t>
            </a:r>
          </a:p>
          <a:p>
            <a:r>
              <a:rPr lang="en-US" sz="3200" dirty="0" smtClean="0"/>
              <a:t/>
            </a:r>
            <a:br>
              <a:rPr lang="en-US" sz="3200" dirty="0" smtClean="0"/>
            </a:br>
            <a:endParaRPr lang="en-US" sz="3200" dirty="0" smtClean="0"/>
          </a:p>
          <a:p>
            <a:r>
              <a:rPr lang="en-US" sz="3200" dirty="0"/>
              <a:t/>
            </a:r>
            <a:br>
              <a:rPr lang="en-US" sz="3200" dirty="0"/>
            </a:br>
            <a:endParaRPr lang="en-US" sz="3200" dirty="0">
              <a:solidFill>
                <a:srgbClr val="002060"/>
              </a:solidFill>
            </a:endParaRPr>
          </a:p>
        </p:txBody>
      </p:sp>
    </p:spTree>
    <p:extLst>
      <p:ext uri="{BB962C8B-B14F-4D97-AF65-F5344CB8AC3E}">
        <p14:creationId xmlns:p14="http://schemas.microsoft.com/office/powerpoint/2010/main" val="1845065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9207E9-A8FD-4D1A-B89C-61A84DF1A6B8}"/>
              </a:ext>
            </a:extLst>
          </p:cNvPr>
          <p:cNvSpPr txBox="1"/>
          <p:nvPr/>
        </p:nvSpPr>
        <p:spPr>
          <a:xfrm>
            <a:off x="241150" y="35891"/>
            <a:ext cx="8902849" cy="3046988"/>
          </a:xfrm>
          <a:prstGeom prst="rect">
            <a:avLst/>
          </a:prstGeom>
          <a:noFill/>
        </p:spPr>
        <p:txBody>
          <a:bodyPr wrap="square">
            <a:spAutoFit/>
          </a:bodyPr>
          <a:lstStyle/>
          <a:p>
            <a:r>
              <a:rPr lang="en-US" sz="3200" dirty="0"/>
              <a:t>The relationship between classes and interfaces</a:t>
            </a:r>
          </a:p>
          <a:p>
            <a:r>
              <a:rPr lang="en-US" sz="3200" dirty="0"/>
              <a:t/>
            </a:r>
            <a:br>
              <a:rPr lang="en-US" sz="3200" dirty="0"/>
            </a:br>
            <a:r>
              <a:rPr lang="en-US" sz="3200" dirty="0" smtClean="0"/>
              <a:t>A </a:t>
            </a:r>
            <a:r>
              <a:rPr lang="en-US" sz="3200" dirty="0"/>
              <a:t>class extends another class, an interface extends another interface, but a </a:t>
            </a:r>
            <a:r>
              <a:rPr lang="en-US" sz="3200" b="1" dirty="0"/>
              <a:t>class implements an interface</a:t>
            </a:r>
            <a:r>
              <a:rPr lang="en-US" sz="3200" dirty="0"/>
              <a:t>.</a:t>
            </a:r>
            <a:br>
              <a:rPr lang="en-US" sz="3200" dirty="0"/>
            </a:br>
            <a:endParaRPr lang="en-US" sz="3200" dirty="0">
              <a:solidFill>
                <a:srgbClr val="C00000"/>
              </a:solidFill>
            </a:endParaRPr>
          </a:p>
        </p:txBody>
      </p:sp>
      <p:sp>
        <p:nvSpPr>
          <p:cNvPr id="5" name="TextBox 4">
            <a:extLst>
              <a:ext uri="{FF2B5EF4-FFF2-40B4-BE49-F238E27FC236}">
                <a16:creationId xmlns="" xmlns:a16="http://schemas.microsoft.com/office/drawing/2014/main" id="{B9048633-1B79-4875-BB39-E43DBD2B5301}"/>
              </a:ext>
            </a:extLst>
          </p:cNvPr>
          <p:cNvSpPr txBox="1"/>
          <p:nvPr/>
        </p:nvSpPr>
        <p:spPr>
          <a:xfrm>
            <a:off x="1037028" y="4144993"/>
            <a:ext cx="12099235" cy="1569660"/>
          </a:xfrm>
          <a:prstGeom prst="rect">
            <a:avLst/>
          </a:prstGeom>
          <a:noFill/>
        </p:spPr>
        <p:txBody>
          <a:bodyPr wrap="square">
            <a:spAutoFit/>
          </a:bodyPr>
          <a:lstStyle/>
          <a:p>
            <a:endParaRPr lang="en-US" sz="3200" dirty="0" smtClean="0"/>
          </a:p>
          <a:p>
            <a:endParaRPr lang="en-US" sz="3200" dirty="0"/>
          </a:p>
          <a:p>
            <a:endParaRPr lang="en-US" sz="3200" dirty="0">
              <a:solidFill>
                <a:srgbClr val="002060"/>
              </a:solidFill>
            </a:endParaRPr>
          </a:p>
        </p:txBody>
      </p:sp>
      <p:pic>
        <p:nvPicPr>
          <p:cNvPr id="3074" name="Picture 2" descr="The relationship between class an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82" y="2663355"/>
            <a:ext cx="7856111"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56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AAAFBB9-E3BC-4F16-BFD9-393206FB18CE}"/>
              </a:ext>
            </a:extLst>
          </p:cNvPr>
          <p:cNvSpPr txBox="1"/>
          <p:nvPr/>
        </p:nvSpPr>
        <p:spPr>
          <a:xfrm>
            <a:off x="2782957" y="0"/>
            <a:ext cx="6096000" cy="6986528"/>
          </a:xfrm>
          <a:prstGeom prst="rect">
            <a:avLst/>
          </a:prstGeom>
          <a:noFill/>
        </p:spPr>
        <p:txBody>
          <a:bodyPr wrap="square">
            <a:spAutoFit/>
          </a:bodyPr>
          <a:lstStyle/>
          <a:p>
            <a:pPr algn="l"/>
            <a:endParaRPr lang="en-US" sz="3200" b="1" i="0" u="none" strike="noStrike" baseline="0" dirty="0" smtClean="0">
              <a:solidFill>
                <a:srgbClr val="002060"/>
              </a:solidFill>
              <a:latin typeface="Times-Bold"/>
            </a:endParaRPr>
          </a:p>
          <a:p>
            <a:pPr algn="l"/>
            <a:endParaRPr lang="en-US" sz="3200" b="1" dirty="0">
              <a:solidFill>
                <a:srgbClr val="002060"/>
              </a:solidFill>
              <a:latin typeface="Times-Bold"/>
            </a:endParaRPr>
          </a:p>
          <a:p>
            <a:pPr algn="l"/>
            <a:r>
              <a:rPr lang="en-US" sz="3200" b="1" i="0" u="none" strike="noStrike" baseline="0" dirty="0" smtClean="0">
                <a:solidFill>
                  <a:srgbClr val="002060"/>
                </a:solidFill>
                <a:latin typeface="Times-Bold"/>
              </a:rPr>
              <a:t>interface </a:t>
            </a:r>
            <a:r>
              <a:rPr lang="en-US" sz="3200" b="0" i="0" u="none" strike="noStrike" baseline="0" dirty="0">
                <a:solidFill>
                  <a:srgbClr val="002060"/>
                </a:solidFill>
                <a:latin typeface="Times-Roman"/>
              </a:rPr>
              <a:t>printable{</a:t>
            </a:r>
          </a:p>
          <a:p>
            <a:pPr algn="l"/>
            <a:r>
              <a:rPr lang="en-US" sz="3200" b="1" i="0" u="none" strike="noStrike" baseline="0" dirty="0">
                <a:solidFill>
                  <a:srgbClr val="002060"/>
                </a:solidFill>
                <a:latin typeface="Times-Bold"/>
              </a:rPr>
              <a:t>void </a:t>
            </a:r>
            <a:r>
              <a:rPr lang="en-US" sz="3200" b="0" i="0" u="none" strike="noStrike" baseline="0" dirty="0">
                <a:solidFill>
                  <a:srgbClr val="002060"/>
                </a:solidFill>
                <a:latin typeface="Times-Roman"/>
              </a:rPr>
              <a:t>print();</a:t>
            </a:r>
          </a:p>
          <a:p>
            <a:pPr algn="l"/>
            <a:r>
              <a:rPr lang="en-US" sz="3200" b="0" i="0" u="none" strike="noStrike" baseline="0" dirty="0">
                <a:solidFill>
                  <a:srgbClr val="002060"/>
                </a:solidFill>
                <a:latin typeface="Times-Roman"/>
              </a:rPr>
              <a:t>}</a:t>
            </a:r>
          </a:p>
          <a:p>
            <a:pPr algn="l"/>
            <a:r>
              <a:rPr lang="en-US" sz="3200" b="1" i="0" u="none" strike="noStrike" baseline="0" dirty="0">
                <a:solidFill>
                  <a:srgbClr val="002060"/>
                </a:solidFill>
                <a:latin typeface="Times-Bold"/>
              </a:rPr>
              <a:t>class </a:t>
            </a:r>
            <a:r>
              <a:rPr lang="en-US" sz="3200" b="0" i="0" u="none" strike="noStrike" baseline="0" dirty="0">
                <a:solidFill>
                  <a:srgbClr val="002060"/>
                </a:solidFill>
                <a:latin typeface="Times-Roman"/>
              </a:rPr>
              <a:t>A6 </a:t>
            </a:r>
            <a:r>
              <a:rPr lang="en-US" sz="3200" b="1" i="0" u="none" strike="noStrike" baseline="0" dirty="0">
                <a:solidFill>
                  <a:srgbClr val="002060"/>
                </a:solidFill>
                <a:latin typeface="Times-Bold"/>
              </a:rPr>
              <a:t>implements </a:t>
            </a:r>
            <a:r>
              <a:rPr lang="en-US" sz="3200" b="0" i="0" u="none" strike="noStrike" baseline="0" dirty="0">
                <a:solidFill>
                  <a:srgbClr val="002060"/>
                </a:solidFill>
                <a:latin typeface="Times-Roman"/>
              </a:rPr>
              <a:t>printable{</a:t>
            </a:r>
          </a:p>
          <a:p>
            <a:pPr algn="l"/>
            <a:r>
              <a:rPr lang="en-US" sz="3200" b="1" i="0" u="none" strike="noStrike" baseline="0" dirty="0">
                <a:solidFill>
                  <a:srgbClr val="002060"/>
                </a:solidFill>
                <a:latin typeface="Times-Bold"/>
              </a:rPr>
              <a:t>public void </a:t>
            </a:r>
            <a:r>
              <a:rPr lang="en-US" sz="3200" b="0" i="0" u="none" strike="noStrike" baseline="0" dirty="0">
                <a:solidFill>
                  <a:srgbClr val="002060"/>
                </a:solidFill>
                <a:latin typeface="Times-Roman"/>
              </a:rPr>
              <a:t>print</a:t>
            </a:r>
            <a:r>
              <a:rPr lang="en-US" sz="3200" b="0" i="0" u="none" strike="noStrike" baseline="0" dirty="0" smtClean="0">
                <a:solidFill>
                  <a:srgbClr val="002060"/>
                </a:solidFill>
                <a:latin typeface="Times-Roman"/>
              </a:rPr>
              <a:t>(){</a:t>
            </a:r>
          </a:p>
          <a:p>
            <a:pPr algn="l"/>
            <a:r>
              <a:rPr lang="en-US" sz="3200" b="0" i="0" u="none" strike="noStrike" baseline="0" dirty="0" err="1" smtClean="0">
                <a:solidFill>
                  <a:srgbClr val="002060"/>
                </a:solidFill>
                <a:latin typeface="Times-Roman"/>
              </a:rPr>
              <a:t>System.out.println</a:t>
            </a:r>
            <a:r>
              <a:rPr lang="en-US" sz="3200" b="0" i="0" u="none" strike="noStrike" baseline="0" dirty="0">
                <a:solidFill>
                  <a:srgbClr val="002060"/>
                </a:solidFill>
                <a:latin typeface="Times-Roman"/>
              </a:rPr>
              <a:t>("Hello");}</a:t>
            </a:r>
          </a:p>
          <a:p>
            <a:pPr algn="l"/>
            <a:r>
              <a:rPr lang="en-US" sz="3200" b="1" i="0" u="none" strike="noStrike" baseline="0" dirty="0">
                <a:solidFill>
                  <a:srgbClr val="002060"/>
                </a:solidFill>
                <a:latin typeface="Times-Bold"/>
              </a:rPr>
              <a:t>public static void </a:t>
            </a:r>
            <a:r>
              <a:rPr lang="en-US" sz="3200" b="0" i="0" u="none" strike="noStrike" baseline="0" dirty="0">
                <a:solidFill>
                  <a:srgbClr val="002060"/>
                </a:solidFill>
                <a:latin typeface="Times-Roman"/>
              </a:rPr>
              <a:t>main(String </a:t>
            </a:r>
            <a:r>
              <a:rPr lang="en-US" sz="3200" b="0" i="0" u="none" strike="noStrike" baseline="0" dirty="0" err="1">
                <a:solidFill>
                  <a:srgbClr val="002060"/>
                </a:solidFill>
                <a:latin typeface="Times-Roman"/>
              </a:rPr>
              <a:t>args</a:t>
            </a:r>
            <a:r>
              <a:rPr lang="en-US" sz="3200" b="0" i="0" u="none" strike="noStrike" baseline="0" dirty="0">
                <a:solidFill>
                  <a:srgbClr val="002060"/>
                </a:solidFill>
                <a:latin typeface="Times-Roman"/>
              </a:rPr>
              <a:t>[]){</a:t>
            </a:r>
          </a:p>
          <a:p>
            <a:pPr algn="l"/>
            <a:r>
              <a:rPr lang="en-US" sz="3200" b="0" i="0" u="none" strike="noStrike" baseline="0" dirty="0">
                <a:solidFill>
                  <a:srgbClr val="002060"/>
                </a:solidFill>
                <a:latin typeface="Times-Roman"/>
              </a:rPr>
              <a:t>A6 obj = </a:t>
            </a:r>
            <a:r>
              <a:rPr lang="en-US" sz="3200" b="1" i="0" u="none" strike="noStrike" baseline="0" dirty="0">
                <a:solidFill>
                  <a:srgbClr val="002060"/>
                </a:solidFill>
                <a:latin typeface="Times-Bold"/>
              </a:rPr>
              <a:t>new </a:t>
            </a:r>
            <a:r>
              <a:rPr lang="en-US" sz="3200" b="0" i="0" u="none" strike="noStrike" baseline="0" dirty="0">
                <a:solidFill>
                  <a:srgbClr val="002060"/>
                </a:solidFill>
                <a:latin typeface="Times-Roman"/>
              </a:rPr>
              <a:t>A6();</a:t>
            </a:r>
          </a:p>
          <a:p>
            <a:pPr algn="l"/>
            <a:r>
              <a:rPr lang="en-US" sz="3200" b="0" i="0" u="none" strike="noStrike" baseline="0" dirty="0" err="1">
                <a:solidFill>
                  <a:srgbClr val="002060"/>
                </a:solidFill>
                <a:latin typeface="Times-Roman"/>
              </a:rPr>
              <a:t>obj.print</a:t>
            </a:r>
            <a:r>
              <a:rPr lang="en-US" sz="3200" b="0" i="0" u="none" strike="noStrike" baseline="0" dirty="0">
                <a:solidFill>
                  <a:srgbClr val="002060"/>
                </a:solidFill>
                <a:latin typeface="Times-Roman"/>
              </a:rPr>
              <a:t>();</a:t>
            </a:r>
          </a:p>
          <a:p>
            <a:pPr algn="l"/>
            <a:r>
              <a:rPr lang="en-US" sz="3200" b="0" i="0" u="none" strike="noStrike" baseline="0" dirty="0">
                <a:solidFill>
                  <a:srgbClr val="002060"/>
                </a:solidFill>
                <a:latin typeface="Times-Roman"/>
              </a:rPr>
              <a:t>}</a:t>
            </a:r>
          </a:p>
          <a:p>
            <a:pPr algn="l"/>
            <a:r>
              <a:rPr lang="en-US" sz="3200" b="0" i="0" u="none" strike="noStrike" baseline="0" dirty="0">
                <a:solidFill>
                  <a:srgbClr val="002060"/>
                </a:solidFill>
                <a:latin typeface="Times-Roman"/>
              </a:rPr>
              <a:t>}</a:t>
            </a:r>
            <a:endParaRPr lang="en-US" sz="3200" dirty="0">
              <a:solidFill>
                <a:srgbClr val="002060"/>
              </a:solidFill>
            </a:endParaRPr>
          </a:p>
        </p:txBody>
      </p:sp>
      <p:sp>
        <p:nvSpPr>
          <p:cNvPr id="5" name="TextBox 4">
            <a:extLst>
              <a:ext uri="{FF2B5EF4-FFF2-40B4-BE49-F238E27FC236}">
                <a16:creationId xmlns="" xmlns:a16="http://schemas.microsoft.com/office/drawing/2014/main" id="{3E381595-DB13-4FAF-A990-913019FC3D70}"/>
              </a:ext>
            </a:extLst>
          </p:cNvPr>
          <p:cNvSpPr txBox="1"/>
          <p:nvPr/>
        </p:nvSpPr>
        <p:spPr>
          <a:xfrm>
            <a:off x="0" y="-70127"/>
            <a:ext cx="2215166" cy="707886"/>
          </a:xfrm>
          <a:prstGeom prst="rect">
            <a:avLst/>
          </a:prstGeom>
          <a:noFill/>
        </p:spPr>
        <p:txBody>
          <a:bodyPr wrap="square">
            <a:spAutoFit/>
          </a:bodyPr>
          <a:lstStyle/>
          <a:p>
            <a:r>
              <a:rPr lang="en-US" sz="4000" dirty="0">
                <a:solidFill>
                  <a:srgbClr val="C00000"/>
                </a:solidFill>
              </a:rPr>
              <a:t>Example :</a:t>
            </a:r>
          </a:p>
        </p:txBody>
      </p:sp>
    </p:spTree>
    <p:extLst>
      <p:ext uri="{BB962C8B-B14F-4D97-AF65-F5344CB8AC3E}">
        <p14:creationId xmlns:p14="http://schemas.microsoft.com/office/powerpoint/2010/main" val="2254047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BFAB5B9-EE36-4AEA-9234-BC4C62A4642E}"/>
              </a:ext>
            </a:extLst>
          </p:cNvPr>
          <p:cNvSpPr txBox="1"/>
          <p:nvPr/>
        </p:nvSpPr>
        <p:spPr>
          <a:xfrm>
            <a:off x="225287" y="226151"/>
            <a:ext cx="6096000" cy="646331"/>
          </a:xfrm>
          <a:prstGeom prst="rect">
            <a:avLst/>
          </a:prstGeom>
          <a:noFill/>
        </p:spPr>
        <p:txBody>
          <a:bodyPr wrap="square">
            <a:spAutoFit/>
          </a:bodyPr>
          <a:lstStyle/>
          <a:p>
            <a:r>
              <a:rPr lang="en-US" sz="3600" i="0" u="none" strike="noStrike" baseline="0" dirty="0">
                <a:solidFill>
                  <a:srgbClr val="C00000"/>
                </a:solidFill>
                <a:latin typeface="Times-Bold"/>
              </a:rPr>
              <a:t>Packages :</a:t>
            </a:r>
            <a:endParaRPr lang="en-US" sz="3600" dirty="0">
              <a:solidFill>
                <a:srgbClr val="C00000"/>
              </a:solidFill>
            </a:endParaRPr>
          </a:p>
        </p:txBody>
      </p:sp>
      <p:sp>
        <p:nvSpPr>
          <p:cNvPr id="5" name="TextBox 4">
            <a:extLst>
              <a:ext uri="{FF2B5EF4-FFF2-40B4-BE49-F238E27FC236}">
                <a16:creationId xmlns="" xmlns:a16="http://schemas.microsoft.com/office/drawing/2014/main" id="{8B6EDEE9-CB76-4783-A4B1-51FCE2CED2BA}"/>
              </a:ext>
            </a:extLst>
          </p:cNvPr>
          <p:cNvSpPr txBox="1"/>
          <p:nvPr/>
        </p:nvSpPr>
        <p:spPr>
          <a:xfrm>
            <a:off x="728869" y="872482"/>
            <a:ext cx="11979965" cy="5016758"/>
          </a:xfrm>
          <a:prstGeom prst="rect">
            <a:avLst/>
          </a:prstGeom>
          <a:noFill/>
        </p:spPr>
        <p:txBody>
          <a:bodyPr wrap="square">
            <a:spAutoFit/>
          </a:bodyPr>
          <a:lstStyle/>
          <a:p>
            <a:pPr marL="285750" indent="-285750" algn="l">
              <a:buFont typeface="Arial" panose="020B0604020202020204" pitchFamily="34" charset="0"/>
              <a:buChar char="•"/>
            </a:pPr>
            <a:r>
              <a:rPr lang="en-US" sz="3200" b="0" i="0" u="none" strike="noStrike" baseline="0" dirty="0">
                <a:solidFill>
                  <a:srgbClr val="002060"/>
                </a:solidFill>
              </a:rPr>
              <a:t>It is a mechanism to encapsulate a group of classes, interfaces and sub packages.</a:t>
            </a:r>
          </a:p>
          <a:p>
            <a:pPr algn="l"/>
            <a:r>
              <a:rPr lang="en-US" sz="3200" b="0" i="0" u="none" strike="noStrike" baseline="0" dirty="0">
                <a:solidFill>
                  <a:srgbClr val="C00000"/>
                </a:solidFill>
              </a:rPr>
              <a:t>                  Syntax :</a:t>
            </a:r>
          </a:p>
          <a:p>
            <a:pPr algn="l"/>
            <a:r>
              <a:rPr lang="en-US" sz="3200" b="0" i="0" u="none" strike="noStrike" baseline="0" dirty="0">
                <a:solidFill>
                  <a:srgbClr val="002060"/>
                </a:solidFill>
              </a:rPr>
              <a:t>                                 package package-name;</a:t>
            </a:r>
          </a:p>
          <a:p>
            <a:pPr algn="l"/>
            <a:endParaRPr lang="en-US" sz="3200" b="0" i="0" u="none" strike="noStrike" baseline="0" dirty="0">
              <a:solidFill>
                <a:srgbClr val="002060"/>
              </a:solidFill>
            </a:endParaRPr>
          </a:p>
          <a:p>
            <a:pPr algn="l"/>
            <a:r>
              <a:rPr lang="en-US" sz="3200" b="0" i="0" u="none" strike="noStrike" baseline="0" dirty="0">
                <a:solidFill>
                  <a:srgbClr val="002060"/>
                </a:solidFill>
              </a:rPr>
              <a:t>•    Package in java can be categorized in two types,</a:t>
            </a:r>
          </a:p>
          <a:p>
            <a:pPr algn="l"/>
            <a:r>
              <a:rPr lang="en-US" sz="3200" b="0" i="0" u="none" strike="noStrike" baseline="0" dirty="0">
                <a:solidFill>
                  <a:srgbClr val="C00000"/>
                </a:solidFill>
              </a:rPr>
              <a:t>– Built-in package</a:t>
            </a:r>
          </a:p>
          <a:p>
            <a:pPr algn="l"/>
            <a:r>
              <a:rPr lang="nb-NO" sz="3200" b="0" i="0" u="none" strike="noStrike" baseline="0" dirty="0">
                <a:solidFill>
                  <a:srgbClr val="002060"/>
                </a:solidFill>
              </a:rPr>
              <a:t> E.g. lang, awt, javax, swing, net, io, util, sql etc.</a:t>
            </a:r>
          </a:p>
          <a:p>
            <a:pPr algn="l"/>
            <a:r>
              <a:rPr lang="en-US" sz="3200" b="0" i="0" u="none" strike="noStrike" baseline="0" dirty="0">
                <a:solidFill>
                  <a:srgbClr val="C00000"/>
                </a:solidFill>
              </a:rPr>
              <a:t>– User-defined package</a:t>
            </a:r>
          </a:p>
          <a:p>
            <a:pPr algn="l"/>
            <a:r>
              <a:rPr lang="en-US" sz="3200" b="0" i="0" u="none" strike="noStrike" baseline="0" dirty="0">
                <a:solidFill>
                  <a:srgbClr val="002060"/>
                </a:solidFill>
              </a:rPr>
              <a:t>– E.g. </a:t>
            </a:r>
            <a:r>
              <a:rPr lang="en-US" sz="3200" b="0" i="0" u="none" strike="noStrike" baseline="0" dirty="0" err="1">
                <a:solidFill>
                  <a:srgbClr val="002060"/>
                </a:solidFill>
              </a:rPr>
              <a:t>MyPack</a:t>
            </a:r>
            <a:endParaRPr lang="en-US" sz="3200" b="0" i="0" u="none" strike="noStrike" baseline="0" dirty="0">
              <a:solidFill>
                <a:srgbClr val="002060"/>
              </a:solidFill>
            </a:endParaRPr>
          </a:p>
        </p:txBody>
      </p:sp>
    </p:spTree>
    <p:extLst>
      <p:ext uri="{BB962C8B-B14F-4D97-AF65-F5344CB8AC3E}">
        <p14:creationId xmlns:p14="http://schemas.microsoft.com/office/powerpoint/2010/main" val="4210437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mtClean="0"/>
              <a:t>Implementing interfaces</a:t>
            </a:r>
          </a:p>
        </p:txBody>
      </p:sp>
      <p:sp>
        <p:nvSpPr>
          <p:cNvPr id="21507" name="Content Placeholder 2"/>
          <p:cNvSpPr>
            <a:spLocks noGrp="1"/>
          </p:cNvSpPr>
          <p:nvPr>
            <p:ph idx="1"/>
          </p:nvPr>
        </p:nvSpPr>
        <p:spPr/>
        <p:txBody>
          <a:bodyPr/>
          <a:lstStyle/>
          <a:p>
            <a:pPr>
              <a:buFont typeface="Wingdings" pitchFamily="2" charset="2"/>
              <a:buChar char="Ø"/>
            </a:pPr>
            <a:r>
              <a:rPr lang="en-IN" smtClean="0"/>
              <a:t>Once an interface has been defined, one or more classes can implement that interface. </a:t>
            </a:r>
          </a:p>
          <a:p>
            <a:pPr>
              <a:buFont typeface="Wingdings" pitchFamily="2" charset="2"/>
              <a:buChar char="Ø"/>
            </a:pPr>
            <a:r>
              <a:rPr lang="en-IN" smtClean="0"/>
              <a:t> To implement an interface, include the implements clause in a class definition, and then create the methods defined by the interface.</a:t>
            </a:r>
          </a:p>
        </p:txBody>
      </p:sp>
    </p:spTree>
    <p:extLst>
      <p:ext uri="{BB962C8B-B14F-4D97-AF65-F5344CB8AC3E}">
        <p14:creationId xmlns:p14="http://schemas.microsoft.com/office/powerpoint/2010/main" val="3332493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3"/>
          <p:cNvSpPr>
            <a:spLocks noGrp="1"/>
          </p:cNvSpPr>
          <p:nvPr>
            <p:ph idx="1"/>
          </p:nvPr>
        </p:nvSpPr>
        <p:spPr>
          <a:xfrm>
            <a:off x="609600" y="0"/>
            <a:ext cx="10871200" cy="6858000"/>
          </a:xfrm>
        </p:spPr>
        <p:txBody>
          <a:bodyPr/>
          <a:lstStyle/>
          <a:p>
            <a:pPr>
              <a:buFont typeface="Arial" pitchFamily="34" charset="0"/>
              <a:buNone/>
            </a:pPr>
            <a:r>
              <a:rPr lang="en-US" smtClean="0"/>
              <a:t>public </a:t>
            </a:r>
            <a:r>
              <a:rPr lang="en-US" smtClean="0">
                <a:solidFill>
                  <a:srgbClr val="FF0000"/>
                </a:solidFill>
              </a:rPr>
              <a:t>interface</a:t>
            </a:r>
            <a:r>
              <a:rPr lang="en-US" smtClean="0"/>
              <a:t> Pet{ </a:t>
            </a:r>
          </a:p>
          <a:p>
            <a:pPr>
              <a:buFont typeface="Arial" pitchFamily="34" charset="0"/>
              <a:buNone/>
            </a:pPr>
            <a:r>
              <a:rPr lang="en-US" smtClean="0"/>
              <a:t>public void test(); </a:t>
            </a:r>
          </a:p>
          <a:p>
            <a:pPr>
              <a:buFont typeface="Arial" pitchFamily="34" charset="0"/>
              <a:buNone/>
            </a:pPr>
            <a:r>
              <a:rPr lang="en-US" smtClean="0"/>
              <a:t>} </a:t>
            </a:r>
          </a:p>
          <a:p>
            <a:pPr>
              <a:buFont typeface="Arial" pitchFamily="34" charset="0"/>
              <a:buNone/>
            </a:pPr>
            <a:r>
              <a:rPr lang="en-US" smtClean="0">
                <a:solidFill>
                  <a:srgbClr val="FF0000"/>
                </a:solidFill>
              </a:rPr>
              <a:t>class</a:t>
            </a:r>
            <a:r>
              <a:rPr lang="en-US" smtClean="0"/>
              <a:t> Dog </a:t>
            </a:r>
            <a:r>
              <a:rPr lang="en-US" smtClean="0">
                <a:solidFill>
                  <a:srgbClr val="FF0000"/>
                </a:solidFill>
              </a:rPr>
              <a:t>implements</a:t>
            </a:r>
            <a:r>
              <a:rPr lang="en-US" smtClean="0"/>
              <a:t> Pet{</a:t>
            </a:r>
          </a:p>
          <a:p>
            <a:pPr>
              <a:buFont typeface="Arial" pitchFamily="34" charset="0"/>
              <a:buNone/>
            </a:pPr>
            <a:r>
              <a:rPr lang="en-US" smtClean="0"/>
              <a:t> 	public void test(){ </a:t>
            </a:r>
          </a:p>
          <a:p>
            <a:pPr>
              <a:buFont typeface="Arial" pitchFamily="34" charset="0"/>
              <a:buNone/>
            </a:pPr>
            <a:r>
              <a:rPr lang="en-US" smtClean="0"/>
              <a:t>System.out.println("</a:t>
            </a:r>
            <a:r>
              <a:rPr lang="en-US" sz="2400" smtClean="0"/>
              <a:t>Interface Method Implemented</a:t>
            </a:r>
            <a:r>
              <a:rPr lang="en-US" smtClean="0"/>
              <a:t>"); </a:t>
            </a:r>
          </a:p>
          <a:p>
            <a:pPr>
              <a:buFont typeface="Arial" pitchFamily="34" charset="0"/>
              <a:buNone/>
            </a:pPr>
            <a:r>
              <a:rPr lang="en-US" smtClean="0"/>
              <a:t>	} </a:t>
            </a:r>
          </a:p>
          <a:p>
            <a:pPr>
              <a:buFont typeface="Arial" pitchFamily="34" charset="0"/>
              <a:buNone/>
            </a:pPr>
            <a:r>
              <a:rPr lang="en-US" smtClean="0"/>
              <a:t>public static void main(String args[]){</a:t>
            </a:r>
          </a:p>
          <a:p>
            <a:pPr>
              <a:buFont typeface="Arial" pitchFamily="34" charset="0"/>
              <a:buNone/>
            </a:pPr>
            <a:r>
              <a:rPr lang="en-US" smtClean="0"/>
              <a:t> Pet p = </a:t>
            </a:r>
            <a:r>
              <a:rPr lang="en-US" smtClean="0">
                <a:solidFill>
                  <a:srgbClr val="FF0000"/>
                </a:solidFill>
              </a:rPr>
              <a:t>new</a:t>
            </a:r>
            <a:r>
              <a:rPr lang="en-US" smtClean="0"/>
              <a:t> Dog();</a:t>
            </a:r>
          </a:p>
          <a:p>
            <a:pPr>
              <a:buFont typeface="Arial" pitchFamily="34" charset="0"/>
              <a:buNone/>
            </a:pPr>
            <a:r>
              <a:rPr lang="en-US" smtClean="0"/>
              <a:t> p.test(); </a:t>
            </a:r>
          </a:p>
          <a:p>
            <a:pPr>
              <a:buFont typeface="Arial" pitchFamily="34" charset="0"/>
              <a:buNone/>
            </a:pPr>
            <a:r>
              <a:rPr lang="en-US" smtClean="0"/>
              <a:t>} </a:t>
            </a:r>
          </a:p>
          <a:p>
            <a:pPr>
              <a:buFont typeface="Arial" pitchFamily="34" charset="0"/>
              <a:buNone/>
            </a:pPr>
            <a:r>
              <a:rPr lang="en-US" smtClean="0"/>
              <a:t>}</a:t>
            </a:r>
          </a:p>
        </p:txBody>
      </p:sp>
      <p:pic>
        <p:nvPicPr>
          <p:cNvPr id="2253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724401"/>
            <a:ext cx="61976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088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274638"/>
            <a:ext cx="10972800" cy="715962"/>
          </a:xfrm>
        </p:spPr>
        <p:txBody>
          <a:bodyPr>
            <a:normAutofit fontScale="90000"/>
          </a:bodyPr>
          <a:lstStyle/>
          <a:p>
            <a:r>
              <a:rPr lang="en-US" b="1" smtClean="0"/>
              <a:t>Java Interface Example</a:t>
            </a:r>
            <a:br>
              <a:rPr lang="en-US" b="1" smtClean="0"/>
            </a:br>
            <a:endParaRPr lang="en-US" smtClean="0"/>
          </a:p>
        </p:txBody>
      </p:sp>
      <p:sp>
        <p:nvSpPr>
          <p:cNvPr id="24579" name="Content Placeholder 2"/>
          <p:cNvSpPr>
            <a:spLocks noGrp="1"/>
          </p:cNvSpPr>
          <p:nvPr>
            <p:ph idx="1"/>
          </p:nvPr>
        </p:nvSpPr>
        <p:spPr>
          <a:xfrm>
            <a:off x="609600" y="990600"/>
            <a:ext cx="10972800" cy="5135563"/>
          </a:xfrm>
        </p:spPr>
        <p:txBody>
          <a:bodyPr/>
          <a:lstStyle/>
          <a:p>
            <a:endParaRPr lang="en-US" smtClean="0"/>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914400"/>
            <a:ext cx="109728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0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Interface and Class</a:t>
            </a:r>
            <a:endParaRPr lang="en-IN" smtClean="0"/>
          </a:p>
        </p:txBody>
      </p:sp>
      <p:graphicFrame>
        <p:nvGraphicFramePr>
          <p:cNvPr id="5" name="Content Placeholder 4"/>
          <p:cNvGraphicFramePr>
            <a:graphicFrameLocks noGrp="1"/>
          </p:cNvGraphicFramePr>
          <p:nvPr>
            <p:ph idx="1"/>
          </p:nvPr>
        </p:nvGraphicFramePr>
        <p:xfrm>
          <a:off x="101600" y="1600201"/>
          <a:ext cx="11480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604" name="TextBox 5"/>
          <p:cNvSpPr txBox="1">
            <a:spLocks noChangeArrowheads="1"/>
          </p:cNvSpPr>
          <p:nvPr/>
        </p:nvSpPr>
        <p:spPr bwMode="auto">
          <a:xfrm>
            <a:off x="101600" y="3429000"/>
            <a:ext cx="223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n-IN" sz="1800">
                <a:latin typeface="Arial" pitchFamily="34" charset="0"/>
              </a:rPr>
              <a:t>implements</a:t>
            </a:r>
          </a:p>
        </p:txBody>
      </p:sp>
    </p:spTree>
    <p:extLst>
      <p:ext uri="{BB962C8B-B14F-4D97-AF65-F5344CB8AC3E}">
        <p14:creationId xmlns:p14="http://schemas.microsoft.com/office/powerpoint/2010/main" val="277775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101600" y="1"/>
            <a:ext cx="106680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IN"/>
              <a:t>// Interface</a:t>
            </a:r>
          </a:p>
          <a:p>
            <a:pPr eaLnBrk="1" hangingPunct="1"/>
            <a:r>
              <a:rPr lang="en-IN">
                <a:solidFill>
                  <a:srgbClr val="002060"/>
                </a:solidFill>
              </a:rPr>
              <a:t>interface</a:t>
            </a:r>
            <a:r>
              <a:rPr lang="en-IN">
                <a:solidFill>
                  <a:srgbClr val="FFC000"/>
                </a:solidFill>
              </a:rPr>
              <a:t> </a:t>
            </a:r>
            <a:r>
              <a:rPr lang="en-IN">
                <a:solidFill>
                  <a:srgbClr val="FF0000"/>
                </a:solidFill>
              </a:rPr>
              <a:t>Animal </a:t>
            </a:r>
            <a:r>
              <a:rPr lang="en-IN"/>
              <a:t>{</a:t>
            </a:r>
          </a:p>
          <a:p>
            <a:pPr eaLnBrk="1" hangingPunct="1"/>
            <a:r>
              <a:rPr lang="en-IN"/>
              <a:t>  public void </a:t>
            </a:r>
            <a:r>
              <a:rPr lang="en-IN">
                <a:solidFill>
                  <a:srgbClr val="00B050"/>
                </a:solidFill>
              </a:rPr>
              <a:t>animalSound(); </a:t>
            </a:r>
            <a:r>
              <a:rPr lang="en-IN"/>
              <a:t>// interface method (does not have a body)</a:t>
            </a:r>
          </a:p>
          <a:p>
            <a:pPr eaLnBrk="1" hangingPunct="1"/>
            <a:r>
              <a:rPr lang="en-IN"/>
              <a:t>  public void </a:t>
            </a:r>
            <a:r>
              <a:rPr lang="en-IN">
                <a:solidFill>
                  <a:srgbClr val="00B050"/>
                </a:solidFill>
              </a:rPr>
              <a:t>sleep(); </a:t>
            </a:r>
            <a:r>
              <a:rPr lang="en-IN"/>
              <a:t>// interface method (does not have a body)</a:t>
            </a:r>
          </a:p>
          <a:p>
            <a:pPr eaLnBrk="1" hangingPunct="1"/>
            <a:r>
              <a:rPr lang="en-IN"/>
              <a:t>}</a:t>
            </a:r>
          </a:p>
          <a:p>
            <a:pPr eaLnBrk="1" hangingPunct="1"/>
            <a:r>
              <a:rPr lang="en-IN"/>
              <a:t>// Pig "implements" the Animal interface</a:t>
            </a:r>
          </a:p>
          <a:p>
            <a:pPr eaLnBrk="1" hangingPunct="1"/>
            <a:r>
              <a:rPr lang="en-IN"/>
              <a:t>class</a:t>
            </a:r>
            <a:r>
              <a:rPr lang="en-IN">
                <a:solidFill>
                  <a:srgbClr val="C00000"/>
                </a:solidFill>
              </a:rPr>
              <a:t> </a:t>
            </a:r>
            <a:r>
              <a:rPr lang="en-IN">
                <a:solidFill>
                  <a:srgbClr val="00B0F0"/>
                </a:solidFill>
              </a:rPr>
              <a:t>Pig</a:t>
            </a:r>
            <a:r>
              <a:rPr lang="en-IN">
                <a:solidFill>
                  <a:srgbClr val="C00000"/>
                </a:solidFill>
              </a:rPr>
              <a:t> </a:t>
            </a:r>
            <a:r>
              <a:rPr lang="en-IN"/>
              <a:t>implements</a:t>
            </a:r>
            <a:r>
              <a:rPr lang="en-IN">
                <a:solidFill>
                  <a:srgbClr val="FF0000"/>
                </a:solidFill>
              </a:rPr>
              <a:t> Animal </a:t>
            </a:r>
            <a:r>
              <a:rPr lang="en-IN"/>
              <a:t>{</a:t>
            </a:r>
          </a:p>
          <a:p>
            <a:pPr eaLnBrk="1" hangingPunct="1"/>
            <a:r>
              <a:rPr lang="en-IN"/>
              <a:t>  public void </a:t>
            </a:r>
            <a:r>
              <a:rPr lang="en-IN">
                <a:solidFill>
                  <a:srgbClr val="00B050"/>
                </a:solidFill>
              </a:rPr>
              <a:t>animalSound() </a:t>
            </a:r>
            <a:r>
              <a:rPr lang="en-IN"/>
              <a:t>{</a:t>
            </a:r>
          </a:p>
          <a:p>
            <a:pPr eaLnBrk="1" hangingPunct="1"/>
            <a:r>
              <a:rPr lang="en-IN"/>
              <a:t>    // The body of animalSound() is provided here</a:t>
            </a:r>
          </a:p>
          <a:p>
            <a:pPr eaLnBrk="1" hangingPunct="1"/>
            <a:r>
              <a:rPr lang="en-IN"/>
              <a:t>    System.out.println("The pig says: wee wee");</a:t>
            </a:r>
          </a:p>
          <a:p>
            <a:pPr eaLnBrk="1" hangingPunct="1"/>
            <a:r>
              <a:rPr lang="en-IN"/>
              <a:t>  }</a:t>
            </a:r>
          </a:p>
          <a:p>
            <a:pPr eaLnBrk="1" hangingPunct="1"/>
            <a:r>
              <a:rPr lang="en-IN"/>
              <a:t>  public void </a:t>
            </a:r>
            <a:r>
              <a:rPr lang="en-IN">
                <a:solidFill>
                  <a:srgbClr val="00B050"/>
                </a:solidFill>
              </a:rPr>
              <a:t>sleep() </a:t>
            </a:r>
            <a:r>
              <a:rPr lang="en-IN"/>
              <a:t>{</a:t>
            </a:r>
          </a:p>
          <a:p>
            <a:pPr eaLnBrk="1" hangingPunct="1"/>
            <a:r>
              <a:rPr lang="en-IN"/>
              <a:t>    // The body of sleep() is provided here</a:t>
            </a:r>
          </a:p>
          <a:p>
            <a:pPr eaLnBrk="1" hangingPunct="1"/>
            <a:r>
              <a:rPr lang="en-IN"/>
              <a:t>    System.out.println("Zzz");</a:t>
            </a:r>
          </a:p>
          <a:p>
            <a:pPr eaLnBrk="1" hangingPunct="1"/>
            <a:r>
              <a:rPr lang="en-IN"/>
              <a:t>  }</a:t>
            </a:r>
          </a:p>
          <a:p>
            <a:pPr eaLnBrk="1" hangingPunct="1"/>
            <a:r>
              <a:rPr lang="en-IN"/>
              <a:t>}</a:t>
            </a:r>
          </a:p>
          <a:p>
            <a:pPr eaLnBrk="1" hangingPunct="1"/>
            <a:endParaRPr lang="en-IN"/>
          </a:p>
          <a:p>
            <a:pPr eaLnBrk="1" hangingPunct="1"/>
            <a:r>
              <a:rPr lang="en-IN"/>
              <a:t>class</a:t>
            </a:r>
            <a:r>
              <a:rPr lang="en-IN">
                <a:solidFill>
                  <a:srgbClr val="0070C0"/>
                </a:solidFill>
              </a:rPr>
              <a:t> MyMainClass </a:t>
            </a:r>
            <a:r>
              <a:rPr lang="en-IN"/>
              <a:t>{</a:t>
            </a:r>
          </a:p>
          <a:p>
            <a:pPr eaLnBrk="1" hangingPunct="1"/>
            <a:r>
              <a:rPr lang="en-IN"/>
              <a:t>  public static void main(String[] args) {</a:t>
            </a:r>
          </a:p>
          <a:p>
            <a:pPr eaLnBrk="1" hangingPunct="1"/>
            <a:r>
              <a:rPr lang="en-IN"/>
              <a:t>    Pig myPig = new Pig();  // Create a Pig object</a:t>
            </a:r>
          </a:p>
          <a:p>
            <a:pPr eaLnBrk="1" hangingPunct="1"/>
            <a:r>
              <a:rPr lang="en-IN"/>
              <a:t>    myPig.</a:t>
            </a:r>
            <a:r>
              <a:rPr lang="en-IN">
                <a:solidFill>
                  <a:srgbClr val="00B050"/>
                </a:solidFill>
              </a:rPr>
              <a:t>animalSound</a:t>
            </a:r>
            <a:r>
              <a:rPr lang="en-IN"/>
              <a:t>();</a:t>
            </a:r>
          </a:p>
          <a:p>
            <a:pPr eaLnBrk="1" hangingPunct="1"/>
            <a:r>
              <a:rPr lang="en-IN"/>
              <a:t>    myPig.</a:t>
            </a:r>
            <a:r>
              <a:rPr lang="en-IN">
                <a:solidFill>
                  <a:srgbClr val="00B050"/>
                </a:solidFill>
              </a:rPr>
              <a:t>sleep</a:t>
            </a:r>
            <a:r>
              <a:rPr lang="en-IN"/>
              <a:t>();</a:t>
            </a:r>
          </a:p>
          <a:p>
            <a:pPr eaLnBrk="1" hangingPunct="1"/>
            <a:r>
              <a:rPr lang="en-IN"/>
              <a:t>  }</a:t>
            </a:r>
          </a:p>
          <a:p>
            <a:pPr eaLnBrk="1" hangingPunct="1"/>
            <a:r>
              <a:rPr lang="en-IN"/>
              <a:t>}</a:t>
            </a:r>
          </a:p>
        </p:txBody>
      </p:sp>
      <p:pic>
        <p:nvPicPr>
          <p:cNvPr id="2662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114800"/>
            <a:ext cx="345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85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Interface and Class</a:t>
            </a:r>
            <a:endParaRPr lang="en-IN" smtClean="0"/>
          </a:p>
        </p:txBody>
      </p:sp>
      <p:graphicFrame>
        <p:nvGraphicFramePr>
          <p:cNvPr id="5" name="Content Placeholder 4"/>
          <p:cNvGraphicFramePr>
            <a:graphicFrameLocks noGrp="1"/>
          </p:cNvGraphicFramePr>
          <p:nvPr>
            <p:ph idx="1"/>
          </p:nvPr>
        </p:nvGraphicFramePr>
        <p:xfrm>
          <a:off x="101600" y="1600201"/>
          <a:ext cx="11480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52" name="TextBox 5"/>
          <p:cNvSpPr txBox="1">
            <a:spLocks noChangeArrowheads="1"/>
          </p:cNvSpPr>
          <p:nvPr/>
        </p:nvSpPr>
        <p:spPr bwMode="auto">
          <a:xfrm>
            <a:off x="101600" y="3429000"/>
            <a:ext cx="223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n-IN" sz="1800">
                <a:latin typeface="Arial" pitchFamily="34" charset="0"/>
              </a:rPr>
              <a:t>implements</a:t>
            </a:r>
          </a:p>
        </p:txBody>
      </p:sp>
      <p:sp>
        <p:nvSpPr>
          <p:cNvPr id="27653" name="TextBox 6"/>
          <p:cNvSpPr txBox="1">
            <a:spLocks noChangeArrowheads="1"/>
          </p:cNvSpPr>
          <p:nvPr/>
        </p:nvSpPr>
        <p:spPr bwMode="auto">
          <a:xfrm rot="10800000" flipV="1">
            <a:off x="1727200" y="3962400"/>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n-IN" sz="1800">
                <a:latin typeface="Arial" pitchFamily="34" charset="0"/>
              </a:rPr>
              <a:t>implements</a:t>
            </a:r>
          </a:p>
        </p:txBody>
      </p:sp>
    </p:spTree>
    <p:extLst>
      <p:ext uri="{BB962C8B-B14F-4D97-AF65-F5344CB8AC3E}">
        <p14:creationId xmlns:p14="http://schemas.microsoft.com/office/powerpoint/2010/main" val="2833512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0" y="117476"/>
            <a:ext cx="119888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IN"/>
              <a:t>interface </a:t>
            </a:r>
            <a:r>
              <a:rPr lang="en-IN">
                <a:solidFill>
                  <a:srgbClr val="00B0F0"/>
                </a:solidFill>
              </a:rPr>
              <a:t>Bank</a:t>
            </a:r>
            <a:r>
              <a:rPr lang="en-IN"/>
              <a:t>{  </a:t>
            </a:r>
          </a:p>
          <a:p>
            <a:pPr eaLnBrk="1" hangingPunct="1"/>
            <a:r>
              <a:rPr lang="en-IN"/>
              <a:t>float rateOfInterest();  </a:t>
            </a:r>
          </a:p>
          <a:p>
            <a:pPr eaLnBrk="1" hangingPunct="1"/>
            <a:r>
              <a:rPr lang="en-IN"/>
              <a:t>}  </a:t>
            </a:r>
          </a:p>
          <a:p>
            <a:pPr eaLnBrk="1" hangingPunct="1"/>
            <a:r>
              <a:rPr lang="en-IN"/>
              <a:t>class </a:t>
            </a:r>
            <a:r>
              <a:rPr lang="en-IN">
                <a:solidFill>
                  <a:srgbClr val="FF0000"/>
                </a:solidFill>
              </a:rPr>
              <a:t>SBI</a:t>
            </a:r>
            <a:r>
              <a:rPr lang="en-IN"/>
              <a:t> implements Bank</a:t>
            </a:r>
          </a:p>
          <a:p>
            <a:pPr eaLnBrk="1" hangingPunct="1"/>
            <a:r>
              <a:rPr lang="en-IN"/>
              <a:t>{  </a:t>
            </a:r>
          </a:p>
          <a:p>
            <a:pPr eaLnBrk="1" hangingPunct="1"/>
            <a:r>
              <a:rPr lang="en-IN"/>
              <a:t>public float rateOfInterest()</a:t>
            </a:r>
          </a:p>
          <a:p>
            <a:pPr eaLnBrk="1" hangingPunct="1"/>
            <a:r>
              <a:rPr lang="en-IN"/>
              <a:t>{</a:t>
            </a:r>
          </a:p>
          <a:p>
            <a:pPr eaLnBrk="1" hangingPunct="1"/>
            <a:r>
              <a:rPr lang="en-IN"/>
              <a:t>return 9.15f;</a:t>
            </a:r>
          </a:p>
          <a:p>
            <a:pPr eaLnBrk="1" hangingPunct="1"/>
            <a:r>
              <a:rPr lang="en-IN"/>
              <a:t>}  </a:t>
            </a:r>
          </a:p>
          <a:p>
            <a:pPr eaLnBrk="1" hangingPunct="1"/>
            <a:r>
              <a:rPr lang="en-IN"/>
              <a:t>}  </a:t>
            </a:r>
          </a:p>
          <a:p>
            <a:pPr eaLnBrk="1" hangingPunct="1"/>
            <a:r>
              <a:rPr lang="en-IN"/>
              <a:t>class </a:t>
            </a:r>
            <a:r>
              <a:rPr lang="en-IN">
                <a:solidFill>
                  <a:srgbClr val="7030A0"/>
                </a:solidFill>
              </a:rPr>
              <a:t>PNB</a:t>
            </a:r>
            <a:r>
              <a:rPr lang="en-IN"/>
              <a:t> implements Bank</a:t>
            </a:r>
          </a:p>
          <a:p>
            <a:pPr eaLnBrk="1" hangingPunct="1"/>
            <a:r>
              <a:rPr lang="en-IN"/>
              <a:t>{  </a:t>
            </a:r>
          </a:p>
          <a:p>
            <a:pPr eaLnBrk="1" hangingPunct="1"/>
            <a:r>
              <a:rPr lang="en-IN"/>
              <a:t>public float rateOfInterest()</a:t>
            </a:r>
          </a:p>
          <a:p>
            <a:pPr eaLnBrk="1" hangingPunct="1"/>
            <a:r>
              <a:rPr lang="en-IN"/>
              <a:t>{</a:t>
            </a:r>
          </a:p>
          <a:p>
            <a:pPr eaLnBrk="1" hangingPunct="1"/>
            <a:r>
              <a:rPr lang="en-IN"/>
              <a:t>eturn 9.7f;</a:t>
            </a:r>
          </a:p>
          <a:p>
            <a:pPr eaLnBrk="1" hangingPunct="1"/>
            <a:r>
              <a:rPr lang="en-IN"/>
              <a:t>}  </a:t>
            </a:r>
          </a:p>
          <a:p>
            <a:pPr eaLnBrk="1" hangingPunct="1"/>
            <a:r>
              <a:rPr lang="en-IN"/>
              <a:t>}  </a:t>
            </a:r>
          </a:p>
          <a:p>
            <a:pPr eaLnBrk="1" hangingPunct="1"/>
            <a:r>
              <a:rPr lang="en-IN"/>
              <a:t>class </a:t>
            </a:r>
            <a:r>
              <a:rPr lang="en-IN">
                <a:solidFill>
                  <a:srgbClr val="00B050"/>
                </a:solidFill>
              </a:rPr>
              <a:t>TestInterface2</a:t>
            </a:r>
          </a:p>
          <a:p>
            <a:pPr eaLnBrk="1" hangingPunct="1"/>
            <a:r>
              <a:rPr lang="en-IN"/>
              <a:t>{  </a:t>
            </a:r>
          </a:p>
          <a:p>
            <a:pPr eaLnBrk="1" hangingPunct="1"/>
            <a:r>
              <a:rPr lang="en-IN"/>
              <a:t>public static void main(String[] args){  </a:t>
            </a:r>
          </a:p>
          <a:p>
            <a:pPr eaLnBrk="1" hangingPunct="1"/>
            <a:r>
              <a:rPr lang="en-IN"/>
              <a:t>Bank b=new SBI();</a:t>
            </a:r>
          </a:p>
          <a:p>
            <a:pPr eaLnBrk="1" hangingPunct="1"/>
            <a:r>
              <a:rPr lang="en-IN"/>
              <a:t>//Bank b=new PNB();</a:t>
            </a:r>
          </a:p>
          <a:p>
            <a:pPr eaLnBrk="1" hangingPunct="1"/>
            <a:r>
              <a:rPr lang="en-IN"/>
              <a:t>System.out.println("ROI: "+b.rateOfInterest());  </a:t>
            </a:r>
          </a:p>
          <a:p>
            <a:pPr eaLnBrk="1" hangingPunct="1"/>
            <a:r>
              <a:rPr lang="en-IN"/>
              <a:t>}} </a:t>
            </a:r>
          </a:p>
        </p:txBody>
      </p:sp>
    </p:spTree>
    <p:extLst>
      <p:ext uri="{BB962C8B-B14F-4D97-AF65-F5344CB8AC3E}">
        <p14:creationId xmlns:p14="http://schemas.microsoft.com/office/powerpoint/2010/main" val="1352828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descr="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115824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0" y="4800600"/>
            <a:ext cx="24384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794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Multiple inheritance in Java by interface</a:t>
            </a:r>
            <a:br>
              <a:rPr lang="en-US" b="1" dirty="0" smtClean="0"/>
            </a:br>
            <a:endParaRPr lang="en-US" dirty="0" smtClean="0"/>
          </a:p>
        </p:txBody>
      </p:sp>
      <p:sp>
        <p:nvSpPr>
          <p:cNvPr id="30723" name="Content Placeholder 2"/>
          <p:cNvSpPr>
            <a:spLocks noGrp="1"/>
          </p:cNvSpPr>
          <p:nvPr>
            <p:ph idx="1"/>
          </p:nvPr>
        </p:nvSpPr>
        <p:spPr/>
        <p:txBody>
          <a:bodyPr/>
          <a:lstStyle/>
          <a:p>
            <a:pPr eaLnBrk="1" hangingPunct="1"/>
            <a:r>
              <a:rPr lang="en-US" smtClean="0"/>
              <a:t>If a class implements multiple interfaces, or an interface extends multiple interfaces, it is known as multiple inheritance.</a:t>
            </a: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429000"/>
            <a:ext cx="10668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445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smtClean="0"/>
              <a:t>Multiple inheritance in Java by interface</a:t>
            </a:r>
            <a:endParaRPr lang="en-US" smtClean="0"/>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0"/>
            <a:ext cx="11480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32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DF522ED-2BFC-4AAC-8B01-76C9639C9548}"/>
              </a:ext>
            </a:extLst>
          </p:cNvPr>
          <p:cNvPicPr>
            <a:picLocks noChangeAspect="1"/>
          </p:cNvPicPr>
          <p:nvPr/>
        </p:nvPicPr>
        <p:blipFill>
          <a:blip r:embed="rId2"/>
          <a:stretch>
            <a:fillRect/>
          </a:stretch>
        </p:blipFill>
        <p:spPr>
          <a:xfrm>
            <a:off x="571023" y="435713"/>
            <a:ext cx="10759586" cy="5714040"/>
          </a:xfrm>
          <a:prstGeom prst="rect">
            <a:avLst/>
          </a:prstGeom>
        </p:spPr>
      </p:pic>
      <p:sp>
        <p:nvSpPr>
          <p:cNvPr id="7" name="TextBox 6">
            <a:extLst>
              <a:ext uri="{FF2B5EF4-FFF2-40B4-BE49-F238E27FC236}">
                <a16:creationId xmlns="" xmlns:a16="http://schemas.microsoft.com/office/drawing/2014/main" id="{D7A355B5-F698-42A0-A063-32F5EAA8FDEA}"/>
              </a:ext>
            </a:extLst>
          </p:cNvPr>
          <p:cNvSpPr txBox="1"/>
          <p:nvPr/>
        </p:nvSpPr>
        <p:spPr>
          <a:xfrm>
            <a:off x="119269" y="93630"/>
            <a:ext cx="6096000" cy="584775"/>
          </a:xfrm>
          <a:prstGeom prst="rect">
            <a:avLst/>
          </a:prstGeom>
          <a:noFill/>
        </p:spPr>
        <p:txBody>
          <a:bodyPr wrap="square">
            <a:spAutoFit/>
          </a:bodyPr>
          <a:lstStyle/>
          <a:p>
            <a:r>
              <a:rPr lang="en-US" sz="3200" dirty="0" smtClean="0">
                <a:solidFill>
                  <a:srgbClr val="C00000"/>
                </a:solidFill>
              </a:rPr>
              <a:t>Built in Packages </a:t>
            </a:r>
            <a:r>
              <a:rPr lang="en-US" sz="3200" dirty="0">
                <a:solidFill>
                  <a:srgbClr val="C00000"/>
                </a:solidFill>
              </a:rPr>
              <a:t>: </a:t>
            </a:r>
          </a:p>
        </p:txBody>
      </p:sp>
    </p:spTree>
    <p:extLst>
      <p:ext uri="{BB962C8B-B14F-4D97-AF65-F5344CB8AC3E}">
        <p14:creationId xmlns:p14="http://schemas.microsoft.com/office/powerpoint/2010/main" val="32743598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0" y="0"/>
            <a:ext cx="12192000" cy="729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t>/*More than one Interface ,class and MainClass*/</a:t>
            </a:r>
          </a:p>
          <a:p>
            <a:r>
              <a:rPr lang="en-IN"/>
              <a:t>interface Addition {</a:t>
            </a:r>
          </a:p>
          <a:p>
            <a:r>
              <a:rPr lang="en-IN"/>
              <a:t>        int addition(int a,int b);</a:t>
            </a:r>
          </a:p>
          <a:p>
            <a:r>
              <a:rPr lang="en-IN"/>
              <a:t>}</a:t>
            </a:r>
          </a:p>
          <a:p>
            <a:r>
              <a:rPr lang="en-IN"/>
              <a:t>interface Subtraction {</a:t>
            </a:r>
          </a:p>
          <a:p>
            <a:r>
              <a:rPr lang="en-IN"/>
              <a:t>    int subtraction(int a,int b);</a:t>
            </a:r>
          </a:p>
          <a:p>
            <a:r>
              <a:rPr lang="en-IN"/>
              <a:t>}</a:t>
            </a:r>
          </a:p>
          <a:p>
            <a:r>
              <a:rPr lang="en-IN"/>
              <a:t>class Calculator implements Addition, Subtraction{</a:t>
            </a:r>
          </a:p>
          <a:p>
            <a:r>
              <a:rPr lang="en-IN"/>
              <a:t>        public int addition(int a,int b)</a:t>
            </a:r>
          </a:p>
          <a:p>
            <a:r>
              <a:rPr lang="en-IN"/>
              <a:t>    {</a:t>
            </a:r>
          </a:p>
          <a:p>
            <a:r>
              <a:rPr lang="en-IN"/>
              <a:t>        return a+b;</a:t>
            </a:r>
          </a:p>
          <a:p>
            <a:r>
              <a:rPr lang="en-IN"/>
              <a:t>    }</a:t>
            </a:r>
          </a:p>
          <a:p>
            <a:r>
              <a:rPr lang="en-IN"/>
              <a:t>    public int subtraction(int a,int b)</a:t>
            </a:r>
          </a:p>
          <a:p>
            <a:r>
              <a:rPr lang="en-IN"/>
              <a:t>    {</a:t>
            </a:r>
          </a:p>
          <a:p>
            <a:r>
              <a:rPr lang="en-IN"/>
              <a:t>        return a-b;</a:t>
            </a:r>
          </a:p>
          <a:p>
            <a:r>
              <a:rPr lang="en-IN"/>
              <a:t>    }</a:t>
            </a:r>
          </a:p>
          <a:p>
            <a:r>
              <a:rPr lang="en-IN"/>
              <a:t>   }</a:t>
            </a:r>
          </a:p>
          <a:p>
            <a:r>
              <a:rPr lang="en-IN"/>
              <a:t>    class TestInterface2 {</a:t>
            </a:r>
          </a:p>
          <a:p>
            <a:r>
              <a:rPr lang="en-IN"/>
              <a:t>        public static void main(String[] args) {</a:t>
            </a:r>
          </a:p>
          <a:p>
            <a:r>
              <a:rPr lang="en-IN"/>
              <a:t>        </a:t>
            </a:r>
          </a:p>
          <a:p>
            <a:r>
              <a:rPr lang="en-IN"/>
              <a:t>        Calculator calc = new Calculator();</a:t>
            </a:r>
          </a:p>
          <a:p>
            <a:r>
              <a:rPr lang="en-IN"/>
              <a:t>        System.out.println("Addition       : "+calc.addition(25, 35));</a:t>
            </a:r>
          </a:p>
          <a:p>
            <a:r>
              <a:rPr lang="en-IN"/>
              <a:t>        System.out.println("Subtraction    : "+calc.subtraction(250, 35));</a:t>
            </a:r>
          </a:p>
          <a:p>
            <a:r>
              <a:rPr lang="en-IN"/>
              <a:t>        }</a:t>
            </a:r>
          </a:p>
          <a:p>
            <a:r>
              <a:rPr lang="en-IN"/>
              <a:t>}</a:t>
            </a:r>
          </a:p>
        </p:txBody>
      </p:sp>
      <p:pic>
        <p:nvPicPr>
          <p:cNvPr id="3277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7167" y="2514601"/>
            <a:ext cx="5232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003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112776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962400"/>
            <a:ext cx="335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831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IN" smtClean="0"/>
              <a:t>Extending interfaces</a:t>
            </a:r>
          </a:p>
        </p:txBody>
      </p:sp>
      <p:sp>
        <p:nvSpPr>
          <p:cNvPr id="34819" name="Content Placeholder 2"/>
          <p:cNvSpPr>
            <a:spLocks noGrp="1"/>
          </p:cNvSpPr>
          <p:nvPr>
            <p:ph idx="1"/>
          </p:nvPr>
        </p:nvSpPr>
        <p:spPr/>
        <p:txBody>
          <a:bodyPr/>
          <a:lstStyle/>
          <a:p>
            <a:r>
              <a:rPr lang="en-IN" smtClean="0"/>
              <a:t>One interface can inherit another by use of the keyword extends. </a:t>
            </a:r>
          </a:p>
        </p:txBody>
      </p:sp>
    </p:spTree>
    <p:extLst>
      <p:ext uri="{BB962C8B-B14F-4D97-AF65-F5344CB8AC3E}">
        <p14:creationId xmlns:p14="http://schemas.microsoft.com/office/powerpoint/2010/main" val="2630885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Interface and Class</a:t>
            </a:r>
            <a:endParaRPr lang="en-IN" smtClean="0"/>
          </a:p>
        </p:txBody>
      </p:sp>
      <p:graphicFrame>
        <p:nvGraphicFramePr>
          <p:cNvPr id="5" name="Content Placeholder 4"/>
          <p:cNvGraphicFramePr>
            <a:graphicFrameLocks noGrp="1"/>
          </p:cNvGraphicFramePr>
          <p:nvPr>
            <p:ph idx="1"/>
          </p:nvPr>
        </p:nvGraphicFramePr>
        <p:xfrm>
          <a:off x="101600" y="1600201"/>
          <a:ext cx="11480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844" name="TextBox 5"/>
          <p:cNvSpPr txBox="1">
            <a:spLocks noChangeArrowheads="1"/>
          </p:cNvSpPr>
          <p:nvPr/>
        </p:nvSpPr>
        <p:spPr bwMode="auto">
          <a:xfrm>
            <a:off x="203200" y="2957513"/>
            <a:ext cx="223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n-IN" sz="1800">
                <a:latin typeface="Arial" pitchFamily="34" charset="0"/>
              </a:rPr>
              <a:t>extends</a:t>
            </a:r>
          </a:p>
        </p:txBody>
      </p:sp>
      <p:sp>
        <p:nvSpPr>
          <p:cNvPr id="35845" name="TextBox 6"/>
          <p:cNvSpPr txBox="1">
            <a:spLocks noChangeArrowheads="1"/>
          </p:cNvSpPr>
          <p:nvPr/>
        </p:nvSpPr>
        <p:spPr bwMode="auto">
          <a:xfrm rot="10800000" flipV="1">
            <a:off x="1727200" y="3962400"/>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n-IN" sz="1800">
                <a:latin typeface="Arial" pitchFamily="34" charset="0"/>
              </a:rPr>
              <a:t>implements</a:t>
            </a:r>
          </a:p>
        </p:txBody>
      </p:sp>
      <p:sp>
        <p:nvSpPr>
          <p:cNvPr id="35846" name="TextBox 2"/>
          <p:cNvSpPr txBox="1">
            <a:spLocks noChangeArrowheads="1"/>
          </p:cNvSpPr>
          <p:nvPr/>
        </p:nvSpPr>
        <p:spPr bwMode="auto">
          <a:xfrm>
            <a:off x="10464800" y="5257800"/>
            <a:ext cx="172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n-US" sz="1800">
                <a:latin typeface="Arial" pitchFamily="34" charset="0"/>
              </a:rPr>
              <a:t>Main class</a:t>
            </a:r>
            <a:endParaRPr lang="en-IN" sz="1800">
              <a:latin typeface="Arial" pitchFamily="34" charset="0"/>
            </a:endParaRPr>
          </a:p>
        </p:txBody>
      </p:sp>
    </p:spTree>
    <p:extLst>
      <p:ext uri="{BB962C8B-B14F-4D97-AF65-F5344CB8AC3E}">
        <p14:creationId xmlns:p14="http://schemas.microsoft.com/office/powerpoint/2010/main" val="1254067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27517" y="0"/>
            <a:ext cx="12117917"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t>/*More than one Interface ,class and MainClass*/</a:t>
            </a:r>
          </a:p>
          <a:p>
            <a:r>
              <a:rPr lang="en-IN"/>
              <a:t>interface Addition {</a:t>
            </a:r>
          </a:p>
          <a:p>
            <a:r>
              <a:rPr lang="en-IN"/>
              <a:t>      int addition(int a,int b);</a:t>
            </a:r>
          </a:p>
          <a:p>
            <a:r>
              <a:rPr lang="en-IN"/>
              <a:t>}</a:t>
            </a:r>
          </a:p>
          <a:p>
            <a:r>
              <a:rPr lang="en-IN"/>
              <a:t>interface Subtraction extends Addition{</a:t>
            </a:r>
          </a:p>
          <a:p>
            <a:r>
              <a:rPr lang="en-IN"/>
              <a:t>       int subtraction(int a,int b);</a:t>
            </a:r>
          </a:p>
          <a:p>
            <a:r>
              <a:rPr lang="en-IN"/>
              <a:t>}</a:t>
            </a:r>
          </a:p>
          <a:p>
            <a:r>
              <a:rPr lang="en-IN"/>
              <a:t>class Calculator implements Subtraction{</a:t>
            </a:r>
          </a:p>
          <a:p>
            <a:r>
              <a:rPr lang="en-IN"/>
              <a:t>        public int addition(int a,int b)</a:t>
            </a:r>
          </a:p>
          <a:p>
            <a:r>
              <a:rPr lang="en-IN"/>
              <a:t>    {</a:t>
            </a:r>
          </a:p>
          <a:p>
            <a:r>
              <a:rPr lang="en-IN"/>
              <a:t>        return a+b;</a:t>
            </a:r>
          </a:p>
          <a:p>
            <a:r>
              <a:rPr lang="en-IN"/>
              <a:t>    }</a:t>
            </a:r>
          </a:p>
          <a:p>
            <a:r>
              <a:rPr lang="en-IN"/>
              <a:t>    public int subtraction(int a,int b)</a:t>
            </a:r>
          </a:p>
          <a:p>
            <a:r>
              <a:rPr lang="en-IN"/>
              <a:t>    {</a:t>
            </a:r>
          </a:p>
          <a:p>
            <a:r>
              <a:rPr lang="en-IN"/>
              <a:t>        return a-b;</a:t>
            </a:r>
          </a:p>
          <a:p>
            <a:r>
              <a:rPr lang="en-IN"/>
              <a:t>    }</a:t>
            </a:r>
          </a:p>
          <a:p>
            <a:r>
              <a:rPr lang="en-IN"/>
              <a:t>  }</a:t>
            </a:r>
          </a:p>
          <a:p>
            <a:r>
              <a:rPr lang="en-IN"/>
              <a:t> class TestInterface3 {</a:t>
            </a:r>
          </a:p>
          <a:p>
            <a:r>
              <a:rPr lang="en-IN"/>
              <a:t>        public static void main(String[] args) {</a:t>
            </a:r>
          </a:p>
          <a:p>
            <a:r>
              <a:rPr lang="en-IN"/>
              <a:t>                Calculator calc = new Calculator();</a:t>
            </a:r>
          </a:p>
          <a:p>
            <a:r>
              <a:rPr lang="en-IN"/>
              <a:t>        System.out.println("Addition       : "+calc.addition(25, 35));</a:t>
            </a:r>
          </a:p>
          <a:p>
            <a:r>
              <a:rPr lang="en-IN"/>
              <a:t>        System.out.println("Subtraction    : "+calc.subtraction(250, 35));</a:t>
            </a:r>
          </a:p>
          <a:p>
            <a:r>
              <a:rPr lang="en-IN"/>
              <a:t>          }</a:t>
            </a:r>
          </a:p>
          <a:p>
            <a:r>
              <a:rPr lang="en-IN"/>
              <a:t>}</a:t>
            </a:r>
          </a:p>
        </p:txBody>
      </p:sp>
    </p:spTree>
    <p:extLst>
      <p:ext uri="{BB962C8B-B14F-4D97-AF65-F5344CB8AC3E}">
        <p14:creationId xmlns:p14="http://schemas.microsoft.com/office/powerpoint/2010/main" val="113895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274638"/>
            <a:ext cx="10972800" cy="563562"/>
          </a:xfrm>
        </p:spPr>
        <p:txBody>
          <a:bodyPr>
            <a:normAutofit fontScale="90000"/>
          </a:bodyPr>
          <a:lstStyle/>
          <a:p>
            <a:r>
              <a:rPr lang="en-IN" smtClean="0"/>
              <a:t>Interface inheritance</a:t>
            </a:r>
            <a:br>
              <a:rPr lang="en-IN" smtClean="0"/>
            </a:br>
            <a:endParaRPr lang="en-IN" smtClean="0"/>
          </a:p>
        </p:txBody>
      </p:sp>
      <p:sp>
        <p:nvSpPr>
          <p:cNvPr id="37891" name="Rectangle 2"/>
          <p:cNvSpPr>
            <a:spLocks noChangeArrowheads="1"/>
          </p:cNvSpPr>
          <p:nvPr/>
        </p:nvSpPr>
        <p:spPr bwMode="auto">
          <a:xfrm>
            <a:off x="711200" y="914400"/>
            <a:ext cx="107696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b="1">
                <a:solidFill>
                  <a:srgbClr val="006699"/>
                </a:solidFill>
                <a:latin typeface="Verdana" pitchFamily="34" charset="0"/>
              </a:rPr>
              <a:t>interface</a:t>
            </a:r>
            <a:r>
              <a:rPr lang="en-IN">
                <a:solidFill>
                  <a:srgbClr val="000000"/>
                </a:solidFill>
                <a:latin typeface="Verdana" pitchFamily="34" charset="0"/>
              </a:rPr>
              <a:t> Printable{  </a:t>
            </a:r>
          </a:p>
          <a:p>
            <a:r>
              <a:rPr lang="en-IN" b="1">
                <a:solidFill>
                  <a:srgbClr val="006699"/>
                </a:solidFill>
                <a:latin typeface="Verdana" pitchFamily="34" charset="0"/>
              </a:rPr>
              <a:t>void</a:t>
            </a:r>
            <a:r>
              <a:rPr lang="en-IN">
                <a:solidFill>
                  <a:srgbClr val="000000"/>
                </a:solidFill>
                <a:latin typeface="Verdana" pitchFamily="34" charset="0"/>
              </a:rPr>
              <a:t> print();  </a:t>
            </a:r>
          </a:p>
          <a:p>
            <a:r>
              <a:rPr lang="en-IN">
                <a:solidFill>
                  <a:srgbClr val="000000"/>
                </a:solidFill>
                <a:latin typeface="Verdana" pitchFamily="34" charset="0"/>
              </a:rPr>
              <a:t>}  </a:t>
            </a:r>
          </a:p>
          <a:p>
            <a:r>
              <a:rPr lang="en-IN" b="1">
                <a:solidFill>
                  <a:srgbClr val="006699"/>
                </a:solidFill>
                <a:latin typeface="Verdana" pitchFamily="34" charset="0"/>
              </a:rPr>
              <a:t>interface</a:t>
            </a:r>
            <a:r>
              <a:rPr lang="en-IN">
                <a:solidFill>
                  <a:srgbClr val="000000"/>
                </a:solidFill>
                <a:latin typeface="Verdana" pitchFamily="34" charset="0"/>
              </a:rPr>
              <a:t> Showable </a:t>
            </a:r>
            <a:r>
              <a:rPr lang="en-IN" b="1">
                <a:solidFill>
                  <a:srgbClr val="006699"/>
                </a:solidFill>
                <a:latin typeface="Verdana" pitchFamily="34" charset="0"/>
              </a:rPr>
              <a:t>extends</a:t>
            </a:r>
            <a:r>
              <a:rPr lang="en-IN">
                <a:solidFill>
                  <a:srgbClr val="000000"/>
                </a:solidFill>
                <a:latin typeface="Verdana" pitchFamily="34" charset="0"/>
              </a:rPr>
              <a:t> Printable{  </a:t>
            </a:r>
          </a:p>
          <a:p>
            <a:r>
              <a:rPr lang="en-IN" b="1">
                <a:solidFill>
                  <a:srgbClr val="006699"/>
                </a:solidFill>
                <a:latin typeface="Verdana" pitchFamily="34" charset="0"/>
              </a:rPr>
              <a:t>void</a:t>
            </a:r>
            <a:r>
              <a:rPr lang="en-IN">
                <a:solidFill>
                  <a:srgbClr val="000000"/>
                </a:solidFill>
                <a:latin typeface="Verdana" pitchFamily="34" charset="0"/>
              </a:rPr>
              <a:t> show();  </a:t>
            </a:r>
          </a:p>
          <a:p>
            <a:r>
              <a:rPr lang="en-IN">
                <a:solidFill>
                  <a:srgbClr val="000000"/>
                </a:solidFill>
                <a:latin typeface="Verdana" pitchFamily="34" charset="0"/>
              </a:rPr>
              <a:t>}  </a:t>
            </a:r>
          </a:p>
          <a:p>
            <a:r>
              <a:rPr lang="en-IN" b="1">
                <a:solidFill>
                  <a:srgbClr val="006699"/>
                </a:solidFill>
                <a:latin typeface="Verdana" pitchFamily="34" charset="0"/>
              </a:rPr>
              <a:t>class</a:t>
            </a:r>
            <a:r>
              <a:rPr lang="en-IN">
                <a:solidFill>
                  <a:srgbClr val="000000"/>
                </a:solidFill>
                <a:latin typeface="Verdana" pitchFamily="34" charset="0"/>
              </a:rPr>
              <a:t> InheritInterface </a:t>
            </a:r>
            <a:r>
              <a:rPr lang="en-IN" b="1">
                <a:solidFill>
                  <a:srgbClr val="006699"/>
                </a:solidFill>
                <a:latin typeface="Verdana" pitchFamily="34" charset="0"/>
              </a:rPr>
              <a:t>implements</a:t>
            </a:r>
            <a:r>
              <a:rPr lang="en-IN">
                <a:solidFill>
                  <a:srgbClr val="000000"/>
                </a:solidFill>
                <a:latin typeface="Verdana" pitchFamily="34" charset="0"/>
              </a:rPr>
              <a:t> Showable{  </a:t>
            </a:r>
          </a:p>
          <a:p>
            <a:r>
              <a:rPr lang="en-IN" b="1">
                <a:solidFill>
                  <a:srgbClr val="006699"/>
                </a:solidFill>
                <a:latin typeface="Verdana" pitchFamily="34" charset="0"/>
              </a:rPr>
              <a:t>public</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print()</a:t>
            </a:r>
          </a:p>
          <a:p>
            <a:r>
              <a:rPr lang="en-IN">
                <a:solidFill>
                  <a:srgbClr val="000000"/>
                </a:solidFill>
                <a:latin typeface="Verdana" pitchFamily="34" charset="0"/>
              </a:rPr>
              <a:t>	{</a:t>
            </a:r>
          </a:p>
          <a:p>
            <a:r>
              <a:rPr lang="en-IN">
                <a:solidFill>
                  <a:srgbClr val="000000"/>
                </a:solidFill>
                <a:latin typeface="Verdana" pitchFamily="34" charset="0"/>
              </a:rPr>
              <a:t>	System.out.println(</a:t>
            </a:r>
            <a:r>
              <a:rPr lang="en-IN">
                <a:solidFill>
                  <a:srgbClr val="0000FF"/>
                </a:solidFill>
                <a:latin typeface="Verdana" pitchFamily="34" charset="0"/>
              </a:rPr>
              <a:t>"Hello"</a:t>
            </a:r>
            <a:r>
              <a:rPr lang="en-IN">
                <a:solidFill>
                  <a:srgbClr val="000000"/>
                </a:solidFill>
                <a:latin typeface="Verdana" pitchFamily="34" charset="0"/>
              </a:rPr>
              <a:t>);</a:t>
            </a:r>
          </a:p>
          <a:p>
            <a:r>
              <a:rPr lang="en-IN">
                <a:solidFill>
                  <a:srgbClr val="000000"/>
                </a:solidFill>
                <a:latin typeface="Verdana" pitchFamily="34" charset="0"/>
              </a:rPr>
              <a:t>	}  </a:t>
            </a:r>
          </a:p>
          <a:p>
            <a:r>
              <a:rPr lang="en-IN" b="1">
                <a:solidFill>
                  <a:srgbClr val="006699"/>
                </a:solidFill>
                <a:latin typeface="Verdana" pitchFamily="34" charset="0"/>
              </a:rPr>
              <a:t>	public</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show()</a:t>
            </a:r>
          </a:p>
          <a:p>
            <a:r>
              <a:rPr lang="en-IN">
                <a:solidFill>
                  <a:srgbClr val="000000"/>
                </a:solidFill>
                <a:latin typeface="Verdana" pitchFamily="34" charset="0"/>
              </a:rPr>
              <a:t>	{	</a:t>
            </a:r>
          </a:p>
          <a:p>
            <a:r>
              <a:rPr lang="en-IN">
                <a:solidFill>
                  <a:srgbClr val="000000"/>
                </a:solidFill>
                <a:latin typeface="Verdana" pitchFamily="34" charset="0"/>
              </a:rPr>
              <a:t>	System.out.println(</a:t>
            </a:r>
            <a:r>
              <a:rPr lang="en-IN">
                <a:solidFill>
                  <a:srgbClr val="0000FF"/>
                </a:solidFill>
                <a:latin typeface="Verdana" pitchFamily="34" charset="0"/>
              </a:rPr>
              <a:t>"Welcome"</a:t>
            </a:r>
            <a:r>
              <a:rPr lang="en-IN">
                <a:solidFill>
                  <a:srgbClr val="000000"/>
                </a:solidFill>
                <a:latin typeface="Verdana" pitchFamily="34" charset="0"/>
              </a:rPr>
              <a:t>);</a:t>
            </a:r>
          </a:p>
          <a:p>
            <a:r>
              <a:rPr lang="en-IN">
                <a:solidFill>
                  <a:srgbClr val="000000"/>
                </a:solidFill>
                <a:latin typeface="Verdana" pitchFamily="34" charset="0"/>
              </a:rPr>
              <a:t>}  </a:t>
            </a:r>
          </a:p>
          <a:p>
            <a:r>
              <a:rPr lang="en-IN" b="1">
                <a:solidFill>
                  <a:srgbClr val="006699"/>
                </a:solidFill>
                <a:latin typeface="Verdana" pitchFamily="34" charset="0"/>
              </a:rPr>
              <a:t>public</a:t>
            </a:r>
            <a:r>
              <a:rPr lang="en-IN">
                <a:solidFill>
                  <a:srgbClr val="000000"/>
                </a:solidFill>
                <a:latin typeface="Verdana" pitchFamily="34" charset="0"/>
              </a:rPr>
              <a:t> </a:t>
            </a:r>
            <a:r>
              <a:rPr lang="en-IN" b="1">
                <a:solidFill>
                  <a:srgbClr val="006699"/>
                </a:solidFill>
                <a:latin typeface="Verdana" pitchFamily="34" charset="0"/>
              </a:rPr>
              <a:t>static</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main(String args[]){  </a:t>
            </a:r>
          </a:p>
          <a:p>
            <a:r>
              <a:rPr lang="en-IN">
                <a:solidFill>
                  <a:srgbClr val="000000"/>
                </a:solidFill>
                <a:latin typeface="Verdana" pitchFamily="34" charset="0"/>
              </a:rPr>
              <a:t>InheritInterface  obj = </a:t>
            </a:r>
            <a:r>
              <a:rPr lang="en-IN" b="1">
                <a:solidFill>
                  <a:srgbClr val="006699"/>
                </a:solidFill>
                <a:latin typeface="Verdana" pitchFamily="34" charset="0"/>
              </a:rPr>
              <a:t>new</a:t>
            </a:r>
            <a:r>
              <a:rPr lang="en-IN">
                <a:solidFill>
                  <a:srgbClr val="000000"/>
                </a:solidFill>
                <a:latin typeface="Verdana" pitchFamily="34" charset="0"/>
              </a:rPr>
              <a:t>  InheritInterface();  </a:t>
            </a:r>
          </a:p>
          <a:p>
            <a:r>
              <a:rPr lang="en-IN">
                <a:solidFill>
                  <a:srgbClr val="000000"/>
                </a:solidFill>
                <a:latin typeface="Verdana" pitchFamily="34" charset="0"/>
              </a:rPr>
              <a:t>obj.print();  </a:t>
            </a:r>
          </a:p>
          <a:p>
            <a:r>
              <a:rPr lang="en-IN">
                <a:solidFill>
                  <a:srgbClr val="000000"/>
                </a:solidFill>
                <a:latin typeface="Verdana" pitchFamily="34" charset="0"/>
              </a:rPr>
              <a:t>obj.show();  </a:t>
            </a:r>
          </a:p>
          <a:p>
            <a:r>
              <a:rPr lang="en-IN">
                <a:solidFill>
                  <a:srgbClr val="000000"/>
                </a:solidFill>
                <a:latin typeface="Verdana" pitchFamily="34" charset="0"/>
              </a:rPr>
              <a:t> }  </a:t>
            </a:r>
          </a:p>
          <a:p>
            <a:r>
              <a:rPr lang="en-IN">
                <a:solidFill>
                  <a:srgbClr val="000000"/>
                </a:solidFill>
                <a:latin typeface="Verdana" pitchFamily="34" charset="0"/>
              </a:rPr>
              <a:t>}  </a:t>
            </a:r>
          </a:p>
        </p:txBody>
      </p:sp>
    </p:spTree>
    <p:extLst>
      <p:ext uri="{BB962C8B-B14F-4D97-AF65-F5344CB8AC3E}">
        <p14:creationId xmlns:p14="http://schemas.microsoft.com/office/powerpoint/2010/main" val="4154449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274638"/>
            <a:ext cx="10972800" cy="868362"/>
          </a:xfrm>
        </p:spPr>
        <p:txBody>
          <a:bodyPr>
            <a:normAutofit fontScale="90000"/>
          </a:bodyPr>
          <a:lstStyle/>
          <a:p>
            <a:r>
              <a:rPr lang="en-IN" smtClean="0"/>
              <a:t>Default Method in Interface</a:t>
            </a:r>
            <a:br>
              <a:rPr lang="en-IN" smtClean="0"/>
            </a:br>
            <a:endParaRPr lang="en-IN" smtClean="0"/>
          </a:p>
        </p:txBody>
      </p:sp>
      <p:sp>
        <p:nvSpPr>
          <p:cNvPr id="38915" name="Rectangle 2"/>
          <p:cNvSpPr>
            <a:spLocks noChangeArrowheads="1"/>
          </p:cNvSpPr>
          <p:nvPr/>
        </p:nvSpPr>
        <p:spPr bwMode="auto">
          <a:xfrm>
            <a:off x="609600" y="1028700"/>
            <a:ext cx="11176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b="1">
                <a:solidFill>
                  <a:srgbClr val="006699"/>
                </a:solidFill>
                <a:latin typeface="Verdana" pitchFamily="34" charset="0"/>
              </a:rPr>
              <a:t>interface</a:t>
            </a:r>
            <a:r>
              <a:rPr lang="en-IN">
                <a:solidFill>
                  <a:srgbClr val="000000"/>
                </a:solidFill>
                <a:latin typeface="Verdana" pitchFamily="34" charset="0"/>
              </a:rPr>
              <a:t> Drawable{  </a:t>
            </a:r>
          </a:p>
          <a:p>
            <a:r>
              <a:rPr lang="en-IN" b="1">
                <a:solidFill>
                  <a:srgbClr val="006699"/>
                </a:solidFill>
                <a:latin typeface="Verdana" pitchFamily="34" charset="0"/>
              </a:rPr>
              <a:t>void</a:t>
            </a:r>
            <a:r>
              <a:rPr lang="en-IN">
                <a:solidFill>
                  <a:srgbClr val="000000"/>
                </a:solidFill>
                <a:latin typeface="Verdana" pitchFamily="34" charset="0"/>
              </a:rPr>
              <a:t> draw();  </a:t>
            </a:r>
          </a:p>
          <a:p>
            <a:r>
              <a:rPr lang="en-IN" b="1">
                <a:solidFill>
                  <a:srgbClr val="006699"/>
                </a:solidFill>
                <a:latin typeface="Verdana" pitchFamily="34" charset="0"/>
              </a:rPr>
              <a:t>default</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msg()</a:t>
            </a:r>
          </a:p>
          <a:p>
            <a:r>
              <a:rPr lang="en-IN">
                <a:solidFill>
                  <a:srgbClr val="000000"/>
                </a:solidFill>
                <a:latin typeface="Verdana" pitchFamily="34" charset="0"/>
              </a:rPr>
              <a:t>	{</a:t>
            </a:r>
          </a:p>
          <a:p>
            <a:r>
              <a:rPr lang="en-IN">
                <a:solidFill>
                  <a:srgbClr val="000000"/>
                </a:solidFill>
                <a:latin typeface="Verdana" pitchFamily="34" charset="0"/>
              </a:rPr>
              <a:t>	System.out.println(</a:t>
            </a:r>
            <a:r>
              <a:rPr lang="en-IN">
                <a:solidFill>
                  <a:srgbClr val="0000FF"/>
                </a:solidFill>
                <a:latin typeface="Verdana" pitchFamily="34" charset="0"/>
              </a:rPr>
              <a:t>"default method"</a:t>
            </a:r>
            <a:r>
              <a:rPr lang="en-IN">
                <a:solidFill>
                  <a:srgbClr val="000000"/>
                </a:solidFill>
                <a:latin typeface="Verdana" pitchFamily="34" charset="0"/>
              </a:rPr>
              <a:t>);</a:t>
            </a:r>
          </a:p>
          <a:p>
            <a:r>
              <a:rPr lang="en-IN">
                <a:solidFill>
                  <a:srgbClr val="000000"/>
                </a:solidFill>
                <a:latin typeface="Verdana" pitchFamily="34" charset="0"/>
              </a:rPr>
              <a:t>	}  </a:t>
            </a:r>
          </a:p>
          <a:p>
            <a:r>
              <a:rPr lang="en-IN">
                <a:solidFill>
                  <a:srgbClr val="000000"/>
                </a:solidFill>
                <a:latin typeface="Verdana" pitchFamily="34" charset="0"/>
              </a:rPr>
              <a:t>}  </a:t>
            </a:r>
          </a:p>
          <a:p>
            <a:r>
              <a:rPr lang="en-IN" b="1">
                <a:solidFill>
                  <a:srgbClr val="006699"/>
                </a:solidFill>
                <a:latin typeface="Verdana" pitchFamily="34" charset="0"/>
              </a:rPr>
              <a:t>class</a:t>
            </a:r>
            <a:r>
              <a:rPr lang="en-IN">
                <a:solidFill>
                  <a:srgbClr val="000000"/>
                </a:solidFill>
                <a:latin typeface="Verdana" pitchFamily="34" charset="0"/>
              </a:rPr>
              <a:t> Rectangle </a:t>
            </a:r>
            <a:r>
              <a:rPr lang="en-IN" b="1">
                <a:solidFill>
                  <a:srgbClr val="006699"/>
                </a:solidFill>
                <a:latin typeface="Verdana" pitchFamily="34" charset="0"/>
              </a:rPr>
              <a:t>implements</a:t>
            </a:r>
            <a:r>
              <a:rPr lang="en-IN">
                <a:solidFill>
                  <a:srgbClr val="000000"/>
                </a:solidFill>
                <a:latin typeface="Verdana" pitchFamily="34" charset="0"/>
              </a:rPr>
              <a:t> Drawable{  </a:t>
            </a:r>
          </a:p>
          <a:p>
            <a:r>
              <a:rPr lang="en-IN" b="1">
                <a:solidFill>
                  <a:srgbClr val="006699"/>
                </a:solidFill>
                <a:latin typeface="Verdana" pitchFamily="34" charset="0"/>
              </a:rPr>
              <a:t>	public</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draw()</a:t>
            </a:r>
          </a:p>
          <a:p>
            <a:r>
              <a:rPr lang="en-IN">
                <a:solidFill>
                  <a:srgbClr val="000000"/>
                </a:solidFill>
                <a:latin typeface="Verdana" pitchFamily="34" charset="0"/>
              </a:rPr>
              <a:t>	{</a:t>
            </a:r>
          </a:p>
          <a:p>
            <a:r>
              <a:rPr lang="en-IN">
                <a:solidFill>
                  <a:srgbClr val="000000"/>
                </a:solidFill>
                <a:latin typeface="Verdana" pitchFamily="34" charset="0"/>
              </a:rPr>
              <a:t>	System.out.println(</a:t>
            </a:r>
            <a:r>
              <a:rPr lang="en-IN">
                <a:solidFill>
                  <a:srgbClr val="0000FF"/>
                </a:solidFill>
                <a:latin typeface="Verdana" pitchFamily="34" charset="0"/>
              </a:rPr>
              <a:t>"drawing rectangle"</a:t>
            </a:r>
            <a:r>
              <a:rPr lang="en-IN">
                <a:solidFill>
                  <a:srgbClr val="000000"/>
                </a:solidFill>
                <a:latin typeface="Verdana" pitchFamily="34" charset="0"/>
              </a:rPr>
              <a:t>);</a:t>
            </a:r>
          </a:p>
          <a:p>
            <a:r>
              <a:rPr lang="en-IN">
                <a:solidFill>
                  <a:srgbClr val="000000"/>
                </a:solidFill>
                <a:latin typeface="Verdana" pitchFamily="34" charset="0"/>
              </a:rPr>
              <a:t>	}  </a:t>
            </a:r>
          </a:p>
          <a:p>
            <a:r>
              <a:rPr lang="en-IN">
                <a:solidFill>
                  <a:srgbClr val="000000"/>
                </a:solidFill>
                <a:latin typeface="Verdana" pitchFamily="34" charset="0"/>
              </a:rPr>
              <a:t>}  </a:t>
            </a:r>
          </a:p>
          <a:p>
            <a:r>
              <a:rPr lang="en-IN" b="1">
                <a:solidFill>
                  <a:srgbClr val="006699"/>
                </a:solidFill>
                <a:latin typeface="Verdana" pitchFamily="34" charset="0"/>
              </a:rPr>
              <a:t>class</a:t>
            </a:r>
            <a:r>
              <a:rPr lang="en-IN">
                <a:solidFill>
                  <a:srgbClr val="000000"/>
                </a:solidFill>
                <a:latin typeface="Verdana" pitchFamily="34" charset="0"/>
              </a:rPr>
              <a:t> TestInterfaceDefault{  </a:t>
            </a:r>
          </a:p>
          <a:p>
            <a:r>
              <a:rPr lang="en-IN" b="1">
                <a:solidFill>
                  <a:srgbClr val="006699"/>
                </a:solidFill>
                <a:latin typeface="Verdana" pitchFamily="34" charset="0"/>
              </a:rPr>
              <a:t>public</a:t>
            </a:r>
            <a:r>
              <a:rPr lang="en-IN">
                <a:solidFill>
                  <a:srgbClr val="000000"/>
                </a:solidFill>
                <a:latin typeface="Verdana" pitchFamily="34" charset="0"/>
              </a:rPr>
              <a:t> </a:t>
            </a:r>
            <a:r>
              <a:rPr lang="en-IN" b="1">
                <a:solidFill>
                  <a:srgbClr val="006699"/>
                </a:solidFill>
                <a:latin typeface="Verdana" pitchFamily="34" charset="0"/>
              </a:rPr>
              <a:t>static</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main(String args[]){  </a:t>
            </a:r>
          </a:p>
          <a:p>
            <a:r>
              <a:rPr lang="en-IN">
                <a:solidFill>
                  <a:srgbClr val="000000"/>
                </a:solidFill>
                <a:latin typeface="Verdana" pitchFamily="34" charset="0"/>
              </a:rPr>
              <a:t>Drawable d=</a:t>
            </a:r>
            <a:r>
              <a:rPr lang="en-IN" b="1">
                <a:solidFill>
                  <a:srgbClr val="006699"/>
                </a:solidFill>
                <a:latin typeface="Verdana" pitchFamily="34" charset="0"/>
              </a:rPr>
              <a:t>new</a:t>
            </a:r>
            <a:r>
              <a:rPr lang="en-IN">
                <a:solidFill>
                  <a:srgbClr val="000000"/>
                </a:solidFill>
                <a:latin typeface="Verdana" pitchFamily="34" charset="0"/>
              </a:rPr>
              <a:t> Rectangle();  </a:t>
            </a:r>
          </a:p>
          <a:p>
            <a:r>
              <a:rPr lang="en-IN">
                <a:solidFill>
                  <a:srgbClr val="000000"/>
                </a:solidFill>
                <a:latin typeface="Verdana" pitchFamily="34" charset="0"/>
              </a:rPr>
              <a:t>d.draw();  </a:t>
            </a:r>
          </a:p>
          <a:p>
            <a:r>
              <a:rPr lang="en-IN">
                <a:solidFill>
                  <a:srgbClr val="000000"/>
                </a:solidFill>
                <a:latin typeface="Verdana" pitchFamily="34" charset="0"/>
              </a:rPr>
              <a:t>d.msg();  </a:t>
            </a:r>
          </a:p>
          <a:p>
            <a:r>
              <a:rPr lang="en-IN">
                <a:solidFill>
                  <a:srgbClr val="000000"/>
                </a:solidFill>
                <a:latin typeface="Verdana" pitchFamily="34" charset="0"/>
              </a:rPr>
              <a:t>}</a:t>
            </a:r>
          </a:p>
          <a:p>
            <a:r>
              <a:rPr lang="en-IN">
                <a:solidFill>
                  <a:srgbClr val="000000"/>
                </a:solidFill>
                <a:latin typeface="Verdana" pitchFamily="34" charset="0"/>
              </a:rPr>
              <a:t>}  </a:t>
            </a:r>
          </a:p>
        </p:txBody>
      </p:sp>
    </p:spTree>
    <p:extLst>
      <p:ext uri="{BB962C8B-B14F-4D97-AF65-F5344CB8AC3E}">
        <p14:creationId xmlns:p14="http://schemas.microsoft.com/office/powerpoint/2010/main" val="730314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274638"/>
            <a:ext cx="10972800" cy="792162"/>
          </a:xfrm>
        </p:spPr>
        <p:txBody>
          <a:bodyPr>
            <a:normAutofit fontScale="90000"/>
          </a:bodyPr>
          <a:lstStyle/>
          <a:p>
            <a:r>
              <a:rPr lang="en-IN" smtClean="0"/>
              <a:t>Static Method in Interface</a:t>
            </a:r>
            <a:br>
              <a:rPr lang="en-IN" smtClean="0"/>
            </a:br>
            <a:endParaRPr lang="en-IN" smtClean="0"/>
          </a:p>
        </p:txBody>
      </p:sp>
      <p:sp>
        <p:nvSpPr>
          <p:cNvPr id="39939" name="Rectangle 2"/>
          <p:cNvSpPr>
            <a:spLocks noChangeArrowheads="1"/>
          </p:cNvSpPr>
          <p:nvPr/>
        </p:nvSpPr>
        <p:spPr bwMode="auto">
          <a:xfrm>
            <a:off x="1016000" y="750888"/>
            <a:ext cx="11176000" cy="591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b="1">
                <a:solidFill>
                  <a:srgbClr val="006699"/>
                </a:solidFill>
                <a:latin typeface="Verdana" pitchFamily="34" charset="0"/>
              </a:rPr>
              <a:t>interface</a:t>
            </a:r>
            <a:r>
              <a:rPr lang="en-IN">
                <a:solidFill>
                  <a:srgbClr val="000000"/>
                </a:solidFill>
                <a:latin typeface="Verdana" pitchFamily="34" charset="0"/>
              </a:rPr>
              <a:t> Drawable{  </a:t>
            </a:r>
          </a:p>
          <a:p>
            <a:r>
              <a:rPr lang="en-IN" b="1">
                <a:solidFill>
                  <a:srgbClr val="006699"/>
                </a:solidFill>
                <a:latin typeface="Verdana" pitchFamily="34" charset="0"/>
              </a:rPr>
              <a:t>void</a:t>
            </a:r>
            <a:r>
              <a:rPr lang="en-IN">
                <a:solidFill>
                  <a:srgbClr val="000000"/>
                </a:solidFill>
                <a:latin typeface="Verdana" pitchFamily="34" charset="0"/>
              </a:rPr>
              <a:t> draw();  </a:t>
            </a:r>
          </a:p>
          <a:p>
            <a:r>
              <a:rPr lang="en-IN" b="1">
                <a:solidFill>
                  <a:srgbClr val="006699"/>
                </a:solidFill>
                <a:latin typeface="Verdana" pitchFamily="34" charset="0"/>
              </a:rPr>
              <a:t>static</a:t>
            </a:r>
            <a:r>
              <a:rPr lang="en-IN">
                <a:solidFill>
                  <a:srgbClr val="000000"/>
                </a:solidFill>
                <a:latin typeface="Verdana" pitchFamily="34" charset="0"/>
              </a:rPr>
              <a:t> </a:t>
            </a:r>
            <a:r>
              <a:rPr lang="en-IN" b="1">
                <a:solidFill>
                  <a:srgbClr val="006699"/>
                </a:solidFill>
                <a:latin typeface="Verdana" pitchFamily="34" charset="0"/>
              </a:rPr>
              <a:t>int</a:t>
            </a:r>
            <a:r>
              <a:rPr lang="en-IN">
                <a:solidFill>
                  <a:srgbClr val="000000"/>
                </a:solidFill>
                <a:latin typeface="Verdana" pitchFamily="34" charset="0"/>
              </a:rPr>
              <a:t> cube(</a:t>
            </a:r>
            <a:r>
              <a:rPr lang="en-IN" b="1">
                <a:solidFill>
                  <a:srgbClr val="006699"/>
                </a:solidFill>
                <a:latin typeface="Verdana" pitchFamily="34" charset="0"/>
              </a:rPr>
              <a:t>int</a:t>
            </a:r>
            <a:r>
              <a:rPr lang="en-IN">
                <a:solidFill>
                  <a:srgbClr val="000000"/>
                </a:solidFill>
                <a:latin typeface="Verdana" pitchFamily="34" charset="0"/>
              </a:rPr>
              <a:t> x)</a:t>
            </a:r>
          </a:p>
          <a:p>
            <a:r>
              <a:rPr lang="en-IN">
                <a:solidFill>
                  <a:srgbClr val="000000"/>
                </a:solidFill>
                <a:latin typeface="Verdana" pitchFamily="34" charset="0"/>
              </a:rPr>
              <a:t>	{</a:t>
            </a:r>
          </a:p>
          <a:p>
            <a:r>
              <a:rPr lang="en-IN" b="1">
                <a:solidFill>
                  <a:srgbClr val="006699"/>
                </a:solidFill>
                <a:latin typeface="Verdana" pitchFamily="34" charset="0"/>
              </a:rPr>
              <a:t>	return</a:t>
            </a:r>
            <a:r>
              <a:rPr lang="en-IN">
                <a:solidFill>
                  <a:srgbClr val="000000"/>
                </a:solidFill>
                <a:latin typeface="Verdana" pitchFamily="34" charset="0"/>
              </a:rPr>
              <a:t> x*x*x;</a:t>
            </a:r>
          </a:p>
          <a:p>
            <a:r>
              <a:rPr lang="en-IN">
                <a:solidFill>
                  <a:srgbClr val="000000"/>
                </a:solidFill>
                <a:latin typeface="Verdana" pitchFamily="34" charset="0"/>
              </a:rPr>
              <a:t>	}  </a:t>
            </a:r>
          </a:p>
          <a:p>
            <a:r>
              <a:rPr lang="en-IN">
                <a:solidFill>
                  <a:srgbClr val="000000"/>
                </a:solidFill>
                <a:latin typeface="Verdana" pitchFamily="34" charset="0"/>
              </a:rPr>
              <a:t>}  </a:t>
            </a:r>
          </a:p>
          <a:p>
            <a:r>
              <a:rPr lang="en-IN" b="1">
                <a:solidFill>
                  <a:srgbClr val="006699"/>
                </a:solidFill>
                <a:latin typeface="Verdana" pitchFamily="34" charset="0"/>
              </a:rPr>
              <a:t>class</a:t>
            </a:r>
            <a:r>
              <a:rPr lang="en-IN">
                <a:solidFill>
                  <a:srgbClr val="000000"/>
                </a:solidFill>
                <a:latin typeface="Verdana" pitchFamily="34" charset="0"/>
              </a:rPr>
              <a:t> Rectangle </a:t>
            </a:r>
            <a:r>
              <a:rPr lang="en-IN" b="1">
                <a:solidFill>
                  <a:srgbClr val="006699"/>
                </a:solidFill>
                <a:latin typeface="Verdana" pitchFamily="34" charset="0"/>
              </a:rPr>
              <a:t>implements</a:t>
            </a:r>
            <a:r>
              <a:rPr lang="en-IN">
                <a:solidFill>
                  <a:srgbClr val="000000"/>
                </a:solidFill>
                <a:latin typeface="Verdana" pitchFamily="34" charset="0"/>
              </a:rPr>
              <a:t> Drawable{  </a:t>
            </a:r>
          </a:p>
          <a:p>
            <a:r>
              <a:rPr lang="en-IN" b="1">
                <a:solidFill>
                  <a:srgbClr val="006699"/>
                </a:solidFill>
                <a:latin typeface="Verdana" pitchFamily="34" charset="0"/>
              </a:rPr>
              <a:t>public</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draw()</a:t>
            </a:r>
          </a:p>
          <a:p>
            <a:r>
              <a:rPr lang="en-IN">
                <a:solidFill>
                  <a:srgbClr val="000000"/>
                </a:solidFill>
                <a:latin typeface="Verdana" pitchFamily="34" charset="0"/>
              </a:rPr>
              <a:t>	{</a:t>
            </a:r>
          </a:p>
          <a:p>
            <a:r>
              <a:rPr lang="en-IN">
                <a:solidFill>
                  <a:srgbClr val="000000"/>
                </a:solidFill>
                <a:latin typeface="Verdana" pitchFamily="34" charset="0"/>
              </a:rPr>
              <a:t>	System.out.println(</a:t>
            </a:r>
            <a:r>
              <a:rPr lang="en-IN">
                <a:solidFill>
                  <a:srgbClr val="0000FF"/>
                </a:solidFill>
                <a:latin typeface="Verdana" pitchFamily="34" charset="0"/>
              </a:rPr>
              <a:t>"drawing rectangle"</a:t>
            </a:r>
            <a:r>
              <a:rPr lang="en-IN">
                <a:solidFill>
                  <a:srgbClr val="000000"/>
                </a:solidFill>
                <a:latin typeface="Verdana" pitchFamily="34" charset="0"/>
              </a:rPr>
              <a:t>);</a:t>
            </a:r>
          </a:p>
          <a:p>
            <a:r>
              <a:rPr lang="en-IN">
                <a:solidFill>
                  <a:srgbClr val="000000"/>
                </a:solidFill>
                <a:latin typeface="Verdana" pitchFamily="34" charset="0"/>
              </a:rPr>
              <a:t>	}  </a:t>
            </a:r>
          </a:p>
          <a:p>
            <a:r>
              <a:rPr lang="en-IN">
                <a:solidFill>
                  <a:srgbClr val="000000"/>
                </a:solidFill>
                <a:latin typeface="Verdana" pitchFamily="34" charset="0"/>
              </a:rPr>
              <a:t>}  </a:t>
            </a:r>
          </a:p>
          <a:p>
            <a:r>
              <a:rPr lang="en-IN">
                <a:solidFill>
                  <a:srgbClr val="000000"/>
                </a:solidFill>
                <a:latin typeface="Verdana" pitchFamily="34" charset="0"/>
              </a:rPr>
              <a:t>  </a:t>
            </a:r>
          </a:p>
          <a:p>
            <a:r>
              <a:rPr lang="en-IN" b="1">
                <a:solidFill>
                  <a:srgbClr val="006699"/>
                </a:solidFill>
                <a:latin typeface="Verdana" pitchFamily="34" charset="0"/>
              </a:rPr>
              <a:t>class</a:t>
            </a:r>
            <a:r>
              <a:rPr lang="en-IN">
                <a:solidFill>
                  <a:srgbClr val="000000"/>
                </a:solidFill>
                <a:latin typeface="Verdana" pitchFamily="34" charset="0"/>
              </a:rPr>
              <a:t> TestInterfaceStatic{  </a:t>
            </a:r>
          </a:p>
          <a:p>
            <a:r>
              <a:rPr lang="en-IN" b="1">
                <a:solidFill>
                  <a:srgbClr val="006699"/>
                </a:solidFill>
                <a:latin typeface="Verdana" pitchFamily="34" charset="0"/>
              </a:rPr>
              <a:t>public</a:t>
            </a:r>
            <a:r>
              <a:rPr lang="en-IN">
                <a:solidFill>
                  <a:srgbClr val="000000"/>
                </a:solidFill>
                <a:latin typeface="Verdana" pitchFamily="34" charset="0"/>
              </a:rPr>
              <a:t> </a:t>
            </a:r>
            <a:r>
              <a:rPr lang="en-IN" b="1">
                <a:solidFill>
                  <a:srgbClr val="006699"/>
                </a:solidFill>
                <a:latin typeface="Verdana" pitchFamily="34" charset="0"/>
              </a:rPr>
              <a:t>static</a:t>
            </a:r>
            <a:r>
              <a:rPr lang="en-IN">
                <a:solidFill>
                  <a:srgbClr val="000000"/>
                </a:solidFill>
                <a:latin typeface="Verdana" pitchFamily="34" charset="0"/>
              </a:rPr>
              <a:t> </a:t>
            </a:r>
            <a:r>
              <a:rPr lang="en-IN" b="1">
                <a:solidFill>
                  <a:srgbClr val="006699"/>
                </a:solidFill>
                <a:latin typeface="Verdana" pitchFamily="34" charset="0"/>
              </a:rPr>
              <a:t>void</a:t>
            </a:r>
            <a:r>
              <a:rPr lang="en-IN">
                <a:solidFill>
                  <a:srgbClr val="000000"/>
                </a:solidFill>
                <a:latin typeface="Verdana" pitchFamily="34" charset="0"/>
              </a:rPr>
              <a:t> main(String args[]){  </a:t>
            </a:r>
          </a:p>
          <a:p>
            <a:r>
              <a:rPr lang="en-IN">
                <a:solidFill>
                  <a:srgbClr val="000000"/>
                </a:solidFill>
                <a:latin typeface="Verdana" pitchFamily="34" charset="0"/>
              </a:rPr>
              <a:t>Drawable d=</a:t>
            </a:r>
            <a:r>
              <a:rPr lang="en-IN" b="1">
                <a:solidFill>
                  <a:srgbClr val="006699"/>
                </a:solidFill>
                <a:latin typeface="Verdana" pitchFamily="34" charset="0"/>
              </a:rPr>
              <a:t>new</a:t>
            </a:r>
            <a:r>
              <a:rPr lang="en-IN">
                <a:solidFill>
                  <a:srgbClr val="000000"/>
                </a:solidFill>
                <a:latin typeface="Verdana" pitchFamily="34" charset="0"/>
              </a:rPr>
              <a:t> Rectangle();  </a:t>
            </a:r>
          </a:p>
          <a:p>
            <a:r>
              <a:rPr lang="en-IN">
                <a:solidFill>
                  <a:srgbClr val="000000"/>
                </a:solidFill>
                <a:latin typeface="Verdana" pitchFamily="34" charset="0"/>
              </a:rPr>
              <a:t>d.draw();  </a:t>
            </a:r>
          </a:p>
          <a:p>
            <a:r>
              <a:rPr lang="en-IN">
                <a:solidFill>
                  <a:srgbClr val="000000"/>
                </a:solidFill>
                <a:latin typeface="Verdana" pitchFamily="34" charset="0"/>
              </a:rPr>
              <a:t>System.out.println(Drawable.cube(</a:t>
            </a:r>
            <a:r>
              <a:rPr lang="en-IN">
                <a:solidFill>
                  <a:srgbClr val="C00000"/>
                </a:solidFill>
                <a:latin typeface="Verdana" pitchFamily="34" charset="0"/>
              </a:rPr>
              <a:t>3</a:t>
            </a:r>
            <a:r>
              <a:rPr lang="en-IN">
                <a:solidFill>
                  <a:srgbClr val="000000"/>
                </a:solidFill>
                <a:latin typeface="Verdana" pitchFamily="34" charset="0"/>
              </a:rPr>
              <a:t>));  </a:t>
            </a:r>
          </a:p>
          <a:p>
            <a:r>
              <a:rPr lang="en-IN">
                <a:solidFill>
                  <a:srgbClr val="000000"/>
                </a:solidFill>
                <a:latin typeface="Verdana" pitchFamily="34" charset="0"/>
              </a:rPr>
              <a:t>}</a:t>
            </a:r>
          </a:p>
          <a:p>
            <a:r>
              <a:rPr lang="en-IN">
                <a:solidFill>
                  <a:srgbClr val="000000"/>
                </a:solidFill>
                <a:latin typeface="Verdana" pitchFamily="34" charset="0"/>
              </a:rPr>
              <a:t>}  </a:t>
            </a:r>
          </a:p>
        </p:txBody>
      </p:sp>
    </p:spTree>
    <p:extLst>
      <p:ext uri="{BB962C8B-B14F-4D97-AF65-F5344CB8AC3E}">
        <p14:creationId xmlns:p14="http://schemas.microsoft.com/office/powerpoint/2010/main" val="948957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smtClean="0"/>
          </a:p>
        </p:txBody>
      </p:sp>
      <p:sp>
        <p:nvSpPr>
          <p:cNvPr id="40963" name="Content Placeholder 2"/>
          <p:cNvSpPr>
            <a:spLocks noGrp="1"/>
          </p:cNvSpPr>
          <p:nvPr>
            <p:ph idx="1"/>
          </p:nvPr>
        </p:nvSpPr>
        <p:spPr/>
        <p:txBody>
          <a:bodyPr/>
          <a:lstStyle/>
          <a:p>
            <a:endParaRPr lang="en-US"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04800"/>
            <a:ext cx="114808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534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smtClean="0"/>
          </a:p>
        </p:txBody>
      </p:sp>
      <p:sp>
        <p:nvSpPr>
          <p:cNvPr id="41987" name="Content Placeholder 2"/>
          <p:cNvSpPr>
            <a:spLocks noGrp="1"/>
          </p:cNvSpPr>
          <p:nvPr>
            <p:ph idx="1"/>
          </p:nvPr>
        </p:nvSpPr>
        <p:spPr/>
        <p:txBody>
          <a:bodyPr/>
          <a:lstStyle/>
          <a:p>
            <a:endParaRPr lang="en-US"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10972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78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BFAB5B9-EE36-4AEA-9234-BC4C62A4642E}"/>
              </a:ext>
            </a:extLst>
          </p:cNvPr>
          <p:cNvSpPr txBox="1"/>
          <p:nvPr/>
        </p:nvSpPr>
        <p:spPr>
          <a:xfrm>
            <a:off x="225287" y="226151"/>
            <a:ext cx="11966714" cy="646331"/>
          </a:xfrm>
          <a:prstGeom prst="rect">
            <a:avLst/>
          </a:prstGeom>
          <a:noFill/>
        </p:spPr>
        <p:txBody>
          <a:bodyPr wrap="square">
            <a:spAutoFit/>
          </a:bodyPr>
          <a:lstStyle/>
          <a:p>
            <a:r>
              <a:rPr lang="en-IN" sz="3600" b="1" dirty="0"/>
              <a:t>Difference between Inheritance and package in Java</a:t>
            </a:r>
            <a:endParaRPr lang="en-IN" sz="3600" dirty="0"/>
          </a:p>
        </p:txBody>
      </p:sp>
      <p:sp>
        <p:nvSpPr>
          <p:cNvPr id="5" name="TextBox 4">
            <a:extLst>
              <a:ext uri="{FF2B5EF4-FFF2-40B4-BE49-F238E27FC236}">
                <a16:creationId xmlns="" xmlns:a16="http://schemas.microsoft.com/office/drawing/2014/main" id="{8B6EDEE9-CB76-4783-A4B1-51FCE2CED2BA}"/>
              </a:ext>
            </a:extLst>
          </p:cNvPr>
          <p:cNvSpPr txBox="1"/>
          <p:nvPr/>
        </p:nvSpPr>
        <p:spPr>
          <a:xfrm>
            <a:off x="728869" y="872482"/>
            <a:ext cx="11979965" cy="6001643"/>
          </a:xfrm>
          <a:prstGeom prst="rect">
            <a:avLst/>
          </a:prstGeom>
          <a:noFill/>
        </p:spPr>
        <p:txBody>
          <a:bodyPr wrap="square">
            <a:spAutoFit/>
          </a:bodyPr>
          <a:lstStyle/>
          <a:p>
            <a:r>
              <a:rPr lang="en-IN" sz="3200" dirty="0"/>
              <a:t>Both package and Inheritance in Java are used for re-use features. Some differences between them are given below</a:t>
            </a:r>
            <a:r>
              <a:rPr lang="en-IN" sz="3200" dirty="0" smtClean="0"/>
              <a:t>;</a:t>
            </a:r>
          </a:p>
          <a:p>
            <a:endParaRPr lang="en-IN" sz="3200" dirty="0"/>
          </a:p>
          <a:p>
            <a:pPr lvl="0"/>
            <a:r>
              <a:rPr lang="en-IN" sz="3200" dirty="0"/>
              <a:t>Inheritance concept always used to reuse the feature within the program between class to class, interface to interface and interface to class but not accessing the feature across the program</a:t>
            </a:r>
            <a:r>
              <a:rPr lang="en-IN" sz="3200" dirty="0" smtClean="0"/>
              <a:t>..</a:t>
            </a:r>
          </a:p>
          <a:p>
            <a:pPr lvl="0"/>
            <a:endParaRPr lang="en-IN" sz="3200" dirty="0"/>
          </a:p>
          <a:p>
            <a:pPr lvl="0"/>
            <a:r>
              <a:rPr lang="en-IN" sz="3200" dirty="0"/>
              <a:t>Package concept is to reuse the feature both within the program and across the programs between class to class, interface to interface and interface to class.</a:t>
            </a:r>
          </a:p>
          <a:p>
            <a:r>
              <a:rPr lang="en-IN" sz="3200" dirty="0"/>
              <a:t> </a:t>
            </a:r>
          </a:p>
          <a:p>
            <a:r>
              <a:rPr lang="en-IN" sz="3200" dirty="0"/>
              <a:t> </a:t>
            </a:r>
          </a:p>
        </p:txBody>
      </p:sp>
    </p:spTree>
    <p:extLst>
      <p:ext uri="{BB962C8B-B14F-4D97-AF65-F5344CB8AC3E}">
        <p14:creationId xmlns:p14="http://schemas.microsoft.com/office/powerpoint/2010/main" val="32361911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960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09600" y="274638"/>
            <a:ext cx="10972800" cy="715962"/>
          </a:xfrm>
        </p:spPr>
        <p:txBody>
          <a:bodyPr>
            <a:normAutofit fontScale="90000"/>
          </a:bodyPr>
          <a:lstStyle/>
          <a:p>
            <a:r>
              <a:rPr lang="en-US" b="1" smtClean="0"/>
              <a:t>Summary:</a:t>
            </a:r>
            <a:br>
              <a:rPr lang="en-US" b="1" smtClean="0"/>
            </a:br>
            <a:endParaRPr lang="en-US" smtClean="0"/>
          </a:p>
        </p:txBody>
      </p:sp>
      <p:sp>
        <p:nvSpPr>
          <p:cNvPr id="44035" name="Content Placeholder 2"/>
          <p:cNvSpPr>
            <a:spLocks noGrp="1"/>
          </p:cNvSpPr>
          <p:nvPr>
            <p:ph idx="1"/>
          </p:nvPr>
        </p:nvSpPr>
        <p:spPr>
          <a:xfrm>
            <a:off x="609600" y="838201"/>
            <a:ext cx="10972800" cy="5287963"/>
          </a:xfrm>
        </p:spPr>
        <p:txBody>
          <a:bodyPr/>
          <a:lstStyle/>
          <a:p>
            <a:r>
              <a:rPr lang="en-US" smtClean="0"/>
              <a:t>The class which implements the interface needs to provide functionality for the methods declared in the interface</a:t>
            </a:r>
          </a:p>
          <a:p>
            <a:r>
              <a:rPr lang="en-US" smtClean="0"/>
              <a:t>All methods in an interface are implicitly public and abstract</a:t>
            </a:r>
          </a:p>
          <a:p>
            <a:r>
              <a:rPr lang="en-US" smtClean="0"/>
              <a:t>An interface cannot be instantiated</a:t>
            </a:r>
          </a:p>
          <a:p>
            <a:r>
              <a:rPr lang="en-US" smtClean="0"/>
              <a:t>An interface reference can point to objects of its implementing classes</a:t>
            </a:r>
          </a:p>
          <a:p>
            <a:r>
              <a:rPr lang="en-US" smtClean="0"/>
              <a:t>An interface can extend from one or many interfaces. A class can extend only one class but implement any number of interfaces</a:t>
            </a:r>
          </a:p>
          <a:p>
            <a:endParaRPr lang="en-US" smtClean="0"/>
          </a:p>
        </p:txBody>
      </p:sp>
    </p:spTree>
    <p:extLst>
      <p:ext uri="{BB962C8B-B14F-4D97-AF65-F5344CB8AC3E}">
        <p14:creationId xmlns:p14="http://schemas.microsoft.com/office/powerpoint/2010/main" val="1246297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E0C38CC-EB03-4F43-B719-174536852C89}"/>
              </a:ext>
            </a:extLst>
          </p:cNvPr>
          <p:cNvSpPr txBox="1"/>
          <p:nvPr/>
        </p:nvSpPr>
        <p:spPr>
          <a:xfrm>
            <a:off x="145774" y="120134"/>
            <a:ext cx="6096000" cy="646331"/>
          </a:xfrm>
          <a:prstGeom prst="rect">
            <a:avLst/>
          </a:prstGeom>
          <a:noFill/>
        </p:spPr>
        <p:txBody>
          <a:bodyPr wrap="square">
            <a:spAutoFit/>
          </a:bodyPr>
          <a:lstStyle/>
          <a:p>
            <a:r>
              <a:rPr lang="en-US" sz="3600" dirty="0">
                <a:solidFill>
                  <a:srgbClr val="C00000"/>
                </a:solidFill>
              </a:rPr>
              <a:t>Exception Handling :</a:t>
            </a:r>
          </a:p>
        </p:txBody>
      </p:sp>
      <p:sp>
        <p:nvSpPr>
          <p:cNvPr id="5" name="TextBox 4">
            <a:extLst>
              <a:ext uri="{FF2B5EF4-FFF2-40B4-BE49-F238E27FC236}">
                <a16:creationId xmlns="" xmlns:a16="http://schemas.microsoft.com/office/drawing/2014/main" id="{493135B2-CEE9-4E39-A4CF-7C2677415D09}"/>
              </a:ext>
            </a:extLst>
          </p:cNvPr>
          <p:cNvSpPr txBox="1"/>
          <p:nvPr/>
        </p:nvSpPr>
        <p:spPr>
          <a:xfrm>
            <a:off x="145774" y="766465"/>
            <a:ext cx="12046226" cy="2554545"/>
          </a:xfrm>
          <a:prstGeom prst="rect">
            <a:avLst/>
          </a:prstGeom>
          <a:noFill/>
        </p:spPr>
        <p:txBody>
          <a:bodyPr wrap="square">
            <a:spAutoFit/>
          </a:bodyPr>
          <a:lstStyle/>
          <a:p>
            <a:pPr algn="l"/>
            <a:r>
              <a:rPr lang="en-US" sz="3200" b="0" i="0" u="none" strike="noStrike" baseline="0" dirty="0">
                <a:solidFill>
                  <a:srgbClr val="002060"/>
                </a:solidFill>
              </a:rPr>
              <a:t>                An Exception can be anything which interrupts the </a:t>
            </a:r>
          </a:p>
          <a:p>
            <a:pPr algn="l"/>
            <a:r>
              <a:rPr lang="en-US" sz="3200" b="0" i="0" u="none" strike="noStrike" baseline="0" dirty="0">
                <a:solidFill>
                  <a:srgbClr val="002060"/>
                </a:solidFill>
              </a:rPr>
              <a:t>normal flow of the program. When an exception occurs program</a:t>
            </a:r>
          </a:p>
          <a:p>
            <a:pPr algn="l"/>
            <a:r>
              <a:rPr lang="en-US" sz="3200" b="0" i="0" u="none" strike="noStrike" baseline="0" dirty="0">
                <a:solidFill>
                  <a:srgbClr val="002060"/>
                </a:solidFill>
              </a:rPr>
              <a:t> processing gets terminated and doesn’t continue further. </a:t>
            </a:r>
          </a:p>
          <a:p>
            <a:pPr algn="l"/>
            <a:r>
              <a:rPr lang="en-US" sz="3200" dirty="0">
                <a:solidFill>
                  <a:srgbClr val="002060"/>
                </a:solidFill>
              </a:rPr>
              <a:t>                 </a:t>
            </a:r>
            <a:r>
              <a:rPr lang="en-US" sz="3200" b="0" i="0" u="none" strike="noStrike" baseline="0" dirty="0">
                <a:solidFill>
                  <a:srgbClr val="002060"/>
                </a:solidFill>
              </a:rPr>
              <a:t>Exception handling allows us to control the normal</a:t>
            </a:r>
          </a:p>
          <a:p>
            <a:pPr algn="l"/>
            <a:r>
              <a:rPr lang="en-US" sz="3200" b="0" i="0" u="none" strike="noStrike" baseline="0" dirty="0">
                <a:solidFill>
                  <a:srgbClr val="002060"/>
                </a:solidFill>
              </a:rPr>
              <a:t> flow of the program by using exception handling in program.</a:t>
            </a:r>
            <a:endParaRPr lang="en-US" sz="3200" dirty="0">
              <a:solidFill>
                <a:srgbClr val="002060"/>
              </a:solidFill>
            </a:endParaRPr>
          </a:p>
        </p:txBody>
      </p:sp>
      <p:sp>
        <p:nvSpPr>
          <p:cNvPr id="7" name="TextBox 6">
            <a:extLst>
              <a:ext uri="{FF2B5EF4-FFF2-40B4-BE49-F238E27FC236}">
                <a16:creationId xmlns="" xmlns:a16="http://schemas.microsoft.com/office/drawing/2014/main" id="{B07AF473-D0AE-40CB-952B-E60A5A6410DD}"/>
              </a:ext>
            </a:extLst>
          </p:cNvPr>
          <p:cNvSpPr txBox="1"/>
          <p:nvPr/>
        </p:nvSpPr>
        <p:spPr>
          <a:xfrm>
            <a:off x="327990" y="3321010"/>
            <a:ext cx="6115878" cy="584775"/>
          </a:xfrm>
          <a:prstGeom prst="rect">
            <a:avLst/>
          </a:prstGeom>
          <a:noFill/>
        </p:spPr>
        <p:txBody>
          <a:bodyPr wrap="square">
            <a:spAutoFit/>
          </a:bodyPr>
          <a:lstStyle/>
          <a:p>
            <a:r>
              <a:rPr lang="en-US" sz="3200" i="0" u="none" strike="noStrike" baseline="0" dirty="0">
                <a:solidFill>
                  <a:srgbClr val="C00000"/>
                </a:solidFill>
              </a:rPr>
              <a:t>Syntax of try catch :</a:t>
            </a:r>
          </a:p>
        </p:txBody>
      </p:sp>
      <p:sp>
        <p:nvSpPr>
          <p:cNvPr id="9" name="TextBox 8">
            <a:extLst>
              <a:ext uri="{FF2B5EF4-FFF2-40B4-BE49-F238E27FC236}">
                <a16:creationId xmlns="" xmlns:a16="http://schemas.microsoft.com/office/drawing/2014/main" id="{64F76337-FC3F-4AF0-AB2E-3029F6E6F7E0}"/>
              </a:ext>
            </a:extLst>
          </p:cNvPr>
          <p:cNvSpPr txBox="1"/>
          <p:nvPr/>
        </p:nvSpPr>
        <p:spPr>
          <a:xfrm>
            <a:off x="4071727" y="3536991"/>
            <a:ext cx="6115878" cy="3416320"/>
          </a:xfrm>
          <a:prstGeom prst="rect">
            <a:avLst/>
          </a:prstGeom>
          <a:noFill/>
        </p:spPr>
        <p:txBody>
          <a:bodyPr wrap="square">
            <a:spAutoFit/>
          </a:bodyPr>
          <a:lstStyle/>
          <a:p>
            <a:pPr algn="l"/>
            <a:r>
              <a:rPr lang="en-US" sz="2400" b="0" i="0" u="none" strike="noStrike" baseline="0" dirty="0">
                <a:solidFill>
                  <a:srgbClr val="00008C"/>
                </a:solidFill>
              </a:rPr>
              <a:t>try</a:t>
            </a:r>
          </a:p>
          <a:p>
            <a:pPr algn="l"/>
            <a:r>
              <a:rPr lang="en-US" sz="2400" b="0" i="0" u="none" strike="noStrike" baseline="0" dirty="0">
                <a:solidFill>
                  <a:srgbClr val="000000"/>
                </a:solidFill>
              </a:rPr>
              <a:t>{</a:t>
            </a:r>
          </a:p>
          <a:p>
            <a:pPr algn="l"/>
            <a:r>
              <a:rPr lang="en-US" sz="2400" b="0" i="0" u="none" strike="noStrike" baseline="0" dirty="0">
                <a:solidFill>
                  <a:srgbClr val="808080"/>
                </a:solidFill>
              </a:rPr>
              <a:t>//statements that may cause an exception</a:t>
            </a:r>
          </a:p>
          <a:p>
            <a:pPr algn="l"/>
            <a:r>
              <a:rPr lang="en-US" sz="2400" b="0" i="0" u="none" strike="noStrike" baseline="0" dirty="0">
                <a:solidFill>
                  <a:srgbClr val="000000"/>
                </a:solidFill>
              </a:rPr>
              <a:t>}</a:t>
            </a:r>
          </a:p>
          <a:p>
            <a:pPr algn="l"/>
            <a:r>
              <a:rPr lang="en-US" sz="2400" b="0" i="0" u="none" strike="noStrike" baseline="0" dirty="0">
                <a:solidFill>
                  <a:srgbClr val="00008C"/>
                </a:solidFill>
              </a:rPr>
              <a:t>catch </a:t>
            </a:r>
            <a:r>
              <a:rPr lang="en-US" sz="2400" b="0" i="0" u="none" strike="noStrike" baseline="0" dirty="0">
                <a:solidFill>
                  <a:srgbClr val="000000"/>
                </a:solidFill>
              </a:rPr>
              <a:t>(exception(type) e(</a:t>
            </a:r>
            <a:r>
              <a:rPr lang="en-US" sz="2400" b="0" i="0" u="none" strike="noStrike" baseline="0" dirty="0">
                <a:solidFill>
                  <a:srgbClr val="00008C"/>
                </a:solidFill>
              </a:rPr>
              <a:t>object</a:t>
            </a:r>
            <a:r>
              <a:rPr lang="en-US" sz="2400" b="0" i="0" u="none" strike="noStrike" baseline="0" dirty="0">
                <a:solidFill>
                  <a:srgbClr val="000000"/>
                </a:solidFill>
              </a:rPr>
              <a:t>))</a:t>
            </a:r>
          </a:p>
          <a:p>
            <a:pPr algn="l"/>
            <a:r>
              <a:rPr lang="en-US" sz="2400" b="0" i="0" u="none" strike="noStrike" baseline="0" dirty="0">
                <a:solidFill>
                  <a:srgbClr val="000000"/>
                </a:solidFill>
              </a:rPr>
              <a:t>{</a:t>
            </a:r>
          </a:p>
          <a:p>
            <a:pPr algn="l"/>
            <a:r>
              <a:rPr lang="en-US" sz="2400" b="0" i="0" u="none" strike="noStrike" baseline="0" dirty="0">
                <a:solidFill>
                  <a:srgbClr val="808080"/>
                </a:solidFill>
              </a:rPr>
              <a:t>//error handling code</a:t>
            </a:r>
          </a:p>
          <a:p>
            <a:pPr algn="l"/>
            <a:r>
              <a:rPr lang="en-US" sz="2400" b="0" i="0" u="none" strike="noStrike" baseline="0" dirty="0">
                <a:solidFill>
                  <a:srgbClr val="000000"/>
                </a:solidFill>
              </a:rPr>
              <a:t>}</a:t>
            </a:r>
          </a:p>
          <a:p>
            <a:pPr algn="l"/>
            <a:endParaRPr lang="en-US" sz="2400" dirty="0"/>
          </a:p>
        </p:txBody>
      </p:sp>
    </p:spTree>
    <p:extLst>
      <p:ext uri="{BB962C8B-B14F-4D97-AF65-F5344CB8AC3E}">
        <p14:creationId xmlns:p14="http://schemas.microsoft.com/office/powerpoint/2010/main" val="20589555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AB4C82C-DFD9-4E34-8BC2-F48851456805}"/>
              </a:ext>
            </a:extLst>
          </p:cNvPr>
          <p:cNvSpPr txBox="1"/>
          <p:nvPr/>
        </p:nvSpPr>
        <p:spPr>
          <a:xfrm>
            <a:off x="2928731" y="141958"/>
            <a:ext cx="6096000" cy="1815882"/>
          </a:xfrm>
          <a:prstGeom prst="rect">
            <a:avLst/>
          </a:prstGeom>
          <a:noFill/>
        </p:spPr>
        <p:txBody>
          <a:bodyPr wrap="square">
            <a:spAutoFit/>
          </a:bodyPr>
          <a:lstStyle/>
          <a:p>
            <a:pPr algn="l"/>
            <a:r>
              <a:rPr lang="en-US" sz="2800" i="0" u="none" strike="noStrike" baseline="0" dirty="0">
                <a:solidFill>
                  <a:srgbClr val="C00000"/>
                </a:solidFill>
                <a:latin typeface="Times-Bold"/>
              </a:rPr>
              <a:t>Types of exceptions</a:t>
            </a:r>
          </a:p>
          <a:p>
            <a:pPr algn="l"/>
            <a:r>
              <a:rPr lang="en-US" sz="2800" i="0" u="none" strike="noStrike" baseline="0" dirty="0">
                <a:solidFill>
                  <a:srgbClr val="002060"/>
                </a:solidFill>
                <a:latin typeface="Times-Roman"/>
              </a:rPr>
              <a:t>There are two types of exceptions</a:t>
            </a:r>
          </a:p>
          <a:p>
            <a:pPr algn="l"/>
            <a:r>
              <a:rPr lang="en-US" sz="2800" i="0" u="none" strike="noStrike" baseline="0" dirty="0">
                <a:solidFill>
                  <a:srgbClr val="002060"/>
                </a:solidFill>
                <a:latin typeface="Times-Roman"/>
              </a:rPr>
              <a:t>1)Checked exceptions</a:t>
            </a:r>
          </a:p>
          <a:p>
            <a:pPr algn="l"/>
            <a:r>
              <a:rPr lang="en-US" sz="2800" i="0" u="none" strike="noStrike" baseline="0" dirty="0">
                <a:solidFill>
                  <a:srgbClr val="002060"/>
                </a:solidFill>
                <a:latin typeface="Times-Roman"/>
              </a:rPr>
              <a:t>2)Unchecked exceptions</a:t>
            </a:r>
            <a:endParaRPr lang="en-US" sz="2800" dirty="0">
              <a:solidFill>
                <a:srgbClr val="002060"/>
              </a:solidFill>
            </a:endParaRPr>
          </a:p>
        </p:txBody>
      </p:sp>
      <p:sp>
        <p:nvSpPr>
          <p:cNvPr id="5" name="TextBox 4">
            <a:extLst>
              <a:ext uri="{FF2B5EF4-FFF2-40B4-BE49-F238E27FC236}">
                <a16:creationId xmlns="" xmlns:a16="http://schemas.microsoft.com/office/drawing/2014/main" id="{1BB2E127-54B7-4520-867F-3E3E9AE259B9}"/>
              </a:ext>
            </a:extLst>
          </p:cNvPr>
          <p:cNvSpPr txBox="1"/>
          <p:nvPr/>
        </p:nvSpPr>
        <p:spPr>
          <a:xfrm>
            <a:off x="125896" y="1883950"/>
            <a:ext cx="11940208" cy="4401205"/>
          </a:xfrm>
          <a:prstGeom prst="rect">
            <a:avLst/>
          </a:prstGeom>
          <a:noFill/>
        </p:spPr>
        <p:txBody>
          <a:bodyPr wrap="square">
            <a:spAutoFit/>
          </a:bodyPr>
          <a:lstStyle/>
          <a:p>
            <a:pPr algn="l"/>
            <a:r>
              <a:rPr lang="en-US" sz="2800" i="0" u="none" strike="noStrike" baseline="0" dirty="0">
                <a:solidFill>
                  <a:srgbClr val="C00000"/>
                </a:solidFill>
                <a:latin typeface="Times-Bold"/>
              </a:rPr>
              <a:t>Checked exceptions :</a:t>
            </a:r>
          </a:p>
          <a:p>
            <a:r>
              <a:rPr lang="en-US" sz="2800" i="0" u="none" strike="noStrike" baseline="0" dirty="0">
                <a:solidFill>
                  <a:srgbClr val="002060"/>
                </a:solidFill>
                <a:latin typeface="Times-Roman"/>
              </a:rPr>
              <a:t>            </a:t>
            </a:r>
            <a:r>
              <a:rPr lang="en-IN" sz="2800" dirty="0"/>
              <a:t>A checked exception is an exception that is checked (notified) by the compiler at compilation-time, these are also called as compile time exceptions. These exceptions cannot simply be ignored, the programmer should take care of (handle) these exceptions</a:t>
            </a:r>
            <a:r>
              <a:rPr lang="en-IN" sz="2800" dirty="0" smtClean="0"/>
              <a:t>.</a:t>
            </a:r>
          </a:p>
          <a:p>
            <a:pPr algn="l"/>
            <a:r>
              <a:rPr lang="en-US" sz="2800" i="0" u="none" strike="noStrike" baseline="0" dirty="0" smtClean="0">
                <a:solidFill>
                  <a:srgbClr val="C00000"/>
                </a:solidFill>
                <a:latin typeface="Times-Bold"/>
              </a:rPr>
              <a:t>Examples </a:t>
            </a:r>
            <a:r>
              <a:rPr lang="en-US" sz="2800" i="0" u="none" strike="noStrike" baseline="0" dirty="0">
                <a:solidFill>
                  <a:srgbClr val="C00000"/>
                </a:solidFill>
                <a:latin typeface="Times-Bold"/>
              </a:rPr>
              <a:t>of Checked Exceptions :-</a:t>
            </a:r>
          </a:p>
          <a:p>
            <a:pPr algn="l"/>
            <a:r>
              <a:rPr lang="en-US" sz="2800" i="0" u="none" strike="noStrike" baseline="0" dirty="0" err="1">
                <a:solidFill>
                  <a:srgbClr val="002060"/>
                </a:solidFill>
                <a:latin typeface="Times-Roman"/>
              </a:rPr>
              <a:t>ClassNotFoundException</a:t>
            </a:r>
            <a:endParaRPr lang="en-US" sz="2800" i="0" u="none" strike="noStrike" baseline="0" dirty="0">
              <a:solidFill>
                <a:srgbClr val="002060"/>
              </a:solidFill>
              <a:latin typeface="Times-Roman"/>
            </a:endParaRPr>
          </a:p>
          <a:p>
            <a:pPr algn="l"/>
            <a:r>
              <a:rPr lang="en-US" sz="2800" i="0" u="none" strike="noStrike" baseline="0" dirty="0" err="1">
                <a:solidFill>
                  <a:srgbClr val="002060"/>
                </a:solidFill>
                <a:latin typeface="Times-Roman"/>
              </a:rPr>
              <a:t>IllegalAccessException</a:t>
            </a:r>
            <a:endParaRPr lang="en-US" sz="2800" i="0" u="none" strike="noStrike" baseline="0" dirty="0">
              <a:solidFill>
                <a:srgbClr val="002060"/>
              </a:solidFill>
              <a:latin typeface="Times-Roman"/>
            </a:endParaRPr>
          </a:p>
          <a:p>
            <a:pPr algn="l"/>
            <a:r>
              <a:rPr lang="en-US" sz="2800" i="0" u="none" strike="noStrike" baseline="0" dirty="0" err="1">
                <a:solidFill>
                  <a:srgbClr val="002060"/>
                </a:solidFill>
                <a:latin typeface="Times-Roman"/>
              </a:rPr>
              <a:t>NoSuchFieldException</a:t>
            </a:r>
            <a:endParaRPr lang="en-US" sz="2800" i="0" u="none" strike="noStrike" baseline="0" dirty="0">
              <a:solidFill>
                <a:srgbClr val="002060"/>
              </a:solidFill>
              <a:latin typeface="Times-Roman"/>
            </a:endParaRPr>
          </a:p>
          <a:p>
            <a:pPr algn="l"/>
            <a:r>
              <a:rPr lang="en-US" sz="2800" i="0" u="none" strike="noStrike" baseline="0" dirty="0" err="1">
                <a:solidFill>
                  <a:srgbClr val="002060"/>
                </a:solidFill>
                <a:latin typeface="Times-Roman"/>
              </a:rPr>
              <a:t>EOFException</a:t>
            </a:r>
            <a:r>
              <a:rPr lang="en-US" sz="2800" i="0" u="none" strike="noStrike" baseline="0" dirty="0">
                <a:solidFill>
                  <a:srgbClr val="002060"/>
                </a:solidFill>
                <a:latin typeface="Times-Roman"/>
              </a:rPr>
              <a:t> etc.</a:t>
            </a:r>
            <a:endParaRPr lang="en-US" sz="2800" dirty="0">
              <a:solidFill>
                <a:srgbClr val="002060"/>
              </a:solidFill>
            </a:endParaRPr>
          </a:p>
        </p:txBody>
      </p:sp>
    </p:spTree>
    <p:extLst>
      <p:ext uri="{BB962C8B-B14F-4D97-AF65-F5344CB8AC3E}">
        <p14:creationId xmlns:p14="http://schemas.microsoft.com/office/powerpoint/2010/main" val="1464623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F106AB5-39A5-49C3-A402-524F4C2F201C}"/>
              </a:ext>
            </a:extLst>
          </p:cNvPr>
          <p:cNvSpPr txBox="1"/>
          <p:nvPr/>
        </p:nvSpPr>
        <p:spPr>
          <a:xfrm>
            <a:off x="477079" y="596348"/>
            <a:ext cx="11714921" cy="5262979"/>
          </a:xfrm>
          <a:prstGeom prst="rect">
            <a:avLst/>
          </a:prstGeom>
          <a:noFill/>
        </p:spPr>
        <p:txBody>
          <a:bodyPr wrap="square">
            <a:spAutoFit/>
          </a:bodyPr>
          <a:lstStyle/>
          <a:p>
            <a:pPr algn="l"/>
            <a:r>
              <a:rPr lang="en-US" sz="2800" b="1" i="0" u="none" strike="noStrike" baseline="0" dirty="0">
                <a:solidFill>
                  <a:srgbClr val="C00000"/>
                </a:solidFill>
                <a:latin typeface="Times-Bold"/>
              </a:rPr>
              <a:t>Unchecked Exceptions</a:t>
            </a:r>
          </a:p>
          <a:p>
            <a:pPr algn="l"/>
            <a:r>
              <a:rPr lang="en-US" sz="2800" b="0" i="0" u="none" strike="noStrike" baseline="0" dirty="0">
                <a:solidFill>
                  <a:srgbClr val="002060"/>
                </a:solidFill>
                <a:latin typeface="Times-Roman"/>
              </a:rPr>
              <a:t>Runtime Exceptions are also known as Unchecked Exceptions as the compiler do not check</a:t>
            </a:r>
          </a:p>
          <a:p>
            <a:pPr algn="l"/>
            <a:r>
              <a:rPr lang="en-US" sz="2800" b="0" i="0" u="none" strike="noStrike" baseline="0" dirty="0">
                <a:solidFill>
                  <a:srgbClr val="002060"/>
                </a:solidFill>
                <a:latin typeface="Times-Roman"/>
              </a:rPr>
              <a:t>whether the programmer has handled them or not but it’s the duty of the programmer to </a:t>
            </a:r>
            <a:r>
              <a:rPr lang="en-US" sz="2800" b="0" i="0" u="none" strike="noStrike" baseline="0" dirty="0" smtClean="0">
                <a:solidFill>
                  <a:srgbClr val="002060"/>
                </a:solidFill>
                <a:latin typeface="Times-Roman"/>
              </a:rPr>
              <a:t>handle these </a:t>
            </a:r>
            <a:r>
              <a:rPr lang="en-US" sz="2800" b="0" i="0" u="none" strike="noStrike" baseline="0" dirty="0">
                <a:solidFill>
                  <a:srgbClr val="002060"/>
                </a:solidFill>
                <a:latin typeface="Times-Roman"/>
              </a:rPr>
              <a:t>exceptions </a:t>
            </a:r>
            <a:r>
              <a:rPr lang="en-US" sz="2800" b="0" i="0" u="none" strike="noStrike" baseline="0" dirty="0" smtClean="0">
                <a:solidFill>
                  <a:srgbClr val="002060"/>
                </a:solidFill>
                <a:latin typeface="Times-Roman"/>
              </a:rPr>
              <a:t>.</a:t>
            </a:r>
          </a:p>
          <a:p>
            <a:r>
              <a:rPr lang="en-IN" sz="2800" dirty="0"/>
              <a:t>Runtime exceptions are ignored at the time of compilation.</a:t>
            </a:r>
            <a:endParaRPr lang="en-US" sz="2800" b="0" i="0" u="none" strike="noStrike" baseline="0" dirty="0">
              <a:solidFill>
                <a:srgbClr val="002060"/>
              </a:solidFill>
              <a:latin typeface="Times-Roman"/>
            </a:endParaRPr>
          </a:p>
          <a:p>
            <a:pPr algn="l"/>
            <a:endParaRPr lang="en-US" sz="2800" b="0" i="0" u="none" strike="noStrike" baseline="0" dirty="0">
              <a:solidFill>
                <a:srgbClr val="002060"/>
              </a:solidFill>
              <a:latin typeface="Times-Roman"/>
            </a:endParaRPr>
          </a:p>
          <a:p>
            <a:pPr algn="l"/>
            <a:r>
              <a:rPr lang="en-US" sz="2800" b="1" i="0" u="none" strike="noStrike" baseline="0" dirty="0">
                <a:solidFill>
                  <a:srgbClr val="C00000"/>
                </a:solidFill>
                <a:latin typeface="Times-Bold"/>
              </a:rPr>
              <a:t>Examples of Unchecked Exceptions:-</a:t>
            </a:r>
          </a:p>
          <a:p>
            <a:pPr algn="l"/>
            <a:r>
              <a:rPr lang="en-US" sz="2800" b="0" i="0" u="none" strike="noStrike" baseline="0" dirty="0" err="1">
                <a:solidFill>
                  <a:srgbClr val="002060"/>
                </a:solidFill>
                <a:latin typeface="Times-Roman"/>
              </a:rPr>
              <a:t>ArithmeticException</a:t>
            </a:r>
            <a:endParaRPr lang="en-US" sz="2800" b="0" i="0" u="none" strike="noStrike" baseline="0" dirty="0">
              <a:solidFill>
                <a:srgbClr val="002060"/>
              </a:solidFill>
              <a:latin typeface="Times-Roman"/>
            </a:endParaRPr>
          </a:p>
          <a:p>
            <a:pPr algn="l"/>
            <a:r>
              <a:rPr lang="en-US" sz="2800" b="0" i="0" u="none" strike="noStrike" baseline="0" dirty="0" err="1">
                <a:solidFill>
                  <a:srgbClr val="002060"/>
                </a:solidFill>
                <a:latin typeface="Times-Roman"/>
              </a:rPr>
              <a:t>ArrayIndexOutOfBoundsException</a:t>
            </a:r>
            <a:endParaRPr lang="en-US" sz="2800" b="0" i="0" u="none" strike="noStrike" baseline="0" dirty="0">
              <a:solidFill>
                <a:srgbClr val="002060"/>
              </a:solidFill>
              <a:latin typeface="Times-Roman"/>
            </a:endParaRPr>
          </a:p>
          <a:p>
            <a:pPr algn="l"/>
            <a:r>
              <a:rPr lang="en-US" sz="2800" b="0" i="0" u="none" strike="noStrike" baseline="0" dirty="0" err="1">
                <a:solidFill>
                  <a:srgbClr val="002060"/>
                </a:solidFill>
                <a:latin typeface="Times-Roman"/>
              </a:rPr>
              <a:t>NullPointerException</a:t>
            </a:r>
            <a:endParaRPr lang="en-US" sz="2800" b="0" i="0" u="none" strike="noStrike" baseline="0" dirty="0">
              <a:solidFill>
                <a:srgbClr val="002060"/>
              </a:solidFill>
              <a:latin typeface="Times-Roman"/>
            </a:endParaRPr>
          </a:p>
          <a:p>
            <a:pPr algn="l"/>
            <a:r>
              <a:rPr lang="en-US" sz="2800" b="0" i="0" u="none" strike="noStrike" baseline="0" dirty="0" err="1">
                <a:solidFill>
                  <a:srgbClr val="002060"/>
                </a:solidFill>
                <a:latin typeface="Times-Roman"/>
              </a:rPr>
              <a:t>NegativeArraySizeException</a:t>
            </a:r>
            <a:r>
              <a:rPr lang="en-US" sz="2800" b="0" i="0" u="none" strike="noStrike" baseline="0" dirty="0">
                <a:solidFill>
                  <a:srgbClr val="002060"/>
                </a:solidFill>
                <a:latin typeface="Times-Roman"/>
              </a:rPr>
              <a:t> etc.</a:t>
            </a:r>
            <a:endParaRPr lang="en-US" sz="2800" dirty="0">
              <a:solidFill>
                <a:srgbClr val="002060"/>
              </a:solidFill>
            </a:endParaRPr>
          </a:p>
        </p:txBody>
      </p:sp>
    </p:spTree>
    <p:extLst>
      <p:ext uri="{BB962C8B-B14F-4D97-AF65-F5344CB8AC3E}">
        <p14:creationId xmlns:p14="http://schemas.microsoft.com/office/powerpoint/2010/main" val="4489515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F106AB5-39A5-49C3-A402-524F4C2F201C}"/>
              </a:ext>
            </a:extLst>
          </p:cNvPr>
          <p:cNvSpPr txBox="1"/>
          <p:nvPr/>
        </p:nvSpPr>
        <p:spPr>
          <a:xfrm>
            <a:off x="1" y="0"/>
            <a:ext cx="11818512" cy="6986528"/>
          </a:xfrm>
          <a:prstGeom prst="rect">
            <a:avLst/>
          </a:prstGeom>
          <a:noFill/>
        </p:spPr>
        <p:txBody>
          <a:bodyPr wrap="square">
            <a:spAutoFit/>
          </a:bodyPr>
          <a:lstStyle/>
          <a:p>
            <a:pPr lvl="0"/>
            <a:r>
              <a:rPr lang="en-IN" sz="2800" dirty="0"/>
              <a:t>statement 1;  </a:t>
            </a:r>
          </a:p>
          <a:p>
            <a:pPr lvl="0"/>
            <a:r>
              <a:rPr lang="en-IN" sz="2800" dirty="0"/>
              <a:t>statement 2;  </a:t>
            </a:r>
          </a:p>
          <a:p>
            <a:pPr lvl="0"/>
            <a:r>
              <a:rPr lang="en-IN" sz="2800" dirty="0"/>
              <a:t>statement 3;  </a:t>
            </a:r>
          </a:p>
          <a:p>
            <a:pPr lvl="0"/>
            <a:r>
              <a:rPr lang="en-IN" sz="2800" dirty="0"/>
              <a:t>statement 4;  </a:t>
            </a:r>
          </a:p>
          <a:p>
            <a:pPr lvl="0"/>
            <a:r>
              <a:rPr lang="en-IN" sz="2800" dirty="0"/>
              <a:t>statement 5;//exception occurs  </a:t>
            </a:r>
          </a:p>
          <a:p>
            <a:pPr lvl="0"/>
            <a:r>
              <a:rPr lang="en-IN" sz="2800" dirty="0"/>
              <a:t>statement 6;  </a:t>
            </a:r>
          </a:p>
          <a:p>
            <a:pPr lvl="0"/>
            <a:r>
              <a:rPr lang="en-IN" sz="2800" dirty="0"/>
              <a:t>statement 7;  </a:t>
            </a:r>
          </a:p>
          <a:p>
            <a:pPr lvl="0"/>
            <a:r>
              <a:rPr lang="en-IN" sz="2800" dirty="0"/>
              <a:t>statement 8;  </a:t>
            </a:r>
          </a:p>
          <a:p>
            <a:pPr lvl="0"/>
            <a:r>
              <a:rPr lang="en-IN" sz="2800" dirty="0"/>
              <a:t>statement 9; </a:t>
            </a:r>
          </a:p>
          <a:p>
            <a:pPr lvl="0"/>
            <a:r>
              <a:rPr lang="en-IN" sz="2800" dirty="0"/>
              <a:t>statement 10; </a:t>
            </a:r>
            <a:endParaRPr lang="en-IN" sz="2800" dirty="0" smtClean="0"/>
          </a:p>
          <a:p>
            <a:r>
              <a:rPr lang="en-IN" sz="2800" dirty="0"/>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a:t>
            </a:r>
            <a:r>
              <a:rPr lang="en-IN" sz="2800" dirty="0">
                <a:hlinkClick r:id="rId2"/>
              </a:rPr>
              <a:t>Java</a:t>
            </a:r>
            <a:r>
              <a:rPr lang="en-IN" sz="2800" dirty="0"/>
              <a:t>.</a:t>
            </a:r>
          </a:p>
          <a:p>
            <a:pPr lvl="0"/>
            <a:endParaRPr lang="en-IN" sz="2800" dirty="0"/>
          </a:p>
          <a:p>
            <a:r>
              <a:rPr lang="en-IN" sz="2800" dirty="0"/>
              <a:t> </a:t>
            </a:r>
          </a:p>
        </p:txBody>
      </p:sp>
    </p:spTree>
    <p:extLst>
      <p:ext uri="{BB962C8B-B14F-4D97-AF65-F5344CB8AC3E}">
        <p14:creationId xmlns:p14="http://schemas.microsoft.com/office/powerpoint/2010/main" val="239815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F106AB5-39A5-49C3-A402-524F4C2F201C}"/>
              </a:ext>
            </a:extLst>
          </p:cNvPr>
          <p:cNvSpPr txBox="1"/>
          <p:nvPr/>
        </p:nvSpPr>
        <p:spPr>
          <a:xfrm>
            <a:off x="477079" y="596348"/>
            <a:ext cx="11714921" cy="1384995"/>
          </a:xfrm>
          <a:prstGeom prst="rect">
            <a:avLst/>
          </a:prstGeom>
          <a:noFill/>
        </p:spPr>
        <p:txBody>
          <a:bodyPr wrap="square">
            <a:spAutoFit/>
          </a:bodyPr>
          <a:lstStyle/>
          <a:p>
            <a:r>
              <a:rPr lang="en-IN" sz="2800" dirty="0"/>
              <a:t>Java exception handling is managed via five keywords: </a:t>
            </a:r>
            <a:r>
              <a:rPr lang="en-IN" sz="2800" b="1" dirty="0"/>
              <a:t>try</a:t>
            </a:r>
            <a:r>
              <a:rPr lang="en-IN" sz="2800" dirty="0"/>
              <a:t>, </a:t>
            </a:r>
            <a:r>
              <a:rPr lang="en-IN" sz="2800" b="1" dirty="0"/>
              <a:t>catch</a:t>
            </a:r>
            <a:r>
              <a:rPr lang="en-IN" sz="2800" dirty="0"/>
              <a:t>, </a:t>
            </a:r>
            <a:r>
              <a:rPr lang="en-IN" sz="2800" b="1" u="sng" dirty="0">
                <a:hlinkClick r:id="rId2"/>
              </a:rPr>
              <a:t>throw</a:t>
            </a:r>
            <a:r>
              <a:rPr lang="en-IN" sz="2800" dirty="0"/>
              <a:t>, </a:t>
            </a:r>
            <a:r>
              <a:rPr lang="en-IN" sz="2800" b="1" u="sng" dirty="0">
                <a:hlinkClick r:id="rId2"/>
              </a:rPr>
              <a:t>throws</a:t>
            </a:r>
            <a:r>
              <a:rPr lang="en-IN" sz="2800" dirty="0"/>
              <a:t>, and </a:t>
            </a:r>
            <a:r>
              <a:rPr lang="en-IN" sz="2800" b="1" dirty="0" smtClean="0"/>
              <a:t>finally</a:t>
            </a:r>
          </a:p>
          <a:p>
            <a:endParaRPr lang="en-US" sz="2800" b="0" i="0" u="none" strike="noStrike" baseline="0" dirty="0">
              <a:solidFill>
                <a:srgbClr val="002060"/>
              </a:solidFill>
              <a:latin typeface="Times-Roman"/>
            </a:endParaRPr>
          </a:p>
        </p:txBody>
      </p:sp>
      <p:graphicFrame>
        <p:nvGraphicFramePr>
          <p:cNvPr id="2" name="Table 1"/>
          <p:cNvGraphicFramePr>
            <a:graphicFrameLocks noGrp="1"/>
          </p:cNvGraphicFramePr>
          <p:nvPr>
            <p:extLst>
              <p:ext uri="{D42A27DB-BD31-4B8C-83A1-F6EECF244321}">
                <p14:modId xmlns:p14="http://schemas.microsoft.com/office/powerpoint/2010/main" val="1560499772"/>
              </p:ext>
            </p:extLst>
          </p:nvPr>
        </p:nvGraphicFramePr>
        <p:xfrm>
          <a:off x="477078" y="1918328"/>
          <a:ext cx="10611632" cy="4688534"/>
        </p:xfrm>
        <a:graphic>
          <a:graphicData uri="http://schemas.openxmlformats.org/drawingml/2006/table">
            <a:tbl>
              <a:tblPr firstRow="1" firstCol="1" bandRow="1">
                <a:tableStyleId>{5C22544A-7EE6-4342-B048-85BDC9FD1C3A}</a:tableStyleId>
              </a:tblPr>
              <a:tblGrid>
                <a:gridCol w="5305816"/>
                <a:gridCol w="5305816"/>
              </a:tblGrid>
              <a:tr h="496605">
                <a:tc>
                  <a:txBody>
                    <a:bodyPr/>
                    <a:lstStyle/>
                    <a:p>
                      <a:pPr>
                        <a:lnSpc>
                          <a:spcPct val="107000"/>
                        </a:lnSpc>
                        <a:spcAft>
                          <a:spcPts val="0"/>
                        </a:spcAft>
                      </a:pPr>
                      <a:r>
                        <a:rPr lang="en-IN" sz="1300">
                          <a:effectLst/>
                        </a:rPr>
                        <a:t>Keyword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11991" marR="111991" marT="111991" marB="111991"/>
                </a:tc>
                <a:tc>
                  <a:txBody>
                    <a:bodyPr/>
                    <a:lstStyle/>
                    <a:p>
                      <a:pPr>
                        <a:lnSpc>
                          <a:spcPct val="107000"/>
                        </a:lnSpc>
                        <a:spcAft>
                          <a:spcPts val="0"/>
                        </a:spcAft>
                      </a:pPr>
                      <a:r>
                        <a:rPr lang="en-IN" sz="13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11991" marR="111991" marT="111991" marB="111991"/>
                </a:tc>
              </a:tr>
              <a:tr h="1056193">
                <a:tc>
                  <a:txBody>
                    <a:bodyPr/>
                    <a:lstStyle/>
                    <a:p>
                      <a:pPr marL="190500">
                        <a:lnSpc>
                          <a:spcPts val="1725"/>
                        </a:lnSpc>
                        <a:spcAft>
                          <a:spcPts val="0"/>
                        </a:spcAft>
                      </a:pPr>
                      <a:r>
                        <a:rPr lang="en-IN" sz="1000">
                          <a:effectLst/>
                        </a:rPr>
                        <a:t>try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c>
                  <a:txBody>
                    <a:bodyPr/>
                    <a:lstStyle/>
                    <a:p>
                      <a:pPr marL="190500">
                        <a:lnSpc>
                          <a:spcPts val="1725"/>
                        </a:lnSpc>
                        <a:spcAft>
                          <a:spcPts val="0"/>
                        </a:spcAft>
                      </a:pPr>
                      <a:r>
                        <a:rPr lang="en-IN" sz="1000">
                          <a:effectLst/>
                        </a:rPr>
                        <a:t>The "try" keyword is used to specify a block where we should place exception code. The try block must be followed by either catch or finally. It means, we can't use try block alone.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r>
              <a:tr h="831752">
                <a:tc>
                  <a:txBody>
                    <a:bodyPr/>
                    <a:lstStyle/>
                    <a:p>
                      <a:pPr marL="190500">
                        <a:lnSpc>
                          <a:spcPts val="1725"/>
                        </a:lnSpc>
                        <a:spcAft>
                          <a:spcPts val="0"/>
                        </a:spcAft>
                      </a:pPr>
                      <a:r>
                        <a:rPr lang="en-IN" sz="1000">
                          <a:effectLst/>
                        </a:rPr>
                        <a:t>catch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c>
                  <a:txBody>
                    <a:bodyPr/>
                    <a:lstStyle/>
                    <a:p>
                      <a:pPr marL="190500">
                        <a:lnSpc>
                          <a:spcPts val="1725"/>
                        </a:lnSpc>
                        <a:spcAft>
                          <a:spcPts val="0"/>
                        </a:spcAft>
                      </a:pPr>
                      <a:r>
                        <a:rPr lang="en-IN" sz="1000">
                          <a:effectLst/>
                        </a:rPr>
                        <a:t>The "catch" block is used to handle the exception. It must be preceded by try block which means we can't use catch block alone. It can be followed by finally block later.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r>
              <a:tr h="831752">
                <a:tc>
                  <a:txBody>
                    <a:bodyPr/>
                    <a:lstStyle/>
                    <a:p>
                      <a:pPr marL="190500">
                        <a:lnSpc>
                          <a:spcPts val="1725"/>
                        </a:lnSpc>
                        <a:spcAft>
                          <a:spcPts val="0"/>
                        </a:spcAft>
                      </a:pPr>
                      <a:r>
                        <a:rPr lang="en-IN" sz="1000">
                          <a:effectLst/>
                        </a:rPr>
                        <a:t>finally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c>
                  <a:txBody>
                    <a:bodyPr/>
                    <a:lstStyle/>
                    <a:p>
                      <a:pPr marL="190500">
                        <a:lnSpc>
                          <a:spcPts val="1725"/>
                        </a:lnSpc>
                        <a:spcAft>
                          <a:spcPts val="0"/>
                        </a:spcAft>
                      </a:pPr>
                      <a:r>
                        <a:rPr lang="en-IN" sz="1000">
                          <a:effectLst/>
                        </a:rPr>
                        <a:t>The "finally" block is used to execute the important code of the program. It is executed whether an exception is handled or not.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r>
              <a:tr h="416039">
                <a:tc>
                  <a:txBody>
                    <a:bodyPr/>
                    <a:lstStyle/>
                    <a:p>
                      <a:pPr marL="190500">
                        <a:lnSpc>
                          <a:spcPts val="1725"/>
                        </a:lnSpc>
                        <a:spcAft>
                          <a:spcPts val="0"/>
                        </a:spcAft>
                      </a:pPr>
                      <a:r>
                        <a:rPr lang="en-IN" sz="1000">
                          <a:effectLst/>
                        </a:rPr>
                        <a:t>throw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c>
                  <a:txBody>
                    <a:bodyPr/>
                    <a:lstStyle/>
                    <a:p>
                      <a:pPr marL="190500">
                        <a:lnSpc>
                          <a:spcPts val="1725"/>
                        </a:lnSpc>
                        <a:spcAft>
                          <a:spcPts val="0"/>
                        </a:spcAft>
                      </a:pPr>
                      <a:r>
                        <a:rPr lang="en-IN" sz="1000">
                          <a:effectLst/>
                        </a:rPr>
                        <a:t>The "throw" keyword is used to throw an exception.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r>
              <a:tr h="1056193">
                <a:tc>
                  <a:txBody>
                    <a:bodyPr/>
                    <a:lstStyle/>
                    <a:p>
                      <a:pPr marL="190500">
                        <a:lnSpc>
                          <a:spcPts val="1725"/>
                        </a:lnSpc>
                        <a:spcAft>
                          <a:spcPts val="0"/>
                        </a:spcAft>
                      </a:pPr>
                      <a:r>
                        <a:rPr lang="en-IN" sz="1000">
                          <a:effectLst/>
                        </a:rPr>
                        <a:t>throws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c>
                  <a:txBody>
                    <a:bodyPr/>
                    <a:lstStyle/>
                    <a:p>
                      <a:pPr marL="190500">
                        <a:lnSpc>
                          <a:spcPts val="1725"/>
                        </a:lnSpc>
                        <a:spcAft>
                          <a:spcPts val="0"/>
                        </a:spcAft>
                      </a:pPr>
                      <a:r>
                        <a:rPr lang="en-IN" sz="1000" dirty="0">
                          <a:effectLst/>
                        </a:rPr>
                        <a:t>The "throws" keyword is used to declare exceptions. It doesn't throw an exception. It specifies that there may occur an exception in the method. It is always used with method signature.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660" marR="74660" marT="74660" marB="74660"/>
                </a:tc>
              </a:tr>
            </a:tbl>
          </a:graphicData>
        </a:graphic>
      </p:graphicFrame>
    </p:spTree>
    <p:extLst>
      <p:ext uri="{BB962C8B-B14F-4D97-AF65-F5344CB8AC3E}">
        <p14:creationId xmlns:p14="http://schemas.microsoft.com/office/powerpoint/2010/main" val="11687103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F106AB5-39A5-49C3-A402-524F4C2F201C}"/>
              </a:ext>
            </a:extLst>
          </p:cNvPr>
          <p:cNvSpPr txBox="1"/>
          <p:nvPr/>
        </p:nvSpPr>
        <p:spPr>
          <a:xfrm>
            <a:off x="477079" y="596348"/>
            <a:ext cx="11714921" cy="3970318"/>
          </a:xfrm>
          <a:prstGeom prst="rect">
            <a:avLst/>
          </a:prstGeom>
          <a:noFill/>
        </p:spPr>
        <p:txBody>
          <a:bodyPr wrap="square">
            <a:spAutoFit/>
          </a:bodyPr>
          <a:lstStyle/>
          <a:p>
            <a:r>
              <a:rPr lang="en-IN" sz="2800" b="1" dirty="0"/>
              <a:t>Syntax of Java try-catch</a:t>
            </a:r>
          </a:p>
          <a:p>
            <a:r>
              <a:rPr lang="en-IN" sz="2800" b="1" dirty="0"/>
              <a:t>try</a:t>
            </a:r>
            <a:r>
              <a:rPr lang="en-IN" sz="2800" dirty="0"/>
              <a:t>{    </a:t>
            </a:r>
          </a:p>
          <a:p>
            <a:r>
              <a:rPr lang="en-IN" sz="2800" dirty="0"/>
              <a:t>//code that may throw an exception    </a:t>
            </a:r>
          </a:p>
          <a:p>
            <a:r>
              <a:rPr lang="en-IN" sz="2800" dirty="0"/>
              <a:t>}</a:t>
            </a:r>
            <a:r>
              <a:rPr lang="en-IN" sz="2800" b="1" dirty="0"/>
              <a:t>catch</a:t>
            </a:r>
            <a:r>
              <a:rPr lang="en-IN" sz="2800" dirty="0"/>
              <a:t>(</a:t>
            </a:r>
            <a:r>
              <a:rPr lang="en-IN" sz="2800" dirty="0" err="1"/>
              <a:t>Exception_class_Name</a:t>
            </a:r>
            <a:r>
              <a:rPr lang="en-IN" sz="2800" dirty="0"/>
              <a:t> ref){} </a:t>
            </a:r>
          </a:p>
          <a:p>
            <a:r>
              <a:rPr lang="en-IN" sz="2800" dirty="0"/>
              <a:t>   </a:t>
            </a:r>
          </a:p>
          <a:p>
            <a:r>
              <a:rPr lang="en-IN" sz="2800" b="1" dirty="0"/>
              <a:t>Syntax of try-finally block</a:t>
            </a:r>
          </a:p>
          <a:p>
            <a:r>
              <a:rPr lang="en-IN" sz="2800" b="1" dirty="0"/>
              <a:t>try</a:t>
            </a:r>
            <a:r>
              <a:rPr lang="en-IN" sz="2800" dirty="0"/>
              <a:t>{    </a:t>
            </a:r>
          </a:p>
          <a:p>
            <a:r>
              <a:rPr lang="en-IN" sz="2800" dirty="0"/>
              <a:t>//code that may throw an exception    </a:t>
            </a:r>
          </a:p>
          <a:p>
            <a:r>
              <a:rPr lang="en-IN" sz="2800" dirty="0"/>
              <a:t>}</a:t>
            </a:r>
            <a:r>
              <a:rPr lang="en-IN" sz="2800" b="1" dirty="0"/>
              <a:t>finally</a:t>
            </a:r>
            <a:r>
              <a:rPr lang="en-IN" sz="2800" dirty="0"/>
              <a:t>{} </a:t>
            </a:r>
            <a:endParaRPr lang="en-US" sz="2800" dirty="0">
              <a:solidFill>
                <a:srgbClr val="002060"/>
              </a:solidFill>
            </a:endParaRPr>
          </a:p>
        </p:txBody>
      </p:sp>
    </p:spTree>
    <p:extLst>
      <p:ext uri="{BB962C8B-B14F-4D97-AF65-F5344CB8AC3E}">
        <p14:creationId xmlns:p14="http://schemas.microsoft.com/office/powerpoint/2010/main" val="7213802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F106AB5-39A5-49C3-A402-524F4C2F201C}"/>
              </a:ext>
            </a:extLst>
          </p:cNvPr>
          <p:cNvSpPr txBox="1"/>
          <p:nvPr/>
        </p:nvSpPr>
        <p:spPr>
          <a:xfrm>
            <a:off x="477079" y="940880"/>
            <a:ext cx="11714921" cy="4401205"/>
          </a:xfrm>
          <a:prstGeom prst="rect">
            <a:avLst/>
          </a:prstGeom>
          <a:noFill/>
        </p:spPr>
        <p:txBody>
          <a:bodyPr wrap="square">
            <a:spAutoFit/>
          </a:bodyPr>
          <a:lstStyle/>
          <a:p>
            <a:r>
              <a:rPr lang="en-IN" sz="2800" b="1" dirty="0"/>
              <a:t>Problem without exception handling</a:t>
            </a:r>
          </a:p>
          <a:p>
            <a:r>
              <a:rPr lang="en-IN" sz="2800" dirty="0"/>
              <a:t> </a:t>
            </a:r>
          </a:p>
          <a:p>
            <a:r>
              <a:rPr lang="en-IN" sz="2800" dirty="0"/>
              <a:t>public class TryCatchExample1 {</a:t>
            </a:r>
          </a:p>
          <a:p>
            <a:r>
              <a:rPr lang="en-IN" sz="2800" dirty="0"/>
              <a:t>	public static void main(String[] </a:t>
            </a:r>
            <a:r>
              <a:rPr lang="en-IN" sz="2800" dirty="0" err="1"/>
              <a:t>args</a:t>
            </a:r>
            <a:r>
              <a:rPr lang="en-IN" sz="2800" dirty="0"/>
              <a:t>) {</a:t>
            </a:r>
          </a:p>
          <a:p>
            <a:r>
              <a:rPr lang="en-IN" sz="2800" dirty="0"/>
              <a:t>		</a:t>
            </a:r>
            <a:r>
              <a:rPr lang="en-IN" sz="2800" dirty="0" err="1"/>
              <a:t>int</a:t>
            </a:r>
            <a:r>
              <a:rPr lang="en-IN" sz="2800" dirty="0"/>
              <a:t> data=50/0; //may throw exception </a:t>
            </a:r>
          </a:p>
          <a:p>
            <a:r>
              <a:rPr lang="en-IN" sz="2800" dirty="0"/>
              <a:t>		</a:t>
            </a:r>
            <a:r>
              <a:rPr lang="en-IN" sz="2800" dirty="0" err="1"/>
              <a:t>System.out.println</a:t>
            </a:r>
            <a:r>
              <a:rPr lang="en-IN" sz="2800" dirty="0"/>
              <a:t>("rest of the code");</a:t>
            </a:r>
          </a:p>
          <a:p>
            <a:r>
              <a:rPr lang="en-IN" sz="2800" dirty="0"/>
              <a:t>			}</a:t>
            </a:r>
          </a:p>
          <a:p>
            <a:r>
              <a:rPr lang="en-IN" sz="2800" dirty="0"/>
              <a:t>	}</a:t>
            </a:r>
          </a:p>
          <a:p>
            <a:r>
              <a:rPr lang="en-IN" sz="2800" dirty="0"/>
              <a:t>Exception in thread "main" </a:t>
            </a:r>
            <a:r>
              <a:rPr lang="en-IN" sz="2800" dirty="0" err="1"/>
              <a:t>java.lang.ArithmeticException</a:t>
            </a:r>
            <a:r>
              <a:rPr lang="en-IN" sz="2800" dirty="0"/>
              <a:t>: / by zero</a:t>
            </a:r>
            <a:br>
              <a:rPr lang="en-IN" sz="2800" dirty="0"/>
            </a:br>
            <a:r>
              <a:rPr lang="en-IN" sz="2800" dirty="0"/>
              <a:t>	at TryCatchExample1.main(TryCatchExample1.java:5)</a:t>
            </a:r>
          </a:p>
        </p:txBody>
      </p:sp>
    </p:spTree>
    <p:extLst>
      <p:ext uri="{BB962C8B-B14F-4D97-AF65-F5344CB8AC3E}">
        <p14:creationId xmlns:p14="http://schemas.microsoft.com/office/powerpoint/2010/main" val="16945318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5D7FA6E-76D6-4E0B-A277-A411B401A8F2}"/>
              </a:ext>
            </a:extLst>
          </p:cNvPr>
          <p:cNvSpPr txBox="1"/>
          <p:nvPr/>
        </p:nvSpPr>
        <p:spPr>
          <a:xfrm>
            <a:off x="154547" y="115910"/>
            <a:ext cx="11788276" cy="11326178"/>
          </a:xfrm>
          <a:prstGeom prst="rect">
            <a:avLst/>
          </a:prstGeom>
          <a:noFill/>
        </p:spPr>
        <p:txBody>
          <a:bodyPr wrap="square">
            <a:spAutoFit/>
          </a:bodyPr>
          <a:lstStyle/>
          <a:p>
            <a:pPr algn="l"/>
            <a:endParaRPr lang="en-US" sz="2800" b="0" i="0" u="none" strike="noStrike" baseline="0" dirty="0" smtClean="0">
              <a:solidFill>
                <a:srgbClr val="002060"/>
              </a:solidFill>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610B38"/>
                </a:solidFill>
                <a:latin typeface="Helvetica" panose="020B0604020202020204" pitchFamily="34" charset="0"/>
                <a:ea typeface="Calibri" panose="020F0502020204030204" pitchFamily="34" charset="0"/>
                <a:cs typeface="Times New Roman" panose="02020603050405020304" pitchFamily="18" charset="0"/>
              </a:rPr>
              <a:t>Exception handling program</a:t>
            </a:r>
            <a:endParaRPr lang="en-US" sz="24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6699"/>
                </a:solidFill>
                <a:latin typeface="Verdana" panose="020B0604030504040204" pitchFamily="34" charset="0"/>
                <a:ea typeface="Times New Roman" panose="02020603050405020304" pitchFamily="18" charset="0"/>
                <a:cs typeface="Times New Roman" panose="02020603050405020304" pitchFamily="18" charset="0"/>
              </a:rPr>
              <a:t>public</a:t>
            </a:r>
            <a:r>
              <a:rPr lang="en-US"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b="1" dirty="0" smtClean="0">
                <a:solidFill>
                  <a:srgbClr val="006699"/>
                </a:solidFill>
                <a:latin typeface="Verdana" panose="020B0604030504040204" pitchFamily="34" charset="0"/>
                <a:ea typeface="Times New Roman" panose="02020603050405020304" pitchFamily="18" charset="0"/>
                <a:cs typeface="Times New Roman" panose="02020603050405020304" pitchFamily="18" charset="0"/>
              </a:rPr>
              <a:t>class</a:t>
            </a:r>
            <a:r>
              <a:rPr lang="en-US"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JavaExceptionExample</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smtClean="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006699"/>
                </a:solidFill>
                <a:latin typeface="Verdana" panose="020B0604030504040204" pitchFamily="34" charset="0"/>
                <a:ea typeface="Times New Roman" panose="02020603050405020304" pitchFamily="18" charset="0"/>
                <a:cs typeface="Times New Roman" panose="02020603050405020304" pitchFamily="18" charset="0"/>
              </a:rPr>
              <a:t>public</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006699"/>
                </a:solidFill>
                <a:latin typeface="Verdana" panose="020B0604030504040204" pitchFamily="34" charset="0"/>
                <a:ea typeface="Times New Roman" panose="02020603050405020304" pitchFamily="18" charset="0"/>
                <a:cs typeface="Times New Roman" panose="02020603050405020304" pitchFamily="18" charset="0"/>
              </a:rPr>
              <a:t>static</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006699"/>
                </a:solidFill>
                <a:latin typeface="Verdana" panose="020B0604030504040204" pitchFamily="34" charset="0"/>
                <a:ea typeface="Times New Roman" panose="02020603050405020304" pitchFamily="18" charset="0"/>
                <a:cs typeface="Times New Roman" panose="02020603050405020304" pitchFamily="18" charset="0"/>
              </a:rPr>
              <a:t>void</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main(String</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args</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smtClean="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b="1" dirty="0" smtClean="0">
                <a:solidFill>
                  <a:srgbClr val="006699"/>
                </a:solidFill>
                <a:latin typeface="Verdana" panose="020B0604030504040204" pitchFamily="34" charset="0"/>
                <a:ea typeface="Times New Roman" panose="02020603050405020304" pitchFamily="18" charset="0"/>
                <a:cs typeface="Times New Roman" panose="02020603050405020304" pitchFamily="18" charset="0"/>
              </a:rPr>
              <a:t>try</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smtClean="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//code</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that</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may</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raise</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exception</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b="1" dirty="0" err="1">
                <a:solidFill>
                  <a:srgbClr val="006699"/>
                </a:solidFill>
                <a:latin typeface="Verdana" panose="020B0604030504040204" pitchFamily="34" charset="0"/>
                <a:ea typeface="Times New Roman" panose="02020603050405020304" pitchFamily="18" charset="0"/>
                <a:cs typeface="Times New Roman" panose="02020603050405020304" pitchFamily="18" charset="0"/>
              </a:rPr>
              <a:t>int</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data=</a:t>
            </a:r>
            <a:r>
              <a:rPr lang="en-US" sz="2400" dirty="0">
                <a:solidFill>
                  <a:srgbClr val="C00000"/>
                </a:solidFill>
                <a:latin typeface="Verdana" panose="020B0604030504040204" pitchFamily="34" charset="0"/>
                <a:ea typeface="Times New Roman" panose="02020603050405020304" pitchFamily="18" charset="0"/>
                <a:cs typeface="Times New Roman" panose="02020603050405020304" pitchFamily="18" charset="0"/>
              </a:rPr>
              <a:t>100</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a:solidFill>
                  <a:srgbClr val="C00000"/>
                </a:solidFill>
                <a:latin typeface="Verdana" panose="020B0604030504040204" pitchFamily="34" charset="0"/>
                <a:ea typeface="Times New Roman" panose="02020603050405020304" pitchFamily="18" charset="0"/>
                <a:cs typeface="Times New Roman" panose="02020603050405020304" pitchFamily="18" charset="0"/>
              </a:rPr>
              <a:t>0</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b="1" dirty="0">
                <a:solidFill>
                  <a:srgbClr val="006699"/>
                </a:solidFill>
                <a:latin typeface="Verdana" panose="020B0604030504040204" pitchFamily="34" charset="0"/>
                <a:ea typeface="Times New Roman" panose="02020603050405020304" pitchFamily="18" charset="0"/>
                <a:cs typeface="Times New Roman" panose="02020603050405020304" pitchFamily="18" charset="0"/>
              </a:rPr>
              <a:t>catch</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ArithmeticException</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e){</a:t>
            </a:r>
            <a:r>
              <a:rPr lang="en-US" sz="24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System.out.println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(e);}</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//rest</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code</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of</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the</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8200"/>
                </a:solidFill>
                <a:latin typeface="Verdana" panose="020B0604030504040204" pitchFamily="34" charset="0"/>
                <a:ea typeface="Times New Roman" panose="02020603050405020304" pitchFamily="18" charset="0"/>
                <a:cs typeface="Times New Roman" panose="02020603050405020304" pitchFamily="18" charset="0"/>
              </a:rPr>
              <a:t>program</a:t>
            </a:r>
            <a:r>
              <a:rPr lang="en-US" sz="2400" dirty="0">
                <a:solidFill>
                  <a:srgbClr val="0082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System.out.println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"rest</a:t>
            </a:r>
            <a:r>
              <a:rPr lang="en-US" sz="2400" dirty="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of</a:t>
            </a:r>
            <a:r>
              <a:rPr lang="en-US" sz="2400" dirty="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the</a:t>
            </a:r>
            <a:r>
              <a:rPr lang="en-US" sz="2400" dirty="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code..."</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t>
            </a:r>
            <a:r>
              <a:rPr 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r>
            <a:b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br>
            <a:r>
              <a:rPr lang="en-US" sz="24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Exception in thread main </a:t>
            </a:r>
            <a:r>
              <a:rPr lang="en-US" sz="2400"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java.lang.ArithmeticException</a:t>
            </a:r>
            <a:r>
              <a:rPr lang="en-US" sz="24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by zero</a:t>
            </a:r>
            <a:r>
              <a:rPr lang="en-US" sz="2400" dirty="0"/>
              <a:t> </a:t>
            </a:r>
            <a:endParaRPr lang="en-US" sz="2400" dirty="0">
              <a:latin typeface="Arial" panose="020B0604020202020204"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rest of the code.</a:t>
            </a:r>
            <a:r>
              <a:rPr lang="en-US" sz="2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36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5400" dirty="0">
              <a:latin typeface="Arial" panose="020B0604020202020204" pitchFamily="34" charset="0"/>
            </a:endParaRPr>
          </a:p>
          <a:p>
            <a:pPr algn="l"/>
            <a:endParaRPr lang="en-US" sz="2800" b="0" i="0" u="none" strike="noStrike" baseline="0" dirty="0" smtClean="0">
              <a:solidFill>
                <a:srgbClr val="002060"/>
              </a:solidFill>
            </a:endParaRPr>
          </a:p>
          <a:p>
            <a:pPr algn="l"/>
            <a:endParaRPr lang="en-US" sz="2800" dirty="0">
              <a:solidFill>
                <a:srgbClr val="002060"/>
              </a:solidFill>
            </a:endParaRPr>
          </a:p>
          <a:p>
            <a:pPr algn="l"/>
            <a:endParaRPr lang="en-US" sz="2800" b="0" i="0" u="none" strike="noStrike" baseline="0" dirty="0" smtClean="0">
              <a:solidFill>
                <a:srgbClr val="002060"/>
              </a:solidFill>
            </a:endParaRPr>
          </a:p>
          <a:p>
            <a:pPr algn="l"/>
            <a:endParaRPr lang="en-US" sz="2800" dirty="0">
              <a:solidFill>
                <a:srgbClr val="002060"/>
              </a:solidFill>
            </a:endParaRPr>
          </a:p>
          <a:p>
            <a:pPr algn="l"/>
            <a:endParaRPr lang="en-US" sz="2800" b="0" i="0" u="none" strike="noStrike" baseline="0" dirty="0" smtClean="0">
              <a:solidFill>
                <a:srgbClr val="002060"/>
              </a:solidFill>
            </a:endParaRPr>
          </a:p>
          <a:p>
            <a:pPr algn="l"/>
            <a:endParaRPr lang="en-US" sz="2800" dirty="0">
              <a:solidFill>
                <a:srgbClr val="002060"/>
              </a:solidFill>
            </a:endParaRPr>
          </a:p>
          <a:p>
            <a:pPr algn="l"/>
            <a:endParaRPr lang="en-US" sz="2800" b="0" i="0" u="none" strike="noStrike" baseline="0" dirty="0" smtClean="0">
              <a:solidFill>
                <a:srgbClr val="002060"/>
              </a:solidFill>
            </a:endParaRPr>
          </a:p>
          <a:p>
            <a:pPr algn="l"/>
            <a:endParaRPr lang="en-US" sz="2800" dirty="0">
              <a:solidFill>
                <a:srgbClr val="002060"/>
              </a:solidFill>
            </a:endParaRPr>
          </a:p>
          <a:p>
            <a:pPr algn="l"/>
            <a:endParaRPr lang="en-US" sz="2800" b="0" i="0" u="none" strike="noStrike" baseline="0" dirty="0" smtClean="0">
              <a:solidFill>
                <a:srgbClr val="002060"/>
              </a:solidFill>
            </a:endParaRPr>
          </a:p>
          <a:p>
            <a:pPr algn="l"/>
            <a:endParaRPr lang="en-US" sz="2800" b="0" i="0" u="none" strike="noStrike" baseline="0" dirty="0" smtClean="0">
              <a:solidFill>
                <a:srgbClr val="002060"/>
              </a:solidFill>
            </a:endParaRPr>
          </a:p>
        </p:txBody>
      </p:sp>
    </p:spTree>
    <p:extLst>
      <p:ext uri="{BB962C8B-B14F-4D97-AF65-F5344CB8AC3E}">
        <p14:creationId xmlns:p14="http://schemas.microsoft.com/office/powerpoint/2010/main" val="1366072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BFAB5B9-EE36-4AEA-9234-BC4C62A4642E}"/>
              </a:ext>
            </a:extLst>
          </p:cNvPr>
          <p:cNvSpPr txBox="1"/>
          <p:nvPr/>
        </p:nvSpPr>
        <p:spPr>
          <a:xfrm>
            <a:off x="225287" y="226151"/>
            <a:ext cx="11966714" cy="646331"/>
          </a:xfrm>
          <a:prstGeom prst="rect">
            <a:avLst/>
          </a:prstGeom>
          <a:noFill/>
        </p:spPr>
        <p:txBody>
          <a:bodyPr wrap="square">
            <a:spAutoFit/>
          </a:bodyPr>
          <a:lstStyle/>
          <a:p>
            <a:r>
              <a:rPr lang="en-IN" sz="3600" b="1" dirty="0"/>
              <a:t>Rules to create user defined package</a:t>
            </a:r>
            <a:endParaRPr lang="en-IN" sz="3600" dirty="0"/>
          </a:p>
        </p:txBody>
      </p:sp>
      <p:sp>
        <p:nvSpPr>
          <p:cNvPr id="5" name="TextBox 4">
            <a:extLst>
              <a:ext uri="{FF2B5EF4-FFF2-40B4-BE49-F238E27FC236}">
                <a16:creationId xmlns="" xmlns:a16="http://schemas.microsoft.com/office/drawing/2014/main" id="{8B6EDEE9-CB76-4783-A4B1-51FCE2CED2BA}"/>
              </a:ext>
            </a:extLst>
          </p:cNvPr>
          <p:cNvSpPr txBox="1"/>
          <p:nvPr/>
        </p:nvSpPr>
        <p:spPr>
          <a:xfrm>
            <a:off x="728869" y="872482"/>
            <a:ext cx="11979965" cy="8956298"/>
          </a:xfrm>
          <a:prstGeom prst="rect">
            <a:avLst/>
          </a:prstGeom>
          <a:noFill/>
        </p:spPr>
        <p:txBody>
          <a:bodyPr wrap="square">
            <a:spAutoFit/>
          </a:bodyPr>
          <a:lstStyle/>
          <a:p>
            <a:pPr lvl="0"/>
            <a:r>
              <a:rPr lang="en-IN" sz="3200" dirty="0"/>
              <a:t>package statement should be the first statement of any package program.</a:t>
            </a:r>
          </a:p>
          <a:p>
            <a:pPr lvl="0"/>
            <a:r>
              <a:rPr lang="en-IN" sz="3200" dirty="0"/>
              <a:t>Choose an appropriate class name or interface name and whose modifier must be public.</a:t>
            </a:r>
          </a:p>
          <a:p>
            <a:pPr lvl="0"/>
            <a:r>
              <a:rPr lang="en-IN" sz="3200" dirty="0"/>
              <a:t>Any package program can contain only one public class or only one public interface but it can contain any number of normal classes.</a:t>
            </a:r>
          </a:p>
          <a:p>
            <a:pPr lvl="0"/>
            <a:r>
              <a:rPr lang="en-IN" sz="3200" dirty="0"/>
              <a:t>Package program should not contain any main class (that means it should not contain any main())</a:t>
            </a:r>
          </a:p>
          <a:p>
            <a:pPr lvl="0"/>
            <a:r>
              <a:rPr lang="en-IN" sz="3200" dirty="0"/>
              <a:t>modifier of constructor of the class which is present in the package must be public. (This is not applicable in case of interface because interface have no constructor.)</a:t>
            </a:r>
          </a:p>
          <a:p>
            <a:pPr lvl="0"/>
            <a:r>
              <a:rPr lang="en-IN" sz="3200" dirty="0"/>
              <a:t>The modifier of method of class or interface which is present in the package must be public (This rule is optional in case of interface because interface methods by default public)</a:t>
            </a:r>
          </a:p>
          <a:p>
            <a:pPr lvl="0"/>
            <a:r>
              <a:rPr lang="en-IN" sz="3200" dirty="0"/>
              <a:t>Every package program should be save either with public class name or public Interface name</a:t>
            </a:r>
          </a:p>
          <a:p>
            <a:r>
              <a:rPr lang="en-IN" sz="3200" dirty="0"/>
              <a:t> </a:t>
            </a:r>
          </a:p>
          <a:p>
            <a:r>
              <a:rPr lang="en-IN" sz="3200" dirty="0"/>
              <a:t> </a:t>
            </a:r>
          </a:p>
        </p:txBody>
      </p:sp>
    </p:spTree>
    <p:extLst>
      <p:ext uri="{BB962C8B-B14F-4D97-AF65-F5344CB8AC3E}">
        <p14:creationId xmlns:p14="http://schemas.microsoft.com/office/powerpoint/2010/main" val="27193102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5D7FA6E-76D6-4E0B-A277-A411B401A8F2}"/>
              </a:ext>
            </a:extLst>
          </p:cNvPr>
          <p:cNvSpPr txBox="1"/>
          <p:nvPr/>
        </p:nvSpPr>
        <p:spPr>
          <a:xfrm>
            <a:off x="0" y="0"/>
            <a:ext cx="12032974" cy="6986528"/>
          </a:xfrm>
          <a:prstGeom prst="rect">
            <a:avLst/>
          </a:prstGeom>
          <a:noFill/>
        </p:spPr>
        <p:txBody>
          <a:bodyPr wrap="square">
            <a:spAutoFit/>
          </a:bodyPr>
          <a:lstStyle/>
          <a:p>
            <a:pPr algn="l"/>
            <a:r>
              <a:rPr lang="en-US" sz="2800" i="0" u="none" strike="noStrike" baseline="0" dirty="0">
                <a:solidFill>
                  <a:srgbClr val="C00000"/>
                </a:solidFill>
              </a:rPr>
              <a:t>An example of Try catch in Java</a:t>
            </a:r>
          </a:p>
          <a:p>
            <a:pPr algn="l"/>
            <a:endParaRPr lang="en-US" sz="2800" b="0" i="0" u="none" strike="noStrike" baseline="0" dirty="0">
              <a:solidFill>
                <a:srgbClr val="002060"/>
              </a:solidFill>
            </a:endParaRPr>
          </a:p>
          <a:p>
            <a:pPr algn="l"/>
            <a:r>
              <a:rPr lang="en-US" sz="2800" b="0" i="0" u="none" strike="noStrike" baseline="0" dirty="0">
                <a:solidFill>
                  <a:srgbClr val="002060"/>
                </a:solidFill>
              </a:rPr>
              <a:t>class Example1 {</a:t>
            </a:r>
          </a:p>
          <a:p>
            <a:pPr algn="l"/>
            <a:r>
              <a:rPr lang="en-US" sz="2800" b="0" i="0" u="none" strike="noStrike" baseline="0" dirty="0">
                <a:solidFill>
                  <a:srgbClr val="002060"/>
                </a:solidFill>
              </a:rPr>
              <a:t>public static void main(String </a:t>
            </a:r>
            <a:r>
              <a:rPr lang="en-US" sz="2800" b="0" i="0" u="none" strike="noStrike" baseline="0" dirty="0" err="1">
                <a:solidFill>
                  <a:srgbClr val="002060"/>
                </a:solidFill>
              </a:rPr>
              <a:t>args</a:t>
            </a:r>
            <a:r>
              <a:rPr lang="en-US" sz="2800" b="0" i="0" u="none" strike="noStrike" baseline="0" dirty="0">
                <a:solidFill>
                  <a:srgbClr val="002060"/>
                </a:solidFill>
              </a:rPr>
              <a:t>[]) {</a:t>
            </a:r>
          </a:p>
          <a:p>
            <a:pPr algn="l"/>
            <a:r>
              <a:rPr lang="en-US" sz="2800" b="0" i="0" u="none" strike="noStrike" baseline="0" dirty="0">
                <a:solidFill>
                  <a:srgbClr val="002060"/>
                </a:solidFill>
              </a:rPr>
              <a:t>int num1, num2;</a:t>
            </a:r>
          </a:p>
          <a:p>
            <a:pPr algn="l"/>
            <a:r>
              <a:rPr lang="en-US" sz="2800" b="0" i="0" u="none" strike="noStrike" baseline="0" dirty="0">
                <a:solidFill>
                  <a:srgbClr val="002060"/>
                </a:solidFill>
              </a:rPr>
              <a:t>try </a:t>
            </a:r>
          </a:p>
          <a:p>
            <a:pPr algn="l"/>
            <a:r>
              <a:rPr lang="en-US" sz="2800" b="0" i="0" u="none" strike="noStrike" baseline="0" dirty="0">
                <a:solidFill>
                  <a:srgbClr val="002060"/>
                </a:solidFill>
              </a:rPr>
              <a:t>{          </a:t>
            </a:r>
            <a:r>
              <a:rPr lang="en-US" sz="2800" b="0" i="0" u="none" strike="noStrike" baseline="0" dirty="0">
                <a:solidFill>
                  <a:srgbClr val="0070C0"/>
                </a:solidFill>
              </a:rPr>
              <a:t>// Try block to handle code that may cause exception</a:t>
            </a:r>
          </a:p>
          <a:p>
            <a:pPr algn="l"/>
            <a:r>
              <a:rPr lang="en-US" sz="2800" b="0" i="0" u="none" strike="noStrike" baseline="0" dirty="0">
                <a:solidFill>
                  <a:srgbClr val="002060"/>
                </a:solidFill>
              </a:rPr>
              <a:t>num1 = 0;</a:t>
            </a:r>
          </a:p>
          <a:p>
            <a:pPr algn="l"/>
            <a:r>
              <a:rPr lang="en-US" sz="2800" b="0" i="0" u="none" strike="noStrike" baseline="0" dirty="0">
                <a:solidFill>
                  <a:srgbClr val="002060"/>
                </a:solidFill>
              </a:rPr>
              <a:t>num2 = 62 / num1;</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("Try block message");</a:t>
            </a:r>
          </a:p>
          <a:p>
            <a:pPr algn="l"/>
            <a:r>
              <a:rPr lang="en-US" sz="2800" b="0" i="0" u="none" strike="noStrike" baseline="0" dirty="0">
                <a:solidFill>
                  <a:srgbClr val="002060"/>
                </a:solidFill>
              </a:rPr>
              <a:t>} </a:t>
            </a:r>
          </a:p>
          <a:p>
            <a:pPr algn="l"/>
            <a:r>
              <a:rPr lang="en-US" sz="2800" b="0" i="0" u="none" strike="noStrike" baseline="0" dirty="0">
                <a:solidFill>
                  <a:srgbClr val="002060"/>
                </a:solidFill>
              </a:rPr>
              <a:t>catch (</a:t>
            </a:r>
            <a:r>
              <a:rPr lang="en-US" sz="2800" b="0" i="0" u="none" strike="noStrike" baseline="0" dirty="0" err="1">
                <a:solidFill>
                  <a:srgbClr val="002060"/>
                </a:solidFill>
              </a:rPr>
              <a:t>ArithmeticException</a:t>
            </a:r>
            <a:r>
              <a:rPr lang="en-US" sz="2800" b="0" i="0" u="none" strike="noStrike" baseline="0" dirty="0">
                <a:solidFill>
                  <a:srgbClr val="002060"/>
                </a:solidFill>
              </a:rPr>
              <a:t> e) {       </a:t>
            </a:r>
            <a:r>
              <a:rPr lang="en-US" sz="2800" b="0" i="0" u="none" strike="noStrike" baseline="0" dirty="0">
                <a:solidFill>
                  <a:srgbClr val="0070C0"/>
                </a:solidFill>
              </a:rPr>
              <a:t>// This block is to catch divide-by-zero error</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("Error: Don't divide a number by zero");</a:t>
            </a:r>
          </a:p>
          <a:p>
            <a:pPr algn="l"/>
            <a:r>
              <a:rPr lang="en-US" sz="2800" b="0" i="0" u="none" strike="noStrike" baseline="0" dirty="0">
                <a:solidFill>
                  <a:srgbClr val="002060"/>
                </a:solidFill>
              </a:rPr>
              <a:t>}</a:t>
            </a:r>
          </a:p>
          <a:p>
            <a:pPr algn="l"/>
            <a:r>
              <a:rPr lang="en-US" sz="2800" b="0" i="0" u="none" strike="noStrike" baseline="0" dirty="0" err="1">
                <a:solidFill>
                  <a:srgbClr val="002060"/>
                </a:solidFill>
              </a:rPr>
              <a:t>System.out.println</a:t>
            </a:r>
            <a:r>
              <a:rPr lang="en-US" sz="2800" b="0" i="0" u="none" strike="noStrike" baseline="0" dirty="0">
                <a:solidFill>
                  <a:srgbClr val="002060"/>
                </a:solidFill>
              </a:rPr>
              <a:t>("I'm out of try-catch block in Java.");</a:t>
            </a:r>
          </a:p>
          <a:p>
            <a:pPr algn="l"/>
            <a:r>
              <a:rPr lang="en-US" sz="2800" b="0" i="0" u="none" strike="noStrike" baseline="0" dirty="0">
                <a:solidFill>
                  <a:srgbClr val="002060"/>
                </a:solidFill>
              </a:rPr>
              <a:t>}}</a:t>
            </a:r>
          </a:p>
        </p:txBody>
      </p:sp>
      <p:sp>
        <p:nvSpPr>
          <p:cNvPr id="7" name="TextBox 6">
            <a:extLst>
              <a:ext uri="{FF2B5EF4-FFF2-40B4-BE49-F238E27FC236}">
                <a16:creationId xmlns="" xmlns:a16="http://schemas.microsoft.com/office/drawing/2014/main" id="{E27C5F9F-4549-49CE-AD86-5DCF1E0C8CDA}"/>
              </a:ext>
            </a:extLst>
          </p:cNvPr>
          <p:cNvSpPr txBox="1"/>
          <p:nvPr/>
        </p:nvSpPr>
        <p:spPr>
          <a:xfrm>
            <a:off x="6526697" y="161187"/>
            <a:ext cx="6162260" cy="1384995"/>
          </a:xfrm>
          <a:prstGeom prst="rect">
            <a:avLst/>
          </a:prstGeom>
          <a:noFill/>
        </p:spPr>
        <p:txBody>
          <a:bodyPr wrap="square">
            <a:spAutoFit/>
          </a:bodyPr>
          <a:lstStyle/>
          <a:p>
            <a:pPr algn="l"/>
            <a:r>
              <a:rPr lang="en-US" sz="2800" b="0" i="0" u="none" strike="noStrike" baseline="0" dirty="0">
                <a:solidFill>
                  <a:srgbClr val="C00000"/>
                </a:solidFill>
              </a:rPr>
              <a:t>Output:</a:t>
            </a:r>
          </a:p>
          <a:p>
            <a:pPr algn="l"/>
            <a:r>
              <a:rPr lang="en-US" sz="2800" b="0" i="0" u="none" strike="noStrike" baseline="0" dirty="0">
                <a:solidFill>
                  <a:srgbClr val="002060"/>
                </a:solidFill>
              </a:rPr>
              <a:t>Error: Don't divide a number by zero</a:t>
            </a:r>
          </a:p>
          <a:p>
            <a:pPr algn="l"/>
            <a:r>
              <a:rPr lang="en-US" sz="2800" b="0" i="0" u="none" strike="noStrike" baseline="0" dirty="0">
                <a:solidFill>
                  <a:srgbClr val="002060"/>
                </a:solidFill>
              </a:rPr>
              <a:t>I'm out of try-catch block in Java.</a:t>
            </a:r>
            <a:endParaRPr lang="en-US" sz="2800" dirty="0">
              <a:solidFill>
                <a:srgbClr val="002060"/>
              </a:solidFill>
            </a:endParaRPr>
          </a:p>
        </p:txBody>
      </p:sp>
    </p:spTree>
    <p:extLst>
      <p:ext uri="{BB962C8B-B14F-4D97-AF65-F5344CB8AC3E}">
        <p14:creationId xmlns:p14="http://schemas.microsoft.com/office/powerpoint/2010/main" val="7438647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BB2E127-54B7-4520-867F-3E3E9AE259B9}"/>
              </a:ext>
            </a:extLst>
          </p:cNvPr>
          <p:cNvSpPr txBox="1"/>
          <p:nvPr/>
        </p:nvSpPr>
        <p:spPr>
          <a:xfrm>
            <a:off x="0" y="12879"/>
            <a:ext cx="12066104" cy="8279190"/>
          </a:xfrm>
          <a:prstGeom prst="rect">
            <a:avLst/>
          </a:prstGeom>
          <a:noFill/>
        </p:spPr>
        <p:txBody>
          <a:bodyPr wrap="square">
            <a:spAutoFit/>
          </a:bodyPr>
          <a:lstStyle/>
          <a:p>
            <a:r>
              <a:rPr lang="en-IN" sz="2800" dirty="0" smtClean="0"/>
              <a:t>Common </a:t>
            </a:r>
            <a:r>
              <a:rPr lang="en-IN" sz="2800" dirty="0"/>
              <a:t>Scenarios of Java Exceptions</a:t>
            </a:r>
            <a:endParaRPr lang="en-IN" sz="2800" b="1" dirty="0"/>
          </a:p>
          <a:p>
            <a:r>
              <a:rPr lang="en-IN" sz="2800" b="1" dirty="0"/>
              <a:t>1) A scenario where </a:t>
            </a:r>
            <a:r>
              <a:rPr lang="en-IN" sz="2800" b="1" dirty="0" err="1"/>
              <a:t>ArithmeticException</a:t>
            </a:r>
            <a:r>
              <a:rPr lang="en-IN" sz="2800" b="1" dirty="0"/>
              <a:t> occurs</a:t>
            </a:r>
          </a:p>
          <a:p>
            <a:r>
              <a:rPr lang="en-IN" sz="2800" dirty="0"/>
              <a:t>If we divide any number by zero, there occurs an </a:t>
            </a:r>
            <a:r>
              <a:rPr lang="en-IN" sz="2800" dirty="0" err="1"/>
              <a:t>ArithmeticException</a:t>
            </a:r>
            <a:r>
              <a:rPr lang="en-IN" sz="2800" dirty="0"/>
              <a:t>.</a:t>
            </a:r>
          </a:p>
          <a:p>
            <a:pPr lvl="0"/>
            <a:r>
              <a:rPr lang="en-IN" sz="2800" b="1" dirty="0" err="1"/>
              <a:t>int</a:t>
            </a:r>
            <a:r>
              <a:rPr lang="en-IN" sz="2800" dirty="0"/>
              <a:t> a=50/0;//</a:t>
            </a:r>
            <a:r>
              <a:rPr lang="en-IN" sz="2800" dirty="0" err="1"/>
              <a:t>ArithmeticException</a:t>
            </a:r>
            <a:r>
              <a:rPr lang="en-IN" sz="2800" dirty="0"/>
              <a:t>  </a:t>
            </a:r>
          </a:p>
          <a:p>
            <a:r>
              <a:rPr lang="en-IN" sz="2800" dirty="0"/>
              <a:t> </a:t>
            </a:r>
          </a:p>
          <a:p>
            <a:r>
              <a:rPr lang="en-IN" sz="2800" b="1" dirty="0"/>
              <a:t>2) A scenario where </a:t>
            </a:r>
            <a:r>
              <a:rPr lang="en-IN" sz="2800" b="1" dirty="0" err="1"/>
              <a:t>NullPointerException</a:t>
            </a:r>
            <a:r>
              <a:rPr lang="en-IN" sz="2800" b="1" dirty="0"/>
              <a:t> occurs</a:t>
            </a:r>
          </a:p>
          <a:p>
            <a:r>
              <a:rPr lang="en-IN" sz="2800" dirty="0"/>
              <a:t>If we have a null value in any </a:t>
            </a:r>
            <a:r>
              <a:rPr lang="en-IN" sz="2800" u="sng" dirty="0">
                <a:hlinkClick r:id="rId2"/>
              </a:rPr>
              <a:t>variable</a:t>
            </a:r>
            <a:r>
              <a:rPr lang="en-IN" sz="2800" dirty="0"/>
              <a:t>, performing any operation on the variable throws a </a:t>
            </a:r>
            <a:r>
              <a:rPr lang="en-IN" sz="2800" dirty="0" err="1"/>
              <a:t>NullPointerException</a:t>
            </a:r>
            <a:r>
              <a:rPr lang="en-IN" sz="2800" dirty="0"/>
              <a:t>.</a:t>
            </a:r>
          </a:p>
          <a:p>
            <a:pPr lvl="0"/>
            <a:r>
              <a:rPr lang="en-IN" sz="2800" dirty="0"/>
              <a:t>String s=</a:t>
            </a:r>
            <a:r>
              <a:rPr lang="en-IN" sz="2800" b="1" dirty="0"/>
              <a:t>null</a:t>
            </a:r>
            <a:r>
              <a:rPr lang="en-IN" sz="2800" dirty="0"/>
              <a:t>;  </a:t>
            </a:r>
          </a:p>
          <a:p>
            <a:pPr lvl="0"/>
            <a:r>
              <a:rPr lang="en-IN" sz="2800" dirty="0" err="1"/>
              <a:t>System.out.println</a:t>
            </a:r>
            <a:r>
              <a:rPr lang="en-IN" sz="2800" dirty="0"/>
              <a:t>(</a:t>
            </a:r>
            <a:r>
              <a:rPr lang="en-IN" sz="2800" dirty="0" err="1"/>
              <a:t>s.length</a:t>
            </a:r>
            <a:r>
              <a:rPr lang="en-IN" sz="2800" dirty="0"/>
              <a:t>());//</a:t>
            </a:r>
            <a:r>
              <a:rPr lang="en-IN" sz="2800" dirty="0" err="1"/>
              <a:t>NullPointerException</a:t>
            </a:r>
            <a:r>
              <a:rPr lang="en-IN" sz="2800" dirty="0"/>
              <a:t>  </a:t>
            </a:r>
          </a:p>
          <a:p>
            <a:r>
              <a:rPr lang="en-IN" sz="2800" b="1" dirty="0"/>
              <a:t> </a:t>
            </a:r>
            <a:endParaRPr lang="en-IN" sz="2800" dirty="0"/>
          </a:p>
          <a:p>
            <a:r>
              <a:rPr lang="en-IN" sz="2800" b="1" dirty="0"/>
              <a:t>3) A scenario where </a:t>
            </a:r>
            <a:r>
              <a:rPr lang="en-IN" sz="2800" b="1" dirty="0" err="1"/>
              <a:t>ArrayIndexOutOfBoundsException</a:t>
            </a:r>
            <a:r>
              <a:rPr lang="en-IN" sz="2800" b="1" dirty="0"/>
              <a:t> occurs</a:t>
            </a:r>
          </a:p>
          <a:p>
            <a:r>
              <a:rPr lang="en-IN" sz="2800" dirty="0"/>
              <a:t>If you are inserting any value in the wrong index, it would result in </a:t>
            </a:r>
            <a:r>
              <a:rPr lang="en-IN" sz="2800" dirty="0" err="1"/>
              <a:t>ArrayIndexOutOfBoundsException</a:t>
            </a:r>
            <a:r>
              <a:rPr lang="en-IN" sz="2800" dirty="0"/>
              <a:t> as shown below:</a:t>
            </a:r>
          </a:p>
          <a:p>
            <a:pPr lvl="0"/>
            <a:r>
              <a:rPr lang="en-IN" sz="2800" b="1" dirty="0" err="1"/>
              <a:t>int</a:t>
            </a:r>
            <a:r>
              <a:rPr lang="en-IN" sz="2800" dirty="0"/>
              <a:t> a[]=</a:t>
            </a:r>
            <a:r>
              <a:rPr lang="en-IN" sz="2800" b="1" dirty="0"/>
              <a:t>new</a:t>
            </a:r>
            <a:r>
              <a:rPr lang="en-IN" sz="2800" dirty="0"/>
              <a:t> </a:t>
            </a:r>
            <a:r>
              <a:rPr lang="en-IN" sz="2800" b="1" dirty="0" err="1"/>
              <a:t>int</a:t>
            </a:r>
            <a:r>
              <a:rPr lang="en-IN" sz="2800" dirty="0"/>
              <a:t>[5];  </a:t>
            </a:r>
          </a:p>
          <a:p>
            <a:pPr lvl="0"/>
            <a:r>
              <a:rPr lang="en-IN" sz="2800" dirty="0"/>
              <a:t>a[10]=50; //</a:t>
            </a:r>
            <a:r>
              <a:rPr lang="en-IN" sz="2800" dirty="0" err="1"/>
              <a:t>ArrayIndexOutOfBoundsException</a:t>
            </a:r>
            <a:r>
              <a:rPr lang="en-IN" sz="2800" dirty="0"/>
              <a:t>  </a:t>
            </a:r>
          </a:p>
          <a:p>
            <a:r>
              <a:rPr lang="en-IN" sz="2800" dirty="0"/>
              <a:t> </a:t>
            </a:r>
          </a:p>
          <a:p>
            <a:r>
              <a:rPr lang="en-IN" sz="2800" dirty="0"/>
              <a:t> </a:t>
            </a:r>
          </a:p>
          <a:p>
            <a:pPr algn="l"/>
            <a:endParaRPr lang="en-US" sz="2800" dirty="0">
              <a:solidFill>
                <a:srgbClr val="002060"/>
              </a:solidFill>
            </a:endParaRPr>
          </a:p>
        </p:txBody>
      </p:sp>
    </p:spTree>
    <p:extLst>
      <p:ext uri="{BB962C8B-B14F-4D97-AF65-F5344CB8AC3E}">
        <p14:creationId xmlns:p14="http://schemas.microsoft.com/office/powerpoint/2010/main" val="42170818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0633092-7A59-4326-B219-886109D7B45E}"/>
              </a:ext>
            </a:extLst>
          </p:cNvPr>
          <p:cNvSpPr txBox="1"/>
          <p:nvPr/>
        </p:nvSpPr>
        <p:spPr>
          <a:xfrm>
            <a:off x="3379304" y="0"/>
            <a:ext cx="6096000" cy="584775"/>
          </a:xfrm>
          <a:prstGeom prst="rect">
            <a:avLst/>
          </a:prstGeom>
          <a:noFill/>
        </p:spPr>
        <p:txBody>
          <a:bodyPr wrap="square">
            <a:spAutoFit/>
          </a:bodyPr>
          <a:lstStyle/>
          <a:p>
            <a:r>
              <a:rPr lang="en-US" sz="3200" dirty="0">
                <a:solidFill>
                  <a:srgbClr val="C00000"/>
                </a:solidFill>
              </a:rPr>
              <a:t>Multithreading </a:t>
            </a:r>
          </a:p>
        </p:txBody>
      </p:sp>
      <p:sp>
        <p:nvSpPr>
          <p:cNvPr id="5" name="TextBox 4">
            <a:extLst>
              <a:ext uri="{FF2B5EF4-FFF2-40B4-BE49-F238E27FC236}">
                <a16:creationId xmlns="" xmlns:a16="http://schemas.microsoft.com/office/drawing/2014/main" id="{EEFADF87-AB3A-4B45-846F-C183A051C7E2}"/>
              </a:ext>
            </a:extLst>
          </p:cNvPr>
          <p:cNvSpPr txBox="1"/>
          <p:nvPr/>
        </p:nvSpPr>
        <p:spPr>
          <a:xfrm>
            <a:off x="178905" y="747284"/>
            <a:ext cx="11834190" cy="2246769"/>
          </a:xfrm>
          <a:prstGeom prst="rect">
            <a:avLst/>
          </a:prstGeom>
          <a:noFill/>
        </p:spPr>
        <p:txBody>
          <a:bodyPr wrap="square">
            <a:spAutoFit/>
          </a:bodyPr>
          <a:lstStyle/>
          <a:p>
            <a:r>
              <a:rPr lang="en-US" sz="2800" b="0" i="0" u="none" strike="noStrike" baseline="0" dirty="0">
                <a:solidFill>
                  <a:srgbClr val="C00000"/>
                </a:solidFill>
              </a:rPr>
              <a:t> </a:t>
            </a:r>
            <a:r>
              <a:rPr lang="en-US" sz="2800" i="0" u="none" strike="noStrike" baseline="0" dirty="0">
                <a:solidFill>
                  <a:srgbClr val="C00000"/>
                </a:solidFill>
              </a:rPr>
              <a:t>What is Thread in java ?</a:t>
            </a:r>
          </a:p>
          <a:p>
            <a:pPr algn="l"/>
            <a:r>
              <a:rPr lang="en-US" sz="2800" b="0" i="0" u="none" strike="noStrike" baseline="0" dirty="0">
                <a:solidFill>
                  <a:srgbClr val="002060"/>
                </a:solidFill>
              </a:rPr>
              <a:t>          A thread is an independent path of execution within a program. Many threads can run concurrently within a program.</a:t>
            </a:r>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               </a:t>
            </a:r>
            <a:r>
              <a:rPr lang="en-US" sz="2800" b="0" i="0" u="none" strike="noStrike" baseline="0" dirty="0">
                <a:solidFill>
                  <a:srgbClr val="002060"/>
                </a:solidFill>
              </a:rPr>
              <a:t>A thread is a lightweight sub process, a smallest unit of processing. It is a separate path of execution. </a:t>
            </a:r>
            <a:endParaRPr lang="en-US" sz="2800" dirty="0">
              <a:solidFill>
                <a:srgbClr val="002060"/>
              </a:solidFill>
            </a:endParaRPr>
          </a:p>
        </p:txBody>
      </p:sp>
      <p:sp>
        <p:nvSpPr>
          <p:cNvPr id="7" name="TextBox 6">
            <a:extLst>
              <a:ext uri="{FF2B5EF4-FFF2-40B4-BE49-F238E27FC236}">
                <a16:creationId xmlns="" xmlns:a16="http://schemas.microsoft.com/office/drawing/2014/main" id="{E6070DB8-2B48-4AA3-B184-F2F8071ED17C}"/>
              </a:ext>
            </a:extLst>
          </p:cNvPr>
          <p:cNvSpPr txBox="1"/>
          <p:nvPr/>
        </p:nvSpPr>
        <p:spPr>
          <a:xfrm>
            <a:off x="178906" y="2994053"/>
            <a:ext cx="12013094" cy="4401205"/>
          </a:xfrm>
          <a:prstGeom prst="rect">
            <a:avLst/>
          </a:prstGeom>
          <a:noFill/>
        </p:spPr>
        <p:txBody>
          <a:bodyPr wrap="square">
            <a:spAutoFit/>
          </a:bodyPr>
          <a:lstStyle/>
          <a:p>
            <a:r>
              <a:rPr lang="en-US" sz="2800" i="0" u="none" strike="noStrike" baseline="0" dirty="0">
                <a:solidFill>
                  <a:srgbClr val="C00000"/>
                </a:solidFill>
              </a:rPr>
              <a:t>Multithreading </a:t>
            </a:r>
          </a:p>
          <a:p>
            <a:pPr marL="285750" indent="-285750">
              <a:buFont typeface="Wingdings" panose="05000000000000000000" pitchFamily="2" charset="2"/>
              <a:buChar char="ü"/>
            </a:pPr>
            <a:r>
              <a:rPr lang="en-US" sz="2800" b="0" i="0" u="none" strike="noStrike" baseline="0" dirty="0">
                <a:solidFill>
                  <a:srgbClr val="002060"/>
                </a:solidFill>
              </a:rPr>
              <a:t> Multithreading in java is a process of executing multiple threads simultaneously.</a:t>
            </a:r>
          </a:p>
          <a:p>
            <a:pPr marL="285750" indent="-285750">
              <a:buFont typeface="Wingdings" panose="05000000000000000000" pitchFamily="2" charset="2"/>
              <a:buChar char="ü"/>
            </a:pPr>
            <a:endParaRPr lang="en-US" sz="2800" b="0" i="0" u="none" strike="noStrike" baseline="0" dirty="0">
              <a:solidFill>
                <a:srgbClr val="002060"/>
              </a:solidFill>
            </a:endParaRPr>
          </a:p>
          <a:p>
            <a:pPr marL="285750" indent="-285750">
              <a:buFont typeface="Wingdings" panose="05000000000000000000" pitchFamily="2" charset="2"/>
              <a:buChar char="ü"/>
            </a:pPr>
            <a:r>
              <a:rPr lang="en-US" sz="2800" b="0" i="0" u="none" strike="noStrike" baseline="0" dirty="0">
                <a:solidFill>
                  <a:srgbClr val="002060"/>
                </a:solidFill>
              </a:rPr>
              <a:t>  we use multithreading than multiprocessing because threads share a common memory area. They don't allocate separate memory area so saves memory, and context-switching between the threads takes less time than process. </a:t>
            </a:r>
          </a:p>
          <a:p>
            <a:pPr marL="285750" indent="-285750">
              <a:buFont typeface="Wingdings" panose="05000000000000000000" pitchFamily="2" charset="2"/>
              <a:buChar char="ü"/>
            </a:pPr>
            <a:endParaRPr lang="en-US" sz="2800" b="0" i="0" u="none" strike="noStrike" baseline="0" dirty="0">
              <a:solidFill>
                <a:srgbClr val="002060"/>
              </a:solidFill>
            </a:endParaRPr>
          </a:p>
          <a:p>
            <a:pPr marL="457200" indent="-457200">
              <a:buFont typeface="Wingdings" panose="05000000000000000000" pitchFamily="2" charset="2"/>
              <a:buChar char="ü"/>
            </a:pPr>
            <a:r>
              <a:rPr lang="en-US" sz="2800" b="0" i="0" u="none" strike="noStrike" baseline="0" dirty="0">
                <a:solidFill>
                  <a:srgbClr val="002060"/>
                </a:solidFill>
              </a:rPr>
              <a:t> Java Multithreading is mostly used in games, animation etc. </a:t>
            </a:r>
          </a:p>
          <a:p>
            <a:pPr marL="285750" indent="-285750">
              <a:buFont typeface="Wingdings" panose="05000000000000000000" pitchFamily="2" charset="2"/>
              <a:buChar char="ü"/>
            </a:pPr>
            <a:endParaRPr lang="en-US" sz="2800" b="0" i="0" u="none" strike="noStrike" baseline="0" dirty="0">
              <a:solidFill>
                <a:srgbClr val="002060"/>
              </a:solidFill>
            </a:endParaRPr>
          </a:p>
        </p:txBody>
      </p:sp>
    </p:spTree>
    <p:extLst>
      <p:ext uri="{BB962C8B-B14F-4D97-AF65-F5344CB8AC3E}">
        <p14:creationId xmlns:p14="http://schemas.microsoft.com/office/powerpoint/2010/main" val="25946951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51CC749-DADF-43E9-9C96-B691854F40AF}"/>
              </a:ext>
            </a:extLst>
          </p:cNvPr>
          <p:cNvSpPr txBox="1"/>
          <p:nvPr/>
        </p:nvSpPr>
        <p:spPr>
          <a:xfrm>
            <a:off x="132522" y="0"/>
            <a:ext cx="12192000" cy="954107"/>
          </a:xfrm>
          <a:prstGeom prst="rect">
            <a:avLst/>
          </a:prstGeom>
          <a:noFill/>
        </p:spPr>
        <p:txBody>
          <a:bodyPr wrap="square">
            <a:spAutoFit/>
          </a:bodyPr>
          <a:lstStyle/>
          <a:p>
            <a:r>
              <a:rPr lang="en-US" sz="2800" b="0" i="0" u="none" strike="noStrike" baseline="0" dirty="0">
                <a:solidFill>
                  <a:srgbClr val="002060"/>
                </a:solidFill>
              </a:rPr>
              <a:t>The life cycle of the thread in java is controlled by JVM. The java thread states are as follows: </a:t>
            </a:r>
          </a:p>
        </p:txBody>
      </p:sp>
      <p:sp>
        <p:nvSpPr>
          <p:cNvPr id="7" name="TextBox 6">
            <a:extLst>
              <a:ext uri="{FF2B5EF4-FFF2-40B4-BE49-F238E27FC236}">
                <a16:creationId xmlns="" xmlns:a16="http://schemas.microsoft.com/office/drawing/2014/main" id="{9DA9EA30-3089-4AF2-94EE-BCF0A3280C0D}"/>
              </a:ext>
            </a:extLst>
          </p:cNvPr>
          <p:cNvSpPr txBox="1"/>
          <p:nvPr/>
        </p:nvSpPr>
        <p:spPr>
          <a:xfrm>
            <a:off x="3316356" y="523057"/>
            <a:ext cx="6208642" cy="2246769"/>
          </a:xfrm>
          <a:prstGeom prst="rect">
            <a:avLst/>
          </a:prstGeom>
          <a:noFill/>
        </p:spPr>
        <p:txBody>
          <a:bodyPr wrap="square">
            <a:spAutoFit/>
          </a:bodyPr>
          <a:lstStyle/>
          <a:p>
            <a:r>
              <a:rPr lang="en-US" sz="2800" b="0" i="0" u="none" strike="noStrike" baseline="0" dirty="0">
                <a:solidFill>
                  <a:srgbClr val="002060"/>
                </a:solidFill>
              </a:rPr>
              <a:t>1. New </a:t>
            </a:r>
          </a:p>
          <a:p>
            <a:r>
              <a:rPr lang="en-US" sz="2800" b="0" i="0" u="none" strike="noStrike" baseline="0" dirty="0">
                <a:solidFill>
                  <a:srgbClr val="002060"/>
                </a:solidFill>
              </a:rPr>
              <a:t>2. Runnable </a:t>
            </a:r>
          </a:p>
          <a:p>
            <a:r>
              <a:rPr lang="en-US" sz="2800" b="0" i="0" u="none" strike="noStrike" baseline="0" dirty="0">
                <a:solidFill>
                  <a:srgbClr val="002060"/>
                </a:solidFill>
              </a:rPr>
              <a:t>3. Running </a:t>
            </a:r>
          </a:p>
          <a:p>
            <a:r>
              <a:rPr lang="en-US" sz="2800" b="0" i="0" u="none" strike="noStrike" baseline="0" dirty="0">
                <a:solidFill>
                  <a:srgbClr val="002060"/>
                </a:solidFill>
              </a:rPr>
              <a:t>4. Non-Runnable (Blocked) </a:t>
            </a:r>
          </a:p>
          <a:p>
            <a:r>
              <a:rPr lang="en-US" sz="2800" b="0" i="0" u="none" strike="noStrike" baseline="0" dirty="0">
                <a:solidFill>
                  <a:srgbClr val="002060"/>
                </a:solidFill>
              </a:rPr>
              <a:t>5. Terminated </a:t>
            </a:r>
          </a:p>
        </p:txBody>
      </p:sp>
      <p:pic>
        <p:nvPicPr>
          <p:cNvPr id="9" name="Picture 8">
            <a:extLst>
              <a:ext uri="{FF2B5EF4-FFF2-40B4-BE49-F238E27FC236}">
                <a16:creationId xmlns="" xmlns:a16="http://schemas.microsoft.com/office/drawing/2014/main" id="{163C8A45-5BCA-49E5-BBDA-4B188A519F23}"/>
              </a:ext>
            </a:extLst>
          </p:cNvPr>
          <p:cNvPicPr>
            <a:picLocks noChangeAspect="1"/>
          </p:cNvPicPr>
          <p:nvPr/>
        </p:nvPicPr>
        <p:blipFill>
          <a:blip r:embed="rId2"/>
          <a:stretch>
            <a:fillRect/>
          </a:stretch>
        </p:blipFill>
        <p:spPr>
          <a:xfrm>
            <a:off x="739342" y="2676939"/>
            <a:ext cx="9994919" cy="4181061"/>
          </a:xfrm>
          <a:prstGeom prst="rect">
            <a:avLst/>
          </a:prstGeom>
        </p:spPr>
      </p:pic>
    </p:spTree>
    <p:extLst>
      <p:ext uri="{BB962C8B-B14F-4D97-AF65-F5344CB8AC3E}">
        <p14:creationId xmlns:p14="http://schemas.microsoft.com/office/powerpoint/2010/main" val="29064751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5E501E6-D5CD-4FAA-A588-5FD58B937100}"/>
              </a:ext>
            </a:extLst>
          </p:cNvPr>
          <p:cNvSpPr txBox="1"/>
          <p:nvPr/>
        </p:nvSpPr>
        <p:spPr>
          <a:xfrm>
            <a:off x="265044" y="467791"/>
            <a:ext cx="12046226" cy="5693866"/>
          </a:xfrm>
          <a:prstGeom prst="rect">
            <a:avLst/>
          </a:prstGeom>
          <a:noFill/>
        </p:spPr>
        <p:txBody>
          <a:bodyPr wrap="square">
            <a:spAutoFit/>
          </a:bodyPr>
          <a:lstStyle/>
          <a:p>
            <a:r>
              <a:rPr lang="en-US" sz="2800" b="1" i="0" u="none" strike="noStrike" baseline="0" dirty="0">
                <a:solidFill>
                  <a:srgbClr val="C00000"/>
                </a:solidFill>
              </a:rPr>
              <a:t>New </a:t>
            </a:r>
            <a:endParaRPr lang="en-US" sz="2800" b="0" i="0" u="none" strike="noStrike" baseline="0" dirty="0">
              <a:solidFill>
                <a:srgbClr val="C00000"/>
              </a:solidFill>
            </a:endParaRPr>
          </a:p>
          <a:p>
            <a:r>
              <a:rPr lang="en-US" sz="2800" b="0" i="0" u="none" strike="noStrike" baseline="0" dirty="0">
                <a:solidFill>
                  <a:srgbClr val="002060"/>
                </a:solidFill>
              </a:rPr>
              <a:t>         The thread is in new state if we create an instance of Thread class but before the invocation of start() method. </a:t>
            </a:r>
          </a:p>
          <a:p>
            <a:r>
              <a:rPr lang="en-US" sz="2800" b="1" i="0" u="none" strike="noStrike" baseline="0" dirty="0">
                <a:solidFill>
                  <a:srgbClr val="C00000"/>
                </a:solidFill>
              </a:rPr>
              <a:t>Runnable </a:t>
            </a:r>
            <a:endParaRPr lang="en-US" sz="2800" b="0" i="0" u="none" strike="noStrike" baseline="0" dirty="0">
              <a:solidFill>
                <a:srgbClr val="C00000"/>
              </a:solidFill>
            </a:endParaRPr>
          </a:p>
          <a:p>
            <a:r>
              <a:rPr lang="en-US" sz="2800" b="0" i="0" u="none" strike="noStrike" baseline="0" dirty="0">
                <a:solidFill>
                  <a:srgbClr val="002060"/>
                </a:solidFill>
              </a:rPr>
              <a:t>          The thread is in runnable state after invocation of start() method, but the thread scheduler has not selected it to be the running thread. </a:t>
            </a:r>
          </a:p>
          <a:p>
            <a:r>
              <a:rPr lang="en-US" sz="2800" b="1" i="0" u="none" strike="noStrike" baseline="0" dirty="0">
                <a:solidFill>
                  <a:srgbClr val="C00000"/>
                </a:solidFill>
              </a:rPr>
              <a:t>Running</a:t>
            </a:r>
            <a:r>
              <a:rPr lang="en-US" sz="2800" b="1" i="0" u="none" strike="noStrike" baseline="0" dirty="0">
                <a:solidFill>
                  <a:srgbClr val="002060"/>
                </a:solidFill>
              </a:rPr>
              <a:t> </a:t>
            </a:r>
            <a:endParaRPr lang="en-US" sz="2800" b="0" i="0" u="none" strike="noStrike" baseline="0" dirty="0">
              <a:solidFill>
                <a:srgbClr val="002060"/>
              </a:solidFill>
            </a:endParaRPr>
          </a:p>
          <a:p>
            <a:r>
              <a:rPr lang="en-US" sz="2800" b="0" i="0" u="none" strike="noStrike" baseline="0" dirty="0">
                <a:solidFill>
                  <a:srgbClr val="002060"/>
                </a:solidFill>
              </a:rPr>
              <a:t>           The thread is in running state if the thread scheduler has selected it. </a:t>
            </a:r>
          </a:p>
          <a:p>
            <a:r>
              <a:rPr lang="en-US" sz="2800" b="1" i="0" u="none" strike="noStrike" baseline="0" dirty="0">
                <a:solidFill>
                  <a:srgbClr val="C00000"/>
                </a:solidFill>
              </a:rPr>
              <a:t>Non-Runnable (Blocked) </a:t>
            </a:r>
            <a:endParaRPr lang="en-US" sz="2800" b="0" i="0" u="none" strike="noStrike" baseline="0" dirty="0">
              <a:solidFill>
                <a:srgbClr val="C00000"/>
              </a:solidFill>
            </a:endParaRPr>
          </a:p>
          <a:p>
            <a:r>
              <a:rPr lang="en-US" sz="2800" b="0" i="0" u="none" strike="noStrike" baseline="0" dirty="0">
                <a:solidFill>
                  <a:srgbClr val="002060"/>
                </a:solidFill>
              </a:rPr>
              <a:t>           This is the state when the thread is still alive, but is currently not eligible to run. </a:t>
            </a:r>
          </a:p>
          <a:p>
            <a:r>
              <a:rPr lang="en-US" sz="2800" b="1" i="0" u="none" strike="noStrike" baseline="0" dirty="0">
                <a:solidFill>
                  <a:srgbClr val="C00000"/>
                </a:solidFill>
              </a:rPr>
              <a:t>Terminated </a:t>
            </a:r>
            <a:endParaRPr lang="en-US" sz="2800" b="0" i="0" u="none" strike="noStrike" baseline="0" dirty="0">
              <a:solidFill>
                <a:srgbClr val="C00000"/>
              </a:solidFill>
            </a:endParaRPr>
          </a:p>
          <a:p>
            <a:r>
              <a:rPr lang="en-US" sz="2800" b="0" i="0" u="none" strike="noStrike" baseline="0" dirty="0">
                <a:solidFill>
                  <a:srgbClr val="002060"/>
                </a:solidFill>
              </a:rPr>
              <a:t>           A thread is in terminated or dead state when its run() method exits </a:t>
            </a:r>
            <a:endParaRPr lang="en-US" sz="2800" dirty="0">
              <a:solidFill>
                <a:srgbClr val="002060"/>
              </a:solidFill>
            </a:endParaRPr>
          </a:p>
        </p:txBody>
      </p:sp>
    </p:spTree>
    <p:extLst>
      <p:ext uri="{BB962C8B-B14F-4D97-AF65-F5344CB8AC3E}">
        <p14:creationId xmlns:p14="http://schemas.microsoft.com/office/powerpoint/2010/main" val="24411107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2AC3D63-8401-41B4-82C3-EAA8A8812E52}"/>
              </a:ext>
            </a:extLst>
          </p:cNvPr>
          <p:cNvSpPr txBox="1"/>
          <p:nvPr/>
        </p:nvSpPr>
        <p:spPr>
          <a:xfrm>
            <a:off x="225287" y="0"/>
            <a:ext cx="12192000" cy="4832092"/>
          </a:xfrm>
          <a:prstGeom prst="rect">
            <a:avLst/>
          </a:prstGeom>
          <a:noFill/>
        </p:spPr>
        <p:txBody>
          <a:bodyPr wrap="square">
            <a:spAutoFit/>
          </a:bodyPr>
          <a:lstStyle/>
          <a:p>
            <a:r>
              <a:rPr lang="en-US" sz="2800" i="0" u="none" strike="noStrike" baseline="0" dirty="0">
                <a:solidFill>
                  <a:srgbClr val="C00000"/>
                </a:solidFill>
              </a:rPr>
              <a:t>How to Create Thread </a:t>
            </a:r>
          </a:p>
          <a:p>
            <a:r>
              <a:rPr lang="en-US" sz="2800" b="0" i="0" u="none" strike="noStrike" baseline="0" dirty="0">
                <a:solidFill>
                  <a:srgbClr val="002060"/>
                </a:solidFill>
              </a:rPr>
              <a:t>There are two ways to create a thread: </a:t>
            </a:r>
          </a:p>
          <a:p>
            <a:r>
              <a:rPr lang="en-US" sz="2800" b="0" i="0" u="none" strike="noStrike" baseline="0" dirty="0">
                <a:solidFill>
                  <a:srgbClr val="002060"/>
                </a:solidFill>
              </a:rPr>
              <a:t>1. By Extending Thread class </a:t>
            </a:r>
          </a:p>
          <a:p>
            <a:r>
              <a:rPr lang="en-US" sz="2800" b="0" i="0" u="none" strike="noStrike" baseline="0" dirty="0">
                <a:solidFill>
                  <a:srgbClr val="002060"/>
                </a:solidFill>
              </a:rPr>
              <a:t>2. By Implementing Runnable interface. </a:t>
            </a:r>
          </a:p>
          <a:p>
            <a:endParaRPr lang="en-US" sz="2800" b="0" i="0" u="none" strike="noStrike" baseline="0" dirty="0">
              <a:solidFill>
                <a:srgbClr val="002060"/>
              </a:solidFill>
            </a:endParaRPr>
          </a:p>
          <a:p>
            <a:r>
              <a:rPr lang="en-US" sz="2800" i="0" u="none" strike="noStrike" baseline="0" dirty="0">
                <a:solidFill>
                  <a:srgbClr val="C00000"/>
                </a:solidFill>
              </a:rPr>
              <a:t>Runnable interface: </a:t>
            </a:r>
          </a:p>
          <a:p>
            <a:r>
              <a:rPr lang="en-US" sz="2800" b="0" i="0" u="none" strike="noStrike" baseline="0" dirty="0">
                <a:solidFill>
                  <a:srgbClr val="002060"/>
                </a:solidFill>
              </a:rPr>
              <a:t>The Runnable interface should be implemented by any class whose instances are intended to be executed by a thread. Runnable interface have only one method named run(). </a:t>
            </a:r>
          </a:p>
          <a:p>
            <a:endParaRPr lang="en-US" sz="2800" b="0" i="0" u="none" strike="noStrike" baseline="0" dirty="0">
              <a:solidFill>
                <a:srgbClr val="002060"/>
              </a:solidFill>
            </a:endParaRPr>
          </a:p>
          <a:p>
            <a:r>
              <a:rPr lang="en-US" sz="2800" b="1" i="0" u="none" strike="noStrike" baseline="0" dirty="0">
                <a:solidFill>
                  <a:srgbClr val="002060"/>
                </a:solidFill>
              </a:rPr>
              <a:t>public void run(): </a:t>
            </a:r>
            <a:r>
              <a:rPr lang="en-US" sz="2800" b="0" i="0" u="none" strike="noStrike" baseline="0" dirty="0">
                <a:solidFill>
                  <a:srgbClr val="002060"/>
                </a:solidFill>
              </a:rPr>
              <a:t>is used to perform action for a thread </a:t>
            </a:r>
            <a:endParaRPr lang="en-US" sz="2800" dirty="0">
              <a:solidFill>
                <a:srgbClr val="002060"/>
              </a:solidFill>
            </a:endParaRPr>
          </a:p>
        </p:txBody>
      </p:sp>
    </p:spTree>
    <p:extLst>
      <p:ext uri="{BB962C8B-B14F-4D97-AF65-F5344CB8AC3E}">
        <p14:creationId xmlns:p14="http://schemas.microsoft.com/office/powerpoint/2010/main" val="14505942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FC45211-7CC4-4CA0-A015-1DC125489B6C}"/>
              </a:ext>
            </a:extLst>
          </p:cNvPr>
          <p:cNvSpPr txBox="1"/>
          <p:nvPr/>
        </p:nvSpPr>
        <p:spPr>
          <a:xfrm>
            <a:off x="318052" y="1502251"/>
            <a:ext cx="11979965" cy="3539430"/>
          </a:xfrm>
          <a:prstGeom prst="rect">
            <a:avLst/>
          </a:prstGeom>
          <a:noFill/>
        </p:spPr>
        <p:txBody>
          <a:bodyPr wrap="square">
            <a:spAutoFit/>
          </a:bodyPr>
          <a:lstStyle/>
          <a:p>
            <a:r>
              <a:rPr lang="en-US" sz="3200" b="1" i="0" u="none" strike="noStrike" baseline="0" dirty="0">
                <a:solidFill>
                  <a:srgbClr val="C00000"/>
                </a:solidFill>
              </a:rPr>
              <a:t>1. By Extending Thread Class </a:t>
            </a:r>
            <a:endParaRPr lang="en-US" sz="3200" b="0" i="0" u="none" strike="noStrike" baseline="0" dirty="0">
              <a:solidFill>
                <a:srgbClr val="C00000"/>
              </a:solidFill>
            </a:endParaRPr>
          </a:p>
          <a:p>
            <a:pPr marL="457200" indent="-457200">
              <a:buFont typeface="Wingdings" panose="05000000000000000000" pitchFamily="2" charset="2"/>
              <a:buChar char="ü"/>
            </a:pPr>
            <a:r>
              <a:rPr lang="en-US" sz="3200" b="0" i="0" u="none" strike="noStrike" baseline="0" dirty="0">
                <a:solidFill>
                  <a:srgbClr val="002060"/>
                </a:solidFill>
              </a:rPr>
              <a:t>When the class extends a Tread class, it must override run() method of the Thread class. </a:t>
            </a:r>
          </a:p>
          <a:p>
            <a:pPr marL="457200" indent="-457200">
              <a:buFont typeface="Wingdings" panose="05000000000000000000" pitchFamily="2" charset="2"/>
              <a:buChar char="ü"/>
            </a:pPr>
            <a:r>
              <a:rPr lang="en-US" sz="3200" b="0" i="0" u="none" strike="noStrike" baseline="0" dirty="0">
                <a:solidFill>
                  <a:srgbClr val="002060"/>
                </a:solidFill>
              </a:rPr>
              <a:t>Must supply a public void run() method </a:t>
            </a:r>
          </a:p>
          <a:p>
            <a:pPr marL="457200" indent="-457200">
              <a:buFont typeface="Wingdings" panose="05000000000000000000" pitchFamily="2" charset="2"/>
              <a:buChar char="ü"/>
            </a:pPr>
            <a:r>
              <a:rPr lang="en-US" sz="3200" b="0" i="0" u="none" strike="noStrike" baseline="0" dirty="0">
                <a:solidFill>
                  <a:srgbClr val="002060"/>
                </a:solidFill>
              </a:rPr>
              <a:t> Start a thread by invoking the start() method </a:t>
            </a:r>
          </a:p>
          <a:p>
            <a:pPr marL="457200" indent="-457200">
              <a:buFont typeface="Wingdings" panose="05000000000000000000" pitchFamily="2" charset="2"/>
              <a:buChar char="ü"/>
            </a:pPr>
            <a:r>
              <a:rPr lang="en-US" sz="3200" b="0" i="0" u="none" strike="noStrike" baseline="0" dirty="0">
                <a:solidFill>
                  <a:srgbClr val="002060"/>
                </a:solidFill>
              </a:rPr>
              <a:t> When a thread starts, it executes run() </a:t>
            </a:r>
          </a:p>
          <a:p>
            <a:pPr marL="457200" indent="-457200">
              <a:buFont typeface="Wingdings" panose="05000000000000000000" pitchFamily="2" charset="2"/>
              <a:buChar char="ü"/>
            </a:pPr>
            <a:r>
              <a:rPr lang="en-US" sz="3200" b="0" i="0" u="none" strike="noStrike" baseline="0" dirty="0">
                <a:solidFill>
                  <a:srgbClr val="002060"/>
                </a:solidFill>
              </a:rPr>
              <a:t> When run() returns, thread is finished/dead </a:t>
            </a:r>
          </a:p>
        </p:txBody>
      </p:sp>
    </p:spTree>
    <p:extLst>
      <p:ext uri="{BB962C8B-B14F-4D97-AF65-F5344CB8AC3E}">
        <p14:creationId xmlns:p14="http://schemas.microsoft.com/office/powerpoint/2010/main" val="21622024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5B2677E-0A32-4999-887D-3FD8ABD5AAFC}"/>
              </a:ext>
            </a:extLst>
          </p:cNvPr>
          <p:cNvSpPr txBox="1"/>
          <p:nvPr/>
        </p:nvSpPr>
        <p:spPr>
          <a:xfrm>
            <a:off x="291548" y="417375"/>
            <a:ext cx="9952382" cy="6555641"/>
          </a:xfrm>
          <a:prstGeom prst="rect">
            <a:avLst/>
          </a:prstGeom>
          <a:noFill/>
        </p:spPr>
        <p:txBody>
          <a:bodyPr wrap="square">
            <a:spAutoFit/>
          </a:bodyPr>
          <a:lstStyle/>
          <a:p>
            <a:r>
              <a:rPr lang="en-US" sz="2800" b="0" i="0" u="none" strike="noStrike" baseline="0" dirty="0">
                <a:solidFill>
                  <a:srgbClr val="002060"/>
                </a:solidFill>
              </a:rPr>
              <a:t>class Multi extends Thread </a:t>
            </a:r>
          </a:p>
          <a:p>
            <a:r>
              <a:rPr lang="en-US" sz="2800" b="0" i="0" u="none" strike="noStrike" baseline="0" dirty="0">
                <a:solidFill>
                  <a:srgbClr val="002060"/>
                </a:solidFill>
              </a:rPr>
              <a:t>{ </a:t>
            </a:r>
          </a:p>
          <a:p>
            <a:r>
              <a:rPr lang="en-US" sz="2800" b="0" i="0" u="none" strike="noStrike" baseline="0" dirty="0">
                <a:solidFill>
                  <a:srgbClr val="002060"/>
                </a:solidFill>
              </a:rPr>
              <a:t>Multi(int a) //Parameterized Constructor </a:t>
            </a:r>
          </a:p>
          <a:p>
            <a:r>
              <a:rPr lang="en-US" sz="2800" b="0" i="0" u="none" strike="noStrike" baseline="0" dirty="0">
                <a:solidFill>
                  <a:srgbClr val="002060"/>
                </a:solidFill>
              </a:rPr>
              <a:t>{ </a:t>
            </a:r>
          </a:p>
          <a:p>
            <a:r>
              <a:rPr lang="en-US" sz="2800" b="0" i="0" u="none" strike="noStrike" baseline="0" dirty="0" err="1">
                <a:solidFill>
                  <a:srgbClr val="002060"/>
                </a:solidFill>
              </a:rPr>
              <a:t>System.out.println</a:t>
            </a:r>
            <a:r>
              <a:rPr lang="en-US" sz="2800" b="0" i="0" u="none" strike="noStrike" baseline="0" dirty="0">
                <a:solidFill>
                  <a:srgbClr val="002060"/>
                </a:solidFill>
              </a:rPr>
              <a:t>("Result" +a); </a:t>
            </a:r>
          </a:p>
          <a:p>
            <a:r>
              <a:rPr lang="en-US" sz="2800" b="0" i="0" u="none" strike="noStrike" baseline="0" dirty="0">
                <a:solidFill>
                  <a:srgbClr val="002060"/>
                </a:solidFill>
              </a:rPr>
              <a:t>} </a:t>
            </a:r>
          </a:p>
          <a:p>
            <a:r>
              <a:rPr lang="en-US" sz="2800" b="0" i="0" u="none" strike="noStrike" baseline="0" dirty="0">
                <a:solidFill>
                  <a:srgbClr val="002060"/>
                </a:solidFill>
              </a:rPr>
              <a:t>public void run() </a:t>
            </a:r>
          </a:p>
          <a:p>
            <a:r>
              <a:rPr lang="en-US" sz="2800" b="0" i="0" u="none" strike="noStrike" baseline="0" dirty="0">
                <a:solidFill>
                  <a:srgbClr val="002060"/>
                </a:solidFill>
              </a:rPr>
              <a:t>{ </a:t>
            </a:r>
          </a:p>
          <a:p>
            <a:r>
              <a:rPr lang="en-US" sz="2800" b="0" i="0" u="none" strike="noStrike" baseline="0" dirty="0" err="1">
                <a:solidFill>
                  <a:srgbClr val="002060"/>
                </a:solidFill>
              </a:rPr>
              <a:t>System.out.println</a:t>
            </a:r>
            <a:r>
              <a:rPr lang="en-US" sz="2800" b="0" i="0" u="none" strike="noStrike" baseline="0" dirty="0">
                <a:solidFill>
                  <a:srgbClr val="002060"/>
                </a:solidFill>
              </a:rPr>
              <a:t>("Thread is running..."); </a:t>
            </a:r>
          </a:p>
          <a:p>
            <a:r>
              <a:rPr lang="en-US" sz="2800" b="0" i="0" u="none" strike="noStrike" baseline="0" dirty="0">
                <a:solidFill>
                  <a:srgbClr val="002060"/>
                </a:solidFill>
              </a:rPr>
              <a:t>} </a:t>
            </a:r>
          </a:p>
          <a:p>
            <a:r>
              <a:rPr lang="en-US" sz="2800" b="0" i="0" u="none" strike="noStrike" baseline="0" dirty="0">
                <a:solidFill>
                  <a:srgbClr val="002060"/>
                </a:solidFill>
              </a:rPr>
              <a:t>public static void main(String </a:t>
            </a:r>
            <a:r>
              <a:rPr lang="en-US" sz="2800" b="0" i="0" u="none" strike="noStrike" baseline="0" dirty="0" err="1">
                <a:solidFill>
                  <a:srgbClr val="002060"/>
                </a:solidFill>
              </a:rPr>
              <a:t>args</a:t>
            </a:r>
            <a:r>
              <a:rPr lang="en-US" sz="2800" b="0" i="0" u="none" strike="noStrike" baseline="0" dirty="0">
                <a:solidFill>
                  <a:srgbClr val="002060"/>
                </a:solidFill>
              </a:rPr>
              <a:t>[]) </a:t>
            </a:r>
          </a:p>
          <a:p>
            <a:r>
              <a:rPr lang="en-US" sz="2800" b="0" i="0" u="none" strike="noStrike" baseline="0" dirty="0">
                <a:solidFill>
                  <a:srgbClr val="002060"/>
                </a:solidFill>
              </a:rPr>
              <a:t>{ </a:t>
            </a:r>
          </a:p>
          <a:p>
            <a:r>
              <a:rPr lang="en-US" sz="2800" b="0" i="0" u="none" strike="noStrike" baseline="0" dirty="0">
                <a:solidFill>
                  <a:srgbClr val="002060"/>
                </a:solidFill>
              </a:rPr>
              <a:t>Multi t1=new Multi(100); </a:t>
            </a:r>
          </a:p>
          <a:p>
            <a:r>
              <a:rPr lang="en-US" sz="2800" b="0" i="0" u="none" strike="noStrike" baseline="0" dirty="0">
                <a:solidFill>
                  <a:srgbClr val="002060"/>
                </a:solidFill>
              </a:rPr>
              <a:t>t1.start();</a:t>
            </a:r>
          </a:p>
          <a:p>
            <a:r>
              <a:rPr lang="en-US" sz="2800" b="0" i="0" u="none" strike="noStrike" baseline="0" dirty="0">
                <a:solidFill>
                  <a:srgbClr val="002060"/>
                </a:solidFill>
              </a:rPr>
              <a:t>  } </a:t>
            </a:r>
            <a:r>
              <a:rPr lang="en-US" sz="2800" dirty="0">
                <a:solidFill>
                  <a:srgbClr val="002060"/>
                </a:solidFill>
              </a:rPr>
              <a:t> </a:t>
            </a:r>
            <a:r>
              <a:rPr lang="en-US" sz="2800" b="0" i="0" u="none" strike="noStrike" baseline="0" dirty="0">
                <a:solidFill>
                  <a:srgbClr val="002060"/>
                </a:solidFill>
              </a:rPr>
              <a:t>} </a:t>
            </a:r>
          </a:p>
        </p:txBody>
      </p:sp>
      <p:sp>
        <p:nvSpPr>
          <p:cNvPr id="5" name="TextBox 4">
            <a:extLst>
              <a:ext uri="{FF2B5EF4-FFF2-40B4-BE49-F238E27FC236}">
                <a16:creationId xmlns="" xmlns:a16="http://schemas.microsoft.com/office/drawing/2014/main" id="{C1BBFDB8-CE10-47C9-995F-9F8209AE64F0}"/>
              </a:ext>
            </a:extLst>
          </p:cNvPr>
          <p:cNvSpPr txBox="1"/>
          <p:nvPr/>
        </p:nvSpPr>
        <p:spPr>
          <a:xfrm>
            <a:off x="0" y="0"/>
            <a:ext cx="3339548" cy="523220"/>
          </a:xfrm>
          <a:prstGeom prst="rect">
            <a:avLst/>
          </a:prstGeom>
          <a:noFill/>
        </p:spPr>
        <p:txBody>
          <a:bodyPr wrap="square">
            <a:spAutoFit/>
          </a:bodyPr>
          <a:lstStyle/>
          <a:p>
            <a:r>
              <a:rPr lang="en-US" sz="2800" i="0" u="none" strike="noStrike" baseline="0" dirty="0">
                <a:solidFill>
                  <a:srgbClr val="C00000"/>
                </a:solidFill>
              </a:rPr>
              <a:t>Example</a:t>
            </a:r>
            <a:r>
              <a:rPr lang="en-US" sz="2800" b="1" i="0" u="none" strike="noStrike" baseline="0" dirty="0">
                <a:solidFill>
                  <a:srgbClr val="C00000"/>
                </a:solidFill>
              </a:rPr>
              <a:t> </a:t>
            </a:r>
            <a:r>
              <a:rPr lang="en-US" sz="2800" i="0" u="none" strike="noStrike" baseline="0" dirty="0">
                <a:solidFill>
                  <a:srgbClr val="C00000"/>
                </a:solidFill>
              </a:rPr>
              <a:t>Program</a:t>
            </a:r>
            <a:r>
              <a:rPr lang="en-US" sz="2800" b="1" i="0" u="none" strike="noStrike" baseline="0" dirty="0">
                <a:solidFill>
                  <a:srgbClr val="C00000"/>
                </a:solidFill>
              </a:rPr>
              <a:t>: </a:t>
            </a:r>
            <a:endParaRPr lang="en-US" sz="2800" b="0" i="0" u="none" strike="noStrike" baseline="0" dirty="0">
              <a:solidFill>
                <a:srgbClr val="C00000"/>
              </a:solidFill>
            </a:endParaRPr>
          </a:p>
        </p:txBody>
      </p:sp>
      <p:sp>
        <p:nvSpPr>
          <p:cNvPr id="7" name="TextBox 6">
            <a:extLst>
              <a:ext uri="{FF2B5EF4-FFF2-40B4-BE49-F238E27FC236}">
                <a16:creationId xmlns="" xmlns:a16="http://schemas.microsoft.com/office/drawing/2014/main" id="{0291E29C-1A5A-4A9B-BA12-3B83CC6D90A2}"/>
              </a:ext>
            </a:extLst>
          </p:cNvPr>
          <p:cNvSpPr txBox="1"/>
          <p:nvPr/>
        </p:nvSpPr>
        <p:spPr>
          <a:xfrm>
            <a:off x="7467601" y="682415"/>
            <a:ext cx="6162260" cy="1384995"/>
          </a:xfrm>
          <a:prstGeom prst="rect">
            <a:avLst/>
          </a:prstGeom>
          <a:noFill/>
        </p:spPr>
        <p:txBody>
          <a:bodyPr wrap="square">
            <a:spAutoFit/>
          </a:bodyPr>
          <a:lstStyle/>
          <a:p>
            <a:r>
              <a:rPr lang="en-US" sz="2800" i="0" u="none" strike="noStrike" baseline="0" dirty="0">
                <a:solidFill>
                  <a:srgbClr val="C00000"/>
                </a:solidFill>
              </a:rPr>
              <a:t>Output : </a:t>
            </a:r>
          </a:p>
          <a:p>
            <a:r>
              <a:rPr lang="en-US" sz="2800" b="0" i="0" u="none" strike="noStrike" baseline="0" dirty="0">
                <a:solidFill>
                  <a:srgbClr val="002060"/>
                </a:solidFill>
              </a:rPr>
              <a:t>Result 100 </a:t>
            </a:r>
          </a:p>
          <a:p>
            <a:r>
              <a:rPr lang="en-US" sz="2800" b="0" i="0" u="none" strike="noStrike" baseline="0" dirty="0">
                <a:solidFill>
                  <a:srgbClr val="002060"/>
                </a:solidFill>
              </a:rPr>
              <a:t>Thread is running... </a:t>
            </a:r>
            <a:endParaRPr lang="en-US" sz="2800" dirty="0">
              <a:solidFill>
                <a:srgbClr val="002060"/>
              </a:solidFill>
            </a:endParaRPr>
          </a:p>
        </p:txBody>
      </p:sp>
    </p:spTree>
    <p:extLst>
      <p:ext uri="{BB962C8B-B14F-4D97-AF65-F5344CB8AC3E}">
        <p14:creationId xmlns:p14="http://schemas.microsoft.com/office/powerpoint/2010/main" val="40099027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B30F73-B20B-49A1-B806-45F338E21442}"/>
              </a:ext>
            </a:extLst>
          </p:cNvPr>
          <p:cNvSpPr txBox="1"/>
          <p:nvPr/>
        </p:nvSpPr>
        <p:spPr>
          <a:xfrm>
            <a:off x="53009" y="0"/>
            <a:ext cx="12085982" cy="6986528"/>
          </a:xfrm>
          <a:prstGeom prst="rect">
            <a:avLst/>
          </a:prstGeom>
          <a:noFill/>
        </p:spPr>
        <p:txBody>
          <a:bodyPr wrap="square">
            <a:spAutoFit/>
          </a:bodyPr>
          <a:lstStyle/>
          <a:p>
            <a:r>
              <a:rPr lang="en-US" sz="2800" b="1" i="0" u="none" strike="noStrike" baseline="0" dirty="0">
                <a:solidFill>
                  <a:srgbClr val="C00000"/>
                </a:solidFill>
              </a:rPr>
              <a:t>2.By Implementing Runnable interface: </a:t>
            </a:r>
          </a:p>
          <a:p>
            <a:pPr marL="457200" indent="-457200">
              <a:buFont typeface="Wingdings" panose="05000000000000000000" pitchFamily="2" charset="2"/>
              <a:buChar char="ü"/>
            </a:pPr>
            <a:r>
              <a:rPr lang="en-US" sz="2800" b="0" i="0" u="none" strike="noStrike" baseline="0" dirty="0">
                <a:solidFill>
                  <a:srgbClr val="002060"/>
                </a:solidFill>
              </a:rPr>
              <a:t> A Thread can be created by extending Thread class also. But Java allows only one class to extend, it won’t allow multiple inheritance. So it is always better to create a thread by implementing Runnable interface. Java allows you to implement multiple interfaces at a time. </a:t>
            </a:r>
          </a:p>
          <a:p>
            <a:pPr marL="457200" indent="-457200">
              <a:buFont typeface="Wingdings" panose="05000000000000000000" pitchFamily="2" charset="2"/>
              <a:buChar char="ü"/>
            </a:pPr>
            <a:endParaRPr lang="en-US" sz="2800" b="0" i="0" u="none" strike="noStrike" baseline="0" dirty="0">
              <a:solidFill>
                <a:srgbClr val="002060"/>
              </a:solidFill>
            </a:endParaRPr>
          </a:p>
          <a:p>
            <a:pPr marL="457200" indent="-457200">
              <a:buFont typeface="Wingdings" panose="05000000000000000000" pitchFamily="2" charset="2"/>
              <a:buChar char="ü"/>
            </a:pPr>
            <a:r>
              <a:rPr lang="en-US" sz="2800" b="0" i="0" u="none" strike="noStrike" baseline="0" dirty="0">
                <a:solidFill>
                  <a:srgbClr val="002060"/>
                </a:solidFill>
              </a:rPr>
              <a:t> By implementing Runnable interface, you need to provide implementation for run() method. </a:t>
            </a:r>
          </a:p>
          <a:p>
            <a:endParaRPr lang="en-US" sz="2800" b="0" i="0" u="none" strike="noStrike" baseline="0" dirty="0">
              <a:solidFill>
                <a:srgbClr val="002060"/>
              </a:solidFill>
            </a:endParaRPr>
          </a:p>
          <a:p>
            <a:pPr marL="457200" indent="-457200">
              <a:buFont typeface="Wingdings" panose="05000000000000000000" pitchFamily="2" charset="2"/>
              <a:buChar char="ü"/>
            </a:pPr>
            <a:r>
              <a:rPr lang="en-US" sz="2800" b="0" i="0" u="none" strike="noStrike" baseline="0" dirty="0">
                <a:solidFill>
                  <a:srgbClr val="002060"/>
                </a:solidFill>
              </a:rPr>
              <a:t> To run this implementation class, create a Thread object, pass Runnable implementation class object to its constructor. Call start() method on thread class to start executing run() method. </a:t>
            </a:r>
          </a:p>
          <a:p>
            <a:endParaRPr lang="en-US" sz="2800" b="0" i="0" u="none" strike="noStrike" baseline="0" dirty="0">
              <a:solidFill>
                <a:srgbClr val="002060"/>
              </a:solidFill>
            </a:endParaRPr>
          </a:p>
          <a:p>
            <a:pPr marL="457200" indent="-457200">
              <a:buFont typeface="Wingdings" panose="05000000000000000000" pitchFamily="2" charset="2"/>
              <a:buChar char="ü"/>
            </a:pPr>
            <a:r>
              <a:rPr lang="en-US" sz="2800" b="0" i="0" u="none" strike="noStrike" baseline="0" dirty="0">
                <a:solidFill>
                  <a:srgbClr val="002060"/>
                </a:solidFill>
              </a:rPr>
              <a:t> Implementing Runnable interface does not create a Thread object, it only defines an entry point for threads in your object. It allows you to pass the object to the Thread (Runnable implementation) constructor. </a:t>
            </a:r>
          </a:p>
        </p:txBody>
      </p:sp>
    </p:spTree>
    <p:extLst>
      <p:ext uri="{BB962C8B-B14F-4D97-AF65-F5344CB8AC3E}">
        <p14:creationId xmlns:p14="http://schemas.microsoft.com/office/powerpoint/2010/main" val="33419543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284D64A-2E02-463B-9007-8FF1694D1F18}"/>
              </a:ext>
            </a:extLst>
          </p:cNvPr>
          <p:cNvSpPr txBox="1"/>
          <p:nvPr/>
        </p:nvSpPr>
        <p:spPr>
          <a:xfrm>
            <a:off x="318052" y="723959"/>
            <a:ext cx="11993217" cy="6124754"/>
          </a:xfrm>
          <a:prstGeom prst="rect">
            <a:avLst/>
          </a:prstGeom>
          <a:noFill/>
        </p:spPr>
        <p:txBody>
          <a:bodyPr wrap="square">
            <a:spAutoFit/>
          </a:bodyPr>
          <a:lstStyle/>
          <a:p>
            <a:r>
              <a:rPr lang="en-US" sz="2800" b="0" i="0" u="none" strike="noStrike" baseline="0" dirty="0">
                <a:solidFill>
                  <a:srgbClr val="002060"/>
                </a:solidFill>
              </a:rPr>
              <a:t>class Multi3 implements Runnable </a:t>
            </a:r>
          </a:p>
          <a:p>
            <a:endParaRPr lang="en-US" sz="2800" b="0" i="0" u="none" strike="noStrike" baseline="0" dirty="0">
              <a:solidFill>
                <a:srgbClr val="002060"/>
              </a:solidFill>
            </a:endParaRPr>
          </a:p>
          <a:p>
            <a:r>
              <a:rPr lang="en-US" sz="2800" b="0" i="0" u="none" strike="noStrike" baseline="0" dirty="0">
                <a:solidFill>
                  <a:srgbClr val="002060"/>
                </a:solidFill>
              </a:rPr>
              <a:t>{ </a:t>
            </a:r>
          </a:p>
          <a:p>
            <a:r>
              <a:rPr lang="en-US" sz="2800" b="0" i="0" u="none" strike="noStrike" baseline="0" dirty="0">
                <a:solidFill>
                  <a:srgbClr val="002060"/>
                </a:solidFill>
              </a:rPr>
              <a:t>public void run() </a:t>
            </a:r>
          </a:p>
          <a:p>
            <a:r>
              <a:rPr lang="en-US" sz="2800" b="0" i="0" u="none" strike="noStrike" baseline="0" dirty="0">
                <a:solidFill>
                  <a:srgbClr val="002060"/>
                </a:solidFill>
              </a:rPr>
              <a:t>{ </a:t>
            </a:r>
          </a:p>
          <a:p>
            <a:r>
              <a:rPr lang="en-US" sz="2800" b="0" i="0" u="none" strike="noStrike" baseline="0" dirty="0" err="1">
                <a:solidFill>
                  <a:srgbClr val="002060"/>
                </a:solidFill>
              </a:rPr>
              <a:t>System.out.println</a:t>
            </a:r>
            <a:r>
              <a:rPr lang="en-US" sz="2800" b="0" i="0" u="none" strike="noStrike" baseline="0" dirty="0">
                <a:solidFill>
                  <a:srgbClr val="002060"/>
                </a:solidFill>
              </a:rPr>
              <a:t>("thread is running..."); </a:t>
            </a:r>
          </a:p>
          <a:p>
            <a:r>
              <a:rPr lang="en-US" sz="2800" b="0" i="0" u="none" strike="noStrike" baseline="0" dirty="0">
                <a:solidFill>
                  <a:srgbClr val="002060"/>
                </a:solidFill>
              </a:rPr>
              <a:t>} </a:t>
            </a:r>
          </a:p>
          <a:p>
            <a:r>
              <a:rPr lang="en-US" sz="2800" b="0" i="0" u="none" strike="noStrike" baseline="0" dirty="0">
                <a:solidFill>
                  <a:srgbClr val="002060"/>
                </a:solidFill>
              </a:rPr>
              <a:t>public static void main(String </a:t>
            </a:r>
            <a:r>
              <a:rPr lang="en-US" sz="2800" b="0" i="0" u="none" strike="noStrike" baseline="0" dirty="0" err="1">
                <a:solidFill>
                  <a:srgbClr val="002060"/>
                </a:solidFill>
              </a:rPr>
              <a:t>args</a:t>
            </a:r>
            <a:r>
              <a:rPr lang="en-US" sz="2800" b="0" i="0" u="none" strike="noStrike" baseline="0" dirty="0">
                <a:solidFill>
                  <a:srgbClr val="002060"/>
                </a:solidFill>
              </a:rPr>
              <a:t>[]) </a:t>
            </a:r>
          </a:p>
          <a:p>
            <a:r>
              <a:rPr lang="en-US" sz="2800" b="0" i="0" u="none" strike="noStrike" baseline="0" dirty="0">
                <a:solidFill>
                  <a:srgbClr val="002060"/>
                </a:solidFill>
              </a:rPr>
              <a:t>{ </a:t>
            </a:r>
          </a:p>
          <a:p>
            <a:r>
              <a:rPr lang="en-US" sz="2800" b="0" i="0" u="none" strike="noStrike" baseline="0" dirty="0">
                <a:solidFill>
                  <a:srgbClr val="002060"/>
                </a:solidFill>
              </a:rPr>
              <a:t>Multi3 m1=new Multi3(); </a:t>
            </a:r>
          </a:p>
          <a:p>
            <a:r>
              <a:rPr lang="en-US" sz="2800" b="0" i="0" u="none" strike="noStrike" baseline="0" dirty="0">
                <a:solidFill>
                  <a:srgbClr val="002060"/>
                </a:solidFill>
              </a:rPr>
              <a:t>Thread t1 =new Thread(m1); </a:t>
            </a:r>
          </a:p>
          <a:p>
            <a:r>
              <a:rPr lang="en-US" sz="2800" b="0" i="0" u="none" strike="noStrike" baseline="0" dirty="0">
                <a:solidFill>
                  <a:srgbClr val="002060"/>
                </a:solidFill>
              </a:rPr>
              <a:t>t1.start(); </a:t>
            </a:r>
          </a:p>
          <a:p>
            <a:r>
              <a:rPr lang="en-US" sz="2800" b="0" i="0" u="none" strike="noStrike" baseline="0" dirty="0">
                <a:solidFill>
                  <a:srgbClr val="002060"/>
                </a:solidFill>
              </a:rPr>
              <a:t>} </a:t>
            </a:r>
          </a:p>
          <a:p>
            <a:r>
              <a:rPr lang="en-US" sz="2800" b="0" i="0" u="none" strike="noStrike" baseline="0" dirty="0">
                <a:solidFill>
                  <a:srgbClr val="002060"/>
                </a:solidFill>
              </a:rPr>
              <a:t>} </a:t>
            </a:r>
          </a:p>
        </p:txBody>
      </p:sp>
      <p:sp>
        <p:nvSpPr>
          <p:cNvPr id="5" name="TextBox 4">
            <a:extLst>
              <a:ext uri="{FF2B5EF4-FFF2-40B4-BE49-F238E27FC236}">
                <a16:creationId xmlns="" xmlns:a16="http://schemas.microsoft.com/office/drawing/2014/main" id="{8171594A-75E8-458E-B8BF-F85C5FEC779B}"/>
              </a:ext>
            </a:extLst>
          </p:cNvPr>
          <p:cNvSpPr txBox="1"/>
          <p:nvPr/>
        </p:nvSpPr>
        <p:spPr>
          <a:xfrm>
            <a:off x="6957391" y="322017"/>
            <a:ext cx="6096000" cy="954107"/>
          </a:xfrm>
          <a:prstGeom prst="rect">
            <a:avLst/>
          </a:prstGeom>
          <a:noFill/>
        </p:spPr>
        <p:txBody>
          <a:bodyPr wrap="square">
            <a:spAutoFit/>
          </a:bodyPr>
          <a:lstStyle/>
          <a:p>
            <a:r>
              <a:rPr lang="en-US" sz="2800" b="1" i="0" u="none" strike="noStrike" baseline="0" dirty="0">
                <a:solidFill>
                  <a:srgbClr val="C00000"/>
                </a:solidFill>
              </a:rPr>
              <a:t>Output: </a:t>
            </a:r>
            <a:endParaRPr lang="en-US" sz="2800" b="0" i="0" u="none" strike="noStrike" baseline="0" dirty="0">
              <a:solidFill>
                <a:srgbClr val="C00000"/>
              </a:solidFill>
            </a:endParaRPr>
          </a:p>
          <a:p>
            <a:r>
              <a:rPr lang="en-US" sz="2800" b="0" i="0" u="none" strike="noStrike" baseline="0" dirty="0">
                <a:solidFill>
                  <a:srgbClr val="002060"/>
                </a:solidFill>
              </a:rPr>
              <a:t>Thread is running… </a:t>
            </a:r>
            <a:endParaRPr lang="en-US" sz="2800" dirty="0">
              <a:solidFill>
                <a:srgbClr val="002060"/>
              </a:solidFill>
            </a:endParaRPr>
          </a:p>
        </p:txBody>
      </p:sp>
      <p:sp>
        <p:nvSpPr>
          <p:cNvPr id="7" name="TextBox 6">
            <a:extLst>
              <a:ext uri="{FF2B5EF4-FFF2-40B4-BE49-F238E27FC236}">
                <a16:creationId xmlns="" xmlns:a16="http://schemas.microsoft.com/office/drawing/2014/main" id="{1169B01F-00B7-401E-9B9F-D468D11EA557}"/>
              </a:ext>
            </a:extLst>
          </p:cNvPr>
          <p:cNvSpPr txBox="1"/>
          <p:nvPr/>
        </p:nvSpPr>
        <p:spPr>
          <a:xfrm>
            <a:off x="374375" y="153656"/>
            <a:ext cx="6526694" cy="523220"/>
          </a:xfrm>
          <a:prstGeom prst="rect">
            <a:avLst/>
          </a:prstGeom>
          <a:noFill/>
        </p:spPr>
        <p:txBody>
          <a:bodyPr wrap="square">
            <a:spAutoFit/>
          </a:bodyPr>
          <a:lstStyle/>
          <a:p>
            <a:r>
              <a:rPr lang="en-US" sz="2800" i="0" u="none" strike="noStrike" baseline="0" dirty="0">
                <a:solidFill>
                  <a:srgbClr val="C00000"/>
                </a:solidFill>
              </a:rPr>
              <a:t>Example</a:t>
            </a:r>
            <a:r>
              <a:rPr lang="en-US" sz="2800" b="1" i="0" u="none" strike="noStrike" baseline="0" dirty="0">
                <a:solidFill>
                  <a:srgbClr val="C00000"/>
                </a:solidFill>
              </a:rPr>
              <a:t> </a:t>
            </a:r>
            <a:r>
              <a:rPr lang="en-US" sz="2800" i="0" u="none" strike="noStrike" baseline="0" dirty="0">
                <a:solidFill>
                  <a:srgbClr val="C00000"/>
                </a:solidFill>
              </a:rPr>
              <a:t>Program</a:t>
            </a:r>
            <a:r>
              <a:rPr lang="en-US" sz="2800" b="1" i="0" u="none" strike="noStrike" baseline="0" dirty="0">
                <a:solidFill>
                  <a:srgbClr val="C00000"/>
                </a:solidFill>
              </a:rPr>
              <a:t>: </a:t>
            </a:r>
            <a:endParaRPr lang="en-US" sz="2800" b="0" i="0" u="none" strike="noStrike" baseline="0" dirty="0">
              <a:solidFill>
                <a:srgbClr val="C00000"/>
              </a:solidFill>
            </a:endParaRPr>
          </a:p>
        </p:txBody>
      </p:sp>
    </p:spTree>
    <p:extLst>
      <p:ext uri="{BB962C8B-B14F-4D97-AF65-F5344CB8AC3E}">
        <p14:creationId xmlns:p14="http://schemas.microsoft.com/office/powerpoint/2010/main" val="207027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B6EDEE9-CB76-4783-A4B1-51FCE2CED2BA}"/>
              </a:ext>
            </a:extLst>
          </p:cNvPr>
          <p:cNvSpPr txBox="1"/>
          <p:nvPr/>
        </p:nvSpPr>
        <p:spPr>
          <a:xfrm>
            <a:off x="728869" y="872482"/>
            <a:ext cx="11979965" cy="1077218"/>
          </a:xfrm>
          <a:prstGeom prst="rect">
            <a:avLst/>
          </a:prstGeom>
          <a:noFill/>
        </p:spPr>
        <p:txBody>
          <a:bodyPr wrap="square">
            <a:spAutoFit/>
          </a:bodyPr>
          <a:lstStyle/>
          <a:p>
            <a:r>
              <a:rPr lang="en-IN" sz="3200" dirty="0"/>
              <a:t> </a:t>
            </a:r>
          </a:p>
          <a:p>
            <a:r>
              <a:rPr lang="en-IN" sz="3200" dirty="0"/>
              <a:t> </a:t>
            </a:r>
          </a:p>
        </p:txBody>
      </p:sp>
      <p:pic>
        <p:nvPicPr>
          <p:cNvPr id="6" name="Picture 5" descr="package in java"/>
          <p:cNvPicPr/>
          <p:nvPr/>
        </p:nvPicPr>
        <p:blipFill>
          <a:blip r:embed="rId2">
            <a:extLst>
              <a:ext uri="{28A0092B-C50C-407E-A947-70E740481C1C}">
                <a14:useLocalDpi xmlns:a14="http://schemas.microsoft.com/office/drawing/2010/main" val="0"/>
              </a:ext>
            </a:extLst>
          </a:blip>
          <a:srcRect/>
          <a:stretch>
            <a:fillRect/>
          </a:stretch>
        </p:blipFill>
        <p:spPr bwMode="auto">
          <a:xfrm>
            <a:off x="1300765" y="734096"/>
            <a:ext cx="9066727" cy="5589431"/>
          </a:xfrm>
          <a:prstGeom prst="rect">
            <a:avLst/>
          </a:prstGeom>
          <a:noFill/>
          <a:ln>
            <a:noFill/>
          </a:ln>
        </p:spPr>
      </p:pic>
    </p:spTree>
    <p:extLst>
      <p:ext uri="{BB962C8B-B14F-4D97-AF65-F5344CB8AC3E}">
        <p14:creationId xmlns:p14="http://schemas.microsoft.com/office/powerpoint/2010/main" val="27901647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59A227A-F49A-4F52-8A88-296007E3A242}"/>
              </a:ext>
            </a:extLst>
          </p:cNvPr>
          <p:cNvSpPr txBox="1"/>
          <p:nvPr/>
        </p:nvSpPr>
        <p:spPr>
          <a:xfrm>
            <a:off x="225287" y="126618"/>
            <a:ext cx="11741426" cy="3970318"/>
          </a:xfrm>
          <a:prstGeom prst="rect">
            <a:avLst/>
          </a:prstGeom>
          <a:noFill/>
        </p:spPr>
        <p:txBody>
          <a:bodyPr wrap="square">
            <a:spAutoFit/>
          </a:bodyPr>
          <a:lstStyle/>
          <a:p>
            <a:r>
              <a:rPr lang="en-US" sz="2800" b="1" i="0" u="none" strike="noStrike" baseline="0" dirty="0">
                <a:solidFill>
                  <a:srgbClr val="C00000"/>
                </a:solidFill>
              </a:rPr>
              <a:t>Synchronization: </a:t>
            </a:r>
            <a:endParaRPr lang="en-US" sz="2800" b="0" i="0" u="none" strike="noStrike" baseline="0" dirty="0">
              <a:solidFill>
                <a:srgbClr val="C00000"/>
              </a:solidFill>
            </a:endParaRPr>
          </a:p>
          <a:p>
            <a:r>
              <a:rPr lang="en-US" sz="2800" b="0" i="0" u="none" strike="noStrike" baseline="0" dirty="0">
                <a:solidFill>
                  <a:srgbClr val="002060"/>
                </a:solidFill>
              </a:rPr>
              <a:t>             The synchronization keyword in java creates a block of code referred to as critical section.</a:t>
            </a:r>
          </a:p>
          <a:p>
            <a:r>
              <a:rPr lang="en-US" sz="2800" b="0" i="0" u="none" strike="noStrike" baseline="0" dirty="0">
                <a:solidFill>
                  <a:srgbClr val="002060"/>
                </a:solidFill>
              </a:rPr>
              <a:t>(or)</a:t>
            </a:r>
          </a:p>
          <a:p>
            <a:r>
              <a:rPr lang="en-US" sz="2800" b="0" i="0" u="none" strike="noStrike" baseline="0" dirty="0">
                <a:solidFill>
                  <a:srgbClr val="002060"/>
                </a:solidFill>
              </a:rPr>
              <a:t> Synchronization in java is the capability </a:t>
            </a:r>
            <a:r>
              <a:rPr lang="en-US" sz="2800" b="0" i="1" u="none" strike="noStrike" baseline="0" dirty="0">
                <a:solidFill>
                  <a:srgbClr val="002060"/>
                </a:solidFill>
              </a:rPr>
              <a:t>to control the access of multiple threads to any shared resource</a:t>
            </a:r>
            <a:r>
              <a:rPr lang="en-US" sz="2800" b="0" i="0" u="none" strike="noStrike" baseline="0" dirty="0">
                <a:solidFill>
                  <a:srgbClr val="002060"/>
                </a:solidFill>
              </a:rPr>
              <a:t>. </a:t>
            </a:r>
          </a:p>
          <a:p>
            <a:endParaRPr lang="en-US" sz="2800" b="0" i="0" u="none" strike="noStrike" baseline="0" dirty="0">
              <a:solidFill>
                <a:srgbClr val="002060"/>
              </a:solidFill>
            </a:endParaRPr>
          </a:p>
          <a:p>
            <a:r>
              <a:rPr lang="en-US" sz="2800" b="0" i="0" u="none" strike="noStrike" baseline="0" dirty="0">
                <a:solidFill>
                  <a:srgbClr val="002060"/>
                </a:solidFill>
              </a:rPr>
              <a:t>Java Synchronization is better option where we want to allow only one thread to access the shared resource. </a:t>
            </a:r>
          </a:p>
        </p:txBody>
      </p:sp>
      <p:sp>
        <p:nvSpPr>
          <p:cNvPr id="5" name="TextBox 4">
            <a:extLst>
              <a:ext uri="{FF2B5EF4-FFF2-40B4-BE49-F238E27FC236}">
                <a16:creationId xmlns="" xmlns:a16="http://schemas.microsoft.com/office/drawing/2014/main" id="{749664AB-6358-4736-9164-4FF4A4BD028D}"/>
              </a:ext>
            </a:extLst>
          </p:cNvPr>
          <p:cNvSpPr txBox="1"/>
          <p:nvPr/>
        </p:nvSpPr>
        <p:spPr>
          <a:xfrm>
            <a:off x="2623930" y="4230900"/>
            <a:ext cx="6096000" cy="2246769"/>
          </a:xfrm>
          <a:prstGeom prst="rect">
            <a:avLst/>
          </a:prstGeom>
          <a:noFill/>
        </p:spPr>
        <p:txBody>
          <a:bodyPr wrap="square">
            <a:spAutoFit/>
          </a:bodyPr>
          <a:lstStyle/>
          <a:p>
            <a:r>
              <a:rPr lang="en-US" sz="2800" b="1" i="0" u="none" strike="noStrike" baseline="0" dirty="0">
                <a:solidFill>
                  <a:srgbClr val="C00000"/>
                </a:solidFill>
              </a:rPr>
              <a:t>General Syntax : </a:t>
            </a:r>
            <a:endParaRPr lang="en-US" sz="2800" b="0" i="0" u="none" strike="noStrike" baseline="0" dirty="0">
              <a:solidFill>
                <a:srgbClr val="C00000"/>
              </a:solidFill>
            </a:endParaRPr>
          </a:p>
          <a:p>
            <a:r>
              <a:rPr lang="en-US" sz="2800" b="0" i="0" u="none" strike="noStrike" baseline="0" dirty="0">
                <a:solidFill>
                  <a:srgbClr val="002060"/>
                </a:solidFill>
              </a:rPr>
              <a:t>Synchronized (object) </a:t>
            </a:r>
          </a:p>
          <a:p>
            <a:r>
              <a:rPr lang="en-US" sz="2800" b="0" i="0" u="none" strike="noStrike" baseline="0" dirty="0">
                <a:solidFill>
                  <a:srgbClr val="002060"/>
                </a:solidFill>
              </a:rPr>
              <a:t>{ </a:t>
            </a:r>
          </a:p>
          <a:p>
            <a:r>
              <a:rPr lang="en-US" sz="2800" b="0" i="0" u="none" strike="noStrike" baseline="0" dirty="0">
                <a:solidFill>
                  <a:srgbClr val="002060"/>
                </a:solidFill>
              </a:rPr>
              <a:t>// statement to be synchronized </a:t>
            </a:r>
          </a:p>
          <a:p>
            <a:r>
              <a:rPr lang="en-US" sz="2800" b="0" i="0" u="none" strike="noStrike" baseline="0" dirty="0">
                <a:solidFill>
                  <a:srgbClr val="002060"/>
                </a:solidFill>
              </a:rPr>
              <a:t>} </a:t>
            </a:r>
            <a:endParaRPr lang="en-US" sz="2800" dirty="0">
              <a:solidFill>
                <a:srgbClr val="002060"/>
              </a:solidFill>
            </a:endParaRPr>
          </a:p>
        </p:txBody>
      </p:sp>
    </p:spTree>
    <p:extLst>
      <p:ext uri="{BB962C8B-B14F-4D97-AF65-F5344CB8AC3E}">
        <p14:creationId xmlns:p14="http://schemas.microsoft.com/office/powerpoint/2010/main" val="33287278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EE7C9F0-851F-48F0-8F36-561FF1B928FE}"/>
              </a:ext>
            </a:extLst>
          </p:cNvPr>
          <p:cNvSpPr txBox="1"/>
          <p:nvPr/>
        </p:nvSpPr>
        <p:spPr>
          <a:xfrm>
            <a:off x="2849217" y="0"/>
            <a:ext cx="7023652" cy="1815882"/>
          </a:xfrm>
          <a:prstGeom prst="rect">
            <a:avLst/>
          </a:prstGeom>
          <a:noFill/>
        </p:spPr>
        <p:txBody>
          <a:bodyPr wrap="square">
            <a:spAutoFit/>
          </a:bodyPr>
          <a:lstStyle/>
          <a:p>
            <a:r>
              <a:rPr lang="en-US" sz="2800" b="1" i="0" u="none" strike="noStrike" baseline="0" dirty="0">
                <a:solidFill>
                  <a:srgbClr val="C00000"/>
                </a:solidFill>
              </a:rPr>
              <a:t>Types of Synchronization </a:t>
            </a:r>
            <a:endParaRPr lang="en-US" sz="2800" b="0" i="0" u="none" strike="noStrike" baseline="0" dirty="0">
              <a:solidFill>
                <a:srgbClr val="C00000"/>
              </a:solidFill>
            </a:endParaRPr>
          </a:p>
          <a:p>
            <a:r>
              <a:rPr lang="en-US" sz="2800" b="0" i="0" u="none" strike="noStrike" baseline="0" dirty="0">
                <a:solidFill>
                  <a:srgbClr val="002060"/>
                </a:solidFill>
              </a:rPr>
              <a:t>There are two types of synchronization </a:t>
            </a:r>
          </a:p>
          <a:p>
            <a:r>
              <a:rPr lang="en-US" sz="2800" b="0" i="0" u="none" strike="noStrike" baseline="0" dirty="0">
                <a:solidFill>
                  <a:srgbClr val="002060"/>
                </a:solidFill>
              </a:rPr>
              <a:t>1. Thread Synchronization </a:t>
            </a:r>
          </a:p>
          <a:p>
            <a:r>
              <a:rPr lang="en-US" sz="2800" b="0" i="0" u="none" strike="noStrike" baseline="0" dirty="0">
                <a:solidFill>
                  <a:srgbClr val="002060"/>
                </a:solidFill>
              </a:rPr>
              <a:t>2. Process Synchronization </a:t>
            </a:r>
          </a:p>
        </p:txBody>
      </p:sp>
      <p:sp>
        <p:nvSpPr>
          <p:cNvPr id="5" name="TextBox 4">
            <a:extLst>
              <a:ext uri="{FF2B5EF4-FFF2-40B4-BE49-F238E27FC236}">
                <a16:creationId xmlns="" xmlns:a16="http://schemas.microsoft.com/office/drawing/2014/main" id="{34F80D71-6460-49E8-ABB6-49A8FF9C1736}"/>
              </a:ext>
            </a:extLst>
          </p:cNvPr>
          <p:cNvSpPr txBox="1"/>
          <p:nvPr/>
        </p:nvSpPr>
        <p:spPr>
          <a:xfrm>
            <a:off x="377687" y="1595021"/>
            <a:ext cx="11966713" cy="5262979"/>
          </a:xfrm>
          <a:prstGeom prst="rect">
            <a:avLst/>
          </a:prstGeom>
          <a:noFill/>
        </p:spPr>
        <p:txBody>
          <a:bodyPr wrap="square">
            <a:spAutoFit/>
          </a:bodyPr>
          <a:lstStyle/>
          <a:p>
            <a:r>
              <a:rPr lang="en-US" sz="2800" b="1" i="0" u="none" strike="noStrike" baseline="0" dirty="0">
                <a:solidFill>
                  <a:srgbClr val="C00000"/>
                </a:solidFill>
              </a:rPr>
              <a:t>1. Thread Synchronization </a:t>
            </a:r>
            <a:endParaRPr lang="en-US" sz="2800" b="0" i="0" u="none" strike="noStrike" baseline="0" dirty="0">
              <a:solidFill>
                <a:srgbClr val="C00000"/>
              </a:solidFill>
            </a:endParaRPr>
          </a:p>
          <a:p>
            <a:r>
              <a:rPr lang="en-US" sz="2800" b="0" i="0" u="none" strike="noStrike" baseline="0" dirty="0">
                <a:solidFill>
                  <a:srgbClr val="002060"/>
                </a:solidFill>
              </a:rPr>
              <a:t>There are two types of thread synchronization mutual exclusive and inter-thread communication. </a:t>
            </a:r>
          </a:p>
          <a:p>
            <a:r>
              <a:rPr lang="en-US" sz="2800" b="0" i="0" u="none" strike="noStrike" baseline="0" dirty="0">
                <a:solidFill>
                  <a:srgbClr val="002060"/>
                </a:solidFill>
              </a:rPr>
              <a:t>1. Mutual Exclusive </a:t>
            </a:r>
          </a:p>
          <a:p>
            <a:r>
              <a:rPr lang="en-US" sz="2800" b="0" i="0" u="none" strike="noStrike" baseline="0" dirty="0">
                <a:solidFill>
                  <a:srgbClr val="002060"/>
                </a:solidFill>
              </a:rPr>
              <a:t>2. Cooperation (Inter-thread communication in java) </a:t>
            </a:r>
          </a:p>
          <a:p>
            <a:endParaRPr lang="en-US" sz="2800" b="0" i="0" u="none" strike="noStrike" baseline="0" dirty="0">
              <a:solidFill>
                <a:srgbClr val="002060"/>
              </a:solidFill>
            </a:endParaRPr>
          </a:p>
          <a:p>
            <a:r>
              <a:rPr lang="en-US" sz="2800" b="1" i="0" u="none" strike="noStrike" baseline="0" dirty="0">
                <a:solidFill>
                  <a:srgbClr val="C00000"/>
                </a:solidFill>
              </a:rPr>
              <a:t>1.Mutual Exclusive: </a:t>
            </a:r>
            <a:endParaRPr lang="en-US" sz="2800" b="0" i="0" u="none" strike="noStrike" baseline="0" dirty="0">
              <a:solidFill>
                <a:srgbClr val="C00000"/>
              </a:solidFill>
            </a:endParaRPr>
          </a:p>
          <a:p>
            <a:r>
              <a:rPr lang="en-US" sz="2800" b="0" i="0" u="none" strike="noStrike" baseline="0" dirty="0">
                <a:solidFill>
                  <a:srgbClr val="002060"/>
                </a:solidFill>
              </a:rPr>
              <a:t>Mutual Exclusive helps keep threads from interfering with one another while sharing data. This can be done by three ways in java: </a:t>
            </a:r>
          </a:p>
          <a:p>
            <a:r>
              <a:rPr lang="en-US" sz="2800" b="0" i="0" u="none" strike="noStrike" baseline="0" dirty="0" err="1">
                <a:solidFill>
                  <a:srgbClr val="002060"/>
                </a:solidFill>
              </a:rPr>
              <a:t>i</a:t>
            </a:r>
            <a:r>
              <a:rPr lang="en-US" sz="2800" b="0" i="0" u="none" strike="noStrike" baseline="0" dirty="0">
                <a:solidFill>
                  <a:srgbClr val="002060"/>
                </a:solidFill>
              </a:rPr>
              <a:t>. by synchronized method </a:t>
            </a:r>
          </a:p>
          <a:p>
            <a:r>
              <a:rPr lang="en-US" sz="2800" b="0" i="0" u="none" strike="noStrike" baseline="0" dirty="0">
                <a:solidFill>
                  <a:srgbClr val="002060"/>
                </a:solidFill>
              </a:rPr>
              <a:t>ii. by synchronized block </a:t>
            </a:r>
          </a:p>
          <a:p>
            <a:r>
              <a:rPr lang="en-US" sz="2800" b="0" i="0" u="none" strike="noStrike" baseline="0" dirty="0">
                <a:solidFill>
                  <a:srgbClr val="002060"/>
                </a:solidFill>
              </a:rPr>
              <a:t>iii. by static synchronization </a:t>
            </a:r>
          </a:p>
        </p:txBody>
      </p:sp>
    </p:spTree>
    <p:extLst>
      <p:ext uri="{BB962C8B-B14F-4D97-AF65-F5344CB8AC3E}">
        <p14:creationId xmlns:p14="http://schemas.microsoft.com/office/powerpoint/2010/main" val="5626125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6A5B8D1-B4B3-4C6D-A4D3-5F6B615EC055}"/>
              </a:ext>
            </a:extLst>
          </p:cNvPr>
          <p:cNvSpPr txBox="1"/>
          <p:nvPr/>
        </p:nvSpPr>
        <p:spPr>
          <a:xfrm>
            <a:off x="198783" y="173142"/>
            <a:ext cx="6096000" cy="523220"/>
          </a:xfrm>
          <a:prstGeom prst="rect">
            <a:avLst/>
          </a:prstGeom>
          <a:noFill/>
        </p:spPr>
        <p:txBody>
          <a:bodyPr wrap="square">
            <a:spAutoFit/>
          </a:bodyPr>
          <a:lstStyle/>
          <a:p>
            <a:r>
              <a:rPr lang="en-US" sz="2800" b="1" i="0" u="none" strike="noStrike" baseline="0" dirty="0">
                <a:solidFill>
                  <a:srgbClr val="C00000"/>
                </a:solidFill>
              </a:rPr>
              <a:t>1.Java synchronized method </a:t>
            </a:r>
            <a:endParaRPr lang="en-US" sz="2800" dirty="0">
              <a:solidFill>
                <a:srgbClr val="C00000"/>
              </a:solidFill>
            </a:endParaRPr>
          </a:p>
        </p:txBody>
      </p:sp>
      <p:sp>
        <p:nvSpPr>
          <p:cNvPr id="5" name="TextBox 4">
            <a:extLst>
              <a:ext uri="{FF2B5EF4-FFF2-40B4-BE49-F238E27FC236}">
                <a16:creationId xmlns="" xmlns:a16="http://schemas.microsoft.com/office/drawing/2014/main" id="{1923B768-1447-411B-AD04-D760089E5620}"/>
              </a:ext>
            </a:extLst>
          </p:cNvPr>
          <p:cNvSpPr txBox="1"/>
          <p:nvPr/>
        </p:nvSpPr>
        <p:spPr>
          <a:xfrm>
            <a:off x="198783" y="874654"/>
            <a:ext cx="12298016" cy="6555641"/>
          </a:xfrm>
          <a:prstGeom prst="rect">
            <a:avLst/>
          </a:prstGeom>
          <a:noFill/>
        </p:spPr>
        <p:txBody>
          <a:bodyPr wrap="square">
            <a:spAutoFit/>
          </a:bodyPr>
          <a:lstStyle/>
          <a:p>
            <a:r>
              <a:rPr lang="en-US" sz="2800" b="0" i="0" u="none" strike="noStrike" baseline="0" dirty="0">
                <a:solidFill>
                  <a:srgbClr val="002060"/>
                </a:solidFill>
              </a:rPr>
              <a:t>class Table </a:t>
            </a:r>
          </a:p>
          <a:p>
            <a:r>
              <a:rPr lang="en-US" sz="2800" b="0" i="0" u="none" strike="noStrike" baseline="0" dirty="0">
                <a:solidFill>
                  <a:srgbClr val="002060"/>
                </a:solidFill>
              </a:rPr>
              <a:t>{ </a:t>
            </a:r>
          </a:p>
          <a:p>
            <a:r>
              <a:rPr lang="en-US" sz="2800" b="0" i="0" u="none" strike="noStrike" baseline="0" dirty="0">
                <a:solidFill>
                  <a:srgbClr val="002060"/>
                </a:solidFill>
              </a:rPr>
              <a:t>synchronized void </a:t>
            </a:r>
            <a:r>
              <a:rPr lang="en-US" sz="2800" b="0" i="0" u="none" strike="noStrike" baseline="0" dirty="0" err="1">
                <a:solidFill>
                  <a:srgbClr val="002060"/>
                </a:solidFill>
              </a:rPr>
              <a:t>printTable</a:t>
            </a:r>
            <a:r>
              <a:rPr lang="en-US" sz="2800" b="0" i="0" u="none" strike="noStrike" baseline="0" dirty="0">
                <a:solidFill>
                  <a:srgbClr val="002060"/>
                </a:solidFill>
              </a:rPr>
              <a:t>(int n) </a:t>
            </a:r>
          </a:p>
          <a:p>
            <a:r>
              <a:rPr lang="en-US" sz="2800" b="0" i="0" u="none" strike="noStrike" baseline="0" dirty="0">
                <a:solidFill>
                  <a:srgbClr val="002060"/>
                </a:solidFill>
              </a:rPr>
              <a:t>{ //synchronized method </a:t>
            </a:r>
          </a:p>
          <a:p>
            <a:r>
              <a:rPr lang="en-US" sz="2800" b="0" i="0" u="none" strike="noStrike" baseline="0" dirty="0">
                <a:solidFill>
                  <a:srgbClr val="002060"/>
                </a:solidFill>
              </a:rPr>
              <a:t>for(int </a:t>
            </a:r>
            <a:r>
              <a:rPr lang="en-US" sz="2800" b="0" i="0" u="none" strike="noStrike" baseline="0" dirty="0" err="1">
                <a:solidFill>
                  <a:srgbClr val="002060"/>
                </a:solidFill>
              </a:rPr>
              <a:t>i</a:t>
            </a:r>
            <a:r>
              <a:rPr lang="en-US" sz="2800" b="0" i="0" u="none" strike="noStrike" baseline="0" dirty="0">
                <a:solidFill>
                  <a:srgbClr val="002060"/>
                </a:solidFill>
              </a:rPr>
              <a:t>=1;i&lt;=5;i++) </a:t>
            </a:r>
          </a:p>
          <a:p>
            <a:r>
              <a:rPr lang="en-US" sz="2800" b="0" i="0" u="none" strike="noStrike" baseline="0" dirty="0">
                <a:solidFill>
                  <a:srgbClr val="002060"/>
                </a:solidFill>
              </a:rPr>
              <a:t>{ </a:t>
            </a:r>
          </a:p>
          <a:p>
            <a:r>
              <a:rPr lang="en-US" sz="2800" b="0" i="0" u="none" strike="noStrike" baseline="0" dirty="0" err="1">
                <a:solidFill>
                  <a:srgbClr val="002060"/>
                </a:solidFill>
              </a:rPr>
              <a:t>System.out.println</a:t>
            </a:r>
            <a:r>
              <a:rPr lang="en-US" sz="2800" b="0" i="0" u="none" strike="noStrike" baseline="0" dirty="0">
                <a:solidFill>
                  <a:srgbClr val="002060"/>
                </a:solidFill>
              </a:rPr>
              <a:t>(n*</a:t>
            </a:r>
            <a:r>
              <a:rPr lang="en-US" sz="2800" b="0" i="0" u="none" strike="noStrike" baseline="0" dirty="0" err="1">
                <a:solidFill>
                  <a:srgbClr val="002060"/>
                </a:solidFill>
              </a:rPr>
              <a:t>i</a:t>
            </a:r>
            <a:r>
              <a:rPr lang="en-US" sz="2800" b="0" i="0" u="none" strike="noStrike" baseline="0" dirty="0">
                <a:solidFill>
                  <a:srgbClr val="002060"/>
                </a:solidFill>
              </a:rPr>
              <a:t>); </a:t>
            </a:r>
          </a:p>
          <a:p>
            <a:r>
              <a:rPr lang="en-US" sz="2800" b="0" i="0" u="none" strike="noStrike" baseline="0" dirty="0">
                <a:solidFill>
                  <a:srgbClr val="002060"/>
                </a:solidFill>
              </a:rPr>
              <a:t>try </a:t>
            </a:r>
          </a:p>
          <a:p>
            <a:r>
              <a:rPr lang="en-US" sz="2800" b="0" i="0" u="none" strike="noStrike" baseline="0" dirty="0">
                <a:solidFill>
                  <a:srgbClr val="002060"/>
                </a:solidFill>
              </a:rPr>
              <a:t>{ </a:t>
            </a:r>
          </a:p>
          <a:p>
            <a:r>
              <a:rPr lang="en-US" sz="2800" b="0" i="0" u="none" strike="noStrike" baseline="0" dirty="0" err="1">
                <a:solidFill>
                  <a:srgbClr val="002060"/>
                </a:solidFill>
              </a:rPr>
              <a:t>Thread.sleep</a:t>
            </a:r>
            <a:r>
              <a:rPr lang="en-US" sz="2800" b="0" i="0" u="none" strike="noStrike" baseline="0" dirty="0">
                <a:solidFill>
                  <a:srgbClr val="002060"/>
                </a:solidFill>
              </a:rPr>
              <a:t>(400); </a:t>
            </a:r>
          </a:p>
          <a:p>
            <a:r>
              <a:rPr lang="en-US" sz="2800" b="0" i="0" u="none" strike="noStrike" baseline="0" dirty="0">
                <a:solidFill>
                  <a:srgbClr val="002060"/>
                </a:solidFill>
              </a:rPr>
              <a:t>} </a:t>
            </a:r>
          </a:p>
          <a:p>
            <a:r>
              <a:rPr lang="en-US" sz="2800" b="0" i="0" u="none" strike="noStrike" baseline="0" dirty="0">
                <a:solidFill>
                  <a:srgbClr val="002060"/>
                </a:solidFill>
              </a:rPr>
              <a:t>catch(Exception e) </a:t>
            </a:r>
          </a:p>
          <a:p>
            <a:r>
              <a:rPr lang="en-US" sz="2800" b="0" i="0" u="none" strike="noStrike" baseline="0" dirty="0">
                <a:solidFill>
                  <a:srgbClr val="002060"/>
                </a:solidFill>
              </a:rPr>
              <a:t>{ </a:t>
            </a:r>
          </a:p>
          <a:p>
            <a:r>
              <a:rPr lang="en-US" sz="2800" b="0" i="0" u="none" strike="noStrike" baseline="0" dirty="0" err="1">
                <a:solidFill>
                  <a:srgbClr val="002060"/>
                </a:solidFill>
              </a:rPr>
              <a:t>System.out.println</a:t>
            </a:r>
            <a:r>
              <a:rPr lang="en-US" sz="2800" b="0" i="0" u="none" strike="noStrike" baseline="0" dirty="0">
                <a:solidFill>
                  <a:srgbClr val="002060"/>
                </a:solidFill>
              </a:rPr>
              <a:t>(e); }  } } } </a:t>
            </a:r>
          </a:p>
          <a:p>
            <a:endParaRPr lang="en-US" sz="2800" dirty="0">
              <a:solidFill>
                <a:srgbClr val="002060"/>
              </a:solidFill>
            </a:endParaRPr>
          </a:p>
        </p:txBody>
      </p:sp>
      <p:sp>
        <p:nvSpPr>
          <p:cNvPr id="7" name="TextBox 6">
            <a:extLst>
              <a:ext uri="{FF2B5EF4-FFF2-40B4-BE49-F238E27FC236}">
                <a16:creationId xmlns="" xmlns:a16="http://schemas.microsoft.com/office/drawing/2014/main" id="{56FCDFC7-0734-4C20-AB31-3F5907F96323}"/>
              </a:ext>
            </a:extLst>
          </p:cNvPr>
          <p:cNvSpPr txBox="1"/>
          <p:nvPr/>
        </p:nvSpPr>
        <p:spPr>
          <a:xfrm>
            <a:off x="5744817" y="434752"/>
            <a:ext cx="6248400" cy="5262979"/>
          </a:xfrm>
          <a:prstGeom prst="rect">
            <a:avLst/>
          </a:prstGeom>
          <a:noFill/>
        </p:spPr>
        <p:txBody>
          <a:bodyPr wrap="square">
            <a:spAutoFit/>
          </a:bodyPr>
          <a:lstStyle/>
          <a:p>
            <a:r>
              <a:rPr lang="en-US" sz="2800" b="0" i="0" u="none" strike="noStrike" baseline="0" dirty="0">
                <a:solidFill>
                  <a:srgbClr val="002060"/>
                </a:solidFill>
              </a:rPr>
              <a:t>class MyThread1 extends Thread </a:t>
            </a:r>
          </a:p>
          <a:p>
            <a:r>
              <a:rPr lang="en-US" sz="2800" b="0" i="0" u="none" strike="noStrike" baseline="0" dirty="0">
                <a:solidFill>
                  <a:srgbClr val="002060"/>
                </a:solidFill>
              </a:rPr>
              <a:t>{ </a:t>
            </a:r>
          </a:p>
          <a:p>
            <a:r>
              <a:rPr lang="en-US" sz="2800" b="0" i="0" u="none" strike="noStrike" baseline="0" dirty="0">
                <a:solidFill>
                  <a:srgbClr val="002060"/>
                </a:solidFill>
              </a:rPr>
              <a:t>Table t; </a:t>
            </a:r>
          </a:p>
          <a:p>
            <a:r>
              <a:rPr lang="en-US" sz="2800" b="0" i="0" u="none" strike="noStrike" baseline="0" dirty="0">
                <a:solidFill>
                  <a:srgbClr val="002060"/>
                </a:solidFill>
              </a:rPr>
              <a:t>MyThread1(Table t) </a:t>
            </a:r>
          </a:p>
          <a:p>
            <a:r>
              <a:rPr lang="en-US" sz="2800" b="0" i="0" u="none" strike="noStrike" baseline="0" dirty="0">
                <a:solidFill>
                  <a:srgbClr val="002060"/>
                </a:solidFill>
              </a:rPr>
              <a:t>{ </a:t>
            </a:r>
          </a:p>
          <a:p>
            <a:r>
              <a:rPr lang="en-US" sz="2800" b="0" i="0" u="none" strike="noStrike" baseline="0" dirty="0">
                <a:solidFill>
                  <a:srgbClr val="002060"/>
                </a:solidFill>
              </a:rPr>
              <a:t>this.t=t; </a:t>
            </a:r>
          </a:p>
          <a:p>
            <a:r>
              <a:rPr lang="en-US" sz="2800" b="0" i="0" u="none" strike="noStrike" baseline="0" dirty="0">
                <a:solidFill>
                  <a:srgbClr val="002060"/>
                </a:solidFill>
              </a:rPr>
              <a:t>} </a:t>
            </a:r>
          </a:p>
          <a:p>
            <a:r>
              <a:rPr lang="en-US" sz="2800" b="0" i="0" u="none" strike="noStrike" baseline="0" dirty="0">
                <a:solidFill>
                  <a:srgbClr val="002060"/>
                </a:solidFill>
              </a:rPr>
              <a:t>public void run(){ </a:t>
            </a:r>
          </a:p>
          <a:p>
            <a:r>
              <a:rPr lang="en-US" sz="2800" b="0" i="0" u="none" strike="noStrike" baseline="0" dirty="0" err="1">
                <a:solidFill>
                  <a:srgbClr val="002060"/>
                </a:solidFill>
              </a:rPr>
              <a:t>t.printTable</a:t>
            </a:r>
            <a:r>
              <a:rPr lang="en-US" sz="2800" b="0" i="0" u="none" strike="noStrike" baseline="0" dirty="0">
                <a:solidFill>
                  <a:srgbClr val="002060"/>
                </a:solidFill>
              </a:rPr>
              <a:t>(5); </a:t>
            </a:r>
          </a:p>
          <a:p>
            <a:r>
              <a:rPr lang="en-US" sz="2800" b="0" i="0" u="none" strike="noStrike" baseline="0" dirty="0">
                <a:solidFill>
                  <a:srgbClr val="002060"/>
                </a:solidFill>
              </a:rPr>
              <a:t>} </a:t>
            </a:r>
          </a:p>
          <a:p>
            <a:r>
              <a:rPr lang="en-US" sz="2800" b="0" i="0" u="none" strike="noStrike" baseline="0" dirty="0">
                <a:solidFill>
                  <a:srgbClr val="002060"/>
                </a:solidFill>
              </a:rPr>
              <a:t>} </a:t>
            </a:r>
          </a:p>
          <a:p>
            <a:endParaRPr lang="en-US" sz="2800" dirty="0">
              <a:solidFill>
                <a:srgbClr val="002060"/>
              </a:solidFill>
            </a:endParaRPr>
          </a:p>
        </p:txBody>
      </p:sp>
    </p:spTree>
    <p:extLst>
      <p:ext uri="{BB962C8B-B14F-4D97-AF65-F5344CB8AC3E}">
        <p14:creationId xmlns:p14="http://schemas.microsoft.com/office/powerpoint/2010/main" val="34312923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8C3B499-B361-491C-915A-E49643193720}"/>
              </a:ext>
            </a:extLst>
          </p:cNvPr>
          <p:cNvSpPr txBox="1"/>
          <p:nvPr/>
        </p:nvSpPr>
        <p:spPr>
          <a:xfrm>
            <a:off x="185531" y="302359"/>
            <a:ext cx="6096000" cy="6555641"/>
          </a:xfrm>
          <a:prstGeom prst="rect">
            <a:avLst/>
          </a:prstGeom>
          <a:noFill/>
        </p:spPr>
        <p:txBody>
          <a:bodyPr wrap="square">
            <a:spAutoFit/>
          </a:bodyPr>
          <a:lstStyle/>
          <a:p>
            <a:r>
              <a:rPr lang="en-US" sz="2800" b="0" i="0" u="none" strike="noStrike" baseline="0" dirty="0">
                <a:solidFill>
                  <a:srgbClr val="002060"/>
                </a:solidFill>
              </a:rPr>
              <a:t>class MyThread2 extends Thread </a:t>
            </a:r>
          </a:p>
          <a:p>
            <a:r>
              <a:rPr lang="en-US" sz="2800" b="0" i="0" u="none" strike="noStrike" baseline="0" dirty="0">
                <a:solidFill>
                  <a:srgbClr val="002060"/>
                </a:solidFill>
              </a:rPr>
              <a:t>{ </a:t>
            </a:r>
          </a:p>
          <a:p>
            <a:r>
              <a:rPr lang="en-US" sz="2800" b="0" i="0" u="none" strike="noStrike" baseline="0" dirty="0">
                <a:solidFill>
                  <a:srgbClr val="002060"/>
                </a:solidFill>
              </a:rPr>
              <a:t>Table t; </a:t>
            </a:r>
          </a:p>
          <a:p>
            <a:r>
              <a:rPr lang="en-US" sz="2800" b="0" i="0" u="none" strike="noStrike" baseline="0" dirty="0">
                <a:solidFill>
                  <a:srgbClr val="002060"/>
                </a:solidFill>
              </a:rPr>
              <a:t>MyThread2(Table t) </a:t>
            </a:r>
          </a:p>
          <a:p>
            <a:r>
              <a:rPr lang="en-US" sz="2800" b="0" i="0" u="none" strike="noStrike" baseline="0" dirty="0">
                <a:solidFill>
                  <a:srgbClr val="002060"/>
                </a:solidFill>
              </a:rPr>
              <a:t>{ </a:t>
            </a:r>
          </a:p>
          <a:p>
            <a:r>
              <a:rPr lang="en-US" sz="2800" b="0" i="0" u="none" strike="noStrike" baseline="0" dirty="0">
                <a:solidFill>
                  <a:srgbClr val="002060"/>
                </a:solidFill>
              </a:rPr>
              <a:t>this.t=t; </a:t>
            </a:r>
          </a:p>
          <a:p>
            <a:r>
              <a:rPr lang="en-US" sz="2800" b="0" i="0" u="none" strike="noStrike" baseline="0" dirty="0">
                <a:solidFill>
                  <a:srgbClr val="002060"/>
                </a:solidFill>
              </a:rPr>
              <a:t>} </a:t>
            </a:r>
          </a:p>
          <a:p>
            <a:r>
              <a:rPr lang="en-US" sz="2800" b="0" i="0" u="none" strike="noStrike" baseline="0" dirty="0">
                <a:solidFill>
                  <a:srgbClr val="002060"/>
                </a:solidFill>
              </a:rPr>
              <a:t>public void run(){ </a:t>
            </a:r>
          </a:p>
          <a:p>
            <a:r>
              <a:rPr lang="en-US" sz="2800" b="0" i="0" u="none" strike="noStrike" baseline="0" dirty="0" err="1">
                <a:solidFill>
                  <a:srgbClr val="002060"/>
                </a:solidFill>
              </a:rPr>
              <a:t>t.printTable</a:t>
            </a:r>
            <a:r>
              <a:rPr lang="en-US" sz="2800" b="0" i="0" u="none" strike="noStrike" baseline="0" dirty="0">
                <a:solidFill>
                  <a:srgbClr val="002060"/>
                </a:solidFill>
              </a:rPr>
              <a:t>(100); </a:t>
            </a:r>
          </a:p>
          <a:p>
            <a:r>
              <a:rPr lang="en-US" sz="2800" b="0" i="0" u="none" strike="noStrike" baseline="0" dirty="0">
                <a:solidFill>
                  <a:srgbClr val="002060"/>
                </a:solidFill>
              </a:rPr>
              <a:t>}  } </a:t>
            </a:r>
          </a:p>
          <a:p>
            <a:r>
              <a:rPr lang="en-US" sz="2800" b="0" i="0" u="none" strike="noStrike" baseline="0" dirty="0">
                <a:solidFill>
                  <a:srgbClr val="002060"/>
                </a:solidFill>
              </a:rPr>
              <a:t>class TestSynchronization2 </a:t>
            </a:r>
          </a:p>
          <a:p>
            <a:r>
              <a:rPr lang="en-US" sz="2800" b="0" i="0" u="none" strike="noStrike" baseline="0" dirty="0">
                <a:solidFill>
                  <a:srgbClr val="002060"/>
                </a:solidFill>
              </a:rPr>
              <a:t>{  public static void main(String </a:t>
            </a:r>
            <a:r>
              <a:rPr lang="en-US" sz="2800" b="0" i="0" u="none" strike="noStrike" baseline="0" dirty="0" err="1">
                <a:solidFill>
                  <a:srgbClr val="002060"/>
                </a:solidFill>
              </a:rPr>
              <a:t>args</a:t>
            </a:r>
            <a:r>
              <a:rPr lang="en-US" sz="2800" b="0" i="0" u="none" strike="noStrike" baseline="0" dirty="0">
                <a:solidFill>
                  <a:srgbClr val="002060"/>
                </a:solidFill>
              </a:rPr>
              <a:t>[]) </a:t>
            </a:r>
          </a:p>
          <a:p>
            <a:r>
              <a:rPr lang="en-US" sz="2800" b="0" i="0" u="none" strike="noStrike" baseline="0" dirty="0">
                <a:solidFill>
                  <a:srgbClr val="002060"/>
                </a:solidFill>
              </a:rPr>
              <a:t>{ </a:t>
            </a:r>
          </a:p>
          <a:p>
            <a:endParaRPr lang="en-US" sz="2800" b="0" i="0" u="none" strike="noStrike" baseline="0" dirty="0">
              <a:solidFill>
                <a:srgbClr val="002060"/>
              </a:solidFill>
            </a:endParaRPr>
          </a:p>
          <a:p>
            <a:endParaRPr lang="en-US" sz="2800" dirty="0">
              <a:solidFill>
                <a:srgbClr val="002060"/>
              </a:solidFill>
            </a:endParaRPr>
          </a:p>
        </p:txBody>
      </p:sp>
      <p:sp>
        <p:nvSpPr>
          <p:cNvPr id="5" name="TextBox 4">
            <a:extLst>
              <a:ext uri="{FF2B5EF4-FFF2-40B4-BE49-F238E27FC236}">
                <a16:creationId xmlns="" xmlns:a16="http://schemas.microsoft.com/office/drawing/2014/main" id="{EAC41D57-F6A5-4E89-B977-CFFCC8140CD0}"/>
              </a:ext>
            </a:extLst>
          </p:cNvPr>
          <p:cNvSpPr txBox="1"/>
          <p:nvPr/>
        </p:nvSpPr>
        <p:spPr>
          <a:xfrm>
            <a:off x="5685182" y="0"/>
            <a:ext cx="6506818" cy="6986528"/>
          </a:xfrm>
          <a:prstGeom prst="rect">
            <a:avLst/>
          </a:prstGeom>
          <a:noFill/>
        </p:spPr>
        <p:txBody>
          <a:bodyPr wrap="square">
            <a:spAutoFit/>
          </a:bodyPr>
          <a:lstStyle/>
          <a:p>
            <a:r>
              <a:rPr lang="en-US" sz="2800" b="0" i="0" u="none" strike="noStrike" baseline="0" dirty="0">
                <a:solidFill>
                  <a:srgbClr val="002060"/>
                </a:solidFill>
              </a:rPr>
              <a:t>Table obj = new Table();   //only one object </a:t>
            </a:r>
          </a:p>
          <a:p>
            <a:r>
              <a:rPr lang="en-US" sz="2800" b="0" i="0" u="none" strike="noStrike" baseline="0" dirty="0">
                <a:solidFill>
                  <a:srgbClr val="002060"/>
                </a:solidFill>
              </a:rPr>
              <a:t>     MyThread1 t1=new MyThread1(obj); </a:t>
            </a:r>
          </a:p>
          <a:p>
            <a:r>
              <a:rPr lang="en-US" sz="2800" b="0" i="0" u="none" strike="noStrike" baseline="0" dirty="0">
                <a:solidFill>
                  <a:srgbClr val="002060"/>
                </a:solidFill>
              </a:rPr>
              <a:t>     MyThread2 t2=new MyThread2(obj); </a:t>
            </a:r>
          </a:p>
          <a:p>
            <a:r>
              <a:rPr lang="en-US" sz="2800" b="0" i="0" u="none" strike="noStrike" baseline="0" dirty="0">
                <a:solidFill>
                  <a:srgbClr val="002060"/>
                </a:solidFill>
              </a:rPr>
              <a:t>t1.start(); </a:t>
            </a:r>
          </a:p>
          <a:p>
            <a:r>
              <a:rPr lang="en-US" sz="2800" b="0" i="0" u="none" strike="noStrike" baseline="0" dirty="0">
                <a:solidFill>
                  <a:srgbClr val="002060"/>
                </a:solidFill>
              </a:rPr>
              <a:t>t2.start();    }  } </a:t>
            </a:r>
          </a:p>
          <a:p>
            <a:r>
              <a:rPr lang="en-US" sz="2800" b="0" i="0" u="none" strike="noStrike" baseline="0" dirty="0">
                <a:solidFill>
                  <a:srgbClr val="C00000"/>
                </a:solidFill>
              </a:rPr>
              <a:t>Output: </a:t>
            </a:r>
          </a:p>
          <a:p>
            <a:r>
              <a:rPr lang="en-US" sz="2800" b="0" i="0" u="none" strike="noStrike" baseline="0" dirty="0">
                <a:solidFill>
                  <a:srgbClr val="C00000"/>
                </a:solidFill>
              </a:rPr>
              <a:t>5 </a:t>
            </a:r>
          </a:p>
          <a:p>
            <a:r>
              <a:rPr lang="en-US" sz="2800" b="0" i="0" u="none" strike="noStrike" baseline="0" dirty="0">
                <a:solidFill>
                  <a:srgbClr val="C00000"/>
                </a:solidFill>
              </a:rPr>
              <a:t>10 </a:t>
            </a:r>
          </a:p>
          <a:p>
            <a:r>
              <a:rPr lang="en-US" sz="2800" b="0" i="0" u="none" strike="noStrike" baseline="0" dirty="0">
                <a:solidFill>
                  <a:srgbClr val="C00000"/>
                </a:solidFill>
              </a:rPr>
              <a:t>15 </a:t>
            </a:r>
          </a:p>
          <a:p>
            <a:r>
              <a:rPr lang="en-US" sz="2800" b="0" i="0" u="none" strike="noStrike" baseline="0" dirty="0">
                <a:solidFill>
                  <a:srgbClr val="C00000"/>
                </a:solidFill>
              </a:rPr>
              <a:t>20 </a:t>
            </a:r>
          </a:p>
          <a:p>
            <a:r>
              <a:rPr lang="en-US" sz="2800" b="0" i="0" u="none" strike="noStrike" baseline="0" dirty="0">
                <a:solidFill>
                  <a:srgbClr val="C00000"/>
                </a:solidFill>
              </a:rPr>
              <a:t>25 </a:t>
            </a:r>
          </a:p>
          <a:p>
            <a:r>
              <a:rPr lang="en-US" sz="2800" b="0" i="0" u="none" strike="noStrike" baseline="0" dirty="0">
                <a:solidFill>
                  <a:srgbClr val="C00000"/>
                </a:solidFill>
              </a:rPr>
              <a:t>100 </a:t>
            </a:r>
          </a:p>
          <a:p>
            <a:r>
              <a:rPr lang="en-US" sz="2800" b="0" i="0" u="none" strike="noStrike" baseline="0" dirty="0">
                <a:solidFill>
                  <a:srgbClr val="C00000"/>
                </a:solidFill>
              </a:rPr>
              <a:t>200 </a:t>
            </a:r>
          </a:p>
          <a:p>
            <a:r>
              <a:rPr lang="en-US" sz="2800" b="0" i="0" u="none" strike="noStrike" baseline="0" dirty="0">
                <a:solidFill>
                  <a:srgbClr val="C00000"/>
                </a:solidFill>
              </a:rPr>
              <a:t>300 </a:t>
            </a:r>
          </a:p>
          <a:p>
            <a:r>
              <a:rPr lang="en-US" sz="2800" b="0" i="0" u="none" strike="noStrike" baseline="0" dirty="0">
                <a:solidFill>
                  <a:srgbClr val="C00000"/>
                </a:solidFill>
              </a:rPr>
              <a:t>400 </a:t>
            </a:r>
          </a:p>
          <a:p>
            <a:r>
              <a:rPr lang="en-US" sz="2800" b="0" i="0" u="none" strike="noStrike" baseline="0" dirty="0">
                <a:solidFill>
                  <a:srgbClr val="C00000"/>
                </a:solidFill>
              </a:rPr>
              <a:t>500 </a:t>
            </a:r>
            <a:endParaRPr lang="en-US" sz="2800" dirty="0">
              <a:solidFill>
                <a:srgbClr val="C00000"/>
              </a:solidFill>
            </a:endParaRPr>
          </a:p>
        </p:txBody>
      </p:sp>
    </p:spTree>
    <p:extLst>
      <p:ext uri="{BB962C8B-B14F-4D97-AF65-F5344CB8AC3E}">
        <p14:creationId xmlns:p14="http://schemas.microsoft.com/office/powerpoint/2010/main" val="165728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82277A7-8085-47E3-A038-9B59A61D6039}"/>
              </a:ext>
            </a:extLst>
          </p:cNvPr>
          <p:cNvSpPr txBox="1"/>
          <p:nvPr/>
        </p:nvSpPr>
        <p:spPr>
          <a:xfrm>
            <a:off x="265043" y="-64264"/>
            <a:ext cx="12085983" cy="5262979"/>
          </a:xfrm>
          <a:prstGeom prst="rect">
            <a:avLst/>
          </a:prstGeom>
          <a:noFill/>
        </p:spPr>
        <p:txBody>
          <a:bodyPr wrap="square">
            <a:spAutoFit/>
          </a:bodyPr>
          <a:lstStyle/>
          <a:p>
            <a:r>
              <a:rPr lang="en-US" sz="2800" b="1" i="0" u="none" strike="noStrike" baseline="0" dirty="0">
                <a:solidFill>
                  <a:srgbClr val="C00000"/>
                </a:solidFill>
              </a:rPr>
              <a:t>2.Java synchronized Block: </a:t>
            </a:r>
            <a:endParaRPr lang="en-US" sz="2800" b="0" i="0" u="none" strike="noStrike" baseline="0" dirty="0">
              <a:solidFill>
                <a:srgbClr val="C00000"/>
              </a:solidFill>
            </a:endParaRPr>
          </a:p>
          <a:p>
            <a:pPr marL="457200" indent="-457200">
              <a:buFont typeface="Wingdings" panose="05000000000000000000" pitchFamily="2" charset="2"/>
              <a:buChar char="ü"/>
            </a:pPr>
            <a:r>
              <a:rPr lang="en-US" sz="2800" b="0" i="0" u="none" strike="noStrike" baseline="0" dirty="0">
                <a:solidFill>
                  <a:srgbClr val="002060"/>
                </a:solidFill>
              </a:rPr>
              <a:t>Synchronized block can be used to perform synchronization on any specific resource of the method. </a:t>
            </a:r>
          </a:p>
          <a:p>
            <a:pPr marL="457200" indent="-457200">
              <a:buFont typeface="Wingdings" panose="05000000000000000000" pitchFamily="2" charset="2"/>
              <a:buChar char="ü"/>
            </a:pPr>
            <a:r>
              <a:rPr lang="en-US" sz="2800" b="0" i="0" u="none" strike="noStrike" baseline="0" dirty="0">
                <a:solidFill>
                  <a:srgbClr val="002060"/>
                </a:solidFill>
              </a:rPr>
              <a:t> Suppose you have 50 lines of code in your method, but you want to synchronize only 5 lines, you can use synchronized block. </a:t>
            </a:r>
          </a:p>
          <a:p>
            <a:pPr marL="457200" indent="-457200">
              <a:buFont typeface="Wingdings" panose="05000000000000000000" pitchFamily="2" charset="2"/>
              <a:buChar char="ü"/>
            </a:pPr>
            <a:r>
              <a:rPr lang="en-US" sz="2800" b="0" i="0" u="none" strike="noStrike" baseline="0" dirty="0">
                <a:solidFill>
                  <a:srgbClr val="002060"/>
                </a:solidFill>
              </a:rPr>
              <a:t> If you put all the codes of the method in the synchronized block, it will work same as the synchronized method. </a:t>
            </a:r>
          </a:p>
          <a:p>
            <a:endParaRPr lang="en-US" sz="2800" b="0" i="0" u="none" strike="noStrike" baseline="0" dirty="0">
              <a:solidFill>
                <a:srgbClr val="002060"/>
              </a:solidFill>
            </a:endParaRPr>
          </a:p>
          <a:p>
            <a:r>
              <a:rPr lang="en-US" sz="2800" b="1" i="0" u="none" strike="noStrike" baseline="0" dirty="0">
                <a:solidFill>
                  <a:srgbClr val="C00000"/>
                </a:solidFill>
              </a:rPr>
              <a:t>Points to remember for Synchronized block </a:t>
            </a:r>
            <a:endParaRPr lang="en-US" sz="2800" b="0" i="0" u="none" strike="noStrike" baseline="0" dirty="0">
              <a:solidFill>
                <a:srgbClr val="C00000"/>
              </a:solidFill>
            </a:endParaRPr>
          </a:p>
          <a:p>
            <a:pPr marL="457200" indent="-457200">
              <a:buFont typeface="Wingdings" panose="05000000000000000000" pitchFamily="2" charset="2"/>
              <a:buChar char="ü"/>
            </a:pPr>
            <a:r>
              <a:rPr lang="en-US" sz="2800" b="0" i="0" u="none" strike="noStrike" baseline="0" dirty="0">
                <a:solidFill>
                  <a:srgbClr val="002060"/>
                </a:solidFill>
              </a:rPr>
              <a:t> Synchronized block is used to lock an object for any shared resource. </a:t>
            </a:r>
          </a:p>
          <a:p>
            <a:pPr marL="457200" indent="-457200">
              <a:buFont typeface="Wingdings" panose="05000000000000000000" pitchFamily="2" charset="2"/>
              <a:buChar char="ü"/>
            </a:pPr>
            <a:r>
              <a:rPr lang="en-US" sz="2800" b="0" i="0" u="none" strike="noStrike" baseline="0" dirty="0">
                <a:solidFill>
                  <a:srgbClr val="002060"/>
                </a:solidFill>
              </a:rPr>
              <a:t> Scope of synchronized block is smaller than the method. </a:t>
            </a:r>
          </a:p>
          <a:p>
            <a:endParaRPr lang="en-US" sz="2800" b="0" i="0" u="none" strike="noStrike" baseline="0" dirty="0">
              <a:solidFill>
                <a:srgbClr val="002060"/>
              </a:solidFill>
            </a:endParaRPr>
          </a:p>
        </p:txBody>
      </p:sp>
      <p:sp>
        <p:nvSpPr>
          <p:cNvPr id="5" name="TextBox 4">
            <a:extLst>
              <a:ext uri="{FF2B5EF4-FFF2-40B4-BE49-F238E27FC236}">
                <a16:creationId xmlns="" xmlns:a16="http://schemas.microsoft.com/office/drawing/2014/main" id="{2FB91854-4676-4862-809B-4D363A8608E8}"/>
              </a:ext>
            </a:extLst>
          </p:cNvPr>
          <p:cNvSpPr txBox="1"/>
          <p:nvPr/>
        </p:nvSpPr>
        <p:spPr>
          <a:xfrm>
            <a:off x="3670852" y="4611231"/>
            <a:ext cx="6175512" cy="2246769"/>
          </a:xfrm>
          <a:prstGeom prst="rect">
            <a:avLst/>
          </a:prstGeom>
          <a:noFill/>
        </p:spPr>
        <p:txBody>
          <a:bodyPr wrap="square">
            <a:spAutoFit/>
          </a:bodyPr>
          <a:lstStyle/>
          <a:p>
            <a:r>
              <a:rPr lang="en-US" sz="2800" b="1" i="0" u="none" strike="noStrike" baseline="0" dirty="0">
                <a:solidFill>
                  <a:srgbClr val="C00000"/>
                </a:solidFill>
              </a:rPr>
              <a:t>Syntax </a:t>
            </a:r>
            <a:endParaRPr lang="en-US" sz="2800" b="0" i="0" u="none" strike="noStrike" baseline="0" dirty="0">
              <a:solidFill>
                <a:srgbClr val="C00000"/>
              </a:solidFill>
            </a:endParaRPr>
          </a:p>
          <a:p>
            <a:r>
              <a:rPr lang="en-US" sz="2800" b="0" i="0" u="none" strike="noStrike" baseline="0" dirty="0">
                <a:solidFill>
                  <a:srgbClr val="002060"/>
                </a:solidFill>
              </a:rPr>
              <a:t>synchronized (object reference expression) </a:t>
            </a:r>
          </a:p>
          <a:p>
            <a:r>
              <a:rPr lang="en-US" sz="2800" b="0" i="0" u="none" strike="noStrike" baseline="0" dirty="0">
                <a:solidFill>
                  <a:srgbClr val="002060"/>
                </a:solidFill>
              </a:rPr>
              <a:t>{ //code block </a:t>
            </a:r>
          </a:p>
          <a:p>
            <a:r>
              <a:rPr lang="en-US" sz="2800" b="0" i="0" u="none" strike="noStrike" baseline="0" dirty="0">
                <a:solidFill>
                  <a:srgbClr val="002060"/>
                </a:solidFill>
              </a:rPr>
              <a:t>} </a:t>
            </a:r>
            <a:endParaRPr lang="en-US" sz="2800" dirty="0">
              <a:solidFill>
                <a:srgbClr val="002060"/>
              </a:solidFill>
            </a:endParaRPr>
          </a:p>
        </p:txBody>
      </p:sp>
    </p:spTree>
    <p:extLst>
      <p:ext uri="{BB962C8B-B14F-4D97-AF65-F5344CB8AC3E}">
        <p14:creationId xmlns:p14="http://schemas.microsoft.com/office/powerpoint/2010/main" val="39063990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F25C668-91B6-4927-B086-FA254C4822DB}"/>
              </a:ext>
            </a:extLst>
          </p:cNvPr>
          <p:cNvSpPr txBox="1"/>
          <p:nvPr/>
        </p:nvSpPr>
        <p:spPr>
          <a:xfrm>
            <a:off x="291547" y="0"/>
            <a:ext cx="3909392" cy="6555641"/>
          </a:xfrm>
          <a:prstGeom prst="rect">
            <a:avLst/>
          </a:prstGeom>
          <a:noFill/>
        </p:spPr>
        <p:txBody>
          <a:bodyPr wrap="square">
            <a:spAutoFit/>
          </a:bodyPr>
          <a:lstStyle/>
          <a:p>
            <a:r>
              <a:rPr lang="en-US" sz="2800" b="1" i="0" u="none" strike="noStrike" baseline="0" dirty="0">
                <a:solidFill>
                  <a:srgbClr val="C00000"/>
                </a:solidFill>
              </a:rPr>
              <a:t>Example : </a:t>
            </a:r>
            <a:endParaRPr lang="en-US" sz="2800" b="0" i="0" u="none" strike="noStrike" baseline="0" dirty="0">
              <a:solidFill>
                <a:srgbClr val="C00000"/>
              </a:solidFill>
            </a:endParaRPr>
          </a:p>
          <a:p>
            <a:r>
              <a:rPr lang="en-US" sz="2800" b="0" i="0" u="none" strike="noStrike" baseline="0" dirty="0">
                <a:solidFill>
                  <a:srgbClr val="002060"/>
                </a:solidFill>
              </a:rPr>
              <a:t>class Table </a:t>
            </a:r>
          </a:p>
          <a:p>
            <a:r>
              <a:rPr lang="en-US" sz="2800" b="0" i="0" u="none" strike="noStrike" baseline="0" dirty="0">
                <a:solidFill>
                  <a:srgbClr val="002060"/>
                </a:solidFill>
              </a:rPr>
              <a:t>{ </a:t>
            </a:r>
          </a:p>
          <a:p>
            <a:r>
              <a:rPr lang="en-US" sz="2800" b="0" i="0" u="none" strike="noStrike" baseline="0" dirty="0">
                <a:solidFill>
                  <a:srgbClr val="002060"/>
                </a:solidFill>
              </a:rPr>
              <a:t>void </a:t>
            </a:r>
            <a:r>
              <a:rPr lang="en-US" sz="2800" b="0" i="0" u="none" strike="noStrike" baseline="0" dirty="0" err="1">
                <a:solidFill>
                  <a:srgbClr val="002060"/>
                </a:solidFill>
              </a:rPr>
              <a:t>printTable</a:t>
            </a:r>
            <a:r>
              <a:rPr lang="en-US" sz="2800" b="0" i="0" u="none" strike="noStrike" baseline="0" dirty="0">
                <a:solidFill>
                  <a:srgbClr val="002060"/>
                </a:solidFill>
              </a:rPr>
              <a:t>(int n) </a:t>
            </a:r>
          </a:p>
          <a:p>
            <a:r>
              <a:rPr lang="en-US" sz="2800" b="0" i="0" u="none" strike="noStrike" baseline="0" dirty="0">
                <a:solidFill>
                  <a:srgbClr val="002060"/>
                </a:solidFill>
              </a:rPr>
              <a:t>{ </a:t>
            </a:r>
          </a:p>
          <a:p>
            <a:r>
              <a:rPr lang="en-US" sz="2800" b="0" i="0" u="none" strike="noStrike" baseline="0" dirty="0">
                <a:solidFill>
                  <a:srgbClr val="002060"/>
                </a:solidFill>
              </a:rPr>
              <a:t>synchronized(this) </a:t>
            </a:r>
          </a:p>
          <a:p>
            <a:r>
              <a:rPr lang="en-US" sz="2800" b="0" i="0" u="none" strike="noStrike" baseline="0" dirty="0">
                <a:solidFill>
                  <a:srgbClr val="002060"/>
                </a:solidFill>
              </a:rPr>
              <a:t>{ //synchronized block </a:t>
            </a:r>
          </a:p>
          <a:p>
            <a:r>
              <a:rPr lang="en-US" sz="2800" b="0" i="0" u="none" strike="noStrike" baseline="0" dirty="0">
                <a:solidFill>
                  <a:srgbClr val="002060"/>
                </a:solidFill>
              </a:rPr>
              <a:t>for(int </a:t>
            </a:r>
            <a:r>
              <a:rPr lang="en-US" sz="2800" b="0" i="0" u="none" strike="noStrike" baseline="0" dirty="0" err="1">
                <a:solidFill>
                  <a:srgbClr val="002060"/>
                </a:solidFill>
              </a:rPr>
              <a:t>i</a:t>
            </a:r>
            <a:r>
              <a:rPr lang="en-US" sz="2800" b="0" i="0" u="none" strike="noStrike" baseline="0" dirty="0">
                <a:solidFill>
                  <a:srgbClr val="002060"/>
                </a:solidFill>
              </a:rPr>
              <a:t>=1;i&lt;=5;i++) </a:t>
            </a:r>
          </a:p>
          <a:p>
            <a:r>
              <a:rPr lang="en-US" sz="2800" b="0" i="0" u="none" strike="noStrike" baseline="0" dirty="0">
                <a:solidFill>
                  <a:srgbClr val="002060"/>
                </a:solidFill>
              </a:rPr>
              <a:t>{ </a:t>
            </a:r>
          </a:p>
          <a:p>
            <a:r>
              <a:rPr lang="en-US" sz="2800" b="0" i="0" u="none" strike="noStrike" baseline="0" dirty="0" err="1">
                <a:solidFill>
                  <a:srgbClr val="002060"/>
                </a:solidFill>
              </a:rPr>
              <a:t>System.out.println</a:t>
            </a:r>
            <a:r>
              <a:rPr lang="en-US" sz="2800" b="0" i="0" u="none" strike="noStrike" baseline="0" dirty="0">
                <a:solidFill>
                  <a:srgbClr val="002060"/>
                </a:solidFill>
              </a:rPr>
              <a:t>(n*</a:t>
            </a:r>
            <a:r>
              <a:rPr lang="en-US" sz="2800" b="0" i="0" u="none" strike="noStrike" baseline="0" dirty="0" err="1">
                <a:solidFill>
                  <a:srgbClr val="002060"/>
                </a:solidFill>
              </a:rPr>
              <a:t>i</a:t>
            </a:r>
            <a:r>
              <a:rPr lang="en-US" sz="2800" b="0" i="0" u="none" strike="noStrike" baseline="0" dirty="0">
                <a:solidFill>
                  <a:srgbClr val="002060"/>
                </a:solidFill>
              </a:rPr>
              <a:t>); </a:t>
            </a:r>
          </a:p>
          <a:p>
            <a:r>
              <a:rPr lang="en-US" sz="2800" b="0" i="0" u="none" strike="noStrike" baseline="0" dirty="0">
                <a:solidFill>
                  <a:srgbClr val="002060"/>
                </a:solidFill>
              </a:rPr>
              <a:t>try </a:t>
            </a:r>
          </a:p>
          <a:p>
            <a:r>
              <a:rPr lang="en-US" sz="2800" b="0" i="0" u="none" strike="noStrike" baseline="0" dirty="0">
                <a:solidFill>
                  <a:srgbClr val="002060"/>
                </a:solidFill>
              </a:rPr>
              <a:t>{ </a:t>
            </a:r>
          </a:p>
          <a:p>
            <a:r>
              <a:rPr lang="en-US" sz="2800" b="0" i="0" u="none" strike="noStrike" baseline="0" dirty="0" err="1">
                <a:solidFill>
                  <a:srgbClr val="002060"/>
                </a:solidFill>
              </a:rPr>
              <a:t>Thread.sleep</a:t>
            </a:r>
            <a:r>
              <a:rPr lang="en-US" sz="2800" b="0" i="0" u="none" strike="noStrike" baseline="0" dirty="0">
                <a:solidFill>
                  <a:srgbClr val="002060"/>
                </a:solidFill>
              </a:rPr>
              <a:t>(400); </a:t>
            </a:r>
          </a:p>
          <a:p>
            <a:r>
              <a:rPr lang="en-US" sz="2800" b="0" i="0" u="none" strike="noStrike" baseline="0" dirty="0">
                <a:solidFill>
                  <a:srgbClr val="002060"/>
                </a:solidFill>
              </a:rPr>
              <a:t>} </a:t>
            </a:r>
          </a:p>
          <a:p>
            <a:endParaRPr lang="en-US" sz="2800" dirty="0">
              <a:solidFill>
                <a:srgbClr val="002060"/>
              </a:solidFill>
            </a:endParaRPr>
          </a:p>
        </p:txBody>
      </p:sp>
      <p:sp>
        <p:nvSpPr>
          <p:cNvPr id="5" name="TextBox 4">
            <a:extLst>
              <a:ext uri="{FF2B5EF4-FFF2-40B4-BE49-F238E27FC236}">
                <a16:creationId xmlns="" xmlns:a16="http://schemas.microsoft.com/office/drawing/2014/main" id="{A90C2B16-0253-4610-98A3-664CF5BB1C5C}"/>
              </a:ext>
            </a:extLst>
          </p:cNvPr>
          <p:cNvSpPr txBox="1"/>
          <p:nvPr/>
        </p:nvSpPr>
        <p:spPr>
          <a:xfrm>
            <a:off x="4943063" y="101489"/>
            <a:ext cx="6096000" cy="6124754"/>
          </a:xfrm>
          <a:prstGeom prst="rect">
            <a:avLst/>
          </a:prstGeom>
          <a:noFill/>
        </p:spPr>
        <p:txBody>
          <a:bodyPr wrap="square">
            <a:spAutoFit/>
          </a:bodyPr>
          <a:lstStyle/>
          <a:p>
            <a:r>
              <a:rPr lang="en-US" sz="2800" b="0" i="0" u="none" strike="noStrike" baseline="0" dirty="0">
                <a:solidFill>
                  <a:srgbClr val="002060"/>
                </a:solidFill>
              </a:rPr>
              <a:t>catch(Exception e) </a:t>
            </a:r>
          </a:p>
          <a:p>
            <a:r>
              <a:rPr lang="en-US" sz="2800" b="0" i="0" u="none" strike="noStrike" baseline="0" dirty="0">
                <a:solidFill>
                  <a:srgbClr val="002060"/>
                </a:solidFill>
              </a:rPr>
              <a:t>{ </a:t>
            </a:r>
          </a:p>
          <a:p>
            <a:r>
              <a:rPr lang="en-US" sz="2800" b="0" i="0" u="none" strike="noStrike" baseline="0" dirty="0" err="1">
                <a:solidFill>
                  <a:srgbClr val="002060"/>
                </a:solidFill>
              </a:rPr>
              <a:t>System.out.println</a:t>
            </a:r>
            <a:r>
              <a:rPr lang="en-US" sz="2800" b="0" i="0" u="none" strike="noStrike" baseline="0" dirty="0">
                <a:solidFill>
                  <a:srgbClr val="002060"/>
                </a:solidFill>
              </a:rPr>
              <a:t>(e); </a:t>
            </a:r>
          </a:p>
          <a:p>
            <a:r>
              <a:rPr lang="en-US" sz="2800" b="0" i="0" u="none" strike="noStrike" baseline="0" dirty="0">
                <a:solidFill>
                  <a:srgbClr val="002060"/>
                </a:solidFill>
              </a:rPr>
              <a:t>} } } </a:t>
            </a:r>
          </a:p>
          <a:p>
            <a:r>
              <a:rPr lang="en-US" sz="2800" b="0" i="0" u="none" strike="noStrike" baseline="0" dirty="0">
                <a:solidFill>
                  <a:srgbClr val="002060"/>
                </a:solidFill>
              </a:rPr>
              <a:t>} //end of the method </a:t>
            </a:r>
          </a:p>
          <a:p>
            <a:r>
              <a:rPr lang="en-US" sz="2800" b="0" i="0" u="none" strike="noStrike" baseline="0" dirty="0">
                <a:solidFill>
                  <a:srgbClr val="002060"/>
                </a:solidFill>
              </a:rPr>
              <a:t>} </a:t>
            </a:r>
          </a:p>
          <a:p>
            <a:r>
              <a:rPr lang="en-US" sz="2800" b="0" i="0" u="none" strike="noStrike" baseline="0" dirty="0">
                <a:solidFill>
                  <a:srgbClr val="002060"/>
                </a:solidFill>
              </a:rPr>
              <a:t>class MyThread1 extends Thread </a:t>
            </a:r>
          </a:p>
          <a:p>
            <a:r>
              <a:rPr lang="en-US" sz="2800" b="0" i="0" u="none" strike="noStrike" baseline="0" dirty="0">
                <a:solidFill>
                  <a:srgbClr val="002060"/>
                </a:solidFill>
              </a:rPr>
              <a:t>{ </a:t>
            </a:r>
          </a:p>
          <a:p>
            <a:r>
              <a:rPr lang="en-US" sz="2800" b="0" i="0" u="none" strike="noStrike" baseline="0" dirty="0">
                <a:solidFill>
                  <a:srgbClr val="002060"/>
                </a:solidFill>
              </a:rPr>
              <a:t>Table t; </a:t>
            </a:r>
          </a:p>
          <a:p>
            <a:r>
              <a:rPr lang="en-US" sz="2800" b="0" i="0" u="none" strike="noStrike" baseline="0" dirty="0">
                <a:solidFill>
                  <a:srgbClr val="002060"/>
                </a:solidFill>
              </a:rPr>
              <a:t>MyThread1(Table t) </a:t>
            </a:r>
          </a:p>
          <a:p>
            <a:r>
              <a:rPr lang="en-US" sz="2800" b="0" i="0" u="none" strike="noStrike" baseline="0" dirty="0">
                <a:solidFill>
                  <a:srgbClr val="002060"/>
                </a:solidFill>
              </a:rPr>
              <a:t>{ </a:t>
            </a:r>
          </a:p>
          <a:p>
            <a:r>
              <a:rPr lang="en-US" sz="2800" b="0" i="0" u="none" strike="noStrike" baseline="0" dirty="0">
                <a:solidFill>
                  <a:srgbClr val="002060"/>
                </a:solidFill>
              </a:rPr>
              <a:t>this.t=t; </a:t>
            </a:r>
          </a:p>
          <a:p>
            <a:r>
              <a:rPr lang="en-US" sz="2800" b="0" i="0" u="none" strike="noStrike" baseline="0" dirty="0">
                <a:solidFill>
                  <a:srgbClr val="002060"/>
                </a:solidFill>
              </a:rPr>
              <a:t>} </a:t>
            </a:r>
          </a:p>
          <a:p>
            <a:endParaRPr lang="en-US" sz="2800" dirty="0"/>
          </a:p>
        </p:txBody>
      </p:sp>
    </p:spTree>
    <p:extLst>
      <p:ext uri="{BB962C8B-B14F-4D97-AF65-F5344CB8AC3E}">
        <p14:creationId xmlns:p14="http://schemas.microsoft.com/office/powerpoint/2010/main" val="2326806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B652B29-CBCC-42DC-B61C-672AAB48D3F1}"/>
              </a:ext>
            </a:extLst>
          </p:cNvPr>
          <p:cNvSpPr txBox="1"/>
          <p:nvPr/>
        </p:nvSpPr>
        <p:spPr>
          <a:xfrm>
            <a:off x="503583" y="0"/>
            <a:ext cx="6096000" cy="7848302"/>
          </a:xfrm>
          <a:prstGeom prst="rect">
            <a:avLst/>
          </a:prstGeom>
          <a:noFill/>
        </p:spPr>
        <p:txBody>
          <a:bodyPr wrap="square">
            <a:spAutoFit/>
          </a:bodyPr>
          <a:lstStyle/>
          <a:p>
            <a:r>
              <a:rPr lang="en-US" sz="2800" b="0" i="0" u="none" strike="noStrike" baseline="0" dirty="0">
                <a:solidFill>
                  <a:srgbClr val="002060"/>
                </a:solidFill>
              </a:rPr>
              <a:t>public void run() </a:t>
            </a:r>
          </a:p>
          <a:p>
            <a:r>
              <a:rPr lang="en-US" sz="2800" b="0" i="0" u="none" strike="noStrike" baseline="0" dirty="0">
                <a:solidFill>
                  <a:srgbClr val="002060"/>
                </a:solidFill>
              </a:rPr>
              <a:t>{ </a:t>
            </a:r>
          </a:p>
          <a:p>
            <a:r>
              <a:rPr lang="en-US" sz="2800" b="0" i="0" u="none" strike="noStrike" baseline="0" dirty="0" err="1">
                <a:solidFill>
                  <a:srgbClr val="002060"/>
                </a:solidFill>
              </a:rPr>
              <a:t>t.printTable</a:t>
            </a:r>
            <a:r>
              <a:rPr lang="en-US" sz="2800" b="0" i="0" u="none" strike="noStrike" baseline="0" dirty="0">
                <a:solidFill>
                  <a:srgbClr val="002060"/>
                </a:solidFill>
              </a:rPr>
              <a:t>(5); </a:t>
            </a:r>
          </a:p>
          <a:p>
            <a:r>
              <a:rPr lang="en-US" sz="2800" b="0" i="0" u="none" strike="noStrike" baseline="0" dirty="0">
                <a:solidFill>
                  <a:srgbClr val="002060"/>
                </a:solidFill>
              </a:rPr>
              <a:t>} </a:t>
            </a:r>
          </a:p>
          <a:p>
            <a:r>
              <a:rPr lang="en-US" sz="2800" b="0" i="0" u="none" strike="noStrike" baseline="0" dirty="0">
                <a:solidFill>
                  <a:srgbClr val="002060"/>
                </a:solidFill>
              </a:rPr>
              <a:t>} </a:t>
            </a:r>
          </a:p>
          <a:p>
            <a:r>
              <a:rPr lang="en-US" sz="2800" b="0" i="0" u="none" strike="noStrike" baseline="0" dirty="0">
                <a:solidFill>
                  <a:srgbClr val="002060"/>
                </a:solidFill>
              </a:rPr>
              <a:t>class MyThread2 extends Thread </a:t>
            </a:r>
          </a:p>
          <a:p>
            <a:r>
              <a:rPr lang="en-US" sz="2800" b="0" i="0" u="none" strike="noStrike" baseline="0" dirty="0">
                <a:solidFill>
                  <a:srgbClr val="002060"/>
                </a:solidFill>
              </a:rPr>
              <a:t>{ </a:t>
            </a:r>
          </a:p>
          <a:p>
            <a:r>
              <a:rPr lang="en-US" sz="2800" b="0" i="0" u="none" strike="noStrike" baseline="0" dirty="0">
                <a:solidFill>
                  <a:srgbClr val="002060"/>
                </a:solidFill>
              </a:rPr>
              <a:t>Table t; </a:t>
            </a:r>
          </a:p>
          <a:p>
            <a:r>
              <a:rPr lang="en-US" sz="2800" b="0" i="0" u="none" strike="noStrike" baseline="0" dirty="0">
                <a:solidFill>
                  <a:srgbClr val="002060"/>
                </a:solidFill>
              </a:rPr>
              <a:t>MyThread2(Table t) </a:t>
            </a:r>
          </a:p>
          <a:p>
            <a:r>
              <a:rPr lang="en-US" sz="2800" b="0" i="0" u="none" strike="noStrike" baseline="0" dirty="0">
                <a:solidFill>
                  <a:srgbClr val="002060"/>
                </a:solidFill>
              </a:rPr>
              <a:t>{ </a:t>
            </a:r>
          </a:p>
          <a:p>
            <a:r>
              <a:rPr lang="en-US" sz="2800" b="0" i="0" u="none" strike="noStrike" baseline="0" dirty="0">
                <a:solidFill>
                  <a:srgbClr val="002060"/>
                </a:solidFill>
              </a:rPr>
              <a:t>this.t=t; </a:t>
            </a:r>
          </a:p>
          <a:p>
            <a:r>
              <a:rPr lang="en-US" sz="2800" b="0" i="0" u="none" strike="noStrike" baseline="0" dirty="0">
                <a:solidFill>
                  <a:srgbClr val="002060"/>
                </a:solidFill>
              </a:rPr>
              <a:t>} </a:t>
            </a:r>
          </a:p>
          <a:p>
            <a:r>
              <a:rPr lang="en-US" sz="2800" b="0" i="0" u="none" strike="noStrike" baseline="0" dirty="0">
                <a:solidFill>
                  <a:srgbClr val="002060"/>
                </a:solidFill>
              </a:rPr>
              <a:t>public void run() </a:t>
            </a:r>
          </a:p>
          <a:p>
            <a:r>
              <a:rPr lang="en-US" sz="2800" b="0" i="0" u="none" strike="noStrike" baseline="0" dirty="0">
                <a:solidFill>
                  <a:srgbClr val="002060"/>
                </a:solidFill>
              </a:rPr>
              <a:t>{ </a:t>
            </a:r>
          </a:p>
          <a:p>
            <a:r>
              <a:rPr lang="en-US" sz="2800" b="0" i="0" u="none" strike="noStrike" baseline="0" dirty="0" err="1">
                <a:solidFill>
                  <a:srgbClr val="002060"/>
                </a:solidFill>
              </a:rPr>
              <a:t>t.printTable</a:t>
            </a:r>
            <a:r>
              <a:rPr lang="en-US" sz="2800" b="0" i="0" u="none" strike="noStrike" baseline="0" dirty="0">
                <a:solidFill>
                  <a:srgbClr val="002060"/>
                </a:solidFill>
              </a:rPr>
              <a:t>(100); </a:t>
            </a:r>
          </a:p>
          <a:p>
            <a:r>
              <a:rPr lang="en-US" sz="2800" b="0" i="0" u="none" strike="noStrike" baseline="0" dirty="0">
                <a:solidFill>
                  <a:srgbClr val="002060"/>
                </a:solidFill>
              </a:rPr>
              <a:t>} </a:t>
            </a:r>
          </a:p>
          <a:p>
            <a:r>
              <a:rPr lang="en-US" sz="2800" b="0" i="0" u="none" strike="noStrike" baseline="0" dirty="0">
                <a:solidFill>
                  <a:srgbClr val="002060"/>
                </a:solidFill>
              </a:rPr>
              <a:t>} </a:t>
            </a:r>
          </a:p>
          <a:p>
            <a:endParaRPr lang="en-US" sz="2800" dirty="0"/>
          </a:p>
        </p:txBody>
      </p:sp>
      <p:sp>
        <p:nvSpPr>
          <p:cNvPr id="5" name="TextBox 4">
            <a:extLst>
              <a:ext uri="{FF2B5EF4-FFF2-40B4-BE49-F238E27FC236}">
                <a16:creationId xmlns="" xmlns:a16="http://schemas.microsoft.com/office/drawing/2014/main" id="{D71FCA7B-D42B-4AB0-9DD6-8634A07E7469}"/>
              </a:ext>
            </a:extLst>
          </p:cNvPr>
          <p:cNvSpPr txBox="1"/>
          <p:nvPr/>
        </p:nvSpPr>
        <p:spPr>
          <a:xfrm>
            <a:off x="5658679" y="0"/>
            <a:ext cx="6626086" cy="4832092"/>
          </a:xfrm>
          <a:prstGeom prst="rect">
            <a:avLst/>
          </a:prstGeom>
          <a:noFill/>
        </p:spPr>
        <p:txBody>
          <a:bodyPr wrap="square">
            <a:spAutoFit/>
          </a:bodyPr>
          <a:lstStyle/>
          <a:p>
            <a:r>
              <a:rPr lang="en-US" sz="2800" b="0" i="0" u="none" strike="noStrike" baseline="0" dirty="0">
                <a:solidFill>
                  <a:srgbClr val="002060"/>
                </a:solidFill>
              </a:rPr>
              <a:t>class TestSynchronizedBlock1 </a:t>
            </a:r>
          </a:p>
          <a:p>
            <a:r>
              <a:rPr lang="en-US" sz="2800" b="0" i="0" u="none" strike="noStrike" baseline="0" dirty="0">
                <a:solidFill>
                  <a:srgbClr val="002060"/>
                </a:solidFill>
              </a:rPr>
              <a:t>{ </a:t>
            </a:r>
          </a:p>
          <a:p>
            <a:r>
              <a:rPr lang="en-US" sz="2800" b="0" i="0" u="none" strike="noStrike" baseline="0" dirty="0">
                <a:solidFill>
                  <a:srgbClr val="002060"/>
                </a:solidFill>
              </a:rPr>
              <a:t>public static void main(String </a:t>
            </a:r>
            <a:r>
              <a:rPr lang="en-US" sz="2800" b="0" i="0" u="none" strike="noStrike" baseline="0" dirty="0" err="1">
                <a:solidFill>
                  <a:srgbClr val="002060"/>
                </a:solidFill>
              </a:rPr>
              <a:t>args</a:t>
            </a:r>
            <a:r>
              <a:rPr lang="en-US" sz="2800" b="0" i="0" u="none" strike="noStrike" baseline="0" dirty="0">
                <a:solidFill>
                  <a:srgbClr val="002060"/>
                </a:solidFill>
              </a:rPr>
              <a:t>[]) </a:t>
            </a:r>
          </a:p>
          <a:p>
            <a:r>
              <a:rPr lang="en-US" sz="2800" b="0" i="0" u="none" strike="noStrike" baseline="0" dirty="0">
                <a:solidFill>
                  <a:srgbClr val="002060"/>
                </a:solidFill>
              </a:rPr>
              <a:t>{ </a:t>
            </a:r>
          </a:p>
          <a:p>
            <a:r>
              <a:rPr lang="en-US" sz="2800" b="0" i="0" u="none" strike="noStrike" baseline="0" dirty="0">
                <a:solidFill>
                  <a:srgbClr val="002060"/>
                </a:solidFill>
              </a:rPr>
              <a:t>Table obj = new Table(); //only one object </a:t>
            </a:r>
          </a:p>
          <a:p>
            <a:r>
              <a:rPr lang="en-US" sz="2800" b="0" i="0" u="none" strike="noStrike" baseline="0" dirty="0">
                <a:solidFill>
                  <a:srgbClr val="002060"/>
                </a:solidFill>
              </a:rPr>
              <a:t>MyThread1 t1=new MyThread1(obj); </a:t>
            </a:r>
          </a:p>
          <a:p>
            <a:r>
              <a:rPr lang="en-US" sz="2800" b="0" i="0" u="none" strike="noStrike" baseline="0" dirty="0">
                <a:solidFill>
                  <a:srgbClr val="002060"/>
                </a:solidFill>
              </a:rPr>
              <a:t>MyThread2 t2=new MyThread2(obj); </a:t>
            </a:r>
          </a:p>
          <a:p>
            <a:r>
              <a:rPr lang="en-US" sz="2800" b="0" i="0" u="none" strike="noStrike" baseline="0" dirty="0">
                <a:solidFill>
                  <a:srgbClr val="002060"/>
                </a:solidFill>
              </a:rPr>
              <a:t>t1.start(); </a:t>
            </a:r>
          </a:p>
          <a:p>
            <a:r>
              <a:rPr lang="en-US" sz="2800" b="0" i="0" u="none" strike="noStrike" baseline="0" dirty="0">
                <a:solidFill>
                  <a:srgbClr val="002060"/>
                </a:solidFill>
              </a:rPr>
              <a:t>t2.start(); </a:t>
            </a:r>
          </a:p>
          <a:p>
            <a:r>
              <a:rPr lang="en-US" sz="2800" b="0" i="0" u="none" strike="noStrike" baseline="0" dirty="0">
                <a:solidFill>
                  <a:srgbClr val="002060"/>
                </a:solidFill>
              </a:rPr>
              <a:t>} } </a:t>
            </a:r>
          </a:p>
          <a:p>
            <a:endParaRPr lang="en-US" sz="2800" dirty="0"/>
          </a:p>
        </p:txBody>
      </p:sp>
    </p:spTree>
    <p:extLst>
      <p:ext uri="{BB962C8B-B14F-4D97-AF65-F5344CB8AC3E}">
        <p14:creationId xmlns:p14="http://schemas.microsoft.com/office/powerpoint/2010/main" val="3353656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DC46074-5077-4FF2-BEEF-EF52B37CD3DD}"/>
              </a:ext>
            </a:extLst>
          </p:cNvPr>
          <p:cNvSpPr txBox="1"/>
          <p:nvPr/>
        </p:nvSpPr>
        <p:spPr>
          <a:xfrm>
            <a:off x="3299792" y="391662"/>
            <a:ext cx="6096000" cy="4832092"/>
          </a:xfrm>
          <a:prstGeom prst="rect">
            <a:avLst/>
          </a:prstGeom>
          <a:noFill/>
        </p:spPr>
        <p:txBody>
          <a:bodyPr wrap="square">
            <a:spAutoFit/>
          </a:bodyPr>
          <a:lstStyle/>
          <a:p>
            <a:r>
              <a:rPr lang="en-US" sz="2800" b="0" i="0" u="none" strike="noStrike" baseline="0" dirty="0">
                <a:solidFill>
                  <a:srgbClr val="C00000"/>
                </a:solidFill>
              </a:rPr>
              <a:t>Output: </a:t>
            </a:r>
          </a:p>
          <a:p>
            <a:r>
              <a:rPr lang="en-US" sz="2800" b="0" i="0" u="none" strike="noStrike" baseline="0" dirty="0">
                <a:solidFill>
                  <a:srgbClr val="002060"/>
                </a:solidFill>
              </a:rPr>
              <a:t>5 </a:t>
            </a:r>
          </a:p>
          <a:p>
            <a:r>
              <a:rPr lang="en-US" sz="2800" b="0" i="0" u="none" strike="noStrike" baseline="0" dirty="0">
                <a:solidFill>
                  <a:srgbClr val="002060"/>
                </a:solidFill>
              </a:rPr>
              <a:t>10 </a:t>
            </a:r>
          </a:p>
          <a:p>
            <a:r>
              <a:rPr lang="en-US" sz="2800" b="0" i="0" u="none" strike="noStrike" baseline="0" dirty="0">
                <a:solidFill>
                  <a:srgbClr val="002060"/>
                </a:solidFill>
              </a:rPr>
              <a:t>15 </a:t>
            </a:r>
          </a:p>
          <a:p>
            <a:r>
              <a:rPr lang="en-US" sz="2800" b="0" i="0" u="none" strike="noStrike" baseline="0" dirty="0">
                <a:solidFill>
                  <a:srgbClr val="002060"/>
                </a:solidFill>
              </a:rPr>
              <a:t>20 </a:t>
            </a:r>
          </a:p>
          <a:p>
            <a:r>
              <a:rPr lang="en-US" sz="2800" b="0" i="0" u="none" strike="noStrike" baseline="0" dirty="0">
                <a:solidFill>
                  <a:srgbClr val="002060"/>
                </a:solidFill>
              </a:rPr>
              <a:t>25 </a:t>
            </a:r>
          </a:p>
          <a:p>
            <a:r>
              <a:rPr lang="en-US" sz="2800" b="0" i="0" u="none" strike="noStrike" baseline="0" dirty="0">
                <a:solidFill>
                  <a:srgbClr val="002060"/>
                </a:solidFill>
              </a:rPr>
              <a:t>100 </a:t>
            </a:r>
          </a:p>
          <a:p>
            <a:r>
              <a:rPr lang="en-US" sz="2800" b="0" i="0" u="none" strike="noStrike" baseline="0" dirty="0">
                <a:solidFill>
                  <a:srgbClr val="002060"/>
                </a:solidFill>
              </a:rPr>
              <a:t>200 </a:t>
            </a:r>
          </a:p>
          <a:p>
            <a:r>
              <a:rPr lang="en-US" sz="2800" b="0" i="0" u="none" strike="noStrike" baseline="0" dirty="0">
                <a:solidFill>
                  <a:srgbClr val="002060"/>
                </a:solidFill>
              </a:rPr>
              <a:t>300 </a:t>
            </a:r>
          </a:p>
          <a:p>
            <a:r>
              <a:rPr lang="en-US" sz="2800" b="0" i="0" u="none" strike="noStrike" baseline="0" dirty="0">
                <a:solidFill>
                  <a:srgbClr val="002060"/>
                </a:solidFill>
              </a:rPr>
              <a:t>400 </a:t>
            </a:r>
          </a:p>
          <a:p>
            <a:r>
              <a:rPr lang="en-US" sz="2800" b="0" i="0" u="none" strike="noStrike" baseline="0" dirty="0">
                <a:solidFill>
                  <a:srgbClr val="002060"/>
                </a:solidFill>
              </a:rPr>
              <a:t>500</a:t>
            </a:r>
            <a:r>
              <a:rPr lang="en-US" sz="2800" b="0" i="0" u="none" strike="noStrike" baseline="0" dirty="0">
                <a:solidFill>
                  <a:srgbClr val="C00000"/>
                </a:solidFill>
              </a:rPr>
              <a:t> </a:t>
            </a:r>
            <a:endParaRPr lang="en-US" sz="2800" dirty="0">
              <a:solidFill>
                <a:srgbClr val="C00000"/>
              </a:solidFill>
            </a:endParaRPr>
          </a:p>
        </p:txBody>
      </p:sp>
    </p:spTree>
    <p:extLst>
      <p:ext uri="{BB962C8B-B14F-4D97-AF65-F5344CB8AC3E}">
        <p14:creationId xmlns:p14="http://schemas.microsoft.com/office/powerpoint/2010/main" val="371023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4EEE51-1AB6-4D6C-AF9D-2F4FB09A01BD}"/>
              </a:ext>
            </a:extLst>
          </p:cNvPr>
          <p:cNvSpPr txBox="1"/>
          <p:nvPr/>
        </p:nvSpPr>
        <p:spPr>
          <a:xfrm>
            <a:off x="450574" y="1883082"/>
            <a:ext cx="6096000" cy="4031873"/>
          </a:xfrm>
          <a:prstGeom prst="rect">
            <a:avLst/>
          </a:prstGeom>
          <a:noFill/>
        </p:spPr>
        <p:txBody>
          <a:bodyPr wrap="square">
            <a:spAutoFit/>
          </a:bodyPr>
          <a:lstStyle/>
          <a:p>
            <a:r>
              <a:rPr lang="en-US" sz="3200" dirty="0">
                <a:solidFill>
                  <a:srgbClr val="002060"/>
                </a:solidFill>
                <a:latin typeface="Times-Roman"/>
              </a:rPr>
              <a:t>//A.java</a:t>
            </a:r>
          </a:p>
          <a:p>
            <a:r>
              <a:rPr lang="en-US" sz="3200" dirty="0">
                <a:solidFill>
                  <a:srgbClr val="002060"/>
                </a:solidFill>
                <a:latin typeface="Times-Roman"/>
              </a:rPr>
              <a:t>package pack;</a:t>
            </a:r>
          </a:p>
          <a:p>
            <a:r>
              <a:rPr lang="en-US" sz="3200" dirty="0">
                <a:solidFill>
                  <a:srgbClr val="002060"/>
                </a:solidFill>
                <a:latin typeface="Times-Roman"/>
              </a:rPr>
              <a:t>public class A {</a:t>
            </a:r>
          </a:p>
          <a:p>
            <a:r>
              <a:rPr lang="en-US" sz="3200" dirty="0">
                <a:solidFill>
                  <a:srgbClr val="002060"/>
                </a:solidFill>
                <a:latin typeface="Times-Roman"/>
              </a:rPr>
              <a:t>public void </a:t>
            </a:r>
            <a:r>
              <a:rPr lang="en-US" sz="3200" dirty="0" err="1">
                <a:solidFill>
                  <a:srgbClr val="002060"/>
                </a:solidFill>
                <a:latin typeface="Times-Roman"/>
              </a:rPr>
              <a:t>msg</a:t>
            </a:r>
            <a:r>
              <a:rPr lang="en-US" sz="3200" dirty="0">
                <a:solidFill>
                  <a:srgbClr val="002060"/>
                </a:solidFill>
                <a:latin typeface="Times-Roman"/>
              </a:rPr>
              <a:t>() {</a:t>
            </a:r>
          </a:p>
          <a:p>
            <a:r>
              <a:rPr lang="en-US" sz="3200" dirty="0" err="1">
                <a:solidFill>
                  <a:srgbClr val="002060"/>
                </a:solidFill>
                <a:latin typeface="Times-Roman"/>
              </a:rPr>
              <a:t>System.out.println</a:t>
            </a:r>
            <a:r>
              <a:rPr lang="en-US" sz="3200" dirty="0">
                <a:solidFill>
                  <a:srgbClr val="002060"/>
                </a:solidFill>
                <a:latin typeface="Times-Roman"/>
              </a:rPr>
              <a:t>("Hello");</a:t>
            </a:r>
          </a:p>
          <a:p>
            <a:r>
              <a:rPr lang="en-US" sz="3200" dirty="0">
                <a:solidFill>
                  <a:srgbClr val="002060"/>
                </a:solidFill>
                <a:latin typeface="Times-Roman"/>
              </a:rPr>
              <a:t>}</a:t>
            </a:r>
          </a:p>
          <a:p>
            <a:r>
              <a:rPr lang="en-US" sz="3200" dirty="0">
                <a:solidFill>
                  <a:srgbClr val="002060"/>
                </a:solidFill>
                <a:latin typeface="Times-Roman"/>
              </a:rPr>
              <a:t>}</a:t>
            </a:r>
          </a:p>
          <a:p>
            <a:pPr algn="l"/>
            <a:endParaRPr lang="en-US" sz="3200" dirty="0">
              <a:solidFill>
                <a:srgbClr val="002060"/>
              </a:solidFill>
            </a:endParaRPr>
          </a:p>
        </p:txBody>
      </p:sp>
      <p:sp>
        <p:nvSpPr>
          <p:cNvPr id="4" name="TextBox 3">
            <a:extLst>
              <a:ext uri="{FF2B5EF4-FFF2-40B4-BE49-F238E27FC236}">
                <a16:creationId xmlns="" xmlns:a16="http://schemas.microsoft.com/office/drawing/2014/main" id="{81A5705B-73D8-4C06-A2A3-FAABB26FEF05}"/>
              </a:ext>
            </a:extLst>
          </p:cNvPr>
          <p:cNvSpPr txBox="1"/>
          <p:nvPr/>
        </p:nvSpPr>
        <p:spPr>
          <a:xfrm>
            <a:off x="5950226" y="1841242"/>
            <a:ext cx="6096000" cy="5016758"/>
          </a:xfrm>
          <a:prstGeom prst="rect">
            <a:avLst/>
          </a:prstGeom>
          <a:noFill/>
        </p:spPr>
        <p:txBody>
          <a:bodyPr wrap="square">
            <a:spAutoFit/>
          </a:bodyPr>
          <a:lstStyle/>
          <a:p>
            <a:pPr algn="l"/>
            <a:r>
              <a:rPr lang="en-US" sz="3200" b="0" i="0" u="none" strike="noStrike" baseline="0" dirty="0">
                <a:solidFill>
                  <a:srgbClr val="002060"/>
                </a:solidFill>
                <a:latin typeface="Times-Roman"/>
              </a:rPr>
              <a:t>//B.java</a:t>
            </a:r>
          </a:p>
          <a:p>
            <a:pPr algn="l"/>
            <a:r>
              <a:rPr lang="en-US" sz="3200" b="0" i="0" u="none" strike="noStrike" baseline="0" dirty="0">
                <a:solidFill>
                  <a:srgbClr val="002060"/>
                </a:solidFill>
                <a:latin typeface="Times-Roman"/>
              </a:rPr>
              <a:t>package </a:t>
            </a:r>
            <a:r>
              <a:rPr lang="en-US" sz="3200" b="0" i="0" u="none" strike="noStrike" baseline="0" dirty="0" err="1">
                <a:solidFill>
                  <a:srgbClr val="002060"/>
                </a:solidFill>
                <a:latin typeface="Times-Roman"/>
              </a:rPr>
              <a:t>mypack</a:t>
            </a:r>
            <a:r>
              <a:rPr lang="en-US" sz="3200" b="0" i="0" u="none" strike="noStrike" baseline="0" dirty="0">
                <a:solidFill>
                  <a:srgbClr val="002060"/>
                </a:solidFill>
                <a:latin typeface="Times-Roman"/>
              </a:rPr>
              <a:t>;</a:t>
            </a:r>
          </a:p>
          <a:p>
            <a:pPr algn="l"/>
            <a:r>
              <a:rPr lang="en-US" sz="3200" b="0" i="0" u="none" strike="noStrike" baseline="0" dirty="0">
                <a:solidFill>
                  <a:srgbClr val="002060"/>
                </a:solidFill>
                <a:latin typeface="Times-Roman"/>
              </a:rPr>
              <a:t>import pack.*;</a:t>
            </a:r>
          </a:p>
          <a:p>
            <a:pPr algn="l"/>
            <a:r>
              <a:rPr lang="en-US" sz="3200" b="0" i="0" u="none" strike="noStrike" baseline="0" dirty="0">
                <a:solidFill>
                  <a:srgbClr val="002060"/>
                </a:solidFill>
                <a:latin typeface="Times-Roman"/>
              </a:rPr>
              <a:t>class B {</a:t>
            </a:r>
          </a:p>
          <a:p>
            <a:pPr algn="l"/>
            <a:r>
              <a:rPr lang="en-US" sz="3200" b="0" i="0" u="none" strike="noStrike" baseline="0" dirty="0">
                <a:solidFill>
                  <a:srgbClr val="002060"/>
                </a:solidFill>
                <a:latin typeface="Times-Roman"/>
              </a:rPr>
              <a:t>public static void main(String </a:t>
            </a:r>
            <a:r>
              <a:rPr lang="en-US" sz="3200" b="0" i="0" u="none" strike="noStrike" baseline="0" dirty="0" err="1">
                <a:solidFill>
                  <a:srgbClr val="002060"/>
                </a:solidFill>
                <a:latin typeface="Times-Roman"/>
              </a:rPr>
              <a:t>args</a:t>
            </a:r>
            <a:r>
              <a:rPr lang="en-US" sz="3200" b="0" i="0" u="none" strike="noStrike" baseline="0" dirty="0">
                <a:solidFill>
                  <a:srgbClr val="002060"/>
                </a:solidFill>
                <a:latin typeface="Times-Roman"/>
              </a:rPr>
              <a:t>[]) {</a:t>
            </a:r>
          </a:p>
          <a:p>
            <a:pPr algn="l"/>
            <a:r>
              <a:rPr lang="en-US" sz="3200" b="0" i="0" u="none" strike="noStrike" baseline="0" dirty="0">
                <a:solidFill>
                  <a:srgbClr val="002060"/>
                </a:solidFill>
                <a:latin typeface="Times-Roman"/>
              </a:rPr>
              <a:t>A obj = new A();</a:t>
            </a:r>
          </a:p>
          <a:p>
            <a:pPr algn="l"/>
            <a:r>
              <a:rPr lang="en-US" sz="3200" b="0" i="0" u="none" strike="noStrike" baseline="0" dirty="0">
                <a:solidFill>
                  <a:srgbClr val="002060"/>
                </a:solidFill>
                <a:latin typeface="Times-Roman"/>
              </a:rPr>
              <a:t>obj.msg();</a:t>
            </a:r>
          </a:p>
          <a:p>
            <a:pPr algn="l"/>
            <a:r>
              <a:rPr lang="en-US" sz="3200" b="0" i="0" u="none" strike="noStrike" baseline="0" dirty="0">
                <a:solidFill>
                  <a:srgbClr val="002060"/>
                </a:solidFill>
                <a:latin typeface="Times-Roman"/>
              </a:rPr>
              <a:t>}</a:t>
            </a:r>
          </a:p>
          <a:p>
            <a:pPr algn="l"/>
            <a:r>
              <a:rPr lang="en-US" sz="3200" b="0" i="0" u="none" strike="noStrike" baseline="0" dirty="0">
                <a:solidFill>
                  <a:srgbClr val="002060"/>
                </a:solidFill>
                <a:latin typeface="Times-Roman"/>
              </a:rPr>
              <a:t>}</a:t>
            </a:r>
            <a:endParaRPr lang="en-US" sz="3200" dirty="0">
              <a:solidFill>
                <a:srgbClr val="002060"/>
              </a:solidFill>
            </a:endParaRPr>
          </a:p>
        </p:txBody>
      </p:sp>
      <p:sp>
        <p:nvSpPr>
          <p:cNvPr id="5" name="TextBox 4">
            <a:extLst>
              <a:ext uri="{FF2B5EF4-FFF2-40B4-BE49-F238E27FC236}">
                <a16:creationId xmlns="" xmlns:a16="http://schemas.microsoft.com/office/drawing/2014/main" id="{53D68BF4-29A6-423F-AEAB-4779CD611DA1}"/>
              </a:ext>
            </a:extLst>
          </p:cNvPr>
          <p:cNvSpPr txBox="1"/>
          <p:nvPr/>
        </p:nvSpPr>
        <p:spPr>
          <a:xfrm>
            <a:off x="450574" y="1219199"/>
            <a:ext cx="1593641" cy="523220"/>
          </a:xfrm>
          <a:prstGeom prst="rect">
            <a:avLst/>
          </a:prstGeom>
          <a:noFill/>
        </p:spPr>
        <p:txBody>
          <a:bodyPr wrap="none" rtlCol="0">
            <a:spAutoFit/>
          </a:bodyPr>
          <a:lstStyle/>
          <a:p>
            <a:r>
              <a:rPr lang="en-US" sz="2800" dirty="0">
                <a:solidFill>
                  <a:srgbClr val="C00000"/>
                </a:solidFill>
              </a:rPr>
              <a:t>Example :</a:t>
            </a:r>
          </a:p>
        </p:txBody>
      </p:sp>
      <p:sp>
        <p:nvSpPr>
          <p:cNvPr id="6" name="TextBox 5">
            <a:extLst>
              <a:ext uri="{FF2B5EF4-FFF2-40B4-BE49-F238E27FC236}">
                <a16:creationId xmlns="" xmlns:a16="http://schemas.microsoft.com/office/drawing/2014/main" id="{4BC3AADE-097D-48AB-A753-A06E090FF7C8}"/>
              </a:ext>
            </a:extLst>
          </p:cNvPr>
          <p:cNvSpPr txBox="1"/>
          <p:nvPr/>
        </p:nvSpPr>
        <p:spPr>
          <a:xfrm>
            <a:off x="3313044" y="367627"/>
            <a:ext cx="4252896" cy="707886"/>
          </a:xfrm>
          <a:prstGeom prst="rect">
            <a:avLst/>
          </a:prstGeom>
          <a:noFill/>
        </p:spPr>
        <p:txBody>
          <a:bodyPr wrap="none" rtlCol="0">
            <a:spAutoFit/>
          </a:bodyPr>
          <a:lstStyle/>
          <a:p>
            <a:r>
              <a:rPr lang="en-US" sz="4000" dirty="0">
                <a:solidFill>
                  <a:srgbClr val="C00000"/>
                </a:solidFill>
              </a:rPr>
              <a:t>Importing packages</a:t>
            </a:r>
          </a:p>
        </p:txBody>
      </p:sp>
    </p:spTree>
    <p:extLst>
      <p:ext uri="{BB962C8B-B14F-4D97-AF65-F5344CB8AC3E}">
        <p14:creationId xmlns:p14="http://schemas.microsoft.com/office/powerpoint/2010/main" val="1833708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BFAB5B9-EE36-4AEA-9234-BC4C62A4642E}"/>
              </a:ext>
            </a:extLst>
          </p:cNvPr>
          <p:cNvSpPr txBox="1"/>
          <p:nvPr/>
        </p:nvSpPr>
        <p:spPr>
          <a:xfrm>
            <a:off x="225287" y="226151"/>
            <a:ext cx="11966714" cy="1754326"/>
          </a:xfrm>
          <a:prstGeom prst="rect">
            <a:avLst/>
          </a:prstGeom>
          <a:noFill/>
        </p:spPr>
        <p:txBody>
          <a:bodyPr wrap="square">
            <a:spAutoFit/>
          </a:bodyPr>
          <a:lstStyle/>
          <a:p>
            <a:r>
              <a:rPr lang="en-US" sz="3600" dirty="0"/>
              <a:t>How to compile </a:t>
            </a:r>
            <a:r>
              <a:rPr lang="en-US" sz="3600" dirty="0" smtClean="0"/>
              <a:t> &amp; Run java </a:t>
            </a:r>
            <a:r>
              <a:rPr lang="en-US" sz="3600" dirty="0"/>
              <a:t>package</a:t>
            </a:r>
          </a:p>
          <a:p>
            <a:r>
              <a:rPr lang="en-US" sz="3600" dirty="0"/>
              <a:t/>
            </a:r>
            <a:br>
              <a:rPr lang="en-US" sz="3600" dirty="0"/>
            </a:br>
            <a:r>
              <a:rPr lang="en-IN" sz="3600" b="1" dirty="0" smtClean="0"/>
              <a:t> </a:t>
            </a:r>
            <a:endParaRPr lang="en-IN" sz="3600" dirty="0"/>
          </a:p>
        </p:txBody>
      </p:sp>
      <p:sp>
        <p:nvSpPr>
          <p:cNvPr id="5" name="TextBox 4">
            <a:extLst>
              <a:ext uri="{FF2B5EF4-FFF2-40B4-BE49-F238E27FC236}">
                <a16:creationId xmlns="" xmlns:a16="http://schemas.microsoft.com/office/drawing/2014/main" id="{8B6EDEE9-CB76-4783-A4B1-51FCE2CED2BA}"/>
              </a:ext>
            </a:extLst>
          </p:cNvPr>
          <p:cNvSpPr txBox="1"/>
          <p:nvPr/>
        </p:nvSpPr>
        <p:spPr>
          <a:xfrm>
            <a:off x="728870" y="872482"/>
            <a:ext cx="11055300" cy="6001643"/>
          </a:xfrm>
          <a:prstGeom prst="rect">
            <a:avLst/>
          </a:prstGeom>
          <a:noFill/>
        </p:spPr>
        <p:txBody>
          <a:bodyPr wrap="square">
            <a:spAutoFit/>
          </a:bodyPr>
          <a:lstStyle/>
          <a:p>
            <a:r>
              <a:rPr lang="en-IN" sz="3200" dirty="0" smtClean="0"/>
              <a:t> To compile :    </a:t>
            </a:r>
            <a:r>
              <a:rPr lang="en-IN" sz="3200" dirty="0" err="1" smtClean="0"/>
              <a:t>javac</a:t>
            </a:r>
            <a:r>
              <a:rPr lang="en-IN" sz="3200" dirty="0"/>
              <a:t> -d . A.java </a:t>
            </a:r>
            <a:endParaRPr lang="en-IN" sz="3200" dirty="0" smtClean="0"/>
          </a:p>
          <a:p>
            <a:endParaRPr lang="en-US" sz="3200" dirty="0"/>
          </a:p>
          <a:p>
            <a:r>
              <a:rPr lang="en-US" sz="3200" dirty="0" smtClean="0"/>
              <a:t>To Run : java </a:t>
            </a:r>
            <a:r>
              <a:rPr lang="en-US" sz="3200" dirty="0" err="1" smtClean="0"/>
              <a:t>mypack.B</a:t>
            </a:r>
            <a:endParaRPr lang="en-US" sz="3200" dirty="0" smtClean="0"/>
          </a:p>
          <a:p>
            <a:endParaRPr lang="en-US" sz="3200" dirty="0"/>
          </a:p>
          <a:p>
            <a:r>
              <a:rPr lang="en-IN" sz="3200" dirty="0"/>
              <a:t>The -d </a:t>
            </a:r>
            <a:r>
              <a:rPr lang="en-IN" sz="3200" dirty="0" smtClean="0"/>
              <a:t> is a switch </a:t>
            </a:r>
            <a:r>
              <a:rPr lang="en-IN" sz="3200" dirty="0"/>
              <a:t>specifies the destination where to put the generated class </a:t>
            </a:r>
            <a:r>
              <a:rPr lang="en-IN" sz="3200" dirty="0" smtClean="0"/>
              <a:t>file. i.e.  it represents  destination. The . Represents the current folder.</a:t>
            </a:r>
          </a:p>
          <a:p>
            <a:endParaRPr lang="en-US" sz="3200" dirty="0" smtClean="0"/>
          </a:p>
          <a:p>
            <a:endParaRPr lang="en-US" sz="3200" dirty="0"/>
          </a:p>
          <a:p>
            <a:endParaRPr lang="en-US" sz="3200" dirty="0" smtClean="0"/>
          </a:p>
          <a:p>
            <a:endParaRPr lang="en-IN" sz="3200" dirty="0" smtClean="0"/>
          </a:p>
          <a:p>
            <a:endParaRPr lang="en-IN" sz="3200" dirty="0"/>
          </a:p>
        </p:txBody>
      </p:sp>
      <p:sp>
        <p:nvSpPr>
          <p:cNvPr id="7" name="Rectangle 1"/>
          <p:cNvSpPr>
            <a:spLocks noChangeArrowheads="1"/>
          </p:cNvSpPr>
          <p:nvPr/>
        </p:nvSpPr>
        <p:spPr bwMode="auto">
          <a:xfrm>
            <a:off x="1875352" y="37586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7413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3478</Words>
  <Application>Microsoft Office PowerPoint</Application>
  <PresentationFormat>Custom</PresentationFormat>
  <Paragraphs>861</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Public access modifier </vt:lpstr>
      <vt:lpstr>PowerPoint Presentation</vt:lpstr>
      <vt:lpstr>protected access</vt:lpstr>
      <vt:lpstr>PowerPoint Presentation</vt:lpstr>
      <vt:lpstr>Private</vt:lpstr>
      <vt:lpstr>PowerPoint Presentation</vt:lpstr>
      <vt:lpstr>Default access modifier </vt:lpstr>
      <vt:lpstr>PowerPoint Presentation</vt:lpstr>
      <vt:lpstr>PowerPoint Presentation</vt:lpstr>
      <vt:lpstr>PowerPoint Presentation</vt:lpstr>
      <vt:lpstr>PowerPoint Presentation</vt:lpstr>
      <vt:lpstr>PowerPoint Presentation</vt:lpstr>
      <vt:lpstr>PowerPoint Presentation</vt:lpstr>
      <vt:lpstr>Implementing interfaces</vt:lpstr>
      <vt:lpstr>PowerPoint Presentation</vt:lpstr>
      <vt:lpstr>Java Interface Example </vt:lpstr>
      <vt:lpstr>Interface and Class</vt:lpstr>
      <vt:lpstr>PowerPoint Presentation</vt:lpstr>
      <vt:lpstr>Interface and Class</vt:lpstr>
      <vt:lpstr>PowerPoint Presentation</vt:lpstr>
      <vt:lpstr>PowerPoint Presentation</vt:lpstr>
      <vt:lpstr>Multiple inheritance in Java by interface </vt:lpstr>
      <vt:lpstr>Multiple inheritance in Java by interface</vt:lpstr>
      <vt:lpstr>PowerPoint Presentation</vt:lpstr>
      <vt:lpstr>PowerPoint Presentation</vt:lpstr>
      <vt:lpstr>Extending interfaces</vt:lpstr>
      <vt:lpstr>Interface and Class</vt:lpstr>
      <vt:lpstr>PowerPoint Presentation</vt:lpstr>
      <vt:lpstr>Interface inheritance </vt:lpstr>
      <vt:lpstr>Default Method in Interface </vt:lpstr>
      <vt:lpstr>Static Method in Interface </vt:lpstr>
      <vt:lpstr>PowerPoint Presentation</vt:lpstr>
      <vt:lpstr>PowerPoint Presentation</vt:lpstr>
      <vt:lpstr>PowerPoint Presentation</vt:lpstr>
      <vt:lpstr>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Agila</dc:creator>
  <cp:lastModifiedBy>USER</cp:lastModifiedBy>
  <cp:revision>54</cp:revision>
  <dcterms:created xsi:type="dcterms:W3CDTF">2020-07-26T13:29:50Z</dcterms:created>
  <dcterms:modified xsi:type="dcterms:W3CDTF">2021-06-26T18:11:06Z</dcterms:modified>
</cp:coreProperties>
</file>