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58" r:id="rId4"/>
    <p:sldId id="291" r:id="rId5"/>
    <p:sldId id="295" r:id="rId6"/>
    <p:sldId id="292" r:id="rId7"/>
    <p:sldId id="293" r:id="rId8"/>
    <p:sldId id="294" r:id="rId9"/>
    <p:sldId id="259" r:id="rId10"/>
    <p:sldId id="260" r:id="rId11"/>
    <p:sldId id="297" r:id="rId12"/>
    <p:sldId id="296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8" r:id="rId26"/>
    <p:sldId id="279" r:id="rId27"/>
    <p:sldId id="286" r:id="rId28"/>
    <p:sldId id="285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824" autoAdjust="0"/>
    <p:restoredTop sz="94660"/>
  </p:normalViewPr>
  <p:slideViewPr>
    <p:cSldViewPr snapToGrid="0">
      <p:cViewPr>
        <p:scale>
          <a:sx n="87" d="100"/>
          <a:sy n="87" d="100"/>
        </p:scale>
        <p:origin x="-115" y="-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F497E-0BC2-4BCD-AC33-95AE7992D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23EF4D-8163-4B4A-81AA-32312582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F2EA82-B1E8-438A-8957-4739F40F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8D-5AA6-4CD7-9C09-6301D5D41A1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82816B-A653-4469-8B30-B0FA1FBD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4FDD4A-2932-4350-B841-BEF38151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8362-81C4-497C-B3BB-26E6DC49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0CE4D7-FA99-4632-AF5B-0037EA16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EEF21D-FA6F-450D-BFC6-7EEBA9AD1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06368C-49AF-4742-86CF-2339F9EC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8D-5AA6-4CD7-9C09-6301D5D41A1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FAD5DF-DF9B-435D-9742-91BDCB6A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C628C5-D294-4D27-8AD6-FB033355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8362-81C4-497C-B3BB-26E6DC49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6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8AB2323-AAC0-40F2-BA4D-E7E988F7C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A65263-B928-468C-8343-77FF88C7E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B47027-F573-4D2C-A2D4-EC2BD871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8D-5AA6-4CD7-9C09-6301D5D41A1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C30AB6-9284-459F-B1BD-338ED4F9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F113A9-6842-4ED1-9C7F-76B2EAC8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8362-81C4-497C-B3BB-26E6DC49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61E50-59C1-4130-B827-731891CE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B9E370-6511-4C48-81FA-E4F5B0BD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9772B5-6327-4DF5-870B-4A3CC9E9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8D-5AA6-4CD7-9C09-6301D5D41A1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1FD2DB-5599-4C8C-9DB3-1D79349D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D37CF4-106E-407C-8A58-D4ADF08A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8362-81C4-497C-B3BB-26E6DC49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B518C-F175-4518-B526-4CC22D35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39540B-213C-4E96-9CF0-ABEA8939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607A0A-D252-4BA3-A186-E204773F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8D-5AA6-4CD7-9C09-6301D5D41A1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A78630-7F5D-4264-BA18-95B83156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FD1D71-1645-4427-9F50-C727224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8362-81C4-497C-B3BB-26E6DC49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08C758-31EA-48E7-951D-A0EF643F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31A3AE-3586-4812-A746-CA292CF60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30EF2E-92B1-4652-A1FE-CEDC399A3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287ED3-31C0-4ABF-98DF-A06B9138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8D-5AA6-4CD7-9C09-6301D5D41A1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AC552E-A79D-46BB-8759-8873093D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08D57D-4C48-45B3-BBE2-E2669A50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8362-81C4-497C-B3BB-26E6DC49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C6D56-9954-4317-B766-20BFF7E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79C3DA-7170-4922-984E-054A3F966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64FA1D-D75B-46B2-83B2-917B748A8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275FAF-43CE-4304-983F-6F31512E6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66CCDF7-BB85-414E-A65C-B411D58EC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FD36D1F-EC4E-47B2-8745-4E2821D0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8D-5AA6-4CD7-9C09-6301D5D41A1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263F28-C489-4ECA-A031-7ABE4394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681CC97-90A4-4F46-886F-C7BFC3C2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8362-81C4-497C-B3BB-26E6DC49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54B4B-AF7F-4A64-8881-249E593D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E24315F-7C3F-40AA-B4E1-E80F270E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8D-5AA6-4CD7-9C09-6301D5D41A1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5B133C-D2E3-40E7-A4A9-1928589D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C8E4F7-79B9-4253-A9E4-CD8E6616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8362-81C4-497C-B3BB-26E6DC49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4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232EBB5-BE6A-4F8B-8D6E-BB329255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8D-5AA6-4CD7-9C09-6301D5D41A1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182323-30DA-457C-A4A8-30A27DEE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849DCE-23CE-4535-BAA6-2F9C8AFE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8362-81C4-497C-B3BB-26E6DC49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BBAC81-5CE2-40A4-AAC8-B16454FB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A82DE5-0C65-4D33-9735-F5C2738E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B96925-3AD8-4B91-801C-A840A830B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82E6AD-5FEC-4EA7-A55D-93BAADCF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8D-5AA6-4CD7-9C09-6301D5D41A1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C3A699-4B9C-4BC3-A253-E7D2A2E5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9927FC-44CB-4631-BBCC-BA40057C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8362-81C4-497C-B3BB-26E6DC49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9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F4F69D-445E-4159-B151-32356DA8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14CBD7-DB78-4520-B8C7-FEA18CFF3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93AD4D-4FBF-4B2B-9180-1CFB42265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F7EF73-F61F-420F-80D1-1CE96144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848D-5AA6-4CD7-9C09-6301D5D41A1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64F2E9-1DD8-4CD8-95F2-48BC0496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51861C-4578-4D7D-8E22-54662830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78362-81C4-497C-B3BB-26E6DC49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9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3B4D443-06A8-43E5-B4B7-5F17F4D3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4FE7DE-D339-4A53-9B28-4C2F20EF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E42BD2-9D7B-4A15-A044-0C2FBE594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848D-5AA6-4CD7-9C09-6301D5D41A1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B4E30A-2C39-4B57-830B-1BD1B7A66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DAFEE7-A525-44DB-A35D-538587B01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78362-81C4-497C-B3BB-26E6DC49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83FCDD6-6207-4F50-BD1D-336AC7747763}"/>
              </a:ext>
            </a:extLst>
          </p:cNvPr>
          <p:cNvSpPr txBox="1"/>
          <p:nvPr/>
        </p:nvSpPr>
        <p:spPr>
          <a:xfrm>
            <a:off x="1186911" y="3112267"/>
            <a:ext cx="109063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SUBJECT NAME: Programming in Java</a:t>
            </a:r>
            <a:b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SUBJECT CODE: SITA1301</a:t>
            </a:r>
            <a:b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		</a:t>
            </a:r>
            <a:r>
              <a:rPr lang="en-US" sz="3200" b="1">
                <a:solidFill>
                  <a:srgbClr val="002060"/>
                </a:solidFill>
              </a:rPr>
              <a:t>	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B157B3F3-654B-4477-BC1B-397C9C072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" y="45041"/>
            <a:ext cx="12088969" cy="23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B157B3F3-654B-4477-BC1B-397C9C072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" y="135193"/>
            <a:ext cx="12088969" cy="23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2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1803B5-420D-4771-8445-4B5D859A65F8}"/>
              </a:ext>
            </a:extLst>
          </p:cNvPr>
          <p:cNvSpPr txBox="1"/>
          <p:nvPr/>
        </p:nvSpPr>
        <p:spPr>
          <a:xfrm>
            <a:off x="-114300" y="0"/>
            <a:ext cx="123063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Unboxing is used to </a:t>
            </a:r>
            <a:r>
              <a:rPr lang="en-US" sz="2400" b="1" dirty="0"/>
              <a:t>convert the Wrapper class object into corresponding primitive data types</a:t>
            </a:r>
            <a:r>
              <a:rPr lang="en-US" sz="2400" dirty="0"/>
              <a:t>.</a:t>
            </a:r>
          </a:p>
          <a:p>
            <a:r>
              <a:rPr lang="en-IN" sz="2400" dirty="0" smtClean="0"/>
              <a:t>The automatic conversion of wrapper type into its corresponding primitive type is known as unboxing. It is the reverse process of </a:t>
            </a:r>
            <a:r>
              <a:rPr lang="en-IN" sz="2400" dirty="0" err="1" smtClean="0"/>
              <a:t>autoboxing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we </a:t>
            </a:r>
            <a:r>
              <a:rPr lang="en-IN" sz="2400" dirty="0"/>
              <a:t>do not need to use the </a:t>
            </a:r>
            <a:r>
              <a:rPr lang="en-IN" sz="2400" dirty="0" err="1"/>
              <a:t>intValue</a:t>
            </a:r>
            <a:r>
              <a:rPr lang="en-IN" sz="2400" dirty="0"/>
              <a:t>() method of wrapper classes to convert the wrapper type into primitives.</a:t>
            </a:r>
          </a:p>
          <a:p>
            <a:r>
              <a:rPr lang="en-US" sz="2400" i="0" u="none" strike="noStrike" baseline="0" dirty="0" smtClean="0">
                <a:solidFill>
                  <a:srgbClr val="C00000"/>
                </a:solidFill>
              </a:rPr>
              <a:t>Wrapper </a:t>
            </a:r>
            <a:r>
              <a:rPr lang="en-US" sz="2400" i="0" u="none" strike="noStrike" baseline="0" dirty="0">
                <a:solidFill>
                  <a:srgbClr val="C00000"/>
                </a:solidFill>
              </a:rPr>
              <a:t>class Example: Wrapper to Primitive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public class WrapperExample2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{ </a:t>
            </a:r>
            <a:endParaRPr lang="en-US" sz="2400" b="0" i="0" u="none" strike="noStrike" baseline="0" dirty="0" smtClean="0">
              <a:solidFill>
                <a:srgbClr val="002060"/>
              </a:solidFill>
            </a:endParaRPr>
          </a:p>
          <a:p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public static void main(String </a:t>
            </a:r>
            <a:r>
              <a:rPr lang="en-US" sz="2400" b="0" i="0" u="none" strike="noStrike" baseline="0" dirty="0" err="1" smtClean="0">
                <a:solidFill>
                  <a:srgbClr val="002060"/>
                </a:solidFill>
              </a:rPr>
              <a:t>args</a:t>
            </a:r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[]) </a:t>
            </a:r>
          </a:p>
          <a:p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{ </a:t>
            </a:r>
            <a:endParaRPr lang="en-US" sz="2400" b="0" i="0" u="none" strike="noStrike" baseline="0" dirty="0">
              <a:solidFill>
                <a:srgbClr val="002060"/>
              </a:solidFill>
            </a:endParaRPr>
          </a:p>
          <a:p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Integer 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a=new Integer(3); </a:t>
            </a:r>
            <a:r>
              <a:rPr lang="en-US" sz="2400" dirty="0">
                <a:solidFill>
                  <a:srgbClr val="0070C0"/>
                </a:solidFill>
              </a:rPr>
              <a:t>//Converting Integer to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endParaRPr lang="en-US" sz="2400" b="0" i="0" u="none" strike="noStrike" baseline="0" dirty="0">
              <a:solidFill>
                <a:srgbClr val="002060"/>
              </a:solidFill>
            </a:endParaRP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int </a:t>
            </a:r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i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=</a:t>
            </a:r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a.intValue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();           </a:t>
            </a:r>
            <a:r>
              <a:rPr lang="en-US" sz="2400" b="0" i="0" u="none" strike="noStrike" baseline="0" dirty="0">
                <a:solidFill>
                  <a:srgbClr val="0070C0"/>
                </a:solidFill>
              </a:rPr>
              <a:t>//converting Integer to int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int j=a;                            </a:t>
            </a:r>
            <a:r>
              <a:rPr lang="en-US" sz="2400" b="0" i="0" u="none" strike="noStrike" baseline="0" dirty="0">
                <a:solidFill>
                  <a:srgbClr val="0070C0"/>
                </a:solidFill>
              </a:rPr>
              <a:t>//unboxing, now compiler will write </a:t>
            </a:r>
            <a:r>
              <a:rPr lang="en-US" sz="2400" b="0" i="0" u="none" strike="noStrike" baseline="0" dirty="0" err="1">
                <a:solidFill>
                  <a:srgbClr val="0070C0"/>
                </a:solidFill>
              </a:rPr>
              <a:t>a.intValue</a:t>
            </a:r>
            <a:r>
              <a:rPr lang="en-US" sz="2400" b="0" i="0" u="none" strike="noStrike" baseline="0" dirty="0">
                <a:solidFill>
                  <a:srgbClr val="0070C0"/>
                </a:solidFill>
              </a:rPr>
              <a:t>() internally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 </a:t>
            </a:r>
          </a:p>
          <a:p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System.out.println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(a+" "+</a:t>
            </a:r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i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+" "+j);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} </a:t>
            </a:r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} </a:t>
            </a:r>
            <a:endParaRPr lang="en-US" sz="2400" b="0" i="0" u="none" strike="noStrike" baseline="0" dirty="0">
              <a:solidFill>
                <a:srgbClr val="002060"/>
              </a:solidFill>
            </a:endParaRPr>
          </a:p>
          <a:p>
            <a:r>
              <a:rPr lang="en-US" sz="2400" b="0" i="0" u="none" strike="noStrike" baseline="0" dirty="0">
                <a:solidFill>
                  <a:srgbClr val="C00000"/>
                </a:solidFill>
              </a:rPr>
              <a:t>Output</a:t>
            </a:r>
            <a:r>
              <a:rPr lang="en-US" sz="2400" b="0" i="0" u="none" strike="noStrike" baseline="0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2400" b="0" i="0" u="none" strike="noStrike" baseline="0" dirty="0" smtClean="0">
                <a:solidFill>
                  <a:srgbClr val="C00000"/>
                </a:solidFill>
              </a:rPr>
              <a:t> 3 </a:t>
            </a:r>
            <a:r>
              <a:rPr lang="en-US" sz="2400" b="0" i="0" u="none" strike="noStrike" baseline="0" dirty="0">
                <a:solidFill>
                  <a:srgbClr val="C00000"/>
                </a:solidFill>
              </a:rPr>
              <a:t>3 3 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1803B5-420D-4771-8445-4B5D859A65F8}"/>
              </a:ext>
            </a:extLst>
          </p:cNvPr>
          <p:cNvSpPr txBox="1"/>
          <p:nvPr/>
        </p:nvSpPr>
        <p:spPr>
          <a:xfrm>
            <a:off x="-114300" y="0"/>
            <a:ext cx="123063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Unboxing is used to </a:t>
            </a:r>
            <a:r>
              <a:rPr lang="en-US" sz="2400" b="1" dirty="0"/>
              <a:t>convert the Wrapper class object into corresponding primitive data types</a:t>
            </a:r>
            <a:r>
              <a:rPr lang="en-US" sz="2400" dirty="0"/>
              <a:t>.</a:t>
            </a:r>
          </a:p>
          <a:p>
            <a:r>
              <a:rPr lang="en-IN" sz="2400" dirty="0" smtClean="0"/>
              <a:t>The automatic conversion of wrapper type into its corresponding primitive type is known as unboxing. It is the reverse process of </a:t>
            </a:r>
            <a:r>
              <a:rPr lang="en-IN" sz="2400" dirty="0" err="1" smtClean="0"/>
              <a:t>autoboxing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we </a:t>
            </a:r>
            <a:r>
              <a:rPr lang="en-IN" sz="2400" dirty="0"/>
              <a:t>do not need to use the </a:t>
            </a:r>
            <a:r>
              <a:rPr lang="en-IN" sz="2400" dirty="0" err="1"/>
              <a:t>intValue</a:t>
            </a:r>
            <a:r>
              <a:rPr lang="en-IN" sz="2400" dirty="0"/>
              <a:t>() method of wrapper classes to convert the wrapper type into primitives.</a:t>
            </a:r>
          </a:p>
          <a:p>
            <a:r>
              <a:rPr lang="en-US" sz="2400" i="0" u="none" strike="noStrike" baseline="0" dirty="0" smtClean="0">
                <a:solidFill>
                  <a:srgbClr val="C00000"/>
                </a:solidFill>
              </a:rPr>
              <a:t>Wrapper </a:t>
            </a:r>
            <a:r>
              <a:rPr lang="en-US" sz="2400" i="0" u="none" strike="noStrike" baseline="0" dirty="0">
                <a:solidFill>
                  <a:srgbClr val="C00000"/>
                </a:solidFill>
              </a:rPr>
              <a:t>class Example: Wrapper to Primitive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public class WrapperExample2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{ </a:t>
            </a:r>
            <a:endParaRPr lang="en-US" sz="2400" b="0" i="0" u="none" strike="noStrike" baseline="0" dirty="0" smtClean="0">
              <a:solidFill>
                <a:srgbClr val="002060"/>
              </a:solidFill>
            </a:endParaRPr>
          </a:p>
          <a:p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public static void main(String </a:t>
            </a:r>
            <a:r>
              <a:rPr lang="en-US" sz="2400" b="0" i="0" u="none" strike="noStrike" baseline="0" dirty="0" err="1" smtClean="0">
                <a:solidFill>
                  <a:srgbClr val="002060"/>
                </a:solidFill>
              </a:rPr>
              <a:t>args</a:t>
            </a:r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[]) </a:t>
            </a:r>
          </a:p>
          <a:p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{ </a:t>
            </a:r>
            <a:endParaRPr lang="en-US" sz="2400" b="0" i="0" u="none" strike="noStrike" baseline="0" dirty="0">
              <a:solidFill>
                <a:srgbClr val="002060"/>
              </a:solidFill>
            </a:endParaRPr>
          </a:p>
          <a:p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Integer 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a=new Integer(3); </a:t>
            </a:r>
            <a:r>
              <a:rPr lang="en-US" sz="2400" dirty="0">
                <a:solidFill>
                  <a:srgbClr val="0070C0"/>
                </a:solidFill>
              </a:rPr>
              <a:t>//Converting Integer to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endParaRPr lang="en-US" sz="2400" b="0" i="0" u="none" strike="noStrike" baseline="0" dirty="0">
              <a:solidFill>
                <a:srgbClr val="002060"/>
              </a:solidFill>
            </a:endParaRP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int </a:t>
            </a:r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i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=</a:t>
            </a:r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a.intValue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();           </a:t>
            </a:r>
            <a:r>
              <a:rPr lang="en-US" sz="2400" b="0" i="0" u="none" strike="noStrike" baseline="0" dirty="0">
                <a:solidFill>
                  <a:srgbClr val="0070C0"/>
                </a:solidFill>
              </a:rPr>
              <a:t>//converting Integer to int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int j=a;                            </a:t>
            </a:r>
            <a:r>
              <a:rPr lang="en-US" sz="2400" b="0" i="0" u="none" strike="noStrike" baseline="0" dirty="0">
                <a:solidFill>
                  <a:srgbClr val="0070C0"/>
                </a:solidFill>
              </a:rPr>
              <a:t>//unboxing, now compiler will write </a:t>
            </a:r>
            <a:r>
              <a:rPr lang="en-US" sz="2400" b="0" i="0" u="none" strike="noStrike" baseline="0" dirty="0" err="1">
                <a:solidFill>
                  <a:srgbClr val="0070C0"/>
                </a:solidFill>
              </a:rPr>
              <a:t>a.intValue</a:t>
            </a:r>
            <a:r>
              <a:rPr lang="en-US" sz="2400" b="0" i="0" u="none" strike="noStrike" baseline="0" dirty="0">
                <a:solidFill>
                  <a:srgbClr val="0070C0"/>
                </a:solidFill>
              </a:rPr>
              <a:t>() internally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 </a:t>
            </a:r>
          </a:p>
          <a:p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System.out.println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(a+" "+</a:t>
            </a:r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i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+" "+j);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} </a:t>
            </a:r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} </a:t>
            </a:r>
            <a:endParaRPr lang="en-US" sz="2400" b="0" i="0" u="none" strike="noStrike" baseline="0" dirty="0">
              <a:solidFill>
                <a:srgbClr val="002060"/>
              </a:solidFill>
            </a:endParaRPr>
          </a:p>
          <a:p>
            <a:r>
              <a:rPr lang="en-US" sz="2400" b="0" i="0" u="none" strike="noStrike" baseline="0" dirty="0">
                <a:solidFill>
                  <a:srgbClr val="C00000"/>
                </a:solidFill>
              </a:rPr>
              <a:t>Output</a:t>
            </a:r>
            <a:r>
              <a:rPr lang="en-US" sz="2400" b="0" i="0" u="none" strike="noStrike" baseline="0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2400" b="0" i="0" u="none" strike="noStrike" baseline="0" dirty="0" smtClean="0">
                <a:solidFill>
                  <a:srgbClr val="C00000"/>
                </a:solidFill>
              </a:rPr>
              <a:t> 3 </a:t>
            </a:r>
            <a:r>
              <a:rPr lang="en-US" sz="2400" b="0" i="0" u="none" strike="noStrike" baseline="0" dirty="0">
                <a:solidFill>
                  <a:srgbClr val="C00000"/>
                </a:solidFill>
              </a:rPr>
              <a:t>3 3 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62BF47-FDF9-4624-A01B-DB0358F7CEBA}"/>
              </a:ext>
            </a:extLst>
          </p:cNvPr>
          <p:cNvSpPr txBox="1"/>
          <p:nvPr/>
        </p:nvSpPr>
        <p:spPr>
          <a:xfrm>
            <a:off x="128588" y="171451"/>
            <a:ext cx="1239471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Autoboxing</a:t>
            </a:r>
            <a:r>
              <a:rPr lang="en-US" sz="2400" b="1" dirty="0"/>
              <a:t> in Wrapper Class</a:t>
            </a:r>
          </a:p>
          <a:p>
            <a:r>
              <a:rPr lang="en-US" sz="2400" dirty="0" err="1"/>
              <a:t>Autoboxing</a:t>
            </a:r>
            <a:r>
              <a:rPr lang="en-US" sz="2400" dirty="0"/>
              <a:t> is used to </a:t>
            </a:r>
            <a:r>
              <a:rPr lang="en-US" sz="2400" b="1" dirty="0"/>
              <a:t>convert primitive data types into corresponding objects</a:t>
            </a:r>
            <a:endParaRPr lang="en-US" sz="2400" dirty="0"/>
          </a:p>
          <a:p>
            <a:r>
              <a:rPr lang="en-IN" sz="2400" dirty="0" smtClean="0"/>
              <a:t>The </a:t>
            </a:r>
            <a:r>
              <a:rPr lang="en-IN" sz="2400" dirty="0"/>
              <a:t>automatic conversion of primitive data type into its corresponding wrapper class is known as </a:t>
            </a:r>
            <a:r>
              <a:rPr lang="en-IN" sz="2400" dirty="0" err="1"/>
              <a:t>autoboxing</a:t>
            </a:r>
            <a:r>
              <a:rPr lang="en-IN" sz="2400" dirty="0"/>
              <a:t>, for example, byte to Byte, char to Character, </a:t>
            </a:r>
            <a:r>
              <a:rPr lang="en-IN" sz="2400" dirty="0" err="1"/>
              <a:t>int</a:t>
            </a:r>
            <a:r>
              <a:rPr lang="en-IN" sz="2400" dirty="0"/>
              <a:t> to Integer, long to Long, float to Float, </a:t>
            </a:r>
            <a:r>
              <a:rPr lang="en-IN" sz="2400" dirty="0" err="1"/>
              <a:t>boolean</a:t>
            </a:r>
            <a:r>
              <a:rPr lang="en-IN" sz="2400" dirty="0"/>
              <a:t> to Boolean, double to Double, and short to Short.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we do not need to use the </a:t>
            </a:r>
            <a:r>
              <a:rPr lang="en-IN" sz="2400" dirty="0" err="1"/>
              <a:t>valueOf</a:t>
            </a:r>
            <a:r>
              <a:rPr lang="en-IN" sz="2400" dirty="0"/>
              <a:t>() method of wrapper classes to convert the primitive into objects.</a:t>
            </a:r>
          </a:p>
          <a:p>
            <a:r>
              <a:rPr lang="en-US" sz="2400" i="0" u="none" strike="noStrike" baseline="0" dirty="0" smtClean="0">
                <a:solidFill>
                  <a:srgbClr val="C00000"/>
                </a:solidFill>
              </a:rPr>
              <a:t>Wrapper </a:t>
            </a:r>
            <a:r>
              <a:rPr lang="en-US" sz="2400" i="0" u="none" strike="noStrike" baseline="0" dirty="0">
                <a:solidFill>
                  <a:srgbClr val="C00000"/>
                </a:solidFill>
              </a:rPr>
              <a:t>class Example: Primitive to Wrapper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public class WrapperExample1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{ </a:t>
            </a:r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public 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static void main(String </a:t>
            </a:r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args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[])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{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a=20; </a:t>
            </a:r>
            <a:r>
              <a:rPr lang="en-US" sz="2400" dirty="0">
                <a:solidFill>
                  <a:srgbClr val="0070C0"/>
                </a:solidFill>
              </a:rPr>
              <a:t>//Converting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into Integer 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  Integer </a:t>
            </a:r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i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=</a:t>
            </a:r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Integer.valueOf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(a);     </a:t>
            </a:r>
            <a:r>
              <a:rPr lang="en-US" sz="2400" b="0" i="0" u="none" strike="noStrike" baseline="0" dirty="0">
                <a:solidFill>
                  <a:srgbClr val="0070C0"/>
                </a:solidFill>
              </a:rPr>
              <a:t>//converting int into Integer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Integer j=a;    </a:t>
            </a:r>
            <a:r>
              <a:rPr lang="en-US" sz="2400" b="0" i="0" u="none" strike="noStrike" baseline="0" dirty="0">
                <a:solidFill>
                  <a:srgbClr val="0070C0"/>
                </a:solidFill>
              </a:rPr>
              <a:t>//autoboxing, now compiler will write </a:t>
            </a:r>
            <a:r>
              <a:rPr lang="en-US" sz="2400" b="0" i="0" u="none" strike="noStrike" baseline="0" dirty="0" err="1">
                <a:solidFill>
                  <a:srgbClr val="0070C0"/>
                </a:solidFill>
              </a:rPr>
              <a:t>Integer.valueOf</a:t>
            </a:r>
            <a:r>
              <a:rPr lang="en-US" sz="2400" b="0" i="0" u="none" strike="noStrike" baseline="0" dirty="0">
                <a:solidFill>
                  <a:srgbClr val="0070C0"/>
                </a:solidFill>
              </a:rPr>
              <a:t>(a) internally </a:t>
            </a:r>
          </a:p>
          <a:p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System.out.println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(a+" "+</a:t>
            </a:r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i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+" "+j);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} </a:t>
            </a:r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} </a:t>
            </a:r>
            <a:endParaRPr lang="en-US" sz="2400" b="0" i="0" u="none" strike="noStrike" baseline="0" dirty="0">
              <a:solidFill>
                <a:srgbClr val="002060"/>
              </a:solidFill>
            </a:endParaRPr>
          </a:p>
          <a:p>
            <a:r>
              <a:rPr lang="en-US" sz="2400" b="0" i="0" u="none" strike="noStrike" baseline="0" dirty="0">
                <a:solidFill>
                  <a:srgbClr val="C00000"/>
                </a:solidFill>
              </a:rPr>
              <a:t>Output: </a:t>
            </a:r>
            <a:r>
              <a:rPr lang="en-US" sz="2400" b="0" i="0" u="none" strike="noStrike" baseline="0" dirty="0" smtClean="0">
                <a:solidFill>
                  <a:srgbClr val="C00000"/>
                </a:solidFill>
              </a:rPr>
              <a:t>20 </a:t>
            </a:r>
            <a:r>
              <a:rPr lang="en-US" sz="2400" b="0" i="0" u="none" strike="noStrike" baseline="0" dirty="0">
                <a:solidFill>
                  <a:srgbClr val="C00000"/>
                </a:solidFill>
              </a:rPr>
              <a:t>20 20 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447308-2376-4C84-9321-A76CBEE0F854}"/>
              </a:ext>
            </a:extLst>
          </p:cNvPr>
          <p:cNvSpPr txBox="1"/>
          <p:nvPr/>
        </p:nvSpPr>
        <p:spPr>
          <a:xfrm>
            <a:off x="185530" y="1139686"/>
            <a:ext cx="1200647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C00000"/>
                </a:solidFill>
              </a:rPr>
              <a:t>What is Java I/O?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• </a:t>
            </a:r>
            <a:r>
              <a:rPr lang="en-US" sz="3200" b="1" i="0" u="none" strike="noStrike" baseline="0" dirty="0">
                <a:solidFill>
                  <a:srgbClr val="002060"/>
                </a:solidFill>
              </a:rPr>
              <a:t>Java Input and Output (I/O) </a:t>
            </a:r>
            <a:r>
              <a:rPr lang="en-US" sz="3200" b="0" i="0" u="none" strike="noStrike" baseline="0" dirty="0">
                <a:solidFill>
                  <a:srgbClr val="002060"/>
                </a:solidFill>
              </a:rPr>
              <a:t>is used to process the input and produce the output based on the input.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• Java uses the concept of </a:t>
            </a:r>
            <a:r>
              <a:rPr lang="en-US" sz="3200" b="1" i="0" u="none" strike="noStrike" baseline="0" dirty="0">
                <a:solidFill>
                  <a:srgbClr val="002060"/>
                </a:solidFill>
              </a:rPr>
              <a:t>stream </a:t>
            </a:r>
            <a:r>
              <a:rPr lang="en-US" sz="3200" b="0" i="0" u="none" strike="noStrike" baseline="0" dirty="0">
                <a:solidFill>
                  <a:srgbClr val="002060"/>
                </a:solidFill>
              </a:rPr>
              <a:t>to make I/O operations fast.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• The </a:t>
            </a:r>
            <a:r>
              <a:rPr lang="en-US" sz="3200" b="1" i="0" u="none" strike="noStrike" baseline="0" dirty="0">
                <a:solidFill>
                  <a:srgbClr val="002060"/>
                </a:solidFill>
              </a:rPr>
              <a:t>java.io </a:t>
            </a:r>
            <a:r>
              <a:rPr lang="en-US" sz="3200" b="0" i="0" u="none" strike="noStrike" baseline="0" dirty="0">
                <a:solidFill>
                  <a:srgbClr val="002060"/>
                </a:solidFill>
              </a:rPr>
              <a:t>package contains all the classes required for input and output operations.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• File handing in Java can be performed by </a:t>
            </a:r>
            <a:r>
              <a:rPr lang="en-US" sz="3200" b="1" i="0" u="none" strike="noStrike" baseline="0" dirty="0">
                <a:solidFill>
                  <a:srgbClr val="002060"/>
                </a:solidFill>
              </a:rPr>
              <a:t>Java IO API</a:t>
            </a:r>
            <a:r>
              <a:rPr lang="en-US" sz="3200" b="0" i="0" u="none" strike="noStrike" baseline="0" dirty="0">
                <a:solidFill>
                  <a:srgbClr val="002060"/>
                </a:solidFill>
              </a:rPr>
              <a:t>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7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5CAD7F-A16C-4731-AA1C-1ED7B8958D40}"/>
              </a:ext>
            </a:extLst>
          </p:cNvPr>
          <p:cNvSpPr txBox="1"/>
          <p:nvPr/>
        </p:nvSpPr>
        <p:spPr>
          <a:xfrm>
            <a:off x="450574" y="946956"/>
            <a:ext cx="1156914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u="none" strike="noStrike" baseline="0" dirty="0">
                <a:solidFill>
                  <a:srgbClr val="C00000"/>
                </a:solidFill>
              </a:rPr>
              <a:t>Streams</a:t>
            </a:r>
          </a:p>
          <a:p>
            <a:pPr algn="l"/>
            <a:r>
              <a:rPr lang="en-US" sz="3200" b="0" u="none" strike="noStrike" baseline="0" dirty="0">
                <a:solidFill>
                  <a:srgbClr val="002060"/>
                </a:solidFill>
              </a:rPr>
              <a:t>• A stream is a communication channel that a program has with the outside world.</a:t>
            </a:r>
          </a:p>
          <a:p>
            <a:pPr algn="l"/>
            <a:r>
              <a:rPr lang="en-US" sz="3200" b="0" u="none" strike="noStrike" baseline="0" dirty="0">
                <a:solidFill>
                  <a:srgbClr val="002060"/>
                </a:solidFill>
              </a:rPr>
              <a:t>• It is used to transfer data items in succession.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u="none" strike="noStrike" baseline="0" dirty="0">
                <a:solidFill>
                  <a:srgbClr val="002060"/>
                </a:solidFill>
              </a:rPr>
              <a:t>A stream is a sequence of data.</a:t>
            </a:r>
          </a:p>
          <a:p>
            <a:pPr algn="l"/>
            <a:r>
              <a:rPr lang="en-US" sz="3200" b="0" u="none" strike="noStrike" baseline="0" dirty="0">
                <a:solidFill>
                  <a:srgbClr val="002060"/>
                </a:solidFill>
              </a:rPr>
              <a:t>• A stream in Java is a path along which data flows (like a river or pipe along which water flows).</a:t>
            </a:r>
          </a:p>
          <a:p>
            <a:pPr algn="l"/>
            <a:r>
              <a:rPr lang="en-US" sz="3200" b="0" u="none" strike="noStrike" baseline="0" dirty="0">
                <a:solidFill>
                  <a:srgbClr val="002060"/>
                </a:solidFill>
              </a:rPr>
              <a:t>• Every stream has a </a:t>
            </a:r>
            <a:r>
              <a:rPr lang="en-US" sz="3200" b="1" u="none" strike="noStrike" baseline="0" dirty="0">
                <a:solidFill>
                  <a:srgbClr val="002060"/>
                </a:solidFill>
              </a:rPr>
              <a:t>source </a:t>
            </a:r>
            <a:r>
              <a:rPr lang="en-US" sz="3200" b="0" u="none" strike="noStrike" baseline="0" dirty="0">
                <a:solidFill>
                  <a:srgbClr val="002060"/>
                </a:solidFill>
              </a:rPr>
              <a:t>and a </a:t>
            </a:r>
            <a:r>
              <a:rPr lang="en-US" sz="3200" b="1" u="none" strike="noStrike" baseline="0" dirty="0">
                <a:solidFill>
                  <a:srgbClr val="002060"/>
                </a:solidFill>
              </a:rPr>
              <a:t>destination</a:t>
            </a:r>
            <a:r>
              <a:rPr lang="en-US" sz="3200" b="0" u="none" strike="noStrike" baseline="0" dirty="0">
                <a:solidFill>
                  <a:srgbClr val="002060"/>
                </a:solidFill>
              </a:rPr>
              <a:t>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B6F9F9-B4B1-4D80-A1F5-E8C8D4D696F7}"/>
              </a:ext>
            </a:extLst>
          </p:cNvPr>
          <p:cNvSpPr txBox="1"/>
          <p:nvPr/>
        </p:nvSpPr>
        <p:spPr>
          <a:xfrm>
            <a:off x="165652" y="243030"/>
            <a:ext cx="118606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C00000"/>
                </a:solidFill>
              </a:rPr>
              <a:t>Stream Types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• Streams are classified into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two basic types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: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– Input Stream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– Output Stream</a:t>
            </a:r>
          </a:p>
          <a:p>
            <a:pPr algn="l"/>
            <a:endParaRPr lang="en-US" sz="2800" b="0" i="0" u="none" strike="noStrike" baseline="0" dirty="0">
              <a:solidFill>
                <a:srgbClr val="002060"/>
              </a:solidFill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C00000"/>
                </a:solidFill>
              </a:rPr>
              <a:t>I/O Stream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• An </a:t>
            </a:r>
            <a:r>
              <a:rPr lang="en-US" sz="2800" b="1" i="0" u="none" strike="noStrike" baseline="0" dirty="0" err="1">
                <a:solidFill>
                  <a:srgbClr val="002060"/>
                </a:solidFill>
              </a:rPr>
              <a:t>Input/Output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 (I/O) Stream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represents an input source or an output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destination.</a:t>
            </a:r>
          </a:p>
          <a:p>
            <a:pPr algn="l"/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A1F9314-014A-42F6-B067-9B1E6148D7B8}"/>
              </a:ext>
            </a:extLst>
          </p:cNvPr>
          <p:cNvSpPr txBox="1"/>
          <p:nvPr/>
        </p:nvSpPr>
        <p:spPr>
          <a:xfrm>
            <a:off x="92765" y="209997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C00000"/>
                </a:solidFill>
              </a:rPr>
              <a:t>Input Vs Output Streams 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• If the data flows from a source into a program, it is called as an </a:t>
            </a:r>
            <a:r>
              <a:rPr lang="en-US" sz="3200" b="1" i="1" u="none" strike="noStrike" baseline="0" dirty="0">
                <a:solidFill>
                  <a:srgbClr val="002060"/>
                </a:solidFill>
              </a:rPr>
              <a:t>input stream</a:t>
            </a:r>
            <a:r>
              <a:rPr lang="en-US" sz="3200" b="0" i="1" u="none" strike="noStrike" baseline="0" dirty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• If the data flows from a program to a destination (aka </a:t>
            </a:r>
            <a:r>
              <a:rPr lang="en-US" sz="3200" b="1" i="0" u="none" strike="noStrike" baseline="0" dirty="0">
                <a:solidFill>
                  <a:srgbClr val="002060"/>
                </a:solidFill>
              </a:rPr>
              <a:t>sink </a:t>
            </a:r>
            <a:r>
              <a:rPr lang="en-US" sz="3200" b="0" i="0" u="none" strike="noStrike" baseline="0" dirty="0">
                <a:solidFill>
                  <a:srgbClr val="002060"/>
                </a:solidFill>
              </a:rPr>
              <a:t>or </a:t>
            </a:r>
            <a:r>
              <a:rPr lang="en-US" sz="3200" b="1" i="0" u="none" strike="noStrike" baseline="0" dirty="0">
                <a:solidFill>
                  <a:srgbClr val="002060"/>
                </a:solidFill>
              </a:rPr>
              <a:t>target</a:t>
            </a:r>
            <a:r>
              <a:rPr lang="en-US" sz="3200" b="0" i="0" u="none" strike="noStrike" baseline="0" dirty="0">
                <a:solidFill>
                  <a:srgbClr val="002060"/>
                </a:solidFill>
              </a:rPr>
              <a:t>), it is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called as an </a:t>
            </a:r>
            <a:r>
              <a:rPr lang="en-US" sz="3200" b="1" i="1" u="none" strike="noStrike" baseline="0" dirty="0">
                <a:solidFill>
                  <a:srgbClr val="002060"/>
                </a:solidFill>
              </a:rPr>
              <a:t>output stream</a:t>
            </a:r>
            <a:r>
              <a:rPr lang="en-US" sz="3200" b="0" i="1" u="none" strike="noStrike" baseline="0" dirty="0">
                <a:solidFill>
                  <a:srgbClr val="002060"/>
                </a:solidFill>
              </a:rPr>
              <a:t>.</a:t>
            </a:r>
            <a:endParaRPr lang="en-US" sz="3200" dirty="0">
              <a:solidFill>
                <a:srgbClr val="002060"/>
              </a:solidFill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• Input streams can flow from the keyboard or from a file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– </a:t>
            </a:r>
            <a:r>
              <a:rPr lang="en-US" sz="3200" b="1" i="0" u="none" strike="noStrike" baseline="0" dirty="0">
                <a:solidFill>
                  <a:srgbClr val="002060"/>
                </a:solidFill>
              </a:rPr>
              <a:t>System.in </a:t>
            </a:r>
            <a:r>
              <a:rPr lang="en-US" sz="3200" b="0" i="0" u="none" strike="noStrike" baseline="0" dirty="0">
                <a:solidFill>
                  <a:srgbClr val="002060"/>
                </a:solidFill>
              </a:rPr>
              <a:t>is an input stream that connects to the keyboard.</a:t>
            </a:r>
          </a:p>
          <a:p>
            <a:pPr algn="l"/>
            <a:r>
              <a:rPr lang="en-US" sz="3200" b="1" i="0" u="none" strike="noStrike" baseline="0" dirty="0">
                <a:solidFill>
                  <a:srgbClr val="002060"/>
                </a:solidFill>
              </a:rPr>
              <a:t>e.g. Scanner scan= new Scanner(System.in);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• Output streams can flow to a screen or to a file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– </a:t>
            </a:r>
            <a:r>
              <a:rPr lang="en-US" sz="3200" b="1" i="0" u="none" strike="noStrike" baseline="0" dirty="0" err="1">
                <a:solidFill>
                  <a:srgbClr val="002060"/>
                </a:solidFill>
              </a:rPr>
              <a:t>System.out</a:t>
            </a:r>
            <a:r>
              <a:rPr lang="en-US" sz="3200" b="1" i="0" u="none" strike="noStrike" baseline="0" dirty="0">
                <a:solidFill>
                  <a:srgbClr val="002060"/>
                </a:solidFill>
              </a:rPr>
              <a:t> </a:t>
            </a:r>
            <a:r>
              <a:rPr lang="en-US" sz="3200" b="0" i="0" u="none" strike="noStrike" baseline="0" dirty="0">
                <a:solidFill>
                  <a:srgbClr val="002060"/>
                </a:solidFill>
              </a:rPr>
              <a:t>is an output stream that connects to the screen.</a:t>
            </a:r>
          </a:p>
          <a:p>
            <a:pPr algn="l"/>
            <a:r>
              <a:rPr lang="en-US" sz="3200" b="1" i="0" u="none" strike="noStrike" baseline="0" dirty="0">
                <a:solidFill>
                  <a:srgbClr val="002060"/>
                </a:solidFill>
              </a:rPr>
              <a:t>e.g. </a:t>
            </a:r>
            <a:r>
              <a:rPr lang="en-US" sz="3200" b="1" i="0" u="none" strike="noStrike" baseline="0" dirty="0" err="1">
                <a:solidFill>
                  <a:srgbClr val="002060"/>
                </a:solidFill>
              </a:rPr>
              <a:t>System.out.println</a:t>
            </a:r>
            <a:r>
              <a:rPr lang="en-US" sz="3200" b="1" i="0" u="none" strike="noStrike" baseline="0" dirty="0">
                <a:solidFill>
                  <a:srgbClr val="002060"/>
                </a:solidFill>
              </a:rPr>
              <a:t>(“Output Stream”);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6079AA-643A-470A-AE45-34C64EE15C13}"/>
              </a:ext>
            </a:extLst>
          </p:cNvPr>
          <p:cNvSpPr txBox="1"/>
          <p:nvPr/>
        </p:nvSpPr>
        <p:spPr>
          <a:xfrm>
            <a:off x="172279" y="151179"/>
            <a:ext cx="1219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C00000"/>
                </a:solidFill>
              </a:rPr>
              <a:t>Java Stream Classes 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• The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java.io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package contains a large number of stream classes that provide capabilities for processing all types of data.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• These classes may be categorized into two groups based on the data type on which they operate.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–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Byte stream classes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–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Character stream classes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8BC5214-50FC-4953-A305-C8F4F735CDF8}"/>
              </a:ext>
            </a:extLst>
          </p:cNvPr>
          <p:cNvSpPr txBox="1"/>
          <p:nvPr/>
        </p:nvSpPr>
        <p:spPr>
          <a:xfrm>
            <a:off x="172279" y="3429000"/>
            <a:ext cx="1219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C00000"/>
                </a:solidFill>
              </a:rPr>
              <a:t>Byte Stream Classes Vs Character Stream Classes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• </a:t>
            </a:r>
            <a:r>
              <a:rPr lang="en-US" sz="2800" b="1" i="1" u="none" strike="noStrike" baseline="0" dirty="0">
                <a:solidFill>
                  <a:srgbClr val="002060"/>
                </a:solidFill>
              </a:rPr>
              <a:t>Byte Stream Classes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– provide support for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handling i/o operations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on </a:t>
            </a:r>
            <a:r>
              <a:rPr lang="en-US" sz="2800" b="1" i="1" u="none" strike="noStrike" baseline="0" dirty="0">
                <a:solidFill>
                  <a:srgbClr val="002060"/>
                </a:solidFill>
              </a:rPr>
              <a:t>bytes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• </a:t>
            </a:r>
            <a:r>
              <a:rPr lang="en-US" sz="2800" b="1" i="1" u="none" strike="noStrike" baseline="0" dirty="0">
                <a:solidFill>
                  <a:srgbClr val="002060"/>
                </a:solidFill>
              </a:rPr>
              <a:t>Character Stream Classes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– provide support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for managing i/o operations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on </a:t>
            </a:r>
            <a:r>
              <a:rPr lang="en-US" sz="2800" b="1" i="1" u="none" strike="noStrike" baseline="0" dirty="0">
                <a:solidFill>
                  <a:srgbClr val="002060"/>
                </a:solidFill>
              </a:rPr>
              <a:t>characters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6D126F-7F60-4ED5-BE29-787454E5F5FF}"/>
              </a:ext>
            </a:extLst>
          </p:cNvPr>
          <p:cNvSpPr txBox="1"/>
          <p:nvPr/>
        </p:nvSpPr>
        <p:spPr>
          <a:xfrm>
            <a:off x="46842" y="0"/>
            <a:ext cx="121451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C00000"/>
                </a:solidFill>
                <a:cs typeface="Times New Roman" panose="02020603050405020304" pitchFamily="18" charset="0"/>
              </a:rPr>
              <a:t>Byte Stream Classes </a:t>
            </a:r>
            <a:endParaRPr lang="en-US" sz="2800" b="0" i="0" u="none" strike="noStrike" baseline="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  <a:cs typeface="Times New Roman" panose="02020603050405020304" pitchFamily="18" charset="0"/>
              </a:rPr>
              <a:t>Byte stream is defined by using two abstract class at the top of hierarchy, they are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cs typeface="Times New Roman" panose="02020603050405020304" pitchFamily="18" charset="0"/>
              </a:rPr>
              <a:t>InputStream</a:t>
            </a:r>
            <a:r>
              <a:rPr lang="en-US" sz="2800" b="0" i="0" u="none" strike="noStrike" baseline="0" dirty="0">
                <a:solidFill>
                  <a:srgbClr val="002060"/>
                </a:solidFill>
                <a:cs typeface="Times New Roman" panose="02020603050405020304" pitchFamily="18" charset="0"/>
              </a:rPr>
              <a:t> and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cs typeface="Times New Roman" panose="02020603050405020304" pitchFamily="18" charset="0"/>
              </a:rPr>
              <a:t>OutputStream.These</a:t>
            </a:r>
            <a:r>
              <a:rPr lang="en-US" sz="2800" b="0" i="0" u="none" strike="noStrike" baseline="0" dirty="0">
                <a:solidFill>
                  <a:srgbClr val="002060"/>
                </a:solidFill>
                <a:cs typeface="Times New Roman" panose="02020603050405020304" pitchFamily="18" charset="0"/>
              </a:rPr>
              <a:t> two abstract classes have several concrete classes that handle various  devices such as disk files, network connection etc. </a:t>
            </a:r>
            <a:endParaRPr lang="en-US" sz="28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C4BCD49-418F-476C-B388-0073BCF1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906" y="2666761"/>
            <a:ext cx="7428774" cy="3802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7E7A14B-6B25-4FD1-B0BE-E3344BEEC704}"/>
              </a:ext>
            </a:extLst>
          </p:cNvPr>
          <p:cNvSpPr txBox="1"/>
          <p:nvPr/>
        </p:nvSpPr>
        <p:spPr>
          <a:xfrm>
            <a:off x="46842" y="19489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baseline="0" dirty="0">
                <a:solidFill>
                  <a:srgbClr val="C00000"/>
                </a:solidFill>
              </a:rPr>
              <a:t>Byte stream classification 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DE65E8-BFA1-42B3-ABA0-8B834D510C99}"/>
              </a:ext>
            </a:extLst>
          </p:cNvPr>
          <p:cNvSpPr txBox="1"/>
          <p:nvPr/>
        </p:nvSpPr>
        <p:spPr>
          <a:xfrm>
            <a:off x="0" y="1068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u="none" strike="noStrike" baseline="0" dirty="0">
                <a:solidFill>
                  <a:srgbClr val="C00000"/>
                </a:solidFill>
              </a:rPr>
              <a:t>Some important Byte stream classes are: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A31E8F7-A6BE-4337-A5AE-54456C6CA64F}"/>
              </a:ext>
            </a:extLst>
          </p:cNvPr>
          <p:cNvSpPr txBox="1"/>
          <p:nvPr/>
        </p:nvSpPr>
        <p:spPr>
          <a:xfrm>
            <a:off x="172278" y="689113"/>
            <a:ext cx="26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E77FEDB-BFFE-4910-9C83-60FF859B776D}"/>
              </a:ext>
            </a:extLst>
          </p:cNvPr>
          <p:cNvSpPr txBox="1"/>
          <p:nvPr/>
        </p:nvSpPr>
        <p:spPr>
          <a:xfrm>
            <a:off x="304800" y="873779"/>
            <a:ext cx="360919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C00000"/>
                </a:solidFill>
              </a:rPr>
              <a:t>Stream class </a:t>
            </a:r>
          </a:p>
          <a:p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BufferedInputStream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 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BufferedOutputStream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 </a:t>
            </a:r>
            <a:endParaRPr lang="en-US" sz="2800" b="1" i="0" u="none" strike="noStrike" baseline="0" dirty="0">
              <a:solidFill>
                <a:srgbClr val="C00000"/>
              </a:solidFill>
            </a:endParaRPr>
          </a:p>
          <a:p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DataInputStream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 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DataOutputStream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 </a:t>
            </a:r>
          </a:p>
          <a:p>
            <a:endParaRPr lang="en-US" sz="2800" b="1" i="0" u="none" strike="noStrike" baseline="0" dirty="0">
              <a:solidFill>
                <a:srgbClr val="C00000"/>
              </a:solidFill>
            </a:endParaRPr>
          </a:p>
          <a:p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FileInputStream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 </a:t>
            </a:r>
          </a:p>
          <a:p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FileOutputStream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InputStream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 </a:t>
            </a:r>
          </a:p>
          <a:p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OutputStream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PrintStream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5935D74-A47B-46BA-A52E-8D175FD4EC2E}"/>
              </a:ext>
            </a:extLst>
          </p:cNvPr>
          <p:cNvSpPr txBox="1"/>
          <p:nvPr/>
        </p:nvSpPr>
        <p:spPr>
          <a:xfrm>
            <a:off x="3913993" y="881346"/>
            <a:ext cx="841762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2060"/>
                </a:solidFill>
              </a:rPr>
              <a:t>Description </a:t>
            </a: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Used for Buffered Input Stream. </a:t>
            </a:r>
            <a:endParaRPr lang="en-US" sz="2800" b="1" dirty="0">
              <a:solidFill>
                <a:srgbClr val="002060"/>
              </a:solidFill>
            </a:endParaRP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Used for Buffered Output Stream. </a:t>
            </a:r>
            <a:endParaRPr lang="en-US" sz="2800" b="1" i="0" u="none" strike="noStrike" baseline="0" dirty="0">
              <a:solidFill>
                <a:srgbClr val="002060"/>
              </a:solidFill>
            </a:endParaRP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Contains method for reading java standard datatype </a:t>
            </a:r>
            <a:endParaRPr lang="en-US" sz="2800" b="1" dirty="0">
              <a:solidFill>
                <a:srgbClr val="002060"/>
              </a:solidFill>
            </a:endParaRP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An output stream that contain method for writing java </a:t>
            </a: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standard data type </a:t>
            </a:r>
            <a:endParaRPr lang="en-US" sz="2800" b="1" i="0" u="none" strike="noStrike" baseline="0" dirty="0">
              <a:solidFill>
                <a:srgbClr val="002060"/>
              </a:solidFill>
            </a:endParaRP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Input stream that reads from a file </a:t>
            </a:r>
            <a:endParaRPr lang="en-US" sz="2800" b="1" dirty="0">
              <a:solidFill>
                <a:srgbClr val="002060"/>
              </a:solidFill>
            </a:endParaRP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Output stream that write to a file. </a:t>
            </a: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Abstract class that describe stream input. </a:t>
            </a: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Abstract class that describe stream output. </a:t>
            </a: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Output Stream that contain print() and 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println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() method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756A311-4A99-48B5-AD72-11DE27D83661}"/>
              </a:ext>
            </a:extLst>
          </p:cNvPr>
          <p:cNvSpPr txBox="1"/>
          <p:nvPr/>
        </p:nvSpPr>
        <p:spPr>
          <a:xfrm>
            <a:off x="0" y="503582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u="none" strike="noStrike" baseline="0" dirty="0">
                <a:solidFill>
                  <a:srgbClr val="C00000"/>
                </a:solidFill>
              </a:rPr>
              <a:t>UNIT 3:  LANG AND IO PACKAGES</a:t>
            </a:r>
          </a:p>
          <a:p>
            <a:pPr algn="l"/>
            <a:r>
              <a:rPr lang="en-US" sz="3600" b="0" i="0" u="none" strike="noStrike" baseline="0" dirty="0">
                <a:solidFill>
                  <a:srgbClr val="002060"/>
                </a:solidFill>
              </a:rPr>
              <a:t>Java. </a:t>
            </a:r>
            <a:r>
              <a:rPr lang="en-US" sz="3600" b="0" i="0" u="none" strike="noStrike" baseline="0" dirty="0" err="1">
                <a:solidFill>
                  <a:srgbClr val="002060"/>
                </a:solidFill>
              </a:rPr>
              <a:t>lang</a:t>
            </a:r>
            <a:r>
              <a:rPr lang="en-US" sz="3600" b="0" i="0" u="none" strike="noStrike" baseline="0" dirty="0">
                <a:solidFill>
                  <a:srgbClr val="002060"/>
                </a:solidFill>
              </a:rPr>
              <a:t> package - Wrapper Classes– Simple type </a:t>
            </a:r>
            <a:r>
              <a:rPr lang="en-US" sz="3600" b="0" i="0" u="none" strike="noStrike" baseline="0">
                <a:solidFill>
                  <a:srgbClr val="002060"/>
                </a:solidFill>
              </a:rPr>
              <a:t>wrappers </a:t>
            </a:r>
            <a:r>
              <a:rPr lang="en-US" sz="3600" b="0" i="0" u="none" strike="noStrike" baseline="0" smtClean="0">
                <a:solidFill>
                  <a:srgbClr val="002060"/>
                </a:solidFill>
              </a:rPr>
              <a:t>–Introduction </a:t>
            </a:r>
            <a:r>
              <a:rPr lang="en-US" sz="3600" b="0" i="0" u="none" strike="noStrike" baseline="0" dirty="0">
                <a:solidFill>
                  <a:srgbClr val="002060"/>
                </a:solidFill>
              </a:rPr>
              <a:t>– Input Stream and Output Stream classes - Data Output Stream and Data Input Stream classes –</a:t>
            </a:r>
            <a:r>
              <a:rPr lang="en-US" sz="3600" b="0" i="0" u="none" strike="noStrike" baseline="0" dirty="0" err="1">
                <a:solidFill>
                  <a:srgbClr val="002060"/>
                </a:solidFill>
              </a:rPr>
              <a:t>FileInput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b="0" i="0" u="none" strike="noStrike" baseline="0" dirty="0">
                <a:solidFill>
                  <a:srgbClr val="002060"/>
                </a:solidFill>
              </a:rPr>
              <a:t>Stream – File Output Stream. - Reader and Writer Classes – File Reader and File Writer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18B308-3640-471E-9263-4FA39D2EC7E1}"/>
              </a:ext>
            </a:extLst>
          </p:cNvPr>
          <p:cNvSpPr txBox="1"/>
          <p:nvPr/>
        </p:nvSpPr>
        <p:spPr>
          <a:xfrm>
            <a:off x="225287" y="2246769"/>
            <a:ext cx="121919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C00000"/>
                </a:solidFill>
              </a:rPr>
              <a:t>Java </a:t>
            </a:r>
            <a:r>
              <a:rPr lang="en-US" sz="2800" b="1" i="0" u="none" strike="noStrike" baseline="0" dirty="0" err="1">
                <a:solidFill>
                  <a:srgbClr val="C00000"/>
                </a:solidFill>
              </a:rPr>
              <a:t>DataOutputStream</a:t>
            </a:r>
            <a:r>
              <a:rPr lang="en-US" sz="2800" b="1" i="0" u="none" strike="noStrike" baseline="0" dirty="0">
                <a:solidFill>
                  <a:srgbClr val="C00000"/>
                </a:solidFill>
              </a:rPr>
              <a:t> class methods </a:t>
            </a:r>
            <a:endParaRPr lang="en-US" sz="2800" b="0" i="0" u="none" strike="noStrike" baseline="0" dirty="0">
              <a:solidFill>
                <a:srgbClr val="C00000"/>
              </a:solidFill>
            </a:endParaRPr>
          </a:p>
          <a:p>
            <a:r>
              <a:rPr lang="en-US" sz="2800" b="1" i="0" u="none" strike="noStrike" baseline="0" dirty="0">
                <a:solidFill>
                  <a:srgbClr val="C00000"/>
                </a:solidFill>
              </a:rPr>
              <a:t>Method  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Description</a:t>
            </a:r>
            <a:r>
              <a:rPr lang="en-US" sz="2800" b="1" i="0" u="none" strike="noStrike" baseline="0" dirty="0">
                <a:solidFill>
                  <a:srgbClr val="C00000"/>
                </a:solidFill>
              </a:rPr>
              <a:t> </a:t>
            </a:r>
            <a:endParaRPr lang="en-US" sz="2800" b="0" i="0" u="none" strike="noStrike" baseline="0" dirty="0">
              <a:solidFill>
                <a:srgbClr val="C00000"/>
              </a:solidFill>
            </a:endParaRP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int size()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return the number of bytes written to the data output stream.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void write(int b)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write the specified byte to the underlying output stream.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void write(byte[] b, int off, int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len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write 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len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 bytes of data to the output stream.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void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writeBoolean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boolean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 v)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write Boolean to the output stream as a 1-byte value.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2CAFB5-CF95-45D4-8F16-9EED8809E213}"/>
              </a:ext>
            </a:extLst>
          </p:cNvPr>
          <p:cNvSpPr txBox="1"/>
          <p:nvPr/>
        </p:nvSpPr>
        <p:spPr>
          <a:xfrm>
            <a:off x="1" y="0"/>
            <a:ext cx="119667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C00000"/>
                </a:solidFill>
              </a:rPr>
              <a:t>Java </a:t>
            </a:r>
            <a:r>
              <a:rPr lang="en-US" sz="2800" b="1" i="0" u="none" strike="noStrike" baseline="0" dirty="0" err="1">
                <a:solidFill>
                  <a:srgbClr val="C00000"/>
                </a:solidFill>
              </a:rPr>
              <a:t>DataOutputStream</a:t>
            </a:r>
            <a:r>
              <a:rPr lang="en-US" sz="2800" b="1" i="0" u="none" strike="noStrike" baseline="0" dirty="0">
                <a:solidFill>
                  <a:srgbClr val="C00000"/>
                </a:solidFill>
              </a:rPr>
              <a:t> Class </a:t>
            </a:r>
            <a:endParaRPr lang="en-US" sz="2800" b="0" i="0" u="none" strike="noStrike" baseline="0" dirty="0">
              <a:solidFill>
                <a:srgbClr val="C00000"/>
              </a:solidFill>
            </a:endParaRP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Java 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DataOutputStream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 class allows an application to write primitive Java data types to the output stream in a machine-independent 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way.Java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 application generally uses the data output stream to write data that can later be read by a data input stream.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C6C3E69-226D-45E1-95AE-C1F28A824F12}"/>
              </a:ext>
            </a:extLst>
          </p:cNvPr>
          <p:cNvSpPr txBox="1"/>
          <p:nvPr/>
        </p:nvSpPr>
        <p:spPr>
          <a:xfrm>
            <a:off x="92765" y="302359"/>
            <a:ext cx="1209923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smtClean="0">
                <a:solidFill>
                  <a:srgbClr val="C00000"/>
                </a:solidFill>
              </a:rPr>
              <a:t>void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writeChar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(int v)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write char to the output stream as a 2-byte value.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void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writeChars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(String s)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write string to the output stream as a sequence of characters.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void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writeByte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(int v)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write a byte to the output stream as a 1-byte value.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void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writeBytes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(String s)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write string to the output stream as a sequence of bytes.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void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writeInt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(int v)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write an int to the output stream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void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writeShort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(int v)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write a short to the output stream.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void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writeShort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(int v)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write a short to the output stream.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void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writeLong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(long v)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write a long to the output stream.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void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writeUTF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(String str)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 It is used to write a string to the output stream using UTF-8 encoding in portable manner.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void flush()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flushes the data output stream.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EDDB80B-1F2F-467B-BA7E-965E0F34DA70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C00000"/>
                </a:solidFill>
              </a:rPr>
              <a:t>Example of </a:t>
            </a:r>
            <a:r>
              <a:rPr lang="en-US" sz="2800" b="1" i="0" u="none" strike="noStrike" baseline="0" dirty="0" err="1">
                <a:solidFill>
                  <a:srgbClr val="C00000"/>
                </a:solidFill>
              </a:rPr>
              <a:t>DataOutputStream</a:t>
            </a:r>
            <a:r>
              <a:rPr lang="en-US" sz="2800" b="1" i="0" u="none" strike="noStrike" baseline="0" dirty="0">
                <a:solidFill>
                  <a:srgbClr val="C00000"/>
                </a:solidFill>
              </a:rPr>
              <a:t> class </a:t>
            </a:r>
            <a:endParaRPr lang="en-US" sz="2800" b="0" i="0" u="none" strike="noStrike" baseline="0" dirty="0">
              <a:solidFill>
                <a:srgbClr val="C00000"/>
              </a:solidFill>
            </a:endParaRP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In this example, we are writing the data to a text file testout.txt using 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DataOutputStream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 class. </a:t>
            </a: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import java.io.*; </a:t>
            </a: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public class 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OutputExample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 </a:t>
            </a: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{ </a:t>
            </a: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public static void main(String[] 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args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) throws 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IOException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 </a:t>
            </a: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{ </a:t>
            </a:r>
          </a:p>
          <a:p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FileOutputStream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 file = new 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FileOutputStream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(D:\\testout.txt); </a:t>
            </a:r>
          </a:p>
          <a:p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DataOutputStream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 data = new 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DataOutputStream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(file); </a:t>
            </a:r>
          </a:p>
          <a:p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data.writeInt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(65); </a:t>
            </a:r>
          </a:p>
          <a:p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data.flush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(); </a:t>
            </a:r>
          </a:p>
          <a:p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data.close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(); </a:t>
            </a:r>
          </a:p>
          <a:p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System.out.println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("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Succcess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..."); </a:t>
            </a: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} </a:t>
            </a: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765A92-884D-43E3-B8BA-85781CBF4A6D}"/>
              </a:ext>
            </a:extLst>
          </p:cNvPr>
          <p:cNvSpPr txBox="1"/>
          <p:nvPr/>
        </p:nvSpPr>
        <p:spPr>
          <a:xfrm>
            <a:off x="8468040" y="1111147"/>
            <a:ext cx="61622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Output: </a:t>
            </a:r>
          </a:p>
          <a:p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Succcess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...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testout.txt: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A 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B2F091-455B-418B-9601-10C49EFC8616}"/>
              </a:ext>
            </a:extLst>
          </p:cNvPr>
          <p:cNvSpPr txBox="1"/>
          <p:nvPr/>
        </p:nvSpPr>
        <p:spPr>
          <a:xfrm>
            <a:off x="0" y="0"/>
            <a:ext cx="118739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C00000"/>
                </a:solidFill>
                <a:cs typeface="Times New Roman" panose="02020603050405020304" pitchFamily="18" charset="0"/>
              </a:rPr>
              <a:t>Java </a:t>
            </a:r>
            <a:r>
              <a:rPr lang="en-US" sz="2800" b="1" i="0" u="none" strike="noStrike" baseline="0" dirty="0" err="1">
                <a:solidFill>
                  <a:srgbClr val="C00000"/>
                </a:solidFill>
                <a:cs typeface="Times New Roman" panose="02020603050405020304" pitchFamily="18" charset="0"/>
              </a:rPr>
              <a:t>DataInputStream</a:t>
            </a:r>
            <a:r>
              <a:rPr lang="en-US" sz="2800" b="1" i="0" u="none" strike="noStrike" baseline="0" dirty="0">
                <a:solidFill>
                  <a:srgbClr val="C00000"/>
                </a:solidFill>
                <a:cs typeface="Times New Roman" panose="02020603050405020304" pitchFamily="18" charset="0"/>
              </a:rPr>
              <a:t> Class </a:t>
            </a:r>
            <a:endParaRPr lang="en-US" sz="2800" b="0" i="0" u="none" strike="noStrike" baseline="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  <a:cs typeface="Times New Roman" panose="02020603050405020304" pitchFamily="18" charset="0"/>
              </a:rPr>
              <a:t>Java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cs typeface="Times New Roman" panose="02020603050405020304" pitchFamily="18" charset="0"/>
              </a:rPr>
              <a:t>DataInputStream</a:t>
            </a:r>
            <a:r>
              <a:rPr lang="en-US" sz="2800" b="0" i="0" u="none" strike="noStrike" baseline="0" dirty="0">
                <a:solidFill>
                  <a:srgbClr val="002060"/>
                </a:solidFill>
                <a:cs typeface="Times New Roman" panose="02020603050405020304" pitchFamily="18" charset="0"/>
              </a:rPr>
              <a:t> class allows an application to read primitive data from the input stream in a machine-independent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cs typeface="Times New Roman" panose="02020603050405020304" pitchFamily="18" charset="0"/>
              </a:rPr>
              <a:t>way.Java</a:t>
            </a:r>
            <a:r>
              <a:rPr lang="en-US" sz="2800" b="0" i="0" u="none" strike="noStrike" baseline="0" dirty="0">
                <a:solidFill>
                  <a:srgbClr val="002060"/>
                </a:solidFill>
                <a:cs typeface="Times New Roman" panose="02020603050405020304" pitchFamily="18" charset="0"/>
              </a:rPr>
              <a:t> application generally uses the data output stream to write data that can later be read by a data input stream. </a:t>
            </a:r>
          </a:p>
          <a:p>
            <a:r>
              <a:rPr lang="en-US" sz="2800" b="0" i="0" u="none" strike="noStrike" baseline="0" dirty="0">
                <a:solidFill>
                  <a:srgbClr val="002060"/>
                </a:solidFill>
                <a:cs typeface="Times New Roman" panose="02020603050405020304" pitchFamily="18" charset="0"/>
              </a:rPr>
              <a:t>public class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cs typeface="Times New Roman" panose="02020603050405020304" pitchFamily="18" charset="0"/>
              </a:rPr>
              <a:t>DataInputStream</a:t>
            </a:r>
            <a:r>
              <a:rPr lang="en-US" sz="2800" b="0" i="0" u="none" strike="noStrike" baseline="0" dirty="0">
                <a:solidFill>
                  <a:srgbClr val="002060"/>
                </a:solidFill>
                <a:cs typeface="Times New Roman" panose="02020603050405020304" pitchFamily="18" charset="0"/>
              </a:rPr>
              <a:t> extends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cs typeface="Times New Roman" panose="02020603050405020304" pitchFamily="18" charset="0"/>
              </a:rPr>
              <a:t>FilterInputStream</a:t>
            </a:r>
            <a:r>
              <a:rPr lang="en-US" sz="2800" b="0" i="0" u="none" strike="noStrike" baseline="0" dirty="0">
                <a:solidFill>
                  <a:srgbClr val="002060"/>
                </a:solidFill>
                <a:cs typeface="Times New Roman" panose="02020603050405020304" pitchFamily="18" charset="0"/>
              </a:rPr>
              <a:t> implements </a:t>
            </a:r>
            <a:r>
              <a:rPr lang="en-US" sz="2800" b="0" i="0" u="none" strike="noStrike" baseline="0" dirty="0" err="1">
                <a:solidFill>
                  <a:srgbClr val="002060"/>
                </a:solidFill>
                <a:cs typeface="Times New Roman" panose="02020603050405020304" pitchFamily="18" charset="0"/>
              </a:rPr>
              <a:t>DataInput</a:t>
            </a:r>
            <a:r>
              <a:rPr lang="en-US" sz="2800" b="0" i="0" u="none" strike="noStrike" baseline="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53BE16-EE27-4482-8602-FB9722EF1A56}"/>
              </a:ext>
            </a:extLst>
          </p:cNvPr>
          <p:cNvSpPr txBox="1"/>
          <p:nvPr/>
        </p:nvSpPr>
        <p:spPr>
          <a:xfrm>
            <a:off x="318052" y="2246769"/>
            <a:ext cx="73748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C00000"/>
                </a:solidFill>
              </a:rPr>
              <a:t>Java </a:t>
            </a:r>
            <a:r>
              <a:rPr lang="en-US" sz="2800" b="1" i="0" u="none" strike="noStrike" baseline="0" dirty="0" err="1">
                <a:solidFill>
                  <a:srgbClr val="C00000"/>
                </a:solidFill>
              </a:rPr>
              <a:t>DataInputStream</a:t>
            </a:r>
            <a:r>
              <a:rPr lang="en-US" sz="2800" b="1" i="0" u="none" strike="noStrike" baseline="0" dirty="0">
                <a:solidFill>
                  <a:srgbClr val="C00000"/>
                </a:solidFill>
              </a:rPr>
              <a:t> class Methods </a:t>
            </a:r>
            <a:endParaRPr lang="en-US" sz="2800" b="0" i="0" u="none" strike="noStrike" baseline="0" dirty="0">
              <a:solidFill>
                <a:srgbClr val="C00000"/>
              </a:solidFill>
            </a:endParaRPr>
          </a:p>
          <a:p>
            <a:r>
              <a:rPr lang="en-US" sz="2800" b="1" i="0" u="none" strike="noStrike" baseline="0" dirty="0">
                <a:solidFill>
                  <a:srgbClr val="C00000"/>
                </a:solidFill>
              </a:rPr>
              <a:t>Method                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Description</a:t>
            </a:r>
            <a:r>
              <a:rPr lang="en-US" sz="2800" b="1" i="0" u="none" strike="noStrike" baseline="0" dirty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16AD8F-4EE3-4961-BC70-1791A7BA7028}"/>
              </a:ext>
            </a:extLst>
          </p:cNvPr>
          <p:cNvSpPr txBox="1"/>
          <p:nvPr/>
        </p:nvSpPr>
        <p:spPr>
          <a:xfrm>
            <a:off x="159026" y="3149292"/>
            <a:ext cx="120329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int read(byte[] b) 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read the number of bytes from the input stream.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int read(byte[] b, int off, int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len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) 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read 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len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 bytes of data from the input stream.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int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readInt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read input bytes and return an int value.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byte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readByte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read and return the one input byte.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char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readChar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read two input bytes and returns a char value.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double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readDouble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read eight input bytes and returns a double value. </a:t>
            </a:r>
          </a:p>
        </p:txBody>
      </p:sp>
    </p:spTree>
    <p:extLst>
      <p:ext uri="{BB962C8B-B14F-4D97-AF65-F5344CB8AC3E}">
        <p14:creationId xmlns:p14="http://schemas.microsoft.com/office/powerpoint/2010/main" val="39242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BF166F-FC64-434C-B5FD-9D136043CFF0}"/>
              </a:ext>
            </a:extLst>
          </p:cNvPr>
          <p:cNvSpPr txBox="1"/>
          <p:nvPr/>
        </p:nvSpPr>
        <p:spPr>
          <a:xfrm>
            <a:off x="119269" y="901147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boolean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readBoolean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read one input byte and return true if byte is non zero, false if byte is zero.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int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skipBytes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(int x)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skip over x bytes of data from the input stream.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String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readUTF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read a string that has been encoded using the UTF-8 format.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void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readFully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(byte[] b)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read bytes from the input stream and store them into the buffer array. </a:t>
            </a:r>
          </a:p>
          <a:p>
            <a:r>
              <a:rPr lang="en-US" sz="2800" b="0" i="0" u="none" strike="noStrike" baseline="0" dirty="0">
                <a:solidFill>
                  <a:srgbClr val="C00000"/>
                </a:solidFill>
              </a:rPr>
              <a:t>void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readFully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(byte[] b, int off, int </a:t>
            </a:r>
            <a:r>
              <a:rPr lang="en-US" sz="2800" b="0" i="0" u="none" strike="noStrike" baseline="0" dirty="0" err="1">
                <a:solidFill>
                  <a:srgbClr val="C00000"/>
                </a:solidFill>
              </a:rPr>
              <a:t>len</a:t>
            </a:r>
            <a:r>
              <a:rPr lang="en-US" sz="2800" b="0" i="0" u="none" strike="noStrike" baseline="0" dirty="0">
                <a:solidFill>
                  <a:srgbClr val="C00000"/>
                </a:solidFill>
              </a:rPr>
              <a:t>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It is used to read 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len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 bytes from the input stream.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384806-253E-4639-B0E2-86EA99DF2E00}"/>
              </a:ext>
            </a:extLst>
          </p:cNvPr>
          <p:cNvSpPr txBox="1"/>
          <p:nvPr/>
        </p:nvSpPr>
        <p:spPr>
          <a:xfrm>
            <a:off x="145774" y="1166842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u="none" strike="noStrike" baseline="0" dirty="0" err="1">
                <a:solidFill>
                  <a:srgbClr val="C00000"/>
                </a:solidFill>
              </a:rPr>
              <a:t>FileInputStream</a:t>
            </a:r>
            <a:r>
              <a:rPr lang="en-US" sz="3600" b="0" i="0" u="none" strike="noStrike" baseline="0" dirty="0">
                <a:solidFill>
                  <a:srgbClr val="C00000"/>
                </a:solidFill>
              </a:rPr>
              <a:t> Class</a:t>
            </a:r>
          </a:p>
          <a:p>
            <a:pPr algn="l"/>
            <a:r>
              <a:rPr lang="en-US" sz="3600" b="0" i="0" u="none" strike="noStrike" baseline="0" dirty="0">
                <a:solidFill>
                  <a:srgbClr val="002060"/>
                </a:solidFill>
              </a:rPr>
              <a:t>• </a:t>
            </a:r>
            <a:r>
              <a:rPr lang="en-US" sz="3600" b="0" i="0" u="none" strike="noStrike" baseline="0" dirty="0" err="1">
                <a:solidFill>
                  <a:srgbClr val="002060"/>
                </a:solidFill>
              </a:rPr>
              <a:t>FileInputStream</a:t>
            </a:r>
            <a:r>
              <a:rPr lang="en-US" sz="3600" b="0" i="0" u="none" strike="noStrike" baseline="0" dirty="0">
                <a:solidFill>
                  <a:srgbClr val="002060"/>
                </a:solidFill>
              </a:rPr>
              <a:t> is useful to read data from a file in the form of sequence of bytes.</a:t>
            </a:r>
          </a:p>
          <a:p>
            <a:pPr algn="l"/>
            <a:r>
              <a:rPr lang="en-US" sz="3600" b="0" i="0" u="none" strike="noStrike" baseline="0" dirty="0">
                <a:solidFill>
                  <a:srgbClr val="002060"/>
                </a:solidFill>
              </a:rPr>
              <a:t>• </a:t>
            </a:r>
            <a:r>
              <a:rPr lang="en-US" sz="3600" b="0" i="0" u="none" strike="noStrike" baseline="0" dirty="0" err="1">
                <a:solidFill>
                  <a:srgbClr val="002060"/>
                </a:solidFill>
              </a:rPr>
              <a:t>FileInputStream</a:t>
            </a:r>
            <a:r>
              <a:rPr lang="en-US" sz="3600" b="0" i="0" u="none" strike="noStrike" baseline="0" dirty="0">
                <a:solidFill>
                  <a:srgbClr val="002060"/>
                </a:solidFill>
              </a:rPr>
              <a:t> is meant for reading streams of raw bytes such as image data.</a:t>
            </a:r>
          </a:p>
          <a:p>
            <a:pPr algn="l"/>
            <a:r>
              <a:rPr lang="en-US" sz="3600" b="0" i="0" u="none" strike="noStrike" baseline="0" dirty="0">
                <a:solidFill>
                  <a:srgbClr val="002060"/>
                </a:solidFill>
              </a:rPr>
              <a:t>• </a:t>
            </a:r>
            <a:r>
              <a:rPr lang="en-US" sz="3600" b="1" i="0" u="none" strike="noStrike" baseline="0" dirty="0">
                <a:solidFill>
                  <a:srgbClr val="002060"/>
                </a:solidFill>
              </a:rPr>
              <a:t>Note:</a:t>
            </a:r>
          </a:p>
          <a:p>
            <a:pPr algn="l"/>
            <a:r>
              <a:rPr lang="en-US" sz="3600" b="1" i="1" u="none" strike="noStrike" baseline="0" dirty="0">
                <a:solidFill>
                  <a:srgbClr val="002060"/>
                </a:solidFill>
              </a:rPr>
              <a:t>For reading streams of characters, consider</a:t>
            </a:r>
          </a:p>
          <a:p>
            <a:pPr algn="l"/>
            <a:r>
              <a:rPr lang="en-US" sz="3600" b="1" i="1" u="none" strike="noStrike" baseline="0" dirty="0">
                <a:solidFill>
                  <a:srgbClr val="002060"/>
                </a:solidFill>
              </a:rPr>
              <a:t>using </a:t>
            </a:r>
            <a:r>
              <a:rPr lang="en-US" sz="3600" b="1" i="1" u="none" strike="noStrike" baseline="0" dirty="0" err="1">
                <a:solidFill>
                  <a:srgbClr val="002060"/>
                </a:solidFill>
              </a:rPr>
              <a:t>FileReader</a:t>
            </a:r>
            <a:r>
              <a:rPr lang="en-US" sz="3600" b="1" i="1" u="none" strike="noStrike" baseline="0" dirty="0">
                <a:solidFill>
                  <a:srgbClr val="002060"/>
                </a:solidFill>
              </a:rPr>
              <a:t>.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9A64771-9A48-43AA-AD24-95CC05EBCFE5}"/>
              </a:ext>
            </a:extLst>
          </p:cNvPr>
          <p:cNvSpPr txBox="1"/>
          <p:nvPr/>
        </p:nvSpPr>
        <p:spPr>
          <a:xfrm>
            <a:off x="1338470" y="674400"/>
            <a:ext cx="1151613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u="none" strike="noStrike" baseline="0" dirty="0" err="1">
                <a:solidFill>
                  <a:srgbClr val="C00000"/>
                </a:solidFill>
              </a:rPr>
              <a:t>FileInputStream</a:t>
            </a:r>
            <a:r>
              <a:rPr lang="en-US" sz="3200" b="1" i="0" u="none" strike="noStrike" baseline="0" dirty="0">
                <a:solidFill>
                  <a:srgbClr val="C00000"/>
                </a:solidFill>
              </a:rPr>
              <a:t> Class Constructors</a:t>
            </a:r>
          </a:p>
          <a:p>
            <a:pPr algn="l"/>
            <a:r>
              <a:rPr lang="en-US" sz="3200" b="1" i="0" u="none" strike="noStrike" baseline="0" dirty="0">
                <a:solidFill>
                  <a:srgbClr val="C00000"/>
                </a:solidFill>
              </a:rPr>
              <a:t>and its Description</a:t>
            </a:r>
          </a:p>
          <a:p>
            <a:pPr algn="l"/>
            <a:r>
              <a:rPr lang="en-US" sz="3200" b="0" i="0" u="none" strike="noStrike" baseline="0" dirty="0">
                <a:solidFill>
                  <a:srgbClr val="C00000"/>
                </a:solidFill>
              </a:rPr>
              <a:t>• </a:t>
            </a:r>
            <a:r>
              <a:rPr lang="en-US" sz="3200" b="0" i="0" u="none" strike="noStrike" baseline="0" dirty="0" err="1">
                <a:solidFill>
                  <a:srgbClr val="C00000"/>
                </a:solidFill>
              </a:rPr>
              <a:t>FileInputStream</a:t>
            </a:r>
            <a:r>
              <a:rPr lang="en-US" sz="3200" b="0" i="0" u="none" strike="noStrike" baseline="0" dirty="0">
                <a:solidFill>
                  <a:srgbClr val="C00000"/>
                </a:solidFill>
              </a:rPr>
              <a:t>(File file)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– Creates an input file stream to read from the specified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File object.</a:t>
            </a:r>
            <a:endParaRPr lang="en-US" sz="3200" b="0" i="0" u="none" strike="noStrike" baseline="0" dirty="0">
              <a:solidFill>
                <a:srgbClr val="C00000"/>
              </a:solidFill>
            </a:endParaRPr>
          </a:p>
          <a:p>
            <a:pPr algn="l"/>
            <a:r>
              <a:rPr lang="en-US" sz="3200" b="0" i="0" u="none" strike="noStrike" baseline="0" dirty="0">
                <a:solidFill>
                  <a:srgbClr val="C00000"/>
                </a:solidFill>
              </a:rPr>
              <a:t>• </a:t>
            </a:r>
            <a:r>
              <a:rPr lang="en-US" sz="3200" b="0" i="0" u="none" strike="noStrike" baseline="0" dirty="0" err="1">
                <a:solidFill>
                  <a:srgbClr val="C00000"/>
                </a:solidFill>
              </a:rPr>
              <a:t>FileInputStream</a:t>
            </a:r>
            <a:r>
              <a:rPr lang="en-US" sz="3200" b="0" i="0" u="none" strike="noStrike" baseline="0" dirty="0">
                <a:solidFill>
                  <a:srgbClr val="C00000"/>
                </a:solidFill>
              </a:rPr>
              <a:t>(</a:t>
            </a:r>
            <a:r>
              <a:rPr lang="en-US" sz="3200" b="0" i="0" u="none" strike="noStrike" baseline="0" dirty="0" err="1">
                <a:solidFill>
                  <a:srgbClr val="C00000"/>
                </a:solidFill>
              </a:rPr>
              <a:t>FileDescriptor</a:t>
            </a:r>
            <a:r>
              <a:rPr lang="en-US" sz="3200" b="0" i="0" u="none" strike="noStrike" baseline="0" dirty="0">
                <a:solidFill>
                  <a:srgbClr val="C00000"/>
                </a:solidFill>
              </a:rPr>
              <a:t> </a:t>
            </a:r>
            <a:r>
              <a:rPr lang="en-US" sz="3200" b="0" i="0" u="none" strike="noStrike" baseline="0" dirty="0" err="1">
                <a:solidFill>
                  <a:srgbClr val="C00000"/>
                </a:solidFill>
              </a:rPr>
              <a:t>fd</a:t>
            </a:r>
            <a:r>
              <a:rPr lang="en-US" sz="3200" b="0" i="0" u="none" strike="noStrike" baseline="0" dirty="0">
                <a:solidFill>
                  <a:srgbClr val="C00000"/>
                </a:solidFill>
              </a:rPr>
              <a:t>)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– Creates an input file stream to read from the specified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file descriptor.</a:t>
            </a:r>
          </a:p>
          <a:p>
            <a:pPr algn="l"/>
            <a:r>
              <a:rPr lang="en-US" sz="3200" b="0" i="0" u="none" strike="noStrike" baseline="0" dirty="0">
                <a:solidFill>
                  <a:srgbClr val="C00000"/>
                </a:solidFill>
              </a:rPr>
              <a:t>• </a:t>
            </a:r>
            <a:r>
              <a:rPr lang="en-US" sz="3200" b="0" i="0" u="none" strike="noStrike" baseline="0" dirty="0" err="1">
                <a:solidFill>
                  <a:srgbClr val="C00000"/>
                </a:solidFill>
              </a:rPr>
              <a:t>FileInputStream</a:t>
            </a:r>
            <a:r>
              <a:rPr lang="en-US" sz="3200" b="0" i="0" u="none" strike="noStrike" baseline="0" dirty="0">
                <a:solidFill>
                  <a:srgbClr val="C00000"/>
                </a:solidFill>
              </a:rPr>
              <a:t>(String name)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– Creates an input file stream to read from a file with the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2060"/>
                </a:solidFill>
              </a:rPr>
              <a:t>specified name.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64DC28-E744-4C63-BCC2-4B76FE3A5B41}"/>
              </a:ext>
            </a:extLst>
          </p:cNvPr>
          <p:cNvSpPr txBox="1"/>
          <p:nvPr/>
        </p:nvSpPr>
        <p:spPr>
          <a:xfrm>
            <a:off x="218661" y="309197"/>
            <a:ext cx="1175467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C00000"/>
                </a:solidFill>
              </a:rPr>
              <a:t>Character Stream Classes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• Character stream classes are used to </a:t>
            </a:r>
            <a:r>
              <a:rPr lang="en-US" sz="2800" b="1" i="1" u="none" strike="noStrike" baseline="0" dirty="0">
                <a:solidFill>
                  <a:srgbClr val="002060"/>
                </a:solidFill>
              </a:rPr>
              <a:t>read characters from the source and write characters to destination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• Character stream classes are in divided in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two groups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: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–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Reader Classes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- These classes are subclasses of an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abstract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class,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Reader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and they are used to read characters from a source (file, memory or console).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–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Writer Classes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- These classes are subclasses of an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abstract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class,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Writer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and they used to write characters to a destination (file, memory or console).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71CC0AC-B2A0-4782-BE5F-2A5A01E8CFCB}"/>
              </a:ext>
            </a:extLst>
          </p:cNvPr>
          <p:cNvSpPr txBox="1"/>
          <p:nvPr/>
        </p:nvSpPr>
        <p:spPr>
          <a:xfrm>
            <a:off x="351182" y="235154"/>
            <a:ext cx="105354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 err="1">
                <a:solidFill>
                  <a:srgbClr val="C00000"/>
                </a:solidFill>
              </a:rPr>
              <a:t>FileReader</a:t>
            </a:r>
            <a:r>
              <a:rPr lang="en-US" sz="2800" b="1" i="0" u="none" strike="noStrike" baseline="0" dirty="0">
                <a:solidFill>
                  <a:srgbClr val="C00000"/>
                </a:solidFill>
              </a:rPr>
              <a:t> Class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• Using ‘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FileReader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’ class, we can read contents of a file.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• Using this class, we can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read the contents as a stream of characters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.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•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Signature:</a:t>
            </a:r>
            <a:endParaRPr lang="en-US" sz="2800" b="1" i="0" u="none" strike="noStrike" baseline="0" dirty="0">
              <a:solidFill>
                <a:srgbClr val="FF0000"/>
              </a:solidFill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FF0000"/>
                </a:solidFill>
              </a:rPr>
              <a:t>public class </a:t>
            </a:r>
            <a:r>
              <a:rPr lang="en-US" sz="2800" b="0" i="0" u="none" strike="noStrike" baseline="0" dirty="0" err="1">
                <a:solidFill>
                  <a:srgbClr val="FF0000"/>
                </a:solidFill>
              </a:rPr>
              <a:t>FileReader</a:t>
            </a:r>
            <a:r>
              <a:rPr lang="en-US" sz="2800" b="0" i="0" u="none" strike="noStrike" baseline="0" dirty="0">
                <a:solidFill>
                  <a:srgbClr val="FF0000"/>
                </a:solidFill>
              </a:rPr>
              <a:t> extends </a:t>
            </a:r>
            <a:r>
              <a:rPr lang="en-US" sz="2800" b="0" i="0" u="none" strike="noStrike" baseline="0" dirty="0" err="1">
                <a:solidFill>
                  <a:srgbClr val="FF0000"/>
                </a:solidFill>
              </a:rPr>
              <a:t>InputStreamReader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3FB1F3-95D1-4835-8A3E-1E444592A58A}"/>
              </a:ext>
            </a:extLst>
          </p:cNvPr>
          <p:cNvSpPr txBox="1"/>
          <p:nvPr/>
        </p:nvSpPr>
        <p:spPr>
          <a:xfrm>
            <a:off x="351183" y="2808238"/>
            <a:ext cx="1184081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C00000"/>
                </a:solidFill>
              </a:rPr>
              <a:t>How to Read from a File?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• Create an object of 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FileReader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 class.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• Start reading from a file using </a:t>
            </a:r>
            <a:r>
              <a:rPr lang="en-US" sz="2800" b="0" i="1" u="none" strike="noStrike" baseline="0" dirty="0">
                <a:solidFill>
                  <a:srgbClr val="002060"/>
                </a:solidFill>
              </a:rPr>
              <a:t>read()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method.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– This method reads character by character from the file.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– Actually it returns an int which contains the char value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– After the reading is completed, it returns a ‘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-1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’.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2060"/>
                </a:solidFill>
              </a:rPr>
              <a:t>• After reading is completed, we should always </a:t>
            </a:r>
            <a:r>
              <a:rPr lang="en-US" sz="2800" b="1" i="0" u="none" strike="noStrike" baseline="0" dirty="0">
                <a:solidFill>
                  <a:srgbClr val="002060"/>
                </a:solidFill>
              </a:rPr>
              <a:t>close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the ‘</a:t>
            </a:r>
            <a:r>
              <a:rPr lang="en-US" sz="2800" b="0" i="0" u="none" strike="noStrike" baseline="0" dirty="0" err="1">
                <a:solidFill>
                  <a:srgbClr val="002060"/>
                </a:solidFill>
              </a:rPr>
              <a:t>FileReader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’ using </a:t>
            </a:r>
            <a:r>
              <a:rPr lang="en-US" sz="2800" b="0" i="1" u="none" strike="noStrike" baseline="0" dirty="0">
                <a:solidFill>
                  <a:srgbClr val="002060"/>
                </a:solidFill>
              </a:rPr>
              <a:t>close() </a:t>
            </a:r>
            <a:r>
              <a:rPr lang="en-US" sz="2800" b="0" i="0" u="none" strike="noStrike" baseline="0" dirty="0">
                <a:solidFill>
                  <a:srgbClr val="002060"/>
                </a:solidFill>
              </a:rPr>
              <a:t>method call.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E5F47E2-266D-4959-968D-32E1F2A1BB41}"/>
              </a:ext>
            </a:extLst>
          </p:cNvPr>
          <p:cNvSpPr txBox="1"/>
          <p:nvPr/>
        </p:nvSpPr>
        <p:spPr>
          <a:xfrm>
            <a:off x="490331" y="1095706"/>
            <a:ext cx="117016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u="none" strike="noStrike" baseline="0" dirty="0">
                <a:solidFill>
                  <a:srgbClr val="C00000"/>
                </a:solidFill>
              </a:rPr>
              <a:t>Writer Class</a:t>
            </a:r>
          </a:p>
          <a:p>
            <a:pPr algn="l"/>
            <a:r>
              <a:rPr lang="en-US" sz="3600" b="0" u="none" strike="noStrike" baseline="0" dirty="0">
                <a:solidFill>
                  <a:srgbClr val="002060"/>
                </a:solidFill>
              </a:rPr>
              <a:t>• Writer class and its subclasses are used to write characters to a file, memory or console.</a:t>
            </a:r>
          </a:p>
          <a:p>
            <a:pPr algn="l"/>
            <a:r>
              <a:rPr lang="en-US" sz="3600" b="0" u="none" strike="noStrike" baseline="0" dirty="0">
                <a:solidFill>
                  <a:srgbClr val="002060"/>
                </a:solidFill>
              </a:rPr>
              <a:t>• Writer is an abstract class and hence we can’t create its object but we can use its subclasses for writing characters to the output stream.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13C8B0-1377-4BE1-80F4-C6C1E02A552A}"/>
              </a:ext>
            </a:extLst>
          </p:cNvPr>
          <p:cNvSpPr txBox="1"/>
          <p:nvPr/>
        </p:nvSpPr>
        <p:spPr>
          <a:xfrm>
            <a:off x="198782" y="39757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0" u="none" strike="noStrike" baseline="0" dirty="0">
                <a:solidFill>
                  <a:srgbClr val="C00000"/>
                </a:solidFill>
              </a:rPr>
              <a:t>Wrapper class in Java </a:t>
            </a:r>
          </a:p>
          <a:p>
            <a:r>
              <a:rPr lang="en-US" sz="3200" b="0" i="0" u="none" strike="noStrike" baseline="0" dirty="0">
                <a:solidFill>
                  <a:srgbClr val="002060"/>
                </a:solidFill>
              </a:rPr>
              <a:t>Wrapper class in java provides the mechanism to convert primitive into object and object into primitive. 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509EF9-7978-4E00-8E61-9552B2D0A9E7}"/>
              </a:ext>
            </a:extLst>
          </p:cNvPr>
          <p:cNvSpPr txBox="1"/>
          <p:nvPr/>
        </p:nvSpPr>
        <p:spPr>
          <a:xfrm>
            <a:off x="198782" y="1569660"/>
            <a:ext cx="1040295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u="none" strike="noStrike" baseline="0" dirty="0">
                <a:solidFill>
                  <a:srgbClr val="002060"/>
                </a:solidFill>
              </a:rPr>
              <a:t>The eight classes of </a:t>
            </a:r>
            <a:r>
              <a:rPr lang="en-US" sz="3000" b="0" i="0" u="none" strike="noStrike" baseline="0" dirty="0" err="1">
                <a:solidFill>
                  <a:srgbClr val="002060"/>
                </a:solidFill>
              </a:rPr>
              <a:t>java.lang</a:t>
            </a:r>
            <a:r>
              <a:rPr lang="en-US" sz="3000" b="0" i="0" u="none" strike="noStrike" baseline="0" dirty="0">
                <a:solidFill>
                  <a:srgbClr val="002060"/>
                </a:solidFill>
              </a:rPr>
              <a:t> package are known as wrapper classes in java. The list of eight wrapper classes are given below: </a:t>
            </a:r>
          </a:p>
          <a:p>
            <a:r>
              <a:rPr lang="en-US" sz="3000" i="0" u="none" strike="noStrike" baseline="0" dirty="0">
                <a:solidFill>
                  <a:srgbClr val="C00000"/>
                </a:solidFill>
              </a:rPr>
              <a:t>Primitive Type              </a:t>
            </a:r>
            <a:r>
              <a:rPr lang="en-US" sz="3000" u="none" strike="noStrike" baseline="0" dirty="0">
                <a:solidFill>
                  <a:srgbClr val="C00000"/>
                </a:solidFill>
              </a:rPr>
              <a:t>Wrapper Class </a:t>
            </a:r>
          </a:p>
          <a:p>
            <a:r>
              <a:rPr lang="en-US" sz="3000" b="0" i="0" u="none" strike="noStrike" baseline="0" dirty="0" err="1">
                <a:solidFill>
                  <a:srgbClr val="002060"/>
                </a:solidFill>
              </a:rPr>
              <a:t>boolean</a:t>
            </a:r>
            <a:endParaRPr lang="en-US" sz="3000" b="0" i="0" u="none" strike="noStrike" baseline="0" dirty="0">
              <a:solidFill>
                <a:srgbClr val="002060"/>
              </a:solidFill>
            </a:endParaRPr>
          </a:p>
          <a:p>
            <a:r>
              <a:rPr lang="en-US" sz="3000" b="0" i="0" u="none" strike="noStrike" baseline="0" dirty="0">
                <a:solidFill>
                  <a:srgbClr val="002060"/>
                </a:solidFill>
              </a:rPr>
              <a:t>char Character </a:t>
            </a:r>
          </a:p>
          <a:p>
            <a:r>
              <a:rPr lang="en-US" sz="3000" b="0" i="0" u="none" strike="noStrike" baseline="0" dirty="0">
                <a:solidFill>
                  <a:srgbClr val="002060"/>
                </a:solidFill>
              </a:rPr>
              <a:t>byte</a:t>
            </a:r>
          </a:p>
          <a:p>
            <a:r>
              <a:rPr lang="en-US" sz="3000" b="0" i="0" u="none" strike="noStrike" baseline="0" dirty="0">
                <a:solidFill>
                  <a:srgbClr val="002060"/>
                </a:solidFill>
              </a:rPr>
              <a:t>short</a:t>
            </a:r>
          </a:p>
          <a:p>
            <a:r>
              <a:rPr lang="en-US" sz="3000" b="0" i="0" u="none" strike="noStrike" baseline="0" dirty="0">
                <a:solidFill>
                  <a:srgbClr val="002060"/>
                </a:solidFill>
              </a:rPr>
              <a:t>int</a:t>
            </a:r>
          </a:p>
          <a:p>
            <a:r>
              <a:rPr lang="en-US" sz="3000" b="0" i="0" u="none" strike="noStrike" baseline="0" dirty="0">
                <a:solidFill>
                  <a:srgbClr val="002060"/>
                </a:solidFill>
              </a:rPr>
              <a:t>long</a:t>
            </a:r>
          </a:p>
          <a:p>
            <a:r>
              <a:rPr lang="en-US" sz="3000" b="0" i="0" u="none" strike="noStrike" baseline="0" dirty="0">
                <a:solidFill>
                  <a:srgbClr val="002060"/>
                </a:solidFill>
              </a:rPr>
              <a:t>float</a:t>
            </a:r>
          </a:p>
          <a:p>
            <a:r>
              <a:rPr lang="en-US" sz="3000" b="0" i="0" u="none" strike="noStrike" baseline="0" dirty="0">
                <a:solidFill>
                  <a:srgbClr val="002060"/>
                </a:solidFill>
              </a:rPr>
              <a:t>double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B2F8A35-0770-4D0A-BC1B-C445EC44AE26}"/>
              </a:ext>
            </a:extLst>
          </p:cNvPr>
          <p:cNvSpPr txBox="1"/>
          <p:nvPr/>
        </p:nvSpPr>
        <p:spPr>
          <a:xfrm>
            <a:off x="4002156" y="2954654"/>
            <a:ext cx="1948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0" i="0" u="none" strike="noStrike" baseline="0" dirty="0">
                <a:solidFill>
                  <a:srgbClr val="002060"/>
                </a:solidFill>
              </a:rPr>
              <a:t>Boolean Character</a:t>
            </a:r>
          </a:p>
          <a:p>
            <a:r>
              <a:rPr lang="en-US" sz="3000" b="0" i="0" u="none" strike="noStrike" baseline="0" dirty="0">
                <a:solidFill>
                  <a:srgbClr val="002060"/>
                </a:solidFill>
              </a:rPr>
              <a:t>Byte</a:t>
            </a:r>
          </a:p>
          <a:p>
            <a:r>
              <a:rPr lang="en-US" sz="3000" b="0" i="0" u="none" strike="noStrike" baseline="0" dirty="0">
                <a:solidFill>
                  <a:srgbClr val="002060"/>
                </a:solidFill>
              </a:rPr>
              <a:t>Short</a:t>
            </a:r>
          </a:p>
          <a:p>
            <a:r>
              <a:rPr lang="en-US" sz="3000" b="0" i="0" u="none" strike="noStrike" baseline="0" dirty="0">
                <a:solidFill>
                  <a:srgbClr val="002060"/>
                </a:solidFill>
              </a:rPr>
              <a:t>Integer</a:t>
            </a:r>
          </a:p>
          <a:p>
            <a:r>
              <a:rPr lang="en-US" sz="3000" b="0" i="0" u="none" strike="noStrike" baseline="0" dirty="0">
                <a:solidFill>
                  <a:srgbClr val="002060"/>
                </a:solidFill>
              </a:rPr>
              <a:t>Long</a:t>
            </a:r>
          </a:p>
          <a:p>
            <a:r>
              <a:rPr lang="en-US" sz="3000" b="0" i="0" u="none" strike="noStrike" baseline="0" dirty="0">
                <a:solidFill>
                  <a:srgbClr val="002060"/>
                </a:solidFill>
              </a:rPr>
              <a:t>Float</a:t>
            </a:r>
          </a:p>
          <a:p>
            <a:r>
              <a:rPr lang="en-US" sz="3000" b="0" i="0" u="none" strike="noStrike" baseline="0" dirty="0">
                <a:solidFill>
                  <a:srgbClr val="002060"/>
                </a:solidFill>
              </a:rPr>
              <a:t>Double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377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13C8B0-1377-4BE1-80F4-C6C1E02A552A}"/>
              </a:ext>
            </a:extLst>
          </p:cNvPr>
          <p:cNvSpPr txBox="1"/>
          <p:nvPr/>
        </p:nvSpPr>
        <p:spPr>
          <a:xfrm>
            <a:off x="198782" y="39757"/>
            <a:ext cx="12192000" cy="846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0" u="none" strike="noStrike" baseline="0" dirty="0">
                <a:solidFill>
                  <a:srgbClr val="C00000"/>
                </a:solidFill>
              </a:rPr>
              <a:t>Wrapper class in Java </a:t>
            </a:r>
          </a:p>
          <a:p>
            <a:r>
              <a:rPr lang="en-US" sz="3200" b="0" i="0" u="none" strike="noStrike" baseline="0" dirty="0">
                <a:solidFill>
                  <a:srgbClr val="002060"/>
                </a:solidFill>
              </a:rPr>
              <a:t>Wrapper class in java provides the mechanism to convert primitive into object and object into primitive. </a:t>
            </a:r>
            <a:endParaRPr lang="en-US" sz="3200" b="0" i="0" u="none" strike="noStrike" baseline="0" dirty="0" smtClean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Sometimes you must use wrapper classes, for example when working with Collection objects, such as </a:t>
            </a:r>
            <a:r>
              <a:rPr lang="en-US" sz="2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 where primitive types cannot be used (the list can only store objects):</a:t>
            </a:r>
            <a:endParaRPr lang="en-US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3200" dirty="0" err="1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myNumbers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9A6E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3200" dirty="0" err="1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&gt;();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Invalid</a:t>
            </a:r>
            <a:endParaRPr lang="en-US" sz="3600" dirty="0"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32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myNumbers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9A6E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32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&gt;();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Valid</a:t>
            </a:r>
            <a:endParaRPr lang="en-US" sz="3600" dirty="0">
              <a:ea typeface="Times New Roman" panose="02020603050405020304" pitchFamily="18" charset="0"/>
            </a:endParaRPr>
          </a:p>
          <a:p>
            <a:endParaRPr lang="en-US" sz="3200" b="0" i="0" u="none" strike="noStrike" baseline="0" dirty="0" smtClean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 smtClean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13C8B0-1377-4BE1-80F4-C6C1E02A552A}"/>
              </a:ext>
            </a:extLst>
          </p:cNvPr>
          <p:cNvSpPr txBox="1"/>
          <p:nvPr/>
        </p:nvSpPr>
        <p:spPr>
          <a:xfrm>
            <a:off x="198782" y="39757"/>
            <a:ext cx="12192000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u="none" strike="noStrike" baseline="0" dirty="0">
                <a:solidFill>
                  <a:srgbClr val="C00000"/>
                </a:solidFill>
              </a:rPr>
              <a:t>Wrapper class in Java </a:t>
            </a:r>
          </a:p>
          <a:p>
            <a:r>
              <a:rPr lang="en-US" sz="2800" dirty="0"/>
              <a:t>A </a:t>
            </a:r>
            <a:r>
              <a:rPr lang="en-US" sz="2800" b="1" dirty="0"/>
              <a:t>Wrapper class</a:t>
            </a:r>
            <a:r>
              <a:rPr lang="en-US" sz="2800" dirty="0"/>
              <a:t> is a class which contains the</a:t>
            </a:r>
            <a:r>
              <a:rPr lang="en-US" sz="2800" b="1" dirty="0"/>
              <a:t> primitive data types</a:t>
            </a:r>
            <a:r>
              <a:rPr lang="en-US" sz="2800" dirty="0"/>
              <a:t> (</a:t>
            </a:r>
            <a:r>
              <a:rPr lang="en-US" sz="2800" b="1" dirty="0" err="1"/>
              <a:t>int</a:t>
            </a:r>
            <a:r>
              <a:rPr lang="en-US" sz="2800" b="1" dirty="0"/>
              <a:t>, char, short, byte, </a:t>
            </a:r>
            <a:r>
              <a:rPr lang="en-US" sz="2800" b="1" dirty="0" err="1"/>
              <a:t>etc</a:t>
            </a:r>
            <a:r>
              <a:rPr lang="en-US" sz="2800" b="1" dirty="0"/>
              <a:t>)</a:t>
            </a:r>
            <a:r>
              <a:rPr lang="en-US" sz="2800" dirty="0"/>
              <a:t>. In other words, wrapper classes provide a way to use </a:t>
            </a:r>
            <a:r>
              <a:rPr lang="en-US" sz="2800" b="1" dirty="0"/>
              <a:t>primitive data types</a:t>
            </a:r>
            <a:r>
              <a:rPr lang="en-US" sz="2800" dirty="0"/>
              <a:t> </a:t>
            </a:r>
            <a:r>
              <a:rPr lang="en-US" sz="2800" b="1" dirty="0"/>
              <a:t>(</a:t>
            </a:r>
            <a:r>
              <a:rPr lang="en-US" sz="2800" b="1" dirty="0" err="1"/>
              <a:t>int</a:t>
            </a:r>
            <a:r>
              <a:rPr lang="en-US" sz="2800" b="1" dirty="0"/>
              <a:t>, char, short, byte, </a:t>
            </a:r>
            <a:r>
              <a:rPr lang="en-US" sz="2800" b="1" dirty="0" err="1"/>
              <a:t>etc</a:t>
            </a:r>
            <a:r>
              <a:rPr lang="en-US" sz="2800" b="1" dirty="0"/>
              <a:t>) as objects</a:t>
            </a:r>
            <a:r>
              <a:rPr lang="en-US" sz="2800" dirty="0"/>
              <a:t>. These wrapper classes come under</a:t>
            </a:r>
            <a:r>
              <a:rPr lang="en-US" sz="2800" b="1" dirty="0"/>
              <a:t> </a:t>
            </a:r>
            <a:r>
              <a:rPr lang="en-US" sz="2800" b="1" dirty="0" err="1"/>
              <a:t>java.util</a:t>
            </a:r>
            <a:r>
              <a:rPr lang="en-US" sz="2800" b="1" dirty="0"/>
              <a:t> package</a:t>
            </a:r>
            <a:r>
              <a:rPr lang="en-US" sz="2800" dirty="0"/>
              <a:t>.</a:t>
            </a:r>
          </a:p>
          <a:p>
            <a:r>
              <a:rPr lang="en-US" sz="2800" b="1" dirty="0" smtClean="0"/>
              <a:t>Why </a:t>
            </a:r>
            <a:r>
              <a:rPr lang="en-US" sz="2800" b="1" dirty="0"/>
              <a:t>we need Wrapper Class</a:t>
            </a:r>
          </a:p>
          <a:p>
            <a:r>
              <a:rPr lang="en-US" sz="2800" dirty="0"/>
              <a:t>Wrapper Class will </a:t>
            </a:r>
            <a:r>
              <a:rPr lang="en-US" sz="2800" b="1" dirty="0"/>
              <a:t>convert primitive data types into objects</a:t>
            </a:r>
            <a:r>
              <a:rPr lang="en-US" sz="2800" dirty="0"/>
              <a:t>. The objects are necessary if we wish to modify the arguments passed into the method (because primitive types are </a:t>
            </a:r>
            <a:r>
              <a:rPr lang="en-US" sz="2800" b="1" dirty="0"/>
              <a:t>passed by value</a:t>
            </a:r>
            <a:r>
              <a:rPr lang="en-US" sz="2800" dirty="0"/>
              <a:t>).</a:t>
            </a:r>
          </a:p>
          <a:p>
            <a:r>
              <a:rPr lang="en-US" sz="2800" dirty="0"/>
              <a:t>The classes in </a:t>
            </a:r>
            <a:r>
              <a:rPr lang="en-US" sz="2800" b="1" dirty="0" err="1"/>
              <a:t>java.util</a:t>
            </a:r>
            <a:r>
              <a:rPr lang="en-US" sz="2800" b="1" dirty="0"/>
              <a:t> package</a:t>
            </a:r>
            <a:r>
              <a:rPr lang="en-US" sz="2800" dirty="0"/>
              <a:t> handles only objects and hence </a:t>
            </a:r>
            <a:r>
              <a:rPr lang="en-US" sz="2800" b="1" dirty="0"/>
              <a:t>wrapper classes </a:t>
            </a:r>
            <a:r>
              <a:rPr lang="en-US" sz="2800" dirty="0"/>
              <a:t>help in this case also.</a:t>
            </a:r>
          </a:p>
          <a:p>
            <a:r>
              <a:rPr lang="en-US" sz="2800" b="1" dirty="0"/>
              <a:t>Data</a:t>
            </a:r>
            <a:r>
              <a:rPr lang="en-US" sz="2800" dirty="0"/>
              <a:t> </a:t>
            </a:r>
            <a:r>
              <a:rPr lang="en-US" sz="2800" b="1" dirty="0"/>
              <a:t>structures</a:t>
            </a:r>
            <a:r>
              <a:rPr lang="en-US" sz="2800" dirty="0"/>
              <a:t> in the Collection framework such as </a:t>
            </a:r>
            <a:r>
              <a:rPr lang="en-US" sz="2800" b="1" dirty="0" err="1"/>
              <a:t>ArrayList</a:t>
            </a:r>
            <a:r>
              <a:rPr lang="en-US" sz="2800" b="1" dirty="0"/>
              <a:t> and Vector </a:t>
            </a:r>
            <a:r>
              <a:rPr lang="en-US" sz="2800" dirty="0"/>
              <a:t>store only the objects (reference types) and not the</a:t>
            </a:r>
            <a:r>
              <a:rPr lang="en-US" sz="2800" b="1" dirty="0"/>
              <a:t> primitive types.</a:t>
            </a:r>
            <a:endParaRPr lang="en-US" sz="2800" dirty="0"/>
          </a:p>
          <a:p>
            <a:r>
              <a:rPr lang="en-US" sz="2800" dirty="0"/>
              <a:t>The object is needed to support </a:t>
            </a:r>
            <a:r>
              <a:rPr lang="en-US" sz="2800" b="1" dirty="0"/>
              <a:t>synchronization</a:t>
            </a:r>
            <a:r>
              <a:rPr lang="en-US" sz="2800" dirty="0"/>
              <a:t> in </a:t>
            </a:r>
            <a:r>
              <a:rPr lang="en-US" sz="2800" b="1" dirty="0"/>
              <a:t>multithreading</a:t>
            </a:r>
            <a:r>
              <a:rPr lang="en-US" sz="2800" dirty="0"/>
              <a:t>.</a:t>
            </a:r>
          </a:p>
          <a:p>
            <a:r>
              <a:rPr lang="en-US" sz="2800" b="1" dirty="0"/>
              <a:t/>
            </a:r>
            <a:br>
              <a:rPr lang="en-US" sz="2800" b="1" dirty="0"/>
            </a:br>
            <a:endParaRPr lang="en-US" sz="2800" b="0" i="0" u="none" strike="noStrike" baseline="0" dirty="0" smtClean="0">
              <a:solidFill>
                <a:srgbClr val="002060"/>
              </a:solidFill>
            </a:endParaRPr>
          </a:p>
          <a:p>
            <a:endParaRPr lang="en-US" sz="2800" dirty="0">
              <a:solidFill>
                <a:srgbClr val="002060"/>
              </a:solidFill>
            </a:endParaRPr>
          </a:p>
          <a:p>
            <a:endParaRPr lang="en-US" sz="2800" dirty="0" smtClean="0">
              <a:solidFill>
                <a:srgbClr val="002060"/>
              </a:solidFill>
            </a:endParaRPr>
          </a:p>
          <a:p>
            <a:endParaRPr lang="en-US" sz="2800" dirty="0">
              <a:solidFill>
                <a:srgbClr val="002060"/>
              </a:solidFill>
            </a:endParaRP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13C8B0-1377-4BE1-80F4-C6C1E02A552A}"/>
              </a:ext>
            </a:extLst>
          </p:cNvPr>
          <p:cNvSpPr txBox="1"/>
          <p:nvPr/>
        </p:nvSpPr>
        <p:spPr>
          <a:xfrm>
            <a:off x="198782" y="39757"/>
            <a:ext cx="1219200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Creating Wrapper Objects</a:t>
            </a:r>
          </a:p>
          <a:p>
            <a:r>
              <a:rPr lang="en-IN" sz="3200" dirty="0"/>
              <a:t>To create a wrapper object, use the wrapper class instead of the primitive type. To get the value, you can just print the object</a:t>
            </a:r>
            <a:r>
              <a:rPr lang="en-IN" sz="3200" dirty="0" smtClean="0"/>
              <a:t>:</a:t>
            </a:r>
          </a:p>
          <a:p>
            <a:pPr lvl="0"/>
            <a:r>
              <a:rPr lang="en-US" sz="3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/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lvl="0"/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32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9A6E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32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myDouble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9A6E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5.99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/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32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Character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myChar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9A6E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'A'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3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3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myInt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3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3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myDouble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3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3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myChar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</a:t>
            </a:r>
            <a:r>
              <a:rPr lang="en-US" sz="3200" dirty="0"/>
              <a:t> </a:t>
            </a:r>
            <a:endParaRPr lang="en-US" sz="4800" dirty="0">
              <a:latin typeface="Arial" panose="020B0604020202020204" pitchFamily="34" charset="0"/>
            </a:endParaRPr>
          </a:p>
          <a:p>
            <a:endParaRPr lang="en-IN" sz="3200" dirty="0"/>
          </a:p>
          <a:p>
            <a:endParaRPr lang="en-US" sz="3200" b="0" i="0" u="none" strike="noStrike" baseline="0" dirty="0" smtClean="0">
              <a:solidFill>
                <a:srgbClr val="002060"/>
              </a:solidFill>
            </a:endParaRPr>
          </a:p>
          <a:p>
            <a:endParaRPr lang="en-US" sz="3200" b="0" i="0" u="none" strike="noStrike" baseline="0" dirty="0" smtClean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 smtClean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13C8B0-1377-4BE1-80F4-C6C1E02A552A}"/>
              </a:ext>
            </a:extLst>
          </p:cNvPr>
          <p:cNvSpPr txBox="1"/>
          <p:nvPr/>
        </p:nvSpPr>
        <p:spPr>
          <a:xfrm>
            <a:off x="0" y="0"/>
            <a:ext cx="12390782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Since 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you're now working with objects, you can use certain methods to get information about the specific object.</a:t>
            </a:r>
            <a:endParaRPr lang="en-US" sz="3200" dirty="0"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For example, the following methods are used to get the value associated with the corresponding wrapper </a:t>
            </a:r>
            <a:r>
              <a:rPr lang="en-US" sz="320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object</a:t>
            </a:r>
            <a:r>
              <a:rPr lang="en-US" sz="320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intValue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byteValue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shortValue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longValue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floatValue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doubleValue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charValue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booleanValue</a:t>
            </a:r>
            <a:r>
              <a:rPr lang="en-US" sz="2400" dirty="0" smtClean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32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9A6E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myDouble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9A6E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5.99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Character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myChar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9A6E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'A'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3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3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myInt</a:t>
            </a:r>
            <a:r>
              <a:rPr lang="en-US" sz="3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intValue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3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3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myDouble</a:t>
            </a:r>
            <a:r>
              <a:rPr lang="en-US" sz="3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doubleValue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3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3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myChar</a:t>
            </a:r>
            <a:r>
              <a:rPr lang="en-US" sz="32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32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charValue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</a:t>
            </a:r>
            <a:r>
              <a:rPr lang="en-US" sz="3200" dirty="0"/>
              <a:t> </a:t>
            </a:r>
            <a:endParaRPr lang="en-US" sz="4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800" dirty="0">
              <a:latin typeface="Arial" panose="020B0604020202020204" pitchFamily="34" charset="0"/>
            </a:endParaRPr>
          </a:p>
          <a:p>
            <a:endParaRPr lang="en-US" sz="3200" b="0" i="0" u="none" strike="noStrike" baseline="0" dirty="0" smtClean="0">
              <a:solidFill>
                <a:srgbClr val="002060"/>
              </a:solidFill>
            </a:endParaRPr>
          </a:p>
          <a:p>
            <a:endParaRPr lang="en-US" sz="3200" b="0" i="0" u="none" strike="noStrike" baseline="0" dirty="0" smtClean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 smtClean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913C8B0-1377-4BE1-80F4-C6C1E02A552A}"/>
              </a:ext>
            </a:extLst>
          </p:cNvPr>
          <p:cNvSpPr txBox="1"/>
          <p:nvPr/>
        </p:nvSpPr>
        <p:spPr>
          <a:xfrm>
            <a:off x="0" y="0"/>
            <a:ext cx="12390782" cy="846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0" i="0" u="none" strike="noStrike" baseline="0" dirty="0" smtClean="0">
              <a:solidFill>
                <a:srgbClr val="00206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Another useful method is the </a:t>
            </a:r>
            <a:r>
              <a:rPr lang="en-US" sz="2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method, which is used to convert wrapper objects to strings.</a:t>
            </a:r>
            <a:endParaRPr lang="en-US" sz="3600" dirty="0"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In the following example, we convert an 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to a 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, and use the 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length()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method of the 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class to output the length of the "string</a:t>
            </a:r>
            <a:r>
              <a:rPr lang="en-US" sz="3200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":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4000" dirty="0" err="1" smtClean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endParaRPr lang="en-US" sz="4000" dirty="0" smtClean="0">
              <a:solidFill>
                <a:srgbClr val="DD4A68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4000" dirty="0" smtClean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40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40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4000" dirty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args</a:t>
            </a:r>
            <a:r>
              <a:rPr lang="en-US" sz="4000" dirty="0" smtClean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4000" dirty="0" smtClean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4000" dirty="0">
                <a:solidFill>
                  <a:srgbClr val="9A6E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40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100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40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myString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4000" dirty="0">
                <a:solidFill>
                  <a:srgbClr val="9A6E3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myInt</a:t>
            </a:r>
            <a:r>
              <a:rPr lang="en-US" sz="40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en-US" sz="40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40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println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myString</a:t>
            </a:r>
            <a:r>
              <a:rPr lang="en-US" sz="40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length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}}</a:t>
            </a:r>
            <a:r>
              <a:rPr lang="en-US" sz="4000" dirty="0"/>
              <a:t> </a:t>
            </a:r>
            <a:endParaRPr lang="en-US" sz="4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800" dirty="0">
              <a:latin typeface="Arial" panose="020B0604020202020204" pitchFamily="34" charset="0"/>
            </a:endParaRPr>
          </a:p>
          <a:p>
            <a:endParaRPr lang="en-US" sz="3200" dirty="0" smtClean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62BF47-FDF9-4624-A01B-DB0358F7CEBA}"/>
              </a:ext>
            </a:extLst>
          </p:cNvPr>
          <p:cNvSpPr txBox="1"/>
          <p:nvPr/>
        </p:nvSpPr>
        <p:spPr>
          <a:xfrm>
            <a:off x="128588" y="171451"/>
            <a:ext cx="1239471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Autoboxing</a:t>
            </a:r>
            <a:r>
              <a:rPr lang="en-US" sz="2400" b="1" dirty="0"/>
              <a:t> in Wrapper Class</a:t>
            </a:r>
          </a:p>
          <a:p>
            <a:r>
              <a:rPr lang="en-US" sz="2400" dirty="0" err="1"/>
              <a:t>Autoboxing</a:t>
            </a:r>
            <a:r>
              <a:rPr lang="en-US" sz="2400" dirty="0"/>
              <a:t> is used to </a:t>
            </a:r>
            <a:r>
              <a:rPr lang="en-US" sz="2400" b="1" dirty="0"/>
              <a:t>convert primitive data types into corresponding objects</a:t>
            </a:r>
            <a:endParaRPr lang="en-US" sz="2400" dirty="0"/>
          </a:p>
          <a:p>
            <a:r>
              <a:rPr lang="en-IN" sz="2400" dirty="0" smtClean="0"/>
              <a:t>The </a:t>
            </a:r>
            <a:r>
              <a:rPr lang="en-IN" sz="2400" dirty="0"/>
              <a:t>automatic conversion of primitive data type into its corresponding wrapper class is known as </a:t>
            </a:r>
            <a:r>
              <a:rPr lang="en-IN" sz="2400" dirty="0" err="1"/>
              <a:t>autoboxing</a:t>
            </a:r>
            <a:r>
              <a:rPr lang="en-IN" sz="2400" dirty="0"/>
              <a:t>, for example, byte to Byte, char to Character, </a:t>
            </a:r>
            <a:r>
              <a:rPr lang="en-IN" sz="2400" dirty="0" err="1"/>
              <a:t>int</a:t>
            </a:r>
            <a:r>
              <a:rPr lang="en-IN" sz="2400" dirty="0"/>
              <a:t> to Integer, long to Long, float to Float, </a:t>
            </a:r>
            <a:r>
              <a:rPr lang="en-IN" sz="2400" dirty="0" err="1"/>
              <a:t>boolean</a:t>
            </a:r>
            <a:r>
              <a:rPr lang="en-IN" sz="2400" dirty="0"/>
              <a:t> to Boolean, double to Double, and short to Short.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we do not need to use the </a:t>
            </a:r>
            <a:r>
              <a:rPr lang="en-IN" sz="2400" dirty="0" err="1"/>
              <a:t>valueOf</a:t>
            </a:r>
            <a:r>
              <a:rPr lang="en-IN" sz="2400" dirty="0"/>
              <a:t>() method of wrapper classes to convert the primitive into objects.</a:t>
            </a:r>
          </a:p>
          <a:p>
            <a:r>
              <a:rPr lang="en-US" sz="2400" i="0" u="none" strike="noStrike" baseline="0" dirty="0" smtClean="0">
                <a:solidFill>
                  <a:srgbClr val="C00000"/>
                </a:solidFill>
              </a:rPr>
              <a:t>Wrapper </a:t>
            </a:r>
            <a:r>
              <a:rPr lang="en-US" sz="2400" i="0" u="none" strike="noStrike" baseline="0" dirty="0">
                <a:solidFill>
                  <a:srgbClr val="C00000"/>
                </a:solidFill>
              </a:rPr>
              <a:t>class Example: Primitive to Wrapper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public class WrapperExample1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{ </a:t>
            </a:r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public 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static void main(String </a:t>
            </a:r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args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[])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{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a=20; </a:t>
            </a:r>
            <a:r>
              <a:rPr lang="en-US" sz="2400" dirty="0">
                <a:solidFill>
                  <a:srgbClr val="0070C0"/>
                </a:solidFill>
              </a:rPr>
              <a:t>//Converting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into Integer 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  Integer </a:t>
            </a:r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i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=</a:t>
            </a:r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Integer.valueOf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(a);     </a:t>
            </a:r>
            <a:r>
              <a:rPr lang="en-US" sz="2400" b="0" i="0" u="none" strike="noStrike" baseline="0" dirty="0">
                <a:solidFill>
                  <a:srgbClr val="0070C0"/>
                </a:solidFill>
              </a:rPr>
              <a:t>//converting int into Integer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Integer j=a;    </a:t>
            </a:r>
            <a:r>
              <a:rPr lang="en-US" sz="2400" b="0" i="0" u="none" strike="noStrike" baseline="0" dirty="0">
                <a:solidFill>
                  <a:srgbClr val="0070C0"/>
                </a:solidFill>
              </a:rPr>
              <a:t>//autoboxing, now compiler will write </a:t>
            </a:r>
            <a:r>
              <a:rPr lang="en-US" sz="2400" b="0" i="0" u="none" strike="noStrike" baseline="0" dirty="0" err="1">
                <a:solidFill>
                  <a:srgbClr val="0070C0"/>
                </a:solidFill>
              </a:rPr>
              <a:t>Integer.valueOf</a:t>
            </a:r>
            <a:r>
              <a:rPr lang="en-US" sz="2400" b="0" i="0" u="none" strike="noStrike" baseline="0" dirty="0">
                <a:solidFill>
                  <a:srgbClr val="0070C0"/>
                </a:solidFill>
              </a:rPr>
              <a:t>(a) internally </a:t>
            </a:r>
          </a:p>
          <a:p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System.out.println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(a+" "+</a:t>
            </a:r>
            <a:r>
              <a:rPr lang="en-US" sz="2400" b="0" i="0" u="none" strike="noStrike" baseline="0" dirty="0" err="1">
                <a:solidFill>
                  <a:srgbClr val="002060"/>
                </a:solidFill>
              </a:rPr>
              <a:t>i</a:t>
            </a:r>
            <a:r>
              <a:rPr lang="en-US" sz="2400" b="0" i="0" u="none" strike="noStrike" baseline="0" dirty="0">
                <a:solidFill>
                  <a:srgbClr val="002060"/>
                </a:solidFill>
              </a:rPr>
              <a:t>+" "+j); </a:t>
            </a:r>
          </a:p>
          <a:p>
            <a:r>
              <a:rPr lang="en-US" sz="2400" b="0" i="0" u="none" strike="noStrike" baseline="0" dirty="0">
                <a:solidFill>
                  <a:srgbClr val="002060"/>
                </a:solidFill>
              </a:rPr>
              <a:t>} </a:t>
            </a:r>
            <a:r>
              <a:rPr lang="en-US" sz="2400" b="0" i="0" u="none" strike="noStrike" baseline="0" dirty="0" smtClean="0">
                <a:solidFill>
                  <a:srgbClr val="002060"/>
                </a:solidFill>
              </a:rPr>
              <a:t>} </a:t>
            </a:r>
            <a:endParaRPr lang="en-US" sz="2400" b="0" i="0" u="none" strike="noStrike" baseline="0" dirty="0">
              <a:solidFill>
                <a:srgbClr val="002060"/>
              </a:solidFill>
            </a:endParaRPr>
          </a:p>
          <a:p>
            <a:r>
              <a:rPr lang="en-US" sz="2400" b="0" i="0" u="none" strike="noStrike" baseline="0" dirty="0">
                <a:solidFill>
                  <a:srgbClr val="C00000"/>
                </a:solidFill>
              </a:rPr>
              <a:t>Output: </a:t>
            </a:r>
            <a:r>
              <a:rPr lang="en-US" sz="2400" b="0" i="0" u="none" strike="noStrike" baseline="0" dirty="0" smtClean="0">
                <a:solidFill>
                  <a:srgbClr val="C00000"/>
                </a:solidFill>
              </a:rPr>
              <a:t>20 </a:t>
            </a:r>
            <a:r>
              <a:rPr lang="en-US" sz="2400" b="0" i="0" u="none" strike="noStrike" baseline="0" dirty="0">
                <a:solidFill>
                  <a:srgbClr val="C00000"/>
                </a:solidFill>
              </a:rPr>
              <a:t>20 20 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5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1840</Words>
  <Application>Microsoft Office PowerPoint</Application>
  <PresentationFormat>Custom</PresentationFormat>
  <Paragraphs>287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Agila</dc:creator>
  <cp:lastModifiedBy>USER</cp:lastModifiedBy>
  <cp:revision>28</cp:revision>
  <dcterms:created xsi:type="dcterms:W3CDTF">2020-08-16T06:38:34Z</dcterms:created>
  <dcterms:modified xsi:type="dcterms:W3CDTF">2021-06-26T18:11:22Z</dcterms:modified>
</cp:coreProperties>
</file>