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423" r:id="rId2"/>
    <p:sldId id="257" r:id="rId3"/>
    <p:sldId id="358" r:id="rId4"/>
    <p:sldId id="353" r:id="rId5"/>
    <p:sldId id="256" r:id="rId6"/>
    <p:sldId id="258" r:id="rId7"/>
    <p:sldId id="281" r:id="rId8"/>
    <p:sldId id="355" r:id="rId9"/>
    <p:sldId id="259" r:id="rId10"/>
    <p:sldId id="260" r:id="rId11"/>
    <p:sldId id="261" r:id="rId12"/>
    <p:sldId id="262" r:id="rId13"/>
    <p:sldId id="354" r:id="rId14"/>
    <p:sldId id="263" r:id="rId15"/>
    <p:sldId id="274" r:id="rId16"/>
    <p:sldId id="264" r:id="rId17"/>
    <p:sldId id="265" r:id="rId18"/>
    <p:sldId id="266" r:id="rId19"/>
    <p:sldId id="356" r:id="rId20"/>
    <p:sldId id="267" r:id="rId21"/>
    <p:sldId id="271" r:id="rId22"/>
    <p:sldId id="268" r:id="rId23"/>
    <p:sldId id="269" r:id="rId24"/>
    <p:sldId id="270" r:id="rId25"/>
    <p:sldId id="272" r:id="rId26"/>
    <p:sldId id="273" r:id="rId27"/>
    <p:sldId id="357" r:id="rId28"/>
    <p:sldId id="275" r:id="rId29"/>
    <p:sldId id="276" r:id="rId30"/>
    <p:sldId id="279" r:id="rId31"/>
    <p:sldId id="277" r:id="rId32"/>
    <p:sldId id="278" r:id="rId33"/>
    <p:sldId id="360" r:id="rId34"/>
    <p:sldId id="359" r:id="rId35"/>
    <p:sldId id="280" r:id="rId36"/>
    <p:sldId id="282" r:id="rId37"/>
    <p:sldId id="283" r:id="rId38"/>
    <p:sldId id="284" r:id="rId39"/>
    <p:sldId id="285" r:id="rId40"/>
    <p:sldId id="286" r:id="rId41"/>
    <p:sldId id="287" r:id="rId42"/>
    <p:sldId id="294" r:id="rId43"/>
    <p:sldId id="295" r:id="rId44"/>
    <p:sldId id="288" r:id="rId45"/>
    <p:sldId id="289" r:id="rId46"/>
    <p:sldId id="290" r:id="rId47"/>
    <p:sldId id="291" r:id="rId48"/>
    <p:sldId id="296" r:id="rId49"/>
    <p:sldId id="297" r:id="rId50"/>
    <p:sldId id="299" r:id="rId51"/>
    <p:sldId id="30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42" r:id="rId102"/>
    <p:sldId id="424" r:id="rId103"/>
    <p:sldId id="425" r:id="rId104"/>
    <p:sldId id="426" r:id="rId105"/>
    <p:sldId id="427" r:id="rId106"/>
    <p:sldId id="428" r:id="rId107"/>
    <p:sldId id="429" r:id="rId108"/>
    <p:sldId id="430" r:id="rId109"/>
    <p:sldId id="431" r:id="rId110"/>
    <p:sldId id="432" r:id="rId111"/>
    <p:sldId id="433" r:id="rId112"/>
    <p:sldId id="434" r:id="rId113"/>
    <p:sldId id="435" r:id="rId114"/>
    <p:sldId id="436" r:id="rId115"/>
    <p:sldId id="437" r:id="rId116"/>
    <p:sldId id="438" r:id="rId117"/>
    <p:sldId id="439" r:id="rId118"/>
    <p:sldId id="440" r:id="rId119"/>
    <p:sldId id="441" r:id="rId120"/>
    <p:sldId id="410" r:id="rId121"/>
    <p:sldId id="411" r:id="rId122"/>
    <p:sldId id="412" r:id="rId123"/>
    <p:sldId id="413" r:id="rId124"/>
    <p:sldId id="414" r:id="rId125"/>
    <p:sldId id="415" r:id="rId126"/>
    <p:sldId id="416" r:id="rId127"/>
    <p:sldId id="417" r:id="rId128"/>
    <p:sldId id="418" r:id="rId129"/>
    <p:sldId id="419" r:id="rId130"/>
    <p:sldId id="420" r:id="rId131"/>
    <p:sldId id="421" r:id="rId1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209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BF450-E58F-4533-A28E-E9F8B356EC5E}" type="datetimeFigureOut">
              <a:rPr lang="en-US" smtClean="0"/>
              <a:pPr/>
              <a:t>11/3/2020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6AEFD-8967-470C-87F1-A729A09DDB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97AC4B-D389-47B5-8639-0EC9D8533E30}"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374504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7AC4B-D389-47B5-8639-0EC9D8533E30}"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201039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7AC4B-D389-47B5-8639-0EC9D8533E30}"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21593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7AC4B-D389-47B5-8639-0EC9D8533E30}"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211090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7AC4B-D389-47B5-8639-0EC9D8533E30}"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382357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97AC4B-D389-47B5-8639-0EC9D8533E30}"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6546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97AC4B-D389-47B5-8639-0EC9D8533E30}" type="datetimeFigureOut">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2794791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7AC4B-D389-47B5-8639-0EC9D8533E30}" type="datetimeFigureOut">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371543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7AC4B-D389-47B5-8639-0EC9D8533E30}" type="datetimeFigureOut">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371268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7AC4B-D389-47B5-8639-0EC9D8533E30}"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203567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7AC4B-D389-47B5-8639-0EC9D8533E30}"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C56CD-EA2C-4D7C-80DA-6E4E2E8C3568}" type="slidenum">
              <a:rPr lang="en-US" smtClean="0"/>
              <a:pPr/>
              <a:t>‹#›</a:t>
            </a:fld>
            <a:endParaRPr lang="en-US"/>
          </a:p>
        </p:txBody>
      </p:sp>
    </p:spTree>
    <p:extLst>
      <p:ext uri="{BB962C8B-B14F-4D97-AF65-F5344CB8AC3E}">
        <p14:creationId xmlns:p14="http://schemas.microsoft.com/office/powerpoint/2010/main" val="315656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7AC4B-D389-47B5-8639-0EC9D8533E30}" type="datetimeFigureOut">
              <a:rPr lang="en-US" smtClean="0"/>
              <a:pPr/>
              <a:t>11/3/2020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C56CD-EA2C-4D7C-80DA-6E4E2E8C3568}" type="slidenum">
              <a:rPr lang="en-US" smtClean="0"/>
              <a:pPr/>
              <a:t>‹#›</a:t>
            </a:fld>
            <a:endParaRPr lang="en-US"/>
          </a:p>
        </p:txBody>
      </p:sp>
    </p:spTree>
    <p:extLst>
      <p:ext uri="{BB962C8B-B14F-4D97-AF65-F5344CB8AC3E}">
        <p14:creationId xmlns:p14="http://schemas.microsoft.com/office/powerpoint/2010/main" val="208682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533400" y="2209800"/>
            <a:ext cx="11426825" cy="830263"/>
          </a:xfrm>
          <a:prstGeom prst="rect">
            <a:avLst/>
          </a:prstGeom>
          <a:noFill/>
          <a:ln w="9525">
            <a:noFill/>
            <a:miter lim="800000"/>
            <a:headEnd/>
            <a:tailEnd/>
          </a:ln>
        </p:spPr>
        <p:txBody>
          <a:bodyPr>
            <a:spAutoFit/>
          </a:bodyPr>
          <a:lstStyle/>
          <a:p>
            <a:r>
              <a:rPr lang="en-US" altLang="zh-CN" sz="4800" b="1">
                <a:solidFill>
                  <a:srgbClr val="0000FF"/>
                </a:solidFill>
                <a:latin typeface="Comic Sans MS" pitchFamily="66" charset="0"/>
              </a:rPr>
              <a:t>Necessity is the Mother of Invention</a:t>
            </a:r>
          </a:p>
        </p:txBody>
      </p:sp>
      <p:pic>
        <p:nvPicPr>
          <p:cNvPr id="6146" name="Picture 2" descr="SATHYABAMA.png"/>
          <p:cNvPicPr>
            <a:picLocks noChangeAspect="1" noChangeArrowheads="1"/>
          </p:cNvPicPr>
          <p:nvPr/>
        </p:nvPicPr>
        <p:blipFill>
          <a:blip r:embed="rId2"/>
          <a:srcRect/>
          <a:stretch>
            <a:fillRect/>
          </a:stretch>
        </p:blipFill>
        <p:spPr bwMode="auto">
          <a:xfrm>
            <a:off x="9217025" y="5834063"/>
            <a:ext cx="2895600" cy="94773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76200"/>
            <a:ext cx="10969943" cy="1143000"/>
          </a:xfrm>
        </p:spPr>
        <p:txBody>
          <a:bodyPr>
            <a:normAutofit fontScale="90000"/>
          </a:bodyPr>
          <a:lstStyle/>
          <a:p>
            <a:pPr algn="l"/>
            <a:r>
              <a:rPr lang="en-US" b="1" dirty="0">
                <a:solidFill>
                  <a:srgbClr val="0000FF"/>
                </a:solidFill>
                <a:latin typeface="Times New Roman" pitchFamily="18" charset="0"/>
                <a:cs typeface="Times New Roman" pitchFamily="18" charset="0"/>
              </a:rPr>
              <a:t>Design process</a:t>
            </a:r>
            <a:br>
              <a:rPr lang="en-US" b="1" dirty="0">
                <a:solidFill>
                  <a:srgbClr val="0000FF"/>
                </a:solidFill>
                <a:latin typeface="Times New Roman" pitchFamily="18" charset="0"/>
                <a:cs typeface="Times New Roman" pitchFamily="18" charset="0"/>
              </a:rPr>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676400"/>
            <a:ext cx="10174668" cy="4876800"/>
          </a:xfrm>
        </p:spPr>
      </p:pic>
      <p:sp>
        <p:nvSpPr>
          <p:cNvPr id="5" name="Rectangle 4"/>
          <p:cNvSpPr/>
          <p:nvPr/>
        </p:nvSpPr>
        <p:spPr>
          <a:xfrm>
            <a:off x="150812" y="685800"/>
            <a:ext cx="11963400" cy="923330"/>
          </a:xfrm>
          <a:prstGeom prst="rect">
            <a:avLst/>
          </a:prstGeom>
        </p:spPr>
        <p:txBody>
          <a:bodyPr wrap="square">
            <a:spAutoFit/>
          </a:bodyPr>
          <a:lstStyle/>
          <a:p>
            <a:pPr algn="just">
              <a:buFont typeface="Wingdings" pitchFamily="2" charset="2"/>
              <a:buChar char="Ø"/>
            </a:pPr>
            <a:r>
              <a:rPr lang="en-US" b="1" i="1" dirty="0">
                <a:solidFill>
                  <a:srgbClr val="0000FF"/>
                </a:solidFill>
              </a:rPr>
              <a:t>Analysis model</a:t>
            </a:r>
            <a:r>
              <a:rPr lang="en-US" i="1" dirty="0">
                <a:solidFill>
                  <a:srgbClr val="0000FF"/>
                </a:solidFill>
              </a:rPr>
              <a:t> operates as a link between the 'system description' and the 'design </a:t>
            </a:r>
            <a:r>
              <a:rPr lang="en-US" b="1" i="1" dirty="0">
                <a:solidFill>
                  <a:srgbClr val="0000FF"/>
                </a:solidFill>
              </a:rPr>
              <a:t>model</a:t>
            </a:r>
            <a:r>
              <a:rPr lang="en-US" i="1" dirty="0">
                <a:solidFill>
                  <a:srgbClr val="0000FF"/>
                </a:solidFill>
              </a:rPr>
              <a:t>'.</a:t>
            </a:r>
          </a:p>
          <a:p>
            <a:pPr algn="just">
              <a:buFont typeface="Wingdings" pitchFamily="2" charset="2"/>
              <a:buChar char="Ø"/>
            </a:pPr>
            <a:r>
              <a:rPr lang="en-US" i="1" dirty="0">
                <a:solidFill>
                  <a:srgbClr val="0000FF"/>
                </a:solidFill>
              </a:rPr>
              <a:t> In the </a:t>
            </a:r>
            <a:r>
              <a:rPr lang="en-US" b="1" i="1" dirty="0">
                <a:solidFill>
                  <a:srgbClr val="0000FF"/>
                </a:solidFill>
              </a:rPr>
              <a:t>analysis model</a:t>
            </a:r>
            <a:r>
              <a:rPr lang="en-US" i="1" dirty="0">
                <a:solidFill>
                  <a:srgbClr val="0000FF"/>
                </a:solidFill>
              </a:rPr>
              <a:t>, information, functions and the behavior of the system is defined and these are translated into the architecture, interface and component level design in the 'design </a:t>
            </a:r>
            <a:r>
              <a:rPr lang="en-US" b="1" i="1" dirty="0">
                <a:solidFill>
                  <a:srgbClr val="0000FF"/>
                </a:solidFill>
              </a:rPr>
              <a:t>modeling</a:t>
            </a:r>
            <a:r>
              <a:rPr lang="en-US" i="1" dirty="0">
                <a:solidFill>
                  <a:srgbClr val="0000FF"/>
                </a:solidFill>
              </a:rPr>
              <a:t>'.</a:t>
            </a:r>
          </a:p>
        </p:txBody>
      </p:sp>
    </p:spTree>
    <p:extLst>
      <p:ext uri="{BB962C8B-B14F-4D97-AF65-F5344CB8AC3E}">
        <p14:creationId xmlns:p14="http://schemas.microsoft.com/office/powerpoint/2010/main" val="1565682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Interface Design</a:t>
            </a:r>
          </a:p>
        </p:txBody>
      </p:sp>
      <p:sp>
        <p:nvSpPr>
          <p:cNvPr id="65539" name="Rectangle 3"/>
          <p:cNvSpPr>
            <a:spLocks noGrp="1" noChangeArrowheads="1"/>
          </p:cNvSpPr>
          <p:nvPr>
            <p:ph type="body" idx="1"/>
          </p:nvPr>
        </p:nvSpPr>
        <p:spPr/>
        <p:txBody>
          <a:bodyPr/>
          <a:lstStyle/>
          <a:p>
            <a:pPr>
              <a:lnSpc>
                <a:spcPct val="90000"/>
              </a:lnSpc>
            </a:pPr>
            <a:r>
              <a:rPr lang="en-US" sz="2800"/>
              <a:t>Inter-modular interface design</a:t>
            </a:r>
          </a:p>
          <a:p>
            <a:pPr lvl="1">
              <a:lnSpc>
                <a:spcPct val="90000"/>
              </a:lnSpc>
            </a:pPr>
            <a:r>
              <a:rPr lang="en-US" sz="2400"/>
              <a:t>driven by data flow between modules</a:t>
            </a:r>
          </a:p>
          <a:p>
            <a:pPr>
              <a:lnSpc>
                <a:spcPct val="90000"/>
              </a:lnSpc>
            </a:pPr>
            <a:r>
              <a:rPr lang="en-US" sz="2800"/>
              <a:t>External interface design</a:t>
            </a:r>
          </a:p>
          <a:p>
            <a:pPr lvl="1">
              <a:lnSpc>
                <a:spcPct val="90000"/>
              </a:lnSpc>
            </a:pPr>
            <a:r>
              <a:rPr lang="en-US" sz="2400"/>
              <a:t>driven by interface between applications</a:t>
            </a:r>
          </a:p>
          <a:p>
            <a:pPr lvl="1">
              <a:lnSpc>
                <a:spcPct val="90000"/>
              </a:lnSpc>
            </a:pPr>
            <a:r>
              <a:rPr lang="en-US" sz="2400"/>
              <a:t>driven by interface between software and non-human producers and/or consumers of information</a:t>
            </a:r>
          </a:p>
          <a:p>
            <a:pPr>
              <a:lnSpc>
                <a:spcPct val="90000"/>
              </a:lnSpc>
            </a:pPr>
            <a:r>
              <a:rPr lang="en-US" sz="2800"/>
              <a:t>Human-computer interface design</a:t>
            </a:r>
          </a:p>
          <a:p>
            <a:pPr lvl="1">
              <a:lnSpc>
                <a:spcPct val="90000"/>
              </a:lnSpc>
            </a:pPr>
            <a:r>
              <a:rPr lang="en-US" sz="2400"/>
              <a:t>driven by the communication between human and machine</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9412" y="3657600"/>
            <a:ext cx="11430000" cy="20574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rgbClr val="0000FF"/>
                </a:solidFill>
                <a:latin typeface="Times New Roman" pitchFamily="18" charset="0"/>
                <a:cs typeface="Times New Roman" pitchFamily="18" charset="0"/>
              </a:rPr>
              <a:t>Transaction mapping</a:t>
            </a:r>
            <a:r>
              <a:rPr lang="en-US" dirty="0">
                <a:solidFill>
                  <a:srgbClr val="0000FF"/>
                </a:solidFill>
                <a:latin typeface="Times New Roman" pitchFamily="18" charset="0"/>
                <a:cs typeface="Times New Roman" pitchFamily="18" charset="0"/>
              </a:rPr>
              <a:t> is an essential step which can assist in understanding these processes. The best way to display all relevant information in a meaningful way is to produce a matrix that shows the transaction and all relevant considerations.</a:t>
            </a:r>
          </a:p>
        </p:txBody>
      </p:sp>
      <p:sp>
        <p:nvSpPr>
          <p:cNvPr id="5" name="Rounded Rectangle 4"/>
          <p:cNvSpPr/>
          <p:nvPr/>
        </p:nvSpPr>
        <p:spPr>
          <a:xfrm>
            <a:off x="379412" y="304800"/>
            <a:ext cx="11049000" cy="27432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rgbClr val="0000FF"/>
                </a:solidFill>
                <a:latin typeface="Times New Roman" pitchFamily="18" charset="0"/>
                <a:cs typeface="Times New Roman" pitchFamily="18" charset="0"/>
              </a:rPr>
              <a:t>Transform mapping</a:t>
            </a:r>
            <a:r>
              <a:rPr lang="en-US" dirty="0">
                <a:solidFill>
                  <a:srgbClr val="0000FF"/>
                </a:solidFill>
                <a:latin typeface="Times New Roman" pitchFamily="18" charset="0"/>
                <a:cs typeface="Times New Roman" pitchFamily="18" charset="0"/>
              </a:rPr>
              <a:t> is a technique in which Data Flow Diagrams (DFD's) are mapped to a specific scenario. ... </a:t>
            </a:r>
          </a:p>
          <a:p>
            <a:pPr algn="just">
              <a:lnSpc>
                <a:spcPct val="150000"/>
              </a:lnSpc>
            </a:pPr>
            <a:r>
              <a:rPr lang="en-US" dirty="0">
                <a:solidFill>
                  <a:srgbClr val="0000FF"/>
                </a:solidFill>
                <a:latin typeface="Times New Roman" pitchFamily="18" charset="0"/>
                <a:cs typeface="Times New Roman" pitchFamily="18" charset="0"/>
              </a:rPr>
              <a:t>This process of converting a real-life situation (termed as system in software engineering) with flow of data to a DFD is called </a:t>
            </a:r>
            <a:r>
              <a:rPr lang="en-US" b="1" dirty="0">
                <a:solidFill>
                  <a:srgbClr val="0000FF"/>
                </a:solidFill>
                <a:latin typeface="Times New Roman" pitchFamily="18" charset="0"/>
                <a:cs typeface="Times New Roman" pitchFamily="18" charset="0"/>
              </a:rPr>
              <a:t>transform mapping</a:t>
            </a:r>
            <a:r>
              <a:rPr lang="en-US" dirty="0">
                <a:latin typeface="Times New Roman" pitchFamily="18" charset="0"/>
                <a:cs typeface="Times New Roman" pitchFamily="18"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normAutofit/>
          </a:bodyPr>
          <a:lstStyle/>
          <a:p>
            <a:pPr algn="l"/>
            <a:r>
              <a:rPr lang="en-US" b="1" dirty="0">
                <a:solidFill>
                  <a:srgbClr val="0000FF"/>
                </a:solidFill>
                <a:latin typeface="Times New Roman" panose="02020603050405020304" pitchFamily="18" charset="0"/>
                <a:cs typeface="Times New Roman" panose="02020603050405020304" pitchFamily="18" charset="0"/>
              </a:rPr>
              <a:t>Transform mapping</a:t>
            </a:r>
          </a:p>
        </p:txBody>
      </p:sp>
      <p:sp>
        <p:nvSpPr>
          <p:cNvPr id="3" name="Content Placeholder 2"/>
          <p:cNvSpPr>
            <a:spLocks noGrp="1"/>
          </p:cNvSpPr>
          <p:nvPr>
            <p:ph idx="1"/>
          </p:nvPr>
        </p:nvSpPr>
        <p:spPr>
          <a:xfrm>
            <a:off x="227011" y="914400"/>
            <a:ext cx="11961813" cy="5715000"/>
          </a:xfrm>
        </p:spPr>
        <p:txBody>
          <a:bodyPr>
            <a:normAutofit/>
          </a:bodyPr>
          <a:lstStyle/>
          <a:p>
            <a:pPr algn="just">
              <a:lnSpc>
                <a:spcPct val="150000"/>
              </a:lnSpc>
            </a:pPr>
            <a:r>
              <a:rPr lang="en-US" sz="2400" b="1" dirty="0">
                <a:latin typeface="Times New Roman" pitchFamily="18" charset="0"/>
                <a:cs typeface="Times New Roman" pitchFamily="18" charset="0"/>
              </a:rPr>
              <a:t>Transform mapping</a:t>
            </a:r>
            <a:r>
              <a:rPr lang="en-US" sz="2400" dirty="0">
                <a:latin typeface="Times New Roman" pitchFamily="18" charset="0"/>
                <a:cs typeface="Times New Roman" pitchFamily="18" charset="0"/>
              </a:rPr>
              <a:t> is a technique in which Data Flow Diagrams (DFD's) are mapped to a specific scenario. ... </a:t>
            </a:r>
          </a:p>
          <a:p>
            <a:pPr algn="just">
              <a:lnSpc>
                <a:spcPct val="150000"/>
              </a:lnSpc>
            </a:pPr>
            <a:r>
              <a:rPr lang="en-US" sz="2400" dirty="0">
                <a:latin typeface="Times New Roman" pitchFamily="18" charset="0"/>
                <a:cs typeface="Times New Roman" pitchFamily="18" charset="0"/>
              </a:rPr>
              <a:t>This process of converting a real-life situation (termed as system in software engineering) with flow of data to a DFD is called </a:t>
            </a:r>
            <a:r>
              <a:rPr lang="en-US" sz="2400" b="1" dirty="0">
                <a:latin typeface="Times New Roman" pitchFamily="18" charset="0"/>
                <a:cs typeface="Times New Roman" pitchFamily="18" charset="0"/>
              </a:rPr>
              <a:t>transform mapping</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Transform mapping is a set of design steps that allows a DFD with transform flow characteristics to be mapped into a specific architectural style. </a:t>
            </a:r>
          </a:p>
          <a:p>
            <a:pPr algn="just">
              <a:lnSpc>
                <a:spcPct val="150000"/>
              </a:lnSpc>
            </a:pPr>
            <a:r>
              <a:rPr lang="en-US" sz="2400" dirty="0">
                <a:latin typeface="Times New Roman" pitchFamily="18" charset="0"/>
                <a:cs typeface="Times New Roman" pitchFamily="18" charset="0"/>
              </a:rPr>
              <a:t>In this section transform mapping is described by applying design steps to an example system—a portion of the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security software.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6200"/>
            <a:ext cx="10969943" cy="838200"/>
          </a:xfrm>
        </p:spPr>
        <p:txBody>
          <a:bodyPr/>
          <a:lstStyle/>
          <a:p>
            <a:pPr algn="l"/>
            <a:r>
              <a:rPr lang="en-US" dirty="0">
                <a:solidFill>
                  <a:srgbClr val="0000FF"/>
                </a:solidFill>
              </a:rPr>
              <a:t>An Example</a:t>
            </a:r>
          </a:p>
        </p:txBody>
      </p:sp>
      <p:sp>
        <p:nvSpPr>
          <p:cNvPr id="3" name="Content Placeholder 2"/>
          <p:cNvSpPr>
            <a:spLocks noGrp="1"/>
          </p:cNvSpPr>
          <p:nvPr>
            <p:ph idx="1"/>
          </p:nvPr>
        </p:nvSpPr>
        <p:spPr>
          <a:xfrm>
            <a:off x="150812" y="838200"/>
            <a:ext cx="11810999" cy="5287965"/>
          </a:xfrm>
        </p:spPr>
        <p:txBody>
          <a:bodyPr>
            <a:normAutofit/>
          </a:bodyPr>
          <a:lstStyle/>
          <a:p>
            <a:pPr algn="just">
              <a:lnSpc>
                <a:spcPct val="150000"/>
              </a:lnSpc>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security system is representative of many computer-based products and systems in use today. </a:t>
            </a:r>
          </a:p>
          <a:p>
            <a:pPr algn="just">
              <a:lnSpc>
                <a:spcPct val="150000"/>
              </a:lnSpc>
            </a:pPr>
            <a:r>
              <a:rPr lang="en-US" sz="2400" dirty="0">
                <a:latin typeface="Times New Roman" pitchFamily="18" charset="0"/>
                <a:cs typeface="Times New Roman" pitchFamily="18" charset="0"/>
              </a:rPr>
              <a:t>The product monitors the real world and reacts to changes that it encounters. It also interacts with a user through a series of typed inputs and alphanumeric displays.</a:t>
            </a:r>
          </a:p>
          <a:p>
            <a:pPr algn="just">
              <a:lnSpc>
                <a:spcPct val="150000"/>
              </a:lnSpc>
            </a:pPr>
            <a:r>
              <a:rPr lang="en-US" sz="2400" dirty="0">
                <a:latin typeface="Times New Roman" pitchFamily="18" charset="0"/>
                <a:cs typeface="Times New Roman" pitchFamily="18" charset="0"/>
              </a:rPr>
              <a:t> The level 0 data flow diagram for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is shown in figure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lstStyle/>
          <a:p>
            <a:pPr algn="l"/>
            <a:r>
              <a:rPr lang="en-US" dirty="0">
                <a:solidFill>
                  <a:srgbClr val="0000FF"/>
                </a:solidFill>
                <a:latin typeface="Times New Roman" pitchFamily="18" charset="0"/>
                <a:cs typeface="Times New Roman" pitchFamily="18" charset="0"/>
              </a:rPr>
              <a:t>Level 0 - Diagram for </a:t>
            </a:r>
            <a:r>
              <a:rPr lang="en-US" dirty="0" err="1">
                <a:solidFill>
                  <a:srgbClr val="0000FF"/>
                </a:solidFill>
                <a:latin typeface="Times New Roman" pitchFamily="18" charset="0"/>
                <a:cs typeface="Times New Roman" pitchFamily="18" charset="0"/>
              </a:rPr>
              <a:t>SafeHome</a:t>
            </a:r>
            <a:endParaRPr lang="en-US" dirty="0">
              <a:solidFill>
                <a:srgbClr val="0000FF"/>
              </a:solidFill>
              <a:latin typeface="Times New Roman" pitchFamily="18" charset="0"/>
              <a:cs typeface="Times New Roman" pitchFamily="18" charset="0"/>
            </a:endParaRPr>
          </a:p>
        </p:txBody>
      </p:sp>
      <p:pic>
        <p:nvPicPr>
          <p:cNvPr id="4" name="Content Placeholder 3" descr="1.PNG"/>
          <p:cNvPicPr>
            <a:picLocks noGrp="1" noChangeAspect="1"/>
          </p:cNvPicPr>
          <p:nvPr>
            <p:ph idx="1"/>
          </p:nvPr>
        </p:nvPicPr>
        <p:blipFill>
          <a:blip r:embed="rId2"/>
          <a:stretch>
            <a:fillRect/>
          </a:stretch>
        </p:blipFill>
        <p:spPr>
          <a:xfrm>
            <a:off x="1370012" y="990599"/>
            <a:ext cx="7543800" cy="3934527"/>
          </a:xfrm>
        </p:spPr>
      </p:pic>
      <p:sp>
        <p:nvSpPr>
          <p:cNvPr id="5" name="Rectangle 4"/>
          <p:cNvSpPr/>
          <p:nvPr/>
        </p:nvSpPr>
        <p:spPr>
          <a:xfrm>
            <a:off x="303212" y="4876800"/>
            <a:ext cx="11506200" cy="2197525"/>
          </a:xfrm>
          <a:prstGeom prst="rect">
            <a:avLst/>
          </a:prstGeom>
        </p:spPr>
        <p:txBody>
          <a:bodyPr wrap="square">
            <a:spAutoFit/>
          </a:bodyPr>
          <a:lstStyle/>
          <a:p>
            <a:pPr marL="342900" indent="-342900" algn="just" fontAlgn="base">
              <a:spcBef>
                <a:spcPct val="20000"/>
              </a:spcBef>
              <a:buFont typeface="Arial" pitchFamily="34" charset="0"/>
              <a:buChar char="•"/>
            </a:pPr>
            <a:r>
              <a:rPr lang="en-US" sz="2400" dirty="0">
                <a:latin typeface="Times New Roman" pitchFamily="18" charset="0"/>
                <a:cs typeface="Times New Roman" pitchFamily="18" charset="0"/>
              </a:rPr>
              <a:t>During requirements analysis, more detailed flow models would be created for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a:t>
            </a:r>
          </a:p>
          <a:p>
            <a:pPr marL="342900" indent="-342900" algn="just" fontAlgn="base">
              <a:spcBef>
                <a:spcPct val="20000"/>
              </a:spcBef>
              <a:buFont typeface="Arial" pitchFamily="34" charset="0"/>
              <a:buChar char="•"/>
            </a:pPr>
            <a:r>
              <a:rPr lang="en-US" sz="2400" dirty="0">
                <a:latin typeface="Times New Roman" pitchFamily="18" charset="0"/>
                <a:cs typeface="Times New Roman" pitchFamily="18" charset="0"/>
              </a:rPr>
              <a:t>In addition, control and process specifications, a data dictionary, and various behavioral models would also be created.</a:t>
            </a:r>
          </a:p>
          <a:p>
            <a:br>
              <a:rPr lang="en-US" dirty="0"/>
            </a:b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6200"/>
            <a:ext cx="10969943" cy="1143000"/>
          </a:xfrm>
        </p:spPr>
        <p:txBody>
          <a:bodyPr/>
          <a:lstStyle/>
          <a:p>
            <a:pPr algn="l"/>
            <a:r>
              <a:rPr lang="en-US" dirty="0">
                <a:solidFill>
                  <a:srgbClr val="0000FF"/>
                </a:solidFill>
                <a:latin typeface="Times New Roman" pitchFamily="18" charset="0"/>
                <a:cs typeface="Times New Roman" pitchFamily="18" charset="0"/>
              </a:rPr>
              <a:t>Design Steps</a:t>
            </a:r>
          </a:p>
        </p:txBody>
      </p:sp>
      <p:sp>
        <p:nvSpPr>
          <p:cNvPr id="3" name="Content Placeholder 2"/>
          <p:cNvSpPr>
            <a:spLocks noGrp="1"/>
          </p:cNvSpPr>
          <p:nvPr>
            <p:ph idx="1"/>
          </p:nvPr>
        </p:nvSpPr>
        <p:spPr>
          <a:xfrm>
            <a:off x="227012" y="1143000"/>
            <a:ext cx="11658599" cy="5410199"/>
          </a:xfrm>
        </p:spPr>
        <p:txBody>
          <a:bodyPr/>
          <a:lstStyle/>
          <a:p>
            <a:pPr algn="just" fontAlgn="base">
              <a:lnSpc>
                <a:spcPct val="150000"/>
              </a:lnSpc>
            </a:pPr>
            <a:r>
              <a:rPr lang="en-US" sz="2400" dirty="0">
                <a:latin typeface="Times New Roman" pitchFamily="18" charset="0"/>
                <a:cs typeface="Times New Roman" pitchFamily="18" charset="0"/>
              </a:rPr>
              <a:t>The preceding example will be used to illustrate each step in transform mapping. </a:t>
            </a:r>
          </a:p>
          <a:p>
            <a:pPr algn="just" fontAlgn="base">
              <a:lnSpc>
                <a:spcPct val="150000"/>
              </a:lnSpc>
            </a:pPr>
            <a:r>
              <a:rPr lang="en-US" sz="2400" dirty="0">
                <a:latin typeface="Times New Roman" pitchFamily="18" charset="0"/>
                <a:cs typeface="Times New Roman" pitchFamily="18" charset="0"/>
              </a:rPr>
              <a:t>The steps begin with a re-evaluation of work done during requirements analysis and then move to the design of the software architecture.</a:t>
            </a:r>
          </a:p>
          <a:p>
            <a:br>
              <a:rPr lang="en-US" dirty="0"/>
            </a:b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0969943" cy="1143000"/>
          </a:xfrm>
        </p:spPr>
        <p:txBody>
          <a:bodyPr>
            <a:normAutofit fontScale="90000"/>
          </a:bodyPr>
          <a:lstStyle/>
          <a:p>
            <a:r>
              <a:rPr lang="en-US" sz="4900" dirty="0">
                <a:solidFill>
                  <a:srgbClr val="0000FF"/>
                </a:solidFill>
                <a:latin typeface="Times New Roman" pitchFamily="18" charset="0"/>
                <a:cs typeface="Times New Roman" pitchFamily="18" charset="0"/>
              </a:rPr>
              <a:t>Step 1. Review the fundamental system model</a:t>
            </a:r>
            <a:endParaRPr lang="en-US" dirty="0"/>
          </a:p>
        </p:txBody>
      </p:sp>
      <p:sp>
        <p:nvSpPr>
          <p:cNvPr id="3" name="Content Placeholder 2"/>
          <p:cNvSpPr>
            <a:spLocks noGrp="1"/>
          </p:cNvSpPr>
          <p:nvPr>
            <p:ph idx="1"/>
          </p:nvPr>
        </p:nvSpPr>
        <p:spPr>
          <a:xfrm>
            <a:off x="227012" y="990601"/>
            <a:ext cx="11734799" cy="5135564"/>
          </a:xfrm>
        </p:spPr>
        <p:txBody>
          <a:bodyPr>
            <a:normAutofit/>
          </a:bodyPr>
          <a:lstStyle/>
          <a:p>
            <a:pPr algn="just">
              <a:lnSpc>
                <a:spcPct val="150000"/>
              </a:lnSpc>
            </a:pPr>
            <a:r>
              <a:rPr lang="en-US" sz="2400" dirty="0">
                <a:latin typeface="Times New Roman" pitchFamily="18" charset="0"/>
                <a:cs typeface="Times New Roman" pitchFamily="18" charset="0"/>
              </a:rPr>
              <a:t>The fundamental system model encompasses the level 0 DFD and supporting information. In actuality, the design step begins with an evaluation of both the System Specification and the Software Requirements Specification.</a:t>
            </a:r>
          </a:p>
          <a:p>
            <a:pPr algn="just">
              <a:lnSpc>
                <a:spcPct val="150000"/>
              </a:lnSpc>
            </a:pPr>
            <a:r>
              <a:rPr lang="en-US" sz="2400" dirty="0">
                <a:latin typeface="Times New Roman" pitchFamily="18" charset="0"/>
                <a:cs typeface="Times New Roman" pitchFamily="18" charset="0"/>
              </a:rPr>
              <a:t> Both documents describe information flow and structure at the software interface. </a:t>
            </a:r>
          </a:p>
          <a:p>
            <a:pPr algn="just">
              <a:lnSpc>
                <a:spcPct val="150000"/>
              </a:lnSpc>
            </a:pPr>
            <a:r>
              <a:rPr lang="en-US" sz="2400" dirty="0">
                <a:latin typeface="Times New Roman" pitchFamily="18" charset="0"/>
                <a:cs typeface="Times New Roman" pitchFamily="18" charset="0"/>
              </a:rPr>
              <a:t>Figure 1 and 2  depict level 0 and level 1 data flow for the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software.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normAutofit/>
          </a:bodyPr>
          <a:lstStyle/>
          <a:p>
            <a:pPr algn="l"/>
            <a:r>
              <a:rPr lang="en-US" dirty="0">
                <a:solidFill>
                  <a:srgbClr val="0000FF"/>
                </a:solidFill>
                <a:latin typeface="Times New Roman" pitchFamily="18" charset="0"/>
                <a:cs typeface="Times New Roman" pitchFamily="18" charset="0"/>
              </a:rPr>
              <a:t>Level 1- Data flow for the </a:t>
            </a:r>
            <a:r>
              <a:rPr lang="en-US" dirty="0" err="1">
                <a:solidFill>
                  <a:srgbClr val="0000FF"/>
                </a:solidFill>
                <a:latin typeface="Times New Roman" pitchFamily="18" charset="0"/>
                <a:cs typeface="Times New Roman" pitchFamily="18" charset="0"/>
              </a:rPr>
              <a:t>SafeHome</a:t>
            </a:r>
            <a:endParaRPr lang="en-US" dirty="0">
              <a:solidFill>
                <a:srgbClr val="0000FF"/>
              </a:solidFill>
              <a:latin typeface="Times New Roman" pitchFamily="18" charset="0"/>
              <a:cs typeface="Times New Roman" pitchFamily="18" charset="0"/>
            </a:endParaRPr>
          </a:p>
        </p:txBody>
      </p:sp>
      <p:pic>
        <p:nvPicPr>
          <p:cNvPr id="4" name="Content Placeholder 3" descr="2.PNG"/>
          <p:cNvPicPr>
            <a:picLocks noGrp="1" noChangeAspect="1"/>
          </p:cNvPicPr>
          <p:nvPr>
            <p:ph idx="1"/>
          </p:nvPr>
        </p:nvPicPr>
        <p:blipFill>
          <a:blip r:embed="rId2"/>
          <a:stretch>
            <a:fillRect/>
          </a:stretch>
        </p:blipFill>
        <p:spPr>
          <a:xfrm>
            <a:off x="3046412" y="838200"/>
            <a:ext cx="6172200" cy="5799677"/>
          </a:xfr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0" y="46038"/>
            <a:ext cx="11352372" cy="715962"/>
          </a:xfrm>
        </p:spPr>
        <p:txBody>
          <a:bodyPr>
            <a:normAutofit/>
          </a:bodyPr>
          <a:lstStyle/>
          <a:p>
            <a:r>
              <a:rPr lang="en-US" sz="3200" b="1" dirty="0">
                <a:solidFill>
                  <a:srgbClr val="0000FF"/>
                </a:solidFill>
                <a:latin typeface="Times New Roman" pitchFamily="18" charset="0"/>
                <a:cs typeface="Times New Roman" pitchFamily="18" charset="0"/>
              </a:rPr>
              <a:t>Step 2.</a:t>
            </a:r>
            <a:r>
              <a:rPr lang="en-US" sz="3200" dirty="0">
                <a:solidFill>
                  <a:srgbClr val="0000FF"/>
                </a:solidFill>
                <a:latin typeface="Times New Roman" pitchFamily="18" charset="0"/>
                <a:cs typeface="Times New Roman" pitchFamily="18" charset="0"/>
              </a:rPr>
              <a:t> </a:t>
            </a:r>
            <a:r>
              <a:rPr lang="en-US" sz="3200" b="1" dirty="0">
                <a:solidFill>
                  <a:srgbClr val="0000FF"/>
                </a:solidFill>
                <a:latin typeface="Times New Roman" pitchFamily="18" charset="0"/>
                <a:cs typeface="Times New Roman" pitchFamily="18" charset="0"/>
              </a:rPr>
              <a:t>Review and refine data flow diagrams for the software</a:t>
            </a: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0813" y="838200"/>
            <a:ext cx="11810999" cy="5791199"/>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Information obtained from analysis models contained in the Software Requirements Specification is refined to produce greater detail. For example, the level 2 DFD for monitor sensors  is examined, and a level 3 data flow diagram is derived . </a:t>
            </a:r>
          </a:p>
          <a:p>
            <a:pPr algn="just">
              <a:lnSpc>
                <a:spcPct val="150000"/>
              </a:lnSpc>
              <a:buFont typeface="Wingdings" pitchFamily="2" charset="2"/>
              <a:buChar char="Ø"/>
            </a:pPr>
            <a:r>
              <a:rPr lang="en-US" sz="2400" dirty="0">
                <a:latin typeface="Times New Roman" pitchFamily="18" charset="0"/>
                <a:cs typeface="Times New Roman" pitchFamily="18" charset="0"/>
              </a:rPr>
              <a:t>At level 3, each transform in the data flow diagram exhibits relatively high cohesion.</a:t>
            </a:r>
          </a:p>
          <a:p>
            <a:pPr algn="just">
              <a:lnSpc>
                <a:spcPct val="150000"/>
              </a:lnSpc>
              <a:buFont typeface="Wingdings" pitchFamily="2" charset="2"/>
              <a:buChar char="Ø"/>
            </a:pPr>
            <a:r>
              <a:rPr lang="en-US" sz="2400" dirty="0">
                <a:latin typeface="Times New Roman" pitchFamily="18" charset="0"/>
                <a:cs typeface="Times New Roman" pitchFamily="18" charset="0"/>
              </a:rPr>
              <a:t> That is, the process implied by a transform performs a single, distinct function that can be implemented as a module9 in the </a:t>
            </a:r>
            <a:r>
              <a:rPr lang="en-US" sz="2400" dirty="0" err="1">
                <a:latin typeface="Times New Roman" pitchFamily="18" charset="0"/>
                <a:cs typeface="Times New Roman" pitchFamily="18" charset="0"/>
              </a:rPr>
              <a:t>SafeHome</a:t>
            </a:r>
            <a:r>
              <a:rPr lang="en-US" sz="2400" dirty="0">
                <a:latin typeface="Times New Roman" pitchFamily="18" charset="0"/>
                <a:cs typeface="Times New Roman" pitchFamily="18" charset="0"/>
              </a:rPr>
              <a:t> software.  </a:t>
            </a:r>
          </a:p>
          <a:p>
            <a:pPr algn="just">
              <a:lnSpc>
                <a:spcPct val="150000"/>
              </a:lnSpc>
              <a:buFont typeface="Wingdings" pitchFamily="2" charset="2"/>
              <a:buChar char="Ø"/>
            </a:pPr>
            <a:r>
              <a:rPr lang="en-US" sz="2400" dirty="0">
                <a:latin typeface="Times New Roman" pitchFamily="18" charset="0"/>
                <a:cs typeface="Times New Roman" pitchFamily="18" charset="0"/>
              </a:rPr>
              <a:t>Therefore, the DFD in figure  contains sufficient detail for a "first cut" at the design of architecture for the monitor sensors subsystem, and we proceed without further refinement.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0"/>
            <a:ext cx="10285571" cy="1020762"/>
          </a:xfrm>
        </p:spPr>
        <p:txBody>
          <a:bodyPr>
            <a:normAutofit/>
          </a:bodyPr>
          <a:lstStyle/>
          <a:p>
            <a:pPr algn="l"/>
            <a:r>
              <a:rPr lang="en-US" sz="3200" b="1" dirty="0">
                <a:solidFill>
                  <a:srgbClr val="0000FF"/>
                </a:solidFill>
                <a:latin typeface="Times New Roman" pitchFamily="18" charset="0"/>
                <a:cs typeface="Times New Roman" pitchFamily="18" charset="0"/>
              </a:rPr>
              <a:t>Level 2 - DFD for monitor sensors</a:t>
            </a:r>
          </a:p>
        </p:txBody>
      </p:sp>
      <p:pic>
        <p:nvPicPr>
          <p:cNvPr id="4" name="Content Placeholder 3" descr="3.PNG"/>
          <p:cNvPicPr>
            <a:picLocks noGrp="1" noChangeAspect="1"/>
          </p:cNvPicPr>
          <p:nvPr>
            <p:ph idx="1"/>
          </p:nvPr>
        </p:nvPicPr>
        <p:blipFill>
          <a:blip r:embed="rId2"/>
          <a:stretch>
            <a:fillRect/>
          </a:stretch>
        </p:blipFill>
        <p:spPr>
          <a:xfrm>
            <a:off x="2360612" y="863950"/>
            <a:ext cx="5943600" cy="570585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00FF"/>
                </a:solidFill>
                <a:latin typeface="Times New Roman" pitchFamily="18" charset="0"/>
                <a:cs typeface="Times New Roman" pitchFamily="18" charset="0"/>
              </a:rPr>
              <a:t>DATA DESIGN</a:t>
            </a:r>
          </a:p>
        </p:txBody>
      </p:sp>
      <p:sp>
        <p:nvSpPr>
          <p:cNvPr id="3" name="Content Placeholder 2"/>
          <p:cNvSpPr>
            <a:spLocks noGrp="1"/>
          </p:cNvSpPr>
          <p:nvPr>
            <p:ph idx="1"/>
          </p:nvPr>
        </p:nvSpPr>
        <p:spPr>
          <a:xfrm>
            <a:off x="406294" y="1143001"/>
            <a:ext cx="11579384" cy="4983163"/>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The data design transforms the information domain model created during analysis into the data structures that will be required to implement the software.</a:t>
            </a:r>
          </a:p>
          <a:p>
            <a:pPr algn="just">
              <a:lnSpc>
                <a:spcPct val="150000"/>
              </a:lnSpc>
              <a:buFont typeface="Wingdings" pitchFamily="2" charset="2"/>
              <a:buChar char="Ø"/>
            </a:pPr>
            <a:r>
              <a:rPr lang="en-US" sz="2800" dirty="0">
                <a:latin typeface="Times New Roman" pitchFamily="18" charset="0"/>
                <a:cs typeface="Times New Roman" pitchFamily="18" charset="0"/>
              </a:rPr>
              <a:t> The data objects and relationships defined in the entity relationship diagram and the detailed data content depicted in the data dictionary provide the basis for the data design activity</a:t>
            </a:r>
          </a:p>
        </p:txBody>
      </p:sp>
    </p:spTree>
    <p:extLst>
      <p:ext uri="{BB962C8B-B14F-4D97-AF65-F5344CB8AC3E}">
        <p14:creationId xmlns:p14="http://schemas.microsoft.com/office/powerpoint/2010/main" val="19633258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8825" cy="1143000"/>
          </a:xfrm>
        </p:spPr>
        <p:txBody>
          <a:bodyPr>
            <a:normAutofit/>
          </a:bodyPr>
          <a:lstStyle/>
          <a:p>
            <a:pPr algn="l"/>
            <a:r>
              <a:rPr lang="en-US" sz="3200" b="1" dirty="0">
                <a:solidFill>
                  <a:srgbClr val="0000FF"/>
                </a:solidFill>
                <a:latin typeface="Times New Roman" pitchFamily="18" charset="0"/>
                <a:cs typeface="Times New Roman" pitchFamily="18" charset="0"/>
              </a:rPr>
              <a:t>Step 3. Determine whether the DFD has transform or transaction flow characteristics</a:t>
            </a:r>
          </a:p>
        </p:txBody>
      </p:sp>
      <p:sp>
        <p:nvSpPr>
          <p:cNvPr id="3" name="Content Placeholder 2"/>
          <p:cNvSpPr>
            <a:spLocks noGrp="1"/>
          </p:cNvSpPr>
          <p:nvPr>
            <p:ph idx="1"/>
          </p:nvPr>
        </p:nvSpPr>
        <p:spPr>
          <a:xfrm>
            <a:off x="150813" y="1143000"/>
            <a:ext cx="12038012" cy="5714999"/>
          </a:xfrm>
        </p:spPr>
        <p:txBody>
          <a:bodyPr>
            <a:normAutofit fontScale="92500"/>
          </a:bodyPr>
          <a:lstStyle/>
          <a:p>
            <a:pPr algn="just">
              <a:lnSpc>
                <a:spcPct val="150000"/>
              </a:lnSpc>
              <a:buFont typeface="Wingdings" pitchFamily="2" charset="2"/>
              <a:buChar char="Ø"/>
            </a:pPr>
            <a:r>
              <a:rPr lang="en-US" sz="2400" dirty="0">
                <a:latin typeface="Times New Roman" pitchFamily="18" charset="0"/>
                <a:cs typeface="Times New Roman" pitchFamily="18" charset="0"/>
              </a:rPr>
              <a:t>In general, information flow within a system can always be represented as transform.</a:t>
            </a:r>
          </a:p>
          <a:p>
            <a:pPr algn="just">
              <a:lnSpc>
                <a:spcPct val="150000"/>
              </a:lnSpc>
              <a:buFont typeface="Wingdings" pitchFamily="2" charset="2"/>
              <a:buChar char="Ø"/>
            </a:pPr>
            <a:r>
              <a:rPr lang="en-US" sz="2400" dirty="0">
                <a:latin typeface="Times New Roman" pitchFamily="18" charset="0"/>
                <a:cs typeface="Times New Roman" pitchFamily="18" charset="0"/>
              </a:rPr>
              <a:t> However, when an obvious transaction characteristic  is encountered, a different design mapping is recommended.</a:t>
            </a:r>
          </a:p>
          <a:p>
            <a:pPr algn="just">
              <a:lnSpc>
                <a:spcPct val="150000"/>
              </a:lnSpc>
              <a:buFont typeface="Wingdings" pitchFamily="2" charset="2"/>
              <a:buChar char="Ø"/>
            </a:pPr>
            <a:r>
              <a:rPr lang="en-US" sz="2400" dirty="0">
                <a:latin typeface="Times New Roman" pitchFamily="18" charset="0"/>
                <a:cs typeface="Times New Roman" pitchFamily="18" charset="0"/>
              </a:rPr>
              <a:t> In this step, the designer selects global (</a:t>
            </a:r>
            <a:r>
              <a:rPr lang="en-US" sz="2400" dirty="0" err="1">
                <a:latin typeface="Times New Roman" pitchFamily="18" charset="0"/>
                <a:cs typeface="Times New Roman" pitchFamily="18" charset="0"/>
              </a:rPr>
              <a:t>softwarewide</a:t>
            </a:r>
            <a:r>
              <a:rPr lang="en-US" sz="2400" dirty="0">
                <a:latin typeface="Times New Roman" pitchFamily="18" charset="0"/>
                <a:cs typeface="Times New Roman" pitchFamily="18" charset="0"/>
              </a:rPr>
              <a:t>) flow characteristics based on the prevailing nature of the DFD. In addition, local regions of transform or transaction flow are isolated. </a:t>
            </a:r>
          </a:p>
          <a:p>
            <a:pPr algn="just">
              <a:lnSpc>
                <a:spcPct val="150000"/>
              </a:lnSpc>
              <a:buFont typeface="Wingdings" pitchFamily="2" charset="2"/>
              <a:buChar char="Ø"/>
            </a:pPr>
            <a:r>
              <a:rPr lang="en-US" sz="2400" dirty="0">
                <a:latin typeface="Times New Roman" pitchFamily="18" charset="0"/>
                <a:cs typeface="Times New Roman" pitchFamily="18" charset="0"/>
              </a:rPr>
              <a:t>These </a:t>
            </a:r>
            <a:r>
              <a:rPr lang="en-US" sz="2400" dirty="0" err="1">
                <a:latin typeface="Times New Roman" pitchFamily="18" charset="0"/>
                <a:cs typeface="Times New Roman" pitchFamily="18" charset="0"/>
              </a:rPr>
              <a:t>subflows</a:t>
            </a:r>
            <a:r>
              <a:rPr lang="en-US" sz="2400" dirty="0">
                <a:latin typeface="Times New Roman" pitchFamily="18" charset="0"/>
                <a:cs typeface="Times New Roman" pitchFamily="18" charset="0"/>
              </a:rPr>
              <a:t> can be used to refine program architecture derived from a global characteristic described previously. </a:t>
            </a:r>
          </a:p>
          <a:p>
            <a:pPr algn="just">
              <a:lnSpc>
                <a:spcPct val="150000"/>
              </a:lnSpc>
              <a:buFont typeface="Wingdings" pitchFamily="2" charset="2"/>
              <a:buChar char="Ø"/>
            </a:pPr>
            <a:r>
              <a:rPr lang="en-US" sz="2400" dirty="0">
                <a:latin typeface="Times New Roman" pitchFamily="18" charset="0"/>
                <a:cs typeface="Times New Roman" pitchFamily="18" charset="0"/>
              </a:rPr>
              <a:t>For now, we focus our attention only on the monitor sensors subsystem data flow depicted in figure.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2"/>
          <a:stretch>
            <a:fillRect/>
          </a:stretch>
        </p:blipFill>
        <p:spPr>
          <a:xfrm>
            <a:off x="1446212" y="210908"/>
            <a:ext cx="8686799" cy="6015298"/>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038012" cy="1143000"/>
          </a:xfrm>
        </p:spPr>
        <p:txBody>
          <a:bodyPr>
            <a:normAutofit/>
          </a:bodyPr>
          <a:lstStyle/>
          <a:p>
            <a:pPr algn="l"/>
            <a:r>
              <a:rPr lang="en-US" sz="3200" b="1" dirty="0">
                <a:solidFill>
                  <a:srgbClr val="0000FF"/>
                </a:solidFill>
                <a:latin typeface="Times New Roman" pitchFamily="18" charset="0"/>
                <a:cs typeface="Times New Roman" pitchFamily="18" charset="0"/>
              </a:rPr>
              <a:t>Step 4. Isolate the transform center by specifying incoming and outgoing flow boundaries.</a:t>
            </a:r>
          </a:p>
        </p:txBody>
      </p:sp>
      <p:sp>
        <p:nvSpPr>
          <p:cNvPr id="3" name="Content Placeholder 2"/>
          <p:cNvSpPr>
            <a:spLocks noGrp="1"/>
          </p:cNvSpPr>
          <p:nvPr>
            <p:ph idx="1"/>
          </p:nvPr>
        </p:nvSpPr>
        <p:spPr>
          <a:xfrm>
            <a:off x="227012" y="1219200"/>
            <a:ext cx="11734799" cy="5410199"/>
          </a:xfrm>
        </p:spPr>
        <p:txBody>
          <a:bodyPr>
            <a:normAutofit/>
          </a:bodyPr>
          <a:lstStyle/>
          <a:p>
            <a:pPr algn="just"/>
            <a:r>
              <a:rPr lang="en-US" sz="2800" dirty="0">
                <a:latin typeface="Times New Roman" pitchFamily="18" charset="0"/>
                <a:cs typeface="Times New Roman" pitchFamily="18" charset="0"/>
              </a:rPr>
              <a:t>In the preceding section incoming flow was described as a path in which information is converted from external to internal form; outgoing flow converts from internal to external form. </a:t>
            </a:r>
          </a:p>
          <a:p>
            <a:pPr algn="just"/>
            <a:r>
              <a:rPr lang="en-US" sz="2800" dirty="0">
                <a:latin typeface="Times New Roman" pitchFamily="18" charset="0"/>
                <a:cs typeface="Times New Roman" pitchFamily="18" charset="0"/>
              </a:rPr>
              <a:t>Incoming and outgoing flow boundaries are open to interpretation. That is, different designers may select slightly different points in the flow as boundary locations.</a:t>
            </a:r>
          </a:p>
          <a:p>
            <a:pPr algn="just"/>
            <a:r>
              <a:rPr lang="en-US" sz="2800" dirty="0">
                <a:latin typeface="Times New Roman" pitchFamily="18" charset="0"/>
                <a:cs typeface="Times New Roman" pitchFamily="18" charset="0"/>
              </a:rPr>
              <a:t> In fact, alternative design solutions can be derived by varying the placement of flow boundaries. </a:t>
            </a:r>
          </a:p>
          <a:p>
            <a:pPr algn="just"/>
            <a:r>
              <a:rPr lang="en-US" sz="2800" dirty="0">
                <a:latin typeface="Times New Roman" pitchFamily="18" charset="0"/>
                <a:cs typeface="Times New Roman" pitchFamily="18" charset="0"/>
              </a:rPr>
              <a:t>Although care should be taken when boundaries are selected, a variance of one bubble along a flow path will generally have little impact on the final program structure.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0" y="76200"/>
            <a:ext cx="11352372" cy="1143000"/>
          </a:xfrm>
        </p:spPr>
        <p:txBody>
          <a:bodyPr>
            <a:normAutofit/>
          </a:bodyPr>
          <a:lstStyle/>
          <a:p>
            <a:pPr algn="l"/>
            <a:r>
              <a:rPr lang="en-US" sz="2800" b="1" dirty="0">
                <a:solidFill>
                  <a:srgbClr val="0000FF"/>
                </a:solidFill>
                <a:latin typeface="Times New Roman" pitchFamily="18" charset="0"/>
                <a:cs typeface="Times New Roman" pitchFamily="18" charset="0"/>
              </a:rPr>
              <a:t>Step 5. Perform "first-level factoring." Program structure represents a top-down distribution of control.</a:t>
            </a:r>
            <a:endParaRPr lang="en-US" sz="28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0812" y="1143000"/>
            <a:ext cx="11887199" cy="5486399"/>
          </a:xfrm>
        </p:spPr>
        <p:txBody>
          <a:bodyPr>
            <a:normAutofit fontScale="92500" lnSpcReduction="20000"/>
          </a:bodyPr>
          <a:lstStyle/>
          <a:p>
            <a:pPr algn="just">
              <a:lnSpc>
                <a:spcPct val="150000"/>
              </a:lnSpc>
              <a:buFont typeface="Wingdings" pitchFamily="2" charset="2"/>
              <a:buChar char="Ø"/>
            </a:pPr>
            <a:r>
              <a:rPr lang="en-US" sz="2600" dirty="0">
                <a:latin typeface="Times New Roman" pitchFamily="18" charset="0"/>
                <a:cs typeface="Times New Roman" pitchFamily="18" charset="0"/>
              </a:rPr>
              <a:t>Factoring results in a program structure in which top-level modules perform decision making and low-level modules perform most input, computation, and output work. Middle-level modules perform some control and do moderate amounts of work</a:t>
            </a:r>
            <a:r>
              <a:rPr lang="en-US" sz="2600" dirty="0"/>
              <a:t>.</a:t>
            </a:r>
          </a:p>
          <a:p>
            <a:pPr algn="just" fontAlgn="base">
              <a:lnSpc>
                <a:spcPct val="150000"/>
              </a:lnSpc>
              <a:buFont typeface="Wingdings" pitchFamily="2" charset="2"/>
              <a:buChar char="Ø"/>
            </a:pPr>
            <a:r>
              <a:rPr lang="en-US" sz="2600" dirty="0">
                <a:latin typeface="Times New Roman" pitchFamily="18" charset="0"/>
                <a:cs typeface="Times New Roman" pitchFamily="18" charset="0"/>
              </a:rPr>
              <a:t>When transform flow is encountered, a DFD is mapped to a specific structure (a call and return architecture) that provides control for incoming, transform, and outgoing information processing.</a:t>
            </a:r>
          </a:p>
          <a:p>
            <a:pPr algn="just" fontAlgn="base">
              <a:lnSpc>
                <a:spcPct val="150000"/>
              </a:lnSpc>
              <a:buFont typeface="Wingdings" pitchFamily="2" charset="2"/>
              <a:buChar char="Ø"/>
            </a:pPr>
            <a:r>
              <a:rPr lang="en-US" sz="2600" dirty="0">
                <a:latin typeface="Times New Roman" pitchFamily="18" charset="0"/>
                <a:cs typeface="Times New Roman" pitchFamily="18" charset="0"/>
              </a:rPr>
              <a:t> This first-level factoring for the monitor sensors subsystem is illustrated in figure below. </a:t>
            </a:r>
          </a:p>
          <a:p>
            <a:pPr algn="just" fontAlgn="base">
              <a:lnSpc>
                <a:spcPct val="150000"/>
              </a:lnSpc>
              <a:buFont typeface="Wingdings" pitchFamily="2" charset="2"/>
              <a:buChar char="Ø"/>
            </a:pPr>
            <a:r>
              <a:rPr lang="en-US" sz="2600" dirty="0">
                <a:latin typeface="Times New Roman" pitchFamily="18" charset="0"/>
                <a:cs typeface="Times New Roman" pitchFamily="18" charset="0"/>
              </a:rPr>
              <a:t>A main controller (called monitor sensors executive) resides at the top of the program structure and coordinates the following subordinate control functions:</a:t>
            </a:r>
          </a:p>
          <a:p>
            <a:br>
              <a:rPr lang="en-US" dirty="0"/>
            </a:b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a:stretch>
            <a:fillRect/>
          </a:stretch>
        </p:blipFill>
        <p:spPr>
          <a:xfrm>
            <a:off x="2513012" y="151662"/>
            <a:ext cx="6096000" cy="6317480"/>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76200"/>
            <a:ext cx="11961812" cy="1143000"/>
          </a:xfrm>
        </p:spPr>
        <p:txBody>
          <a:bodyPr>
            <a:noAutofit/>
          </a:bodyPr>
          <a:lstStyle/>
          <a:p>
            <a:pPr algn="l"/>
            <a:r>
              <a:rPr lang="en-US" sz="2400" b="1" dirty="0">
                <a:solidFill>
                  <a:srgbClr val="0000FF"/>
                </a:solidFill>
                <a:latin typeface="Times New Roman" pitchFamily="18" charset="0"/>
                <a:cs typeface="Times New Roman" pitchFamily="18" charset="0"/>
              </a:rPr>
              <a:t>Step 6. Perform "second-level factoring." Second-level factoring is accomplished by mapping individual transforms (bubbles) of a DFD into appropriate modules within the architecture.</a:t>
            </a:r>
            <a:endParaRPr lang="en-US" sz="24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0812" y="1295400"/>
            <a:ext cx="11810999" cy="5333999"/>
          </a:xfrm>
        </p:spPr>
        <p:txBody>
          <a:bodyPr>
            <a:normAutofit/>
          </a:bodyPr>
          <a:lstStyle/>
          <a:p>
            <a:pPr algn="just">
              <a:lnSpc>
                <a:spcPct val="150000"/>
              </a:lnSpc>
            </a:pPr>
            <a:r>
              <a:rPr lang="en-US" sz="2800" dirty="0">
                <a:latin typeface="Times New Roman" pitchFamily="18" charset="0"/>
                <a:cs typeface="Times New Roman" pitchFamily="18" charset="0"/>
              </a:rPr>
              <a:t>Beginning at the transform center boundary and moving outward along incoming and then outgoing paths, transforms are mapped into subordinate levels of the software structure. </a:t>
            </a:r>
          </a:p>
          <a:p>
            <a:pPr algn="just">
              <a:lnSpc>
                <a:spcPct val="150000"/>
              </a:lnSpc>
            </a:pPr>
            <a:r>
              <a:rPr lang="en-US" sz="2800" dirty="0">
                <a:latin typeface="Times New Roman" pitchFamily="18" charset="0"/>
                <a:cs typeface="Times New Roman" pitchFamily="18" charset="0"/>
              </a:rPr>
              <a:t>The general approach to second-level factoring for the </a:t>
            </a:r>
            <a:r>
              <a:rPr lang="en-US" sz="2800" dirty="0" err="1">
                <a:latin typeface="Times New Roman" pitchFamily="18" charset="0"/>
                <a:cs typeface="Times New Roman" pitchFamily="18" charset="0"/>
              </a:rPr>
              <a:t>SafeHome</a:t>
            </a:r>
            <a:r>
              <a:rPr lang="en-US" sz="2800" dirty="0">
                <a:latin typeface="Times New Roman" pitchFamily="18" charset="0"/>
                <a:cs typeface="Times New Roman" pitchFamily="18" charset="0"/>
              </a:rPr>
              <a:t> data flow is illustrated in figure.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a:stretch>
            <a:fillRect/>
          </a:stretch>
        </p:blipFill>
        <p:spPr>
          <a:xfrm>
            <a:off x="2589212" y="192429"/>
            <a:ext cx="5638800" cy="6513171"/>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8825" cy="715962"/>
          </a:xfrm>
        </p:spPr>
        <p:txBody>
          <a:bodyPr>
            <a:normAutofit fontScale="90000"/>
          </a:bodyPr>
          <a:lstStyle/>
          <a:p>
            <a:pPr algn="l"/>
            <a:r>
              <a:rPr lang="en-US" dirty="0">
                <a:solidFill>
                  <a:srgbClr val="0000FF"/>
                </a:solidFill>
                <a:latin typeface="Times New Roman" pitchFamily="18" charset="0"/>
                <a:cs typeface="Times New Roman" pitchFamily="18" charset="0"/>
              </a:rPr>
              <a:t>A completed first-iteration architecture is shown in figure</a:t>
            </a:r>
          </a:p>
        </p:txBody>
      </p:sp>
      <p:pic>
        <p:nvPicPr>
          <p:cNvPr id="4" name="Content Placeholder 3" descr="8.PNG"/>
          <p:cNvPicPr>
            <a:picLocks noGrp="1" noChangeAspect="1"/>
          </p:cNvPicPr>
          <p:nvPr>
            <p:ph idx="1"/>
          </p:nvPr>
        </p:nvPicPr>
        <p:blipFill>
          <a:blip r:embed="rId2"/>
          <a:stretch>
            <a:fillRect/>
          </a:stretch>
        </p:blipFill>
        <p:spPr>
          <a:xfrm>
            <a:off x="1141412" y="762000"/>
            <a:ext cx="9776536" cy="5249069"/>
          </a:xfr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0" y="76200"/>
            <a:ext cx="11885772" cy="1143000"/>
          </a:xfrm>
        </p:spPr>
        <p:txBody>
          <a:bodyPr>
            <a:normAutofit/>
          </a:bodyPr>
          <a:lstStyle/>
          <a:p>
            <a:pPr algn="just"/>
            <a:r>
              <a:rPr lang="en-US" sz="2800" b="1" dirty="0">
                <a:solidFill>
                  <a:srgbClr val="0000FF"/>
                </a:solidFill>
                <a:latin typeface="Times New Roman" pitchFamily="18" charset="0"/>
                <a:cs typeface="Times New Roman" pitchFamily="18" charset="0"/>
              </a:rPr>
              <a:t>Step 7. Refine the first-iteration architecture using design heuristics for improved software quality.</a:t>
            </a:r>
            <a:endParaRPr lang="en-US" sz="28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0812" y="1219201"/>
            <a:ext cx="11810999" cy="4906964"/>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A first-iteration architecture can always be refined by applying concepts of module independence . </a:t>
            </a:r>
          </a:p>
          <a:p>
            <a:pPr algn="just">
              <a:lnSpc>
                <a:spcPct val="150000"/>
              </a:lnSpc>
              <a:buFont typeface="Wingdings" pitchFamily="2" charset="2"/>
              <a:buChar char="Ø"/>
            </a:pPr>
            <a:r>
              <a:rPr lang="en-US" sz="2800" dirty="0">
                <a:latin typeface="Times New Roman" pitchFamily="18" charset="0"/>
                <a:cs typeface="Times New Roman" pitchFamily="18" charset="0"/>
              </a:rPr>
              <a:t>Modules are exploded or imploded to produce sensible factoring, good cohesion, minimal coupling, and most important, a structure that can be implemented without difficulty, tested without confusion, and maintained without grief</a:t>
            </a:r>
            <a:r>
              <a:rPr lang="en-US" sz="2800" dirty="0"/>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0"/>
            <a:ext cx="12496799" cy="1417638"/>
          </a:xfrm>
        </p:spPr>
        <p:txBody>
          <a:bodyPr>
            <a:normAutofit/>
          </a:bodyPr>
          <a:lstStyle/>
          <a:p>
            <a:pPr algn="l"/>
            <a:r>
              <a:rPr lang="en-US" sz="2800" dirty="0">
                <a:solidFill>
                  <a:srgbClr val="0000FF"/>
                </a:solidFill>
                <a:latin typeface="Times New Roman" pitchFamily="18" charset="0"/>
                <a:cs typeface="Times New Roman" pitchFamily="18" charset="0"/>
              </a:rPr>
              <a:t>The refined software structure for the monitor sensors subsystem is shown in figure</a:t>
            </a:r>
          </a:p>
        </p:txBody>
      </p:sp>
      <p:pic>
        <p:nvPicPr>
          <p:cNvPr id="4" name="Content Placeholder 3" descr="9.PNG"/>
          <p:cNvPicPr>
            <a:picLocks noGrp="1" noChangeAspect="1"/>
          </p:cNvPicPr>
          <p:nvPr>
            <p:ph idx="1"/>
          </p:nvPr>
        </p:nvPicPr>
        <p:blipFill>
          <a:blip r:embed="rId2"/>
          <a:stretch>
            <a:fillRect/>
          </a:stretch>
        </p:blipFill>
        <p:spPr>
          <a:xfrm>
            <a:off x="2132012" y="1298863"/>
            <a:ext cx="8153400" cy="55591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0000FF"/>
                </a:solidFill>
                <a:latin typeface="Times New Roman" pitchFamily="18" charset="0"/>
                <a:cs typeface="Times New Roman" pitchFamily="18" charset="0"/>
              </a:rPr>
              <a:t>ARCHITECTURAL DESIGN</a:t>
            </a:r>
          </a:p>
        </p:txBody>
      </p:sp>
      <p:sp>
        <p:nvSpPr>
          <p:cNvPr id="3" name="Content Placeholder 2"/>
          <p:cNvSpPr>
            <a:spLocks noGrp="1"/>
          </p:cNvSpPr>
          <p:nvPr>
            <p:ph idx="1"/>
          </p:nvPr>
        </p:nvSpPr>
        <p:spPr>
          <a:xfrm>
            <a:off x="203147" y="1600201"/>
            <a:ext cx="11376237" cy="4525963"/>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The architectural design defines the relationship between major structural elements of the software, the “design patterns” that can be used to achieve the requirements that have been defined for the system.</a:t>
            </a:r>
          </a:p>
          <a:p>
            <a:pPr algn="just">
              <a:lnSpc>
                <a:spcPct val="150000"/>
              </a:lnSpc>
              <a:buFont typeface="Wingdings" pitchFamily="2" charset="2"/>
              <a:buChar char="Ø"/>
            </a:pPr>
            <a:r>
              <a:rPr lang="en-US" sz="2800" dirty="0">
                <a:latin typeface="Times New Roman" pitchFamily="18" charset="0"/>
                <a:cs typeface="Times New Roman" pitchFamily="18" charset="0"/>
              </a:rPr>
              <a:t> The architectural design representation the framework of a computer-based system can be derived from the system specification, the analysis model, and the interaction of subsystems defined within the analysis mode</a:t>
            </a:r>
          </a:p>
        </p:txBody>
      </p:sp>
    </p:spTree>
    <p:extLst>
      <p:ext uri="{BB962C8B-B14F-4D97-AF65-F5344CB8AC3E}">
        <p14:creationId xmlns:p14="http://schemas.microsoft.com/office/powerpoint/2010/main" val="37868256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p:txBody>
          <a:bodyPr>
            <a:normAutofit/>
          </a:bodyPr>
          <a:lstStyle/>
          <a:p>
            <a:pPr>
              <a:spcBef>
                <a:spcPct val="0"/>
              </a:spcBef>
            </a:pPr>
            <a:r>
              <a:rPr lang="en-US" sz="4400" dirty="0">
                <a:solidFill>
                  <a:srgbClr val="0000FF"/>
                </a:solidFill>
                <a:latin typeface="Times New Roman" panose="02020603050405020304" pitchFamily="18" charset="0"/>
                <a:ea typeface="+mj-ea"/>
                <a:cs typeface="Times New Roman" panose="02020603050405020304" pitchFamily="18" charset="0"/>
              </a:rPr>
              <a:t>User Interface Design</a:t>
            </a:r>
            <a:endParaRPr lang="en-GB" sz="4400" dirty="0">
              <a:solidFill>
                <a:srgbClr val="0000FF"/>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Interface Design</a:t>
            </a:r>
          </a:p>
        </p:txBody>
      </p:sp>
      <p:sp>
        <p:nvSpPr>
          <p:cNvPr id="75779" name="Rectangle 1027"/>
          <p:cNvSpPr>
            <a:spLocks noChangeArrowheads="1"/>
          </p:cNvSpPr>
          <p:nvPr/>
        </p:nvSpPr>
        <p:spPr bwMode="auto">
          <a:xfrm>
            <a:off x="1790234" y="2466976"/>
            <a:ext cx="1606208"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Easy to use?</a:t>
            </a:r>
          </a:p>
        </p:txBody>
      </p:sp>
      <p:sp>
        <p:nvSpPr>
          <p:cNvPr id="75780" name="Rectangle 1028"/>
          <p:cNvSpPr>
            <a:spLocks noChangeArrowheads="1"/>
          </p:cNvSpPr>
          <p:nvPr/>
        </p:nvSpPr>
        <p:spPr bwMode="auto">
          <a:xfrm>
            <a:off x="2281173" y="2949576"/>
            <a:ext cx="2465417"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Easy to understand?</a:t>
            </a:r>
          </a:p>
        </p:txBody>
      </p:sp>
      <p:sp>
        <p:nvSpPr>
          <p:cNvPr id="75781" name="Rectangle 1029"/>
          <p:cNvSpPr>
            <a:spLocks noChangeArrowheads="1"/>
          </p:cNvSpPr>
          <p:nvPr/>
        </p:nvSpPr>
        <p:spPr bwMode="auto">
          <a:xfrm>
            <a:off x="1383940" y="1997076"/>
            <a:ext cx="1760096"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Easy to learn?</a:t>
            </a:r>
          </a:p>
        </p:txBody>
      </p:sp>
      <p:pic>
        <p:nvPicPr>
          <p:cNvPr id="75782" name="Picture 10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8119" y="3200400"/>
            <a:ext cx="4177212" cy="3308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Interface Design</a:t>
            </a:r>
          </a:p>
        </p:txBody>
      </p:sp>
      <p:pic>
        <p:nvPicPr>
          <p:cNvPr id="7680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540" y="3048001"/>
            <a:ext cx="4046013" cy="32940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76804" name="Rectangle 4"/>
          <p:cNvSpPr>
            <a:spLocks noChangeArrowheads="1"/>
          </p:cNvSpPr>
          <p:nvPr/>
        </p:nvSpPr>
        <p:spPr bwMode="auto">
          <a:xfrm>
            <a:off x="1726750" y="2743200"/>
            <a:ext cx="5588662" cy="17517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lack of consistency</a:t>
            </a:r>
          </a:p>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too much memorization</a:t>
            </a:r>
          </a:p>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no guidance / help</a:t>
            </a:r>
          </a:p>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no context sensitivity</a:t>
            </a:r>
          </a:p>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poor response</a:t>
            </a:r>
          </a:p>
          <a:p>
            <a:pPr eaLnBrk="0" hangingPunct="0">
              <a:buFont typeface="Wingdings" panose="05000000000000000000" pitchFamily="2" charset="2"/>
              <a:buChar char="v"/>
            </a:pPr>
            <a:r>
              <a:rPr lang="en-US" b="1">
                <a:effectLst>
                  <a:outerShdw blurRad="38100" dist="38100" dir="2700000" algn="tl">
                    <a:srgbClr val="C0C0C0"/>
                  </a:outerShdw>
                </a:effectLst>
                <a:latin typeface="Arial" panose="020B0604020202020204" pitchFamily="34" charset="0"/>
              </a:rPr>
              <a:t>unfriendly</a:t>
            </a:r>
          </a:p>
        </p:txBody>
      </p:sp>
      <p:sp>
        <p:nvSpPr>
          <p:cNvPr id="76805" name="Rectangle 5"/>
          <p:cNvSpPr>
            <a:spLocks noChangeArrowheads="1"/>
          </p:cNvSpPr>
          <p:nvPr/>
        </p:nvSpPr>
        <p:spPr bwMode="auto">
          <a:xfrm>
            <a:off x="1591320" y="2189164"/>
            <a:ext cx="2559418"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i="1" u="sng">
                <a:effectLst>
                  <a:outerShdw blurRad="38100" dist="38100" dir="2700000" algn="tl">
                    <a:srgbClr val="C0C0C0"/>
                  </a:outerShdw>
                </a:effectLst>
                <a:latin typeface="Helvetica" pitchFamily="34" charset="0"/>
              </a:rPr>
              <a:t>Typical Design Errors</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Golden Rules</a:t>
            </a:r>
          </a:p>
        </p:txBody>
      </p:sp>
      <p:sp>
        <p:nvSpPr>
          <p:cNvPr id="77827" name="Rectangle 3"/>
          <p:cNvSpPr>
            <a:spLocks noGrp="1" noChangeArrowheads="1"/>
          </p:cNvSpPr>
          <p:nvPr>
            <p:ph type="body" idx="1"/>
          </p:nvPr>
        </p:nvSpPr>
        <p:spPr/>
        <p:txBody>
          <a:bodyPr/>
          <a:lstStyle/>
          <a:p>
            <a:r>
              <a:rPr lang="en-US"/>
              <a:t>Place the user in control</a:t>
            </a:r>
          </a:p>
          <a:p>
            <a:r>
              <a:rPr lang="en-US"/>
              <a:t>Reduce the user’s memory load</a:t>
            </a:r>
          </a:p>
          <a:p>
            <a:r>
              <a:rPr lang="en-US"/>
              <a:t>Make the interface consistent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Place the User in Control</a:t>
            </a:r>
          </a:p>
        </p:txBody>
      </p:sp>
      <p:sp>
        <p:nvSpPr>
          <p:cNvPr id="78851" name="Rectangle 3"/>
          <p:cNvSpPr>
            <a:spLocks noGrp="1" noChangeArrowheads="1"/>
          </p:cNvSpPr>
          <p:nvPr>
            <p:ph type="body" idx="1"/>
          </p:nvPr>
        </p:nvSpPr>
        <p:spPr>
          <a:xfrm>
            <a:off x="1576507" y="2017713"/>
            <a:ext cx="10002877" cy="4114800"/>
          </a:xfrm>
        </p:spPr>
        <p:txBody>
          <a:bodyPr/>
          <a:lstStyle/>
          <a:p>
            <a:r>
              <a:rPr lang="en-US" sz="2400"/>
              <a:t>Define interaction modes in a way that does not force a user into unnecessary or undesired actions. </a:t>
            </a:r>
          </a:p>
          <a:p>
            <a:r>
              <a:rPr lang="en-US" sz="2400"/>
              <a:t>Provide for flexible interaction. </a:t>
            </a:r>
          </a:p>
          <a:p>
            <a:r>
              <a:rPr lang="en-US" sz="2400"/>
              <a:t>Allow user interaction to be interruptible and undoable. </a:t>
            </a:r>
          </a:p>
          <a:p>
            <a:r>
              <a:rPr lang="en-US" sz="2400"/>
              <a:t>Streamline interaction as skill levels advance and allow the interaction to be customized.  </a:t>
            </a:r>
          </a:p>
          <a:p>
            <a:r>
              <a:rPr lang="en-US" sz="2400"/>
              <a:t>Hide technical internals from the casual user. </a:t>
            </a:r>
          </a:p>
          <a:p>
            <a:r>
              <a:rPr lang="en-US" sz="2400"/>
              <a:t>Design for direct interaction with objects that appear on the screen. </a:t>
            </a:r>
          </a:p>
          <a:p>
            <a:endParaRPr lang="en-GB"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Reduce the User’s Memory Load</a:t>
            </a:r>
          </a:p>
        </p:txBody>
      </p:sp>
      <p:sp>
        <p:nvSpPr>
          <p:cNvPr id="79875" name="Rectangle 3"/>
          <p:cNvSpPr>
            <a:spLocks noGrp="1" noChangeArrowheads="1"/>
          </p:cNvSpPr>
          <p:nvPr>
            <p:ph type="body" idx="1"/>
          </p:nvPr>
        </p:nvSpPr>
        <p:spPr>
          <a:xfrm>
            <a:off x="1576507" y="2017713"/>
            <a:ext cx="9799730" cy="4114800"/>
          </a:xfrm>
        </p:spPr>
        <p:txBody>
          <a:bodyPr/>
          <a:lstStyle/>
          <a:p>
            <a:pPr>
              <a:lnSpc>
                <a:spcPct val="90000"/>
              </a:lnSpc>
            </a:pPr>
            <a:r>
              <a:rPr lang="en-US"/>
              <a:t>Reduce demand on short-term memory. </a:t>
            </a:r>
          </a:p>
          <a:p>
            <a:pPr>
              <a:lnSpc>
                <a:spcPct val="90000"/>
              </a:lnSpc>
            </a:pPr>
            <a:r>
              <a:rPr lang="en-US"/>
              <a:t>Establish meaningful defaults.  </a:t>
            </a:r>
          </a:p>
          <a:p>
            <a:pPr>
              <a:lnSpc>
                <a:spcPct val="90000"/>
              </a:lnSpc>
            </a:pPr>
            <a:r>
              <a:rPr lang="en-US"/>
              <a:t>Define shortcuts that are intuitive. </a:t>
            </a:r>
          </a:p>
          <a:p>
            <a:pPr>
              <a:lnSpc>
                <a:spcPct val="90000"/>
              </a:lnSpc>
            </a:pPr>
            <a:r>
              <a:rPr lang="en-US"/>
              <a:t>The visual layout of the interface should be based on a real world metaphor. </a:t>
            </a:r>
          </a:p>
          <a:p>
            <a:pPr>
              <a:lnSpc>
                <a:spcPct val="90000"/>
              </a:lnSpc>
            </a:pPr>
            <a:r>
              <a:rPr lang="en-US"/>
              <a:t>Disclose information in a progressive fashion.</a:t>
            </a:r>
          </a:p>
          <a:p>
            <a:pPr>
              <a:lnSpc>
                <a:spcPct val="90000"/>
              </a:lnSpc>
            </a:pPr>
            <a:endParaRPr lang="en-GB"/>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Make the Interface Consistent</a:t>
            </a:r>
          </a:p>
        </p:txBody>
      </p:sp>
      <p:sp>
        <p:nvSpPr>
          <p:cNvPr id="80899" name="Rectangle 3"/>
          <p:cNvSpPr>
            <a:spLocks noGrp="1" noChangeArrowheads="1"/>
          </p:cNvSpPr>
          <p:nvPr>
            <p:ph type="body" idx="1"/>
          </p:nvPr>
        </p:nvSpPr>
        <p:spPr>
          <a:xfrm>
            <a:off x="1576507" y="2017713"/>
            <a:ext cx="9596583" cy="4114800"/>
          </a:xfrm>
        </p:spPr>
        <p:txBody>
          <a:bodyPr/>
          <a:lstStyle/>
          <a:p>
            <a:pPr>
              <a:lnSpc>
                <a:spcPct val="90000"/>
              </a:lnSpc>
            </a:pPr>
            <a:r>
              <a:rPr lang="en-US"/>
              <a:t>Allow the user to put the current task into a meaningful context. </a:t>
            </a:r>
          </a:p>
          <a:p>
            <a:pPr>
              <a:lnSpc>
                <a:spcPct val="90000"/>
              </a:lnSpc>
            </a:pPr>
            <a:r>
              <a:rPr lang="en-US"/>
              <a:t>Maintain consistency across a family of applications. </a:t>
            </a:r>
          </a:p>
          <a:p>
            <a:pPr>
              <a:lnSpc>
                <a:spcPct val="90000"/>
              </a:lnSpc>
            </a:pPr>
            <a:r>
              <a:rPr lang="en-US"/>
              <a:t>If past interactive models have created user expectations, do not make changes unless there is a compelling reason to do so.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User Interface Design Models</a:t>
            </a:r>
          </a:p>
        </p:txBody>
      </p:sp>
      <p:sp>
        <p:nvSpPr>
          <p:cNvPr id="81923" name="Rectangle 3"/>
          <p:cNvSpPr>
            <a:spLocks noGrp="1" noChangeArrowheads="1"/>
          </p:cNvSpPr>
          <p:nvPr>
            <p:ph type="body" idx="1"/>
          </p:nvPr>
        </p:nvSpPr>
        <p:spPr>
          <a:xfrm>
            <a:off x="1576507" y="2017713"/>
            <a:ext cx="9698156" cy="4114800"/>
          </a:xfrm>
        </p:spPr>
        <p:txBody>
          <a:bodyPr/>
          <a:lstStyle/>
          <a:p>
            <a:pPr>
              <a:lnSpc>
                <a:spcPct val="90000"/>
              </a:lnSpc>
            </a:pPr>
            <a:r>
              <a:rPr lang="en-US" sz="2800">
                <a:solidFill>
                  <a:schemeClr val="folHlink"/>
                </a:solidFill>
              </a:rPr>
              <a:t>System perception</a:t>
            </a:r>
            <a:r>
              <a:rPr lang="en-US" sz="2800"/>
              <a:t> — the user’s mental image of what the interface is</a:t>
            </a:r>
          </a:p>
          <a:p>
            <a:pPr>
              <a:lnSpc>
                <a:spcPct val="90000"/>
              </a:lnSpc>
            </a:pPr>
            <a:r>
              <a:rPr lang="en-US" sz="2800">
                <a:solidFill>
                  <a:schemeClr val="folHlink"/>
                </a:solidFill>
              </a:rPr>
              <a:t>User model</a:t>
            </a:r>
            <a:r>
              <a:rPr lang="en-US" sz="2800"/>
              <a:t> — a profile of all end users of the system</a:t>
            </a:r>
          </a:p>
          <a:p>
            <a:pPr>
              <a:lnSpc>
                <a:spcPct val="90000"/>
              </a:lnSpc>
            </a:pPr>
            <a:r>
              <a:rPr lang="en-US" sz="2800">
                <a:solidFill>
                  <a:schemeClr val="folHlink"/>
                </a:solidFill>
              </a:rPr>
              <a:t>System image</a:t>
            </a:r>
            <a:r>
              <a:rPr lang="en-US" sz="2800"/>
              <a:t> — the “presentation” of the system projected by the complete interface</a:t>
            </a:r>
          </a:p>
          <a:p>
            <a:pPr>
              <a:lnSpc>
                <a:spcPct val="90000"/>
              </a:lnSpc>
            </a:pPr>
            <a:r>
              <a:rPr lang="en-US" sz="2800">
                <a:solidFill>
                  <a:schemeClr val="folHlink"/>
                </a:solidFill>
              </a:rPr>
              <a:t>Design model</a:t>
            </a:r>
            <a:r>
              <a:rPr lang="en-US" sz="2800"/>
              <a:t> — data, architectural, interface and procedural representations of the software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User Interface Design Process</a:t>
            </a:r>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177" y="2057400"/>
            <a:ext cx="9056974"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Task Analysis and Modeling</a:t>
            </a:r>
          </a:p>
        </p:txBody>
      </p:sp>
      <p:sp>
        <p:nvSpPr>
          <p:cNvPr id="83971" name="Rectangle 3"/>
          <p:cNvSpPr>
            <a:spLocks noGrp="1" noChangeArrowheads="1"/>
          </p:cNvSpPr>
          <p:nvPr>
            <p:ph type="body" idx="1"/>
          </p:nvPr>
        </p:nvSpPr>
        <p:spPr>
          <a:xfrm>
            <a:off x="1576507" y="2017713"/>
            <a:ext cx="9698156" cy="4114800"/>
          </a:xfrm>
        </p:spPr>
        <p:txBody>
          <a:bodyPr/>
          <a:lstStyle/>
          <a:p>
            <a:pPr>
              <a:lnSpc>
                <a:spcPct val="90000"/>
              </a:lnSpc>
            </a:pPr>
            <a:r>
              <a:rPr lang="en-US"/>
              <a:t>All human tasks required to do the job (of the interface) are defined and classified</a:t>
            </a:r>
          </a:p>
          <a:p>
            <a:pPr>
              <a:lnSpc>
                <a:spcPct val="90000"/>
              </a:lnSpc>
            </a:pPr>
            <a:r>
              <a:rPr lang="en-US"/>
              <a:t>Objects (to be manipulated) and actions (functions applied to objects) are identified for each task</a:t>
            </a:r>
          </a:p>
          <a:p>
            <a:pPr>
              <a:lnSpc>
                <a:spcPct val="90000"/>
              </a:lnSpc>
            </a:pPr>
            <a:r>
              <a:rPr lang="en-US"/>
              <a:t>Tasks are refined iteratively until the job is completely defined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3760f0a450392146960d52a7f85c8d5.jpg"/>
          <p:cNvPicPr>
            <a:picLocks noGrp="1" noChangeAspect="1"/>
          </p:cNvPicPr>
          <p:nvPr>
            <p:ph idx="1"/>
          </p:nvPr>
        </p:nvPicPr>
        <p:blipFill>
          <a:blip r:embed="rId2"/>
          <a:stretch>
            <a:fillRect/>
          </a:stretch>
        </p:blipFill>
        <p:spPr>
          <a:xfrm>
            <a:off x="3198811" y="109624"/>
            <a:ext cx="5205889" cy="6748375"/>
          </a:xfr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Interface Design Activities</a:t>
            </a:r>
          </a:p>
        </p:txBody>
      </p:sp>
      <p:sp>
        <p:nvSpPr>
          <p:cNvPr id="84995" name="Rectangle 3"/>
          <p:cNvSpPr>
            <a:spLocks noGrp="1" noChangeArrowheads="1"/>
          </p:cNvSpPr>
          <p:nvPr>
            <p:ph type="body" idx="1"/>
          </p:nvPr>
        </p:nvSpPr>
        <p:spPr>
          <a:xfrm>
            <a:off x="1218883" y="2017713"/>
            <a:ext cx="10360501" cy="4114800"/>
          </a:xfrm>
        </p:spPr>
        <p:txBody>
          <a:bodyPr/>
          <a:lstStyle/>
          <a:p>
            <a:pPr marL="533400" indent="-533400">
              <a:buClr>
                <a:schemeClr val="tx1"/>
              </a:buClr>
              <a:buSzTx/>
              <a:buFont typeface="Wingdings" panose="05000000000000000000" pitchFamily="2" charset="2"/>
              <a:buAutoNum type="arabicPeriod"/>
            </a:pPr>
            <a:r>
              <a:rPr lang="en-US" sz="2000">
                <a:latin typeface="Helvetica" pitchFamily="34" charset="0"/>
              </a:rPr>
              <a:t>Establish the goals and intentions for each task.</a:t>
            </a:r>
          </a:p>
          <a:p>
            <a:pPr marL="533400" indent="-533400">
              <a:buClr>
                <a:schemeClr val="tx1"/>
              </a:buClr>
              <a:buSzTx/>
              <a:buFont typeface="Wingdings" panose="05000000000000000000" pitchFamily="2" charset="2"/>
              <a:buAutoNum type="arabicPeriod"/>
            </a:pPr>
            <a:r>
              <a:rPr lang="en-US" sz="2000">
                <a:latin typeface="Helvetica" pitchFamily="34" charset="0"/>
              </a:rPr>
              <a:t>Map each goal/intention to a sequence of specific actions.</a:t>
            </a:r>
          </a:p>
          <a:p>
            <a:pPr marL="533400" indent="-533400">
              <a:buClr>
                <a:schemeClr val="tx1"/>
              </a:buClr>
              <a:buSzTx/>
              <a:buFont typeface="Wingdings" panose="05000000000000000000" pitchFamily="2" charset="2"/>
              <a:buAutoNum type="arabicPeriod"/>
            </a:pPr>
            <a:r>
              <a:rPr lang="en-US" sz="2000">
                <a:latin typeface="Helvetica" pitchFamily="34" charset="0"/>
              </a:rPr>
              <a:t>Specify the action sequence of tasks and subtasks, also called a user scenario, as it will be executed at the interface level.</a:t>
            </a:r>
          </a:p>
          <a:p>
            <a:pPr marL="533400" indent="-533400">
              <a:buClr>
                <a:schemeClr val="tx1"/>
              </a:buClr>
              <a:buSzTx/>
              <a:buFont typeface="Wingdings" panose="05000000000000000000" pitchFamily="2" charset="2"/>
              <a:buAutoNum type="arabicPeriod"/>
            </a:pPr>
            <a:r>
              <a:rPr lang="en-US" sz="2000">
                <a:latin typeface="Helvetica" pitchFamily="34" charset="0"/>
              </a:rPr>
              <a:t>Indicate the state of the system, i.e., What does the interface look like at the time that a user scenario is performed?</a:t>
            </a:r>
          </a:p>
          <a:p>
            <a:pPr marL="533400" indent="-533400">
              <a:buClr>
                <a:schemeClr val="tx1"/>
              </a:buClr>
              <a:buSzTx/>
              <a:buFont typeface="Wingdings" panose="05000000000000000000" pitchFamily="2" charset="2"/>
              <a:buAutoNum type="arabicPeriod"/>
            </a:pPr>
            <a:r>
              <a:rPr lang="en-US" sz="2000">
                <a:latin typeface="Helvetica" pitchFamily="34" charset="0"/>
              </a:rPr>
              <a:t>Define control mechanisms, i.e., The objects and actions available to the user to alter the system state.</a:t>
            </a:r>
          </a:p>
          <a:p>
            <a:pPr marL="533400" indent="-533400">
              <a:buClr>
                <a:schemeClr val="tx1"/>
              </a:buClr>
              <a:buSzTx/>
              <a:buFont typeface="Wingdings" panose="05000000000000000000" pitchFamily="2" charset="2"/>
              <a:buAutoNum type="arabicPeriod"/>
            </a:pPr>
            <a:r>
              <a:rPr lang="en-US" sz="2000">
                <a:latin typeface="Helvetica" pitchFamily="34" charset="0"/>
              </a:rPr>
              <a:t>Show how control mechanisms affect the state of the system.</a:t>
            </a:r>
          </a:p>
          <a:p>
            <a:pPr marL="533400" indent="-533400">
              <a:buClr>
                <a:schemeClr val="tx1"/>
              </a:buClr>
              <a:buSzTx/>
              <a:buFont typeface="Wingdings" panose="05000000000000000000" pitchFamily="2" charset="2"/>
              <a:buAutoNum type="arabicPeriod"/>
            </a:pPr>
            <a:r>
              <a:rPr lang="en-US" sz="2000">
                <a:latin typeface="Helvetica" pitchFamily="34" charset="0"/>
              </a:rPr>
              <a:t>Indicate how the user interprets the state of the system from information provided through the interface.</a:t>
            </a:r>
          </a:p>
          <a:p>
            <a:pPr marL="533400" indent="-533400">
              <a:buClr>
                <a:schemeClr val="tx1"/>
              </a:buClr>
              <a:buSzTx/>
              <a:buFont typeface="Wingdings" panose="05000000000000000000" pitchFamily="2" charset="2"/>
              <a:buAutoNum type="arabicPeriod"/>
            </a:pPr>
            <a:endParaRPr lang="en-US" sz="2000">
              <a:latin typeface="Helvetica"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7765" y="990601"/>
            <a:ext cx="7211721" cy="543435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00FF"/>
                </a:solidFill>
                <a:latin typeface="Times New Roman" pitchFamily="18" charset="0"/>
                <a:cs typeface="Times New Roman" pitchFamily="18" charset="0"/>
              </a:rPr>
              <a:t>INTERFACE DESIGN</a:t>
            </a:r>
          </a:p>
        </p:txBody>
      </p:sp>
      <p:sp>
        <p:nvSpPr>
          <p:cNvPr id="3" name="Content Placeholder 2"/>
          <p:cNvSpPr>
            <a:spLocks noGrp="1"/>
          </p:cNvSpPr>
          <p:nvPr>
            <p:ph idx="1"/>
          </p:nvPr>
        </p:nvSpPr>
        <p:spPr/>
        <p:txBody>
          <a:bodyPr>
            <a:normAutofit/>
          </a:bodyPr>
          <a:lstStyle/>
          <a:p>
            <a:pPr algn="just">
              <a:lnSpc>
                <a:spcPct val="150000"/>
              </a:lnSpc>
            </a:pPr>
            <a:r>
              <a:rPr lang="en-US" sz="2800" dirty="0">
                <a:latin typeface="Times New Roman" pitchFamily="18" charset="0"/>
                <a:cs typeface="Times New Roman" pitchFamily="18" charset="0"/>
              </a:rPr>
              <a:t>The interface design describes how the software communicates within itself, with systems that interoperate with it, and with humans who use it. data and control flow diagrams provide much of the information required for interface design.</a:t>
            </a:r>
          </a:p>
        </p:txBody>
      </p:sp>
    </p:spTree>
    <p:extLst>
      <p:ext uri="{BB962C8B-B14F-4D97-AF65-F5344CB8AC3E}">
        <p14:creationId xmlns:p14="http://schemas.microsoft.com/office/powerpoint/2010/main" val="318007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0000FF"/>
                </a:solidFill>
                <a:latin typeface="Times New Roman" pitchFamily="18" charset="0"/>
                <a:cs typeface="Times New Roman" pitchFamily="18" charset="0"/>
              </a:rPr>
              <a:t>COMPONENT-LEVEL</a:t>
            </a:r>
          </a:p>
        </p:txBody>
      </p:sp>
      <p:sp>
        <p:nvSpPr>
          <p:cNvPr id="3" name="Content Placeholder 2"/>
          <p:cNvSpPr>
            <a:spLocks noGrp="1"/>
          </p:cNvSpPr>
          <p:nvPr>
            <p:ph idx="1"/>
          </p:nvPr>
        </p:nvSpPr>
        <p:spPr>
          <a:xfrm>
            <a:off x="101574" y="1447800"/>
            <a:ext cx="11985678" cy="4800600"/>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The component-level design transforms structural elements of the software architecture into a procedural description of software components.</a:t>
            </a:r>
          </a:p>
          <a:p>
            <a:pPr algn="just">
              <a:lnSpc>
                <a:spcPct val="150000"/>
              </a:lnSpc>
              <a:buFont typeface="Wingdings" pitchFamily="2" charset="2"/>
              <a:buChar char="Ø"/>
            </a:pPr>
            <a:r>
              <a:rPr lang="en-US" sz="2800" dirty="0">
                <a:latin typeface="Times New Roman" pitchFamily="18" charset="0"/>
                <a:cs typeface="Times New Roman" pitchFamily="18" charset="0"/>
              </a:rPr>
              <a:t> Information obtained from the PSPEC, CSPEC, and STD serve as the basis for component design.</a:t>
            </a:r>
          </a:p>
        </p:txBody>
      </p:sp>
      <p:sp>
        <p:nvSpPr>
          <p:cNvPr id="5" name="Rounded Rectangle 4"/>
          <p:cNvSpPr/>
          <p:nvPr/>
        </p:nvSpPr>
        <p:spPr>
          <a:xfrm>
            <a:off x="379411" y="4953000"/>
            <a:ext cx="11809413" cy="14478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00FF"/>
              </a:solidFill>
            </a:endParaRPr>
          </a:p>
          <a:p>
            <a:r>
              <a:rPr lang="en-US" b="1" dirty="0">
                <a:solidFill>
                  <a:srgbClr val="0000FF"/>
                </a:solidFill>
              </a:rPr>
              <a:t>Software</a:t>
            </a:r>
            <a:r>
              <a:rPr lang="en-US" dirty="0">
                <a:solidFill>
                  <a:srgbClr val="0000FF"/>
                </a:solidFill>
              </a:rPr>
              <a:t> Test Description (</a:t>
            </a:r>
            <a:r>
              <a:rPr lang="en-US" b="1" dirty="0">
                <a:solidFill>
                  <a:srgbClr val="0000FF"/>
                </a:solidFill>
              </a:rPr>
              <a:t>STD</a:t>
            </a:r>
            <a:r>
              <a:rPr lang="en-US" dirty="0">
                <a:solidFill>
                  <a:srgbClr val="0000FF"/>
                </a:solidFill>
              </a:rPr>
              <a:t>) </a:t>
            </a:r>
          </a:p>
          <a:p>
            <a:r>
              <a:rPr lang="en-US" dirty="0">
                <a:solidFill>
                  <a:srgbClr val="0000FF"/>
                </a:solidFill>
              </a:rPr>
              <a:t>Process specification (</a:t>
            </a:r>
            <a:r>
              <a:rPr lang="en-US" b="1" dirty="0">
                <a:solidFill>
                  <a:srgbClr val="0000FF"/>
                </a:solidFill>
              </a:rPr>
              <a:t>PSPEC</a:t>
            </a:r>
            <a:r>
              <a:rPr lang="en-US" dirty="0">
                <a:solidFill>
                  <a:srgbClr val="0000FF"/>
                </a:solidFill>
              </a:rPr>
              <a:t>) </a:t>
            </a:r>
            <a:r>
              <a:rPr lang="en-US" dirty="0">
                <a:solidFill>
                  <a:schemeClr val="tx1"/>
                </a:solidFill>
              </a:rPr>
              <a:t>is used to describe all flow model processes that appear at the final level of refinement.</a:t>
            </a:r>
          </a:p>
          <a:p>
            <a:r>
              <a:rPr lang="en-US" dirty="0">
                <a:solidFill>
                  <a:srgbClr val="0000FF"/>
                </a:solidFill>
              </a:rPr>
              <a:t>Control Specifications (</a:t>
            </a:r>
            <a:r>
              <a:rPr lang="en-US" b="1" dirty="0">
                <a:solidFill>
                  <a:srgbClr val="0000FF"/>
                </a:solidFill>
              </a:rPr>
              <a:t>CSPEC) </a:t>
            </a:r>
            <a:r>
              <a:rPr lang="en-US" dirty="0">
                <a:solidFill>
                  <a:srgbClr val="0000FF"/>
                </a:solidFill>
              </a:rPr>
              <a:t> </a:t>
            </a:r>
            <a:r>
              <a:rPr lang="en-US" dirty="0">
                <a:solidFill>
                  <a:schemeClr val="tx1"/>
                </a:solidFill>
              </a:rPr>
              <a:t>(1) how the </a:t>
            </a:r>
            <a:r>
              <a:rPr lang="en-US" b="1" dirty="0">
                <a:solidFill>
                  <a:schemeClr val="tx1"/>
                </a:solidFill>
              </a:rPr>
              <a:t>software</a:t>
            </a:r>
            <a:r>
              <a:rPr lang="en-US" dirty="0">
                <a:solidFill>
                  <a:schemeClr val="tx1"/>
                </a:solidFill>
              </a:rPr>
              <a:t> behaves when an event or control signal is sensed and </a:t>
            </a:r>
          </a:p>
          <a:p>
            <a:r>
              <a:rPr lang="en-US" dirty="0">
                <a:solidFill>
                  <a:schemeClr val="tx1"/>
                </a:solidFill>
              </a:rPr>
              <a:t>                                                        (2) which processes are invoked as a consequence </a:t>
            </a:r>
            <a:r>
              <a:rPr lang="en-US" dirty="0"/>
              <a:t>of the occurrence of the event.</a:t>
            </a:r>
            <a:endParaRPr lang="en-US" dirty="0">
              <a:solidFill>
                <a:schemeClr val="tx1"/>
              </a:solidFill>
            </a:endParaRPr>
          </a:p>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47" y="152400"/>
            <a:ext cx="11884104" cy="6629400"/>
          </a:xfrm>
        </p:spPr>
        <p:txBody>
          <a:bodyPr>
            <a:normAutofit/>
          </a:bodyPr>
          <a:lstStyle/>
          <a:p>
            <a:pPr marL="0" indent="0" algn="just">
              <a:buNone/>
            </a:pPr>
            <a:r>
              <a:rPr lang="en-US" dirty="0">
                <a:solidFill>
                  <a:srgbClr val="0000FF"/>
                </a:solidFill>
                <a:latin typeface="Times New Roman" pitchFamily="18" charset="0"/>
                <a:cs typeface="Times New Roman" pitchFamily="18" charset="0"/>
              </a:rPr>
              <a:t>The Design Process </a:t>
            </a:r>
            <a:r>
              <a:rPr lang="en-US" dirty="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Software design is an iterative process through which requirements are translated into a </a:t>
            </a:r>
            <a:r>
              <a:rPr lang="en-US" dirty="0">
                <a:solidFill>
                  <a:srgbClr val="0000FF"/>
                </a:solidFill>
                <a:latin typeface="Times New Roman" pitchFamily="18" charset="0"/>
                <a:cs typeface="Times New Roman" pitchFamily="18" charset="0"/>
              </a:rPr>
              <a:t>“blueprint” </a:t>
            </a:r>
            <a:r>
              <a:rPr lang="en-US" dirty="0">
                <a:latin typeface="Times New Roman" pitchFamily="18" charset="0"/>
                <a:cs typeface="Times New Roman" pitchFamily="18" charset="0"/>
              </a:rPr>
              <a:t>for constructing the software. </a:t>
            </a:r>
          </a:p>
        </p:txBody>
      </p:sp>
    </p:spTree>
    <p:extLst>
      <p:ext uri="{BB962C8B-B14F-4D97-AF65-F5344CB8AC3E}">
        <p14:creationId xmlns:p14="http://schemas.microsoft.com/office/powerpoint/2010/main" val="348678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2188825" cy="6705600"/>
          </a:xfrm>
        </p:spPr>
        <p:txBody>
          <a:bodyPr>
            <a:normAutofit fontScale="70000" lnSpcReduction="20000"/>
          </a:bodyPr>
          <a:lstStyle/>
          <a:p>
            <a:pPr marL="0" indent="0" algn="just">
              <a:buNone/>
            </a:pPr>
            <a:r>
              <a:rPr lang="en-US" sz="4500" dirty="0">
                <a:solidFill>
                  <a:srgbClr val="0000FF"/>
                </a:solidFill>
                <a:latin typeface="Times New Roman" pitchFamily="18" charset="0"/>
                <a:cs typeface="Times New Roman" pitchFamily="18" charset="0"/>
              </a:rPr>
              <a:t>Design and Software Quality </a:t>
            </a:r>
          </a:p>
          <a:p>
            <a:pPr marL="0" indent="0" algn="just">
              <a:lnSpc>
                <a:spcPct val="170000"/>
              </a:lnSpc>
              <a:buNone/>
            </a:pPr>
            <a:r>
              <a:rPr lang="en-US" sz="3500" dirty="0">
                <a:latin typeface="Times New Roman" pitchFamily="18" charset="0"/>
                <a:cs typeface="Times New Roman" pitchFamily="18" charset="0"/>
              </a:rPr>
              <a:t>The quality of the evolving design is assessed with a series of formal technical reviews or design walkthroughs </a:t>
            </a:r>
            <a:r>
              <a:rPr lang="en-US" sz="3500" dirty="0" err="1">
                <a:solidFill>
                  <a:srgbClr val="0000FF"/>
                </a:solidFill>
                <a:latin typeface="Times New Roman" pitchFamily="18" charset="0"/>
                <a:cs typeface="Times New Roman" pitchFamily="18" charset="0"/>
              </a:rPr>
              <a:t>McGlaughlin</a:t>
            </a:r>
            <a:r>
              <a:rPr lang="en-US" sz="3500" dirty="0">
                <a:solidFill>
                  <a:srgbClr val="0000FF"/>
                </a:solidFill>
                <a:latin typeface="Times New Roman" pitchFamily="18" charset="0"/>
                <a:cs typeface="Times New Roman" pitchFamily="18" charset="0"/>
              </a:rPr>
              <a:t> three characteristics </a:t>
            </a:r>
            <a:r>
              <a:rPr lang="en-US" sz="3500" dirty="0">
                <a:latin typeface="Times New Roman" pitchFamily="18" charset="0"/>
                <a:cs typeface="Times New Roman" pitchFamily="18" charset="0"/>
              </a:rPr>
              <a:t>that serve as a guide for the evaluation of a good design: </a:t>
            </a:r>
          </a:p>
          <a:p>
            <a:pPr algn="just">
              <a:lnSpc>
                <a:spcPct val="170000"/>
              </a:lnSpc>
              <a:buFont typeface="Wingdings" pitchFamily="2" charset="2"/>
              <a:buChar char="Ø"/>
            </a:pPr>
            <a:r>
              <a:rPr lang="en-US" sz="3500" dirty="0">
                <a:solidFill>
                  <a:srgbClr val="0000FF"/>
                </a:solidFill>
                <a:latin typeface="Times New Roman" pitchFamily="18" charset="0"/>
                <a:cs typeface="Times New Roman" pitchFamily="18" charset="0"/>
              </a:rPr>
              <a:t>The design must implement all of the explicit requirements contained in the analysis model</a:t>
            </a:r>
            <a:r>
              <a:rPr lang="en-US" sz="3500" dirty="0">
                <a:latin typeface="Times New Roman" pitchFamily="18" charset="0"/>
                <a:cs typeface="Times New Roman" pitchFamily="18" charset="0"/>
              </a:rPr>
              <a:t>, and it must accommodate all of the implicit requirements desired by the customer. </a:t>
            </a:r>
          </a:p>
          <a:p>
            <a:pPr algn="just">
              <a:lnSpc>
                <a:spcPct val="170000"/>
              </a:lnSpc>
              <a:buFont typeface="Wingdings" pitchFamily="2" charset="2"/>
              <a:buChar char="Ø"/>
            </a:pPr>
            <a:r>
              <a:rPr lang="en-US" sz="3500" dirty="0">
                <a:solidFill>
                  <a:srgbClr val="0000FF"/>
                </a:solidFill>
                <a:latin typeface="Times New Roman" pitchFamily="18" charset="0"/>
                <a:cs typeface="Times New Roman" pitchFamily="18" charset="0"/>
              </a:rPr>
              <a:t>The design must be a readable</a:t>
            </a:r>
            <a:r>
              <a:rPr lang="en-US" sz="3500" dirty="0">
                <a:latin typeface="Times New Roman" pitchFamily="18" charset="0"/>
                <a:cs typeface="Times New Roman" pitchFamily="18" charset="0"/>
              </a:rPr>
              <a:t>, understandable guide for those who generate code and for those who test and subsequently support the software. </a:t>
            </a:r>
          </a:p>
          <a:p>
            <a:pPr algn="just">
              <a:lnSpc>
                <a:spcPct val="170000"/>
              </a:lnSpc>
              <a:buFont typeface="Wingdings" pitchFamily="2" charset="2"/>
              <a:buChar char="Ø"/>
            </a:pPr>
            <a:r>
              <a:rPr lang="en-US" sz="3500" dirty="0">
                <a:solidFill>
                  <a:srgbClr val="0000FF"/>
                </a:solidFill>
                <a:latin typeface="Times New Roman" pitchFamily="18" charset="0"/>
                <a:cs typeface="Times New Roman" pitchFamily="18" charset="0"/>
              </a:rPr>
              <a:t>The design should provide a complete picture of the software</a:t>
            </a:r>
            <a:r>
              <a:rPr lang="en-US" sz="3500" dirty="0">
                <a:latin typeface="Times New Roman" pitchFamily="18" charset="0"/>
                <a:cs typeface="Times New Roman" pitchFamily="18" charset="0"/>
              </a:rPr>
              <a:t>, addressing the data, functional, and </a:t>
            </a:r>
            <a:r>
              <a:rPr lang="en-US" sz="3500" dirty="0" err="1">
                <a:latin typeface="Times New Roman" pitchFamily="18" charset="0"/>
                <a:cs typeface="Times New Roman" pitchFamily="18" charset="0"/>
              </a:rPr>
              <a:t>behavioural</a:t>
            </a:r>
            <a:r>
              <a:rPr lang="en-US" sz="3500" dirty="0">
                <a:latin typeface="Times New Roman" pitchFamily="18" charset="0"/>
                <a:cs typeface="Times New Roman" pitchFamily="18" charset="0"/>
              </a:rPr>
              <a:t> domains from an implementation perspective.</a:t>
            </a:r>
          </a:p>
          <a:p>
            <a:pPr>
              <a:lnSpc>
                <a:spcPct val="170000"/>
              </a:lnSpc>
              <a:buFont typeface="Wingdings" pitchFamily="2" charset="2"/>
              <a:buChar char="Ø"/>
            </a:pPr>
            <a:endParaRPr lang="en-US" sz="3500" dirty="0">
              <a:latin typeface="Times New Roman" pitchFamily="18" charset="0"/>
              <a:cs typeface="Times New Roman" pitchFamily="18" charset="0"/>
            </a:endParaRPr>
          </a:p>
        </p:txBody>
      </p:sp>
    </p:spTree>
    <p:extLst>
      <p:ext uri="{BB962C8B-B14F-4D97-AF65-F5344CB8AC3E}">
        <p14:creationId xmlns:p14="http://schemas.microsoft.com/office/powerpoint/2010/main" val="197877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47" y="152400"/>
            <a:ext cx="10969943" cy="639762"/>
          </a:xfrm>
        </p:spPr>
        <p:txBody>
          <a:bodyPr>
            <a:normAutofit fontScale="90000"/>
          </a:bodyPr>
          <a:lstStyle/>
          <a:p>
            <a:pPr algn="l"/>
            <a:r>
              <a:rPr lang="en-US" dirty="0">
                <a:solidFill>
                  <a:srgbClr val="0000FF"/>
                </a:solidFill>
                <a:latin typeface="Times New Roman" pitchFamily="18" charset="0"/>
                <a:cs typeface="Times New Roman" pitchFamily="18" charset="0"/>
              </a:rPr>
              <a:t>Design Principles</a:t>
            </a: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203147" y="685800"/>
            <a:ext cx="11884104" cy="5943600"/>
          </a:xfrm>
        </p:spPr>
        <p:txBody>
          <a:bodyPr>
            <a:normAutofit/>
          </a:bodyPr>
          <a:lstStyle/>
          <a:p>
            <a:pPr algn="just">
              <a:buClr>
                <a:srgbClr val="0000FF"/>
              </a:buClr>
              <a:buFont typeface="Wingdings" pitchFamily="2" charset="2"/>
              <a:buChar char="Ø"/>
            </a:pPr>
            <a:r>
              <a:rPr lang="en-US" sz="2400" dirty="0">
                <a:latin typeface="Times New Roman" pitchFamily="18" charset="0"/>
                <a:cs typeface="Times New Roman" pitchFamily="18" charset="0"/>
              </a:rPr>
              <a:t>Design process should not suffer from “tunnel vision”</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be traceable to the analysis model</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not reinvent the wheel; Time is short</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“minimize intellectual distance” between the software and the</a:t>
            </a:r>
          </a:p>
          <a:p>
            <a:pPr algn="just">
              <a:buClr>
                <a:srgbClr val="0000FF"/>
              </a:buClr>
              <a:buFont typeface="Wingdings" pitchFamily="2" charset="2"/>
              <a:buChar char="Ø"/>
            </a:pPr>
            <a:r>
              <a:rPr lang="en-US" sz="2400" dirty="0">
                <a:latin typeface="Times New Roman" pitchFamily="18" charset="0"/>
                <a:cs typeface="Times New Roman" pitchFamily="18" charset="0"/>
              </a:rPr>
              <a:t>problem in the real world</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exhibit uniformity and integration</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be structured to accommodate change</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be structured to degrade gently.</a:t>
            </a:r>
          </a:p>
          <a:p>
            <a:pPr algn="just">
              <a:buClr>
                <a:srgbClr val="0000FF"/>
              </a:buClr>
              <a:buFont typeface="Wingdings" pitchFamily="2" charset="2"/>
              <a:buChar char="Ø"/>
            </a:pPr>
            <a:r>
              <a:rPr lang="en-US" sz="2400" dirty="0">
                <a:latin typeface="Times New Roman" pitchFamily="18" charset="0"/>
                <a:cs typeface="Times New Roman" pitchFamily="18" charset="0"/>
              </a:rPr>
              <a:t>Design is not coding, coding is not design</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be assessed for quality as it is being created, not after the fact</a:t>
            </a:r>
          </a:p>
          <a:p>
            <a:pPr algn="just">
              <a:buClr>
                <a:srgbClr val="0000FF"/>
              </a:buClr>
              <a:buFont typeface="Wingdings" pitchFamily="2" charset="2"/>
              <a:buChar char="Ø"/>
            </a:pPr>
            <a:r>
              <a:rPr lang="en-US" sz="2400" dirty="0">
                <a:latin typeface="Times New Roman" pitchFamily="18" charset="0"/>
                <a:cs typeface="Times New Roman" pitchFamily="18" charset="0"/>
              </a:rPr>
              <a:t>The design should be reviewed to minimize conceptual errors</a:t>
            </a:r>
          </a:p>
        </p:txBody>
      </p:sp>
    </p:spTree>
    <p:extLst>
      <p:ext uri="{BB962C8B-B14F-4D97-AF65-F5344CB8AC3E}">
        <p14:creationId xmlns:p14="http://schemas.microsoft.com/office/powerpoint/2010/main" val="41163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812" y="381000"/>
            <a:ext cx="10003741"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7012" y="3469532"/>
            <a:ext cx="10134600" cy="293126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rgbClr val="0000FF"/>
                </a:solidFill>
                <a:latin typeface="Times New Roman" pitchFamily="18" charset="0"/>
                <a:cs typeface="Times New Roman" pitchFamily="18" charset="0"/>
              </a:rPr>
              <a:t>SUBJECT CODE:SCS1305 </a:t>
            </a:r>
            <a:br>
              <a:rPr lang="en-US" dirty="0">
                <a:solidFill>
                  <a:srgbClr val="0000FF"/>
                </a:solidFill>
                <a:latin typeface="Times New Roman" pitchFamily="18" charset="0"/>
                <a:cs typeface="Times New Roman" pitchFamily="18" charset="0"/>
              </a:rPr>
            </a:br>
            <a:r>
              <a:rPr lang="en-US" b="1" dirty="0">
                <a:solidFill>
                  <a:srgbClr val="0000FF"/>
                </a:solidFill>
                <a:latin typeface="Times New Roman" pitchFamily="18" charset="0"/>
                <a:cs typeface="Times New Roman" pitchFamily="18" charset="0"/>
              </a:rPr>
              <a:t>SOFTWARE ENGINEERING</a:t>
            </a:r>
          </a:p>
        </p:txBody>
      </p:sp>
      <p:sp>
        <p:nvSpPr>
          <p:cNvPr id="4" name="Rounded Rectangle 3"/>
          <p:cNvSpPr/>
          <p:nvPr/>
        </p:nvSpPr>
        <p:spPr>
          <a:xfrm>
            <a:off x="304721" y="1905000"/>
            <a:ext cx="11579384" cy="43434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Ø"/>
            </a:pPr>
            <a:r>
              <a:rPr lang="en-US" sz="2400" b="1" dirty="0">
                <a:solidFill>
                  <a:srgbClr val="0000FF"/>
                </a:solidFill>
                <a:latin typeface="Times New Roman" pitchFamily="18" charset="0"/>
                <a:cs typeface="Times New Roman" pitchFamily="18" charset="0"/>
              </a:rPr>
              <a:t>UNIT 1 INTRODUCTION</a:t>
            </a:r>
          </a:p>
          <a:p>
            <a:pPr marL="342900" indent="-342900">
              <a:buFont typeface="Wingdings" pitchFamily="2" charset="2"/>
              <a:buChar char="Ø"/>
            </a:pPr>
            <a:r>
              <a:rPr lang="en-US" sz="2400" b="1" dirty="0">
                <a:solidFill>
                  <a:srgbClr val="0000FF"/>
                </a:solidFill>
                <a:latin typeface="Times New Roman" pitchFamily="18" charset="0"/>
                <a:cs typeface="Times New Roman" pitchFamily="18" charset="0"/>
              </a:rPr>
              <a:t>UNIT 2 SOFTWARE ENGINEERING PROCESS</a:t>
            </a:r>
          </a:p>
          <a:p>
            <a:pPr marL="342900" indent="-342900">
              <a:buFont typeface="Wingdings" pitchFamily="2" charset="2"/>
              <a:buChar char="Ø"/>
            </a:pPr>
            <a:r>
              <a:rPr lang="en-US" sz="2800" b="1" dirty="0">
                <a:solidFill>
                  <a:schemeClr val="accent2">
                    <a:lumMod val="75000"/>
                  </a:schemeClr>
                </a:solidFill>
                <a:latin typeface="Times New Roman" pitchFamily="18" charset="0"/>
                <a:cs typeface="Times New Roman" pitchFamily="18" charset="0"/>
              </a:rPr>
              <a:t>UNIT 3 DESIGN PROCESS AND CONCEPTS</a:t>
            </a:r>
          </a:p>
          <a:p>
            <a:pPr marL="342900" indent="-342900">
              <a:buFont typeface="Wingdings" pitchFamily="2" charset="2"/>
              <a:buChar char="Ø"/>
            </a:pPr>
            <a:r>
              <a:rPr lang="en-US" sz="2400" b="1" dirty="0">
                <a:solidFill>
                  <a:srgbClr val="0000FF"/>
                </a:solidFill>
                <a:latin typeface="Times New Roman" pitchFamily="18" charset="0"/>
                <a:cs typeface="Times New Roman" pitchFamily="18" charset="0"/>
              </a:rPr>
              <a:t>UNIT 4 BASIC CONCEPTS OF SOFTWARE TESTING</a:t>
            </a:r>
          </a:p>
          <a:p>
            <a:pPr marL="342900" indent="-342900">
              <a:buFont typeface="Wingdings" pitchFamily="2" charset="2"/>
              <a:buChar char="Ø"/>
            </a:pPr>
            <a:r>
              <a:rPr lang="en-US" sz="2400" b="1" dirty="0">
                <a:solidFill>
                  <a:srgbClr val="0000FF"/>
                </a:solidFill>
                <a:latin typeface="Times New Roman" pitchFamily="18" charset="0"/>
                <a:cs typeface="Times New Roman" pitchFamily="18" charset="0"/>
              </a:rPr>
              <a:t>UNIT 5 COST ESTIMATION &amp; MAINTENENCE</a:t>
            </a:r>
          </a:p>
        </p:txBody>
      </p:sp>
    </p:spTree>
    <p:extLst>
      <p:ext uri="{BB962C8B-B14F-4D97-AF65-F5344CB8AC3E}">
        <p14:creationId xmlns:p14="http://schemas.microsoft.com/office/powerpoint/2010/main" val="80805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 y="76200"/>
            <a:ext cx="10969943" cy="609600"/>
          </a:xfrm>
        </p:spPr>
        <p:txBody>
          <a:bodyPr>
            <a:noAutofit/>
          </a:bodyPr>
          <a:lstStyle/>
          <a:p>
            <a:pPr algn="l"/>
            <a:r>
              <a:rPr lang="en-US" sz="3600" b="1" dirty="0">
                <a:solidFill>
                  <a:srgbClr val="0000FF"/>
                </a:solidFill>
                <a:latin typeface="Times New Roman" pitchFamily="18" charset="0"/>
                <a:cs typeface="Times New Roman" pitchFamily="18" charset="0"/>
              </a:rPr>
              <a:t>Design Concepts</a:t>
            </a:r>
          </a:p>
        </p:txBody>
      </p:sp>
      <p:sp>
        <p:nvSpPr>
          <p:cNvPr id="3" name="Content Placeholder 2"/>
          <p:cNvSpPr>
            <a:spLocks noGrp="1"/>
          </p:cNvSpPr>
          <p:nvPr>
            <p:ph idx="1"/>
          </p:nvPr>
        </p:nvSpPr>
        <p:spPr>
          <a:xfrm>
            <a:off x="203147" y="762000"/>
            <a:ext cx="11680957" cy="5410200"/>
          </a:xfrm>
        </p:spPr>
        <p:txBody>
          <a:bodyPr>
            <a:normAutofit fontScale="70000" lnSpcReduction="20000"/>
          </a:bodyPr>
          <a:lstStyle/>
          <a:p>
            <a:pPr marL="0" indent="0">
              <a:lnSpc>
                <a:spcPct val="160000"/>
              </a:lnSpc>
              <a:buNone/>
            </a:pPr>
            <a:r>
              <a:rPr lang="en-US" dirty="0">
                <a:solidFill>
                  <a:schemeClr val="accent6">
                    <a:lumMod val="50000"/>
                  </a:schemeClr>
                </a:solidFill>
                <a:latin typeface="Times New Roman" pitchFamily="18" charset="0"/>
                <a:cs typeface="Times New Roman" pitchFamily="18" charset="0"/>
              </a:rPr>
              <a:t>Fundamental concepts which provide foundation to design correctly:</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Abstraction</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Refinement</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Modularity</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Software Architecture</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Control Hierarchy</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Structural Partitioning</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Data Structure</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Software Procedure</a:t>
            </a:r>
          </a:p>
          <a:p>
            <a:pPr lvl="1">
              <a:lnSpc>
                <a:spcPct val="160000"/>
              </a:lnSpc>
              <a:buClr>
                <a:srgbClr val="0000FF"/>
              </a:buClr>
              <a:buFont typeface="Wingdings" pitchFamily="2" charset="2"/>
              <a:buChar char="Ø"/>
            </a:pPr>
            <a:r>
              <a:rPr lang="en-US" dirty="0">
                <a:solidFill>
                  <a:srgbClr val="0000FF"/>
                </a:solidFill>
                <a:latin typeface="Times New Roman" pitchFamily="18" charset="0"/>
                <a:cs typeface="Times New Roman" pitchFamily="18" charset="0"/>
              </a:rPr>
              <a:t>Information Hiding</a:t>
            </a:r>
          </a:p>
        </p:txBody>
      </p:sp>
    </p:spTree>
    <p:extLst>
      <p:ext uri="{BB962C8B-B14F-4D97-AF65-F5344CB8AC3E}">
        <p14:creationId xmlns:p14="http://schemas.microsoft.com/office/powerpoint/2010/main" val="385747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0000FF"/>
                </a:solidFill>
              </a:rPr>
              <a:t>Abstraction </a:t>
            </a:r>
            <a:br>
              <a:rPr lang="en-US" dirty="0">
                <a:solidFill>
                  <a:srgbClr val="0000FF"/>
                </a:solidFill>
              </a:rPr>
            </a:br>
            <a:endParaRPr lang="en-US" dirty="0">
              <a:solidFill>
                <a:srgbClr val="0000FF"/>
              </a:solidFill>
            </a:endParaRPr>
          </a:p>
        </p:txBody>
      </p:sp>
      <p:sp>
        <p:nvSpPr>
          <p:cNvPr id="3" name="Content Placeholder 2"/>
          <p:cNvSpPr>
            <a:spLocks noGrp="1"/>
          </p:cNvSpPr>
          <p:nvPr>
            <p:ph idx="1"/>
          </p:nvPr>
        </p:nvSpPr>
        <p:spPr>
          <a:xfrm>
            <a:off x="203147" y="1600201"/>
            <a:ext cx="11884104" cy="4495800"/>
          </a:xfrm>
        </p:spPr>
        <p:txBody>
          <a:bodyPr>
            <a:normAutofit/>
          </a:bodyPr>
          <a:lstStyle/>
          <a:p>
            <a:pPr marL="0" indent="0">
              <a:buNone/>
            </a:pPr>
            <a:r>
              <a:rPr lang="en-US" b="1" dirty="0">
                <a:solidFill>
                  <a:srgbClr val="0000FF"/>
                </a:solidFill>
                <a:latin typeface="Times New Roman" pitchFamily="18" charset="0"/>
                <a:cs typeface="Times New Roman" pitchFamily="18" charset="0"/>
              </a:rPr>
              <a:t>Abstraction </a:t>
            </a:r>
            <a:endParaRPr lang="en-US" dirty="0">
              <a:solidFill>
                <a:srgbClr val="0000FF"/>
              </a:solidFill>
              <a:latin typeface="Times New Roman" pitchFamily="18" charset="0"/>
              <a:cs typeface="Times New Roman" pitchFamily="18" charset="0"/>
            </a:endParaRPr>
          </a:p>
          <a:p>
            <a:pPr marL="0" indent="0" algn="just">
              <a:lnSpc>
                <a:spcPct val="150000"/>
              </a:lnSpc>
              <a:buNone/>
            </a:pPr>
            <a:r>
              <a:rPr lang="en-US" sz="2800" dirty="0">
                <a:latin typeface="Times New Roman" pitchFamily="18" charset="0"/>
                <a:cs typeface="Times New Roman" pitchFamily="18" charset="0"/>
              </a:rPr>
              <a:t>Identifying important features for representation </a:t>
            </a:r>
          </a:p>
          <a:p>
            <a:pPr algn="just">
              <a:lnSpc>
                <a:spcPct val="150000"/>
              </a:lnSpc>
              <a:buFont typeface="Wingdings" pitchFamily="2" charset="2"/>
              <a:buChar char="Ø"/>
            </a:pPr>
            <a:r>
              <a:rPr lang="en-US" sz="2800" dirty="0">
                <a:latin typeface="Times New Roman" pitchFamily="18" charset="0"/>
                <a:cs typeface="Times New Roman" pitchFamily="18" charset="0"/>
              </a:rPr>
              <a:t>There are many levels of abstraction depending on how detailed the representation is required </a:t>
            </a:r>
          </a:p>
          <a:p>
            <a:pPr marL="0" indent="0" algn="just">
              <a:lnSpc>
                <a:spcPct val="150000"/>
              </a:lnSpc>
              <a:buNone/>
            </a:pPr>
            <a:r>
              <a:rPr lang="en-US" sz="2800" dirty="0">
                <a:solidFill>
                  <a:srgbClr val="0000FF"/>
                </a:solidFill>
                <a:latin typeface="Times New Roman" pitchFamily="18" charset="0"/>
                <a:cs typeface="Times New Roman" pitchFamily="18" charset="0"/>
              </a:rPr>
              <a:t>Data abstraction </a:t>
            </a:r>
            <a:r>
              <a:rPr lang="en-US" sz="2800" dirty="0">
                <a:latin typeface="Times New Roman" pitchFamily="18" charset="0"/>
                <a:cs typeface="Times New Roman" pitchFamily="18" charset="0"/>
              </a:rPr>
              <a:t>- Representation of data objects </a:t>
            </a:r>
          </a:p>
          <a:p>
            <a:pPr marL="0" indent="0" algn="just">
              <a:lnSpc>
                <a:spcPct val="150000"/>
              </a:lnSpc>
              <a:buNone/>
            </a:pPr>
            <a:r>
              <a:rPr lang="en-US" sz="2800" dirty="0">
                <a:solidFill>
                  <a:srgbClr val="0000FF"/>
                </a:solidFill>
                <a:latin typeface="Times New Roman" pitchFamily="18" charset="0"/>
                <a:cs typeface="Times New Roman" pitchFamily="18" charset="0"/>
              </a:rPr>
              <a:t>Procedural abstraction </a:t>
            </a:r>
            <a:r>
              <a:rPr lang="en-US" sz="2800" dirty="0">
                <a:latin typeface="Times New Roman" pitchFamily="18" charset="0"/>
                <a:cs typeface="Times New Roman" pitchFamily="18" charset="0"/>
              </a:rPr>
              <a:t>- Representation of instructions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0087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00FF"/>
                </a:solidFill>
                <a:latin typeface="Times New Roman" pitchFamily="18" charset="0"/>
                <a:cs typeface="Times New Roman" pitchFamily="18" charset="0"/>
              </a:rPr>
              <a:t>Refinement</a:t>
            </a:r>
            <a:endParaRPr lang="en-US"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203147" y="1371601"/>
            <a:ext cx="11782531" cy="4754563"/>
          </a:xfrm>
        </p:spPr>
        <p:txBody>
          <a:bodyPr>
            <a:normAutofit/>
          </a:bodyPr>
          <a:lstStyle/>
          <a:p>
            <a:pPr marL="0" indent="0" algn="just">
              <a:lnSpc>
                <a:spcPct val="150000"/>
              </a:lnSpc>
              <a:buNone/>
            </a:pPr>
            <a:r>
              <a:rPr lang="en-US" sz="2800" b="1" dirty="0">
                <a:solidFill>
                  <a:srgbClr val="0000FF"/>
                </a:solidFill>
                <a:latin typeface="Times New Roman" pitchFamily="18" charset="0"/>
                <a:cs typeface="Times New Roman" pitchFamily="18" charset="0"/>
              </a:rPr>
              <a:t>Refinement</a:t>
            </a:r>
            <a:endParaRPr lang="en-US" sz="2800" dirty="0">
              <a:solidFill>
                <a:srgbClr val="0000FF"/>
              </a:solidFill>
              <a:latin typeface="Times New Roman" pitchFamily="18" charset="0"/>
              <a:cs typeface="Times New Roman" pitchFamily="18" charset="0"/>
            </a:endParaRPr>
          </a:p>
          <a:p>
            <a:pPr algn="just">
              <a:lnSpc>
                <a:spcPct val="150000"/>
              </a:lnSpc>
              <a:buFont typeface="Wingdings" pitchFamily="2" charset="2"/>
              <a:buChar char="Ø"/>
            </a:pPr>
            <a:r>
              <a:rPr lang="en-US" sz="2600" dirty="0">
                <a:latin typeface="Times New Roman" pitchFamily="18" charset="0"/>
                <a:cs typeface="Times New Roman" pitchFamily="18" charset="0"/>
              </a:rPr>
              <a:t>Stepwise refinement - top-down design strategy by </a:t>
            </a:r>
            <a:r>
              <a:rPr lang="en-US" sz="2600" dirty="0" err="1">
                <a:latin typeface="Times New Roman" pitchFamily="18" charset="0"/>
                <a:cs typeface="Times New Roman" pitchFamily="18" charset="0"/>
              </a:rPr>
              <a:t>Niklaus</a:t>
            </a:r>
            <a:r>
              <a:rPr lang="en-US" sz="2600" dirty="0">
                <a:latin typeface="Times New Roman" pitchFamily="18" charset="0"/>
                <a:cs typeface="Times New Roman" pitchFamily="18" charset="0"/>
              </a:rPr>
              <a:t> Wirth </a:t>
            </a:r>
          </a:p>
          <a:p>
            <a:pPr algn="just">
              <a:lnSpc>
                <a:spcPct val="150000"/>
              </a:lnSpc>
              <a:buFont typeface="Wingdings" pitchFamily="2" charset="2"/>
              <a:buChar char="Ø"/>
            </a:pPr>
            <a:r>
              <a:rPr lang="en-US" sz="2600" dirty="0">
                <a:latin typeface="Times New Roman" pitchFamily="18" charset="0"/>
                <a:cs typeface="Times New Roman" pitchFamily="18" charset="0"/>
              </a:rPr>
              <a:t>Refinement is actually a process of elaboration </a:t>
            </a:r>
          </a:p>
          <a:p>
            <a:pPr lvl="1" algn="just">
              <a:lnSpc>
                <a:spcPct val="150000"/>
              </a:lnSpc>
              <a:buFont typeface="Wingdings" pitchFamily="2" charset="2"/>
              <a:buChar char="§"/>
            </a:pPr>
            <a:r>
              <a:rPr lang="en-US" sz="2200" dirty="0">
                <a:latin typeface="Times New Roman" pitchFamily="18" charset="0"/>
                <a:cs typeface="Times New Roman" pitchFamily="18" charset="0"/>
              </a:rPr>
              <a:t>Starting at the highest level of abstraction, every step of refinement „decompose‟ instructions into more detailed instructions </a:t>
            </a:r>
          </a:p>
          <a:p>
            <a:pPr algn="just">
              <a:lnSpc>
                <a:spcPct val="150000"/>
              </a:lnSpc>
              <a:buFont typeface="Wingdings" pitchFamily="2" charset="2"/>
              <a:buChar char="Ø"/>
            </a:pPr>
            <a:r>
              <a:rPr lang="en-US" sz="2600" dirty="0">
                <a:latin typeface="Times New Roman" pitchFamily="18" charset="0"/>
                <a:cs typeface="Times New Roman" pitchFamily="18" charset="0"/>
              </a:rPr>
              <a:t>Complementary to abstraction </a:t>
            </a:r>
          </a:p>
          <a:p>
            <a:endParaRPr lang="en-US" dirty="0"/>
          </a:p>
        </p:txBody>
      </p:sp>
    </p:spTree>
    <p:extLst>
      <p:ext uri="{BB962C8B-B14F-4D97-AF65-F5344CB8AC3E}">
        <p14:creationId xmlns:p14="http://schemas.microsoft.com/office/powerpoint/2010/main" val="85040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47" y="274638"/>
            <a:ext cx="11376237" cy="1143000"/>
          </a:xfrm>
        </p:spPr>
        <p:txBody>
          <a:bodyPr>
            <a:normAutofit fontScale="90000"/>
          </a:bodyPr>
          <a:lstStyle/>
          <a:p>
            <a:pPr algn="l"/>
            <a:r>
              <a:rPr lang="en-US" b="1" dirty="0">
                <a:solidFill>
                  <a:srgbClr val="0000FF"/>
                </a:solidFill>
                <a:latin typeface="Times New Roman" pitchFamily="18" charset="0"/>
                <a:cs typeface="Times New Roman" pitchFamily="18" charset="0"/>
              </a:rPr>
              <a:t>Modularity </a:t>
            </a: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203147" y="1066800"/>
            <a:ext cx="11782531" cy="5410200"/>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Software is divided into separately named and addressable components, often called modules, that are integrated to satisfy problem requirements. </a:t>
            </a:r>
          </a:p>
          <a:p>
            <a:pPr algn="just">
              <a:lnSpc>
                <a:spcPct val="150000"/>
              </a:lnSpc>
              <a:buFont typeface="Wingdings" pitchFamily="2" charset="2"/>
              <a:buChar char="Ø"/>
            </a:pPr>
            <a:r>
              <a:rPr lang="en-US" sz="2400" dirty="0">
                <a:latin typeface="Times New Roman" pitchFamily="18" charset="0"/>
                <a:cs typeface="Times New Roman" pitchFamily="18" charset="0"/>
              </a:rPr>
              <a:t>“Divide and conquer” approach - problem is broken into manageable pieces </a:t>
            </a:r>
          </a:p>
          <a:p>
            <a:pPr algn="just">
              <a:lnSpc>
                <a:spcPct val="150000"/>
              </a:lnSpc>
              <a:buFont typeface="Wingdings" pitchFamily="2" charset="2"/>
              <a:buChar char="Ø"/>
            </a:pPr>
            <a:r>
              <a:rPr lang="en-US" sz="2400" dirty="0">
                <a:latin typeface="Times New Roman" pitchFamily="18" charset="0"/>
                <a:cs typeface="Times New Roman" pitchFamily="18" charset="0"/>
              </a:rPr>
              <a:t>Solutions for the separate pieces then integrated into the whole system </a:t>
            </a:r>
          </a:p>
          <a:p>
            <a:pPr marL="0" indent="0">
              <a:buNone/>
            </a:pPr>
            <a:endParaRPr lang="en-US" dirty="0"/>
          </a:p>
        </p:txBody>
      </p:sp>
    </p:spTree>
    <p:extLst>
      <p:ext uri="{BB962C8B-B14F-4D97-AF65-F5344CB8AC3E}">
        <p14:creationId xmlns:p14="http://schemas.microsoft.com/office/powerpoint/2010/main" val="339781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solidFill>
                  <a:srgbClr val="0000FF"/>
                </a:solidFill>
                <a:latin typeface="Times New Roman" pitchFamily="18" charset="0"/>
                <a:cs typeface="Times New Roman" pitchFamily="18" charset="0"/>
              </a:rPr>
              <a:t>Divide and Conquer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9" y="1364558"/>
            <a:ext cx="11325449" cy="442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08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normAutofit/>
          </a:bodyPr>
          <a:lstStyle/>
          <a:p>
            <a:pPr algn="l"/>
            <a:r>
              <a:rPr lang="en-US" sz="4000" b="1" dirty="0">
                <a:solidFill>
                  <a:srgbClr val="0000FF"/>
                </a:solidFill>
                <a:latin typeface="Times New Roman" pitchFamily="18" charset="0"/>
                <a:cs typeface="Times New Roman" pitchFamily="18" charset="0"/>
              </a:rPr>
              <a:t>Software Architecture</a:t>
            </a:r>
          </a:p>
        </p:txBody>
      </p:sp>
      <p:sp>
        <p:nvSpPr>
          <p:cNvPr id="3" name="Content Placeholder 2"/>
          <p:cNvSpPr>
            <a:spLocks noGrp="1"/>
          </p:cNvSpPr>
          <p:nvPr>
            <p:ph idx="1"/>
          </p:nvPr>
        </p:nvSpPr>
        <p:spPr>
          <a:xfrm>
            <a:off x="203147" y="914400"/>
            <a:ext cx="11680957" cy="5715000"/>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Modules can be integrated in many ways to produce the system </a:t>
            </a:r>
          </a:p>
          <a:p>
            <a:pPr algn="just">
              <a:lnSpc>
                <a:spcPct val="150000"/>
              </a:lnSpc>
              <a:buFont typeface="Wingdings" pitchFamily="2" charset="2"/>
              <a:buChar char="Ø"/>
            </a:pPr>
            <a:r>
              <a:rPr lang="en-US" sz="2400" dirty="0">
                <a:latin typeface="Times New Roman" pitchFamily="18" charset="0"/>
                <a:cs typeface="Times New Roman" pitchFamily="18" charset="0"/>
              </a:rPr>
              <a:t>Software architecture is the overall structure of the software </a:t>
            </a:r>
          </a:p>
          <a:p>
            <a:pPr algn="just">
              <a:lnSpc>
                <a:spcPct val="150000"/>
              </a:lnSpc>
              <a:buFont typeface="Wingdings" pitchFamily="2" charset="2"/>
              <a:buChar char="Ø"/>
            </a:pPr>
            <a:r>
              <a:rPr lang="en-US" sz="2400" dirty="0">
                <a:latin typeface="Times New Roman" pitchFamily="18" charset="0"/>
                <a:cs typeface="Times New Roman" pitchFamily="18" charset="0"/>
              </a:rPr>
              <a:t>The hierarchy of components and how they interact, and the structure of data used by the components </a:t>
            </a:r>
          </a:p>
          <a:p>
            <a:pPr algn="just">
              <a:lnSpc>
                <a:spcPct val="150000"/>
              </a:lnSpc>
              <a:buFont typeface="Wingdings" pitchFamily="2" charset="2"/>
              <a:buChar char="Ø"/>
            </a:pPr>
            <a:r>
              <a:rPr lang="en-US" sz="2400" dirty="0">
                <a:latin typeface="Times New Roman" pitchFamily="18" charset="0"/>
                <a:cs typeface="Times New Roman" pitchFamily="18" charset="0"/>
              </a:rPr>
              <a:t>Use of framework models, and possible reuse of architectural patterns</a:t>
            </a:r>
          </a:p>
        </p:txBody>
      </p:sp>
    </p:spTree>
    <p:extLst>
      <p:ext uri="{BB962C8B-B14F-4D97-AF65-F5344CB8AC3E}">
        <p14:creationId xmlns:p14="http://schemas.microsoft.com/office/powerpoint/2010/main" val="230122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4099" y="685801"/>
            <a:ext cx="11779402" cy="4953795"/>
          </a:xfrm>
          <a:prstGeom prst="rect">
            <a:avLst/>
          </a:prstGeom>
          <a:noFill/>
          <a:ln w="9525">
            <a:noFill/>
            <a:miter lim="800000"/>
            <a:headEnd/>
            <a:tailEnd/>
          </a:ln>
          <a:effectLst/>
        </p:spPr>
      </p:pic>
    </p:spTree>
    <p:extLst>
      <p:ext uri="{BB962C8B-B14F-4D97-AF65-F5344CB8AC3E}">
        <p14:creationId xmlns:p14="http://schemas.microsoft.com/office/powerpoint/2010/main" val="31070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28600"/>
            <a:ext cx="10969943" cy="1143000"/>
          </a:xfrm>
        </p:spPr>
        <p:txBody>
          <a:bodyPr>
            <a:noAutofit/>
          </a:bodyPr>
          <a:lstStyle/>
          <a:p>
            <a:pPr lvl="1" algn="l" rtl="0">
              <a:spcBef>
                <a:spcPct val="0"/>
              </a:spcBef>
            </a:pPr>
            <a:r>
              <a:rPr lang="en-US" sz="4000" b="1" kern="1200" dirty="0">
                <a:solidFill>
                  <a:srgbClr val="0000FF"/>
                </a:solidFill>
                <a:latin typeface="Times New Roman" pitchFamily="18" charset="0"/>
                <a:ea typeface="+mj-ea"/>
                <a:cs typeface="Times New Roman" pitchFamily="18" charset="0"/>
              </a:rPr>
              <a:t>Control Hierarchy</a:t>
            </a:r>
            <a:br>
              <a:rPr lang="en-US" sz="4000" b="1" kern="1200" dirty="0">
                <a:solidFill>
                  <a:srgbClr val="0000FF"/>
                </a:solidFill>
                <a:latin typeface="Times New Roman" pitchFamily="18" charset="0"/>
                <a:ea typeface="+mj-ea"/>
                <a:cs typeface="Times New Roman" pitchFamily="18" charset="0"/>
              </a:rPr>
            </a:br>
            <a:endParaRPr lang="en-US" sz="4000" b="1" kern="1200" dirty="0">
              <a:solidFill>
                <a:srgbClr val="0000FF"/>
              </a:solidFill>
              <a:latin typeface="Times New Roman" pitchFamily="18" charset="0"/>
              <a:ea typeface="+mj-ea"/>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55612" y="1143000"/>
            <a:ext cx="10668000" cy="456272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0969943" cy="792162"/>
          </a:xfrm>
        </p:spPr>
        <p:txBody>
          <a:bodyPr>
            <a:normAutofit/>
          </a:bodyPr>
          <a:lstStyle/>
          <a:p>
            <a:pPr algn="l"/>
            <a:r>
              <a:rPr lang="en-US" sz="4000" b="1" dirty="0">
                <a:solidFill>
                  <a:srgbClr val="0000FF"/>
                </a:solidFill>
                <a:latin typeface="Times New Roman" pitchFamily="18" charset="0"/>
                <a:cs typeface="Times New Roman" pitchFamily="18" charset="0"/>
              </a:rPr>
              <a:t>Structural Partitioning</a:t>
            </a:r>
          </a:p>
        </p:txBody>
      </p:sp>
      <p:sp>
        <p:nvSpPr>
          <p:cNvPr id="3" name="Content Placeholder 2"/>
          <p:cNvSpPr>
            <a:spLocks noGrp="1"/>
          </p:cNvSpPr>
          <p:nvPr>
            <p:ph idx="1"/>
          </p:nvPr>
        </p:nvSpPr>
        <p:spPr>
          <a:xfrm>
            <a:off x="203147" y="914401"/>
            <a:ext cx="11782531" cy="5211763"/>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Program structure partitioned horizontally and vertically </a:t>
            </a:r>
          </a:p>
          <a:p>
            <a:pPr algn="just">
              <a:lnSpc>
                <a:spcPct val="150000"/>
              </a:lnSpc>
              <a:buFont typeface="Wingdings" pitchFamily="2" charset="2"/>
              <a:buChar char="Ø"/>
            </a:pPr>
            <a:r>
              <a:rPr lang="en-US" sz="2800" dirty="0">
                <a:solidFill>
                  <a:srgbClr val="0000FF"/>
                </a:solidFill>
                <a:latin typeface="Times New Roman" pitchFamily="18" charset="0"/>
                <a:cs typeface="Times New Roman" pitchFamily="18" charset="0"/>
              </a:rPr>
              <a:t>Horizontal partitioning </a:t>
            </a:r>
            <a:r>
              <a:rPr lang="en-US" sz="2800" dirty="0">
                <a:latin typeface="Times New Roman" pitchFamily="18" charset="0"/>
                <a:cs typeface="Times New Roman" pitchFamily="18" charset="0"/>
              </a:rPr>
              <a:t>defines separate branches for each major program function - input, process, output</a:t>
            </a:r>
          </a:p>
          <a:p>
            <a:pPr algn="just">
              <a:lnSpc>
                <a:spcPct val="150000"/>
              </a:lnSpc>
              <a:buFont typeface="Wingdings" pitchFamily="2" charset="2"/>
              <a:buChar char="Ø"/>
            </a:pPr>
            <a:r>
              <a:rPr lang="en-US" sz="2800" dirty="0">
                <a:latin typeface="Times New Roman" pitchFamily="18" charset="0"/>
                <a:cs typeface="Times New Roman" pitchFamily="18" charset="0"/>
              </a:rPr>
              <a:t> </a:t>
            </a:r>
            <a:r>
              <a:rPr lang="en-US" sz="2800" dirty="0">
                <a:solidFill>
                  <a:srgbClr val="0000FF"/>
                </a:solidFill>
                <a:latin typeface="Times New Roman" pitchFamily="18" charset="0"/>
                <a:cs typeface="Times New Roman" pitchFamily="18" charset="0"/>
              </a:rPr>
              <a:t>Vertical partitioning </a:t>
            </a:r>
            <a:r>
              <a:rPr lang="en-US" sz="2800" dirty="0">
                <a:latin typeface="Times New Roman" pitchFamily="18" charset="0"/>
                <a:cs typeface="Times New Roman" pitchFamily="18" charset="0"/>
              </a:rPr>
              <a:t>defines control (decision-making) at the top and work at the bottom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944562"/>
          </a:xfrm>
        </p:spPr>
        <p:txBody>
          <a:bodyPr>
            <a:normAutofit/>
          </a:bodyPr>
          <a:lstStyle/>
          <a:p>
            <a:pPr algn="l"/>
            <a:r>
              <a:rPr lang="en-US" sz="4000" b="1" dirty="0">
                <a:solidFill>
                  <a:srgbClr val="0000FF"/>
                </a:solidFill>
                <a:latin typeface="Times New Roman" pitchFamily="18" charset="0"/>
                <a:cs typeface="Times New Roman" pitchFamily="18" charset="0"/>
              </a:rPr>
              <a:t>Structural Partitioning</a:t>
            </a:r>
          </a:p>
        </p:txBody>
      </p:sp>
      <p:pic>
        <p:nvPicPr>
          <p:cNvPr id="1026" name="Picture 2"/>
          <p:cNvPicPr>
            <a:picLocks noGrp="1" noChangeAspect="1" noChangeArrowheads="1"/>
          </p:cNvPicPr>
          <p:nvPr>
            <p:ph idx="1"/>
          </p:nvPr>
        </p:nvPicPr>
        <p:blipFill>
          <a:blip r:embed="rId2"/>
          <a:srcRect/>
          <a:stretch>
            <a:fillRect/>
          </a:stretch>
        </p:blipFill>
        <p:spPr bwMode="auto">
          <a:xfrm>
            <a:off x="914162" y="964778"/>
            <a:ext cx="10563648" cy="591046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in-SDLC.png"/>
          <p:cNvPicPr>
            <a:picLocks noGrp="1" noChangeAspect="1"/>
          </p:cNvPicPr>
          <p:nvPr>
            <p:ph idx="1"/>
          </p:nvPr>
        </p:nvPicPr>
        <p:blipFill>
          <a:blip r:embed="rId2"/>
          <a:stretch>
            <a:fillRect/>
          </a:stretch>
        </p:blipFill>
        <p:spPr>
          <a:xfrm>
            <a:off x="1379494" y="304800"/>
            <a:ext cx="8905918" cy="651816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0000FF"/>
                </a:solidFill>
                <a:latin typeface="Times New Roman" pitchFamily="18" charset="0"/>
                <a:cs typeface="Times New Roman" pitchFamily="18" charset="0"/>
              </a:rPr>
              <a:t>Data Structure</a:t>
            </a:r>
          </a:p>
        </p:txBody>
      </p:sp>
      <p:sp>
        <p:nvSpPr>
          <p:cNvPr id="3" name="Content Placeholder 2"/>
          <p:cNvSpPr>
            <a:spLocks noGrp="1"/>
          </p:cNvSpPr>
          <p:nvPr>
            <p:ph idx="1"/>
          </p:nvPr>
        </p:nvSpPr>
        <p:spPr>
          <a:xfrm>
            <a:off x="609441" y="1600201"/>
            <a:ext cx="11376237" cy="4525963"/>
          </a:xfrm>
        </p:spPr>
        <p:txBody>
          <a:bodyPr/>
          <a:lstStyle/>
          <a:p>
            <a:pPr algn="just">
              <a:lnSpc>
                <a:spcPct val="150000"/>
              </a:lnSpc>
              <a:buFont typeface="Wingdings" pitchFamily="2" charset="2"/>
              <a:buChar char="Ø"/>
            </a:pPr>
            <a:r>
              <a:rPr lang="en-US" dirty="0">
                <a:latin typeface="Times New Roman" pitchFamily="18" charset="0"/>
                <a:cs typeface="Times New Roman" pitchFamily="18" charset="0"/>
              </a:rPr>
              <a:t>Data structure is a representation of the logical relationship among individual elements of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0000FF"/>
                </a:solidFill>
                <a:latin typeface="Times New Roman" pitchFamily="18" charset="0"/>
                <a:cs typeface="Times New Roman" pitchFamily="18" charset="0"/>
              </a:rPr>
              <a:t>Software Procedure</a:t>
            </a:r>
          </a:p>
        </p:txBody>
      </p:sp>
      <p:sp>
        <p:nvSpPr>
          <p:cNvPr id="3" name="Content Placeholder 2"/>
          <p:cNvSpPr>
            <a:spLocks noGrp="1"/>
          </p:cNvSpPr>
          <p:nvPr>
            <p:ph idx="1"/>
          </p:nvPr>
        </p:nvSpPr>
        <p:spPr>
          <a:xfrm>
            <a:off x="203147" y="1447800"/>
            <a:ext cx="11782531" cy="5105400"/>
          </a:xfrm>
        </p:spPr>
        <p:txBody>
          <a:bodyPr>
            <a:normAutofit/>
          </a:bodyPr>
          <a:lstStyle/>
          <a:p>
            <a:pPr algn="just">
              <a:lnSpc>
                <a:spcPct val="150000"/>
              </a:lnSpc>
              <a:buFont typeface="Wingdings" pitchFamily="2" charset="2"/>
              <a:buChar char="Ø"/>
            </a:pPr>
            <a:r>
              <a:rPr lang="en-US" sz="2800" dirty="0">
                <a:latin typeface="Times New Roman" pitchFamily="18" charset="0"/>
                <a:cs typeface="Times New Roman" pitchFamily="18" charset="0"/>
              </a:rPr>
              <a:t>Processing details of individual modules </a:t>
            </a:r>
          </a:p>
          <a:p>
            <a:pPr algn="just">
              <a:lnSpc>
                <a:spcPct val="150000"/>
              </a:lnSpc>
              <a:buFont typeface="Wingdings" pitchFamily="2" charset="2"/>
              <a:buChar char="Ø"/>
            </a:pPr>
            <a:r>
              <a:rPr lang="en-US" sz="2800" dirty="0">
                <a:latin typeface="Times New Roman" pitchFamily="18" charset="0"/>
                <a:cs typeface="Times New Roman" pitchFamily="18" charset="0"/>
              </a:rPr>
              <a:t>Precise specification of processing, including sequence of events, exact decision points, repetitive operations, and data organization/structure </a:t>
            </a:r>
          </a:p>
          <a:p>
            <a:pPr algn="just">
              <a:lnSpc>
                <a:spcPct val="150000"/>
              </a:lnSpc>
              <a:buFont typeface="Wingdings" pitchFamily="2" charset="2"/>
              <a:buChar char="Ø"/>
            </a:pPr>
            <a:r>
              <a:rPr lang="en-US" sz="2800" dirty="0">
                <a:latin typeface="Times New Roman" pitchFamily="18" charset="0"/>
                <a:cs typeface="Times New Roman" pitchFamily="18" charset="0"/>
              </a:rPr>
              <a:t>Procedure is layered - subordinate modules must be referenced in processing details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0000FF"/>
                </a:solidFill>
                <a:latin typeface="Times New Roman" pitchFamily="18" charset="0"/>
                <a:cs typeface="Times New Roman" pitchFamily="18" charset="0"/>
              </a:rPr>
              <a:t>Information Hiding</a:t>
            </a:r>
          </a:p>
        </p:txBody>
      </p:sp>
      <p:sp>
        <p:nvSpPr>
          <p:cNvPr id="3" name="Content Placeholder 2"/>
          <p:cNvSpPr>
            <a:spLocks noGrp="1"/>
          </p:cNvSpPr>
          <p:nvPr>
            <p:ph idx="1"/>
          </p:nvPr>
        </p:nvSpPr>
        <p:spPr>
          <a:xfrm>
            <a:off x="0" y="1600201"/>
            <a:ext cx="11985678" cy="4525963"/>
          </a:xfrm>
        </p:spPr>
        <p:txBody>
          <a:bodyPr>
            <a:normAutofit lnSpcReduction="10000"/>
          </a:bodyPr>
          <a:lstStyle/>
          <a:p>
            <a:pPr algn="just">
              <a:lnSpc>
                <a:spcPct val="150000"/>
              </a:lnSpc>
              <a:buFont typeface="Wingdings" pitchFamily="2" charset="2"/>
              <a:buChar char="Ø"/>
            </a:pPr>
            <a:r>
              <a:rPr lang="en-US" dirty="0">
                <a:latin typeface="Times New Roman" pitchFamily="18" charset="0"/>
                <a:cs typeface="Times New Roman" pitchFamily="18" charset="0"/>
              </a:rPr>
              <a:t>Information (procedure and data) contained within a module is inaccessible to other modules that have no need for such information</a:t>
            </a:r>
          </a:p>
          <a:p>
            <a:pPr algn="just">
              <a:lnSpc>
                <a:spcPct val="150000"/>
              </a:lnSpc>
              <a:buFont typeface="Wingdings" pitchFamily="2" charset="2"/>
              <a:buChar char="Ø"/>
            </a:pPr>
            <a:r>
              <a:rPr lang="en-US" dirty="0">
                <a:latin typeface="Times New Roman" pitchFamily="18" charset="0"/>
                <a:cs typeface="Times New Roman" pitchFamily="18" charset="0"/>
              </a:rPr>
              <a:t>Effective modularity is achieved by independent modules, that communicate only necessary information </a:t>
            </a:r>
          </a:p>
          <a:p>
            <a:pPr algn="just">
              <a:lnSpc>
                <a:spcPct val="150000"/>
              </a:lnSpc>
              <a:buFont typeface="Wingdings" pitchFamily="2" charset="2"/>
              <a:buChar char="Ø"/>
            </a:pPr>
            <a:r>
              <a:rPr lang="en-US" dirty="0">
                <a:latin typeface="Times New Roman" pitchFamily="18" charset="0"/>
                <a:cs typeface="Times New Roman" pitchFamily="18" charset="0"/>
              </a:rPr>
              <a:t>Ease of maintenance - testing, modification localized and less likely to propagate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76200"/>
            <a:ext cx="10969943" cy="1143000"/>
          </a:xfrm>
        </p:spPr>
        <p:txBody>
          <a:bodyPr>
            <a:normAutofit/>
          </a:bodyPr>
          <a:lstStyle/>
          <a:p>
            <a:pPr algn="l"/>
            <a:r>
              <a:rPr lang="en-US" sz="4000" b="1" dirty="0">
                <a:solidFill>
                  <a:srgbClr val="0000FF"/>
                </a:solidFill>
                <a:latin typeface="Times New Roman" pitchFamily="18" charset="0"/>
                <a:cs typeface="Times New Roman" pitchFamily="18" charset="0"/>
              </a:rPr>
              <a:t>Software design considerations</a:t>
            </a:r>
          </a:p>
        </p:txBody>
      </p:sp>
      <p:pic>
        <p:nvPicPr>
          <p:cNvPr id="4" name="Content Placeholder 3" descr="Software_Design_Considerations.jpg"/>
          <p:cNvPicPr>
            <a:picLocks noGrp="1" noChangeAspect="1"/>
          </p:cNvPicPr>
          <p:nvPr>
            <p:ph idx="1"/>
          </p:nvPr>
        </p:nvPicPr>
        <p:blipFill>
          <a:blip r:embed="rId2"/>
          <a:stretch>
            <a:fillRect/>
          </a:stretch>
        </p:blipFill>
        <p:spPr>
          <a:xfrm>
            <a:off x="1370012" y="1143000"/>
            <a:ext cx="7239000" cy="553352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69" y="228600"/>
            <a:ext cx="10969943" cy="1143000"/>
          </a:xfrm>
        </p:spPr>
        <p:txBody>
          <a:bodyPr/>
          <a:lstStyle/>
          <a:p>
            <a:pPr algn="l"/>
            <a:r>
              <a:rPr lang="en-US" b="1" dirty="0">
                <a:solidFill>
                  <a:srgbClr val="0000FF"/>
                </a:solidFill>
                <a:latin typeface="Times New Roman" pitchFamily="18" charset="0"/>
                <a:cs typeface="Times New Roman" pitchFamily="18" charset="0"/>
              </a:rPr>
              <a:t>Software design considerations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6612" y="1676400"/>
            <a:ext cx="7933764" cy="4343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7" y="685800"/>
            <a:ext cx="10969943" cy="1143000"/>
          </a:xfrm>
        </p:spPr>
        <p:txBody>
          <a:bodyPr>
            <a:normAutofit fontScale="90000"/>
          </a:bodyPr>
          <a:lstStyle/>
          <a:p>
            <a:r>
              <a:rPr lang="en-US" sz="5300" b="1" dirty="0">
                <a:solidFill>
                  <a:srgbClr val="0000FF"/>
                </a:solidFill>
                <a:latin typeface="Times New Roman" pitchFamily="18" charset="0"/>
                <a:cs typeface="Times New Roman" pitchFamily="18" charset="0"/>
              </a:rPr>
              <a:t>2. Modular design</a:t>
            </a:r>
            <a:br>
              <a:rPr lang="en-US" sz="5300" b="1" dirty="0">
                <a:solidFill>
                  <a:srgbClr val="0000FF"/>
                </a:solidFill>
                <a:latin typeface="Times New Roman" pitchFamily="18" charset="0"/>
                <a:cs typeface="Times New Roman" pitchFamily="18" charset="0"/>
              </a:rPr>
            </a:br>
            <a:br>
              <a:rPr lang="en-US" sz="5300" b="1" dirty="0">
                <a:solidFill>
                  <a:srgbClr val="0000FF"/>
                </a:solidFill>
                <a:latin typeface="Times New Roman" pitchFamily="18" charset="0"/>
                <a:cs typeface="Times New Roman" pitchFamily="18" charset="0"/>
              </a:rPr>
            </a:br>
            <a:r>
              <a:rPr lang="en-US" sz="4000" b="1" dirty="0">
                <a:solidFill>
                  <a:srgbClr val="0000FF"/>
                </a:solidFill>
                <a:latin typeface="Times New Roman" pitchFamily="18" charset="0"/>
                <a:cs typeface="Times New Roman" pitchFamily="18" charset="0"/>
              </a:rPr>
              <a:t>OR</a:t>
            </a:r>
            <a:r>
              <a:rPr lang="en-US" b="1" dirty="0">
                <a:solidFill>
                  <a:srgbClr val="0000FF"/>
                </a:solidFill>
                <a:latin typeface="Times New Roman" pitchFamily="18" charset="0"/>
                <a:cs typeface="Times New Roman" pitchFamily="18" charset="0"/>
              </a:rPr>
              <a:t> </a:t>
            </a:r>
            <a:endParaRPr lang="en-US" b="1" dirty="0"/>
          </a:p>
        </p:txBody>
      </p:sp>
      <p:pic>
        <p:nvPicPr>
          <p:cNvPr id="3" name="Picture 2" descr="Coupling-and-Cohesion.jpg"/>
          <p:cNvPicPr>
            <a:picLocks noChangeAspect="1"/>
          </p:cNvPicPr>
          <p:nvPr/>
        </p:nvPicPr>
        <p:blipFill>
          <a:blip r:embed="rId2"/>
          <a:stretch>
            <a:fillRect/>
          </a:stretch>
        </p:blipFill>
        <p:spPr>
          <a:xfrm>
            <a:off x="101574" y="2590801"/>
            <a:ext cx="11884104" cy="403860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0668" y="381000"/>
            <a:ext cx="12033520" cy="6477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00FF"/>
                </a:solidFill>
                <a:latin typeface="Times New Roman" pitchFamily="18" charset="0"/>
                <a:cs typeface="Times New Roman" pitchFamily="18" charset="0"/>
              </a:rPr>
              <a:t>Modular design</a:t>
            </a:r>
          </a:p>
        </p:txBody>
      </p:sp>
      <p:sp>
        <p:nvSpPr>
          <p:cNvPr id="3" name="Content Placeholder 2"/>
          <p:cNvSpPr>
            <a:spLocks noGrp="1"/>
          </p:cNvSpPr>
          <p:nvPr>
            <p:ph idx="1"/>
          </p:nvPr>
        </p:nvSpPr>
        <p:spPr>
          <a:xfrm>
            <a:off x="203147" y="1447800"/>
            <a:ext cx="11782531" cy="4724400"/>
          </a:xfrm>
        </p:spPr>
        <p:txBody>
          <a:bodyPr/>
          <a:lstStyle/>
          <a:p>
            <a:pPr algn="just">
              <a:lnSpc>
                <a:spcPct val="150000"/>
              </a:lnSpc>
            </a:pPr>
            <a:r>
              <a:rPr lang="en-US" dirty="0">
                <a:latin typeface="Times New Roman" pitchFamily="18" charset="0"/>
                <a:cs typeface="Times New Roman" pitchFamily="18" charset="0"/>
              </a:rPr>
              <a:t>Modular design, or "modularity in design", is an approach that subdivides a system into smaller parts called modules or skids, that can be independently created and then used in different systems.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2188825" cy="6400800"/>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The basic idea underlying modular design is to organize a complex system (such as a large program, an electronic circuit, or a mechanical device) as a set of </a:t>
            </a:r>
            <a:r>
              <a:rPr lang="en-US" sz="2400" dirty="0">
                <a:solidFill>
                  <a:srgbClr val="0000FF"/>
                </a:solidFill>
                <a:latin typeface="Times New Roman" pitchFamily="18" charset="0"/>
                <a:cs typeface="Times New Roman" pitchFamily="18" charset="0"/>
              </a:rPr>
              <a:t>distinct components </a:t>
            </a:r>
            <a:r>
              <a:rPr lang="en-US" sz="2400" dirty="0">
                <a:latin typeface="Times New Roman" pitchFamily="18" charset="0"/>
                <a:cs typeface="Times New Roman" pitchFamily="18" charset="0"/>
              </a:rPr>
              <a:t>that can be developed </a:t>
            </a:r>
            <a:r>
              <a:rPr lang="en-US" sz="2400" dirty="0">
                <a:solidFill>
                  <a:srgbClr val="0000FF"/>
                </a:solidFill>
                <a:latin typeface="Times New Roman" pitchFamily="18" charset="0"/>
                <a:cs typeface="Times New Roman" pitchFamily="18" charset="0"/>
              </a:rPr>
              <a:t>independently and then plugged together</a:t>
            </a:r>
            <a:r>
              <a:rPr lang="en-US" sz="2400" dirty="0">
                <a:latin typeface="Times New Roman" pitchFamily="18" charset="0"/>
                <a:cs typeface="Times New Roman" pitchFamily="18" charset="0"/>
              </a:rPr>
              <a:t>. </a:t>
            </a:r>
          </a:p>
          <a:p>
            <a:pPr algn="just">
              <a:lnSpc>
                <a:spcPct val="150000"/>
              </a:lnSpc>
              <a:buFont typeface="Wingdings" pitchFamily="2" charset="2"/>
              <a:buChar char="Ø"/>
            </a:pPr>
            <a:r>
              <a:rPr lang="en-US" sz="2400" dirty="0">
                <a:latin typeface="Times New Roman" pitchFamily="18" charset="0"/>
                <a:cs typeface="Times New Roman" pitchFamily="18" charset="0"/>
              </a:rPr>
              <a:t>Although this may appear a simple idea, experience shows that the effectiveness of the technique depends critically on the manner in which systems </a:t>
            </a:r>
            <a:r>
              <a:rPr lang="en-US" sz="2400" dirty="0">
                <a:solidFill>
                  <a:srgbClr val="0000FF"/>
                </a:solidFill>
                <a:latin typeface="Times New Roman" pitchFamily="18" charset="0"/>
                <a:cs typeface="Times New Roman" pitchFamily="18" charset="0"/>
              </a:rPr>
              <a:t>are divided into components and the mechanisms used to plug components together. </a:t>
            </a:r>
          </a:p>
          <a:p>
            <a:pPr algn="just">
              <a:lnSpc>
                <a:spcPct val="150000"/>
              </a:lnSpc>
              <a:buFont typeface="Wingdings" pitchFamily="2" charset="2"/>
              <a:buChar char="Ø"/>
            </a:pPr>
            <a:r>
              <a:rPr lang="en-US" sz="2400" dirty="0">
                <a:latin typeface="Times New Roman" pitchFamily="18" charset="0"/>
                <a:cs typeface="Times New Roman" pitchFamily="18" charset="0"/>
              </a:rPr>
              <a:t>The following design principles are particularly relevant to </a:t>
            </a:r>
            <a:r>
              <a:rPr lang="en-US" sz="2400" dirty="0">
                <a:solidFill>
                  <a:srgbClr val="0000FF"/>
                </a:solidFill>
                <a:latin typeface="Times New Roman" pitchFamily="18" charset="0"/>
                <a:cs typeface="Times New Roman" pitchFamily="18" charset="0"/>
              </a:rPr>
              <a:t>parallel programming</a:t>
            </a:r>
            <a:r>
              <a:rPr 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00FF"/>
                </a:solidFill>
                <a:latin typeface="Times New Roman" pitchFamily="18" charset="0"/>
                <a:cs typeface="Times New Roman" pitchFamily="18" charset="0"/>
              </a:rPr>
              <a:t>Functional Independence</a:t>
            </a:r>
          </a:p>
        </p:txBody>
      </p:sp>
      <p:sp>
        <p:nvSpPr>
          <p:cNvPr id="3" name="Content Placeholder 2"/>
          <p:cNvSpPr>
            <a:spLocks noGrp="1"/>
          </p:cNvSpPr>
          <p:nvPr>
            <p:ph idx="1"/>
          </p:nvPr>
        </p:nvSpPr>
        <p:spPr>
          <a:xfrm>
            <a:off x="203147" y="1371600"/>
            <a:ext cx="11680957" cy="4800600"/>
          </a:xfrm>
        </p:spPr>
        <p:txBody>
          <a:bodyPr/>
          <a:lstStyle/>
          <a:p>
            <a:pPr algn="just">
              <a:lnSpc>
                <a:spcPct val="150000"/>
              </a:lnSpc>
              <a:buFont typeface="Wingdings" pitchFamily="2" charset="2"/>
              <a:buChar char="Ø"/>
            </a:pPr>
            <a:r>
              <a:rPr lang="en-US" dirty="0">
                <a:latin typeface="Times New Roman" pitchFamily="18" charset="0"/>
                <a:cs typeface="Times New Roman" pitchFamily="18" charset="0"/>
              </a:rPr>
              <a:t>Designing modules in such a way that each module has specific functional requirements.</a:t>
            </a:r>
          </a:p>
          <a:p>
            <a:pPr algn="just">
              <a:lnSpc>
                <a:spcPct val="150000"/>
              </a:lnSpc>
              <a:buFont typeface="Wingdings" pitchFamily="2" charset="2"/>
              <a:buChar char="Ø"/>
            </a:pPr>
            <a:r>
              <a:rPr lang="en-US" dirty="0">
                <a:latin typeface="Times New Roman" pitchFamily="18" charset="0"/>
                <a:cs typeface="Times New Roman" pitchFamily="18" charset="0"/>
              </a:rPr>
              <a:t> Functional independence is </a:t>
            </a:r>
            <a:r>
              <a:rPr lang="en-US" dirty="0">
                <a:solidFill>
                  <a:srgbClr val="0000FF"/>
                </a:solidFill>
                <a:latin typeface="Times New Roman" pitchFamily="18" charset="0"/>
                <a:cs typeface="Times New Roman" pitchFamily="18" charset="0"/>
              </a:rPr>
              <a:t>measured</a:t>
            </a:r>
            <a:r>
              <a:rPr lang="en-US" dirty="0">
                <a:latin typeface="Times New Roman" pitchFamily="18" charset="0"/>
                <a:cs typeface="Times New Roman" pitchFamily="18" charset="0"/>
              </a:rPr>
              <a:t> using two terms </a:t>
            </a:r>
            <a:r>
              <a:rPr lang="en-US" dirty="0">
                <a:solidFill>
                  <a:srgbClr val="0000FF"/>
                </a:solidFill>
                <a:latin typeface="Times New Roman" pitchFamily="18" charset="0"/>
                <a:cs typeface="Times New Roman" pitchFamily="18" charset="0"/>
              </a:rPr>
              <a:t>cohesion and coupling.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823623_L.jpg"/>
          <p:cNvPicPr>
            <a:picLocks noGrp="1" noChangeAspect="1"/>
          </p:cNvPicPr>
          <p:nvPr>
            <p:ph idx="1"/>
          </p:nvPr>
        </p:nvPicPr>
        <p:blipFill>
          <a:blip r:embed="rId2"/>
          <a:stretch>
            <a:fillRect/>
          </a:stretch>
        </p:blipFill>
        <p:spPr>
          <a:xfrm>
            <a:off x="2208213" y="-23018"/>
            <a:ext cx="6881018" cy="6881018"/>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 y="152400"/>
            <a:ext cx="10969943" cy="1143000"/>
          </a:xfrm>
        </p:spPr>
        <p:txBody>
          <a:bodyPr/>
          <a:lstStyle/>
          <a:p>
            <a:pPr algn="l"/>
            <a:r>
              <a:rPr lang="en-US" dirty="0">
                <a:solidFill>
                  <a:srgbClr val="0000FF"/>
                </a:solidFill>
                <a:latin typeface="Times New Roman" pitchFamily="18" charset="0"/>
                <a:cs typeface="Times New Roman" pitchFamily="18" charset="0"/>
              </a:rPr>
              <a:t>Cohesion</a:t>
            </a:r>
          </a:p>
        </p:txBody>
      </p:sp>
      <p:sp>
        <p:nvSpPr>
          <p:cNvPr id="3" name="Content Placeholder 2"/>
          <p:cNvSpPr>
            <a:spLocks noGrp="1"/>
          </p:cNvSpPr>
          <p:nvPr>
            <p:ph idx="1"/>
          </p:nvPr>
        </p:nvSpPr>
        <p:spPr>
          <a:xfrm>
            <a:off x="101574" y="1447800"/>
            <a:ext cx="11985678" cy="4800600"/>
          </a:xfrm>
        </p:spPr>
        <p:txBody>
          <a:bodyPr>
            <a:normAutofit/>
          </a:bodyPr>
          <a:lstStyle/>
          <a:p>
            <a:pPr algn="just">
              <a:lnSpc>
                <a:spcPct val="150000"/>
              </a:lnSpc>
              <a:buFont typeface="Wingdings" pitchFamily="2" charset="2"/>
              <a:buChar char="Ø"/>
            </a:pPr>
            <a:r>
              <a:rPr lang="en-US" dirty="0">
                <a:latin typeface="Times New Roman" pitchFamily="18" charset="0"/>
                <a:cs typeface="Times New Roman" pitchFamily="18" charset="0"/>
              </a:rPr>
              <a:t>Internal interaction of the module.</a:t>
            </a:r>
          </a:p>
          <a:p>
            <a:pPr algn="just">
              <a:lnSpc>
                <a:spcPct val="150000"/>
              </a:lnSpc>
              <a:buFont typeface="Wingdings" pitchFamily="2" charset="2"/>
              <a:buChar char="Ø"/>
            </a:pPr>
            <a:r>
              <a:rPr lang="en-US" dirty="0">
                <a:latin typeface="Times New Roman" pitchFamily="18" charset="0"/>
                <a:cs typeface="Times New Roman" pitchFamily="18" charset="0"/>
              </a:rPr>
              <a:t> Cohesion is a measure of relative functional strength of a module </a:t>
            </a:r>
          </a:p>
          <a:p>
            <a:pPr algn="just">
              <a:lnSpc>
                <a:spcPct val="150000"/>
              </a:lnSpc>
              <a:buFont typeface="Wingdings" pitchFamily="2" charset="2"/>
              <a:buChar char="Ø"/>
            </a:pPr>
            <a:r>
              <a:rPr lang="en-US" dirty="0">
                <a:latin typeface="Times New Roman" pitchFamily="18" charset="0"/>
                <a:cs typeface="Times New Roman" pitchFamily="18" charset="0"/>
              </a:rPr>
              <a:t>The degree to which all elements of a component are directed towards a single task and all elements directed towards that task are contained in a single component</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304800"/>
            <a:ext cx="10969943" cy="1143000"/>
          </a:xfrm>
        </p:spPr>
        <p:txBody>
          <a:bodyPr>
            <a:noAutofit/>
          </a:bodyPr>
          <a:lstStyle/>
          <a:p>
            <a:pPr algn="l"/>
            <a:r>
              <a:rPr lang="en-US" dirty="0">
                <a:solidFill>
                  <a:srgbClr val="0000FF"/>
                </a:solidFill>
                <a:latin typeface="Times New Roman" pitchFamily="18" charset="0"/>
                <a:cs typeface="Times New Roman" pitchFamily="18" charset="0"/>
              </a:rPr>
              <a:t>Types of cohesion</a:t>
            </a: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5" name="Rounded Rectangle 4"/>
          <p:cNvSpPr/>
          <p:nvPr/>
        </p:nvSpPr>
        <p:spPr>
          <a:xfrm>
            <a:off x="609441" y="990600"/>
            <a:ext cx="7008574" cy="48768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sz="2400" dirty="0">
                <a:solidFill>
                  <a:srgbClr val="0000FF"/>
                </a:solidFill>
                <a:latin typeface="Times New Roman" pitchFamily="18" charset="0"/>
                <a:cs typeface="Times New Roman" pitchFamily="18" charset="0"/>
              </a:rPr>
              <a:t>Logical Cohesion</a:t>
            </a:r>
          </a:p>
          <a:p>
            <a:pPr>
              <a:buFont typeface="Wingdings" pitchFamily="2" charset="2"/>
              <a:buChar char="Ø"/>
            </a:pPr>
            <a:r>
              <a:rPr lang="en-US" sz="2400" dirty="0">
                <a:solidFill>
                  <a:srgbClr val="0000FF"/>
                </a:solidFill>
                <a:latin typeface="Times New Roman" pitchFamily="18" charset="0"/>
                <a:cs typeface="Times New Roman" pitchFamily="18" charset="0"/>
              </a:rPr>
              <a:t>Coincidental cohesion</a:t>
            </a:r>
          </a:p>
          <a:p>
            <a:pPr>
              <a:buFont typeface="Wingdings" pitchFamily="2" charset="2"/>
              <a:buChar char="Ø"/>
            </a:pPr>
            <a:r>
              <a:rPr lang="en-US" sz="2400" dirty="0">
                <a:solidFill>
                  <a:srgbClr val="0000FF"/>
                </a:solidFill>
                <a:latin typeface="Times New Roman" pitchFamily="18" charset="0"/>
                <a:cs typeface="Times New Roman" pitchFamily="18" charset="0"/>
              </a:rPr>
              <a:t>Temporal Cohesion</a:t>
            </a:r>
          </a:p>
          <a:p>
            <a:pPr>
              <a:buFont typeface="Wingdings" pitchFamily="2" charset="2"/>
              <a:buChar char="Ø"/>
            </a:pPr>
            <a:r>
              <a:rPr lang="en-US" sz="2400" dirty="0">
                <a:solidFill>
                  <a:srgbClr val="0000FF"/>
                </a:solidFill>
                <a:latin typeface="Times New Roman" pitchFamily="18" charset="0"/>
                <a:cs typeface="Times New Roman" pitchFamily="18" charset="0"/>
              </a:rPr>
              <a:t>Procedure Cohesion</a:t>
            </a:r>
          </a:p>
          <a:p>
            <a:pPr>
              <a:buFont typeface="Wingdings" pitchFamily="2" charset="2"/>
              <a:buChar char="Ø"/>
            </a:pPr>
            <a:r>
              <a:rPr lang="en-US" sz="2400" dirty="0">
                <a:solidFill>
                  <a:srgbClr val="0000FF"/>
                </a:solidFill>
                <a:latin typeface="Times New Roman" pitchFamily="18" charset="0"/>
                <a:cs typeface="Times New Roman" pitchFamily="18" charset="0"/>
              </a:rPr>
              <a:t>Communication Cohesion</a:t>
            </a:r>
          </a:p>
          <a:p>
            <a:pPr>
              <a:buFont typeface="Wingdings" pitchFamily="2" charset="2"/>
              <a:buChar char="Ø"/>
            </a:pPr>
            <a:r>
              <a:rPr lang="en-US" sz="2400" dirty="0">
                <a:solidFill>
                  <a:srgbClr val="0000FF"/>
                </a:solidFill>
                <a:latin typeface="Times New Roman" pitchFamily="18" charset="0"/>
                <a:cs typeface="Times New Roman" pitchFamily="18" charset="0"/>
              </a:rPr>
              <a:t>Sequential cohesion</a:t>
            </a:r>
          </a:p>
          <a:p>
            <a:pPr>
              <a:buFont typeface="Wingdings" pitchFamily="2" charset="2"/>
              <a:buChar char="Ø"/>
            </a:pPr>
            <a:r>
              <a:rPr lang="en-US" sz="2400" dirty="0">
                <a:solidFill>
                  <a:srgbClr val="0000FF"/>
                </a:solidFill>
                <a:latin typeface="Times New Roman" pitchFamily="18" charset="0"/>
                <a:cs typeface="Times New Roman" pitchFamily="18" charset="0"/>
              </a:rPr>
              <a:t>Informational cohesion</a:t>
            </a:r>
          </a:p>
          <a:p>
            <a:pPr>
              <a:buFont typeface="Wingdings" pitchFamily="2" charset="2"/>
              <a:buChar char="Ø"/>
            </a:pPr>
            <a:r>
              <a:rPr lang="en-US" sz="2400" dirty="0">
                <a:solidFill>
                  <a:srgbClr val="0000FF"/>
                </a:solidFill>
                <a:latin typeface="Times New Roman" pitchFamily="18" charset="0"/>
                <a:cs typeface="Times New Roman" pitchFamily="18" charset="0"/>
              </a:rPr>
              <a:t>Functional cohesio</a:t>
            </a:r>
            <a:r>
              <a:rPr lang="en-US" sz="2400" dirty="0">
                <a:solidFill>
                  <a:srgbClr val="0000FF"/>
                </a:solidFill>
              </a:rPr>
              <a:t>n</a:t>
            </a:r>
          </a:p>
          <a:p>
            <a:pPr algn="ct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20180515_193442108069994.jpg"/>
          <p:cNvPicPr>
            <a:picLocks noGrp="1" noChangeAspect="1"/>
          </p:cNvPicPr>
          <p:nvPr>
            <p:ph idx="1"/>
          </p:nvPr>
        </p:nvPicPr>
        <p:blipFill>
          <a:blip r:embed="rId2"/>
          <a:stretch>
            <a:fillRect/>
          </a:stretch>
        </p:blipFill>
        <p:spPr>
          <a:xfrm>
            <a:off x="375318" y="-16668"/>
            <a:ext cx="11682352" cy="6646068"/>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s-of-cohesion-l.jpg"/>
          <p:cNvPicPr>
            <a:picLocks noGrp="1" noChangeAspect="1"/>
          </p:cNvPicPr>
          <p:nvPr>
            <p:ph idx="1"/>
          </p:nvPr>
        </p:nvPicPr>
        <p:blipFill>
          <a:blip r:embed="rId2"/>
          <a:stretch>
            <a:fillRect/>
          </a:stretch>
        </p:blipFill>
        <p:spPr>
          <a:xfrm>
            <a:off x="176343" y="53184"/>
            <a:ext cx="12418777" cy="6576217"/>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21" y="274638"/>
            <a:ext cx="11274663" cy="1096962"/>
          </a:xfrm>
        </p:spPr>
        <p:txBody>
          <a:bodyPr>
            <a:normAutofit/>
          </a:bodyPr>
          <a:lstStyle/>
          <a:p>
            <a:pPr algn="l"/>
            <a:r>
              <a:rPr lang="en-US" b="1" dirty="0">
                <a:solidFill>
                  <a:srgbClr val="0000FF"/>
                </a:solidFill>
                <a:latin typeface="Times New Roman" pitchFamily="18" charset="0"/>
                <a:cs typeface="Times New Roman" pitchFamily="18" charset="0"/>
              </a:rPr>
              <a:t>Coupling</a:t>
            </a:r>
          </a:p>
        </p:txBody>
      </p:sp>
      <p:sp>
        <p:nvSpPr>
          <p:cNvPr id="3" name="Content Placeholder 2"/>
          <p:cNvSpPr>
            <a:spLocks noGrp="1"/>
          </p:cNvSpPr>
          <p:nvPr>
            <p:ph idx="1"/>
          </p:nvPr>
        </p:nvSpPr>
        <p:spPr>
          <a:xfrm>
            <a:off x="101574" y="1447801"/>
            <a:ext cx="11985678" cy="4572000"/>
          </a:xfrm>
        </p:spPr>
        <p:txBody>
          <a:bodyPr>
            <a:normAutofit/>
          </a:bodyPr>
          <a:lstStyle/>
          <a:p>
            <a:pPr algn="just">
              <a:lnSpc>
                <a:spcPct val="150000"/>
              </a:lnSpc>
              <a:buFont typeface="Wingdings" pitchFamily="2" charset="2"/>
              <a:buChar char="Ø"/>
            </a:pPr>
            <a:r>
              <a:rPr lang="en-US" dirty="0">
                <a:solidFill>
                  <a:srgbClr val="0000FF"/>
                </a:solidFill>
                <a:latin typeface="Times New Roman" pitchFamily="18" charset="0"/>
                <a:cs typeface="Times New Roman" pitchFamily="18" charset="0"/>
              </a:rPr>
              <a:t>In </a:t>
            </a:r>
            <a:r>
              <a:rPr lang="en-US" b="1" dirty="0">
                <a:solidFill>
                  <a:srgbClr val="0000FF"/>
                </a:solidFill>
                <a:latin typeface="Times New Roman" pitchFamily="18" charset="0"/>
                <a:cs typeface="Times New Roman" pitchFamily="18" charset="0"/>
              </a:rPr>
              <a:t>software engineering</a:t>
            </a:r>
            <a:r>
              <a:rPr lang="en-US" dirty="0">
                <a:solidFill>
                  <a:srgbClr val="0000FF"/>
                </a:solidFill>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coupling</a:t>
            </a:r>
            <a:r>
              <a:rPr lang="en-US" dirty="0">
                <a:latin typeface="Times New Roman" pitchFamily="18" charset="0"/>
                <a:cs typeface="Times New Roman" pitchFamily="18" charset="0"/>
              </a:rPr>
              <a:t> is the degree of interdependence between </a:t>
            </a:r>
            <a:r>
              <a:rPr lang="en-US" b="1" dirty="0">
                <a:solidFill>
                  <a:srgbClr val="0000FF"/>
                </a:solidFill>
                <a:latin typeface="Times New Roman" pitchFamily="18" charset="0"/>
                <a:cs typeface="Times New Roman" pitchFamily="18" charset="0"/>
              </a:rPr>
              <a:t>software</a:t>
            </a:r>
            <a:r>
              <a:rPr lang="en-US" dirty="0">
                <a:solidFill>
                  <a:srgbClr val="0000FF"/>
                </a:solidFill>
                <a:latin typeface="Times New Roman" pitchFamily="18" charset="0"/>
                <a:cs typeface="Times New Roman" pitchFamily="18" charset="0"/>
              </a:rPr>
              <a:t> modules;</a:t>
            </a:r>
          </a:p>
          <a:p>
            <a:pPr algn="just">
              <a:lnSpc>
                <a:spcPct val="150000"/>
              </a:lnSpc>
              <a:buFont typeface="Wingdings" pitchFamily="2" charset="2"/>
              <a:buChar char="Ø"/>
            </a:pPr>
            <a:r>
              <a:rPr lang="en-US" dirty="0">
                <a:latin typeface="Times New Roman" pitchFamily="18" charset="0"/>
                <a:cs typeface="Times New Roman" pitchFamily="18" charset="0"/>
              </a:rPr>
              <a:t> A measure of how closely connected two routines or modules are; the strength of the relationships between modules. </a:t>
            </a:r>
          </a:p>
          <a:p>
            <a:pPr algn="just">
              <a:lnSpc>
                <a:spcPct val="150000"/>
              </a:lnSpc>
              <a:buFont typeface="Wingdings" pitchFamily="2" charset="2"/>
              <a:buChar char="Ø"/>
            </a:pPr>
            <a:r>
              <a:rPr lang="en-US" b="1" dirty="0">
                <a:solidFill>
                  <a:srgbClr val="0000FF"/>
                </a:solidFill>
                <a:latin typeface="Times New Roman" pitchFamily="18" charset="0"/>
                <a:cs typeface="Times New Roman" pitchFamily="18" charset="0"/>
              </a:rPr>
              <a:t>Coupling</a:t>
            </a:r>
            <a:r>
              <a:rPr lang="en-US" dirty="0">
                <a:latin typeface="Times New Roman" pitchFamily="18" charset="0"/>
                <a:cs typeface="Times New Roman" pitchFamily="18" charset="0"/>
              </a:rPr>
              <a:t> is usually contrasted with cohesion.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 y="152400"/>
            <a:ext cx="10969943" cy="1143000"/>
          </a:xfrm>
        </p:spPr>
        <p:txBody>
          <a:bodyPr/>
          <a:lstStyle/>
          <a:p>
            <a:pPr algn="l"/>
            <a:r>
              <a:rPr lang="en-US" b="1" dirty="0">
                <a:solidFill>
                  <a:srgbClr val="0000FF"/>
                </a:solidFill>
                <a:latin typeface="Times New Roman" pitchFamily="18" charset="0"/>
                <a:cs typeface="Times New Roman" pitchFamily="18" charset="0"/>
              </a:rPr>
              <a:t>Coupling</a:t>
            </a:r>
            <a:endParaRPr lang="en-US" dirty="0"/>
          </a:p>
        </p:txBody>
      </p:sp>
      <p:sp>
        <p:nvSpPr>
          <p:cNvPr id="3" name="Content Placeholder 2"/>
          <p:cNvSpPr>
            <a:spLocks noGrp="1"/>
          </p:cNvSpPr>
          <p:nvPr>
            <p:ph idx="1"/>
          </p:nvPr>
        </p:nvSpPr>
        <p:spPr>
          <a:xfrm>
            <a:off x="203147" y="1524001"/>
            <a:ext cx="11782531" cy="4602163"/>
          </a:xfrm>
        </p:spPr>
        <p:txBody>
          <a:bodyPr>
            <a:normAutofit lnSpcReduction="10000"/>
          </a:bodyPr>
          <a:lstStyle/>
          <a:p>
            <a:pPr algn="just">
              <a:lnSpc>
                <a:spcPct val="150000"/>
              </a:lnSpc>
              <a:buFont typeface="Wingdings" pitchFamily="2" charset="2"/>
              <a:buChar char="Ø"/>
            </a:pPr>
            <a:r>
              <a:rPr lang="en-US" dirty="0">
                <a:latin typeface="Times New Roman" pitchFamily="18" charset="0"/>
                <a:cs typeface="Times New Roman" pitchFamily="18" charset="0"/>
              </a:rPr>
              <a:t>Coupling is a measure of relative independence among modules, that is it is a measure of interconnection among modules.</a:t>
            </a:r>
          </a:p>
          <a:p>
            <a:pPr algn="just">
              <a:lnSpc>
                <a:spcPct val="150000"/>
              </a:lnSpc>
              <a:buFont typeface="Wingdings" pitchFamily="2" charset="2"/>
              <a:buChar char="Ø"/>
            </a:pPr>
            <a:r>
              <a:rPr lang="en-US" dirty="0">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Loose coupling </a:t>
            </a:r>
            <a:r>
              <a:rPr lang="en-US" dirty="0">
                <a:latin typeface="Times New Roman" pitchFamily="18" charset="0"/>
                <a:cs typeface="Times New Roman" pitchFamily="18" charset="0"/>
              </a:rPr>
              <a:t>means component changes are unlikely to affect other components.</a:t>
            </a:r>
          </a:p>
          <a:p>
            <a:pPr algn="just">
              <a:lnSpc>
                <a:spcPct val="150000"/>
              </a:lnSpc>
              <a:buFont typeface="Wingdings" pitchFamily="2" charset="2"/>
              <a:buChar char="Ø"/>
            </a:pPr>
            <a:r>
              <a:rPr lang="en-US" dirty="0">
                <a:latin typeface="Times New Roman" pitchFamily="18" charset="0"/>
                <a:cs typeface="Times New Roman" pitchFamily="18" charset="0"/>
              </a:rPr>
              <a:t> Shared variables or control information exchange lead to </a:t>
            </a:r>
            <a:r>
              <a:rPr lang="en-US" dirty="0">
                <a:solidFill>
                  <a:srgbClr val="0000FF"/>
                </a:solidFill>
                <a:latin typeface="Times New Roman" pitchFamily="18" charset="0"/>
                <a:cs typeface="Times New Roman" pitchFamily="18" charset="0"/>
              </a:rPr>
              <a:t>tight coupling</a:t>
            </a:r>
            <a:r>
              <a:rPr lang="en-US" dirty="0">
                <a:latin typeface="Times New Roman" pitchFamily="18" charset="0"/>
                <a:cs typeface="Times New Roman"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itchFamily="18" charset="0"/>
                <a:cs typeface="Times New Roman" pitchFamily="18" charset="0"/>
              </a:rPr>
              <a:t>Tight Coupling </a:t>
            </a:r>
            <a:r>
              <a:rPr lang="en-US" sz="2400" dirty="0">
                <a:solidFill>
                  <a:srgbClr val="0000FF"/>
                </a:solidFill>
                <a:latin typeface="Times New Roman" pitchFamily="18" charset="0"/>
                <a:cs typeface="Times New Roman" pitchFamily="18" charset="0"/>
              </a:rPr>
              <a:t>vs.</a:t>
            </a:r>
            <a:r>
              <a:rPr lang="en-US" dirty="0">
                <a:solidFill>
                  <a:srgbClr val="0000FF"/>
                </a:solidFill>
                <a:latin typeface="Times New Roman" pitchFamily="18" charset="0"/>
                <a:cs typeface="Times New Roman" pitchFamily="18" charset="0"/>
              </a:rPr>
              <a:t> Loose coupling</a:t>
            </a:r>
            <a:endParaRPr lang="en-US" dirty="0"/>
          </a:p>
        </p:txBody>
      </p:sp>
      <p:pic>
        <p:nvPicPr>
          <p:cNvPr id="4" name="Content Placeholder 3" descr="Untitled-28.png"/>
          <p:cNvPicPr>
            <a:picLocks noGrp="1" noChangeAspect="1"/>
          </p:cNvPicPr>
          <p:nvPr>
            <p:ph idx="1"/>
          </p:nvPr>
        </p:nvPicPr>
        <p:blipFill>
          <a:blip r:embed="rId2"/>
          <a:stretch>
            <a:fillRect/>
          </a:stretch>
        </p:blipFill>
        <p:spPr>
          <a:xfrm>
            <a:off x="609442" y="1600200"/>
            <a:ext cx="10639358" cy="4855274"/>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0000FF"/>
                </a:solidFill>
                <a:latin typeface="Times New Roman" pitchFamily="18" charset="0"/>
                <a:cs typeface="Times New Roman" pitchFamily="18" charset="0"/>
              </a:rPr>
              <a:t>Types of coupling</a:t>
            </a:r>
            <a:br>
              <a:rPr lang="en-US" b="1" dirty="0">
                <a:solidFill>
                  <a:srgbClr val="0000FF"/>
                </a:solidFill>
                <a:latin typeface="Times New Roman" pitchFamily="18" charset="0"/>
                <a:cs typeface="Times New Roman" pitchFamily="18" charset="0"/>
              </a:rPr>
            </a:br>
            <a:endParaRPr lang="en-US"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06294" y="1143001"/>
            <a:ext cx="11173090" cy="4983163"/>
          </a:xfrm>
        </p:spPr>
        <p:txBody>
          <a:bodyPr/>
          <a:lstStyle/>
          <a:p>
            <a:pPr>
              <a:lnSpc>
                <a:spcPct val="150000"/>
              </a:lnSpc>
              <a:buFont typeface="Wingdings" pitchFamily="2" charset="2"/>
              <a:buChar char="Ø"/>
            </a:pPr>
            <a:r>
              <a:rPr lang="en-US" dirty="0">
                <a:latin typeface="Times New Roman" pitchFamily="18" charset="0"/>
                <a:cs typeface="Times New Roman" pitchFamily="18" charset="0"/>
              </a:rPr>
              <a:t>Content coupling</a:t>
            </a:r>
          </a:p>
          <a:p>
            <a:pPr>
              <a:lnSpc>
                <a:spcPct val="150000"/>
              </a:lnSpc>
              <a:buFont typeface="Wingdings" pitchFamily="2" charset="2"/>
              <a:buChar char="Ø"/>
            </a:pPr>
            <a:r>
              <a:rPr lang="en-US" dirty="0">
                <a:latin typeface="Times New Roman" pitchFamily="18" charset="0"/>
                <a:cs typeface="Times New Roman" pitchFamily="18" charset="0"/>
              </a:rPr>
              <a:t>Common Coupling</a:t>
            </a:r>
          </a:p>
          <a:p>
            <a:pPr>
              <a:lnSpc>
                <a:spcPct val="150000"/>
              </a:lnSpc>
              <a:buFont typeface="Wingdings" pitchFamily="2" charset="2"/>
              <a:buChar char="Ø"/>
            </a:pPr>
            <a:r>
              <a:rPr lang="en-US" dirty="0">
                <a:latin typeface="Times New Roman" pitchFamily="18" charset="0"/>
                <a:cs typeface="Times New Roman" pitchFamily="18" charset="0"/>
              </a:rPr>
              <a:t>Control Coupling</a:t>
            </a:r>
          </a:p>
          <a:p>
            <a:pPr>
              <a:lnSpc>
                <a:spcPct val="150000"/>
              </a:lnSpc>
              <a:buFont typeface="Wingdings" pitchFamily="2" charset="2"/>
              <a:buChar char="Ø"/>
            </a:pPr>
            <a:r>
              <a:rPr lang="en-US" dirty="0">
                <a:latin typeface="Times New Roman" pitchFamily="18" charset="0"/>
                <a:cs typeface="Times New Roman" pitchFamily="18" charset="0"/>
              </a:rPr>
              <a:t> Stamp Coupling</a:t>
            </a:r>
          </a:p>
          <a:p>
            <a:pPr>
              <a:lnSpc>
                <a:spcPct val="150000"/>
              </a:lnSpc>
              <a:buFont typeface="Wingdings" pitchFamily="2" charset="2"/>
              <a:buChar char="Ø"/>
            </a:pPr>
            <a:r>
              <a:rPr lang="en-US" dirty="0">
                <a:latin typeface="Times New Roman" pitchFamily="18" charset="0"/>
                <a:cs typeface="Times New Roman" pitchFamily="18" charset="0"/>
              </a:rPr>
              <a:t>Data Coupling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upling.jpg"/>
          <p:cNvPicPr>
            <a:picLocks noGrp="1" noChangeAspect="1"/>
          </p:cNvPicPr>
          <p:nvPr>
            <p:ph idx="1"/>
          </p:nvPr>
        </p:nvPicPr>
        <p:blipFill>
          <a:blip r:embed="rId2"/>
          <a:stretch>
            <a:fillRect/>
          </a:stretch>
        </p:blipFill>
        <p:spPr>
          <a:xfrm>
            <a:off x="450888" y="109644"/>
            <a:ext cx="10519055" cy="6291157"/>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uplt.jpg"/>
          <p:cNvPicPr>
            <a:picLocks noGrp="1" noChangeAspect="1"/>
          </p:cNvPicPr>
          <p:nvPr>
            <p:ph idx="1"/>
          </p:nvPr>
        </p:nvPicPr>
        <p:blipFill>
          <a:blip r:embed="rId2"/>
          <a:stretch>
            <a:fillRect/>
          </a:stretch>
        </p:blipFill>
        <p:spPr>
          <a:xfrm>
            <a:off x="1" y="0"/>
            <a:ext cx="12517206" cy="717788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294" y="2362200"/>
            <a:ext cx="11782531" cy="1470025"/>
          </a:xfrm>
        </p:spPr>
        <p:txBody>
          <a:bodyPr>
            <a:normAutofit/>
          </a:bodyPr>
          <a:lstStyle/>
          <a:p>
            <a:r>
              <a:rPr lang="en-US" sz="4000" b="1" dirty="0">
                <a:solidFill>
                  <a:srgbClr val="0000FF"/>
                </a:solidFill>
                <a:latin typeface="Times New Roman" pitchFamily="18" charset="0"/>
                <a:cs typeface="Times New Roman" pitchFamily="18" charset="0"/>
              </a:rPr>
              <a:t>DESIGN PROCESS AND CONCEPTS </a:t>
            </a:r>
          </a:p>
        </p:txBody>
      </p:sp>
      <p:sp>
        <p:nvSpPr>
          <p:cNvPr id="3" name="Subtitle 2"/>
          <p:cNvSpPr>
            <a:spLocks noGrp="1"/>
          </p:cNvSpPr>
          <p:nvPr>
            <p:ph type="subTitle" idx="1"/>
          </p:nvPr>
        </p:nvSpPr>
        <p:spPr>
          <a:xfrm>
            <a:off x="1446212" y="838200"/>
            <a:ext cx="8532178" cy="1143000"/>
          </a:xfrm>
        </p:spPr>
        <p:txBody>
          <a:bodyPr>
            <a:normAutofit fontScale="92500" lnSpcReduction="10000"/>
          </a:bodyPr>
          <a:lstStyle/>
          <a:p>
            <a:r>
              <a:rPr lang="en-US" sz="8000" b="1" dirty="0">
                <a:solidFill>
                  <a:srgbClr val="0000FF"/>
                </a:solidFill>
                <a:latin typeface="Times New Roman" pitchFamily="18" charset="0"/>
                <a:cs typeface="Times New Roman" pitchFamily="18" charset="0"/>
              </a:rPr>
              <a:t>UNIT 3</a:t>
            </a:r>
          </a:p>
        </p:txBody>
      </p:sp>
    </p:spTree>
    <p:extLst>
      <p:ext uri="{BB962C8B-B14F-4D97-AF65-F5344CB8AC3E}">
        <p14:creationId xmlns:p14="http://schemas.microsoft.com/office/powerpoint/2010/main" val="3789240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itchFamily="18" charset="0"/>
                <a:cs typeface="Times New Roman" pitchFamily="18" charset="0"/>
              </a:rPr>
              <a:t>Design heuristic</a:t>
            </a:r>
            <a:br>
              <a:rPr lang="en-US" dirty="0">
                <a:solidFill>
                  <a:srgbClr val="0000FF"/>
                </a:solidFill>
                <a:latin typeface="Times New Roman" pitchFamily="18" charset="0"/>
                <a:cs typeface="Times New Roman" pitchFamily="18" charset="0"/>
              </a:rPr>
            </a:br>
            <a:endParaRPr lang="en-US" dirty="0"/>
          </a:p>
        </p:txBody>
      </p:sp>
      <p:sp>
        <p:nvSpPr>
          <p:cNvPr id="4" name="Rounded Rectangle 3"/>
          <p:cNvSpPr/>
          <p:nvPr/>
        </p:nvSpPr>
        <p:spPr>
          <a:xfrm>
            <a:off x="304721" y="1371600"/>
            <a:ext cx="11579384" cy="43434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dirty="0">
                <a:solidFill>
                  <a:srgbClr val="0000FF"/>
                </a:solidFill>
                <a:latin typeface="Times New Roman" pitchFamily="18" charset="0"/>
                <a:cs typeface="Times New Roman" pitchFamily="18" charset="0"/>
              </a:rPr>
              <a:t>In computer science, artificial intelligence, and mathematical optimization, a heuristic is a technique designed for solving a problem more quickly when classic methods are too slow, or for finding an approximate solution when classic methods fail to find any exact solution</a:t>
            </a:r>
          </a:p>
          <a:p>
            <a:pPr algn="just"/>
            <a:endParaRPr lang="en-US" sz="2400" b="1" dirty="0">
              <a:solidFill>
                <a:srgbClr val="0000FF"/>
              </a:solidFill>
            </a:endParaRPr>
          </a:p>
        </p:txBody>
      </p:sp>
    </p:spTree>
    <p:extLst>
      <p:ext uri="{BB962C8B-B14F-4D97-AF65-F5344CB8AC3E}">
        <p14:creationId xmlns:p14="http://schemas.microsoft.com/office/powerpoint/2010/main" val="364285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47" y="685800"/>
            <a:ext cx="11680957" cy="5943600"/>
          </a:xfrm>
        </p:spPr>
        <p:txBody>
          <a:bodyPr>
            <a:no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Evaluate the first iteration of the program structure to reduce coupling and improve cohesion. </a:t>
            </a:r>
          </a:p>
          <a:p>
            <a:pPr algn="just">
              <a:lnSpc>
                <a:spcPct val="150000"/>
              </a:lnSpc>
              <a:buFont typeface="Wingdings" pitchFamily="2" charset="2"/>
              <a:buChar char="Ø"/>
            </a:pPr>
            <a:r>
              <a:rPr lang="en-US" sz="2000" dirty="0">
                <a:latin typeface="Times New Roman" pitchFamily="18" charset="0"/>
                <a:cs typeface="Times New Roman" pitchFamily="18" charset="0"/>
              </a:rPr>
              <a:t> Attempt to minimize structures with high fan-out; strive for fan-in as structure depth increases. </a:t>
            </a:r>
          </a:p>
          <a:p>
            <a:pPr algn="just">
              <a:lnSpc>
                <a:spcPct val="150000"/>
              </a:lnSpc>
              <a:buFont typeface="Wingdings" pitchFamily="2" charset="2"/>
              <a:buChar char="Ø"/>
            </a:pPr>
            <a:r>
              <a:rPr lang="en-US" sz="2000" dirty="0">
                <a:latin typeface="Times New Roman" pitchFamily="18" charset="0"/>
                <a:cs typeface="Times New Roman" pitchFamily="18" charset="0"/>
              </a:rPr>
              <a:t>Keep the scope of effect of a module within the scope of control for that module. </a:t>
            </a:r>
          </a:p>
          <a:p>
            <a:pPr algn="just">
              <a:lnSpc>
                <a:spcPct val="150000"/>
              </a:lnSpc>
              <a:buFont typeface="Wingdings" pitchFamily="2" charset="2"/>
              <a:buChar char="Ø"/>
            </a:pPr>
            <a:r>
              <a:rPr lang="en-US" sz="2000" dirty="0">
                <a:latin typeface="Times New Roman" pitchFamily="18" charset="0"/>
                <a:cs typeface="Times New Roman" pitchFamily="18" charset="0"/>
              </a:rPr>
              <a:t>Evaluate module interfaces to reduce complexity, reduce redundancy, and improve consistency. </a:t>
            </a:r>
          </a:p>
          <a:p>
            <a:pPr algn="just">
              <a:lnSpc>
                <a:spcPct val="150000"/>
              </a:lnSpc>
              <a:buFont typeface="Wingdings" pitchFamily="2" charset="2"/>
              <a:buChar char="Ø"/>
            </a:pPr>
            <a:r>
              <a:rPr lang="en-US" sz="2000" dirty="0">
                <a:latin typeface="Times New Roman" pitchFamily="18" charset="0"/>
                <a:cs typeface="Times New Roman" pitchFamily="18" charset="0"/>
              </a:rPr>
              <a:t> Define modules whose function is predictable and not overly restrictive (e.g. a module that only implements a single sub function). </a:t>
            </a:r>
          </a:p>
          <a:p>
            <a:pPr algn="just">
              <a:lnSpc>
                <a:spcPct val="150000"/>
              </a:lnSpc>
              <a:buFont typeface="Wingdings" pitchFamily="2" charset="2"/>
              <a:buChar char="Ø"/>
            </a:pPr>
            <a:r>
              <a:rPr lang="en-US" sz="2000" dirty="0">
                <a:latin typeface="Times New Roman" pitchFamily="18" charset="0"/>
                <a:cs typeface="Times New Roman" pitchFamily="18" charset="0"/>
              </a:rPr>
              <a:t>Strive for controlled entry modules, avoid pathological connection (e.g. branches into the middle of another module) </a:t>
            </a:r>
          </a:p>
          <a:p>
            <a:endParaRPr lang="en-US" sz="2400" dirty="0"/>
          </a:p>
        </p:txBody>
      </p:sp>
      <p:sp>
        <p:nvSpPr>
          <p:cNvPr id="4" name="Title 1"/>
          <p:cNvSpPr>
            <a:spLocks noGrp="1"/>
          </p:cNvSpPr>
          <p:nvPr>
            <p:ph type="title"/>
          </p:nvPr>
        </p:nvSpPr>
        <p:spPr>
          <a:xfrm>
            <a:off x="609441" y="228600"/>
            <a:ext cx="10969943" cy="762000"/>
          </a:xfrm>
        </p:spPr>
        <p:txBody>
          <a:bodyPr>
            <a:normAutofit fontScale="90000"/>
          </a:bodyPr>
          <a:lstStyle/>
          <a:p>
            <a:r>
              <a:rPr lang="en-US" dirty="0">
                <a:solidFill>
                  <a:srgbClr val="0000FF"/>
                </a:solidFill>
                <a:latin typeface="Times New Roman" pitchFamily="18" charset="0"/>
                <a:cs typeface="Times New Roman" pitchFamily="18" charset="0"/>
              </a:rPr>
              <a:t>DESIGN HEURISTIC</a:t>
            </a:r>
            <a:br>
              <a:rPr lang="en-US" dirty="0">
                <a:solidFill>
                  <a:srgbClr val="0000FF"/>
                </a:solidFill>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0918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7" y="2438400"/>
            <a:ext cx="10969943" cy="1143000"/>
          </a:xfrm>
        </p:spPr>
        <p:txBody>
          <a:bodyPr>
            <a:normAutofit/>
          </a:bodyPr>
          <a:lstStyle/>
          <a:p>
            <a:r>
              <a:rPr lang="en-US" sz="4800" b="1" dirty="0">
                <a:solidFill>
                  <a:srgbClr val="0000FF"/>
                </a:solidFill>
                <a:latin typeface="Times New Roman" panose="02020603050405020304" pitchFamily="18" charset="0"/>
                <a:cs typeface="Times New Roman" panose="02020603050405020304" pitchFamily="18" charset="0"/>
              </a:rPr>
              <a:t>Architectural Design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47" y="228600"/>
            <a:ext cx="11907304" cy="647700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0000FF"/>
                </a:solidFill>
                <a:latin typeface="Times New Roman" panose="02020603050405020304" pitchFamily="18" charset="0"/>
                <a:cs typeface="Times New Roman" panose="02020603050405020304" pitchFamily="18" charset="0"/>
                <a:sym typeface="+mn-ea"/>
              </a:rPr>
              <a:t>software architecture </a:t>
            </a:r>
            <a:br>
              <a:rPr lang="en-US" b="1" dirty="0">
                <a:solidFill>
                  <a:srgbClr val="0000FF"/>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218440" y="906145"/>
            <a:ext cx="11361420" cy="5717540"/>
          </a:xfrm>
        </p:spPr>
        <p:txBody>
          <a:bodyPr>
            <a:normAutofit fontScale="85000" lnSpcReduction="20000"/>
          </a:bodyPr>
          <a:lstStyle/>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It is the structure of software systems</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example: A blue print in  building architecture </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software componets </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deatails - (data stectures and algorithms)</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relationship among the  components </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data flow ,control flow ,dependencies </a:t>
            </a:r>
          </a:p>
          <a:p>
            <a:pPr algn="just" fontAlgn="auto">
              <a:lnSpc>
                <a:spcPct val="150000"/>
              </a:lnSpc>
              <a:spcBef>
                <a:spcPts val="0"/>
              </a:spcBef>
              <a:buFont typeface="Wingdings" panose="05000000000000000000" charset="0"/>
              <a:buChar char="Ø"/>
            </a:pPr>
            <a:r>
              <a:rPr lang="en-US" b="1" dirty="0">
                <a:solidFill>
                  <a:srgbClr val="0000FF"/>
                </a:solidFill>
                <a:latin typeface="Times New Roman" panose="02020603050405020304" pitchFamily="18" charset="0"/>
                <a:cs typeface="Times New Roman" panose="02020603050405020304" pitchFamily="18" charset="0"/>
                <a:sym typeface="+mn-ea"/>
              </a:rPr>
              <a:t>why software architecture?</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For 500 - Line Of code(LOC) just write </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for 5000-LOC - uses class diagrams (no need of architecture)</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for &lt; 5000-LOC- we need Software architecture (bigger programs)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868362"/>
          </a:xfrm>
        </p:spPr>
        <p:txBody>
          <a:bodyPr>
            <a:normAutofit/>
          </a:bodyPr>
          <a:lstStyle/>
          <a:p>
            <a:pPr algn="l"/>
            <a:r>
              <a:rPr lang="en-US" sz="4800" b="1" dirty="0">
                <a:solidFill>
                  <a:srgbClr val="0000FF"/>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0" y="838200"/>
            <a:ext cx="11985678" cy="6019800"/>
          </a:xfrm>
        </p:spPr>
        <p:txBody>
          <a:bodyPr>
            <a:normAutofit/>
          </a:bodyPr>
          <a:lstStyle/>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software needs the architectural design to represents the design of software. </a:t>
            </a:r>
          </a:p>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IEEE defines architectural design as “the process of defining a collection of hardware and software components and their interfaces to establish the framework for the development of a computer system.” </a:t>
            </a:r>
          </a:p>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software that is built for computer-based systems can exhibit one of these many architectural styles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Each style will describe a system category that consists of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147" y="838200"/>
            <a:ext cx="11782531" cy="5638800"/>
          </a:xfrm>
        </p:spPr>
        <p:txBody>
          <a:bodyPr>
            <a:normAutofit/>
          </a:bodyPr>
          <a:lstStyle/>
          <a:p>
            <a:pPr algn="just" fontAlgn="base">
              <a:lnSpc>
                <a:spcPct val="150000"/>
              </a:lnSpc>
              <a:buFont typeface="Wingdings" panose="05000000000000000000" pitchFamily="2" charset="2"/>
              <a:buChar char="Ø"/>
            </a:pPr>
            <a:r>
              <a:rPr lang="en-US" sz="2800" dirty="0">
                <a:solidFill>
                  <a:srgbClr val="0000FF"/>
                </a:solidFill>
                <a:latin typeface="Times New Roman" panose="02020603050405020304" pitchFamily="18" charset="0"/>
                <a:cs typeface="Times New Roman" panose="02020603050405020304" pitchFamily="18" charset="0"/>
              </a:rPr>
              <a:t>A set of component</a:t>
            </a:r>
            <a:r>
              <a:rPr lang="en-US" sz="2800" dirty="0">
                <a:latin typeface="Times New Roman" panose="02020603050405020304" pitchFamily="18" charset="0"/>
                <a:cs typeface="Times New Roman" panose="02020603050405020304" pitchFamily="18" charset="0"/>
              </a:rPr>
              <a:t>s(example a database, computational modules) that will perform a function required by the system.</a:t>
            </a:r>
          </a:p>
          <a:p>
            <a:pPr algn="just" fontAlgn="base">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set of </a:t>
            </a:r>
            <a:r>
              <a:rPr lang="en-US" sz="2800" dirty="0">
                <a:solidFill>
                  <a:srgbClr val="0000FF"/>
                </a:solidFill>
                <a:latin typeface="Times New Roman" panose="02020603050405020304" pitchFamily="18" charset="0"/>
                <a:cs typeface="Times New Roman" panose="02020603050405020304" pitchFamily="18" charset="0"/>
              </a:rPr>
              <a:t>connectors</a:t>
            </a:r>
            <a:r>
              <a:rPr lang="en-US" sz="2800" dirty="0">
                <a:latin typeface="Times New Roman" panose="02020603050405020304" pitchFamily="18" charset="0"/>
                <a:cs typeface="Times New Roman" panose="02020603050405020304" pitchFamily="18" charset="0"/>
              </a:rPr>
              <a:t> will help in coordination, communication, and cooperation between the components.</a:t>
            </a:r>
          </a:p>
          <a:p>
            <a:pPr algn="just" fontAlgn="base">
              <a:lnSpc>
                <a:spcPct val="150000"/>
              </a:lnSpc>
              <a:buFont typeface="Wingdings" panose="05000000000000000000" pitchFamily="2" charset="2"/>
              <a:buChar char="Ø"/>
            </a:pPr>
            <a:r>
              <a:rPr lang="en-US" sz="2800" dirty="0" err="1">
                <a:solidFill>
                  <a:srgbClr val="0000FF"/>
                </a:solidFill>
                <a:latin typeface="Times New Roman" panose="02020603050405020304" pitchFamily="18" charset="0"/>
                <a:cs typeface="Times New Roman" panose="02020603050405020304" pitchFamily="18" charset="0"/>
              </a:rPr>
              <a:t>Constraints</a:t>
            </a:r>
            <a:r>
              <a:rPr lang="en-US" sz="2800" dirty="0" err="1">
                <a:latin typeface="Times New Roman" panose="02020603050405020304" pitchFamily="18" charset="0"/>
                <a:cs typeface="Times New Roman" panose="02020603050405020304" pitchFamily="18" charset="0"/>
              </a:rPr>
              <a:t>:Conditions</a:t>
            </a:r>
            <a:r>
              <a:rPr lang="en-US" sz="2800" dirty="0">
                <a:latin typeface="Times New Roman" panose="02020603050405020304" pitchFamily="18" charset="0"/>
                <a:cs typeface="Times New Roman" panose="02020603050405020304" pitchFamily="18" charset="0"/>
              </a:rPr>
              <a:t> that how components can be integrated to form the system.</a:t>
            </a:r>
          </a:p>
          <a:p>
            <a:pPr algn="just" fontAlgn="base">
              <a:lnSpc>
                <a:spcPct val="150000"/>
              </a:lnSpc>
              <a:buFont typeface="Wingdings" panose="05000000000000000000" pitchFamily="2" charset="2"/>
              <a:buChar char="Ø"/>
            </a:pPr>
            <a:r>
              <a:rPr lang="en-US" sz="2800" dirty="0">
                <a:solidFill>
                  <a:srgbClr val="0000FF"/>
                </a:solidFill>
                <a:latin typeface="Times New Roman" panose="02020603050405020304" pitchFamily="18" charset="0"/>
                <a:cs typeface="Times New Roman" panose="02020603050405020304" pitchFamily="18" charset="0"/>
              </a:rPr>
              <a:t>Semantic models </a:t>
            </a:r>
            <a:r>
              <a:rPr lang="en-US" sz="2800" dirty="0">
                <a:latin typeface="Times New Roman" panose="02020603050405020304" pitchFamily="18" charset="0"/>
                <a:cs typeface="Times New Roman" panose="02020603050405020304" pitchFamily="18" charset="0"/>
              </a:rPr>
              <a:t>that help the designer to understand the overall properties of the system.</a:t>
            </a:r>
          </a:p>
          <a:p>
            <a:endParaRPr lang="en-US" dirty="0"/>
          </a:p>
        </p:txBody>
      </p:sp>
      <p:sp>
        <p:nvSpPr>
          <p:cNvPr id="4" name="Title 1"/>
          <p:cNvSpPr>
            <a:spLocks noGrp="1"/>
          </p:cNvSpPr>
          <p:nvPr>
            <p:ph type="title"/>
          </p:nvPr>
        </p:nvSpPr>
        <p:spPr>
          <a:xfrm>
            <a:off x="0" y="152400"/>
            <a:ext cx="10969943" cy="868362"/>
          </a:xfrm>
        </p:spPr>
        <p:txBody>
          <a:bodyPr>
            <a:normAutofit/>
          </a:bodyPr>
          <a:lstStyle/>
          <a:p>
            <a:pPr algn="l"/>
            <a:r>
              <a:rPr lang="en-US" sz="2800" b="1" dirty="0">
                <a:solidFill>
                  <a:srgbClr val="0000FF"/>
                </a:solidFill>
                <a:latin typeface="Times New Roman" panose="02020603050405020304" pitchFamily="18" charset="0"/>
                <a:cs typeface="Times New Roman" panose="02020603050405020304" pitchFamily="18" charset="0"/>
              </a:rPr>
              <a:t>Components or elements or concepts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US" sz="4800" b="1" dirty="0">
                <a:solidFill>
                  <a:srgbClr val="0000FF"/>
                </a:solidFill>
                <a:latin typeface="Times New Roman" panose="02020603050405020304" pitchFamily="18" charset="0"/>
                <a:cs typeface="Times New Roman" panose="02020603050405020304" pitchFamily="18" charset="0"/>
              </a:rPr>
              <a:t>software architecture </a:t>
            </a:r>
          </a:p>
        </p:txBody>
      </p:sp>
      <p:graphicFrame>
        <p:nvGraphicFramePr>
          <p:cNvPr id="4" name="Content Placeholder 3"/>
          <p:cNvGraphicFramePr>
            <a:graphicFrameLocks noGrp="1"/>
          </p:cNvGraphicFramePr>
          <p:nvPr>
            <p:ph idx="1"/>
          </p:nvPr>
        </p:nvGraphicFramePr>
        <p:xfrm>
          <a:off x="2754630" y="1403985"/>
          <a:ext cx="7101205" cy="5228590"/>
        </p:xfrm>
        <a:graphic>
          <a:graphicData uri="http://schemas.openxmlformats.org/presentationml/2006/ole">
            <mc:AlternateContent xmlns:mc="http://schemas.openxmlformats.org/markup-compatibility/2006">
              <mc:Choice xmlns:v="urn:schemas-microsoft-com:vml" Requires="v">
                <p:oleObj spid="_x0000_s1027" r:id="rId3" imgW="5200000" imgH="3828571" progId="PBrush">
                  <p:embed/>
                </p:oleObj>
              </mc:Choice>
              <mc:Fallback>
                <p:oleObj r:id="rId3" imgW="5200000" imgH="382857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630" y="1403985"/>
                        <a:ext cx="7101205" cy="5228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US" sz="4800" b="1" dirty="0">
                <a:solidFill>
                  <a:srgbClr val="0000FF"/>
                </a:solidFill>
                <a:latin typeface="Times New Roman" panose="02020603050405020304" pitchFamily="18" charset="0"/>
                <a:cs typeface="Times New Roman" panose="02020603050405020304" pitchFamily="18" charset="0"/>
              </a:rPr>
              <a:t>software architecture </a:t>
            </a:r>
          </a:p>
        </p:txBody>
      </p:sp>
      <p:graphicFrame>
        <p:nvGraphicFramePr>
          <p:cNvPr id="4" name="Content Placeholder 3"/>
          <p:cNvGraphicFramePr>
            <a:graphicFrameLocks noGrp="1"/>
          </p:cNvGraphicFramePr>
          <p:nvPr>
            <p:ph idx="1"/>
          </p:nvPr>
        </p:nvGraphicFramePr>
        <p:xfrm>
          <a:off x="1530350" y="1529080"/>
          <a:ext cx="8428990" cy="5140960"/>
        </p:xfrm>
        <a:graphic>
          <a:graphicData uri="http://schemas.openxmlformats.org/presentationml/2006/ole">
            <mc:AlternateContent xmlns:mc="http://schemas.openxmlformats.org/markup-compatibility/2006">
              <mc:Choice xmlns:v="urn:schemas-microsoft-com:vml" Requires="v">
                <p:oleObj spid="_x0000_s2051" r:id="rId3" imgW="5114286" imgH="3715269" progId="PBrush">
                  <p:embed/>
                </p:oleObj>
              </mc:Choice>
              <mc:Fallback>
                <p:oleObj r:id="rId3" imgW="5114286" imgH="3715269"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350" y="1529080"/>
                        <a:ext cx="8428990" cy="5140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US" sz="4800" b="1" dirty="0">
                <a:solidFill>
                  <a:srgbClr val="0000FF"/>
                </a:solidFill>
                <a:latin typeface="Times New Roman" panose="02020603050405020304" pitchFamily="18" charset="0"/>
                <a:cs typeface="Times New Roman" panose="02020603050405020304" pitchFamily="18" charset="0"/>
              </a:rPr>
              <a:t>software architecture </a:t>
            </a:r>
          </a:p>
        </p:txBody>
      </p:sp>
      <p:graphicFrame>
        <p:nvGraphicFramePr>
          <p:cNvPr id="4" name="Content Placeholder 3"/>
          <p:cNvGraphicFramePr>
            <a:graphicFrameLocks noGrp="1"/>
          </p:cNvGraphicFramePr>
          <p:nvPr>
            <p:ph idx="1"/>
          </p:nvPr>
        </p:nvGraphicFramePr>
        <p:xfrm>
          <a:off x="2106930" y="1141730"/>
          <a:ext cx="7688580" cy="5629910"/>
        </p:xfrm>
        <a:graphic>
          <a:graphicData uri="http://schemas.openxmlformats.org/presentationml/2006/ole">
            <mc:AlternateContent xmlns:mc="http://schemas.openxmlformats.org/markup-compatibility/2006">
              <mc:Choice xmlns:v="urn:schemas-microsoft-com:vml" Requires="v">
                <p:oleObj spid="_x0000_s3075" r:id="rId3" imgW="5229955" imgH="3828571" progId="PBrush">
                  <p:embed/>
                </p:oleObj>
              </mc:Choice>
              <mc:Fallback>
                <p:oleObj r:id="rId3" imgW="5229955" imgH="382857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930" y="1141730"/>
                        <a:ext cx="7688580" cy="5629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DESIGN PROCESS AND CONCEPTS </a:t>
            </a:r>
            <a:endParaRPr lang="en-US" sz="3600" dirty="0"/>
          </a:p>
        </p:txBody>
      </p:sp>
      <p:sp>
        <p:nvSpPr>
          <p:cNvPr id="4" name="Rounded Rectangle 3"/>
          <p:cNvSpPr/>
          <p:nvPr/>
        </p:nvSpPr>
        <p:spPr>
          <a:xfrm>
            <a:off x="2031471" y="1371600"/>
            <a:ext cx="8329030" cy="4953000"/>
          </a:xfrm>
          <a:prstGeom prst="round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400" dirty="0">
                <a:solidFill>
                  <a:srgbClr val="0000FF"/>
                </a:solidFill>
                <a:latin typeface="Times New Roman" pitchFamily="18" charset="0"/>
                <a:cs typeface="Times New Roman" pitchFamily="18" charset="0"/>
              </a:rPr>
              <a:t>Design process</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Modular design</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Design heuristic</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Design model and document</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Architectural design</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Software architecture</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Data design </a:t>
            </a:r>
          </a:p>
          <a:p>
            <a:pPr marL="457200" indent="-457200">
              <a:buFont typeface="+mj-lt"/>
              <a:buAutoNum type="arabicPeriod"/>
            </a:pPr>
            <a:r>
              <a:rPr lang="en-US" sz="2400" dirty="0">
                <a:solidFill>
                  <a:srgbClr val="0000FF"/>
                </a:solidFill>
                <a:latin typeface="Times New Roman" pitchFamily="18" charset="0"/>
                <a:cs typeface="Times New Roman" pitchFamily="18" charset="0"/>
              </a:rPr>
              <a:t>Architecture data</a:t>
            </a:r>
          </a:p>
          <a:p>
            <a:pPr marL="457200" indent="-457200">
              <a:buFont typeface="+mj-lt"/>
              <a:buAutoNum type="arabicPeriod"/>
            </a:pPr>
            <a:r>
              <a:rPr lang="en-US" sz="2400" dirty="0">
                <a:solidFill>
                  <a:srgbClr val="0000FF"/>
                </a:solidFill>
                <a:latin typeface="Times New Roman" pitchFamily="18" charset="0"/>
                <a:cs typeface="Times New Roman" pitchFamily="18" charset="0"/>
              </a:rPr>
              <a:t> Transform and transaction mapping </a:t>
            </a:r>
          </a:p>
          <a:p>
            <a:pPr marL="457200" indent="-457200">
              <a:buFont typeface="+mj-lt"/>
              <a:buAutoNum type="arabicPeriod"/>
            </a:pPr>
            <a:r>
              <a:rPr lang="en-US" sz="2400" dirty="0">
                <a:solidFill>
                  <a:srgbClr val="0000FF"/>
                </a:solidFill>
                <a:latin typeface="Times New Roman" pitchFamily="18" charset="0"/>
                <a:cs typeface="Times New Roman" pitchFamily="18" charset="0"/>
              </a:rPr>
              <a:t>User interface design </a:t>
            </a:r>
          </a:p>
          <a:p>
            <a:pPr marL="457200" indent="-457200">
              <a:buFont typeface="+mj-lt"/>
              <a:buAutoNum type="arabicPeriod"/>
            </a:pPr>
            <a:r>
              <a:rPr lang="en-US" sz="2400" dirty="0">
                <a:solidFill>
                  <a:srgbClr val="0000FF"/>
                </a:solidFill>
                <a:latin typeface="Times New Roman" pitchFamily="18" charset="0"/>
                <a:cs typeface="Times New Roman" pitchFamily="18" charset="0"/>
              </a:rPr>
              <a:t>User interface design principles</a:t>
            </a:r>
          </a:p>
        </p:txBody>
      </p:sp>
    </p:spTree>
    <p:extLst>
      <p:ext uri="{BB962C8B-B14F-4D97-AF65-F5344CB8AC3E}">
        <p14:creationId xmlns:p14="http://schemas.microsoft.com/office/powerpoint/2010/main" val="2407337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a:solidFill>
                  <a:srgbClr val="0000FF"/>
                </a:solidFill>
                <a:latin typeface="Times New Roman" panose="02020603050405020304" pitchFamily="18" charset="0"/>
                <a:cs typeface="Times New Roman" panose="02020603050405020304" pitchFamily="18" charset="0"/>
              </a:rPr>
              <a:t>Architectural styles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Data </a:t>
            </a:r>
            <a:r>
              <a:rPr lang="en-US" dirty="0" err="1">
                <a:solidFill>
                  <a:srgbClr val="0000FF"/>
                </a:solidFill>
                <a:latin typeface="Times New Roman" panose="02020603050405020304" pitchFamily="18" charset="0"/>
                <a:cs typeface="Times New Roman" panose="02020603050405020304" pitchFamily="18" charset="0"/>
              </a:rPr>
              <a:t>centred</a:t>
            </a:r>
            <a:r>
              <a:rPr lang="en-US" dirty="0">
                <a:solidFill>
                  <a:srgbClr val="0000FF"/>
                </a:solidFill>
                <a:latin typeface="Times New Roman" panose="02020603050405020304" pitchFamily="18" charset="0"/>
                <a:cs typeface="Times New Roman" panose="02020603050405020304" pitchFamily="18" charset="0"/>
              </a:rPr>
              <a:t> architectures:</a:t>
            </a:r>
          </a:p>
          <a:p>
            <a:pPr marL="514350" indent="-514350">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Data flow architectures:</a:t>
            </a:r>
          </a:p>
          <a:p>
            <a:pPr marL="514350" indent="-514350">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Call and Return architectures:</a:t>
            </a:r>
          </a:p>
          <a:p>
            <a:pPr marL="514350" indent="-514350">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Object Oriented architecture:</a:t>
            </a:r>
          </a:p>
          <a:p>
            <a:pPr marL="514350" indent="-514350">
              <a:buFont typeface="+mj-lt"/>
              <a:buAutoNum type="arabicPeriod"/>
            </a:pPr>
            <a:r>
              <a:rPr lang="en-US" dirty="0">
                <a:solidFill>
                  <a:srgbClr val="0000FF"/>
                </a:solidFill>
                <a:latin typeface="Times New Roman" panose="02020603050405020304" pitchFamily="18" charset="0"/>
                <a:cs typeface="Times New Roman" panose="02020603050405020304" pitchFamily="18" charset="0"/>
              </a:rPr>
              <a:t>Layered architecture: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10969943" cy="792162"/>
          </a:xfrm>
        </p:spPr>
        <p:txBody>
          <a:bodyPr/>
          <a:lstStyle/>
          <a:p>
            <a:r>
              <a:rPr lang="en-US" dirty="0">
                <a:solidFill>
                  <a:srgbClr val="0000FF"/>
                </a:solidFill>
                <a:latin typeface="Times New Roman" panose="02020603050405020304" pitchFamily="18" charset="0"/>
                <a:cs typeface="Times New Roman" panose="02020603050405020304" pitchFamily="18" charset="0"/>
              </a:rPr>
              <a:t>Data </a:t>
            </a:r>
            <a:r>
              <a:rPr lang="en-US" dirty="0" err="1">
                <a:solidFill>
                  <a:srgbClr val="0000FF"/>
                </a:solidFill>
                <a:latin typeface="Times New Roman" panose="02020603050405020304" pitchFamily="18" charset="0"/>
                <a:cs typeface="Times New Roman" panose="02020603050405020304" pitchFamily="18" charset="0"/>
              </a:rPr>
              <a:t>centred</a:t>
            </a:r>
            <a:r>
              <a:rPr lang="en-US" dirty="0">
                <a:solidFill>
                  <a:srgbClr val="0000FF"/>
                </a:solidFill>
                <a:latin typeface="Times New Roman" panose="02020603050405020304" pitchFamily="18" charset="0"/>
                <a:cs typeface="Times New Roman" panose="02020603050405020304" pitchFamily="18" charset="0"/>
              </a:rPr>
              <a:t> architectures</a:t>
            </a:r>
            <a:endParaRPr lang="en-US" dirty="0"/>
          </a:p>
        </p:txBody>
      </p:sp>
      <p:sp>
        <p:nvSpPr>
          <p:cNvPr id="3" name="Content Placeholder 2"/>
          <p:cNvSpPr>
            <a:spLocks noGrp="1"/>
          </p:cNvSpPr>
          <p:nvPr>
            <p:ph idx="1"/>
          </p:nvPr>
        </p:nvSpPr>
        <p:spPr>
          <a:xfrm>
            <a:off x="203147" y="1066800"/>
            <a:ext cx="11477810" cy="5334000"/>
          </a:xfrm>
        </p:spPr>
        <p:txBody>
          <a:bodyPr>
            <a:normAutofit fontScale="70000" lnSpcReduction="20000"/>
          </a:bodyPr>
          <a:lstStyle/>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data store will reside at the center of this architecture and is accessed frequently by the other components that update, add, delete or modify the data present within the store.</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figure illustrates a typical data centered style. The client software access a central repository. </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Variation of this approach are used to transform the repository into a blackboard when data related to client or data of interest for the client change the notifications to client software.</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data-centered architecture will promote </a:t>
            </a:r>
            <a:r>
              <a:rPr lang="en-US" dirty="0" err="1">
                <a:latin typeface="Times New Roman" panose="02020603050405020304" pitchFamily="18" charset="0"/>
                <a:cs typeface="Times New Roman" panose="02020603050405020304" pitchFamily="18" charset="0"/>
              </a:rPr>
              <a:t>integrability</a:t>
            </a:r>
            <a:r>
              <a:rPr lang="en-US" dirty="0">
                <a:latin typeface="Times New Roman" panose="02020603050405020304" pitchFamily="18" charset="0"/>
                <a:cs typeface="Times New Roman" panose="02020603050405020304" pitchFamily="18" charset="0"/>
              </a:rPr>
              <a:t>. </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means that the existing components can be changed and new client components can be added to the architecture without the permission or concern of other clients.</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can be passed among clients using blackboard mechanism.</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anose="02020603050405020304" pitchFamily="18" charset="0"/>
                <a:cs typeface="Times New Roman" panose="02020603050405020304" pitchFamily="18" charset="0"/>
              </a:rPr>
              <a:t>Data </a:t>
            </a:r>
            <a:r>
              <a:rPr lang="en-US" sz="3600" b="1" dirty="0" err="1">
                <a:solidFill>
                  <a:srgbClr val="0000FF"/>
                </a:solidFill>
                <a:latin typeface="Times New Roman" panose="02020603050405020304" pitchFamily="18" charset="0"/>
                <a:cs typeface="Times New Roman" panose="02020603050405020304" pitchFamily="18" charset="0"/>
              </a:rPr>
              <a:t>centred</a:t>
            </a:r>
            <a:r>
              <a:rPr lang="en-US" sz="3600" b="1" dirty="0">
                <a:solidFill>
                  <a:srgbClr val="0000FF"/>
                </a:solidFill>
                <a:latin typeface="Times New Roman" panose="02020603050405020304" pitchFamily="18" charset="0"/>
                <a:cs typeface="Times New Roman" panose="02020603050405020304" pitchFamily="18" charset="0"/>
              </a:rPr>
              <a:t> architectures</a:t>
            </a:r>
            <a:endParaRPr lang="en-US" sz="3600" dirty="0">
              <a:solidFill>
                <a:srgbClr val="0000FF"/>
              </a:solidFill>
              <a:latin typeface="Times New Roman" panose="02020603050405020304" pitchFamily="18" charset="0"/>
              <a:cs typeface="Times New Roman" panose="02020603050405020304" pitchFamily="18" charset="0"/>
            </a:endParaRPr>
          </a:p>
        </p:txBody>
      </p:sp>
      <p:pic>
        <p:nvPicPr>
          <p:cNvPr id="4" name="Content Placeholder 3" descr="architecture.png"/>
          <p:cNvPicPr>
            <a:picLocks noGrp="1" noChangeAspect="1"/>
          </p:cNvPicPr>
          <p:nvPr>
            <p:ph idx="1"/>
          </p:nvPr>
        </p:nvPicPr>
        <p:blipFill>
          <a:blip r:embed="rId2"/>
          <a:stretch>
            <a:fillRect/>
          </a:stretch>
        </p:blipFill>
        <p:spPr>
          <a:xfrm>
            <a:off x="609441" y="1469874"/>
            <a:ext cx="11173090" cy="5265275"/>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lstStyle/>
          <a:p>
            <a:pPr algn="l"/>
            <a:r>
              <a:rPr lang="en-US" dirty="0">
                <a:solidFill>
                  <a:srgbClr val="0000FF"/>
                </a:solidFill>
                <a:latin typeface="Times New Roman" panose="02020603050405020304" pitchFamily="18" charset="0"/>
                <a:cs typeface="Times New Roman" panose="02020603050405020304" pitchFamily="18" charset="0"/>
              </a:rPr>
              <a:t>Data flow architectures</a:t>
            </a:r>
            <a:r>
              <a:rPr lang="en-US" b="1" dirty="0"/>
              <a:t>:</a:t>
            </a:r>
            <a:endParaRPr lang="en-US" dirty="0"/>
          </a:p>
        </p:txBody>
      </p:sp>
      <p:sp>
        <p:nvSpPr>
          <p:cNvPr id="3" name="Content Placeholder 2"/>
          <p:cNvSpPr>
            <a:spLocks noGrp="1"/>
          </p:cNvSpPr>
          <p:nvPr>
            <p:ph idx="1"/>
          </p:nvPr>
        </p:nvSpPr>
        <p:spPr>
          <a:xfrm>
            <a:off x="0" y="1219200"/>
            <a:ext cx="12188825" cy="5638800"/>
          </a:xfrm>
        </p:spPr>
        <p:txBody>
          <a:bodyPr>
            <a:normAutofit fontScale="85000" lnSpcReduction="20000"/>
          </a:bodyPr>
          <a:lstStyle/>
          <a:p>
            <a:pPr algn="just" fontAlgn="base">
              <a:lnSpc>
                <a:spcPct val="17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kind of architecture is used when input data to be transformed into output data through a series of computational manipulative components.</a:t>
            </a:r>
          </a:p>
          <a:p>
            <a:pPr algn="just" fontAlgn="base">
              <a:lnSpc>
                <a:spcPct val="17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figure represents pipe-and-filter architecture since it uses both pipe and filter and it has a set of components called filters connected by pipes.</a:t>
            </a:r>
          </a:p>
          <a:p>
            <a:pPr algn="just" fontAlgn="base">
              <a:lnSpc>
                <a:spcPct val="17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Pipes are used to transmit data from one component to the next.</a:t>
            </a:r>
          </a:p>
          <a:p>
            <a:pPr algn="just" fontAlgn="base">
              <a:lnSpc>
                <a:spcPct val="17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Each filter will work independently and is designed to take data input of a certain form and produces data output to the next filter of a specified form. The filters don’t require any knowledge of the working of neighboring filters.</a:t>
            </a:r>
          </a:p>
          <a:p>
            <a:pPr algn="just" fontAlgn="base">
              <a:lnSpc>
                <a:spcPct val="17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If the data flow degenerates into a single line of transforms, then it is termed as batch sequential. This structure accepts the batch of data and then applies a series of sequential components to transform it.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FF"/>
                </a:solidFill>
                <a:latin typeface="Times New Roman" panose="02020603050405020304" pitchFamily="18" charset="0"/>
                <a:cs typeface="Times New Roman" panose="02020603050405020304" pitchFamily="18" charset="0"/>
              </a:rPr>
              <a:t>Data flow architectures</a:t>
            </a:r>
            <a:endParaRPr lang="en-US" sz="3600" dirty="0"/>
          </a:p>
        </p:txBody>
      </p:sp>
      <p:pic>
        <p:nvPicPr>
          <p:cNvPr id="4" name="Content Placeholder 3" descr="pipers-and-filter.png"/>
          <p:cNvPicPr>
            <a:picLocks noGrp="1" noChangeAspect="1"/>
          </p:cNvPicPr>
          <p:nvPr>
            <p:ph idx="1"/>
          </p:nvPr>
        </p:nvPicPr>
        <p:blipFill>
          <a:blip r:embed="rId2"/>
          <a:stretch>
            <a:fillRect/>
          </a:stretch>
        </p:blipFill>
        <p:spPr>
          <a:xfrm>
            <a:off x="96900" y="1507088"/>
            <a:ext cx="12091925" cy="4665113"/>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914400"/>
          </a:xfrm>
        </p:spPr>
        <p:txBody>
          <a:bodyPr/>
          <a:lstStyle/>
          <a:p>
            <a:pPr algn="l"/>
            <a:r>
              <a:rPr lang="en-US" dirty="0">
                <a:solidFill>
                  <a:srgbClr val="0000FF"/>
                </a:solidFill>
                <a:latin typeface="Times New Roman" panose="02020603050405020304" pitchFamily="18" charset="0"/>
                <a:cs typeface="Times New Roman" panose="02020603050405020304" pitchFamily="18" charset="0"/>
              </a:rPr>
              <a:t>Call and Return architectures</a:t>
            </a:r>
            <a:endParaRPr lang="en-US" dirty="0"/>
          </a:p>
        </p:txBody>
      </p:sp>
      <p:sp>
        <p:nvSpPr>
          <p:cNvPr id="3" name="Content Placeholder 2"/>
          <p:cNvSpPr>
            <a:spLocks noGrp="1"/>
          </p:cNvSpPr>
          <p:nvPr>
            <p:ph idx="1"/>
          </p:nvPr>
        </p:nvSpPr>
        <p:spPr>
          <a:xfrm>
            <a:off x="0" y="1371600"/>
            <a:ext cx="12188825" cy="5181600"/>
          </a:xfrm>
        </p:spPr>
        <p:txBody>
          <a:bodyPr>
            <a:normAutofit/>
          </a:bodyPr>
          <a:lstStyle/>
          <a:p>
            <a:pPr algn="just" fontAlgn="base">
              <a:lnSpc>
                <a:spcPct val="150000"/>
              </a:lnSpc>
              <a:buNone/>
            </a:pPr>
            <a:r>
              <a:rPr lang="en-US" sz="2600" b="1" dirty="0">
                <a:solidFill>
                  <a:srgbClr val="0000FF"/>
                </a:solidFill>
                <a:latin typeface="Times New Roman" panose="02020603050405020304" pitchFamily="18" charset="0"/>
                <a:cs typeface="Times New Roman" panose="02020603050405020304" pitchFamily="18" charset="0"/>
              </a:rPr>
              <a:t>Call and Return architectures</a:t>
            </a:r>
            <a:r>
              <a:rPr lang="en-US" sz="2600" b="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It is used to create a program that is easy to scale and modify. Many sub-styles exist within this category. Two of them are explained below.</a:t>
            </a:r>
          </a:p>
          <a:p>
            <a:pPr lvl="1" algn="just" fontAlgn="base">
              <a:lnSpc>
                <a:spcPct val="150000"/>
              </a:lnSpc>
            </a:pPr>
            <a:r>
              <a:rPr lang="en-US" sz="2200" b="1" dirty="0">
                <a:solidFill>
                  <a:srgbClr val="0000FF"/>
                </a:solidFill>
                <a:latin typeface="Times New Roman" panose="02020603050405020304" pitchFamily="18" charset="0"/>
                <a:cs typeface="Times New Roman" panose="02020603050405020304" pitchFamily="18" charset="0"/>
              </a:rPr>
              <a:t>Remote procedure call architecture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This components is used to present in a main program or sub program architecture distributed among multiple computers on a network.</a:t>
            </a:r>
          </a:p>
          <a:p>
            <a:pPr lvl="1" algn="just" fontAlgn="base">
              <a:lnSpc>
                <a:spcPct val="150000"/>
              </a:lnSpc>
            </a:pPr>
            <a:r>
              <a:rPr lang="en-US" sz="2200" b="1" dirty="0">
                <a:solidFill>
                  <a:srgbClr val="0000FF"/>
                </a:solidFill>
                <a:latin typeface="Times New Roman" panose="02020603050405020304" pitchFamily="18" charset="0"/>
                <a:cs typeface="Times New Roman" panose="02020603050405020304" pitchFamily="18" charset="0"/>
              </a:rPr>
              <a:t>Main program or Subprogram architectures</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main program structure decomposes into number of subprograms or function into a control hierarchy. Main program contains number of subprograms that can invoke other components.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1143000"/>
          </a:xfrm>
        </p:spPr>
        <p:txBody>
          <a:bodyPr>
            <a:normAutofit/>
          </a:bodyPr>
          <a:lstStyle/>
          <a:p>
            <a:r>
              <a:rPr lang="en-US" sz="3600" dirty="0">
                <a:solidFill>
                  <a:srgbClr val="0000FF"/>
                </a:solidFill>
                <a:latin typeface="Times New Roman" panose="02020603050405020304" pitchFamily="18" charset="0"/>
                <a:cs typeface="Times New Roman" panose="02020603050405020304" pitchFamily="18" charset="0"/>
              </a:rPr>
              <a:t>Call and Return architectures</a:t>
            </a:r>
            <a:endParaRPr lang="en-US" sz="3600" dirty="0"/>
          </a:p>
        </p:txBody>
      </p:sp>
      <p:pic>
        <p:nvPicPr>
          <p:cNvPr id="4" name="Content Placeholder 3" descr="Program-architecture.png"/>
          <p:cNvPicPr>
            <a:picLocks noGrp="1" noChangeAspect="1"/>
          </p:cNvPicPr>
          <p:nvPr>
            <p:ph idx="1"/>
          </p:nvPr>
        </p:nvPicPr>
        <p:blipFill>
          <a:blip r:embed="rId2"/>
          <a:stretch>
            <a:fillRect/>
          </a:stretch>
        </p:blipFill>
        <p:spPr>
          <a:xfrm>
            <a:off x="406294" y="1171319"/>
            <a:ext cx="11782531" cy="5077081"/>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1579384" cy="1143000"/>
          </a:xfrm>
        </p:spPr>
        <p:txBody>
          <a:bodyPr/>
          <a:lstStyle/>
          <a:p>
            <a:pPr algn="l"/>
            <a:r>
              <a:rPr lang="en-US" dirty="0">
                <a:solidFill>
                  <a:srgbClr val="0000FF"/>
                </a:solidFill>
                <a:latin typeface="Times New Roman" panose="02020603050405020304" pitchFamily="18" charset="0"/>
                <a:cs typeface="Times New Roman" panose="02020603050405020304" pitchFamily="18" charset="0"/>
              </a:rPr>
              <a:t>Object Oriented architecture</a:t>
            </a:r>
            <a:r>
              <a:rPr lang="en-US" b="1" dirty="0"/>
              <a:t>:</a:t>
            </a:r>
            <a:endParaRPr lang="en-US" dirty="0"/>
          </a:p>
        </p:txBody>
      </p:sp>
      <p:sp>
        <p:nvSpPr>
          <p:cNvPr id="3" name="Content Placeholder 2"/>
          <p:cNvSpPr>
            <a:spLocks noGrp="1"/>
          </p:cNvSpPr>
          <p:nvPr>
            <p:ph idx="1"/>
          </p:nvPr>
        </p:nvSpPr>
        <p:spPr>
          <a:xfrm>
            <a:off x="101574" y="1600201"/>
            <a:ext cx="11884104" cy="4419600"/>
          </a:xfrm>
        </p:spPr>
        <p:txBody>
          <a:bodyPr>
            <a:normAutofit/>
          </a:bodyPr>
          <a:lstStyle/>
          <a:p>
            <a:pPr algn="just">
              <a:lnSpc>
                <a:spcPct val="150000"/>
              </a:lnSpc>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The components of a system encapsulate data and the operations that must be applied to manipulate the data.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coordination and communication between the components are established via the message passing</a:t>
            </a:r>
            <a:r>
              <a:rPr lang="en-US" dirty="0"/>
              <a:t>.</a:t>
            </a:r>
          </a:p>
          <a:p>
            <a:pPr algn="just">
              <a:lnSpc>
                <a:spcPct val="150000"/>
              </a:lnSpc>
              <a:buFont typeface="Wingdings" panose="05000000000000000000" pitchFamily="2" charset="2"/>
              <a:buChar char="Ø"/>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FF"/>
                </a:solidFill>
                <a:latin typeface="Times New Roman" panose="02020603050405020304" pitchFamily="18" charset="0"/>
                <a:cs typeface="Times New Roman" panose="02020603050405020304" pitchFamily="18" charset="0"/>
              </a:rPr>
              <a:t>Object Oriented architecture</a:t>
            </a:r>
            <a:endParaRPr lang="en-US" sz="36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709791" y="1752600"/>
            <a:ext cx="10361725" cy="4038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9943" cy="762000"/>
          </a:xfrm>
        </p:spPr>
        <p:txBody>
          <a:bodyPr/>
          <a:lstStyle/>
          <a:p>
            <a:pPr algn="l"/>
            <a:r>
              <a:rPr lang="en-US" b="1" dirty="0">
                <a:solidFill>
                  <a:srgbClr val="0000FF"/>
                </a:solidFill>
                <a:latin typeface="Times New Roman" panose="02020603050405020304" pitchFamily="18" charset="0"/>
                <a:cs typeface="Times New Roman" panose="02020603050405020304" pitchFamily="18" charset="0"/>
              </a:rPr>
              <a:t>Layered architectur</a:t>
            </a:r>
            <a:r>
              <a:rPr lang="en-US" b="1" dirty="0">
                <a:solidFill>
                  <a:srgbClr val="0000FF"/>
                </a:solidFill>
              </a:rPr>
              <a:t>e:</a:t>
            </a:r>
            <a:endParaRPr lang="en-US" dirty="0">
              <a:solidFill>
                <a:srgbClr val="0000FF"/>
              </a:solidFill>
            </a:endParaRPr>
          </a:p>
        </p:txBody>
      </p:sp>
      <p:sp>
        <p:nvSpPr>
          <p:cNvPr id="3" name="Content Placeholder 2"/>
          <p:cNvSpPr>
            <a:spLocks noGrp="1"/>
          </p:cNvSpPr>
          <p:nvPr>
            <p:ph idx="1"/>
          </p:nvPr>
        </p:nvSpPr>
        <p:spPr>
          <a:xfrm>
            <a:off x="203147" y="838200"/>
            <a:ext cx="11782531" cy="5715000"/>
          </a:xfrm>
        </p:spPr>
        <p:txBody>
          <a:bodyPr>
            <a:normAutofit/>
          </a:bodyPr>
          <a:lstStyle/>
          <a:p>
            <a:pPr marL="514350" indent="-514350" algn="just" fontAlgn="base">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number of different layers are defined with each layer performing a well-defined set of operations. Each layer will do some operations that becomes closer to machine instruction set progressively.</a:t>
            </a:r>
          </a:p>
          <a:p>
            <a:pPr marL="514350" indent="-514350" algn="just" fontAlgn="base">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At the outer layer, components will receive the user interface operations and at the inner layers, components will perform the operating system interfacing(communication and coordination with OS)</a:t>
            </a:r>
          </a:p>
          <a:p>
            <a:pPr marL="514350" indent="-514350" algn="just" fontAlgn="base">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Intermediate layers to utility services and application software functions.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5612" y="-76200"/>
            <a:ext cx="10969943"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DESIGN PROCESS AND CONCEPTS </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5" descr="CAC-Design-Process-Chart_900x867px-01.jpg"/>
          <p:cNvPicPr>
            <a:picLocks noChangeAspect="1"/>
          </p:cNvPicPr>
          <p:nvPr/>
        </p:nvPicPr>
        <p:blipFill>
          <a:blip r:embed="rId2" cstate="print"/>
          <a:stretch>
            <a:fillRect/>
          </a:stretch>
        </p:blipFill>
        <p:spPr>
          <a:xfrm>
            <a:off x="2513012" y="838201"/>
            <a:ext cx="6096000" cy="579119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7" y="304800"/>
            <a:ext cx="10969943" cy="639762"/>
          </a:xfrm>
        </p:spPr>
        <p:txBody>
          <a:bodyPr>
            <a:normAutofit fontScale="90000"/>
          </a:bodyPr>
          <a:lstStyle/>
          <a:p>
            <a:r>
              <a:rPr lang="en-US" b="1" dirty="0">
                <a:solidFill>
                  <a:srgbClr val="0000FF"/>
                </a:solidFill>
                <a:latin typeface="Times New Roman" panose="02020603050405020304" pitchFamily="18" charset="0"/>
                <a:cs typeface="Times New Roman" panose="02020603050405020304" pitchFamily="18" charset="0"/>
              </a:rPr>
              <a:t>Layered architectur</a:t>
            </a:r>
            <a:r>
              <a:rPr lang="en-US" b="1" dirty="0">
                <a:solidFill>
                  <a:srgbClr val="0000FF"/>
                </a:solidFill>
              </a:rPr>
              <a:t>e</a:t>
            </a:r>
            <a:endParaRPr lang="en-US" dirty="0"/>
          </a:p>
        </p:txBody>
      </p:sp>
      <p:pic>
        <p:nvPicPr>
          <p:cNvPr id="4" name="Content Placeholder 3" descr="Components.png"/>
          <p:cNvPicPr>
            <a:picLocks noGrp="1" noChangeAspect="1"/>
          </p:cNvPicPr>
          <p:nvPr>
            <p:ph idx="1"/>
          </p:nvPr>
        </p:nvPicPr>
        <p:blipFill>
          <a:blip r:embed="rId2"/>
          <a:stretch>
            <a:fillRect/>
          </a:stretch>
        </p:blipFill>
        <p:spPr>
          <a:xfrm>
            <a:off x="1523603" y="1156821"/>
            <a:ext cx="9114021" cy="5396379"/>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01" y="2857183"/>
            <a:ext cx="10969943" cy="1143000"/>
          </a:xfrm>
        </p:spPr>
        <p:txBody>
          <a:bodyPr>
            <a:noAutofit/>
            <a:scene3d>
              <a:camera prst="orthographicFront"/>
              <a:lightRig rig="threePt" dir="t"/>
            </a:scene3d>
          </a:bodyPr>
          <a:lstStyle/>
          <a:p>
            <a:r>
              <a:rPr lang="en-US" sz="40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Transform  &amp; Transaction Mapping </a:t>
            </a:r>
            <a:br>
              <a:rPr lang="en-US" sz="40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US" sz="40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Transform mapping </a:t>
            </a:r>
            <a:br>
              <a:rPr lang="en-US" sz="4000" b="1" dirty="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42240" y="1600200"/>
            <a:ext cx="11874500" cy="4526280"/>
          </a:xfrm>
        </p:spPr>
        <p:txBody>
          <a:bodyPr>
            <a:normAutofit fontScale="90000"/>
          </a:bodyPr>
          <a:lstStyle/>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This process of converting a real-life situation (termed as system in software engineering) with flow of data to a DFD is called transform mapping. </a:t>
            </a:r>
          </a:p>
          <a:p>
            <a:pPr algn="just" fontAlgn="auto">
              <a:lnSpc>
                <a:spcPct val="150000"/>
              </a:lnSpc>
              <a:spcBef>
                <a:spcPts val="0"/>
              </a:spcBef>
              <a:buFont typeface="Wingdings" panose="05000000000000000000" charset="0"/>
              <a:buChar char="Ø"/>
            </a:pPr>
            <a:r>
              <a:rPr lang="en-US">
                <a:latin typeface="Times New Roman" panose="02020603050405020304" pitchFamily="18" charset="0"/>
                <a:cs typeface="Times New Roman" panose="02020603050405020304" pitchFamily="18" charset="0"/>
              </a:rPr>
              <a:t>Transform mapping is a technique in which Data Flow Diagrams (DFD's) are mapped to a specific scenario. It is a data flow-oriented mapping technique that uses DFDs to map real life scenarios to a software architecture.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20457" y="617538"/>
            <a:ext cx="10601738" cy="1143000"/>
          </a:xfrm>
        </p:spPr>
        <p:txBody>
          <a:bodyPr/>
          <a:lstStyle/>
          <a:p>
            <a:r>
              <a:rPr lang="en-US" dirty="0">
                <a:solidFill>
                  <a:srgbClr val="0000FF"/>
                </a:solidFill>
                <a:latin typeface="Times New Roman" panose="02020603050405020304" pitchFamily="18" charset="0"/>
                <a:cs typeface="Times New Roman" panose="02020603050405020304" pitchFamily="18" charset="0"/>
              </a:rPr>
              <a:t>An Architectural Design Method</a:t>
            </a:r>
          </a:p>
        </p:txBody>
      </p:sp>
      <p:sp>
        <p:nvSpPr>
          <p:cNvPr id="40963" name="Rectangle 3"/>
          <p:cNvSpPr>
            <a:spLocks noChangeArrowheads="1"/>
          </p:cNvSpPr>
          <p:nvPr/>
        </p:nvSpPr>
        <p:spPr bwMode="auto">
          <a:xfrm>
            <a:off x="4674500" y="2514600"/>
            <a:ext cx="29158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latin typeface="Helvetica" pitchFamily="34" charset="0"/>
              </a:rPr>
              <a:t>"four bedrooms, three baths,</a:t>
            </a:r>
            <a:endParaRPr lang="en-US" sz="1800" b="1">
              <a:latin typeface="Helvetica" pitchFamily="34" charset="0"/>
            </a:endParaRPr>
          </a:p>
        </p:txBody>
      </p:sp>
      <p:sp>
        <p:nvSpPr>
          <p:cNvPr id="40964" name="Rectangle 4"/>
          <p:cNvSpPr>
            <a:spLocks noChangeArrowheads="1"/>
          </p:cNvSpPr>
          <p:nvPr/>
        </p:nvSpPr>
        <p:spPr bwMode="auto">
          <a:xfrm>
            <a:off x="4674500" y="2770188"/>
            <a:ext cx="155651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latin typeface="Helvetica" pitchFamily="34" charset="0"/>
              </a:rPr>
              <a:t>lots of glass ..."</a:t>
            </a:r>
            <a:endParaRPr lang="en-US" sz="1800" b="1">
              <a:latin typeface="Helvetica" pitchFamily="34" charset="0"/>
            </a:endParaRPr>
          </a:p>
        </p:txBody>
      </p:sp>
      <p:sp>
        <p:nvSpPr>
          <p:cNvPr id="40965" name="Rectangle 5"/>
          <p:cNvSpPr>
            <a:spLocks noChangeArrowheads="1"/>
          </p:cNvSpPr>
          <p:nvPr/>
        </p:nvSpPr>
        <p:spPr bwMode="auto">
          <a:xfrm>
            <a:off x="1853718" y="1957388"/>
            <a:ext cx="256480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i="1">
                <a:latin typeface="Helvetica" pitchFamily="34" charset="0"/>
              </a:rPr>
              <a:t>customer requirements</a:t>
            </a:r>
            <a:endParaRPr lang="en-US" sz="1800" b="1">
              <a:latin typeface="Helvetica" pitchFamily="34" charset="0"/>
            </a:endParaRPr>
          </a:p>
        </p:txBody>
      </p:sp>
      <p:sp>
        <p:nvSpPr>
          <p:cNvPr id="40966" name="Oval 6"/>
          <p:cNvSpPr>
            <a:spLocks noChangeArrowheads="1"/>
          </p:cNvSpPr>
          <p:nvPr/>
        </p:nvSpPr>
        <p:spPr bwMode="auto">
          <a:xfrm>
            <a:off x="3779382" y="3084513"/>
            <a:ext cx="253934" cy="455612"/>
          </a:xfrm>
          <a:prstGeom prst="ellipse">
            <a:avLst/>
          </a:prstGeom>
          <a:solidFill>
            <a:srgbClr val="FFFFFF"/>
          </a:solidFill>
          <a:ln w="9525">
            <a:solidFill>
              <a:schemeClr val="tx1"/>
            </a:solidFill>
            <a:round/>
          </a:ln>
        </p:spPr>
        <p:txBody>
          <a:bodyPr/>
          <a:lstStyle/>
          <a:p>
            <a:endParaRPr lang="en-US"/>
          </a:p>
        </p:txBody>
      </p:sp>
      <p:sp>
        <p:nvSpPr>
          <p:cNvPr id="40967" name="Oval 7"/>
          <p:cNvSpPr>
            <a:spLocks noChangeArrowheads="1"/>
          </p:cNvSpPr>
          <p:nvPr/>
        </p:nvSpPr>
        <p:spPr bwMode="auto">
          <a:xfrm>
            <a:off x="3762453" y="3070225"/>
            <a:ext cx="287792" cy="484188"/>
          </a:xfrm>
          <a:prstGeom prst="ellipse">
            <a:avLst/>
          </a:prstGeom>
          <a:noFill/>
          <a:ln w="30163">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8" name="Freeform 8"/>
          <p:cNvSpPr/>
          <p:nvPr/>
        </p:nvSpPr>
        <p:spPr bwMode="auto">
          <a:xfrm>
            <a:off x="3745524" y="3554413"/>
            <a:ext cx="321650" cy="952500"/>
          </a:xfrm>
          <a:custGeom>
            <a:avLst/>
            <a:gdLst>
              <a:gd name="T0" fmla="*/ 8 w 152"/>
              <a:gd name="T1" fmla="*/ 16 h 534"/>
              <a:gd name="T2" fmla="*/ 152 w 152"/>
              <a:gd name="T3" fmla="*/ 0 h 534"/>
              <a:gd name="T4" fmla="*/ 152 w 152"/>
              <a:gd name="T5" fmla="*/ 0 h 534"/>
              <a:gd name="T6" fmla="*/ 120 w 152"/>
              <a:gd name="T7" fmla="*/ 486 h 534"/>
              <a:gd name="T8" fmla="*/ 120 w 152"/>
              <a:gd name="T9" fmla="*/ 486 h 534"/>
              <a:gd name="T10" fmla="*/ 40 w 152"/>
              <a:gd name="T11" fmla="*/ 534 h 534"/>
              <a:gd name="T12" fmla="*/ 40 w 152"/>
              <a:gd name="T13" fmla="*/ 534 h 534"/>
              <a:gd name="T14" fmla="*/ 0 w 152"/>
              <a:gd name="T15" fmla="*/ 16 h 534"/>
              <a:gd name="T16" fmla="*/ 0 w 152"/>
              <a:gd name="T17" fmla="*/ 1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534">
                <a:moveTo>
                  <a:pt x="8" y="16"/>
                </a:moveTo>
                <a:lnTo>
                  <a:pt x="152" y="0"/>
                </a:lnTo>
                <a:lnTo>
                  <a:pt x="152" y="0"/>
                </a:lnTo>
                <a:lnTo>
                  <a:pt x="120" y="486"/>
                </a:lnTo>
                <a:lnTo>
                  <a:pt x="120" y="486"/>
                </a:lnTo>
                <a:lnTo>
                  <a:pt x="40" y="534"/>
                </a:lnTo>
                <a:lnTo>
                  <a:pt x="40" y="534"/>
                </a:lnTo>
                <a:lnTo>
                  <a:pt x="0" y="16"/>
                </a:lnTo>
                <a:lnTo>
                  <a:pt x="0" y="16"/>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9" name="Freeform 9"/>
          <p:cNvSpPr/>
          <p:nvPr/>
        </p:nvSpPr>
        <p:spPr bwMode="auto">
          <a:xfrm>
            <a:off x="3728595" y="3540125"/>
            <a:ext cx="32165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Lst>
            <a:ahLst/>
            <a:cxnLst>
              <a:cxn ang="0">
                <a:pos x="T0" y="T1"/>
              </a:cxn>
              <a:cxn ang="0">
                <a:pos x="T2" y="T3"/>
              </a:cxn>
              <a:cxn ang="0">
                <a:pos x="T4" y="T5"/>
              </a:cxn>
              <a:cxn ang="0">
                <a:pos x="T6" y="T7"/>
              </a:cxn>
              <a:cxn ang="0">
                <a:pos x="T8" y="T9"/>
              </a:cxn>
            </a:cxnLst>
            <a:rect l="0" t="0" r="r" b="b"/>
            <a:pathLst>
              <a:path w="152" h="534">
                <a:moveTo>
                  <a:pt x="8" y="16"/>
                </a:moveTo>
                <a:lnTo>
                  <a:pt x="152" y="0"/>
                </a:lnTo>
                <a:lnTo>
                  <a:pt x="120" y="486"/>
                </a:lnTo>
                <a:lnTo>
                  <a:pt x="40" y="534"/>
                </a:lnTo>
                <a:lnTo>
                  <a:pt x="0" y="16"/>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0" name="Freeform 10"/>
          <p:cNvSpPr/>
          <p:nvPr/>
        </p:nvSpPr>
        <p:spPr bwMode="auto">
          <a:xfrm>
            <a:off x="4067175" y="3440113"/>
            <a:ext cx="539610"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Lst>
            <a:ahLst/>
            <a:cxnLst>
              <a:cxn ang="0">
                <a:pos x="T0" y="T1"/>
              </a:cxn>
              <a:cxn ang="0">
                <a:pos x="T2" y="T3"/>
              </a:cxn>
              <a:cxn ang="0">
                <a:pos x="T4" y="T5"/>
              </a:cxn>
              <a:cxn ang="0">
                <a:pos x="T6" y="T7"/>
              </a:cxn>
              <a:cxn ang="0">
                <a:pos x="T8" y="T9"/>
              </a:cxn>
            </a:cxnLst>
            <a:rect l="0" t="0" r="r" b="b"/>
            <a:pathLst>
              <a:path w="255" h="224">
                <a:moveTo>
                  <a:pt x="0" y="64"/>
                </a:moveTo>
                <a:lnTo>
                  <a:pt x="96" y="224"/>
                </a:lnTo>
                <a:lnTo>
                  <a:pt x="96" y="224"/>
                </a:lnTo>
                <a:lnTo>
                  <a:pt x="255" y="0"/>
                </a:lnTo>
                <a:lnTo>
                  <a:pt x="255" y="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1" name="Freeform 11"/>
          <p:cNvSpPr/>
          <p:nvPr/>
        </p:nvSpPr>
        <p:spPr bwMode="auto">
          <a:xfrm>
            <a:off x="4050246" y="3425825"/>
            <a:ext cx="539610" cy="400050"/>
          </a:xfrm>
          <a:custGeom>
            <a:avLst/>
            <a:gdLst>
              <a:gd name="T0" fmla="*/ 0 w 255"/>
              <a:gd name="T1" fmla="*/ 64 h 224"/>
              <a:gd name="T2" fmla="*/ 96 w 255"/>
              <a:gd name="T3" fmla="*/ 224 h 224"/>
              <a:gd name="T4" fmla="*/ 255 w 255"/>
              <a:gd name="T5" fmla="*/ 0 h 224"/>
            </a:gdLst>
            <a:ahLst/>
            <a:cxnLst>
              <a:cxn ang="0">
                <a:pos x="T0" y="T1"/>
              </a:cxn>
              <a:cxn ang="0">
                <a:pos x="T2" y="T3"/>
              </a:cxn>
              <a:cxn ang="0">
                <a:pos x="T4" y="T5"/>
              </a:cxn>
            </a:cxnLst>
            <a:rect l="0" t="0" r="r" b="b"/>
            <a:pathLst>
              <a:path w="255" h="224">
                <a:moveTo>
                  <a:pt x="0" y="64"/>
                </a:moveTo>
                <a:lnTo>
                  <a:pt x="96" y="224"/>
                </a:lnTo>
                <a:lnTo>
                  <a:pt x="255" y="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2" name="Freeform 12"/>
          <p:cNvSpPr/>
          <p:nvPr/>
        </p:nvSpPr>
        <p:spPr bwMode="auto">
          <a:xfrm>
            <a:off x="3694738" y="3582988"/>
            <a:ext cx="220076" cy="698500"/>
          </a:xfrm>
          <a:custGeom>
            <a:avLst/>
            <a:gdLst>
              <a:gd name="T0" fmla="*/ 16 w 104"/>
              <a:gd name="T1" fmla="*/ 0 h 391"/>
              <a:gd name="T2" fmla="*/ 0 w 104"/>
              <a:gd name="T3" fmla="*/ 271 h 391"/>
              <a:gd name="T4" fmla="*/ 0 w 104"/>
              <a:gd name="T5" fmla="*/ 271 h 391"/>
              <a:gd name="T6" fmla="*/ 104 w 104"/>
              <a:gd name="T7" fmla="*/ 391 h 391"/>
              <a:gd name="T8" fmla="*/ 104 w 104"/>
              <a:gd name="T9" fmla="*/ 391 h 391"/>
            </a:gdLst>
            <a:ahLst/>
            <a:cxnLst>
              <a:cxn ang="0">
                <a:pos x="T0" y="T1"/>
              </a:cxn>
              <a:cxn ang="0">
                <a:pos x="T2" y="T3"/>
              </a:cxn>
              <a:cxn ang="0">
                <a:pos x="T4" y="T5"/>
              </a:cxn>
              <a:cxn ang="0">
                <a:pos x="T6" y="T7"/>
              </a:cxn>
              <a:cxn ang="0">
                <a:pos x="T8" y="T9"/>
              </a:cxn>
            </a:cxnLst>
            <a:rect l="0" t="0" r="r" b="b"/>
            <a:pathLst>
              <a:path w="104" h="391">
                <a:moveTo>
                  <a:pt x="16" y="0"/>
                </a:moveTo>
                <a:lnTo>
                  <a:pt x="0" y="271"/>
                </a:lnTo>
                <a:lnTo>
                  <a:pt x="0" y="271"/>
                </a:lnTo>
                <a:lnTo>
                  <a:pt x="104" y="391"/>
                </a:lnTo>
                <a:lnTo>
                  <a:pt x="104" y="391"/>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3" name="Freeform 13"/>
          <p:cNvSpPr/>
          <p:nvPr/>
        </p:nvSpPr>
        <p:spPr bwMode="auto">
          <a:xfrm>
            <a:off x="3677809" y="3568700"/>
            <a:ext cx="220076" cy="698500"/>
          </a:xfrm>
          <a:custGeom>
            <a:avLst/>
            <a:gdLst>
              <a:gd name="T0" fmla="*/ 16 w 104"/>
              <a:gd name="T1" fmla="*/ 0 h 391"/>
              <a:gd name="T2" fmla="*/ 0 w 104"/>
              <a:gd name="T3" fmla="*/ 271 h 391"/>
              <a:gd name="T4" fmla="*/ 104 w 104"/>
              <a:gd name="T5" fmla="*/ 391 h 391"/>
            </a:gdLst>
            <a:ahLst/>
            <a:cxnLst>
              <a:cxn ang="0">
                <a:pos x="T0" y="T1"/>
              </a:cxn>
              <a:cxn ang="0">
                <a:pos x="T2" y="T3"/>
              </a:cxn>
              <a:cxn ang="0">
                <a:pos x="T4" y="T5"/>
              </a:cxn>
            </a:cxnLst>
            <a:rect l="0" t="0" r="r" b="b"/>
            <a:pathLst>
              <a:path w="104" h="391">
                <a:moveTo>
                  <a:pt x="16" y="0"/>
                </a:moveTo>
                <a:lnTo>
                  <a:pt x="0" y="271"/>
                </a:lnTo>
                <a:lnTo>
                  <a:pt x="104" y="391"/>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4" name="Freeform 14"/>
          <p:cNvSpPr/>
          <p:nvPr/>
        </p:nvSpPr>
        <p:spPr bwMode="auto">
          <a:xfrm>
            <a:off x="3982529" y="4449764"/>
            <a:ext cx="169289" cy="1125537"/>
          </a:xfrm>
          <a:custGeom>
            <a:avLst/>
            <a:gdLst>
              <a:gd name="T0" fmla="*/ 0 w 80"/>
              <a:gd name="T1" fmla="*/ 0 h 630"/>
              <a:gd name="T2" fmla="*/ 80 w 80"/>
              <a:gd name="T3" fmla="*/ 295 h 630"/>
              <a:gd name="T4" fmla="*/ 80 w 80"/>
              <a:gd name="T5" fmla="*/ 295 h 630"/>
              <a:gd name="T6" fmla="*/ 48 w 80"/>
              <a:gd name="T7" fmla="*/ 630 h 630"/>
              <a:gd name="T8" fmla="*/ 48 w 80"/>
              <a:gd name="T9" fmla="*/ 630 h 630"/>
              <a:gd name="T10" fmla="*/ 80 w 80"/>
              <a:gd name="T11" fmla="*/ 622 h 630"/>
              <a:gd name="T12" fmla="*/ 80 w 80"/>
              <a:gd name="T13" fmla="*/ 622 h 630"/>
            </a:gdLst>
            <a:ahLst/>
            <a:cxnLst>
              <a:cxn ang="0">
                <a:pos x="T0" y="T1"/>
              </a:cxn>
              <a:cxn ang="0">
                <a:pos x="T2" y="T3"/>
              </a:cxn>
              <a:cxn ang="0">
                <a:pos x="T4" y="T5"/>
              </a:cxn>
              <a:cxn ang="0">
                <a:pos x="T6" y="T7"/>
              </a:cxn>
              <a:cxn ang="0">
                <a:pos x="T8" y="T9"/>
              </a:cxn>
              <a:cxn ang="0">
                <a:pos x="T10" y="T11"/>
              </a:cxn>
              <a:cxn ang="0">
                <a:pos x="T12" y="T13"/>
              </a:cxn>
            </a:cxnLst>
            <a:rect l="0" t="0" r="r" b="b"/>
            <a:pathLst>
              <a:path w="80" h="630">
                <a:moveTo>
                  <a:pt x="0" y="0"/>
                </a:moveTo>
                <a:lnTo>
                  <a:pt x="80" y="295"/>
                </a:lnTo>
                <a:lnTo>
                  <a:pt x="80" y="295"/>
                </a:lnTo>
                <a:lnTo>
                  <a:pt x="48" y="630"/>
                </a:lnTo>
                <a:lnTo>
                  <a:pt x="48" y="630"/>
                </a:lnTo>
                <a:lnTo>
                  <a:pt x="80" y="622"/>
                </a:lnTo>
                <a:lnTo>
                  <a:pt x="80" y="622"/>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5" name="Freeform 15"/>
          <p:cNvSpPr/>
          <p:nvPr/>
        </p:nvSpPr>
        <p:spPr bwMode="auto">
          <a:xfrm>
            <a:off x="3965600" y="4435475"/>
            <a:ext cx="169289" cy="1125538"/>
          </a:xfrm>
          <a:custGeom>
            <a:avLst/>
            <a:gdLst>
              <a:gd name="T0" fmla="*/ 0 w 80"/>
              <a:gd name="T1" fmla="*/ 0 h 630"/>
              <a:gd name="T2" fmla="*/ 80 w 80"/>
              <a:gd name="T3" fmla="*/ 295 h 630"/>
              <a:gd name="T4" fmla="*/ 48 w 80"/>
              <a:gd name="T5" fmla="*/ 630 h 630"/>
              <a:gd name="T6" fmla="*/ 80 w 80"/>
              <a:gd name="T7" fmla="*/ 622 h 630"/>
            </a:gdLst>
            <a:ahLst/>
            <a:cxnLst>
              <a:cxn ang="0">
                <a:pos x="T0" y="T1"/>
              </a:cxn>
              <a:cxn ang="0">
                <a:pos x="T2" y="T3"/>
              </a:cxn>
              <a:cxn ang="0">
                <a:pos x="T4" y="T5"/>
              </a:cxn>
              <a:cxn ang="0">
                <a:pos x="T6" y="T7"/>
              </a:cxn>
            </a:cxnLst>
            <a:rect l="0" t="0" r="r" b="b"/>
            <a:pathLst>
              <a:path w="80" h="630">
                <a:moveTo>
                  <a:pt x="0" y="0"/>
                </a:moveTo>
                <a:lnTo>
                  <a:pt x="80" y="295"/>
                </a:lnTo>
                <a:lnTo>
                  <a:pt x="48" y="630"/>
                </a:lnTo>
                <a:lnTo>
                  <a:pt x="80" y="622"/>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6" name="Freeform 16"/>
          <p:cNvSpPr/>
          <p:nvPr/>
        </p:nvSpPr>
        <p:spPr bwMode="auto">
          <a:xfrm>
            <a:off x="3694738" y="4506913"/>
            <a:ext cx="152360" cy="1339850"/>
          </a:xfrm>
          <a:custGeom>
            <a:avLst/>
            <a:gdLst>
              <a:gd name="T0" fmla="*/ 56 w 72"/>
              <a:gd name="T1" fmla="*/ 0 h 750"/>
              <a:gd name="T2" fmla="*/ 72 w 72"/>
              <a:gd name="T3" fmla="*/ 295 h 750"/>
              <a:gd name="T4" fmla="*/ 72 w 72"/>
              <a:gd name="T5" fmla="*/ 295 h 750"/>
              <a:gd name="T6" fmla="*/ 0 w 72"/>
              <a:gd name="T7" fmla="*/ 726 h 750"/>
              <a:gd name="T8" fmla="*/ 0 w 72"/>
              <a:gd name="T9" fmla="*/ 726 h 750"/>
              <a:gd name="T10" fmla="*/ 24 w 72"/>
              <a:gd name="T11" fmla="*/ 750 h 750"/>
              <a:gd name="T12" fmla="*/ 24 w 72"/>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72" h="750">
                <a:moveTo>
                  <a:pt x="56" y="0"/>
                </a:moveTo>
                <a:lnTo>
                  <a:pt x="72" y="295"/>
                </a:lnTo>
                <a:lnTo>
                  <a:pt x="72" y="295"/>
                </a:lnTo>
                <a:lnTo>
                  <a:pt x="0" y="726"/>
                </a:lnTo>
                <a:lnTo>
                  <a:pt x="0" y="726"/>
                </a:lnTo>
                <a:lnTo>
                  <a:pt x="24" y="750"/>
                </a:lnTo>
                <a:lnTo>
                  <a:pt x="24" y="75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7" name="Freeform 17"/>
          <p:cNvSpPr/>
          <p:nvPr/>
        </p:nvSpPr>
        <p:spPr bwMode="auto">
          <a:xfrm>
            <a:off x="3677809" y="4492625"/>
            <a:ext cx="152360" cy="1339850"/>
          </a:xfrm>
          <a:custGeom>
            <a:avLst/>
            <a:gdLst>
              <a:gd name="T0" fmla="*/ 56 w 72"/>
              <a:gd name="T1" fmla="*/ 0 h 750"/>
              <a:gd name="T2" fmla="*/ 72 w 72"/>
              <a:gd name="T3" fmla="*/ 295 h 750"/>
              <a:gd name="T4" fmla="*/ 0 w 72"/>
              <a:gd name="T5" fmla="*/ 726 h 750"/>
              <a:gd name="T6" fmla="*/ 24 w 72"/>
              <a:gd name="T7" fmla="*/ 750 h 750"/>
            </a:gdLst>
            <a:ahLst/>
            <a:cxnLst>
              <a:cxn ang="0">
                <a:pos x="T0" y="T1"/>
              </a:cxn>
              <a:cxn ang="0">
                <a:pos x="T2" y="T3"/>
              </a:cxn>
              <a:cxn ang="0">
                <a:pos x="T4" y="T5"/>
              </a:cxn>
              <a:cxn ang="0">
                <a:pos x="T6" y="T7"/>
              </a:cxn>
            </a:cxnLst>
            <a:rect l="0" t="0" r="r" b="b"/>
            <a:pathLst>
              <a:path w="72" h="750">
                <a:moveTo>
                  <a:pt x="56" y="0"/>
                </a:moveTo>
                <a:lnTo>
                  <a:pt x="72" y="295"/>
                </a:lnTo>
                <a:lnTo>
                  <a:pt x="0" y="726"/>
                </a:lnTo>
                <a:lnTo>
                  <a:pt x="24" y="75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8" name="Line 18"/>
          <p:cNvSpPr>
            <a:spLocks noChangeShapeType="1"/>
          </p:cNvSpPr>
          <p:nvPr/>
        </p:nvSpPr>
        <p:spPr bwMode="auto">
          <a:xfrm flipV="1">
            <a:off x="4101032" y="2941639"/>
            <a:ext cx="353392" cy="200025"/>
          </a:xfrm>
          <a:prstGeom prst="line">
            <a:avLst/>
          </a:prstGeom>
          <a:noFill/>
          <a:ln w="17463">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40979" name="Rectangle 19"/>
          <p:cNvSpPr>
            <a:spLocks noChangeArrowheads="1"/>
          </p:cNvSpPr>
          <p:nvPr/>
        </p:nvSpPr>
        <p:spPr bwMode="auto">
          <a:xfrm>
            <a:off x="6094412" y="4038600"/>
            <a:ext cx="3023930" cy="1765300"/>
          </a:xfrm>
          <a:prstGeom prst="rect">
            <a:avLst/>
          </a:prstGeom>
          <a:solidFill>
            <a:srgbClr val="FFFFFF"/>
          </a:solidFill>
          <a:ln w="17463">
            <a:solidFill>
              <a:srgbClr val="000000"/>
            </a:solidFill>
            <a:miter lim="800000"/>
          </a:ln>
        </p:spPr>
        <p:txBody>
          <a:bodyPr/>
          <a:lstStyle/>
          <a:p>
            <a:endParaRPr lang="en-US"/>
          </a:p>
        </p:txBody>
      </p:sp>
      <p:sp>
        <p:nvSpPr>
          <p:cNvPr id="40980" name="Rectangle 20"/>
          <p:cNvSpPr>
            <a:spLocks noChangeArrowheads="1"/>
          </p:cNvSpPr>
          <p:nvPr/>
        </p:nvSpPr>
        <p:spPr bwMode="auto">
          <a:xfrm>
            <a:off x="6449920" y="4367214"/>
            <a:ext cx="607326" cy="554037"/>
          </a:xfrm>
          <a:prstGeom prst="rect">
            <a:avLst/>
          </a:prstGeom>
          <a:solidFill>
            <a:srgbClr val="FFFFFF"/>
          </a:solidFill>
          <a:ln w="17463">
            <a:solidFill>
              <a:srgbClr val="000000"/>
            </a:solidFill>
            <a:miter lim="800000"/>
          </a:ln>
        </p:spPr>
        <p:txBody>
          <a:bodyPr/>
          <a:lstStyle/>
          <a:p>
            <a:endParaRPr lang="en-US"/>
          </a:p>
        </p:txBody>
      </p:sp>
      <p:sp>
        <p:nvSpPr>
          <p:cNvPr id="40981" name="Rectangle 21"/>
          <p:cNvSpPr>
            <a:spLocks noChangeArrowheads="1"/>
          </p:cNvSpPr>
          <p:nvPr/>
        </p:nvSpPr>
        <p:spPr bwMode="auto">
          <a:xfrm>
            <a:off x="6583236" y="4906964"/>
            <a:ext cx="1995496" cy="611187"/>
          </a:xfrm>
          <a:prstGeom prst="rect">
            <a:avLst/>
          </a:prstGeom>
          <a:solidFill>
            <a:srgbClr val="FFFFFF"/>
          </a:solidFill>
          <a:ln w="17463">
            <a:solidFill>
              <a:srgbClr val="000000"/>
            </a:solidFill>
            <a:miter lim="800000"/>
          </a:ln>
        </p:spPr>
        <p:txBody>
          <a:bodyPr/>
          <a:lstStyle/>
          <a:p>
            <a:endParaRPr lang="en-US"/>
          </a:p>
        </p:txBody>
      </p:sp>
      <p:sp>
        <p:nvSpPr>
          <p:cNvPr id="40982" name="Rectangle 22"/>
          <p:cNvSpPr>
            <a:spLocks noChangeArrowheads="1"/>
          </p:cNvSpPr>
          <p:nvPr/>
        </p:nvSpPr>
        <p:spPr bwMode="auto">
          <a:xfrm>
            <a:off x="7040317" y="4267200"/>
            <a:ext cx="996690" cy="654050"/>
          </a:xfrm>
          <a:prstGeom prst="rect">
            <a:avLst/>
          </a:prstGeom>
          <a:solidFill>
            <a:srgbClr val="FFFFFF"/>
          </a:solidFill>
          <a:ln w="17463">
            <a:solidFill>
              <a:srgbClr val="000000"/>
            </a:solidFill>
            <a:miter lim="800000"/>
          </a:ln>
        </p:spPr>
        <p:txBody>
          <a:bodyPr/>
          <a:lstStyle/>
          <a:p>
            <a:endParaRPr lang="en-US"/>
          </a:p>
        </p:txBody>
      </p:sp>
      <p:sp>
        <p:nvSpPr>
          <p:cNvPr id="40983" name="Rectangle 23"/>
          <p:cNvSpPr>
            <a:spLocks noChangeArrowheads="1"/>
          </p:cNvSpPr>
          <p:nvPr/>
        </p:nvSpPr>
        <p:spPr bwMode="auto">
          <a:xfrm>
            <a:off x="7833860" y="4367214"/>
            <a:ext cx="861260" cy="554037"/>
          </a:xfrm>
          <a:prstGeom prst="rect">
            <a:avLst/>
          </a:prstGeom>
          <a:solidFill>
            <a:srgbClr val="FFFFFF"/>
          </a:solidFill>
          <a:ln w="17463">
            <a:solidFill>
              <a:srgbClr val="000000"/>
            </a:solidFill>
            <a:miter lim="800000"/>
          </a:ln>
        </p:spPr>
        <p:txBody>
          <a:bodyPr/>
          <a:lstStyle/>
          <a:p>
            <a:endParaRPr lang="en-US"/>
          </a:p>
        </p:txBody>
      </p:sp>
      <p:sp>
        <p:nvSpPr>
          <p:cNvPr id="40984" name="Rectangle 24"/>
          <p:cNvSpPr>
            <a:spLocks noChangeArrowheads="1"/>
          </p:cNvSpPr>
          <p:nvPr/>
        </p:nvSpPr>
        <p:spPr bwMode="auto">
          <a:xfrm>
            <a:off x="7260393" y="4906964"/>
            <a:ext cx="607324" cy="611187"/>
          </a:xfrm>
          <a:prstGeom prst="rect">
            <a:avLst/>
          </a:prstGeom>
          <a:solidFill>
            <a:srgbClr val="FFFFFF"/>
          </a:solidFill>
          <a:ln w="17463">
            <a:solidFill>
              <a:srgbClr val="000000"/>
            </a:solidFill>
            <a:miter lim="800000"/>
          </a:ln>
        </p:spPr>
        <p:txBody>
          <a:bodyPr/>
          <a:lstStyle/>
          <a:p>
            <a:endParaRPr lang="en-US"/>
          </a:p>
        </p:txBody>
      </p:sp>
      <p:sp>
        <p:nvSpPr>
          <p:cNvPr id="40985" name="Rectangle 25"/>
          <p:cNvSpPr>
            <a:spLocks noChangeArrowheads="1"/>
          </p:cNvSpPr>
          <p:nvPr/>
        </p:nvSpPr>
        <p:spPr bwMode="auto">
          <a:xfrm>
            <a:off x="6735596" y="5033964"/>
            <a:ext cx="152360" cy="357187"/>
          </a:xfrm>
          <a:prstGeom prst="rect">
            <a:avLst/>
          </a:prstGeom>
          <a:solidFill>
            <a:srgbClr val="FFFFFF"/>
          </a:solidFill>
          <a:ln w="17463">
            <a:solidFill>
              <a:srgbClr val="000000"/>
            </a:solidFill>
            <a:miter lim="800000"/>
          </a:ln>
        </p:spPr>
        <p:txBody>
          <a:bodyPr/>
          <a:lstStyle/>
          <a:p>
            <a:endParaRPr lang="en-US"/>
          </a:p>
        </p:txBody>
      </p:sp>
      <p:sp>
        <p:nvSpPr>
          <p:cNvPr id="40986" name="Rectangle 26"/>
          <p:cNvSpPr>
            <a:spLocks noChangeArrowheads="1"/>
          </p:cNvSpPr>
          <p:nvPr/>
        </p:nvSpPr>
        <p:spPr bwMode="auto">
          <a:xfrm>
            <a:off x="7006459" y="5033964"/>
            <a:ext cx="152360" cy="357187"/>
          </a:xfrm>
          <a:prstGeom prst="rect">
            <a:avLst/>
          </a:prstGeom>
          <a:solidFill>
            <a:srgbClr val="FFFFFF"/>
          </a:solidFill>
          <a:ln w="17463">
            <a:solidFill>
              <a:srgbClr val="000000"/>
            </a:solidFill>
            <a:miter lim="800000"/>
          </a:ln>
        </p:spPr>
        <p:txBody>
          <a:bodyPr/>
          <a:lstStyle/>
          <a:p>
            <a:endParaRPr lang="en-US"/>
          </a:p>
        </p:txBody>
      </p:sp>
      <p:sp>
        <p:nvSpPr>
          <p:cNvPr id="40987" name="Rectangle 27"/>
          <p:cNvSpPr>
            <a:spLocks noChangeArrowheads="1"/>
          </p:cNvSpPr>
          <p:nvPr/>
        </p:nvSpPr>
        <p:spPr bwMode="auto">
          <a:xfrm>
            <a:off x="7463540" y="5062538"/>
            <a:ext cx="234888" cy="455612"/>
          </a:xfrm>
          <a:prstGeom prst="rect">
            <a:avLst/>
          </a:prstGeom>
          <a:solidFill>
            <a:srgbClr val="FFFFFF"/>
          </a:solidFill>
          <a:ln w="17463">
            <a:solidFill>
              <a:srgbClr val="000000"/>
            </a:solidFill>
            <a:miter lim="800000"/>
          </a:ln>
        </p:spPr>
        <p:txBody>
          <a:bodyPr/>
          <a:lstStyle/>
          <a:p>
            <a:endParaRPr lang="en-US"/>
          </a:p>
        </p:txBody>
      </p:sp>
      <p:sp>
        <p:nvSpPr>
          <p:cNvPr id="40988" name="Rectangle 28"/>
          <p:cNvSpPr>
            <a:spLocks noChangeArrowheads="1"/>
          </p:cNvSpPr>
          <p:nvPr/>
        </p:nvSpPr>
        <p:spPr bwMode="auto">
          <a:xfrm>
            <a:off x="7986220" y="5048250"/>
            <a:ext cx="152360" cy="357188"/>
          </a:xfrm>
          <a:prstGeom prst="rect">
            <a:avLst/>
          </a:prstGeom>
          <a:solidFill>
            <a:srgbClr val="FFFFFF"/>
          </a:solidFill>
          <a:ln w="17463">
            <a:solidFill>
              <a:srgbClr val="000000"/>
            </a:solidFill>
            <a:miter lim="800000"/>
          </a:ln>
        </p:spPr>
        <p:txBody>
          <a:bodyPr/>
          <a:lstStyle/>
          <a:p>
            <a:endParaRPr lang="en-US"/>
          </a:p>
        </p:txBody>
      </p:sp>
      <p:sp>
        <p:nvSpPr>
          <p:cNvPr id="40989" name="Rectangle 29"/>
          <p:cNvSpPr>
            <a:spLocks noChangeArrowheads="1"/>
          </p:cNvSpPr>
          <p:nvPr/>
        </p:nvSpPr>
        <p:spPr bwMode="auto">
          <a:xfrm>
            <a:off x="8274012" y="5048250"/>
            <a:ext cx="152360" cy="357188"/>
          </a:xfrm>
          <a:prstGeom prst="rect">
            <a:avLst/>
          </a:prstGeom>
          <a:solidFill>
            <a:srgbClr val="FFFFFF"/>
          </a:solidFill>
          <a:ln w="17463">
            <a:solidFill>
              <a:srgbClr val="000000"/>
            </a:solidFill>
            <a:miter lim="800000"/>
          </a:ln>
        </p:spPr>
        <p:txBody>
          <a:bodyPr/>
          <a:lstStyle/>
          <a:p>
            <a:endParaRPr lang="en-US"/>
          </a:p>
        </p:txBody>
      </p:sp>
      <p:sp>
        <p:nvSpPr>
          <p:cNvPr id="40990" name="Rectangle 30"/>
          <p:cNvSpPr>
            <a:spLocks noChangeArrowheads="1"/>
          </p:cNvSpPr>
          <p:nvPr/>
        </p:nvSpPr>
        <p:spPr bwMode="auto">
          <a:xfrm>
            <a:off x="6701738" y="6002338"/>
            <a:ext cx="200054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a:latin typeface="Helvetica" pitchFamily="34" charset="0"/>
              </a:rPr>
              <a:t>architectural design</a:t>
            </a:r>
            <a:endParaRPr lang="en-US" sz="1800" b="1">
              <a:latin typeface="Helvetica" pitchFamily="34" charset="0"/>
            </a:endParaRPr>
          </a:p>
        </p:txBody>
      </p:sp>
      <p:sp>
        <p:nvSpPr>
          <p:cNvPr id="40991" name="Line 31"/>
          <p:cNvSpPr>
            <a:spLocks noChangeShapeType="1"/>
          </p:cNvSpPr>
          <p:nvPr/>
        </p:nvSpPr>
        <p:spPr bwMode="auto">
          <a:xfrm>
            <a:off x="4793002" y="3581401"/>
            <a:ext cx="1142702" cy="474663"/>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Deriving Program Architecture</a:t>
            </a:r>
          </a:p>
        </p:txBody>
      </p:sp>
      <p:sp>
        <p:nvSpPr>
          <p:cNvPr id="41987" name="Oval 3"/>
          <p:cNvSpPr>
            <a:spLocks noChangeArrowheads="1"/>
          </p:cNvSpPr>
          <p:nvPr/>
        </p:nvSpPr>
        <p:spPr bwMode="auto">
          <a:xfrm>
            <a:off x="2706512" y="2503489"/>
            <a:ext cx="406294" cy="339725"/>
          </a:xfrm>
          <a:prstGeom prst="ellipse">
            <a:avLst/>
          </a:prstGeom>
          <a:solidFill>
            <a:schemeClr val="bg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88" name="Oval 4"/>
          <p:cNvSpPr>
            <a:spLocks noChangeArrowheads="1"/>
          </p:cNvSpPr>
          <p:nvPr/>
        </p:nvSpPr>
        <p:spPr bwMode="auto">
          <a:xfrm>
            <a:off x="2689583" y="2492375"/>
            <a:ext cx="440152" cy="363538"/>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89" name="Oval 5"/>
          <p:cNvSpPr>
            <a:spLocks noChangeArrowheads="1"/>
          </p:cNvSpPr>
          <p:nvPr/>
        </p:nvSpPr>
        <p:spPr bwMode="auto">
          <a:xfrm>
            <a:off x="1944711" y="2274889"/>
            <a:ext cx="406294" cy="339725"/>
          </a:xfrm>
          <a:prstGeom prst="ellipse">
            <a:avLst/>
          </a:prstGeom>
          <a:solidFill>
            <a:schemeClr val="bg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0" name="Oval 6"/>
          <p:cNvSpPr>
            <a:spLocks noChangeArrowheads="1"/>
          </p:cNvSpPr>
          <p:nvPr/>
        </p:nvSpPr>
        <p:spPr bwMode="auto">
          <a:xfrm>
            <a:off x="1927782" y="2263775"/>
            <a:ext cx="440152" cy="363538"/>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1" name="Oval 7"/>
          <p:cNvSpPr>
            <a:spLocks noChangeArrowheads="1"/>
          </p:cNvSpPr>
          <p:nvPr/>
        </p:nvSpPr>
        <p:spPr bwMode="auto">
          <a:xfrm>
            <a:off x="4568694" y="2389189"/>
            <a:ext cx="406294" cy="339725"/>
          </a:xfrm>
          <a:prstGeom prst="ellipse">
            <a:avLst/>
          </a:prstGeom>
          <a:solidFill>
            <a:schemeClr val="hlink"/>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2" name="Oval 8"/>
          <p:cNvSpPr>
            <a:spLocks noChangeArrowheads="1"/>
          </p:cNvSpPr>
          <p:nvPr/>
        </p:nvSpPr>
        <p:spPr bwMode="auto">
          <a:xfrm>
            <a:off x="4551765" y="2378075"/>
            <a:ext cx="440152" cy="363538"/>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3" name="Oval 9"/>
          <p:cNvSpPr>
            <a:spLocks noChangeArrowheads="1"/>
          </p:cNvSpPr>
          <p:nvPr/>
        </p:nvSpPr>
        <p:spPr bwMode="auto">
          <a:xfrm>
            <a:off x="5482856" y="2135188"/>
            <a:ext cx="406294" cy="328612"/>
          </a:xfrm>
          <a:prstGeom prst="ellipse">
            <a:avLst/>
          </a:prstGeom>
          <a:solidFill>
            <a:schemeClr val="folHlink"/>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4" name="Oval 10"/>
          <p:cNvSpPr>
            <a:spLocks noChangeArrowheads="1"/>
          </p:cNvSpPr>
          <p:nvPr/>
        </p:nvSpPr>
        <p:spPr bwMode="auto">
          <a:xfrm>
            <a:off x="5465927" y="21224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5" name="Oval 11"/>
          <p:cNvSpPr>
            <a:spLocks noChangeArrowheads="1"/>
          </p:cNvSpPr>
          <p:nvPr/>
        </p:nvSpPr>
        <p:spPr bwMode="auto">
          <a:xfrm>
            <a:off x="6515520" y="2198689"/>
            <a:ext cx="406294" cy="327025"/>
          </a:xfrm>
          <a:prstGeom prst="ellipse">
            <a:avLst/>
          </a:prstGeom>
          <a:solidFill>
            <a:schemeClr val="bg1"/>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6" name="Oval 12"/>
          <p:cNvSpPr>
            <a:spLocks noChangeArrowheads="1"/>
          </p:cNvSpPr>
          <p:nvPr/>
        </p:nvSpPr>
        <p:spPr bwMode="auto">
          <a:xfrm>
            <a:off x="6498591" y="21859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7" name="Oval 13"/>
          <p:cNvSpPr>
            <a:spLocks noChangeArrowheads="1"/>
          </p:cNvSpPr>
          <p:nvPr/>
        </p:nvSpPr>
        <p:spPr bwMode="auto">
          <a:xfrm>
            <a:off x="4450192" y="3113089"/>
            <a:ext cx="406294" cy="327025"/>
          </a:xfrm>
          <a:prstGeom prst="ellipse">
            <a:avLst/>
          </a:prstGeom>
          <a:solidFill>
            <a:srgbClr val="B3B900"/>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8" name="Oval 14"/>
          <p:cNvSpPr>
            <a:spLocks noChangeArrowheads="1"/>
          </p:cNvSpPr>
          <p:nvPr/>
        </p:nvSpPr>
        <p:spPr bwMode="auto">
          <a:xfrm>
            <a:off x="4433263" y="31003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999" name="Oval 15"/>
          <p:cNvSpPr>
            <a:spLocks noChangeArrowheads="1"/>
          </p:cNvSpPr>
          <p:nvPr/>
        </p:nvSpPr>
        <p:spPr bwMode="auto">
          <a:xfrm>
            <a:off x="5398211" y="3227389"/>
            <a:ext cx="406294" cy="327025"/>
          </a:xfrm>
          <a:prstGeom prst="ellipse">
            <a:avLst/>
          </a:prstGeom>
          <a:solidFill>
            <a:srgbClr val="EAEC5E"/>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0" name="Oval 16"/>
          <p:cNvSpPr>
            <a:spLocks noChangeArrowheads="1"/>
          </p:cNvSpPr>
          <p:nvPr/>
        </p:nvSpPr>
        <p:spPr bwMode="auto">
          <a:xfrm>
            <a:off x="5381282" y="32146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1" name="Oval 17"/>
          <p:cNvSpPr>
            <a:spLocks noChangeArrowheads="1"/>
          </p:cNvSpPr>
          <p:nvPr/>
        </p:nvSpPr>
        <p:spPr bwMode="auto">
          <a:xfrm>
            <a:off x="6126155" y="2820988"/>
            <a:ext cx="406294" cy="328612"/>
          </a:xfrm>
          <a:prstGeom prst="ellipse">
            <a:avLst/>
          </a:prstGeom>
          <a:solidFill>
            <a:schemeClr val="tx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2" name="Oval 18"/>
          <p:cNvSpPr>
            <a:spLocks noChangeArrowheads="1"/>
          </p:cNvSpPr>
          <p:nvPr/>
        </p:nvSpPr>
        <p:spPr bwMode="auto">
          <a:xfrm>
            <a:off x="6109226" y="28082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3" name="Oval 19"/>
          <p:cNvSpPr>
            <a:spLocks noChangeArrowheads="1"/>
          </p:cNvSpPr>
          <p:nvPr/>
        </p:nvSpPr>
        <p:spPr bwMode="auto">
          <a:xfrm>
            <a:off x="6092297" y="3684589"/>
            <a:ext cx="406294" cy="327025"/>
          </a:xfrm>
          <a:prstGeom prst="ellipse">
            <a:avLst/>
          </a:prstGeom>
          <a:solidFill>
            <a:schemeClr val="tx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4" name="Oval 20"/>
          <p:cNvSpPr>
            <a:spLocks noChangeArrowheads="1"/>
          </p:cNvSpPr>
          <p:nvPr/>
        </p:nvSpPr>
        <p:spPr bwMode="auto">
          <a:xfrm>
            <a:off x="6075368" y="36718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5" name="Oval 21"/>
          <p:cNvSpPr>
            <a:spLocks noChangeArrowheads="1"/>
          </p:cNvSpPr>
          <p:nvPr/>
        </p:nvSpPr>
        <p:spPr bwMode="auto">
          <a:xfrm>
            <a:off x="6887957" y="3278188"/>
            <a:ext cx="406294" cy="328612"/>
          </a:xfrm>
          <a:prstGeom prst="ellipse">
            <a:avLst/>
          </a:prstGeom>
          <a:solidFill>
            <a:schemeClr val="tx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6" name="Oval 22"/>
          <p:cNvSpPr>
            <a:spLocks noChangeArrowheads="1"/>
          </p:cNvSpPr>
          <p:nvPr/>
        </p:nvSpPr>
        <p:spPr bwMode="auto">
          <a:xfrm>
            <a:off x="6871028" y="32654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7" name="Oval 23"/>
          <p:cNvSpPr>
            <a:spLocks noChangeArrowheads="1"/>
          </p:cNvSpPr>
          <p:nvPr/>
        </p:nvSpPr>
        <p:spPr bwMode="auto">
          <a:xfrm>
            <a:off x="3654532" y="3595689"/>
            <a:ext cx="406294" cy="327025"/>
          </a:xfrm>
          <a:prstGeom prst="ellipse">
            <a:avLst/>
          </a:prstGeom>
          <a:solidFill>
            <a:srgbClr val="3C0023"/>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3637603" y="35829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09" name="Oval 25"/>
          <p:cNvSpPr>
            <a:spLocks noChangeArrowheads="1"/>
          </p:cNvSpPr>
          <p:nvPr/>
        </p:nvSpPr>
        <p:spPr bwMode="auto">
          <a:xfrm>
            <a:off x="4145471" y="4192588"/>
            <a:ext cx="406294" cy="328612"/>
          </a:xfrm>
          <a:prstGeom prst="ellipse">
            <a:avLst/>
          </a:prstGeom>
          <a:solidFill>
            <a:srgbClr val="6E0043"/>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10" name="Oval 26"/>
          <p:cNvSpPr>
            <a:spLocks noChangeArrowheads="1"/>
          </p:cNvSpPr>
          <p:nvPr/>
        </p:nvSpPr>
        <p:spPr bwMode="auto">
          <a:xfrm>
            <a:off x="4128542" y="41798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11" name="Oval 27"/>
          <p:cNvSpPr>
            <a:spLocks noChangeArrowheads="1"/>
          </p:cNvSpPr>
          <p:nvPr/>
        </p:nvSpPr>
        <p:spPr bwMode="auto">
          <a:xfrm>
            <a:off x="4907272" y="4484689"/>
            <a:ext cx="406294" cy="327025"/>
          </a:xfrm>
          <a:prstGeom prst="ellipse">
            <a:avLst/>
          </a:prstGeom>
          <a:solidFill>
            <a:srgbClr val="D93192"/>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12" name="Oval 28"/>
          <p:cNvSpPr>
            <a:spLocks noChangeArrowheads="1"/>
          </p:cNvSpPr>
          <p:nvPr/>
        </p:nvSpPr>
        <p:spPr bwMode="auto">
          <a:xfrm>
            <a:off x="4890343" y="44719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2" name="Group 29"/>
          <p:cNvGrpSpPr/>
          <p:nvPr/>
        </p:nvGrpSpPr>
        <p:grpSpPr bwMode="auto">
          <a:xfrm>
            <a:off x="1470701" y="2336800"/>
            <a:ext cx="391481" cy="90488"/>
            <a:chOff x="728" y="1101"/>
            <a:chExt cx="185" cy="51"/>
          </a:xfrm>
        </p:grpSpPr>
        <p:sp>
          <p:nvSpPr>
            <p:cNvPr id="42014" name="Freeform 30"/>
            <p:cNvSpPr/>
            <p:nvPr/>
          </p:nvSpPr>
          <p:spPr bwMode="auto">
            <a:xfrm>
              <a:off x="784" y="1101"/>
              <a:ext cx="129" cy="51"/>
            </a:xfrm>
            <a:custGeom>
              <a:avLst/>
              <a:gdLst>
                <a:gd name="T0" fmla="*/ 128 w 129"/>
                <a:gd name="T1" fmla="*/ 38 h 51"/>
                <a:gd name="T2" fmla="*/ 0 w 129"/>
                <a:gd name="T3" fmla="*/ 50 h 51"/>
                <a:gd name="T4" fmla="*/ 0 w 129"/>
                <a:gd name="T5" fmla="*/ 25 h 51"/>
                <a:gd name="T6" fmla="*/ 8 w 129"/>
                <a:gd name="T7" fmla="*/ 0 h 51"/>
                <a:gd name="T8" fmla="*/ 128 w 129"/>
                <a:gd name="T9" fmla="*/ 38 h 51"/>
              </a:gdLst>
              <a:ahLst/>
              <a:cxnLst>
                <a:cxn ang="0">
                  <a:pos x="T0" y="T1"/>
                </a:cxn>
                <a:cxn ang="0">
                  <a:pos x="T2" y="T3"/>
                </a:cxn>
                <a:cxn ang="0">
                  <a:pos x="T4" y="T5"/>
                </a:cxn>
                <a:cxn ang="0">
                  <a:pos x="T6" y="T7"/>
                </a:cxn>
                <a:cxn ang="0">
                  <a:pos x="T8" y="T9"/>
                </a:cxn>
              </a:cxnLst>
              <a:rect l="0" t="0" r="r" b="b"/>
              <a:pathLst>
                <a:path w="129" h="51">
                  <a:moveTo>
                    <a:pt x="128" y="38"/>
                  </a:moveTo>
                  <a:lnTo>
                    <a:pt x="0" y="50"/>
                  </a:lnTo>
                  <a:lnTo>
                    <a:pt x="0" y="25"/>
                  </a:lnTo>
                  <a:lnTo>
                    <a:pt x="8" y="0"/>
                  </a:lnTo>
                  <a:lnTo>
                    <a:pt x="128" y="38"/>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15" name="Line 31"/>
            <p:cNvSpPr>
              <a:spLocks noChangeShapeType="1"/>
            </p:cNvSpPr>
            <p:nvPr/>
          </p:nvSpPr>
          <p:spPr bwMode="auto">
            <a:xfrm>
              <a:off x="728" y="1123"/>
              <a:ext cx="48" cy="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 name="Group 32"/>
          <p:cNvGrpSpPr/>
          <p:nvPr/>
        </p:nvGrpSpPr>
        <p:grpSpPr bwMode="auto">
          <a:xfrm>
            <a:off x="3180523" y="3670300"/>
            <a:ext cx="408410" cy="103188"/>
            <a:chOff x="1536" y="1848"/>
            <a:chExt cx="193" cy="58"/>
          </a:xfrm>
        </p:grpSpPr>
        <p:sp>
          <p:nvSpPr>
            <p:cNvPr id="42017" name="Freeform 33"/>
            <p:cNvSpPr/>
            <p:nvPr/>
          </p:nvSpPr>
          <p:spPr bwMode="auto">
            <a:xfrm>
              <a:off x="1592" y="1848"/>
              <a:ext cx="137" cy="58"/>
            </a:xfrm>
            <a:custGeom>
              <a:avLst/>
              <a:gdLst>
                <a:gd name="T0" fmla="*/ 136 w 137"/>
                <a:gd name="T1" fmla="*/ 38 h 58"/>
                <a:gd name="T2" fmla="*/ 0 w 137"/>
                <a:gd name="T3" fmla="*/ 57 h 58"/>
                <a:gd name="T4" fmla="*/ 8 w 137"/>
                <a:gd name="T5" fmla="*/ 32 h 58"/>
                <a:gd name="T6" fmla="*/ 8 w 137"/>
                <a:gd name="T7" fmla="*/ 0 h 58"/>
                <a:gd name="T8" fmla="*/ 136 w 137"/>
                <a:gd name="T9" fmla="*/ 38 h 58"/>
              </a:gdLst>
              <a:ahLst/>
              <a:cxnLst>
                <a:cxn ang="0">
                  <a:pos x="T0" y="T1"/>
                </a:cxn>
                <a:cxn ang="0">
                  <a:pos x="T2" y="T3"/>
                </a:cxn>
                <a:cxn ang="0">
                  <a:pos x="T4" y="T5"/>
                </a:cxn>
                <a:cxn ang="0">
                  <a:pos x="T6" y="T7"/>
                </a:cxn>
                <a:cxn ang="0">
                  <a:pos x="T8" y="T9"/>
                </a:cxn>
              </a:cxnLst>
              <a:rect l="0" t="0" r="r" b="b"/>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18" name="Line 34"/>
            <p:cNvSpPr>
              <a:spLocks noChangeShapeType="1"/>
            </p:cNvSpPr>
            <p:nvPr/>
          </p:nvSpPr>
          <p:spPr bwMode="auto">
            <a:xfrm>
              <a:off x="1536" y="1876"/>
              <a:ext cx="56" cy="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4" name="Group 35"/>
          <p:cNvGrpSpPr/>
          <p:nvPr/>
        </p:nvGrpSpPr>
        <p:grpSpPr bwMode="auto">
          <a:xfrm>
            <a:off x="4128542" y="2413000"/>
            <a:ext cx="408410" cy="103188"/>
            <a:chOff x="1984" y="1144"/>
            <a:chExt cx="193" cy="58"/>
          </a:xfrm>
        </p:grpSpPr>
        <p:sp>
          <p:nvSpPr>
            <p:cNvPr id="42020" name="Freeform 36"/>
            <p:cNvSpPr/>
            <p:nvPr/>
          </p:nvSpPr>
          <p:spPr bwMode="auto">
            <a:xfrm>
              <a:off x="2040" y="1144"/>
              <a:ext cx="137" cy="58"/>
            </a:xfrm>
            <a:custGeom>
              <a:avLst/>
              <a:gdLst>
                <a:gd name="T0" fmla="*/ 136 w 137"/>
                <a:gd name="T1" fmla="*/ 38 h 58"/>
                <a:gd name="T2" fmla="*/ 0 w 137"/>
                <a:gd name="T3" fmla="*/ 57 h 58"/>
                <a:gd name="T4" fmla="*/ 8 w 137"/>
                <a:gd name="T5" fmla="*/ 32 h 58"/>
                <a:gd name="T6" fmla="*/ 8 w 137"/>
                <a:gd name="T7" fmla="*/ 0 h 58"/>
                <a:gd name="T8" fmla="*/ 136 w 137"/>
                <a:gd name="T9" fmla="*/ 38 h 58"/>
              </a:gdLst>
              <a:ahLst/>
              <a:cxnLst>
                <a:cxn ang="0">
                  <a:pos x="T0" y="T1"/>
                </a:cxn>
                <a:cxn ang="0">
                  <a:pos x="T2" y="T3"/>
                </a:cxn>
                <a:cxn ang="0">
                  <a:pos x="T4" y="T5"/>
                </a:cxn>
                <a:cxn ang="0">
                  <a:pos x="T6" y="T7"/>
                </a:cxn>
                <a:cxn ang="0">
                  <a:pos x="T8" y="T9"/>
                </a:cxn>
              </a:cxnLst>
              <a:rect l="0" t="0" r="r" b="b"/>
              <a:pathLst>
                <a:path w="137" h="58">
                  <a:moveTo>
                    <a:pt x="136" y="38"/>
                  </a:moveTo>
                  <a:lnTo>
                    <a:pt x="0" y="57"/>
                  </a:lnTo>
                  <a:lnTo>
                    <a:pt x="8" y="32"/>
                  </a:lnTo>
                  <a:lnTo>
                    <a:pt x="8" y="0"/>
                  </a:lnTo>
                  <a:lnTo>
                    <a:pt x="136" y="38"/>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21" name="Line 37"/>
            <p:cNvSpPr>
              <a:spLocks noChangeShapeType="1"/>
            </p:cNvSpPr>
            <p:nvPr/>
          </p:nvSpPr>
          <p:spPr bwMode="auto">
            <a:xfrm>
              <a:off x="1984" y="1172"/>
              <a:ext cx="56" cy="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5" name="Group 38"/>
          <p:cNvGrpSpPr/>
          <p:nvPr/>
        </p:nvGrpSpPr>
        <p:grpSpPr bwMode="auto">
          <a:xfrm>
            <a:off x="2384863" y="2489201"/>
            <a:ext cx="323765" cy="104775"/>
            <a:chOff x="1160" y="1187"/>
            <a:chExt cx="153" cy="58"/>
          </a:xfrm>
        </p:grpSpPr>
        <p:sp>
          <p:nvSpPr>
            <p:cNvPr id="42023" name="Freeform 39"/>
            <p:cNvSpPr/>
            <p:nvPr/>
          </p:nvSpPr>
          <p:spPr bwMode="auto">
            <a:xfrm>
              <a:off x="1176" y="1187"/>
              <a:ext cx="137" cy="58"/>
            </a:xfrm>
            <a:custGeom>
              <a:avLst/>
              <a:gdLst>
                <a:gd name="T0" fmla="*/ 136 w 137"/>
                <a:gd name="T1" fmla="*/ 57 h 58"/>
                <a:gd name="T2" fmla="*/ 0 w 137"/>
                <a:gd name="T3" fmla="*/ 51 h 58"/>
                <a:gd name="T4" fmla="*/ 15 w 137"/>
                <a:gd name="T5" fmla="*/ 25 h 58"/>
                <a:gd name="T6" fmla="*/ 23 w 137"/>
                <a:gd name="T7" fmla="*/ 0 h 58"/>
                <a:gd name="T8" fmla="*/ 136 w 137"/>
                <a:gd name="T9" fmla="*/ 57 h 58"/>
              </a:gdLst>
              <a:ahLst/>
              <a:cxnLst>
                <a:cxn ang="0">
                  <a:pos x="T0" y="T1"/>
                </a:cxn>
                <a:cxn ang="0">
                  <a:pos x="T2" y="T3"/>
                </a:cxn>
                <a:cxn ang="0">
                  <a:pos x="T4" y="T5"/>
                </a:cxn>
                <a:cxn ang="0">
                  <a:pos x="T6" y="T7"/>
                </a:cxn>
                <a:cxn ang="0">
                  <a:pos x="T8" y="T9"/>
                </a:cxn>
              </a:cxnLst>
              <a:rect l="0" t="0" r="r" b="b"/>
              <a:pathLst>
                <a:path w="137" h="58">
                  <a:moveTo>
                    <a:pt x="136" y="57"/>
                  </a:moveTo>
                  <a:lnTo>
                    <a:pt x="0" y="51"/>
                  </a:lnTo>
                  <a:lnTo>
                    <a:pt x="15" y="25"/>
                  </a:lnTo>
                  <a:lnTo>
                    <a:pt x="23" y="0"/>
                  </a:lnTo>
                  <a:lnTo>
                    <a:pt x="136" y="5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24" name="Line 40"/>
            <p:cNvSpPr>
              <a:spLocks noChangeShapeType="1"/>
            </p:cNvSpPr>
            <p:nvPr/>
          </p:nvSpPr>
          <p:spPr bwMode="auto">
            <a:xfrm>
              <a:off x="1160" y="1209"/>
              <a:ext cx="32" cy="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6" name="Group 41"/>
          <p:cNvGrpSpPr/>
          <p:nvPr/>
        </p:nvGrpSpPr>
        <p:grpSpPr bwMode="auto">
          <a:xfrm>
            <a:off x="3146665" y="2717800"/>
            <a:ext cx="323765" cy="141288"/>
            <a:chOff x="1520" y="1315"/>
            <a:chExt cx="153" cy="79"/>
          </a:xfrm>
        </p:grpSpPr>
        <p:sp>
          <p:nvSpPr>
            <p:cNvPr id="42026" name="Freeform 42"/>
            <p:cNvSpPr/>
            <p:nvPr/>
          </p:nvSpPr>
          <p:spPr bwMode="auto">
            <a:xfrm>
              <a:off x="1544" y="1315"/>
              <a:ext cx="129" cy="79"/>
            </a:xfrm>
            <a:custGeom>
              <a:avLst/>
              <a:gdLst>
                <a:gd name="T0" fmla="*/ 128 w 129"/>
                <a:gd name="T1" fmla="*/ 78 h 79"/>
                <a:gd name="T2" fmla="*/ 0 w 129"/>
                <a:gd name="T3" fmla="*/ 46 h 79"/>
                <a:gd name="T4" fmla="*/ 15 w 129"/>
                <a:gd name="T5" fmla="*/ 20 h 79"/>
                <a:gd name="T6" fmla="*/ 30 w 129"/>
                <a:gd name="T7" fmla="*/ 0 h 79"/>
                <a:gd name="T8" fmla="*/ 128 w 129"/>
                <a:gd name="T9" fmla="*/ 78 h 79"/>
              </a:gdLst>
              <a:ahLst/>
              <a:cxnLst>
                <a:cxn ang="0">
                  <a:pos x="T0" y="T1"/>
                </a:cxn>
                <a:cxn ang="0">
                  <a:pos x="T2" y="T3"/>
                </a:cxn>
                <a:cxn ang="0">
                  <a:pos x="T4" y="T5"/>
                </a:cxn>
                <a:cxn ang="0">
                  <a:pos x="T6" y="T7"/>
                </a:cxn>
                <a:cxn ang="0">
                  <a:pos x="T8" y="T9"/>
                </a:cxn>
              </a:cxnLst>
              <a:rect l="0" t="0" r="r" b="b"/>
              <a:pathLst>
                <a:path w="129" h="79">
                  <a:moveTo>
                    <a:pt x="128" y="78"/>
                  </a:moveTo>
                  <a:lnTo>
                    <a:pt x="0" y="46"/>
                  </a:lnTo>
                  <a:lnTo>
                    <a:pt x="15" y="20"/>
                  </a:lnTo>
                  <a:lnTo>
                    <a:pt x="30" y="0"/>
                  </a:lnTo>
                  <a:lnTo>
                    <a:pt x="128" y="78"/>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27" name="Line 43"/>
            <p:cNvSpPr>
              <a:spLocks noChangeShapeType="1"/>
            </p:cNvSpPr>
            <p:nvPr/>
          </p:nvSpPr>
          <p:spPr bwMode="auto">
            <a:xfrm>
              <a:off x="1520" y="1316"/>
              <a:ext cx="40" cy="1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7" name="Group 44"/>
          <p:cNvGrpSpPr/>
          <p:nvPr/>
        </p:nvGrpSpPr>
        <p:grpSpPr bwMode="auto">
          <a:xfrm>
            <a:off x="3908467" y="3049589"/>
            <a:ext cx="509983" cy="115887"/>
            <a:chOff x="1880" y="1500"/>
            <a:chExt cx="241" cy="65"/>
          </a:xfrm>
        </p:grpSpPr>
        <p:sp>
          <p:nvSpPr>
            <p:cNvPr id="42029" name="Freeform 45"/>
            <p:cNvSpPr/>
            <p:nvPr/>
          </p:nvSpPr>
          <p:spPr bwMode="auto">
            <a:xfrm>
              <a:off x="1992" y="1507"/>
              <a:ext cx="129" cy="58"/>
            </a:xfrm>
            <a:custGeom>
              <a:avLst/>
              <a:gdLst>
                <a:gd name="T0" fmla="*/ 128 w 129"/>
                <a:gd name="T1" fmla="*/ 57 h 58"/>
                <a:gd name="T2" fmla="*/ 0 w 129"/>
                <a:gd name="T3" fmla="*/ 51 h 58"/>
                <a:gd name="T4" fmla="*/ 8 w 129"/>
                <a:gd name="T5" fmla="*/ 25 h 58"/>
                <a:gd name="T6" fmla="*/ 15 w 129"/>
                <a:gd name="T7" fmla="*/ 0 h 58"/>
                <a:gd name="T8" fmla="*/ 128 w 129"/>
                <a:gd name="T9" fmla="*/ 57 h 58"/>
              </a:gdLst>
              <a:ahLst/>
              <a:cxnLst>
                <a:cxn ang="0">
                  <a:pos x="T0" y="T1"/>
                </a:cxn>
                <a:cxn ang="0">
                  <a:pos x="T2" y="T3"/>
                </a:cxn>
                <a:cxn ang="0">
                  <a:pos x="T4" y="T5"/>
                </a:cxn>
                <a:cxn ang="0">
                  <a:pos x="T6" y="T7"/>
                </a:cxn>
                <a:cxn ang="0">
                  <a:pos x="T8" y="T9"/>
                </a:cxn>
              </a:cxnLst>
              <a:rect l="0" t="0" r="r" b="b"/>
              <a:pathLst>
                <a:path w="129" h="58">
                  <a:moveTo>
                    <a:pt x="128" y="57"/>
                  </a:moveTo>
                  <a:lnTo>
                    <a:pt x="0" y="51"/>
                  </a:lnTo>
                  <a:lnTo>
                    <a:pt x="8" y="25"/>
                  </a:lnTo>
                  <a:lnTo>
                    <a:pt x="15" y="0"/>
                  </a:lnTo>
                  <a:lnTo>
                    <a:pt x="128" y="5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30" name="Line 46"/>
            <p:cNvSpPr>
              <a:spLocks noChangeShapeType="1"/>
            </p:cNvSpPr>
            <p:nvPr/>
          </p:nvSpPr>
          <p:spPr bwMode="auto">
            <a:xfrm>
              <a:off x="1880" y="1500"/>
              <a:ext cx="112" cy="2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8" name="Group 47"/>
          <p:cNvGrpSpPr/>
          <p:nvPr/>
        </p:nvGrpSpPr>
        <p:grpSpPr bwMode="auto">
          <a:xfrm>
            <a:off x="3857680" y="2667000"/>
            <a:ext cx="679272" cy="228600"/>
            <a:chOff x="1856" y="1286"/>
            <a:chExt cx="321" cy="128"/>
          </a:xfrm>
        </p:grpSpPr>
        <p:sp>
          <p:nvSpPr>
            <p:cNvPr id="42032" name="Freeform 48"/>
            <p:cNvSpPr/>
            <p:nvPr/>
          </p:nvSpPr>
          <p:spPr bwMode="auto">
            <a:xfrm>
              <a:off x="2048" y="1286"/>
              <a:ext cx="129" cy="72"/>
            </a:xfrm>
            <a:custGeom>
              <a:avLst/>
              <a:gdLst>
                <a:gd name="T0" fmla="*/ 128 w 129"/>
                <a:gd name="T1" fmla="*/ 0 h 72"/>
                <a:gd name="T2" fmla="*/ 23 w 129"/>
                <a:gd name="T3" fmla="*/ 71 h 72"/>
                <a:gd name="T4" fmla="*/ 8 w 129"/>
                <a:gd name="T5" fmla="*/ 45 h 72"/>
                <a:gd name="T6" fmla="*/ 0 w 129"/>
                <a:gd name="T7" fmla="*/ 19 h 72"/>
                <a:gd name="T8" fmla="*/ 128 w 129"/>
                <a:gd name="T9" fmla="*/ 0 h 72"/>
              </a:gdLst>
              <a:ahLst/>
              <a:cxnLst>
                <a:cxn ang="0">
                  <a:pos x="T0" y="T1"/>
                </a:cxn>
                <a:cxn ang="0">
                  <a:pos x="T2" y="T3"/>
                </a:cxn>
                <a:cxn ang="0">
                  <a:pos x="T4" y="T5"/>
                </a:cxn>
                <a:cxn ang="0">
                  <a:pos x="T6" y="T7"/>
                </a:cxn>
                <a:cxn ang="0">
                  <a:pos x="T8" y="T9"/>
                </a:cxn>
              </a:cxnLst>
              <a:rect l="0" t="0" r="r" b="b"/>
              <a:pathLst>
                <a:path w="129" h="72">
                  <a:moveTo>
                    <a:pt x="128" y="0"/>
                  </a:moveTo>
                  <a:lnTo>
                    <a:pt x="23" y="71"/>
                  </a:lnTo>
                  <a:lnTo>
                    <a:pt x="8" y="45"/>
                  </a:lnTo>
                  <a:lnTo>
                    <a:pt x="0" y="19"/>
                  </a:lnTo>
                  <a:lnTo>
                    <a:pt x="128"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33" name="Line 49"/>
            <p:cNvSpPr>
              <a:spLocks noChangeShapeType="1"/>
            </p:cNvSpPr>
            <p:nvPr/>
          </p:nvSpPr>
          <p:spPr bwMode="auto">
            <a:xfrm flipV="1">
              <a:off x="1856" y="1336"/>
              <a:ext cx="192" cy="7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9" name="Group 50"/>
          <p:cNvGrpSpPr/>
          <p:nvPr/>
        </p:nvGrpSpPr>
        <p:grpSpPr bwMode="auto">
          <a:xfrm>
            <a:off x="3705319" y="3151188"/>
            <a:ext cx="137547" cy="393700"/>
            <a:chOff x="1784" y="1557"/>
            <a:chExt cx="65" cy="221"/>
          </a:xfrm>
        </p:grpSpPr>
        <p:sp>
          <p:nvSpPr>
            <p:cNvPr id="42035" name="Freeform 51"/>
            <p:cNvSpPr/>
            <p:nvPr/>
          </p:nvSpPr>
          <p:spPr bwMode="auto">
            <a:xfrm>
              <a:off x="1784" y="1656"/>
              <a:ext cx="65" cy="122"/>
            </a:xfrm>
            <a:custGeom>
              <a:avLst/>
              <a:gdLst>
                <a:gd name="T0" fmla="*/ 50 w 65"/>
                <a:gd name="T1" fmla="*/ 121 h 122"/>
                <a:gd name="T2" fmla="*/ 0 w 65"/>
                <a:gd name="T3" fmla="*/ 7 h 122"/>
                <a:gd name="T4" fmla="*/ 36 w 65"/>
                <a:gd name="T5" fmla="*/ 7 h 122"/>
                <a:gd name="T6" fmla="*/ 64 w 65"/>
                <a:gd name="T7" fmla="*/ 0 h 122"/>
                <a:gd name="T8" fmla="*/ 50 w 65"/>
                <a:gd name="T9" fmla="*/ 121 h 122"/>
              </a:gdLst>
              <a:ahLst/>
              <a:cxnLst>
                <a:cxn ang="0">
                  <a:pos x="T0" y="T1"/>
                </a:cxn>
                <a:cxn ang="0">
                  <a:pos x="T2" y="T3"/>
                </a:cxn>
                <a:cxn ang="0">
                  <a:pos x="T4" y="T5"/>
                </a:cxn>
                <a:cxn ang="0">
                  <a:pos x="T6" y="T7"/>
                </a:cxn>
                <a:cxn ang="0">
                  <a:pos x="T8" y="T9"/>
                </a:cxn>
              </a:cxnLst>
              <a:rect l="0" t="0" r="r" b="b"/>
              <a:pathLst>
                <a:path w="65" h="122">
                  <a:moveTo>
                    <a:pt x="50" y="121"/>
                  </a:moveTo>
                  <a:lnTo>
                    <a:pt x="0" y="7"/>
                  </a:lnTo>
                  <a:lnTo>
                    <a:pt x="36" y="7"/>
                  </a:lnTo>
                  <a:lnTo>
                    <a:pt x="64" y="0"/>
                  </a:lnTo>
                  <a:lnTo>
                    <a:pt x="50" y="121"/>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36" name="Line 52"/>
            <p:cNvSpPr>
              <a:spLocks noChangeShapeType="1"/>
            </p:cNvSpPr>
            <p:nvPr/>
          </p:nvSpPr>
          <p:spPr bwMode="auto">
            <a:xfrm>
              <a:off x="1816" y="1557"/>
              <a:ext cx="0" cy="9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0" name="Group 53"/>
          <p:cNvGrpSpPr/>
          <p:nvPr/>
        </p:nvGrpSpPr>
        <p:grpSpPr bwMode="auto">
          <a:xfrm>
            <a:off x="5008846" y="2374901"/>
            <a:ext cx="408410" cy="117475"/>
            <a:chOff x="2400" y="1123"/>
            <a:chExt cx="193" cy="65"/>
          </a:xfrm>
        </p:grpSpPr>
        <p:sp>
          <p:nvSpPr>
            <p:cNvPr id="42038" name="Freeform 54"/>
            <p:cNvSpPr/>
            <p:nvPr/>
          </p:nvSpPr>
          <p:spPr bwMode="auto">
            <a:xfrm>
              <a:off x="2456" y="1123"/>
              <a:ext cx="137" cy="65"/>
            </a:xfrm>
            <a:custGeom>
              <a:avLst/>
              <a:gdLst>
                <a:gd name="T0" fmla="*/ 136 w 137"/>
                <a:gd name="T1" fmla="*/ 0 h 65"/>
                <a:gd name="T2" fmla="*/ 23 w 137"/>
                <a:gd name="T3" fmla="*/ 64 h 65"/>
                <a:gd name="T4" fmla="*/ 15 w 137"/>
                <a:gd name="T5" fmla="*/ 38 h 65"/>
                <a:gd name="T6" fmla="*/ 0 w 137"/>
                <a:gd name="T7" fmla="*/ 13 h 65"/>
                <a:gd name="T8" fmla="*/ 136 w 137"/>
                <a:gd name="T9" fmla="*/ 0 h 65"/>
              </a:gdLst>
              <a:ahLst/>
              <a:cxnLst>
                <a:cxn ang="0">
                  <a:pos x="T0" y="T1"/>
                </a:cxn>
                <a:cxn ang="0">
                  <a:pos x="T2" y="T3"/>
                </a:cxn>
                <a:cxn ang="0">
                  <a:pos x="T4" y="T5"/>
                </a:cxn>
                <a:cxn ang="0">
                  <a:pos x="T6" y="T7"/>
                </a:cxn>
                <a:cxn ang="0">
                  <a:pos x="T8" y="T9"/>
                </a:cxn>
              </a:cxnLst>
              <a:rect l="0" t="0" r="r" b="b"/>
              <a:pathLst>
                <a:path w="137" h="65">
                  <a:moveTo>
                    <a:pt x="136" y="0"/>
                  </a:moveTo>
                  <a:lnTo>
                    <a:pt x="23" y="64"/>
                  </a:lnTo>
                  <a:lnTo>
                    <a:pt x="15" y="38"/>
                  </a:lnTo>
                  <a:lnTo>
                    <a:pt x="0" y="13"/>
                  </a:lnTo>
                  <a:lnTo>
                    <a:pt x="136"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39" name="Line 55"/>
            <p:cNvSpPr>
              <a:spLocks noChangeShapeType="1"/>
            </p:cNvSpPr>
            <p:nvPr/>
          </p:nvSpPr>
          <p:spPr bwMode="auto">
            <a:xfrm flipV="1">
              <a:off x="2400" y="1165"/>
              <a:ext cx="64" cy="2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1" name="Group 56"/>
          <p:cNvGrpSpPr/>
          <p:nvPr/>
        </p:nvGrpSpPr>
        <p:grpSpPr bwMode="auto">
          <a:xfrm>
            <a:off x="5956866" y="2286001"/>
            <a:ext cx="526912" cy="92075"/>
            <a:chOff x="2848" y="1073"/>
            <a:chExt cx="249" cy="51"/>
          </a:xfrm>
        </p:grpSpPr>
        <p:sp>
          <p:nvSpPr>
            <p:cNvPr id="42041" name="Freeform 57"/>
            <p:cNvSpPr/>
            <p:nvPr/>
          </p:nvSpPr>
          <p:spPr bwMode="auto">
            <a:xfrm>
              <a:off x="2960" y="1073"/>
              <a:ext cx="137" cy="51"/>
            </a:xfrm>
            <a:custGeom>
              <a:avLst/>
              <a:gdLst>
                <a:gd name="T0" fmla="*/ 136 w 137"/>
                <a:gd name="T1" fmla="*/ 31 h 51"/>
                <a:gd name="T2" fmla="*/ 0 w 137"/>
                <a:gd name="T3" fmla="*/ 50 h 51"/>
                <a:gd name="T4" fmla="*/ 8 w 137"/>
                <a:gd name="T5" fmla="*/ 25 h 51"/>
                <a:gd name="T6" fmla="*/ 8 w 137"/>
                <a:gd name="T7" fmla="*/ 0 h 51"/>
                <a:gd name="T8" fmla="*/ 136 w 137"/>
                <a:gd name="T9" fmla="*/ 31 h 51"/>
              </a:gdLst>
              <a:ahLst/>
              <a:cxnLst>
                <a:cxn ang="0">
                  <a:pos x="T0" y="T1"/>
                </a:cxn>
                <a:cxn ang="0">
                  <a:pos x="T2" y="T3"/>
                </a:cxn>
                <a:cxn ang="0">
                  <a:pos x="T4" y="T5"/>
                </a:cxn>
                <a:cxn ang="0">
                  <a:pos x="T6" y="T7"/>
                </a:cxn>
                <a:cxn ang="0">
                  <a:pos x="T8" y="T9"/>
                </a:cxn>
              </a:cxnLst>
              <a:rect l="0" t="0" r="r" b="b"/>
              <a:pathLst>
                <a:path w="137" h="51">
                  <a:moveTo>
                    <a:pt x="136" y="31"/>
                  </a:moveTo>
                  <a:lnTo>
                    <a:pt x="0" y="50"/>
                  </a:lnTo>
                  <a:lnTo>
                    <a:pt x="8" y="25"/>
                  </a:lnTo>
                  <a:lnTo>
                    <a:pt x="8" y="0"/>
                  </a:lnTo>
                  <a:lnTo>
                    <a:pt x="136" y="31"/>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42" name="Line 58"/>
            <p:cNvSpPr>
              <a:spLocks noChangeShapeType="1"/>
            </p:cNvSpPr>
            <p:nvPr/>
          </p:nvSpPr>
          <p:spPr bwMode="auto">
            <a:xfrm>
              <a:off x="2848" y="1094"/>
              <a:ext cx="112" cy="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2" name="Group 59"/>
          <p:cNvGrpSpPr/>
          <p:nvPr/>
        </p:nvGrpSpPr>
        <p:grpSpPr bwMode="auto">
          <a:xfrm>
            <a:off x="6955673" y="2336800"/>
            <a:ext cx="509983" cy="103188"/>
            <a:chOff x="3320" y="1101"/>
            <a:chExt cx="241" cy="58"/>
          </a:xfrm>
        </p:grpSpPr>
        <p:sp>
          <p:nvSpPr>
            <p:cNvPr id="42044" name="Freeform 60"/>
            <p:cNvSpPr/>
            <p:nvPr/>
          </p:nvSpPr>
          <p:spPr bwMode="auto">
            <a:xfrm>
              <a:off x="3432" y="1101"/>
              <a:ext cx="129" cy="58"/>
            </a:xfrm>
            <a:custGeom>
              <a:avLst/>
              <a:gdLst>
                <a:gd name="T0" fmla="*/ 128 w 129"/>
                <a:gd name="T1" fmla="*/ 38 h 58"/>
                <a:gd name="T2" fmla="*/ 0 w 129"/>
                <a:gd name="T3" fmla="*/ 57 h 58"/>
                <a:gd name="T4" fmla="*/ 0 w 129"/>
                <a:gd name="T5" fmla="*/ 25 h 58"/>
                <a:gd name="T6" fmla="*/ 0 w 129"/>
                <a:gd name="T7" fmla="*/ 0 h 58"/>
                <a:gd name="T8" fmla="*/ 128 w 129"/>
                <a:gd name="T9" fmla="*/ 38 h 58"/>
              </a:gdLst>
              <a:ahLst/>
              <a:cxnLst>
                <a:cxn ang="0">
                  <a:pos x="T0" y="T1"/>
                </a:cxn>
                <a:cxn ang="0">
                  <a:pos x="T2" y="T3"/>
                </a:cxn>
                <a:cxn ang="0">
                  <a:pos x="T4" y="T5"/>
                </a:cxn>
                <a:cxn ang="0">
                  <a:pos x="T6" y="T7"/>
                </a:cxn>
                <a:cxn ang="0">
                  <a:pos x="T8" y="T9"/>
                </a:cxn>
              </a:cxnLst>
              <a:rect l="0" t="0" r="r" b="b"/>
              <a:pathLst>
                <a:path w="129" h="58">
                  <a:moveTo>
                    <a:pt x="128" y="38"/>
                  </a:moveTo>
                  <a:lnTo>
                    <a:pt x="0" y="57"/>
                  </a:lnTo>
                  <a:lnTo>
                    <a:pt x="0" y="25"/>
                  </a:lnTo>
                  <a:lnTo>
                    <a:pt x="0" y="0"/>
                  </a:lnTo>
                  <a:lnTo>
                    <a:pt x="128" y="38"/>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45" name="Line 61"/>
            <p:cNvSpPr>
              <a:spLocks noChangeShapeType="1"/>
            </p:cNvSpPr>
            <p:nvPr/>
          </p:nvSpPr>
          <p:spPr bwMode="auto">
            <a:xfrm>
              <a:off x="3320" y="1123"/>
              <a:ext cx="104" cy="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3" name="Group 62"/>
          <p:cNvGrpSpPr/>
          <p:nvPr/>
        </p:nvGrpSpPr>
        <p:grpSpPr bwMode="auto">
          <a:xfrm>
            <a:off x="7361967" y="3454400"/>
            <a:ext cx="526912" cy="90488"/>
            <a:chOff x="3512" y="1727"/>
            <a:chExt cx="249" cy="51"/>
          </a:xfrm>
        </p:grpSpPr>
        <p:sp>
          <p:nvSpPr>
            <p:cNvPr id="42047" name="Freeform 63"/>
            <p:cNvSpPr/>
            <p:nvPr/>
          </p:nvSpPr>
          <p:spPr bwMode="auto">
            <a:xfrm>
              <a:off x="3632" y="1727"/>
              <a:ext cx="129" cy="51"/>
            </a:xfrm>
            <a:custGeom>
              <a:avLst/>
              <a:gdLst>
                <a:gd name="T0" fmla="*/ 128 w 129"/>
                <a:gd name="T1" fmla="*/ 31 h 51"/>
                <a:gd name="T2" fmla="*/ 0 w 129"/>
                <a:gd name="T3" fmla="*/ 50 h 51"/>
                <a:gd name="T4" fmla="*/ 0 w 129"/>
                <a:gd name="T5" fmla="*/ 25 h 51"/>
                <a:gd name="T6" fmla="*/ 0 w 129"/>
                <a:gd name="T7" fmla="*/ 0 h 51"/>
                <a:gd name="T8" fmla="*/ 128 w 129"/>
                <a:gd name="T9" fmla="*/ 31 h 51"/>
              </a:gdLst>
              <a:ahLst/>
              <a:cxnLst>
                <a:cxn ang="0">
                  <a:pos x="T0" y="T1"/>
                </a:cxn>
                <a:cxn ang="0">
                  <a:pos x="T2" y="T3"/>
                </a:cxn>
                <a:cxn ang="0">
                  <a:pos x="T4" y="T5"/>
                </a:cxn>
                <a:cxn ang="0">
                  <a:pos x="T6" y="T7"/>
                </a:cxn>
                <a:cxn ang="0">
                  <a:pos x="T8" y="T9"/>
                </a:cxn>
              </a:cxnLst>
              <a:rect l="0" t="0" r="r" b="b"/>
              <a:pathLst>
                <a:path w="129" h="51">
                  <a:moveTo>
                    <a:pt x="128" y="31"/>
                  </a:moveTo>
                  <a:lnTo>
                    <a:pt x="0" y="50"/>
                  </a:lnTo>
                  <a:lnTo>
                    <a:pt x="0" y="25"/>
                  </a:lnTo>
                  <a:lnTo>
                    <a:pt x="0" y="0"/>
                  </a:lnTo>
                  <a:lnTo>
                    <a:pt x="128" y="31"/>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48" name="Line 64"/>
            <p:cNvSpPr>
              <a:spLocks noChangeShapeType="1"/>
            </p:cNvSpPr>
            <p:nvPr/>
          </p:nvSpPr>
          <p:spPr bwMode="auto">
            <a:xfrm>
              <a:off x="3512" y="1748"/>
              <a:ext cx="112" cy="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4" name="Group 65"/>
          <p:cNvGrpSpPr/>
          <p:nvPr/>
        </p:nvGrpSpPr>
        <p:grpSpPr bwMode="auto">
          <a:xfrm>
            <a:off x="4924202" y="3263900"/>
            <a:ext cx="408410" cy="90488"/>
            <a:chOff x="2360" y="1620"/>
            <a:chExt cx="193" cy="51"/>
          </a:xfrm>
        </p:grpSpPr>
        <p:sp>
          <p:nvSpPr>
            <p:cNvPr id="42050" name="Freeform 66"/>
            <p:cNvSpPr/>
            <p:nvPr/>
          </p:nvSpPr>
          <p:spPr bwMode="auto">
            <a:xfrm>
              <a:off x="2424" y="1620"/>
              <a:ext cx="129" cy="51"/>
            </a:xfrm>
            <a:custGeom>
              <a:avLst/>
              <a:gdLst>
                <a:gd name="T0" fmla="*/ 128 w 129"/>
                <a:gd name="T1" fmla="*/ 44 h 51"/>
                <a:gd name="T2" fmla="*/ 0 w 129"/>
                <a:gd name="T3" fmla="*/ 50 h 51"/>
                <a:gd name="T4" fmla="*/ 0 w 129"/>
                <a:gd name="T5" fmla="*/ 25 h 51"/>
                <a:gd name="T6" fmla="*/ 8 w 129"/>
                <a:gd name="T7" fmla="*/ 0 h 51"/>
                <a:gd name="T8" fmla="*/ 128 w 129"/>
                <a:gd name="T9" fmla="*/ 44 h 51"/>
              </a:gdLst>
              <a:ahLst/>
              <a:cxnLst>
                <a:cxn ang="0">
                  <a:pos x="T0" y="T1"/>
                </a:cxn>
                <a:cxn ang="0">
                  <a:pos x="T2" y="T3"/>
                </a:cxn>
                <a:cxn ang="0">
                  <a:pos x="T4" y="T5"/>
                </a:cxn>
                <a:cxn ang="0">
                  <a:pos x="T6" y="T7"/>
                </a:cxn>
                <a:cxn ang="0">
                  <a:pos x="T8" y="T9"/>
                </a:cxn>
              </a:cxnLst>
              <a:rect l="0" t="0" r="r" b="b"/>
              <a:pathLst>
                <a:path w="129" h="51">
                  <a:moveTo>
                    <a:pt x="128" y="44"/>
                  </a:moveTo>
                  <a:lnTo>
                    <a:pt x="0" y="50"/>
                  </a:lnTo>
                  <a:lnTo>
                    <a:pt x="0" y="25"/>
                  </a:lnTo>
                  <a:lnTo>
                    <a:pt x="8" y="0"/>
                  </a:lnTo>
                  <a:lnTo>
                    <a:pt x="128" y="44"/>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51" name="Line 67"/>
            <p:cNvSpPr>
              <a:spLocks noChangeShapeType="1"/>
            </p:cNvSpPr>
            <p:nvPr/>
          </p:nvSpPr>
          <p:spPr bwMode="auto">
            <a:xfrm>
              <a:off x="2360" y="1635"/>
              <a:ext cx="56" cy="1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5" name="Group 68"/>
          <p:cNvGrpSpPr/>
          <p:nvPr/>
        </p:nvGrpSpPr>
        <p:grpSpPr bwMode="auto">
          <a:xfrm>
            <a:off x="6498592" y="3556000"/>
            <a:ext cx="425339" cy="203200"/>
            <a:chOff x="3104" y="1784"/>
            <a:chExt cx="201" cy="114"/>
          </a:xfrm>
        </p:grpSpPr>
        <p:sp>
          <p:nvSpPr>
            <p:cNvPr id="42053" name="Freeform 69"/>
            <p:cNvSpPr/>
            <p:nvPr/>
          </p:nvSpPr>
          <p:spPr bwMode="auto">
            <a:xfrm>
              <a:off x="3184" y="1784"/>
              <a:ext cx="121" cy="79"/>
            </a:xfrm>
            <a:custGeom>
              <a:avLst/>
              <a:gdLst>
                <a:gd name="T0" fmla="*/ 120 w 121"/>
                <a:gd name="T1" fmla="*/ 0 h 79"/>
                <a:gd name="T2" fmla="*/ 30 w 121"/>
                <a:gd name="T3" fmla="*/ 78 h 79"/>
                <a:gd name="T4" fmla="*/ 15 w 121"/>
                <a:gd name="T5" fmla="*/ 52 h 79"/>
                <a:gd name="T6" fmla="*/ 0 w 121"/>
                <a:gd name="T7" fmla="*/ 26 h 79"/>
                <a:gd name="T8" fmla="*/ 120 w 121"/>
                <a:gd name="T9" fmla="*/ 0 h 79"/>
              </a:gdLst>
              <a:ahLst/>
              <a:cxnLst>
                <a:cxn ang="0">
                  <a:pos x="T0" y="T1"/>
                </a:cxn>
                <a:cxn ang="0">
                  <a:pos x="T2" y="T3"/>
                </a:cxn>
                <a:cxn ang="0">
                  <a:pos x="T4" y="T5"/>
                </a:cxn>
                <a:cxn ang="0">
                  <a:pos x="T6" y="T7"/>
                </a:cxn>
                <a:cxn ang="0">
                  <a:pos x="T8" y="T9"/>
                </a:cxn>
              </a:cxnLst>
              <a:rect l="0" t="0" r="r" b="b"/>
              <a:pathLst>
                <a:path w="121" h="79">
                  <a:moveTo>
                    <a:pt x="120" y="0"/>
                  </a:moveTo>
                  <a:lnTo>
                    <a:pt x="30" y="78"/>
                  </a:lnTo>
                  <a:lnTo>
                    <a:pt x="15" y="52"/>
                  </a:lnTo>
                  <a:lnTo>
                    <a:pt x="0" y="26"/>
                  </a:lnTo>
                  <a:lnTo>
                    <a:pt x="120"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54" name="Line 70"/>
            <p:cNvSpPr>
              <a:spLocks noChangeShapeType="1"/>
            </p:cNvSpPr>
            <p:nvPr/>
          </p:nvSpPr>
          <p:spPr bwMode="auto">
            <a:xfrm flipV="1">
              <a:off x="3104" y="1834"/>
              <a:ext cx="96" cy="6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6" name="Group 71"/>
          <p:cNvGrpSpPr/>
          <p:nvPr/>
        </p:nvGrpSpPr>
        <p:grpSpPr bwMode="auto">
          <a:xfrm>
            <a:off x="6498592" y="3125788"/>
            <a:ext cx="357623" cy="215900"/>
            <a:chOff x="3104" y="1543"/>
            <a:chExt cx="169" cy="121"/>
          </a:xfrm>
        </p:grpSpPr>
        <p:sp>
          <p:nvSpPr>
            <p:cNvPr id="42056" name="Freeform 72"/>
            <p:cNvSpPr/>
            <p:nvPr/>
          </p:nvSpPr>
          <p:spPr bwMode="auto">
            <a:xfrm>
              <a:off x="3152" y="1571"/>
              <a:ext cx="121" cy="93"/>
            </a:xfrm>
            <a:custGeom>
              <a:avLst/>
              <a:gdLst>
                <a:gd name="T0" fmla="*/ 120 w 121"/>
                <a:gd name="T1" fmla="*/ 92 h 93"/>
                <a:gd name="T2" fmla="*/ 0 w 121"/>
                <a:gd name="T3" fmla="*/ 39 h 93"/>
                <a:gd name="T4" fmla="*/ 23 w 121"/>
                <a:gd name="T5" fmla="*/ 20 h 93"/>
                <a:gd name="T6" fmla="*/ 38 w 121"/>
                <a:gd name="T7" fmla="*/ 0 h 93"/>
                <a:gd name="T8" fmla="*/ 120 w 121"/>
                <a:gd name="T9" fmla="*/ 92 h 93"/>
              </a:gdLst>
              <a:ahLst/>
              <a:cxnLst>
                <a:cxn ang="0">
                  <a:pos x="T0" y="T1"/>
                </a:cxn>
                <a:cxn ang="0">
                  <a:pos x="T2" y="T3"/>
                </a:cxn>
                <a:cxn ang="0">
                  <a:pos x="T4" y="T5"/>
                </a:cxn>
                <a:cxn ang="0">
                  <a:pos x="T6" y="T7"/>
                </a:cxn>
                <a:cxn ang="0">
                  <a:pos x="T8" y="T9"/>
                </a:cxn>
              </a:cxnLst>
              <a:rect l="0" t="0" r="r" b="b"/>
              <a:pathLst>
                <a:path w="121" h="93">
                  <a:moveTo>
                    <a:pt x="120" y="92"/>
                  </a:moveTo>
                  <a:lnTo>
                    <a:pt x="0" y="39"/>
                  </a:lnTo>
                  <a:lnTo>
                    <a:pt x="23" y="20"/>
                  </a:lnTo>
                  <a:lnTo>
                    <a:pt x="38" y="0"/>
                  </a:lnTo>
                  <a:lnTo>
                    <a:pt x="120" y="92"/>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57" name="Line 73"/>
            <p:cNvSpPr>
              <a:spLocks noChangeShapeType="1"/>
            </p:cNvSpPr>
            <p:nvPr/>
          </p:nvSpPr>
          <p:spPr bwMode="auto">
            <a:xfrm>
              <a:off x="3104" y="1543"/>
              <a:ext cx="72" cy="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7" name="Group 74"/>
          <p:cNvGrpSpPr/>
          <p:nvPr/>
        </p:nvGrpSpPr>
        <p:grpSpPr bwMode="auto">
          <a:xfrm>
            <a:off x="5770648" y="3521075"/>
            <a:ext cx="357623" cy="215900"/>
            <a:chOff x="2760" y="1764"/>
            <a:chExt cx="169" cy="121"/>
          </a:xfrm>
        </p:grpSpPr>
        <p:sp>
          <p:nvSpPr>
            <p:cNvPr id="42059" name="Freeform 75"/>
            <p:cNvSpPr/>
            <p:nvPr/>
          </p:nvSpPr>
          <p:spPr bwMode="auto">
            <a:xfrm>
              <a:off x="2808" y="1791"/>
              <a:ext cx="121" cy="94"/>
            </a:xfrm>
            <a:custGeom>
              <a:avLst/>
              <a:gdLst>
                <a:gd name="T0" fmla="*/ 120 w 121"/>
                <a:gd name="T1" fmla="*/ 93 h 94"/>
                <a:gd name="T2" fmla="*/ 0 w 121"/>
                <a:gd name="T3" fmla="*/ 47 h 94"/>
                <a:gd name="T4" fmla="*/ 23 w 121"/>
                <a:gd name="T5" fmla="*/ 27 h 94"/>
                <a:gd name="T6" fmla="*/ 45 w 121"/>
                <a:gd name="T7" fmla="*/ 0 h 94"/>
                <a:gd name="T8" fmla="*/ 120 w 121"/>
                <a:gd name="T9" fmla="*/ 93 h 94"/>
              </a:gdLst>
              <a:ahLst/>
              <a:cxnLst>
                <a:cxn ang="0">
                  <a:pos x="T0" y="T1"/>
                </a:cxn>
                <a:cxn ang="0">
                  <a:pos x="T2" y="T3"/>
                </a:cxn>
                <a:cxn ang="0">
                  <a:pos x="T4" y="T5"/>
                </a:cxn>
                <a:cxn ang="0">
                  <a:pos x="T6" y="T7"/>
                </a:cxn>
                <a:cxn ang="0">
                  <a:pos x="T8" y="T9"/>
                </a:cxn>
              </a:cxnLst>
              <a:rect l="0" t="0" r="r" b="b"/>
              <a:pathLst>
                <a:path w="121" h="94">
                  <a:moveTo>
                    <a:pt x="120" y="93"/>
                  </a:moveTo>
                  <a:lnTo>
                    <a:pt x="0" y="47"/>
                  </a:lnTo>
                  <a:lnTo>
                    <a:pt x="23" y="27"/>
                  </a:lnTo>
                  <a:lnTo>
                    <a:pt x="45" y="0"/>
                  </a:lnTo>
                  <a:lnTo>
                    <a:pt x="120" y="93"/>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60" name="Line 76"/>
            <p:cNvSpPr>
              <a:spLocks noChangeShapeType="1"/>
            </p:cNvSpPr>
            <p:nvPr/>
          </p:nvSpPr>
          <p:spPr bwMode="auto">
            <a:xfrm>
              <a:off x="2760" y="1764"/>
              <a:ext cx="72" cy="5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8" name="Group 77"/>
          <p:cNvGrpSpPr/>
          <p:nvPr/>
        </p:nvGrpSpPr>
        <p:grpSpPr bwMode="auto">
          <a:xfrm>
            <a:off x="5838364" y="3060700"/>
            <a:ext cx="289907" cy="241300"/>
            <a:chOff x="2792" y="1507"/>
            <a:chExt cx="137" cy="135"/>
          </a:xfrm>
        </p:grpSpPr>
        <p:sp>
          <p:nvSpPr>
            <p:cNvPr id="42062" name="Freeform 78"/>
            <p:cNvSpPr/>
            <p:nvPr/>
          </p:nvSpPr>
          <p:spPr bwMode="auto">
            <a:xfrm>
              <a:off x="2816" y="1507"/>
              <a:ext cx="113" cy="100"/>
            </a:xfrm>
            <a:custGeom>
              <a:avLst/>
              <a:gdLst>
                <a:gd name="T0" fmla="*/ 112 w 113"/>
                <a:gd name="T1" fmla="*/ 0 h 100"/>
                <a:gd name="T2" fmla="*/ 45 w 113"/>
                <a:gd name="T3" fmla="*/ 99 h 100"/>
                <a:gd name="T4" fmla="*/ 22 w 113"/>
                <a:gd name="T5" fmla="*/ 79 h 100"/>
                <a:gd name="T6" fmla="*/ 0 w 113"/>
                <a:gd name="T7" fmla="*/ 59 h 100"/>
                <a:gd name="T8" fmla="*/ 112 w 113"/>
                <a:gd name="T9" fmla="*/ 0 h 100"/>
              </a:gdLst>
              <a:ahLst/>
              <a:cxnLst>
                <a:cxn ang="0">
                  <a:pos x="T0" y="T1"/>
                </a:cxn>
                <a:cxn ang="0">
                  <a:pos x="T2" y="T3"/>
                </a:cxn>
                <a:cxn ang="0">
                  <a:pos x="T4" y="T5"/>
                </a:cxn>
                <a:cxn ang="0">
                  <a:pos x="T6" y="T7"/>
                </a:cxn>
                <a:cxn ang="0">
                  <a:pos x="T8" y="T9"/>
                </a:cxn>
              </a:cxnLst>
              <a:rect l="0" t="0" r="r" b="b"/>
              <a:pathLst>
                <a:path w="113" h="100">
                  <a:moveTo>
                    <a:pt x="112" y="0"/>
                  </a:moveTo>
                  <a:lnTo>
                    <a:pt x="45" y="99"/>
                  </a:lnTo>
                  <a:lnTo>
                    <a:pt x="22" y="79"/>
                  </a:lnTo>
                  <a:lnTo>
                    <a:pt x="0" y="59"/>
                  </a:lnTo>
                  <a:lnTo>
                    <a:pt x="112"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63" name="Line 79"/>
            <p:cNvSpPr>
              <a:spLocks noChangeShapeType="1"/>
            </p:cNvSpPr>
            <p:nvPr/>
          </p:nvSpPr>
          <p:spPr bwMode="auto">
            <a:xfrm flipV="1">
              <a:off x="2792" y="1585"/>
              <a:ext cx="48" cy="5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 name="Group 80"/>
          <p:cNvGrpSpPr/>
          <p:nvPr/>
        </p:nvGrpSpPr>
        <p:grpSpPr bwMode="auto">
          <a:xfrm>
            <a:off x="4010040" y="3925889"/>
            <a:ext cx="222191" cy="268287"/>
            <a:chOff x="1928" y="1991"/>
            <a:chExt cx="105" cy="150"/>
          </a:xfrm>
        </p:grpSpPr>
        <p:sp>
          <p:nvSpPr>
            <p:cNvPr id="42065" name="Freeform 81"/>
            <p:cNvSpPr/>
            <p:nvPr/>
          </p:nvSpPr>
          <p:spPr bwMode="auto">
            <a:xfrm>
              <a:off x="1936" y="2033"/>
              <a:ext cx="97" cy="108"/>
            </a:xfrm>
            <a:custGeom>
              <a:avLst/>
              <a:gdLst>
                <a:gd name="T0" fmla="*/ 96 w 97"/>
                <a:gd name="T1" fmla="*/ 107 h 108"/>
                <a:gd name="T2" fmla="*/ 0 w 97"/>
                <a:gd name="T3" fmla="*/ 27 h 108"/>
                <a:gd name="T4" fmla="*/ 30 w 97"/>
                <a:gd name="T5" fmla="*/ 13 h 108"/>
                <a:gd name="T6" fmla="*/ 59 w 97"/>
                <a:gd name="T7" fmla="*/ 0 h 108"/>
                <a:gd name="T8" fmla="*/ 96 w 97"/>
                <a:gd name="T9" fmla="*/ 107 h 108"/>
              </a:gdLst>
              <a:ahLst/>
              <a:cxnLst>
                <a:cxn ang="0">
                  <a:pos x="T0" y="T1"/>
                </a:cxn>
                <a:cxn ang="0">
                  <a:pos x="T2" y="T3"/>
                </a:cxn>
                <a:cxn ang="0">
                  <a:pos x="T4" y="T5"/>
                </a:cxn>
                <a:cxn ang="0">
                  <a:pos x="T6" y="T7"/>
                </a:cxn>
                <a:cxn ang="0">
                  <a:pos x="T8" y="T9"/>
                </a:cxn>
              </a:cxnLst>
              <a:rect l="0" t="0" r="r" b="b"/>
              <a:pathLst>
                <a:path w="97" h="108">
                  <a:moveTo>
                    <a:pt x="96" y="107"/>
                  </a:moveTo>
                  <a:lnTo>
                    <a:pt x="0" y="27"/>
                  </a:lnTo>
                  <a:lnTo>
                    <a:pt x="30" y="13"/>
                  </a:lnTo>
                  <a:lnTo>
                    <a:pt x="59" y="0"/>
                  </a:lnTo>
                  <a:lnTo>
                    <a:pt x="96" y="107"/>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66" name="Line 82"/>
            <p:cNvSpPr>
              <a:spLocks noChangeShapeType="1"/>
            </p:cNvSpPr>
            <p:nvPr/>
          </p:nvSpPr>
          <p:spPr bwMode="auto">
            <a:xfrm>
              <a:off x="1928" y="1991"/>
              <a:ext cx="40" cy="5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0" name="Group 83"/>
          <p:cNvGrpSpPr/>
          <p:nvPr/>
        </p:nvGrpSpPr>
        <p:grpSpPr bwMode="auto">
          <a:xfrm>
            <a:off x="4551766" y="4445000"/>
            <a:ext cx="323765" cy="128588"/>
            <a:chOff x="2184" y="2282"/>
            <a:chExt cx="153" cy="72"/>
          </a:xfrm>
        </p:grpSpPr>
        <p:sp>
          <p:nvSpPr>
            <p:cNvPr id="42068" name="Freeform 84"/>
            <p:cNvSpPr/>
            <p:nvPr/>
          </p:nvSpPr>
          <p:spPr bwMode="auto">
            <a:xfrm>
              <a:off x="2208" y="2282"/>
              <a:ext cx="129" cy="72"/>
            </a:xfrm>
            <a:custGeom>
              <a:avLst/>
              <a:gdLst>
                <a:gd name="T0" fmla="*/ 128 w 129"/>
                <a:gd name="T1" fmla="*/ 71 h 72"/>
                <a:gd name="T2" fmla="*/ 0 w 129"/>
                <a:gd name="T3" fmla="*/ 45 h 72"/>
                <a:gd name="T4" fmla="*/ 8 w 129"/>
                <a:gd name="T5" fmla="*/ 26 h 72"/>
                <a:gd name="T6" fmla="*/ 23 w 129"/>
                <a:gd name="T7" fmla="*/ 0 h 72"/>
                <a:gd name="T8" fmla="*/ 128 w 129"/>
                <a:gd name="T9" fmla="*/ 71 h 72"/>
              </a:gdLst>
              <a:ahLst/>
              <a:cxnLst>
                <a:cxn ang="0">
                  <a:pos x="T0" y="T1"/>
                </a:cxn>
                <a:cxn ang="0">
                  <a:pos x="T2" y="T3"/>
                </a:cxn>
                <a:cxn ang="0">
                  <a:pos x="T4" y="T5"/>
                </a:cxn>
                <a:cxn ang="0">
                  <a:pos x="T6" y="T7"/>
                </a:cxn>
                <a:cxn ang="0">
                  <a:pos x="T8" y="T9"/>
                </a:cxn>
              </a:cxnLst>
              <a:rect l="0" t="0" r="r" b="b"/>
              <a:pathLst>
                <a:path w="129" h="72">
                  <a:moveTo>
                    <a:pt x="128" y="71"/>
                  </a:moveTo>
                  <a:lnTo>
                    <a:pt x="0" y="45"/>
                  </a:lnTo>
                  <a:lnTo>
                    <a:pt x="8" y="26"/>
                  </a:lnTo>
                  <a:lnTo>
                    <a:pt x="23" y="0"/>
                  </a:lnTo>
                  <a:lnTo>
                    <a:pt x="128" y="71"/>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69" name="Line 85"/>
            <p:cNvSpPr>
              <a:spLocks noChangeShapeType="1"/>
            </p:cNvSpPr>
            <p:nvPr/>
          </p:nvSpPr>
          <p:spPr bwMode="auto">
            <a:xfrm>
              <a:off x="2184" y="2297"/>
              <a:ext cx="32" cy="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86"/>
          <p:cNvGrpSpPr/>
          <p:nvPr/>
        </p:nvGrpSpPr>
        <p:grpSpPr bwMode="auto">
          <a:xfrm>
            <a:off x="5381283" y="4673600"/>
            <a:ext cx="340694" cy="128588"/>
            <a:chOff x="2576" y="2410"/>
            <a:chExt cx="161" cy="72"/>
          </a:xfrm>
        </p:grpSpPr>
        <p:sp>
          <p:nvSpPr>
            <p:cNvPr id="42071" name="Freeform 87"/>
            <p:cNvSpPr/>
            <p:nvPr/>
          </p:nvSpPr>
          <p:spPr bwMode="auto">
            <a:xfrm>
              <a:off x="2600" y="2410"/>
              <a:ext cx="137" cy="72"/>
            </a:xfrm>
            <a:custGeom>
              <a:avLst/>
              <a:gdLst>
                <a:gd name="T0" fmla="*/ 136 w 137"/>
                <a:gd name="T1" fmla="*/ 71 h 72"/>
                <a:gd name="T2" fmla="*/ 0 w 137"/>
                <a:gd name="T3" fmla="*/ 45 h 72"/>
                <a:gd name="T4" fmla="*/ 15 w 137"/>
                <a:gd name="T5" fmla="*/ 26 h 72"/>
                <a:gd name="T6" fmla="*/ 30 w 137"/>
                <a:gd name="T7" fmla="*/ 0 h 72"/>
                <a:gd name="T8" fmla="*/ 136 w 137"/>
                <a:gd name="T9" fmla="*/ 71 h 72"/>
              </a:gdLst>
              <a:ahLst/>
              <a:cxnLst>
                <a:cxn ang="0">
                  <a:pos x="T0" y="T1"/>
                </a:cxn>
                <a:cxn ang="0">
                  <a:pos x="T2" y="T3"/>
                </a:cxn>
                <a:cxn ang="0">
                  <a:pos x="T4" y="T5"/>
                </a:cxn>
                <a:cxn ang="0">
                  <a:pos x="T6" y="T7"/>
                </a:cxn>
                <a:cxn ang="0">
                  <a:pos x="T8" y="T9"/>
                </a:cxn>
              </a:cxnLst>
              <a:rect l="0" t="0" r="r" b="b"/>
              <a:pathLst>
                <a:path w="137" h="72">
                  <a:moveTo>
                    <a:pt x="136" y="71"/>
                  </a:moveTo>
                  <a:lnTo>
                    <a:pt x="0" y="45"/>
                  </a:lnTo>
                  <a:lnTo>
                    <a:pt x="15" y="26"/>
                  </a:lnTo>
                  <a:lnTo>
                    <a:pt x="30" y="0"/>
                  </a:lnTo>
                  <a:lnTo>
                    <a:pt x="136" y="71"/>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72" name="Line 88"/>
            <p:cNvSpPr>
              <a:spLocks noChangeShapeType="1"/>
            </p:cNvSpPr>
            <p:nvPr/>
          </p:nvSpPr>
          <p:spPr bwMode="auto">
            <a:xfrm>
              <a:off x="2576" y="2425"/>
              <a:ext cx="40" cy="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2" name="Group 89"/>
          <p:cNvGrpSpPr/>
          <p:nvPr/>
        </p:nvGrpSpPr>
        <p:grpSpPr bwMode="auto">
          <a:xfrm>
            <a:off x="5313567" y="4406900"/>
            <a:ext cx="476125" cy="139700"/>
            <a:chOff x="2544" y="2260"/>
            <a:chExt cx="225" cy="79"/>
          </a:xfrm>
        </p:grpSpPr>
        <p:sp>
          <p:nvSpPr>
            <p:cNvPr id="42074" name="Freeform 90"/>
            <p:cNvSpPr/>
            <p:nvPr/>
          </p:nvSpPr>
          <p:spPr bwMode="auto">
            <a:xfrm>
              <a:off x="2640" y="2260"/>
              <a:ext cx="129" cy="65"/>
            </a:xfrm>
            <a:custGeom>
              <a:avLst/>
              <a:gdLst>
                <a:gd name="T0" fmla="*/ 128 w 129"/>
                <a:gd name="T1" fmla="*/ 0 h 65"/>
                <a:gd name="T2" fmla="*/ 23 w 129"/>
                <a:gd name="T3" fmla="*/ 64 h 65"/>
                <a:gd name="T4" fmla="*/ 8 w 129"/>
                <a:gd name="T5" fmla="*/ 38 h 65"/>
                <a:gd name="T6" fmla="*/ 0 w 129"/>
                <a:gd name="T7" fmla="*/ 13 h 65"/>
                <a:gd name="T8" fmla="*/ 128 w 129"/>
                <a:gd name="T9" fmla="*/ 0 h 65"/>
              </a:gdLst>
              <a:ahLst/>
              <a:cxnLst>
                <a:cxn ang="0">
                  <a:pos x="T0" y="T1"/>
                </a:cxn>
                <a:cxn ang="0">
                  <a:pos x="T2" y="T3"/>
                </a:cxn>
                <a:cxn ang="0">
                  <a:pos x="T4" y="T5"/>
                </a:cxn>
                <a:cxn ang="0">
                  <a:pos x="T6" y="T7"/>
                </a:cxn>
                <a:cxn ang="0">
                  <a:pos x="T8" y="T9"/>
                </a:cxn>
              </a:cxnLst>
              <a:rect l="0" t="0" r="r" b="b"/>
              <a:pathLst>
                <a:path w="129" h="65">
                  <a:moveTo>
                    <a:pt x="128" y="0"/>
                  </a:moveTo>
                  <a:lnTo>
                    <a:pt x="23" y="64"/>
                  </a:lnTo>
                  <a:lnTo>
                    <a:pt x="8" y="38"/>
                  </a:lnTo>
                  <a:lnTo>
                    <a:pt x="0" y="13"/>
                  </a:lnTo>
                  <a:lnTo>
                    <a:pt x="128"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75" name="Line 91"/>
            <p:cNvSpPr>
              <a:spLocks noChangeShapeType="1"/>
            </p:cNvSpPr>
            <p:nvPr/>
          </p:nvSpPr>
          <p:spPr bwMode="auto">
            <a:xfrm flipV="1">
              <a:off x="2544" y="2303"/>
              <a:ext cx="96" cy="3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42076" name="Oval 92"/>
          <p:cNvSpPr>
            <a:spLocks noChangeArrowheads="1"/>
          </p:cNvSpPr>
          <p:nvPr/>
        </p:nvSpPr>
        <p:spPr bwMode="auto">
          <a:xfrm>
            <a:off x="3468314" y="2795589"/>
            <a:ext cx="406294" cy="327025"/>
          </a:xfrm>
          <a:prstGeom prst="ellipse">
            <a:avLst/>
          </a:prstGeom>
          <a:solidFill>
            <a:srgbClr val="96E3FE"/>
          </a:solidFill>
          <a:ln w="25400">
            <a:solidFill>
              <a:schemeClr val="tx1"/>
            </a:solidFill>
            <a:rou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77" name="Oval 93"/>
          <p:cNvSpPr>
            <a:spLocks noChangeArrowheads="1"/>
          </p:cNvSpPr>
          <p:nvPr/>
        </p:nvSpPr>
        <p:spPr bwMode="auto">
          <a:xfrm>
            <a:off x="3451385" y="2782889"/>
            <a:ext cx="440152" cy="352425"/>
          </a:xfrm>
          <a:prstGeom prst="ellipse">
            <a:avLst/>
          </a:prstGeom>
          <a:noFill/>
          <a:ln w="25400">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78" name="Freeform 94"/>
          <p:cNvSpPr/>
          <p:nvPr/>
        </p:nvSpPr>
        <p:spPr bwMode="auto">
          <a:xfrm>
            <a:off x="2875802" y="2324100"/>
            <a:ext cx="865491" cy="877888"/>
          </a:xfrm>
          <a:custGeom>
            <a:avLst/>
            <a:gdLst>
              <a:gd name="T0" fmla="*/ 304 w 409"/>
              <a:gd name="T1" fmla="*/ 0 h 492"/>
              <a:gd name="T2" fmla="*/ 408 w 409"/>
              <a:gd name="T3" fmla="*/ 93 h 492"/>
              <a:gd name="T4" fmla="*/ 144 w 409"/>
              <a:gd name="T5" fmla="*/ 491 h 492"/>
              <a:gd name="T6" fmla="*/ 0 w 409"/>
              <a:gd name="T7" fmla="*/ 491 h 492"/>
            </a:gdLst>
            <a:ahLst/>
            <a:cxnLst>
              <a:cxn ang="0">
                <a:pos x="T0" y="T1"/>
              </a:cxn>
              <a:cxn ang="0">
                <a:pos x="T2" y="T3"/>
              </a:cxn>
              <a:cxn ang="0">
                <a:pos x="T4" y="T5"/>
              </a:cxn>
              <a:cxn ang="0">
                <a:pos x="T6" y="T7"/>
              </a:cxn>
            </a:cxnLst>
            <a:rect l="0" t="0" r="r" b="b"/>
            <a:pathLst>
              <a:path w="409" h="492">
                <a:moveTo>
                  <a:pt x="304" y="0"/>
                </a:moveTo>
                <a:lnTo>
                  <a:pt x="408" y="93"/>
                </a:lnTo>
                <a:lnTo>
                  <a:pt x="144" y="491"/>
                </a:lnTo>
                <a:lnTo>
                  <a:pt x="0" y="491"/>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79" name="Freeform 95"/>
          <p:cNvSpPr/>
          <p:nvPr/>
        </p:nvSpPr>
        <p:spPr bwMode="auto">
          <a:xfrm>
            <a:off x="2858873" y="2311400"/>
            <a:ext cx="865491" cy="877888"/>
          </a:xfrm>
          <a:custGeom>
            <a:avLst/>
            <a:gdLst>
              <a:gd name="T0" fmla="*/ 304 w 409"/>
              <a:gd name="T1" fmla="*/ 0 h 492"/>
              <a:gd name="T2" fmla="*/ 408 w 409"/>
              <a:gd name="T3" fmla="*/ 93 h 492"/>
              <a:gd name="T4" fmla="*/ 144 w 409"/>
              <a:gd name="T5" fmla="*/ 491 h 492"/>
              <a:gd name="T6" fmla="*/ 0 w 409"/>
              <a:gd name="T7" fmla="*/ 491 h 492"/>
            </a:gdLst>
            <a:ahLst/>
            <a:cxnLst>
              <a:cxn ang="0">
                <a:pos x="T0" y="T1"/>
              </a:cxn>
              <a:cxn ang="0">
                <a:pos x="T2" y="T3"/>
              </a:cxn>
              <a:cxn ang="0">
                <a:pos x="T4" y="T5"/>
              </a:cxn>
              <a:cxn ang="0">
                <a:pos x="T6" y="T7"/>
              </a:cxn>
            </a:cxnLst>
            <a:rect l="0" t="0" r="r" b="b"/>
            <a:pathLst>
              <a:path w="409" h="492">
                <a:moveTo>
                  <a:pt x="304" y="0"/>
                </a:moveTo>
                <a:lnTo>
                  <a:pt x="408" y="93"/>
                </a:lnTo>
                <a:lnTo>
                  <a:pt x="144" y="491"/>
                </a:lnTo>
                <a:lnTo>
                  <a:pt x="0" y="491"/>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0" name="Freeform 96"/>
          <p:cNvSpPr/>
          <p:nvPr/>
        </p:nvSpPr>
        <p:spPr bwMode="auto">
          <a:xfrm>
            <a:off x="3434457" y="2260601"/>
            <a:ext cx="814704" cy="1260475"/>
          </a:xfrm>
          <a:custGeom>
            <a:avLst/>
            <a:gdLst>
              <a:gd name="T0" fmla="*/ 384 w 385"/>
              <a:gd name="T1" fmla="*/ 0 h 705"/>
              <a:gd name="T2" fmla="*/ 256 w 385"/>
              <a:gd name="T3" fmla="*/ 78 h 705"/>
              <a:gd name="T4" fmla="*/ 312 w 385"/>
              <a:gd name="T5" fmla="*/ 256 h 705"/>
              <a:gd name="T6" fmla="*/ 288 w 385"/>
              <a:gd name="T7" fmla="*/ 434 h 705"/>
              <a:gd name="T8" fmla="*/ 240 w 385"/>
              <a:gd name="T9" fmla="*/ 562 h 705"/>
              <a:gd name="T10" fmla="*/ 0 w 385"/>
              <a:gd name="T11" fmla="*/ 590 h 705"/>
              <a:gd name="T12" fmla="*/ 0 w 385"/>
              <a:gd name="T13" fmla="*/ 704 h 705"/>
            </a:gdLst>
            <a:ahLst/>
            <a:cxnLst>
              <a:cxn ang="0">
                <a:pos x="T0" y="T1"/>
              </a:cxn>
              <a:cxn ang="0">
                <a:pos x="T2" y="T3"/>
              </a:cxn>
              <a:cxn ang="0">
                <a:pos x="T4" y="T5"/>
              </a:cxn>
              <a:cxn ang="0">
                <a:pos x="T6" y="T7"/>
              </a:cxn>
              <a:cxn ang="0">
                <a:pos x="T8" y="T9"/>
              </a:cxn>
              <a:cxn ang="0">
                <a:pos x="T10" y="T11"/>
              </a:cxn>
              <a:cxn ang="0">
                <a:pos x="T12" y="T13"/>
              </a:cxn>
            </a:cxnLst>
            <a:rect l="0" t="0" r="r" b="b"/>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1" name="Freeform 97"/>
          <p:cNvSpPr/>
          <p:nvPr/>
        </p:nvSpPr>
        <p:spPr bwMode="auto">
          <a:xfrm>
            <a:off x="3417528" y="2249489"/>
            <a:ext cx="814704" cy="1258887"/>
          </a:xfrm>
          <a:custGeom>
            <a:avLst/>
            <a:gdLst>
              <a:gd name="T0" fmla="*/ 384 w 385"/>
              <a:gd name="T1" fmla="*/ 0 h 705"/>
              <a:gd name="T2" fmla="*/ 256 w 385"/>
              <a:gd name="T3" fmla="*/ 78 h 705"/>
              <a:gd name="T4" fmla="*/ 312 w 385"/>
              <a:gd name="T5" fmla="*/ 256 h 705"/>
              <a:gd name="T6" fmla="*/ 288 w 385"/>
              <a:gd name="T7" fmla="*/ 434 h 705"/>
              <a:gd name="T8" fmla="*/ 240 w 385"/>
              <a:gd name="T9" fmla="*/ 562 h 705"/>
              <a:gd name="T10" fmla="*/ 0 w 385"/>
              <a:gd name="T11" fmla="*/ 590 h 705"/>
              <a:gd name="T12" fmla="*/ 0 w 385"/>
              <a:gd name="T13" fmla="*/ 704 h 705"/>
            </a:gdLst>
            <a:ahLst/>
            <a:cxnLst>
              <a:cxn ang="0">
                <a:pos x="T0" y="T1"/>
              </a:cxn>
              <a:cxn ang="0">
                <a:pos x="T2" y="T3"/>
              </a:cxn>
              <a:cxn ang="0">
                <a:pos x="T4" y="T5"/>
              </a:cxn>
              <a:cxn ang="0">
                <a:pos x="T6" y="T7"/>
              </a:cxn>
              <a:cxn ang="0">
                <a:pos x="T8" y="T9"/>
              </a:cxn>
              <a:cxn ang="0">
                <a:pos x="T10" y="T11"/>
              </a:cxn>
              <a:cxn ang="0">
                <a:pos x="T12" y="T13"/>
              </a:cxn>
            </a:cxnLst>
            <a:rect l="0" t="0" r="r" b="b"/>
            <a:pathLst>
              <a:path w="385" h="705">
                <a:moveTo>
                  <a:pt x="384" y="0"/>
                </a:moveTo>
                <a:lnTo>
                  <a:pt x="256" y="78"/>
                </a:lnTo>
                <a:lnTo>
                  <a:pt x="312" y="256"/>
                </a:lnTo>
                <a:lnTo>
                  <a:pt x="288" y="434"/>
                </a:lnTo>
                <a:lnTo>
                  <a:pt x="240" y="562"/>
                </a:lnTo>
                <a:lnTo>
                  <a:pt x="0" y="590"/>
                </a:lnTo>
                <a:lnTo>
                  <a:pt x="0" y="704"/>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2" name="Freeform 98"/>
          <p:cNvSpPr/>
          <p:nvPr/>
        </p:nvSpPr>
        <p:spPr bwMode="auto">
          <a:xfrm>
            <a:off x="5042704" y="2120901"/>
            <a:ext cx="188334" cy="714375"/>
          </a:xfrm>
          <a:custGeom>
            <a:avLst/>
            <a:gdLst>
              <a:gd name="T0" fmla="*/ 0 w 89"/>
              <a:gd name="T1" fmla="*/ 14 h 400"/>
              <a:gd name="T2" fmla="*/ 72 w 89"/>
              <a:gd name="T3" fmla="*/ 0 h 400"/>
              <a:gd name="T4" fmla="*/ 88 w 89"/>
              <a:gd name="T5" fmla="*/ 335 h 400"/>
              <a:gd name="T6" fmla="*/ 16 w 89"/>
              <a:gd name="T7" fmla="*/ 399 h 400"/>
            </a:gdLst>
            <a:ahLst/>
            <a:cxnLst>
              <a:cxn ang="0">
                <a:pos x="T0" y="T1"/>
              </a:cxn>
              <a:cxn ang="0">
                <a:pos x="T2" y="T3"/>
              </a:cxn>
              <a:cxn ang="0">
                <a:pos x="T4" y="T5"/>
              </a:cxn>
              <a:cxn ang="0">
                <a:pos x="T6" y="T7"/>
              </a:cxn>
            </a:cxnLst>
            <a:rect l="0" t="0" r="r" b="b"/>
            <a:pathLst>
              <a:path w="89" h="400">
                <a:moveTo>
                  <a:pt x="0" y="14"/>
                </a:moveTo>
                <a:lnTo>
                  <a:pt x="72" y="0"/>
                </a:lnTo>
                <a:lnTo>
                  <a:pt x="88" y="335"/>
                </a:lnTo>
                <a:lnTo>
                  <a:pt x="16" y="39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3" name="Freeform 99"/>
          <p:cNvSpPr/>
          <p:nvPr/>
        </p:nvSpPr>
        <p:spPr bwMode="auto">
          <a:xfrm>
            <a:off x="5025775" y="2108201"/>
            <a:ext cx="188334" cy="714375"/>
          </a:xfrm>
          <a:custGeom>
            <a:avLst/>
            <a:gdLst>
              <a:gd name="T0" fmla="*/ 0 w 89"/>
              <a:gd name="T1" fmla="*/ 14 h 400"/>
              <a:gd name="T2" fmla="*/ 72 w 89"/>
              <a:gd name="T3" fmla="*/ 0 h 400"/>
              <a:gd name="T4" fmla="*/ 88 w 89"/>
              <a:gd name="T5" fmla="*/ 335 h 400"/>
              <a:gd name="T6" fmla="*/ 16 w 89"/>
              <a:gd name="T7" fmla="*/ 399 h 400"/>
            </a:gdLst>
            <a:ahLst/>
            <a:cxnLst>
              <a:cxn ang="0">
                <a:pos x="T0" y="T1"/>
              </a:cxn>
              <a:cxn ang="0">
                <a:pos x="T2" y="T3"/>
              </a:cxn>
              <a:cxn ang="0">
                <a:pos x="T4" y="T5"/>
              </a:cxn>
              <a:cxn ang="0">
                <a:pos x="T6" y="T7"/>
              </a:cxn>
            </a:cxnLst>
            <a:rect l="0" t="0" r="r" b="b"/>
            <a:pathLst>
              <a:path w="89" h="400">
                <a:moveTo>
                  <a:pt x="0" y="14"/>
                </a:moveTo>
                <a:lnTo>
                  <a:pt x="72" y="0"/>
                </a:lnTo>
                <a:lnTo>
                  <a:pt x="88" y="335"/>
                </a:lnTo>
                <a:lnTo>
                  <a:pt x="16" y="399"/>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4" name="Freeform 100"/>
          <p:cNvSpPr/>
          <p:nvPr/>
        </p:nvSpPr>
        <p:spPr bwMode="auto">
          <a:xfrm>
            <a:off x="6109227" y="2032000"/>
            <a:ext cx="306836" cy="598488"/>
          </a:xfrm>
          <a:custGeom>
            <a:avLst/>
            <a:gdLst>
              <a:gd name="T0" fmla="*/ 144 w 145"/>
              <a:gd name="T1" fmla="*/ 0 h 335"/>
              <a:gd name="T2" fmla="*/ 32 w 145"/>
              <a:gd name="T3" fmla="*/ 0 h 335"/>
              <a:gd name="T4" fmla="*/ 0 w 145"/>
              <a:gd name="T5" fmla="*/ 320 h 335"/>
              <a:gd name="T6" fmla="*/ 128 w 145"/>
              <a:gd name="T7" fmla="*/ 334 h 335"/>
            </a:gdLst>
            <a:ahLst/>
            <a:cxnLst>
              <a:cxn ang="0">
                <a:pos x="T0" y="T1"/>
              </a:cxn>
              <a:cxn ang="0">
                <a:pos x="T2" y="T3"/>
              </a:cxn>
              <a:cxn ang="0">
                <a:pos x="T4" y="T5"/>
              </a:cxn>
              <a:cxn ang="0">
                <a:pos x="T6" y="T7"/>
              </a:cxn>
            </a:cxnLst>
            <a:rect l="0" t="0" r="r" b="b"/>
            <a:pathLst>
              <a:path w="145" h="335">
                <a:moveTo>
                  <a:pt x="144" y="0"/>
                </a:moveTo>
                <a:lnTo>
                  <a:pt x="32" y="0"/>
                </a:lnTo>
                <a:lnTo>
                  <a:pt x="0" y="320"/>
                </a:lnTo>
                <a:lnTo>
                  <a:pt x="128" y="33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5" name="Freeform 101"/>
          <p:cNvSpPr/>
          <p:nvPr/>
        </p:nvSpPr>
        <p:spPr bwMode="auto">
          <a:xfrm>
            <a:off x="6092298" y="2020888"/>
            <a:ext cx="306836" cy="596900"/>
          </a:xfrm>
          <a:custGeom>
            <a:avLst/>
            <a:gdLst>
              <a:gd name="T0" fmla="*/ 144 w 145"/>
              <a:gd name="T1" fmla="*/ 0 h 335"/>
              <a:gd name="T2" fmla="*/ 32 w 145"/>
              <a:gd name="T3" fmla="*/ 0 h 335"/>
              <a:gd name="T4" fmla="*/ 0 w 145"/>
              <a:gd name="T5" fmla="*/ 320 h 335"/>
              <a:gd name="T6" fmla="*/ 128 w 145"/>
              <a:gd name="T7" fmla="*/ 334 h 335"/>
            </a:gdLst>
            <a:ahLst/>
            <a:cxnLst>
              <a:cxn ang="0">
                <a:pos x="T0" y="T1"/>
              </a:cxn>
              <a:cxn ang="0">
                <a:pos x="T2" y="T3"/>
              </a:cxn>
              <a:cxn ang="0">
                <a:pos x="T4" y="T5"/>
              </a:cxn>
              <a:cxn ang="0">
                <a:pos x="T6" y="T7"/>
              </a:cxn>
            </a:cxnLst>
            <a:rect l="0" t="0" r="r" b="b"/>
            <a:pathLst>
              <a:path w="145" h="335">
                <a:moveTo>
                  <a:pt x="144" y="0"/>
                </a:moveTo>
                <a:lnTo>
                  <a:pt x="32" y="0"/>
                </a:lnTo>
                <a:lnTo>
                  <a:pt x="0" y="320"/>
                </a:lnTo>
                <a:lnTo>
                  <a:pt x="128" y="334"/>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6" name="Freeform 102"/>
          <p:cNvSpPr/>
          <p:nvPr/>
        </p:nvSpPr>
        <p:spPr bwMode="auto">
          <a:xfrm>
            <a:off x="4924202" y="3060700"/>
            <a:ext cx="459196" cy="636588"/>
          </a:xfrm>
          <a:custGeom>
            <a:avLst/>
            <a:gdLst>
              <a:gd name="T0" fmla="*/ 112 w 217"/>
              <a:gd name="T1" fmla="*/ 0 h 356"/>
              <a:gd name="T2" fmla="*/ 216 w 217"/>
              <a:gd name="T3" fmla="*/ 50 h 356"/>
              <a:gd name="T4" fmla="*/ 128 w 217"/>
              <a:gd name="T5" fmla="*/ 334 h 356"/>
              <a:gd name="T6" fmla="*/ 0 w 217"/>
              <a:gd name="T7" fmla="*/ 355 h 356"/>
            </a:gdLst>
            <a:ahLst/>
            <a:cxnLst>
              <a:cxn ang="0">
                <a:pos x="T0" y="T1"/>
              </a:cxn>
              <a:cxn ang="0">
                <a:pos x="T2" y="T3"/>
              </a:cxn>
              <a:cxn ang="0">
                <a:pos x="T4" y="T5"/>
              </a:cxn>
              <a:cxn ang="0">
                <a:pos x="T6" y="T7"/>
              </a:cxn>
            </a:cxnLst>
            <a:rect l="0" t="0" r="r" b="b"/>
            <a:pathLst>
              <a:path w="217" h="356">
                <a:moveTo>
                  <a:pt x="112" y="0"/>
                </a:moveTo>
                <a:lnTo>
                  <a:pt x="216" y="50"/>
                </a:lnTo>
                <a:lnTo>
                  <a:pt x="128" y="334"/>
                </a:lnTo>
                <a:lnTo>
                  <a:pt x="0" y="35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7" name="Freeform 103"/>
          <p:cNvSpPr/>
          <p:nvPr/>
        </p:nvSpPr>
        <p:spPr bwMode="auto">
          <a:xfrm>
            <a:off x="4907273" y="3049588"/>
            <a:ext cx="459196" cy="635000"/>
          </a:xfrm>
          <a:custGeom>
            <a:avLst/>
            <a:gdLst>
              <a:gd name="T0" fmla="*/ 112 w 217"/>
              <a:gd name="T1" fmla="*/ 0 h 356"/>
              <a:gd name="T2" fmla="*/ 216 w 217"/>
              <a:gd name="T3" fmla="*/ 50 h 356"/>
              <a:gd name="T4" fmla="*/ 128 w 217"/>
              <a:gd name="T5" fmla="*/ 334 h 356"/>
              <a:gd name="T6" fmla="*/ 0 w 217"/>
              <a:gd name="T7" fmla="*/ 355 h 356"/>
            </a:gdLst>
            <a:ahLst/>
            <a:cxnLst>
              <a:cxn ang="0">
                <a:pos x="T0" y="T1"/>
              </a:cxn>
              <a:cxn ang="0">
                <a:pos x="T2" y="T3"/>
              </a:cxn>
              <a:cxn ang="0">
                <a:pos x="T4" y="T5"/>
              </a:cxn>
              <a:cxn ang="0">
                <a:pos x="T6" y="T7"/>
              </a:cxn>
            </a:cxnLst>
            <a:rect l="0" t="0" r="r" b="b"/>
            <a:pathLst>
              <a:path w="217" h="356">
                <a:moveTo>
                  <a:pt x="112" y="0"/>
                </a:moveTo>
                <a:lnTo>
                  <a:pt x="216" y="50"/>
                </a:lnTo>
                <a:lnTo>
                  <a:pt x="128" y="334"/>
                </a:lnTo>
                <a:lnTo>
                  <a:pt x="0" y="355"/>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8" name="Freeform 104"/>
          <p:cNvSpPr/>
          <p:nvPr/>
        </p:nvSpPr>
        <p:spPr bwMode="auto">
          <a:xfrm>
            <a:off x="5770648" y="2832101"/>
            <a:ext cx="222191" cy="1146175"/>
          </a:xfrm>
          <a:custGeom>
            <a:avLst/>
            <a:gdLst>
              <a:gd name="T0" fmla="*/ 104 w 105"/>
              <a:gd name="T1" fmla="*/ 0 h 641"/>
              <a:gd name="T2" fmla="*/ 32 w 105"/>
              <a:gd name="T3" fmla="*/ 114 h 641"/>
              <a:gd name="T4" fmla="*/ 104 w 105"/>
              <a:gd name="T5" fmla="*/ 334 h 641"/>
              <a:gd name="T6" fmla="*/ 0 w 105"/>
              <a:gd name="T7" fmla="*/ 548 h 641"/>
              <a:gd name="T8" fmla="*/ 88 w 105"/>
              <a:gd name="T9" fmla="*/ 640 h 641"/>
            </a:gdLst>
            <a:ahLst/>
            <a:cxnLst>
              <a:cxn ang="0">
                <a:pos x="T0" y="T1"/>
              </a:cxn>
              <a:cxn ang="0">
                <a:pos x="T2" y="T3"/>
              </a:cxn>
              <a:cxn ang="0">
                <a:pos x="T4" y="T5"/>
              </a:cxn>
              <a:cxn ang="0">
                <a:pos x="T6" y="T7"/>
              </a:cxn>
              <a:cxn ang="0">
                <a:pos x="T8" y="T9"/>
              </a:cxn>
            </a:cxnLst>
            <a:rect l="0" t="0" r="r" b="b"/>
            <a:pathLst>
              <a:path w="105" h="641">
                <a:moveTo>
                  <a:pt x="104" y="0"/>
                </a:moveTo>
                <a:lnTo>
                  <a:pt x="32" y="114"/>
                </a:lnTo>
                <a:lnTo>
                  <a:pt x="104" y="334"/>
                </a:lnTo>
                <a:lnTo>
                  <a:pt x="0" y="548"/>
                </a:lnTo>
                <a:lnTo>
                  <a:pt x="88" y="64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89" name="Freeform 105"/>
          <p:cNvSpPr/>
          <p:nvPr/>
        </p:nvSpPr>
        <p:spPr bwMode="auto">
          <a:xfrm>
            <a:off x="5753719" y="2820989"/>
            <a:ext cx="222191" cy="1144587"/>
          </a:xfrm>
          <a:custGeom>
            <a:avLst/>
            <a:gdLst>
              <a:gd name="T0" fmla="*/ 104 w 105"/>
              <a:gd name="T1" fmla="*/ 0 h 641"/>
              <a:gd name="T2" fmla="*/ 32 w 105"/>
              <a:gd name="T3" fmla="*/ 114 h 641"/>
              <a:gd name="T4" fmla="*/ 104 w 105"/>
              <a:gd name="T5" fmla="*/ 334 h 641"/>
              <a:gd name="T6" fmla="*/ 0 w 105"/>
              <a:gd name="T7" fmla="*/ 548 h 641"/>
              <a:gd name="T8" fmla="*/ 88 w 105"/>
              <a:gd name="T9" fmla="*/ 640 h 641"/>
            </a:gdLst>
            <a:ahLst/>
            <a:cxnLst>
              <a:cxn ang="0">
                <a:pos x="T0" y="T1"/>
              </a:cxn>
              <a:cxn ang="0">
                <a:pos x="T2" y="T3"/>
              </a:cxn>
              <a:cxn ang="0">
                <a:pos x="T4" y="T5"/>
              </a:cxn>
              <a:cxn ang="0">
                <a:pos x="T6" y="T7"/>
              </a:cxn>
              <a:cxn ang="0">
                <a:pos x="T8" y="T9"/>
              </a:cxn>
            </a:cxnLst>
            <a:rect l="0" t="0" r="r" b="b"/>
            <a:pathLst>
              <a:path w="105" h="641">
                <a:moveTo>
                  <a:pt x="104" y="0"/>
                </a:moveTo>
                <a:lnTo>
                  <a:pt x="32" y="114"/>
                </a:lnTo>
                <a:lnTo>
                  <a:pt x="104" y="334"/>
                </a:lnTo>
                <a:lnTo>
                  <a:pt x="0" y="548"/>
                </a:lnTo>
                <a:lnTo>
                  <a:pt x="88" y="64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90" name="Freeform 106"/>
          <p:cNvSpPr/>
          <p:nvPr/>
        </p:nvSpPr>
        <p:spPr bwMode="auto">
          <a:xfrm>
            <a:off x="3705319" y="3771900"/>
            <a:ext cx="797775" cy="458788"/>
          </a:xfrm>
          <a:custGeom>
            <a:avLst/>
            <a:gdLst>
              <a:gd name="T0" fmla="*/ 344 w 377"/>
              <a:gd name="T1" fmla="*/ 0 h 257"/>
              <a:gd name="T2" fmla="*/ 376 w 377"/>
              <a:gd name="T3" fmla="*/ 85 h 257"/>
              <a:gd name="T4" fmla="*/ 72 w 377"/>
              <a:gd name="T5" fmla="*/ 256 h 257"/>
              <a:gd name="T6" fmla="*/ 0 w 377"/>
              <a:gd name="T7" fmla="*/ 228 h 257"/>
            </a:gdLst>
            <a:ahLst/>
            <a:cxnLst>
              <a:cxn ang="0">
                <a:pos x="T0" y="T1"/>
              </a:cxn>
              <a:cxn ang="0">
                <a:pos x="T2" y="T3"/>
              </a:cxn>
              <a:cxn ang="0">
                <a:pos x="T4" y="T5"/>
              </a:cxn>
              <a:cxn ang="0">
                <a:pos x="T6" y="T7"/>
              </a:cxn>
            </a:cxnLst>
            <a:rect l="0" t="0" r="r" b="b"/>
            <a:pathLst>
              <a:path w="377" h="257">
                <a:moveTo>
                  <a:pt x="344" y="0"/>
                </a:moveTo>
                <a:lnTo>
                  <a:pt x="376" y="85"/>
                </a:lnTo>
                <a:lnTo>
                  <a:pt x="72" y="256"/>
                </a:lnTo>
                <a:lnTo>
                  <a:pt x="0" y="2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91" name="Freeform 107"/>
          <p:cNvSpPr/>
          <p:nvPr/>
        </p:nvSpPr>
        <p:spPr bwMode="auto">
          <a:xfrm>
            <a:off x="3688390" y="3759200"/>
            <a:ext cx="797775" cy="458788"/>
          </a:xfrm>
          <a:custGeom>
            <a:avLst/>
            <a:gdLst>
              <a:gd name="T0" fmla="*/ 344 w 377"/>
              <a:gd name="T1" fmla="*/ 0 h 257"/>
              <a:gd name="T2" fmla="*/ 376 w 377"/>
              <a:gd name="T3" fmla="*/ 85 h 257"/>
              <a:gd name="T4" fmla="*/ 72 w 377"/>
              <a:gd name="T5" fmla="*/ 256 h 257"/>
              <a:gd name="T6" fmla="*/ 0 w 377"/>
              <a:gd name="T7" fmla="*/ 228 h 257"/>
            </a:gdLst>
            <a:ahLst/>
            <a:cxnLst>
              <a:cxn ang="0">
                <a:pos x="T0" y="T1"/>
              </a:cxn>
              <a:cxn ang="0">
                <a:pos x="T2" y="T3"/>
              </a:cxn>
              <a:cxn ang="0">
                <a:pos x="T4" y="T5"/>
              </a:cxn>
              <a:cxn ang="0">
                <a:pos x="T6" y="T7"/>
              </a:cxn>
            </a:cxnLst>
            <a:rect l="0" t="0" r="r" b="b"/>
            <a:pathLst>
              <a:path w="377" h="257">
                <a:moveTo>
                  <a:pt x="344" y="0"/>
                </a:moveTo>
                <a:lnTo>
                  <a:pt x="376" y="85"/>
                </a:lnTo>
                <a:lnTo>
                  <a:pt x="72" y="256"/>
                </a:lnTo>
                <a:lnTo>
                  <a:pt x="0" y="228"/>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92" name="Freeform 108"/>
          <p:cNvSpPr/>
          <p:nvPr/>
        </p:nvSpPr>
        <p:spPr bwMode="auto">
          <a:xfrm>
            <a:off x="4551766" y="4203701"/>
            <a:ext cx="493054" cy="688975"/>
          </a:xfrm>
          <a:custGeom>
            <a:avLst/>
            <a:gdLst>
              <a:gd name="T0" fmla="*/ 232 w 233"/>
              <a:gd name="T1" fmla="*/ 0 h 385"/>
              <a:gd name="T2" fmla="*/ 144 w 233"/>
              <a:gd name="T3" fmla="*/ 0 h 385"/>
              <a:gd name="T4" fmla="*/ 0 w 233"/>
              <a:gd name="T5" fmla="*/ 334 h 385"/>
              <a:gd name="T6" fmla="*/ 48 w 233"/>
              <a:gd name="T7" fmla="*/ 384 h 385"/>
            </a:gdLst>
            <a:ahLst/>
            <a:cxnLst>
              <a:cxn ang="0">
                <a:pos x="T0" y="T1"/>
              </a:cxn>
              <a:cxn ang="0">
                <a:pos x="T2" y="T3"/>
              </a:cxn>
              <a:cxn ang="0">
                <a:pos x="T4" y="T5"/>
              </a:cxn>
              <a:cxn ang="0">
                <a:pos x="T6" y="T7"/>
              </a:cxn>
            </a:cxnLst>
            <a:rect l="0" t="0" r="r" b="b"/>
            <a:pathLst>
              <a:path w="233" h="385">
                <a:moveTo>
                  <a:pt x="232" y="0"/>
                </a:moveTo>
                <a:lnTo>
                  <a:pt x="144" y="0"/>
                </a:lnTo>
                <a:lnTo>
                  <a:pt x="0" y="334"/>
                </a:lnTo>
                <a:lnTo>
                  <a:pt x="48" y="38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93" name="Freeform 109"/>
          <p:cNvSpPr/>
          <p:nvPr/>
        </p:nvSpPr>
        <p:spPr bwMode="auto">
          <a:xfrm>
            <a:off x="4534837" y="4192589"/>
            <a:ext cx="493054" cy="687387"/>
          </a:xfrm>
          <a:custGeom>
            <a:avLst/>
            <a:gdLst>
              <a:gd name="T0" fmla="*/ 232 w 233"/>
              <a:gd name="T1" fmla="*/ 0 h 385"/>
              <a:gd name="T2" fmla="*/ 144 w 233"/>
              <a:gd name="T3" fmla="*/ 0 h 385"/>
              <a:gd name="T4" fmla="*/ 0 w 233"/>
              <a:gd name="T5" fmla="*/ 334 h 385"/>
              <a:gd name="T6" fmla="*/ 48 w 233"/>
              <a:gd name="T7" fmla="*/ 384 h 385"/>
            </a:gdLst>
            <a:ahLst/>
            <a:cxnLst>
              <a:cxn ang="0">
                <a:pos x="T0" y="T1"/>
              </a:cxn>
              <a:cxn ang="0">
                <a:pos x="T2" y="T3"/>
              </a:cxn>
              <a:cxn ang="0">
                <a:pos x="T4" y="T5"/>
              </a:cxn>
              <a:cxn ang="0">
                <a:pos x="T6" y="T7"/>
              </a:cxn>
            </a:cxnLst>
            <a:rect l="0" t="0" r="r" b="b"/>
            <a:pathLst>
              <a:path w="233" h="385">
                <a:moveTo>
                  <a:pt x="232" y="0"/>
                </a:moveTo>
                <a:lnTo>
                  <a:pt x="144" y="0"/>
                </a:lnTo>
                <a:lnTo>
                  <a:pt x="0" y="334"/>
                </a:lnTo>
                <a:lnTo>
                  <a:pt x="48" y="384"/>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2094" name="Rectangle 110"/>
          <p:cNvSpPr>
            <a:spLocks noChangeArrowheads="1"/>
          </p:cNvSpPr>
          <p:nvPr/>
        </p:nvSpPr>
        <p:spPr bwMode="auto">
          <a:xfrm>
            <a:off x="6498591" y="4256089"/>
            <a:ext cx="1032664" cy="454025"/>
          </a:xfrm>
          <a:prstGeom prst="rect">
            <a:avLst/>
          </a:prstGeom>
          <a:solidFill>
            <a:schemeClr val="tx1"/>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95" name="Rectangle 111"/>
          <p:cNvSpPr>
            <a:spLocks noChangeArrowheads="1"/>
          </p:cNvSpPr>
          <p:nvPr/>
        </p:nvSpPr>
        <p:spPr bwMode="auto">
          <a:xfrm>
            <a:off x="5804506" y="4992689"/>
            <a:ext cx="1032664" cy="454025"/>
          </a:xfrm>
          <a:prstGeom prst="rect">
            <a:avLst/>
          </a:prstGeom>
          <a:solidFill>
            <a:schemeClr val="bg2"/>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96" name="Rectangle 112"/>
          <p:cNvSpPr>
            <a:spLocks noChangeArrowheads="1"/>
          </p:cNvSpPr>
          <p:nvPr/>
        </p:nvSpPr>
        <p:spPr bwMode="auto">
          <a:xfrm>
            <a:off x="7565114" y="4979988"/>
            <a:ext cx="1032664" cy="455612"/>
          </a:xfrm>
          <a:prstGeom prst="rect">
            <a:avLst/>
          </a:prstGeom>
          <a:solidFill>
            <a:srgbClr val="96E3FE"/>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97" name="Rectangle 113"/>
          <p:cNvSpPr>
            <a:spLocks noChangeArrowheads="1"/>
          </p:cNvSpPr>
          <p:nvPr/>
        </p:nvSpPr>
        <p:spPr bwMode="auto">
          <a:xfrm>
            <a:off x="6430876" y="5830889"/>
            <a:ext cx="1032664" cy="454025"/>
          </a:xfrm>
          <a:prstGeom prst="rect">
            <a:avLst/>
          </a:prstGeom>
          <a:solidFill>
            <a:srgbClr val="96AB00"/>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98" name="Rectangle 114"/>
          <p:cNvSpPr>
            <a:spLocks noChangeArrowheads="1"/>
          </p:cNvSpPr>
          <p:nvPr/>
        </p:nvSpPr>
        <p:spPr bwMode="auto">
          <a:xfrm>
            <a:off x="7734403" y="5818189"/>
            <a:ext cx="1032664" cy="454025"/>
          </a:xfrm>
          <a:prstGeom prst="rect">
            <a:avLst/>
          </a:prstGeom>
          <a:solidFill>
            <a:srgbClr val="96AB00"/>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099" name="Rectangle 115"/>
          <p:cNvSpPr>
            <a:spLocks noChangeArrowheads="1"/>
          </p:cNvSpPr>
          <p:nvPr/>
        </p:nvSpPr>
        <p:spPr bwMode="auto">
          <a:xfrm>
            <a:off x="9021001" y="5818189"/>
            <a:ext cx="1032664" cy="454025"/>
          </a:xfrm>
          <a:prstGeom prst="rect">
            <a:avLst/>
          </a:prstGeom>
          <a:solidFill>
            <a:srgbClr val="96AB00"/>
          </a:solidFill>
          <a:ln w="25400">
            <a:solidFill>
              <a:schemeClr val="tx1"/>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0" name="Line 116"/>
          <p:cNvSpPr>
            <a:spLocks noChangeShapeType="1"/>
          </p:cNvSpPr>
          <p:nvPr/>
        </p:nvSpPr>
        <p:spPr bwMode="auto">
          <a:xfrm flipH="1">
            <a:off x="6295444" y="4764089"/>
            <a:ext cx="677157" cy="1873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1" name="Line 117"/>
          <p:cNvSpPr>
            <a:spLocks noChangeShapeType="1"/>
          </p:cNvSpPr>
          <p:nvPr/>
        </p:nvSpPr>
        <p:spPr bwMode="auto">
          <a:xfrm>
            <a:off x="6989530" y="4764089"/>
            <a:ext cx="1151167" cy="1873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2" name="Line 118"/>
          <p:cNvSpPr>
            <a:spLocks noChangeShapeType="1"/>
          </p:cNvSpPr>
          <p:nvPr/>
        </p:nvSpPr>
        <p:spPr bwMode="auto">
          <a:xfrm flipH="1">
            <a:off x="6921814" y="5464175"/>
            <a:ext cx="1218883" cy="33813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3" name="Line 119"/>
          <p:cNvSpPr>
            <a:spLocks noChangeShapeType="1"/>
          </p:cNvSpPr>
          <p:nvPr/>
        </p:nvSpPr>
        <p:spPr bwMode="auto">
          <a:xfrm>
            <a:off x="8157626" y="5487988"/>
            <a:ext cx="33858" cy="2905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4" name="Line 120"/>
          <p:cNvSpPr>
            <a:spLocks noChangeShapeType="1"/>
          </p:cNvSpPr>
          <p:nvPr/>
        </p:nvSpPr>
        <p:spPr bwMode="auto">
          <a:xfrm>
            <a:off x="8191484" y="5500689"/>
            <a:ext cx="1320456" cy="26352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5" name="Rectangle 121"/>
          <p:cNvSpPr>
            <a:spLocks noChangeArrowheads="1"/>
          </p:cNvSpPr>
          <p:nvPr/>
        </p:nvSpPr>
        <p:spPr bwMode="auto">
          <a:xfrm>
            <a:off x="8087794" y="4143375"/>
            <a:ext cx="1542088" cy="5329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lnSpc>
                <a:spcPct val="80000"/>
              </a:lnSpc>
            </a:pPr>
            <a:r>
              <a:rPr lang="en-US" b="1">
                <a:effectLst>
                  <a:outerShdw blurRad="38100" dist="38100" dir="2700000" algn="tl">
                    <a:srgbClr val="C0C0C0"/>
                  </a:outerShdw>
                </a:effectLst>
                <a:latin typeface="Arial" panose="020B0604020202020204" pitchFamily="34" charset="0"/>
              </a:rPr>
              <a:t>Program</a:t>
            </a:r>
          </a:p>
          <a:p>
            <a:pPr eaLnBrk="0" hangingPunct="0">
              <a:lnSpc>
                <a:spcPct val="80000"/>
              </a:lnSpc>
            </a:pPr>
            <a:r>
              <a:rPr lang="en-US" b="1">
                <a:effectLst>
                  <a:outerShdw blurRad="38100" dist="38100" dir="2700000" algn="tl">
                    <a:srgbClr val="C0C0C0"/>
                  </a:outerShdw>
                </a:effectLst>
                <a:latin typeface="Arial" panose="020B0604020202020204" pitchFamily="34" charset="0"/>
              </a:rPr>
              <a:t>Architecture</a:t>
            </a:r>
          </a:p>
        </p:txBody>
      </p:sp>
      <p:sp>
        <p:nvSpPr>
          <p:cNvPr id="42106" name="Arc 122"/>
          <p:cNvSpPr/>
          <p:nvPr/>
        </p:nvSpPr>
        <p:spPr bwMode="auto">
          <a:xfrm>
            <a:off x="2319263" y="3486151"/>
            <a:ext cx="609441" cy="1038225"/>
          </a:xfrm>
          <a:custGeom>
            <a:avLst/>
            <a:gdLst>
              <a:gd name="G0" fmla="+- 21599 0 0"/>
              <a:gd name="G1" fmla="+- 21599 0 0"/>
              <a:gd name="G2" fmla="+- 21600 0 0"/>
              <a:gd name="T0" fmla="*/ 0 w 21599"/>
              <a:gd name="T1" fmla="*/ 21562 h 21599"/>
              <a:gd name="T2" fmla="*/ 2152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561"/>
                </a:moveTo>
                <a:cubicBezTo>
                  <a:pt x="19" y="9675"/>
                  <a:pt x="9639" y="39"/>
                  <a:pt x="21524" y="-1"/>
                </a:cubicBezTo>
              </a:path>
              <a:path w="21599" h="21599" stroke="0" extrusionOk="0">
                <a:moveTo>
                  <a:pt x="-1" y="21561"/>
                </a:moveTo>
                <a:cubicBezTo>
                  <a:pt x="19" y="9675"/>
                  <a:pt x="9639" y="39"/>
                  <a:pt x="21524" y="-1"/>
                </a:cubicBezTo>
                <a:lnTo>
                  <a:pt x="21599" y="21599"/>
                </a:lnTo>
                <a:close/>
              </a:path>
            </a:pathLst>
          </a:custGeom>
          <a:noFill/>
          <a:ln w="50800" cap="rnd">
            <a:solidFill>
              <a:schemeClr val="tx1"/>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2107" name="Arc 123"/>
          <p:cNvSpPr/>
          <p:nvPr/>
        </p:nvSpPr>
        <p:spPr bwMode="auto">
          <a:xfrm>
            <a:off x="2336191" y="4495801"/>
            <a:ext cx="3165709" cy="11271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Partitioning the Architecture</a:t>
            </a:r>
          </a:p>
        </p:txBody>
      </p:sp>
      <p:sp>
        <p:nvSpPr>
          <p:cNvPr id="43011" name="Rectangle 3"/>
          <p:cNvSpPr>
            <a:spLocks noGrp="1" noChangeArrowheads="1"/>
          </p:cNvSpPr>
          <p:nvPr>
            <p:ph type="body" idx="1"/>
          </p:nvPr>
        </p:nvSpPr>
        <p:spPr>
          <a:xfrm>
            <a:off x="2234618" y="2057400"/>
            <a:ext cx="9088717" cy="4114800"/>
          </a:xfrm>
        </p:spPr>
        <p:txBody>
          <a:bodyPr/>
          <a:lstStyle/>
          <a:p>
            <a:pPr>
              <a:buClr>
                <a:schemeClr val="bg1"/>
              </a:buClr>
            </a:pPr>
            <a:r>
              <a:rPr lang="en-US"/>
              <a:t>“horizontal” and “vertical” partitioning are required</a:t>
            </a:r>
          </a:p>
        </p:txBody>
      </p:sp>
      <p:grpSp>
        <p:nvGrpSpPr>
          <p:cNvPr id="2" name="Group 4"/>
          <p:cNvGrpSpPr/>
          <p:nvPr/>
        </p:nvGrpSpPr>
        <p:grpSpPr bwMode="auto">
          <a:xfrm>
            <a:off x="1523603" y="3200400"/>
            <a:ext cx="7990452" cy="3138488"/>
            <a:chOff x="1000" y="1340"/>
            <a:chExt cx="3776" cy="1758"/>
          </a:xfrm>
        </p:grpSpPr>
        <p:sp>
          <p:nvSpPr>
            <p:cNvPr id="43013"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4"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5"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6"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7"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8"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19"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0"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1"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2"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3"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4"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5"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6"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7"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8"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29"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3030" name="Line 22"/>
            <p:cNvSpPr>
              <a:spLocks noChangeShapeType="1"/>
            </p:cNvSpPr>
            <p:nvPr/>
          </p:nvSpPr>
          <p:spPr bwMode="auto">
            <a:xfrm flipH="1">
              <a:off x="1894" y="1609"/>
              <a:ext cx="1027" cy="9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1" name="Line 23"/>
            <p:cNvSpPr>
              <a:spLocks noChangeShapeType="1"/>
            </p:cNvSpPr>
            <p:nvPr/>
          </p:nvSpPr>
          <p:spPr bwMode="auto">
            <a:xfrm>
              <a:off x="2921" y="1621"/>
              <a:ext cx="0" cy="8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2" name="Line 24"/>
            <p:cNvSpPr>
              <a:spLocks noChangeShapeType="1"/>
            </p:cNvSpPr>
            <p:nvPr/>
          </p:nvSpPr>
          <p:spPr bwMode="auto">
            <a:xfrm>
              <a:off x="2936" y="1615"/>
              <a:ext cx="902" cy="8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3" name="Line 25"/>
            <p:cNvSpPr>
              <a:spLocks noChangeShapeType="1"/>
            </p:cNvSpPr>
            <p:nvPr/>
          </p:nvSpPr>
          <p:spPr bwMode="auto">
            <a:xfrm flipH="1">
              <a:off x="1534" y="1986"/>
              <a:ext cx="316" cy="20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4" name="Line 26"/>
            <p:cNvSpPr>
              <a:spLocks noChangeShapeType="1"/>
            </p:cNvSpPr>
            <p:nvPr/>
          </p:nvSpPr>
          <p:spPr bwMode="auto">
            <a:xfrm>
              <a:off x="1850" y="1993"/>
              <a:ext cx="0" cy="20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5" name="Line 27"/>
            <p:cNvSpPr>
              <a:spLocks noChangeShapeType="1"/>
            </p:cNvSpPr>
            <p:nvPr/>
          </p:nvSpPr>
          <p:spPr bwMode="auto">
            <a:xfrm>
              <a:off x="1850" y="2005"/>
              <a:ext cx="322" cy="18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6" name="Line 28"/>
            <p:cNvSpPr>
              <a:spLocks noChangeShapeType="1"/>
            </p:cNvSpPr>
            <p:nvPr/>
          </p:nvSpPr>
          <p:spPr bwMode="auto">
            <a:xfrm flipH="1">
              <a:off x="2642" y="1986"/>
              <a:ext cx="286" cy="20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7" name="Line 29"/>
            <p:cNvSpPr>
              <a:spLocks noChangeShapeType="1"/>
            </p:cNvSpPr>
            <p:nvPr/>
          </p:nvSpPr>
          <p:spPr bwMode="auto">
            <a:xfrm>
              <a:off x="2944" y="1999"/>
              <a:ext cx="6" cy="18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8" name="Line 30"/>
            <p:cNvSpPr>
              <a:spLocks noChangeShapeType="1"/>
            </p:cNvSpPr>
            <p:nvPr/>
          </p:nvSpPr>
          <p:spPr bwMode="auto">
            <a:xfrm>
              <a:off x="2944" y="2005"/>
              <a:ext cx="343" cy="18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39" name="Line 31"/>
            <p:cNvSpPr>
              <a:spLocks noChangeShapeType="1"/>
            </p:cNvSpPr>
            <p:nvPr/>
          </p:nvSpPr>
          <p:spPr bwMode="auto">
            <a:xfrm flipH="1">
              <a:off x="3728" y="1980"/>
              <a:ext cx="154" cy="20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0" name="Line 32"/>
            <p:cNvSpPr>
              <a:spLocks noChangeShapeType="1"/>
            </p:cNvSpPr>
            <p:nvPr/>
          </p:nvSpPr>
          <p:spPr bwMode="auto">
            <a:xfrm>
              <a:off x="3890" y="1980"/>
              <a:ext cx="168" cy="20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1" name="Line 33"/>
            <p:cNvSpPr>
              <a:spLocks noChangeShapeType="1"/>
            </p:cNvSpPr>
            <p:nvPr/>
          </p:nvSpPr>
          <p:spPr bwMode="auto">
            <a:xfrm flipH="1">
              <a:off x="3457" y="2466"/>
              <a:ext cx="278" cy="15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2" name="Line 34"/>
            <p:cNvSpPr>
              <a:spLocks noChangeShapeType="1"/>
            </p:cNvSpPr>
            <p:nvPr/>
          </p:nvSpPr>
          <p:spPr bwMode="auto">
            <a:xfrm>
              <a:off x="3743" y="2472"/>
              <a:ext cx="21" cy="1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3" name="Line 35"/>
            <p:cNvSpPr>
              <a:spLocks noChangeShapeType="1"/>
            </p:cNvSpPr>
            <p:nvPr/>
          </p:nvSpPr>
          <p:spPr bwMode="auto">
            <a:xfrm>
              <a:off x="4066" y="2472"/>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4" name="Line 36"/>
            <p:cNvSpPr>
              <a:spLocks noChangeShapeType="1"/>
            </p:cNvSpPr>
            <p:nvPr/>
          </p:nvSpPr>
          <p:spPr bwMode="auto">
            <a:xfrm flipH="1">
              <a:off x="1710" y="2472"/>
              <a:ext cx="14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5" name="Line 37"/>
            <p:cNvSpPr>
              <a:spLocks noChangeShapeType="1"/>
            </p:cNvSpPr>
            <p:nvPr/>
          </p:nvSpPr>
          <p:spPr bwMode="auto">
            <a:xfrm>
              <a:off x="1865" y="2472"/>
              <a:ext cx="160" cy="18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6" name="Line 38"/>
            <p:cNvSpPr>
              <a:spLocks noChangeShapeType="1"/>
            </p:cNvSpPr>
            <p:nvPr/>
          </p:nvSpPr>
          <p:spPr bwMode="auto">
            <a:xfrm>
              <a:off x="1000" y="2074"/>
              <a:ext cx="3739" cy="6"/>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7" name="Line 39"/>
            <p:cNvSpPr>
              <a:spLocks noChangeShapeType="1"/>
            </p:cNvSpPr>
            <p:nvPr/>
          </p:nvSpPr>
          <p:spPr bwMode="auto">
            <a:xfrm>
              <a:off x="1037" y="2560"/>
              <a:ext cx="3739"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8" name="Line 40"/>
            <p:cNvSpPr>
              <a:spLocks noChangeShapeType="1"/>
            </p:cNvSpPr>
            <p:nvPr/>
          </p:nvSpPr>
          <p:spPr bwMode="auto">
            <a:xfrm>
              <a:off x="2385" y="1419"/>
              <a:ext cx="0" cy="1668"/>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3049" name="Freeform 41"/>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Lst>
              <a:ahLst/>
              <a:cxnLst>
                <a:cxn ang="0">
                  <a:pos x="T0" y="T1"/>
                </a:cxn>
                <a:cxn ang="0">
                  <a:pos x="T2" y="T3"/>
                </a:cxn>
                <a:cxn ang="0">
                  <a:pos x="T4" y="T5"/>
                </a:cxn>
                <a:cxn ang="0">
                  <a:pos x="T6" y="T7"/>
                </a:cxn>
              </a:cxnLst>
              <a:rect l="0" t="0" r="r" b="b"/>
              <a:pathLst>
                <a:path w="353" h="1670">
                  <a:moveTo>
                    <a:pt x="352" y="0"/>
                  </a:moveTo>
                  <a:lnTo>
                    <a:pt x="352" y="972"/>
                  </a:lnTo>
                  <a:lnTo>
                    <a:pt x="0" y="1362"/>
                  </a:lnTo>
                  <a:lnTo>
                    <a:pt x="0" y="1669"/>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3050" name="Line 42"/>
            <p:cNvSpPr>
              <a:spLocks noChangeShapeType="1"/>
            </p:cNvSpPr>
            <p:nvPr/>
          </p:nvSpPr>
          <p:spPr bwMode="auto">
            <a:xfrm>
              <a:off x="1029" y="1659"/>
              <a:ext cx="3740" cy="6"/>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FF"/>
                </a:solidFill>
                <a:latin typeface="Times New Roman" panose="02020603050405020304" pitchFamily="18" charset="0"/>
                <a:cs typeface="Times New Roman" panose="02020603050405020304" pitchFamily="18" charset="0"/>
                <a:sym typeface="+mn-ea"/>
              </a:rPr>
              <a:t>Horizontal partitioning &amp;vertical partitioning</a:t>
            </a:r>
          </a:p>
        </p:txBody>
      </p:sp>
      <p:sp>
        <p:nvSpPr>
          <p:cNvPr id="3" name="Content Placeholder 2"/>
          <p:cNvSpPr>
            <a:spLocks noGrp="1"/>
          </p:cNvSpPr>
          <p:nvPr>
            <p:ph idx="1"/>
          </p:nvPr>
        </p:nvSpPr>
        <p:spPr>
          <a:xfrm>
            <a:off x="217170" y="1600200"/>
            <a:ext cx="11724640" cy="4526280"/>
          </a:xfrm>
        </p:spPr>
        <p:txBody>
          <a:bodyPr/>
          <a:lstStyle/>
          <a:p>
            <a:pPr algn="just"/>
            <a:r>
              <a:rPr lang="en-US"/>
              <a:t> </a:t>
            </a:r>
            <a:r>
              <a:rPr lang="en-US">
                <a:solidFill>
                  <a:srgbClr val="0000FF"/>
                </a:solidFill>
                <a:latin typeface="Times New Roman" panose="02020603050405020304" pitchFamily="18" charset="0"/>
                <a:cs typeface="Times New Roman" panose="02020603050405020304" pitchFamily="18" charset="0"/>
              </a:rPr>
              <a:t>Horizontal partitioning</a:t>
            </a:r>
            <a:r>
              <a:rPr lang="en-US">
                <a:latin typeface="Times New Roman" panose="02020603050405020304" pitchFamily="18" charset="0"/>
                <a:cs typeface="Times New Roman" panose="02020603050405020304" pitchFamily="18" charset="0"/>
              </a:rPr>
              <a:t> partitions or segments </a:t>
            </a:r>
            <a:r>
              <a:rPr lang="en-US">
                <a:solidFill>
                  <a:srgbClr val="0000FF"/>
                </a:solidFill>
                <a:latin typeface="Times New Roman" panose="02020603050405020304" pitchFamily="18" charset="0"/>
                <a:cs typeface="Times New Roman" panose="02020603050405020304" pitchFamily="18" charset="0"/>
              </a:rPr>
              <a:t>rows</a:t>
            </a:r>
            <a:r>
              <a:rPr lang="en-US">
                <a:latin typeface="Times New Roman" panose="02020603050405020304" pitchFamily="18" charset="0"/>
                <a:cs typeface="Times New Roman" panose="02020603050405020304" pitchFamily="18" charset="0"/>
              </a:rPr>
              <a:t> into multiple tables with the same columns. </a:t>
            </a:r>
          </a:p>
          <a:p>
            <a:pPr algn="just"/>
            <a:endParaRPr lang="en-US">
              <a:latin typeface="Times New Roman" panose="02020603050405020304" pitchFamily="18" charset="0"/>
              <a:cs typeface="Times New Roman" panose="02020603050405020304" pitchFamily="18" charset="0"/>
            </a:endParaRPr>
          </a:p>
          <a:p>
            <a:pPr algn="just"/>
            <a:r>
              <a:rPr lang="en-US">
                <a:solidFill>
                  <a:srgbClr val="0000FF"/>
                </a:solidFill>
                <a:latin typeface="Times New Roman" panose="02020603050405020304" pitchFamily="18" charset="0"/>
                <a:cs typeface="Times New Roman" panose="02020603050405020304" pitchFamily="18" charset="0"/>
              </a:rPr>
              <a:t>Vertical partitioning </a:t>
            </a:r>
            <a:r>
              <a:rPr lang="en-US">
                <a:latin typeface="Times New Roman" panose="02020603050405020304" pitchFamily="18" charset="0"/>
                <a:cs typeface="Times New Roman" panose="02020603050405020304" pitchFamily="18" charset="0"/>
              </a:rPr>
              <a:t>segments </a:t>
            </a:r>
            <a:r>
              <a:rPr lang="en-US">
                <a:solidFill>
                  <a:srgbClr val="0000FF"/>
                </a:solidFill>
                <a:latin typeface="Times New Roman" panose="02020603050405020304" pitchFamily="18" charset="0"/>
                <a:cs typeface="Times New Roman" panose="02020603050405020304" pitchFamily="18" charset="0"/>
              </a:rPr>
              <a:t>columns</a:t>
            </a:r>
            <a:r>
              <a:rPr lang="en-US">
                <a:latin typeface="Times New Roman" panose="02020603050405020304" pitchFamily="18" charset="0"/>
                <a:cs typeface="Times New Roman" panose="02020603050405020304" pitchFamily="18" charset="0"/>
              </a:rPr>
              <a:t> into multiple tables containing the same rows.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02126" y="138748"/>
            <a:ext cx="10969943" cy="1143000"/>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Horizontal Partitioning</a:t>
            </a:r>
          </a:p>
        </p:txBody>
      </p:sp>
      <p:sp>
        <p:nvSpPr>
          <p:cNvPr id="44035" name="Rectangle 3"/>
          <p:cNvSpPr>
            <a:spLocks noGrp="1" noChangeArrowheads="1"/>
          </p:cNvSpPr>
          <p:nvPr>
            <p:ph type="body" idx="1"/>
          </p:nvPr>
        </p:nvSpPr>
        <p:spPr>
          <a:xfrm>
            <a:off x="1019810" y="1063625"/>
            <a:ext cx="10872470" cy="4114800"/>
          </a:xfrm>
        </p:spPr>
        <p:txBody>
          <a:bodyPr/>
          <a:lstStyle/>
          <a:p>
            <a:pPr algn="just"/>
            <a:r>
              <a:rPr lang="en-US" sz="2800">
                <a:solidFill>
                  <a:srgbClr val="0000FF"/>
                </a:solidFill>
                <a:latin typeface="Times New Roman" panose="02020603050405020304" pitchFamily="18" charset="0"/>
                <a:cs typeface="Times New Roman" panose="02020603050405020304" pitchFamily="18" charset="0"/>
                <a:sym typeface="+mn-ea"/>
              </a:rPr>
              <a:t>Horizontal partitioning</a:t>
            </a:r>
            <a:r>
              <a:rPr lang="en-US" sz="2800">
                <a:latin typeface="Times New Roman" panose="02020603050405020304" pitchFamily="18" charset="0"/>
                <a:cs typeface="Times New Roman" panose="02020603050405020304" pitchFamily="18" charset="0"/>
                <a:sym typeface="+mn-ea"/>
              </a:rPr>
              <a:t> partitions or segments </a:t>
            </a:r>
            <a:r>
              <a:rPr lang="en-US" sz="2800">
                <a:solidFill>
                  <a:srgbClr val="0000FF"/>
                </a:solidFill>
                <a:latin typeface="Times New Roman" panose="02020603050405020304" pitchFamily="18" charset="0"/>
                <a:cs typeface="Times New Roman" panose="02020603050405020304" pitchFamily="18" charset="0"/>
                <a:sym typeface="+mn-ea"/>
              </a:rPr>
              <a:t>rows</a:t>
            </a:r>
            <a:r>
              <a:rPr lang="en-US" sz="2800">
                <a:latin typeface="Times New Roman" panose="02020603050405020304" pitchFamily="18" charset="0"/>
                <a:cs typeface="Times New Roman" panose="02020603050405020304" pitchFamily="18" charset="0"/>
                <a:sym typeface="+mn-ea"/>
              </a:rPr>
              <a:t> into multiple tables with the same columns. </a:t>
            </a:r>
            <a:endParaRPr lang="en-US" sz="2800">
              <a:latin typeface="Times New Roman" panose="02020603050405020304" pitchFamily="18" charset="0"/>
              <a:cs typeface="Times New Roman" panose="02020603050405020304" pitchFamily="18" charset="0"/>
            </a:endParaRPr>
          </a:p>
          <a:p>
            <a:pPr algn="just"/>
            <a:r>
              <a:rPr lang="en-US" sz="2800"/>
              <a:t>define separate branches of the module hierarchy for each major function</a:t>
            </a:r>
          </a:p>
          <a:p>
            <a:r>
              <a:rPr lang="en-US" sz="2800"/>
              <a:t>use control modules to coordinate communication between functions</a:t>
            </a:r>
          </a:p>
        </p:txBody>
      </p:sp>
      <p:grpSp>
        <p:nvGrpSpPr>
          <p:cNvPr id="2" name="Group 4"/>
          <p:cNvGrpSpPr/>
          <p:nvPr/>
        </p:nvGrpSpPr>
        <p:grpSpPr bwMode="auto">
          <a:xfrm>
            <a:off x="2133044" y="4038601"/>
            <a:ext cx="5728585" cy="2560270"/>
            <a:chOff x="1144" y="2387"/>
            <a:chExt cx="2971" cy="1752"/>
          </a:xfrm>
        </p:grpSpPr>
        <p:sp>
          <p:nvSpPr>
            <p:cNvPr id="44037" name="Rectangle 5"/>
            <p:cNvSpPr>
              <a:spLocks noChangeArrowheads="1"/>
            </p:cNvSpPr>
            <p:nvPr/>
          </p:nvSpPr>
          <p:spPr bwMode="auto">
            <a:xfrm>
              <a:off x="2670" y="2387"/>
              <a:ext cx="362" cy="225"/>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38" name="Rectangle 6"/>
            <p:cNvSpPr>
              <a:spLocks noChangeArrowheads="1"/>
            </p:cNvSpPr>
            <p:nvPr/>
          </p:nvSpPr>
          <p:spPr bwMode="auto">
            <a:xfrm>
              <a:off x="1850" y="2723"/>
              <a:ext cx="362" cy="225"/>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39" name="Rectangle 7"/>
            <p:cNvSpPr>
              <a:spLocks noChangeArrowheads="1"/>
            </p:cNvSpPr>
            <p:nvPr/>
          </p:nvSpPr>
          <p:spPr bwMode="auto">
            <a:xfrm>
              <a:off x="1672" y="3167"/>
              <a:ext cx="190"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0" name="Rectangle 8"/>
            <p:cNvSpPr>
              <a:spLocks noChangeArrowheads="1"/>
            </p:cNvSpPr>
            <p:nvPr/>
          </p:nvSpPr>
          <p:spPr bwMode="auto">
            <a:xfrm>
              <a:off x="2681" y="2728"/>
              <a:ext cx="362"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1" name="Rectangle 9"/>
            <p:cNvSpPr>
              <a:spLocks noChangeArrowheads="1"/>
            </p:cNvSpPr>
            <p:nvPr/>
          </p:nvSpPr>
          <p:spPr bwMode="auto">
            <a:xfrm>
              <a:off x="3404" y="2728"/>
              <a:ext cx="362"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2" name="Rectangle 10"/>
            <p:cNvSpPr>
              <a:spLocks noChangeArrowheads="1"/>
            </p:cNvSpPr>
            <p:nvPr/>
          </p:nvSpPr>
          <p:spPr bwMode="auto">
            <a:xfrm>
              <a:off x="1924" y="3167"/>
              <a:ext cx="191"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3" name="Rectangle 11"/>
            <p:cNvSpPr>
              <a:spLocks noChangeArrowheads="1"/>
            </p:cNvSpPr>
            <p:nvPr/>
          </p:nvSpPr>
          <p:spPr bwMode="auto">
            <a:xfrm>
              <a:off x="2176" y="3167"/>
              <a:ext cx="191"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4" name="Rectangle 12"/>
            <p:cNvSpPr>
              <a:spLocks noChangeArrowheads="1"/>
            </p:cNvSpPr>
            <p:nvPr/>
          </p:nvSpPr>
          <p:spPr bwMode="auto">
            <a:xfrm>
              <a:off x="2543" y="3167"/>
              <a:ext cx="191"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5" name="Rectangle 13"/>
            <p:cNvSpPr>
              <a:spLocks noChangeArrowheads="1"/>
            </p:cNvSpPr>
            <p:nvPr/>
          </p:nvSpPr>
          <p:spPr bwMode="auto">
            <a:xfrm>
              <a:off x="2796" y="3167"/>
              <a:ext cx="190"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6" name="Rectangle 14"/>
            <p:cNvSpPr>
              <a:spLocks noChangeArrowheads="1"/>
            </p:cNvSpPr>
            <p:nvPr/>
          </p:nvSpPr>
          <p:spPr bwMode="auto">
            <a:xfrm>
              <a:off x="3048" y="3167"/>
              <a:ext cx="190"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7" name="Rectangle 15"/>
            <p:cNvSpPr>
              <a:spLocks noChangeArrowheads="1"/>
            </p:cNvSpPr>
            <p:nvPr/>
          </p:nvSpPr>
          <p:spPr bwMode="auto">
            <a:xfrm>
              <a:off x="3392" y="3161"/>
              <a:ext cx="191" cy="225"/>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8" name="Rectangle 16"/>
            <p:cNvSpPr>
              <a:spLocks noChangeArrowheads="1"/>
            </p:cNvSpPr>
            <p:nvPr/>
          </p:nvSpPr>
          <p:spPr bwMode="auto">
            <a:xfrm>
              <a:off x="3644" y="3161"/>
              <a:ext cx="191" cy="225"/>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49" name="Rectangle 17"/>
            <p:cNvSpPr>
              <a:spLocks noChangeArrowheads="1"/>
            </p:cNvSpPr>
            <p:nvPr/>
          </p:nvSpPr>
          <p:spPr bwMode="auto">
            <a:xfrm>
              <a:off x="3163" y="3554"/>
              <a:ext cx="190"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50" name="Rectangle 18"/>
            <p:cNvSpPr>
              <a:spLocks noChangeArrowheads="1"/>
            </p:cNvSpPr>
            <p:nvPr/>
          </p:nvSpPr>
          <p:spPr bwMode="auto">
            <a:xfrm>
              <a:off x="3415" y="3554"/>
              <a:ext cx="190"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51" name="Rectangle 19"/>
            <p:cNvSpPr>
              <a:spLocks noChangeArrowheads="1"/>
            </p:cNvSpPr>
            <p:nvPr/>
          </p:nvSpPr>
          <p:spPr bwMode="auto">
            <a:xfrm>
              <a:off x="3667" y="3554"/>
              <a:ext cx="191" cy="224"/>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52" name="Rectangle 20"/>
            <p:cNvSpPr>
              <a:spLocks noChangeArrowheads="1"/>
            </p:cNvSpPr>
            <p:nvPr/>
          </p:nvSpPr>
          <p:spPr bwMode="auto">
            <a:xfrm>
              <a:off x="1804" y="3578"/>
              <a:ext cx="190" cy="22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53" name="Rectangle 21"/>
            <p:cNvSpPr>
              <a:spLocks noChangeArrowheads="1"/>
            </p:cNvSpPr>
            <p:nvPr/>
          </p:nvSpPr>
          <p:spPr bwMode="auto">
            <a:xfrm>
              <a:off x="2056" y="3578"/>
              <a:ext cx="190" cy="223"/>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4054" name="Line 22"/>
            <p:cNvSpPr>
              <a:spLocks noChangeShapeType="1"/>
            </p:cNvSpPr>
            <p:nvPr/>
          </p:nvSpPr>
          <p:spPr bwMode="auto">
            <a:xfrm flipH="1">
              <a:off x="2048" y="2630"/>
              <a:ext cx="803" cy="8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55" name="Line 23"/>
            <p:cNvSpPr>
              <a:spLocks noChangeShapeType="1"/>
            </p:cNvSpPr>
            <p:nvPr/>
          </p:nvSpPr>
          <p:spPr bwMode="auto">
            <a:xfrm>
              <a:off x="2851" y="2642"/>
              <a:ext cx="0" cy="7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56" name="Line 24"/>
            <p:cNvSpPr>
              <a:spLocks noChangeShapeType="1"/>
            </p:cNvSpPr>
            <p:nvPr/>
          </p:nvSpPr>
          <p:spPr bwMode="auto">
            <a:xfrm>
              <a:off x="2865" y="2635"/>
              <a:ext cx="700" cy="7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57" name="Line 25"/>
            <p:cNvSpPr>
              <a:spLocks noChangeShapeType="1"/>
            </p:cNvSpPr>
            <p:nvPr/>
          </p:nvSpPr>
          <p:spPr bwMode="auto">
            <a:xfrm flipH="1">
              <a:off x="1767" y="2970"/>
              <a:ext cx="247" cy="18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58" name="Line 26"/>
            <p:cNvSpPr>
              <a:spLocks noChangeShapeType="1"/>
            </p:cNvSpPr>
            <p:nvPr/>
          </p:nvSpPr>
          <p:spPr bwMode="auto">
            <a:xfrm>
              <a:off x="2014" y="2976"/>
              <a:ext cx="0" cy="17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59" name="Line 27"/>
            <p:cNvSpPr>
              <a:spLocks noChangeShapeType="1"/>
            </p:cNvSpPr>
            <p:nvPr/>
          </p:nvSpPr>
          <p:spPr bwMode="auto">
            <a:xfrm>
              <a:off x="2016" y="2988"/>
              <a:ext cx="248"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0" name="Line 28"/>
            <p:cNvSpPr>
              <a:spLocks noChangeShapeType="1"/>
            </p:cNvSpPr>
            <p:nvPr/>
          </p:nvSpPr>
          <p:spPr bwMode="auto">
            <a:xfrm flipH="1">
              <a:off x="2633" y="2970"/>
              <a:ext cx="224" cy="17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1" name="Line 29"/>
            <p:cNvSpPr>
              <a:spLocks noChangeShapeType="1"/>
            </p:cNvSpPr>
            <p:nvPr/>
          </p:nvSpPr>
          <p:spPr bwMode="auto">
            <a:xfrm>
              <a:off x="2870" y="2982"/>
              <a:ext cx="1" cy="16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2" name="Line 30"/>
            <p:cNvSpPr>
              <a:spLocks noChangeShapeType="1"/>
            </p:cNvSpPr>
            <p:nvPr/>
          </p:nvSpPr>
          <p:spPr bwMode="auto">
            <a:xfrm>
              <a:off x="2870" y="2988"/>
              <a:ext cx="265"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3" name="Line 31"/>
            <p:cNvSpPr>
              <a:spLocks noChangeShapeType="1"/>
            </p:cNvSpPr>
            <p:nvPr/>
          </p:nvSpPr>
          <p:spPr bwMode="auto">
            <a:xfrm flipH="1">
              <a:off x="3482" y="2966"/>
              <a:ext cx="120" cy="17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4" name="Line 32"/>
            <p:cNvSpPr>
              <a:spLocks noChangeShapeType="1"/>
            </p:cNvSpPr>
            <p:nvPr/>
          </p:nvSpPr>
          <p:spPr bwMode="auto">
            <a:xfrm>
              <a:off x="3610" y="2966"/>
              <a:ext cx="127" cy="18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5" name="Line 33"/>
            <p:cNvSpPr>
              <a:spLocks noChangeShapeType="1"/>
            </p:cNvSpPr>
            <p:nvPr/>
          </p:nvSpPr>
          <p:spPr bwMode="auto">
            <a:xfrm flipH="1">
              <a:off x="3269" y="3404"/>
              <a:ext cx="218" cy="13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6" name="Line 34"/>
            <p:cNvSpPr>
              <a:spLocks noChangeShapeType="1"/>
            </p:cNvSpPr>
            <p:nvPr/>
          </p:nvSpPr>
          <p:spPr bwMode="auto">
            <a:xfrm>
              <a:off x="3495" y="3409"/>
              <a:ext cx="13" cy="115"/>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7" name="Line 35"/>
            <p:cNvSpPr>
              <a:spLocks noChangeShapeType="1"/>
            </p:cNvSpPr>
            <p:nvPr/>
          </p:nvSpPr>
          <p:spPr bwMode="auto">
            <a:xfrm>
              <a:off x="3745" y="3409"/>
              <a:ext cx="0" cy="12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8" name="Line 36"/>
            <p:cNvSpPr>
              <a:spLocks noChangeShapeType="1"/>
            </p:cNvSpPr>
            <p:nvPr/>
          </p:nvSpPr>
          <p:spPr bwMode="auto">
            <a:xfrm flipH="1">
              <a:off x="1905" y="3409"/>
              <a:ext cx="109" cy="15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69" name="Line 37"/>
            <p:cNvSpPr>
              <a:spLocks noChangeShapeType="1"/>
            </p:cNvSpPr>
            <p:nvPr/>
          </p:nvSpPr>
          <p:spPr bwMode="auto">
            <a:xfrm>
              <a:off x="2027" y="3409"/>
              <a:ext cx="122"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70" name="Line 38"/>
            <p:cNvSpPr>
              <a:spLocks noChangeShapeType="1"/>
            </p:cNvSpPr>
            <p:nvPr/>
          </p:nvSpPr>
          <p:spPr bwMode="auto">
            <a:xfrm>
              <a:off x="2432" y="2460"/>
              <a:ext cx="0" cy="150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4071" name="Freeform 39"/>
            <p:cNvSpPr/>
            <p:nvPr/>
          </p:nvSpPr>
          <p:spPr bwMode="auto">
            <a:xfrm>
              <a:off x="3051" y="2465"/>
              <a:ext cx="277" cy="1509"/>
            </a:xfrm>
            <a:custGeom>
              <a:avLst/>
              <a:gdLst>
                <a:gd name="T0" fmla="*/ 276 w 277"/>
                <a:gd name="T1" fmla="*/ 0 h 1341"/>
                <a:gd name="T2" fmla="*/ 276 w 277"/>
                <a:gd name="T3" fmla="*/ 780 h 1341"/>
                <a:gd name="T4" fmla="*/ 0 w 277"/>
                <a:gd name="T5" fmla="*/ 1094 h 1341"/>
                <a:gd name="T6" fmla="*/ 0 w 277"/>
                <a:gd name="T7" fmla="*/ 1340 h 1341"/>
              </a:gdLst>
              <a:ahLst/>
              <a:cxnLst>
                <a:cxn ang="0">
                  <a:pos x="T0" y="T1"/>
                </a:cxn>
                <a:cxn ang="0">
                  <a:pos x="T2" y="T3"/>
                </a:cxn>
                <a:cxn ang="0">
                  <a:pos x="T4" y="T5"/>
                </a:cxn>
                <a:cxn ang="0">
                  <a:pos x="T6" y="T7"/>
                </a:cxn>
              </a:cxnLst>
              <a:rect l="0" t="0" r="r" b="b"/>
              <a:pathLst>
                <a:path w="277" h="1341">
                  <a:moveTo>
                    <a:pt x="276" y="0"/>
                  </a:moveTo>
                  <a:lnTo>
                    <a:pt x="276" y="780"/>
                  </a:lnTo>
                  <a:lnTo>
                    <a:pt x="0" y="1094"/>
                  </a:lnTo>
                  <a:lnTo>
                    <a:pt x="0" y="1340"/>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4072" name="Rectangle 40"/>
            <p:cNvSpPr>
              <a:spLocks noChangeArrowheads="1"/>
            </p:cNvSpPr>
            <p:nvPr/>
          </p:nvSpPr>
          <p:spPr bwMode="auto">
            <a:xfrm>
              <a:off x="1144" y="2400"/>
              <a:ext cx="667" cy="25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function 1</a:t>
              </a:r>
            </a:p>
          </p:txBody>
        </p:sp>
        <p:sp>
          <p:nvSpPr>
            <p:cNvPr id="44073" name="Rectangle 41"/>
            <p:cNvSpPr>
              <a:spLocks noChangeArrowheads="1"/>
            </p:cNvSpPr>
            <p:nvPr/>
          </p:nvSpPr>
          <p:spPr bwMode="auto">
            <a:xfrm>
              <a:off x="3448" y="2392"/>
              <a:ext cx="667" cy="25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function 3</a:t>
              </a:r>
            </a:p>
          </p:txBody>
        </p:sp>
        <p:sp>
          <p:nvSpPr>
            <p:cNvPr id="44074" name="Rectangle 42"/>
            <p:cNvSpPr>
              <a:spLocks noChangeArrowheads="1"/>
            </p:cNvSpPr>
            <p:nvPr/>
          </p:nvSpPr>
          <p:spPr bwMode="auto">
            <a:xfrm>
              <a:off x="2256" y="3888"/>
              <a:ext cx="667" cy="25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function 2</a:t>
              </a:r>
            </a:p>
          </p:txBody>
        </p:sp>
      </p:gr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Vertical Partitioning: Factoring</a:t>
            </a:r>
          </a:p>
        </p:txBody>
      </p:sp>
      <p:sp>
        <p:nvSpPr>
          <p:cNvPr id="45059" name="Rectangle 3"/>
          <p:cNvSpPr>
            <a:spLocks noGrp="1" noChangeArrowheads="1"/>
          </p:cNvSpPr>
          <p:nvPr>
            <p:ph type="body" idx="1"/>
          </p:nvPr>
        </p:nvSpPr>
        <p:spPr>
          <a:xfrm>
            <a:off x="203200" y="1600200"/>
            <a:ext cx="11889105" cy="4526280"/>
          </a:xfrm>
        </p:spPr>
        <p:txBody>
          <a:bodyPr/>
          <a:lstStyle/>
          <a:p>
            <a:r>
              <a:rPr lang="en-US">
                <a:solidFill>
                  <a:srgbClr val="0000FF"/>
                </a:solidFill>
                <a:latin typeface="Times New Roman" panose="02020603050405020304" pitchFamily="18" charset="0"/>
                <a:cs typeface="Times New Roman" panose="02020603050405020304" pitchFamily="18" charset="0"/>
                <a:sym typeface="+mn-ea"/>
              </a:rPr>
              <a:t>Vertical partitioning </a:t>
            </a:r>
            <a:r>
              <a:rPr lang="en-US">
                <a:latin typeface="Times New Roman" panose="02020603050405020304" pitchFamily="18" charset="0"/>
                <a:cs typeface="Times New Roman" panose="02020603050405020304" pitchFamily="18" charset="0"/>
                <a:sym typeface="+mn-ea"/>
              </a:rPr>
              <a:t>segments </a:t>
            </a:r>
            <a:r>
              <a:rPr lang="en-US">
                <a:solidFill>
                  <a:srgbClr val="0000FF"/>
                </a:solidFill>
                <a:latin typeface="Times New Roman" panose="02020603050405020304" pitchFamily="18" charset="0"/>
                <a:cs typeface="Times New Roman" panose="02020603050405020304" pitchFamily="18" charset="0"/>
                <a:sym typeface="+mn-ea"/>
              </a:rPr>
              <a:t>columns</a:t>
            </a:r>
            <a:r>
              <a:rPr lang="en-US">
                <a:latin typeface="Times New Roman" panose="02020603050405020304" pitchFamily="18" charset="0"/>
                <a:cs typeface="Times New Roman" panose="02020603050405020304" pitchFamily="18" charset="0"/>
                <a:sym typeface="+mn-ea"/>
              </a:rPr>
              <a:t> into multiple tables containing the same rows</a:t>
            </a:r>
            <a:endParaRPr lang="en-US"/>
          </a:p>
          <a:p>
            <a:r>
              <a:rPr lang="en-US"/>
              <a:t>design so that decision making and work are stratified </a:t>
            </a:r>
            <a:r>
              <a:rPr lang="en-US" sz="2000">
                <a:solidFill>
                  <a:srgbClr val="0000FF"/>
                </a:solidFill>
              </a:rPr>
              <a:t>(arrange or classify.)</a:t>
            </a:r>
          </a:p>
          <a:p>
            <a:r>
              <a:rPr lang="en-US"/>
              <a:t>decision making modules should reside at the top of the architecture</a:t>
            </a:r>
          </a:p>
        </p:txBody>
      </p:sp>
      <p:grpSp>
        <p:nvGrpSpPr>
          <p:cNvPr id="2" name="Group 4"/>
          <p:cNvGrpSpPr/>
          <p:nvPr/>
        </p:nvGrpSpPr>
        <p:grpSpPr bwMode="auto">
          <a:xfrm>
            <a:off x="2366010" y="4267202"/>
            <a:ext cx="5958982" cy="1906588"/>
            <a:chOff x="1296" y="2244"/>
            <a:chExt cx="2816" cy="1201"/>
          </a:xfrm>
        </p:grpSpPr>
        <p:sp>
          <p:nvSpPr>
            <p:cNvPr id="45061" name="Rectangle 5"/>
            <p:cNvSpPr>
              <a:spLocks noChangeArrowheads="1"/>
            </p:cNvSpPr>
            <p:nvPr/>
          </p:nvSpPr>
          <p:spPr bwMode="auto">
            <a:xfrm>
              <a:off x="2335" y="2303"/>
              <a:ext cx="283" cy="179"/>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2" name="Rectangle 6"/>
            <p:cNvSpPr>
              <a:spLocks noChangeArrowheads="1"/>
            </p:cNvSpPr>
            <p:nvPr/>
          </p:nvSpPr>
          <p:spPr bwMode="auto">
            <a:xfrm>
              <a:off x="1687" y="2574"/>
              <a:ext cx="283" cy="179"/>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3" name="Rectangle 7"/>
            <p:cNvSpPr>
              <a:spLocks noChangeArrowheads="1"/>
            </p:cNvSpPr>
            <p:nvPr/>
          </p:nvSpPr>
          <p:spPr bwMode="auto">
            <a:xfrm>
              <a:off x="1546"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4" name="Rectangle 8"/>
            <p:cNvSpPr>
              <a:spLocks noChangeArrowheads="1"/>
            </p:cNvSpPr>
            <p:nvPr/>
          </p:nvSpPr>
          <p:spPr bwMode="auto">
            <a:xfrm>
              <a:off x="2344" y="2579"/>
              <a:ext cx="283" cy="180"/>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5" name="Rectangle 9"/>
            <p:cNvSpPr>
              <a:spLocks noChangeArrowheads="1"/>
            </p:cNvSpPr>
            <p:nvPr/>
          </p:nvSpPr>
          <p:spPr bwMode="auto">
            <a:xfrm>
              <a:off x="2915" y="2579"/>
              <a:ext cx="283" cy="180"/>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6" name="Rectangle 10"/>
            <p:cNvSpPr>
              <a:spLocks noChangeArrowheads="1"/>
            </p:cNvSpPr>
            <p:nvPr/>
          </p:nvSpPr>
          <p:spPr bwMode="auto">
            <a:xfrm>
              <a:off x="1746"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7" name="Rectangle 11"/>
            <p:cNvSpPr>
              <a:spLocks noChangeArrowheads="1"/>
            </p:cNvSpPr>
            <p:nvPr/>
          </p:nvSpPr>
          <p:spPr bwMode="auto">
            <a:xfrm>
              <a:off x="1945"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8" name="Rectangle 12"/>
            <p:cNvSpPr>
              <a:spLocks noChangeArrowheads="1"/>
            </p:cNvSpPr>
            <p:nvPr/>
          </p:nvSpPr>
          <p:spPr bwMode="auto">
            <a:xfrm>
              <a:off x="2235"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69" name="Rectangle 13"/>
            <p:cNvSpPr>
              <a:spLocks noChangeArrowheads="1"/>
            </p:cNvSpPr>
            <p:nvPr/>
          </p:nvSpPr>
          <p:spPr bwMode="auto">
            <a:xfrm>
              <a:off x="2435"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0" name="Rectangle 14"/>
            <p:cNvSpPr>
              <a:spLocks noChangeArrowheads="1"/>
            </p:cNvSpPr>
            <p:nvPr/>
          </p:nvSpPr>
          <p:spPr bwMode="auto">
            <a:xfrm>
              <a:off x="2634" y="2935"/>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1" name="Rectangle 15"/>
            <p:cNvSpPr>
              <a:spLocks noChangeArrowheads="1"/>
            </p:cNvSpPr>
            <p:nvPr/>
          </p:nvSpPr>
          <p:spPr bwMode="auto">
            <a:xfrm>
              <a:off x="2906" y="2930"/>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2" name="Rectangle 16"/>
            <p:cNvSpPr>
              <a:spLocks noChangeArrowheads="1"/>
            </p:cNvSpPr>
            <p:nvPr/>
          </p:nvSpPr>
          <p:spPr bwMode="auto">
            <a:xfrm>
              <a:off x="3105" y="2930"/>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3" name="Rectangle 17"/>
            <p:cNvSpPr>
              <a:spLocks noChangeArrowheads="1"/>
            </p:cNvSpPr>
            <p:nvPr/>
          </p:nvSpPr>
          <p:spPr bwMode="auto">
            <a:xfrm>
              <a:off x="2725" y="3248"/>
              <a:ext cx="147" cy="179"/>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4" name="Rectangle 18"/>
            <p:cNvSpPr>
              <a:spLocks noChangeArrowheads="1"/>
            </p:cNvSpPr>
            <p:nvPr/>
          </p:nvSpPr>
          <p:spPr bwMode="auto">
            <a:xfrm>
              <a:off x="2924" y="3248"/>
              <a:ext cx="147" cy="179"/>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5" name="Rectangle 19"/>
            <p:cNvSpPr>
              <a:spLocks noChangeArrowheads="1"/>
            </p:cNvSpPr>
            <p:nvPr/>
          </p:nvSpPr>
          <p:spPr bwMode="auto">
            <a:xfrm>
              <a:off x="3123" y="3248"/>
              <a:ext cx="148" cy="179"/>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6" name="Rectangle 20"/>
            <p:cNvSpPr>
              <a:spLocks noChangeArrowheads="1"/>
            </p:cNvSpPr>
            <p:nvPr/>
          </p:nvSpPr>
          <p:spPr bwMode="auto">
            <a:xfrm>
              <a:off x="1651" y="3267"/>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7" name="Rectangle 21"/>
            <p:cNvSpPr>
              <a:spLocks noChangeArrowheads="1"/>
            </p:cNvSpPr>
            <p:nvPr/>
          </p:nvSpPr>
          <p:spPr bwMode="auto">
            <a:xfrm>
              <a:off x="1850" y="3267"/>
              <a:ext cx="147" cy="178"/>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endParaRPr lang="en-US"/>
            </a:p>
          </p:txBody>
        </p:sp>
        <p:sp>
          <p:nvSpPr>
            <p:cNvPr id="45078" name="Line 22"/>
            <p:cNvSpPr>
              <a:spLocks noChangeShapeType="1"/>
            </p:cNvSpPr>
            <p:nvPr/>
          </p:nvSpPr>
          <p:spPr bwMode="auto">
            <a:xfrm flipH="1">
              <a:off x="1842" y="2500"/>
              <a:ext cx="634" cy="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79" name="Line 23"/>
            <p:cNvSpPr>
              <a:spLocks noChangeShapeType="1"/>
            </p:cNvSpPr>
            <p:nvPr/>
          </p:nvSpPr>
          <p:spPr bwMode="auto">
            <a:xfrm>
              <a:off x="2476" y="2509"/>
              <a:ext cx="0" cy="5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0" name="Line 24"/>
            <p:cNvSpPr>
              <a:spLocks noChangeShapeType="1"/>
            </p:cNvSpPr>
            <p:nvPr/>
          </p:nvSpPr>
          <p:spPr bwMode="auto">
            <a:xfrm>
              <a:off x="2489" y="2504"/>
              <a:ext cx="550" cy="5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1" name="Line 25"/>
            <p:cNvSpPr>
              <a:spLocks noChangeShapeType="1"/>
            </p:cNvSpPr>
            <p:nvPr/>
          </p:nvSpPr>
          <p:spPr bwMode="auto">
            <a:xfrm flipH="1">
              <a:off x="1620" y="2777"/>
              <a:ext cx="195"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2" name="Line 26"/>
            <p:cNvSpPr>
              <a:spLocks noChangeShapeType="1"/>
            </p:cNvSpPr>
            <p:nvPr/>
          </p:nvSpPr>
          <p:spPr bwMode="auto">
            <a:xfrm>
              <a:off x="1815" y="2780"/>
              <a:ext cx="0" cy="14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3" name="Line 27"/>
            <p:cNvSpPr>
              <a:spLocks noChangeShapeType="1"/>
            </p:cNvSpPr>
            <p:nvPr/>
          </p:nvSpPr>
          <p:spPr bwMode="auto">
            <a:xfrm>
              <a:off x="1818" y="2790"/>
              <a:ext cx="193" cy="12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4" name="Line 28"/>
            <p:cNvSpPr>
              <a:spLocks noChangeShapeType="1"/>
            </p:cNvSpPr>
            <p:nvPr/>
          </p:nvSpPr>
          <p:spPr bwMode="auto">
            <a:xfrm flipH="1">
              <a:off x="2304" y="2777"/>
              <a:ext cx="177" cy="1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5" name="Line 29"/>
            <p:cNvSpPr>
              <a:spLocks noChangeShapeType="1"/>
            </p:cNvSpPr>
            <p:nvPr/>
          </p:nvSpPr>
          <p:spPr bwMode="auto">
            <a:xfrm>
              <a:off x="2485" y="2786"/>
              <a:ext cx="14" cy="1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6" name="Line 30"/>
            <p:cNvSpPr>
              <a:spLocks noChangeShapeType="1"/>
            </p:cNvSpPr>
            <p:nvPr/>
          </p:nvSpPr>
          <p:spPr bwMode="auto">
            <a:xfrm>
              <a:off x="2493" y="2790"/>
              <a:ext cx="207" cy="12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7" name="Line 31"/>
            <p:cNvSpPr>
              <a:spLocks noChangeShapeType="1"/>
            </p:cNvSpPr>
            <p:nvPr/>
          </p:nvSpPr>
          <p:spPr bwMode="auto">
            <a:xfrm flipH="1">
              <a:off x="2975" y="2771"/>
              <a:ext cx="95" cy="14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8" name="Line 32"/>
            <p:cNvSpPr>
              <a:spLocks noChangeShapeType="1"/>
            </p:cNvSpPr>
            <p:nvPr/>
          </p:nvSpPr>
          <p:spPr bwMode="auto">
            <a:xfrm>
              <a:off x="3078" y="2771"/>
              <a:ext cx="97" cy="14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89" name="Line 33"/>
            <p:cNvSpPr>
              <a:spLocks noChangeShapeType="1"/>
            </p:cNvSpPr>
            <p:nvPr/>
          </p:nvSpPr>
          <p:spPr bwMode="auto">
            <a:xfrm flipH="1">
              <a:off x="2807" y="3126"/>
              <a:ext cx="172" cy="10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0" name="Line 34"/>
            <p:cNvSpPr>
              <a:spLocks noChangeShapeType="1"/>
            </p:cNvSpPr>
            <p:nvPr/>
          </p:nvSpPr>
          <p:spPr bwMode="auto">
            <a:xfrm>
              <a:off x="2987" y="3131"/>
              <a:ext cx="7" cy="9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1" name="Line 35"/>
            <p:cNvSpPr>
              <a:spLocks noChangeShapeType="1"/>
            </p:cNvSpPr>
            <p:nvPr/>
          </p:nvSpPr>
          <p:spPr bwMode="auto">
            <a:xfrm>
              <a:off x="3183" y="3131"/>
              <a:ext cx="0" cy="9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2" name="Line 36"/>
            <p:cNvSpPr>
              <a:spLocks noChangeShapeType="1"/>
            </p:cNvSpPr>
            <p:nvPr/>
          </p:nvSpPr>
          <p:spPr bwMode="auto">
            <a:xfrm flipH="1">
              <a:off x="1729" y="3131"/>
              <a:ext cx="86" cy="12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3" name="Line 37"/>
            <p:cNvSpPr>
              <a:spLocks noChangeShapeType="1"/>
            </p:cNvSpPr>
            <p:nvPr/>
          </p:nvSpPr>
          <p:spPr bwMode="auto">
            <a:xfrm>
              <a:off x="1827" y="3131"/>
              <a:ext cx="93" cy="12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4" name="Line 38"/>
            <p:cNvSpPr>
              <a:spLocks noChangeShapeType="1"/>
            </p:cNvSpPr>
            <p:nvPr/>
          </p:nvSpPr>
          <p:spPr bwMode="auto">
            <a:xfrm>
              <a:off x="1296" y="2837"/>
              <a:ext cx="2297" cy="4"/>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5" name="Line 39"/>
            <p:cNvSpPr>
              <a:spLocks noChangeShapeType="1"/>
            </p:cNvSpPr>
            <p:nvPr/>
          </p:nvSpPr>
          <p:spPr bwMode="auto">
            <a:xfrm>
              <a:off x="1319" y="3192"/>
              <a:ext cx="2297" cy="0"/>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6" name="Line 40"/>
            <p:cNvSpPr>
              <a:spLocks noChangeShapeType="1"/>
            </p:cNvSpPr>
            <p:nvPr/>
          </p:nvSpPr>
          <p:spPr bwMode="auto">
            <a:xfrm>
              <a:off x="1314" y="2534"/>
              <a:ext cx="2297" cy="3"/>
            </a:xfrm>
            <a:prstGeom prst="line">
              <a:avLst/>
            </a:prstGeom>
            <a:noFill/>
            <a:ln w="508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5097" name="Rectangle 41"/>
            <p:cNvSpPr>
              <a:spLocks noChangeArrowheads="1"/>
            </p:cNvSpPr>
            <p:nvPr/>
          </p:nvSpPr>
          <p:spPr bwMode="auto">
            <a:xfrm>
              <a:off x="3607" y="3180"/>
              <a:ext cx="505"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workers</a:t>
              </a:r>
            </a:p>
          </p:txBody>
        </p:sp>
        <p:sp>
          <p:nvSpPr>
            <p:cNvPr id="45098" name="Rectangle 42"/>
            <p:cNvSpPr>
              <a:spLocks noChangeArrowheads="1"/>
            </p:cNvSpPr>
            <p:nvPr/>
          </p:nvSpPr>
          <p:spPr bwMode="auto">
            <a:xfrm>
              <a:off x="3063" y="2244"/>
              <a:ext cx="947"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eaLnBrk="0" hangingPunct="0"/>
              <a:r>
                <a:rPr lang="en-US" b="1">
                  <a:effectLst>
                    <a:outerShdw blurRad="38100" dist="38100" dir="2700000" algn="tl">
                      <a:srgbClr val="C0C0C0"/>
                    </a:outerShdw>
                  </a:effectLst>
                  <a:latin typeface="Arial" panose="020B0604020202020204" pitchFamily="34" charset="0"/>
                </a:rPr>
                <a:t>decision-makers</a:t>
              </a:r>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Why Partitioned Architecture?</a:t>
            </a:r>
          </a:p>
        </p:txBody>
      </p:sp>
      <p:sp>
        <p:nvSpPr>
          <p:cNvPr id="46083" name="Rectangle 3"/>
          <p:cNvSpPr>
            <a:spLocks noGrp="1" noChangeArrowheads="1"/>
          </p:cNvSpPr>
          <p:nvPr>
            <p:ph type="body" idx="1"/>
          </p:nvPr>
        </p:nvSpPr>
        <p:spPr>
          <a:xfrm>
            <a:off x="1320457" y="2590800"/>
            <a:ext cx="9901305" cy="2173288"/>
          </a:xfrm>
          <a:solidFill>
            <a:schemeClr val="accent2"/>
          </a:solidFill>
          <a:ln>
            <a:solidFill>
              <a:schemeClr val="folHlink"/>
            </a:solidFill>
            <a:miter lim="800000"/>
          </a:ln>
          <a:effectLst>
            <a:outerShdw dist="99190" dir="2388334" algn="ctr" rotWithShape="0">
              <a:schemeClr val="bg2"/>
            </a:outerShdw>
          </a:effectLst>
        </p:spPr>
        <p:txBody>
          <a:bodyPr/>
          <a:lstStyle/>
          <a:p>
            <a:r>
              <a:rPr lang="en-US" sz="2800"/>
              <a:t>results in software that is easier to test</a:t>
            </a:r>
          </a:p>
          <a:p>
            <a:r>
              <a:rPr lang="en-US" sz="2800"/>
              <a:t>leads to software that is easier to maintain</a:t>
            </a:r>
          </a:p>
          <a:p>
            <a:r>
              <a:rPr lang="en-US" sz="2800"/>
              <a:t>results in propagation of fewer side effects</a:t>
            </a:r>
          </a:p>
          <a:p>
            <a:r>
              <a:rPr lang="en-US" sz="2800"/>
              <a:t>results in software that is easier to extend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sign-process-.png"/>
          <p:cNvPicPr>
            <a:picLocks noGrp="1" noChangeAspect="1"/>
          </p:cNvPicPr>
          <p:nvPr>
            <p:ph idx="1"/>
          </p:nvPr>
        </p:nvPicPr>
        <p:blipFill>
          <a:blip r:embed="rId2"/>
          <a:stretch>
            <a:fillRect/>
          </a:stretch>
        </p:blipFill>
        <p:spPr>
          <a:xfrm>
            <a:off x="2055812" y="67535"/>
            <a:ext cx="8458200" cy="6584109"/>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Structured Design</a:t>
            </a:r>
          </a:p>
        </p:txBody>
      </p:sp>
      <p:sp>
        <p:nvSpPr>
          <p:cNvPr id="47107" name="Rectangle 3"/>
          <p:cNvSpPr>
            <a:spLocks noGrp="1" noChangeArrowheads="1"/>
          </p:cNvSpPr>
          <p:nvPr>
            <p:ph type="body" idx="1"/>
          </p:nvPr>
        </p:nvSpPr>
        <p:spPr>
          <a:xfrm>
            <a:off x="1576507" y="2017714"/>
            <a:ext cx="9799730" cy="3849687"/>
          </a:xfrm>
          <a:solidFill>
            <a:schemeClr val="accent2"/>
          </a:solidFill>
          <a:ln>
            <a:solidFill>
              <a:schemeClr val="folHlink"/>
            </a:solidFill>
            <a:miter lim="800000"/>
          </a:ln>
          <a:effectLst>
            <a:outerShdw dist="89803" dir="2700000" algn="ctr" rotWithShape="0">
              <a:schemeClr val="bg2"/>
            </a:outerShdw>
          </a:effectLst>
        </p:spPr>
        <p:txBody>
          <a:bodyPr/>
          <a:lstStyle/>
          <a:p>
            <a:pPr>
              <a:lnSpc>
                <a:spcPct val="90000"/>
              </a:lnSpc>
            </a:pPr>
            <a:r>
              <a:rPr lang="en-US"/>
              <a:t>objective: to derive a program architecture that is partitioned</a:t>
            </a:r>
          </a:p>
          <a:p>
            <a:pPr>
              <a:lnSpc>
                <a:spcPct val="90000"/>
              </a:lnSpc>
            </a:pPr>
            <a:r>
              <a:rPr lang="en-US"/>
              <a:t>approach: </a:t>
            </a:r>
          </a:p>
          <a:p>
            <a:pPr lvl="1">
              <a:lnSpc>
                <a:spcPct val="90000"/>
              </a:lnSpc>
            </a:pPr>
            <a:r>
              <a:rPr lang="en-US"/>
              <a:t>the DFD is mapped into a program architecture</a:t>
            </a:r>
          </a:p>
          <a:p>
            <a:pPr lvl="1">
              <a:lnSpc>
                <a:spcPct val="90000"/>
              </a:lnSpc>
            </a:pPr>
            <a:r>
              <a:rPr lang="en-US"/>
              <a:t>the PSPEC and STD are used to indicate the content of each module</a:t>
            </a:r>
          </a:p>
          <a:p>
            <a:pPr>
              <a:lnSpc>
                <a:spcPct val="90000"/>
              </a:lnSpc>
            </a:pPr>
            <a:r>
              <a:rPr lang="en-US"/>
              <a:t>notation:  structure chart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Flow Characteristics</a:t>
            </a:r>
          </a:p>
        </p:txBody>
      </p:sp>
      <p:grpSp>
        <p:nvGrpSpPr>
          <p:cNvPr id="4" name="Group 180"/>
          <p:cNvGrpSpPr/>
          <p:nvPr/>
        </p:nvGrpSpPr>
        <p:grpSpPr bwMode="auto">
          <a:xfrm>
            <a:off x="1520429" y="1982788"/>
            <a:ext cx="8803040" cy="4703762"/>
            <a:chOff x="720" y="1249"/>
            <a:chExt cx="4160" cy="2963"/>
          </a:xfrm>
        </p:grpSpPr>
        <p:sp>
          <p:nvSpPr>
            <p:cNvPr id="48131" name="Oval 3"/>
            <p:cNvSpPr>
              <a:spLocks noChangeArrowheads="1"/>
            </p:cNvSpPr>
            <p:nvPr/>
          </p:nvSpPr>
          <p:spPr bwMode="auto">
            <a:xfrm>
              <a:off x="1063" y="1644"/>
              <a:ext cx="187" cy="2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32" name="Oval 4"/>
            <p:cNvSpPr>
              <a:spLocks noChangeArrowheads="1"/>
            </p:cNvSpPr>
            <p:nvPr/>
          </p:nvSpPr>
          <p:spPr bwMode="auto">
            <a:xfrm>
              <a:off x="1057" y="1636"/>
              <a:ext cx="200" cy="248"/>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3" name="Oval 5"/>
            <p:cNvSpPr>
              <a:spLocks noChangeArrowheads="1"/>
            </p:cNvSpPr>
            <p:nvPr/>
          </p:nvSpPr>
          <p:spPr bwMode="auto">
            <a:xfrm>
              <a:off x="1416" y="1543"/>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34" name="Oval 6"/>
            <p:cNvSpPr>
              <a:spLocks noChangeArrowheads="1"/>
            </p:cNvSpPr>
            <p:nvPr/>
          </p:nvSpPr>
          <p:spPr bwMode="auto">
            <a:xfrm>
              <a:off x="1409" y="1535"/>
              <a:ext cx="201" cy="241"/>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5" name="Oval 7"/>
            <p:cNvSpPr>
              <a:spLocks noChangeArrowheads="1"/>
            </p:cNvSpPr>
            <p:nvPr/>
          </p:nvSpPr>
          <p:spPr bwMode="auto">
            <a:xfrm>
              <a:off x="1416" y="1922"/>
              <a:ext cx="187" cy="2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36" name="Oval 8"/>
            <p:cNvSpPr>
              <a:spLocks noChangeArrowheads="1"/>
            </p:cNvSpPr>
            <p:nvPr/>
          </p:nvSpPr>
          <p:spPr bwMode="auto">
            <a:xfrm>
              <a:off x="1409" y="1914"/>
              <a:ext cx="201" cy="249"/>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7" name="Oval 9"/>
            <p:cNvSpPr>
              <a:spLocks noChangeArrowheads="1"/>
            </p:cNvSpPr>
            <p:nvPr/>
          </p:nvSpPr>
          <p:spPr bwMode="auto">
            <a:xfrm>
              <a:off x="1776" y="1698"/>
              <a:ext cx="186"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38" name="Oval 10"/>
            <p:cNvSpPr>
              <a:spLocks noChangeArrowheads="1"/>
            </p:cNvSpPr>
            <p:nvPr/>
          </p:nvSpPr>
          <p:spPr bwMode="auto">
            <a:xfrm>
              <a:off x="1769" y="1690"/>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9" name="Oval 11"/>
            <p:cNvSpPr>
              <a:spLocks noChangeArrowheads="1"/>
            </p:cNvSpPr>
            <p:nvPr/>
          </p:nvSpPr>
          <p:spPr bwMode="auto">
            <a:xfrm>
              <a:off x="2121" y="1644"/>
              <a:ext cx="187" cy="2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40" name="Oval 12"/>
            <p:cNvSpPr>
              <a:spLocks noChangeArrowheads="1"/>
            </p:cNvSpPr>
            <p:nvPr/>
          </p:nvSpPr>
          <p:spPr bwMode="auto">
            <a:xfrm>
              <a:off x="2114" y="1636"/>
              <a:ext cx="201" cy="248"/>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1" name="Oval 13"/>
            <p:cNvSpPr>
              <a:spLocks noChangeArrowheads="1"/>
            </p:cNvSpPr>
            <p:nvPr/>
          </p:nvSpPr>
          <p:spPr bwMode="auto">
            <a:xfrm>
              <a:off x="2460" y="1597"/>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42" name="Oval 14"/>
            <p:cNvSpPr>
              <a:spLocks noChangeArrowheads="1"/>
            </p:cNvSpPr>
            <p:nvPr/>
          </p:nvSpPr>
          <p:spPr bwMode="auto">
            <a:xfrm>
              <a:off x="2453" y="1590"/>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3" name="Oval 15"/>
            <p:cNvSpPr>
              <a:spLocks noChangeArrowheads="1"/>
            </p:cNvSpPr>
            <p:nvPr/>
          </p:nvSpPr>
          <p:spPr bwMode="auto">
            <a:xfrm>
              <a:off x="2806" y="1543"/>
              <a:ext cx="186"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44" name="Oval 16"/>
            <p:cNvSpPr>
              <a:spLocks noChangeArrowheads="1"/>
            </p:cNvSpPr>
            <p:nvPr/>
          </p:nvSpPr>
          <p:spPr bwMode="auto">
            <a:xfrm>
              <a:off x="2799" y="1535"/>
              <a:ext cx="200" cy="241"/>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5" name="Oval 17"/>
            <p:cNvSpPr>
              <a:spLocks noChangeArrowheads="1"/>
            </p:cNvSpPr>
            <p:nvPr/>
          </p:nvSpPr>
          <p:spPr bwMode="auto">
            <a:xfrm>
              <a:off x="3145" y="1489"/>
              <a:ext cx="186"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46" name="Oval 18"/>
            <p:cNvSpPr>
              <a:spLocks noChangeArrowheads="1"/>
            </p:cNvSpPr>
            <p:nvPr/>
          </p:nvSpPr>
          <p:spPr bwMode="auto">
            <a:xfrm>
              <a:off x="3138" y="1481"/>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7" name="Oval 19"/>
            <p:cNvSpPr>
              <a:spLocks noChangeArrowheads="1"/>
            </p:cNvSpPr>
            <p:nvPr/>
          </p:nvSpPr>
          <p:spPr bwMode="auto">
            <a:xfrm>
              <a:off x="2757" y="1907"/>
              <a:ext cx="187"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48" name="Oval 20"/>
            <p:cNvSpPr>
              <a:spLocks noChangeArrowheads="1"/>
            </p:cNvSpPr>
            <p:nvPr/>
          </p:nvSpPr>
          <p:spPr bwMode="auto">
            <a:xfrm>
              <a:off x="2750" y="1899"/>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9" name="Oval 21"/>
            <p:cNvSpPr>
              <a:spLocks noChangeArrowheads="1"/>
            </p:cNvSpPr>
            <p:nvPr/>
          </p:nvSpPr>
          <p:spPr bwMode="auto">
            <a:xfrm>
              <a:off x="3068" y="2015"/>
              <a:ext cx="187"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50" name="Oval 22"/>
            <p:cNvSpPr>
              <a:spLocks noChangeArrowheads="1"/>
            </p:cNvSpPr>
            <p:nvPr/>
          </p:nvSpPr>
          <p:spPr bwMode="auto">
            <a:xfrm>
              <a:off x="3062" y="2007"/>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1" name="Oval 23"/>
            <p:cNvSpPr>
              <a:spLocks noChangeArrowheads="1"/>
            </p:cNvSpPr>
            <p:nvPr/>
          </p:nvSpPr>
          <p:spPr bwMode="auto">
            <a:xfrm>
              <a:off x="2094" y="2758"/>
              <a:ext cx="186" cy="2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52" name="Oval 24"/>
            <p:cNvSpPr>
              <a:spLocks noChangeArrowheads="1"/>
            </p:cNvSpPr>
            <p:nvPr/>
          </p:nvSpPr>
          <p:spPr bwMode="auto">
            <a:xfrm>
              <a:off x="2087" y="2750"/>
              <a:ext cx="200" cy="247"/>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3" name="Oval 25"/>
            <p:cNvSpPr>
              <a:spLocks noChangeArrowheads="1"/>
            </p:cNvSpPr>
            <p:nvPr/>
          </p:nvSpPr>
          <p:spPr bwMode="auto">
            <a:xfrm>
              <a:off x="1783" y="2618"/>
              <a:ext cx="186" cy="2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54" name="Oval 26"/>
            <p:cNvSpPr>
              <a:spLocks noChangeArrowheads="1"/>
            </p:cNvSpPr>
            <p:nvPr/>
          </p:nvSpPr>
          <p:spPr bwMode="auto">
            <a:xfrm>
              <a:off x="1776" y="2610"/>
              <a:ext cx="200" cy="249"/>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5" name="Oval 27"/>
            <p:cNvSpPr>
              <a:spLocks noChangeArrowheads="1"/>
            </p:cNvSpPr>
            <p:nvPr/>
          </p:nvSpPr>
          <p:spPr bwMode="auto">
            <a:xfrm>
              <a:off x="2854" y="2688"/>
              <a:ext cx="187" cy="2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56" name="Oval 28"/>
            <p:cNvSpPr>
              <a:spLocks noChangeArrowheads="1"/>
            </p:cNvSpPr>
            <p:nvPr/>
          </p:nvSpPr>
          <p:spPr bwMode="auto">
            <a:xfrm>
              <a:off x="2847" y="2680"/>
              <a:ext cx="201" cy="248"/>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7" name="Oval 29"/>
            <p:cNvSpPr>
              <a:spLocks noChangeArrowheads="1"/>
            </p:cNvSpPr>
            <p:nvPr/>
          </p:nvSpPr>
          <p:spPr bwMode="auto">
            <a:xfrm>
              <a:off x="3228" y="2534"/>
              <a:ext cx="186"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58" name="Oval 30"/>
            <p:cNvSpPr>
              <a:spLocks noChangeArrowheads="1"/>
            </p:cNvSpPr>
            <p:nvPr/>
          </p:nvSpPr>
          <p:spPr bwMode="auto">
            <a:xfrm>
              <a:off x="3221" y="2526"/>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9" name="Oval 31"/>
            <p:cNvSpPr>
              <a:spLocks noChangeArrowheads="1"/>
            </p:cNvSpPr>
            <p:nvPr/>
          </p:nvSpPr>
          <p:spPr bwMode="auto">
            <a:xfrm>
              <a:off x="3649" y="2572"/>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60" name="Oval 32"/>
            <p:cNvSpPr>
              <a:spLocks noChangeArrowheads="1"/>
            </p:cNvSpPr>
            <p:nvPr/>
          </p:nvSpPr>
          <p:spPr bwMode="auto">
            <a:xfrm>
              <a:off x="3642" y="2564"/>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1" name="Oval 33"/>
            <p:cNvSpPr>
              <a:spLocks noChangeArrowheads="1"/>
            </p:cNvSpPr>
            <p:nvPr/>
          </p:nvSpPr>
          <p:spPr bwMode="auto">
            <a:xfrm>
              <a:off x="2806" y="3129"/>
              <a:ext cx="186"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62" name="Oval 34"/>
            <p:cNvSpPr>
              <a:spLocks noChangeArrowheads="1"/>
            </p:cNvSpPr>
            <p:nvPr/>
          </p:nvSpPr>
          <p:spPr bwMode="auto">
            <a:xfrm>
              <a:off x="2799" y="3121"/>
              <a:ext cx="200" cy="241"/>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3" name="Oval 35"/>
            <p:cNvSpPr>
              <a:spLocks noChangeArrowheads="1"/>
            </p:cNvSpPr>
            <p:nvPr/>
          </p:nvSpPr>
          <p:spPr bwMode="auto">
            <a:xfrm>
              <a:off x="3193" y="3199"/>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64" name="Oval 36"/>
            <p:cNvSpPr>
              <a:spLocks noChangeArrowheads="1"/>
            </p:cNvSpPr>
            <p:nvPr/>
          </p:nvSpPr>
          <p:spPr bwMode="auto">
            <a:xfrm>
              <a:off x="3186" y="3191"/>
              <a:ext cx="201" cy="241"/>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5" name="Oval 37"/>
            <p:cNvSpPr>
              <a:spLocks noChangeArrowheads="1"/>
            </p:cNvSpPr>
            <p:nvPr/>
          </p:nvSpPr>
          <p:spPr bwMode="auto">
            <a:xfrm>
              <a:off x="3490" y="2951"/>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66" name="Oval 38"/>
            <p:cNvSpPr>
              <a:spLocks noChangeArrowheads="1"/>
            </p:cNvSpPr>
            <p:nvPr/>
          </p:nvSpPr>
          <p:spPr bwMode="auto">
            <a:xfrm>
              <a:off x="3483" y="2943"/>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7" name="Oval 39"/>
            <p:cNvSpPr>
              <a:spLocks noChangeArrowheads="1"/>
            </p:cNvSpPr>
            <p:nvPr/>
          </p:nvSpPr>
          <p:spPr bwMode="auto">
            <a:xfrm>
              <a:off x="3476" y="3478"/>
              <a:ext cx="187"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68" name="Oval 40"/>
            <p:cNvSpPr>
              <a:spLocks noChangeArrowheads="1"/>
            </p:cNvSpPr>
            <p:nvPr/>
          </p:nvSpPr>
          <p:spPr bwMode="auto">
            <a:xfrm>
              <a:off x="3469" y="3470"/>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9" name="Oval 41"/>
            <p:cNvSpPr>
              <a:spLocks noChangeArrowheads="1"/>
            </p:cNvSpPr>
            <p:nvPr/>
          </p:nvSpPr>
          <p:spPr bwMode="auto">
            <a:xfrm>
              <a:off x="3801" y="3230"/>
              <a:ext cx="187"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70" name="Oval 42"/>
            <p:cNvSpPr>
              <a:spLocks noChangeArrowheads="1"/>
            </p:cNvSpPr>
            <p:nvPr/>
          </p:nvSpPr>
          <p:spPr bwMode="auto">
            <a:xfrm>
              <a:off x="3794" y="3222"/>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71" name="Oval 43"/>
            <p:cNvSpPr>
              <a:spLocks noChangeArrowheads="1"/>
            </p:cNvSpPr>
            <p:nvPr/>
          </p:nvSpPr>
          <p:spPr bwMode="auto">
            <a:xfrm>
              <a:off x="2481" y="3424"/>
              <a:ext cx="186"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72" name="Oval 44"/>
            <p:cNvSpPr>
              <a:spLocks noChangeArrowheads="1"/>
            </p:cNvSpPr>
            <p:nvPr/>
          </p:nvSpPr>
          <p:spPr bwMode="auto">
            <a:xfrm>
              <a:off x="2474" y="3416"/>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73" name="Oval 45"/>
            <p:cNvSpPr>
              <a:spLocks noChangeArrowheads="1"/>
            </p:cNvSpPr>
            <p:nvPr/>
          </p:nvSpPr>
          <p:spPr bwMode="auto">
            <a:xfrm>
              <a:off x="2681" y="3787"/>
              <a:ext cx="187" cy="22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74" name="Oval 46"/>
            <p:cNvSpPr>
              <a:spLocks noChangeArrowheads="1"/>
            </p:cNvSpPr>
            <p:nvPr/>
          </p:nvSpPr>
          <p:spPr bwMode="auto">
            <a:xfrm>
              <a:off x="2674" y="3779"/>
              <a:ext cx="201"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75" name="Oval 47"/>
            <p:cNvSpPr>
              <a:spLocks noChangeArrowheads="1"/>
            </p:cNvSpPr>
            <p:nvPr/>
          </p:nvSpPr>
          <p:spPr bwMode="auto">
            <a:xfrm>
              <a:off x="2992" y="3965"/>
              <a:ext cx="187" cy="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76" name="Oval 48"/>
            <p:cNvSpPr>
              <a:spLocks noChangeArrowheads="1"/>
            </p:cNvSpPr>
            <p:nvPr/>
          </p:nvSpPr>
          <p:spPr bwMode="auto">
            <a:xfrm>
              <a:off x="2986" y="3957"/>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 name="Group 49"/>
            <p:cNvGrpSpPr/>
            <p:nvPr/>
          </p:nvGrpSpPr>
          <p:grpSpPr bwMode="auto">
            <a:xfrm>
              <a:off x="870" y="1706"/>
              <a:ext cx="173" cy="62"/>
              <a:chOff x="1349" y="1095"/>
              <a:chExt cx="173" cy="55"/>
            </a:xfrm>
          </p:grpSpPr>
          <p:sp>
            <p:nvSpPr>
              <p:cNvPr id="48178" name="Freeform 50"/>
              <p:cNvSpPr/>
              <p:nvPr/>
            </p:nvSpPr>
            <p:spPr bwMode="auto">
              <a:xfrm>
                <a:off x="1404" y="1095"/>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Lst>
                <a:ahLst/>
                <a:cxnLst>
                  <a:cxn ang="0">
                    <a:pos x="T0" y="T1"/>
                  </a:cxn>
                  <a:cxn ang="0">
                    <a:pos x="T2" y="T3"/>
                  </a:cxn>
                  <a:cxn ang="0">
                    <a:pos x="T4" y="T5"/>
                  </a:cxn>
                  <a:cxn ang="0">
                    <a:pos x="T6" y="T7"/>
                  </a:cxn>
                  <a:cxn ang="0">
                    <a:pos x="T8" y="T9"/>
                  </a:cxn>
                </a:cxnLst>
                <a:rect l="0" t="0" r="r" b="b"/>
                <a:pathLst>
                  <a:path w="118" h="55">
                    <a:moveTo>
                      <a:pt x="118" y="41"/>
                    </a:moveTo>
                    <a:lnTo>
                      <a:pt x="0" y="55"/>
                    </a:lnTo>
                    <a:lnTo>
                      <a:pt x="0" y="27"/>
                    </a:lnTo>
                    <a:lnTo>
                      <a:pt x="7" y="0"/>
                    </a:lnTo>
                    <a:lnTo>
                      <a:pt x="118"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79" name="Line 51"/>
              <p:cNvSpPr>
                <a:spLocks noChangeShapeType="1"/>
              </p:cNvSpPr>
              <p:nvPr/>
            </p:nvSpPr>
            <p:spPr bwMode="auto">
              <a:xfrm>
                <a:off x="1349" y="1115"/>
                <a:ext cx="48" cy="1"/>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6" name="Group 52"/>
            <p:cNvGrpSpPr/>
            <p:nvPr/>
          </p:nvGrpSpPr>
          <p:grpSpPr bwMode="auto">
            <a:xfrm>
              <a:off x="1589" y="2666"/>
              <a:ext cx="173" cy="61"/>
              <a:chOff x="2068" y="1948"/>
              <a:chExt cx="173" cy="55"/>
            </a:xfrm>
          </p:grpSpPr>
          <p:sp>
            <p:nvSpPr>
              <p:cNvPr id="48181" name="Freeform 53"/>
              <p:cNvSpPr/>
              <p:nvPr/>
            </p:nvSpPr>
            <p:spPr bwMode="auto">
              <a:xfrm>
                <a:off x="2123" y="1948"/>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Lst>
                <a:ahLst/>
                <a:cxnLst>
                  <a:cxn ang="0">
                    <a:pos x="T0" y="T1"/>
                  </a:cxn>
                  <a:cxn ang="0">
                    <a:pos x="T2" y="T3"/>
                  </a:cxn>
                  <a:cxn ang="0">
                    <a:pos x="T4" y="T5"/>
                  </a:cxn>
                  <a:cxn ang="0">
                    <a:pos x="T6" y="T7"/>
                  </a:cxn>
                  <a:cxn ang="0">
                    <a:pos x="T8" y="T9"/>
                  </a:cxn>
                </a:cxnLst>
                <a:rect l="0" t="0" r="r" b="b"/>
                <a:pathLst>
                  <a:path w="118" h="55">
                    <a:moveTo>
                      <a:pt x="118" y="41"/>
                    </a:moveTo>
                    <a:lnTo>
                      <a:pt x="0" y="55"/>
                    </a:lnTo>
                    <a:lnTo>
                      <a:pt x="0" y="27"/>
                    </a:lnTo>
                    <a:lnTo>
                      <a:pt x="7" y="0"/>
                    </a:lnTo>
                    <a:lnTo>
                      <a:pt x="118"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82" name="Line 54"/>
              <p:cNvSpPr>
                <a:spLocks noChangeShapeType="1"/>
              </p:cNvSpPr>
              <p:nvPr/>
            </p:nvSpPr>
            <p:spPr bwMode="auto">
              <a:xfrm>
                <a:off x="2068" y="1961"/>
                <a:ext cx="48"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7" name="Group 55"/>
            <p:cNvGrpSpPr/>
            <p:nvPr/>
          </p:nvGrpSpPr>
          <p:grpSpPr bwMode="auto">
            <a:xfrm>
              <a:off x="2287" y="3478"/>
              <a:ext cx="180" cy="70"/>
              <a:chOff x="2766" y="2670"/>
              <a:chExt cx="180" cy="62"/>
            </a:xfrm>
          </p:grpSpPr>
          <p:sp>
            <p:nvSpPr>
              <p:cNvPr id="48184" name="Freeform 56"/>
              <p:cNvSpPr/>
              <p:nvPr/>
            </p:nvSpPr>
            <p:spPr bwMode="auto">
              <a:xfrm>
                <a:off x="2822" y="2670"/>
                <a:ext cx="124" cy="62"/>
              </a:xfrm>
              <a:custGeom>
                <a:avLst/>
                <a:gdLst>
                  <a:gd name="T0" fmla="*/ 124 w 124"/>
                  <a:gd name="T1" fmla="*/ 41 h 62"/>
                  <a:gd name="T2" fmla="*/ 0 w 124"/>
                  <a:gd name="T3" fmla="*/ 62 h 62"/>
                  <a:gd name="T4" fmla="*/ 6 w 124"/>
                  <a:gd name="T5" fmla="*/ 34 h 62"/>
                  <a:gd name="T6" fmla="*/ 6 w 124"/>
                  <a:gd name="T7" fmla="*/ 0 h 62"/>
                  <a:gd name="T8" fmla="*/ 124 w 124"/>
                  <a:gd name="T9" fmla="*/ 41 h 62"/>
                </a:gdLst>
                <a:ahLst/>
                <a:cxnLst>
                  <a:cxn ang="0">
                    <a:pos x="T0" y="T1"/>
                  </a:cxn>
                  <a:cxn ang="0">
                    <a:pos x="T2" y="T3"/>
                  </a:cxn>
                  <a:cxn ang="0">
                    <a:pos x="T4" y="T5"/>
                  </a:cxn>
                  <a:cxn ang="0">
                    <a:pos x="T6" y="T7"/>
                  </a:cxn>
                  <a:cxn ang="0">
                    <a:pos x="T8" y="T9"/>
                  </a:cxn>
                </a:cxnLst>
                <a:rect l="0" t="0" r="r" b="b"/>
                <a:pathLst>
                  <a:path w="124" h="62">
                    <a:moveTo>
                      <a:pt x="124" y="41"/>
                    </a:moveTo>
                    <a:lnTo>
                      <a:pt x="0" y="62"/>
                    </a:lnTo>
                    <a:lnTo>
                      <a:pt x="6" y="34"/>
                    </a:lnTo>
                    <a:lnTo>
                      <a:pt x="6" y="0"/>
                    </a:lnTo>
                    <a:lnTo>
                      <a:pt x="12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85" name="Line 57"/>
              <p:cNvSpPr>
                <a:spLocks noChangeShapeType="1"/>
              </p:cNvSpPr>
              <p:nvPr/>
            </p:nvSpPr>
            <p:spPr bwMode="auto">
              <a:xfrm>
                <a:off x="2766" y="2690"/>
                <a:ext cx="56"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8" name="Group 58"/>
            <p:cNvGrpSpPr/>
            <p:nvPr/>
          </p:nvGrpSpPr>
          <p:grpSpPr bwMode="auto">
            <a:xfrm>
              <a:off x="2674" y="2712"/>
              <a:ext cx="180" cy="69"/>
              <a:chOff x="3153" y="1989"/>
              <a:chExt cx="180" cy="62"/>
            </a:xfrm>
          </p:grpSpPr>
          <p:sp>
            <p:nvSpPr>
              <p:cNvPr id="48187" name="Freeform 59"/>
              <p:cNvSpPr/>
              <p:nvPr/>
            </p:nvSpPr>
            <p:spPr bwMode="auto">
              <a:xfrm>
                <a:off x="3209" y="1989"/>
                <a:ext cx="124" cy="62"/>
              </a:xfrm>
              <a:custGeom>
                <a:avLst/>
                <a:gdLst>
                  <a:gd name="T0" fmla="*/ 124 w 124"/>
                  <a:gd name="T1" fmla="*/ 41 h 62"/>
                  <a:gd name="T2" fmla="*/ 0 w 124"/>
                  <a:gd name="T3" fmla="*/ 62 h 62"/>
                  <a:gd name="T4" fmla="*/ 7 w 124"/>
                  <a:gd name="T5" fmla="*/ 34 h 62"/>
                  <a:gd name="T6" fmla="*/ 7 w 124"/>
                  <a:gd name="T7" fmla="*/ 0 h 62"/>
                  <a:gd name="T8" fmla="*/ 124 w 124"/>
                  <a:gd name="T9" fmla="*/ 41 h 62"/>
                </a:gdLst>
                <a:ahLst/>
                <a:cxnLst>
                  <a:cxn ang="0">
                    <a:pos x="T0" y="T1"/>
                  </a:cxn>
                  <a:cxn ang="0">
                    <a:pos x="T2" y="T3"/>
                  </a:cxn>
                  <a:cxn ang="0">
                    <a:pos x="T4" y="T5"/>
                  </a:cxn>
                  <a:cxn ang="0">
                    <a:pos x="T6" y="T7"/>
                  </a:cxn>
                  <a:cxn ang="0">
                    <a:pos x="T8" y="T9"/>
                  </a:cxn>
                </a:cxnLst>
                <a:rect l="0" t="0" r="r" b="b"/>
                <a:pathLst>
                  <a:path w="124" h="62">
                    <a:moveTo>
                      <a:pt x="124" y="41"/>
                    </a:moveTo>
                    <a:lnTo>
                      <a:pt x="0" y="62"/>
                    </a:lnTo>
                    <a:lnTo>
                      <a:pt x="7" y="34"/>
                    </a:lnTo>
                    <a:lnTo>
                      <a:pt x="7" y="0"/>
                    </a:lnTo>
                    <a:lnTo>
                      <a:pt x="12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88" name="Line 60"/>
              <p:cNvSpPr>
                <a:spLocks noChangeShapeType="1"/>
              </p:cNvSpPr>
              <p:nvPr/>
            </p:nvSpPr>
            <p:spPr bwMode="auto">
              <a:xfrm>
                <a:off x="3153" y="2010"/>
                <a:ext cx="56" cy="6"/>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9" name="Group 61"/>
            <p:cNvGrpSpPr/>
            <p:nvPr/>
          </p:nvGrpSpPr>
          <p:grpSpPr bwMode="auto">
            <a:xfrm>
              <a:off x="1243" y="1682"/>
              <a:ext cx="159" cy="70"/>
              <a:chOff x="1722" y="1074"/>
              <a:chExt cx="159" cy="62"/>
            </a:xfrm>
          </p:grpSpPr>
          <p:sp>
            <p:nvSpPr>
              <p:cNvPr id="48190" name="Freeform 62"/>
              <p:cNvSpPr/>
              <p:nvPr/>
            </p:nvSpPr>
            <p:spPr bwMode="auto">
              <a:xfrm>
                <a:off x="1764" y="1074"/>
                <a:ext cx="117" cy="62"/>
              </a:xfrm>
              <a:custGeom>
                <a:avLst/>
                <a:gdLst>
                  <a:gd name="T0" fmla="*/ 117 w 117"/>
                  <a:gd name="T1" fmla="*/ 0 h 62"/>
                  <a:gd name="T2" fmla="*/ 14 w 117"/>
                  <a:gd name="T3" fmla="*/ 62 h 62"/>
                  <a:gd name="T4" fmla="*/ 7 w 117"/>
                  <a:gd name="T5" fmla="*/ 34 h 62"/>
                  <a:gd name="T6" fmla="*/ 0 w 117"/>
                  <a:gd name="T7" fmla="*/ 7 h 62"/>
                  <a:gd name="T8" fmla="*/ 117 w 117"/>
                  <a:gd name="T9" fmla="*/ 0 h 62"/>
                </a:gdLst>
                <a:ahLst/>
                <a:cxnLst>
                  <a:cxn ang="0">
                    <a:pos x="T0" y="T1"/>
                  </a:cxn>
                  <a:cxn ang="0">
                    <a:pos x="T2" y="T3"/>
                  </a:cxn>
                  <a:cxn ang="0">
                    <a:pos x="T4" y="T5"/>
                  </a:cxn>
                  <a:cxn ang="0">
                    <a:pos x="T6" y="T7"/>
                  </a:cxn>
                  <a:cxn ang="0">
                    <a:pos x="T8" y="T9"/>
                  </a:cxn>
                </a:cxnLst>
                <a:rect l="0" t="0" r="r" b="b"/>
                <a:pathLst>
                  <a:path w="117" h="62">
                    <a:moveTo>
                      <a:pt x="117" y="0"/>
                    </a:moveTo>
                    <a:lnTo>
                      <a:pt x="14" y="62"/>
                    </a:lnTo>
                    <a:lnTo>
                      <a:pt x="7" y="34"/>
                    </a:lnTo>
                    <a:lnTo>
                      <a:pt x="0" y="7"/>
                    </a:lnTo>
                    <a:lnTo>
                      <a:pt x="11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91" name="Line 63"/>
              <p:cNvSpPr>
                <a:spLocks noChangeShapeType="1"/>
              </p:cNvSpPr>
              <p:nvPr/>
            </p:nvSpPr>
            <p:spPr bwMode="auto">
              <a:xfrm flipV="1">
                <a:off x="1722" y="1102"/>
                <a:ext cx="42" cy="13"/>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0" name="Group 64"/>
            <p:cNvGrpSpPr/>
            <p:nvPr/>
          </p:nvGrpSpPr>
          <p:grpSpPr bwMode="auto">
            <a:xfrm>
              <a:off x="1223" y="1814"/>
              <a:ext cx="214" cy="162"/>
              <a:chOff x="1702" y="1191"/>
              <a:chExt cx="214" cy="144"/>
            </a:xfrm>
          </p:grpSpPr>
          <p:sp>
            <p:nvSpPr>
              <p:cNvPr id="48193" name="Freeform 65"/>
              <p:cNvSpPr/>
              <p:nvPr/>
            </p:nvSpPr>
            <p:spPr bwMode="auto">
              <a:xfrm>
                <a:off x="1798" y="1246"/>
                <a:ext cx="118" cy="89"/>
              </a:xfrm>
              <a:custGeom>
                <a:avLst/>
                <a:gdLst>
                  <a:gd name="T0" fmla="*/ 118 w 118"/>
                  <a:gd name="T1" fmla="*/ 89 h 89"/>
                  <a:gd name="T2" fmla="*/ 0 w 118"/>
                  <a:gd name="T3" fmla="*/ 48 h 89"/>
                  <a:gd name="T4" fmla="*/ 21 w 118"/>
                  <a:gd name="T5" fmla="*/ 21 h 89"/>
                  <a:gd name="T6" fmla="*/ 35 w 118"/>
                  <a:gd name="T7" fmla="*/ 0 h 89"/>
                  <a:gd name="T8" fmla="*/ 118 w 118"/>
                  <a:gd name="T9" fmla="*/ 89 h 89"/>
                </a:gdLst>
                <a:ahLst/>
                <a:cxnLst>
                  <a:cxn ang="0">
                    <a:pos x="T0" y="T1"/>
                  </a:cxn>
                  <a:cxn ang="0">
                    <a:pos x="T2" y="T3"/>
                  </a:cxn>
                  <a:cxn ang="0">
                    <a:pos x="T4" y="T5"/>
                  </a:cxn>
                  <a:cxn ang="0">
                    <a:pos x="T6" y="T7"/>
                  </a:cxn>
                  <a:cxn ang="0">
                    <a:pos x="T8" y="T9"/>
                  </a:cxn>
                </a:cxnLst>
                <a:rect l="0" t="0" r="r" b="b"/>
                <a:pathLst>
                  <a:path w="118" h="89">
                    <a:moveTo>
                      <a:pt x="118" y="89"/>
                    </a:moveTo>
                    <a:lnTo>
                      <a:pt x="0" y="48"/>
                    </a:lnTo>
                    <a:lnTo>
                      <a:pt x="21" y="21"/>
                    </a:lnTo>
                    <a:lnTo>
                      <a:pt x="35" y="0"/>
                    </a:lnTo>
                    <a:lnTo>
                      <a:pt x="118" y="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94" name="Line 66"/>
              <p:cNvSpPr>
                <a:spLocks noChangeShapeType="1"/>
              </p:cNvSpPr>
              <p:nvPr/>
            </p:nvSpPr>
            <p:spPr bwMode="auto">
              <a:xfrm>
                <a:off x="1702" y="1191"/>
                <a:ext cx="110" cy="69"/>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1" name="Group 67"/>
            <p:cNvGrpSpPr/>
            <p:nvPr/>
          </p:nvGrpSpPr>
          <p:grpSpPr bwMode="auto">
            <a:xfrm>
              <a:off x="1596" y="1674"/>
              <a:ext cx="180" cy="94"/>
              <a:chOff x="2075" y="1067"/>
              <a:chExt cx="180" cy="83"/>
            </a:xfrm>
          </p:grpSpPr>
          <p:sp>
            <p:nvSpPr>
              <p:cNvPr id="48196" name="Freeform 68"/>
              <p:cNvSpPr/>
              <p:nvPr/>
            </p:nvSpPr>
            <p:spPr bwMode="auto">
              <a:xfrm>
                <a:off x="2137" y="1074"/>
                <a:ext cx="118" cy="76"/>
              </a:xfrm>
              <a:custGeom>
                <a:avLst/>
                <a:gdLst>
                  <a:gd name="T0" fmla="*/ 118 w 118"/>
                  <a:gd name="T1" fmla="*/ 76 h 76"/>
                  <a:gd name="T2" fmla="*/ 0 w 118"/>
                  <a:gd name="T3" fmla="*/ 55 h 76"/>
                  <a:gd name="T4" fmla="*/ 14 w 118"/>
                  <a:gd name="T5" fmla="*/ 28 h 76"/>
                  <a:gd name="T6" fmla="*/ 21 w 118"/>
                  <a:gd name="T7" fmla="*/ 0 h 76"/>
                  <a:gd name="T8" fmla="*/ 118 w 118"/>
                  <a:gd name="T9" fmla="*/ 76 h 76"/>
                </a:gdLst>
                <a:ahLst/>
                <a:cxnLst>
                  <a:cxn ang="0">
                    <a:pos x="T0" y="T1"/>
                  </a:cxn>
                  <a:cxn ang="0">
                    <a:pos x="T2" y="T3"/>
                  </a:cxn>
                  <a:cxn ang="0">
                    <a:pos x="T4" y="T5"/>
                  </a:cxn>
                  <a:cxn ang="0">
                    <a:pos x="T6" y="T7"/>
                  </a:cxn>
                  <a:cxn ang="0">
                    <a:pos x="T8" y="T9"/>
                  </a:cxn>
                </a:cxnLst>
                <a:rect l="0" t="0" r="r" b="b"/>
                <a:pathLst>
                  <a:path w="118" h="76">
                    <a:moveTo>
                      <a:pt x="118" y="76"/>
                    </a:moveTo>
                    <a:lnTo>
                      <a:pt x="0" y="55"/>
                    </a:lnTo>
                    <a:lnTo>
                      <a:pt x="14" y="28"/>
                    </a:lnTo>
                    <a:lnTo>
                      <a:pt x="21" y="0"/>
                    </a:lnTo>
                    <a:lnTo>
                      <a:pt x="118" y="7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197" name="Line 69"/>
              <p:cNvSpPr>
                <a:spLocks noChangeShapeType="1"/>
              </p:cNvSpPr>
              <p:nvPr/>
            </p:nvSpPr>
            <p:spPr bwMode="auto">
              <a:xfrm>
                <a:off x="2075" y="1067"/>
                <a:ext cx="69" cy="28"/>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2" name="Group 70"/>
            <p:cNvGrpSpPr/>
            <p:nvPr/>
          </p:nvGrpSpPr>
          <p:grpSpPr bwMode="auto">
            <a:xfrm>
              <a:off x="1596" y="1892"/>
              <a:ext cx="180" cy="115"/>
              <a:chOff x="2075" y="1260"/>
              <a:chExt cx="180" cy="103"/>
            </a:xfrm>
          </p:grpSpPr>
          <p:sp>
            <p:nvSpPr>
              <p:cNvPr id="48199" name="Freeform 71"/>
              <p:cNvSpPr/>
              <p:nvPr/>
            </p:nvSpPr>
            <p:spPr bwMode="auto">
              <a:xfrm>
                <a:off x="2137" y="1260"/>
                <a:ext cx="118" cy="82"/>
              </a:xfrm>
              <a:custGeom>
                <a:avLst/>
                <a:gdLst>
                  <a:gd name="T0" fmla="*/ 118 w 118"/>
                  <a:gd name="T1" fmla="*/ 0 h 82"/>
                  <a:gd name="T2" fmla="*/ 35 w 118"/>
                  <a:gd name="T3" fmla="*/ 82 h 82"/>
                  <a:gd name="T4" fmla="*/ 21 w 118"/>
                  <a:gd name="T5" fmla="*/ 62 h 82"/>
                  <a:gd name="T6" fmla="*/ 0 w 118"/>
                  <a:gd name="T7" fmla="*/ 34 h 82"/>
                  <a:gd name="T8" fmla="*/ 118 w 118"/>
                  <a:gd name="T9" fmla="*/ 0 h 82"/>
                </a:gdLst>
                <a:ahLst/>
                <a:cxnLst>
                  <a:cxn ang="0">
                    <a:pos x="T0" y="T1"/>
                  </a:cxn>
                  <a:cxn ang="0">
                    <a:pos x="T2" y="T3"/>
                  </a:cxn>
                  <a:cxn ang="0">
                    <a:pos x="T4" y="T5"/>
                  </a:cxn>
                  <a:cxn ang="0">
                    <a:pos x="T6" y="T7"/>
                  </a:cxn>
                  <a:cxn ang="0">
                    <a:pos x="T8" y="T9"/>
                  </a:cxn>
                </a:cxnLst>
                <a:rect l="0" t="0" r="r" b="b"/>
                <a:pathLst>
                  <a:path w="118" h="82">
                    <a:moveTo>
                      <a:pt x="118" y="0"/>
                    </a:moveTo>
                    <a:lnTo>
                      <a:pt x="35" y="82"/>
                    </a:lnTo>
                    <a:lnTo>
                      <a:pt x="21" y="62"/>
                    </a:lnTo>
                    <a:lnTo>
                      <a:pt x="0" y="34"/>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00" name="Line 72"/>
              <p:cNvSpPr>
                <a:spLocks noChangeShapeType="1"/>
              </p:cNvSpPr>
              <p:nvPr/>
            </p:nvSpPr>
            <p:spPr bwMode="auto">
              <a:xfrm flipV="1">
                <a:off x="2075" y="1315"/>
                <a:ext cx="76" cy="48"/>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3" name="Group 73"/>
            <p:cNvGrpSpPr/>
            <p:nvPr/>
          </p:nvGrpSpPr>
          <p:grpSpPr bwMode="auto">
            <a:xfrm>
              <a:off x="1955" y="1760"/>
              <a:ext cx="166" cy="62"/>
              <a:chOff x="2434" y="1143"/>
              <a:chExt cx="166" cy="55"/>
            </a:xfrm>
          </p:grpSpPr>
          <p:sp>
            <p:nvSpPr>
              <p:cNvPr id="48202" name="Freeform 74"/>
              <p:cNvSpPr/>
              <p:nvPr/>
            </p:nvSpPr>
            <p:spPr bwMode="auto">
              <a:xfrm>
                <a:off x="2476" y="1143"/>
                <a:ext cx="124" cy="55"/>
              </a:xfrm>
              <a:custGeom>
                <a:avLst/>
                <a:gdLst>
                  <a:gd name="T0" fmla="*/ 124 w 124"/>
                  <a:gd name="T1" fmla="*/ 7 h 55"/>
                  <a:gd name="T2" fmla="*/ 14 w 124"/>
                  <a:gd name="T3" fmla="*/ 55 h 55"/>
                  <a:gd name="T4" fmla="*/ 7 w 124"/>
                  <a:gd name="T5" fmla="*/ 27 h 55"/>
                  <a:gd name="T6" fmla="*/ 0 w 124"/>
                  <a:gd name="T7" fmla="*/ 0 h 55"/>
                  <a:gd name="T8" fmla="*/ 124 w 124"/>
                  <a:gd name="T9" fmla="*/ 7 h 55"/>
                </a:gdLst>
                <a:ahLst/>
                <a:cxnLst>
                  <a:cxn ang="0">
                    <a:pos x="T0" y="T1"/>
                  </a:cxn>
                  <a:cxn ang="0">
                    <a:pos x="T2" y="T3"/>
                  </a:cxn>
                  <a:cxn ang="0">
                    <a:pos x="T4" y="T5"/>
                  </a:cxn>
                  <a:cxn ang="0">
                    <a:pos x="T6" y="T7"/>
                  </a:cxn>
                  <a:cxn ang="0">
                    <a:pos x="T8" y="T9"/>
                  </a:cxn>
                </a:cxnLst>
                <a:rect l="0" t="0" r="r" b="b"/>
                <a:pathLst>
                  <a:path w="124" h="55">
                    <a:moveTo>
                      <a:pt x="124" y="7"/>
                    </a:moveTo>
                    <a:lnTo>
                      <a:pt x="14" y="55"/>
                    </a:lnTo>
                    <a:lnTo>
                      <a:pt x="7" y="27"/>
                    </a:lnTo>
                    <a:lnTo>
                      <a:pt x="0" y="0"/>
                    </a:lnTo>
                    <a:lnTo>
                      <a:pt x="124"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03" name="Line 75"/>
              <p:cNvSpPr>
                <a:spLocks noChangeShapeType="1"/>
              </p:cNvSpPr>
              <p:nvPr/>
            </p:nvSpPr>
            <p:spPr bwMode="auto">
              <a:xfrm flipV="1">
                <a:off x="2434" y="1163"/>
                <a:ext cx="42" cy="14"/>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4" name="Group 76"/>
            <p:cNvGrpSpPr/>
            <p:nvPr/>
          </p:nvGrpSpPr>
          <p:grpSpPr bwMode="auto">
            <a:xfrm>
              <a:off x="2301" y="1698"/>
              <a:ext cx="145" cy="62"/>
              <a:chOff x="2780" y="1088"/>
              <a:chExt cx="145" cy="55"/>
            </a:xfrm>
          </p:grpSpPr>
          <p:sp>
            <p:nvSpPr>
              <p:cNvPr id="48205" name="Freeform 77"/>
              <p:cNvSpPr/>
              <p:nvPr/>
            </p:nvSpPr>
            <p:spPr bwMode="auto">
              <a:xfrm>
                <a:off x="2801" y="1088"/>
                <a:ext cx="124" cy="55"/>
              </a:xfrm>
              <a:custGeom>
                <a:avLst/>
                <a:gdLst>
                  <a:gd name="T0" fmla="*/ 124 w 124"/>
                  <a:gd name="T1" fmla="*/ 14 h 55"/>
                  <a:gd name="T2" fmla="*/ 7 w 124"/>
                  <a:gd name="T3" fmla="*/ 55 h 55"/>
                  <a:gd name="T4" fmla="*/ 7 w 124"/>
                  <a:gd name="T5" fmla="*/ 27 h 55"/>
                  <a:gd name="T6" fmla="*/ 0 w 124"/>
                  <a:gd name="T7" fmla="*/ 0 h 55"/>
                  <a:gd name="T8" fmla="*/ 124 w 124"/>
                  <a:gd name="T9" fmla="*/ 14 h 55"/>
                </a:gdLst>
                <a:ahLst/>
                <a:cxnLst>
                  <a:cxn ang="0">
                    <a:pos x="T0" y="T1"/>
                  </a:cxn>
                  <a:cxn ang="0">
                    <a:pos x="T2" y="T3"/>
                  </a:cxn>
                  <a:cxn ang="0">
                    <a:pos x="T4" y="T5"/>
                  </a:cxn>
                  <a:cxn ang="0">
                    <a:pos x="T6" y="T7"/>
                  </a:cxn>
                  <a:cxn ang="0">
                    <a:pos x="T8" y="T9"/>
                  </a:cxn>
                </a:cxnLst>
                <a:rect l="0" t="0" r="r" b="b"/>
                <a:pathLst>
                  <a:path w="124" h="55">
                    <a:moveTo>
                      <a:pt x="124" y="14"/>
                    </a:moveTo>
                    <a:lnTo>
                      <a:pt x="7" y="55"/>
                    </a:lnTo>
                    <a:lnTo>
                      <a:pt x="7" y="27"/>
                    </a:lnTo>
                    <a:lnTo>
                      <a:pt x="0" y="0"/>
                    </a:lnTo>
                    <a:lnTo>
                      <a:pt x="12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06" name="Line 78"/>
              <p:cNvSpPr>
                <a:spLocks noChangeShapeType="1"/>
              </p:cNvSpPr>
              <p:nvPr/>
            </p:nvSpPr>
            <p:spPr bwMode="auto">
              <a:xfrm flipV="1">
                <a:off x="2780" y="1108"/>
                <a:ext cx="21"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5" name="Group 79"/>
            <p:cNvGrpSpPr/>
            <p:nvPr/>
          </p:nvGrpSpPr>
          <p:grpSpPr bwMode="auto">
            <a:xfrm>
              <a:off x="2640" y="1659"/>
              <a:ext cx="145" cy="62"/>
              <a:chOff x="3119" y="1053"/>
              <a:chExt cx="145" cy="55"/>
            </a:xfrm>
          </p:grpSpPr>
          <p:sp>
            <p:nvSpPr>
              <p:cNvPr id="48208" name="Freeform 80"/>
              <p:cNvSpPr/>
              <p:nvPr/>
            </p:nvSpPr>
            <p:spPr bwMode="auto">
              <a:xfrm>
                <a:off x="3146" y="1053"/>
                <a:ext cx="118" cy="55"/>
              </a:xfrm>
              <a:custGeom>
                <a:avLst/>
                <a:gdLst>
                  <a:gd name="T0" fmla="*/ 118 w 118"/>
                  <a:gd name="T1" fmla="*/ 7 h 55"/>
                  <a:gd name="T2" fmla="*/ 14 w 118"/>
                  <a:gd name="T3" fmla="*/ 55 h 55"/>
                  <a:gd name="T4" fmla="*/ 7 w 118"/>
                  <a:gd name="T5" fmla="*/ 28 h 55"/>
                  <a:gd name="T6" fmla="*/ 0 w 118"/>
                  <a:gd name="T7" fmla="*/ 0 h 55"/>
                  <a:gd name="T8" fmla="*/ 118 w 118"/>
                  <a:gd name="T9" fmla="*/ 7 h 55"/>
                </a:gdLst>
                <a:ahLst/>
                <a:cxnLst>
                  <a:cxn ang="0">
                    <a:pos x="T0" y="T1"/>
                  </a:cxn>
                  <a:cxn ang="0">
                    <a:pos x="T2" y="T3"/>
                  </a:cxn>
                  <a:cxn ang="0">
                    <a:pos x="T4" y="T5"/>
                  </a:cxn>
                  <a:cxn ang="0">
                    <a:pos x="T6" y="T7"/>
                  </a:cxn>
                  <a:cxn ang="0">
                    <a:pos x="T8" y="T9"/>
                  </a:cxn>
                </a:cxnLst>
                <a:rect l="0" t="0" r="r" b="b"/>
                <a:pathLst>
                  <a:path w="118" h="55">
                    <a:moveTo>
                      <a:pt x="118" y="7"/>
                    </a:moveTo>
                    <a:lnTo>
                      <a:pt x="14" y="55"/>
                    </a:lnTo>
                    <a:lnTo>
                      <a:pt x="7" y="28"/>
                    </a:lnTo>
                    <a:lnTo>
                      <a:pt x="0" y="0"/>
                    </a:lnTo>
                    <a:lnTo>
                      <a:pt x="118"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09" name="Line 81"/>
              <p:cNvSpPr>
                <a:spLocks noChangeShapeType="1"/>
              </p:cNvSpPr>
              <p:nvPr/>
            </p:nvSpPr>
            <p:spPr bwMode="auto">
              <a:xfrm flipV="1">
                <a:off x="3119" y="1074"/>
                <a:ext cx="27"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6" name="Group 82"/>
            <p:cNvGrpSpPr/>
            <p:nvPr/>
          </p:nvGrpSpPr>
          <p:grpSpPr bwMode="auto">
            <a:xfrm>
              <a:off x="2986" y="1605"/>
              <a:ext cx="159" cy="69"/>
              <a:chOff x="3465" y="1005"/>
              <a:chExt cx="159" cy="62"/>
            </a:xfrm>
          </p:grpSpPr>
          <p:sp>
            <p:nvSpPr>
              <p:cNvPr id="48211" name="Freeform 83"/>
              <p:cNvSpPr/>
              <p:nvPr/>
            </p:nvSpPr>
            <p:spPr bwMode="auto">
              <a:xfrm>
                <a:off x="3506" y="1005"/>
                <a:ext cx="118" cy="62"/>
              </a:xfrm>
              <a:custGeom>
                <a:avLst/>
                <a:gdLst>
                  <a:gd name="T0" fmla="*/ 118 w 118"/>
                  <a:gd name="T1" fmla="*/ 21 h 62"/>
                  <a:gd name="T2" fmla="*/ 7 w 118"/>
                  <a:gd name="T3" fmla="*/ 62 h 62"/>
                  <a:gd name="T4" fmla="*/ 0 w 118"/>
                  <a:gd name="T5" fmla="*/ 35 h 62"/>
                  <a:gd name="T6" fmla="*/ 0 w 118"/>
                  <a:gd name="T7" fmla="*/ 0 h 62"/>
                  <a:gd name="T8" fmla="*/ 118 w 118"/>
                  <a:gd name="T9" fmla="*/ 21 h 62"/>
                </a:gdLst>
                <a:ahLst/>
                <a:cxnLst>
                  <a:cxn ang="0">
                    <a:pos x="T0" y="T1"/>
                  </a:cxn>
                  <a:cxn ang="0">
                    <a:pos x="T2" y="T3"/>
                  </a:cxn>
                  <a:cxn ang="0">
                    <a:pos x="T4" y="T5"/>
                  </a:cxn>
                  <a:cxn ang="0">
                    <a:pos x="T6" y="T7"/>
                  </a:cxn>
                  <a:cxn ang="0">
                    <a:pos x="T8" y="T9"/>
                  </a:cxn>
                </a:cxnLst>
                <a:rect l="0" t="0" r="r" b="b"/>
                <a:pathLst>
                  <a:path w="118" h="62">
                    <a:moveTo>
                      <a:pt x="118" y="21"/>
                    </a:moveTo>
                    <a:lnTo>
                      <a:pt x="7" y="62"/>
                    </a:lnTo>
                    <a:lnTo>
                      <a:pt x="0" y="35"/>
                    </a:lnTo>
                    <a:lnTo>
                      <a:pt x="0" y="0"/>
                    </a:lnTo>
                    <a:lnTo>
                      <a:pt x="118"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12" name="Line 84"/>
              <p:cNvSpPr>
                <a:spLocks noChangeShapeType="1"/>
              </p:cNvSpPr>
              <p:nvPr/>
            </p:nvSpPr>
            <p:spPr bwMode="auto">
              <a:xfrm>
                <a:off x="3465" y="1033"/>
                <a:ext cx="34" cy="1"/>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7" name="Group 85"/>
            <p:cNvGrpSpPr/>
            <p:nvPr/>
          </p:nvGrpSpPr>
          <p:grpSpPr bwMode="auto">
            <a:xfrm>
              <a:off x="3324" y="1543"/>
              <a:ext cx="242" cy="62"/>
              <a:chOff x="3803" y="950"/>
              <a:chExt cx="242" cy="55"/>
            </a:xfrm>
          </p:grpSpPr>
          <p:sp>
            <p:nvSpPr>
              <p:cNvPr id="48214" name="Freeform 86"/>
              <p:cNvSpPr/>
              <p:nvPr/>
            </p:nvSpPr>
            <p:spPr bwMode="auto">
              <a:xfrm>
                <a:off x="3921" y="950"/>
                <a:ext cx="124" cy="55"/>
              </a:xfrm>
              <a:custGeom>
                <a:avLst/>
                <a:gdLst>
                  <a:gd name="T0" fmla="*/ 124 w 124"/>
                  <a:gd name="T1" fmla="*/ 14 h 55"/>
                  <a:gd name="T2" fmla="*/ 7 w 124"/>
                  <a:gd name="T3" fmla="*/ 55 h 55"/>
                  <a:gd name="T4" fmla="*/ 7 w 124"/>
                  <a:gd name="T5" fmla="*/ 28 h 55"/>
                  <a:gd name="T6" fmla="*/ 0 w 124"/>
                  <a:gd name="T7" fmla="*/ 0 h 55"/>
                  <a:gd name="T8" fmla="*/ 124 w 124"/>
                  <a:gd name="T9" fmla="*/ 14 h 55"/>
                </a:gdLst>
                <a:ahLst/>
                <a:cxnLst>
                  <a:cxn ang="0">
                    <a:pos x="T0" y="T1"/>
                  </a:cxn>
                  <a:cxn ang="0">
                    <a:pos x="T2" y="T3"/>
                  </a:cxn>
                  <a:cxn ang="0">
                    <a:pos x="T4" y="T5"/>
                  </a:cxn>
                  <a:cxn ang="0">
                    <a:pos x="T6" y="T7"/>
                  </a:cxn>
                  <a:cxn ang="0">
                    <a:pos x="T8" y="T9"/>
                  </a:cxn>
                </a:cxnLst>
                <a:rect l="0" t="0" r="r" b="b"/>
                <a:pathLst>
                  <a:path w="124" h="55">
                    <a:moveTo>
                      <a:pt x="124" y="14"/>
                    </a:moveTo>
                    <a:lnTo>
                      <a:pt x="7" y="55"/>
                    </a:lnTo>
                    <a:lnTo>
                      <a:pt x="7" y="28"/>
                    </a:lnTo>
                    <a:lnTo>
                      <a:pt x="0" y="0"/>
                    </a:lnTo>
                    <a:lnTo>
                      <a:pt x="124"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15" name="Line 87"/>
              <p:cNvSpPr>
                <a:spLocks noChangeShapeType="1"/>
              </p:cNvSpPr>
              <p:nvPr/>
            </p:nvSpPr>
            <p:spPr bwMode="auto">
              <a:xfrm flipV="1">
                <a:off x="3803" y="971"/>
                <a:ext cx="118" cy="21"/>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8" name="Group 88"/>
            <p:cNvGrpSpPr/>
            <p:nvPr/>
          </p:nvGrpSpPr>
          <p:grpSpPr bwMode="auto">
            <a:xfrm>
              <a:off x="2612" y="1776"/>
              <a:ext cx="159" cy="170"/>
              <a:chOff x="3091" y="1157"/>
              <a:chExt cx="159" cy="151"/>
            </a:xfrm>
          </p:grpSpPr>
          <p:sp>
            <p:nvSpPr>
              <p:cNvPr id="48217" name="Freeform 89"/>
              <p:cNvSpPr/>
              <p:nvPr/>
            </p:nvSpPr>
            <p:spPr bwMode="auto">
              <a:xfrm>
                <a:off x="3146" y="1205"/>
                <a:ext cx="104" cy="103"/>
              </a:xfrm>
              <a:custGeom>
                <a:avLst/>
                <a:gdLst>
                  <a:gd name="T0" fmla="*/ 104 w 104"/>
                  <a:gd name="T1" fmla="*/ 103 h 103"/>
                  <a:gd name="T2" fmla="*/ 0 w 104"/>
                  <a:gd name="T3" fmla="*/ 41 h 103"/>
                  <a:gd name="T4" fmla="*/ 14 w 104"/>
                  <a:gd name="T5" fmla="*/ 20 h 103"/>
                  <a:gd name="T6" fmla="*/ 35 w 104"/>
                  <a:gd name="T7" fmla="*/ 0 h 103"/>
                  <a:gd name="T8" fmla="*/ 104 w 104"/>
                  <a:gd name="T9" fmla="*/ 103 h 103"/>
                </a:gdLst>
                <a:ahLst/>
                <a:cxnLst>
                  <a:cxn ang="0">
                    <a:pos x="T0" y="T1"/>
                  </a:cxn>
                  <a:cxn ang="0">
                    <a:pos x="T2" y="T3"/>
                  </a:cxn>
                  <a:cxn ang="0">
                    <a:pos x="T4" y="T5"/>
                  </a:cxn>
                  <a:cxn ang="0">
                    <a:pos x="T6" y="T7"/>
                  </a:cxn>
                  <a:cxn ang="0">
                    <a:pos x="T8" y="T9"/>
                  </a:cxn>
                </a:cxnLst>
                <a:rect l="0" t="0" r="r" b="b"/>
                <a:pathLst>
                  <a:path w="104" h="103">
                    <a:moveTo>
                      <a:pt x="104" y="103"/>
                    </a:moveTo>
                    <a:lnTo>
                      <a:pt x="0" y="41"/>
                    </a:lnTo>
                    <a:lnTo>
                      <a:pt x="14" y="20"/>
                    </a:lnTo>
                    <a:lnTo>
                      <a:pt x="35" y="0"/>
                    </a:lnTo>
                    <a:lnTo>
                      <a:pt x="104" y="10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18" name="Line 90"/>
              <p:cNvSpPr>
                <a:spLocks noChangeShapeType="1"/>
              </p:cNvSpPr>
              <p:nvPr/>
            </p:nvSpPr>
            <p:spPr bwMode="auto">
              <a:xfrm>
                <a:off x="3091" y="1157"/>
                <a:ext cx="62" cy="62"/>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9" name="Group 91"/>
            <p:cNvGrpSpPr/>
            <p:nvPr/>
          </p:nvGrpSpPr>
          <p:grpSpPr bwMode="auto">
            <a:xfrm>
              <a:off x="2937" y="2023"/>
              <a:ext cx="131" cy="77"/>
              <a:chOff x="3416" y="1377"/>
              <a:chExt cx="131" cy="68"/>
            </a:xfrm>
          </p:grpSpPr>
          <p:sp>
            <p:nvSpPr>
              <p:cNvPr id="48220" name="Freeform 92"/>
              <p:cNvSpPr/>
              <p:nvPr/>
            </p:nvSpPr>
            <p:spPr bwMode="auto">
              <a:xfrm>
                <a:off x="3423" y="1377"/>
                <a:ext cx="124" cy="68"/>
              </a:xfrm>
              <a:custGeom>
                <a:avLst/>
                <a:gdLst>
                  <a:gd name="T0" fmla="*/ 124 w 124"/>
                  <a:gd name="T1" fmla="*/ 68 h 68"/>
                  <a:gd name="T2" fmla="*/ 0 w 124"/>
                  <a:gd name="T3" fmla="*/ 55 h 68"/>
                  <a:gd name="T4" fmla="*/ 14 w 124"/>
                  <a:gd name="T5" fmla="*/ 27 h 68"/>
                  <a:gd name="T6" fmla="*/ 21 w 124"/>
                  <a:gd name="T7" fmla="*/ 0 h 68"/>
                  <a:gd name="T8" fmla="*/ 124 w 124"/>
                  <a:gd name="T9" fmla="*/ 68 h 68"/>
                </a:gdLst>
                <a:ahLst/>
                <a:cxnLst>
                  <a:cxn ang="0">
                    <a:pos x="T0" y="T1"/>
                  </a:cxn>
                  <a:cxn ang="0">
                    <a:pos x="T2" y="T3"/>
                  </a:cxn>
                  <a:cxn ang="0">
                    <a:pos x="T4" y="T5"/>
                  </a:cxn>
                  <a:cxn ang="0">
                    <a:pos x="T6" y="T7"/>
                  </a:cxn>
                  <a:cxn ang="0">
                    <a:pos x="T8" y="T9"/>
                  </a:cxn>
                </a:cxnLst>
                <a:rect l="0" t="0" r="r" b="b"/>
                <a:pathLst>
                  <a:path w="124" h="68">
                    <a:moveTo>
                      <a:pt x="124" y="68"/>
                    </a:moveTo>
                    <a:lnTo>
                      <a:pt x="0" y="55"/>
                    </a:lnTo>
                    <a:lnTo>
                      <a:pt x="14" y="27"/>
                    </a:lnTo>
                    <a:lnTo>
                      <a:pt x="21" y="0"/>
                    </a:lnTo>
                    <a:lnTo>
                      <a:pt x="124" y="6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21" name="Line 93"/>
              <p:cNvSpPr>
                <a:spLocks noChangeShapeType="1"/>
              </p:cNvSpPr>
              <p:nvPr/>
            </p:nvSpPr>
            <p:spPr bwMode="auto">
              <a:xfrm>
                <a:off x="3416" y="1390"/>
                <a:ext cx="14"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0" name="Group 94"/>
            <p:cNvGrpSpPr/>
            <p:nvPr/>
          </p:nvGrpSpPr>
          <p:grpSpPr bwMode="auto">
            <a:xfrm>
              <a:off x="3248" y="2147"/>
              <a:ext cx="270" cy="78"/>
              <a:chOff x="3727" y="1487"/>
              <a:chExt cx="270" cy="69"/>
            </a:xfrm>
          </p:grpSpPr>
          <p:sp>
            <p:nvSpPr>
              <p:cNvPr id="48223" name="Freeform 95"/>
              <p:cNvSpPr/>
              <p:nvPr/>
            </p:nvSpPr>
            <p:spPr bwMode="auto">
              <a:xfrm>
                <a:off x="3879" y="1494"/>
                <a:ext cx="118" cy="62"/>
              </a:xfrm>
              <a:custGeom>
                <a:avLst/>
                <a:gdLst>
                  <a:gd name="T0" fmla="*/ 118 w 118"/>
                  <a:gd name="T1" fmla="*/ 62 h 62"/>
                  <a:gd name="T2" fmla="*/ 0 w 118"/>
                  <a:gd name="T3" fmla="*/ 62 h 62"/>
                  <a:gd name="T4" fmla="*/ 0 w 118"/>
                  <a:gd name="T5" fmla="*/ 34 h 62"/>
                  <a:gd name="T6" fmla="*/ 7 w 118"/>
                  <a:gd name="T7" fmla="*/ 0 h 62"/>
                  <a:gd name="T8" fmla="*/ 118 w 118"/>
                  <a:gd name="T9" fmla="*/ 62 h 62"/>
                </a:gdLst>
                <a:ahLst/>
                <a:cxnLst>
                  <a:cxn ang="0">
                    <a:pos x="T0" y="T1"/>
                  </a:cxn>
                  <a:cxn ang="0">
                    <a:pos x="T2" y="T3"/>
                  </a:cxn>
                  <a:cxn ang="0">
                    <a:pos x="T4" y="T5"/>
                  </a:cxn>
                  <a:cxn ang="0">
                    <a:pos x="T6" y="T7"/>
                  </a:cxn>
                  <a:cxn ang="0">
                    <a:pos x="T8" y="T9"/>
                  </a:cxn>
                </a:cxnLst>
                <a:rect l="0" t="0" r="r" b="b"/>
                <a:pathLst>
                  <a:path w="118" h="62">
                    <a:moveTo>
                      <a:pt x="118" y="62"/>
                    </a:moveTo>
                    <a:lnTo>
                      <a:pt x="0" y="62"/>
                    </a:lnTo>
                    <a:lnTo>
                      <a:pt x="0" y="34"/>
                    </a:lnTo>
                    <a:lnTo>
                      <a:pt x="7" y="0"/>
                    </a:lnTo>
                    <a:lnTo>
                      <a:pt x="118"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24" name="Line 96"/>
              <p:cNvSpPr>
                <a:spLocks noChangeShapeType="1"/>
              </p:cNvSpPr>
              <p:nvPr/>
            </p:nvSpPr>
            <p:spPr bwMode="auto">
              <a:xfrm>
                <a:off x="3727" y="1487"/>
                <a:ext cx="145" cy="34"/>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1" name="Group 97"/>
            <p:cNvGrpSpPr/>
            <p:nvPr/>
          </p:nvGrpSpPr>
          <p:grpSpPr bwMode="auto">
            <a:xfrm>
              <a:off x="1962" y="2758"/>
              <a:ext cx="145" cy="70"/>
              <a:chOff x="2441" y="2030"/>
              <a:chExt cx="145" cy="62"/>
            </a:xfrm>
          </p:grpSpPr>
          <p:sp>
            <p:nvSpPr>
              <p:cNvPr id="48226" name="Freeform 98"/>
              <p:cNvSpPr/>
              <p:nvPr/>
            </p:nvSpPr>
            <p:spPr bwMode="auto">
              <a:xfrm>
                <a:off x="2462" y="2030"/>
                <a:ext cx="124" cy="62"/>
              </a:xfrm>
              <a:custGeom>
                <a:avLst/>
                <a:gdLst>
                  <a:gd name="T0" fmla="*/ 124 w 124"/>
                  <a:gd name="T1" fmla="*/ 62 h 62"/>
                  <a:gd name="T2" fmla="*/ 0 w 124"/>
                  <a:gd name="T3" fmla="*/ 55 h 62"/>
                  <a:gd name="T4" fmla="*/ 14 w 124"/>
                  <a:gd name="T5" fmla="*/ 28 h 62"/>
                  <a:gd name="T6" fmla="*/ 21 w 124"/>
                  <a:gd name="T7" fmla="*/ 0 h 62"/>
                  <a:gd name="T8" fmla="*/ 124 w 124"/>
                  <a:gd name="T9" fmla="*/ 62 h 62"/>
                </a:gdLst>
                <a:ahLst/>
                <a:cxnLst>
                  <a:cxn ang="0">
                    <a:pos x="T0" y="T1"/>
                  </a:cxn>
                  <a:cxn ang="0">
                    <a:pos x="T2" y="T3"/>
                  </a:cxn>
                  <a:cxn ang="0">
                    <a:pos x="T4" y="T5"/>
                  </a:cxn>
                  <a:cxn ang="0">
                    <a:pos x="T6" y="T7"/>
                  </a:cxn>
                  <a:cxn ang="0">
                    <a:pos x="T8" y="T9"/>
                  </a:cxn>
                </a:cxnLst>
                <a:rect l="0" t="0" r="r" b="b"/>
                <a:pathLst>
                  <a:path w="124" h="62">
                    <a:moveTo>
                      <a:pt x="124" y="62"/>
                    </a:moveTo>
                    <a:lnTo>
                      <a:pt x="0" y="55"/>
                    </a:lnTo>
                    <a:lnTo>
                      <a:pt x="14" y="28"/>
                    </a:lnTo>
                    <a:lnTo>
                      <a:pt x="21" y="0"/>
                    </a:lnTo>
                    <a:lnTo>
                      <a:pt x="124"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27" name="Line 99"/>
              <p:cNvSpPr>
                <a:spLocks noChangeShapeType="1"/>
              </p:cNvSpPr>
              <p:nvPr/>
            </p:nvSpPr>
            <p:spPr bwMode="auto">
              <a:xfrm>
                <a:off x="2441" y="2044"/>
                <a:ext cx="28"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2" name="Group 100"/>
            <p:cNvGrpSpPr/>
            <p:nvPr/>
          </p:nvGrpSpPr>
          <p:grpSpPr bwMode="auto">
            <a:xfrm>
              <a:off x="2273" y="2889"/>
              <a:ext cx="146" cy="101"/>
              <a:chOff x="2752" y="2147"/>
              <a:chExt cx="146" cy="89"/>
            </a:xfrm>
          </p:grpSpPr>
          <p:sp>
            <p:nvSpPr>
              <p:cNvPr id="48229" name="Freeform 101"/>
              <p:cNvSpPr/>
              <p:nvPr/>
            </p:nvSpPr>
            <p:spPr bwMode="auto">
              <a:xfrm>
                <a:off x="2780" y="2154"/>
                <a:ext cx="118" cy="82"/>
              </a:xfrm>
              <a:custGeom>
                <a:avLst/>
                <a:gdLst>
                  <a:gd name="T0" fmla="*/ 118 w 118"/>
                  <a:gd name="T1" fmla="*/ 82 h 82"/>
                  <a:gd name="T2" fmla="*/ 0 w 118"/>
                  <a:gd name="T3" fmla="*/ 48 h 82"/>
                  <a:gd name="T4" fmla="*/ 14 w 118"/>
                  <a:gd name="T5" fmla="*/ 21 h 82"/>
                  <a:gd name="T6" fmla="*/ 28 w 118"/>
                  <a:gd name="T7" fmla="*/ 0 h 82"/>
                  <a:gd name="T8" fmla="*/ 118 w 118"/>
                  <a:gd name="T9" fmla="*/ 82 h 82"/>
                </a:gdLst>
                <a:ahLst/>
                <a:cxnLst>
                  <a:cxn ang="0">
                    <a:pos x="T0" y="T1"/>
                  </a:cxn>
                  <a:cxn ang="0">
                    <a:pos x="T2" y="T3"/>
                  </a:cxn>
                  <a:cxn ang="0">
                    <a:pos x="T4" y="T5"/>
                  </a:cxn>
                  <a:cxn ang="0">
                    <a:pos x="T6" y="T7"/>
                  </a:cxn>
                  <a:cxn ang="0">
                    <a:pos x="T8" y="T9"/>
                  </a:cxn>
                </a:cxnLst>
                <a:rect l="0" t="0" r="r" b="b"/>
                <a:pathLst>
                  <a:path w="118" h="82">
                    <a:moveTo>
                      <a:pt x="118" y="82"/>
                    </a:moveTo>
                    <a:lnTo>
                      <a:pt x="0" y="48"/>
                    </a:lnTo>
                    <a:lnTo>
                      <a:pt x="14" y="21"/>
                    </a:lnTo>
                    <a:lnTo>
                      <a:pt x="28" y="0"/>
                    </a:lnTo>
                    <a:lnTo>
                      <a:pt x="118" y="8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30" name="Line 102"/>
              <p:cNvSpPr>
                <a:spLocks noChangeShapeType="1"/>
              </p:cNvSpPr>
              <p:nvPr/>
            </p:nvSpPr>
            <p:spPr bwMode="auto">
              <a:xfrm>
                <a:off x="2752" y="2147"/>
                <a:ext cx="35" cy="21"/>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3" name="Group 103"/>
            <p:cNvGrpSpPr/>
            <p:nvPr/>
          </p:nvGrpSpPr>
          <p:grpSpPr bwMode="auto">
            <a:xfrm>
              <a:off x="2585" y="3083"/>
              <a:ext cx="221" cy="93"/>
              <a:chOff x="3064" y="2319"/>
              <a:chExt cx="221" cy="83"/>
            </a:xfrm>
          </p:grpSpPr>
          <p:sp>
            <p:nvSpPr>
              <p:cNvPr id="48232" name="Freeform 104"/>
              <p:cNvSpPr/>
              <p:nvPr/>
            </p:nvSpPr>
            <p:spPr bwMode="auto">
              <a:xfrm>
                <a:off x="3167" y="2340"/>
                <a:ext cx="118" cy="62"/>
              </a:xfrm>
              <a:custGeom>
                <a:avLst/>
                <a:gdLst>
                  <a:gd name="T0" fmla="*/ 118 w 118"/>
                  <a:gd name="T1" fmla="*/ 62 h 62"/>
                  <a:gd name="T2" fmla="*/ 0 w 118"/>
                  <a:gd name="T3" fmla="*/ 55 h 62"/>
                  <a:gd name="T4" fmla="*/ 7 w 118"/>
                  <a:gd name="T5" fmla="*/ 27 h 62"/>
                  <a:gd name="T6" fmla="*/ 14 w 118"/>
                  <a:gd name="T7" fmla="*/ 0 h 62"/>
                  <a:gd name="T8" fmla="*/ 118 w 118"/>
                  <a:gd name="T9" fmla="*/ 62 h 62"/>
                </a:gdLst>
                <a:ahLst/>
                <a:cxnLst>
                  <a:cxn ang="0">
                    <a:pos x="T0" y="T1"/>
                  </a:cxn>
                  <a:cxn ang="0">
                    <a:pos x="T2" y="T3"/>
                  </a:cxn>
                  <a:cxn ang="0">
                    <a:pos x="T4" y="T5"/>
                  </a:cxn>
                  <a:cxn ang="0">
                    <a:pos x="T6" y="T7"/>
                  </a:cxn>
                  <a:cxn ang="0">
                    <a:pos x="T8" y="T9"/>
                  </a:cxn>
                </a:cxnLst>
                <a:rect l="0" t="0" r="r" b="b"/>
                <a:pathLst>
                  <a:path w="118" h="62">
                    <a:moveTo>
                      <a:pt x="118" y="62"/>
                    </a:moveTo>
                    <a:lnTo>
                      <a:pt x="0" y="55"/>
                    </a:lnTo>
                    <a:lnTo>
                      <a:pt x="7" y="27"/>
                    </a:lnTo>
                    <a:lnTo>
                      <a:pt x="14" y="0"/>
                    </a:lnTo>
                    <a:lnTo>
                      <a:pt x="118"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33" name="Line 105"/>
              <p:cNvSpPr>
                <a:spLocks noChangeShapeType="1"/>
              </p:cNvSpPr>
              <p:nvPr/>
            </p:nvSpPr>
            <p:spPr bwMode="auto">
              <a:xfrm>
                <a:off x="3064" y="2319"/>
                <a:ext cx="103" cy="41"/>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4" name="Group 106"/>
            <p:cNvGrpSpPr/>
            <p:nvPr/>
          </p:nvGrpSpPr>
          <p:grpSpPr bwMode="auto">
            <a:xfrm>
              <a:off x="2564" y="2866"/>
              <a:ext cx="290" cy="131"/>
              <a:chOff x="3043" y="2126"/>
              <a:chExt cx="290" cy="117"/>
            </a:xfrm>
          </p:grpSpPr>
          <p:sp>
            <p:nvSpPr>
              <p:cNvPr id="48235" name="Freeform 107"/>
              <p:cNvSpPr/>
              <p:nvPr/>
            </p:nvSpPr>
            <p:spPr bwMode="auto">
              <a:xfrm>
                <a:off x="3216" y="2126"/>
                <a:ext cx="117" cy="76"/>
              </a:xfrm>
              <a:custGeom>
                <a:avLst/>
                <a:gdLst>
                  <a:gd name="T0" fmla="*/ 117 w 117"/>
                  <a:gd name="T1" fmla="*/ 0 h 76"/>
                  <a:gd name="T2" fmla="*/ 20 w 117"/>
                  <a:gd name="T3" fmla="*/ 76 h 76"/>
                  <a:gd name="T4" fmla="*/ 7 w 117"/>
                  <a:gd name="T5" fmla="*/ 49 h 76"/>
                  <a:gd name="T6" fmla="*/ 0 w 117"/>
                  <a:gd name="T7" fmla="*/ 21 h 76"/>
                  <a:gd name="T8" fmla="*/ 117 w 117"/>
                  <a:gd name="T9" fmla="*/ 0 h 76"/>
                </a:gdLst>
                <a:ahLst/>
                <a:cxnLst>
                  <a:cxn ang="0">
                    <a:pos x="T0" y="T1"/>
                  </a:cxn>
                  <a:cxn ang="0">
                    <a:pos x="T2" y="T3"/>
                  </a:cxn>
                  <a:cxn ang="0">
                    <a:pos x="T4" y="T5"/>
                  </a:cxn>
                  <a:cxn ang="0">
                    <a:pos x="T6" y="T7"/>
                  </a:cxn>
                  <a:cxn ang="0">
                    <a:pos x="T8" y="T9"/>
                  </a:cxn>
                </a:cxnLst>
                <a:rect l="0" t="0" r="r" b="b"/>
                <a:pathLst>
                  <a:path w="117" h="76">
                    <a:moveTo>
                      <a:pt x="117" y="0"/>
                    </a:moveTo>
                    <a:lnTo>
                      <a:pt x="20" y="76"/>
                    </a:lnTo>
                    <a:lnTo>
                      <a:pt x="7" y="49"/>
                    </a:lnTo>
                    <a:lnTo>
                      <a:pt x="0" y="21"/>
                    </a:lnTo>
                    <a:lnTo>
                      <a:pt x="11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36" name="Line 108"/>
              <p:cNvSpPr>
                <a:spLocks noChangeShapeType="1"/>
              </p:cNvSpPr>
              <p:nvPr/>
            </p:nvSpPr>
            <p:spPr bwMode="auto">
              <a:xfrm flipV="1">
                <a:off x="3043" y="2168"/>
                <a:ext cx="173" cy="75"/>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5" name="Group 109"/>
            <p:cNvGrpSpPr/>
            <p:nvPr/>
          </p:nvGrpSpPr>
          <p:grpSpPr bwMode="auto">
            <a:xfrm>
              <a:off x="2508" y="3153"/>
              <a:ext cx="63" cy="255"/>
              <a:chOff x="2987" y="2381"/>
              <a:chExt cx="63" cy="227"/>
            </a:xfrm>
          </p:grpSpPr>
          <p:sp>
            <p:nvSpPr>
              <p:cNvPr id="48238" name="Freeform 110"/>
              <p:cNvSpPr/>
              <p:nvPr/>
            </p:nvSpPr>
            <p:spPr bwMode="auto">
              <a:xfrm>
                <a:off x="2987" y="2484"/>
                <a:ext cx="63" cy="124"/>
              </a:xfrm>
              <a:custGeom>
                <a:avLst/>
                <a:gdLst>
                  <a:gd name="T0" fmla="*/ 49 w 63"/>
                  <a:gd name="T1" fmla="*/ 124 h 124"/>
                  <a:gd name="T2" fmla="*/ 0 w 63"/>
                  <a:gd name="T3" fmla="*/ 7 h 124"/>
                  <a:gd name="T4" fmla="*/ 35 w 63"/>
                  <a:gd name="T5" fmla="*/ 7 h 124"/>
                  <a:gd name="T6" fmla="*/ 63 w 63"/>
                  <a:gd name="T7" fmla="*/ 0 h 124"/>
                  <a:gd name="T8" fmla="*/ 49 w 63"/>
                  <a:gd name="T9" fmla="*/ 124 h 124"/>
                </a:gdLst>
                <a:ahLst/>
                <a:cxnLst>
                  <a:cxn ang="0">
                    <a:pos x="T0" y="T1"/>
                  </a:cxn>
                  <a:cxn ang="0">
                    <a:pos x="T2" y="T3"/>
                  </a:cxn>
                  <a:cxn ang="0">
                    <a:pos x="T4" y="T5"/>
                  </a:cxn>
                  <a:cxn ang="0">
                    <a:pos x="T6" y="T7"/>
                  </a:cxn>
                  <a:cxn ang="0">
                    <a:pos x="T8" y="T9"/>
                  </a:cxn>
                </a:cxnLst>
                <a:rect l="0" t="0" r="r" b="b"/>
                <a:pathLst>
                  <a:path w="63" h="124">
                    <a:moveTo>
                      <a:pt x="49" y="124"/>
                    </a:moveTo>
                    <a:lnTo>
                      <a:pt x="0" y="7"/>
                    </a:lnTo>
                    <a:lnTo>
                      <a:pt x="35" y="7"/>
                    </a:lnTo>
                    <a:lnTo>
                      <a:pt x="63" y="0"/>
                    </a:lnTo>
                    <a:lnTo>
                      <a:pt x="49" y="1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39" name="Line 111"/>
              <p:cNvSpPr>
                <a:spLocks noChangeShapeType="1"/>
              </p:cNvSpPr>
              <p:nvPr/>
            </p:nvSpPr>
            <p:spPr bwMode="auto">
              <a:xfrm>
                <a:off x="3001" y="2381"/>
                <a:ext cx="14" cy="103"/>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6" name="Group 112"/>
            <p:cNvGrpSpPr/>
            <p:nvPr/>
          </p:nvGrpSpPr>
          <p:grpSpPr bwMode="auto">
            <a:xfrm>
              <a:off x="3034" y="2688"/>
              <a:ext cx="180" cy="78"/>
              <a:chOff x="3513" y="1968"/>
              <a:chExt cx="180" cy="69"/>
            </a:xfrm>
          </p:grpSpPr>
          <p:sp>
            <p:nvSpPr>
              <p:cNvPr id="48241" name="Freeform 113"/>
              <p:cNvSpPr/>
              <p:nvPr/>
            </p:nvSpPr>
            <p:spPr bwMode="auto">
              <a:xfrm>
                <a:off x="3568" y="1968"/>
                <a:ext cx="125" cy="69"/>
              </a:xfrm>
              <a:custGeom>
                <a:avLst/>
                <a:gdLst>
                  <a:gd name="T0" fmla="*/ 125 w 125"/>
                  <a:gd name="T1" fmla="*/ 0 h 69"/>
                  <a:gd name="T2" fmla="*/ 21 w 125"/>
                  <a:gd name="T3" fmla="*/ 69 h 69"/>
                  <a:gd name="T4" fmla="*/ 14 w 125"/>
                  <a:gd name="T5" fmla="*/ 42 h 69"/>
                  <a:gd name="T6" fmla="*/ 0 w 125"/>
                  <a:gd name="T7" fmla="*/ 14 h 69"/>
                  <a:gd name="T8" fmla="*/ 125 w 125"/>
                  <a:gd name="T9" fmla="*/ 0 h 69"/>
                </a:gdLst>
                <a:ahLst/>
                <a:cxnLst>
                  <a:cxn ang="0">
                    <a:pos x="T0" y="T1"/>
                  </a:cxn>
                  <a:cxn ang="0">
                    <a:pos x="T2" y="T3"/>
                  </a:cxn>
                  <a:cxn ang="0">
                    <a:pos x="T4" y="T5"/>
                  </a:cxn>
                  <a:cxn ang="0">
                    <a:pos x="T6" y="T7"/>
                  </a:cxn>
                  <a:cxn ang="0">
                    <a:pos x="T8" y="T9"/>
                  </a:cxn>
                </a:cxnLst>
                <a:rect l="0" t="0" r="r" b="b"/>
                <a:pathLst>
                  <a:path w="125" h="69">
                    <a:moveTo>
                      <a:pt x="125" y="0"/>
                    </a:moveTo>
                    <a:lnTo>
                      <a:pt x="21" y="69"/>
                    </a:lnTo>
                    <a:lnTo>
                      <a:pt x="14" y="42"/>
                    </a:lnTo>
                    <a:lnTo>
                      <a:pt x="0" y="14"/>
                    </a:lnTo>
                    <a:lnTo>
                      <a:pt x="12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42" name="Line 114"/>
              <p:cNvSpPr>
                <a:spLocks noChangeShapeType="1"/>
              </p:cNvSpPr>
              <p:nvPr/>
            </p:nvSpPr>
            <p:spPr bwMode="auto">
              <a:xfrm flipV="1">
                <a:off x="3513" y="2003"/>
                <a:ext cx="62" cy="20"/>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7" name="Group 115"/>
            <p:cNvGrpSpPr/>
            <p:nvPr/>
          </p:nvGrpSpPr>
          <p:grpSpPr bwMode="auto">
            <a:xfrm>
              <a:off x="3421" y="2634"/>
              <a:ext cx="228" cy="62"/>
              <a:chOff x="3900" y="1920"/>
              <a:chExt cx="228" cy="55"/>
            </a:xfrm>
          </p:grpSpPr>
          <p:sp>
            <p:nvSpPr>
              <p:cNvPr id="48244" name="Freeform 116"/>
              <p:cNvSpPr/>
              <p:nvPr/>
            </p:nvSpPr>
            <p:spPr bwMode="auto">
              <a:xfrm>
                <a:off x="4004" y="1920"/>
                <a:ext cx="124" cy="55"/>
              </a:xfrm>
              <a:custGeom>
                <a:avLst/>
                <a:gdLst>
                  <a:gd name="T0" fmla="*/ 124 w 124"/>
                  <a:gd name="T1" fmla="*/ 34 h 55"/>
                  <a:gd name="T2" fmla="*/ 0 w 124"/>
                  <a:gd name="T3" fmla="*/ 55 h 55"/>
                  <a:gd name="T4" fmla="*/ 7 w 124"/>
                  <a:gd name="T5" fmla="*/ 28 h 55"/>
                  <a:gd name="T6" fmla="*/ 7 w 124"/>
                  <a:gd name="T7" fmla="*/ 0 h 55"/>
                  <a:gd name="T8" fmla="*/ 124 w 124"/>
                  <a:gd name="T9" fmla="*/ 34 h 55"/>
                </a:gdLst>
                <a:ahLst/>
                <a:cxnLst>
                  <a:cxn ang="0">
                    <a:pos x="T0" y="T1"/>
                  </a:cxn>
                  <a:cxn ang="0">
                    <a:pos x="T2" y="T3"/>
                  </a:cxn>
                  <a:cxn ang="0">
                    <a:pos x="T4" y="T5"/>
                  </a:cxn>
                  <a:cxn ang="0">
                    <a:pos x="T6" y="T7"/>
                  </a:cxn>
                  <a:cxn ang="0">
                    <a:pos x="T8" y="T9"/>
                  </a:cxn>
                </a:cxnLst>
                <a:rect l="0" t="0" r="r" b="b"/>
                <a:pathLst>
                  <a:path w="124" h="55">
                    <a:moveTo>
                      <a:pt x="124" y="34"/>
                    </a:moveTo>
                    <a:lnTo>
                      <a:pt x="0" y="55"/>
                    </a:lnTo>
                    <a:lnTo>
                      <a:pt x="7" y="28"/>
                    </a:lnTo>
                    <a:lnTo>
                      <a:pt x="7" y="0"/>
                    </a:lnTo>
                    <a:lnTo>
                      <a:pt x="124"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45" name="Line 117"/>
              <p:cNvSpPr>
                <a:spLocks noChangeShapeType="1"/>
              </p:cNvSpPr>
              <p:nvPr/>
            </p:nvSpPr>
            <p:spPr bwMode="auto">
              <a:xfrm>
                <a:off x="3900" y="1934"/>
                <a:ext cx="104"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8" name="Group 118"/>
            <p:cNvGrpSpPr/>
            <p:nvPr/>
          </p:nvGrpSpPr>
          <p:grpSpPr bwMode="auto">
            <a:xfrm>
              <a:off x="3829" y="2666"/>
              <a:ext cx="221" cy="69"/>
              <a:chOff x="4308" y="1948"/>
              <a:chExt cx="221" cy="62"/>
            </a:xfrm>
          </p:grpSpPr>
          <p:sp>
            <p:nvSpPr>
              <p:cNvPr id="48247" name="Freeform 119"/>
              <p:cNvSpPr/>
              <p:nvPr/>
            </p:nvSpPr>
            <p:spPr bwMode="auto">
              <a:xfrm>
                <a:off x="4412" y="1948"/>
                <a:ext cx="117" cy="62"/>
              </a:xfrm>
              <a:custGeom>
                <a:avLst/>
                <a:gdLst>
                  <a:gd name="T0" fmla="*/ 117 w 117"/>
                  <a:gd name="T1" fmla="*/ 41 h 62"/>
                  <a:gd name="T2" fmla="*/ 0 w 117"/>
                  <a:gd name="T3" fmla="*/ 62 h 62"/>
                  <a:gd name="T4" fmla="*/ 0 w 117"/>
                  <a:gd name="T5" fmla="*/ 27 h 62"/>
                  <a:gd name="T6" fmla="*/ 0 w 117"/>
                  <a:gd name="T7" fmla="*/ 0 h 62"/>
                  <a:gd name="T8" fmla="*/ 117 w 117"/>
                  <a:gd name="T9" fmla="*/ 41 h 62"/>
                </a:gdLst>
                <a:ahLst/>
                <a:cxnLst>
                  <a:cxn ang="0">
                    <a:pos x="T0" y="T1"/>
                  </a:cxn>
                  <a:cxn ang="0">
                    <a:pos x="T2" y="T3"/>
                  </a:cxn>
                  <a:cxn ang="0">
                    <a:pos x="T4" y="T5"/>
                  </a:cxn>
                  <a:cxn ang="0">
                    <a:pos x="T6" y="T7"/>
                  </a:cxn>
                  <a:cxn ang="0">
                    <a:pos x="T8" y="T9"/>
                  </a:cxn>
                </a:cxnLst>
                <a:rect l="0" t="0" r="r" b="b"/>
                <a:pathLst>
                  <a:path w="117" h="62">
                    <a:moveTo>
                      <a:pt x="117" y="41"/>
                    </a:moveTo>
                    <a:lnTo>
                      <a:pt x="0" y="62"/>
                    </a:lnTo>
                    <a:lnTo>
                      <a:pt x="0" y="27"/>
                    </a:lnTo>
                    <a:lnTo>
                      <a:pt x="0" y="0"/>
                    </a:lnTo>
                    <a:lnTo>
                      <a:pt x="117"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48" name="Line 120"/>
              <p:cNvSpPr>
                <a:spLocks noChangeShapeType="1"/>
              </p:cNvSpPr>
              <p:nvPr/>
            </p:nvSpPr>
            <p:spPr bwMode="auto">
              <a:xfrm>
                <a:off x="4308" y="1961"/>
                <a:ext cx="97"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9" name="Group 121"/>
            <p:cNvGrpSpPr/>
            <p:nvPr/>
          </p:nvGrpSpPr>
          <p:grpSpPr bwMode="auto">
            <a:xfrm>
              <a:off x="3995" y="3346"/>
              <a:ext cx="228" cy="62"/>
              <a:chOff x="4474" y="2553"/>
              <a:chExt cx="228" cy="55"/>
            </a:xfrm>
          </p:grpSpPr>
          <p:sp>
            <p:nvSpPr>
              <p:cNvPr id="48250" name="Freeform 122"/>
              <p:cNvSpPr/>
              <p:nvPr/>
            </p:nvSpPr>
            <p:spPr bwMode="auto">
              <a:xfrm>
                <a:off x="4585" y="2553"/>
                <a:ext cx="117" cy="55"/>
              </a:xfrm>
              <a:custGeom>
                <a:avLst/>
                <a:gdLst>
                  <a:gd name="T0" fmla="*/ 117 w 117"/>
                  <a:gd name="T1" fmla="*/ 34 h 55"/>
                  <a:gd name="T2" fmla="*/ 0 w 117"/>
                  <a:gd name="T3" fmla="*/ 55 h 55"/>
                  <a:gd name="T4" fmla="*/ 0 w 117"/>
                  <a:gd name="T5" fmla="*/ 27 h 55"/>
                  <a:gd name="T6" fmla="*/ 0 w 117"/>
                  <a:gd name="T7" fmla="*/ 0 h 55"/>
                  <a:gd name="T8" fmla="*/ 117 w 117"/>
                  <a:gd name="T9" fmla="*/ 34 h 55"/>
                </a:gdLst>
                <a:ahLst/>
                <a:cxnLst>
                  <a:cxn ang="0">
                    <a:pos x="T0" y="T1"/>
                  </a:cxn>
                  <a:cxn ang="0">
                    <a:pos x="T2" y="T3"/>
                  </a:cxn>
                  <a:cxn ang="0">
                    <a:pos x="T4" y="T5"/>
                  </a:cxn>
                  <a:cxn ang="0">
                    <a:pos x="T6" y="T7"/>
                  </a:cxn>
                  <a:cxn ang="0">
                    <a:pos x="T8" y="T9"/>
                  </a:cxn>
                </a:cxnLst>
                <a:rect l="0" t="0" r="r" b="b"/>
                <a:pathLst>
                  <a:path w="117" h="55">
                    <a:moveTo>
                      <a:pt x="117" y="34"/>
                    </a:moveTo>
                    <a:lnTo>
                      <a:pt x="0" y="55"/>
                    </a:lnTo>
                    <a:lnTo>
                      <a:pt x="0" y="27"/>
                    </a:lnTo>
                    <a:lnTo>
                      <a:pt x="0" y="0"/>
                    </a:lnTo>
                    <a:lnTo>
                      <a:pt x="117"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51" name="Line 123"/>
              <p:cNvSpPr>
                <a:spLocks noChangeShapeType="1"/>
              </p:cNvSpPr>
              <p:nvPr/>
            </p:nvSpPr>
            <p:spPr bwMode="auto">
              <a:xfrm>
                <a:off x="4474" y="2567"/>
                <a:ext cx="104" cy="7"/>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30" name="Group 124"/>
            <p:cNvGrpSpPr/>
            <p:nvPr/>
          </p:nvGrpSpPr>
          <p:grpSpPr bwMode="auto">
            <a:xfrm>
              <a:off x="2999" y="3230"/>
              <a:ext cx="180" cy="62"/>
              <a:chOff x="3478" y="2450"/>
              <a:chExt cx="180" cy="55"/>
            </a:xfrm>
          </p:grpSpPr>
          <p:sp>
            <p:nvSpPr>
              <p:cNvPr id="48253" name="Freeform 125"/>
              <p:cNvSpPr/>
              <p:nvPr/>
            </p:nvSpPr>
            <p:spPr bwMode="auto">
              <a:xfrm>
                <a:off x="3541" y="2450"/>
                <a:ext cx="117" cy="55"/>
              </a:xfrm>
              <a:custGeom>
                <a:avLst/>
                <a:gdLst>
                  <a:gd name="T0" fmla="*/ 117 w 117"/>
                  <a:gd name="T1" fmla="*/ 48 h 55"/>
                  <a:gd name="T2" fmla="*/ 0 w 117"/>
                  <a:gd name="T3" fmla="*/ 55 h 55"/>
                  <a:gd name="T4" fmla="*/ 0 w 117"/>
                  <a:gd name="T5" fmla="*/ 27 h 55"/>
                  <a:gd name="T6" fmla="*/ 6 w 117"/>
                  <a:gd name="T7" fmla="*/ 0 h 55"/>
                  <a:gd name="T8" fmla="*/ 117 w 117"/>
                  <a:gd name="T9" fmla="*/ 48 h 55"/>
                </a:gdLst>
                <a:ahLst/>
                <a:cxnLst>
                  <a:cxn ang="0">
                    <a:pos x="T0" y="T1"/>
                  </a:cxn>
                  <a:cxn ang="0">
                    <a:pos x="T2" y="T3"/>
                  </a:cxn>
                  <a:cxn ang="0">
                    <a:pos x="T4" y="T5"/>
                  </a:cxn>
                  <a:cxn ang="0">
                    <a:pos x="T6" y="T7"/>
                  </a:cxn>
                  <a:cxn ang="0">
                    <a:pos x="T8" y="T9"/>
                  </a:cxn>
                </a:cxnLst>
                <a:rect l="0" t="0" r="r" b="b"/>
                <a:pathLst>
                  <a:path w="117" h="55">
                    <a:moveTo>
                      <a:pt x="117" y="48"/>
                    </a:moveTo>
                    <a:lnTo>
                      <a:pt x="0" y="55"/>
                    </a:lnTo>
                    <a:lnTo>
                      <a:pt x="0" y="27"/>
                    </a:lnTo>
                    <a:lnTo>
                      <a:pt x="6" y="0"/>
                    </a:lnTo>
                    <a:lnTo>
                      <a:pt x="117" y="4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54" name="Line 126"/>
              <p:cNvSpPr>
                <a:spLocks noChangeShapeType="1"/>
              </p:cNvSpPr>
              <p:nvPr/>
            </p:nvSpPr>
            <p:spPr bwMode="auto">
              <a:xfrm>
                <a:off x="3478" y="2457"/>
                <a:ext cx="56" cy="13"/>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31" name="Group 127"/>
            <p:cNvGrpSpPr/>
            <p:nvPr/>
          </p:nvGrpSpPr>
          <p:grpSpPr bwMode="auto">
            <a:xfrm>
              <a:off x="3642" y="3408"/>
              <a:ext cx="187" cy="108"/>
              <a:chOff x="4121" y="2608"/>
              <a:chExt cx="187" cy="96"/>
            </a:xfrm>
          </p:grpSpPr>
          <p:sp>
            <p:nvSpPr>
              <p:cNvPr id="48256" name="Freeform 128"/>
              <p:cNvSpPr/>
              <p:nvPr/>
            </p:nvSpPr>
            <p:spPr bwMode="auto">
              <a:xfrm>
                <a:off x="4197" y="2608"/>
                <a:ext cx="111" cy="82"/>
              </a:xfrm>
              <a:custGeom>
                <a:avLst/>
                <a:gdLst>
                  <a:gd name="T0" fmla="*/ 111 w 111"/>
                  <a:gd name="T1" fmla="*/ 0 h 82"/>
                  <a:gd name="T2" fmla="*/ 28 w 111"/>
                  <a:gd name="T3" fmla="*/ 82 h 82"/>
                  <a:gd name="T4" fmla="*/ 14 w 111"/>
                  <a:gd name="T5" fmla="*/ 55 h 82"/>
                  <a:gd name="T6" fmla="*/ 0 w 111"/>
                  <a:gd name="T7" fmla="*/ 27 h 82"/>
                  <a:gd name="T8" fmla="*/ 111 w 111"/>
                  <a:gd name="T9" fmla="*/ 0 h 82"/>
                </a:gdLst>
                <a:ahLst/>
                <a:cxnLst>
                  <a:cxn ang="0">
                    <a:pos x="T0" y="T1"/>
                  </a:cxn>
                  <a:cxn ang="0">
                    <a:pos x="T2" y="T3"/>
                  </a:cxn>
                  <a:cxn ang="0">
                    <a:pos x="T4" y="T5"/>
                  </a:cxn>
                  <a:cxn ang="0">
                    <a:pos x="T6" y="T7"/>
                  </a:cxn>
                  <a:cxn ang="0">
                    <a:pos x="T8" y="T9"/>
                  </a:cxn>
                </a:cxnLst>
                <a:rect l="0" t="0" r="r" b="b"/>
                <a:pathLst>
                  <a:path w="111" h="82">
                    <a:moveTo>
                      <a:pt x="111" y="0"/>
                    </a:moveTo>
                    <a:lnTo>
                      <a:pt x="28" y="82"/>
                    </a:lnTo>
                    <a:lnTo>
                      <a:pt x="14" y="55"/>
                    </a:lnTo>
                    <a:lnTo>
                      <a:pt x="0" y="27"/>
                    </a:lnTo>
                    <a:lnTo>
                      <a:pt x="1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57" name="Line 129"/>
              <p:cNvSpPr>
                <a:spLocks noChangeShapeType="1"/>
              </p:cNvSpPr>
              <p:nvPr/>
            </p:nvSpPr>
            <p:spPr bwMode="auto">
              <a:xfrm flipV="1">
                <a:off x="4121" y="2656"/>
                <a:ext cx="83" cy="48"/>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77" name="Group 130"/>
            <p:cNvGrpSpPr/>
            <p:nvPr/>
          </p:nvGrpSpPr>
          <p:grpSpPr bwMode="auto">
            <a:xfrm>
              <a:off x="3642" y="3137"/>
              <a:ext cx="159" cy="147"/>
              <a:chOff x="4121" y="2367"/>
              <a:chExt cx="159" cy="131"/>
            </a:xfrm>
          </p:grpSpPr>
          <p:sp>
            <p:nvSpPr>
              <p:cNvPr id="48259" name="Freeform 131"/>
              <p:cNvSpPr/>
              <p:nvPr/>
            </p:nvSpPr>
            <p:spPr bwMode="auto">
              <a:xfrm>
                <a:off x="4170" y="2402"/>
                <a:ext cx="110" cy="96"/>
              </a:xfrm>
              <a:custGeom>
                <a:avLst/>
                <a:gdLst>
                  <a:gd name="T0" fmla="*/ 110 w 110"/>
                  <a:gd name="T1" fmla="*/ 96 h 96"/>
                  <a:gd name="T2" fmla="*/ 0 w 110"/>
                  <a:gd name="T3" fmla="*/ 41 h 96"/>
                  <a:gd name="T4" fmla="*/ 20 w 110"/>
                  <a:gd name="T5" fmla="*/ 20 h 96"/>
                  <a:gd name="T6" fmla="*/ 34 w 110"/>
                  <a:gd name="T7" fmla="*/ 0 h 96"/>
                  <a:gd name="T8" fmla="*/ 110 w 110"/>
                  <a:gd name="T9" fmla="*/ 96 h 96"/>
                </a:gdLst>
                <a:ahLst/>
                <a:cxnLst>
                  <a:cxn ang="0">
                    <a:pos x="T0" y="T1"/>
                  </a:cxn>
                  <a:cxn ang="0">
                    <a:pos x="T2" y="T3"/>
                  </a:cxn>
                  <a:cxn ang="0">
                    <a:pos x="T4" y="T5"/>
                  </a:cxn>
                  <a:cxn ang="0">
                    <a:pos x="T6" y="T7"/>
                  </a:cxn>
                  <a:cxn ang="0">
                    <a:pos x="T8" y="T9"/>
                  </a:cxn>
                </a:cxnLst>
                <a:rect l="0" t="0" r="r" b="b"/>
                <a:pathLst>
                  <a:path w="110" h="96">
                    <a:moveTo>
                      <a:pt x="110" y="96"/>
                    </a:moveTo>
                    <a:lnTo>
                      <a:pt x="0" y="41"/>
                    </a:lnTo>
                    <a:lnTo>
                      <a:pt x="20" y="20"/>
                    </a:lnTo>
                    <a:lnTo>
                      <a:pt x="34" y="0"/>
                    </a:lnTo>
                    <a:lnTo>
                      <a:pt x="110"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60" name="Line 132"/>
              <p:cNvSpPr>
                <a:spLocks noChangeShapeType="1"/>
              </p:cNvSpPr>
              <p:nvPr/>
            </p:nvSpPr>
            <p:spPr bwMode="auto">
              <a:xfrm>
                <a:off x="4121" y="2367"/>
                <a:ext cx="63" cy="48"/>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80" name="Group 133"/>
            <p:cNvGrpSpPr/>
            <p:nvPr/>
          </p:nvGrpSpPr>
          <p:grpSpPr bwMode="auto">
            <a:xfrm>
              <a:off x="3345" y="3377"/>
              <a:ext cx="159" cy="147"/>
              <a:chOff x="3824" y="2580"/>
              <a:chExt cx="159" cy="131"/>
            </a:xfrm>
          </p:grpSpPr>
          <p:sp>
            <p:nvSpPr>
              <p:cNvPr id="48262" name="Freeform 134"/>
              <p:cNvSpPr/>
              <p:nvPr/>
            </p:nvSpPr>
            <p:spPr bwMode="auto">
              <a:xfrm>
                <a:off x="3872" y="2615"/>
                <a:ext cx="111" cy="96"/>
              </a:xfrm>
              <a:custGeom>
                <a:avLst/>
                <a:gdLst>
                  <a:gd name="T0" fmla="*/ 111 w 111"/>
                  <a:gd name="T1" fmla="*/ 96 h 96"/>
                  <a:gd name="T2" fmla="*/ 0 w 111"/>
                  <a:gd name="T3" fmla="*/ 48 h 96"/>
                  <a:gd name="T4" fmla="*/ 21 w 111"/>
                  <a:gd name="T5" fmla="*/ 27 h 96"/>
                  <a:gd name="T6" fmla="*/ 42 w 111"/>
                  <a:gd name="T7" fmla="*/ 0 h 96"/>
                  <a:gd name="T8" fmla="*/ 111 w 111"/>
                  <a:gd name="T9" fmla="*/ 96 h 96"/>
                </a:gdLst>
                <a:ahLst/>
                <a:cxnLst>
                  <a:cxn ang="0">
                    <a:pos x="T0" y="T1"/>
                  </a:cxn>
                  <a:cxn ang="0">
                    <a:pos x="T2" y="T3"/>
                  </a:cxn>
                  <a:cxn ang="0">
                    <a:pos x="T4" y="T5"/>
                  </a:cxn>
                  <a:cxn ang="0">
                    <a:pos x="T6" y="T7"/>
                  </a:cxn>
                  <a:cxn ang="0">
                    <a:pos x="T8" y="T9"/>
                  </a:cxn>
                </a:cxnLst>
                <a:rect l="0" t="0" r="r" b="b"/>
                <a:pathLst>
                  <a:path w="111" h="96">
                    <a:moveTo>
                      <a:pt x="111" y="96"/>
                    </a:moveTo>
                    <a:lnTo>
                      <a:pt x="0" y="48"/>
                    </a:lnTo>
                    <a:lnTo>
                      <a:pt x="21" y="27"/>
                    </a:lnTo>
                    <a:lnTo>
                      <a:pt x="42" y="0"/>
                    </a:lnTo>
                    <a:lnTo>
                      <a:pt x="111"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63" name="Line 135"/>
              <p:cNvSpPr>
                <a:spLocks noChangeShapeType="1"/>
              </p:cNvSpPr>
              <p:nvPr/>
            </p:nvSpPr>
            <p:spPr bwMode="auto">
              <a:xfrm>
                <a:off x="3824" y="2580"/>
                <a:ext cx="62" cy="55"/>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83" name="Group 136"/>
            <p:cNvGrpSpPr/>
            <p:nvPr/>
          </p:nvGrpSpPr>
          <p:grpSpPr bwMode="auto">
            <a:xfrm>
              <a:off x="3373" y="3107"/>
              <a:ext cx="131" cy="131"/>
              <a:chOff x="3852" y="2340"/>
              <a:chExt cx="131" cy="117"/>
            </a:xfrm>
          </p:grpSpPr>
          <p:sp>
            <p:nvSpPr>
              <p:cNvPr id="48265" name="Freeform 137"/>
              <p:cNvSpPr/>
              <p:nvPr/>
            </p:nvSpPr>
            <p:spPr bwMode="auto">
              <a:xfrm>
                <a:off x="3879" y="2340"/>
                <a:ext cx="104" cy="103"/>
              </a:xfrm>
              <a:custGeom>
                <a:avLst/>
                <a:gdLst>
                  <a:gd name="T0" fmla="*/ 104 w 104"/>
                  <a:gd name="T1" fmla="*/ 0 h 103"/>
                  <a:gd name="T2" fmla="*/ 42 w 104"/>
                  <a:gd name="T3" fmla="*/ 103 h 103"/>
                  <a:gd name="T4" fmla="*/ 21 w 104"/>
                  <a:gd name="T5" fmla="*/ 82 h 103"/>
                  <a:gd name="T6" fmla="*/ 0 w 104"/>
                  <a:gd name="T7" fmla="*/ 62 h 103"/>
                  <a:gd name="T8" fmla="*/ 104 w 104"/>
                  <a:gd name="T9" fmla="*/ 0 h 103"/>
                </a:gdLst>
                <a:ahLst/>
                <a:cxnLst>
                  <a:cxn ang="0">
                    <a:pos x="T0" y="T1"/>
                  </a:cxn>
                  <a:cxn ang="0">
                    <a:pos x="T2" y="T3"/>
                  </a:cxn>
                  <a:cxn ang="0">
                    <a:pos x="T4" y="T5"/>
                  </a:cxn>
                  <a:cxn ang="0">
                    <a:pos x="T6" y="T7"/>
                  </a:cxn>
                  <a:cxn ang="0">
                    <a:pos x="T8" y="T9"/>
                  </a:cxn>
                </a:cxnLst>
                <a:rect l="0" t="0" r="r" b="b"/>
                <a:pathLst>
                  <a:path w="104" h="103">
                    <a:moveTo>
                      <a:pt x="104" y="0"/>
                    </a:moveTo>
                    <a:lnTo>
                      <a:pt x="42" y="103"/>
                    </a:lnTo>
                    <a:lnTo>
                      <a:pt x="21" y="82"/>
                    </a:lnTo>
                    <a:lnTo>
                      <a:pt x="0" y="62"/>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66" name="Line 138"/>
              <p:cNvSpPr>
                <a:spLocks noChangeShapeType="1"/>
              </p:cNvSpPr>
              <p:nvPr/>
            </p:nvSpPr>
            <p:spPr bwMode="auto">
              <a:xfrm flipV="1">
                <a:off x="3852" y="2415"/>
                <a:ext cx="41" cy="42"/>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86" name="Group 139"/>
            <p:cNvGrpSpPr/>
            <p:nvPr/>
          </p:nvGrpSpPr>
          <p:grpSpPr bwMode="auto">
            <a:xfrm>
              <a:off x="2626" y="3624"/>
              <a:ext cx="104" cy="179"/>
              <a:chOff x="3105" y="2800"/>
              <a:chExt cx="104" cy="159"/>
            </a:xfrm>
          </p:grpSpPr>
          <p:sp>
            <p:nvSpPr>
              <p:cNvPr id="48268" name="Freeform 140"/>
              <p:cNvSpPr/>
              <p:nvPr/>
            </p:nvSpPr>
            <p:spPr bwMode="auto">
              <a:xfrm>
                <a:off x="3119" y="2849"/>
                <a:ext cx="90" cy="110"/>
              </a:xfrm>
              <a:custGeom>
                <a:avLst/>
                <a:gdLst>
                  <a:gd name="T0" fmla="*/ 90 w 90"/>
                  <a:gd name="T1" fmla="*/ 110 h 110"/>
                  <a:gd name="T2" fmla="*/ 0 w 90"/>
                  <a:gd name="T3" fmla="*/ 27 h 110"/>
                  <a:gd name="T4" fmla="*/ 27 w 90"/>
                  <a:gd name="T5" fmla="*/ 13 h 110"/>
                  <a:gd name="T6" fmla="*/ 55 w 90"/>
                  <a:gd name="T7" fmla="*/ 0 h 110"/>
                  <a:gd name="T8" fmla="*/ 90 w 90"/>
                  <a:gd name="T9" fmla="*/ 110 h 110"/>
                </a:gdLst>
                <a:ahLst/>
                <a:cxnLst>
                  <a:cxn ang="0">
                    <a:pos x="T0" y="T1"/>
                  </a:cxn>
                  <a:cxn ang="0">
                    <a:pos x="T2" y="T3"/>
                  </a:cxn>
                  <a:cxn ang="0">
                    <a:pos x="T4" y="T5"/>
                  </a:cxn>
                  <a:cxn ang="0">
                    <a:pos x="T6" y="T7"/>
                  </a:cxn>
                  <a:cxn ang="0">
                    <a:pos x="T8" y="T9"/>
                  </a:cxn>
                </a:cxnLst>
                <a:rect l="0" t="0" r="r" b="b"/>
                <a:pathLst>
                  <a:path w="90" h="110">
                    <a:moveTo>
                      <a:pt x="90" y="110"/>
                    </a:moveTo>
                    <a:lnTo>
                      <a:pt x="0" y="27"/>
                    </a:lnTo>
                    <a:lnTo>
                      <a:pt x="27" y="13"/>
                    </a:lnTo>
                    <a:lnTo>
                      <a:pt x="55" y="0"/>
                    </a:lnTo>
                    <a:lnTo>
                      <a:pt x="90" y="1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69" name="Line 141"/>
              <p:cNvSpPr>
                <a:spLocks noChangeShapeType="1"/>
              </p:cNvSpPr>
              <p:nvPr/>
            </p:nvSpPr>
            <p:spPr bwMode="auto">
              <a:xfrm>
                <a:off x="3105" y="2800"/>
                <a:ext cx="35" cy="56"/>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89" name="Group 142"/>
            <p:cNvGrpSpPr/>
            <p:nvPr/>
          </p:nvGrpSpPr>
          <p:grpSpPr bwMode="auto">
            <a:xfrm>
              <a:off x="2847" y="3949"/>
              <a:ext cx="145" cy="86"/>
              <a:chOff x="3326" y="3089"/>
              <a:chExt cx="145" cy="76"/>
            </a:xfrm>
          </p:grpSpPr>
          <p:sp>
            <p:nvSpPr>
              <p:cNvPr id="48271" name="Freeform 143"/>
              <p:cNvSpPr/>
              <p:nvPr/>
            </p:nvSpPr>
            <p:spPr bwMode="auto">
              <a:xfrm>
                <a:off x="3354" y="3089"/>
                <a:ext cx="117" cy="76"/>
              </a:xfrm>
              <a:custGeom>
                <a:avLst/>
                <a:gdLst>
                  <a:gd name="T0" fmla="*/ 117 w 117"/>
                  <a:gd name="T1" fmla="*/ 76 h 76"/>
                  <a:gd name="T2" fmla="*/ 0 w 117"/>
                  <a:gd name="T3" fmla="*/ 49 h 76"/>
                  <a:gd name="T4" fmla="*/ 7 w 117"/>
                  <a:gd name="T5" fmla="*/ 28 h 76"/>
                  <a:gd name="T6" fmla="*/ 21 w 117"/>
                  <a:gd name="T7" fmla="*/ 0 h 76"/>
                  <a:gd name="T8" fmla="*/ 117 w 117"/>
                  <a:gd name="T9" fmla="*/ 76 h 76"/>
                </a:gdLst>
                <a:ahLst/>
                <a:cxnLst>
                  <a:cxn ang="0">
                    <a:pos x="T0" y="T1"/>
                  </a:cxn>
                  <a:cxn ang="0">
                    <a:pos x="T2" y="T3"/>
                  </a:cxn>
                  <a:cxn ang="0">
                    <a:pos x="T4" y="T5"/>
                  </a:cxn>
                  <a:cxn ang="0">
                    <a:pos x="T6" y="T7"/>
                  </a:cxn>
                  <a:cxn ang="0">
                    <a:pos x="T8" y="T9"/>
                  </a:cxn>
                </a:cxnLst>
                <a:rect l="0" t="0" r="r" b="b"/>
                <a:pathLst>
                  <a:path w="117" h="76">
                    <a:moveTo>
                      <a:pt x="117" y="76"/>
                    </a:moveTo>
                    <a:lnTo>
                      <a:pt x="0" y="49"/>
                    </a:lnTo>
                    <a:lnTo>
                      <a:pt x="7" y="28"/>
                    </a:lnTo>
                    <a:lnTo>
                      <a:pt x="21" y="0"/>
                    </a:lnTo>
                    <a:lnTo>
                      <a:pt x="117" y="7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72" name="Line 144"/>
              <p:cNvSpPr>
                <a:spLocks noChangeShapeType="1"/>
              </p:cNvSpPr>
              <p:nvPr/>
            </p:nvSpPr>
            <p:spPr bwMode="auto">
              <a:xfrm>
                <a:off x="3326" y="3096"/>
                <a:ext cx="28" cy="14"/>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92" name="Group 145"/>
            <p:cNvGrpSpPr/>
            <p:nvPr/>
          </p:nvGrpSpPr>
          <p:grpSpPr bwMode="auto">
            <a:xfrm>
              <a:off x="3186" y="4089"/>
              <a:ext cx="152" cy="85"/>
              <a:chOff x="3665" y="3213"/>
              <a:chExt cx="152" cy="76"/>
            </a:xfrm>
          </p:grpSpPr>
          <p:sp>
            <p:nvSpPr>
              <p:cNvPr id="48274" name="Freeform 146"/>
              <p:cNvSpPr/>
              <p:nvPr/>
            </p:nvSpPr>
            <p:spPr bwMode="auto">
              <a:xfrm>
                <a:off x="3693" y="3213"/>
                <a:ext cx="124" cy="76"/>
              </a:xfrm>
              <a:custGeom>
                <a:avLst/>
                <a:gdLst>
                  <a:gd name="T0" fmla="*/ 124 w 124"/>
                  <a:gd name="T1" fmla="*/ 76 h 76"/>
                  <a:gd name="T2" fmla="*/ 0 w 124"/>
                  <a:gd name="T3" fmla="*/ 48 h 76"/>
                  <a:gd name="T4" fmla="*/ 14 w 124"/>
                  <a:gd name="T5" fmla="*/ 28 h 76"/>
                  <a:gd name="T6" fmla="*/ 27 w 124"/>
                  <a:gd name="T7" fmla="*/ 0 h 76"/>
                  <a:gd name="T8" fmla="*/ 124 w 124"/>
                  <a:gd name="T9" fmla="*/ 76 h 76"/>
                </a:gdLst>
                <a:ahLst/>
                <a:cxnLst>
                  <a:cxn ang="0">
                    <a:pos x="T0" y="T1"/>
                  </a:cxn>
                  <a:cxn ang="0">
                    <a:pos x="T2" y="T3"/>
                  </a:cxn>
                  <a:cxn ang="0">
                    <a:pos x="T4" y="T5"/>
                  </a:cxn>
                  <a:cxn ang="0">
                    <a:pos x="T6" y="T7"/>
                  </a:cxn>
                  <a:cxn ang="0">
                    <a:pos x="T8" y="T9"/>
                  </a:cxn>
                </a:cxnLst>
                <a:rect l="0" t="0" r="r" b="b"/>
                <a:pathLst>
                  <a:path w="124" h="76">
                    <a:moveTo>
                      <a:pt x="124" y="76"/>
                    </a:moveTo>
                    <a:lnTo>
                      <a:pt x="0" y="48"/>
                    </a:lnTo>
                    <a:lnTo>
                      <a:pt x="14" y="28"/>
                    </a:lnTo>
                    <a:lnTo>
                      <a:pt x="27" y="0"/>
                    </a:lnTo>
                    <a:lnTo>
                      <a:pt x="124" y="7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75" name="Line 147"/>
              <p:cNvSpPr>
                <a:spLocks noChangeShapeType="1"/>
              </p:cNvSpPr>
              <p:nvPr/>
            </p:nvSpPr>
            <p:spPr bwMode="auto">
              <a:xfrm>
                <a:off x="3665" y="3220"/>
                <a:ext cx="35" cy="14"/>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8195" name="Group 148"/>
            <p:cNvGrpSpPr/>
            <p:nvPr/>
          </p:nvGrpSpPr>
          <p:grpSpPr bwMode="auto">
            <a:xfrm>
              <a:off x="3158" y="3927"/>
              <a:ext cx="208" cy="77"/>
              <a:chOff x="3637" y="3069"/>
              <a:chExt cx="208" cy="69"/>
            </a:xfrm>
          </p:grpSpPr>
          <p:sp>
            <p:nvSpPr>
              <p:cNvPr id="48277" name="Freeform 149"/>
              <p:cNvSpPr/>
              <p:nvPr/>
            </p:nvSpPr>
            <p:spPr bwMode="auto">
              <a:xfrm>
                <a:off x="3727" y="3069"/>
                <a:ext cx="118" cy="69"/>
              </a:xfrm>
              <a:custGeom>
                <a:avLst/>
                <a:gdLst>
                  <a:gd name="T0" fmla="*/ 118 w 118"/>
                  <a:gd name="T1" fmla="*/ 0 h 69"/>
                  <a:gd name="T2" fmla="*/ 21 w 118"/>
                  <a:gd name="T3" fmla="*/ 69 h 69"/>
                  <a:gd name="T4" fmla="*/ 7 w 118"/>
                  <a:gd name="T5" fmla="*/ 41 h 69"/>
                  <a:gd name="T6" fmla="*/ 0 w 118"/>
                  <a:gd name="T7" fmla="*/ 14 h 69"/>
                  <a:gd name="T8" fmla="*/ 118 w 118"/>
                  <a:gd name="T9" fmla="*/ 0 h 69"/>
                </a:gdLst>
                <a:ahLst/>
                <a:cxnLst>
                  <a:cxn ang="0">
                    <a:pos x="T0" y="T1"/>
                  </a:cxn>
                  <a:cxn ang="0">
                    <a:pos x="T2" y="T3"/>
                  </a:cxn>
                  <a:cxn ang="0">
                    <a:pos x="T4" y="T5"/>
                  </a:cxn>
                  <a:cxn ang="0">
                    <a:pos x="T6" y="T7"/>
                  </a:cxn>
                  <a:cxn ang="0">
                    <a:pos x="T8" y="T9"/>
                  </a:cxn>
                </a:cxnLst>
                <a:rect l="0" t="0" r="r" b="b"/>
                <a:pathLst>
                  <a:path w="118" h="69">
                    <a:moveTo>
                      <a:pt x="118" y="0"/>
                    </a:moveTo>
                    <a:lnTo>
                      <a:pt x="21" y="69"/>
                    </a:lnTo>
                    <a:lnTo>
                      <a:pt x="7" y="41"/>
                    </a:lnTo>
                    <a:lnTo>
                      <a:pt x="0" y="14"/>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78" name="Line 150"/>
              <p:cNvSpPr>
                <a:spLocks noChangeShapeType="1"/>
              </p:cNvSpPr>
              <p:nvPr/>
            </p:nvSpPr>
            <p:spPr bwMode="auto">
              <a:xfrm flipV="1">
                <a:off x="3637" y="3103"/>
                <a:ext cx="90" cy="35"/>
              </a:xfrm>
              <a:prstGeom prst="line">
                <a:avLst/>
              </a:prstGeom>
              <a:noFill/>
              <a:ln w="26988">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48279" name="Oval 151"/>
            <p:cNvSpPr>
              <a:spLocks noChangeArrowheads="1"/>
            </p:cNvSpPr>
            <p:nvPr/>
          </p:nvSpPr>
          <p:spPr bwMode="auto">
            <a:xfrm>
              <a:off x="2405" y="2936"/>
              <a:ext cx="186" cy="225"/>
            </a:xfrm>
            <a:prstGeom prst="ellipse">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48280" name="Oval 152"/>
            <p:cNvSpPr>
              <a:spLocks noChangeArrowheads="1"/>
            </p:cNvSpPr>
            <p:nvPr/>
          </p:nvSpPr>
          <p:spPr bwMode="auto">
            <a:xfrm>
              <a:off x="2398" y="2928"/>
              <a:ext cx="200" cy="240"/>
            </a:xfrm>
            <a:prstGeom prst="ellipse">
              <a:avLst/>
            </a:prstGeom>
            <a:noFill/>
            <a:ln w="269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1" name="Rectangle 153"/>
            <p:cNvSpPr>
              <a:spLocks noChangeArrowheads="1"/>
            </p:cNvSpPr>
            <p:nvPr/>
          </p:nvSpPr>
          <p:spPr bwMode="auto">
            <a:xfrm>
              <a:off x="1693" y="2271"/>
              <a:ext cx="9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100" b="1">
                  <a:latin typeface="Helvetica" pitchFamily="34" charset="0"/>
                </a:rPr>
                <a:t>Transform flow</a:t>
              </a:r>
              <a:endParaRPr lang="en-US" sz="1800" b="1">
                <a:latin typeface="Helvetica" pitchFamily="34" charset="0"/>
              </a:endParaRPr>
            </a:p>
          </p:txBody>
        </p:sp>
        <p:sp>
          <p:nvSpPr>
            <p:cNvPr id="48282" name="Rectangle 154"/>
            <p:cNvSpPr>
              <a:spLocks noChangeArrowheads="1"/>
            </p:cNvSpPr>
            <p:nvPr/>
          </p:nvSpPr>
          <p:spPr bwMode="auto">
            <a:xfrm>
              <a:off x="1008" y="3648"/>
              <a:ext cx="71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100" b="1">
                  <a:latin typeface="Helvetica" pitchFamily="34" charset="0"/>
                </a:rPr>
                <a:t>Transaction</a:t>
              </a:r>
              <a:endParaRPr lang="en-US" sz="1800" b="1">
                <a:latin typeface="Helvetica" pitchFamily="34" charset="0"/>
              </a:endParaRPr>
            </a:p>
          </p:txBody>
        </p:sp>
        <p:sp>
          <p:nvSpPr>
            <p:cNvPr id="48283" name="Rectangle 155"/>
            <p:cNvSpPr>
              <a:spLocks noChangeArrowheads="1"/>
            </p:cNvSpPr>
            <p:nvPr/>
          </p:nvSpPr>
          <p:spPr bwMode="auto">
            <a:xfrm>
              <a:off x="1565" y="3841"/>
              <a:ext cx="2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100" b="1">
                  <a:latin typeface="Helvetica" pitchFamily="34" charset="0"/>
                </a:rPr>
                <a:t>flow</a:t>
              </a:r>
              <a:endParaRPr lang="en-US" sz="1800" b="1">
                <a:latin typeface="Helvetica" pitchFamily="34" charset="0"/>
              </a:endParaRPr>
            </a:p>
          </p:txBody>
        </p:sp>
        <p:sp>
          <p:nvSpPr>
            <p:cNvPr id="48284" name="Freeform 156"/>
            <p:cNvSpPr/>
            <p:nvPr/>
          </p:nvSpPr>
          <p:spPr bwMode="auto">
            <a:xfrm>
              <a:off x="1534" y="1327"/>
              <a:ext cx="262" cy="1075"/>
            </a:xfrm>
            <a:custGeom>
              <a:avLst/>
              <a:gdLst>
                <a:gd name="T0" fmla="*/ 124 w 262"/>
                <a:gd name="T1" fmla="*/ 0 h 956"/>
                <a:gd name="T2" fmla="*/ 262 w 262"/>
                <a:gd name="T3" fmla="*/ 89 h 956"/>
                <a:gd name="T4" fmla="*/ 262 w 262"/>
                <a:gd name="T5" fmla="*/ 89 h 956"/>
                <a:gd name="T6" fmla="*/ 110 w 262"/>
                <a:gd name="T7" fmla="*/ 447 h 956"/>
                <a:gd name="T8" fmla="*/ 110 w 262"/>
                <a:gd name="T9" fmla="*/ 447 h 956"/>
                <a:gd name="T10" fmla="*/ 186 w 262"/>
                <a:gd name="T11" fmla="*/ 743 h 956"/>
                <a:gd name="T12" fmla="*/ 186 w 262"/>
                <a:gd name="T13" fmla="*/ 743 h 956"/>
                <a:gd name="T14" fmla="*/ 0 w 262"/>
                <a:gd name="T15" fmla="*/ 956 h 956"/>
                <a:gd name="T16" fmla="*/ 0 w 262"/>
                <a:gd name="T17" fmla="*/ 95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956">
                  <a:moveTo>
                    <a:pt x="124" y="0"/>
                  </a:moveTo>
                  <a:lnTo>
                    <a:pt x="262" y="89"/>
                  </a:lnTo>
                  <a:lnTo>
                    <a:pt x="262" y="89"/>
                  </a:lnTo>
                  <a:lnTo>
                    <a:pt x="110" y="447"/>
                  </a:lnTo>
                  <a:lnTo>
                    <a:pt x="110" y="447"/>
                  </a:lnTo>
                  <a:lnTo>
                    <a:pt x="186" y="743"/>
                  </a:lnTo>
                  <a:lnTo>
                    <a:pt x="186" y="743"/>
                  </a:lnTo>
                  <a:lnTo>
                    <a:pt x="0" y="956"/>
                  </a:lnTo>
                  <a:lnTo>
                    <a:pt x="0" y="956"/>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5" name="Freeform 157"/>
            <p:cNvSpPr/>
            <p:nvPr/>
          </p:nvSpPr>
          <p:spPr bwMode="auto">
            <a:xfrm>
              <a:off x="1527" y="1319"/>
              <a:ext cx="262" cy="1075"/>
            </a:xfrm>
            <a:custGeom>
              <a:avLst/>
              <a:gdLst>
                <a:gd name="T0" fmla="*/ 124 w 262"/>
                <a:gd name="T1" fmla="*/ 0 h 956"/>
                <a:gd name="T2" fmla="*/ 262 w 262"/>
                <a:gd name="T3" fmla="*/ 89 h 956"/>
                <a:gd name="T4" fmla="*/ 110 w 262"/>
                <a:gd name="T5" fmla="*/ 447 h 956"/>
                <a:gd name="T6" fmla="*/ 186 w 262"/>
                <a:gd name="T7" fmla="*/ 743 h 956"/>
                <a:gd name="T8" fmla="*/ 0 w 262"/>
                <a:gd name="T9" fmla="*/ 956 h 956"/>
              </a:gdLst>
              <a:ahLst/>
              <a:cxnLst>
                <a:cxn ang="0">
                  <a:pos x="T0" y="T1"/>
                </a:cxn>
                <a:cxn ang="0">
                  <a:pos x="T2" y="T3"/>
                </a:cxn>
                <a:cxn ang="0">
                  <a:pos x="T4" y="T5"/>
                </a:cxn>
                <a:cxn ang="0">
                  <a:pos x="T6" y="T7"/>
                </a:cxn>
                <a:cxn ang="0">
                  <a:pos x="T8" y="T9"/>
                </a:cxn>
              </a:cxnLst>
              <a:rect l="0" t="0" r="r" b="b"/>
              <a:pathLst>
                <a:path w="262" h="956">
                  <a:moveTo>
                    <a:pt x="124" y="0"/>
                  </a:moveTo>
                  <a:lnTo>
                    <a:pt x="262" y="89"/>
                  </a:lnTo>
                  <a:lnTo>
                    <a:pt x="110" y="447"/>
                  </a:lnTo>
                  <a:lnTo>
                    <a:pt x="186" y="743"/>
                  </a:lnTo>
                  <a:lnTo>
                    <a:pt x="0" y="956"/>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6" name="Freeform 158"/>
            <p:cNvSpPr/>
            <p:nvPr/>
          </p:nvSpPr>
          <p:spPr bwMode="auto">
            <a:xfrm>
              <a:off x="2688" y="1257"/>
              <a:ext cx="215" cy="1022"/>
            </a:xfrm>
            <a:custGeom>
              <a:avLst/>
              <a:gdLst>
                <a:gd name="T0" fmla="*/ 215 w 215"/>
                <a:gd name="T1" fmla="*/ 0 h 908"/>
                <a:gd name="T2" fmla="*/ 28 w 215"/>
                <a:gd name="T3" fmla="*/ 27 h 908"/>
                <a:gd name="T4" fmla="*/ 28 w 215"/>
                <a:gd name="T5" fmla="*/ 27 h 908"/>
                <a:gd name="T6" fmla="*/ 0 w 215"/>
                <a:gd name="T7" fmla="*/ 756 h 908"/>
                <a:gd name="T8" fmla="*/ 0 w 215"/>
                <a:gd name="T9" fmla="*/ 756 h 908"/>
                <a:gd name="T10" fmla="*/ 139 w 215"/>
                <a:gd name="T11" fmla="*/ 908 h 908"/>
                <a:gd name="T12" fmla="*/ 139 w 215"/>
                <a:gd name="T13" fmla="*/ 908 h 908"/>
              </a:gdLst>
              <a:ahLst/>
              <a:cxnLst>
                <a:cxn ang="0">
                  <a:pos x="T0" y="T1"/>
                </a:cxn>
                <a:cxn ang="0">
                  <a:pos x="T2" y="T3"/>
                </a:cxn>
                <a:cxn ang="0">
                  <a:pos x="T4" y="T5"/>
                </a:cxn>
                <a:cxn ang="0">
                  <a:pos x="T6" y="T7"/>
                </a:cxn>
                <a:cxn ang="0">
                  <a:pos x="T8" y="T9"/>
                </a:cxn>
                <a:cxn ang="0">
                  <a:pos x="T10" y="T11"/>
                </a:cxn>
                <a:cxn ang="0">
                  <a:pos x="T12" y="T13"/>
                </a:cxn>
              </a:cxnLst>
              <a:rect l="0" t="0" r="r" b="b"/>
              <a:pathLst>
                <a:path w="215" h="908">
                  <a:moveTo>
                    <a:pt x="215" y="0"/>
                  </a:moveTo>
                  <a:lnTo>
                    <a:pt x="28" y="27"/>
                  </a:lnTo>
                  <a:lnTo>
                    <a:pt x="28" y="27"/>
                  </a:lnTo>
                  <a:lnTo>
                    <a:pt x="0" y="756"/>
                  </a:lnTo>
                  <a:lnTo>
                    <a:pt x="0" y="756"/>
                  </a:lnTo>
                  <a:lnTo>
                    <a:pt x="139" y="908"/>
                  </a:lnTo>
                  <a:lnTo>
                    <a:pt x="139" y="908"/>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7" name="Freeform 159"/>
            <p:cNvSpPr/>
            <p:nvPr/>
          </p:nvSpPr>
          <p:spPr bwMode="auto">
            <a:xfrm>
              <a:off x="2681" y="1249"/>
              <a:ext cx="215" cy="1022"/>
            </a:xfrm>
            <a:custGeom>
              <a:avLst/>
              <a:gdLst>
                <a:gd name="T0" fmla="*/ 215 w 215"/>
                <a:gd name="T1" fmla="*/ 0 h 908"/>
                <a:gd name="T2" fmla="*/ 28 w 215"/>
                <a:gd name="T3" fmla="*/ 27 h 908"/>
                <a:gd name="T4" fmla="*/ 0 w 215"/>
                <a:gd name="T5" fmla="*/ 756 h 908"/>
                <a:gd name="T6" fmla="*/ 139 w 215"/>
                <a:gd name="T7" fmla="*/ 908 h 908"/>
              </a:gdLst>
              <a:ahLst/>
              <a:cxnLst>
                <a:cxn ang="0">
                  <a:pos x="T0" y="T1"/>
                </a:cxn>
                <a:cxn ang="0">
                  <a:pos x="T2" y="T3"/>
                </a:cxn>
                <a:cxn ang="0">
                  <a:pos x="T4" y="T5"/>
                </a:cxn>
                <a:cxn ang="0">
                  <a:pos x="T6" y="T7"/>
                </a:cxn>
              </a:cxnLst>
              <a:rect l="0" t="0" r="r" b="b"/>
              <a:pathLst>
                <a:path w="215" h="908">
                  <a:moveTo>
                    <a:pt x="215" y="0"/>
                  </a:moveTo>
                  <a:lnTo>
                    <a:pt x="28" y="27"/>
                  </a:lnTo>
                  <a:lnTo>
                    <a:pt x="0" y="756"/>
                  </a:lnTo>
                  <a:lnTo>
                    <a:pt x="139" y="908"/>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8" name="Freeform 160"/>
            <p:cNvSpPr/>
            <p:nvPr/>
          </p:nvSpPr>
          <p:spPr bwMode="auto">
            <a:xfrm>
              <a:off x="2163" y="2650"/>
              <a:ext cx="352" cy="533"/>
            </a:xfrm>
            <a:custGeom>
              <a:avLst/>
              <a:gdLst>
                <a:gd name="T0" fmla="*/ 263 w 352"/>
                <a:gd name="T1" fmla="*/ 0 h 474"/>
                <a:gd name="T2" fmla="*/ 352 w 352"/>
                <a:gd name="T3" fmla="*/ 89 h 474"/>
                <a:gd name="T4" fmla="*/ 352 w 352"/>
                <a:gd name="T5" fmla="*/ 89 h 474"/>
                <a:gd name="T6" fmla="*/ 124 w 352"/>
                <a:gd name="T7" fmla="*/ 474 h 474"/>
                <a:gd name="T8" fmla="*/ 124 w 352"/>
                <a:gd name="T9" fmla="*/ 474 h 474"/>
                <a:gd name="T10" fmla="*/ 0 w 352"/>
                <a:gd name="T11" fmla="*/ 474 h 474"/>
                <a:gd name="T12" fmla="*/ 0 w 352"/>
                <a:gd name="T13" fmla="*/ 474 h 474"/>
              </a:gdLst>
              <a:ahLst/>
              <a:cxnLst>
                <a:cxn ang="0">
                  <a:pos x="T0" y="T1"/>
                </a:cxn>
                <a:cxn ang="0">
                  <a:pos x="T2" y="T3"/>
                </a:cxn>
                <a:cxn ang="0">
                  <a:pos x="T4" y="T5"/>
                </a:cxn>
                <a:cxn ang="0">
                  <a:pos x="T6" y="T7"/>
                </a:cxn>
                <a:cxn ang="0">
                  <a:pos x="T8" y="T9"/>
                </a:cxn>
                <a:cxn ang="0">
                  <a:pos x="T10" y="T11"/>
                </a:cxn>
                <a:cxn ang="0">
                  <a:pos x="T12" y="T13"/>
                </a:cxn>
              </a:cxnLst>
              <a:rect l="0" t="0" r="r" b="b"/>
              <a:pathLst>
                <a:path w="352" h="474">
                  <a:moveTo>
                    <a:pt x="263" y="0"/>
                  </a:moveTo>
                  <a:lnTo>
                    <a:pt x="352" y="89"/>
                  </a:lnTo>
                  <a:lnTo>
                    <a:pt x="352" y="89"/>
                  </a:lnTo>
                  <a:lnTo>
                    <a:pt x="124" y="474"/>
                  </a:lnTo>
                  <a:lnTo>
                    <a:pt x="124" y="474"/>
                  </a:lnTo>
                  <a:lnTo>
                    <a:pt x="0" y="474"/>
                  </a:lnTo>
                  <a:lnTo>
                    <a:pt x="0" y="474"/>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89" name="Freeform 161"/>
            <p:cNvSpPr/>
            <p:nvPr/>
          </p:nvSpPr>
          <p:spPr bwMode="auto">
            <a:xfrm>
              <a:off x="2156" y="2642"/>
              <a:ext cx="352" cy="534"/>
            </a:xfrm>
            <a:custGeom>
              <a:avLst/>
              <a:gdLst>
                <a:gd name="T0" fmla="*/ 263 w 352"/>
                <a:gd name="T1" fmla="*/ 0 h 475"/>
                <a:gd name="T2" fmla="*/ 352 w 352"/>
                <a:gd name="T3" fmla="*/ 89 h 475"/>
                <a:gd name="T4" fmla="*/ 124 w 352"/>
                <a:gd name="T5" fmla="*/ 475 h 475"/>
                <a:gd name="T6" fmla="*/ 0 w 352"/>
                <a:gd name="T7" fmla="*/ 475 h 475"/>
              </a:gdLst>
              <a:ahLst/>
              <a:cxnLst>
                <a:cxn ang="0">
                  <a:pos x="T0" y="T1"/>
                </a:cxn>
                <a:cxn ang="0">
                  <a:pos x="T2" y="T3"/>
                </a:cxn>
                <a:cxn ang="0">
                  <a:pos x="T4" y="T5"/>
                </a:cxn>
                <a:cxn ang="0">
                  <a:pos x="T6" y="T7"/>
                </a:cxn>
              </a:cxnLst>
              <a:rect l="0" t="0" r="r" b="b"/>
              <a:pathLst>
                <a:path w="352" h="475">
                  <a:moveTo>
                    <a:pt x="263" y="0"/>
                  </a:moveTo>
                  <a:lnTo>
                    <a:pt x="352" y="89"/>
                  </a:lnTo>
                  <a:lnTo>
                    <a:pt x="124" y="475"/>
                  </a:lnTo>
                  <a:lnTo>
                    <a:pt x="0" y="475"/>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0" name="Freeform 162"/>
            <p:cNvSpPr/>
            <p:nvPr/>
          </p:nvSpPr>
          <p:spPr bwMode="auto">
            <a:xfrm>
              <a:off x="2391" y="2610"/>
              <a:ext cx="332" cy="767"/>
            </a:xfrm>
            <a:custGeom>
              <a:avLst/>
              <a:gdLst>
                <a:gd name="T0" fmla="*/ 332 w 332"/>
                <a:gd name="T1" fmla="*/ 0 h 681"/>
                <a:gd name="T2" fmla="*/ 221 w 332"/>
                <a:gd name="T3" fmla="*/ 76 h 681"/>
                <a:gd name="T4" fmla="*/ 221 w 332"/>
                <a:gd name="T5" fmla="*/ 76 h 681"/>
                <a:gd name="T6" fmla="*/ 270 w 332"/>
                <a:gd name="T7" fmla="*/ 248 h 681"/>
                <a:gd name="T8" fmla="*/ 270 w 332"/>
                <a:gd name="T9" fmla="*/ 248 h 681"/>
                <a:gd name="T10" fmla="*/ 249 w 332"/>
                <a:gd name="T11" fmla="*/ 420 h 681"/>
                <a:gd name="T12" fmla="*/ 249 w 332"/>
                <a:gd name="T13" fmla="*/ 420 h 681"/>
                <a:gd name="T14" fmla="*/ 207 w 332"/>
                <a:gd name="T15" fmla="*/ 544 h 681"/>
                <a:gd name="T16" fmla="*/ 207 w 332"/>
                <a:gd name="T17" fmla="*/ 544 h 681"/>
                <a:gd name="T18" fmla="*/ 0 w 332"/>
                <a:gd name="T19" fmla="*/ 571 h 681"/>
                <a:gd name="T20" fmla="*/ 0 w 332"/>
                <a:gd name="T21" fmla="*/ 571 h 681"/>
                <a:gd name="T22" fmla="*/ 0 w 332"/>
                <a:gd name="T23" fmla="*/ 681 h 681"/>
                <a:gd name="T24" fmla="*/ 0 w 332"/>
                <a:gd name="T25" fmla="*/ 681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681">
                  <a:moveTo>
                    <a:pt x="332" y="0"/>
                  </a:moveTo>
                  <a:lnTo>
                    <a:pt x="221" y="76"/>
                  </a:lnTo>
                  <a:lnTo>
                    <a:pt x="221" y="76"/>
                  </a:lnTo>
                  <a:lnTo>
                    <a:pt x="270" y="248"/>
                  </a:lnTo>
                  <a:lnTo>
                    <a:pt x="270" y="248"/>
                  </a:lnTo>
                  <a:lnTo>
                    <a:pt x="249" y="420"/>
                  </a:lnTo>
                  <a:lnTo>
                    <a:pt x="249" y="420"/>
                  </a:lnTo>
                  <a:lnTo>
                    <a:pt x="207" y="544"/>
                  </a:lnTo>
                  <a:lnTo>
                    <a:pt x="207" y="544"/>
                  </a:lnTo>
                  <a:lnTo>
                    <a:pt x="0" y="571"/>
                  </a:lnTo>
                  <a:lnTo>
                    <a:pt x="0" y="571"/>
                  </a:lnTo>
                  <a:lnTo>
                    <a:pt x="0" y="681"/>
                  </a:lnTo>
                  <a:lnTo>
                    <a:pt x="0" y="681"/>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1" name="Freeform 163"/>
            <p:cNvSpPr/>
            <p:nvPr/>
          </p:nvSpPr>
          <p:spPr bwMode="auto">
            <a:xfrm>
              <a:off x="2384" y="2604"/>
              <a:ext cx="332" cy="766"/>
            </a:xfrm>
            <a:custGeom>
              <a:avLst/>
              <a:gdLst>
                <a:gd name="T0" fmla="*/ 332 w 332"/>
                <a:gd name="T1" fmla="*/ 0 h 681"/>
                <a:gd name="T2" fmla="*/ 221 w 332"/>
                <a:gd name="T3" fmla="*/ 75 h 681"/>
                <a:gd name="T4" fmla="*/ 270 w 332"/>
                <a:gd name="T5" fmla="*/ 247 h 681"/>
                <a:gd name="T6" fmla="*/ 249 w 332"/>
                <a:gd name="T7" fmla="*/ 419 h 681"/>
                <a:gd name="T8" fmla="*/ 207 w 332"/>
                <a:gd name="T9" fmla="*/ 543 h 681"/>
                <a:gd name="T10" fmla="*/ 0 w 332"/>
                <a:gd name="T11" fmla="*/ 570 h 681"/>
                <a:gd name="T12" fmla="*/ 0 w 332"/>
                <a:gd name="T13" fmla="*/ 681 h 681"/>
              </a:gdLst>
              <a:ahLst/>
              <a:cxnLst>
                <a:cxn ang="0">
                  <a:pos x="T0" y="T1"/>
                </a:cxn>
                <a:cxn ang="0">
                  <a:pos x="T2" y="T3"/>
                </a:cxn>
                <a:cxn ang="0">
                  <a:pos x="T4" y="T5"/>
                </a:cxn>
                <a:cxn ang="0">
                  <a:pos x="T6" y="T7"/>
                </a:cxn>
                <a:cxn ang="0">
                  <a:pos x="T8" y="T9"/>
                </a:cxn>
                <a:cxn ang="0">
                  <a:pos x="T10" y="T11"/>
                </a:cxn>
                <a:cxn ang="0">
                  <a:pos x="T12" y="T13"/>
                </a:cxn>
              </a:cxnLst>
              <a:rect l="0" t="0" r="r" b="b"/>
              <a:pathLst>
                <a:path w="332" h="681">
                  <a:moveTo>
                    <a:pt x="332" y="0"/>
                  </a:moveTo>
                  <a:lnTo>
                    <a:pt x="221" y="75"/>
                  </a:lnTo>
                  <a:lnTo>
                    <a:pt x="270" y="247"/>
                  </a:lnTo>
                  <a:lnTo>
                    <a:pt x="249" y="419"/>
                  </a:lnTo>
                  <a:lnTo>
                    <a:pt x="207" y="543"/>
                  </a:lnTo>
                  <a:lnTo>
                    <a:pt x="0" y="570"/>
                  </a:lnTo>
                  <a:lnTo>
                    <a:pt x="0" y="681"/>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2" name="Freeform 164"/>
            <p:cNvSpPr/>
            <p:nvPr/>
          </p:nvSpPr>
          <p:spPr bwMode="auto">
            <a:xfrm>
              <a:off x="3048" y="2526"/>
              <a:ext cx="76" cy="433"/>
            </a:xfrm>
            <a:custGeom>
              <a:avLst/>
              <a:gdLst>
                <a:gd name="T0" fmla="*/ 0 w 76"/>
                <a:gd name="T1" fmla="*/ 14 h 385"/>
                <a:gd name="T2" fmla="*/ 62 w 76"/>
                <a:gd name="T3" fmla="*/ 0 h 385"/>
                <a:gd name="T4" fmla="*/ 62 w 76"/>
                <a:gd name="T5" fmla="*/ 0 h 385"/>
                <a:gd name="T6" fmla="*/ 76 w 76"/>
                <a:gd name="T7" fmla="*/ 323 h 385"/>
                <a:gd name="T8" fmla="*/ 76 w 76"/>
                <a:gd name="T9" fmla="*/ 323 h 385"/>
                <a:gd name="T10" fmla="*/ 14 w 76"/>
                <a:gd name="T11" fmla="*/ 385 h 385"/>
                <a:gd name="T12" fmla="*/ 14 w 76"/>
                <a:gd name="T13" fmla="*/ 385 h 385"/>
              </a:gdLst>
              <a:ahLst/>
              <a:cxnLst>
                <a:cxn ang="0">
                  <a:pos x="T0" y="T1"/>
                </a:cxn>
                <a:cxn ang="0">
                  <a:pos x="T2" y="T3"/>
                </a:cxn>
                <a:cxn ang="0">
                  <a:pos x="T4" y="T5"/>
                </a:cxn>
                <a:cxn ang="0">
                  <a:pos x="T6" y="T7"/>
                </a:cxn>
                <a:cxn ang="0">
                  <a:pos x="T8" y="T9"/>
                </a:cxn>
                <a:cxn ang="0">
                  <a:pos x="T10" y="T11"/>
                </a:cxn>
                <a:cxn ang="0">
                  <a:pos x="T12" y="T13"/>
                </a:cxn>
              </a:cxnLst>
              <a:rect l="0" t="0" r="r" b="b"/>
              <a:pathLst>
                <a:path w="76" h="385">
                  <a:moveTo>
                    <a:pt x="0" y="14"/>
                  </a:moveTo>
                  <a:lnTo>
                    <a:pt x="62" y="0"/>
                  </a:lnTo>
                  <a:lnTo>
                    <a:pt x="62" y="0"/>
                  </a:lnTo>
                  <a:lnTo>
                    <a:pt x="76" y="323"/>
                  </a:lnTo>
                  <a:lnTo>
                    <a:pt x="76" y="323"/>
                  </a:lnTo>
                  <a:lnTo>
                    <a:pt x="14" y="385"/>
                  </a:lnTo>
                  <a:lnTo>
                    <a:pt x="14" y="385"/>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3" name="Freeform 165"/>
            <p:cNvSpPr/>
            <p:nvPr/>
          </p:nvSpPr>
          <p:spPr bwMode="auto">
            <a:xfrm>
              <a:off x="3041" y="2518"/>
              <a:ext cx="76" cy="433"/>
            </a:xfrm>
            <a:custGeom>
              <a:avLst/>
              <a:gdLst>
                <a:gd name="T0" fmla="*/ 0 w 76"/>
                <a:gd name="T1" fmla="*/ 14 h 385"/>
                <a:gd name="T2" fmla="*/ 62 w 76"/>
                <a:gd name="T3" fmla="*/ 0 h 385"/>
                <a:gd name="T4" fmla="*/ 76 w 76"/>
                <a:gd name="T5" fmla="*/ 323 h 385"/>
                <a:gd name="T6" fmla="*/ 14 w 76"/>
                <a:gd name="T7" fmla="*/ 385 h 385"/>
              </a:gdLst>
              <a:ahLst/>
              <a:cxnLst>
                <a:cxn ang="0">
                  <a:pos x="T0" y="T1"/>
                </a:cxn>
                <a:cxn ang="0">
                  <a:pos x="T2" y="T3"/>
                </a:cxn>
                <a:cxn ang="0">
                  <a:pos x="T4" y="T5"/>
                </a:cxn>
                <a:cxn ang="0">
                  <a:pos x="T6" y="T7"/>
                </a:cxn>
              </a:cxnLst>
              <a:rect l="0" t="0" r="r" b="b"/>
              <a:pathLst>
                <a:path w="76" h="385">
                  <a:moveTo>
                    <a:pt x="0" y="14"/>
                  </a:moveTo>
                  <a:lnTo>
                    <a:pt x="62" y="0"/>
                  </a:lnTo>
                  <a:lnTo>
                    <a:pt x="76" y="323"/>
                  </a:lnTo>
                  <a:lnTo>
                    <a:pt x="14" y="385"/>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4" name="Freeform 166"/>
            <p:cNvSpPr/>
            <p:nvPr/>
          </p:nvSpPr>
          <p:spPr bwMode="auto">
            <a:xfrm>
              <a:off x="3483" y="2472"/>
              <a:ext cx="125" cy="363"/>
            </a:xfrm>
            <a:custGeom>
              <a:avLst/>
              <a:gdLst>
                <a:gd name="T0" fmla="*/ 125 w 125"/>
                <a:gd name="T1" fmla="*/ 0 h 323"/>
                <a:gd name="T2" fmla="*/ 28 w 125"/>
                <a:gd name="T3" fmla="*/ 0 h 323"/>
                <a:gd name="T4" fmla="*/ 28 w 125"/>
                <a:gd name="T5" fmla="*/ 0 h 323"/>
                <a:gd name="T6" fmla="*/ 0 w 125"/>
                <a:gd name="T7" fmla="*/ 309 h 323"/>
                <a:gd name="T8" fmla="*/ 0 w 125"/>
                <a:gd name="T9" fmla="*/ 309 h 323"/>
                <a:gd name="T10" fmla="*/ 111 w 125"/>
                <a:gd name="T11" fmla="*/ 323 h 323"/>
                <a:gd name="T12" fmla="*/ 111 w 125"/>
                <a:gd name="T13" fmla="*/ 323 h 323"/>
              </a:gdLst>
              <a:ahLst/>
              <a:cxnLst>
                <a:cxn ang="0">
                  <a:pos x="T0" y="T1"/>
                </a:cxn>
                <a:cxn ang="0">
                  <a:pos x="T2" y="T3"/>
                </a:cxn>
                <a:cxn ang="0">
                  <a:pos x="T4" y="T5"/>
                </a:cxn>
                <a:cxn ang="0">
                  <a:pos x="T6" y="T7"/>
                </a:cxn>
                <a:cxn ang="0">
                  <a:pos x="T8" y="T9"/>
                </a:cxn>
                <a:cxn ang="0">
                  <a:pos x="T10" y="T11"/>
                </a:cxn>
                <a:cxn ang="0">
                  <a:pos x="T12" y="T13"/>
                </a:cxn>
              </a:cxnLst>
              <a:rect l="0" t="0" r="r" b="b"/>
              <a:pathLst>
                <a:path w="125" h="323">
                  <a:moveTo>
                    <a:pt x="125" y="0"/>
                  </a:moveTo>
                  <a:lnTo>
                    <a:pt x="28" y="0"/>
                  </a:lnTo>
                  <a:lnTo>
                    <a:pt x="28" y="0"/>
                  </a:lnTo>
                  <a:lnTo>
                    <a:pt x="0" y="309"/>
                  </a:lnTo>
                  <a:lnTo>
                    <a:pt x="0" y="309"/>
                  </a:lnTo>
                  <a:lnTo>
                    <a:pt x="111" y="323"/>
                  </a:lnTo>
                  <a:lnTo>
                    <a:pt x="111" y="323"/>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5" name="Freeform 167"/>
            <p:cNvSpPr/>
            <p:nvPr/>
          </p:nvSpPr>
          <p:spPr bwMode="auto">
            <a:xfrm>
              <a:off x="3476" y="2464"/>
              <a:ext cx="125" cy="364"/>
            </a:xfrm>
            <a:custGeom>
              <a:avLst/>
              <a:gdLst>
                <a:gd name="T0" fmla="*/ 125 w 125"/>
                <a:gd name="T1" fmla="*/ 0 h 323"/>
                <a:gd name="T2" fmla="*/ 28 w 125"/>
                <a:gd name="T3" fmla="*/ 0 h 323"/>
                <a:gd name="T4" fmla="*/ 0 w 125"/>
                <a:gd name="T5" fmla="*/ 309 h 323"/>
                <a:gd name="T6" fmla="*/ 111 w 125"/>
                <a:gd name="T7" fmla="*/ 323 h 323"/>
              </a:gdLst>
              <a:ahLst/>
              <a:cxnLst>
                <a:cxn ang="0">
                  <a:pos x="T0" y="T1"/>
                </a:cxn>
                <a:cxn ang="0">
                  <a:pos x="T2" y="T3"/>
                </a:cxn>
                <a:cxn ang="0">
                  <a:pos x="T4" y="T5"/>
                </a:cxn>
                <a:cxn ang="0">
                  <a:pos x="T6" y="T7"/>
                </a:cxn>
              </a:cxnLst>
              <a:rect l="0" t="0" r="r" b="b"/>
              <a:pathLst>
                <a:path w="125" h="323">
                  <a:moveTo>
                    <a:pt x="125" y="0"/>
                  </a:moveTo>
                  <a:lnTo>
                    <a:pt x="28" y="0"/>
                  </a:lnTo>
                  <a:lnTo>
                    <a:pt x="0" y="309"/>
                  </a:lnTo>
                  <a:lnTo>
                    <a:pt x="111" y="323"/>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6" name="Freeform 168"/>
            <p:cNvSpPr/>
            <p:nvPr/>
          </p:nvSpPr>
          <p:spPr bwMode="auto">
            <a:xfrm>
              <a:off x="2999" y="3099"/>
              <a:ext cx="187" cy="387"/>
            </a:xfrm>
            <a:custGeom>
              <a:avLst/>
              <a:gdLst>
                <a:gd name="T0" fmla="*/ 97 w 187"/>
                <a:gd name="T1" fmla="*/ 0 h 344"/>
                <a:gd name="T2" fmla="*/ 187 w 187"/>
                <a:gd name="T3" fmla="*/ 48 h 344"/>
                <a:gd name="T4" fmla="*/ 187 w 187"/>
                <a:gd name="T5" fmla="*/ 48 h 344"/>
                <a:gd name="T6" fmla="*/ 111 w 187"/>
                <a:gd name="T7" fmla="*/ 323 h 344"/>
                <a:gd name="T8" fmla="*/ 111 w 187"/>
                <a:gd name="T9" fmla="*/ 323 h 344"/>
                <a:gd name="T10" fmla="*/ 0 w 187"/>
                <a:gd name="T11" fmla="*/ 344 h 344"/>
                <a:gd name="T12" fmla="*/ 0 w 187"/>
                <a:gd name="T13" fmla="*/ 344 h 344"/>
              </a:gdLst>
              <a:ahLst/>
              <a:cxnLst>
                <a:cxn ang="0">
                  <a:pos x="T0" y="T1"/>
                </a:cxn>
                <a:cxn ang="0">
                  <a:pos x="T2" y="T3"/>
                </a:cxn>
                <a:cxn ang="0">
                  <a:pos x="T4" y="T5"/>
                </a:cxn>
                <a:cxn ang="0">
                  <a:pos x="T6" y="T7"/>
                </a:cxn>
                <a:cxn ang="0">
                  <a:pos x="T8" y="T9"/>
                </a:cxn>
                <a:cxn ang="0">
                  <a:pos x="T10" y="T11"/>
                </a:cxn>
                <a:cxn ang="0">
                  <a:pos x="T12" y="T13"/>
                </a:cxn>
              </a:cxnLst>
              <a:rect l="0" t="0" r="r" b="b"/>
              <a:pathLst>
                <a:path w="187" h="344">
                  <a:moveTo>
                    <a:pt x="97" y="0"/>
                  </a:moveTo>
                  <a:lnTo>
                    <a:pt x="187" y="48"/>
                  </a:lnTo>
                  <a:lnTo>
                    <a:pt x="187" y="48"/>
                  </a:lnTo>
                  <a:lnTo>
                    <a:pt x="111" y="323"/>
                  </a:lnTo>
                  <a:lnTo>
                    <a:pt x="111" y="323"/>
                  </a:lnTo>
                  <a:lnTo>
                    <a:pt x="0" y="344"/>
                  </a:lnTo>
                  <a:lnTo>
                    <a:pt x="0" y="344"/>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7" name="Freeform 169"/>
            <p:cNvSpPr/>
            <p:nvPr/>
          </p:nvSpPr>
          <p:spPr bwMode="auto">
            <a:xfrm>
              <a:off x="2992" y="3091"/>
              <a:ext cx="187" cy="387"/>
            </a:xfrm>
            <a:custGeom>
              <a:avLst/>
              <a:gdLst>
                <a:gd name="T0" fmla="*/ 97 w 187"/>
                <a:gd name="T1" fmla="*/ 0 h 344"/>
                <a:gd name="T2" fmla="*/ 187 w 187"/>
                <a:gd name="T3" fmla="*/ 48 h 344"/>
                <a:gd name="T4" fmla="*/ 111 w 187"/>
                <a:gd name="T5" fmla="*/ 323 h 344"/>
                <a:gd name="T6" fmla="*/ 0 w 187"/>
                <a:gd name="T7" fmla="*/ 344 h 344"/>
              </a:gdLst>
              <a:ahLst/>
              <a:cxnLst>
                <a:cxn ang="0">
                  <a:pos x="T0" y="T1"/>
                </a:cxn>
                <a:cxn ang="0">
                  <a:pos x="T2" y="T3"/>
                </a:cxn>
                <a:cxn ang="0">
                  <a:pos x="T4" y="T5"/>
                </a:cxn>
                <a:cxn ang="0">
                  <a:pos x="T6" y="T7"/>
                </a:cxn>
              </a:cxnLst>
              <a:rect l="0" t="0" r="r" b="b"/>
              <a:pathLst>
                <a:path w="187" h="344">
                  <a:moveTo>
                    <a:pt x="97" y="0"/>
                  </a:moveTo>
                  <a:lnTo>
                    <a:pt x="187" y="48"/>
                  </a:lnTo>
                  <a:lnTo>
                    <a:pt x="111" y="323"/>
                  </a:lnTo>
                  <a:lnTo>
                    <a:pt x="0" y="344"/>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8" name="Freeform 170"/>
            <p:cNvSpPr/>
            <p:nvPr/>
          </p:nvSpPr>
          <p:spPr bwMode="auto">
            <a:xfrm>
              <a:off x="3345" y="2959"/>
              <a:ext cx="90" cy="697"/>
            </a:xfrm>
            <a:custGeom>
              <a:avLst/>
              <a:gdLst>
                <a:gd name="T0" fmla="*/ 90 w 90"/>
                <a:gd name="T1" fmla="*/ 0 h 619"/>
                <a:gd name="T2" fmla="*/ 28 w 90"/>
                <a:gd name="T3" fmla="*/ 110 h 619"/>
                <a:gd name="T4" fmla="*/ 28 w 90"/>
                <a:gd name="T5" fmla="*/ 110 h 619"/>
                <a:gd name="T6" fmla="*/ 90 w 90"/>
                <a:gd name="T7" fmla="*/ 323 h 619"/>
                <a:gd name="T8" fmla="*/ 90 w 90"/>
                <a:gd name="T9" fmla="*/ 323 h 619"/>
                <a:gd name="T10" fmla="*/ 0 w 90"/>
                <a:gd name="T11" fmla="*/ 530 h 619"/>
                <a:gd name="T12" fmla="*/ 0 w 90"/>
                <a:gd name="T13" fmla="*/ 530 h 619"/>
                <a:gd name="T14" fmla="*/ 76 w 90"/>
                <a:gd name="T15" fmla="*/ 619 h 619"/>
                <a:gd name="T16" fmla="*/ 76 w 90"/>
                <a:gd name="T17"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9">
                  <a:moveTo>
                    <a:pt x="90" y="0"/>
                  </a:moveTo>
                  <a:lnTo>
                    <a:pt x="28" y="110"/>
                  </a:lnTo>
                  <a:lnTo>
                    <a:pt x="28" y="110"/>
                  </a:lnTo>
                  <a:lnTo>
                    <a:pt x="90" y="323"/>
                  </a:lnTo>
                  <a:lnTo>
                    <a:pt x="90" y="323"/>
                  </a:lnTo>
                  <a:lnTo>
                    <a:pt x="0" y="530"/>
                  </a:lnTo>
                  <a:lnTo>
                    <a:pt x="0" y="530"/>
                  </a:lnTo>
                  <a:lnTo>
                    <a:pt x="76" y="619"/>
                  </a:lnTo>
                  <a:lnTo>
                    <a:pt x="76" y="619"/>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99" name="Freeform 171"/>
            <p:cNvSpPr/>
            <p:nvPr/>
          </p:nvSpPr>
          <p:spPr bwMode="auto">
            <a:xfrm>
              <a:off x="3338" y="2951"/>
              <a:ext cx="90" cy="697"/>
            </a:xfrm>
            <a:custGeom>
              <a:avLst/>
              <a:gdLst>
                <a:gd name="T0" fmla="*/ 90 w 90"/>
                <a:gd name="T1" fmla="*/ 0 h 619"/>
                <a:gd name="T2" fmla="*/ 28 w 90"/>
                <a:gd name="T3" fmla="*/ 110 h 619"/>
                <a:gd name="T4" fmla="*/ 90 w 90"/>
                <a:gd name="T5" fmla="*/ 323 h 619"/>
                <a:gd name="T6" fmla="*/ 0 w 90"/>
                <a:gd name="T7" fmla="*/ 530 h 619"/>
                <a:gd name="T8" fmla="*/ 76 w 90"/>
                <a:gd name="T9" fmla="*/ 619 h 619"/>
              </a:gdLst>
              <a:ahLst/>
              <a:cxnLst>
                <a:cxn ang="0">
                  <a:pos x="T0" y="T1"/>
                </a:cxn>
                <a:cxn ang="0">
                  <a:pos x="T2" y="T3"/>
                </a:cxn>
                <a:cxn ang="0">
                  <a:pos x="T4" y="T5"/>
                </a:cxn>
                <a:cxn ang="0">
                  <a:pos x="T6" y="T7"/>
                </a:cxn>
                <a:cxn ang="0">
                  <a:pos x="T8" y="T9"/>
                </a:cxn>
              </a:cxnLst>
              <a:rect l="0" t="0" r="r" b="b"/>
              <a:pathLst>
                <a:path w="90" h="619">
                  <a:moveTo>
                    <a:pt x="90" y="0"/>
                  </a:moveTo>
                  <a:lnTo>
                    <a:pt x="28" y="110"/>
                  </a:lnTo>
                  <a:lnTo>
                    <a:pt x="90" y="323"/>
                  </a:lnTo>
                  <a:lnTo>
                    <a:pt x="0" y="530"/>
                  </a:lnTo>
                  <a:lnTo>
                    <a:pt x="76" y="619"/>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300" name="Freeform 172"/>
            <p:cNvSpPr/>
            <p:nvPr/>
          </p:nvSpPr>
          <p:spPr bwMode="auto">
            <a:xfrm>
              <a:off x="2502" y="3532"/>
              <a:ext cx="325" cy="279"/>
            </a:xfrm>
            <a:custGeom>
              <a:avLst/>
              <a:gdLst>
                <a:gd name="T0" fmla="*/ 297 w 325"/>
                <a:gd name="T1" fmla="*/ 0 h 248"/>
                <a:gd name="T2" fmla="*/ 325 w 325"/>
                <a:gd name="T3" fmla="*/ 82 h 248"/>
                <a:gd name="T4" fmla="*/ 325 w 325"/>
                <a:gd name="T5" fmla="*/ 82 h 248"/>
                <a:gd name="T6" fmla="*/ 62 w 325"/>
                <a:gd name="T7" fmla="*/ 248 h 248"/>
                <a:gd name="T8" fmla="*/ 62 w 325"/>
                <a:gd name="T9" fmla="*/ 248 h 248"/>
                <a:gd name="T10" fmla="*/ 0 w 325"/>
                <a:gd name="T11" fmla="*/ 220 h 248"/>
                <a:gd name="T12" fmla="*/ 0 w 325"/>
                <a:gd name="T13" fmla="*/ 220 h 248"/>
              </a:gdLst>
              <a:ahLst/>
              <a:cxnLst>
                <a:cxn ang="0">
                  <a:pos x="T0" y="T1"/>
                </a:cxn>
                <a:cxn ang="0">
                  <a:pos x="T2" y="T3"/>
                </a:cxn>
                <a:cxn ang="0">
                  <a:pos x="T4" y="T5"/>
                </a:cxn>
                <a:cxn ang="0">
                  <a:pos x="T6" y="T7"/>
                </a:cxn>
                <a:cxn ang="0">
                  <a:pos x="T8" y="T9"/>
                </a:cxn>
                <a:cxn ang="0">
                  <a:pos x="T10" y="T11"/>
                </a:cxn>
                <a:cxn ang="0">
                  <a:pos x="T12" y="T13"/>
                </a:cxn>
              </a:cxnLst>
              <a:rect l="0" t="0" r="r" b="b"/>
              <a:pathLst>
                <a:path w="325" h="248">
                  <a:moveTo>
                    <a:pt x="297" y="0"/>
                  </a:moveTo>
                  <a:lnTo>
                    <a:pt x="325" y="82"/>
                  </a:lnTo>
                  <a:lnTo>
                    <a:pt x="325" y="82"/>
                  </a:lnTo>
                  <a:lnTo>
                    <a:pt x="62" y="248"/>
                  </a:lnTo>
                  <a:lnTo>
                    <a:pt x="62" y="248"/>
                  </a:lnTo>
                  <a:lnTo>
                    <a:pt x="0" y="220"/>
                  </a:lnTo>
                  <a:lnTo>
                    <a:pt x="0" y="220"/>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301" name="Freeform 173"/>
            <p:cNvSpPr/>
            <p:nvPr/>
          </p:nvSpPr>
          <p:spPr bwMode="auto">
            <a:xfrm>
              <a:off x="2495" y="3524"/>
              <a:ext cx="325" cy="279"/>
            </a:xfrm>
            <a:custGeom>
              <a:avLst/>
              <a:gdLst>
                <a:gd name="T0" fmla="*/ 297 w 325"/>
                <a:gd name="T1" fmla="*/ 0 h 248"/>
                <a:gd name="T2" fmla="*/ 325 w 325"/>
                <a:gd name="T3" fmla="*/ 83 h 248"/>
                <a:gd name="T4" fmla="*/ 62 w 325"/>
                <a:gd name="T5" fmla="*/ 248 h 248"/>
                <a:gd name="T6" fmla="*/ 0 w 325"/>
                <a:gd name="T7" fmla="*/ 220 h 248"/>
              </a:gdLst>
              <a:ahLst/>
              <a:cxnLst>
                <a:cxn ang="0">
                  <a:pos x="T0" y="T1"/>
                </a:cxn>
                <a:cxn ang="0">
                  <a:pos x="T2" y="T3"/>
                </a:cxn>
                <a:cxn ang="0">
                  <a:pos x="T4" y="T5"/>
                </a:cxn>
                <a:cxn ang="0">
                  <a:pos x="T6" y="T7"/>
                </a:cxn>
              </a:cxnLst>
              <a:rect l="0" t="0" r="r" b="b"/>
              <a:pathLst>
                <a:path w="325" h="248">
                  <a:moveTo>
                    <a:pt x="297" y="0"/>
                  </a:moveTo>
                  <a:lnTo>
                    <a:pt x="325" y="83"/>
                  </a:lnTo>
                  <a:lnTo>
                    <a:pt x="62" y="248"/>
                  </a:lnTo>
                  <a:lnTo>
                    <a:pt x="0" y="220"/>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302" name="Freeform 174"/>
            <p:cNvSpPr/>
            <p:nvPr/>
          </p:nvSpPr>
          <p:spPr bwMode="auto">
            <a:xfrm>
              <a:off x="2847" y="3795"/>
              <a:ext cx="201" cy="417"/>
            </a:xfrm>
            <a:custGeom>
              <a:avLst/>
              <a:gdLst>
                <a:gd name="T0" fmla="*/ 201 w 201"/>
                <a:gd name="T1" fmla="*/ 0 h 371"/>
                <a:gd name="T2" fmla="*/ 125 w 201"/>
                <a:gd name="T3" fmla="*/ 0 h 371"/>
                <a:gd name="T4" fmla="*/ 125 w 201"/>
                <a:gd name="T5" fmla="*/ 0 h 371"/>
                <a:gd name="T6" fmla="*/ 0 w 201"/>
                <a:gd name="T7" fmla="*/ 323 h 371"/>
                <a:gd name="T8" fmla="*/ 0 w 201"/>
                <a:gd name="T9" fmla="*/ 323 h 371"/>
                <a:gd name="T10" fmla="*/ 42 w 201"/>
                <a:gd name="T11" fmla="*/ 371 h 371"/>
                <a:gd name="T12" fmla="*/ 42 w 201"/>
                <a:gd name="T13" fmla="*/ 371 h 371"/>
              </a:gdLst>
              <a:ahLst/>
              <a:cxnLst>
                <a:cxn ang="0">
                  <a:pos x="T0" y="T1"/>
                </a:cxn>
                <a:cxn ang="0">
                  <a:pos x="T2" y="T3"/>
                </a:cxn>
                <a:cxn ang="0">
                  <a:pos x="T4" y="T5"/>
                </a:cxn>
                <a:cxn ang="0">
                  <a:pos x="T6" y="T7"/>
                </a:cxn>
                <a:cxn ang="0">
                  <a:pos x="T8" y="T9"/>
                </a:cxn>
                <a:cxn ang="0">
                  <a:pos x="T10" y="T11"/>
                </a:cxn>
                <a:cxn ang="0">
                  <a:pos x="T12" y="T13"/>
                </a:cxn>
              </a:cxnLst>
              <a:rect l="0" t="0" r="r" b="b"/>
              <a:pathLst>
                <a:path w="201" h="371">
                  <a:moveTo>
                    <a:pt x="201" y="0"/>
                  </a:moveTo>
                  <a:lnTo>
                    <a:pt x="125" y="0"/>
                  </a:lnTo>
                  <a:lnTo>
                    <a:pt x="125" y="0"/>
                  </a:lnTo>
                  <a:lnTo>
                    <a:pt x="0" y="323"/>
                  </a:lnTo>
                  <a:lnTo>
                    <a:pt x="0" y="323"/>
                  </a:lnTo>
                  <a:lnTo>
                    <a:pt x="42" y="371"/>
                  </a:lnTo>
                  <a:lnTo>
                    <a:pt x="42" y="371"/>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303" name="Freeform 175"/>
            <p:cNvSpPr/>
            <p:nvPr/>
          </p:nvSpPr>
          <p:spPr bwMode="auto">
            <a:xfrm>
              <a:off x="2840" y="3787"/>
              <a:ext cx="201" cy="418"/>
            </a:xfrm>
            <a:custGeom>
              <a:avLst/>
              <a:gdLst>
                <a:gd name="T0" fmla="*/ 201 w 201"/>
                <a:gd name="T1" fmla="*/ 0 h 371"/>
                <a:gd name="T2" fmla="*/ 125 w 201"/>
                <a:gd name="T3" fmla="*/ 0 h 371"/>
                <a:gd name="T4" fmla="*/ 0 w 201"/>
                <a:gd name="T5" fmla="*/ 323 h 371"/>
                <a:gd name="T6" fmla="*/ 42 w 201"/>
                <a:gd name="T7" fmla="*/ 371 h 371"/>
              </a:gdLst>
              <a:ahLst/>
              <a:cxnLst>
                <a:cxn ang="0">
                  <a:pos x="T0" y="T1"/>
                </a:cxn>
                <a:cxn ang="0">
                  <a:pos x="T2" y="T3"/>
                </a:cxn>
                <a:cxn ang="0">
                  <a:pos x="T4" y="T5"/>
                </a:cxn>
                <a:cxn ang="0">
                  <a:pos x="T6" y="T7"/>
                </a:cxn>
              </a:cxnLst>
              <a:rect l="0" t="0" r="r" b="b"/>
              <a:pathLst>
                <a:path w="201" h="371">
                  <a:moveTo>
                    <a:pt x="201" y="0"/>
                  </a:moveTo>
                  <a:lnTo>
                    <a:pt x="125" y="0"/>
                  </a:lnTo>
                  <a:lnTo>
                    <a:pt x="0" y="323"/>
                  </a:lnTo>
                  <a:lnTo>
                    <a:pt x="42" y="371"/>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8305" name="Text Box 177"/>
            <p:cNvSpPr txBox="1">
              <a:spLocks noChangeArrowheads="1"/>
            </p:cNvSpPr>
            <p:nvPr/>
          </p:nvSpPr>
          <p:spPr bwMode="auto">
            <a:xfrm>
              <a:off x="4310" y="2915"/>
              <a:ext cx="57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action paths</a:t>
              </a:r>
              <a:endParaRPr lang="en-GB" sz="1600"/>
            </a:p>
          </p:txBody>
        </p:sp>
        <p:sp>
          <p:nvSpPr>
            <p:cNvPr id="48306" name="Text Box 178"/>
            <p:cNvSpPr txBox="1">
              <a:spLocks noChangeArrowheads="1"/>
            </p:cNvSpPr>
            <p:nvPr/>
          </p:nvSpPr>
          <p:spPr bwMode="auto">
            <a:xfrm>
              <a:off x="720" y="2592"/>
              <a:ext cx="53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transaction</a:t>
              </a:r>
              <a:endParaRPr lang="en-GB" sz="1600"/>
            </a:p>
          </p:txBody>
        </p:sp>
        <p:sp>
          <p:nvSpPr>
            <p:cNvPr id="48307" name="Text Box 179" descr="25%"/>
            <p:cNvSpPr txBox="1">
              <a:spLocks noChangeArrowheads="1"/>
            </p:cNvSpPr>
            <p:nvPr/>
          </p:nvSpPr>
          <p:spPr bwMode="auto">
            <a:xfrm>
              <a:off x="1008" y="3120"/>
              <a:ext cx="806" cy="213"/>
            </a:xfrm>
            <a:prstGeom prst="rect">
              <a:avLst/>
            </a:prstGeom>
            <a:pattFill prst="pct25">
              <a:fgClr>
                <a:srgbClr val="B2B2B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transaction centre</a:t>
              </a:r>
              <a:endParaRPr lang="en-GB" sz="1600"/>
            </a:p>
          </p:txBody>
        </p:sp>
      </p:grpSp>
      <p:sp>
        <p:nvSpPr>
          <p:cNvPr id="2" name="Text Box 1"/>
          <p:cNvSpPr txBox="1"/>
          <p:nvPr/>
        </p:nvSpPr>
        <p:spPr>
          <a:xfrm>
            <a:off x="923925" y="1181100"/>
            <a:ext cx="10414635" cy="398780"/>
          </a:xfrm>
          <a:prstGeom prst="rect">
            <a:avLst/>
          </a:prstGeom>
          <a:noFill/>
        </p:spPr>
        <p:txBody>
          <a:bodyPr wrap="square" rtlCol="0" anchor="t">
            <a:spAutoFit/>
          </a:bodyPr>
          <a:lstStyle/>
          <a:p>
            <a:r>
              <a:rPr lang="en-US" b="1">
                <a:solidFill>
                  <a:srgbClr val="0000FF"/>
                </a:solidFill>
                <a:latin typeface="Times New Roman" panose="02020603050405020304" pitchFamily="18" charset="0"/>
                <a:cs typeface="Times New Roman" panose="02020603050405020304" pitchFamily="18" charset="0"/>
              </a:rPr>
              <a:t> </a:t>
            </a:r>
            <a:r>
              <a:rPr lang="en-US" sz="2000" b="1">
                <a:solidFill>
                  <a:srgbClr val="0000FF"/>
                </a:solidFill>
                <a:latin typeface="Times New Roman" panose="02020603050405020304" pitchFamily="18" charset="0"/>
                <a:cs typeface="Times New Roman" panose="02020603050405020304" pitchFamily="18" charset="0"/>
              </a:rPr>
              <a:t>Transform flow</a:t>
            </a:r>
            <a:r>
              <a:rPr lang="en-US" b="1">
                <a:solidFill>
                  <a:srgbClr val="0000FF"/>
                </a:solidFill>
                <a:latin typeface="Times New Roman" panose="02020603050405020304" pitchFamily="18" charset="0"/>
                <a:cs typeface="Times New Roman" panose="02020603050405020304" pitchFamily="18" charset="0"/>
              </a:rPr>
              <a:t> - overall data flow is </a:t>
            </a:r>
            <a:r>
              <a:rPr lang="en-US" b="1">
                <a:solidFill>
                  <a:srgbClr val="C00000"/>
                </a:solidFill>
                <a:latin typeface="Times New Roman" panose="02020603050405020304" pitchFamily="18" charset="0"/>
                <a:cs typeface="Times New Roman" panose="02020603050405020304" pitchFamily="18" charset="0"/>
              </a:rPr>
              <a:t>sequential </a:t>
            </a:r>
            <a:r>
              <a:rPr lang="en-US" b="1">
                <a:solidFill>
                  <a:srgbClr val="0000FF"/>
                </a:solidFill>
                <a:latin typeface="Times New Roman" panose="02020603050405020304" pitchFamily="18" charset="0"/>
                <a:cs typeface="Times New Roman" panose="02020603050405020304" pitchFamily="18" charset="0"/>
              </a:rPr>
              <a:t>and flows along a small number of </a:t>
            </a:r>
            <a:r>
              <a:rPr lang="en-US" b="1">
                <a:solidFill>
                  <a:srgbClr val="C00000"/>
                </a:solidFill>
                <a:latin typeface="Times New Roman" panose="02020603050405020304" pitchFamily="18" charset="0"/>
                <a:cs typeface="Times New Roman" panose="02020603050405020304" pitchFamily="18" charset="0"/>
              </a:rPr>
              <a:t>straight line </a:t>
            </a:r>
            <a:r>
              <a:rPr lang="en-US" b="1">
                <a:solidFill>
                  <a:srgbClr val="0000FF"/>
                </a:solidFill>
                <a:latin typeface="Times New Roman" panose="02020603050405020304" pitchFamily="18" charset="0"/>
                <a:cs typeface="Times New Roman" panose="02020603050405020304" pitchFamily="18" charset="0"/>
              </a:rPr>
              <a:t>paths</a:t>
            </a:r>
          </a:p>
        </p:txBody>
      </p:sp>
      <p:sp>
        <p:nvSpPr>
          <p:cNvPr id="3" name="Text Box 2"/>
          <p:cNvSpPr txBox="1"/>
          <p:nvPr/>
        </p:nvSpPr>
        <p:spPr>
          <a:xfrm>
            <a:off x="819150" y="1532255"/>
            <a:ext cx="9901555" cy="398780"/>
          </a:xfrm>
          <a:prstGeom prst="rect">
            <a:avLst/>
          </a:prstGeom>
          <a:noFill/>
        </p:spPr>
        <p:txBody>
          <a:bodyPr wrap="square" rtlCol="0" anchor="t">
            <a:spAutoFit/>
          </a:bodyPr>
          <a:lstStyle/>
          <a:p>
            <a:r>
              <a:rPr lang="en-US" b="1">
                <a:solidFill>
                  <a:srgbClr val="0000FF"/>
                </a:solidFill>
                <a:latin typeface="Times New Roman" panose="02020603050405020304" pitchFamily="18" charset="0"/>
                <a:cs typeface="Times New Roman" panose="02020603050405020304" pitchFamily="18" charset="0"/>
              </a:rPr>
              <a:t>   </a:t>
            </a:r>
            <a:r>
              <a:rPr lang="en-US" sz="2000" b="1">
                <a:solidFill>
                  <a:srgbClr val="0000FF"/>
                </a:solidFill>
                <a:latin typeface="Times New Roman" panose="02020603050405020304" pitchFamily="18" charset="0"/>
                <a:cs typeface="Times New Roman" panose="02020603050405020304" pitchFamily="18" charset="0"/>
              </a:rPr>
              <a:t>Transaction flow</a:t>
            </a:r>
            <a:r>
              <a:rPr lang="en-US" b="1">
                <a:solidFill>
                  <a:srgbClr val="0000FF"/>
                </a:solidFill>
                <a:latin typeface="Times New Roman" panose="02020603050405020304" pitchFamily="18" charset="0"/>
                <a:cs typeface="Times New Roman" panose="02020603050405020304" pitchFamily="18" charset="0"/>
              </a:rPr>
              <a:t> - a single data item triggers information flow along </a:t>
            </a:r>
            <a:r>
              <a:rPr lang="en-US" b="1">
                <a:solidFill>
                  <a:srgbClr val="C00000"/>
                </a:solidFill>
                <a:latin typeface="Times New Roman" panose="02020603050405020304" pitchFamily="18" charset="0"/>
                <a:cs typeface="Times New Roman" panose="02020603050405020304" pitchFamily="18" charset="0"/>
              </a:rPr>
              <a:t>one </a:t>
            </a:r>
            <a:r>
              <a:rPr lang="en-US" b="1">
                <a:solidFill>
                  <a:srgbClr val="0000FF"/>
                </a:solidFill>
                <a:latin typeface="Times New Roman" panose="02020603050405020304" pitchFamily="18" charset="0"/>
                <a:cs typeface="Times New Roman" panose="02020603050405020304" pitchFamily="18" charset="0"/>
              </a:rPr>
              <a:t>of </a:t>
            </a:r>
            <a:r>
              <a:rPr lang="en-US" b="1">
                <a:solidFill>
                  <a:srgbClr val="C00000"/>
                </a:solidFill>
                <a:latin typeface="Times New Roman" panose="02020603050405020304" pitchFamily="18" charset="0"/>
                <a:cs typeface="Times New Roman" panose="02020603050405020304" pitchFamily="18" charset="0"/>
              </a:rPr>
              <a:t>many</a:t>
            </a:r>
            <a:r>
              <a:rPr lang="en-US" b="1">
                <a:solidFill>
                  <a:srgbClr val="0000FF"/>
                </a:solidFill>
                <a:latin typeface="Times New Roman" panose="02020603050405020304" pitchFamily="18" charset="0"/>
                <a:cs typeface="Times New Roman" panose="02020603050405020304" pitchFamily="18" charset="0"/>
              </a:rPr>
              <a:t> paths.</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General Mapping Approach</a:t>
            </a:r>
          </a:p>
        </p:txBody>
      </p:sp>
      <p:sp>
        <p:nvSpPr>
          <p:cNvPr id="49155" name="Rectangle 3"/>
          <p:cNvSpPr>
            <a:spLocks noChangeArrowheads="1"/>
          </p:cNvSpPr>
          <p:nvPr/>
        </p:nvSpPr>
        <p:spPr bwMode="auto">
          <a:xfrm>
            <a:off x="2437765" y="2232026"/>
            <a:ext cx="393697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isolate incoming and outgoing flow </a:t>
            </a:r>
            <a:endParaRPr lang="en-US" sz="1800" b="1">
              <a:latin typeface="Helvetica" pitchFamily="34" charset="0"/>
            </a:endParaRPr>
          </a:p>
        </p:txBody>
      </p:sp>
      <p:sp>
        <p:nvSpPr>
          <p:cNvPr id="49156" name="Rectangle 4"/>
          <p:cNvSpPr>
            <a:spLocks noChangeArrowheads="1"/>
          </p:cNvSpPr>
          <p:nvPr/>
        </p:nvSpPr>
        <p:spPr bwMode="auto">
          <a:xfrm>
            <a:off x="2437765" y="2589213"/>
            <a:ext cx="457817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boundaries; for transaction flows, isolate </a:t>
            </a:r>
            <a:endParaRPr lang="en-US" sz="1800" b="1">
              <a:latin typeface="Helvetica" pitchFamily="34" charset="0"/>
            </a:endParaRPr>
          </a:p>
        </p:txBody>
      </p:sp>
      <p:sp>
        <p:nvSpPr>
          <p:cNvPr id="49157" name="Rectangle 5"/>
          <p:cNvSpPr>
            <a:spLocks noChangeArrowheads="1"/>
          </p:cNvSpPr>
          <p:nvPr/>
        </p:nvSpPr>
        <p:spPr bwMode="auto">
          <a:xfrm>
            <a:off x="2437765" y="2944813"/>
            <a:ext cx="241091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the transaction center</a:t>
            </a:r>
            <a:endParaRPr lang="en-US" sz="1800" b="1">
              <a:latin typeface="Helvetica" pitchFamily="34" charset="0"/>
            </a:endParaRPr>
          </a:p>
        </p:txBody>
      </p:sp>
      <p:sp>
        <p:nvSpPr>
          <p:cNvPr id="49158" name="Rectangle 6"/>
          <p:cNvSpPr>
            <a:spLocks noChangeArrowheads="1"/>
          </p:cNvSpPr>
          <p:nvPr/>
        </p:nvSpPr>
        <p:spPr bwMode="auto">
          <a:xfrm>
            <a:off x="2486436" y="256857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49159" name="Rectangle 7"/>
          <p:cNvSpPr>
            <a:spLocks noChangeArrowheads="1"/>
          </p:cNvSpPr>
          <p:nvPr/>
        </p:nvSpPr>
        <p:spPr bwMode="auto">
          <a:xfrm>
            <a:off x="2437765" y="3657601"/>
            <a:ext cx="455252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working from the boundary outward, map</a:t>
            </a:r>
            <a:endParaRPr lang="en-US" sz="1800" b="1">
              <a:latin typeface="Helvetica" pitchFamily="34" charset="0"/>
            </a:endParaRPr>
          </a:p>
        </p:txBody>
      </p:sp>
      <p:sp>
        <p:nvSpPr>
          <p:cNvPr id="49160" name="Rectangle 8"/>
          <p:cNvSpPr>
            <a:spLocks noChangeArrowheads="1"/>
          </p:cNvSpPr>
          <p:nvPr/>
        </p:nvSpPr>
        <p:spPr bwMode="auto">
          <a:xfrm>
            <a:off x="2437765" y="4013201"/>
            <a:ext cx="492442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DFD transforms into corresponding modules</a:t>
            </a:r>
            <a:endParaRPr lang="en-US" sz="1800" b="1">
              <a:latin typeface="Helvetica" pitchFamily="34" charset="0"/>
            </a:endParaRPr>
          </a:p>
        </p:txBody>
      </p:sp>
      <p:sp>
        <p:nvSpPr>
          <p:cNvPr id="49161" name="Rectangle 9"/>
          <p:cNvSpPr>
            <a:spLocks noChangeArrowheads="1"/>
          </p:cNvSpPr>
          <p:nvPr/>
        </p:nvSpPr>
        <p:spPr bwMode="auto">
          <a:xfrm>
            <a:off x="2486436" y="36369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49162" name="Rectangle 10"/>
          <p:cNvSpPr>
            <a:spLocks noChangeArrowheads="1"/>
          </p:cNvSpPr>
          <p:nvPr/>
        </p:nvSpPr>
        <p:spPr bwMode="auto">
          <a:xfrm>
            <a:off x="2437766" y="4722813"/>
            <a:ext cx="357790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add control modules as required</a:t>
            </a:r>
            <a:endParaRPr lang="en-US" sz="1800" b="1">
              <a:latin typeface="Helvetica" pitchFamily="34" charset="0"/>
            </a:endParaRPr>
          </a:p>
        </p:txBody>
      </p:sp>
      <p:sp>
        <p:nvSpPr>
          <p:cNvPr id="49163" name="Rectangle 11"/>
          <p:cNvSpPr>
            <a:spLocks noChangeArrowheads="1"/>
          </p:cNvSpPr>
          <p:nvPr/>
        </p:nvSpPr>
        <p:spPr bwMode="auto">
          <a:xfrm>
            <a:off x="2486436" y="43481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49164" name="Rectangle 12"/>
          <p:cNvSpPr>
            <a:spLocks noChangeArrowheads="1"/>
          </p:cNvSpPr>
          <p:nvPr/>
        </p:nvSpPr>
        <p:spPr bwMode="auto">
          <a:xfrm>
            <a:off x="2437766" y="5435601"/>
            <a:ext cx="414216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refine the resultant program structure</a:t>
            </a:r>
            <a:endParaRPr lang="en-US" sz="1800" b="1">
              <a:latin typeface="Helvetica" pitchFamily="34" charset="0"/>
            </a:endParaRPr>
          </a:p>
        </p:txBody>
      </p:sp>
      <p:sp>
        <p:nvSpPr>
          <p:cNvPr id="49165" name="Rectangle 13"/>
          <p:cNvSpPr>
            <a:spLocks noChangeArrowheads="1"/>
          </p:cNvSpPr>
          <p:nvPr/>
        </p:nvSpPr>
        <p:spPr bwMode="auto">
          <a:xfrm>
            <a:off x="2437766" y="5791201"/>
            <a:ext cx="393697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latin typeface="Helvetica" pitchFamily="34" charset="0"/>
              </a:rPr>
              <a:t>using effective modularity concepts</a:t>
            </a:r>
            <a:endParaRPr lang="en-US" sz="1800" b="1">
              <a:latin typeface="Helvetica" pitchFamily="34" charset="0"/>
            </a:endParaRPr>
          </a:p>
        </p:txBody>
      </p:sp>
      <p:grpSp>
        <p:nvGrpSpPr>
          <p:cNvPr id="2" name="Group 14"/>
          <p:cNvGrpSpPr/>
          <p:nvPr/>
        </p:nvGrpSpPr>
        <p:grpSpPr bwMode="auto">
          <a:xfrm>
            <a:off x="1726750" y="2286001"/>
            <a:ext cx="321650" cy="269875"/>
            <a:chOff x="816" y="832"/>
            <a:chExt cx="152" cy="151"/>
          </a:xfrm>
        </p:grpSpPr>
        <p:sp>
          <p:nvSpPr>
            <p:cNvPr id="49167" name="Rectangle 15"/>
            <p:cNvSpPr>
              <a:spLocks noChangeArrowheads="1"/>
            </p:cNvSpPr>
            <p:nvPr/>
          </p:nvSpPr>
          <p:spPr bwMode="auto">
            <a:xfrm>
              <a:off x="832" y="856"/>
              <a:ext cx="136" cy="127"/>
            </a:xfrm>
            <a:prstGeom prst="rect">
              <a:avLst/>
            </a:prstGeom>
            <a:solidFill>
              <a:srgbClr val="000000"/>
            </a:solidFill>
            <a:ln w="17463">
              <a:solidFill>
                <a:srgbClr val="000000"/>
              </a:solidFill>
              <a:miter lim="800000"/>
            </a:ln>
          </p:spPr>
          <p:txBody>
            <a:bodyPr/>
            <a:lstStyle/>
            <a:p>
              <a:endParaRPr lang="en-US"/>
            </a:p>
          </p:txBody>
        </p:sp>
        <p:sp>
          <p:nvSpPr>
            <p:cNvPr id="49168" name="Rectangle 16"/>
            <p:cNvSpPr>
              <a:spLocks noChangeArrowheads="1"/>
            </p:cNvSpPr>
            <p:nvPr/>
          </p:nvSpPr>
          <p:spPr bwMode="auto">
            <a:xfrm>
              <a:off x="816" y="832"/>
              <a:ext cx="128" cy="135"/>
            </a:xfrm>
            <a:prstGeom prst="rect">
              <a:avLst/>
            </a:prstGeom>
            <a:solidFill>
              <a:srgbClr val="FFFFFF"/>
            </a:solidFill>
            <a:ln w="17463">
              <a:solidFill>
                <a:srgbClr val="000000"/>
              </a:solidFill>
              <a:miter lim="800000"/>
            </a:ln>
          </p:spPr>
          <p:txBody>
            <a:bodyPr/>
            <a:lstStyle/>
            <a:p>
              <a:endParaRPr lang="en-US"/>
            </a:p>
          </p:txBody>
        </p:sp>
      </p:grpSp>
      <p:grpSp>
        <p:nvGrpSpPr>
          <p:cNvPr id="3" name="Group 17"/>
          <p:cNvGrpSpPr/>
          <p:nvPr/>
        </p:nvGrpSpPr>
        <p:grpSpPr bwMode="auto">
          <a:xfrm>
            <a:off x="1678080" y="3670301"/>
            <a:ext cx="321650" cy="269875"/>
            <a:chOff x="816" y="1645"/>
            <a:chExt cx="152" cy="151"/>
          </a:xfrm>
        </p:grpSpPr>
        <p:sp>
          <p:nvSpPr>
            <p:cNvPr id="49170" name="Rectangle 18"/>
            <p:cNvSpPr>
              <a:spLocks noChangeArrowheads="1"/>
            </p:cNvSpPr>
            <p:nvPr/>
          </p:nvSpPr>
          <p:spPr bwMode="auto">
            <a:xfrm>
              <a:off x="832" y="1661"/>
              <a:ext cx="136" cy="135"/>
            </a:xfrm>
            <a:prstGeom prst="rect">
              <a:avLst/>
            </a:prstGeom>
            <a:solidFill>
              <a:srgbClr val="000000"/>
            </a:solidFill>
            <a:ln w="17463">
              <a:solidFill>
                <a:srgbClr val="000000"/>
              </a:solidFill>
              <a:miter lim="800000"/>
            </a:ln>
          </p:spPr>
          <p:txBody>
            <a:bodyPr/>
            <a:lstStyle/>
            <a:p>
              <a:endParaRPr lang="en-US"/>
            </a:p>
          </p:txBody>
        </p:sp>
        <p:sp>
          <p:nvSpPr>
            <p:cNvPr id="49171" name="Rectangle 19"/>
            <p:cNvSpPr>
              <a:spLocks noChangeArrowheads="1"/>
            </p:cNvSpPr>
            <p:nvPr/>
          </p:nvSpPr>
          <p:spPr bwMode="auto">
            <a:xfrm>
              <a:off x="816" y="1645"/>
              <a:ext cx="128" cy="128"/>
            </a:xfrm>
            <a:prstGeom prst="rect">
              <a:avLst/>
            </a:prstGeom>
            <a:solidFill>
              <a:srgbClr val="FFFFFF"/>
            </a:solidFill>
            <a:ln w="17463">
              <a:solidFill>
                <a:srgbClr val="000000"/>
              </a:solidFill>
              <a:miter lim="800000"/>
            </a:ln>
          </p:spPr>
          <p:txBody>
            <a:bodyPr/>
            <a:lstStyle/>
            <a:p>
              <a:endParaRPr lang="en-US"/>
            </a:p>
          </p:txBody>
        </p:sp>
      </p:grpSp>
      <p:grpSp>
        <p:nvGrpSpPr>
          <p:cNvPr id="4" name="Group 20"/>
          <p:cNvGrpSpPr/>
          <p:nvPr/>
        </p:nvGrpSpPr>
        <p:grpSpPr bwMode="auto">
          <a:xfrm>
            <a:off x="1678080" y="4751389"/>
            <a:ext cx="321650" cy="269875"/>
            <a:chOff x="816" y="2251"/>
            <a:chExt cx="152" cy="151"/>
          </a:xfrm>
        </p:grpSpPr>
        <p:sp>
          <p:nvSpPr>
            <p:cNvPr id="49173" name="Rectangle 21"/>
            <p:cNvSpPr>
              <a:spLocks noChangeArrowheads="1"/>
            </p:cNvSpPr>
            <p:nvPr/>
          </p:nvSpPr>
          <p:spPr bwMode="auto">
            <a:xfrm>
              <a:off x="832" y="2267"/>
              <a:ext cx="136" cy="135"/>
            </a:xfrm>
            <a:prstGeom prst="rect">
              <a:avLst/>
            </a:prstGeom>
            <a:solidFill>
              <a:srgbClr val="000000"/>
            </a:solidFill>
            <a:ln w="17463">
              <a:solidFill>
                <a:srgbClr val="000000"/>
              </a:solidFill>
              <a:miter lim="800000"/>
            </a:ln>
          </p:spPr>
          <p:txBody>
            <a:bodyPr/>
            <a:lstStyle/>
            <a:p>
              <a:endParaRPr lang="en-US"/>
            </a:p>
          </p:txBody>
        </p:sp>
        <p:sp>
          <p:nvSpPr>
            <p:cNvPr id="49174" name="Rectangle 22"/>
            <p:cNvSpPr>
              <a:spLocks noChangeArrowheads="1"/>
            </p:cNvSpPr>
            <p:nvPr/>
          </p:nvSpPr>
          <p:spPr bwMode="auto">
            <a:xfrm>
              <a:off x="816" y="2251"/>
              <a:ext cx="128" cy="135"/>
            </a:xfrm>
            <a:prstGeom prst="rect">
              <a:avLst/>
            </a:prstGeom>
            <a:solidFill>
              <a:srgbClr val="FFFFFF"/>
            </a:solidFill>
            <a:ln w="17463">
              <a:solidFill>
                <a:srgbClr val="000000"/>
              </a:solidFill>
              <a:miter lim="800000"/>
            </a:ln>
          </p:spPr>
          <p:txBody>
            <a:bodyPr/>
            <a:lstStyle/>
            <a:p>
              <a:endParaRPr lang="en-US"/>
            </a:p>
          </p:txBody>
        </p:sp>
      </p:grpSp>
      <p:grpSp>
        <p:nvGrpSpPr>
          <p:cNvPr id="5" name="Group 23"/>
          <p:cNvGrpSpPr/>
          <p:nvPr/>
        </p:nvGrpSpPr>
        <p:grpSpPr bwMode="auto">
          <a:xfrm>
            <a:off x="1678080" y="5462588"/>
            <a:ext cx="321650" cy="271462"/>
            <a:chOff x="816" y="2649"/>
            <a:chExt cx="152" cy="152"/>
          </a:xfrm>
        </p:grpSpPr>
        <p:sp>
          <p:nvSpPr>
            <p:cNvPr id="49176" name="Rectangle 24"/>
            <p:cNvSpPr>
              <a:spLocks noChangeArrowheads="1"/>
            </p:cNvSpPr>
            <p:nvPr/>
          </p:nvSpPr>
          <p:spPr bwMode="auto">
            <a:xfrm>
              <a:off x="832" y="2665"/>
              <a:ext cx="136" cy="136"/>
            </a:xfrm>
            <a:prstGeom prst="rect">
              <a:avLst/>
            </a:prstGeom>
            <a:solidFill>
              <a:srgbClr val="000000"/>
            </a:solidFill>
            <a:ln w="17463">
              <a:solidFill>
                <a:srgbClr val="000000"/>
              </a:solidFill>
              <a:miter lim="800000"/>
            </a:ln>
          </p:spPr>
          <p:txBody>
            <a:bodyPr/>
            <a:lstStyle/>
            <a:p>
              <a:endParaRPr lang="en-US"/>
            </a:p>
          </p:txBody>
        </p:sp>
        <p:sp>
          <p:nvSpPr>
            <p:cNvPr id="49177" name="Rectangle 25"/>
            <p:cNvSpPr>
              <a:spLocks noChangeArrowheads="1"/>
            </p:cNvSpPr>
            <p:nvPr/>
          </p:nvSpPr>
          <p:spPr bwMode="auto">
            <a:xfrm>
              <a:off x="816" y="2649"/>
              <a:ext cx="128" cy="128"/>
            </a:xfrm>
            <a:prstGeom prst="rect">
              <a:avLst/>
            </a:prstGeom>
            <a:solidFill>
              <a:srgbClr val="FFFFFF"/>
            </a:solidFill>
            <a:ln w="17463">
              <a:solidFill>
                <a:srgbClr val="000000"/>
              </a:solidFill>
              <a:miter lim="800000"/>
            </a:ln>
          </p:spPr>
          <p:txBody>
            <a:bodyPr/>
            <a:lstStyle/>
            <a:p>
              <a:endParaRPr lang="en-US"/>
            </a:p>
          </p:txBody>
        </p:sp>
      </p:gr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olidFill>
                  <a:srgbClr val="0000FF"/>
                </a:solidFill>
                <a:latin typeface="Times New Roman" panose="02020603050405020304" pitchFamily="18" charset="0"/>
                <a:cs typeface="Times New Roman" panose="02020603050405020304" pitchFamily="18" charset="0"/>
              </a:rPr>
              <a:t>Transform Mapping (Analysis)</a:t>
            </a:r>
          </a:p>
        </p:txBody>
      </p:sp>
      <p:sp>
        <p:nvSpPr>
          <p:cNvPr id="3" name="Content Placeholder 2"/>
          <p:cNvSpPr>
            <a:spLocks noGrp="1"/>
          </p:cNvSpPr>
          <p:nvPr>
            <p:ph idx="1"/>
          </p:nvPr>
        </p:nvSpPr>
        <p:spPr>
          <a:xfrm>
            <a:off x="233045" y="1600200"/>
            <a:ext cx="11677650" cy="5069205"/>
          </a:xfrm>
        </p:spPr>
        <p:txBody>
          <a:bodyPr>
            <a:normAutofit fontScale="87500" lnSpcReduction="20000"/>
          </a:bodyPr>
          <a:lstStyle/>
          <a:p>
            <a:r>
              <a:rPr lang="en-US"/>
              <a:t>Transform analysis is a set of design steps that allows a DFD with transform flow</a:t>
            </a:r>
          </a:p>
          <a:p>
            <a:pPr marL="0" indent="0">
              <a:buNone/>
            </a:pPr>
            <a:r>
              <a:rPr lang="en-US"/>
              <a:t>    characteristics to be mapped into specific architectural style. These steps are as follows:</a:t>
            </a:r>
          </a:p>
          <a:p>
            <a:pPr marL="457200" lvl="1" indent="0">
              <a:buNone/>
            </a:pPr>
            <a:r>
              <a:rPr lang="en-US">
                <a:solidFill>
                  <a:srgbClr val="0000FF"/>
                </a:solidFill>
              </a:rPr>
              <a:t>Step1: Review the fundamental system model </a:t>
            </a:r>
          </a:p>
          <a:p>
            <a:pPr marL="457200" lvl="1" indent="0">
              <a:buNone/>
            </a:pPr>
            <a:r>
              <a:rPr lang="en-US">
                <a:solidFill>
                  <a:srgbClr val="0000FF"/>
                </a:solidFill>
              </a:rPr>
              <a:t>Step2: Review and refine DFD for the SW</a:t>
            </a:r>
          </a:p>
          <a:p>
            <a:pPr marL="457200" lvl="1" indent="0">
              <a:buNone/>
            </a:pPr>
            <a:r>
              <a:rPr lang="en-US">
                <a:solidFill>
                  <a:srgbClr val="0000FF"/>
                </a:solidFill>
              </a:rPr>
              <a:t>Step3: Assess the DFD in order to decide the usage of transform or transaction flow.</a:t>
            </a:r>
          </a:p>
          <a:p>
            <a:pPr marL="457200" lvl="1" indent="0">
              <a:buNone/>
            </a:pPr>
            <a:r>
              <a:rPr lang="en-US">
                <a:solidFill>
                  <a:srgbClr val="0000FF"/>
                </a:solidFill>
              </a:rPr>
              <a:t>Step4: Identify incoming and outgoing boundaries in order to establish the transform center.</a:t>
            </a:r>
          </a:p>
          <a:p>
            <a:pPr marL="457200" lvl="1" indent="0">
              <a:buNone/>
            </a:pPr>
            <a:r>
              <a:rPr lang="en-US">
                <a:solidFill>
                  <a:srgbClr val="0000FF"/>
                </a:solidFill>
              </a:rPr>
              <a:t>Step5: Perform "first-level factoring".</a:t>
            </a:r>
          </a:p>
          <a:p>
            <a:pPr marL="457200" lvl="1" indent="0">
              <a:buNone/>
            </a:pPr>
            <a:r>
              <a:rPr lang="en-US">
                <a:solidFill>
                  <a:srgbClr val="0000FF"/>
                </a:solidFill>
              </a:rPr>
              <a:t>Step6: Perform "second-level factoring".</a:t>
            </a:r>
          </a:p>
          <a:p>
            <a:pPr marL="457200" lvl="1" indent="0">
              <a:buNone/>
            </a:pPr>
            <a:r>
              <a:rPr lang="en-US">
                <a:solidFill>
                  <a:srgbClr val="0000FF"/>
                </a:solidFill>
              </a:rPr>
              <a:t>Step7: Refine the first-iteration architecture using design heuristics for improved SW quality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663267" y="1873251"/>
            <a:ext cx="9238960" cy="4752975"/>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9" name="Rectangle 3"/>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Transform Mapping</a:t>
            </a:r>
          </a:p>
        </p:txBody>
      </p:sp>
      <p:pic>
        <p:nvPicPr>
          <p:cNvPr id="5018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97" y="1981200"/>
            <a:ext cx="8735325" cy="444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320456" y="2025650"/>
            <a:ext cx="9040045" cy="4572000"/>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 name="Rectangle 3"/>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Factoring</a:t>
            </a:r>
          </a:p>
        </p:txBody>
      </p:sp>
      <p:pic>
        <p:nvPicPr>
          <p:cNvPr id="5120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604" y="2286000"/>
            <a:ext cx="8976562" cy="408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First Level Factoring</a:t>
            </a:r>
          </a:p>
        </p:txBody>
      </p:sp>
      <p:sp>
        <p:nvSpPr>
          <p:cNvPr id="52227" name="Rectangle 3"/>
          <p:cNvSpPr>
            <a:spLocks noChangeArrowheads="1"/>
          </p:cNvSpPr>
          <p:nvPr/>
        </p:nvSpPr>
        <p:spPr bwMode="auto">
          <a:xfrm>
            <a:off x="5021543" y="2443163"/>
            <a:ext cx="1570158" cy="938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Rectangle 4"/>
          <p:cNvSpPr>
            <a:spLocks noChangeArrowheads="1"/>
          </p:cNvSpPr>
          <p:nvPr/>
        </p:nvSpPr>
        <p:spPr bwMode="auto">
          <a:xfrm>
            <a:off x="5004614" y="2428875"/>
            <a:ext cx="1604016" cy="966788"/>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29" name="Rectangle 5"/>
          <p:cNvSpPr>
            <a:spLocks noChangeArrowheads="1"/>
          </p:cNvSpPr>
          <p:nvPr/>
        </p:nvSpPr>
        <p:spPr bwMode="auto">
          <a:xfrm>
            <a:off x="2759415" y="4205288"/>
            <a:ext cx="1570158" cy="938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30" name="Rectangle 6"/>
          <p:cNvSpPr>
            <a:spLocks noChangeArrowheads="1"/>
          </p:cNvSpPr>
          <p:nvPr/>
        </p:nvSpPr>
        <p:spPr bwMode="auto">
          <a:xfrm>
            <a:off x="2742486" y="4191000"/>
            <a:ext cx="1604016" cy="966788"/>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1" name="Rectangle 7"/>
          <p:cNvSpPr>
            <a:spLocks noChangeArrowheads="1"/>
          </p:cNvSpPr>
          <p:nvPr/>
        </p:nvSpPr>
        <p:spPr bwMode="auto">
          <a:xfrm>
            <a:off x="5038472" y="4205288"/>
            <a:ext cx="1570158" cy="938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32" name="Rectangle 8"/>
          <p:cNvSpPr>
            <a:spLocks noChangeArrowheads="1"/>
          </p:cNvSpPr>
          <p:nvPr/>
        </p:nvSpPr>
        <p:spPr bwMode="auto">
          <a:xfrm>
            <a:off x="4977104" y="4191000"/>
            <a:ext cx="1604016" cy="966788"/>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3" name="Rectangle 9"/>
          <p:cNvSpPr>
            <a:spLocks noChangeArrowheads="1"/>
          </p:cNvSpPr>
          <p:nvPr/>
        </p:nvSpPr>
        <p:spPr bwMode="auto">
          <a:xfrm>
            <a:off x="7317528" y="4191001"/>
            <a:ext cx="1570158" cy="938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34" name="Rectangle 10"/>
          <p:cNvSpPr>
            <a:spLocks noChangeArrowheads="1"/>
          </p:cNvSpPr>
          <p:nvPr/>
        </p:nvSpPr>
        <p:spPr bwMode="auto">
          <a:xfrm>
            <a:off x="7300599" y="4176714"/>
            <a:ext cx="1604016" cy="966787"/>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5" name="Line 11"/>
          <p:cNvSpPr>
            <a:spLocks noChangeShapeType="1"/>
          </p:cNvSpPr>
          <p:nvPr/>
        </p:nvSpPr>
        <p:spPr bwMode="auto">
          <a:xfrm flipH="1">
            <a:off x="3502172" y="3367089"/>
            <a:ext cx="2279056" cy="809625"/>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52236" name="Line 12"/>
          <p:cNvSpPr>
            <a:spLocks noChangeShapeType="1"/>
          </p:cNvSpPr>
          <p:nvPr/>
        </p:nvSpPr>
        <p:spPr bwMode="auto">
          <a:xfrm>
            <a:off x="5764299" y="3367088"/>
            <a:ext cx="25393" cy="823912"/>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52237" name="Line 13"/>
          <p:cNvSpPr>
            <a:spLocks noChangeShapeType="1"/>
          </p:cNvSpPr>
          <p:nvPr/>
        </p:nvSpPr>
        <p:spPr bwMode="auto">
          <a:xfrm>
            <a:off x="5764298" y="3367089"/>
            <a:ext cx="2312915" cy="795337"/>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52238" name="Rectangle 14"/>
          <p:cNvSpPr>
            <a:spLocks noChangeArrowheads="1"/>
          </p:cNvSpPr>
          <p:nvPr/>
        </p:nvSpPr>
        <p:spPr bwMode="auto">
          <a:xfrm>
            <a:off x="5478623" y="2511425"/>
            <a:ext cx="564257"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main </a:t>
            </a:r>
            <a:endParaRPr lang="en-US" sz="1800" b="1">
              <a:latin typeface="Helvetica" pitchFamily="34" charset="0"/>
            </a:endParaRPr>
          </a:p>
        </p:txBody>
      </p:sp>
      <p:sp>
        <p:nvSpPr>
          <p:cNvPr id="52239" name="Rectangle 15"/>
          <p:cNvSpPr>
            <a:spLocks noChangeArrowheads="1"/>
          </p:cNvSpPr>
          <p:nvPr/>
        </p:nvSpPr>
        <p:spPr bwMode="auto">
          <a:xfrm>
            <a:off x="5182367" y="2755900"/>
            <a:ext cx="85921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program</a:t>
            </a:r>
            <a:endParaRPr lang="en-US" sz="1800" b="1">
              <a:latin typeface="Helvetica" pitchFamily="34" charset="0"/>
            </a:endParaRPr>
          </a:p>
        </p:txBody>
      </p:sp>
      <p:sp>
        <p:nvSpPr>
          <p:cNvPr id="52240" name="Rectangle 16"/>
          <p:cNvSpPr>
            <a:spLocks noChangeArrowheads="1"/>
          </p:cNvSpPr>
          <p:nvPr/>
        </p:nvSpPr>
        <p:spPr bwMode="auto">
          <a:xfrm>
            <a:off x="5190832" y="3024188"/>
            <a:ext cx="94897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52241" name="Rectangle 17"/>
          <p:cNvSpPr>
            <a:spLocks noChangeArrowheads="1"/>
          </p:cNvSpPr>
          <p:nvPr/>
        </p:nvSpPr>
        <p:spPr bwMode="auto">
          <a:xfrm>
            <a:off x="3290560" y="4338638"/>
            <a:ext cx="500137"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input</a:t>
            </a:r>
            <a:endParaRPr lang="en-US" sz="1800" b="1">
              <a:latin typeface="Helvetica" pitchFamily="34" charset="0"/>
            </a:endParaRPr>
          </a:p>
        </p:txBody>
      </p:sp>
      <p:sp>
        <p:nvSpPr>
          <p:cNvPr id="52242" name="Rectangle 18"/>
          <p:cNvSpPr>
            <a:spLocks noChangeArrowheads="1"/>
          </p:cNvSpPr>
          <p:nvPr/>
        </p:nvSpPr>
        <p:spPr bwMode="auto">
          <a:xfrm>
            <a:off x="2958330" y="4625975"/>
            <a:ext cx="94897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52243" name="Rectangle 19"/>
          <p:cNvSpPr>
            <a:spLocks noChangeArrowheads="1"/>
          </p:cNvSpPr>
          <p:nvPr/>
        </p:nvSpPr>
        <p:spPr bwMode="auto">
          <a:xfrm>
            <a:off x="5135813" y="4376738"/>
            <a:ext cx="111569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processing</a:t>
            </a:r>
            <a:endParaRPr lang="en-US" sz="1800" b="1">
              <a:latin typeface="Helvetica" pitchFamily="34" charset="0"/>
            </a:endParaRPr>
          </a:p>
        </p:txBody>
      </p:sp>
      <p:sp>
        <p:nvSpPr>
          <p:cNvPr id="52244" name="Rectangle 20"/>
          <p:cNvSpPr>
            <a:spLocks noChangeArrowheads="1"/>
          </p:cNvSpPr>
          <p:nvPr/>
        </p:nvSpPr>
        <p:spPr bwMode="auto">
          <a:xfrm>
            <a:off x="5203529" y="4654550"/>
            <a:ext cx="94897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
        <p:nvSpPr>
          <p:cNvPr id="52245" name="Rectangle 21"/>
          <p:cNvSpPr>
            <a:spLocks noChangeArrowheads="1"/>
          </p:cNvSpPr>
          <p:nvPr/>
        </p:nvSpPr>
        <p:spPr bwMode="auto">
          <a:xfrm>
            <a:off x="7637061" y="4298950"/>
            <a:ext cx="64120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output</a:t>
            </a:r>
            <a:endParaRPr lang="en-US" sz="1800" b="1">
              <a:latin typeface="Helvetica" pitchFamily="34" charset="0"/>
            </a:endParaRPr>
          </a:p>
        </p:txBody>
      </p:sp>
      <p:sp>
        <p:nvSpPr>
          <p:cNvPr id="52246" name="Rectangle 22"/>
          <p:cNvSpPr>
            <a:spLocks noChangeArrowheads="1"/>
          </p:cNvSpPr>
          <p:nvPr/>
        </p:nvSpPr>
        <p:spPr bwMode="auto">
          <a:xfrm>
            <a:off x="7482584" y="4605338"/>
            <a:ext cx="94897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solidFill>
                  <a:srgbClr val="000000"/>
                </a:solidFill>
                <a:latin typeface="Helvetica" pitchFamily="34" charset="0"/>
              </a:rPr>
              <a:t>controller</a:t>
            </a:r>
            <a:endParaRPr lang="en-US" sz="1800" b="1">
              <a:latin typeface="Helvetica" pitchFamily="34"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Second Level Mapping</a:t>
            </a:r>
          </a:p>
        </p:txBody>
      </p:sp>
      <p:pic>
        <p:nvPicPr>
          <p:cNvPr id="5325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045" y="1981200"/>
            <a:ext cx="7431797" cy="4686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Transaction Flow</a:t>
            </a:r>
          </a:p>
        </p:txBody>
      </p:sp>
      <p:grpSp>
        <p:nvGrpSpPr>
          <p:cNvPr id="2" name="Group 3"/>
          <p:cNvGrpSpPr/>
          <p:nvPr/>
        </p:nvGrpSpPr>
        <p:grpSpPr bwMode="auto">
          <a:xfrm>
            <a:off x="2437765" y="2057400"/>
            <a:ext cx="6703854" cy="3932238"/>
            <a:chOff x="1296" y="691"/>
            <a:chExt cx="3168" cy="3132"/>
          </a:xfrm>
        </p:grpSpPr>
        <p:sp>
          <p:nvSpPr>
            <p:cNvPr id="54276" name="Oval 4"/>
            <p:cNvSpPr>
              <a:spLocks noChangeArrowheads="1"/>
            </p:cNvSpPr>
            <p:nvPr/>
          </p:nvSpPr>
          <p:spPr bwMode="auto">
            <a:xfrm>
              <a:off x="1456" y="942"/>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77" name="Oval 5"/>
            <p:cNvSpPr>
              <a:spLocks noChangeArrowheads="1"/>
            </p:cNvSpPr>
            <p:nvPr/>
          </p:nvSpPr>
          <p:spPr bwMode="auto">
            <a:xfrm>
              <a:off x="1448" y="933"/>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78" name="Oval 6"/>
            <p:cNvSpPr>
              <a:spLocks noChangeArrowheads="1"/>
            </p:cNvSpPr>
            <p:nvPr/>
          </p:nvSpPr>
          <p:spPr bwMode="auto">
            <a:xfrm>
              <a:off x="1871" y="1248"/>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79" name="Oval 7"/>
            <p:cNvSpPr>
              <a:spLocks noChangeArrowheads="1"/>
            </p:cNvSpPr>
            <p:nvPr/>
          </p:nvSpPr>
          <p:spPr bwMode="auto">
            <a:xfrm>
              <a:off x="1863" y="1239"/>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0" name="Oval 8"/>
            <p:cNvSpPr>
              <a:spLocks noChangeArrowheads="1"/>
            </p:cNvSpPr>
            <p:nvPr/>
          </p:nvSpPr>
          <p:spPr bwMode="auto">
            <a:xfrm>
              <a:off x="2293" y="1562"/>
              <a:ext cx="272" cy="3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81" name="Oval 9"/>
            <p:cNvSpPr>
              <a:spLocks noChangeArrowheads="1"/>
            </p:cNvSpPr>
            <p:nvPr/>
          </p:nvSpPr>
          <p:spPr bwMode="auto">
            <a:xfrm>
              <a:off x="2285" y="1553"/>
              <a:ext cx="288" cy="376"/>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2" name="Oval 10"/>
            <p:cNvSpPr>
              <a:spLocks noChangeArrowheads="1"/>
            </p:cNvSpPr>
            <p:nvPr/>
          </p:nvSpPr>
          <p:spPr bwMode="auto">
            <a:xfrm>
              <a:off x="2748" y="1310"/>
              <a:ext cx="272" cy="3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83" name="Oval 11"/>
            <p:cNvSpPr>
              <a:spLocks noChangeArrowheads="1"/>
            </p:cNvSpPr>
            <p:nvPr/>
          </p:nvSpPr>
          <p:spPr bwMode="auto">
            <a:xfrm>
              <a:off x="2740" y="1301"/>
              <a:ext cx="288" cy="376"/>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4" name="Oval 12"/>
            <p:cNvSpPr>
              <a:spLocks noChangeArrowheads="1"/>
            </p:cNvSpPr>
            <p:nvPr/>
          </p:nvSpPr>
          <p:spPr bwMode="auto">
            <a:xfrm>
              <a:off x="3203" y="1059"/>
              <a:ext cx="272"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85" name="Oval 13"/>
            <p:cNvSpPr>
              <a:spLocks noChangeArrowheads="1"/>
            </p:cNvSpPr>
            <p:nvPr/>
          </p:nvSpPr>
          <p:spPr bwMode="auto">
            <a:xfrm>
              <a:off x="3195" y="1050"/>
              <a:ext cx="288"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6" name="Oval 14"/>
            <p:cNvSpPr>
              <a:spLocks noChangeArrowheads="1"/>
            </p:cNvSpPr>
            <p:nvPr/>
          </p:nvSpPr>
          <p:spPr bwMode="auto">
            <a:xfrm>
              <a:off x="3674" y="924"/>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87" name="Oval 15"/>
            <p:cNvSpPr>
              <a:spLocks noChangeArrowheads="1"/>
            </p:cNvSpPr>
            <p:nvPr/>
          </p:nvSpPr>
          <p:spPr bwMode="auto">
            <a:xfrm>
              <a:off x="3666" y="915"/>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88" name="Oval 16"/>
            <p:cNvSpPr>
              <a:spLocks noChangeArrowheads="1"/>
            </p:cNvSpPr>
            <p:nvPr/>
          </p:nvSpPr>
          <p:spPr bwMode="auto">
            <a:xfrm>
              <a:off x="2828" y="1848"/>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89" name="Oval 17"/>
            <p:cNvSpPr>
              <a:spLocks noChangeArrowheads="1"/>
            </p:cNvSpPr>
            <p:nvPr/>
          </p:nvSpPr>
          <p:spPr bwMode="auto">
            <a:xfrm>
              <a:off x="2820" y="1839"/>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0" name="Oval 18"/>
            <p:cNvSpPr>
              <a:spLocks noChangeArrowheads="1"/>
            </p:cNvSpPr>
            <p:nvPr/>
          </p:nvSpPr>
          <p:spPr bwMode="auto">
            <a:xfrm>
              <a:off x="3355" y="1652"/>
              <a:ext cx="271" cy="3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91" name="Oval 19"/>
            <p:cNvSpPr>
              <a:spLocks noChangeArrowheads="1"/>
            </p:cNvSpPr>
            <p:nvPr/>
          </p:nvSpPr>
          <p:spPr bwMode="auto">
            <a:xfrm>
              <a:off x="3347" y="1643"/>
              <a:ext cx="287" cy="376"/>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2" name="Oval 20"/>
            <p:cNvSpPr>
              <a:spLocks noChangeArrowheads="1"/>
            </p:cNvSpPr>
            <p:nvPr/>
          </p:nvSpPr>
          <p:spPr bwMode="auto">
            <a:xfrm>
              <a:off x="3267" y="2207"/>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93" name="Oval 21"/>
            <p:cNvSpPr>
              <a:spLocks noChangeArrowheads="1"/>
            </p:cNvSpPr>
            <p:nvPr/>
          </p:nvSpPr>
          <p:spPr bwMode="auto">
            <a:xfrm>
              <a:off x="3259" y="2198"/>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4" name="Oval 22"/>
            <p:cNvSpPr>
              <a:spLocks noChangeArrowheads="1"/>
            </p:cNvSpPr>
            <p:nvPr/>
          </p:nvSpPr>
          <p:spPr bwMode="auto">
            <a:xfrm>
              <a:off x="3810" y="2028"/>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95" name="Oval 23"/>
            <p:cNvSpPr>
              <a:spLocks noChangeArrowheads="1"/>
            </p:cNvSpPr>
            <p:nvPr/>
          </p:nvSpPr>
          <p:spPr bwMode="auto">
            <a:xfrm>
              <a:off x="3802" y="2019"/>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6" name="Oval 24"/>
            <p:cNvSpPr>
              <a:spLocks noChangeArrowheads="1"/>
            </p:cNvSpPr>
            <p:nvPr/>
          </p:nvSpPr>
          <p:spPr bwMode="auto">
            <a:xfrm>
              <a:off x="2397" y="2135"/>
              <a:ext cx="272"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97" name="Oval 25"/>
            <p:cNvSpPr>
              <a:spLocks noChangeArrowheads="1"/>
            </p:cNvSpPr>
            <p:nvPr/>
          </p:nvSpPr>
          <p:spPr bwMode="auto">
            <a:xfrm>
              <a:off x="2389" y="2126"/>
              <a:ext cx="288"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8" name="Oval 26"/>
            <p:cNvSpPr>
              <a:spLocks noChangeArrowheads="1"/>
            </p:cNvSpPr>
            <p:nvPr/>
          </p:nvSpPr>
          <p:spPr bwMode="auto">
            <a:xfrm>
              <a:off x="2509" y="3213"/>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299" name="Oval 27"/>
            <p:cNvSpPr>
              <a:spLocks noChangeArrowheads="1"/>
            </p:cNvSpPr>
            <p:nvPr/>
          </p:nvSpPr>
          <p:spPr bwMode="auto">
            <a:xfrm>
              <a:off x="2501" y="3204"/>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0" name="Oval 28"/>
            <p:cNvSpPr>
              <a:spLocks noChangeArrowheads="1"/>
            </p:cNvSpPr>
            <p:nvPr/>
          </p:nvSpPr>
          <p:spPr bwMode="auto">
            <a:xfrm>
              <a:off x="2445" y="2638"/>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01" name="Oval 29"/>
            <p:cNvSpPr>
              <a:spLocks noChangeArrowheads="1"/>
            </p:cNvSpPr>
            <p:nvPr/>
          </p:nvSpPr>
          <p:spPr bwMode="auto">
            <a:xfrm>
              <a:off x="2437" y="2629"/>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2" name="Oval 30"/>
            <p:cNvSpPr>
              <a:spLocks noChangeArrowheads="1"/>
            </p:cNvSpPr>
            <p:nvPr/>
          </p:nvSpPr>
          <p:spPr bwMode="auto">
            <a:xfrm>
              <a:off x="1958" y="2315"/>
              <a:ext cx="272"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03" name="Oval 31"/>
            <p:cNvSpPr>
              <a:spLocks noChangeArrowheads="1"/>
            </p:cNvSpPr>
            <p:nvPr/>
          </p:nvSpPr>
          <p:spPr bwMode="auto">
            <a:xfrm>
              <a:off x="1950" y="2306"/>
              <a:ext cx="288"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4" name="Oval 32"/>
            <p:cNvSpPr>
              <a:spLocks noChangeArrowheads="1"/>
            </p:cNvSpPr>
            <p:nvPr/>
          </p:nvSpPr>
          <p:spPr bwMode="auto">
            <a:xfrm>
              <a:off x="1703" y="2800"/>
              <a:ext cx="271" cy="3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05" name="Oval 33"/>
            <p:cNvSpPr>
              <a:spLocks noChangeArrowheads="1"/>
            </p:cNvSpPr>
            <p:nvPr/>
          </p:nvSpPr>
          <p:spPr bwMode="auto">
            <a:xfrm>
              <a:off x="1695" y="2791"/>
              <a:ext cx="287" cy="377"/>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 name="Group 34"/>
            <p:cNvGrpSpPr/>
            <p:nvPr/>
          </p:nvGrpSpPr>
          <p:grpSpPr bwMode="auto">
            <a:xfrm>
              <a:off x="1296" y="933"/>
              <a:ext cx="168" cy="90"/>
              <a:chOff x="1296" y="829"/>
              <a:chExt cx="168" cy="80"/>
            </a:xfrm>
          </p:grpSpPr>
          <p:sp>
            <p:nvSpPr>
              <p:cNvPr id="54307" name="Freeform 35"/>
              <p:cNvSpPr/>
              <p:nvPr/>
            </p:nvSpPr>
            <p:spPr bwMode="auto">
              <a:xfrm>
                <a:off x="1368" y="845"/>
                <a:ext cx="96" cy="64"/>
              </a:xfrm>
              <a:custGeom>
                <a:avLst/>
                <a:gdLst>
                  <a:gd name="T0" fmla="*/ 96 w 96"/>
                  <a:gd name="T1" fmla="*/ 64 h 64"/>
                  <a:gd name="T2" fmla="*/ 0 w 96"/>
                  <a:gd name="T3" fmla="*/ 48 h 64"/>
                  <a:gd name="T4" fmla="*/ 8 w 96"/>
                  <a:gd name="T5" fmla="*/ 24 h 64"/>
                  <a:gd name="T6" fmla="*/ 16 w 96"/>
                  <a:gd name="T7" fmla="*/ 0 h 64"/>
                  <a:gd name="T8" fmla="*/ 96 w 96"/>
                  <a:gd name="T9" fmla="*/ 64 h 64"/>
                </a:gdLst>
                <a:ahLst/>
                <a:cxnLst>
                  <a:cxn ang="0">
                    <a:pos x="T0" y="T1"/>
                  </a:cxn>
                  <a:cxn ang="0">
                    <a:pos x="T2" y="T3"/>
                  </a:cxn>
                  <a:cxn ang="0">
                    <a:pos x="T4" y="T5"/>
                  </a:cxn>
                  <a:cxn ang="0">
                    <a:pos x="T6" y="T7"/>
                  </a:cxn>
                  <a:cxn ang="0">
                    <a:pos x="T8" y="T9"/>
                  </a:cxn>
                </a:cxnLst>
                <a:rect l="0" t="0" r="r" b="b"/>
                <a:pathLst>
                  <a:path w="96" h="64">
                    <a:moveTo>
                      <a:pt x="96" y="64"/>
                    </a:moveTo>
                    <a:lnTo>
                      <a:pt x="0" y="48"/>
                    </a:lnTo>
                    <a:lnTo>
                      <a:pt x="8" y="24"/>
                    </a:lnTo>
                    <a:lnTo>
                      <a:pt x="16" y="0"/>
                    </a:lnTo>
                    <a:lnTo>
                      <a:pt x="96"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08" name="Line 36"/>
              <p:cNvSpPr>
                <a:spLocks noChangeShapeType="1"/>
              </p:cNvSpPr>
              <p:nvPr/>
            </p:nvSpPr>
            <p:spPr bwMode="auto">
              <a:xfrm>
                <a:off x="1296" y="829"/>
                <a:ext cx="80" cy="4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 name="Group 37"/>
            <p:cNvGrpSpPr/>
            <p:nvPr/>
          </p:nvGrpSpPr>
          <p:grpSpPr bwMode="auto">
            <a:xfrm>
              <a:off x="1719" y="1203"/>
              <a:ext cx="167" cy="125"/>
              <a:chOff x="1719" y="1069"/>
              <a:chExt cx="167" cy="111"/>
            </a:xfrm>
          </p:grpSpPr>
          <p:sp>
            <p:nvSpPr>
              <p:cNvPr id="54310" name="Freeform 38"/>
              <p:cNvSpPr/>
              <p:nvPr/>
            </p:nvSpPr>
            <p:spPr bwMode="auto">
              <a:xfrm>
                <a:off x="1791" y="1109"/>
                <a:ext cx="95" cy="71"/>
              </a:xfrm>
              <a:custGeom>
                <a:avLst/>
                <a:gdLst>
                  <a:gd name="T0" fmla="*/ 95 w 95"/>
                  <a:gd name="T1" fmla="*/ 71 h 71"/>
                  <a:gd name="T2" fmla="*/ 0 w 95"/>
                  <a:gd name="T3" fmla="*/ 39 h 71"/>
                  <a:gd name="T4" fmla="*/ 16 w 95"/>
                  <a:gd name="T5" fmla="*/ 16 h 71"/>
                  <a:gd name="T6" fmla="*/ 32 w 95"/>
                  <a:gd name="T7" fmla="*/ 0 h 71"/>
                  <a:gd name="T8" fmla="*/ 95 w 95"/>
                  <a:gd name="T9" fmla="*/ 71 h 71"/>
                </a:gdLst>
                <a:ahLst/>
                <a:cxnLst>
                  <a:cxn ang="0">
                    <a:pos x="T0" y="T1"/>
                  </a:cxn>
                  <a:cxn ang="0">
                    <a:pos x="T2" y="T3"/>
                  </a:cxn>
                  <a:cxn ang="0">
                    <a:pos x="T4" y="T5"/>
                  </a:cxn>
                  <a:cxn ang="0">
                    <a:pos x="T6" y="T7"/>
                  </a:cxn>
                  <a:cxn ang="0">
                    <a:pos x="T8" y="T9"/>
                  </a:cxn>
                </a:cxnLst>
                <a:rect l="0" t="0" r="r" b="b"/>
                <a:pathLst>
                  <a:path w="95" h="71">
                    <a:moveTo>
                      <a:pt x="95" y="71"/>
                    </a:moveTo>
                    <a:lnTo>
                      <a:pt x="0" y="39"/>
                    </a:lnTo>
                    <a:lnTo>
                      <a:pt x="16" y="16"/>
                    </a:lnTo>
                    <a:lnTo>
                      <a:pt x="32" y="0"/>
                    </a:lnTo>
                    <a:lnTo>
                      <a:pt x="95" y="7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11" name="Line 39"/>
              <p:cNvSpPr>
                <a:spLocks noChangeShapeType="1"/>
              </p:cNvSpPr>
              <p:nvPr/>
            </p:nvSpPr>
            <p:spPr bwMode="auto">
              <a:xfrm>
                <a:off x="1719" y="1069"/>
                <a:ext cx="88" cy="56"/>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5" name="Group 40"/>
            <p:cNvGrpSpPr/>
            <p:nvPr/>
          </p:nvGrpSpPr>
          <p:grpSpPr bwMode="auto">
            <a:xfrm>
              <a:off x="2126" y="1517"/>
              <a:ext cx="175" cy="144"/>
              <a:chOff x="2126" y="1348"/>
              <a:chExt cx="175" cy="128"/>
            </a:xfrm>
          </p:grpSpPr>
          <p:sp>
            <p:nvSpPr>
              <p:cNvPr id="54313" name="Freeform 41"/>
              <p:cNvSpPr/>
              <p:nvPr/>
            </p:nvSpPr>
            <p:spPr bwMode="auto">
              <a:xfrm>
                <a:off x="2214" y="1404"/>
                <a:ext cx="87" cy="72"/>
              </a:xfrm>
              <a:custGeom>
                <a:avLst/>
                <a:gdLst>
                  <a:gd name="T0" fmla="*/ 87 w 87"/>
                  <a:gd name="T1" fmla="*/ 72 h 72"/>
                  <a:gd name="T2" fmla="*/ 0 w 87"/>
                  <a:gd name="T3" fmla="*/ 32 h 72"/>
                  <a:gd name="T4" fmla="*/ 8 w 87"/>
                  <a:gd name="T5" fmla="*/ 16 h 72"/>
                  <a:gd name="T6" fmla="*/ 24 w 87"/>
                  <a:gd name="T7" fmla="*/ 0 h 72"/>
                  <a:gd name="T8" fmla="*/ 87 w 87"/>
                  <a:gd name="T9" fmla="*/ 72 h 72"/>
                </a:gdLst>
                <a:ahLst/>
                <a:cxnLst>
                  <a:cxn ang="0">
                    <a:pos x="T0" y="T1"/>
                  </a:cxn>
                  <a:cxn ang="0">
                    <a:pos x="T2" y="T3"/>
                  </a:cxn>
                  <a:cxn ang="0">
                    <a:pos x="T4" y="T5"/>
                  </a:cxn>
                  <a:cxn ang="0">
                    <a:pos x="T6" y="T7"/>
                  </a:cxn>
                  <a:cxn ang="0">
                    <a:pos x="T8" y="T9"/>
                  </a:cxn>
                </a:cxnLst>
                <a:rect l="0" t="0" r="r" b="b"/>
                <a:pathLst>
                  <a:path w="87" h="72">
                    <a:moveTo>
                      <a:pt x="87" y="72"/>
                    </a:moveTo>
                    <a:lnTo>
                      <a:pt x="0" y="32"/>
                    </a:lnTo>
                    <a:lnTo>
                      <a:pt x="8" y="16"/>
                    </a:lnTo>
                    <a:lnTo>
                      <a:pt x="24" y="0"/>
                    </a:lnTo>
                    <a:lnTo>
                      <a:pt x="87" y="7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14" name="Line 42"/>
              <p:cNvSpPr>
                <a:spLocks noChangeShapeType="1"/>
              </p:cNvSpPr>
              <p:nvPr/>
            </p:nvSpPr>
            <p:spPr bwMode="auto">
              <a:xfrm>
                <a:off x="2126" y="1348"/>
                <a:ext cx="96" cy="7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6" name="Group 43"/>
            <p:cNvGrpSpPr/>
            <p:nvPr/>
          </p:nvGrpSpPr>
          <p:grpSpPr bwMode="auto">
            <a:xfrm>
              <a:off x="2549" y="1580"/>
              <a:ext cx="207" cy="72"/>
              <a:chOff x="2549" y="1404"/>
              <a:chExt cx="207" cy="64"/>
            </a:xfrm>
          </p:grpSpPr>
          <p:sp>
            <p:nvSpPr>
              <p:cNvPr id="54316" name="Freeform 44"/>
              <p:cNvSpPr/>
              <p:nvPr/>
            </p:nvSpPr>
            <p:spPr bwMode="auto">
              <a:xfrm>
                <a:off x="2661" y="1404"/>
                <a:ext cx="95" cy="48"/>
              </a:xfrm>
              <a:custGeom>
                <a:avLst/>
                <a:gdLst>
                  <a:gd name="T0" fmla="*/ 95 w 95"/>
                  <a:gd name="T1" fmla="*/ 0 h 48"/>
                  <a:gd name="T2" fmla="*/ 8 w 95"/>
                  <a:gd name="T3" fmla="*/ 48 h 48"/>
                  <a:gd name="T4" fmla="*/ 8 w 95"/>
                  <a:gd name="T5" fmla="*/ 32 h 48"/>
                  <a:gd name="T6" fmla="*/ 0 w 95"/>
                  <a:gd name="T7" fmla="*/ 8 h 48"/>
                  <a:gd name="T8" fmla="*/ 95 w 95"/>
                  <a:gd name="T9" fmla="*/ 0 h 48"/>
                </a:gdLst>
                <a:ahLst/>
                <a:cxnLst>
                  <a:cxn ang="0">
                    <a:pos x="T0" y="T1"/>
                  </a:cxn>
                  <a:cxn ang="0">
                    <a:pos x="T2" y="T3"/>
                  </a:cxn>
                  <a:cxn ang="0">
                    <a:pos x="T4" y="T5"/>
                  </a:cxn>
                  <a:cxn ang="0">
                    <a:pos x="T6" y="T7"/>
                  </a:cxn>
                  <a:cxn ang="0">
                    <a:pos x="T8" y="T9"/>
                  </a:cxn>
                </a:cxnLst>
                <a:rect l="0" t="0" r="r" b="b"/>
                <a:pathLst>
                  <a:path w="95" h="48">
                    <a:moveTo>
                      <a:pt x="95" y="0"/>
                    </a:moveTo>
                    <a:lnTo>
                      <a:pt x="8" y="48"/>
                    </a:lnTo>
                    <a:lnTo>
                      <a:pt x="8" y="32"/>
                    </a:lnTo>
                    <a:lnTo>
                      <a:pt x="0" y="8"/>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17" name="Line 45"/>
              <p:cNvSpPr>
                <a:spLocks noChangeShapeType="1"/>
              </p:cNvSpPr>
              <p:nvPr/>
            </p:nvSpPr>
            <p:spPr bwMode="auto">
              <a:xfrm flipV="1">
                <a:off x="2549" y="1436"/>
                <a:ext cx="120" cy="3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7" name="Group 46"/>
            <p:cNvGrpSpPr/>
            <p:nvPr/>
          </p:nvGrpSpPr>
          <p:grpSpPr bwMode="auto">
            <a:xfrm>
              <a:off x="2509" y="1239"/>
              <a:ext cx="255" cy="161"/>
              <a:chOff x="2509" y="1101"/>
              <a:chExt cx="255" cy="143"/>
            </a:xfrm>
          </p:grpSpPr>
          <p:sp>
            <p:nvSpPr>
              <p:cNvPr id="54319" name="Freeform 47"/>
              <p:cNvSpPr/>
              <p:nvPr/>
            </p:nvSpPr>
            <p:spPr bwMode="auto">
              <a:xfrm>
                <a:off x="2669" y="1180"/>
                <a:ext cx="95" cy="64"/>
              </a:xfrm>
              <a:custGeom>
                <a:avLst/>
                <a:gdLst>
                  <a:gd name="T0" fmla="*/ 95 w 95"/>
                  <a:gd name="T1" fmla="*/ 64 h 64"/>
                  <a:gd name="T2" fmla="*/ 0 w 95"/>
                  <a:gd name="T3" fmla="*/ 40 h 64"/>
                  <a:gd name="T4" fmla="*/ 15 w 95"/>
                  <a:gd name="T5" fmla="*/ 16 h 64"/>
                  <a:gd name="T6" fmla="*/ 23 w 95"/>
                  <a:gd name="T7" fmla="*/ 0 h 64"/>
                  <a:gd name="T8" fmla="*/ 95 w 95"/>
                  <a:gd name="T9" fmla="*/ 64 h 64"/>
                </a:gdLst>
                <a:ahLst/>
                <a:cxnLst>
                  <a:cxn ang="0">
                    <a:pos x="T0" y="T1"/>
                  </a:cxn>
                  <a:cxn ang="0">
                    <a:pos x="T2" y="T3"/>
                  </a:cxn>
                  <a:cxn ang="0">
                    <a:pos x="T4" y="T5"/>
                  </a:cxn>
                  <a:cxn ang="0">
                    <a:pos x="T6" y="T7"/>
                  </a:cxn>
                  <a:cxn ang="0">
                    <a:pos x="T8" y="T9"/>
                  </a:cxn>
                </a:cxnLst>
                <a:rect l="0" t="0" r="r" b="b"/>
                <a:pathLst>
                  <a:path w="95" h="64">
                    <a:moveTo>
                      <a:pt x="95" y="64"/>
                    </a:moveTo>
                    <a:lnTo>
                      <a:pt x="0" y="40"/>
                    </a:lnTo>
                    <a:lnTo>
                      <a:pt x="15" y="16"/>
                    </a:lnTo>
                    <a:lnTo>
                      <a:pt x="23" y="0"/>
                    </a:lnTo>
                    <a:lnTo>
                      <a:pt x="95"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20" name="Line 48"/>
              <p:cNvSpPr>
                <a:spLocks noChangeShapeType="1"/>
              </p:cNvSpPr>
              <p:nvPr/>
            </p:nvSpPr>
            <p:spPr bwMode="auto">
              <a:xfrm>
                <a:off x="2509" y="1101"/>
                <a:ext cx="175" cy="95"/>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8" name="Group 49"/>
            <p:cNvGrpSpPr/>
            <p:nvPr/>
          </p:nvGrpSpPr>
          <p:grpSpPr bwMode="auto">
            <a:xfrm>
              <a:off x="3004" y="1310"/>
              <a:ext cx="199" cy="99"/>
              <a:chOff x="3004" y="1164"/>
              <a:chExt cx="199" cy="88"/>
            </a:xfrm>
          </p:grpSpPr>
          <p:sp>
            <p:nvSpPr>
              <p:cNvPr id="54322" name="Freeform 50"/>
              <p:cNvSpPr/>
              <p:nvPr/>
            </p:nvSpPr>
            <p:spPr bwMode="auto">
              <a:xfrm>
                <a:off x="3107" y="1164"/>
                <a:ext cx="96" cy="64"/>
              </a:xfrm>
              <a:custGeom>
                <a:avLst/>
                <a:gdLst>
                  <a:gd name="T0" fmla="*/ 96 w 96"/>
                  <a:gd name="T1" fmla="*/ 0 h 64"/>
                  <a:gd name="T2" fmla="*/ 16 w 96"/>
                  <a:gd name="T3" fmla="*/ 64 h 64"/>
                  <a:gd name="T4" fmla="*/ 8 w 96"/>
                  <a:gd name="T5" fmla="*/ 40 h 64"/>
                  <a:gd name="T6" fmla="*/ 0 w 96"/>
                  <a:gd name="T7" fmla="*/ 16 h 64"/>
                  <a:gd name="T8" fmla="*/ 96 w 96"/>
                  <a:gd name="T9" fmla="*/ 0 h 64"/>
                </a:gdLst>
                <a:ahLst/>
                <a:cxnLst>
                  <a:cxn ang="0">
                    <a:pos x="T0" y="T1"/>
                  </a:cxn>
                  <a:cxn ang="0">
                    <a:pos x="T2" y="T3"/>
                  </a:cxn>
                  <a:cxn ang="0">
                    <a:pos x="T4" y="T5"/>
                  </a:cxn>
                  <a:cxn ang="0">
                    <a:pos x="T6" y="T7"/>
                  </a:cxn>
                  <a:cxn ang="0">
                    <a:pos x="T8" y="T9"/>
                  </a:cxn>
                </a:cxnLst>
                <a:rect l="0" t="0" r="r" b="b"/>
                <a:pathLst>
                  <a:path w="96" h="64">
                    <a:moveTo>
                      <a:pt x="96" y="0"/>
                    </a:moveTo>
                    <a:lnTo>
                      <a:pt x="16" y="64"/>
                    </a:lnTo>
                    <a:lnTo>
                      <a:pt x="8" y="40"/>
                    </a:lnTo>
                    <a:lnTo>
                      <a:pt x="0" y="16"/>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23" name="Line 51"/>
              <p:cNvSpPr>
                <a:spLocks noChangeShapeType="1"/>
              </p:cNvSpPr>
              <p:nvPr/>
            </p:nvSpPr>
            <p:spPr bwMode="auto">
              <a:xfrm flipV="1">
                <a:off x="3004" y="1204"/>
                <a:ext cx="111" cy="48"/>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9" name="Group 52"/>
            <p:cNvGrpSpPr/>
            <p:nvPr/>
          </p:nvGrpSpPr>
          <p:grpSpPr bwMode="auto">
            <a:xfrm>
              <a:off x="3467" y="1149"/>
              <a:ext cx="199" cy="54"/>
              <a:chOff x="3467" y="1021"/>
              <a:chExt cx="199" cy="48"/>
            </a:xfrm>
          </p:grpSpPr>
          <p:sp>
            <p:nvSpPr>
              <p:cNvPr id="54325" name="Freeform 53"/>
              <p:cNvSpPr/>
              <p:nvPr/>
            </p:nvSpPr>
            <p:spPr bwMode="auto">
              <a:xfrm>
                <a:off x="3570" y="1021"/>
                <a:ext cx="96" cy="48"/>
              </a:xfrm>
              <a:custGeom>
                <a:avLst/>
                <a:gdLst>
                  <a:gd name="T0" fmla="*/ 96 w 96"/>
                  <a:gd name="T1" fmla="*/ 8 h 48"/>
                  <a:gd name="T2" fmla="*/ 8 w 96"/>
                  <a:gd name="T3" fmla="*/ 48 h 48"/>
                  <a:gd name="T4" fmla="*/ 0 w 96"/>
                  <a:gd name="T5" fmla="*/ 24 h 48"/>
                  <a:gd name="T6" fmla="*/ 0 w 96"/>
                  <a:gd name="T7" fmla="*/ 0 h 48"/>
                  <a:gd name="T8" fmla="*/ 96 w 96"/>
                  <a:gd name="T9" fmla="*/ 8 h 48"/>
                </a:gdLst>
                <a:ahLst/>
                <a:cxnLst>
                  <a:cxn ang="0">
                    <a:pos x="T0" y="T1"/>
                  </a:cxn>
                  <a:cxn ang="0">
                    <a:pos x="T2" y="T3"/>
                  </a:cxn>
                  <a:cxn ang="0">
                    <a:pos x="T4" y="T5"/>
                  </a:cxn>
                  <a:cxn ang="0">
                    <a:pos x="T6" y="T7"/>
                  </a:cxn>
                  <a:cxn ang="0">
                    <a:pos x="T8" y="T9"/>
                  </a:cxn>
                </a:cxnLst>
                <a:rect l="0" t="0" r="r" b="b"/>
                <a:pathLst>
                  <a:path w="96" h="48">
                    <a:moveTo>
                      <a:pt x="96" y="8"/>
                    </a:moveTo>
                    <a:lnTo>
                      <a:pt x="8" y="48"/>
                    </a:lnTo>
                    <a:lnTo>
                      <a:pt x="0" y="24"/>
                    </a:lnTo>
                    <a:lnTo>
                      <a:pt x="0" y="0"/>
                    </a:lnTo>
                    <a:lnTo>
                      <a:pt x="96"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26" name="Line 54"/>
              <p:cNvSpPr>
                <a:spLocks noChangeShapeType="1"/>
              </p:cNvSpPr>
              <p:nvPr/>
            </p:nvSpPr>
            <p:spPr bwMode="auto">
              <a:xfrm flipV="1">
                <a:off x="3467" y="1045"/>
                <a:ext cx="103" cy="16"/>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0" name="Group 55"/>
            <p:cNvGrpSpPr/>
            <p:nvPr/>
          </p:nvGrpSpPr>
          <p:grpSpPr bwMode="auto">
            <a:xfrm>
              <a:off x="3953" y="1032"/>
              <a:ext cx="264" cy="54"/>
              <a:chOff x="3953" y="917"/>
              <a:chExt cx="264" cy="48"/>
            </a:xfrm>
          </p:grpSpPr>
          <p:sp>
            <p:nvSpPr>
              <p:cNvPr id="54328" name="Freeform 56"/>
              <p:cNvSpPr/>
              <p:nvPr/>
            </p:nvSpPr>
            <p:spPr bwMode="auto">
              <a:xfrm>
                <a:off x="4121" y="917"/>
                <a:ext cx="96" cy="48"/>
              </a:xfrm>
              <a:custGeom>
                <a:avLst/>
                <a:gdLst>
                  <a:gd name="T0" fmla="*/ 96 w 96"/>
                  <a:gd name="T1" fmla="*/ 16 h 48"/>
                  <a:gd name="T2" fmla="*/ 0 w 96"/>
                  <a:gd name="T3" fmla="*/ 48 h 48"/>
                  <a:gd name="T4" fmla="*/ 0 w 96"/>
                  <a:gd name="T5" fmla="*/ 24 h 48"/>
                  <a:gd name="T6" fmla="*/ 0 w 96"/>
                  <a:gd name="T7" fmla="*/ 0 h 48"/>
                  <a:gd name="T8" fmla="*/ 96 w 96"/>
                  <a:gd name="T9" fmla="*/ 16 h 48"/>
                </a:gdLst>
                <a:ahLst/>
                <a:cxnLst>
                  <a:cxn ang="0">
                    <a:pos x="T0" y="T1"/>
                  </a:cxn>
                  <a:cxn ang="0">
                    <a:pos x="T2" y="T3"/>
                  </a:cxn>
                  <a:cxn ang="0">
                    <a:pos x="T4" y="T5"/>
                  </a:cxn>
                  <a:cxn ang="0">
                    <a:pos x="T6" y="T7"/>
                  </a:cxn>
                  <a:cxn ang="0">
                    <a:pos x="T8" y="T9"/>
                  </a:cxn>
                </a:cxnLst>
                <a:rect l="0" t="0" r="r" b="b"/>
                <a:pathLst>
                  <a:path w="96" h="48">
                    <a:moveTo>
                      <a:pt x="96" y="16"/>
                    </a:moveTo>
                    <a:lnTo>
                      <a:pt x="0" y="48"/>
                    </a:lnTo>
                    <a:lnTo>
                      <a:pt x="0" y="24"/>
                    </a:lnTo>
                    <a:lnTo>
                      <a:pt x="0" y="0"/>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29" name="Line 57"/>
              <p:cNvSpPr>
                <a:spLocks noChangeShapeType="1"/>
              </p:cNvSpPr>
              <p:nvPr/>
            </p:nvSpPr>
            <p:spPr bwMode="auto">
              <a:xfrm flipV="1">
                <a:off x="3953" y="941"/>
                <a:ext cx="168" cy="2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1" name="Group 58"/>
            <p:cNvGrpSpPr/>
            <p:nvPr/>
          </p:nvGrpSpPr>
          <p:grpSpPr bwMode="auto">
            <a:xfrm>
              <a:off x="2557" y="1785"/>
              <a:ext cx="287" cy="126"/>
              <a:chOff x="2557" y="1587"/>
              <a:chExt cx="287" cy="112"/>
            </a:xfrm>
          </p:grpSpPr>
          <p:sp>
            <p:nvSpPr>
              <p:cNvPr id="54331" name="Freeform 59"/>
              <p:cNvSpPr/>
              <p:nvPr/>
            </p:nvSpPr>
            <p:spPr bwMode="auto">
              <a:xfrm>
                <a:off x="2748" y="1643"/>
                <a:ext cx="96" cy="56"/>
              </a:xfrm>
              <a:custGeom>
                <a:avLst/>
                <a:gdLst>
                  <a:gd name="T0" fmla="*/ 96 w 96"/>
                  <a:gd name="T1" fmla="*/ 56 h 56"/>
                  <a:gd name="T2" fmla="*/ 0 w 96"/>
                  <a:gd name="T3" fmla="*/ 40 h 56"/>
                  <a:gd name="T4" fmla="*/ 8 w 96"/>
                  <a:gd name="T5" fmla="*/ 24 h 56"/>
                  <a:gd name="T6" fmla="*/ 16 w 96"/>
                  <a:gd name="T7" fmla="*/ 0 h 56"/>
                  <a:gd name="T8" fmla="*/ 96 w 96"/>
                  <a:gd name="T9" fmla="*/ 56 h 56"/>
                </a:gdLst>
                <a:ahLst/>
                <a:cxnLst>
                  <a:cxn ang="0">
                    <a:pos x="T0" y="T1"/>
                  </a:cxn>
                  <a:cxn ang="0">
                    <a:pos x="T2" y="T3"/>
                  </a:cxn>
                  <a:cxn ang="0">
                    <a:pos x="T4" y="T5"/>
                  </a:cxn>
                  <a:cxn ang="0">
                    <a:pos x="T6" y="T7"/>
                  </a:cxn>
                  <a:cxn ang="0">
                    <a:pos x="T8" y="T9"/>
                  </a:cxn>
                </a:cxnLst>
                <a:rect l="0" t="0" r="r" b="b"/>
                <a:pathLst>
                  <a:path w="96" h="56">
                    <a:moveTo>
                      <a:pt x="96" y="56"/>
                    </a:moveTo>
                    <a:lnTo>
                      <a:pt x="0" y="40"/>
                    </a:lnTo>
                    <a:lnTo>
                      <a:pt x="8" y="24"/>
                    </a:lnTo>
                    <a:lnTo>
                      <a:pt x="16" y="0"/>
                    </a:lnTo>
                    <a:lnTo>
                      <a:pt x="96" y="5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32" name="Line 60"/>
              <p:cNvSpPr>
                <a:spLocks noChangeShapeType="1"/>
              </p:cNvSpPr>
              <p:nvPr/>
            </p:nvSpPr>
            <p:spPr bwMode="auto">
              <a:xfrm>
                <a:off x="2557" y="1587"/>
                <a:ext cx="199" cy="8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2" name="Group 61"/>
            <p:cNvGrpSpPr/>
            <p:nvPr/>
          </p:nvGrpSpPr>
          <p:grpSpPr bwMode="auto">
            <a:xfrm>
              <a:off x="2924" y="2207"/>
              <a:ext cx="48" cy="269"/>
              <a:chOff x="2924" y="1962"/>
              <a:chExt cx="48" cy="239"/>
            </a:xfrm>
          </p:grpSpPr>
          <p:sp>
            <p:nvSpPr>
              <p:cNvPr id="54334" name="Freeform 62"/>
              <p:cNvSpPr/>
              <p:nvPr/>
            </p:nvSpPr>
            <p:spPr bwMode="auto">
              <a:xfrm>
                <a:off x="2924" y="1962"/>
                <a:ext cx="48" cy="96"/>
              </a:xfrm>
              <a:custGeom>
                <a:avLst/>
                <a:gdLst>
                  <a:gd name="T0" fmla="*/ 24 w 48"/>
                  <a:gd name="T1" fmla="*/ 0 h 96"/>
                  <a:gd name="T2" fmla="*/ 48 w 48"/>
                  <a:gd name="T3" fmla="*/ 96 h 96"/>
                  <a:gd name="T4" fmla="*/ 24 w 48"/>
                  <a:gd name="T5" fmla="*/ 96 h 96"/>
                  <a:gd name="T6" fmla="*/ 0 w 48"/>
                  <a:gd name="T7" fmla="*/ 96 h 96"/>
                  <a:gd name="T8" fmla="*/ 24 w 48"/>
                  <a:gd name="T9" fmla="*/ 0 h 96"/>
                </a:gdLst>
                <a:ahLst/>
                <a:cxnLst>
                  <a:cxn ang="0">
                    <a:pos x="T0" y="T1"/>
                  </a:cxn>
                  <a:cxn ang="0">
                    <a:pos x="T2" y="T3"/>
                  </a:cxn>
                  <a:cxn ang="0">
                    <a:pos x="T4" y="T5"/>
                  </a:cxn>
                  <a:cxn ang="0">
                    <a:pos x="T6" y="T7"/>
                  </a:cxn>
                  <a:cxn ang="0">
                    <a:pos x="T8" y="T9"/>
                  </a:cxn>
                </a:cxnLst>
                <a:rect l="0" t="0" r="r" b="b"/>
                <a:pathLst>
                  <a:path w="48" h="96">
                    <a:moveTo>
                      <a:pt x="24" y="0"/>
                    </a:moveTo>
                    <a:lnTo>
                      <a:pt x="48" y="96"/>
                    </a:lnTo>
                    <a:lnTo>
                      <a:pt x="24" y="96"/>
                    </a:lnTo>
                    <a:lnTo>
                      <a:pt x="0" y="96"/>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35" name="Line 63"/>
              <p:cNvSpPr>
                <a:spLocks noChangeShapeType="1"/>
              </p:cNvSpPr>
              <p:nvPr/>
            </p:nvSpPr>
            <p:spPr bwMode="auto">
              <a:xfrm flipV="1">
                <a:off x="2940" y="2058"/>
                <a:ext cx="8" cy="1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3" name="Group 64"/>
            <p:cNvGrpSpPr/>
            <p:nvPr/>
          </p:nvGrpSpPr>
          <p:grpSpPr bwMode="auto">
            <a:xfrm>
              <a:off x="3099" y="1902"/>
              <a:ext cx="248" cy="72"/>
              <a:chOff x="3099" y="1691"/>
              <a:chExt cx="248" cy="64"/>
            </a:xfrm>
          </p:grpSpPr>
          <p:sp>
            <p:nvSpPr>
              <p:cNvPr id="54337" name="Freeform 65"/>
              <p:cNvSpPr/>
              <p:nvPr/>
            </p:nvSpPr>
            <p:spPr bwMode="auto">
              <a:xfrm>
                <a:off x="3251" y="1691"/>
                <a:ext cx="96" cy="48"/>
              </a:xfrm>
              <a:custGeom>
                <a:avLst/>
                <a:gdLst>
                  <a:gd name="T0" fmla="*/ 96 w 96"/>
                  <a:gd name="T1" fmla="*/ 0 h 48"/>
                  <a:gd name="T2" fmla="*/ 8 w 96"/>
                  <a:gd name="T3" fmla="*/ 48 h 48"/>
                  <a:gd name="T4" fmla="*/ 0 w 96"/>
                  <a:gd name="T5" fmla="*/ 24 h 48"/>
                  <a:gd name="T6" fmla="*/ 0 w 96"/>
                  <a:gd name="T7" fmla="*/ 0 h 48"/>
                  <a:gd name="T8" fmla="*/ 96 w 96"/>
                  <a:gd name="T9" fmla="*/ 0 h 48"/>
                </a:gdLst>
                <a:ahLst/>
                <a:cxnLst>
                  <a:cxn ang="0">
                    <a:pos x="T0" y="T1"/>
                  </a:cxn>
                  <a:cxn ang="0">
                    <a:pos x="T2" y="T3"/>
                  </a:cxn>
                  <a:cxn ang="0">
                    <a:pos x="T4" y="T5"/>
                  </a:cxn>
                  <a:cxn ang="0">
                    <a:pos x="T6" y="T7"/>
                  </a:cxn>
                  <a:cxn ang="0">
                    <a:pos x="T8" y="T9"/>
                  </a:cxn>
                </a:cxnLst>
                <a:rect l="0" t="0" r="r" b="b"/>
                <a:pathLst>
                  <a:path w="96" h="48">
                    <a:moveTo>
                      <a:pt x="96" y="0"/>
                    </a:moveTo>
                    <a:lnTo>
                      <a:pt x="8" y="48"/>
                    </a:lnTo>
                    <a:lnTo>
                      <a:pt x="0" y="24"/>
                    </a:lnTo>
                    <a:lnTo>
                      <a:pt x="0" y="0"/>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38" name="Line 66"/>
              <p:cNvSpPr>
                <a:spLocks noChangeShapeType="1"/>
              </p:cNvSpPr>
              <p:nvPr/>
            </p:nvSpPr>
            <p:spPr bwMode="auto">
              <a:xfrm flipV="1">
                <a:off x="3099" y="1715"/>
                <a:ext cx="152" cy="4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4" name="Group 67"/>
            <p:cNvGrpSpPr/>
            <p:nvPr/>
          </p:nvGrpSpPr>
          <p:grpSpPr bwMode="auto">
            <a:xfrm>
              <a:off x="3626" y="1893"/>
              <a:ext cx="184" cy="215"/>
              <a:chOff x="3626" y="1683"/>
              <a:chExt cx="184" cy="191"/>
            </a:xfrm>
          </p:grpSpPr>
          <p:sp>
            <p:nvSpPr>
              <p:cNvPr id="54340" name="Freeform 68"/>
              <p:cNvSpPr/>
              <p:nvPr/>
            </p:nvSpPr>
            <p:spPr bwMode="auto">
              <a:xfrm>
                <a:off x="3730" y="1787"/>
                <a:ext cx="80" cy="87"/>
              </a:xfrm>
              <a:custGeom>
                <a:avLst/>
                <a:gdLst>
                  <a:gd name="T0" fmla="*/ 80 w 80"/>
                  <a:gd name="T1" fmla="*/ 87 h 87"/>
                  <a:gd name="T2" fmla="*/ 0 w 80"/>
                  <a:gd name="T3" fmla="*/ 32 h 87"/>
                  <a:gd name="T4" fmla="*/ 16 w 80"/>
                  <a:gd name="T5" fmla="*/ 16 h 87"/>
                  <a:gd name="T6" fmla="*/ 32 w 80"/>
                  <a:gd name="T7" fmla="*/ 0 h 87"/>
                  <a:gd name="T8" fmla="*/ 80 w 80"/>
                  <a:gd name="T9" fmla="*/ 87 h 87"/>
                </a:gdLst>
                <a:ahLst/>
                <a:cxnLst>
                  <a:cxn ang="0">
                    <a:pos x="T0" y="T1"/>
                  </a:cxn>
                  <a:cxn ang="0">
                    <a:pos x="T2" y="T3"/>
                  </a:cxn>
                  <a:cxn ang="0">
                    <a:pos x="T4" y="T5"/>
                  </a:cxn>
                  <a:cxn ang="0">
                    <a:pos x="T6" y="T7"/>
                  </a:cxn>
                  <a:cxn ang="0">
                    <a:pos x="T8" y="T9"/>
                  </a:cxn>
                </a:cxnLst>
                <a:rect l="0" t="0" r="r" b="b"/>
                <a:pathLst>
                  <a:path w="80" h="87">
                    <a:moveTo>
                      <a:pt x="80" y="87"/>
                    </a:moveTo>
                    <a:lnTo>
                      <a:pt x="0" y="32"/>
                    </a:lnTo>
                    <a:lnTo>
                      <a:pt x="16" y="16"/>
                    </a:lnTo>
                    <a:lnTo>
                      <a:pt x="32" y="0"/>
                    </a:lnTo>
                    <a:lnTo>
                      <a:pt x="80" y="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41" name="Line 69"/>
              <p:cNvSpPr>
                <a:spLocks noChangeShapeType="1"/>
              </p:cNvSpPr>
              <p:nvPr/>
            </p:nvSpPr>
            <p:spPr bwMode="auto">
              <a:xfrm>
                <a:off x="3626" y="1683"/>
                <a:ext cx="120" cy="12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5" name="Group 70"/>
            <p:cNvGrpSpPr/>
            <p:nvPr/>
          </p:nvGrpSpPr>
          <p:grpSpPr bwMode="auto">
            <a:xfrm>
              <a:off x="4073" y="2234"/>
              <a:ext cx="263" cy="54"/>
              <a:chOff x="4073" y="1986"/>
              <a:chExt cx="263" cy="48"/>
            </a:xfrm>
          </p:grpSpPr>
          <p:sp>
            <p:nvSpPr>
              <p:cNvPr id="54343" name="Freeform 71"/>
              <p:cNvSpPr/>
              <p:nvPr/>
            </p:nvSpPr>
            <p:spPr bwMode="auto">
              <a:xfrm>
                <a:off x="4241" y="1986"/>
                <a:ext cx="95" cy="48"/>
              </a:xfrm>
              <a:custGeom>
                <a:avLst/>
                <a:gdLst>
                  <a:gd name="T0" fmla="*/ 95 w 95"/>
                  <a:gd name="T1" fmla="*/ 24 h 48"/>
                  <a:gd name="T2" fmla="*/ 0 w 95"/>
                  <a:gd name="T3" fmla="*/ 48 h 48"/>
                  <a:gd name="T4" fmla="*/ 0 w 95"/>
                  <a:gd name="T5" fmla="*/ 24 h 48"/>
                  <a:gd name="T6" fmla="*/ 0 w 95"/>
                  <a:gd name="T7" fmla="*/ 0 h 48"/>
                  <a:gd name="T8" fmla="*/ 95 w 95"/>
                  <a:gd name="T9" fmla="*/ 24 h 48"/>
                </a:gdLst>
                <a:ahLst/>
                <a:cxnLst>
                  <a:cxn ang="0">
                    <a:pos x="T0" y="T1"/>
                  </a:cxn>
                  <a:cxn ang="0">
                    <a:pos x="T2" y="T3"/>
                  </a:cxn>
                  <a:cxn ang="0">
                    <a:pos x="T4" y="T5"/>
                  </a:cxn>
                  <a:cxn ang="0">
                    <a:pos x="T6" y="T7"/>
                  </a:cxn>
                  <a:cxn ang="0">
                    <a:pos x="T8" y="T9"/>
                  </a:cxn>
                </a:cxnLst>
                <a:rect l="0" t="0" r="r" b="b"/>
                <a:pathLst>
                  <a:path w="95" h="48">
                    <a:moveTo>
                      <a:pt x="95" y="24"/>
                    </a:moveTo>
                    <a:lnTo>
                      <a:pt x="0" y="48"/>
                    </a:lnTo>
                    <a:lnTo>
                      <a:pt x="0" y="24"/>
                    </a:lnTo>
                    <a:lnTo>
                      <a:pt x="0" y="0"/>
                    </a:lnTo>
                    <a:lnTo>
                      <a:pt x="95"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44" name="Line 72"/>
              <p:cNvSpPr>
                <a:spLocks noChangeShapeType="1"/>
              </p:cNvSpPr>
              <p:nvPr/>
            </p:nvSpPr>
            <p:spPr bwMode="auto">
              <a:xfrm>
                <a:off x="4073" y="2010"/>
                <a:ext cx="168"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6" name="Group 73"/>
            <p:cNvGrpSpPr/>
            <p:nvPr/>
          </p:nvGrpSpPr>
          <p:grpSpPr bwMode="auto">
            <a:xfrm>
              <a:off x="3060" y="2144"/>
              <a:ext cx="231" cy="144"/>
              <a:chOff x="3060" y="1906"/>
              <a:chExt cx="231" cy="128"/>
            </a:xfrm>
          </p:grpSpPr>
          <p:sp>
            <p:nvSpPr>
              <p:cNvPr id="54346" name="Freeform 74"/>
              <p:cNvSpPr/>
              <p:nvPr/>
            </p:nvSpPr>
            <p:spPr bwMode="auto">
              <a:xfrm>
                <a:off x="3195" y="1970"/>
                <a:ext cx="96" cy="64"/>
              </a:xfrm>
              <a:custGeom>
                <a:avLst/>
                <a:gdLst>
                  <a:gd name="T0" fmla="*/ 96 w 96"/>
                  <a:gd name="T1" fmla="*/ 64 h 64"/>
                  <a:gd name="T2" fmla="*/ 0 w 96"/>
                  <a:gd name="T3" fmla="*/ 40 h 64"/>
                  <a:gd name="T4" fmla="*/ 8 w 96"/>
                  <a:gd name="T5" fmla="*/ 16 h 64"/>
                  <a:gd name="T6" fmla="*/ 24 w 96"/>
                  <a:gd name="T7" fmla="*/ 0 h 64"/>
                  <a:gd name="T8" fmla="*/ 96 w 96"/>
                  <a:gd name="T9" fmla="*/ 64 h 64"/>
                </a:gdLst>
                <a:ahLst/>
                <a:cxnLst>
                  <a:cxn ang="0">
                    <a:pos x="T0" y="T1"/>
                  </a:cxn>
                  <a:cxn ang="0">
                    <a:pos x="T2" y="T3"/>
                  </a:cxn>
                  <a:cxn ang="0">
                    <a:pos x="T4" y="T5"/>
                  </a:cxn>
                  <a:cxn ang="0">
                    <a:pos x="T6" y="T7"/>
                  </a:cxn>
                  <a:cxn ang="0">
                    <a:pos x="T8" y="T9"/>
                  </a:cxn>
                </a:cxnLst>
                <a:rect l="0" t="0" r="r" b="b"/>
                <a:pathLst>
                  <a:path w="96" h="64">
                    <a:moveTo>
                      <a:pt x="96" y="64"/>
                    </a:moveTo>
                    <a:lnTo>
                      <a:pt x="0" y="40"/>
                    </a:lnTo>
                    <a:lnTo>
                      <a:pt x="8" y="16"/>
                    </a:lnTo>
                    <a:lnTo>
                      <a:pt x="24" y="0"/>
                    </a:lnTo>
                    <a:lnTo>
                      <a:pt x="96"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47" name="Line 75"/>
              <p:cNvSpPr>
                <a:spLocks noChangeShapeType="1"/>
              </p:cNvSpPr>
              <p:nvPr/>
            </p:nvSpPr>
            <p:spPr bwMode="auto">
              <a:xfrm>
                <a:off x="3060" y="1906"/>
                <a:ext cx="143" cy="8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7" name="Group 76"/>
            <p:cNvGrpSpPr/>
            <p:nvPr/>
          </p:nvGrpSpPr>
          <p:grpSpPr bwMode="auto">
            <a:xfrm>
              <a:off x="3538" y="2270"/>
              <a:ext cx="288" cy="117"/>
              <a:chOff x="3538" y="2018"/>
              <a:chExt cx="288" cy="104"/>
            </a:xfrm>
          </p:grpSpPr>
          <p:sp>
            <p:nvSpPr>
              <p:cNvPr id="54349" name="Freeform 77"/>
              <p:cNvSpPr/>
              <p:nvPr/>
            </p:nvSpPr>
            <p:spPr bwMode="auto">
              <a:xfrm>
                <a:off x="3730" y="2018"/>
                <a:ext cx="96" cy="56"/>
              </a:xfrm>
              <a:custGeom>
                <a:avLst/>
                <a:gdLst>
                  <a:gd name="T0" fmla="*/ 96 w 96"/>
                  <a:gd name="T1" fmla="*/ 0 h 56"/>
                  <a:gd name="T2" fmla="*/ 16 w 96"/>
                  <a:gd name="T3" fmla="*/ 56 h 56"/>
                  <a:gd name="T4" fmla="*/ 8 w 96"/>
                  <a:gd name="T5" fmla="*/ 32 h 56"/>
                  <a:gd name="T6" fmla="*/ 0 w 96"/>
                  <a:gd name="T7" fmla="*/ 8 h 56"/>
                  <a:gd name="T8" fmla="*/ 96 w 96"/>
                  <a:gd name="T9" fmla="*/ 0 h 56"/>
                </a:gdLst>
                <a:ahLst/>
                <a:cxnLst>
                  <a:cxn ang="0">
                    <a:pos x="T0" y="T1"/>
                  </a:cxn>
                  <a:cxn ang="0">
                    <a:pos x="T2" y="T3"/>
                  </a:cxn>
                  <a:cxn ang="0">
                    <a:pos x="T4" y="T5"/>
                  </a:cxn>
                  <a:cxn ang="0">
                    <a:pos x="T6" y="T7"/>
                  </a:cxn>
                  <a:cxn ang="0">
                    <a:pos x="T8" y="T9"/>
                  </a:cxn>
                </a:cxnLst>
                <a:rect l="0" t="0" r="r" b="b"/>
                <a:pathLst>
                  <a:path w="96" h="56">
                    <a:moveTo>
                      <a:pt x="96" y="0"/>
                    </a:moveTo>
                    <a:lnTo>
                      <a:pt x="16" y="56"/>
                    </a:lnTo>
                    <a:lnTo>
                      <a:pt x="8" y="32"/>
                    </a:lnTo>
                    <a:lnTo>
                      <a:pt x="0" y="8"/>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50" name="Line 78"/>
              <p:cNvSpPr>
                <a:spLocks noChangeShapeType="1"/>
              </p:cNvSpPr>
              <p:nvPr/>
            </p:nvSpPr>
            <p:spPr bwMode="auto">
              <a:xfrm flipV="1">
                <a:off x="3538" y="2050"/>
                <a:ext cx="200" cy="7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8" name="Group 79"/>
            <p:cNvGrpSpPr/>
            <p:nvPr/>
          </p:nvGrpSpPr>
          <p:grpSpPr bwMode="auto">
            <a:xfrm>
              <a:off x="2453" y="1938"/>
              <a:ext cx="48" cy="206"/>
              <a:chOff x="2453" y="1723"/>
              <a:chExt cx="48" cy="183"/>
            </a:xfrm>
          </p:grpSpPr>
          <p:sp>
            <p:nvSpPr>
              <p:cNvPr id="54352" name="Freeform 80"/>
              <p:cNvSpPr/>
              <p:nvPr/>
            </p:nvSpPr>
            <p:spPr bwMode="auto">
              <a:xfrm>
                <a:off x="2453" y="1811"/>
                <a:ext cx="48" cy="95"/>
              </a:xfrm>
              <a:custGeom>
                <a:avLst/>
                <a:gdLst>
                  <a:gd name="T0" fmla="*/ 40 w 48"/>
                  <a:gd name="T1" fmla="*/ 95 h 95"/>
                  <a:gd name="T2" fmla="*/ 0 w 48"/>
                  <a:gd name="T3" fmla="*/ 8 h 95"/>
                  <a:gd name="T4" fmla="*/ 24 w 48"/>
                  <a:gd name="T5" fmla="*/ 0 h 95"/>
                  <a:gd name="T6" fmla="*/ 48 w 48"/>
                  <a:gd name="T7" fmla="*/ 0 h 95"/>
                  <a:gd name="T8" fmla="*/ 40 w 48"/>
                  <a:gd name="T9" fmla="*/ 95 h 95"/>
                </a:gdLst>
                <a:ahLst/>
                <a:cxnLst>
                  <a:cxn ang="0">
                    <a:pos x="T0" y="T1"/>
                  </a:cxn>
                  <a:cxn ang="0">
                    <a:pos x="T2" y="T3"/>
                  </a:cxn>
                  <a:cxn ang="0">
                    <a:pos x="T4" y="T5"/>
                  </a:cxn>
                  <a:cxn ang="0">
                    <a:pos x="T6" y="T7"/>
                  </a:cxn>
                  <a:cxn ang="0">
                    <a:pos x="T8" y="T9"/>
                  </a:cxn>
                </a:cxnLst>
                <a:rect l="0" t="0" r="r" b="b"/>
                <a:pathLst>
                  <a:path w="48" h="95">
                    <a:moveTo>
                      <a:pt x="40" y="95"/>
                    </a:moveTo>
                    <a:lnTo>
                      <a:pt x="0" y="8"/>
                    </a:lnTo>
                    <a:lnTo>
                      <a:pt x="24" y="0"/>
                    </a:lnTo>
                    <a:lnTo>
                      <a:pt x="48" y="0"/>
                    </a:lnTo>
                    <a:lnTo>
                      <a:pt x="40" y="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53" name="Line 81"/>
              <p:cNvSpPr>
                <a:spLocks noChangeShapeType="1"/>
              </p:cNvSpPr>
              <p:nvPr/>
            </p:nvSpPr>
            <p:spPr bwMode="auto">
              <a:xfrm>
                <a:off x="2461" y="1723"/>
                <a:ext cx="16" cy="88"/>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9" name="Group 82"/>
            <p:cNvGrpSpPr/>
            <p:nvPr/>
          </p:nvGrpSpPr>
          <p:grpSpPr bwMode="auto">
            <a:xfrm>
              <a:off x="2525" y="2503"/>
              <a:ext cx="40" cy="144"/>
              <a:chOff x="2525" y="2225"/>
              <a:chExt cx="40" cy="128"/>
            </a:xfrm>
          </p:grpSpPr>
          <p:sp>
            <p:nvSpPr>
              <p:cNvPr id="54355" name="Freeform 83"/>
              <p:cNvSpPr/>
              <p:nvPr/>
            </p:nvSpPr>
            <p:spPr bwMode="auto">
              <a:xfrm>
                <a:off x="2525" y="2257"/>
                <a:ext cx="40" cy="96"/>
              </a:xfrm>
              <a:custGeom>
                <a:avLst/>
                <a:gdLst>
                  <a:gd name="T0" fmla="*/ 32 w 40"/>
                  <a:gd name="T1" fmla="*/ 96 h 96"/>
                  <a:gd name="T2" fmla="*/ 0 w 40"/>
                  <a:gd name="T3" fmla="*/ 0 h 96"/>
                  <a:gd name="T4" fmla="*/ 24 w 40"/>
                  <a:gd name="T5" fmla="*/ 0 h 96"/>
                  <a:gd name="T6" fmla="*/ 40 w 40"/>
                  <a:gd name="T7" fmla="*/ 0 h 96"/>
                  <a:gd name="T8" fmla="*/ 32 w 40"/>
                  <a:gd name="T9" fmla="*/ 96 h 96"/>
                </a:gdLst>
                <a:ahLst/>
                <a:cxnLst>
                  <a:cxn ang="0">
                    <a:pos x="T0" y="T1"/>
                  </a:cxn>
                  <a:cxn ang="0">
                    <a:pos x="T2" y="T3"/>
                  </a:cxn>
                  <a:cxn ang="0">
                    <a:pos x="T4" y="T5"/>
                  </a:cxn>
                  <a:cxn ang="0">
                    <a:pos x="T6" y="T7"/>
                  </a:cxn>
                  <a:cxn ang="0">
                    <a:pos x="T8" y="T9"/>
                  </a:cxn>
                </a:cxnLst>
                <a:rect l="0" t="0" r="r" b="b"/>
                <a:pathLst>
                  <a:path w="40" h="96">
                    <a:moveTo>
                      <a:pt x="32" y="96"/>
                    </a:moveTo>
                    <a:lnTo>
                      <a:pt x="0" y="0"/>
                    </a:lnTo>
                    <a:lnTo>
                      <a:pt x="24" y="0"/>
                    </a:lnTo>
                    <a:lnTo>
                      <a:pt x="40" y="0"/>
                    </a:lnTo>
                    <a:lnTo>
                      <a:pt x="32"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56" name="Line 84"/>
              <p:cNvSpPr>
                <a:spLocks noChangeShapeType="1"/>
              </p:cNvSpPr>
              <p:nvPr/>
            </p:nvSpPr>
            <p:spPr bwMode="auto">
              <a:xfrm>
                <a:off x="2541" y="2225"/>
                <a:ext cx="8" cy="3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0" name="Group 85"/>
            <p:cNvGrpSpPr/>
            <p:nvPr/>
          </p:nvGrpSpPr>
          <p:grpSpPr bwMode="auto">
            <a:xfrm>
              <a:off x="2581" y="3006"/>
              <a:ext cx="48" cy="207"/>
              <a:chOff x="2581" y="2672"/>
              <a:chExt cx="48" cy="184"/>
            </a:xfrm>
          </p:grpSpPr>
          <p:sp>
            <p:nvSpPr>
              <p:cNvPr id="54358" name="Freeform 86"/>
              <p:cNvSpPr/>
              <p:nvPr/>
            </p:nvSpPr>
            <p:spPr bwMode="auto">
              <a:xfrm>
                <a:off x="2581" y="2760"/>
                <a:ext cx="48" cy="96"/>
              </a:xfrm>
              <a:custGeom>
                <a:avLst/>
                <a:gdLst>
                  <a:gd name="T0" fmla="*/ 32 w 48"/>
                  <a:gd name="T1" fmla="*/ 96 h 96"/>
                  <a:gd name="T2" fmla="*/ 0 w 48"/>
                  <a:gd name="T3" fmla="*/ 0 h 96"/>
                  <a:gd name="T4" fmla="*/ 24 w 48"/>
                  <a:gd name="T5" fmla="*/ 0 h 96"/>
                  <a:gd name="T6" fmla="*/ 48 w 48"/>
                  <a:gd name="T7" fmla="*/ 0 h 96"/>
                  <a:gd name="T8" fmla="*/ 32 w 48"/>
                  <a:gd name="T9" fmla="*/ 96 h 96"/>
                </a:gdLst>
                <a:ahLst/>
                <a:cxnLst>
                  <a:cxn ang="0">
                    <a:pos x="T0" y="T1"/>
                  </a:cxn>
                  <a:cxn ang="0">
                    <a:pos x="T2" y="T3"/>
                  </a:cxn>
                  <a:cxn ang="0">
                    <a:pos x="T4" y="T5"/>
                  </a:cxn>
                  <a:cxn ang="0">
                    <a:pos x="T6" y="T7"/>
                  </a:cxn>
                  <a:cxn ang="0">
                    <a:pos x="T8" y="T9"/>
                  </a:cxn>
                </a:cxnLst>
                <a:rect l="0" t="0" r="r" b="b"/>
                <a:pathLst>
                  <a:path w="48" h="96">
                    <a:moveTo>
                      <a:pt x="32" y="96"/>
                    </a:moveTo>
                    <a:lnTo>
                      <a:pt x="0" y="0"/>
                    </a:lnTo>
                    <a:lnTo>
                      <a:pt x="24" y="0"/>
                    </a:lnTo>
                    <a:lnTo>
                      <a:pt x="48" y="0"/>
                    </a:lnTo>
                    <a:lnTo>
                      <a:pt x="32"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59" name="Line 87"/>
              <p:cNvSpPr>
                <a:spLocks noChangeShapeType="1"/>
              </p:cNvSpPr>
              <p:nvPr/>
            </p:nvSpPr>
            <p:spPr bwMode="auto">
              <a:xfrm>
                <a:off x="2605" y="2672"/>
                <a:ext cx="1" cy="88"/>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1" name="Group 88"/>
            <p:cNvGrpSpPr/>
            <p:nvPr/>
          </p:nvGrpSpPr>
          <p:grpSpPr bwMode="auto">
            <a:xfrm>
              <a:off x="2669" y="3581"/>
              <a:ext cx="71" cy="242"/>
              <a:chOff x="2669" y="3183"/>
              <a:chExt cx="71" cy="215"/>
            </a:xfrm>
          </p:grpSpPr>
          <p:sp>
            <p:nvSpPr>
              <p:cNvPr id="54361" name="Freeform 89"/>
              <p:cNvSpPr/>
              <p:nvPr/>
            </p:nvSpPr>
            <p:spPr bwMode="auto">
              <a:xfrm>
                <a:off x="2684" y="3302"/>
                <a:ext cx="56" cy="96"/>
              </a:xfrm>
              <a:custGeom>
                <a:avLst/>
                <a:gdLst>
                  <a:gd name="T0" fmla="*/ 56 w 56"/>
                  <a:gd name="T1" fmla="*/ 96 h 96"/>
                  <a:gd name="T2" fmla="*/ 0 w 56"/>
                  <a:gd name="T3" fmla="*/ 16 h 96"/>
                  <a:gd name="T4" fmla="*/ 24 w 56"/>
                  <a:gd name="T5" fmla="*/ 8 h 96"/>
                  <a:gd name="T6" fmla="*/ 48 w 56"/>
                  <a:gd name="T7" fmla="*/ 0 h 96"/>
                  <a:gd name="T8" fmla="*/ 56 w 56"/>
                  <a:gd name="T9" fmla="*/ 96 h 96"/>
                </a:gdLst>
                <a:ahLst/>
                <a:cxnLst>
                  <a:cxn ang="0">
                    <a:pos x="T0" y="T1"/>
                  </a:cxn>
                  <a:cxn ang="0">
                    <a:pos x="T2" y="T3"/>
                  </a:cxn>
                  <a:cxn ang="0">
                    <a:pos x="T4" y="T5"/>
                  </a:cxn>
                  <a:cxn ang="0">
                    <a:pos x="T6" y="T7"/>
                  </a:cxn>
                  <a:cxn ang="0">
                    <a:pos x="T8" y="T9"/>
                  </a:cxn>
                </a:cxnLst>
                <a:rect l="0" t="0" r="r" b="b"/>
                <a:pathLst>
                  <a:path w="56" h="96">
                    <a:moveTo>
                      <a:pt x="56" y="96"/>
                    </a:moveTo>
                    <a:lnTo>
                      <a:pt x="0" y="16"/>
                    </a:lnTo>
                    <a:lnTo>
                      <a:pt x="24" y="8"/>
                    </a:lnTo>
                    <a:lnTo>
                      <a:pt x="48" y="0"/>
                    </a:lnTo>
                    <a:lnTo>
                      <a:pt x="56"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62" name="Line 90"/>
              <p:cNvSpPr>
                <a:spLocks noChangeShapeType="1"/>
              </p:cNvSpPr>
              <p:nvPr/>
            </p:nvSpPr>
            <p:spPr bwMode="auto">
              <a:xfrm>
                <a:off x="2669" y="3183"/>
                <a:ext cx="39" cy="127"/>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2" name="Group 91"/>
            <p:cNvGrpSpPr/>
            <p:nvPr/>
          </p:nvGrpSpPr>
          <p:grpSpPr bwMode="auto">
            <a:xfrm>
              <a:off x="2605" y="1974"/>
              <a:ext cx="48" cy="179"/>
              <a:chOff x="2605" y="1755"/>
              <a:chExt cx="48" cy="159"/>
            </a:xfrm>
          </p:grpSpPr>
          <p:sp>
            <p:nvSpPr>
              <p:cNvPr id="54364" name="Freeform 92"/>
              <p:cNvSpPr/>
              <p:nvPr/>
            </p:nvSpPr>
            <p:spPr bwMode="auto">
              <a:xfrm>
                <a:off x="2605" y="1819"/>
                <a:ext cx="48" cy="95"/>
              </a:xfrm>
              <a:custGeom>
                <a:avLst/>
                <a:gdLst>
                  <a:gd name="T0" fmla="*/ 0 w 48"/>
                  <a:gd name="T1" fmla="*/ 95 h 95"/>
                  <a:gd name="T2" fmla="*/ 8 w 48"/>
                  <a:gd name="T3" fmla="*/ 0 h 95"/>
                  <a:gd name="T4" fmla="*/ 24 w 48"/>
                  <a:gd name="T5" fmla="*/ 8 h 95"/>
                  <a:gd name="T6" fmla="*/ 48 w 48"/>
                  <a:gd name="T7" fmla="*/ 8 h 95"/>
                  <a:gd name="T8" fmla="*/ 0 w 48"/>
                  <a:gd name="T9" fmla="*/ 95 h 95"/>
                </a:gdLst>
                <a:ahLst/>
                <a:cxnLst>
                  <a:cxn ang="0">
                    <a:pos x="T0" y="T1"/>
                  </a:cxn>
                  <a:cxn ang="0">
                    <a:pos x="T2" y="T3"/>
                  </a:cxn>
                  <a:cxn ang="0">
                    <a:pos x="T4" y="T5"/>
                  </a:cxn>
                  <a:cxn ang="0">
                    <a:pos x="T6" y="T7"/>
                  </a:cxn>
                  <a:cxn ang="0">
                    <a:pos x="T8" y="T9"/>
                  </a:cxn>
                </a:cxnLst>
                <a:rect l="0" t="0" r="r" b="b"/>
                <a:pathLst>
                  <a:path w="48" h="95">
                    <a:moveTo>
                      <a:pt x="0" y="95"/>
                    </a:moveTo>
                    <a:lnTo>
                      <a:pt x="8" y="0"/>
                    </a:lnTo>
                    <a:lnTo>
                      <a:pt x="24" y="8"/>
                    </a:lnTo>
                    <a:lnTo>
                      <a:pt x="48" y="8"/>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65" name="Line 93"/>
              <p:cNvSpPr>
                <a:spLocks noChangeShapeType="1"/>
              </p:cNvSpPr>
              <p:nvPr/>
            </p:nvSpPr>
            <p:spPr bwMode="auto">
              <a:xfrm flipH="1">
                <a:off x="2629" y="1755"/>
                <a:ext cx="24" cy="7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3" name="Group 94"/>
            <p:cNvGrpSpPr/>
            <p:nvPr/>
          </p:nvGrpSpPr>
          <p:grpSpPr bwMode="auto">
            <a:xfrm>
              <a:off x="2174" y="1920"/>
              <a:ext cx="207" cy="413"/>
              <a:chOff x="2174" y="1707"/>
              <a:chExt cx="207" cy="367"/>
            </a:xfrm>
          </p:grpSpPr>
          <p:sp>
            <p:nvSpPr>
              <p:cNvPr id="54367" name="Freeform 95"/>
              <p:cNvSpPr/>
              <p:nvPr/>
            </p:nvSpPr>
            <p:spPr bwMode="auto">
              <a:xfrm>
                <a:off x="2174" y="1978"/>
                <a:ext cx="72" cy="96"/>
              </a:xfrm>
              <a:custGeom>
                <a:avLst/>
                <a:gdLst>
                  <a:gd name="T0" fmla="*/ 0 w 72"/>
                  <a:gd name="T1" fmla="*/ 96 h 96"/>
                  <a:gd name="T2" fmla="*/ 24 w 72"/>
                  <a:gd name="T3" fmla="*/ 0 h 96"/>
                  <a:gd name="T4" fmla="*/ 48 w 72"/>
                  <a:gd name="T5" fmla="*/ 16 h 96"/>
                  <a:gd name="T6" fmla="*/ 72 w 72"/>
                  <a:gd name="T7" fmla="*/ 24 h 96"/>
                  <a:gd name="T8" fmla="*/ 0 w 72"/>
                  <a:gd name="T9" fmla="*/ 96 h 96"/>
                </a:gdLst>
                <a:ahLst/>
                <a:cxnLst>
                  <a:cxn ang="0">
                    <a:pos x="T0" y="T1"/>
                  </a:cxn>
                  <a:cxn ang="0">
                    <a:pos x="T2" y="T3"/>
                  </a:cxn>
                  <a:cxn ang="0">
                    <a:pos x="T4" y="T5"/>
                  </a:cxn>
                  <a:cxn ang="0">
                    <a:pos x="T6" y="T7"/>
                  </a:cxn>
                  <a:cxn ang="0">
                    <a:pos x="T8" y="T9"/>
                  </a:cxn>
                </a:cxnLst>
                <a:rect l="0" t="0" r="r" b="b"/>
                <a:pathLst>
                  <a:path w="72" h="96">
                    <a:moveTo>
                      <a:pt x="0" y="96"/>
                    </a:moveTo>
                    <a:lnTo>
                      <a:pt x="24" y="0"/>
                    </a:lnTo>
                    <a:lnTo>
                      <a:pt x="48" y="16"/>
                    </a:lnTo>
                    <a:lnTo>
                      <a:pt x="72" y="24"/>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68" name="Line 96"/>
              <p:cNvSpPr>
                <a:spLocks noChangeShapeType="1"/>
              </p:cNvSpPr>
              <p:nvPr/>
            </p:nvSpPr>
            <p:spPr bwMode="auto">
              <a:xfrm flipH="1">
                <a:off x="2222" y="1707"/>
                <a:ext cx="159" cy="287"/>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4" name="Group 97"/>
            <p:cNvGrpSpPr/>
            <p:nvPr/>
          </p:nvGrpSpPr>
          <p:grpSpPr bwMode="auto">
            <a:xfrm>
              <a:off x="1918" y="2620"/>
              <a:ext cx="72" cy="216"/>
              <a:chOff x="1918" y="2329"/>
              <a:chExt cx="72" cy="192"/>
            </a:xfrm>
          </p:grpSpPr>
          <p:sp>
            <p:nvSpPr>
              <p:cNvPr id="54370" name="Freeform 98"/>
              <p:cNvSpPr/>
              <p:nvPr/>
            </p:nvSpPr>
            <p:spPr bwMode="auto">
              <a:xfrm>
                <a:off x="1918" y="2425"/>
                <a:ext cx="56" cy="96"/>
              </a:xfrm>
              <a:custGeom>
                <a:avLst/>
                <a:gdLst>
                  <a:gd name="T0" fmla="*/ 0 w 56"/>
                  <a:gd name="T1" fmla="*/ 96 h 96"/>
                  <a:gd name="T2" fmla="*/ 8 w 56"/>
                  <a:gd name="T3" fmla="*/ 0 h 96"/>
                  <a:gd name="T4" fmla="*/ 32 w 56"/>
                  <a:gd name="T5" fmla="*/ 8 h 96"/>
                  <a:gd name="T6" fmla="*/ 56 w 56"/>
                  <a:gd name="T7" fmla="*/ 16 h 96"/>
                  <a:gd name="T8" fmla="*/ 0 w 56"/>
                  <a:gd name="T9" fmla="*/ 96 h 96"/>
                </a:gdLst>
                <a:ahLst/>
                <a:cxnLst>
                  <a:cxn ang="0">
                    <a:pos x="T0" y="T1"/>
                  </a:cxn>
                  <a:cxn ang="0">
                    <a:pos x="T2" y="T3"/>
                  </a:cxn>
                  <a:cxn ang="0">
                    <a:pos x="T4" y="T5"/>
                  </a:cxn>
                  <a:cxn ang="0">
                    <a:pos x="T6" y="T7"/>
                  </a:cxn>
                  <a:cxn ang="0">
                    <a:pos x="T8" y="T9"/>
                  </a:cxn>
                </a:cxnLst>
                <a:rect l="0" t="0" r="r" b="b"/>
                <a:pathLst>
                  <a:path w="56" h="96">
                    <a:moveTo>
                      <a:pt x="0" y="96"/>
                    </a:moveTo>
                    <a:lnTo>
                      <a:pt x="8" y="0"/>
                    </a:lnTo>
                    <a:lnTo>
                      <a:pt x="32" y="8"/>
                    </a:lnTo>
                    <a:lnTo>
                      <a:pt x="56" y="16"/>
                    </a:lnTo>
                    <a:lnTo>
                      <a:pt x="0"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71" name="Line 99"/>
              <p:cNvSpPr>
                <a:spLocks noChangeShapeType="1"/>
              </p:cNvSpPr>
              <p:nvPr/>
            </p:nvSpPr>
            <p:spPr bwMode="auto">
              <a:xfrm flipH="1">
                <a:off x="1950" y="2329"/>
                <a:ext cx="40" cy="104"/>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25" name="Group 100"/>
            <p:cNvGrpSpPr/>
            <p:nvPr/>
          </p:nvGrpSpPr>
          <p:grpSpPr bwMode="auto">
            <a:xfrm>
              <a:off x="1759" y="3168"/>
              <a:ext cx="48" cy="296"/>
              <a:chOff x="1759" y="2816"/>
              <a:chExt cx="48" cy="263"/>
            </a:xfrm>
          </p:grpSpPr>
          <p:sp>
            <p:nvSpPr>
              <p:cNvPr id="54373" name="Freeform 101"/>
              <p:cNvSpPr/>
              <p:nvPr/>
            </p:nvSpPr>
            <p:spPr bwMode="auto">
              <a:xfrm>
                <a:off x="1759" y="2983"/>
                <a:ext cx="48" cy="96"/>
              </a:xfrm>
              <a:custGeom>
                <a:avLst/>
                <a:gdLst>
                  <a:gd name="T0" fmla="*/ 16 w 48"/>
                  <a:gd name="T1" fmla="*/ 96 h 96"/>
                  <a:gd name="T2" fmla="*/ 0 w 48"/>
                  <a:gd name="T3" fmla="*/ 0 h 96"/>
                  <a:gd name="T4" fmla="*/ 24 w 48"/>
                  <a:gd name="T5" fmla="*/ 0 h 96"/>
                  <a:gd name="T6" fmla="*/ 48 w 48"/>
                  <a:gd name="T7" fmla="*/ 0 h 96"/>
                  <a:gd name="T8" fmla="*/ 16 w 48"/>
                  <a:gd name="T9" fmla="*/ 96 h 96"/>
                </a:gdLst>
                <a:ahLst/>
                <a:cxnLst>
                  <a:cxn ang="0">
                    <a:pos x="T0" y="T1"/>
                  </a:cxn>
                  <a:cxn ang="0">
                    <a:pos x="T2" y="T3"/>
                  </a:cxn>
                  <a:cxn ang="0">
                    <a:pos x="T4" y="T5"/>
                  </a:cxn>
                  <a:cxn ang="0">
                    <a:pos x="T6" y="T7"/>
                  </a:cxn>
                  <a:cxn ang="0">
                    <a:pos x="T8" y="T9"/>
                  </a:cxn>
                </a:cxnLst>
                <a:rect l="0" t="0" r="r" b="b"/>
                <a:pathLst>
                  <a:path w="48" h="96">
                    <a:moveTo>
                      <a:pt x="16" y="96"/>
                    </a:moveTo>
                    <a:lnTo>
                      <a:pt x="0" y="0"/>
                    </a:lnTo>
                    <a:lnTo>
                      <a:pt x="24" y="0"/>
                    </a:lnTo>
                    <a:lnTo>
                      <a:pt x="48" y="0"/>
                    </a:lnTo>
                    <a:lnTo>
                      <a:pt x="16"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4374" name="Line 102"/>
              <p:cNvSpPr>
                <a:spLocks noChangeShapeType="1"/>
              </p:cNvSpPr>
              <p:nvPr/>
            </p:nvSpPr>
            <p:spPr bwMode="auto">
              <a:xfrm flipH="1">
                <a:off x="1783" y="2816"/>
                <a:ext cx="8" cy="167"/>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54375" name="Rectangle 103"/>
            <p:cNvSpPr>
              <a:spLocks noChangeArrowheads="1"/>
            </p:cNvSpPr>
            <p:nvPr/>
          </p:nvSpPr>
          <p:spPr bwMode="auto">
            <a:xfrm>
              <a:off x="2389" y="1667"/>
              <a:ext cx="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latin typeface="Helvetica" pitchFamily="34" charset="0"/>
                </a:rPr>
                <a:t>T</a:t>
              </a:r>
              <a:endParaRPr lang="en-US" sz="1800" b="1">
                <a:latin typeface="Helvetica" pitchFamily="34" charset="0"/>
              </a:endParaRPr>
            </a:p>
          </p:txBody>
        </p:sp>
        <p:sp>
          <p:nvSpPr>
            <p:cNvPr id="54376" name="Freeform 104"/>
            <p:cNvSpPr/>
            <p:nvPr/>
          </p:nvSpPr>
          <p:spPr bwMode="auto">
            <a:xfrm>
              <a:off x="1328" y="826"/>
              <a:ext cx="965" cy="896"/>
            </a:xfrm>
            <a:custGeom>
              <a:avLst/>
              <a:gdLst>
                <a:gd name="T0" fmla="*/ 965 w 965"/>
                <a:gd name="T1" fmla="*/ 414 h 797"/>
                <a:gd name="T2" fmla="*/ 718 w 965"/>
                <a:gd name="T3" fmla="*/ 183 h 797"/>
                <a:gd name="T4" fmla="*/ 582 w 965"/>
                <a:gd name="T5" fmla="*/ 135 h 797"/>
                <a:gd name="T6" fmla="*/ 423 w 965"/>
                <a:gd name="T7" fmla="*/ 79 h 797"/>
                <a:gd name="T8" fmla="*/ 263 w 965"/>
                <a:gd name="T9" fmla="*/ 0 h 797"/>
                <a:gd name="T10" fmla="*/ 128 w 965"/>
                <a:gd name="T11" fmla="*/ 0 h 797"/>
                <a:gd name="T12" fmla="*/ 24 w 965"/>
                <a:gd name="T13" fmla="*/ 119 h 797"/>
                <a:gd name="T14" fmla="*/ 0 w 965"/>
                <a:gd name="T15" fmla="*/ 303 h 797"/>
                <a:gd name="T16" fmla="*/ 112 w 965"/>
                <a:gd name="T17" fmla="*/ 414 h 797"/>
                <a:gd name="T18" fmla="*/ 231 w 965"/>
                <a:gd name="T19" fmla="*/ 486 h 797"/>
                <a:gd name="T20" fmla="*/ 447 w 965"/>
                <a:gd name="T21" fmla="*/ 638 h 797"/>
                <a:gd name="T22" fmla="*/ 551 w 965"/>
                <a:gd name="T23" fmla="*/ 726 h 797"/>
                <a:gd name="T24" fmla="*/ 710 w 965"/>
                <a:gd name="T25" fmla="*/ 797 h 797"/>
                <a:gd name="T26" fmla="*/ 798 w 965"/>
                <a:gd name="T27" fmla="*/ 765 h 797"/>
                <a:gd name="T28" fmla="*/ 902 w 965"/>
                <a:gd name="T29" fmla="*/ 598 h 797"/>
                <a:gd name="T30" fmla="*/ 950 w 965"/>
                <a:gd name="T31" fmla="*/ 406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5" h="797">
                  <a:moveTo>
                    <a:pt x="965" y="414"/>
                  </a:moveTo>
                  <a:lnTo>
                    <a:pt x="718" y="183"/>
                  </a:lnTo>
                  <a:lnTo>
                    <a:pt x="582" y="135"/>
                  </a:lnTo>
                  <a:lnTo>
                    <a:pt x="423" y="79"/>
                  </a:lnTo>
                  <a:lnTo>
                    <a:pt x="263" y="0"/>
                  </a:lnTo>
                  <a:lnTo>
                    <a:pt x="128" y="0"/>
                  </a:lnTo>
                  <a:lnTo>
                    <a:pt x="24" y="119"/>
                  </a:lnTo>
                  <a:lnTo>
                    <a:pt x="0" y="303"/>
                  </a:lnTo>
                  <a:lnTo>
                    <a:pt x="112" y="414"/>
                  </a:lnTo>
                  <a:lnTo>
                    <a:pt x="231" y="486"/>
                  </a:lnTo>
                  <a:lnTo>
                    <a:pt x="447" y="638"/>
                  </a:lnTo>
                  <a:lnTo>
                    <a:pt x="551" y="726"/>
                  </a:lnTo>
                  <a:lnTo>
                    <a:pt x="710" y="797"/>
                  </a:lnTo>
                  <a:lnTo>
                    <a:pt x="798" y="765"/>
                  </a:lnTo>
                  <a:lnTo>
                    <a:pt x="902" y="598"/>
                  </a:lnTo>
                  <a:lnTo>
                    <a:pt x="950" y="406"/>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77" name="Freeform 105"/>
            <p:cNvSpPr/>
            <p:nvPr/>
          </p:nvSpPr>
          <p:spPr bwMode="auto">
            <a:xfrm>
              <a:off x="1320" y="808"/>
              <a:ext cx="958" cy="887"/>
            </a:xfrm>
            <a:custGeom>
              <a:avLst/>
              <a:gdLst>
                <a:gd name="T0" fmla="*/ 926 w 958"/>
                <a:gd name="T1" fmla="*/ 383 h 789"/>
                <a:gd name="T2" fmla="*/ 814 w 958"/>
                <a:gd name="T3" fmla="*/ 287 h 789"/>
                <a:gd name="T4" fmla="*/ 734 w 958"/>
                <a:gd name="T5" fmla="*/ 223 h 789"/>
                <a:gd name="T6" fmla="*/ 678 w 958"/>
                <a:gd name="T7" fmla="*/ 175 h 789"/>
                <a:gd name="T8" fmla="*/ 638 w 958"/>
                <a:gd name="T9" fmla="*/ 159 h 789"/>
                <a:gd name="T10" fmla="*/ 535 w 958"/>
                <a:gd name="T11" fmla="*/ 127 h 789"/>
                <a:gd name="T12" fmla="*/ 455 w 958"/>
                <a:gd name="T13" fmla="*/ 95 h 789"/>
                <a:gd name="T14" fmla="*/ 335 w 958"/>
                <a:gd name="T15" fmla="*/ 40 h 789"/>
                <a:gd name="T16" fmla="*/ 279 w 958"/>
                <a:gd name="T17" fmla="*/ 16 h 789"/>
                <a:gd name="T18" fmla="*/ 199 w 958"/>
                <a:gd name="T19" fmla="*/ 0 h 789"/>
                <a:gd name="T20" fmla="*/ 167 w 958"/>
                <a:gd name="T21" fmla="*/ 0 h 789"/>
                <a:gd name="T22" fmla="*/ 104 w 958"/>
                <a:gd name="T23" fmla="*/ 24 h 789"/>
                <a:gd name="T24" fmla="*/ 64 w 958"/>
                <a:gd name="T25" fmla="*/ 63 h 789"/>
                <a:gd name="T26" fmla="*/ 32 w 958"/>
                <a:gd name="T27" fmla="*/ 111 h 789"/>
                <a:gd name="T28" fmla="*/ 8 w 958"/>
                <a:gd name="T29" fmla="*/ 191 h 789"/>
                <a:gd name="T30" fmla="*/ 0 w 958"/>
                <a:gd name="T31" fmla="*/ 231 h 789"/>
                <a:gd name="T32" fmla="*/ 16 w 958"/>
                <a:gd name="T33" fmla="*/ 319 h 789"/>
                <a:gd name="T34" fmla="*/ 48 w 958"/>
                <a:gd name="T35" fmla="*/ 359 h 789"/>
                <a:gd name="T36" fmla="*/ 136 w 958"/>
                <a:gd name="T37" fmla="*/ 438 h 789"/>
                <a:gd name="T38" fmla="*/ 175 w 958"/>
                <a:gd name="T39" fmla="*/ 462 h 789"/>
                <a:gd name="T40" fmla="*/ 247 w 958"/>
                <a:gd name="T41" fmla="*/ 510 h 789"/>
                <a:gd name="T42" fmla="*/ 327 w 958"/>
                <a:gd name="T43" fmla="*/ 566 h 789"/>
                <a:gd name="T44" fmla="*/ 399 w 958"/>
                <a:gd name="T45" fmla="*/ 614 h 789"/>
                <a:gd name="T46" fmla="*/ 479 w 958"/>
                <a:gd name="T47" fmla="*/ 678 h 789"/>
                <a:gd name="T48" fmla="*/ 495 w 958"/>
                <a:gd name="T49" fmla="*/ 694 h 789"/>
                <a:gd name="T50" fmla="*/ 559 w 958"/>
                <a:gd name="T51" fmla="*/ 734 h 789"/>
                <a:gd name="T52" fmla="*/ 622 w 958"/>
                <a:gd name="T53" fmla="*/ 765 h 789"/>
                <a:gd name="T54" fmla="*/ 670 w 958"/>
                <a:gd name="T55" fmla="*/ 781 h 789"/>
                <a:gd name="T56" fmla="*/ 726 w 958"/>
                <a:gd name="T57" fmla="*/ 789 h 789"/>
                <a:gd name="T58" fmla="*/ 750 w 958"/>
                <a:gd name="T59" fmla="*/ 781 h 789"/>
                <a:gd name="T60" fmla="*/ 798 w 958"/>
                <a:gd name="T61" fmla="*/ 742 h 789"/>
                <a:gd name="T62" fmla="*/ 838 w 958"/>
                <a:gd name="T63" fmla="*/ 686 h 789"/>
                <a:gd name="T64" fmla="*/ 862 w 958"/>
                <a:gd name="T65" fmla="*/ 646 h 789"/>
                <a:gd name="T66" fmla="*/ 886 w 958"/>
                <a:gd name="T67" fmla="*/ 582 h 789"/>
                <a:gd name="T68" fmla="*/ 910 w 958"/>
                <a:gd name="T69" fmla="*/ 518 h 789"/>
                <a:gd name="T70" fmla="*/ 934 w 958"/>
                <a:gd name="T71" fmla="*/ 43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58" h="789">
                  <a:moveTo>
                    <a:pt x="958" y="414"/>
                  </a:moveTo>
                  <a:lnTo>
                    <a:pt x="926" y="383"/>
                  </a:lnTo>
                  <a:lnTo>
                    <a:pt x="878" y="335"/>
                  </a:lnTo>
                  <a:lnTo>
                    <a:pt x="814" y="287"/>
                  </a:lnTo>
                  <a:lnTo>
                    <a:pt x="774" y="255"/>
                  </a:lnTo>
                  <a:lnTo>
                    <a:pt x="734" y="223"/>
                  </a:lnTo>
                  <a:lnTo>
                    <a:pt x="694" y="191"/>
                  </a:lnTo>
                  <a:lnTo>
                    <a:pt x="678" y="175"/>
                  </a:lnTo>
                  <a:lnTo>
                    <a:pt x="646" y="159"/>
                  </a:lnTo>
                  <a:lnTo>
                    <a:pt x="638" y="159"/>
                  </a:lnTo>
                  <a:lnTo>
                    <a:pt x="606" y="151"/>
                  </a:lnTo>
                  <a:lnTo>
                    <a:pt x="535" y="127"/>
                  </a:lnTo>
                  <a:lnTo>
                    <a:pt x="495" y="111"/>
                  </a:lnTo>
                  <a:lnTo>
                    <a:pt x="455" y="95"/>
                  </a:lnTo>
                  <a:lnTo>
                    <a:pt x="375" y="63"/>
                  </a:lnTo>
                  <a:lnTo>
                    <a:pt x="335" y="40"/>
                  </a:lnTo>
                  <a:lnTo>
                    <a:pt x="319" y="32"/>
                  </a:lnTo>
                  <a:lnTo>
                    <a:pt x="279" y="16"/>
                  </a:lnTo>
                  <a:lnTo>
                    <a:pt x="239" y="8"/>
                  </a:lnTo>
                  <a:lnTo>
                    <a:pt x="199" y="0"/>
                  </a:lnTo>
                  <a:lnTo>
                    <a:pt x="183" y="0"/>
                  </a:lnTo>
                  <a:lnTo>
                    <a:pt x="167" y="0"/>
                  </a:lnTo>
                  <a:lnTo>
                    <a:pt x="136" y="8"/>
                  </a:lnTo>
                  <a:lnTo>
                    <a:pt x="104" y="24"/>
                  </a:lnTo>
                  <a:lnTo>
                    <a:pt x="80" y="48"/>
                  </a:lnTo>
                  <a:lnTo>
                    <a:pt x="64" y="63"/>
                  </a:lnTo>
                  <a:lnTo>
                    <a:pt x="56" y="71"/>
                  </a:lnTo>
                  <a:lnTo>
                    <a:pt x="32" y="111"/>
                  </a:lnTo>
                  <a:lnTo>
                    <a:pt x="16" y="151"/>
                  </a:lnTo>
                  <a:lnTo>
                    <a:pt x="8" y="191"/>
                  </a:lnTo>
                  <a:lnTo>
                    <a:pt x="0" y="215"/>
                  </a:lnTo>
                  <a:lnTo>
                    <a:pt x="0" y="231"/>
                  </a:lnTo>
                  <a:lnTo>
                    <a:pt x="0" y="271"/>
                  </a:lnTo>
                  <a:lnTo>
                    <a:pt x="16" y="319"/>
                  </a:lnTo>
                  <a:lnTo>
                    <a:pt x="32" y="343"/>
                  </a:lnTo>
                  <a:lnTo>
                    <a:pt x="48" y="359"/>
                  </a:lnTo>
                  <a:lnTo>
                    <a:pt x="80" y="391"/>
                  </a:lnTo>
                  <a:lnTo>
                    <a:pt x="136" y="438"/>
                  </a:lnTo>
                  <a:lnTo>
                    <a:pt x="160" y="454"/>
                  </a:lnTo>
                  <a:lnTo>
                    <a:pt x="175" y="462"/>
                  </a:lnTo>
                  <a:lnTo>
                    <a:pt x="215" y="486"/>
                  </a:lnTo>
                  <a:lnTo>
                    <a:pt x="247" y="510"/>
                  </a:lnTo>
                  <a:lnTo>
                    <a:pt x="303" y="550"/>
                  </a:lnTo>
                  <a:lnTo>
                    <a:pt x="327" y="566"/>
                  </a:lnTo>
                  <a:lnTo>
                    <a:pt x="351" y="582"/>
                  </a:lnTo>
                  <a:lnTo>
                    <a:pt x="399" y="614"/>
                  </a:lnTo>
                  <a:lnTo>
                    <a:pt x="439" y="646"/>
                  </a:lnTo>
                  <a:lnTo>
                    <a:pt x="479" y="678"/>
                  </a:lnTo>
                  <a:lnTo>
                    <a:pt x="487" y="686"/>
                  </a:lnTo>
                  <a:lnTo>
                    <a:pt x="495" y="694"/>
                  </a:lnTo>
                  <a:lnTo>
                    <a:pt x="535" y="718"/>
                  </a:lnTo>
                  <a:lnTo>
                    <a:pt x="559" y="734"/>
                  </a:lnTo>
                  <a:lnTo>
                    <a:pt x="606" y="758"/>
                  </a:lnTo>
                  <a:lnTo>
                    <a:pt x="622" y="765"/>
                  </a:lnTo>
                  <a:lnTo>
                    <a:pt x="646" y="773"/>
                  </a:lnTo>
                  <a:lnTo>
                    <a:pt x="670" y="781"/>
                  </a:lnTo>
                  <a:lnTo>
                    <a:pt x="710" y="789"/>
                  </a:lnTo>
                  <a:lnTo>
                    <a:pt x="726" y="789"/>
                  </a:lnTo>
                  <a:lnTo>
                    <a:pt x="742" y="781"/>
                  </a:lnTo>
                  <a:lnTo>
                    <a:pt x="750" y="781"/>
                  </a:lnTo>
                  <a:lnTo>
                    <a:pt x="774" y="765"/>
                  </a:lnTo>
                  <a:lnTo>
                    <a:pt x="798" y="742"/>
                  </a:lnTo>
                  <a:lnTo>
                    <a:pt x="830" y="702"/>
                  </a:lnTo>
                  <a:lnTo>
                    <a:pt x="838" y="686"/>
                  </a:lnTo>
                  <a:lnTo>
                    <a:pt x="846" y="670"/>
                  </a:lnTo>
                  <a:lnTo>
                    <a:pt x="862" y="646"/>
                  </a:lnTo>
                  <a:lnTo>
                    <a:pt x="870" y="622"/>
                  </a:lnTo>
                  <a:lnTo>
                    <a:pt x="886" y="582"/>
                  </a:lnTo>
                  <a:lnTo>
                    <a:pt x="902" y="550"/>
                  </a:lnTo>
                  <a:lnTo>
                    <a:pt x="910" y="518"/>
                  </a:lnTo>
                  <a:lnTo>
                    <a:pt x="926" y="470"/>
                  </a:lnTo>
                  <a:lnTo>
                    <a:pt x="934" y="430"/>
                  </a:lnTo>
                  <a:lnTo>
                    <a:pt x="942" y="407"/>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78" name="Freeform 106"/>
            <p:cNvSpPr/>
            <p:nvPr/>
          </p:nvSpPr>
          <p:spPr bwMode="auto">
            <a:xfrm>
              <a:off x="2621" y="709"/>
              <a:ext cx="1843" cy="1022"/>
            </a:xfrm>
            <a:custGeom>
              <a:avLst/>
              <a:gdLst>
                <a:gd name="T0" fmla="*/ 1572 w 1843"/>
                <a:gd name="T1" fmla="*/ 0 h 909"/>
                <a:gd name="T2" fmla="*/ 1332 w 1843"/>
                <a:gd name="T3" fmla="*/ 104 h 909"/>
                <a:gd name="T4" fmla="*/ 933 w 1843"/>
                <a:gd name="T5" fmla="*/ 199 h 909"/>
                <a:gd name="T6" fmla="*/ 614 w 1843"/>
                <a:gd name="T7" fmla="*/ 271 h 909"/>
                <a:gd name="T8" fmla="*/ 303 w 1843"/>
                <a:gd name="T9" fmla="*/ 415 h 909"/>
                <a:gd name="T10" fmla="*/ 79 w 1843"/>
                <a:gd name="T11" fmla="*/ 542 h 909"/>
                <a:gd name="T12" fmla="*/ 0 w 1843"/>
                <a:gd name="T13" fmla="*/ 702 h 909"/>
                <a:gd name="T14" fmla="*/ 16 w 1843"/>
                <a:gd name="T15" fmla="*/ 838 h 909"/>
                <a:gd name="T16" fmla="*/ 143 w 1843"/>
                <a:gd name="T17" fmla="*/ 909 h 909"/>
                <a:gd name="T18" fmla="*/ 319 w 1843"/>
                <a:gd name="T19" fmla="*/ 909 h 909"/>
                <a:gd name="T20" fmla="*/ 534 w 1843"/>
                <a:gd name="T21" fmla="*/ 877 h 909"/>
                <a:gd name="T22" fmla="*/ 822 w 1843"/>
                <a:gd name="T23" fmla="*/ 758 h 909"/>
                <a:gd name="T24" fmla="*/ 1181 w 1843"/>
                <a:gd name="T25" fmla="*/ 638 h 909"/>
                <a:gd name="T26" fmla="*/ 1540 w 1843"/>
                <a:gd name="T27" fmla="*/ 574 h 909"/>
                <a:gd name="T28" fmla="*/ 1731 w 1843"/>
                <a:gd name="T29" fmla="*/ 518 h 909"/>
                <a:gd name="T30" fmla="*/ 1835 w 1843"/>
                <a:gd name="T31" fmla="*/ 399 h 909"/>
                <a:gd name="T32" fmla="*/ 1843 w 1843"/>
                <a:gd name="T33" fmla="*/ 207 h 909"/>
                <a:gd name="T34" fmla="*/ 1779 w 1843"/>
                <a:gd name="T35" fmla="*/ 96 h 909"/>
                <a:gd name="T36" fmla="*/ 1564 w 1843"/>
                <a:gd name="T37" fmla="*/ 8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3" h="909">
                  <a:moveTo>
                    <a:pt x="1572" y="0"/>
                  </a:moveTo>
                  <a:lnTo>
                    <a:pt x="1332" y="104"/>
                  </a:lnTo>
                  <a:lnTo>
                    <a:pt x="933" y="199"/>
                  </a:lnTo>
                  <a:lnTo>
                    <a:pt x="614" y="271"/>
                  </a:lnTo>
                  <a:lnTo>
                    <a:pt x="303" y="415"/>
                  </a:lnTo>
                  <a:lnTo>
                    <a:pt x="79" y="542"/>
                  </a:lnTo>
                  <a:lnTo>
                    <a:pt x="0" y="702"/>
                  </a:lnTo>
                  <a:lnTo>
                    <a:pt x="16" y="838"/>
                  </a:lnTo>
                  <a:lnTo>
                    <a:pt x="143" y="909"/>
                  </a:lnTo>
                  <a:lnTo>
                    <a:pt x="319" y="909"/>
                  </a:lnTo>
                  <a:lnTo>
                    <a:pt x="534" y="877"/>
                  </a:lnTo>
                  <a:lnTo>
                    <a:pt x="822" y="758"/>
                  </a:lnTo>
                  <a:lnTo>
                    <a:pt x="1181" y="638"/>
                  </a:lnTo>
                  <a:lnTo>
                    <a:pt x="1540" y="574"/>
                  </a:lnTo>
                  <a:lnTo>
                    <a:pt x="1731" y="518"/>
                  </a:lnTo>
                  <a:lnTo>
                    <a:pt x="1835" y="399"/>
                  </a:lnTo>
                  <a:lnTo>
                    <a:pt x="1843" y="207"/>
                  </a:lnTo>
                  <a:lnTo>
                    <a:pt x="1779" y="96"/>
                  </a:lnTo>
                  <a:lnTo>
                    <a:pt x="1564" y="8"/>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79" name="Freeform 107"/>
            <p:cNvSpPr/>
            <p:nvPr/>
          </p:nvSpPr>
          <p:spPr bwMode="auto">
            <a:xfrm>
              <a:off x="2613" y="691"/>
              <a:ext cx="1827" cy="1022"/>
            </a:xfrm>
            <a:custGeom>
              <a:avLst/>
              <a:gdLst>
                <a:gd name="T0" fmla="*/ 1508 w 1827"/>
                <a:gd name="T1" fmla="*/ 24 h 909"/>
                <a:gd name="T2" fmla="*/ 1276 w 1827"/>
                <a:gd name="T3" fmla="*/ 112 h 909"/>
                <a:gd name="T4" fmla="*/ 1125 w 1827"/>
                <a:gd name="T5" fmla="*/ 152 h 909"/>
                <a:gd name="T6" fmla="*/ 981 w 1827"/>
                <a:gd name="T7" fmla="*/ 183 h 909"/>
                <a:gd name="T8" fmla="*/ 806 w 1827"/>
                <a:gd name="T9" fmla="*/ 231 h 909"/>
                <a:gd name="T10" fmla="*/ 726 w 1827"/>
                <a:gd name="T11" fmla="*/ 247 h 909"/>
                <a:gd name="T12" fmla="*/ 566 w 1827"/>
                <a:gd name="T13" fmla="*/ 295 h 909"/>
                <a:gd name="T14" fmla="*/ 447 w 1827"/>
                <a:gd name="T15" fmla="*/ 343 h 909"/>
                <a:gd name="T16" fmla="*/ 335 w 1827"/>
                <a:gd name="T17" fmla="*/ 399 h 909"/>
                <a:gd name="T18" fmla="*/ 215 w 1827"/>
                <a:gd name="T19" fmla="*/ 463 h 909"/>
                <a:gd name="T20" fmla="*/ 167 w 1827"/>
                <a:gd name="T21" fmla="*/ 487 h 909"/>
                <a:gd name="T22" fmla="*/ 127 w 1827"/>
                <a:gd name="T23" fmla="*/ 518 h 909"/>
                <a:gd name="T24" fmla="*/ 79 w 1827"/>
                <a:gd name="T25" fmla="*/ 558 h 909"/>
                <a:gd name="T26" fmla="*/ 48 w 1827"/>
                <a:gd name="T27" fmla="*/ 598 h 909"/>
                <a:gd name="T28" fmla="*/ 32 w 1827"/>
                <a:gd name="T29" fmla="*/ 622 h 909"/>
                <a:gd name="T30" fmla="*/ 8 w 1827"/>
                <a:gd name="T31" fmla="*/ 678 h 909"/>
                <a:gd name="T32" fmla="*/ 0 w 1827"/>
                <a:gd name="T33" fmla="*/ 750 h 909"/>
                <a:gd name="T34" fmla="*/ 0 w 1827"/>
                <a:gd name="T35" fmla="*/ 790 h 909"/>
                <a:gd name="T36" fmla="*/ 32 w 1827"/>
                <a:gd name="T37" fmla="*/ 846 h 909"/>
                <a:gd name="T38" fmla="*/ 71 w 1827"/>
                <a:gd name="T39" fmla="*/ 877 h 909"/>
                <a:gd name="T40" fmla="*/ 127 w 1827"/>
                <a:gd name="T41" fmla="*/ 901 h 909"/>
                <a:gd name="T42" fmla="*/ 199 w 1827"/>
                <a:gd name="T43" fmla="*/ 909 h 909"/>
                <a:gd name="T44" fmla="*/ 271 w 1827"/>
                <a:gd name="T45" fmla="*/ 909 h 909"/>
                <a:gd name="T46" fmla="*/ 415 w 1827"/>
                <a:gd name="T47" fmla="*/ 893 h 909"/>
                <a:gd name="T48" fmla="*/ 502 w 1827"/>
                <a:gd name="T49" fmla="*/ 877 h 909"/>
                <a:gd name="T50" fmla="*/ 630 w 1827"/>
                <a:gd name="T51" fmla="*/ 838 h 909"/>
                <a:gd name="T52" fmla="*/ 710 w 1827"/>
                <a:gd name="T53" fmla="*/ 806 h 909"/>
                <a:gd name="T54" fmla="*/ 862 w 1827"/>
                <a:gd name="T55" fmla="*/ 742 h 909"/>
                <a:gd name="T56" fmla="*/ 989 w 1827"/>
                <a:gd name="T57" fmla="*/ 702 h 909"/>
                <a:gd name="T58" fmla="*/ 1125 w 1827"/>
                <a:gd name="T59" fmla="*/ 662 h 909"/>
                <a:gd name="T60" fmla="*/ 1308 w 1827"/>
                <a:gd name="T61" fmla="*/ 614 h 909"/>
                <a:gd name="T62" fmla="*/ 1364 w 1827"/>
                <a:gd name="T63" fmla="*/ 606 h 909"/>
                <a:gd name="T64" fmla="*/ 1452 w 1827"/>
                <a:gd name="T65" fmla="*/ 590 h 909"/>
                <a:gd name="T66" fmla="*/ 1524 w 1827"/>
                <a:gd name="T67" fmla="*/ 574 h 909"/>
                <a:gd name="T68" fmla="*/ 1596 w 1827"/>
                <a:gd name="T69" fmla="*/ 558 h 909"/>
                <a:gd name="T70" fmla="*/ 1628 w 1827"/>
                <a:gd name="T71" fmla="*/ 550 h 909"/>
                <a:gd name="T72" fmla="*/ 1691 w 1827"/>
                <a:gd name="T73" fmla="*/ 526 h 909"/>
                <a:gd name="T74" fmla="*/ 1755 w 1827"/>
                <a:gd name="T75" fmla="*/ 479 h 909"/>
                <a:gd name="T76" fmla="*/ 1787 w 1827"/>
                <a:gd name="T77" fmla="*/ 447 h 909"/>
                <a:gd name="T78" fmla="*/ 1819 w 1827"/>
                <a:gd name="T79" fmla="*/ 375 h 909"/>
                <a:gd name="T80" fmla="*/ 1827 w 1827"/>
                <a:gd name="T81" fmla="*/ 303 h 909"/>
                <a:gd name="T82" fmla="*/ 1827 w 1827"/>
                <a:gd name="T83" fmla="*/ 231 h 909"/>
                <a:gd name="T84" fmla="*/ 1811 w 1827"/>
                <a:gd name="T85" fmla="*/ 167 h 909"/>
                <a:gd name="T86" fmla="*/ 1803 w 1827"/>
                <a:gd name="T87" fmla="*/ 152 h 909"/>
                <a:gd name="T88" fmla="*/ 1763 w 1827"/>
                <a:gd name="T89" fmla="*/ 112 h 909"/>
                <a:gd name="T90" fmla="*/ 1715 w 1827"/>
                <a:gd name="T91" fmla="*/ 80 h 909"/>
                <a:gd name="T92" fmla="*/ 1628 w 1827"/>
                <a:gd name="T93" fmla="*/ 40 h 909"/>
                <a:gd name="T94" fmla="*/ 1556 w 1827"/>
                <a:gd name="T95" fmla="*/ 8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7" h="909">
                  <a:moveTo>
                    <a:pt x="1564" y="0"/>
                  </a:moveTo>
                  <a:lnTo>
                    <a:pt x="1508" y="24"/>
                  </a:lnTo>
                  <a:lnTo>
                    <a:pt x="1388" y="72"/>
                  </a:lnTo>
                  <a:lnTo>
                    <a:pt x="1276" y="112"/>
                  </a:lnTo>
                  <a:lnTo>
                    <a:pt x="1173" y="144"/>
                  </a:lnTo>
                  <a:lnTo>
                    <a:pt x="1125" y="152"/>
                  </a:lnTo>
                  <a:lnTo>
                    <a:pt x="1069" y="167"/>
                  </a:lnTo>
                  <a:lnTo>
                    <a:pt x="981" y="183"/>
                  </a:lnTo>
                  <a:lnTo>
                    <a:pt x="893" y="207"/>
                  </a:lnTo>
                  <a:lnTo>
                    <a:pt x="806" y="231"/>
                  </a:lnTo>
                  <a:lnTo>
                    <a:pt x="766" y="239"/>
                  </a:lnTo>
                  <a:lnTo>
                    <a:pt x="726" y="247"/>
                  </a:lnTo>
                  <a:lnTo>
                    <a:pt x="646" y="271"/>
                  </a:lnTo>
                  <a:lnTo>
                    <a:pt x="566" y="295"/>
                  </a:lnTo>
                  <a:lnTo>
                    <a:pt x="486" y="327"/>
                  </a:lnTo>
                  <a:lnTo>
                    <a:pt x="447" y="343"/>
                  </a:lnTo>
                  <a:lnTo>
                    <a:pt x="415" y="359"/>
                  </a:lnTo>
                  <a:lnTo>
                    <a:pt x="335" y="399"/>
                  </a:lnTo>
                  <a:lnTo>
                    <a:pt x="271" y="431"/>
                  </a:lnTo>
                  <a:lnTo>
                    <a:pt x="215" y="463"/>
                  </a:lnTo>
                  <a:lnTo>
                    <a:pt x="183" y="479"/>
                  </a:lnTo>
                  <a:lnTo>
                    <a:pt x="167" y="487"/>
                  </a:lnTo>
                  <a:lnTo>
                    <a:pt x="151" y="503"/>
                  </a:lnTo>
                  <a:lnTo>
                    <a:pt x="127" y="518"/>
                  </a:lnTo>
                  <a:lnTo>
                    <a:pt x="103" y="534"/>
                  </a:lnTo>
                  <a:lnTo>
                    <a:pt x="79" y="558"/>
                  </a:lnTo>
                  <a:lnTo>
                    <a:pt x="64" y="566"/>
                  </a:lnTo>
                  <a:lnTo>
                    <a:pt x="48" y="598"/>
                  </a:lnTo>
                  <a:lnTo>
                    <a:pt x="40" y="606"/>
                  </a:lnTo>
                  <a:lnTo>
                    <a:pt x="32" y="622"/>
                  </a:lnTo>
                  <a:lnTo>
                    <a:pt x="24" y="638"/>
                  </a:lnTo>
                  <a:lnTo>
                    <a:pt x="8" y="678"/>
                  </a:lnTo>
                  <a:lnTo>
                    <a:pt x="0" y="718"/>
                  </a:lnTo>
                  <a:lnTo>
                    <a:pt x="0" y="750"/>
                  </a:lnTo>
                  <a:lnTo>
                    <a:pt x="0" y="774"/>
                  </a:lnTo>
                  <a:lnTo>
                    <a:pt x="0" y="790"/>
                  </a:lnTo>
                  <a:lnTo>
                    <a:pt x="16" y="822"/>
                  </a:lnTo>
                  <a:lnTo>
                    <a:pt x="32" y="846"/>
                  </a:lnTo>
                  <a:lnTo>
                    <a:pt x="56" y="869"/>
                  </a:lnTo>
                  <a:lnTo>
                    <a:pt x="71" y="877"/>
                  </a:lnTo>
                  <a:lnTo>
                    <a:pt x="87" y="885"/>
                  </a:lnTo>
                  <a:lnTo>
                    <a:pt x="127" y="901"/>
                  </a:lnTo>
                  <a:lnTo>
                    <a:pt x="167" y="909"/>
                  </a:lnTo>
                  <a:lnTo>
                    <a:pt x="199" y="909"/>
                  </a:lnTo>
                  <a:lnTo>
                    <a:pt x="223" y="909"/>
                  </a:lnTo>
                  <a:lnTo>
                    <a:pt x="271" y="909"/>
                  </a:lnTo>
                  <a:lnTo>
                    <a:pt x="367" y="901"/>
                  </a:lnTo>
                  <a:lnTo>
                    <a:pt x="415" y="893"/>
                  </a:lnTo>
                  <a:lnTo>
                    <a:pt x="439" y="893"/>
                  </a:lnTo>
                  <a:lnTo>
                    <a:pt x="502" y="877"/>
                  </a:lnTo>
                  <a:lnTo>
                    <a:pt x="566" y="862"/>
                  </a:lnTo>
                  <a:lnTo>
                    <a:pt x="630" y="838"/>
                  </a:lnTo>
                  <a:lnTo>
                    <a:pt x="670" y="822"/>
                  </a:lnTo>
                  <a:lnTo>
                    <a:pt x="710" y="806"/>
                  </a:lnTo>
                  <a:lnTo>
                    <a:pt x="782" y="774"/>
                  </a:lnTo>
                  <a:lnTo>
                    <a:pt x="862" y="742"/>
                  </a:lnTo>
                  <a:lnTo>
                    <a:pt x="941" y="718"/>
                  </a:lnTo>
                  <a:lnTo>
                    <a:pt x="989" y="702"/>
                  </a:lnTo>
                  <a:lnTo>
                    <a:pt x="1037" y="686"/>
                  </a:lnTo>
                  <a:lnTo>
                    <a:pt x="1125" y="662"/>
                  </a:lnTo>
                  <a:lnTo>
                    <a:pt x="1213" y="638"/>
                  </a:lnTo>
                  <a:lnTo>
                    <a:pt x="1308" y="614"/>
                  </a:lnTo>
                  <a:lnTo>
                    <a:pt x="1348" y="606"/>
                  </a:lnTo>
                  <a:lnTo>
                    <a:pt x="1364" y="606"/>
                  </a:lnTo>
                  <a:lnTo>
                    <a:pt x="1412" y="598"/>
                  </a:lnTo>
                  <a:lnTo>
                    <a:pt x="1452" y="590"/>
                  </a:lnTo>
                  <a:lnTo>
                    <a:pt x="1492" y="582"/>
                  </a:lnTo>
                  <a:lnTo>
                    <a:pt x="1524" y="574"/>
                  </a:lnTo>
                  <a:lnTo>
                    <a:pt x="1556" y="566"/>
                  </a:lnTo>
                  <a:lnTo>
                    <a:pt x="1596" y="558"/>
                  </a:lnTo>
                  <a:lnTo>
                    <a:pt x="1620" y="550"/>
                  </a:lnTo>
                  <a:lnTo>
                    <a:pt x="1628" y="550"/>
                  </a:lnTo>
                  <a:lnTo>
                    <a:pt x="1652" y="542"/>
                  </a:lnTo>
                  <a:lnTo>
                    <a:pt x="1691" y="526"/>
                  </a:lnTo>
                  <a:lnTo>
                    <a:pt x="1723" y="503"/>
                  </a:lnTo>
                  <a:lnTo>
                    <a:pt x="1755" y="479"/>
                  </a:lnTo>
                  <a:lnTo>
                    <a:pt x="1771" y="463"/>
                  </a:lnTo>
                  <a:lnTo>
                    <a:pt x="1787" y="447"/>
                  </a:lnTo>
                  <a:lnTo>
                    <a:pt x="1803" y="415"/>
                  </a:lnTo>
                  <a:lnTo>
                    <a:pt x="1819" y="375"/>
                  </a:lnTo>
                  <a:lnTo>
                    <a:pt x="1827" y="327"/>
                  </a:lnTo>
                  <a:lnTo>
                    <a:pt x="1827" y="303"/>
                  </a:lnTo>
                  <a:lnTo>
                    <a:pt x="1827" y="279"/>
                  </a:lnTo>
                  <a:lnTo>
                    <a:pt x="1827" y="231"/>
                  </a:lnTo>
                  <a:lnTo>
                    <a:pt x="1819" y="191"/>
                  </a:lnTo>
                  <a:lnTo>
                    <a:pt x="1811" y="167"/>
                  </a:lnTo>
                  <a:lnTo>
                    <a:pt x="1803" y="152"/>
                  </a:lnTo>
                  <a:lnTo>
                    <a:pt x="1803" y="152"/>
                  </a:lnTo>
                  <a:lnTo>
                    <a:pt x="1787" y="136"/>
                  </a:lnTo>
                  <a:lnTo>
                    <a:pt x="1763" y="112"/>
                  </a:lnTo>
                  <a:lnTo>
                    <a:pt x="1739" y="96"/>
                  </a:lnTo>
                  <a:lnTo>
                    <a:pt x="1715" y="80"/>
                  </a:lnTo>
                  <a:lnTo>
                    <a:pt x="1675" y="64"/>
                  </a:lnTo>
                  <a:lnTo>
                    <a:pt x="1628" y="40"/>
                  </a:lnTo>
                  <a:lnTo>
                    <a:pt x="1580" y="16"/>
                  </a:lnTo>
                  <a:lnTo>
                    <a:pt x="1556" y="8"/>
                  </a:lnTo>
                </a:path>
              </a:pathLst>
            </a:cu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80" name="Rectangle 108"/>
            <p:cNvSpPr>
              <a:spLocks noChangeArrowheads="1"/>
            </p:cNvSpPr>
            <p:nvPr/>
          </p:nvSpPr>
          <p:spPr bwMode="auto">
            <a:xfrm>
              <a:off x="1894" y="728"/>
              <a:ext cx="7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b="1">
                  <a:latin typeface="Helvetica" pitchFamily="34" charset="0"/>
                </a:rPr>
                <a:t>incoming flow</a:t>
              </a:r>
            </a:p>
          </p:txBody>
        </p:sp>
        <p:sp>
          <p:nvSpPr>
            <p:cNvPr id="54381" name="Rectangle 109"/>
            <p:cNvSpPr>
              <a:spLocks noChangeArrowheads="1"/>
            </p:cNvSpPr>
            <p:nvPr/>
          </p:nvSpPr>
          <p:spPr bwMode="auto">
            <a:xfrm>
              <a:off x="3730" y="1346"/>
              <a:ext cx="718"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82" name="Rectangle 110"/>
            <p:cNvSpPr>
              <a:spLocks noChangeArrowheads="1"/>
            </p:cNvSpPr>
            <p:nvPr/>
          </p:nvSpPr>
          <p:spPr bwMode="auto">
            <a:xfrm>
              <a:off x="3746" y="1346"/>
              <a:ext cx="5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800">
                  <a:latin typeface="Helvetica" pitchFamily="34" charset="0"/>
                </a:rPr>
                <a:t>action path</a:t>
              </a:r>
              <a:endParaRPr lang="en-US" sz="1800" b="1">
                <a:latin typeface="Helvetica" pitchFamily="34" charset="0"/>
              </a:endParaRPr>
            </a:p>
          </p:txBody>
        </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Transaction Example</a:t>
            </a:r>
          </a:p>
        </p:txBody>
      </p:sp>
      <p:grpSp>
        <p:nvGrpSpPr>
          <p:cNvPr id="2" name="Group 3"/>
          <p:cNvGrpSpPr/>
          <p:nvPr/>
        </p:nvGrpSpPr>
        <p:grpSpPr bwMode="auto">
          <a:xfrm>
            <a:off x="1726751" y="2057401"/>
            <a:ext cx="8299405" cy="3979863"/>
            <a:chOff x="951" y="757"/>
            <a:chExt cx="3922" cy="2986"/>
          </a:xfrm>
        </p:grpSpPr>
        <p:sp>
          <p:nvSpPr>
            <p:cNvPr id="55300" name="Rectangle 4"/>
            <p:cNvSpPr>
              <a:spLocks noChangeArrowheads="1"/>
            </p:cNvSpPr>
            <p:nvPr/>
          </p:nvSpPr>
          <p:spPr bwMode="auto">
            <a:xfrm>
              <a:off x="951" y="757"/>
              <a:ext cx="3922" cy="2986"/>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Rectangle 5"/>
            <p:cNvSpPr>
              <a:spLocks noChangeArrowheads="1"/>
            </p:cNvSpPr>
            <p:nvPr/>
          </p:nvSpPr>
          <p:spPr bwMode="auto">
            <a:xfrm>
              <a:off x="1232" y="1384"/>
              <a:ext cx="527" cy="6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2" name="Rectangle 6"/>
            <p:cNvSpPr>
              <a:spLocks noChangeArrowheads="1"/>
            </p:cNvSpPr>
            <p:nvPr/>
          </p:nvSpPr>
          <p:spPr bwMode="auto">
            <a:xfrm>
              <a:off x="1224" y="1375"/>
              <a:ext cx="543" cy="664"/>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3" name="Oval 7"/>
            <p:cNvSpPr>
              <a:spLocks noChangeArrowheads="1"/>
            </p:cNvSpPr>
            <p:nvPr/>
          </p:nvSpPr>
          <p:spPr bwMode="auto">
            <a:xfrm>
              <a:off x="2437" y="1402"/>
              <a:ext cx="798" cy="99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04" name="Oval 8"/>
            <p:cNvSpPr>
              <a:spLocks noChangeArrowheads="1"/>
            </p:cNvSpPr>
            <p:nvPr/>
          </p:nvSpPr>
          <p:spPr bwMode="auto">
            <a:xfrm>
              <a:off x="2429" y="1393"/>
              <a:ext cx="814" cy="1013"/>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5" name="Rectangle 9"/>
            <p:cNvSpPr>
              <a:spLocks noChangeArrowheads="1"/>
            </p:cNvSpPr>
            <p:nvPr/>
          </p:nvSpPr>
          <p:spPr bwMode="auto">
            <a:xfrm>
              <a:off x="1288" y="1646"/>
              <a:ext cx="3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operator</a:t>
              </a:r>
              <a:endParaRPr lang="en-US" sz="1800" b="1">
                <a:latin typeface="Helvetica" pitchFamily="34" charset="0"/>
              </a:endParaRPr>
            </a:p>
          </p:txBody>
        </p:sp>
        <p:grpSp>
          <p:nvGrpSpPr>
            <p:cNvPr id="3" name="Group 10"/>
            <p:cNvGrpSpPr/>
            <p:nvPr/>
          </p:nvGrpSpPr>
          <p:grpSpPr bwMode="auto">
            <a:xfrm>
              <a:off x="1767" y="1635"/>
              <a:ext cx="662" cy="198"/>
              <a:chOff x="1767" y="1453"/>
              <a:chExt cx="662" cy="176"/>
            </a:xfrm>
          </p:grpSpPr>
          <p:sp>
            <p:nvSpPr>
              <p:cNvPr id="55307" name="Freeform 11"/>
              <p:cNvSpPr/>
              <p:nvPr/>
            </p:nvSpPr>
            <p:spPr bwMode="auto">
              <a:xfrm>
                <a:off x="2293" y="1565"/>
                <a:ext cx="136" cy="64"/>
              </a:xfrm>
              <a:custGeom>
                <a:avLst/>
                <a:gdLst>
                  <a:gd name="T0" fmla="*/ 136 w 136"/>
                  <a:gd name="T1" fmla="*/ 64 h 64"/>
                  <a:gd name="T2" fmla="*/ 0 w 136"/>
                  <a:gd name="T3" fmla="*/ 64 h 64"/>
                  <a:gd name="T4" fmla="*/ 8 w 136"/>
                  <a:gd name="T5" fmla="*/ 32 h 64"/>
                  <a:gd name="T6" fmla="*/ 16 w 136"/>
                  <a:gd name="T7" fmla="*/ 0 h 64"/>
                  <a:gd name="T8" fmla="*/ 136 w 136"/>
                  <a:gd name="T9" fmla="*/ 64 h 64"/>
                </a:gdLst>
                <a:ahLst/>
                <a:cxnLst>
                  <a:cxn ang="0">
                    <a:pos x="T0" y="T1"/>
                  </a:cxn>
                  <a:cxn ang="0">
                    <a:pos x="T2" y="T3"/>
                  </a:cxn>
                  <a:cxn ang="0">
                    <a:pos x="T4" y="T5"/>
                  </a:cxn>
                  <a:cxn ang="0">
                    <a:pos x="T6" y="T7"/>
                  </a:cxn>
                  <a:cxn ang="0">
                    <a:pos x="T8" y="T9"/>
                  </a:cxn>
                </a:cxnLst>
                <a:rect l="0" t="0" r="r" b="b"/>
                <a:pathLst>
                  <a:path w="136" h="64">
                    <a:moveTo>
                      <a:pt x="136" y="64"/>
                    </a:moveTo>
                    <a:lnTo>
                      <a:pt x="0" y="64"/>
                    </a:lnTo>
                    <a:lnTo>
                      <a:pt x="8" y="32"/>
                    </a:lnTo>
                    <a:lnTo>
                      <a:pt x="16" y="0"/>
                    </a:lnTo>
                    <a:lnTo>
                      <a:pt x="136"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08" name="Line 12"/>
              <p:cNvSpPr>
                <a:spLocks noChangeShapeType="1"/>
              </p:cNvSpPr>
              <p:nvPr/>
            </p:nvSpPr>
            <p:spPr bwMode="auto">
              <a:xfrm>
                <a:off x="1767" y="1453"/>
                <a:ext cx="526" cy="136"/>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55309" name="Rectangle 13"/>
            <p:cNvSpPr>
              <a:spLocks noChangeArrowheads="1"/>
            </p:cNvSpPr>
            <p:nvPr/>
          </p:nvSpPr>
          <p:spPr bwMode="auto">
            <a:xfrm>
              <a:off x="1918" y="1520"/>
              <a:ext cx="4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commands</a:t>
              </a:r>
              <a:endParaRPr lang="en-US" sz="1800" b="1">
                <a:latin typeface="Helvetica" pitchFamily="34" charset="0"/>
              </a:endParaRPr>
            </a:p>
          </p:txBody>
        </p:sp>
        <p:sp>
          <p:nvSpPr>
            <p:cNvPr id="55310" name="Rectangle 14"/>
            <p:cNvSpPr>
              <a:spLocks noChangeArrowheads="1"/>
            </p:cNvSpPr>
            <p:nvPr/>
          </p:nvSpPr>
          <p:spPr bwMode="auto">
            <a:xfrm>
              <a:off x="2629" y="1688"/>
              <a:ext cx="2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200">
                  <a:solidFill>
                    <a:srgbClr val="000000"/>
                  </a:solidFill>
                  <a:latin typeface="Helvetica" pitchFamily="34" charset="0"/>
                </a:rPr>
                <a:t>process</a:t>
              </a:r>
              <a:endParaRPr lang="en-US" sz="1800" b="1">
                <a:latin typeface="Helvetica" pitchFamily="34" charset="0"/>
              </a:endParaRPr>
            </a:p>
          </p:txBody>
        </p:sp>
        <p:sp>
          <p:nvSpPr>
            <p:cNvPr id="55311" name="Rectangle 15"/>
            <p:cNvSpPr>
              <a:spLocks noChangeArrowheads="1"/>
            </p:cNvSpPr>
            <p:nvPr/>
          </p:nvSpPr>
          <p:spPr bwMode="auto">
            <a:xfrm>
              <a:off x="2629" y="1815"/>
              <a:ext cx="2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200">
                  <a:solidFill>
                    <a:srgbClr val="000000"/>
                  </a:solidFill>
                  <a:latin typeface="Helvetica" pitchFamily="34" charset="0"/>
                </a:rPr>
                <a:t>operator </a:t>
              </a:r>
              <a:endParaRPr lang="en-US" sz="1800" b="1">
                <a:latin typeface="Helvetica" pitchFamily="34" charset="0"/>
              </a:endParaRPr>
            </a:p>
          </p:txBody>
        </p:sp>
        <p:sp>
          <p:nvSpPr>
            <p:cNvPr id="55312" name="Rectangle 16"/>
            <p:cNvSpPr>
              <a:spLocks noChangeArrowheads="1"/>
            </p:cNvSpPr>
            <p:nvPr/>
          </p:nvSpPr>
          <p:spPr bwMode="auto">
            <a:xfrm>
              <a:off x="2629" y="1940"/>
              <a:ext cx="3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200">
                  <a:solidFill>
                    <a:srgbClr val="000000"/>
                  </a:solidFill>
                  <a:latin typeface="Helvetica" pitchFamily="34" charset="0"/>
                </a:rPr>
                <a:t>commands</a:t>
              </a:r>
              <a:endParaRPr lang="en-US" sz="1800" b="1">
                <a:latin typeface="Helvetica" pitchFamily="34" charset="0"/>
              </a:endParaRPr>
            </a:p>
          </p:txBody>
        </p:sp>
        <p:grpSp>
          <p:nvGrpSpPr>
            <p:cNvPr id="4" name="Group 17"/>
            <p:cNvGrpSpPr/>
            <p:nvPr/>
          </p:nvGrpSpPr>
          <p:grpSpPr bwMode="auto">
            <a:xfrm>
              <a:off x="3107" y="1115"/>
              <a:ext cx="703" cy="395"/>
              <a:chOff x="3107" y="991"/>
              <a:chExt cx="703" cy="351"/>
            </a:xfrm>
          </p:grpSpPr>
          <p:sp>
            <p:nvSpPr>
              <p:cNvPr id="55314" name="Freeform 18"/>
              <p:cNvSpPr/>
              <p:nvPr/>
            </p:nvSpPr>
            <p:spPr bwMode="auto">
              <a:xfrm>
                <a:off x="3674" y="991"/>
                <a:ext cx="136" cy="96"/>
              </a:xfrm>
              <a:custGeom>
                <a:avLst/>
                <a:gdLst>
                  <a:gd name="T0" fmla="*/ 136 w 136"/>
                  <a:gd name="T1" fmla="*/ 0 h 96"/>
                  <a:gd name="T2" fmla="*/ 32 w 136"/>
                  <a:gd name="T3" fmla="*/ 96 h 96"/>
                  <a:gd name="T4" fmla="*/ 16 w 136"/>
                  <a:gd name="T5" fmla="*/ 64 h 96"/>
                  <a:gd name="T6" fmla="*/ 0 w 136"/>
                  <a:gd name="T7" fmla="*/ 32 h 96"/>
                  <a:gd name="T8" fmla="*/ 136 w 136"/>
                  <a:gd name="T9" fmla="*/ 0 h 96"/>
                </a:gdLst>
                <a:ahLst/>
                <a:cxnLst>
                  <a:cxn ang="0">
                    <a:pos x="T0" y="T1"/>
                  </a:cxn>
                  <a:cxn ang="0">
                    <a:pos x="T2" y="T3"/>
                  </a:cxn>
                  <a:cxn ang="0">
                    <a:pos x="T4" y="T5"/>
                  </a:cxn>
                  <a:cxn ang="0">
                    <a:pos x="T6" y="T7"/>
                  </a:cxn>
                  <a:cxn ang="0">
                    <a:pos x="T8" y="T9"/>
                  </a:cxn>
                </a:cxnLst>
                <a:rect l="0" t="0" r="r" b="b"/>
                <a:pathLst>
                  <a:path w="136" h="96">
                    <a:moveTo>
                      <a:pt x="136" y="0"/>
                    </a:moveTo>
                    <a:lnTo>
                      <a:pt x="32" y="96"/>
                    </a:lnTo>
                    <a:lnTo>
                      <a:pt x="16" y="64"/>
                    </a:lnTo>
                    <a:lnTo>
                      <a:pt x="0" y="32"/>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15" name="Line 19"/>
              <p:cNvSpPr>
                <a:spLocks noChangeShapeType="1"/>
              </p:cNvSpPr>
              <p:nvPr/>
            </p:nvSpPr>
            <p:spPr bwMode="auto">
              <a:xfrm flipV="1">
                <a:off x="3107" y="1047"/>
                <a:ext cx="575" cy="295"/>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5" name="Group 20"/>
            <p:cNvGrpSpPr/>
            <p:nvPr/>
          </p:nvGrpSpPr>
          <p:grpSpPr bwMode="auto">
            <a:xfrm>
              <a:off x="3227" y="1905"/>
              <a:ext cx="766" cy="81"/>
              <a:chOff x="3227" y="1693"/>
              <a:chExt cx="766" cy="72"/>
            </a:xfrm>
          </p:grpSpPr>
          <p:sp>
            <p:nvSpPr>
              <p:cNvPr id="55317" name="Freeform 21"/>
              <p:cNvSpPr/>
              <p:nvPr/>
            </p:nvSpPr>
            <p:spPr bwMode="auto">
              <a:xfrm>
                <a:off x="3858" y="1701"/>
                <a:ext cx="135" cy="64"/>
              </a:xfrm>
              <a:custGeom>
                <a:avLst/>
                <a:gdLst>
                  <a:gd name="T0" fmla="*/ 135 w 135"/>
                  <a:gd name="T1" fmla="*/ 40 h 64"/>
                  <a:gd name="T2" fmla="*/ 0 w 135"/>
                  <a:gd name="T3" fmla="*/ 64 h 64"/>
                  <a:gd name="T4" fmla="*/ 0 w 135"/>
                  <a:gd name="T5" fmla="*/ 32 h 64"/>
                  <a:gd name="T6" fmla="*/ 0 w 135"/>
                  <a:gd name="T7" fmla="*/ 0 h 64"/>
                  <a:gd name="T8" fmla="*/ 135 w 135"/>
                  <a:gd name="T9" fmla="*/ 40 h 64"/>
                </a:gdLst>
                <a:ahLst/>
                <a:cxnLst>
                  <a:cxn ang="0">
                    <a:pos x="T0" y="T1"/>
                  </a:cxn>
                  <a:cxn ang="0">
                    <a:pos x="T2" y="T3"/>
                  </a:cxn>
                  <a:cxn ang="0">
                    <a:pos x="T4" y="T5"/>
                  </a:cxn>
                  <a:cxn ang="0">
                    <a:pos x="T6" y="T7"/>
                  </a:cxn>
                  <a:cxn ang="0">
                    <a:pos x="T8" y="T9"/>
                  </a:cxn>
                </a:cxnLst>
                <a:rect l="0" t="0" r="r" b="b"/>
                <a:pathLst>
                  <a:path w="135" h="64">
                    <a:moveTo>
                      <a:pt x="135" y="40"/>
                    </a:moveTo>
                    <a:lnTo>
                      <a:pt x="0" y="64"/>
                    </a:lnTo>
                    <a:lnTo>
                      <a:pt x="0" y="32"/>
                    </a:lnTo>
                    <a:lnTo>
                      <a:pt x="0" y="0"/>
                    </a:lnTo>
                    <a:lnTo>
                      <a:pt x="135" y="4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18" name="Line 22"/>
              <p:cNvSpPr>
                <a:spLocks noChangeShapeType="1"/>
              </p:cNvSpPr>
              <p:nvPr/>
            </p:nvSpPr>
            <p:spPr bwMode="auto">
              <a:xfrm>
                <a:off x="3227" y="1693"/>
                <a:ext cx="623" cy="32"/>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55319" name="Rectangle 23"/>
            <p:cNvSpPr>
              <a:spLocks noChangeArrowheads="1"/>
            </p:cNvSpPr>
            <p:nvPr/>
          </p:nvSpPr>
          <p:spPr bwMode="auto">
            <a:xfrm>
              <a:off x="2924" y="1096"/>
              <a:ext cx="50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fixture setting</a:t>
              </a:r>
              <a:endParaRPr lang="en-US" sz="1800" b="1">
                <a:latin typeface="Helvetica" pitchFamily="34" charset="0"/>
              </a:endParaRPr>
            </a:p>
          </p:txBody>
        </p:sp>
        <p:sp>
          <p:nvSpPr>
            <p:cNvPr id="55320" name="Rectangle 24"/>
            <p:cNvSpPr>
              <a:spLocks noChangeArrowheads="1"/>
            </p:cNvSpPr>
            <p:nvPr/>
          </p:nvSpPr>
          <p:spPr bwMode="auto">
            <a:xfrm>
              <a:off x="3323" y="1734"/>
              <a:ext cx="24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report </a:t>
              </a:r>
              <a:endParaRPr lang="en-US" sz="1800" b="1">
                <a:latin typeface="Helvetica" pitchFamily="34" charset="0"/>
              </a:endParaRPr>
            </a:p>
          </p:txBody>
        </p:sp>
        <p:grpSp>
          <p:nvGrpSpPr>
            <p:cNvPr id="6" name="Group 25"/>
            <p:cNvGrpSpPr/>
            <p:nvPr/>
          </p:nvGrpSpPr>
          <p:grpSpPr bwMode="auto">
            <a:xfrm>
              <a:off x="3123" y="2228"/>
              <a:ext cx="695" cy="483"/>
              <a:chOff x="3123" y="1980"/>
              <a:chExt cx="695" cy="430"/>
            </a:xfrm>
          </p:grpSpPr>
          <p:sp>
            <p:nvSpPr>
              <p:cNvPr id="55322" name="Freeform 26"/>
              <p:cNvSpPr/>
              <p:nvPr/>
            </p:nvSpPr>
            <p:spPr bwMode="auto">
              <a:xfrm>
                <a:off x="3682" y="2307"/>
                <a:ext cx="136" cy="103"/>
              </a:xfrm>
              <a:custGeom>
                <a:avLst/>
                <a:gdLst>
                  <a:gd name="T0" fmla="*/ 136 w 136"/>
                  <a:gd name="T1" fmla="*/ 103 h 103"/>
                  <a:gd name="T2" fmla="*/ 0 w 136"/>
                  <a:gd name="T3" fmla="*/ 64 h 103"/>
                  <a:gd name="T4" fmla="*/ 24 w 136"/>
                  <a:gd name="T5" fmla="*/ 32 h 103"/>
                  <a:gd name="T6" fmla="*/ 40 w 136"/>
                  <a:gd name="T7" fmla="*/ 0 h 103"/>
                  <a:gd name="T8" fmla="*/ 136 w 136"/>
                  <a:gd name="T9" fmla="*/ 103 h 103"/>
                </a:gdLst>
                <a:ahLst/>
                <a:cxnLst>
                  <a:cxn ang="0">
                    <a:pos x="T0" y="T1"/>
                  </a:cxn>
                  <a:cxn ang="0">
                    <a:pos x="T2" y="T3"/>
                  </a:cxn>
                  <a:cxn ang="0">
                    <a:pos x="T4" y="T5"/>
                  </a:cxn>
                  <a:cxn ang="0">
                    <a:pos x="T6" y="T7"/>
                  </a:cxn>
                  <a:cxn ang="0">
                    <a:pos x="T8" y="T9"/>
                  </a:cxn>
                </a:cxnLst>
                <a:rect l="0" t="0" r="r" b="b"/>
                <a:pathLst>
                  <a:path w="136" h="103">
                    <a:moveTo>
                      <a:pt x="136" y="103"/>
                    </a:moveTo>
                    <a:lnTo>
                      <a:pt x="0" y="64"/>
                    </a:lnTo>
                    <a:lnTo>
                      <a:pt x="24" y="32"/>
                    </a:lnTo>
                    <a:lnTo>
                      <a:pt x="40" y="0"/>
                    </a:lnTo>
                    <a:lnTo>
                      <a:pt x="136" y="10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23" name="Line 27"/>
              <p:cNvSpPr>
                <a:spLocks noChangeShapeType="1"/>
              </p:cNvSpPr>
              <p:nvPr/>
            </p:nvSpPr>
            <p:spPr bwMode="auto">
              <a:xfrm>
                <a:off x="3123" y="1980"/>
                <a:ext cx="575" cy="351"/>
              </a:xfrm>
              <a:prstGeom prst="line">
                <a:avLst/>
              </a:prstGeom>
              <a:noFill/>
              <a:extLst>
                <a:ext uri="{909E8E84-426E-40DD-AFC4-6F175D3DCCD1}">
                  <a14:hiddenFill xmlns:a14="http://schemas.microsoft.com/office/drawing/2010/main">
                    <a:noFill/>
                  </a14:hiddenFill>
                </a:ext>
              </a:extLst>
            </p:spPr>
            <p:txBody>
              <a:bodyPr/>
              <a:lstStyle/>
              <a:p>
                <a:endParaRPr lang="en-US"/>
              </a:p>
            </p:txBody>
          </p:sp>
        </p:grpSp>
        <p:sp>
          <p:nvSpPr>
            <p:cNvPr id="55324" name="Rectangle 28"/>
            <p:cNvSpPr>
              <a:spLocks noChangeArrowheads="1"/>
            </p:cNvSpPr>
            <p:nvPr/>
          </p:nvSpPr>
          <p:spPr bwMode="auto">
            <a:xfrm>
              <a:off x="3287" y="2211"/>
              <a:ext cx="4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robot control</a:t>
              </a:r>
              <a:endParaRPr lang="en-US" sz="1800" b="1">
                <a:latin typeface="Helvetica" pitchFamily="34" charset="0"/>
              </a:endParaRPr>
            </a:p>
          </p:txBody>
        </p:sp>
        <p:sp>
          <p:nvSpPr>
            <p:cNvPr id="55325" name="Rectangle 29"/>
            <p:cNvSpPr>
              <a:spLocks noChangeArrowheads="1"/>
            </p:cNvSpPr>
            <p:nvPr/>
          </p:nvSpPr>
          <p:spPr bwMode="auto">
            <a:xfrm>
              <a:off x="3818" y="909"/>
              <a:ext cx="590" cy="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26" name="Rectangle 30"/>
            <p:cNvSpPr>
              <a:spLocks noChangeArrowheads="1"/>
            </p:cNvSpPr>
            <p:nvPr/>
          </p:nvSpPr>
          <p:spPr bwMode="auto">
            <a:xfrm>
              <a:off x="3810" y="900"/>
              <a:ext cx="606" cy="601"/>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7" name="Rectangle 31"/>
            <p:cNvSpPr>
              <a:spLocks noChangeArrowheads="1"/>
            </p:cNvSpPr>
            <p:nvPr/>
          </p:nvSpPr>
          <p:spPr bwMode="auto">
            <a:xfrm>
              <a:off x="3985" y="1680"/>
              <a:ext cx="591" cy="5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28" name="Rectangle 32"/>
            <p:cNvSpPr>
              <a:spLocks noChangeArrowheads="1"/>
            </p:cNvSpPr>
            <p:nvPr/>
          </p:nvSpPr>
          <p:spPr bwMode="auto">
            <a:xfrm>
              <a:off x="3977" y="1671"/>
              <a:ext cx="607" cy="602"/>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9" name="Rectangle 33"/>
            <p:cNvSpPr>
              <a:spLocks noChangeArrowheads="1"/>
            </p:cNvSpPr>
            <p:nvPr/>
          </p:nvSpPr>
          <p:spPr bwMode="auto">
            <a:xfrm>
              <a:off x="3826" y="2469"/>
              <a:ext cx="590" cy="5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30" name="Rectangle 34"/>
            <p:cNvSpPr>
              <a:spLocks noChangeArrowheads="1"/>
            </p:cNvSpPr>
            <p:nvPr/>
          </p:nvSpPr>
          <p:spPr bwMode="auto">
            <a:xfrm>
              <a:off x="3818" y="2460"/>
              <a:ext cx="606" cy="602"/>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1" name="Rectangle 35"/>
            <p:cNvSpPr>
              <a:spLocks noChangeArrowheads="1"/>
            </p:cNvSpPr>
            <p:nvPr/>
          </p:nvSpPr>
          <p:spPr bwMode="auto">
            <a:xfrm>
              <a:off x="3930" y="1043"/>
              <a:ext cx="23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fixture</a:t>
              </a:r>
              <a:endParaRPr lang="en-US" sz="1800" b="1">
                <a:latin typeface="Helvetica" pitchFamily="34" charset="0"/>
              </a:endParaRPr>
            </a:p>
          </p:txBody>
        </p:sp>
        <p:sp>
          <p:nvSpPr>
            <p:cNvPr id="55332" name="Rectangle 36"/>
            <p:cNvSpPr>
              <a:spLocks noChangeArrowheads="1"/>
            </p:cNvSpPr>
            <p:nvPr/>
          </p:nvSpPr>
          <p:spPr bwMode="auto">
            <a:xfrm>
              <a:off x="3930" y="1177"/>
              <a:ext cx="24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servos</a:t>
              </a:r>
              <a:endParaRPr lang="en-US" sz="1800" b="1">
                <a:latin typeface="Helvetica" pitchFamily="34" charset="0"/>
              </a:endParaRPr>
            </a:p>
          </p:txBody>
        </p:sp>
        <p:sp>
          <p:nvSpPr>
            <p:cNvPr id="55333" name="Rectangle 37"/>
            <p:cNvSpPr>
              <a:spLocks noChangeArrowheads="1"/>
            </p:cNvSpPr>
            <p:nvPr/>
          </p:nvSpPr>
          <p:spPr bwMode="auto">
            <a:xfrm>
              <a:off x="4113" y="1779"/>
              <a:ext cx="2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display</a:t>
              </a:r>
              <a:endParaRPr lang="en-US" sz="1800" b="1">
                <a:latin typeface="Helvetica" pitchFamily="34" charset="0"/>
              </a:endParaRPr>
            </a:p>
          </p:txBody>
        </p:sp>
        <p:sp>
          <p:nvSpPr>
            <p:cNvPr id="55334" name="Rectangle 38"/>
            <p:cNvSpPr>
              <a:spLocks noChangeArrowheads="1"/>
            </p:cNvSpPr>
            <p:nvPr/>
          </p:nvSpPr>
          <p:spPr bwMode="auto">
            <a:xfrm>
              <a:off x="4113" y="1914"/>
              <a:ext cx="2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screen</a:t>
              </a:r>
              <a:endParaRPr lang="en-US" sz="1800" b="1">
                <a:latin typeface="Helvetica" pitchFamily="34" charset="0"/>
              </a:endParaRPr>
            </a:p>
          </p:txBody>
        </p:sp>
        <p:sp>
          <p:nvSpPr>
            <p:cNvPr id="55335" name="Rectangle 39"/>
            <p:cNvSpPr>
              <a:spLocks noChangeArrowheads="1"/>
            </p:cNvSpPr>
            <p:nvPr/>
          </p:nvSpPr>
          <p:spPr bwMode="auto">
            <a:xfrm>
              <a:off x="3898" y="2567"/>
              <a:ext cx="19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robot</a:t>
              </a:r>
              <a:endParaRPr lang="en-US" sz="1800" b="1">
                <a:latin typeface="Helvetica" pitchFamily="34" charset="0"/>
              </a:endParaRPr>
            </a:p>
          </p:txBody>
        </p:sp>
        <p:sp>
          <p:nvSpPr>
            <p:cNvPr id="55336" name="Rectangle 40"/>
            <p:cNvSpPr>
              <a:spLocks noChangeArrowheads="1"/>
            </p:cNvSpPr>
            <p:nvPr/>
          </p:nvSpPr>
          <p:spPr bwMode="auto">
            <a:xfrm>
              <a:off x="3898" y="2702"/>
              <a:ext cx="2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control</a:t>
              </a:r>
              <a:endParaRPr lang="en-US" sz="1800" b="1">
                <a:latin typeface="Helvetica" pitchFamily="34" charset="0"/>
              </a:endParaRPr>
            </a:p>
          </p:txBody>
        </p:sp>
        <p:sp>
          <p:nvSpPr>
            <p:cNvPr id="55337" name="Rectangle 41"/>
            <p:cNvSpPr>
              <a:spLocks noChangeArrowheads="1"/>
            </p:cNvSpPr>
            <p:nvPr/>
          </p:nvSpPr>
          <p:spPr bwMode="auto">
            <a:xfrm>
              <a:off x="3898" y="2837"/>
              <a:ext cx="3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software</a:t>
              </a:r>
              <a:endParaRPr lang="en-US" sz="1800" b="1">
                <a:latin typeface="Helvetica" pitchFamily="34" charset="0"/>
              </a:endParaRPr>
            </a:p>
          </p:txBody>
        </p:sp>
        <p:grpSp>
          <p:nvGrpSpPr>
            <p:cNvPr id="7" name="Group 42"/>
            <p:cNvGrpSpPr/>
            <p:nvPr/>
          </p:nvGrpSpPr>
          <p:grpSpPr bwMode="auto">
            <a:xfrm>
              <a:off x="3020" y="2345"/>
              <a:ext cx="415" cy="788"/>
              <a:chOff x="3020" y="2084"/>
              <a:chExt cx="415" cy="701"/>
            </a:xfrm>
          </p:grpSpPr>
          <p:sp>
            <p:nvSpPr>
              <p:cNvPr id="55339" name="Freeform 43"/>
              <p:cNvSpPr/>
              <p:nvPr/>
            </p:nvSpPr>
            <p:spPr bwMode="auto">
              <a:xfrm>
                <a:off x="3339" y="2650"/>
                <a:ext cx="96" cy="135"/>
              </a:xfrm>
              <a:custGeom>
                <a:avLst/>
                <a:gdLst>
                  <a:gd name="T0" fmla="*/ 96 w 96"/>
                  <a:gd name="T1" fmla="*/ 135 h 135"/>
                  <a:gd name="T2" fmla="*/ 0 w 96"/>
                  <a:gd name="T3" fmla="*/ 40 h 135"/>
                  <a:gd name="T4" fmla="*/ 24 w 96"/>
                  <a:gd name="T5" fmla="*/ 16 h 135"/>
                  <a:gd name="T6" fmla="*/ 56 w 96"/>
                  <a:gd name="T7" fmla="*/ 0 h 135"/>
                  <a:gd name="T8" fmla="*/ 96 w 96"/>
                  <a:gd name="T9" fmla="*/ 135 h 135"/>
                </a:gdLst>
                <a:ahLst/>
                <a:cxnLst>
                  <a:cxn ang="0">
                    <a:pos x="T0" y="T1"/>
                  </a:cxn>
                  <a:cxn ang="0">
                    <a:pos x="T2" y="T3"/>
                  </a:cxn>
                  <a:cxn ang="0">
                    <a:pos x="T4" y="T5"/>
                  </a:cxn>
                  <a:cxn ang="0">
                    <a:pos x="T6" y="T7"/>
                  </a:cxn>
                  <a:cxn ang="0">
                    <a:pos x="T8" y="T9"/>
                  </a:cxn>
                </a:cxnLst>
                <a:rect l="0" t="0" r="r" b="b"/>
                <a:pathLst>
                  <a:path w="96" h="135">
                    <a:moveTo>
                      <a:pt x="96" y="135"/>
                    </a:moveTo>
                    <a:lnTo>
                      <a:pt x="0" y="40"/>
                    </a:lnTo>
                    <a:lnTo>
                      <a:pt x="24" y="16"/>
                    </a:lnTo>
                    <a:lnTo>
                      <a:pt x="56" y="0"/>
                    </a:lnTo>
                    <a:lnTo>
                      <a:pt x="96" y="1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40" name="Line 44"/>
              <p:cNvSpPr>
                <a:spLocks noChangeShapeType="1"/>
              </p:cNvSpPr>
              <p:nvPr/>
            </p:nvSpPr>
            <p:spPr bwMode="auto">
              <a:xfrm>
                <a:off x="3020" y="2084"/>
                <a:ext cx="335" cy="574"/>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55341" name="Rectangle 45"/>
            <p:cNvSpPr>
              <a:spLocks noChangeArrowheads="1"/>
            </p:cNvSpPr>
            <p:nvPr/>
          </p:nvSpPr>
          <p:spPr bwMode="auto">
            <a:xfrm>
              <a:off x="3435" y="3187"/>
              <a:ext cx="5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in reality, other </a:t>
              </a:r>
              <a:endParaRPr lang="en-US" sz="1800" b="1">
                <a:latin typeface="Helvetica" pitchFamily="34" charset="0"/>
              </a:endParaRPr>
            </a:p>
          </p:txBody>
        </p:sp>
        <p:sp>
          <p:nvSpPr>
            <p:cNvPr id="55342" name="Rectangle 46"/>
            <p:cNvSpPr>
              <a:spLocks noChangeArrowheads="1"/>
            </p:cNvSpPr>
            <p:nvPr/>
          </p:nvSpPr>
          <p:spPr bwMode="auto">
            <a:xfrm>
              <a:off x="3435" y="3323"/>
              <a:ext cx="4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commands</a:t>
              </a:r>
              <a:endParaRPr lang="en-US" sz="1800" b="1">
                <a:latin typeface="Helvetica" pitchFamily="34" charset="0"/>
              </a:endParaRPr>
            </a:p>
          </p:txBody>
        </p:sp>
        <p:sp>
          <p:nvSpPr>
            <p:cNvPr id="55343" name="Rectangle 47"/>
            <p:cNvSpPr>
              <a:spLocks noChangeArrowheads="1"/>
            </p:cNvSpPr>
            <p:nvPr/>
          </p:nvSpPr>
          <p:spPr bwMode="auto">
            <a:xfrm>
              <a:off x="3435" y="3456"/>
              <a:ext cx="78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would also be shown</a:t>
              </a:r>
              <a:endParaRPr lang="en-US" sz="1800" b="1">
                <a:latin typeface="Helvetica" pitchFamily="34" charset="0"/>
              </a:endParaRPr>
            </a:p>
          </p:txBody>
        </p:sp>
        <p:sp>
          <p:nvSpPr>
            <p:cNvPr id="55344" name="Line 48"/>
            <p:cNvSpPr>
              <a:spLocks noChangeShapeType="1"/>
            </p:cNvSpPr>
            <p:nvPr/>
          </p:nvSpPr>
          <p:spPr bwMode="auto">
            <a:xfrm>
              <a:off x="2413" y="2936"/>
              <a:ext cx="663" cy="1"/>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55345" name="Line 49"/>
            <p:cNvSpPr>
              <a:spLocks noChangeShapeType="1"/>
            </p:cNvSpPr>
            <p:nvPr/>
          </p:nvSpPr>
          <p:spPr bwMode="auto">
            <a:xfrm>
              <a:off x="2413" y="3259"/>
              <a:ext cx="663" cy="1"/>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55346" name="Rectangle 50"/>
            <p:cNvSpPr>
              <a:spLocks noChangeArrowheads="1"/>
            </p:cNvSpPr>
            <p:nvPr/>
          </p:nvSpPr>
          <p:spPr bwMode="auto">
            <a:xfrm>
              <a:off x="2549" y="2980"/>
              <a:ext cx="35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assembly</a:t>
              </a:r>
              <a:endParaRPr lang="en-US" sz="1800" b="1">
                <a:latin typeface="Helvetica" pitchFamily="34" charset="0"/>
              </a:endParaRPr>
            </a:p>
          </p:txBody>
        </p:sp>
        <p:sp>
          <p:nvSpPr>
            <p:cNvPr id="55347" name="Rectangle 51"/>
            <p:cNvSpPr>
              <a:spLocks noChangeArrowheads="1"/>
            </p:cNvSpPr>
            <p:nvPr/>
          </p:nvSpPr>
          <p:spPr bwMode="auto">
            <a:xfrm>
              <a:off x="2549" y="3114"/>
              <a:ext cx="23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1400">
                  <a:solidFill>
                    <a:srgbClr val="000000"/>
                  </a:solidFill>
                  <a:latin typeface="Helvetica" pitchFamily="34" charset="0"/>
                </a:rPr>
                <a:t>record</a:t>
              </a:r>
              <a:endParaRPr lang="en-US" sz="1800" b="1">
                <a:latin typeface="Helvetica" pitchFamily="34" charset="0"/>
              </a:endParaRPr>
            </a:p>
          </p:txBody>
        </p:sp>
        <p:grpSp>
          <p:nvGrpSpPr>
            <p:cNvPr id="8" name="Group 52"/>
            <p:cNvGrpSpPr/>
            <p:nvPr/>
          </p:nvGrpSpPr>
          <p:grpSpPr bwMode="auto">
            <a:xfrm>
              <a:off x="2716" y="2415"/>
              <a:ext cx="96" cy="521"/>
              <a:chOff x="2716" y="2147"/>
              <a:chExt cx="96" cy="463"/>
            </a:xfrm>
          </p:grpSpPr>
          <p:sp>
            <p:nvSpPr>
              <p:cNvPr id="55349" name="Freeform 53"/>
              <p:cNvSpPr/>
              <p:nvPr/>
            </p:nvSpPr>
            <p:spPr bwMode="auto">
              <a:xfrm>
                <a:off x="2748" y="2147"/>
                <a:ext cx="64" cy="136"/>
              </a:xfrm>
              <a:custGeom>
                <a:avLst/>
                <a:gdLst>
                  <a:gd name="T0" fmla="*/ 56 w 64"/>
                  <a:gd name="T1" fmla="*/ 0 h 136"/>
                  <a:gd name="T2" fmla="*/ 64 w 64"/>
                  <a:gd name="T3" fmla="*/ 136 h 136"/>
                  <a:gd name="T4" fmla="*/ 32 w 64"/>
                  <a:gd name="T5" fmla="*/ 136 h 136"/>
                  <a:gd name="T6" fmla="*/ 0 w 64"/>
                  <a:gd name="T7" fmla="*/ 128 h 136"/>
                  <a:gd name="T8" fmla="*/ 56 w 64"/>
                  <a:gd name="T9" fmla="*/ 0 h 136"/>
                </a:gdLst>
                <a:ahLst/>
                <a:cxnLst>
                  <a:cxn ang="0">
                    <a:pos x="T0" y="T1"/>
                  </a:cxn>
                  <a:cxn ang="0">
                    <a:pos x="T2" y="T3"/>
                  </a:cxn>
                  <a:cxn ang="0">
                    <a:pos x="T4" y="T5"/>
                  </a:cxn>
                  <a:cxn ang="0">
                    <a:pos x="T6" y="T7"/>
                  </a:cxn>
                  <a:cxn ang="0">
                    <a:pos x="T8" y="T9"/>
                  </a:cxn>
                </a:cxnLst>
                <a:rect l="0" t="0" r="r" b="b"/>
                <a:pathLst>
                  <a:path w="64" h="136">
                    <a:moveTo>
                      <a:pt x="56" y="0"/>
                    </a:moveTo>
                    <a:lnTo>
                      <a:pt x="64" y="136"/>
                    </a:lnTo>
                    <a:lnTo>
                      <a:pt x="32" y="136"/>
                    </a:lnTo>
                    <a:lnTo>
                      <a:pt x="0" y="128"/>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5350" name="Line 54"/>
              <p:cNvSpPr>
                <a:spLocks noChangeShapeType="1"/>
              </p:cNvSpPr>
              <p:nvPr/>
            </p:nvSpPr>
            <p:spPr bwMode="auto">
              <a:xfrm flipV="1">
                <a:off x="2716" y="2275"/>
                <a:ext cx="56" cy="335"/>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0000FF"/>
                </a:solidFill>
                <a:latin typeface="Times New Roman" pitchFamily="18" charset="0"/>
                <a:cs typeface="Times New Roman" pitchFamily="18" charset="0"/>
              </a:rPr>
              <a:t>Design process</a:t>
            </a:r>
            <a:br>
              <a:rPr lang="en-US" dirty="0">
                <a:solidFill>
                  <a:srgbClr val="0000FF"/>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03147" y="1600201"/>
            <a:ext cx="11680957" cy="4525963"/>
          </a:xfrm>
        </p:spPr>
        <p:txBody>
          <a:bodyPr/>
          <a:lstStyle/>
          <a:p>
            <a:pPr algn="just"/>
            <a:r>
              <a:rPr lang="en-US" b="1" dirty="0">
                <a:solidFill>
                  <a:srgbClr val="0000FF"/>
                </a:solidFill>
                <a:latin typeface="Times New Roman" pitchFamily="18" charset="0"/>
                <a:cs typeface="Times New Roman" pitchFamily="18" charset="0"/>
              </a:rPr>
              <a:t>Software design</a:t>
            </a:r>
            <a:r>
              <a:rPr lang="en-US" dirty="0">
                <a:latin typeface="Times New Roman" pitchFamily="18" charset="0"/>
                <a:cs typeface="Times New Roman" pitchFamily="18" charset="0"/>
              </a:rPr>
              <a:t> is a </a:t>
            </a:r>
            <a:r>
              <a:rPr lang="en-US" b="1" dirty="0">
                <a:latin typeface="Times New Roman" pitchFamily="18" charset="0"/>
                <a:cs typeface="Times New Roman" pitchFamily="18" charset="0"/>
              </a:rPr>
              <a:t>process</a:t>
            </a:r>
            <a:r>
              <a:rPr lang="en-US" dirty="0">
                <a:latin typeface="Times New Roman" pitchFamily="18" charset="0"/>
                <a:cs typeface="Times New Roman" pitchFamily="18" charset="0"/>
              </a:rPr>
              <a:t> to transform user requirements into some suitable form, which helps the programmer in </a:t>
            </a:r>
            <a:r>
              <a:rPr lang="en-US" b="1" dirty="0">
                <a:latin typeface="Times New Roman" pitchFamily="18" charset="0"/>
                <a:cs typeface="Times New Roman" pitchFamily="18" charset="0"/>
              </a:rPr>
              <a:t>software</a:t>
            </a:r>
            <a:r>
              <a:rPr lang="en-US" dirty="0">
                <a:latin typeface="Times New Roman" pitchFamily="18" charset="0"/>
                <a:cs typeface="Times New Roman" pitchFamily="18" charset="0"/>
              </a:rPr>
              <a:t> coding and implementation. ..</a:t>
            </a:r>
          </a:p>
          <a:p>
            <a:pPr algn="just"/>
            <a:r>
              <a:rPr lang="en-US" dirty="0">
                <a:latin typeface="Times New Roman" pitchFamily="18" charset="0"/>
                <a:cs typeface="Times New Roman" pitchFamily="18" charset="0"/>
              </a:rPr>
              <a:t>.</a:t>
            </a:r>
            <a:r>
              <a:rPr lang="en-US" b="1" dirty="0">
                <a:solidFill>
                  <a:srgbClr val="0000FF"/>
                </a:solidFill>
                <a:latin typeface="Times New Roman" pitchFamily="18" charset="0"/>
                <a:cs typeface="Times New Roman" pitchFamily="18" charset="0"/>
              </a:rPr>
              <a:t>Software design</a:t>
            </a:r>
            <a:r>
              <a:rPr lang="en-US" dirty="0">
                <a:latin typeface="Times New Roman" pitchFamily="18" charset="0"/>
                <a:cs typeface="Times New Roman" pitchFamily="18" charset="0"/>
              </a:rPr>
              <a:t> is the first step in SDLC (</a:t>
            </a:r>
            <a:r>
              <a:rPr lang="en-US" b="1" dirty="0">
                <a:latin typeface="Times New Roman" pitchFamily="18" charset="0"/>
                <a:cs typeface="Times New Roman" pitchFamily="18" charset="0"/>
              </a:rPr>
              <a:t>Software Design</a:t>
            </a:r>
            <a:r>
              <a:rPr lang="en-US" dirty="0">
                <a:latin typeface="Times New Roman" pitchFamily="18" charset="0"/>
                <a:cs typeface="Times New Roman" pitchFamily="18" charset="0"/>
              </a:rPr>
              <a:t> Life Cycle), which moves the concentration from problem domain to solution domain</a:t>
            </a:r>
            <a:r>
              <a:rPr lang="en-US" dirty="0"/>
              <a:t>.</a:t>
            </a:r>
          </a:p>
        </p:txBody>
      </p:sp>
    </p:spTree>
    <p:extLst>
      <p:ext uri="{BB962C8B-B14F-4D97-AF65-F5344CB8AC3E}">
        <p14:creationId xmlns:p14="http://schemas.microsoft.com/office/powerpoint/2010/main" val="220849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Refining the Analysis Model</a:t>
            </a:r>
          </a:p>
        </p:txBody>
      </p:sp>
      <p:sp>
        <p:nvSpPr>
          <p:cNvPr id="56323" name="Rectangle 3"/>
          <p:cNvSpPr>
            <a:spLocks noChangeArrowheads="1"/>
          </p:cNvSpPr>
          <p:nvPr/>
        </p:nvSpPr>
        <p:spPr bwMode="auto">
          <a:xfrm>
            <a:off x="2133044" y="2005013"/>
            <a:ext cx="6687728"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write an English language processing narrative </a:t>
            </a:r>
            <a:endParaRPr lang="en-US" sz="1800" b="1">
              <a:effectLst>
                <a:outerShdw blurRad="38100" dist="38100" dir="2700000" algn="tl">
                  <a:srgbClr val="C0C0C0"/>
                </a:outerShdw>
              </a:effectLst>
              <a:latin typeface="Helvetica" pitchFamily="34" charset="0"/>
            </a:endParaRPr>
          </a:p>
        </p:txBody>
      </p:sp>
      <p:sp>
        <p:nvSpPr>
          <p:cNvPr id="56324" name="Rectangle 4"/>
          <p:cNvSpPr>
            <a:spLocks noChangeArrowheads="1"/>
          </p:cNvSpPr>
          <p:nvPr/>
        </p:nvSpPr>
        <p:spPr bwMode="auto">
          <a:xfrm>
            <a:off x="2133045" y="2333626"/>
            <a:ext cx="3678892"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for the level 01 flow model</a:t>
            </a:r>
            <a:endParaRPr lang="en-US" sz="1800" b="1">
              <a:effectLst>
                <a:outerShdw blurRad="38100" dist="38100" dir="2700000" algn="tl">
                  <a:srgbClr val="C0C0C0"/>
                </a:outerShdw>
              </a:effectLst>
              <a:latin typeface="Helvetica" pitchFamily="34" charset="0"/>
            </a:endParaRPr>
          </a:p>
        </p:txBody>
      </p:sp>
      <p:sp>
        <p:nvSpPr>
          <p:cNvPr id="56325" name="Rectangle 5"/>
          <p:cNvSpPr>
            <a:spLocks noChangeArrowheads="1"/>
          </p:cNvSpPr>
          <p:nvPr/>
        </p:nvSpPr>
        <p:spPr bwMode="auto">
          <a:xfrm>
            <a:off x="2260011" y="1958975"/>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26" name="Rectangle 6"/>
          <p:cNvSpPr>
            <a:spLocks noChangeArrowheads="1"/>
          </p:cNvSpPr>
          <p:nvPr/>
        </p:nvSpPr>
        <p:spPr bwMode="auto">
          <a:xfrm>
            <a:off x="2133045" y="2989263"/>
            <a:ext cx="6897722"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apply noun/verb parse to isolate processes, data </a:t>
            </a:r>
            <a:endParaRPr lang="en-US" sz="1800" b="1">
              <a:effectLst>
                <a:outerShdw blurRad="38100" dist="38100" dir="2700000" algn="tl">
                  <a:srgbClr val="C0C0C0"/>
                </a:outerShdw>
              </a:effectLst>
              <a:latin typeface="Helvetica" pitchFamily="34" charset="0"/>
            </a:endParaRPr>
          </a:p>
        </p:txBody>
      </p:sp>
      <p:sp>
        <p:nvSpPr>
          <p:cNvPr id="56327" name="Rectangle 7"/>
          <p:cNvSpPr>
            <a:spLocks noChangeArrowheads="1"/>
          </p:cNvSpPr>
          <p:nvPr/>
        </p:nvSpPr>
        <p:spPr bwMode="auto">
          <a:xfrm>
            <a:off x="2133044" y="3317876"/>
            <a:ext cx="336791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items, store and entities</a:t>
            </a:r>
            <a:endParaRPr lang="en-US" sz="1800" b="1">
              <a:effectLst>
                <a:outerShdw blurRad="38100" dist="38100" dir="2700000" algn="tl">
                  <a:srgbClr val="C0C0C0"/>
                </a:outerShdw>
              </a:effectLst>
              <a:latin typeface="Helvetica" pitchFamily="34" charset="0"/>
            </a:endParaRPr>
          </a:p>
        </p:txBody>
      </p:sp>
      <p:sp>
        <p:nvSpPr>
          <p:cNvPr id="56328" name="Rectangle 8"/>
          <p:cNvSpPr>
            <a:spLocks noChangeArrowheads="1"/>
          </p:cNvSpPr>
          <p:nvPr/>
        </p:nvSpPr>
        <p:spPr bwMode="auto">
          <a:xfrm>
            <a:off x="2260011" y="2943225"/>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29" name="Rectangle 9"/>
          <p:cNvSpPr>
            <a:spLocks noChangeArrowheads="1"/>
          </p:cNvSpPr>
          <p:nvPr/>
        </p:nvSpPr>
        <p:spPr bwMode="auto">
          <a:xfrm>
            <a:off x="2133045" y="3975101"/>
            <a:ext cx="5051063"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develop level 02 and 03 flow models</a:t>
            </a:r>
            <a:endParaRPr lang="en-US" sz="1800" b="1">
              <a:effectLst>
                <a:outerShdw blurRad="38100" dist="38100" dir="2700000" algn="tl">
                  <a:srgbClr val="C0C0C0"/>
                </a:outerShdw>
              </a:effectLst>
              <a:latin typeface="Helvetica" pitchFamily="34" charset="0"/>
            </a:endParaRPr>
          </a:p>
        </p:txBody>
      </p:sp>
      <p:sp>
        <p:nvSpPr>
          <p:cNvPr id="56330" name="Rectangle 10"/>
          <p:cNvSpPr>
            <a:spLocks noChangeArrowheads="1"/>
          </p:cNvSpPr>
          <p:nvPr/>
        </p:nvSpPr>
        <p:spPr bwMode="auto">
          <a:xfrm>
            <a:off x="2260011" y="35988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31" name="Rectangle 11"/>
          <p:cNvSpPr>
            <a:spLocks noChangeArrowheads="1"/>
          </p:cNvSpPr>
          <p:nvPr/>
        </p:nvSpPr>
        <p:spPr bwMode="auto">
          <a:xfrm>
            <a:off x="2133045" y="4630738"/>
            <a:ext cx="6229269"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create corresponding data dictionary entries</a:t>
            </a:r>
            <a:endParaRPr lang="en-US" sz="1800" b="1">
              <a:effectLst>
                <a:outerShdw blurRad="38100" dist="38100" dir="2700000" algn="tl">
                  <a:srgbClr val="C0C0C0"/>
                </a:outerShdw>
              </a:effectLst>
              <a:latin typeface="Helvetica" pitchFamily="34" charset="0"/>
            </a:endParaRPr>
          </a:p>
        </p:txBody>
      </p:sp>
      <p:sp>
        <p:nvSpPr>
          <p:cNvPr id="56332" name="Rectangle 12"/>
          <p:cNvSpPr>
            <a:spLocks noChangeArrowheads="1"/>
          </p:cNvSpPr>
          <p:nvPr/>
        </p:nvSpPr>
        <p:spPr bwMode="auto">
          <a:xfrm>
            <a:off x="2260011" y="4256088"/>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33" name="Rectangle 13"/>
          <p:cNvSpPr>
            <a:spLocks noChangeArrowheads="1"/>
          </p:cNvSpPr>
          <p:nvPr/>
        </p:nvSpPr>
        <p:spPr bwMode="auto">
          <a:xfrm>
            <a:off x="2133044" y="5286376"/>
            <a:ext cx="4693593"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refine flow models as appropriate</a:t>
            </a:r>
            <a:endParaRPr lang="en-US" sz="1800" b="1">
              <a:effectLst>
                <a:outerShdw blurRad="38100" dist="38100" dir="2700000" algn="tl">
                  <a:srgbClr val="C0C0C0"/>
                </a:outerShdw>
              </a:effectLst>
              <a:latin typeface="Helvetica" pitchFamily="34" charset="0"/>
            </a:endParaRPr>
          </a:p>
        </p:txBody>
      </p:sp>
      <p:sp>
        <p:nvSpPr>
          <p:cNvPr id="56334" name="Rectangle 14"/>
          <p:cNvSpPr>
            <a:spLocks noChangeArrowheads="1"/>
          </p:cNvSpPr>
          <p:nvPr/>
        </p:nvSpPr>
        <p:spPr bwMode="auto">
          <a:xfrm>
            <a:off x="2260011" y="491172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35" name="Rectangle 15"/>
          <p:cNvSpPr>
            <a:spLocks noChangeArrowheads="1"/>
          </p:cNvSpPr>
          <p:nvPr/>
        </p:nvSpPr>
        <p:spPr bwMode="auto">
          <a:xfrm>
            <a:off x="2133044" y="5943601"/>
            <a:ext cx="5028877"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i="1">
                <a:effectLst>
                  <a:outerShdw blurRad="38100" dist="38100" dir="2700000" algn="tl">
                    <a:srgbClr val="C0C0C0"/>
                  </a:outerShdw>
                </a:effectLst>
                <a:latin typeface="Helvetica" pitchFamily="34" charset="0"/>
              </a:rPr>
              <a:t>... now, we're ready to begin design!</a:t>
            </a:r>
            <a:endParaRPr lang="en-US" sz="1800" b="1">
              <a:effectLst>
                <a:outerShdw blurRad="38100" dist="38100" dir="2700000" algn="tl">
                  <a:srgbClr val="C0C0C0"/>
                </a:outerShdw>
              </a:effectLst>
              <a:latin typeface="Helvetica" pitchFamily="34" charset="0"/>
            </a:endParaRPr>
          </a:p>
        </p:txBody>
      </p:sp>
      <p:sp>
        <p:nvSpPr>
          <p:cNvPr id="56336" name="Rectangle 16"/>
          <p:cNvSpPr>
            <a:spLocks noChangeArrowheads="1"/>
          </p:cNvSpPr>
          <p:nvPr/>
        </p:nvSpPr>
        <p:spPr bwMode="auto">
          <a:xfrm>
            <a:off x="1525721" y="2019301"/>
            <a:ext cx="24526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1.</a:t>
            </a:r>
            <a:endParaRPr lang="en-US" sz="1800" b="1">
              <a:effectLst>
                <a:outerShdw blurRad="38100" dist="38100" dir="2700000" algn="tl">
                  <a:srgbClr val="C0C0C0"/>
                </a:outerShdw>
              </a:effectLst>
              <a:latin typeface="Helvetica" pitchFamily="34" charset="0"/>
            </a:endParaRPr>
          </a:p>
        </p:txBody>
      </p:sp>
      <p:sp>
        <p:nvSpPr>
          <p:cNvPr id="56337" name="Rectangle 17"/>
          <p:cNvSpPr>
            <a:spLocks noChangeArrowheads="1"/>
          </p:cNvSpPr>
          <p:nvPr/>
        </p:nvSpPr>
        <p:spPr bwMode="auto">
          <a:xfrm>
            <a:off x="1652687" y="16430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38" name="Rectangle 18"/>
          <p:cNvSpPr>
            <a:spLocks noChangeArrowheads="1"/>
          </p:cNvSpPr>
          <p:nvPr/>
        </p:nvSpPr>
        <p:spPr bwMode="auto">
          <a:xfrm>
            <a:off x="1652687" y="1971675"/>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39" name="Rectangle 19"/>
          <p:cNvSpPr>
            <a:spLocks noChangeArrowheads="1"/>
          </p:cNvSpPr>
          <p:nvPr/>
        </p:nvSpPr>
        <p:spPr bwMode="auto">
          <a:xfrm>
            <a:off x="1525721" y="3003551"/>
            <a:ext cx="24526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2.</a:t>
            </a:r>
            <a:endParaRPr lang="en-US" sz="1800" b="1">
              <a:effectLst>
                <a:outerShdw blurRad="38100" dist="38100" dir="2700000" algn="tl">
                  <a:srgbClr val="C0C0C0"/>
                </a:outerShdw>
              </a:effectLst>
              <a:latin typeface="Helvetica" pitchFamily="34" charset="0"/>
            </a:endParaRPr>
          </a:p>
        </p:txBody>
      </p:sp>
      <p:sp>
        <p:nvSpPr>
          <p:cNvPr id="56340" name="Rectangle 20"/>
          <p:cNvSpPr>
            <a:spLocks noChangeArrowheads="1"/>
          </p:cNvSpPr>
          <p:nvPr/>
        </p:nvSpPr>
        <p:spPr bwMode="auto">
          <a:xfrm>
            <a:off x="1652687" y="2628900"/>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41" name="Rectangle 21"/>
          <p:cNvSpPr>
            <a:spLocks noChangeArrowheads="1"/>
          </p:cNvSpPr>
          <p:nvPr/>
        </p:nvSpPr>
        <p:spPr bwMode="auto">
          <a:xfrm>
            <a:off x="1652687" y="295592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42" name="Rectangle 22"/>
          <p:cNvSpPr>
            <a:spLocks noChangeArrowheads="1"/>
          </p:cNvSpPr>
          <p:nvPr/>
        </p:nvSpPr>
        <p:spPr bwMode="auto">
          <a:xfrm>
            <a:off x="1525721" y="3987800"/>
            <a:ext cx="24526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3.</a:t>
            </a:r>
            <a:endParaRPr lang="en-US" sz="1800" b="1">
              <a:effectLst>
                <a:outerShdw blurRad="38100" dist="38100" dir="2700000" algn="tl">
                  <a:srgbClr val="C0C0C0"/>
                </a:outerShdw>
              </a:effectLst>
              <a:latin typeface="Helvetica" pitchFamily="34" charset="0"/>
            </a:endParaRPr>
          </a:p>
        </p:txBody>
      </p:sp>
      <p:sp>
        <p:nvSpPr>
          <p:cNvPr id="56343" name="Rectangle 23"/>
          <p:cNvSpPr>
            <a:spLocks noChangeArrowheads="1"/>
          </p:cNvSpPr>
          <p:nvPr/>
        </p:nvSpPr>
        <p:spPr bwMode="auto">
          <a:xfrm>
            <a:off x="1652687" y="3613151"/>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44" name="Rectangle 24"/>
          <p:cNvSpPr>
            <a:spLocks noChangeArrowheads="1"/>
          </p:cNvSpPr>
          <p:nvPr/>
        </p:nvSpPr>
        <p:spPr bwMode="auto">
          <a:xfrm>
            <a:off x="1525721" y="4643438"/>
            <a:ext cx="24526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4.</a:t>
            </a:r>
            <a:endParaRPr lang="en-US" sz="1800" b="1">
              <a:effectLst>
                <a:outerShdw blurRad="38100" dist="38100" dir="2700000" algn="tl">
                  <a:srgbClr val="C0C0C0"/>
                </a:outerShdw>
              </a:effectLst>
              <a:latin typeface="Helvetica" pitchFamily="34" charset="0"/>
            </a:endParaRPr>
          </a:p>
        </p:txBody>
      </p:sp>
      <p:sp>
        <p:nvSpPr>
          <p:cNvPr id="56345" name="Rectangle 25"/>
          <p:cNvSpPr>
            <a:spLocks noChangeArrowheads="1"/>
          </p:cNvSpPr>
          <p:nvPr/>
        </p:nvSpPr>
        <p:spPr bwMode="auto">
          <a:xfrm>
            <a:off x="1652687" y="4268788"/>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56346" name="Rectangle 26"/>
          <p:cNvSpPr>
            <a:spLocks noChangeArrowheads="1"/>
          </p:cNvSpPr>
          <p:nvPr/>
        </p:nvSpPr>
        <p:spPr bwMode="auto">
          <a:xfrm>
            <a:off x="1525721" y="5300663"/>
            <a:ext cx="245260" cy="3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300" b="1">
                <a:effectLst>
                  <a:outerShdw blurRad="38100" dist="38100" dir="2700000" algn="tl">
                    <a:srgbClr val="C0C0C0"/>
                  </a:outerShdw>
                </a:effectLst>
                <a:latin typeface="Helvetica" pitchFamily="34" charset="0"/>
              </a:rPr>
              <a:t>5.</a:t>
            </a:r>
            <a:endParaRPr lang="en-US" sz="1800" b="1">
              <a:effectLst>
                <a:outerShdw blurRad="38100" dist="38100" dir="2700000" algn="tl">
                  <a:srgbClr val="C0C0C0"/>
                </a:outerShdw>
              </a:effectLst>
              <a:latin typeface="Helvetica" pitchFamily="34"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Deriving Level 1</a:t>
            </a:r>
          </a:p>
        </p:txBody>
      </p:sp>
      <p:sp>
        <p:nvSpPr>
          <p:cNvPr id="57347" name="Rectangle 3"/>
          <p:cNvSpPr>
            <a:spLocks noChangeArrowheads="1"/>
          </p:cNvSpPr>
          <p:nvPr/>
        </p:nvSpPr>
        <p:spPr bwMode="auto">
          <a:xfrm>
            <a:off x="1117310" y="2362200"/>
            <a:ext cx="74475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2000" i="1">
                <a:latin typeface="Helvetica" pitchFamily="34" charset="0"/>
              </a:rPr>
              <a:t>narrative for " process operator commands“ after noun-verb parse</a:t>
            </a:r>
            <a:endParaRPr lang="en-US" sz="2000" b="1">
              <a:latin typeface="Helvetica" pitchFamily="34" charset="0"/>
            </a:endParaRPr>
          </a:p>
        </p:txBody>
      </p:sp>
      <p:sp>
        <p:nvSpPr>
          <p:cNvPr id="57348" name="Text Box 4"/>
          <p:cNvSpPr txBox="1">
            <a:spLocks noChangeArrowheads="1"/>
          </p:cNvSpPr>
          <p:nvPr/>
        </p:nvSpPr>
        <p:spPr bwMode="auto">
          <a:xfrm>
            <a:off x="1117309" y="3124201"/>
            <a:ext cx="995420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800">
                <a:latin typeface="Helvetica" pitchFamily="34" charset="0"/>
              </a:rPr>
              <a:t>Process operator command software </a:t>
            </a:r>
            <a:r>
              <a:rPr lang="en-US" sz="1800" u="sng">
                <a:latin typeface="Helvetica" pitchFamily="34" charset="0"/>
              </a:rPr>
              <a:t>reads</a:t>
            </a:r>
            <a:r>
              <a:rPr lang="en-US" sz="1800">
                <a:latin typeface="Helvetica" pitchFamily="34" charset="0"/>
              </a:rPr>
              <a:t> operator </a:t>
            </a:r>
            <a:r>
              <a:rPr lang="en-US" sz="1800" i="1">
                <a:latin typeface="Helvetica" pitchFamily="34" charset="0"/>
              </a:rPr>
              <a:t>commands</a:t>
            </a:r>
            <a:r>
              <a:rPr lang="en-US" sz="1800">
                <a:latin typeface="Helvetica" pitchFamily="34" charset="0"/>
              </a:rPr>
              <a:t> from the cell </a:t>
            </a:r>
            <a:r>
              <a:rPr lang="en-US" sz="1800" i="1">
                <a:latin typeface="Helvetica" pitchFamily="34" charset="0"/>
              </a:rPr>
              <a:t>operator.</a:t>
            </a:r>
            <a:r>
              <a:rPr lang="en-US" sz="1800">
                <a:latin typeface="Helvetica" pitchFamily="34" charset="0"/>
              </a:rPr>
              <a:t> An </a:t>
            </a:r>
            <a:r>
              <a:rPr lang="en-US" sz="1800" i="1">
                <a:latin typeface="Helvetica" pitchFamily="34" charset="0"/>
              </a:rPr>
              <a:t>error message</a:t>
            </a:r>
            <a:r>
              <a:rPr lang="en-US" sz="1800">
                <a:latin typeface="Helvetica" pitchFamily="34" charset="0"/>
              </a:rPr>
              <a:t> is </a:t>
            </a:r>
            <a:r>
              <a:rPr lang="en-US" sz="1800" u="sng">
                <a:latin typeface="Helvetica" pitchFamily="34" charset="0"/>
              </a:rPr>
              <a:t>displayed</a:t>
            </a:r>
            <a:r>
              <a:rPr lang="en-US" sz="1800">
                <a:latin typeface="Helvetica" pitchFamily="34" charset="0"/>
              </a:rPr>
              <a:t> for </a:t>
            </a:r>
            <a:r>
              <a:rPr lang="en-US" sz="1800" i="1">
                <a:latin typeface="Helvetica" pitchFamily="34" charset="0"/>
              </a:rPr>
              <a:t>invalid commands.</a:t>
            </a:r>
            <a:r>
              <a:rPr lang="en-US" sz="1800">
                <a:latin typeface="Helvetica" pitchFamily="34" charset="0"/>
              </a:rPr>
              <a:t> The </a:t>
            </a:r>
            <a:r>
              <a:rPr lang="en-US" sz="1800" i="1">
                <a:latin typeface="Helvetica" pitchFamily="34" charset="0"/>
              </a:rPr>
              <a:t>command type </a:t>
            </a:r>
            <a:r>
              <a:rPr lang="en-US" sz="1800">
                <a:latin typeface="Helvetica" pitchFamily="34" charset="0"/>
              </a:rPr>
              <a:t>is </a:t>
            </a:r>
            <a:r>
              <a:rPr lang="en-US" sz="1800" u="sng">
                <a:latin typeface="Helvetica" pitchFamily="34" charset="0"/>
              </a:rPr>
              <a:t>determined</a:t>
            </a:r>
            <a:r>
              <a:rPr lang="en-US" sz="1800">
                <a:latin typeface="Helvetica" pitchFamily="34" charset="0"/>
              </a:rPr>
              <a:t> for </a:t>
            </a:r>
            <a:r>
              <a:rPr lang="en-US" sz="1800" i="1">
                <a:latin typeface="Helvetica" pitchFamily="34" charset="0"/>
              </a:rPr>
              <a:t>valid commands</a:t>
            </a:r>
            <a:r>
              <a:rPr lang="en-US" sz="1800">
                <a:latin typeface="Helvetica" pitchFamily="34" charset="0"/>
              </a:rPr>
              <a:t> and appropriate action is </a:t>
            </a:r>
            <a:r>
              <a:rPr lang="en-US" sz="1800" u="sng">
                <a:latin typeface="Helvetica" pitchFamily="34" charset="0"/>
              </a:rPr>
              <a:t>taken</a:t>
            </a:r>
            <a:r>
              <a:rPr lang="en-US" sz="1800">
                <a:latin typeface="Helvetica" pitchFamily="34" charset="0"/>
              </a:rPr>
              <a:t>.  When </a:t>
            </a:r>
            <a:r>
              <a:rPr lang="en-US" sz="1800" i="1">
                <a:latin typeface="Helvetica" pitchFamily="34" charset="0"/>
              </a:rPr>
              <a:t>fixture commands</a:t>
            </a:r>
            <a:r>
              <a:rPr lang="en-US" sz="1800">
                <a:latin typeface="Helvetica" pitchFamily="34" charset="0"/>
              </a:rPr>
              <a:t> are </a:t>
            </a:r>
            <a:r>
              <a:rPr lang="en-US" sz="1800" u="sng">
                <a:latin typeface="Helvetica" pitchFamily="34" charset="0"/>
              </a:rPr>
              <a:t>encountered</a:t>
            </a:r>
            <a:r>
              <a:rPr lang="en-US" sz="1800">
                <a:latin typeface="Helvetica" pitchFamily="34" charset="0"/>
              </a:rPr>
              <a:t>, </a:t>
            </a:r>
            <a:r>
              <a:rPr lang="en-US" sz="1800" i="1">
                <a:latin typeface="Helvetica" pitchFamily="34" charset="0"/>
              </a:rPr>
              <a:t>fixture status</a:t>
            </a:r>
            <a:r>
              <a:rPr lang="en-US" sz="1800">
                <a:latin typeface="Helvetica" pitchFamily="34" charset="0"/>
              </a:rPr>
              <a:t> is </a:t>
            </a:r>
            <a:r>
              <a:rPr lang="en-GB" sz="1800" u="sng">
                <a:latin typeface="Helvetica" pitchFamily="34" charset="0"/>
              </a:rPr>
              <a:t>analysed</a:t>
            </a:r>
            <a:r>
              <a:rPr lang="en-US" sz="1800">
                <a:latin typeface="Helvetica" pitchFamily="34" charset="0"/>
              </a:rPr>
              <a:t> and a </a:t>
            </a:r>
            <a:r>
              <a:rPr lang="en-US" sz="1800" i="1">
                <a:latin typeface="Helvetica" pitchFamily="34" charset="0"/>
              </a:rPr>
              <a:t>fixture setting</a:t>
            </a:r>
            <a:r>
              <a:rPr lang="en-US" sz="1800">
                <a:latin typeface="Helvetica" pitchFamily="34" charset="0"/>
              </a:rPr>
              <a:t> is </a:t>
            </a:r>
            <a:r>
              <a:rPr lang="en-US" sz="1800" u="sng">
                <a:latin typeface="Helvetica" pitchFamily="34" charset="0"/>
              </a:rPr>
              <a:t>output</a:t>
            </a:r>
            <a:r>
              <a:rPr lang="en-US" sz="1800">
                <a:latin typeface="Helvetica" pitchFamily="34" charset="0"/>
              </a:rPr>
              <a:t> to the </a:t>
            </a:r>
            <a:r>
              <a:rPr lang="en-US" sz="1800" i="1">
                <a:latin typeface="Helvetica" pitchFamily="34" charset="0"/>
              </a:rPr>
              <a:t>fixture servos.</a:t>
            </a:r>
            <a:r>
              <a:rPr lang="en-US" sz="1800">
                <a:latin typeface="Helvetica" pitchFamily="34" charset="0"/>
              </a:rPr>
              <a:t>  When a </a:t>
            </a:r>
            <a:r>
              <a:rPr lang="en-US" sz="1800" i="1">
                <a:latin typeface="Helvetica" pitchFamily="34" charset="0"/>
              </a:rPr>
              <a:t>report</a:t>
            </a:r>
            <a:r>
              <a:rPr lang="en-US" sz="1800">
                <a:latin typeface="Helvetica" pitchFamily="34" charset="0"/>
              </a:rPr>
              <a:t> is </a:t>
            </a:r>
            <a:r>
              <a:rPr lang="en-US" sz="1800" u="sng">
                <a:latin typeface="Helvetica" pitchFamily="34" charset="0"/>
              </a:rPr>
              <a:t>selected,</a:t>
            </a:r>
            <a:r>
              <a:rPr lang="en-US" sz="1800">
                <a:latin typeface="Helvetica" pitchFamily="34" charset="0"/>
              </a:rPr>
              <a:t> the </a:t>
            </a:r>
            <a:r>
              <a:rPr lang="en-US" sz="1800" i="1">
                <a:latin typeface="Helvetica" pitchFamily="34" charset="0"/>
              </a:rPr>
              <a:t>assembly record file </a:t>
            </a:r>
            <a:r>
              <a:rPr lang="en-US" sz="1800">
                <a:latin typeface="Helvetica" pitchFamily="34" charset="0"/>
              </a:rPr>
              <a:t>is </a:t>
            </a:r>
            <a:r>
              <a:rPr lang="en-US" sz="1800" u="sng">
                <a:latin typeface="Helvetica" pitchFamily="34" charset="0"/>
              </a:rPr>
              <a:t>read</a:t>
            </a:r>
            <a:r>
              <a:rPr lang="en-US" sz="1800">
                <a:latin typeface="Helvetica" pitchFamily="34" charset="0"/>
              </a:rPr>
              <a:t> and a report is </a:t>
            </a:r>
            <a:r>
              <a:rPr lang="en-US" sz="1800" u="sng">
                <a:latin typeface="Helvetica" pitchFamily="34" charset="0"/>
              </a:rPr>
              <a:t>generated</a:t>
            </a:r>
            <a:r>
              <a:rPr lang="en-US" sz="1800">
                <a:latin typeface="Helvetica" pitchFamily="34" charset="0"/>
              </a:rPr>
              <a:t> and </a:t>
            </a:r>
            <a:r>
              <a:rPr lang="en-US" sz="1800" u="sng">
                <a:latin typeface="Helvetica" pitchFamily="34" charset="0"/>
              </a:rPr>
              <a:t>displayed</a:t>
            </a:r>
            <a:r>
              <a:rPr lang="en-US" sz="1800">
                <a:latin typeface="Helvetica" pitchFamily="34" charset="0"/>
              </a:rPr>
              <a:t> on the operator </a:t>
            </a:r>
            <a:r>
              <a:rPr lang="en-US" sz="1800" i="1">
                <a:latin typeface="Helvetica" pitchFamily="34" charset="0"/>
              </a:rPr>
              <a:t>display screen.</a:t>
            </a:r>
            <a:r>
              <a:rPr lang="en-US" sz="1800">
                <a:latin typeface="Helvetica" pitchFamily="34" charset="0"/>
              </a:rPr>
              <a:t>  When </a:t>
            </a:r>
            <a:r>
              <a:rPr lang="en-US" sz="1800" i="1">
                <a:latin typeface="Helvetica" pitchFamily="34" charset="0"/>
              </a:rPr>
              <a:t>robot control switches</a:t>
            </a:r>
            <a:r>
              <a:rPr lang="en-US" sz="1800">
                <a:latin typeface="Helvetica" pitchFamily="34" charset="0"/>
              </a:rPr>
              <a:t> are </a:t>
            </a:r>
            <a:r>
              <a:rPr lang="en-US" sz="1800" u="sng">
                <a:latin typeface="Helvetica" pitchFamily="34" charset="0"/>
              </a:rPr>
              <a:t>selected</a:t>
            </a:r>
            <a:r>
              <a:rPr lang="en-US" sz="1800">
                <a:latin typeface="Helvetica" pitchFamily="34" charset="0"/>
              </a:rPr>
              <a:t>, </a:t>
            </a:r>
            <a:r>
              <a:rPr lang="en-US" sz="1800" i="1">
                <a:latin typeface="Helvetica" pitchFamily="34" charset="0"/>
              </a:rPr>
              <a:t>control values</a:t>
            </a:r>
            <a:r>
              <a:rPr lang="en-US" sz="1800">
                <a:latin typeface="Helvetica" pitchFamily="34" charset="0"/>
              </a:rPr>
              <a:t> are </a:t>
            </a:r>
            <a:r>
              <a:rPr lang="en-US" sz="1800" u="sng">
                <a:latin typeface="Helvetica" pitchFamily="34" charset="0"/>
              </a:rPr>
              <a:t>sent</a:t>
            </a:r>
            <a:r>
              <a:rPr lang="en-US" sz="1800">
                <a:latin typeface="Helvetica" pitchFamily="34" charset="0"/>
              </a:rPr>
              <a:t> to the </a:t>
            </a:r>
            <a:r>
              <a:rPr lang="en-US" sz="1800" i="1">
                <a:latin typeface="Helvetica" pitchFamily="34" charset="0"/>
              </a:rPr>
              <a:t>robot control system.</a:t>
            </a:r>
            <a:endParaRPr lang="en-GB" sz="1800" u="sng">
              <a:latin typeface="Helvetica"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1422030" y="1905000"/>
            <a:ext cx="9600816" cy="4800600"/>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auto">
          <a:xfrm>
            <a:off x="1965872" y="2147888"/>
            <a:ext cx="1051709"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4" name="Rectangle 6"/>
          <p:cNvSpPr>
            <a:spLocks noChangeArrowheads="1"/>
          </p:cNvSpPr>
          <p:nvPr/>
        </p:nvSpPr>
        <p:spPr bwMode="auto">
          <a:xfrm>
            <a:off x="1965872" y="2146301"/>
            <a:ext cx="1051709" cy="84137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15" name="Oval 7"/>
          <p:cNvSpPr>
            <a:spLocks noChangeArrowheads="1"/>
          </p:cNvSpPr>
          <p:nvPr/>
        </p:nvSpPr>
        <p:spPr bwMode="auto">
          <a:xfrm>
            <a:off x="3847098" y="2600325"/>
            <a:ext cx="1144819" cy="946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16" name="Oval 8"/>
          <p:cNvSpPr>
            <a:spLocks noChangeArrowheads="1"/>
          </p:cNvSpPr>
          <p:nvPr/>
        </p:nvSpPr>
        <p:spPr bwMode="auto">
          <a:xfrm>
            <a:off x="3847098" y="2598739"/>
            <a:ext cx="1144819" cy="949325"/>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17" name="Oval 9"/>
          <p:cNvSpPr>
            <a:spLocks noChangeArrowheads="1"/>
          </p:cNvSpPr>
          <p:nvPr/>
        </p:nvSpPr>
        <p:spPr bwMode="auto">
          <a:xfrm>
            <a:off x="5324147" y="3627438"/>
            <a:ext cx="1144819" cy="946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18" name="Oval 10"/>
          <p:cNvSpPr>
            <a:spLocks noChangeArrowheads="1"/>
          </p:cNvSpPr>
          <p:nvPr/>
        </p:nvSpPr>
        <p:spPr bwMode="auto">
          <a:xfrm>
            <a:off x="5324147" y="3625851"/>
            <a:ext cx="1144819" cy="949325"/>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19" name="Oval 11"/>
          <p:cNvSpPr>
            <a:spLocks noChangeArrowheads="1"/>
          </p:cNvSpPr>
          <p:nvPr/>
        </p:nvSpPr>
        <p:spPr bwMode="auto">
          <a:xfrm>
            <a:off x="7021271" y="3040063"/>
            <a:ext cx="1144819" cy="946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20" name="Oval 12"/>
          <p:cNvSpPr>
            <a:spLocks noChangeArrowheads="1"/>
          </p:cNvSpPr>
          <p:nvPr/>
        </p:nvSpPr>
        <p:spPr bwMode="auto">
          <a:xfrm>
            <a:off x="7021271" y="3038476"/>
            <a:ext cx="1144819" cy="949325"/>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1" name="Oval 13"/>
          <p:cNvSpPr>
            <a:spLocks noChangeArrowheads="1"/>
          </p:cNvSpPr>
          <p:nvPr/>
        </p:nvSpPr>
        <p:spPr bwMode="auto">
          <a:xfrm>
            <a:off x="6911233" y="4294188"/>
            <a:ext cx="1142702" cy="9461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22" name="Oval 14"/>
          <p:cNvSpPr>
            <a:spLocks noChangeArrowheads="1"/>
          </p:cNvSpPr>
          <p:nvPr/>
        </p:nvSpPr>
        <p:spPr bwMode="auto">
          <a:xfrm>
            <a:off x="6911233" y="4292601"/>
            <a:ext cx="1142702" cy="949325"/>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3" name="Oval 15"/>
          <p:cNvSpPr>
            <a:spLocks noChangeArrowheads="1"/>
          </p:cNvSpPr>
          <p:nvPr/>
        </p:nvSpPr>
        <p:spPr bwMode="auto">
          <a:xfrm>
            <a:off x="5436301" y="5186364"/>
            <a:ext cx="1142702" cy="94773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24" name="Oval 16"/>
          <p:cNvSpPr>
            <a:spLocks noChangeArrowheads="1"/>
          </p:cNvSpPr>
          <p:nvPr/>
        </p:nvSpPr>
        <p:spPr bwMode="auto">
          <a:xfrm>
            <a:off x="5436301" y="5186364"/>
            <a:ext cx="1142702" cy="949325"/>
          </a:xfrm>
          <a:prstGeom prst="ellipse">
            <a:avLst/>
          </a:prstGeom>
          <a:noFill/>
          <a:ln w="25400">
            <a:solidFill>
              <a:srgbClr val="7F7F7F"/>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5" name="Rectangle 17"/>
          <p:cNvSpPr>
            <a:spLocks noChangeArrowheads="1"/>
          </p:cNvSpPr>
          <p:nvPr/>
        </p:nvSpPr>
        <p:spPr bwMode="auto">
          <a:xfrm>
            <a:off x="9143736" y="2266950"/>
            <a:ext cx="1051709" cy="839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26" name="Rectangle 18"/>
          <p:cNvSpPr>
            <a:spLocks noChangeArrowheads="1"/>
          </p:cNvSpPr>
          <p:nvPr/>
        </p:nvSpPr>
        <p:spPr bwMode="auto">
          <a:xfrm>
            <a:off x="9143736" y="2265363"/>
            <a:ext cx="1051709" cy="84296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7" name="Rectangle 19"/>
          <p:cNvSpPr>
            <a:spLocks noChangeArrowheads="1"/>
          </p:cNvSpPr>
          <p:nvPr/>
        </p:nvSpPr>
        <p:spPr bwMode="auto">
          <a:xfrm>
            <a:off x="9236845" y="4467225"/>
            <a:ext cx="1051709"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28" name="Rectangle 20"/>
          <p:cNvSpPr>
            <a:spLocks noChangeArrowheads="1"/>
          </p:cNvSpPr>
          <p:nvPr/>
        </p:nvSpPr>
        <p:spPr bwMode="auto">
          <a:xfrm>
            <a:off x="9236845" y="4465639"/>
            <a:ext cx="1051709" cy="84137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29" name="Rectangle 21"/>
          <p:cNvSpPr>
            <a:spLocks noChangeArrowheads="1"/>
          </p:cNvSpPr>
          <p:nvPr/>
        </p:nvSpPr>
        <p:spPr bwMode="auto">
          <a:xfrm>
            <a:off x="9530984" y="5640389"/>
            <a:ext cx="1051710" cy="839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30" name="Rectangle 22"/>
          <p:cNvSpPr>
            <a:spLocks noChangeArrowheads="1"/>
          </p:cNvSpPr>
          <p:nvPr/>
        </p:nvSpPr>
        <p:spPr bwMode="auto">
          <a:xfrm>
            <a:off x="9530984" y="5638801"/>
            <a:ext cx="1051710" cy="84296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31" name="Rectangle 23"/>
          <p:cNvSpPr>
            <a:spLocks noChangeArrowheads="1"/>
          </p:cNvSpPr>
          <p:nvPr/>
        </p:nvSpPr>
        <p:spPr bwMode="auto">
          <a:xfrm>
            <a:off x="2188064" y="2400301"/>
            <a:ext cx="52418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operator</a:t>
            </a:r>
            <a:endParaRPr lang="en-GB"/>
          </a:p>
        </p:txBody>
      </p:sp>
      <p:sp>
        <p:nvSpPr>
          <p:cNvPr id="68632" name="Rectangle 24"/>
          <p:cNvSpPr>
            <a:spLocks noChangeArrowheads="1"/>
          </p:cNvSpPr>
          <p:nvPr/>
        </p:nvSpPr>
        <p:spPr bwMode="auto">
          <a:xfrm>
            <a:off x="3220728" y="2425701"/>
            <a:ext cx="68929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commands</a:t>
            </a:r>
            <a:endParaRPr lang="en-GB"/>
          </a:p>
        </p:txBody>
      </p:sp>
      <p:sp>
        <p:nvSpPr>
          <p:cNvPr id="68633" name="Rectangle 25"/>
          <p:cNvSpPr>
            <a:spLocks noChangeArrowheads="1"/>
          </p:cNvSpPr>
          <p:nvPr/>
        </p:nvSpPr>
        <p:spPr bwMode="auto">
          <a:xfrm>
            <a:off x="4217419" y="2825751"/>
            <a:ext cx="32060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read </a:t>
            </a:r>
            <a:endParaRPr lang="en-GB"/>
          </a:p>
        </p:txBody>
      </p:sp>
      <p:sp>
        <p:nvSpPr>
          <p:cNvPr id="68634" name="Rectangle 26"/>
          <p:cNvSpPr>
            <a:spLocks noChangeArrowheads="1"/>
          </p:cNvSpPr>
          <p:nvPr/>
        </p:nvSpPr>
        <p:spPr bwMode="auto">
          <a:xfrm>
            <a:off x="4069291" y="2986089"/>
            <a:ext cx="56265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operator </a:t>
            </a:r>
            <a:endParaRPr lang="en-GB"/>
          </a:p>
        </p:txBody>
      </p:sp>
      <p:sp>
        <p:nvSpPr>
          <p:cNvPr id="68635" name="Rectangle 27"/>
          <p:cNvSpPr>
            <a:spLocks noChangeArrowheads="1"/>
          </p:cNvSpPr>
          <p:nvPr/>
        </p:nvSpPr>
        <p:spPr bwMode="auto">
          <a:xfrm>
            <a:off x="3957136" y="3146426"/>
            <a:ext cx="68929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commands</a:t>
            </a:r>
            <a:endParaRPr lang="en-GB"/>
          </a:p>
        </p:txBody>
      </p:sp>
      <p:sp>
        <p:nvSpPr>
          <p:cNvPr id="68636" name="Rectangle 28"/>
          <p:cNvSpPr>
            <a:spLocks noChangeArrowheads="1"/>
          </p:cNvSpPr>
          <p:nvPr/>
        </p:nvSpPr>
        <p:spPr bwMode="auto">
          <a:xfrm>
            <a:off x="5491320" y="3879851"/>
            <a:ext cx="66524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determine </a:t>
            </a:r>
            <a:endParaRPr lang="en-GB"/>
          </a:p>
        </p:txBody>
      </p:sp>
      <p:sp>
        <p:nvSpPr>
          <p:cNvPr id="68637" name="Rectangle 29"/>
          <p:cNvSpPr>
            <a:spLocks noChangeArrowheads="1"/>
          </p:cNvSpPr>
          <p:nvPr/>
        </p:nvSpPr>
        <p:spPr bwMode="auto">
          <a:xfrm>
            <a:off x="5472275" y="4040188"/>
            <a:ext cx="6957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command  </a:t>
            </a:r>
            <a:endParaRPr lang="en-GB"/>
          </a:p>
        </p:txBody>
      </p:sp>
      <p:sp>
        <p:nvSpPr>
          <p:cNvPr id="68638" name="Rectangle 30"/>
          <p:cNvSpPr>
            <a:spLocks noChangeArrowheads="1"/>
          </p:cNvSpPr>
          <p:nvPr/>
        </p:nvSpPr>
        <p:spPr bwMode="auto">
          <a:xfrm>
            <a:off x="5730441" y="4198939"/>
            <a:ext cx="26609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type</a:t>
            </a:r>
            <a:endParaRPr lang="en-GB"/>
          </a:p>
        </p:txBody>
      </p:sp>
      <p:sp>
        <p:nvSpPr>
          <p:cNvPr id="68639" name="Rectangle 31"/>
          <p:cNvSpPr>
            <a:spLocks noChangeArrowheads="1"/>
          </p:cNvSpPr>
          <p:nvPr/>
        </p:nvSpPr>
        <p:spPr bwMode="auto">
          <a:xfrm>
            <a:off x="7279437" y="3279776"/>
            <a:ext cx="52578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analyse </a:t>
            </a:r>
            <a:endParaRPr lang="en-GB"/>
          </a:p>
        </p:txBody>
      </p:sp>
      <p:sp>
        <p:nvSpPr>
          <p:cNvPr id="68640" name="Rectangle 32"/>
          <p:cNvSpPr>
            <a:spLocks noChangeArrowheads="1"/>
          </p:cNvSpPr>
          <p:nvPr/>
        </p:nvSpPr>
        <p:spPr bwMode="auto">
          <a:xfrm>
            <a:off x="7353502" y="3440114"/>
            <a:ext cx="4215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fixture </a:t>
            </a:r>
            <a:endParaRPr lang="en-GB"/>
          </a:p>
        </p:txBody>
      </p:sp>
      <p:sp>
        <p:nvSpPr>
          <p:cNvPr id="68641" name="Rectangle 33"/>
          <p:cNvSpPr>
            <a:spLocks noChangeArrowheads="1"/>
          </p:cNvSpPr>
          <p:nvPr/>
        </p:nvSpPr>
        <p:spPr bwMode="auto">
          <a:xfrm>
            <a:off x="7353503" y="3600451"/>
            <a:ext cx="3751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status</a:t>
            </a:r>
            <a:endParaRPr lang="en-GB"/>
          </a:p>
        </p:txBody>
      </p:sp>
      <p:sp>
        <p:nvSpPr>
          <p:cNvPr id="68642" name="Rectangle 34"/>
          <p:cNvSpPr>
            <a:spLocks noChangeArrowheads="1"/>
          </p:cNvSpPr>
          <p:nvPr/>
        </p:nvSpPr>
        <p:spPr bwMode="auto">
          <a:xfrm>
            <a:off x="7114381" y="4602164"/>
            <a:ext cx="5947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generate </a:t>
            </a:r>
            <a:endParaRPr lang="en-GB"/>
          </a:p>
        </p:txBody>
      </p:sp>
      <p:sp>
        <p:nvSpPr>
          <p:cNvPr id="68643" name="Rectangle 35"/>
          <p:cNvSpPr>
            <a:spLocks noChangeArrowheads="1"/>
          </p:cNvSpPr>
          <p:nvPr/>
        </p:nvSpPr>
        <p:spPr bwMode="auto">
          <a:xfrm>
            <a:off x="7243464" y="4759326"/>
            <a:ext cx="36708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report</a:t>
            </a:r>
            <a:endParaRPr lang="en-GB"/>
          </a:p>
        </p:txBody>
      </p:sp>
      <p:sp>
        <p:nvSpPr>
          <p:cNvPr id="68644" name="Rectangle 36"/>
          <p:cNvSpPr>
            <a:spLocks noChangeArrowheads="1"/>
          </p:cNvSpPr>
          <p:nvPr/>
        </p:nvSpPr>
        <p:spPr bwMode="auto">
          <a:xfrm>
            <a:off x="5747370" y="5386389"/>
            <a:ext cx="3831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send  </a:t>
            </a:r>
            <a:endParaRPr lang="en-GB"/>
          </a:p>
        </p:txBody>
      </p:sp>
      <p:sp>
        <p:nvSpPr>
          <p:cNvPr id="68645" name="Rectangle 37"/>
          <p:cNvSpPr>
            <a:spLocks noChangeArrowheads="1"/>
          </p:cNvSpPr>
          <p:nvPr/>
        </p:nvSpPr>
        <p:spPr bwMode="auto">
          <a:xfrm>
            <a:off x="5694467" y="5546726"/>
            <a:ext cx="46166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control </a:t>
            </a:r>
            <a:endParaRPr lang="en-GB"/>
          </a:p>
        </p:txBody>
      </p:sp>
      <p:sp>
        <p:nvSpPr>
          <p:cNvPr id="68646" name="Rectangle 38"/>
          <p:cNvSpPr>
            <a:spLocks noChangeArrowheads="1"/>
          </p:cNvSpPr>
          <p:nvPr/>
        </p:nvSpPr>
        <p:spPr bwMode="auto">
          <a:xfrm>
            <a:off x="5747370" y="5705476"/>
            <a:ext cx="33823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value</a:t>
            </a:r>
            <a:endParaRPr lang="en-GB"/>
          </a:p>
        </p:txBody>
      </p:sp>
      <p:sp>
        <p:nvSpPr>
          <p:cNvPr id="68647" name="Rectangle 39"/>
          <p:cNvSpPr>
            <a:spLocks noChangeArrowheads="1"/>
          </p:cNvSpPr>
          <p:nvPr/>
        </p:nvSpPr>
        <p:spPr bwMode="auto">
          <a:xfrm>
            <a:off x="9439992" y="2508251"/>
            <a:ext cx="42159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fixture </a:t>
            </a:r>
            <a:endParaRPr lang="en-GB"/>
          </a:p>
        </p:txBody>
      </p:sp>
      <p:sp>
        <p:nvSpPr>
          <p:cNvPr id="68648" name="Rectangle 40"/>
          <p:cNvSpPr>
            <a:spLocks noChangeArrowheads="1"/>
          </p:cNvSpPr>
          <p:nvPr/>
        </p:nvSpPr>
        <p:spPr bwMode="auto">
          <a:xfrm>
            <a:off x="9420946" y="2667001"/>
            <a:ext cx="4151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servos</a:t>
            </a:r>
            <a:endParaRPr lang="en-GB"/>
          </a:p>
        </p:txBody>
      </p:sp>
      <p:sp>
        <p:nvSpPr>
          <p:cNvPr id="68649" name="Rectangle 41"/>
          <p:cNvSpPr>
            <a:spLocks noChangeArrowheads="1"/>
          </p:cNvSpPr>
          <p:nvPr/>
        </p:nvSpPr>
        <p:spPr bwMode="auto">
          <a:xfrm>
            <a:off x="9456921" y="4692651"/>
            <a:ext cx="47929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display </a:t>
            </a:r>
            <a:endParaRPr lang="en-GB"/>
          </a:p>
        </p:txBody>
      </p:sp>
      <p:sp>
        <p:nvSpPr>
          <p:cNvPr id="68650" name="Rectangle 42"/>
          <p:cNvSpPr>
            <a:spLocks noChangeArrowheads="1"/>
          </p:cNvSpPr>
          <p:nvPr/>
        </p:nvSpPr>
        <p:spPr bwMode="auto">
          <a:xfrm>
            <a:off x="9475965" y="4852989"/>
            <a:ext cx="4231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screen</a:t>
            </a:r>
            <a:endParaRPr lang="en-GB"/>
          </a:p>
        </p:txBody>
      </p:sp>
      <p:sp>
        <p:nvSpPr>
          <p:cNvPr id="68651" name="Rectangle 43"/>
          <p:cNvSpPr>
            <a:spLocks noChangeArrowheads="1"/>
          </p:cNvSpPr>
          <p:nvPr/>
        </p:nvSpPr>
        <p:spPr bwMode="auto">
          <a:xfrm>
            <a:off x="9808196" y="5772151"/>
            <a:ext cx="35907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robot </a:t>
            </a:r>
            <a:endParaRPr lang="en-GB"/>
          </a:p>
        </p:txBody>
      </p:sp>
      <p:sp>
        <p:nvSpPr>
          <p:cNvPr id="68652" name="Rectangle 44"/>
          <p:cNvSpPr>
            <a:spLocks noChangeArrowheads="1"/>
          </p:cNvSpPr>
          <p:nvPr/>
        </p:nvSpPr>
        <p:spPr bwMode="auto">
          <a:xfrm>
            <a:off x="9717202" y="5932489"/>
            <a:ext cx="5001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control  </a:t>
            </a:r>
            <a:endParaRPr lang="en-GB"/>
          </a:p>
        </p:txBody>
      </p:sp>
      <p:sp>
        <p:nvSpPr>
          <p:cNvPr id="68653" name="Rectangle 45"/>
          <p:cNvSpPr>
            <a:spLocks noChangeArrowheads="1"/>
          </p:cNvSpPr>
          <p:nvPr/>
        </p:nvSpPr>
        <p:spPr bwMode="auto">
          <a:xfrm>
            <a:off x="9734132" y="6092826"/>
            <a:ext cx="4456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system</a:t>
            </a:r>
            <a:endParaRPr lang="en-GB"/>
          </a:p>
        </p:txBody>
      </p:sp>
      <p:sp>
        <p:nvSpPr>
          <p:cNvPr id="68654" name="Line 46"/>
          <p:cNvSpPr>
            <a:spLocks noChangeShapeType="1"/>
          </p:cNvSpPr>
          <p:nvPr/>
        </p:nvSpPr>
        <p:spPr bwMode="auto">
          <a:xfrm>
            <a:off x="7501631" y="5627688"/>
            <a:ext cx="1070754"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8656" name="Rectangle 48"/>
          <p:cNvSpPr>
            <a:spLocks noChangeArrowheads="1"/>
          </p:cNvSpPr>
          <p:nvPr/>
        </p:nvSpPr>
        <p:spPr bwMode="auto">
          <a:xfrm>
            <a:off x="7575693" y="5626101"/>
            <a:ext cx="6347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assembly </a:t>
            </a:r>
            <a:endParaRPr lang="en-GB"/>
          </a:p>
        </p:txBody>
      </p:sp>
      <p:sp>
        <p:nvSpPr>
          <p:cNvPr id="68657" name="Rectangle 49"/>
          <p:cNvSpPr>
            <a:spLocks noChangeArrowheads="1"/>
          </p:cNvSpPr>
          <p:nvPr/>
        </p:nvSpPr>
        <p:spPr bwMode="auto">
          <a:xfrm>
            <a:off x="7704778" y="5788026"/>
            <a:ext cx="3991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record</a:t>
            </a:r>
            <a:endParaRPr lang="en-GB"/>
          </a:p>
        </p:txBody>
      </p:sp>
      <p:grpSp>
        <p:nvGrpSpPr>
          <p:cNvPr id="2" name="Group 50"/>
          <p:cNvGrpSpPr/>
          <p:nvPr/>
        </p:nvGrpSpPr>
        <p:grpSpPr bwMode="auto">
          <a:xfrm>
            <a:off x="3017581" y="2587625"/>
            <a:ext cx="865492" cy="279400"/>
            <a:chOff x="1471" y="998"/>
            <a:chExt cx="375" cy="188"/>
          </a:xfrm>
        </p:grpSpPr>
        <p:sp>
          <p:nvSpPr>
            <p:cNvPr id="68659" name="Freeform 51"/>
            <p:cNvSpPr/>
            <p:nvPr/>
          </p:nvSpPr>
          <p:spPr bwMode="auto">
            <a:xfrm>
              <a:off x="1710" y="1088"/>
              <a:ext cx="136" cy="98"/>
            </a:xfrm>
            <a:custGeom>
              <a:avLst/>
              <a:gdLst>
                <a:gd name="T0" fmla="*/ 136 w 136"/>
                <a:gd name="T1" fmla="*/ 98 h 98"/>
                <a:gd name="T2" fmla="*/ 0 w 136"/>
                <a:gd name="T3" fmla="*/ 72 h 98"/>
                <a:gd name="T4" fmla="*/ 16 w 136"/>
                <a:gd name="T5" fmla="*/ 36 h 98"/>
                <a:gd name="T6" fmla="*/ 24 w 136"/>
                <a:gd name="T7" fmla="*/ 0 h 98"/>
                <a:gd name="T8" fmla="*/ 136 w 136"/>
                <a:gd name="T9" fmla="*/ 98 h 98"/>
              </a:gdLst>
              <a:ahLst/>
              <a:cxnLst>
                <a:cxn ang="0">
                  <a:pos x="T0" y="T1"/>
                </a:cxn>
                <a:cxn ang="0">
                  <a:pos x="T2" y="T3"/>
                </a:cxn>
                <a:cxn ang="0">
                  <a:pos x="T4" y="T5"/>
                </a:cxn>
                <a:cxn ang="0">
                  <a:pos x="T6" y="T7"/>
                </a:cxn>
                <a:cxn ang="0">
                  <a:pos x="T8" y="T9"/>
                </a:cxn>
              </a:cxnLst>
              <a:rect l="0" t="0" r="r" b="b"/>
              <a:pathLst>
                <a:path w="136" h="98">
                  <a:moveTo>
                    <a:pt x="136" y="98"/>
                  </a:moveTo>
                  <a:lnTo>
                    <a:pt x="0" y="72"/>
                  </a:lnTo>
                  <a:lnTo>
                    <a:pt x="16" y="36"/>
                  </a:lnTo>
                  <a:lnTo>
                    <a:pt x="24" y="0"/>
                  </a:lnTo>
                  <a:lnTo>
                    <a:pt x="136" y="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60" name="Line 52"/>
            <p:cNvSpPr>
              <a:spLocks noChangeShapeType="1"/>
            </p:cNvSpPr>
            <p:nvPr/>
          </p:nvSpPr>
          <p:spPr bwMode="auto">
            <a:xfrm>
              <a:off x="1471" y="998"/>
              <a:ext cx="255" cy="12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3" name="Group 53"/>
          <p:cNvGrpSpPr/>
          <p:nvPr/>
        </p:nvGrpSpPr>
        <p:grpSpPr bwMode="auto">
          <a:xfrm>
            <a:off x="4879763" y="3333750"/>
            <a:ext cx="573468" cy="454025"/>
            <a:chOff x="2277" y="1501"/>
            <a:chExt cx="248" cy="305"/>
          </a:xfrm>
        </p:grpSpPr>
        <p:sp>
          <p:nvSpPr>
            <p:cNvPr id="68662" name="Freeform 54"/>
            <p:cNvSpPr/>
            <p:nvPr/>
          </p:nvSpPr>
          <p:spPr bwMode="auto">
            <a:xfrm>
              <a:off x="2405" y="1671"/>
              <a:ext cx="120" cy="135"/>
            </a:xfrm>
            <a:custGeom>
              <a:avLst/>
              <a:gdLst>
                <a:gd name="T0" fmla="*/ 120 w 120"/>
                <a:gd name="T1" fmla="*/ 135 h 135"/>
                <a:gd name="T2" fmla="*/ 0 w 120"/>
                <a:gd name="T3" fmla="*/ 45 h 135"/>
                <a:gd name="T4" fmla="*/ 32 w 120"/>
                <a:gd name="T5" fmla="*/ 18 h 135"/>
                <a:gd name="T6" fmla="*/ 56 w 120"/>
                <a:gd name="T7" fmla="*/ 0 h 135"/>
                <a:gd name="T8" fmla="*/ 120 w 120"/>
                <a:gd name="T9" fmla="*/ 135 h 135"/>
              </a:gdLst>
              <a:ahLst/>
              <a:cxnLst>
                <a:cxn ang="0">
                  <a:pos x="T0" y="T1"/>
                </a:cxn>
                <a:cxn ang="0">
                  <a:pos x="T2" y="T3"/>
                </a:cxn>
                <a:cxn ang="0">
                  <a:pos x="T4" y="T5"/>
                </a:cxn>
                <a:cxn ang="0">
                  <a:pos x="T6" y="T7"/>
                </a:cxn>
                <a:cxn ang="0">
                  <a:pos x="T8" y="T9"/>
                </a:cxn>
              </a:cxnLst>
              <a:rect l="0" t="0" r="r" b="b"/>
              <a:pathLst>
                <a:path w="120" h="135">
                  <a:moveTo>
                    <a:pt x="120" y="135"/>
                  </a:moveTo>
                  <a:lnTo>
                    <a:pt x="0" y="45"/>
                  </a:lnTo>
                  <a:lnTo>
                    <a:pt x="32" y="18"/>
                  </a:lnTo>
                  <a:lnTo>
                    <a:pt x="56" y="0"/>
                  </a:lnTo>
                  <a:lnTo>
                    <a:pt x="120" y="1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63" name="Line 55"/>
            <p:cNvSpPr>
              <a:spLocks noChangeShapeType="1"/>
            </p:cNvSpPr>
            <p:nvPr/>
          </p:nvSpPr>
          <p:spPr bwMode="auto">
            <a:xfrm>
              <a:off x="2277" y="1501"/>
              <a:ext cx="160" cy="18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 name="Group 56"/>
          <p:cNvGrpSpPr/>
          <p:nvPr/>
        </p:nvGrpSpPr>
        <p:grpSpPr bwMode="auto">
          <a:xfrm>
            <a:off x="6430876" y="3760789"/>
            <a:ext cx="626370" cy="185737"/>
            <a:chOff x="2948" y="1788"/>
            <a:chExt cx="271" cy="125"/>
          </a:xfrm>
        </p:grpSpPr>
        <p:sp>
          <p:nvSpPr>
            <p:cNvPr id="68665" name="Freeform 57"/>
            <p:cNvSpPr/>
            <p:nvPr/>
          </p:nvSpPr>
          <p:spPr bwMode="auto">
            <a:xfrm>
              <a:off x="3084" y="1788"/>
              <a:ext cx="135" cy="89"/>
            </a:xfrm>
            <a:custGeom>
              <a:avLst/>
              <a:gdLst>
                <a:gd name="T0" fmla="*/ 135 w 135"/>
                <a:gd name="T1" fmla="*/ 0 h 89"/>
                <a:gd name="T2" fmla="*/ 24 w 135"/>
                <a:gd name="T3" fmla="*/ 89 h 89"/>
                <a:gd name="T4" fmla="*/ 8 w 135"/>
                <a:gd name="T5" fmla="*/ 53 h 89"/>
                <a:gd name="T6" fmla="*/ 0 w 135"/>
                <a:gd name="T7" fmla="*/ 27 h 89"/>
                <a:gd name="T8" fmla="*/ 135 w 135"/>
                <a:gd name="T9" fmla="*/ 0 h 89"/>
              </a:gdLst>
              <a:ahLst/>
              <a:cxnLst>
                <a:cxn ang="0">
                  <a:pos x="T0" y="T1"/>
                </a:cxn>
                <a:cxn ang="0">
                  <a:pos x="T2" y="T3"/>
                </a:cxn>
                <a:cxn ang="0">
                  <a:pos x="T4" y="T5"/>
                </a:cxn>
                <a:cxn ang="0">
                  <a:pos x="T6" y="T7"/>
                </a:cxn>
                <a:cxn ang="0">
                  <a:pos x="T8" y="T9"/>
                </a:cxn>
              </a:cxnLst>
              <a:rect l="0" t="0" r="r" b="b"/>
              <a:pathLst>
                <a:path w="135" h="89">
                  <a:moveTo>
                    <a:pt x="135" y="0"/>
                  </a:moveTo>
                  <a:lnTo>
                    <a:pt x="24" y="89"/>
                  </a:lnTo>
                  <a:lnTo>
                    <a:pt x="8" y="53"/>
                  </a:lnTo>
                  <a:lnTo>
                    <a:pt x="0" y="27"/>
                  </a:lnTo>
                  <a:lnTo>
                    <a:pt x="13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66" name="Line 58"/>
            <p:cNvSpPr>
              <a:spLocks noChangeShapeType="1"/>
            </p:cNvSpPr>
            <p:nvPr/>
          </p:nvSpPr>
          <p:spPr bwMode="auto">
            <a:xfrm flipV="1">
              <a:off x="2948" y="1841"/>
              <a:ext cx="144" cy="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5" name="Group 59"/>
          <p:cNvGrpSpPr/>
          <p:nvPr/>
        </p:nvGrpSpPr>
        <p:grpSpPr bwMode="auto">
          <a:xfrm>
            <a:off x="6413947" y="4319589"/>
            <a:ext cx="569234" cy="173037"/>
            <a:chOff x="2940" y="2164"/>
            <a:chExt cx="247" cy="117"/>
          </a:xfrm>
        </p:grpSpPr>
        <p:sp>
          <p:nvSpPr>
            <p:cNvPr id="68668" name="Freeform 60"/>
            <p:cNvSpPr/>
            <p:nvPr/>
          </p:nvSpPr>
          <p:spPr bwMode="auto">
            <a:xfrm>
              <a:off x="3052" y="2191"/>
              <a:ext cx="135" cy="90"/>
            </a:xfrm>
            <a:custGeom>
              <a:avLst/>
              <a:gdLst>
                <a:gd name="T0" fmla="*/ 135 w 135"/>
                <a:gd name="T1" fmla="*/ 90 h 90"/>
                <a:gd name="T2" fmla="*/ 0 w 135"/>
                <a:gd name="T3" fmla="*/ 63 h 90"/>
                <a:gd name="T4" fmla="*/ 8 w 135"/>
                <a:gd name="T5" fmla="*/ 27 h 90"/>
                <a:gd name="T6" fmla="*/ 24 w 135"/>
                <a:gd name="T7" fmla="*/ 0 h 90"/>
                <a:gd name="T8" fmla="*/ 135 w 135"/>
                <a:gd name="T9" fmla="*/ 90 h 90"/>
              </a:gdLst>
              <a:ahLst/>
              <a:cxnLst>
                <a:cxn ang="0">
                  <a:pos x="T0" y="T1"/>
                </a:cxn>
                <a:cxn ang="0">
                  <a:pos x="T2" y="T3"/>
                </a:cxn>
                <a:cxn ang="0">
                  <a:pos x="T4" y="T5"/>
                </a:cxn>
                <a:cxn ang="0">
                  <a:pos x="T6" y="T7"/>
                </a:cxn>
                <a:cxn ang="0">
                  <a:pos x="T8" y="T9"/>
                </a:cxn>
              </a:cxnLst>
              <a:rect l="0" t="0" r="r" b="b"/>
              <a:pathLst>
                <a:path w="135" h="90">
                  <a:moveTo>
                    <a:pt x="135" y="90"/>
                  </a:moveTo>
                  <a:lnTo>
                    <a:pt x="0" y="63"/>
                  </a:lnTo>
                  <a:lnTo>
                    <a:pt x="8" y="27"/>
                  </a:lnTo>
                  <a:lnTo>
                    <a:pt x="24" y="0"/>
                  </a:lnTo>
                  <a:lnTo>
                    <a:pt x="135" y="9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69" name="Line 61"/>
            <p:cNvSpPr>
              <a:spLocks noChangeShapeType="1"/>
            </p:cNvSpPr>
            <p:nvPr/>
          </p:nvSpPr>
          <p:spPr bwMode="auto">
            <a:xfrm>
              <a:off x="2940" y="2164"/>
              <a:ext cx="120" cy="5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6" name="Group 62"/>
          <p:cNvGrpSpPr/>
          <p:nvPr/>
        </p:nvGrpSpPr>
        <p:grpSpPr bwMode="auto">
          <a:xfrm>
            <a:off x="8147045" y="2706688"/>
            <a:ext cx="977645" cy="652462"/>
            <a:chOff x="3690" y="1079"/>
            <a:chExt cx="423" cy="439"/>
          </a:xfrm>
        </p:grpSpPr>
        <p:sp>
          <p:nvSpPr>
            <p:cNvPr id="68671" name="Freeform 63"/>
            <p:cNvSpPr/>
            <p:nvPr/>
          </p:nvSpPr>
          <p:spPr bwMode="auto">
            <a:xfrm>
              <a:off x="3994" y="1079"/>
              <a:ext cx="119" cy="134"/>
            </a:xfrm>
            <a:custGeom>
              <a:avLst/>
              <a:gdLst>
                <a:gd name="T0" fmla="*/ 119 w 119"/>
                <a:gd name="T1" fmla="*/ 0 h 134"/>
                <a:gd name="T2" fmla="*/ 40 w 119"/>
                <a:gd name="T3" fmla="*/ 134 h 134"/>
                <a:gd name="T4" fmla="*/ 24 w 119"/>
                <a:gd name="T5" fmla="*/ 107 h 134"/>
                <a:gd name="T6" fmla="*/ 0 w 119"/>
                <a:gd name="T7" fmla="*/ 72 h 134"/>
                <a:gd name="T8" fmla="*/ 119 w 119"/>
                <a:gd name="T9" fmla="*/ 0 h 134"/>
              </a:gdLst>
              <a:ahLst/>
              <a:cxnLst>
                <a:cxn ang="0">
                  <a:pos x="T0" y="T1"/>
                </a:cxn>
                <a:cxn ang="0">
                  <a:pos x="T2" y="T3"/>
                </a:cxn>
                <a:cxn ang="0">
                  <a:pos x="T4" y="T5"/>
                </a:cxn>
                <a:cxn ang="0">
                  <a:pos x="T6" y="T7"/>
                </a:cxn>
                <a:cxn ang="0">
                  <a:pos x="T8" y="T9"/>
                </a:cxn>
              </a:cxnLst>
              <a:rect l="0" t="0" r="r" b="b"/>
              <a:pathLst>
                <a:path w="119" h="134">
                  <a:moveTo>
                    <a:pt x="119" y="0"/>
                  </a:moveTo>
                  <a:lnTo>
                    <a:pt x="40" y="134"/>
                  </a:lnTo>
                  <a:lnTo>
                    <a:pt x="24" y="107"/>
                  </a:lnTo>
                  <a:lnTo>
                    <a:pt x="0" y="72"/>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72" name="Line 64"/>
            <p:cNvSpPr>
              <a:spLocks noChangeShapeType="1"/>
            </p:cNvSpPr>
            <p:nvPr/>
          </p:nvSpPr>
          <p:spPr bwMode="auto">
            <a:xfrm flipV="1">
              <a:off x="3690" y="1186"/>
              <a:ext cx="328" cy="33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7" name="Group 65"/>
          <p:cNvGrpSpPr/>
          <p:nvPr/>
        </p:nvGrpSpPr>
        <p:grpSpPr bwMode="auto">
          <a:xfrm>
            <a:off x="8053936" y="4787901"/>
            <a:ext cx="1163863" cy="119063"/>
            <a:chOff x="3650" y="2479"/>
            <a:chExt cx="503" cy="80"/>
          </a:xfrm>
        </p:grpSpPr>
        <p:sp>
          <p:nvSpPr>
            <p:cNvPr id="68674" name="Freeform 66"/>
            <p:cNvSpPr/>
            <p:nvPr/>
          </p:nvSpPr>
          <p:spPr bwMode="auto">
            <a:xfrm>
              <a:off x="4018" y="2479"/>
              <a:ext cx="135" cy="80"/>
            </a:xfrm>
            <a:custGeom>
              <a:avLst/>
              <a:gdLst>
                <a:gd name="T0" fmla="*/ 135 w 135"/>
                <a:gd name="T1" fmla="*/ 53 h 80"/>
                <a:gd name="T2" fmla="*/ 0 w 135"/>
                <a:gd name="T3" fmla="*/ 80 h 80"/>
                <a:gd name="T4" fmla="*/ 0 w 135"/>
                <a:gd name="T5" fmla="*/ 35 h 80"/>
                <a:gd name="T6" fmla="*/ 8 w 135"/>
                <a:gd name="T7" fmla="*/ 0 h 80"/>
                <a:gd name="T8" fmla="*/ 135 w 135"/>
                <a:gd name="T9" fmla="*/ 53 h 80"/>
              </a:gdLst>
              <a:ahLst/>
              <a:cxnLst>
                <a:cxn ang="0">
                  <a:pos x="T0" y="T1"/>
                </a:cxn>
                <a:cxn ang="0">
                  <a:pos x="T2" y="T3"/>
                </a:cxn>
                <a:cxn ang="0">
                  <a:pos x="T4" y="T5"/>
                </a:cxn>
                <a:cxn ang="0">
                  <a:pos x="T6" y="T7"/>
                </a:cxn>
                <a:cxn ang="0">
                  <a:pos x="T8" y="T9"/>
                </a:cxn>
              </a:cxnLst>
              <a:rect l="0" t="0" r="r" b="b"/>
              <a:pathLst>
                <a:path w="135" h="80">
                  <a:moveTo>
                    <a:pt x="135" y="53"/>
                  </a:moveTo>
                  <a:lnTo>
                    <a:pt x="0" y="80"/>
                  </a:lnTo>
                  <a:lnTo>
                    <a:pt x="0" y="35"/>
                  </a:lnTo>
                  <a:lnTo>
                    <a:pt x="8" y="0"/>
                  </a:lnTo>
                  <a:lnTo>
                    <a:pt x="135" y="5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75" name="Line 67"/>
            <p:cNvSpPr>
              <a:spLocks noChangeShapeType="1"/>
            </p:cNvSpPr>
            <p:nvPr/>
          </p:nvSpPr>
          <p:spPr bwMode="auto">
            <a:xfrm>
              <a:off x="3650" y="2479"/>
              <a:ext cx="368" cy="3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8" name="Group 68"/>
          <p:cNvGrpSpPr/>
          <p:nvPr/>
        </p:nvGrpSpPr>
        <p:grpSpPr bwMode="auto">
          <a:xfrm>
            <a:off x="7723821" y="5200650"/>
            <a:ext cx="239122" cy="412750"/>
            <a:chOff x="3507" y="2757"/>
            <a:chExt cx="103" cy="278"/>
          </a:xfrm>
        </p:grpSpPr>
        <p:sp>
          <p:nvSpPr>
            <p:cNvPr id="68677" name="Freeform 69"/>
            <p:cNvSpPr/>
            <p:nvPr/>
          </p:nvSpPr>
          <p:spPr bwMode="auto">
            <a:xfrm>
              <a:off x="3507" y="2757"/>
              <a:ext cx="79" cy="152"/>
            </a:xfrm>
            <a:custGeom>
              <a:avLst/>
              <a:gdLst>
                <a:gd name="T0" fmla="*/ 0 w 79"/>
                <a:gd name="T1" fmla="*/ 0 h 152"/>
                <a:gd name="T2" fmla="*/ 79 w 79"/>
                <a:gd name="T3" fmla="*/ 125 h 152"/>
                <a:gd name="T4" fmla="*/ 56 w 79"/>
                <a:gd name="T5" fmla="*/ 143 h 152"/>
                <a:gd name="T6" fmla="*/ 24 w 79"/>
                <a:gd name="T7" fmla="*/ 152 h 152"/>
                <a:gd name="T8" fmla="*/ 0 w 79"/>
                <a:gd name="T9" fmla="*/ 0 h 152"/>
              </a:gdLst>
              <a:ahLst/>
              <a:cxnLst>
                <a:cxn ang="0">
                  <a:pos x="T0" y="T1"/>
                </a:cxn>
                <a:cxn ang="0">
                  <a:pos x="T2" y="T3"/>
                </a:cxn>
                <a:cxn ang="0">
                  <a:pos x="T4" y="T5"/>
                </a:cxn>
                <a:cxn ang="0">
                  <a:pos x="T6" y="T7"/>
                </a:cxn>
                <a:cxn ang="0">
                  <a:pos x="T8" y="T9"/>
                </a:cxn>
              </a:cxnLst>
              <a:rect l="0" t="0" r="r" b="b"/>
              <a:pathLst>
                <a:path w="79" h="152">
                  <a:moveTo>
                    <a:pt x="0" y="0"/>
                  </a:moveTo>
                  <a:lnTo>
                    <a:pt x="79" y="125"/>
                  </a:lnTo>
                  <a:lnTo>
                    <a:pt x="56" y="143"/>
                  </a:lnTo>
                  <a:lnTo>
                    <a:pt x="24" y="15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78" name="Line 70"/>
            <p:cNvSpPr>
              <a:spLocks noChangeShapeType="1"/>
            </p:cNvSpPr>
            <p:nvPr/>
          </p:nvSpPr>
          <p:spPr bwMode="auto">
            <a:xfrm flipH="1" flipV="1">
              <a:off x="3563" y="2900"/>
              <a:ext cx="47" cy="13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8679" name="Rectangle 71"/>
          <p:cNvSpPr>
            <a:spLocks noChangeArrowheads="1"/>
          </p:cNvSpPr>
          <p:nvPr/>
        </p:nvSpPr>
        <p:spPr bwMode="auto">
          <a:xfrm>
            <a:off x="5176019" y="3306764"/>
            <a:ext cx="9489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valid command</a:t>
            </a:r>
            <a:endParaRPr lang="en-GB"/>
          </a:p>
        </p:txBody>
      </p:sp>
      <p:grpSp>
        <p:nvGrpSpPr>
          <p:cNvPr id="9" name="Group 72"/>
          <p:cNvGrpSpPr/>
          <p:nvPr/>
        </p:nvGrpSpPr>
        <p:grpSpPr bwMode="auto">
          <a:xfrm>
            <a:off x="4917852" y="2587626"/>
            <a:ext cx="812588" cy="227013"/>
            <a:chOff x="2293" y="998"/>
            <a:chExt cx="352" cy="153"/>
          </a:xfrm>
        </p:grpSpPr>
        <p:sp>
          <p:nvSpPr>
            <p:cNvPr id="68681" name="Freeform 73"/>
            <p:cNvSpPr/>
            <p:nvPr/>
          </p:nvSpPr>
          <p:spPr bwMode="auto">
            <a:xfrm>
              <a:off x="2509" y="998"/>
              <a:ext cx="136" cy="90"/>
            </a:xfrm>
            <a:custGeom>
              <a:avLst/>
              <a:gdLst>
                <a:gd name="T0" fmla="*/ 136 w 136"/>
                <a:gd name="T1" fmla="*/ 0 h 90"/>
                <a:gd name="T2" fmla="*/ 24 w 136"/>
                <a:gd name="T3" fmla="*/ 90 h 90"/>
                <a:gd name="T4" fmla="*/ 8 w 136"/>
                <a:gd name="T5" fmla="*/ 54 h 90"/>
                <a:gd name="T6" fmla="*/ 0 w 136"/>
                <a:gd name="T7" fmla="*/ 18 h 90"/>
                <a:gd name="T8" fmla="*/ 136 w 136"/>
                <a:gd name="T9" fmla="*/ 0 h 90"/>
              </a:gdLst>
              <a:ahLst/>
              <a:cxnLst>
                <a:cxn ang="0">
                  <a:pos x="T0" y="T1"/>
                </a:cxn>
                <a:cxn ang="0">
                  <a:pos x="T2" y="T3"/>
                </a:cxn>
                <a:cxn ang="0">
                  <a:pos x="T4" y="T5"/>
                </a:cxn>
                <a:cxn ang="0">
                  <a:pos x="T6" y="T7"/>
                </a:cxn>
                <a:cxn ang="0">
                  <a:pos x="T8" y="T9"/>
                </a:cxn>
              </a:cxnLst>
              <a:rect l="0" t="0" r="r" b="b"/>
              <a:pathLst>
                <a:path w="136" h="90">
                  <a:moveTo>
                    <a:pt x="136" y="0"/>
                  </a:moveTo>
                  <a:lnTo>
                    <a:pt x="24" y="90"/>
                  </a:lnTo>
                  <a:lnTo>
                    <a:pt x="8" y="54"/>
                  </a:lnTo>
                  <a:lnTo>
                    <a:pt x="0" y="18"/>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82" name="Line 74"/>
            <p:cNvSpPr>
              <a:spLocks noChangeShapeType="1"/>
            </p:cNvSpPr>
            <p:nvPr/>
          </p:nvSpPr>
          <p:spPr bwMode="auto">
            <a:xfrm flipV="1">
              <a:off x="2293" y="1052"/>
              <a:ext cx="224" cy="9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8683" name="Rectangle 75"/>
          <p:cNvSpPr>
            <a:spLocks noChangeArrowheads="1"/>
          </p:cNvSpPr>
          <p:nvPr/>
        </p:nvSpPr>
        <p:spPr bwMode="auto">
          <a:xfrm>
            <a:off x="5840479" y="2493964"/>
            <a:ext cx="61715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Error msg</a:t>
            </a:r>
            <a:endParaRPr lang="en-GB"/>
          </a:p>
        </p:txBody>
      </p:sp>
      <p:sp>
        <p:nvSpPr>
          <p:cNvPr id="68684" name="Rectangle 76"/>
          <p:cNvSpPr>
            <a:spLocks noChangeArrowheads="1"/>
          </p:cNvSpPr>
          <p:nvPr/>
        </p:nvSpPr>
        <p:spPr bwMode="auto">
          <a:xfrm>
            <a:off x="8443301" y="3198814"/>
            <a:ext cx="8367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fixture setting</a:t>
            </a:r>
            <a:endParaRPr lang="en-GB"/>
          </a:p>
        </p:txBody>
      </p:sp>
      <p:sp>
        <p:nvSpPr>
          <p:cNvPr id="68685" name="Rectangle 77"/>
          <p:cNvSpPr>
            <a:spLocks noChangeArrowheads="1"/>
          </p:cNvSpPr>
          <p:nvPr/>
        </p:nvSpPr>
        <p:spPr bwMode="auto">
          <a:xfrm>
            <a:off x="8331148" y="4537076"/>
            <a:ext cx="36708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report</a:t>
            </a:r>
            <a:endParaRPr lang="en-GB"/>
          </a:p>
        </p:txBody>
      </p:sp>
      <p:sp>
        <p:nvSpPr>
          <p:cNvPr id="68687" name="Rectangle 79"/>
          <p:cNvSpPr>
            <a:spLocks noChangeArrowheads="1"/>
          </p:cNvSpPr>
          <p:nvPr/>
        </p:nvSpPr>
        <p:spPr bwMode="auto">
          <a:xfrm>
            <a:off x="7008575" y="6172201"/>
            <a:ext cx="78226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robot control</a:t>
            </a:r>
            <a:endParaRPr lang="en-GB"/>
          </a:p>
        </p:txBody>
      </p:sp>
      <p:sp>
        <p:nvSpPr>
          <p:cNvPr id="68688" name="Rectangle 80"/>
          <p:cNvSpPr>
            <a:spLocks noChangeArrowheads="1"/>
          </p:cNvSpPr>
          <p:nvPr/>
        </p:nvSpPr>
        <p:spPr bwMode="auto">
          <a:xfrm>
            <a:off x="6430875" y="3586164"/>
            <a:ext cx="38311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fixture</a:t>
            </a:r>
            <a:endParaRPr lang="en-GB"/>
          </a:p>
        </p:txBody>
      </p:sp>
      <p:sp>
        <p:nvSpPr>
          <p:cNvPr id="68689" name="Rectangle 81"/>
          <p:cNvSpPr>
            <a:spLocks noChangeArrowheads="1"/>
          </p:cNvSpPr>
          <p:nvPr/>
        </p:nvSpPr>
        <p:spPr bwMode="auto">
          <a:xfrm>
            <a:off x="6579004" y="4106864"/>
            <a:ext cx="77425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select report</a:t>
            </a:r>
            <a:endParaRPr lang="en-GB"/>
          </a:p>
        </p:txBody>
      </p:sp>
      <p:sp>
        <p:nvSpPr>
          <p:cNvPr id="68690" name="Rectangle 82"/>
          <p:cNvSpPr>
            <a:spLocks noChangeArrowheads="1"/>
          </p:cNvSpPr>
          <p:nvPr/>
        </p:nvSpPr>
        <p:spPr bwMode="auto">
          <a:xfrm>
            <a:off x="5343192" y="4692651"/>
            <a:ext cx="46166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control </a:t>
            </a:r>
            <a:endParaRPr lang="en-GB"/>
          </a:p>
        </p:txBody>
      </p:sp>
      <p:sp>
        <p:nvSpPr>
          <p:cNvPr id="68691" name="Rectangle 83"/>
          <p:cNvSpPr>
            <a:spLocks noChangeArrowheads="1"/>
          </p:cNvSpPr>
          <p:nvPr/>
        </p:nvSpPr>
        <p:spPr bwMode="auto">
          <a:xfrm>
            <a:off x="5343192" y="4852989"/>
            <a:ext cx="32060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robot</a:t>
            </a:r>
            <a:endParaRPr lang="en-GB"/>
          </a:p>
        </p:txBody>
      </p:sp>
      <p:sp>
        <p:nvSpPr>
          <p:cNvPr id="68692" name="Rectangle 84"/>
          <p:cNvSpPr>
            <a:spLocks noChangeArrowheads="1"/>
          </p:cNvSpPr>
          <p:nvPr/>
        </p:nvSpPr>
        <p:spPr bwMode="auto">
          <a:xfrm>
            <a:off x="6911234" y="2546351"/>
            <a:ext cx="3751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a:latin typeface="Helvetica" pitchFamily="34" charset="0"/>
              </a:rPr>
              <a:t>status</a:t>
            </a:r>
            <a:endParaRPr lang="en-GB"/>
          </a:p>
        </p:txBody>
      </p:sp>
      <p:grpSp>
        <p:nvGrpSpPr>
          <p:cNvPr id="10" name="Group 85"/>
          <p:cNvGrpSpPr/>
          <p:nvPr/>
        </p:nvGrpSpPr>
        <p:grpSpPr bwMode="auto">
          <a:xfrm>
            <a:off x="7021272" y="2774950"/>
            <a:ext cx="277212" cy="319088"/>
            <a:chOff x="3203" y="1124"/>
            <a:chExt cx="120" cy="215"/>
          </a:xfrm>
        </p:grpSpPr>
        <p:sp>
          <p:nvSpPr>
            <p:cNvPr id="68694" name="Freeform 86"/>
            <p:cNvSpPr/>
            <p:nvPr/>
          </p:nvSpPr>
          <p:spPr bwMode="auto">
            <a:xfrm>
              <a:off x="3219" y="1186"/>
              <a:ext cx="104" cy="153"/>
            </a:xfrm>
            <a:custGeom>
              <a:avLst/>
              <a:gdLst>
                <a:gd name="T0" fmla="*/ 104 w 104"/>
                <a:gd name="T1" fmla="*/ 153 h 153"/>
                <a:gd name="T2" fmla="*/ 0 w 104"/>
                <a:gd name="T3" fmla="*/ 45 h 153"/>
                <a:gd name="T4" fmla="*/ 32 w 104"/>
                <a:gd name="T5" fmla="*/ 27 h 153"/>
                <a:gd name="T6" fmla="*/ 64 w 104"/>
                <a:gd name="T7" fmla="*/ 0 h 153"/>
                <a:gd name="T8" fmla="*/ 104 w 104"/>
                <a:gd name="T9" fmla="*/ 153 h 153"/>
              </a:gdLst>
              <a:ahLst/>
              <a:cxnLst>
                <a:cxn ang="0">
                  <a:pos x="T0" y="T1"/>
                </a:cxn>
                <a:cxn ang="0">
                  <a:pos x="T2" y="T3"/>
                </a:cxn>
                <a:cxn ang="0">
                  <a:pos x="T4" y="T5"/>
                </a:cxn>
                <a:cxn ang="0">
                  <a:pos x="T6" y="T7"/>
                </a:cxn>
                <a:cxn ang="0">
                  <a:pos x="T8" y="T9"/>
                </a:cxn>
              </a:cxnLst>
              <a:rect l="0" t="0" r="r" b="b"/>
              <a:pathLst>
                <a:path w="104" h="153">
                  <a:moveTo>
                    <a:pt x="104" y="153"/>
                  </a:moveTo>
                  <a:lnTo>
                    <a:pt x="0" y="45"/>
                  </a:lnTo>
                  <a:lnTo>
                    <a:pt x="32" y="27"/>
                  </a:lnTo>
                  <a:lnTo>
                    <a:pt x="64" y="0"/>
                  </a:lnTo>
                  <a:lnTo>
                    <a:pt x="104" y="15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8695" name="Line 87"/>
            <p:cNvSpPr>
              <a:spLocks noChangeShapeType="1"/>
            </p:cNvSpPr>
            <p:nvPr/>
          </p:nvSpPr>
          <p:spPr bwMode="auto">
            <a:xfrm>
              <a:off x="3203" y="1124"/>
              <a:ext cx="48" cy="8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8701" name="Line 93"/>
          <p:cNvSpPr>
            <a:spLocks noChangeShapeType="1"/>
          </p:cNvSpPr>
          <p:nvPr/>
        </p:nvSpPr>
        <p:spPr bwMode="auto">
          <a:xfrm>
            <a:off x="6195986" y="6096000"/>
            <a:ext cx="3351927" cy="76200"/>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96" name="Rectangle 88"/>
          <p:cNvSpPr>
            <a:spLocks noGrp="1" noChangeArrowheads="1"/>
          </p:cNvSpPr>
          <p:nvPr>
            <p:ph type="title"/>
          </p:nvPr>
        </p:nvSpPr>
        <p:spPr>
          <a:noFill/>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Level 1 Data Flow Diagram</a:t>
            </a:r>
          </a:p>
        </p:txBody>
      </p:sp>
      <p:sp>
        <p:nvSpPr>
          <p:cNvPr id="68700" name="Line 92"/>
          <p:cNvSpPr>
            <a:spLocks noChangeShapeType="1"/>
          </p:cNvSpPr>
          <p:nvPr/>
        </p:nvSpPr>
        <p:spPr bwMode="auto">
          <a:xfrm>
            <a:off x="5891265" y="4572000"/>
            <a:ext cx="101574" cy="609600"/>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55" name="Line 47"/>
          <p:cNvSpPr>
            <a:spLocks noChangeShapeType="1"/>
          </p:cNvSpPr>
          <p:nvPr/>
        </p:nvSpPr>
        <p:spPr bwMode="auto">
          <a:xfrm>
            <a:off x="7482585" y="5986464"/>
            <a:ext cx="1070754" cy="158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02" name="Rectangle 118"/>
          <p:cNvSpPr>
            <a:spLocks noGrp="1" noChangeArrowheads="1"/>
          </p:cNvSpPr>
          <p:nvPr>
            <p:ph type="title"/>
          </p:nvPr>
        </p:nvSpPr>
        <p:spPr>
          <a:noFill/>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Level 2 Data Flow Diagram</a:t>
            </a:r>
          </a:p>
        </p:txBody>
      </p:sp>
      <p:grpSp>
        <p:nvGrpSpPr>
          <p:cNvPr id="2" name="Group 122"/>
          <p:cNvGrpSpPr/>
          <p:nvPr/>
        </p:nvGrpSpPr>
        <p:grpSpPr bwMode="auto">
          <a:xfrm>
            <a:off x="1422030" y="1905000"/>
            <a:ext cx="9890724" cy="4648200"/>
            <a:chOff x="672" y="1200"/>
            <a:chExt cx="4674" cy="2928"/>
          </a:xfrm>
        </p:grpSpPr>
        <p:sp>
          <p:nvSpPr>
            <p:cNvPr id="67588" name="Rectangle 4"/>
            <p:cNvSpPr>
              <a:spLocks noChangeArrowheads="1"/>
            </p:cNvSpPr>
            <p:nvPr/>
          </p:nvSpPr>
          <p:spPr bwMode="auto">
            <a:xfrm>
              <a:off x="672" y="1200"/>
              <a:ext cx="4674" cy="2928"/>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Oval 5"/>
            <p:cNvSpPr>
              <a:spLocks noChangeArrowheads="1"/>
            </p:cNvSpPr>
            <p:nvPr/>
          </p:nvSpPr>
          <p:spPr bwMode="auto">
            <a:xfrm>
              <a:off x="1075" y="1644"/>
              <a:ext cx="418" cy="4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590" name="Oval 6"/>
            <p:cNvSpPr>
              <a:spLocks noChangeArrowheads="1"/>
            </p:cNvSpPr>
            <p:nvPr/>
          </p:nvSpPr>
          <p:spPr bwMode="auto">
            <a:xfrm>
              <a:off x="1075" y="1643"/>
              <a:ext cx="418" cy="46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1" name="Oval 7"/>
            <p:cNvSpPr>
              <a:spLocks noChangeArrowheads="1"/>
            </p:cNvSpPr>
            <p:nvPr/>
          </p:nvSpPr>
          <p:spPr bwMode="auto">
            <a:xfrm>
              <a:off x="2285" y="1332"/>
              <a:ext cx="419"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592" name="Oval 8"/>
            <p:cNvSpPr>
              <a:spLocks noChangeArrowheads="1"/>
            </p:cNvSpPr>
            <p:nvPr/>
          </p:nvSpPr>
          <p:spPr bwMode="auto">
            <a:xfrm>
              <a:off x="2285" y="1331"/>
              <a:ext cx="419"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3" name="Oval 9"/>
            <p:cNvSpPr>
              <a:spLocks noChangeArrowheads="1"/>
            </p:cNvSpPr>
            <p:nvPr/>
          </p:nvSpPr>
          <p:spPr bwMode="auto">
            <a:xfrm>
              <a:off x="2294" y="2154"/>
              <a:ext cx="420"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594" name="Oval 10"/>
            <p:cNvSpPr>
              <a:spLocks noChangeArrowheads="1"/>
            </p:cNvSpPr>
            <p:nvPr/>
          </p:nvSpPr>
          <p:spPr bwMode="auto">
            <a:xfrm>
              <a:off x="2294" y="2153"/>
              <a:ext cx="420"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5" name="Oval 11"/>
            <p:cNvSpPr>
              <a:spLocks noChangeArrowheads="1"/>
            </p:cNvSpPr>
            <p:nvPr/>
          </p:nvSpPr>
          <p:spPr bwMode="auto">
            <a:xfrm>
              <a:off x="2913" y="1938"/>
              <a:ext cx="420"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596" name="Oval 12"/>
            <p:cNvSpPr>
              <a:spLocks noChangeArrowheads="1"/>
            </p:cNvSpPr>
            <p:nvPr/>
          </p:nvSpPr>
          <p:spPr bwMode="auto">
            <a:xfrm>
              <a:off x="2913" y="1937"/>
              <a:ext cx="420"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7" name="Oval 13"/>
            <p:cNvSpPr>
              <a:spLocks noChangeArrowheads="1"/>
            </p:cNvSpPr>
            <p:nvPr/>
          </p:nvSpPr>
          <p:spPr bwMode="auto">
            <a:xfrm>
              <a:off x="3569" y="1712"/>
              <a:ext cx="419" cy="4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598" name="Oval 14"/>
            <p:cNvSpPr>
              <a:spLocks noChangeArrowheads="1"/>
            </p:cNvSpPr>
            <p:nvPr/>
          </p:nvSpPr>
          <p:spPr bwMode="auto">
            <a:xfrm>
              <a:off x="3569" y="1711"/>
              <a:ext cx="419" cy="462"/>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9" name="Oval 15"/>
            <p:cNvSpPr>
              <a:spLocks noChangeArrowheads="1"/>
            </p:cNvSpPr>
            <p:nvPr/>
          </p:nvSpPr>
          <p:spPr bwMode="auto">
            <a:xfrm>
              <a:off x="4252" y="1548"/>
              <a:ext cx="419"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00" name="Oval 16"/>
            <p:cNvSpPr>
              <a:spLocks noChangeArrowheads="1"/>
            </p:cNvSpPr>
            <p:nvPr/>
          </p:nvSpPr>
          <p:spPr bwMode="auto">
            <a:xfrm>
              <a:off x="4252" y="1547"/>
              <a:ext cx="419"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1" name="Oval 17"/>
            <p:cNvSpPr>
              <a:spLocks noChangeArrowheads="1"/>
            </p:cNvSpPr>
            <p:nvPr/>
          </p:nvSpPr>
          <p:spPr bwMode="auto">
            <a:xfrm>
              <a:off x="2877" y="2648"/>
              <a:ext cx="419"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02" name="Oval 18"/>
            <p:cNvSpPr>
              <a:spLocks noChangeArrowheads="1"/>
            </p:cNvSpPr>
            <p:nvPr/>
          </p:nvSpPr>
          <p:spPr bwMode="auto">
            <a:xfrm>
              <a:off x="2877" y="2647"/>
              <a:ext cx="419"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3" name="Oval 19"/>
            <p:cNvSpPr>
              <a:spLocks noChangeArrowheads="1"/>
            </p:cNvSpPr>
            <p:nvPr/>
          </p:nvSpPr>
          <p:spPr bwMode="auto">
            <a:xfrm>
              <a:off x="3551" y="2891"/>
              <a:ext cx="418" cy="4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04" name="Oval 20"/>
            <p:cNvSpPr>
              <a:spLocks noChangeArrowheads="1"/>
            </p:cNvSpPr>
            <p:nvPr/>
          </p:nvSpPr>
          <p:spPr bwMode="auto">
            <a:xfrm>
              <a:off x="3551" y="2890"/>
              <a:ext cx="418" cy="46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5" name="Oval 21"/>
            <p:cNvSpPr>
              <a:spLocks noChangeArrowheads="1"/>
            </p:cNvSpPr>
            <p:nvPr/>
          </p:nvSpPr>
          <p:spPr bwMode="auto">
            <a:xfrm>
              <a:off x="4225" y="3133"/>
              <a:ext cx="418" cy="45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06" name="Oval 22"/>
            <p:cNvSpPr>
              <a:spLocks noChangeArrowheads="1"/>
            </p:cNvSpPr>
            <p:nvPr/>
          </p:nvSpPr>
          <p:spPr bwMode="auto">
            <a:xfrm>
              <a:off x="4225" y="3132"/>
              <a:ext cx="418" cy="46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7" name="Oval 23"/>
            <p:cNvSpPr>
              <a:spLocks noChangeArrowheads="1"/>
            </p:cNvSpPr>
            <p:nvPr/>
          </p:nvSpPr>
          <p:spPr bwMode="auto">
            <a:xfrm>
              <a:off x="2094" y="2994"/>
              <a:ext cx="419"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08" name="Oval 24"/>
            <p:cNvSpPr>
              <a:spLocks noChangeArrowheads="1"/>
            </p:cNvSpPr>
            <p:nvPr/>
          </p:nvSpPr>
          <p:spPr bwMode="auto">
            <a:xfrm>
              <a:off x="2094" y="2993"/>
              <a:ext cx="419" cy="461"/>
            </a:xfrm>
            <a:prstGeom prst="ellipse">
              <a:avLst/>
            </a:prstGeom>
            <a:noFill/>
            <a:ln w="25400">
              <a:solidFill>
                <a:srgbClr val="7F7F7F"/>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09" name="Line 25"/>
            <p:cNvSpPr>
              <a:spLocks noChangeShapeType="1"/>
            </p:cNvSpPr>
            <p:nvPr/>
          </p:nvSpPr>
          <p:spPr bwMode="auto">
            <a:xfrm>
              <a:off x="2849" y="3497"/>
              <a:ext cx="493"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7610" name="Line 26"/>
            <p:cNvSpPr>
              <a:spLocks noChangeShapeType="1"/>
            </p:cNvSpPr>
            <p:nvPr/>
          </p:nvSpPr>
          <p:spPr bwMode="auto">
            <a:xfrm>
              <a:off x="2858" y="3748"/>
              <a:ext cx="492"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nvGrpSpPr>
            <p:cNvPr id="3" name="Group 27"/>
            <p:cNvGrpSpPr/>
            <p:nvPr/>
          </p:nvGrpSpPr>
          <p:grpSpPr bwMode="auto">
            <a:xfrm>
              <a:off x="1075" y="1376"/>
              <a:ext cx="126" cy="277"/>
              <a:chOff x="1128" y="891"/>
              <a:chExt cx="111" cy="287"/>
            </a:xfrm>
          </p:grpSpPr>
          <p:sp>
            <p:nvSpPr>
              <p:cNvPr id="67612" name="Freeform 28"/>
              <p:cNvSpPr/>
              <p:nvPr/>
            </p:nvSpPr>
            <p:spPr bwMode="auto">
              <a:xfrm>
                <a:off x="1152" y="1025"/>
                <a:ext cx="87" cy="153"/>
              </a:xfrm>
              <a:custGeom>
                <a:avLst/>
                <a:gdLst>
                  <a:gd name="T0" fmla="*/ 87 w 87"/>
                  <a:gd name="T1" fmla="*/ 153 h 153"/>
                  <a:gd name="T2" fmla="*/ 0 w 87"/>
                  <a:gd name="T3" fmla="*/ 27 h 153"/>
                  <a:gd name="T4" fmla="*/ 32 w 87"/>
                  <a:gd name="T5" fmla="*/ 9 h 153"/>
                  <a:gd name="T6" fmla="*/ 63 w 87"/>
                  <a:gd name="T7" fmla="*/ 0 h 153"/>
                  <a:gd name="T8" fmla="*/ 87 w 87"/>
                  <a:gd name="T9" fmla="*/ 153 h 153"/>
                </a:gdLst>
                <a:ahLst/>
                <a:cxnLst>
                  <a:cxn ang="0">
                    <a:pos x="T0" y="T1"/>
                  </a:cxn>
                  <a:cxn ang="0">
                    <a:pos x="T2" y="T3"/>
                  </a:cxn>
                  <a:cxn ang="0">
                    <a:pos x="T4" y="T5"/>
                  </a:cxn>
                  <a:cxn ang="0">
                    <a:pos x="T6" y="T7"/>
                  </a:cxn>
                  <a:cxn ang="0">
                    <a:pos x="T8" y="T9"/>
                  </a:cxn>
                </a:cxnLst>
                <a:rect l="0" t="0" r="r" b="b"/>
                <a:pathLst>
                  <a:path w="87" h="153">
                    <a:moveTo>
                      <a:pt x="87" y="153"/>
                    </a:moveTo>
                    <a:lnTo>
                      <a:pt x="0" y="27"/>
                    </a:lnTo>
                    <a:lnTo>
                      <a:pt x="32" y="9"/>
                    </a:lnTo>
                    <a:lnTo>
                      <a:pt x="63" y="0"/>
                    </a:lnTo>
                    <a:lnTo>
                      <a:pt x="87" y="15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13" name="Line 29"/>
              <p:cNvSpPr>
                <a:spLocks noChangeShapeType="1"/>
              </p:cNvSpPr>
              <p:nvPr/>
            </p:nvSpPr>
            <p:spPr bwMode="auto">
              <a:xfrm>
                <a:off x="1128" y="891"/>
                <a:ext cx="56" cy="14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 name="Group 30"/>
            <p:cNvGrpSpPr/>
            <p:nvPr/>
          </p:nvGrpSpPr>
          <p:grpSpPr bwMode="auto">
            <a:xfrm>
              <a:off x="1884" y="1704"/>
              <a:ext cx="410" cy="311"/>
              <a:chOff x="1838" y="1231"/>
              <a:chExt cx="359" cy="323"/>
            </a:xfrm>
          </p:grpSpPr>
          <p:sp>
            <p:nvSpPr>
              <p:cNvPr id="67615" name="Freeform 31"/>
              <p:cNvSpPr/>
              <p:nvPr/>
            </p:nvSpPr>
            <p:spPr bwMode="auto">
              <a:xfrm>
                <a:off x="2070" y="1231"/>
                <a:ext cx="127" cy="126"/>
              </a:xfrm>
              <a:custGeom>
                <a:avLst/>
                <a:gdLst>
                  <a:gd name="T0" fmla="*/ 127 w 127"/>
                  <a:gd name="T1" fmla="*/ 0 h 126"/>
                  <a:gd name="T2" fmla="*/ 40 w 127"/>
                  <a:gd name="T3" fmla="*/ 126 h 126"/>
                  <a:gd name="T4" fmla="*/ 24 w 127"/>
                  <a:gd name="T5" fmla="*/ 99 h 126"/>
                  <a:gd name="T6" fmla="*/ 0 w 127"/>
                  <a:gd name="T7" fmla="*/ 63 h 126"/>
                  <a:gd name="T8" fmla="*/ 127 w 127"/>
                  <a:gd name="T9" fmla="*/ 0 h 126"/>
                </a:gdLst>
                <a:ahLst/>
                <a:cxnLst>
                  <a:cxn ang="0">
                    <a:pos x="T0" y="T1"/>
                  </a:cxn>
                  <a:cxn ang="0">
                    <a:pos x="T2" y="T3"/>
                  </a:cxn>
                  <a:cxn ang="0">
                    <a:pos x="T4" y="T5"/>
                  </a:cxn>
                  <a:cxn ang="0">
                    <a:pos x="T6" y="T7"/>
                  </a:cxn>
                  <a:cxn ang="0">
                    <a:pos x="T8" y="T9"/>
                  </a:cxn>
                </a:cxnLst>
                <a:rect l="0" t="0" r="r" b="b"/>
                <a:pathLst>
                  <a:path w="127" h="126">
                    <a:moveTo>
                      <a:pt x="127" y="0"/>
                    </a:moveTo>
                    <a:lnTo>
                      <a:pt x="40" y="126"/>
                    </a:lnTo>
                    <a:lnTo>
                      <a:pt x="24" y="99"/>
                    </a:lnTo>
                    <a:lnTo>
                      <a:pt x="0" y="63"/>
                    </a:lnTo>
                    <a:lnTo>
                      <a:pt x="12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16" name="Line 32"/>
              <p:cNvSpPr>
                <a:spLocks noChangeShapeType="1"/>
              </p:cNvSpPr>
              <p:nvPr/>
            </p:nvSpPr>
            <p:spPr bwMode="auto">
              <a:xfrm flipV="1">
                <a:off x="1838" y="1330"/>
                <a:ext cx="256" cy="22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5" name="Group 33"/>
            <p:cNvGrpSpPr/>
            <p:nvPr/>
          </p:nvGrpSpPr>
          <p:grpSpPr bwMode="auto">
            <a:xfrm>
              <a:off x="2704" y="1384"/>
              <a:ext cx="364" cy="112"/>
              <a:chOff x="2557" y="900"/>
              <a:chExt cx="319" cy="116"/>
            </a:xfrm>
          </p:grpSpPr>
          <p:sp>
            <p:nvSpPr>
              <p:cNvPr id="67618" name="Freeform 34"/>
              <p:cNvSpPr/>
              <p:nvPr/>
            </p:nvSpPr>
            <p:spPr bwMode="auto">
              <a:xfrm>
                <a:off x="2740" y="900"/>
                <a:ext cx="136" cy="80"/>
              </a:xfrm>
              <a:custGeom>
                <a:avLst/>
                <a:gdLst>
                  <a:gd name="T0" fmla="*/ 136 w 136"/>
                  <a:gd name="T1" fmla="*/ 0 h 80"/>
                  <a:gd name="T2" fmla="*/ 16 w 136"/>
                  <a:gd name="T3" fmla="*/ 80 h 80"/>
                  <a:gd name="T4" fmla="*/ 8 w 136"/>
                  <a:gd name="T5" fmla="*/ 44 h 80"/>
                  <a:gd name="T6" fmla="*/ 0 w 136"/>
                  <a:gd name="T7" fmla="*/ 8 h 80"/>
                  <a:gd name="T8" fmla="*/ 136 w 136"/>
                  <a:gd name="T9" fmla="*/ 0 h 80"/>
                </a:gdLst>
                <a:ahLst/>
                <a:cxnLst>
                  <a:cxn ang="0">
                    <a:pos x="T0" y="T1"/>
                  </a:cxn>
                  <a:cxn ang="0">
                    <a:pos x="T2" y="T3"/>
                  </a:cxn>
                  <a:cxn ang="0">
                    <a:pos x="T4" y="T5"/>
                  </a:cxn>
                  <a:cxn ang="0">
                    <a:pos x="T6" y="T7"/>
                  </a:cxn>
                  <a:cxn ang="0">
                    <a:pos x="T8" y="T9"/>
                  </a:cxn>
                </a:cxnLst>
                <a:rect l="0" t="0" r="r" b="b"/>
                <a:pathLst>
                  <a:path w="136" h="80">
                    <a:moveTo>
                      <a:pt x="136" y="0"/>
                    </a:moveTo>
                    <a:lnTo>
                      <a:pt x="16" y="80"/>
                    </a:lnTo>
                    <a:lnTo>
                      <a:pt x="8" y="44"/>
                    </a:lnTo>
                    <a:lnTo>
                      <a:pt x="0" y="8"/>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19" name="Line 35"/>
              <p:cNvSpPr>
                <a:spLocks noChangeShapeType="1"/>
              </p:cNvSpPr>
              <p:nvPr/>
            </p:nvSpPr>
            <p:spPr bwMode="auto">
              <a:xfrm flipV="1">
                <a:off x="2557" y="944"/>
                <a:ext cx="191" cy="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6" name="Group 36"/>
            <p:cNvGrpSpPr/>
            <p:nvPr/>
          </p:nvGrpSpPr>
          <p:grpSpPr bwMode="auto">
            <a:xfrm>
              <a:off x="1930" y="2241"/>
              <a:ext cx="382" cy="95"/>
              <a:chOff x="1878" y="1788"/>
              <a:chExt cx="335" cy="98"/>
            </a:xfrm>
          </p:grpSpPr>
          <p:sp>
            <p:nvSpPr>
              <p:cNvPr id="67621" name="Freeform 37"/>
              <p:cNvSpPr/>
              <p:nvPr/>
            </p:nvSpPr>
            <p:spPr bwMode="auto">
              <a:xfrm>
                <a:off x="2078" y="1815"/>
                <a:ext cx="135" cy="71"/>
              </a:xfrm>
              <a:custGeom>
                <a:avLst/>
                <a:gdLst>
                  <a:gd name="T0" fmla="*/ 135 w 135"/>
                  <a:gd name="T1" fmla="*/ 71 h 71"/>
                  <a:gd name="T2" fmla="*/ 0 w 135"/>
                  <a:gd name="T3" fmla="*/ 71 h 71"/>
                  <a:gd name="T4" fmla="*/ 8 w 135"/>
                  <a:gd name="T5" fmla="*/ 35 h 71"/>
                  <a:gd name="T6" fmla="*/ 16 w 135"/>
                  <a:gd name="T7" fmla="*/ 0 h 71"/>
                  <a:gd name="T8" fmla="*/ 135 w 135"/>
                  <a:gd name="T9" fmla="*/ 71 h 71"/>
                </a:gdLst>
                <a:ahLst/>
                <a:cxnLst>
                  <a:cxn ang="0">
                    <a:pos x="T0" y="T1"/>
                  </a:cxn>
                  <a:cxn ang="0">
                    <a:pos x="T2" y="T3"/>
                  </a:cxn>
                  <a:cxn ang="0">
                    <a:pos x="T4" y="T5"/>
                  </a:cxn>
                  <a:cxn ang="0">
                    <a:pos x="T6" y="T7"/>
                  </a:cxn>
                  <a:cxn ang="0">
                    <a:pos x="T8" y="T9"/>
                  </a:cxn>
                </a:cxnLst>
                <a:rect l="0" t="0" r="r" b="b"/>
                <a:pathLst>
                  <a:path w="135" h="71">
                    <a:moveTo>
                      <a:pt x="135" y="71"/>
                    </a:moveTo>
                    <a:lnTo>
                      <a:pt x="0" y="71"/>
                    </a:lnTo>
                    <a:lnTo>
                      <a:pt x="8" y="35"/>
                    </a:lnTo>
                    <a:lnTo>
                      <a:pt x="16" y="0"/>
                    </a:lnTo>
                    <a:lnTo>
                      <a:pt x="135" y="7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22" name="Line 38"/>
              <p:cNvSpPr>
                <a:spLocks noChangeShapeType="1"/>
              </p:cNvSpPr>
              <p:nvPr/>
            </p:nvSpPr>
            <p:spPr bwMode="auto">
              <a:xfrm>
                <a:off x="1878" y="1788"/>
                <a:ext cx="208" cy="6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7" name="Group 39"/>
            <p:cNvGrpSpPr/>
            <p:nvPr/>
          </p:nvGrpSpPr>
          <p:grpSpPr bwMode="auto">
            <a:xfrm>
              <a:off x="2877" y="1808"/>
              <a:ext cx="137" cy="156"/>
              <a:chOff x="2708" y="1339"/>
              <a:chExt cx="120" cy="162"/>
            </a:xfrm>
          </p:grpSpPr>
          <p:sp>
            <p:nvSpPr>
              <p:cNvPr id="67624" name="Freeform 40"/>
              <p:cNvSpPr/>
              <p:nvPr/>
            </p:nvSpPr>
            <p:spPr bwMode="auto">
              <a:xfrm>
                <a:off x="2716" y="1357"/>
                <a:ext cx="112" cy="144"/>
              </a:xfrm>
              <a:custGeom>
                <a:avLst/>
                <a:gdLst>
                  <a:gd name="T0" fmla="*/ 112 w 112"/>
                  <a:gd name="T1" fmla="*/ 144 h 144"/>
                  <a:gd name="T2" fmla="*/ 0 w 112"/>
                  <a:gd name="T3" fmla="*/ 54 h 144"/>
                  <a:gd name="T4" fmla="*/ 24 w 112"/>
                  <a:gd name="T5" fmla="*/ 27 h 144"/>
                  <a:gd name="T6" fmla="*/ 48 w 112"/>
                  <a:gd name="T7" fmla="*/ 0 h 144"/>
                  <a:gd name="T8" fmla="*/ 112 w 112"/>
                  <a:gd name="T9" fmla="*/ 144 h 144"/>
                </a:gdLst>
                <a:ahLst/>
                <a:cxnLst>
                  <a:cxn ang="0">
                    <a:pos x="T0" y="T1"/>
                  </a:cxn>
                  <a:cxn ang="0">
                    <a:pos x="T2" y="T3"/>
                  </a:cxn>
                  <a:cxn ang="0">
                    <a:pos x="T4" y="T5"/>
                  </a:cxn>
                  <a:cxn ang="0">
                    <a:pos x="T6" y="T7"/>
                  </a:cxn>
                  <a:cxn ang="0">
                    <a:pos x="T8" y="T9"/>
                  </a:cxn>
                </a:cxnLst>
                <a:rect l="0" t="0" r="r" b="b"/>
                <a:pathLst>
                  <a:path w="112" h="144">
                    <a:moveTo>
                      <a:pt x="112" y="144"/>
                    </a:moveTo>
                    <a:lnTo>
                      <a:pt x="0" y="54"/>
                    </a:lnTo>
                    <a:lnTo>
                      <a:pt x="24" y="27"/>
                    </a:lnTo>
                    <a:lnTo>
                      <a:pt x="48" y="0"/>
                    </a:lnTo>
                    <a:lnTo>
                      <a:pt x="112" y="14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25" name="Line 41"/>
              <p:cNvSpPr>
                <a:spLocks noChangeShapeType="1"/>
              </p:cNvSpPr>
              <p:nvPr/>
            </p:nvSpPr>
            <p:spPr bwMode="auto">
              <a:xfrm>
                <a:off x="2708" y="1339"/>
                <a:ext cx="32" cy="4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8" name="Group 42"/>
            <p:cNvGrpSpPr/>
            <p:nvPr/>
          </p:nvGrpSpPr>
          <p:grpSpPr bwMode="auto">
            <a:xfrm>
              <a:off x="2723" y="2250"/>
              <a:ext cx="190" cy="95"/>
              <a:chOff x="2573" y="1797"/>
              <a:chExt cx="167" cy="98"/>
            </a:xfrm>
          </p:grpSpPr>
          <p:sp>
            <p:nvSpPr>
              <p:cNvPr id="67627" name="Freeform 43"/>
              <p:cNvSpPr/>
              <p:nvPr/>
            </p:nvSpPr>
            <p:spPr bwMode="auto">
              <a:xfrm>
                <a:off x="2605" y="1797"/>
                <a:ext cx="135" cy="98"/>
              </a:xfrm>
              <a:custGeom>
                <a:avLst/>
                <a:gdLst>
                  <a:gd name="T0" fmla="*/ 135 w 135"/>
                  <a:gd name="T1" fmla="*/ 0 h 98"/>
                  <a:gd name="T2" fmla="*/ 24 w 135"/>
                  <a:gd name="T3" fmla="*/ 98 h 98"/>
                  <a:gd name="T4" fmla="*/ 8 w 135"/>
                  <a:gd name="T5" fmla="*/ 62 h 98"/>
                  <a:gd name="T6" fmla="*/ 0 w 135"/>
                  <a:gd name="T7" fmla="*/ 27 h 98"/>
                  <a:gd name="T8" fmla="*/ 135 w 135"/>
                  <a:gd name="T9" fmla="*/ 0 h 98"/>
                </a:gdLst>
                <a:ahLst/>
                <a:cxnLst>
                  <a:cxn ang="0">
                    <a:pos x="T0" y="T1"/>
                  </a:cxn>
                  <a:cxn ang="0">
                    <a:pos x="T2" y="T3"/>
                  </a:cxn>
                  <a:cxn ang="0">
                    <a:pos x="T4" y="T5"/>
                  </a:cxn>
                  <a:cxn ang="0">
                    <a:pos x="T6" y="T7"/>
                  </a:cxn>
                  <a:cxn ang="0">
                    <a:pos x="T8" y="T9"/>
                  </a:cxn>
                </a:cxnLst>
                <a:rect l="0" t="0" r="r" b="b"/>
                <a:pathLst>
                  <a:path w="135" h="98">
                    <a:moveTo>
                      <a:pt x="135" y="0"/>
                    </a:moveTo>
                    <a:lnTo>
                      <a:pt x="24" y="98"/>
                    </a:lnTo>
                    <a:lnTo>
                      <a:pt x="8" y="62"/>
                    </a:lnTo>
                    <a:lnTo>
                      <a:pt x="0" y="27"/>
                    </a:lnTo>
                    <a:lnTo>
                      <a:pt x="13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28" name="Line 44"/>
              <p:cNvSpPr>
                <a:spLocks noChangeShapeType="1"/>
              </p:cNvSpPr>
              <p:nvPr/>
            </p:nvSpPr>
            <p:spPr bwMode="auto">
              <a:xfrm flipV="1">
                <a:off x="2573" y="1859"/>
                <a:ext cx="40" cy="1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9" name="Group 45"/>
            <p:cNvGrpSpPr/>
            <p:nvPr/>
          </p:nvGrpSpPr>
          <p:grpSpPr bwMode="auto">
            <a:xfrm>
              <a:off x="3324" y="2033"/>
              <a:ext cx="245" cy="69"/>
              <a:chOff x="3100" y="1572"/>
              <a:chExt cx="215" cy="72"/>
            </a:xfrm>
          </p:grpSpPr>
          <p:sp>
            <p:nvSpPr>
              <p:cNvPr id="67630" name="Freeform 46"/>
              <p:cNvSpPr/>
              <p:nvPr/>
            </p:nvSpPr>
            <p:spPr bwMode="auto">
              <a:xfrm>
                <a:off x="3179" y="1572"/>
                <a:ext cx="136" cy="72"/>
              </a:xfrm>
              <a:custGeom>
                <a:avLst/>
                <a:gdLst>
                  <a:gd name="T0" fmla="*/ 136 w 136"/>
                  <a:gd name="T1" fmla="*/ 0 h 72"/>
                  <a:gd name="T2" fmla="*/ 8 w 136"/>
                  <a:gd name="T3" fmla="*/ 72 h 72"/>
                  <a:gd name="T4" fmla="*/ 0 w 136"/>
                  <a:gd name="T5" fmla="*/ 36 h 72"/>
                  <a:gd name="T6" fmla="*/ 0 w 136"/>
                  <a:gd name="T7" fmla="*/ 0 h 72"/>
                  <a:gd name="T8" fmla="*/ 136 w 136"/>
                  <a:gd name="T9" fmla="*/ 0 h 72"/>
                </a:gdLst>
                <a:ahLst/>
                <a:cxnLst>
                  <a:cxn ang="0">
                    <a:pos x="T0" y="T1"/>
                  </a:cxn>
                  <a:cxn ang="0">
                    <a:pos x="T2" y="T3"/>
                  </a:cxn>
                  <a:cxn ang="0">
                    <a:pos x="T4" y="T5"/>
                  </a:cxn>
                  <a:cxn ang="0">
                    <a:pos x="T6" y="T7"/>
                  </a:cxn>
                  <a:cxn ang="0">
                    <a:pos x="T8" y="T9"/>
                  </a:cxn>
                </a:cxnLst>
                <a:rect l="0" t="0" r="r" b="b"/>
                <a:pathLst>
                  <a:path w="136" h="72">
                    <a:moveTo>
                      <a:pt x="136" y="0"/>
                    </a:moveTo>
                    <a:lnTo>
                      <a:pt x="8" y="72"/>
                    </a:lnTo>
                    <a:lnTo>
                      <a:pt x="0" y="36"/>
                    </a:lnTo>
                    <a:lnTo>
                      <a:pt x="0" y="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31" name="Line 47"/>
              <p:cNvSpPr>
                <a:spLocks noChangeShapeType="1"/>
              </p:cNvSpPr>
              <p:nvPr/>
            </p:nvSpPr>
            <p:spPr bwMode="auto">
              <a:xfrm flipV="1">
                <a:off x="3100" y="1608"/>
                <a:ext cx="79" cy="1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0" name="Group 48"/>
            <p:cNvGrpSpPr/>
            <p:nvPr/>
          </p:nvGrpSpPr>
          <p:grpSpPr bwMode="auto">
            <a:xfrm>
              <a:off x="3988" y="1825"/>
              <a:ext cx="255" cy="79"/>
              <a:chOff x="3682" y="1357"/>
              <a:chExt cx="224" cy="81"/>
            </a:xfrm>
          </p:grpSpPr>
          <p:sp>
            <p:nvSpPr>
              <p:cNvPr id="67633" name="Freeform 49"/>
              <p:cNvSpPr/>
              <p:nvPr/>
            </p:nvSpPr>
            <p:spPr bwMode="auto">
              <a:xfrm>
                <a:off x="3770" y="1357"/>
                <a:ext cx="136" cy="81"/>
              </a:xfrm>
              <a:custGeom>
                <a:avLst/>
                <a:gdLst>
                  <a:gd name="T0" fmla="*/ 136 w 136"/>
                  <a:gd name="T1" fmla="*/ 9 h 81"/>
                  <a:gd name="T2" fmla="*/ 8 w 136"/>
                  <a:gd name="T3" fmla="*/ 81 h 81"/>
                  <a:gd name="T4" fmla="*/ 0 w 136"/>
                  <a:gd name="T5" fmla="*/ 45 h 81"/>
                  <a:gd name="T6" fmla="*/ 0 w 136"/>
                  <a:gd name="T7" fmla="*/ 0 h 81"/>
                  <a:gd name="T8" fmla="*/ 136 w 136"/>
                  <a:gd name="T9" fmla="*/ 9 h 81"/>
                </a:gdLst>
                <a:ahLst/>
                <a:cxnLst>
                  <a:cxn ang="0">
                    <a:pos x="T0" y="T1"/>
                  </a:cxn>
                  <a:cxn ang="0">
                    <a:pos x="T2" y="T3"/>
                  </a:cxn>
                  <a:cxn ang="0">
                    <a:pos x="T4" y="T5"/>
                  </a:cxn>
                  <a:cxn ang="0">
                    <a:pos x="T6" y="T7"/>
                  </a:cxn>
                  <a:cxn ang="0">
                    <a:pos x="T8" y="T9"/>
                  </a:cxn>
                </a:cxnLst>
                <a:rect l="0" t="0" r="r" b="b"/>
                <a:pathLst>
                  <a:path w="136" h="81">
                    <a:moveTo>
                      <a:pt x="136" y="9"/>
                    </a:moveTo>
                    <a:lnTo>
                      <a:pt x="8" y="81"/>
                    </a:lnTo>
                    <a:lnTo>
                      <a:pt x="0" y="45"/>
                    </a:lnTo>
                    <a:lnTo>
                      <a:pt x="0" y="0"/>
                    </a:lnTo>
                    <a:lnTo>
                      <a:pt x="136" y="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34" name="Line 50"/>
              <p:cNvSpPr>
                <a:spLocks noChangeShapeType="1"/>
              </p:cNvSpPr>
              <p:nvPr/>
            </p:nvSpPr>
            <p:spPr bwMode="auto">
              <a:xfrm flipV="1">
                <a:off x="3682" y="1402"/>
                <a:ext cx="88" cy="1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1" name="Group 51"/>
            <p:cNvGrpSpPr/>
            <p:nvPr/>
          </p:nvGrpSpPr>
          <p:grpSpPr bwMode="auto">
            <a:xfrm>
              <a:off x="4671" y="1661"/>
              <a:ext cx="382" cy="69"/>
              <a:chOff x="4281" y="1187"/>
              <a:chExt cx="335" cy="71"/>
            </a:xfrm>
          </p:grpSpPr>
          <p:sp>
            <p:nvSpPr>
              <p:cNvPr id="67636" name="Freeform 52"/>
              <p:cNvSpPr/>
              <p:nvPr/>
            </p:nvSpPr>
            <p:spPr bwMode="auto">
              <a:xfrm>
                <a:off x="4481" y="1187"/>
                <a:ext cx="135" cy="71"/>
              </a:xfrm>
              <a:custGeom>
                <a:avLst/>
                <a:gdLst>
                  <a:gd name="T0" fmla="*/ 135 w 135"/>
                  <a:gd name="T1" fmla="*/ 9 h 71"/>
                  <a:gd name="T2" fmla="*/ 8 w 135"/>
                  <a:gd name="T3" fmla="*/ 71 h 71"/>
                  <a:gd name="T4" fmla="*/ 0 w 135"/>
                  <a:gd name="T5" fmla="*/ 35 h 71"/>
                  <a:gd name="T6" fmla="*/ 0 w 135"/>
                  <a:gd name="T7" fmla="*/ 0 h 71"/>
                  <a:gd name="T8" fmla="*/ 135 w 135"/>
                  <a:gd name="T9" fmla="*/ 9 h 71"/>
                </a:gdLst>
                <a:ahLst/>
                <a:cxnLst>
                  <a:cxn ang="0">
                    <a:pos x="T0" y="T1"/>
                  </a:cxn>
                  <a:cxn ang="0">
                    <a:pos x="T2" y="T3"/>
                  </a:cxn>
                  <a:cxn ang="0">
                    <a:pos x="T4" y="T5"/>
                  </a:cxn>
                  <a:cxn ang="0">
                    <a:pos x="T6" y="T7"/>
                  </a:cxn>
                  <a:cxn ang="0">
                    <a:pos x="T8" y="T9"/>
                  </a:cxn>
                </a:cxnLst>
                <a:rect l="0" t="0" r="r" b="b"/>
                <a:pathLst>
                  <a:path w="135" h="71">
                    <a:moveTo>
                      <a:pt x="135" y="9"/>
                    </a:moveTo>
                    <a:lnTo>
                      <a:pt x="8" y="71"/>
                    </a:lnTo>
                    <a:lnTo>
                      <a:pt x="0" y="35"/>
                    </a:lnTo>
                    <a:lnTo>
                      <a:pt x="0" y="0"/>
                    </a:lnTo>
                    <a:lnTo>
                      <a:pt x="135" y="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37" name="Line 53"/>
              <p:cNvSpPr>
                <a:spLocks noChangeShapeType="1"/>
              </p:cNvSpPr>
              <p:nvPr/>
            </p:nvSpPr>
            <p:spPr bwMode="auto">
              <a:xfrm flipV="1">
                <a:off x="4281" y="1222"/>
                <a:ext cx="200" cy="3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2" name="Group 54"/>
            <p:cNvGrpSpPr/>
            <p:nvPr/>
          </p:nvGrpSpPr>
          <p:grpSpPr bwMode="auto">
            <a:xfrm>
              <a:off x="2668" y="2510"/>
              <a:ext cx="282" cy="190"/>
              <a:chOff x="2525" y="2066"/>
              <a:chExt cx="247" cy="197"/>
            </a:xfrm>
          </p:grpSpPr>
          <p:sp>
            <p:nvSpPr>
              <p:cNvPr id="67639" name="Freeform 55"/>
              <p:cNvSpPr/>
              <p:nvPr/>
            </p:nvSpPr>
            <p:spPr bwMode="auto">
              <a:xfrm>
                <a:off x="2644" y="2147"/>
                <a:ext cx="128" cy="116"/>
              </a:xfrm>
              <a:custGeom>
                <a:avLst/>
                <a:gdLst>
                  <a:gd name="T0" fmla="*/ 128 w 128"/>
                  <a:gd name="T1" fmla="*/ 116 h 116"/>
                  <a:gd name="T2" fmla="*/ 0 w 128"/>
                  <a:gd name="T3" fmla="*/ 62 h 116"/>
                  <a:gd name="T4" fmla="*/ 16 w 128"/>
                  <a:gd name="T5" fmla="*/ 26 h 116"/>
                  <a:gd name="T6" fmla="*/ 40 w 128"/>
                  <a:gd name="T7" fmla="*/ 0 h 116"/>
                  <a:gd name="T8" fmla="*/ 128 w 128"/>
                  <a:gd name="T9" fmla="*/ 116 h 116"/>
                </a:gdLst>
                <a:ahLst/>
                <a:cxnLst>
                  <a:cxn ang="0">
                    <a:pos x="T0" y="T1"/>
                  </a:cxn>
                  <a:cxn ang="0">
                    <a:pos x="T2" y="T3"/>
                  </a:cxn>
                  <a:cxn ang="0">
                    <a:pos x="T4" y="T5"/>
                  </a:cxn>
                  <a:cxn ang="0">
                    <a:pos x="T6" y="T7"/>
                  </a:cxn>
                  <a:cxn ang="0">
                    <a:pos x="T8" y="T9"/>
                  </a:cxn>
                </a:cxnLst>
                <a:rect l="0" t="0" r="r" b="b"/>
                <a:pathLst>
                  <a:path w="128" h="116">
                    <a:moveTo>
                      <a:pt x="128" y="116"/>
                    </a:moveTo>
                    <a:lnTo>
                      <a:pt x="0" y="62"/>
                    </a:lnTo>
                    <a:lnTo>
                      <a:pt x="16" y="26"/>
                    </a:lnTo>
                    <a:lnTo>
                      <a:pt x="40" y="0"/>
                    </a:lnTo>
                    <a:lnTo>
                      <a:pt x="128" y="1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40" name="Line 56"/>
              <p:cNvSpPr>
                <a:spLocks noChangeShapeType="1"/>
              </p:cNvSpPr>
              <p:nvPr/>
            </p:nvSpPr>
            <p:spPr bwMode="auto">
              <a:xfrm>
                <a:off x="2525" y="2066"/>
                <a:ext cx="135" cy="1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3" name="Group 57"/>
            <p:cNvGrpSpPr/>
            <p:nvPr/>
          </p:nvGrpSpPr>
          <p:grpSpPr bwMode="auto">
            <a:xfrm>
              <a:off x="3269" y="2968"/>
              <a:ext cx="273" cy="69"/>
              <a:chOff x="3052" y="2541"/>
              <a:chExt cx="239" cy="72"/>
            </a:xfrm>
          </p:grpSpPr>
          <p:sp>
            <p:nvSpPr>
              <p:cNvPr id="67642" name="Freeform 58"/>
              <p:cNvSpPr/>
              <p:nvPr/>
            </p:nvSpPr>
            <p:spPr bwMode="auto">
              <a:xfrm>
                <a:off x="3155" y="2541"/>
                <a:ext cx="136" cy="72"/>
              </a:xfrm>
              <a:custGeom>
                <a:avLst/>
                <a:gdLst>
                  <a:gd name="T0" fmla="*/ 136 w 136"/>
                  <a:gd name="T1" fmla="*/ 72 h 72"/>
                  <a:gd name="T2" fmla="*/ 0 w 136"/>
                  <a:gd name="T3" fmla="*/ 72 h 72"/>
                  <a:gd name="T4" fmla="*/ 0 w 136"/>
                  <a:gd name="T5" fmla="*/ 36 h 72"/>
                  <a:gd name="T6" fmla="*/ 8 w 136"/>
                  <a:gd name="T7" fmla="*/ 0 h 72"/>
                  <a:gd name="T8" fmla="*/ 136 w 136"/>
                  <a:gd name="T9" fmla="*/ 72 h 72"/>
                </a:gdLst>
                <a:ahLst/>
                <a:cxnLst>
                  <a:cxn ang="0">
                    <a:pos x="T0" y="T1"/>
                  </a:cxn>
                  <a:cxn ang="0">
                    <a:pos x="T2" y="T3"/>
                  </a:cxn>
                  <a:cxn ang="0">
                    <a:pos x="T4" y="T5"/>
                  </a:cxn>
                  <a:cxn ang="0">
                    <a:pos x="T6" y="T7"/>
                  </a:cxn>
                  <a:cxn ang="0">
                    <a:pos x="T8" y="T9"/>
                  </a:cxn>
                </a:cxnLst>
                <a:rect l="0" t="0" r="r" b="b"/>
                <a:pathLst>
                  <a:path w="136" h="72">
                    <a:moveTo>
                      <a:pt x="136" y="72"/>
                    </a:moveTo>
                    <a:lnTo>
                      <a:pt x="0" y="72"/>
                    </a:lnTo>
                    <a:lnTo>
                      <a:pt x="0" y="36"/>
                    </a:lnTo>
                    <a:lnTo>
                      <a:pt x="8"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43" name="Line 59"/>
              <p:cNvSpPr>
                <a:spLocks noChangeShapeType="1"/>
              </p:cNvSpPr>
              <p:nvPr/>
            </p:nvSpPr>
            <p:spPr bwMode="auto">
              <a:xfrm>
                <a:off x="3052" y="2550"/>
                <a:ext cx="103" cy="2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4" name="Group 60"/>
            <p:cNvGrpSpPr/>
            <p:nvPr/>
          </p:nvGrpSpPr>
          <p:grpSpPr bwMode="auto">
            <a:xfrm>
              <a:off x="3969" y="3185"/>
              <a:ext cx="256" cy="103"/>
              <a:chOff x="3666" y="2766"/>
              <a:chExt cx="224" cy="107"/>
            </a:xfrm>
          </p:grpSpPr>
          <p:sp>
            <p:nvSpPr>
              <p:cNvPr id="67645" name="Freeform 61"/>
              <p:cNvSpPr/>
              <p:nvPr/>
            </p:nvSpPr>
            <p:spPr bwMode="auto">
              <a:xfrm>
                <a:off x="3754" y="2775"/>
                <a:ext cx="136" cy="98"/>
              </a:xfrm>
              <a:custGeom>
                <a:avLst/>
                <a:gdLst>
                  <a:gd name="T0" fmla="*/ 136 w 136"/>
                  <a:gd name="T1" fmla="*/ 98 h 98"/>
                  <a:gd name="T2" fmla="*/ 0 w 136"/>
                  <a:gd name="T3" fmla="*/ 71 h 98"/>
                  <a:gd name="T4" fmla="*/ 8 w 136"/>
                  <a:gd name="T5" fmla="*/ 35 h 98"/>
                  <a:gd name="T6" fmla="*/ 24 w 136"/>
                  <a:gd name="T7" fmla="*/ 0 h 98"/>
                  <a:gd name="T8" fmla="*/ 136 w 136"/>
                  <a:gd name="T9" fmla="*/ 98 h 98"/>
                </a:gdLst>
                <a:ahLst/>
                <a:cxnLst>
                  <a:cxn ang="0">
                    <a:pos x="T0" y="T1"/>
                  </a:cxn>
                  <a:cxn ang="0">
                    <a:pos x="T2" y="T3"/>
                  </a:cxn>
                  <a:cxn ang="0">
                    <a:pos x="T4" y="T5"/>
                  </a:cxn>
                  <a:cxn ang="0">
                    <a:pos x="T6" y="T7"/>
                  </a:cxn>
                  <a:cxn ang="0">
                    <a:pos x="T8" y="T9"/>
                  </a:cxn>
                </a:cxnLst>
                <a:rect l="0" t="0" r="r" b="b"/>
                <a:pathLst>
                  <a:path w="136" h="98">
                    <a:moveTo>
                      <a:pt x="136" y="98"/>
                    </a:moveTo>
                    <a:lnTo>
                      <a:pt x="0" y="71"/>
                    </a:lnTo>
                    <a:lnTo>
                      <a:pt x="8" y="35"/>
                    </a:lnTo>
                    <a:lnTo>
                      <a:pt x="24" y="0"/>
                    </a:lnTo>
                    <a:lnTo>
                      <a:pt x="136" y="9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46" name="Line 62"/>
              <p:cNvSpPr>
                <a:spLocks noChangeShapeType="1"/>
              </p:cNvSpPr>
              <p:nvPr/>
            </p:nvSpPr>
            <p:spPr bwMode="auto">
              <a:xfrm>
                <a:off x="3666" y="2766"/>
                <a:ext cx="96" cy="4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5" name="Group 63"/>
            <p:cNvGrpSpPr/>
            <p:nvPr/>
          </p:nvGrpSpPr>
          <p:grpSpPr bwMode="auto">
            <a:xfrm>
              <a:off x="4643" y="3349"/>
              <a:ext cx="392" cy="78"/>
              <a:chOff x="4257" y="2936"/>
              <a:chExt cx="343" cy="81"/>
            </a:xfrm>
          </p:grpSpPr>
          <p:sp>
            <p:nvSpPr>
              <p:cNvPr id="67648" name="Freeform 64"/>
              <p:cNvSpPr/>
              <p:nvPr/>
            </p:nvSpPr>
            <p:spPr bwMode="auto">
              <a:xfrm>
                <a:off x="4465" y="2936"/>
                <a:ext cx="135" cy="81"/>
              </a:xfrm>
              <a:custGeom>
                <a:avLst/>
                <a:gdLst>
                  <a:gd name="T0" fmla="*/ 135 w 135"/>
                  <a:gd name="T1" fmla="*/ 36 h 81"/>
                  <a:gd name="T2" fmla="*/ 0 w 135"/>
                  <a:gd name="T3" fmla="*/ 81 h 81"/>
                  <a:gd name="T4" fmla="*/ 0 w 135"/>
                  <a:gd name="T5" fmla="*/ 36 h 81"/>
                  <a:gd name="T6" fmla="*/ 0 w 135"/>
                  <a:gd name="T7" fmla="*/ 0 h 81"/>
                  <a:gd name="T8" fmla="*/ 135 w 135"/>
                  <a:gd name="T9" fmla="*/ 36 h 81"/>
                </a:gdLst>
                <a:ahLst/>
                <a:cxnLst>
                  <a:cxn ang="0">
                    <a:pos x="T0" y="T1"/>
                  </a:cxn>
                  <a:cxn ang="0">
                    <a:pos x="T2" y="T3"/>
                  </a:cxn>
                  <a:cxn ang="0">
                    <a:pos x="T4" y="T5"/>
                  </a:cxn>
                  <a:cxn ang="0">
                    <a:pos x="T6" y="T7"/>
                  </a:cxn>
                  <a:cxn ang="0">
                    <a:pos x="T8" y="T9"/>
                  </a:cxn>
                </a:cxnLst>
                <a:rect l="0" t="0" r="r" b="b"/>
                <a:pathLst>
                  <a:path w="135" h="81">
                    <a:moveTo>
                      <a:pt x="135" y="36"/>
                    </a:moveTo>
                    <a:lnTo>
                      <a:pt x="0" y="81"/>
                    </a:lnTo>
                    <a:lnTo>
                      <a:pt x="0" y="36"/>
                    </a:lnTo>
                    <a:lnTo>
                      <a:pt x="0" y="0"/>
                    </a:lnTo>
                    <a:lnTo>
                      <a:pt x="135"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49" name="Line 65"/>
              <p:cNvSpPr>
                <a:spLocks noChangeShapeType="1"/>
              </p:cNvSpPr>
              <p:nvPr/>
            </p:nvSpPr>
            <p:spPr bwMode="auto">
              <a:xfrm flipV="1">
                <a:off x="4257" y="2972"/>
                <a:ext cx="208" cy="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6" name="Group 66"/>
            <p:cNvGrpSpPr/>
            <p:nvPr/>
          </p:nvGrpSpPr>
          <p:grpSpPr bwMode="auto">
            <a:xfrm>
              <a:off x="3059" y="3116"/>
              <a:ext cx="73" cy="372"/>
              <a:chOff x="2868" y="2694"/>
              <a:chExt cx="64" cy="386"/>
            </a:xfrm>
          </p:grpSpPr>
          <p:sp>
            <p:nvSpPr>
              <p:cNvPr id="67651" name="Freeform 67"/>
              <p:cNvSpPr/>
              <p:nvPr/>
            </p:nvSpPr>
            <p:spPr bwMode="auto">
              <a:xfrm>
                <a:off x="2868" y="2694"/>
                <a:ext cx="64" cy="152"/>
              </a:xfrm>
              <a:custGeom>
                <a:avLst/>
                <a:gdLst>
                  <a:gd name="T0" fmla="*/ 32 w 64"/>
                  <a:gd name="T1" fmla="*/ 0 h 152"/>
                  <a:gd name="T2" fmla="*/ 64 w 64"/>
                  <a:gd name="T3" fmla="*/ 152 h 152"/>
                  <a:gd name="T4" fmla="*/ 32 w 64"/>
                  <a:gd name="T5" fmla="*/ 152 h 152"/>
                  <a:gd name="T6" fmla="*/ 0 w 64"/>
                  <a:gd name="T7" fmla="*/ 152 h 152"/>
                  <a:gd name="T8" fmla="*/ 32 w 64"/>
                  <a:gd name="T9" fmla="*/ 0 h 152"/>
                </a:gdLst>
                <a:ahLst/>
                <a:cxnLst>
                  <a:cxn ang="0">
                    <a:pos x="T0" y="T1"/>
                  </a:cxn>
                  <a:cxn ang="0">
                    <a:pos x="T2" y="T3"/>
                  </a:cxn>
                  <a:cxn ang="0">
                    <a:pos x="T4" y="T5"/>
                  </a:cxn>
                  <a:cxn ang="0">
                    <a:pos x="T6" y="T7"/>
                  </a:cxn>
                  <a:cxn ang="0">
                    <a:pos x="T8" y="T9"/>
                  </a:cxn>
                </a:cxnLst>
                <a:rect l="0" t="0" r="r" b="b"/>
                <a:pathLst>
                  <a:path w="64" h="152">
                    <a:moveTo>
                      <a:pt x="32" y="0"/>
                    </a:moveTo>
                    <a:lnTo>
                      <a:pt x="64" y="152"/>
                    </a:lnTo>
                    <a:lnTo>
                      <a:pt x="32" y="152"/>
                    </a:lnTo>
                    <a:lnTo>
                      <a:pt x="0" y="152"/>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52" name="Line 68"/>
              <p:cNvSpPr>
                <a:spLocks noChangeShapeType="1"/>
              </p:cNvSpPr>
              <p:nvPr/>
            </p:nvSpPr>
            <p:spPr bwMode="auto">
              <a:xfrm flipV="1">
                <a:off x="2900" y="2846"/>
                <a:ext cx="1" cy="23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7653" name="Rectangle 69"/>
            <p:cNvSpPr>
              <a:spLocks noChangeArrowheads="1"/>
            </p:cNvSpPr>
            <p:nvPr/>
          </p:nvSpPr>
          <p:spPr bwMode="auto">
            <a:xfrm>
              <a:off x="1201" y="1746"/>
              <a:ext cx="1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7654" name="Rectangle 70"/>
            <p:cNvSpPr>
              <a:spLocks noChangeArrowheads="1"/>
            </p:cNvSpPr>
            <p:nvPr/>
          </p:nvSpPr>
          <p:spPr bwMode="auto">
            <a:xfrm>
              <a:off x="1120" y="1843"/>
              <a:ext cx="28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 </a:t>
              </a:r>
              <a:endParaRPr lang="en-GB"/>
            </a:p>
          </p:txBody>
        </p:sp>
        <p:sp>
          <p:nvSpPr>
            <p:cNvPr id="67655" name="Rectangle 71"/>
            <p:cNvSpPr>
              <a:spLocks noChangeArrowheads="1"/>
            </p:cNvSpPr>
            <p:nvPr/>
          </p:nvSpPr>
          <p:spPr bwMode="auto">
            <a:xfrm>
              <a:off x="2312" y="1427"/>
              <a:ext cx="2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produce  </a:t>
              </a:r>
              <a:endParaRPr lang="en-GB"/>
            </a:p>
          </p:txBody>
        </p:sp>
        <p:sp>
          <p:nvSpPr>
            <p:cNvPr id="67656" name="Rectangle 72"/>
            <p:cNvSpPr>
              <a:spLocks noChangeArrowheads="1"/>
            </p:cNvSpPr>
            <p:nvPr/>
          </p:nvSpPr>
          <p:spPr bwMode="auto">
            <a:xfrm>
              <a:off x="2385" y="1523"/>
              <a:ext cx="1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error </a:t>
              </a:r>
              <a:endParaRPr lang="en-GB"/>
            </a:p>
          </p:txBody>
        </p:sp>
        <p:sp>
          <p:nvSpPr>
            <p:cNvPr id="67657" name="Rectangle 73"/>
            <p:cNvSpPr>
              <a:spLocks noChangeArrowheads="1"/>
            </p:cNvSpPr>
            <p:nvPr/>
          </p:nvSpPr>
          <p:spPr bwMode="auto">
            <a:xfrm>
              <a:off x="2394" y="1617"/>
              <a:ext cx="11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msg</a:t>
              </a:r>
              <a:endParaRPr lang="en-GB"/>
            </a:p>
          </p:txBody>
        </p:sp>
        <p:sp>
          <p:nvSpPr>
            <p:cNvPr id="67658" name="Oval 74"/>
            <p:cNvSpPr>
              <a:spLocks noChangeArrowheads="1"/>
            </p:cNvSpPr>
            <p:nvPr/>
          </p:nvSpPr>
          <p:spPr bwMode="auto">
            <a:xfrm>
              <a:off x="1639" y="1938"/>
              <a:ext cx="419" cy="4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59" name="Oval 75"/>
            <p:cNvSpPr>
              <a:spLocks noChangeArrowheads="1"/>
            </p:cNvSpPr>
            <p:nvPr/>
          </p:nvSpPr>
          <p:spPr bwMode="auto">
            <a:xfrm>
              <a:off x="1639" y="1937"/>
              <a:ext cx="419" cy="461"/>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7" name="Group 76"/>
            <p:cNvGrpSpPr/>
            <p:nvPr/>
          </p:nvGrpSpPr>
          <p:grpSpPr bwMode="auto">
            <a:xfrm>
              <a:off x="1466" y="1964"/>
              <a:ext cx="182" cy="86"/>
              <a:chOff x="1471" y="1501"/>
              <a:chExt cx="160" cy="89"/>
            </a:xfrm>
          </p:grpSpPr>
          <p:sp>
            <p:nvSpPr>
              <p:cNvPr id="67661" name="Freeform 77"/>
              <p:cNvSpPr/>
              <p:nvPr/>
            </p:nvSpPr>
            <p:spPr bwMode="auto">
              <a:xfrm>
                <a:off x="1495" y="1501"/>
                <a:ext cx="136" cy="89"/>
              </a:xfrm>
              <a:custGeom>
                <a:avLst/>
                <a:gdLst>
                  <a:gd name="T0" fmla="*/ 136 w 136"/>
                  <a:gd name="T1" fmla="*/ 89 h 89"/>
                  <a:gd name="T2" fmla="*/ 0 w 136"/>
                  <a:gd name="T3" fmla="*/ 71 h 89"/>
                  <a:gd name="T4" fmla="*/ 8 w 136"/>
                  <a:gd name="T5" fmla="*/ 35 h 89"/>
                  <a:gd name="T6" fmla="*/ 24 w 136"/>
                  <a:gd name="T7" fmla="*/ 0 h 89"/>
                  <a:gd name="T8" fmla="*/ 136 w 136"/>
                  <a:gd name="T9" fmla="*/ 89 h 89"/>
                </a:gdLst>
                <a:ahLst/>
                <a:cxnLst>
                  <a:cxn ang="0">
                    <a:pos x="T0" y="T1"/>
                  </a:cxn>
                  <a:cxn ang="0">
                    <a:pos x="T2" y="T3"/>
                  </a:cxn>
                  <a:cxn ang="0">
                    <a:pos x="T4" y="T5"/>
                  </a:cxn>
                  <a:cxn ang="0">
                    <a:pos x="T6" y="T7"/>
                  </a:cxn>
                  <a:cxn ang="0">
                    <a:pos x="T8" y="T9"/>
                  </a:cxn>
                </a:cxnLst>
                <a:rect l="0" t="0" r="r" b="b"/>
                <a:pathLst>
                  <a:path w="136" h="89">
                    <a:moveTo>
                      <a:pt x="136" y="89"/>
                    </a:moveTo>
                    <a:lnTo>
                      <a:pt x="0" y="71"/>
                    </a:lnTo>
                    <a:lnTo>
                      <a:pt x="8" y="35"/>
                    </a:lnTo>
                    <a:lnTo>
                      <a:pt x="24" y="0"/>
                    </a:lnTo>
                    <a:lnTo>
                      <a:pt x="136" y="8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7662" name="Line 78"/>
              <p:cNvSpPr>
                <a:spLocks noChangeShapeType="1"/>
              </p:cNvSpPr>
              <p:nvPr/>
            </p:nvSpPr>
            <p:spPr bwMode="auto">
              <a:xfrm>
                <a:off x="1471" y="1519"/>
                <a:ext cx="32" cy="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7663" name="Rectangle 79"/>
            <p:cNvSpPr>
              <a:spLocks noChangeArrowheads="1"/>
            </p:cNvSpPr>
            <p:nvPr/>
          </p:nvSpPr>
          <p:spPr bwMode="auto">
            <a:xfrm>
              <a:off x="1703" y="2024"/>
              <a:ext cx="2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validate </a:t>
              </a:r>
              <a:endParaRPr lang="en-GB"/>
            </a:p>
          </p:txBody>
        </p:sp>
        <p:sp>
          <p:nvSpPr>
            <p:cNvPr id="67664" name="Rectangle 80"/>
            <p:cNvSpPr>
              <a:spLocks noChangeArrowheads="1"/>
            </p:cNvSpPr>
            <p:nvPr/>
          </p:nvSpPr>
          <p:spPr bwMode="auto">
            <a:xfrm>
              <a:off x="1667" y="2120"/>
              <a:ext cx="2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7665" name="Rectangle 81"/>
            <p:cNvSpPr>
              <a:spLocks noChangeArrowheads="1"/>
            </p:cNvSpPr>
            <p:nvPr/>
          </p:nvSpPr>
          <p:spPr bwMode="auto">
            <a:xfrm>
              <a:off x="2321" y="2283"/>
              <a:ext cx="2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determine </a:t>
              </a:r>
              <a:endParaRPr lang="en-GB"/>
            </a:p>
          </p:txBody>
        </p:sp>
        <p:sp>
          <p:nvSpPr>
            <p:cNvPr id="67666" name="Rectangle 82"/>
            <p:cNvSpPr>
              <a:spLocks noChangeArrowheads="1"/>
            </p:cNvSpPr>
            <p:nvPr/>
          </p:nvSpPr>
          <p:spPr bwMode="auto">
            <a:xfrm>
              <a:off x="2431" y="2379"/>
              <a:ext cx="11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type</a:t>
              </a:r>
              <a:endParaRPr lang="en-GB"/>
            </a:p>
          </p:txBody>
        </p:sp>
        <p:sp>
          <p:nvSpPr>
            <p:cNvPr id="67667" name="Rectangle 83"/>
            <p:cNvSpPr>
              <a:spLocks noChangeArrowheads="1"/>
            </p:cNvSpPr>
            <p:nvPr/>
          </p:nvSpPr>
          <p:spPr bwMode="auto">
            <a:xfrm>
              <a:off x="3032" y="2015"/>
              <a:ext cx="1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7668" name="Rectangle 84"/>
            <p:cNvSpPr>
              <a:spLocks noChangeArrowheads="1"/>
            </p:cNvSpPr>
            <p:nvPr/>
          </p:nvSpPr>
          <p:spPr bwMode="auto">
            <a:xfrm>
              <a:off x="3014" y="2111"/>
              <a:ext cx="1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fixture </a:t>
              </a:r>
              <a:endParaRPr lang="en-GB"/>
            </a:p>
          </p:txBody>
        </p:sp>
        <p:sp>
          <p:nvSpPr>
            <p:cNvPr id="67669" name="Rectangle 85"/>
            <p:cNvSpPr>
              <a:spLocks noChangeArrowheads="1"/>
            </p:cNvSpPr>
            <p:nvPr/>
          </p:nvSpPr>
          <p:spPr bwMode="auto">
            <a:xfrm>
              <a:off x="3014" y="2207"/>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7670" name="Rectangle 86"/>
            <p:cNvSpPr>
              <a:spLocks noChangeArrowheads="1"/>
            </p:cNvSpPr>
            <p:nvPr/>
          </p:nvSpPr>
          <p:spPr bwMode="auto">
            <a:xfrm>
              <a:off x="3596" y="1825"/>
              <a:ext cx="2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determine </a:t>
              </a:r>
              <a:endParaRPr lang="en-GB"/>
            </a:p>
          </p:txBody>
        </p:sp>
        <p:sp>
          <p:nvSpPr>
            <p:cNvPr id="67671" name="Rectangle 87"/>
            <p:cNvSpPr>
              <a:spLocks noChangeArrowheads="1"/>
            </p:cNvSpPr>
            <p:nvPr/>
          </p:nvSpPr>
          <p:spPr bwMode="auto">
            <a:xfrm>
              <a:off x="3660" y="1920"/>
              <a:ext cx="17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setting</a:t>
              </a:r>
              <a:endParaRPr lang="en-GB"/>
            </a:p>
          </p:txBody>
        </p:sp>
        <p:sp>
          <p:nvSpPr>
            <p:cNvPr id="67672" name="Rectangle 88"/>
            <p:cNvSpPr>
              <a:spLocks noChangeArrowheads="1"/>
            </p:cNvSpPr>
            <p:nvPr/>
          </p:nvSpPr>
          <p:spPr bwMode="auto">
            <a:xfrm>
              <a:off x="4334" y="1669"/>
              <a:ext cx="20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format  </a:t>
              </a:r>
              <a:endParaRPr lang="en-GB"/>
            </a:p>
          </p:txBody>
        </p:sp>
        <p:sp>
          <p:nvSpPr>
            <p:cNvPr id="67673" name="Rectangle 89"/>
            <p:cNvSpPr>
              <a:spLocks noChangeArrowheads="1"/>
            </p:cNvSpPr>
            <p:nvPr/>
          </p:nvSpPr>
          <p:spPr bwMode="auto">
            <a:xfrm>
              <a:off x="4343" y="1765"/>
              <a:ext cx="17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setting</a:t>
              </a:r>
              <a:endParaRPr lang="en-GB"/>
            </a:p>
          </p:txBody>
        </p:sp>
        <p:sp>
          <p:nvSpPr>
            <p:cNvPr id="67674" name="Rectangle 90"/>
            <p:cNvSpPr>
              <a:spLocks noChangeArrowheads="1"/>
            </p:cNvSpPr>
            <p:nvPr/>
          </p:nvSpPr>
          <p:spPr bwMode="auto">
            <a:xfrm>
              <a:off x="2986" y="2752"/>
              <a:ext cx="13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7675" name="Rectangle 91"/>
            <p:cNvSpPr>
              <a:spLocks noChangeArrowheads="1"/>
            </p:cNvSpPr>
            <p:nvPr/>
          </p:nvSpPr>
          <p:spPr bwMode="auto">
            <a:xfrm>
              <a:off x="2950" y="2846"/>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7676" name="Rectangle 92"/>
            <p:cNvSpPr>
              <a:spLocks noChangeArrowheads="1"/>
            </p:cNvSpPr>
            <p:nvPr/>
          </p:nvSpPr>
          <p:spPr bwMode="auto">
            <a:xfrm>
              <a:off x="3606" y="2968"/>
              <a:ext cx="25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calculate </a:t>
              </a:r>
              <a:endParaRPr lang="en-GB"/>
            </a:p>
          </p:txBody>
        </p:sp>
        <p:sp>
          <p:nvSpPr>
            <p:cNvPr id="67677" name="Rectangle 93"/>
            <p:cNvSpPr>
              <a:spLocks noChangeArrowheads="1"/>
            </p:cNvSpPr>
            <p:nvPr/>
          </p:nvSpPr>
          <p:spPr bwMode="auto">
            <a:xfrm>
              <a:off x="3651" y="3064"/>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output </a:t>
              </a:r>
              <a:endParaRPr lang="en-GB"/>
            </a:p>
          </p:txBody>
        </p:sp>
        <p:sp>
          <p:nvSpPr>
            <p:cNvPr id="67678" name="Rectangle 94"/>
            <p:cNvSpPr>
              <a:spLocks noChangeArrowheads="1"/>
            </p:cNvSpPr>
            <p:nvPr/>
          </p:nvSpPr>
          <p:spPr bwMode="auto">
            <a:xfrm>
              <a:off x="3651" y="3158"/>
              <a:ext cx="1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values</a:t>
              </a:r>
              <a:endParaRPr lang="en-GB"/>
            </a:p>
          </p:txBody>
        </p:sp>
        <p:sp>
          <p:nvSpPr>
            <p:cNvPr id="67679" name="Rectangle 95"/>
            <p:cNvSpPr>
              <a:spLocks noChangeArrowheads="1"/>
            </p:cNvSpPr>
            <p:nvPr/>
          </p:nvSpPr>
          <p:spPr bwMode="auto">
            <a:xfrm>
              <a:off x="4289" y="3219"/>
              <a:ext cx="1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format </a:t>
              </a:r>
              <a:endParaRPr lang="en-GB"/>
            </a:p>
          </p:txBody>
        </p:sp>
        <p:sp>
          <p:nvSpPr>
            <p:cNvPr id="67680" name="Rectangle 96"/>
            <p:cNvSpPr>
              <a:spLocks noChangeArrowheads="1"/>
            </p:cNvSpPr>
            <p:nvPr/>
          </p:nvSpPr>
          <p:spPr bwMode="auto">
            <a:xfrm>
              <a:off x="4298" y="3314"/>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report</a:t>
              </a:r>
              <a:endParaRPr lang="en-GB"/>
            </a:p>
          </p:txBody>
        </p:sp>
        <p:sp>
          <p:nvSpPr>
            <p:cNvPr id="67681" name="Rectangle 97"/>
            <p:cNvSpPr>
              <a:spLocks noChangeArrowheads="1"/>
            </p:cNvSpPr>
            <p:nvPr/>
          </p:nvSpPr>
          <p:spPr bwMode="auto">
            <a:xfrm>
              <a:off x="4680" y="3185"/>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report</a:t>
              </a:r>
              <a:endParaRPr lang="en-GB"/>
            </a:p>
          </p:txBody>
        </p:sp>
        <p:sp>
          <p:nvSpPr>
            <p:cNvPr id="67682" name="Rectangle 98"/>
            <p:cNvSpPr>
              <a:spLocks noChangeArrowheads="1"/>
            </p:cNvSpPr>
            <p:nvPr/>
          </p:nvSpPr>
          <p:spPr bwMode="auto">
            <a:xfrm>
              <a:off x="4015" y="3081"/>
              <a:ext cx="1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values</a:t>
              </a:r>
              <a:endParaRPr lang="en-GB"/>
            </a:p>
          </p:txBody>
        </p:sp>
        <p:sp>
          <p:nvSpPr>
            <p:cNvPr id="67683" name="Rectangle 99"/>
            <p:cNvSpPr>
              <a:spLocks noChangeArrowheads="1"/>
            </p:cNvSpPr>
            <p:nvPr/>
          </p:nvSpPr>
          <p:spPr bwMode="auto">
            <a:xfrm>
              <a:off x="3333" y="2821"/>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7684" name="Rectangle 100"/>
            <p:cNvSpPr>
              <a:spLocks noChangeArrowheads="1"/>
            </p:cNvSpPr>
            <p:nvPr/>
          </p:nvSpPr>
          <p:spPr bwMode="auto">
            <a:xfrm>
              <a:off x="2922" y="3522"/>
              <a:ext cx="2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assembly </a:t>
              </a:r>
              <a:endParaRPr lang="en-GB"/>
            </a:p>
          </p:txBody>
        </p:sp>
        <p:sp>
          <p:nvSpPr>
            <p:cNvPr id="67685" name="Rectangle 101"/>
            <p:cNvSpPr>
              <a:spLocks noChangeArrowheads="1"/>
            </p:cNvSpPr>
            <p:nvPr/>
          </p:nvSpPr>
          <p:spPr bwMode="auto">
            <a:xfrm>
              <a:off x="2986" y="3617"/>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7686" name="Rectangle 102"/>
            <p:cNvSpPr>
              <a:spLocks noChangeArrowheads="1"/>
            </p:cNvSpPr>
            <p:nvPr/>
          </p:nvSpPr>
          <p:spPr bwMode="auto">
            <a:xfrm>
              <a:off x="910" y="1237"/>
              <a:ext cx="2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7687" name="Rectangle 103"/>
            <p:cNvSpPr>
              <a:spLocks noChangeArrowheads="1"/>
            </p:cNvSpPr>
            <p:nvPr/>
          </p:nvSpPr>
          <p:spPr bwMode="auto">
            <a:xfrm>
              <a:off x="1530" y="1782"/>
              <a:ext cx="2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7689" name="Rectangle 105"/>
            <p:cNvSpPr>
              <a:spLocks noChangeArrowheads="1"/>
            </p:cNvSpPr>
            <p:nvPr/>
          </p:nvSpPr>
          <p:spPr bwMode="auto">
            <a:xfrm>
              <a:off x="2064" y="1920"/>
              <a:ext cx="453" cy="97"/>
            </a:xfrm>
            <a:prstGeom prst="rect">
              <a:avLst/>
            </a:prstGeom>
            <a:noFill/>
            <a:ln>
              <a:noFill/>
            </a:ln>
            <a:extLst>
              <a:ext uri="{909E8E84-426E-40DD-AFC4-6F175D3DCCD1}">
                <a14:hiddenFill xmlns:a14="http://schemas.microsoft.com/office/drawing/2010/main">
                  <a:solidFill>
                    <a:srgbClr val="2EBED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invalid command</a:t>
              </a:r>
              <a:endParaRPr lang="en-GB"/>
            </a:p>
          </p:txBody>
        </p:sp>
        <p:sp>
          <p:nvSpPr>
            <p:cNvPr id="67690" name="Rectangle 106"/>
            <p:cNvSpPr>
              <a:spLocks noChangeArrowheads="1"/>
            </p:cNvSpPr>
            <p:nvPr/>
          </p:nvSpPr>
          <p:spPr bwMode="auto">
            <a:xfrm>
              <a:off x="2759" y="1678"/>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7691" name="Rectangle 107"/>
            <p:cNvSpPr>
              <a:spLocks noChangeArrowheads="1"/>
            </p:cNvSpPr>
            <p:nvPr/>
          </p:nvSpPr>
          <p:spPr bwMode="auto">
            <a:xfrm>
              <a:off x="2686" y="1263"/>
              <a:ext cx="2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error msg</a:t>
              </a:r>
              <a:endParaRPr lang="en-GB"/>
            </a:p>
          </p:txBody>
        </p:sp>
        <p:sp>
          <p:nvSpPr>
            <p:cNvPr id="67693" name="Rectangle 109"/>
            <p:cNvSpPr>
              <a:spLocks noChangeArrowheads="1"/>
            </p:cNvSpPr>
            <p:nvPr/>
          </p:nvSpPr>
          <p:spPr bwMode="auto">
            <a:xfrm>
              <a:off x="1920" y="2784"/>
              <a:ext cx="3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robot control</a:t>
              </a:r>
              <a:endParaRPr lang="en-GB"/>
            </a:p>
          </p:txBody>
        </p:sp>
        <p:sp>
          <p:nvSpPr>
            <p:cNvPr id="67694" name="Rectangle 110"/>
            <p:cNvSpPr>
              <a:spLocks noChangeArrowheads="1"/>
            </p:cNvSpPr>
            <p:nvPr/>
          </p:nvSpPr>
          <p:spPr bwMode="auto">
            <a:xfrm>
              <a:off x="2222" y="3081"/>
              <a:ext cx="1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send  </a:t>
              </a:r>
              <a:endParaRPr lang="en-GB"/>
            </a:p>
          </p:txBody>
        </p:sp>
        <p:sp>
          <p:nvSpPr>
            <p:cNvPr id="67695" name="Rectangle 111"/>
            <p:cNvSpPr>
              <a:spLocks noChangeArrowheads="1"/>
            </p:cNvSpPr>
            <p:nvPr/>
          </p:nvSpPr>
          <p:spPr bwMode="auto">
            <a:xfrm>
              <a:off x="2195" y="3175"/>
              <a:ext cx="19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control </a:t>
              </a:r>
              <a:endParaRPr lang="en-GB"/>
            </a:p>
          </p:txBody>
        </p:sp>
        <p:sp>
          <p:nvSpPr>
            <p:cNvPr id="67696" name="Rectangle 112"/>
            <p:cNvSpPr>
              <a:spLocks noChangeArrowheads="1"/>
            </p:cNvSpPr>
            <p:nvPr/>
          </p:nvSpPr>
          <p:spPr bwMode="auto">
            <a:xfrm>
              <a:off x="2222" y="3271"/>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a:t>
              </a:r>
              <a:endParaRPr lang="en-GB"/>
            </a:p>
          </p:txBody>
        </p:sp>
        <p:sp>
          <p:nvSpPr>
            <p:cNvPr id="67697" name="Rectangle 113"/>
            <p:cNvSpPr>
              <a:spLocks noChangeArrowheads="1"/>
            </p:cNvSpPr>
            <p:nvPr/>
          </p:nvSpPr>
          <p:spPr bwMode="auto">
            <a:xfrm>
              <a:off x="2113" y="3851"/>
              <a:ext cx="2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start /stop</a:t>
              </a:r>
              <a:endParaRPr lang="en-GB"/>
            </a:p>
          </p:txBody>
        </p:sp>
        <p:sp>
          <p:nvSpPr>
            <p:cNvPr id="67698" name="Rectangle 114"/>
            <p:cNvSpPr>
              <a:spLocks noChangeArrowheads="1"/>
            </p:cNvSpPr>
            <p:nvPr/>
          </p:nvSpPr>
          <p:spPr bwMode="auto">
            <a:xfrm>
              <a:off x="3387" y="2181"/>
              <a:ext cx="29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combined  </a:t>
              </a:r>
              <a:endParaRPr lang="en-GB"/>
            </a:p>
          </p:txBody>
        </p:sp>
        <p:sp>
          <p:nvSpPr>
            <p:cNvPr id="67699" name="Rectangle 115"/>
            <p:cNvSpPr>
              <a:spLocks noChangeArrowheads="1"/>
            </p:cNvSpPr>
            <p:nvPr/>
          </p:nvSpPr>
          <p:spPr bwMode="auto">
            <a:xfrm>
              <a:off x="3469" y="2275"/>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7700" name="Rectangle 116"/>
            <p:cNvSpPr>
              <a:spLocks noChangeArrowheads="1"/>
            </p:cNvSpPr>
            <p:nvPr/>
          </p:nvSpPr>
          <p:spPr bwMode="auto">
            <a:xfrm>
              <a:off x="4061" y="1992"/>
              <a:ext cx="29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raw setting</a:t>
              </a:r>
              <a:endParaRPr lang="en-GB"/>
            </a:p>
          </p:txBody>
        </p:sp>
        <p:sp>
          <p:nvSpPr>
            <p:cNvPr id="67701" name="Rectangle 117"/>
            <p:cNvSpPr>
              <a:spLocks noChangeArrowheads="1"/>
            </p:cNvSpPr>
            <p:nvPr/>
          </p:nvSpPr>
          <p:spPr bwMode="auto">
            <a:xfrm>
              <a:off x="4753" y="1765"/>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fixture setting</a:t>
              </a:r>
              <a:endParaRPr lang="en-GB"/>
            </a:p>
          </p:txBody>
        </p:sp>
        <p:sp>
          <p:nvSpPr>
            <p:cNvPr id="67704" name="Line 120"/>
            <p:cNvSpPr>
              <a:spLocks noChangeShapeType="1"/>
            </p:cNvSpPr>
            <p:nvPr/>
          </p:nvSpPr>
          <p:spPr bwMode="auto">
            <a:xfrm flipH="1">
              <a:off x="2352" y="2592"/>
              <a:ext cx="96" cy="432"/>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705" name="Line 121"/>
            <p:cNvSpPr>
              <a:spLocks noChangeShapeType="1"/>
            </p:cNvSpPr>
            <p:nvPr/>
          </p:nvSpPr>
          <p:spPr bwMode="auto">
            <a:xfrm flipH="1">
              <a:off x="2064" y="3456"/>
              <a:ext cx="192" cy="480"/>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olidFill>
                  <a:srgbClr val="0000FF"/>
                </a:solidFill>
                <a:latin typeface="Times New Roman" panose="02020603050405020304" pitchFamily="18" charset="0"/>
                <a:cs typeface="Times New Roman" panose="02020603050405020304" pitchFamily="18" charset="0"/>
              </a:rPr>
              <a:t>Transaction  Mapping (Analysis)</a:t>
            </a:r>
          </a:p>
        </p:txBody>
      </p:sp>
      <p:sp>
        <p:nvSpPr>
          <p:cNvPr id="3" name="Content Placeholder 2"/>
          <p:cNvSpPr>
            <a:spLocks noGrp="1"/>
          </p:cNvSpPr>
          <p:nvPr>
            <p:ph idx="1"/>
          </p:nvPr>
        </p:nvSpPr>
        <p:spPr>
          <a:xfrm>
            <a:off x="233045" y="1209040"/>
            <a:ext cx="11677650" cy="5460365"/>
          </a:xfrm>
        </p:spPr>
        <p:txBody>
          <a:bodyPr>
            <a:normAutofit fontScale="77500" lnSpcReduction="10000"/>
          </a:bodyPr>
          <a:lstStyle/>
          <a:p>
            <a:r>
              <a:rPr lang="en-US"/>
              <a:t>Similar to ‘transform mapping’, transaction analysis makes use of DFDs diagrams to establish the various transactions involved and producing a structure chart as a result.</a:t>
            </a:r>
          </a:p>
          <a:p>
            <a:r>
              <a:rPr lang="en-US">
                <a:solidFill>
                  <a:srgbClr val="0000FF"/>
                </a:solidFill>
              </a:rPr>
              <a:t>Transaction mapping Steps:</a:t>
            </a:r>
          </a:p>
          <a:p>
            <a:r>
              <a:rPr lang="en-US">
                <a:solidFill>
                  <a:srgbClr val="0000FF"/>
                </a:solidFill>
              </a:rPr>
              <a:t> Review the fundamental system model</a:t>
            </a:r>
          </a:p>
          <a:p>
            <a:r>
              <a:rPr lang="en-US">
                <a:solidFill>
                  <a:srgbClr val="0000FF"/>
                </a:solidFill>
              </a:rPr>
              <a:t> Review and refine DFD for the SW</a:t>
            </a:r>
          </a:p>
          <a:p>
            <a:r>
              <a:rPr lang="en-US">
                <a:solidFill>
                  <a:srgbClr val="0000FF"/>
                </a:solidFill>
              </a:rPr>
              <a:t> Assess the DFD in order to decide the usage of transform or transaction flow.</a:t>
            </a:r>
          </a:p>
          <a:p>
            <a:r>
              <a:rPr lang="en-US">
                <a:solidFill>
                  <a:srgbClr val="0000FF"/>
                </a:solidFill>
              </a:rPr>
              <a:t> Identify the transaction center and the flow characteristics along each action path</a:t>
            </a:r>
          </a:p>
          <a:p>
            <a:r>
              <a:rPr lang="en-US">
                <a:solidFill>
                  <a:srgbClr val="0000FF"/>
                </a:solidFill>
              </a:rPr>
              <a:t> Find transaction center</a:t>
            </a:r>
          </a:p>
          <a:p>
            <a:r>
              <a:rPr lang="en-US">
                <a:solidFill>
                  <a:srgbClr val="0000FF"/>
                </a:solidFill>
              </a:rPr>
              <a:t> Identify incoming path and isolate action paths</a:t>
            </a:r>
          </a:p>
          <a:p>
            <a:r>
              <a:rPr lang="en-US">
                <a:solidFill>
                  <a:srgbClr val="0000FF"/>
                </a:solidFill>
              </a:rPr>
              <a:t> Evaluate each action path for transform vs. transaction characteristics</a:t>
            </a:r>
          </a:p>
          <a:p>
            <a:r>
              <a:rPr lang="en-US">
                <a:solidFill>
                  <a:srgbClr val="0000FF"/>
                </a:solidFill>
              </a:rPr>
              <a:t> Map the DFD in a program structure agreeable to transaction processing</a:t>
            </a:r>
          </a:p>
          <a:p>
            <a:r>
              <a:rPr lang="en-US">
                <a:solidFill>
                  <a:srgbClr val="0000FF"/>
                </a:solidFill>
              </a:rPr>
              <a:t> Carry out the ‘factoring’ process</a:t>
            </a:r>
          </a:p>
          <a:p>
            <a:r>
              <a:rPr lang="en-US">
                <a:solidFill>
                  <a:srgbClr val="0000FF"/>
                </a:solidFill>
              </a:rPr>
              <a:t> Refine the first iteration p</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22030" y="617538"/>
            <a:ext cx="10500165" cy="1143000"/>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Transaction Mapping Principles</a:t>
            </a:r>
          </a:p>
        </p:txBody>
      </p:sp>
      <p:sp>
        <p:nvSpPr>
          <p:cNvPr id="60419" name="Rectangle 3"/>
          <p:cNvSpPr>
            <a:spLocks noChangeArrowheads="1"/>
          </p:cNvSpPr>
          <p:nvPr/>
        </p:nvSpPr>
        <p:spPr bwMode="auto">
          <a:xfrm>
            <a:off x="2640912" y="2079626"/>
            <a:ext cx="330859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isolate the incoming flow path</a:t>
            </a:r>
            <a:endParaRPr lang="en-US" sz="1800" b="1">
              <a:effectLst>
                <a:outerShdw blurRad="38100" dist="38100" dir="2700000" algn="tl">
                  <a:srgbClr val="C0C0C0"/>
                </a:outerShdw>
              </a:effectLst>
              <a:latin typeface="Helvetica" pitchFamily="34" charset="0"/>
            </a:endParaRPr>
          </a:p>
        </p:txBody>
      </p:sp>
      <p:sp>
        <p:nvSpPr>
          <p:cNvPr id="60420" name="Rectangle 4"/>
          <p:cNvSpPr>
            <a:spLocks noChangeArrowheads="1"/>
          </p:cNvSpPr>
          <p:nvPr/>
        </p:nvSpPr>
        <p:spPr bwMode="auto">
          <a:xfrm>
            <a:off x="2825015" y="19478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60421" name="Rectangle 5"/>
          <p:cNvSpPr>
            <a:spLocks noChangeArrowheads="1"/>
          </p:cNvSpPr>
          <p:nvPr/>
        </p:nvSpPr>
        <p:spPr bwMode="auto">
          <a:xfrm>
            <a:off x="2640913" y="2792413"/>
            <a:ext cx="503984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define each of the action paths by looking for </a:t>
            </a:r>
            <a:endParaRPr lang="en-US" sz="1800" b="1">
              <a:effectLst>
                <a:outerShdw blurRad="38100" dist="38100" dir="2700000" algn="tl">
                  <a:srgbClr val="C0C0C0"/>
                </a:outerShdw>
              </a:effectLst>
              <a:latin typeface="Helvetica" pitchFamily="34" charset="0"/>
            </a:endParaRPr>
          </a:p>
        </p:txBody>
      </p:sp>
      <p:sp>
        <p:nvSpPr>
          <p:cNvPr id="60422" name="Rectangle 6"/>
          <p:cNvSpPr>
            <a:spLocks noChangeArrowheads="1"/>
          </p:cNvSpPr>
          <p:nvPr/>
        </p:nvSpPr>
        <p:spPr bwMode="auto">
          <a:xfrm>
            <a:off x="2640913" y="3148013"/>
            <a:ext cx="282128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the "spokes of the wheel"</a:t>
            </a:r>
            <a:endParaRPr lang="en-US" sz="1800" b="1">
              <a:effectLst>
                <a:outerShdw blurRad="38100" dist="38100" dir="2700000" algn="tl">
                  <a:srgbClr val="C0C0C0"/>
                </a:outerShdw>
              </a:effectLst>
              <a:latin typeface="Helvetica" pitchFamily="34" charset="0"/>
            </a:endParaRPr>
          </a:p>
        </p:txBody>
      </p:sp>
      <p:sp>
        <p:nvSpPr>
          <p:cNvPr id="60423" name="Rectangle 7"/>
          <p:cNvSpPr>
            <a:spLocks noChangeArrowheads="1"/>
          </p:cNvSpPr>
          <p:nvPr/>
        </p:nvSpPr>
        <p:spPr bwMode="auto">
          <a:xfrm>
            <a:off x="2825015" y="3014663"/>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60424" name="Rectangle 8"/>
          <p:cNvSpPr>
            <a:spLocks noChangeArrowheads="1"/>
          </p:cNvSpPr>
          <p:nvPr/>
        </p:nvSpPr>
        <p:spPr bwMode="auto">
          <a:xfrm>
            <a:off x="2640912" y="3859213"/>
            <a:ext cx="393697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assess the flow on each action path</a:t>
            </a:r>
            <a:endParaRPr lang="en-US" sz="1800" b="1">
              <a:effectLst>
                <a:outerShdw blurRad="38100" dist="38100" dir="2700000" algn="tl">
                  <a:srgbClr val="C0C0C0"/>
                </a:outerShdw>
              </a:effectLst>
              <a:latin typeface="Helvetica" pitchFamily="34" charset="0"/>
            </a:endParaRPr>
          </a:p>
        </p:txBody>
      </p:sp>
      <p:sp>
        <p:nvSpPr>
          <p:cNvPr id="60425" name="Rectangle 9"/>
          <p:cNvSpPr>
            <a:spLocks noChangeArrowheads="1"/>
          </p:cNvSpPr>
          <p:nvPr/>
        </p:nvSpPr>
        <p:spPr bwMode="auto">
          <a:xfrm>
            <a:off x="2825015" y="3727450"/>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60426" name="Rectangle 10"/>
          <p:cNvSpPr>
            <a:spLocks noChangeArrowheads="1"/>
          </p:cNvSpPr>
          <p:nvPr/>
        </p:nvSpPr>
        <p:spPr bwMode="auto">
          <a:xfrm>
            <a:off x="2640913" y="4572001"/>
            <a:ext cx="448840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define the dispatch and control structure</a:t>
            </a:r>
            <a:endParaRPr lang="en-US" sz="1800" b="1">
              <a:effectLst>
                <a:outerShdw blurRad="38100" dist="38100" dir="2700000" algn="tl">
                  <a:srgbClr val="C0C0C0"/>
                </a:outerShdw>
              </a:effectLst>
              <a:latin typeface="Helvetica" pitchFamily="34" charset="0"/>
            </a:endParaRPr>
          </a:p>
        </p:txBody>
      </p:sp>
      <p:sp>
        <p:nvSpPr>
          <p:cNvPr id="60427" name="Rectangle 11"/>
          <p:cNvSpPr>
            <a:spLocks noChangeArrowheads="1"/>
          </p:cNvSpPr>
          <p:nvPr/>
        </p:nvSpPr>
        <p:spPr bwMode="auto">
          <a:xfrm>
            <a:off x="2825015" y="4438651"/>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endParaRPr lang="en-US" sz="1800" b="1">
              <a:solidFill>
                <a:schemeClr val="bg1"/>
              </a:solidFill>
              <a:effectLst>
                <a:outerShdw blurRad="38100" dist="38100" dir="2700000" algn="tl">
                  <a:srgbClr val="C0C0C0"/>
                </a:outerShdw>
              </a:effectLst>
              <a:latin typeface="Helvetica" pitchFamily="34" charset="0"/>
            </a:endParaRPr>
          </a:p>
        </p:txBody>
      </p:sp>
      <p:sp>
        <p:nvSpPr>
          <p:cNvPr id="60428" name="Rectangle 12"/>
          <p:cNvSpPr>
            <a:spLocks noChangeArrowheads="1"/>
          </p:cNvSpPr>
          <p:nvPr/>
        </p:nvSpPr>
        <p:spPr bwMode="auto">
          <a:xfrm>
            <a:off x="2640912" y="5283201"/>
            <a:ext cx="4219104"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b="1">
                <a:effectLst>
                  <a:outerShdw blurRad="38100" dist="38100" dir="2700000" algn="tl">
                    <a:srgbClr val="C0C0C0"/>
                  </a:outerShdw>
                </a:effectLst>
                <a:latin typeface="Helvetica" pitchFamily="34" charset="0"/>
              </a:rPr>
              <a:t>map each action path flow individually</a:t>
            </a:r>
            <a:endParaRPr lang="en-US" sz="1800" b="1">
              <a:effectLst>
                <a:outerShdw blurRad="38100" dist="38100" dir="2700000" algn="tl">
                  <a:srgbClr val="C0C0C0"/>
                </a:outerShdw>
              </a:effectLst>
              <a:latin typeface="Helvetica" pitchFamily="34" charset="0"/>
            </a:endParaRPr>
          </a:p>
        </p:txBody>
      </p:sp>
      <p:grpSp>
        <p:nvGrpSpPr>
          <p:cNvPr id="2" name="Group 13"/>
          <p:cNvGrpSpPr/>
          <p:nvPr/>
        </p:nvGrpSpPr>
        <p:grpSpPr bwMode="auto">
          <a:xfrm>
            <a:off x="1864298" y="2065339"/>
            <a:ext cx="321650" cy="269875"/>
            <a:chOff x="968" y="883"/>
            <a:chExt cx="152" cy="151"/>
          </a:xfrm>
        </p:grpSpPr>
        <p:sp>
          <p:nvSpPr>
            <p:cNvPr id="60430" name="Rectangle 14"/>
            <p:cNvSpPr>
              <a:spLocks noChangeArrowheads="1"/>
            </p:cNvSpPr>
            <p:nvPr/>
          </p:nvSpPr>
          <p:spPr bwMode="auto">
            <a:xfrm>
              <a:off x="984" y="907"/>
              <a:ext cx="136" cy="127"/>
            </a:xfrm>
            <a:prstGeom prst="rect">
              <a:avLst/>
            </a:prstGeom>
            <a:solidFill>
              <a:srgbClr val="000000"/>
            </a:solidFill>
            <a:ln w="17463">
              <a:solidFill>
                <a:srgbClr val="000000"/>
              </a:solidFill>
              <a:miter lim="800000"/>
            </a:ln>
          </p:spPr>
          <p:txBody>
            <a:bodyPr/>
            <a:lstStyle/>
            <a:p>
              <a:endParaRPr lang="en-US"/>
            </a:p>
          </p:txBody>
        </p:sp>
        <p:sp>
          <p:nvSpPr>
            <p:cNvPr id="60431" name="Rectangle 15"/>
            <p:cNvSpPr>
              <a:spLocks noChangeArrowheads="1"/>
            </p:cNvSpPr>
            <p:nvPr/>
          </p:nvSpPr>
          <p:spPr bwMode="auto">
            <a:xfrm>
              <a:off x="968" y="883"/>
              <a:ext cx="128" cy="135"/>
            </a:xfrm>
            <a:prstGeom prst="rect">
              <a:avLst/>
            </a:prstGeom>
            <a:solidFill>
              <a:srgbClr val="FFFFFF"/>
            </a:solidFill>
            <a:ln w="17463">
              <a:solidFill>
                <a:srgbClr val="000000"/>
              </a:solidFill>
              <a:miter lim="800000"/>
            </a:ln>
          </p:spPr>
          <p:txBody>
            <a:bodyPr/>
            <a:lstStyle/>
            <a:p>
              <a:endParaRPr lang="en-US"/>
            </a:p>
          </p:txBody>
        </p:sp>
      </p:grpSp>
      <p:grpSp>
        <p:nvGrpSpPr>
          <p:cNvPr id="3" name="Group 16"/>
          <p:cNvGrpSpPr/>
          <p:nvPr/>
        </p:nvGrpSpPr>
        <p:grpSpPr bwMode="auto">
          <a:xfrm>
            <a:off x="1864298" y="2805113"/>
            <a:ext cx="321650" cy="271462"/>
            <a:chOff x="968" y="1297"/>
            <a:chExt cx="152" cy="152"/>
          </a:xfrm>
        </p:grpSpPr>
        <p:sp>
          <p:nvSpPr>
            <p:cNvPr id="60433" name="Rectangle 17"/>
            <p:cNvSpPr>
              <a:spLocks noChangeArrowheads="1"/>
            </p:cNvSpPr>
            <p:nvPr/>
          </p:nvSpPr>
          <p:spPr bwMode="auto">
            <a:xfrm>
              <a:off x="984" y="1313"/>
              <a:ext cx="136" cy="136"/>
            </a:xfrm>
            <a:prstGeom prst="rect">
              <a:avLst/>
            </a:prstGeom>
            <a:solidFill>
              <a:srgbClr val="000000"/>
            </a:solidFill>
            <a:ln w="17463">
              <a:solidFill>
                <a:srgbClr val="000000"/>
              </a:solidFill>
              <a:miter lim="800000"/>
            </a:ln>
          </p:spPr>
          <p:txBody>
            <a:bodyPr/>
            <a:lstStyle/>
            <a:p>
              <a:endParaRPr lang="en-US"/>
            </a:p>
          </p:txBody>
        </p:sp>
        <p:sp>
          <p:nvSpPr>
            <p:cNvPr id="60434" name="Rectangle 18"/>
            <p:cNvSpPr>
              <a:spLocks noChangeArrowheads="1"/>
            </p:cNvSpPr>
            <p:nvPr/>
          </p:nvSpPr>
          <p:spPr bwMode="auto">
            <a:xfrm>
              <a:off x="968" y="1297"/>
              <a:ext cx="128" cy="136"/>
            </a:xfrm>
            <a:prstGeom prst="rect">
              <a:avLst/>
            </a:prstGeom>
            <a:solidFill>
              <a:srgbClr val="FFFFFF"/>
            </a:solidFill>
            <a:ln w="17463">
              <a:solidFill>
                <a:srgbClr val="000000"/>
              </a:solidFill>
              <a:miter lim="800000"/>
            </a:ln>
          </p:spPr>
          <p:txBody>
            <a:bodyPr/>
            <a:lstStyle/>
            <a:p>
              <a:endParaRPr lang="en-US"/>
            </a:p>
          </p:txBody>
        </p:sp>
      </p:grpSp>
      <p:grpSp>
        <p:nvGrpSpPr>
          <p:cNvPr id="4" name="Group 19"/>
          <p:cNvGrpSpPr/>
          <p:nvPr/>
        </p:nvGrpSpPr>
        <p:grpSpPr bwMode="auto">
          <a:xfrm>
            <a:off x="1864298" y="3902076"/>
            <a:ext cx="321650" cy="269875"/>
            <a:chOff x="968" y="1911"/>
            <a:chExt cx="152" cy="151"/>
          </a:xfrm>
        </p:grpSpPr>
        <p:sp>
          <p:nvSpPr>
            <p:cNvPr id="60436" name="Rectangle 20"/>
            <p:cNvSpPr>
              <a:spLocks noChangeArrowheads="1"/>
            </p:cNvSpPr>
            <p:nvPr/>
          </p:nvSpPr>
          <p:spPr bwMode="auto">
            <a:xfrm>
              <a:off x="984" y="1927"/>
              <a:ext cx="136" cy="135"/>
            </a:xfrm>
            <a:prstGeom prst="rect">
              <a:avLst/>
            </a:prstGeom>
            <a:solidFill>
              <a:srgbClr val="000000"/>
            </a:solidFill>
            <a:ln w="17463">
              <a:solidFill>
                <a:srgbClr val="000000"/>
              </a:solidFill>
              <a:miter lim="800000"/>
            </a:ln>
          </p:spPr>
          <p:txBody>
            <a:bodyPr/>
            <a:lstStyle/>
            <a:p>
              <a:endParaRPr lang="en-US"/>
            </a:p>
          </p:txBody>
        </p:sp>
        <p:sp>
          <p:nvSpPr>
            <p:cNvPr id="60437" name="Rectangle 21"/>
            <p:cNvSpPr>
              <a:spLocks noChangeArrowheads="1"/>
            </p:cNvSpPr>
            <p:nvPr/>
          </p:nvSpPr>
          <p:spPr bwMode="auto">
            <a:xfrm>
              <a:off x="968" y="1911"/>
              <a:ext cx="128" cy="127"/>
            </a:xfrm>
            <a:prstGeom prst="rect">
              <a:avLst/>
            </a:prstGeom>
            <a:solidFill>
              <a:srgbClr val="FFFFFF"/>
            </a:solidFill>
            <a:ln w="17463">
              <a:solidFill>
                <a:srgbClr val="000000"/>
              </a:solidFill>
              <a:miter lim="800000"/>
            </a:ln>
          </p:spPr>
          <p:txBody>
            <a:bodyPr/>
            <a:lstStyle/>
            <a:p>
              <a:endParaRPr lang="en-US"/>
            </a:p>
          </p:txBody>
        </p:sp>
      </p:grpSp>
      <p:grpSp>
        <p:nvGrpSpPr>
          <p:cNvPr id="5" name="Group 22"/>
          <p:cNvGrpSpPr/>
          <p:nvPr/>
        </p:nvGrpSpPr>
        <p:grpSpPr bwMode="auto">
          <a:xfrm>
            <a:off x="1864298" y="4598988"/>
            <a:ext cx="321650" cy="271462"/>
            <a:chOff x="968" y="2301"/>
            <a:chExt cx="152" cy="152"/>
          </a:xfrm>
        </p:grpSpPr>
        <p:sp>
          <p:nvSpPr>
            <p:cNvPr id="60439" name="Rectangle 23"/>
            <p:cNvSpPr>
              <a:spLocks noChangeArrowheads="1"/>
            </p:cNvSpPr>
            <p:nvPr/>
          </p:nvSpPr>
          <p:spPr bwMode="auto">
            <a:xfrm>
              <a:off x="984" y="2317"/>
              <a:ext cx="136" cy="136"/>
            </a:xfrm>
            <a:prstGeom prst="rect">
              <a:avLst/>
            </a:prstGeom>
            <a:solidFill>
              <a:srgbClr val="000000"/>
            </a:solidFill>
            <a:ln w="17463">
              <a:solidFill>
                <a:srgbClr val="000000"/>
              </a:solidFill>
              <a:miter lim="800000"/>
            </a:ln>
          </p:spPr>
          <p:txBody>
            <a:bodyPr/>
            <a:lstStyle/>
            <a:p>
              <a:endParaRPr lang="en-US"/>
            </a:p>
          </p:txBody>
        </p:sp>
        <p:sp>
          <p:nvSpPr>
            <p:cNvPr id="60440" name="Rectangle 24"/>
            <p:cNvSpPr>
              <a:spLocks noChangeArrowheads="1"/>
            </p:cNvSpPr>
            <p:nvPr/>
          </p:nvSpPr>
          <p:spPr bwMode="auto">
            <a:xfrm>
              <a:off x="968" y="2301"/>
              <a:ext cx="128" cy="136"/>
            </a:xfrm>
            <a:prstGeom prst="rect">
              <a:avLst/>
            </a:prstGeom>
            <a:solidFill>
              <a:srgbClr val="FFFFFF"/>
            </a:solidFill>
            <a:ln w="17463">
              <a:solidFill>
                <a:srgbClr val="000000"/>
              </a:solidFill>
              <a:miter lim="800000"/>
            </a:ln>
          </p:spPr>
          <p:txBody>
            <a:bodyPr/>
            <a:lstStyle/>
            <a:p>
              <a:endParaRPr lang="en-US"/>
            </a:p>
          </p:txBody>
        </p:sp>
      </p:grpSp>
      <p:grpSp>
        <p:nvGrpSpPr>
          <p:cNvPr id="6" name="Group 25"/>
          <p:cNvGrpSpPr/>
          <p:nvPr/>
        </p:nvGrpSpPr>
        <p:grpSpPr bwMode="auto">
          <a:xfrm>
            <a:off x="1864298" y="5311775"/>
            <a:ext cx="321650" cy="268288"/>
            <a:chOff x="968" y="2700"/>
            <a:chExt cx="152" cy="151"/>
          </a:xfrm>
        </p:grpSpPr>
        <p:sp>
          <p:nvSpPr>
            <p:cNvPr id="60442" name="Rectangle 26"/>
            <p:cNvSpPr>
              <a:spLocks noChangeArrowheads="1"/>
            </p:cNvSpPr>
            <p:nvPr/>
          </p:nvSpPr>
          <p:spPr bwMode="auto">
            <a:xfrm>
              <a:off x="984" y="2716"/>
              <a:ext cx="136" cy="135"/>
            </a:xfrm>
            <a:prstGeom prst="rect">
              <a:avLst/>
            </a:prstGeom>
            <a:solidFill>
              <a:srgbClr val="000000"/>
            </a:solidFill>
            <a:ln w="17463">
              <a:solidFill>
                <a:srgbClr val="000000"/>
              </a:solidFill>
              <a:miter lim="800000"/>
            </a:ln>
          </p:spPr>
          <p:txBody>
            <a:bodyPr/>
            <a:lstStyle/>
            <a:p>
              <a:endParaRPr lang="en-US"/>
            </a:p>
          </p:txBody>
        </p:sp>
        <p:sp>
          <p:nvSpPr>
            <p:cNvPr id="60443" name="Rectangle 27"/>
            <p:cNvSpPr>
              <a:spLocks noChangeArrowheads="1"/>
            </p:cNvSpPr>
            <p:nvPr/>
          </p:nvSpPr>
          <p:spPr bwMode="auto">
            <a:xfrm>
              <a:off x="968" y="2700"/>
              <a:ext cx="128" cy="127"/>
            </a:xfrm>
            <a:prstGeom prst="rect">
              <a:avLst/>
            </a:prstGeom>
            <a:solidFill>
              <a:srgbClr val="FFFFFF"/>
            </a:solidFill>
            <a:ln w="17463">
              <a:solidFill>
                <a:srgbClr val="000000"/>
              </a:solidFill>
              <a:miter lim="800000"/>
            </a:ln>
          </p:spPr>
          <p:txBody>
            <a:bodyPr/>
            <a:lstStyle/>
            <a:p>
              <a:endParaRPr lang="en-US"/>
            </a:p>
          </p:txBody>
        </p:sp>
      </p:gr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336192" y="1905000"/>
            <a:ext cx="8121651" cy="4775200"/>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3" name="Rectangle 3"/>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Transaction Mapping</a:t>
            </a:r>
          </a:p>
        </p:txBody>
      </p:sp>
      <p:pic>
        <p:nvPicPr>
          <p:cNvPr id="6144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8" y="1905000"/>
            <a:ext cx="7821163" cy="4705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Isolate Flow Paths</a:t>
            </a:r>
            <a:endParaRPr lang="en-GB" dirty="0">
              <a:solidFill>
                <a:srgbClr val="0000FF"/>
              </a:solidFill>
              <a:latin typeface="Times New Roman" panose="02020603050405020304" pitchFamily="18" charset="0"/>
              <a:cs typeface="Times New Roman" panose="02020603050405020304" pitchFamily="18" charset="0"/>
            </a:endParaRPr>
          </a:p>
        </p:txBody>
      </p:sp>
      <p:grpSp>
        <p:nvGrpSpPr>
          <p:cNvPr id="2" name="Group 3"/>
          <p:cNvGrpSpPr/>
          <p:nvPr/>
        </p:nvGrpSpPr>
        <p:grpSpPr bwMode="auto">
          <a:xfrm>
            <a:off x="1828324" y="1981200"/>
            <a:ext cx="8712048" cy="4725988"/>
            <a:chOff x="720" y="912"/>
            <a:chExt cx="4261" cy="3265"/>
          </a:xfrm>
        </p:grpSpPr>
        <p:sp>
          <p:nvSpPr>
            <p:cNvPr id="69636" name="Rectangle 4"/>
            <p:cNvSpPr>
              <a:spLocks noChangeArrowheads="1"/>
            </p:cNvSpPr>
            <p:nvPr/>
          </p:nvSpPr>
          <p:spPr bwMode="auto">
            <a:xfrm>
              <a:off x="720" y="912"/>
              <a:ext cx="4261" cy="3265"/>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7" name="Oval 5"/>
            <p:cNvSpPr>
              <a:spLocks noChangeArrowheads="1"/>
            </p:cNvSpPr>
            <p:nvPr/>
          </p:nvSpPr>
          <p:spPr bwMode="auto">
            <a:xfrm>
              <a:off x="1144" y="1427"/>
              <a:ext cx="367"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38" name="Oval 6"/>
            <p:cNvSpPr>
              <a:spLocks noChangeArrowheads="1"/>
            </p:cNvSpPr>
            <p:nvPr/>
          </p:nvSpPr>
          <p:spPr bwMode="auto">
            <a:xfrm>
              <a:off x="1144" y="1426"/>
              <a:ext cx="367"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39" name="Oval 7"/>
            <p:cNvSpPr>
              <a:spLocks noChangeArrowheads="1"/>
            </p:cNvSpPr>
            <p:nvPr/>
          </p:nvSpPr>
          <p:spPr bwMode="auto">
            <a:xfrm>
              <a:off x="2206" y="1104"/>
              <a:ext cx="367"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40" name="Oval 8"/>
            <p:cNvSpPr>
              <a:spLocks noChangeArrowheads="1"/>
            </p:cNvSpPr>
            <p:nvPr/>
          </p:nvSpPr>
          <p:spPr bwMode="auto">
            <a:xfrm>
              <a:off x="2206" y="1103"/>
              <a:ext cx="367"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1" name="Oval 9"/>
            <p:cNvSpPr>
              <a:spLocks noChangeArrowheads="1"/>
            </p:cNvSpPr>
            <p:nvPr/>
          </p:nvSpPr>
          <p:spPr bwMode="auto">
            <a:xfrm>
              <a:off x="2214" y="1956"/>
              <a:ext cx="367" cy="47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42" name="Oval 10"/>
            <p:cNvSpPr>
              <a:spLocks noChangeArrowheads="1"/>
            </p:cNvSpPr>
            <p:nvPr/>
          </p:nvSpPr>
          <p:spPr bwMode="auto">
            <a:xfrm>
              <a:off x="2214" y="1955"/>
              <a:ext cx="367" cy="478"/>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3" name="Oval 11"/>
            <p:cNvSpPr>
              <a:spLocks noChangeArrowheads="1"/>
            </p:cNvSpPr>
            <p:nvPr/>
          </p:nvSpPr>
          <p:spPr bwMode="auto">
            <a:xfrm>
              <a:off x="2756" y="1732"/>
              <a:ext cx="368"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44" name="Oval 12"/>
            <p:cNvSpPr>
              <a:spLocks noChangeArrowheads="1"/>
            </p:cNvSpPr>
            <p:nvPr/>
          </p:nvSpPr>
          <p:spPr bwMode="auto">
            <a:xfrm>
              <a:off x="2756" y="1731"/>
              <a:ext cx="368"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5" name="Oval 13"/>
            <p:cNvSpPr>
              <a:spLocks noChangeArrowheads="1"/>
            </p:cNvSpPr>
            <p:nvPr/>
          </p:nvSpPr>
          <p:spPr bwMode="auto">
            <a:xfrm>
              <a:off x="3331" y="1499"/>
              <a:ext cx="368"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46" name="Oval 14"/>
            <p:cNvSpPr>
              <a:spLocks noChangeArrowheads="1"/>
            </p:cNvSpPr>
            <p:nvPr/>
          </p:nvSpPr>
          <p:spPr bwMode="auto">
            <a:xfrm>
              <a:off x="3331" y="1498"/>
              <a:ext cx="368"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7" name="Oval 15"/>
            <p:cNvSpPr>
              <a:spLocks noChangeArrowheads="1"/>
            </p:cNvSpPr>
            <p:nvPr/>
          </p:nvSpPr>
          <p:spPr bwMode="auto">
            <a:xfrm>
              <a:off x="3930" y="1328"/>
              <a:ext cx="367" cy="47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48" name="Oval 16"/>
            <p:cNvSpPr>
              <a:spLocks noChangeArrowheads="1"/>
            </p:cNvSpPr>
            <p:nvPr/>
          </p:nvSpPr>
          <p:spPr bwMode="auto">
            <a:xfrm>
              <a:off x="3930" y="1327"/>
              <a:ext cx="367" cy="478"/>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9" name="Oval 17"/>
            <p:cNvSpPr>
              <a:spLocks noChangeArrowheads="1"/>
            </p:cNvSpPr>
            <p:nvPr/>
          </p:nvSpPr>
          <p:spPr bwMode="auto">
            <a:xfrm>
              <a:off x="2725" y="2468"/>
              <a:ext cx="367"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50" name="Oval 18"/>
            <p:cNvSpPr>
              <a:spLocks noChangeArrowheads="1"/>
            </p:cNvSpPr>
            <p:nvPr/>
          </p:nvSpPr>
          <p:spPr bwMode="auto">
            <a:xfrm>
              <a:off x="2725" y="2467"/>
              <a:ext cx="367"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1" name="Oval 19"/>
            <p:cNvSpPr>
              <a:spLocks noChangeArrowheads="1"/>
            </p:cNvSpPr>
            <p:nvPr/>
          </p:nvSpPr>
          <p:spPr bwMode="auto">
            <a:xfrm>
              <a:off x="3315" y="2719"/>
              <a:ext cx="368" cy="47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52" name="Oval 20"/>
            <p:cNvSpPr>
              <a:spLocks noChangeArrowheads="1"/>
            </p:cNvSpPr>
            <p:nvPr/>
          </p:nvSpPr>
          <p:spPr bwMode="auto">
            <a:xfrm>
              <a:off x="3315" y="2718"/>
              <a:ext cx="368" cy="478"/>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3" name="Oval 21"/>
            <p:cNvSpPr>
              <a:spLocks noChangeArrowheads="1"/>
            </p:cNvSpPr>
            <p:nvPr/>
          </p:nvSpPr>
          <p:spPr bwMode="auto">
            <a:xfrm>
              <a:off x="3906" y="2970"/>
              <a:ext cx="367" cy="47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54" name="Oval 22"/>
            <p:cNvSpPr>
              <a:spLocks noChangeArrowheads="1"/>
            </p:cNvSpPr>
            <p:nvPr/>
          </p:nvSpPr>
          <p:spPr bwMode="auto">
            <a:xfrm>
              <a:off x="3906" y="2969"/>
              <a:ext cx="367" cy="478"/>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5" name="Oval 23"/>
            <p:cNvSpPr>
              <a:spLocks noChangeArrowheads="1"/>
            </p:cNvSpPr>
            <p:nvPr/>
          </p:nvSpPr>
          <p:spPr bwMode="auto">
            <a:xfrm>
              <a:off x="2038" y="2827"/>
              <a:ext cx="367"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56" name="Oval 24"/>
            <p:cNvSpPr>
              <a:spLocks noChangeArrowheads="1"/>
            </p:cNvSpPr>
            <p:nvPr/>
          </p:nvSpPr>
          <p:spPr bwMode="auto">
            <a:xfrm>
              <a:off x="2038" y="2826"/>
              <a:ext cx="367" cy="477"/>
            </a:xfrm>
            <a:prstGeom prst="ellipse">
              <a:avLst/>
            </a:prstGeom>
            <a:noFill/>
            <a:ln w="25400">
              <a:solidFill>
                <a:srgbClr val="7F7F7F"/>
              </a:solidFill>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7" name="Line 25"/>
            <p:cNvSpPr>
              <a:spLocks noChangeShapeType="1"/>
            </p:cNvSpPr>
            <p:nvPr/>
          </p:nvSpPr>
          <p:spPr bwMode="auto">
            <a:xfrm>
              <a:off x="2701" y="3347"/>
              <a:ext cx="431"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9658" name="Line 26"/>
            <p:cNvSpPr>
              <a:spLocks noChangeShapeType="1"/>
            </p:cNvSpPr>
            <p:nvPr/>
          </p:nvSpPr>
          <p:spPr bwMode="auto">
            <a:xfrm>
              <a:off x="2709" y="3607"/>
              <a:ext cx="431" cy="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nvGrpSpPr>
            <p:cNvPr id="3" name="Group 27"/>
            <p:cNvGrpSpPr/>
            <p:nvPr/>
          </p:nvGrpSpPr>
          <p:grpSpPr bwMode="auto">
            <a:xfrm>
              <a:off x="1144" y="1149"/>
              <a:ext cx="111" cy="287"/>
              <a:chOff x="1048" y="861"/>
              <a:chExt cx="111" cy="287"/>
            </a:xfrm>
          </p:grpSpPr>
          <p:sp>
            <p:nvSpPr>
              <p:cNvPr id="69660" name="Freeform 28"/>
              <p:cNvSpPr/>
              <p:nvPr/>
            </p:nvSpPr>
            <p:spPr bwMode="auto">
              <a:xfrm>
                <a:off x="1072" y="995"/>
                <a:ext cx="87" cy="153"/>
              </a:xfrm>
              <a:custGeom>
                <a:avLst/>
                <a:gdLst>
                  <a:gd name="T0" fmla="*/ 87 w 87"/>
                  <a:gd name="T1" fmla="*/ 153 h 153"/>
                  <a:gd name="T2" fmla="*/ 0 w 87"/>
                  <a:gd name="T3" fmla="*/ 27 h 153"/>
                  <a:gd name="T4" fmla="*/ 32 w 87"/>
                  <a:gd name="T5" fmla="*/ 9 h 153"/>
                  <a:gd name="T6" fmla="*/ 64 w 87"/>
                  <a:gd name="T7" fmla="*/ 0 h 153"/>
                  <a:gd name="T8" fmla="*/ 87 w 87"/>
                  <a:gd name="T9" fmla="*/ 153 h 153"/>
                </a:gdLst>
                <a:ahLst/>
                <a:cxnLst>
                  <a:cxn ang="0">
                    <a:pos x="T0" y="T1"/>
                  </a:cxn>
                  <a:cxn ang="0">
                    <a:pos x="T2" y="T3"/>
                  </a:cxn>
                  <a:cxn ang="0">
                    <a:pos x="T4" y="T5"/>
                  </a:cxn>
                  <a:cxn ang="0">
                    <a:pos x="T6" y="T7"/>
                  </a:cxn>
                  <a:cxn ang="0">
                    <a:pos x="T8" y="T9"/>
                  </a:cxn>
                </a:cxnLst>
                <a:rect l="0" t="0" r="r" b="b"/>
                <a:pathLst>
                  <a:path w="87" h="153">
                    <a:moveTo>
                      <a:pt x="87" y="153"/>
                    </a:moveTo>
                    <a:lnTo>
                      <a:pt x="0" y="27"/>
                    </a:lnTo>
                    <a:lnTo>
                      <a:pt x="32" y="9"/>
                    </a:lnTo>
                    <a:lnTo>
                      <a:pt x="64" y="0"/>
                    </a:lnTo>
                    <a:lnTo>
                      <a:pt x="87" y="153"/>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61" name="Line 29"/>
              <p:cNvSpPr>
                <a:spLocks noChangeShapeType="1"/>
              </p:cNvSpPr>
              <p:nvPr/>
            </p:nvSpPr>
            <p:spPr bwMode="auto">
              <a:xfrm>
                <a:off x="1048" y="861"/>
                <a:ext cx="56" cy="14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4" name="Group 30"/>
            <p:cNvGrpSpPr/>
            <p:nvPr/>
          </p:nvGrpSpPr>
          <p:grpSpPr bwMode="auto">
            <a:xfrm>
              <a:off x="1854" y="1490"/>
              <a:ext cx="360" cy="323"/>
              <a:chOff x="1758" y="1202"/>
              <a:chExt cx="360" cy="323"/>
            </a:xfrm>
          </p:grpSpPr>
          <p:sp>
            <p:nvSpPr>
              <p:cNvPr id="69663" name="Freeform 31"/>
              <p:cNvSpPr/>
              <p:nvPr/>
            </p:nvSpPr>
            <p:spPr bwMode="auto">
              <a:xfrm>
                <a:off x="1990" y="1202"/>
                <a:ext cx="128" cy="125"/>
              </a:xfrm>
              <a:custGeom>
                <a:avLst/>
                <a:gdLst>
                  <a:gd name="T0" fmla="*/ 128 w 128"/>
                  <a:gd name="T1" fmla="*/ 0 h 125"/>
                  <a:gd name="T2" fmla="*/ 40 w 128"/>
                  <a:gd name="T3" fmla="*/ 125 h 125"/>
                  <a:gd name="T4" fmla="*/ 24 w 128"/>
                  <a:gd name="T5" fmla="*/ 98 h 125"/>
                  <a:gd name="T6" fmla="*/ 0 w 128"/>
                  <a:gd name="T7" fmla="*/ 62 h 125"/>
                  <a:gd name="T8" fmla="*/ 128 w 128"/>
                  <a:gd name="T9" fmla="*/ 0 h 125"/>
                </a:gdLst>
                <a:ahLst/>
                <a:cxnLst>
                  <a:cxn ang="0">
                    <a:pos x="T0" y="T1"/>
                  </a:cxn>
                  <a:cxn ang="0">
                    <a:pos x="T2" y="T3"/>
                  </a:cxn>
                  <a:cxn ang="0">
                    <a:pos x="T4" y="T5"/>
                  </a:cxn>
                  <a:cxn ang="0">
                    <a:pos x="T6" y="T7"/>
                  </a:cxn>
                  <a:cxn ang="0">
                    <a:pos x="T8" y="T9"/>
                  </a:cxn>
                </a:cxnLst>
                <a:rect l="0" t="0" r="r" b="b"/>
                <a:pathLst>
                  <a:path w="128" h="125">
                    <a:moveTo>
                      <a:pt x="128" y="0"/>
                    </a:moveTo>
                    <a:lnTo>
                      <a:pt x="40" y="125"/>
                    </a:lnTo>
                    <a:lnTo>
                      <a:pt x="24" y="98"/>
                    </a:lnTo>
                    <a:lnTo>
                      <a:pt x="0" y="62"/>
                    </a:lnTo>
                    <a:lnTo>
                      <a:pt x="128" y="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64" name="Line 32"/>
              <p:cNvSpPr>
                <a:spLocks noChangeShapeType="1"/>
              </p:cNvSpPr>
              <p:nvPr/>
            </p:nvSpPr>
            <p:spPr bwMode="auto">
              <a:xfrm flipV="1">
                <a:off x="1758" y="1300"/>
                <a:ext cx="256" cy="2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5" name="Group 33"/>
            <p:cNvGrpSpPr/>
            <p:nvPr/>
          </p:nvGrpSpPr>
          <p:grpSpPr bwMode="auto">
            <a:xfrm>
              <a:off x="2573" y="1158"/>
              <a:ext cx="319" cy="116"/>
              <a:chOff x="2477" y="870"/>
              <a:chExt cx="319" cy="116"/>
            </a:xfrm>
          </p:grpSpPr>
          <p:sp>
            <p:nvSpPr>
              <p:cNvPr id="69666" name="Freeform 34"/>
              <p:cNvSpPr/>
              <p:nvPr/>
            </p:nvSpPr>
            <p:spPr bwMode="auto">
              <a:xfrm>
                <a:off x="2660" y="870"/>
                <a:ext cx="136" cy="80"/>
              </a:xfrm>
              <a:custGeom>
                <a:avLst/>
                <a:gdLst>
                  <a:gd name="T0" fmla="*/ 136 w 136"/>
                  <a:gd name="T1" fmla="*/ 0 h 80"/>
                  <a:gd name="T2" fmla="*/ 16 w 136"/>
                  <a:gd name="T3" fmla="*/ 80 h 80"/>
                  <a:gd name="T4" fmla="*/ 8 w 136"/>
                  <a:gd name="T5" fmla="*/ 44 h 80"/>
                  <a:gd name="T6" fmla="*/ 0 w 136"/>
                  <a:gd name="T7" fmla="*/ 9 h 80"/>
                  <a:gd name="T8" fmla="*/ 136 w 136"/>
                  <a:gd name="T9" fmla="*/ 0 h 80"/>
                </a:gdLst>
                <a:ahLst/>
                <a:cxnLst>
                  <a:cxn ang="0">
                    <a:pos x="T0" y="T1"/>
                  </a:cxn>
                  <a:cxn ang="0">
                    <a:pos x="T2" y="T3"/>
                  </a:cxn>
                  <a:cxn ang="0">
                    <a:pos x="T4" y="T5"/>
                  </a:cxn>
                  <a:cxn ang="0">
                    <a:pos x="T6" y="T7"/>
                  </a:cxn>
                  <a:cxn ang="0">
                    <a:pos x="T8" y="T9"/>
                  </a:cxn>
                </a:cxnLst>
                <a:rect l="0" t="0" r="r" b="b"/>
                <a:pathLst>
                  <a:path w="136" h="80">
                    <a:moveTo>
                      <a:pt x="136" y="0"/>
                    </a:moveTo>
                    <a:lnTo>
                      <a:pt x="16" y="80"/>
                    </a:lnTo>
                    <a:lnTo>
                      <a:pt x="8" y="44"/>
                    </a:lnTo>
                    <a:lnTo>
                      <a:pt x="0" y="9"/>
                    </a:lnTo>
                    <a:lnTo>
                      <a:pt x="136" y="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67" name="Line 35"/>
              <p:cNvSpPr>
                <a:spLocks noChangeShapeType="1"/>
              </p:cNvSpPr>
              <p:nvPr/>
            </p:nvSpPr>
            <p:spPr bwMode="auto">
              <a:xfrm flipV="1">
                <a:off x="2477" y="914"/>
                <a:ext cx="191" cy="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6" name="Group 36"/>
            <p:cNvGrpSpPr/>
            <p:nvPr/>
          </p:nvGrpSpPr>
          <p:grpSpPr bwMode="auto">
            <a:xfrm>
              <a:off x="1894" y="2046"/>
              <a:ext cx="335" cy="99"/>
              <a:chOff x="1798" y="1758"/>
              <a:chExt cx="335" cy="99"/>
            </a:xfrm>
          </p:grpSpPr>
          <p:sp>
            <p:nvSpPr>
              <p:cNvPr id="69669" name="Freeform 37"/>
              <p:cNvSpPr/>
              <p:nvPr/>
            </p:nvSpPr>
            <p:spPr bwMode="auto">
              <a:xfrm>
                <a:off x="1998" y="1785"/>
                <a:ext cx="135" cy="72"/>
              </a:xfrm>
              <a:custGeom>
                <a:avLst/>
                <a:gdLst>
                  <a:gd name="T0" fmla="*/ 135 w 135"/>
                  <a:gd name="T1" fmla="*/ 72 h 72"/>
                  <a:gd name="T2" fmla="*/ 0 w 135"/>
                  <a:gd name="T3" fmla="*/ 72 h 72"/>
                  <a:gd name="T4" fmla="*/ 8 w 135"/>
                  <a:gd name="T5" fmla="*/ 36 h 72"/>
                  <a:gd name="T6" fmla="*/ 16 w 135"/>
                  <a:gd name="T7" fmla="*/ 0 h 72"/>
                  <a:gd name="T8" fmla="*/ 135 w 135"/>
                  <a:gd name="T9" fmla="*/ 72 h 72"/>
                </a:gdLst>
                <a:ahLst/>
                <a:cxnLst>
                  <a:cxn ang="0">
                    <a:pos x="T0" y="T1"/>
                  </a:cxn>
                  <a:cxn ang="0">
                    <a:pos x="T2" y="T3"/>
                  </a:cxn>
                  <a:cxn ang="0">
                    <a:pos x="T4" y="T5"/>
                  </a:cxn>
                  <a:cxn ang="0">
                    <a:pos x="T6" y="T7"/>
                  </a:cxn>
                  <a:cxn ang="0">
                    <a:pos x="T8" y="T9"/>
                  </a:cxn>
                </a:cxnLst>
                <a:rect l="0" t="0" r="r" b="b"/>
                <a:pathLst>
                  <a:path w="135" h="72">
                    <a:moveTo>
                      <a:pt x="135" y="72"/>
                    </a:moveTo>
                    <a:lnTo>
                      <a:pt x="0" y="72"/>
                    </a:lnTo>
                    <a:lnTo>
                      <a:pt x="8" y="36"/>
                    </a:lnTo>
                    <a:lnTo>
                      <a:pt x="16" y="0"/>
                    </a:lnTo>
                    <a:lnTo>
                      <a:pt x="135" y="72"/>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70" name="Line 38"/>
              <p:cNvSpPr>
                <a:spLocks noChangeShapeType="1"/>
              </p:cNvSpPr>
              <p:nvPr/>
            </p:nvSpPr>
            <p:spPr bwMode="auto">
              <a:xfrm>
                <a:off x="1798" y="1758"/>
                <a:ext cx="208" cy="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7" name="Group 39"/>
            <p:cNvGrpSpPr/>
            <p:nvPr/>
          </p:nvGrpSpPr>
          <p:grpSpPr bwMode="auto">
            <a:xfrm>
              <a:off x="3116" y="1831"/>
              <a:ext cx="215" cy="71"/>
              <a:chOff x="3020" y="1543"/>
              <a:chExt cx="215" cy="71"/>
            </a:xfrm>
          </p:grpSpPr>
          <p:sp>
            <p:nvSpPr>
              <p:cNvPr id="69672" name="Freeform 40"/>
              <p:cNvSpPr/>
              <p:nvPr/>
            </p:nvSpPr>
            <p:spPr bwMode="auto">
              <a:xfrm>
                <a:off x="3100" y="1543"/>
                <a:ext cx="135" cy="71"/>
              </a:xfrm>
              <a:custGeom>
                <a:avLst/>
                <a:gdLst>
                  <a:gd name="T0" fmla="*/ 135 w 135"/>
                  <a:gd name="T1" fmla="*/ 0 h 71"/>
                  <a:gd name="T2" fmla="*/ 8 w 135"/>
                  <a:gd name="T3" fmla="*/ 71 h 71"/>
                  <a:gd name="T4" fmla="*/ 0 w 135"/>
                  <a:gd name="T5" fmla="*/ 35 h 71"/>
                  <a:gd name="T6" fmla="*/ 0 w 135"/>
                  <a:gd name="T7" fmla="*/ 0 h 71"/>
                  <a:gd name="T8" fmla="*/ 135 w 135"/>
                  <a:gd name="T9" fmla="*/ 0 h 71"/>
                </a:gdLst>
                <a:ahLst/>
                <a:cxnLst>
                  <a:cxn ang="0">
                    <a:pos x="T0" y="T1"/>
                  </a:cxn>
                  <a:cxn ang="0">
                    <a:pos x="T2" y="T3"/>
                  </a:cxn>
                  <a:cxn ang="0">
                    <a:pos x="T4" y="T5"/>
                  </a:cxn>
                  <a:cxn ang="0">
                    <a:pos x="T6" y="T7"/>
                  </a:cxn>
                  <a:cxn ang="0">
                    <a:pos x="T8" y="T9"/>
                  </a:cxn>
                </a:cxnLst>
                <a:rect l="0" t="0" r="r" b="b"/>
                <a:pathLst>
                  <a:path w="135" h="71">
                    <a:moveTo>
                      <a:pt x="135" y="0"/>
                    </a:moveTo>
                    <a:lnTo>
                      <a:pt x="8" y="71"/>
                    </a:lnTo>
                    <a:lnTo>
                      <a:pt x="0" y="35"/>
                    </a:lnTo>
                    <a:lnTo>
                      <a:pt x="0" y="0"/>
                    </a:lnTo>
                    <a:lnTo>
                      <a:pt x="135" y="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73" name="Line 41"/>
              <p:cNvSpPr>
                <a:spLocks noChangeShapeType="1"/>
              </p:cNvSpPr>
              <p:nvPr/>
            </p:nvSpPr>
            <p:spPr bwMode="auto">
              <a:xfrm flipV="1">
                <a:off x="3020" y="1578"/>
                <a:ext cx="80" cy="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8" name="Group 42"/>
            <p:cNvGrpSpPr/>
            <p:nvPr/>
          </p:nvGrpSpPr>
          <p:grpSpPr bwMode="auto">
            <a:xfrm>
              <a:off x="3699" y="1615"/>
              <a:ext cx="223" cy="81"/>
              <a:chOff x="3603" y="1327"/>
              <a:chExt cx="223" cy="81"/>
            </a:xfrm>
          </p:grpSpPr>
          <p:sp>
            <p:nvSpPr>
              <p:cNvPr id="69675" name="Freeform 43"/>
              <p:cNvSpPr/>
              <p:nvPr/>
            </p:nvSpPr>
            <p:spPr bwMode="auto">
              <a:xfrm>
                <a:off x="3690" y="1327"/>
                <a:ext cx="136" cy="81"/>
              </a:xfrm>
              <a:custGeom>
                <a:avLst/>
                <a:gdLst>
                  <a:gd name="T0" fmla="*/ 136 w 136"/>
                  <a:gd name="T1" fmla="*/ 9 h 81"/>
                  <a:gd name="T2" fmla="*/ 8 w 136"/>
                  <a:gd name="T3" fmla="*/ 81 h 81"/>
                  <a:gd name="T4" fmla="*/ 0 w 136"/>
                  <a:gd name="T5" fmla="*/ 45 h 81"/>
                  <a:gd name="T6" fmla="*/ 0 w 136"/>
                  <a:gd name="T7" fmla="*/ 0 h 81"/>
                  <a:gd name="T8" fmla="*/ 136 w 136"/>
                  <a:gd name="T9" fmla="*/ 9 h 81"/>
                </a:gdLst>
                <a:ahLst/>
                <a:cxnLst>
                  <a:cxn ang="0">
                    <a:pos x="T0" y="T1"/>
                  </a:cxn>
                  <a:cxn ang="0">
                    <a:pos x="T2" y="T3"/>
                  </a:cxn>
                  <a:cxn ang="0">
                    <a:pos x="T4" y="T5"/>
                  </a:cxn>
                  <a:cxn ang="0">
                    <a:pos x="T6" y="T7"/>
                  </a:cxn>
                  <a:cxn ang="0">
                    <a:pos x="T8" y="T9"/>
                  </a:cxn>
                </a:cxnLst>
                <a:rect l="0" t="0" r="r" b="b"/>
                <a:pathLst>
                  <a:path w="136" h="81">
                    <a:moveTo>
                      <a:pt x="136" y="9"/>
                    </a:moveTo>
                    <a:lnTo>
                      <a:pt x="8" y="81"/>
                    </a:lnTo>
                    <a:lnTo>
                      <a:pt x="0" y="45"/>
                    </a:lnTo>
                    <a:lnTo>
                      <a:pt x="0" y="0"/>
                    </a:lnTo>
                    <a:lnTo>
                      <a:pt x="136" y="9"/>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76" name="Line 44"/>
              <p:cNvSpPr>
                <a:spLocks noChangeShapeType="1"/>
              </p:cNvSpPr>
              <p:nvPr/>
            </p:nvSpPr>
            <p:spPr bwMode="auto">
              <a:xfrm flipV="1">
                <a:off x="3603" y="1372"/>
                <a:ext cx="87" cy="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9" name="Group 45"/>
            <p:cNvGrpSpPr/>
            <p:nvPr/>
          </p:nvGrpSpPr>
          <p:grpSpPr bwMode="auto">
            <a:xfrm>
              <a:off x="4297" y="1445"/>
              <a:ext cx="336" cy="72"/>
              <a:chOff x="4201" y="1157"/>
              <a:chExt cx="336" cy="72"/>
            </a:xfrm>
          </p:grpSpPr>
          <p:sp>
            <p:nvSpPr>
              <p:cNvPr id="69678" name="Freeform 46"/>
              <p:cNvSpPr/>
              <p:nvPr/>
            </p:nvSpPr>
            <p:spPr bwMode="auto">
              <a:xfrm>
                <a:off x="4401" y="1157"/>
                <a:ext cx="136" cy="72"/>
              </a:xfrm>
              <a:custGeom>
                <a:avLst/>
                <a:gdLst>
                  <a:gd name="T0" fmla="*/ 136 w 136"/>
                  <a:gd name="T1" fmla="*/ 9 h 72"/>
                  <a:gd name="T2" fmla="*/ 8 w 136"/>
                  <a:gd name="T3" fmla="*/ 72 h 72"/>
                  <a:gd name="T4" fmla="*/ 0 w 136"/>
                  <a:gd name="T5" fmla="*/ 36 h 72"/>
                  <a:gd name="T6" fmla="*/ 0 w 136"/>
                  <a:gd name="T7" fmla="*/ 0 h 72"/>
                  <a:gd name="T8" fmla="*/ 136 w 136"/>
                  <a:gd name="T9" fmla="*/ 9 h 72"/>
                </a:gdLst>
                <a:ahLst/>
                <a:cxnLst>
                  <a:cxn ang="0">
                    <a:pos x="T0" y="T1"/>
                  </a:cxn>
                  <a:cxn ang="0">
                    <a:pos x="T2" y="T3"/>
                  </a:cxn>
                  <a:cxn ang="0">
                    <a:pos x="T4" y="T5"/>
                  </a:cxn>
                  <a:cxn ang="0">
                    <a:pos x="T6" y="T7"/>
                  </a:cxn>
                  <a:cxn ang="0">
                    <a:pos x="T8" y="T9"/>
                  </a:cxn>
                </a:cxnLst>
                <a:rect l="0" t="0" r="r" b="b"/>
                <a:pathLst>
                  <a:path w="136" h="72">
                    <a:moveTo>
                      <a:pt x="136" y="9"/>
                    </a:moveTo>
                    <a:lnTo>
                      <a:pt x="8" y="72"/>
                    </a:lnTo>
                    <a:lnTo>
                      <a:pt x="0" y="36"/>
                    </a:lnTo>
                    <a:lnTo>
                      <a:pt x="0" y="0"/>
                    </a:lnTo>
                    <a:lnTo>
                      <a:pt x="136" y="9"/>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79" name="Line 47"/>
              <p:cNvSpPr>
                <a:spLocks noChangeShapeType="1"/>
              </p:cNvSpPr>
              <p:nvPr/>
            </p:nvSpPr>
            <p:spPr bwMode="auto">
              <a:xfrm flipV="1">
                <a:off x="4201" y="1193"/>
                <a:ext cx="200" cy="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0" name="Group 48"/>
            <p:cNvGrpSpPr/>
            <p:nvPr/>
          </p:nvGrpSpPr>
          <p:grpSpPr bwMode="auto">
            <a:xfrm>
              <a:off x="3068" y="2800"/>
              <a:ext cx="239" cy="72"/>
              <a:chOff x="2972" y="2512"/>
              <a:chExt cx="239" cy="72"/>
            </a:xfrm>
          </p:grpSpPr>
          <p:sp>
            <p:nvSpPr>
              <p:cNvPr id="69681" name="Freeform 49"/>
              <p:cNvSpPr/>
              <p:nvPr/>
            </p:nvSpPr>
            <p:spPr bwMode="auto">
              <a:xfrm>
                <a:off x="3076" y="2512"/>
                <a:ext cx="135" cy="72"/>
              </a:xfrm>
              <a:custGeom>
                <a:avLst/>
                <a:gdLst>
                  <a:gd name="T0" fmla="*/ 135 w 135"/>
                  <a:gd name="T1" fmla="*/ 72 h 72"/>
                  <a:gd name="T2" fmla="*/ 0 w 135"/>
                  <a:gd name="T3" fmla="*/ 72 h 72"/>
                  <a:gd name="T4" fmla="*/ 0 w 135"/>
                  <a:gd name="T5" fmla="*/ 36 h 72"/>
                  <a:gd name="T6" fmla="*/ 8 w 135"/>
                  <a:gd name="T7" fmla="*/ 0 h 72"/>
                  <a:gd name="T8" fmla="*/ 135 w 135"/>
                  <a:gd name="T9" fmla="*/ 72 h 72"/>
                </a:gdLst>
                <a:ahLst/>
                <a:cxnLst>
                  <a:cxn ang="0">
                    <a:pos x="T0" y="T1"/>
                  </a:cxn>
                  <a:cxn ang="0">
                    <a:pos x="T2" y="T3"/>
                  </a:cxn>
                  <a:cxn ang="0">
                    <a:pos x="T4" y="T5"/>
                  </a:cxn>
                  <a:cxn ang="0">
                    <a:pos x="T6" y="T7"/>
                  </a:cxn>
                  <a:cxn ang="0">
                    <a:pos x="T8" y="T9"/>
                  </a:cxn>
                </a:cxnLst>
                <a:rect l="0" t="0" r="r" b="b"/>
                <a:pathLst>
                  <a:path w="135" h="72">
                    <a:moveTo>
                      <a:pt x="135" y="72"/>
                    </a:moveTo>
                    <a:lnTo>
                      <a:pt x="0" y="72"/>
                    </a:lnTo>
                    <a:lnTo>
                      <a:pt x="0" y="36"/>
                    </a:lnTo>
                    <a:lnTo>
                      <a:pt x="8" y="0"/>
                    </a:lnTo>
                    <a:lnTo>
                      <a:pt x="135" y="72"/>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82" name="Line 50"/>
              <p:cNvSpPr>
                <a:spLocks noChangeShapeType="1"/>
              </p:cNvSpPr>
              <p:nvPr/>
            </p:nvSpPr>
            <p:spPr bwMode="auto">
              <a:xfrm>
                <a:off x="2972" y="2521"/>
                <a:ext cx="104" cy="2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1" name="Group 51"/>
            <p:cNvGrpSpPr/>
            <p:nvPr/>
          </p:nvGrpSpPr>
          <p:grpSpPr bwMode="auto">
            <a:xfrm>
              <a:off x="3683" y="3024"/>
              <a:ext cx="223" cy="108"/>
              <a:chOff x="3587" y="2736"/>
              <a:chExt cx="223" cy="108"/>
            </a:xfrm>
          </p:grpSpPr>
          <p:sp>
            <p:nvSpPr>
              <p:cNvPr id="69684" name="Freeform 52"/>
              <p:cNvSpPr/>
              <p:nvPr/>
            </p:nvSpPr>
            <p:spPr bwMode="auto">
              <a:xfrm>
                <a:off x="3674" y="2745"/>
                <a:ext cx="136" cy="99"/>
              </a:xfrm>
              <a:custGeom>
                <a:avLst/>
                <a:gdLst>
                  <a:gd name="T0" fmla="*/ 136 w 136"/>
                  <a:gd name="T1" fmla="*/ 99 h 99"/>
                  <a:gd name="T2" fmla="*/ 0 w 136"/>
                  <a:gd name="T3" fmla="*/ 72 h 99"/>
                  <a:gd name="T4" fmla="*/ 8 w 136"/>
                  <a:gd name="T5" fmla="*/ 36 h 99"/>
                  <a:gd name="T6" fmla="*/ 24 w 136"/>
                  <a:gd name="T7" fmla="*/ 0 h 99"/>
                  <a:gd name="T8" fmla="*/ 136 w 136"/>
                  <a:gd name="T9" fmla="*/ 99 h 99"/>
                </a:gdLst>
                <a:ahLst/>
                <a:cxnLst>
                  <a:cxn ang="0">
                    <a:pos x="T0" y="T1"/>
                  </a:cxn>
                  <a:cxn ang="0">
                    <a:pos x="T2" y="T3"/>
                  </a:cxn>
                  <a:cxn ang="0">
                    <a:pos x="T4" y="T5"/>
                  </a:cxn>
                  <a:cxn ang="0">
                    <a:pos x="T6" y="T7"/>
                  </a:cxn>
                  <a:cxn ang="0">
                    <a:pos x="T8" y="T9"/>
                  </a:cxn>
                </a:cxnLst>
                <a:rect l="0" t="0" r="r" b="b"/>
                <a:pathLst>
                  <a:path w="136" h="99">
                    <a:moveTo>
                      <a:pt x="136" y="99"/>
                    </a:moveTo>
                    <a:lnTo>
                      <a:pt x="0" y="72"/>
                    </a:lnTo>
                    <a:lnTo>
                      <a:pt x="8" y="36"/>
                    </a:lnTo>
                    <a:lnTo>
                      <a:pt x="24" y="0"/>
                    </a:lnTo>
                    <a:lnTo>
                      <a:pt x="136" y="99"/>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85" name="Line 53"/>
              <p:cNvSpPr>
                <a:spLocks noChangeShapeType="1"/>
              </p:cNvSpPr>
              <p:nvPr/>
            </p:nvSpPr>
            <p:spPr bwMode="auto">
              <a:xfrm>
                <a:off x="3587" y="2736"/>
                <a:ext cx="95"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2" name="Group 54"/>
            <p:cNvGrpSpPr/>
            <p:nvPr/>
          </p:nvGrpSpPr>
          <p:grpSpPr bwMode="auto">
            <a:xfrm>
              <a:off x="4273" y="3195"/>
              <a:ext cx="344" cy="80"/>
              <a:chOff x="4177" y="2907"/>
              <a:chExt cx="344" cy="80"/>
            </a:xfrm>
          </p:grpSpPr>
          <p:sp>
            <p:nvSpPr>
              <p:cNvPr id="69687" name="Freeform 55"/>
              <p:cNvSpPr/>
              <p:nvPr/>
            </p:nvSpPr>
            <p:spPr bwMode="auto">
              <a:xfrm>
                <a:off x="4385" y="2907"/>
                <a:ext cx="136" cy="80"/>
              </a:xfrm>
              <a:custGeom>
                <a:avLst/>
                <a:gdLst>
                  <a:gd name="T0" fmla="*/ 136 w 136"/>
                  <a:gd name="T1" fmla="*/ 36 h 80"/>
                  <a:gd name="T2" fmla="*/ 0 w 136"/>
                  <a:gd name="T3" fmla="*/ 80 h 80"/>
                  <a:gd name="T4" fmla="*/ 0 w 136"/>
                  <a:gd name="T5" fmla="*/ 36 h 80"/>
                  <a:gd name="T6" fmla="*/ 0 w 136"/>
                  <a:gd name="T7" fmla="*/ 0 h 80"/>
                  <a:gd name="T8" fmla="*/ 136 w 136"/>
                  <a:gd name="T9" fmla="*/ 36 h 80"/>
                </a:gdLst>
                <a:ahLst/>
                <a:cxnLst>
                  <a:cxn ang="0">
                    <a:pos x="T0" y="T1"/>
                  </a:cxn>
                  <a:cxn ang="0">
                    <a:pos x="T2" y="T3"/>
                  </a:cxn>
                  <a:cxn ang="0">
                    <a:pos x="T4" y="T5"/>
                  </a:cxn>
                  <a:cxn ang="0">
                    <a:pos x="T6" y="T7"/>
                  </a:cxn>
                  <a:cxn ang="0">
                    <a:pos x="T8" y="T9"/>
                  </a:cxn>
                </a:cxnLst>
                <a:rect l="0" t="0" r="r" b="b"/>
                <a:pathLst>
                  <a:path w="136" h="80">
                    <a:moveTo>
                      <a:pt x="136" y="36"/>
                    </a:moveTo>
                    <a:lnTo>
                      <a:pt x="0" y="80"/>
                    </a:lnTo>
                    <a:lnTo>
                      <a:pt x="0" y="36"/>
                    </a:lnTo>
                    <a:lnTo>
                      <a:pt x="0" y="0"/>
                    </a:lnTo>
                    <a:lnTo>
                      <a:pt x="136" y="36"/>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88" name="Line 56"/>
              <p:cNvSpPr>
                <a:spLocks noChangeShapeType="1"/>
              </p:cNvSpPr>
              <p:nvPr/>
            </p:nvSpPr>
            <p:spPr bwMode="auto">
              <a:xfrm flipV="1">
                <a:off x="4177" y="2943"/>
                <a:ext cx="208" cy="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sp>
          <p:nvSpPr>
            <p:cNvPr id="69689" name="Rectangle 57"/>
            <p:cNvSpPr>
              <a:spLocks noChangeArrowheads="1"/>
            </p:cNvSpPr>
            <p:nvPr/>
          </p:nvSpPr>
          <p:spPr bwMode="auto">
            <a:xfrm>
              <a:off x="1255" y="1534"/>
              <a:ext cx="1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9690" name="Rectangle 58"/>
            <p:cNvSpPr>
              <a:spLocks noChangeArrowheads="1"/>
            </p:cNvSpPr>
            <p:nvPr/>
          </p:nvSpPr>
          <p:spPr bwMode="auto">
            <a:xfrm>
              <a:off x="1184" y="1633"/>
              <a:ext cx="2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 </a:t>
              </a:r>
              <a:endParaRPr lang="en-GB"/>
            </a:p>
          </p:txBody>
        </p:sp>
        <p:sp>
          <p:nvSpPr>
            <p:cNvPr id="69691" name="Rectangle 59"/>
            <p:cNvSpPr>
              <a:spLocks noChangeArrowheads="1"/>
            </p:cNvSpPr>
            <p:nvPr/>
          </p:nvSpPr>
          <p:spPr bwMode="auto">
            <a:xfrm>
              <a:off x="2229" y="1202"/>
              <a:ext cx="2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produce  </a:t>
              </a:r>
              <a:endParaRPr lang="en-GB"/>
            </a:p>
          </p:txBody>
        </p:sp>
        <p:sp>
          <p:nvSpPr>
            <p:cNvPr id="69692" name="Rectangle 60"/>
            <p:cNvSpPr>
              <a:spLocks noChangeArrowheads="1"/>
            </p:cNvSpPr>
            <p:nvPr/>
          </p:nvSpPr>
          <p:spPr bwMode="auto">
            <a:xfrm>
              <a:off x="2293" y="1301"/>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error </a:t>
              </a:r>
              <a:endParaRPr lang="en-GB"/>
            </a:p>
          </p:txBody>
        </p:sp>
        <p:sp>
          <p:nvSpPr>
            <p:cNvPr id="69693" name="Rectangle 61"/>
            <p:cNvSpPr>
              <a:spLocks noChangeArrowheads="1"/>
            </p:cNvSpPr>
            <p:nvPr/>
          </p:nvSpPr>
          <p:spPr bwMode="auto">
            <a:xfrm>
              <a:off x="2301" y="1400"/>
              <a:ext cx="1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msg</a:t>
              </a:r>
              <a:endParaRPr lang="en-GB"/>
            </a:p>
          </p:txBody>
        </p:sp>
        <p:sp>
          <p:nvSpPr>
            <p:cNvPr id="69694" name="Oval 62"/>
            <p:cNvSpPr>
              <a:spLocks noChangeArrowheads="1"/>
            </p:cNvSpPr>
            <p:nvPr/>
          </p:nvSpPr>
          <p:spPr bwMode="auto">
            <a:xfrm>
              <a:off x="1639" y="1732"/>
              <a:ext cx="367" cy="4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9695" name="Oval 63"/>
            <p:cNvSpPr>
              <a:spLocks noChangeArrowheads="1"/>
            </p:cNvSpPr>
            <p:nvPr/>
          </p:nvSpPr>
          <p:spPr bwMode="auto">
            <a:xfrm>
              <a:off x="1639" y="1731"/>
              <a:ext cx="367" cy="477"/>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 name="Group 64"/>
            <p:cNvGrpSpPr/>
            <p:nvPr/>
          </p:nvGrpSpPr>
          <p:grpSpPr bwMode="auto">
            <a:xfrm>
              <a:off x="1487" y="1759"/>
              <a:ext cx="160" cy="90"/>
              <a:chOff x="1391" y="1471"/>
              <a:chExt cx="160" cy="90"/>
            </a:xfrm>
          </p:grpSpPr>
          <p:sp>
            <p:nvSpPr>
              <p:cNvPr id="69697" name="Freeform 65"/>
              <p:cNvSpPr/>
              <p:nvPr/>
            </p:nvSpPr>
            <p:spPr bwMode="auto">
              <a:xfrm>
                <a:off x="1415" y="1471"/>
                <a:ext cx="136" cy="90"/>
              </a:xfrm>
              <a:custGeom>
                <a:avLst/>
                <a:gdLst>
                  <a:gd name="T0" fmla="*/ 136 w 136"/>
                  <a:gd name="T1" fmla="*/ 90 h 90"/>
                  <a:gd name="T2" fmla="*/ 0 w 136"/>
                  <a:gd name="T3" fmla="*/ 72 h 90"/>
                  <a:gd name="T4" fmla="*/ 8 w 136"/>
                  <a:gd name="T5" fmla="*/ 36 h 90"/>
                  <a:gd name="T6" fmla="*/ 24 w 136"/>
                  <a:gd name="T7" fmla="*/ 0 h 90"/>
                  <a:gd name="T8" fmla="*/ 136 w 136"/>
                  <a:gd name="T9" fmla="*/ 90 h 90"/>
                </a:gdLst>
                <a:ahLst/>
                <a:cxnLst>
                  <a:cxn ang="0">
                    <a:pos x="T0" y="T1"/>
                  </a:cxn>
                  <a:cxn ang="0">
                    <a:pos x="T2" y="T3"/>
                  </a:cxn>
                  <a:cxn ang="0">
                    <a:pos x="T4" y="T5"/>
                  </a:cxn>
                  <a:cxn ang="0">
                    <a:pos x="T6" y="T7"/>
                  </a:cxn>
                  <a:cxn ang="0">
                    <a:pos x="T8" y="T9"/>
                  </a:cxn>
                </a:cxnLst>
                <a:rect l="0" t="0" r="r" b="b"/>
                <a:pathLst>
                  <a:path w="136" h="90">
                    <a:moveTo>
                      <a:pt x="136" y="90"/>
                    </a:moveTo>
                    <a:lnTo>
                      <a:pt x="0" y="72"/>
                    </a:lnTo>
                    <a:lnTo>
                      <a:pt x="8" y="36"/>
                    </a:lnTo>
                    <a:lnTo>
                      <a:pt x="24" y="0"/>
                    </a:lnTo>
                    <a:lnTo>
                      <a:pt x="136" y="9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698" name="Line 66"/>
              <p:cNvSpPr>
                <a:spLocks noChangeShapeType="1"/>
              </p:cNvSpPr>
              <p:nvPr/>
            </p:nvSpPr>
            <p:spPr bwMode="auto">
              <a:xfrm>
                <a:off x="1391" y="1489"/>
                <a:ext cx="32" cy="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sp>
          <p:nvSpPr>
            <p:cNvPr id="69699" name="Rectangle 67"/>
            <p:cNvSpPr>
              <a:spLocks noChangeArrowheads="1"/>
            </p:cNvSpPr>
            <p:nvPr/>
          </p:nvSpPr>
          <p:spPr bwMode="auto">
            <a:xfrm>
              <a:off x="1695" y="1821"/>
              <a:ext cx="2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validate </a:t>
              </a:r>
              <a:endParaRPr lang="en-GB"/>
            </a:p>
          </p:txBody>
        </p:sp>
        <p:sp>
          <p:nvSpPr>
            <p:cNvPr id="69700" name="Rectangle 68"/>
            <p:cNvSpPr>
              <a:spLocks noChangeArrowheads="1"/>
            </p:cNvSpPr>
            <p:nvPr/>
          </p:nvSpPr>
          <p:spPr bwMode="auto">
            <a:xfrm>
              <a:off x="1663" y="1920"/>
              <a:ext cx="2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9701" name="Rectangle 69"/>
            <p:cNvSpPr>
              <a:spLocks noChangeArrowheads="1"/>
            </p:cNvSpPr>
            <p:nvPr/>
          </p:nvSpPr>
          <p:spPr bwMode="auto">
            <a:xfrm>
              <a:off x="2237" y="2091"/>
              <a:ext cx="2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determine </a:t>
              </a:r>
              <a:endParaRPr lang="en-GB"/>
            </a:p>
          </p:txBody>
        </p:sp>
        <p:sp>
          <p:nvSpPr>
            <p:cNvPr id="69702" name="Rectangle 70"/>
            <p:cNvSpPr>
              <a:spLocks noChangeArrowheads="1"/>
            </p:cNvSpPr>
            <p:nvPr/>
          </p:nvSpPr>
          <p:spPr bwMode="auto">
            <a:xfrm>
              <a:off x="2332" y="2189"/>
              <a:ext cx="1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type</a:t>
              </a:r>
              <a:endParaRPr lang="en-GB"/>
            </a:p>
          </p:txBody>
        </p:sp>
        <p:sp>
          <p:nvSpPr>
            <p:cNvPr id="69703" name="Rectangle 71"/>
            <p:cNvSpPr>
              <a:spLocks noChangeArrowheads="1"/>
            </p:cNvSpPr>
            <p:nvPr/>
          </p:nvSpPr>
          <p:spPr bwMode="auto">
            <a:xfrm>
              <a:off x="2860" y="1812"/>
              <a:ext cx="1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9704" name="Rectangle 72"/>
            <p:cNvSpPr>
              <a:spLocks noChangeArrowheads="1"/>
            </p:cNvSpPr>
            <p:nvPr/>
          </p:nvSpPr>
          <p:spPr bwMode="auto">
            <a:xfrm>
              <a:off x="2844" y="1911"/>
              <a:ext cx="1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fixture </a:t>
              </a:r>
              <a:endParaRPr lang="en-GB"/>
            </a:p>
          </p:txBody>
        </p:sp>
        <p:sp>
          <p:nvSpPr>
            <p:cNvPr id="69705" name="Rectangle 73"/>
            <p:cNvSpPr>
              <a:spLocks noChangeArrowheads="1"/>
            </p:cNvSpPr>
            <p:nvPr/>
          </p:nvSpPr>
          <p:spPr bwMode="auto">
            <a:xfrm>
              <a:off x="2844" y="2010"/>
              <a:ext cx="1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9706" name="Rectangle 74"/>
            <p:cNvSpPr>
              <a:spLocks noChangeArrowheads="1"/>
            </p:cNvSpPr>
            <p:nvPr/>
          </p:nvSpPr>
          <p:spPr bwMode="auto">
            <a:xfrm>
              <a:off x="3355" y="1615"/>
              <a:ext cx="2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determine </a:t>
              </a:r>
              <a:endParaRPr lang="en-GB"/>
            </a:p>
          </p:txBody>
        </p:sp>
        <p:sp>
          <p:nvSpPr>
            <p:cNvPr id="69707" name="Rectangle 75"/>
            <p:cNvSpPr>
              <a:spLocks noChangeArrowheads="1"/>
            </p:cNvSpPr>
            <p:nvPr/>
          </p:nvSpPr>
          <p:spPr bwMode="auto">
            <a:xfrm>
              <a:off x="3411" y="1714"/>
              <a:ext cx="1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setting</a:t>
              </a:r>
              <a:endParaRPr lang="en-GB"/>
            </a:p>
          </p:txBody>
        </p:sp>
        <p:sp>
          <p:nvSpPr>
            <p:cNvPr id="69708" name="Rectangle 76"/>
            <p:cNvSpPr>
              <a:spLocks noChangeArrowheads="1"/>
            </p:cNvSpPr>
            <p:nvPr/>
          </p:nvSpPr>
          <p:spPr bwMode="auto">
            <a:xfrm>
              <a:off x="4002" y="1453"/>
              <a:ext cx="21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format  </a:t>
              </a:r>
              <a:endParaRPr lang="en-GB"/>
            </a:p>
          </p:txBody>
        </p:sp>
        <p:sp>
          <p:nvSpPr>
            <p:cNvPr id="69709" name="Rectangle 77"/>
            <p:cNvSpPr>
              <a:spLocks noChangeArrowheads="1"/>
            </p:cNvSpPr>
            <p:nvPr/>
          </p:nvSpPr>
          <p:spPr bwMode="auto">
            <a:xfrm>
              <a:off x="4010" y="1552"/>
              <a:ext cx="1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setting</a:t>
              </a:r>
              <a:endParaRPr lang="en-GB"/>
            </a:p>
          </p:txBody>
        </p:sp>
        <p:sp>
          <p:nvSpPr>
            <p:cNvPr id="69710" name="Rectangle 78"/>
            <p:cNvSpPr>
              <a:spLocks noChangeArrowheads="1"/>
            </p:cNvSpPr>
            <p:nvPr/>
          </p:nvSpPr>
          <p:spPr bwMode="auto">
            <a:xfrm>
              <a:off x="2820" y="2575"/>
              <a:ext cx="1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read </a:t>
              </a:r>
              <a:endParaRPr lang="en-GB"/>
            </a:p>
          </p:txBody>
        </p:sp>
        <p:sp>
          <p:nvSpPr>
            <p:cNvPr id="69711" name="Rectangle 79"/>
            <p:cNvSpPr>
              <a:spLocks noChangeArrowheads="1"/>
            </p:cNvSpPr>
            <p:nvPr/>
          </p:nvSpPr>
          <p:spPr bwMode="auto">
            <a:xfrm>
              <a:off x="2788" y="2673"/>
              <a:ext cx="1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9712" name="Rectangle 80"/>
            <p:cNvSpPr>
              <a:spLocks noChangeArrowheads="1"/>
            </p:cNvSpPr>
            <p:nvPr/>
          </p:nvSpPr>
          <p:spPr bwMode="auto">
            <a:xfrm>
              <a:off x="3363" y="2799"/>
              <a:ext cx="2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calculate </a:t>
              </a:r>
              <a:endParaRPr lang="en-GB"/>
            </a:p>
          </p:txBody>
        </p:sp>
        <p:sp>
          <p:nvSpPr>
            <p:cNvPr id="69713" name="Rectangle 81"/>
            <p:cNvSpPr>
              <a:spLocks noChangeArrowheads="1"/>
            </p:cNvSpPr>
            <p:nvPr/>
          </p:nvSpPr>
          <p:spPr bwMode="auto">
            <a:xfrm>
              <a:off x="3403" y="2898"/>
              <a:ext cx="1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output </a:t>
              </a:r>
              <a:endParaRPr lang="en-GB"/>
            </a:p>
          </p:txBody>
        </p:sp>
        <p:sp>
          <p:nvSpPr>
            <p:cNvPr id="69714" name="Rectangle 82"/>
            <p:cNvSpPr>
              <a:spLocks noChangeArrowheads="1"/>
            </p:cNvSpPr>
            <p:nvPr/>
          </p:nvSpPr>
          <p:spPr bwMode="auto">
            <a:xfrm>
              <a:off x="3403" y="2997"/>
              <a:ext cx="1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values</a:t>
              </a:r>
              <a:endParaRPr lang="en-GB"/>
            </a:p>
          </p:txBody>
        </p:sp>
        <p:sp>
          <p:nvSpPr>
            <p:cNvPr id="69715" name="Rectangle 83"/>
            <p:cNvSpPr>
              <a:spLocks noChangeArrowheads="1"/>
            </p:cNvSpPr>
            <p:nvPr/>
          </p:nvSpPr>
          <p:spPr bwMode="auto">
            <a:xfrm>
              <a:off x="3962" y="3061"/>
              <a:ext cx="1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format </a:t>
              </a:r>
              <a:endParaRPr lang="en-GB"/>
            </a:p>
          </p:txBody>
        </p:sp>
        <p:sp>
          <p:nvSpPr>
            <p:cNvPr id="69716" name="Rectangle 84"/>
            <p:cNvSpPr>
              <a:spLocks noChangeArrowheads="1"/>
            </p:cNvSpPr>
            <p:nvPr/>
          </p:nvSpPr>
          <p:spPr bwMode="auto">
            <a:xfrm>
              <a:off x="3970" y="3158"/>
              <a:ext cx="1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report</a:t>
              </a:r>
              <a:endParaRPr lang="en-GB"/>
            </a:p>
          </p:txBody>
        </p:sp>
        <p:sp>
          <p:nvSpPr>
            <p:cNvPr id="69717" name="Rectangle 85"/>
            <p:cNvSpPr>
              <a:spLocks noChangeArrowheads="1"/>
            </p:cNvSpPr>
            <p:nvPr/>
          </p:nvSpPr>
          <p:spPr bwMode="auto">
            <a:xfrm>
              <a:off x="4305" y="3024"/>
              <a:ext cx="1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report</a:t>
              </a:r>
              <a:endParaRPr lang="en-GB"/>
            </a:p>
          </p:txBody>
        </p:sp>
        <p:sp>
          <p:nvSpPr>
            <p:cNvPr id="69718" name="Rectangle 86"/>
            <p:cNvSpPr>
              <a:spLocks noChangeArrowheads="1"/>
            </p:cNvSpPr>
            <p:nvPr/>
          </p:nvSpPr>
          <p:spPr bwMode="auto">
            <a:xfrm>
              <a:off x="3724" y="2916"/>
              <a:ext cx="1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values</a:t>
              </a:r>
              <a:endParaRPr lang="en-GB"/>
            </a:p>
          </p:txBody>
        </p:sp>
        <p:sp>
          <p:nvSpPr>
            <p:cNvPr id="69719" name="Rectangle 87"/>
            <p:cNvSpPr>
              <a:spLocks noChangeArrowheads="1"/>
            </p:cNvSpPr>
            <p:nvPr/>
          </p:nvSpPr>
          <p:spPr bwMode="auto">
            <a:xfrm>
              <a:off x="3124" y="2646"/>
              <a:ext cx="1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9720" name="Rectangle 88"/>
            <p:cNvSpPr>
              <a:spLocks noChangeArrowheads="1"/>
            </p:cNvSpPr>
            <p:nvPr/>
          </p:nvSpPr>
          <p:spPr bwMode="auto">
            <a:xfrm>
              <a:off x="2764" y="3374"/>
              <a:ext cx="2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assembly </a:t>
              </a:r>
              <a:endParaRPr lang="en-GB"/>
            </a:p>
          </p:txBody>
        </p:sp>
        <p:sp>
          <p:nvSpPr>
            <p:cNvPr id="69721" name="Rectangle 89"/>
            <p:cNvSpPr>
              <a:spLocks noChangeArrowheads="1"/>
            </p:cNvSpPr>
            <p:nvPr/>
          </p:nvSpPr>
          <p:spPr bwMode="auto">
            <a:xfrm>
              <a:off x="2820" y="3473"/>
              <a:ext cx="1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record</a:t>
              </a:r>
              <a:endParaRPr lang="en-GB"/>
            </a:p>
          </p:txBody>
        </p:sp>
        <p:sp>
          <p:nvSpPr>
            <p:cNvPr id="69722" name="Rectangle 90"/>
            <p:cNvSpPr>
              <a:spLocks noChangeArrowheads="1"/>
            </p:cNvSpPr>
            <p:nvPr/>
          </p:nvSpPr>
          <p:spPr bwMode="auto">
            <a:xfrm>
              <a:off x="1000" y="1005"/>
              <a:ext cx="2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9723" name="Rectangle 91"/>
            <p:cNvSpPr>
              <a:spLocks noChangeArrowheads="1"/>
            </p:cNvSpPr>
            <p:nvPr/>
          </p:nvSpPr>
          <p:spPr bwMode="auto">
            <a:xfrm>
              <a:off x="1543" y="1570"/>
              <a:ext cx="2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command</a:t>
              </a:r>
              <a:endParaRPr lang="en-GB"/>
            </a:p>
          </p:txBody>
        </p:sp>
        <p:sp>
          <p:nvSpPr>
            <p:cNvPr id="69724" name="Rectangle 92"/>
            <p:cNvSpPr>
              <a:spLocks noChangeArrowheads="1"/>
            </p:cNvSpPr>
            <p:nvPr/>
          </p:nvSpPr>
          <p:spPr bwMode="auto">
            <a:xfrm>
              <a:off x="1910" y="1624"/>
              <a:ext cx="55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725" name="Rectangle 93"/>
            <p:cNvSpPr>
              <a:spLocks noChangeArrowheads="1"/>
            </p:cNvSpPr>
            <p:nvPr/>
          </p:nvSpPr>
          <p:spPr bwMode="auto">
            <a:xfrm>
              <a:off x="1919" y="1615"/>
              <a:ext cx="46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invalid command</a:t>
              </a:r>
              <a:endParaRPr lang="en-GB"/>
            </a:p>
          </p:txBody>
        </p:sp>
        <p:sp>
          <p:nvSpPr>
            <p:cNvPr id="69726" name="Rectangle 94"/>
            <p:cNvSpPr>
              <a:spLocks noChangeArrowheads="1"/>
            </p:cNvSpPr>
            <p:nvPr/>
          </p:nvSpPr>
          <p:spPr bwMode="auto">
            <a:xfrm>
              <a:off x="2621" y="1462"/>
              <a:ext cx="1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9727" name="Rectangle 95"/>
            <p:cNvSpPr>
              <a:spLocks noChangeArrowheads="1"/>
            </p:cNvSpPr>
            <p:nvPr/>
          </p:nvSpPr>
          <p:spPr bwMode="auto">
            <a:xfrm>
              <a:off x="2557" y="1032"/>
              <a:ext cx="26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error msg</a:t>
              </a:r>
              <a:endParaRPr lang="en-GB"/>
            </a:p>
          </p:txBody>
        </p:sp>
        <p:sp>
          <p:nvSpPr>
            <p:cNvPr id="69728" name="Rectangle 96"/>
            <p:cNvSpPr>
              <a:spLocks noChangeArrowheads="1"/>
            </p:cNvSpPr>
            <p:nvPr/>
          </p:nvSpPr>
          <p:spPr bwMode="auto">
            <a:xfrm>
              <a:off x="2102" y="2549"/>
              <a:ext cx="41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729" name="Rectangle 97"/>
            <p:cNvSpPr>
              <a:spLocks noChangeArrowheads="1"/>
            </p:cNvSpPr>
            <p:nvPr/>
          </p:nvSpPr>
          <p:spPr bwMode="auto">
            <a:xfrm>
              <a:off x="2110" y="2538"/>
              <a:ext cx="3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robot control</a:t>
              </a:r>
              <a:endParaRPr lang="en-GB"/>
            </a:p>
          </p:txBody>
        </p:sp>
        <p:sp>
          <p:nvSpPr>
            <p:cNvPr id="69730" name="Rectangle 98"/>
            <p:cNvSpPr>
              <a:spLocks noChangeArrowheads="1"/>
            </p:cNvSpPr>
            <p:nvPr/>
          </p:nvSpPr>
          <p:spPr bwMode="auto">
            <a:xfrm>
              <a:off x="2150" y="2916"/>
              <a:ext cx="16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send  </a:t>
              </a:r>
              <a:endParaRPr lang="en-GB"/>
            </a:p>
          </p:txBody>
        </p:sp>
        <p:sp>
          <p:nvSpPr>
            <p:cNvPr id="69731" name="Rectangle 99"/>
            <p:cNvSpPr>
              <a:spLocks noChangeArrowheads="1"/>
            </p:cNvSpPr>
            <p:nvPr/>
          </p:nvSpPr>
          <p:spPr bwMode="auto">
            <a:xfrm>
              <a:off x="2125" y="3014"/>
              <a:ext cx="20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control </a:t>
              </a:r>
              <a:endParaRPr lang="en-GB"/>
            </a:p>
          </p:txBody>
        </p:sp>
        <p:sp>
          <p:nvSpPr>
            <p:cNvPr id="69732" name="Rectangle 100"/>
            <p:cNvSpPr>
              <a:spLocks noChangeArrowheads="1"/>
            </p:cNvSpPr>
            <p:nvPr/>
          </p:nvSpPr>
          <p:spPr bwMode="auto">
            <a:xfrm>
              <a:off x="2150" y="3114"/>
              <a:ext cx="1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value</a:t>
              </a:r>
              <a:endParaRPr lang="en-GB"/>
            </a:p>
          </p:txBody>
        </p:sp>
        <p:sp>
          <p:nvSpPr>
            <p:cNvPr id="69733" name="Rectangle 101"/>
            <p:cNvSpPr>
              <a:spLocks noChangeArrowheads="1"/>
            </p:cNvSpPr>
            <p:nvPr/>
          </p:nvSpPr>
          <p:spPr bwMode="auto">
            <a:xfrm>
              <a:off x="2054" y="3715"/>
              <a:ext cx="2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start /stop</a:t>
              </a:r>
              <a:endParaRPr lang="en-GB"/>
            </a:p>
          </p:txBody>
        </p:sp>
        <p:sp>
          <p:nvSpPr>
            <p:cNvPr id="69734" name="Rectangle 102"/>
            <p:cNvSpPr>
              <a:spLocks noChangeArrowheads="1"/>
            </p:cNvSpPr>
            <p:nvPr/>
          </p:nvSpPr>
          <p:spPr bwMode="auto">
            <a:xfrm>
              <a:off x="3172" y="1984"/>
              <a:ext cx="30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combined  </a:t>
              </a:r>
              <a:endParaRPr lang="en-GB"/>
            </a:p>
          </p:txBody>
        </p:sp>
        <p:sp>
          <p:nvSpPr>
            <p:cNvPr id="69735" name="Rectangle 103"/>
            <p:cNvSpPr>
              <a:spLocks noChangeArrowheads="1"/>
            </p:cNvSpPr>
            <p:nvPr/>
          </p:nvSpPr>
          <p:spPr bwMode="auto">
            <a:xfrm>
              <a:off x="3243" y="2082"/>
              <a:ext cx="1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status</a:t>
              </a:r>
              <a:endParaRPr lang="en-GB"/>
            </a:p>
          </p:txBody>
        </p:sp>
        <p:sp>
          <p:nvSpPr>
            <p:cNvPr id="69736" name="Rectangle 104"/>
            <p:cNvSpPr>
              <a:spLocks noChangeArrowheads="1"/>
            </p:cNvSpPr>
            <p:nvPr/>
          </p:nvSpPr>
          <p:spPr bwMode="auto">
            <a:xfrm>
              <a:off x="3762" y="1785"/>
              <a:ext cx="30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raw setting</a:t>
              </a:r>
              <a:endParaRPr lang="en-GB"/>
            </a:p>
          </p:txBody>
        </p:sp>
        <p:sp>
          <p:nvSpPr>
            <p:cNvPr id="69737" name="Rectangle 105"/>
            <p:cNvSpPr>
              <a:spLocks noChangeArrowheads="1"/>
            </p:cNvSpPr>
            <p:nvPr/>
          </p:nvSpPr>
          <p:spPr bwMode="auto">
            <a:xfrm>
              <a:off x="4369" y="1552"/>
              <a:ext cx="3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000">
                  <a:latin typeface="Helvetica" pitchFamily="34" charset="0"/>
                </a:rPr>
                <a:t>fixture setting</a:t>
              </a:r>
              <a:endParaRPr lang="en-GB"/>
            </a:p>
          </p:txBody>
        </p:sp>
        <p:sp>
          <p:nvSpPr>
            <p:cNvPr id="69738" name="Freeform 106"/>
            <p:cNvSpPr/>
            <p:nvPr/>
          </p:nvSpPr>
          <p:spPr bwMode="auto">
            <a:xfrm>
              <a:off x="1663" y="1831"/>
              <a:ext cx="519" cy="718"/>
            </a:xfrm>
            <a:custGeom>
              <a:avLst/>
              <a:gdLst>
                <a:gd name="T0" fmla="*/ 487 w 519"/>
                <a:gd name="T1" fmla="*/ 0 h 718"/>
                <a:gd name="T2" fmla="*/ 519 w 519"/>
                <a:gd name="T3" fmla="*/ 170 h 718"/>
                <a:gd name="T4" fmla="*/ 423 w 519"/>
                <a:gd name="T5" fmla="*/ 547 h 718"/>
                <a:gd name="T6" fmla="*/ 119 w 519"/>
                <a:gd name="T7" fmla="*/ 718 h 718"/>
                <a:gd name="T8" fmla="*/ 0 w 519"/>
                <a:gd name="T9" fmla="*/ 664 h 718"/>
              </a:gdLst>
              <a:ahLst/>
              <a:cxnLst>
                <a:cxn ang="0">
                  <a:pos x="T0" y="T1"/>
                </a:cxn>
                <a:cxn ang="0">
                  <a:pos x="T2" y="T3"/>
                </a:cxn>
                <a:cxn ang="0">
                  <a:pos x="T4" y="T5"/>
                </a:cxn>
                <a:cxn ang="0">
                  <a:pos x="T6" y="T7"/>
                </a:cxn>
                <a:cxn ang="0">
                  <a:pos x="T8" y="T9"/>
                </a:cxn>
              </a:cxnLst>
              <a:rect l="0" t="0" r="r" b="b"/>
              <a:pathLst>
                <a:path w="519" h="718">
                  <a:moveTo>
                    <a:pt x="487" y="0"/>
                  </a:moveTo>
                  <a:lnTo>
                    <a:pt x="519" y="170"/>
                  </a:lnTo>
                  <a:lnTo>
                    <a:pt x="423" y="547"/>
                  </a:lnTo>
                  <a:lnTo>
                    <a:pt x="119" y="718"/>
                  </a:lnTo>
                  <a:lnTo>
                    <a:pt x="0" y="664"/>
                  </a:lnTo>
                </a:path>
              </a:pathLst>
            </a:custGeom>
            <a:noFill/>
            <a:ln w="50800">
              <a:solidFill>
                <a:srgbClr val="7F7F7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739" name="Freeform 107"/>
            <p:cNvSpPr/>
            <p:nvPr/>
          </p:nvSpPr>
          <p:spPr bwMode="auto">
            <a:xfrm>
              <a:off x="2645" y="1122"/>
              <a:ext cx="2315" cy="1202"/>
            </a:xfrm>
            <a:custGeom>
              <a:avLst/>
              <a:gdLst>
                <a:gd name="T0" fmla="*/ 1644 w 2315"/>
                <a:gd name="T1" fmla="*/ 0 h 1202"/>
                <a:gd name="T2" fmla="*/ 1101 w 2315"/>
                <a:gd name="T3" fmla="*/ 125 h 1202"/>
                <a:gd name="T4" fmla="*/ 319 w 2315"/>
                <a:gd name="T5" fmla="*/ 448 h 1202"/>
                <a:gd name="T6" fmla="*/ 0 w 2315"/>
                <a:gd name="T7" fmla="*/ 816 h 1202"/>
                <a:gd name="T8" fmla="*/ 159 w 2315"/>
                <a:gd name="T9" fmla="*/ 1202 h 1202"/>
                <a:gd name="T10" fmla="*/ 1173 w 2315"/>
                <a:gd name="T11" fmla="*/ 1166 h 1202"/>
                <a:gd name="T12" fmla="*/ 1852 w 2315"/>
                <a:gd name="T13" fmla="*/ 789 h 1202"/>
                <a:gd name="T14" fmla="*/ 2315 w 2315"/>
                <a:gd name="T15" fmla="*/ 655 h 1202"/>
                <a:gd name="T16" fmla="*/ 2028 w 2315"/>
                <a:gd name="T17" fmla="*/ 36 h 1202"/>
                <a:gd name="T18" fmla="*/ 1644 w 2315"/>
                <a:gd name="T1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5" h="1202">
                  <a:moveTo>
                    <a:pt x="1644" y="0"/>
                  </a:moveTo>
                  <a:lnTo>
                    <a:pt x="1101" y="125"/>
                  </a:lnTo>
                  <a:lnTo>
                    <a:pt x="319" y="448"/>
                  </a:lnTo>
                  <a:lnTo>
                    <a:pt x="0" y="816"/>
                  </a:lnTo>
                  <a:lnTo>
                    <a:pt x="159" y="1202"/>
                  </a:lnTo>
                  <a:lnTo>
                    <a:pt x="1173" y="1166"/>
                  </a:lnTo>
                  <a:lnTo>
                    <a:pt x="1852" y="789"/>
                  </a:lnTo>
                  <a:lnTo>
                    <a:pt x="2315" y="655"/>
                  </a:lnTo>
                  <a:lnTo>
                    <a:pt x="2028" y="36"/>
                  </a:lnTo>
                  <a:lnTo>
                    <a:pt x="1644" y="0"/>
                  </a:lnTo>
                  <a:close/>
                </a:path>
              </a:pathLst>
            </a:custGeom>
            <a:noFill/>
            <a:ln w="50800">
              <a:solidFill>
                <a:srgbClr val="7F7F7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740" name="Freeform 108"/>
            <p:cNvSpPr/>
            <p:nvPr/>
          </p:nvSpPr>
          <p:spPr bwMode="auto">
            <a:xfrm>
              <a:off x="4273" y="1113"/>
              <a:ext cx="8" cy="9"/>
            </a:xfrm>
            <a:custGeom>
              <a:avLst/>
              <a:gdLst>
                <a:gd name="T0" fmla="*/ 0 w 8"/>
                <a:gd name="T1" fmla="*/ 9 h 9"/>
                <a:gd name="T2" fmla="*/ 8 w 8"/>
                <a:gd name="T3" fmla="*/ 9 h 9"/>
                <a:gd name="T4" fmla="*/ 0 w 8"/>
                <a:gd name="T5" fmla="*/ 0 h 9"/>
                <a:gd name="T6" fmla="*/ 8 w 8"/>
                <a:gd name="T7" fmla="*/ 9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8" y="9"/>
                  </a:lnTo>
                  <a:lnTo>
                    <a:pt x="0" y="0"/>
                  </a:lnTo>
                  <a:lnTo>
                    <a:pt x="8" y="9"/>
                  </a:lnTo>
                  <a:lnTo>
                    <a:pt x="0" y="9"/>
                  </a:lnTo>
                  <a:close/>
                </a:path>
              </a:pathLst>
            </a:custGeom>
            <a:noFill/>
            <a:ln w="50800">
              <a:solidFill>
                <a:srgbClr val="7F7F7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741" name="Freeform 109"/>
            <p:cNvSpPr/>
            <p:nvPr/>
          </p:nvSpPr>
          <p:spPr bwMode="auto">
            <a:xfrm>
              <a:off x="2637" y="2369"/>
              <a:ext cx="2211" cy="1328"/>
            </a:xfrm>
            <a:custGeom>
              <a:avLst/>
              <a:gdLst>
                <a:gd name="T0" fmla="*/ 103 w 2211"/>
                <a:gd name="T1" fmla="*/ 9 h 1328"/>
                <a:gd name="T2" fmla="*/ 838 w 2211"/>
                <a:gd name="T3" fmla="*/ 81 h 1328"/>
                <a:gd name="T4" fmla="*/ 2139 w 2211"/>
                <a:gd name="T5" fmla="*/ 673 h 1328"/>
                <a:gd name="T6" fmla="*/ 2211 w 2211"/>
                <a:gd name="T7" fmla="*/ 1256 h 1328"/>
                <a:gd name="T8" fmla="*/ 1165 w 2211"/>
                <a:gd name="T9" fmla="*/ 1328 h 1328"/>
                <a:gd name="T10" fmla="*/ 0 w 2211"/>
                <a:gd name="T11" fmla="*/ 628 h 1328"/>
                <a:gd name="T12" fmla="*/ 95 w 2211"/>
                <a:gd name="T13" fmla="*/ 0 h 1328"/>
              </a:gdLst>
              <a:ahLst/>
              <a:cxnLst>
                <a:cxn ang="0">
                  <a:pos x="T0" y="T1"/>
                </a:cxn>
                <a:cxn ang="0">
                  <a:pos x="T2" y="T3"/>
                </a:cxn>
                <a:cxn ang="0">
                  <a:pos x="T4" y="T5"/>
                </a:cxn>
                <a:cxn ang="0">
                  <a:pos x="T6" y="T7"/>
                </a:cxn>
                <a:cxn ang="0">
                  <a:pos x="T8" y="T9"/>
                </a:cxn>
                <a:cxn ang="0">
                  <a:pos x="T10" y="T11"/>
                </a:cxn>
                <a:cxn ang="0">
                  <a:pos x="T12" y="T13"/>
                </a:cxn>
              </a:cxnLst>
              <a:rect l="0" t="0" r="r" b="b"/>
              <a:pathLst>
                <a:path w="2211" h="1328">
                  <a:moveTo>
                    <a:pt x="103" y="9"/>
                  </a:moveTo>
                  <a:lnTo>
                    <a:pt x="838" y="81"/>
                  </a:lnTo>
                  <a:lnTo>
                    <a:pt x="2139" y="673"/>
                  </a:lnTo>
                  <a:lnTo>
                    <a:pt x="2211" y="1256"/>
                  </a:lnTo>
                  <a:lnTo>
                    <a:pt x="1165" y="1328"/>
                  </a:lnTo>
                  <a:lnTo>
                    <a:pt x="0" y="628"/>
                  </a:lnTo>
                  <a:lnTo>
                    <a:pt x="95" y="0"/>
                  </a:lnTo>
                </a:path>
              </a:pathLst>
            </a:custGeom>
            <a:noFill/>
            <a:ln w="50800">
              <a:solidFill>
                <a:srgbClr val="7F7F7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742" name="Freeform 110"/>
            <p:cNvSpPr/>
            <p:nvPr/>
          </p:nvSpPr>
          <p:spPr bwMode="auto">
            <a:xfrm>
              <a:off x="1894" y="2737"/>
              <a:ext cx="703" cy="1346"/>
            </a:xfrm>
            <a:custGeom>
              <a:avLst/>
              <a:gdLst>
                <a:gd name="T0" fmla="*/ 128 w 703"/>
                <a:gd name="T1" fmla="*/ 36 h 1346"/>
                <a:gd name="T2" fmla="*/ 639 w 703"/>
                <a:gd name="T3" fmla="*/ 0 h 1346"/>
                <a:gd name="T4" fmla="*/ 703 w 703"/>
                <a:gd name="T5" fmla="*/ 1337 h 1346"/>
                <a:gd name="T6" fmla="*/ 0 w 703"/>
                <a:gd name="T7" fmla="*/ 1346 h 1346"/>
                <a:gd name="T8" fmla="*/ 120 w 703"/>
                <a:gd name="T9" fmla="*/ 36 h 1346"/>
              </a:gdLst>
              <a:ahLst/>
              <a:cxnLst>
                <a:cxn ang="0">
                  <a:pos x="T0" y="T1"/>
                </a:cxn>
                <a:cxn ang="0">
                  <a:pos x="T2" y="T3"/>
                </a:cxn>
                <a:cxn ang="0">
                  <a:pos x="T4" y="T5"/>
                </a:cxn>
                <a:cxn ang="0">
                  <a:pos x="T6" y="T7"/>
                </a:cxn>
                <a:cxn ang="0">
                  <a:pos x="T8" y="T9"/>
                </a:cxn>
              </a:cxnLst>
              <a:rect l="0" t="0" r="r" b="b"/>
              <a:pathLst>
                <a:path w="703" h="1346">
                  <a:moveTo>
                    <a:pt x="128" y="36"/>
                  </a:moveTo>
                  <a:lnTo>
                    <a:pt x="639" y="0"/>
                  </a:lnTo>
                  <a:lnTo>
                    <a:pt x="703" y="1337"/>
                  </a:lnTo>
                  <a:lnTo>
                    <a:pt x="0" y="1346"/>
                  </a:lnTo>
                  <a:lnTo>
                    <a:pt x="120" y="36"/>
                  </a:lnTo>
                </a:path>
              </a:pathLst>
            </a:custGeom>
            <a:noFill/>
            <a:ln w="50800">
              <a:solidFill>
                <a:srgbClr val="7F7F7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4" name="Group 111"/>
            <p:cNvGrpSpPr/>
            <p:nvPr/>
          </p:nvGrpSpPr>
          <p:grpSpPr bwMode="auto">
            <a:xfrm>
              <a:off x="2725" y="1597"/>
              <a:ext cx="119" cy="162"/>
              <a:chOff x="2629" y="1309"/>
              <a:chExt cx="119" cy="162"/>
            </a:xfrm>
          </p:grpSpPr>
          <p:sp>
            <p:nvSpPr>
              <p:cNvPr id="69744" name="Freeform 112"/>
              <p:cNvSpPr/>
              <p:nvPr/>
            </p:nvSpPr>
            <p:spPr bwMode="auto">
              <a:xfrm>
                <a:off x="2636" y="1327"/>
                <a:ext cx="112" cy="144"/>
              </a:xfrm>
              <a:custGeom>
                <a:avLst/>
                <a:gdLst>
                  <a:gd name="T0" fmla="*/ 112 w 112"/>
                  <a:gd name="T1" fmla="*/ 144 h 144"/>
                  <a:gd name="T2" fmla="*/ 0 w 112"/>
                  <a:gd name="T3" fmla="*/ 54 h 144"/>
                  <a:gd name="T4" fmla="*/ 24 w 112"/>
                  <a:gd name="T5" fmla="*/ 27 h 144"/>
                  <a:gd name="T6" fmla="*/ 48 w 112"/>
                  <a:gd name="T7" fmla="*/ 0 h 144"/>
                  <a:gd name="T8" fmla="*/ 112 w 112"/>
                  <a:gd name="T9" fmla="*/ 144 h 144"/>
                </a:gdLst>
                <a:ahLst/>
                <a:cxnLst>
                  <a:cxn ang="0">
                    <a:pos x="T0" y="T1"/>
                  </a:cxn>
                  <a:cxn ang="0">
                    <a:pos x="T2" y="T3"/>
                  </a:cxn>
                  <a:cxn ang="0">
                    <a:pos x="T4" y="T5"/>
                  </a:cxn>
                  <a:cxn ang="0">
                    <a:pos x="T6" y="T7"/>
                  </a:cxn>
                  <a:cxn ang="0">
                    <a:pos x="T8" y="T9"/>
                  </a:cxn>
                </a:cxnLst>
                <a:rect l="0" t="0" r="r" b="b"/>
                <a:pathLst>
                  <a:path w="112" h="144">
                    <a:moveTo>
                      <a:pt x="112" y="144"/>
                    </a:moveTo>
                    <a:lnTo>
                      <a:pt x="0" y="54"/>
                    </a:lnTo>
                    <a:lnTo>
                      <a:pt x="24" y="27"/>
                    </a:lnTo>
                    <a:lnTo>
                      <a:pt x="48" y="0"/>
                    </a:lnTo>
                    <a:lnTo>
                      <a:pt x="112" y="144"/>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745" name="Line 113"/>
              <p:cNvSpPr>
                <a:spLocks noChangeShapeType="1"/>
              </p:cNvSpPr>
              <p:nvPr/>
            </p:nvSpPr>
            <p:spPr bwMode="auto">
              <a:xfrm>
                <a:off x="2629" y="1309"/>
                <a:ext cx="31"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5" name="Group 114"/>
            <p:cNvGrpSpPr/>
            <p:nvPr/>
          </p:nvGrpSpPr>
          <p:grpSpPr bwMode="auto">
            <a:xfrm>
              <a:off x="2589" y="2055"/>
              <a:ext cx="167" cy="99"/>
              <a:chOff x="2493" y="1767"/>
              <a:chExt cx="167" cy="99"/>
            </a:xfrm>
          </p:grpSpPr>
          <p:sp>
            <p:nvSpPr>
              <p:cNvPr id="69747" name="Freeform 115"/>
              <p:cNvSpPr/>
              <p:nvPr/>
            </p:nvSpPr>
            <p:spPr bwMode="auto">
              <a:xfrm>
                <a:off x="2525" y="1767"/>
                <a:ext cx="135" cy="99"/>
              </a:xfrm>
              <a:custGeom>
                <a:avLst/>
                <a:gdLst>
                  <a:gd name="T0" fmla="*/ 135 w 135"/>
                  <a:gd name="T1" fmla="*/ 0 h 99"/>
                  <a:gd name="T2" fmla="*/ 24 w 135"/>
                  <a:gd name="T3" fmla="*/ 99 h 99"/>
                  <a:gd name="T4" fmla="*/ 8 w 135"/>
                  <a:gd name="T5" fmla="*/ 63 h 99"/>
                  <a:gd name="T6" fmla="*/ 0 w 135"/>
                  <a:gd name="T7" fmla="*/ 27 h 99"/>
                  <a:gd name="T8" fmla="*/ 135 w 135"/>
                  <a:gd name="T9" fmla="*/ 0 h 99"/>
                </a:gdLst>
                <a:ahLst/>
                <a:cxnLst>
                  <a:cxn ang="0">
                    <a:pos x="T0" y="T1"/>
                  </a:cxn>
                  <a:cxn ang="0">
                    <a:pos x="T2" y="T3"/>
                  </a:cxn>
                  <a:cxn ang="0">
                    <a:pos x="T4" y="T5"/>
                  </a:cxn>
                  <a:cxn ang="0">
                    <a:pos x="T6" y="T7"/>
                  </a:cxn>
                  <a:cxn ang="0">
                    <a:pos x="T8" y="T9"/>
                  </a:cxn>
                </a:cxnLst>
                <a:rect l="0" t="0" r="r" b="b"/>
                <a:pathLst>
                  <a:path w="135" h="99">
                    <a:moveTo>
                      <a:pt x="135" y="0"/>
                    </a:moveTo>
                    <a:lnTo>
                      <a:pt x="24" y="99"/>
                    </a:lnTo>
                    <a:lnTo>
                      <a:pt x="8" y="63"/>
                    </a:lnTo>
                    <a:lnTo>
                      <a:pt x="0" y="27"/>
                    </a:lnTo>
                    <a:lnTo>
                      <a:pt x="135" y="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748" name="Line 116"/>
              <p:cNvSpPr>
                <a:spLocks noChangeShapeType="1"/>
              </p:cNvSpPr>
              <p:nvPr/>
            </p:nvSpPr>
            <p:spPr bwMode="auto">
              <a:xfrm flipV="1">
                <a:off x="2493" y="1830"/>
                <a:ext cx="40" cy="1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6" name="Group 117"/>
            <p:cNvGrpSpPr/>
            <p:nvPr/>
          </p:nvGrpSpPr>
          <p:grpSpPr bwMode="auto">
            <a:xfrm>
              <a:off x="2541" y="2324"/>
              <a:ext cx="247" cy="198"/>
              <a:chOff x="2445" y="2036"/>
              <a:chExt cx="247" cy="198"/>
            </a:xfrm>
          </p:grpSpPr>
          <p:sp>
            <p:nvSpPr>
              <p:cNvPr id="69750" name="Freeform 118"/>
              <p:cNvSpPr/>
              <p:nvPr/>
            </p:nvSpPr>
            <p:spPr bwMode="auto">
              <a:xfrm>
                <a:off x="2565" y="2117"/>
                <a:ext cx="127" cy="117"/>
              </a:xfrm>
              <a:custGeom>
                <a:avLst/>
                <a:gdLst>
                  <a:gd name="T0" fmla="*/ 127 w 127"/>
                  <a:gd name="T1" fmla="*/ 117 h 117"/>
                  <a:gd name="T2" fmla="*/ 0 w 127"/>
                  <a:gd name="T3" fmla="*/ 63 h 117"/>
                  <a:gd name="T4" fmla="*/ 16 w 127"/>
                  <a:gd name="T5" fmla="*/ 27 h 117"/>
                  <a:gd name="T6" fmla="*/ 40 w 127"/>
                  <a:gd name="T7" fmla="*/ 0 h 117"/>
                  <a:gd name="T8" fmla="*/ 127 w 127"/>
                  <a:gd name="T9" fmla="*/ 117 h 117"/>
                </a:gdLst>
                <a:ahLst/>
                <a:cxnLst>
                  <a:cxn ang="0">
                    <a:pos x="T0" y="T1"/>
                  </a:cxn>
                  <a:cxn ang="0">
                    <a:pos x="T2" y="T3"/>
                  </a:cxn>
                  <a:cxn ang="0">
                    <a:pos x="T4" y="T5"/>
                  </a:cxn>
                  <a:cxn ang="0">
                    <a:pos x="T6" y="T7"/>
                  </a:cxn>
                  <a:cxn ang="0">
                    <a:pos x="T8" y="T9"/>
                  </a:cxn>
                </a:cxnLst>
                <a:rect l="0" t="0" r="r" b="b"/>
                <a:pathLst>
                  <a:path w="127" h="117">
                    <a:moveTo>
                      <a:pt x="127" y="117"/>
                    </a:moveTo>
                    <a:lnTo>
                      <a:pt x="0" y="63"/>
                    </a:lnTo>
                    <a:lnTo>
                      <a:pt x="16" y="27"/>
                    </a:lnTo>
                    <a:lnTo>
                      <a:pt x="40" y="0"/>
                    </a:lnTo>
                    <a:lnTo>
                      <a:pt x="127" y="117"/>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751" name="Line 119"/>
              <p:cNvSpPr>
                <a:spLocks noChangeShapeType="1"/>
              </p:cNvSpPr>
              <p:nvPr/>
            </p:nvSpPr>
            <p:spPr bwMode="auto">
              <a:xfrm>
                <a:off x="2445" y="2036"/>
                <a:ext cx="136" cy="1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nvGrpSpPr>
            <p:cNvPr id="17" name="Group 120"/>
            <p:cNvGrpSpPr/>
            <p:nvPr/>
          </p:nvGrpSpPr>
          <p:grpSpPr bwMode="auto">
            <a:xfrm>
              <a:off x="2884" y="2952"/>
              <a:ext cx="64" cy="386"/>
              <a:chOff x="2788" y="2664"/>
              <a:chExt cx="64" cy="386"/>
            </a:xfrm>
          </p:grpSpPr>
          <p:sp>
            <p:nvSpPr>
              <p:cNvPr id="69753" name="Freeform 121"/>
              <p:cNvSpPr/>
              <p:nvPr/>
            </p:nvSpPr>
            <p:spPr bwMode="auto">
              <a:xfrm>
                <a:off x="2788" y="2664"/>
                <a:ext cx="64" cy="153"/>
              </a:xfrm>
              <a:custGeom>
                <a:avLst/>
                <a:gdLst>
                  <a:gd name="T0" fmla="*/ 32 w 64"/>
                  <a:gd name="T1" fmla="*/ 0 h 153"/>
                  <a:gd name="T2" fmla="*/ 64 w 64"/>
                  <a:gd name="T3" fmla="*/ 153 h 153"/>
                  <a:gd name="T4" fmla="*/ 32 w 64"/>
                  <a:gd name="T5" fmla="*/ 153 h 153"/>
                  <a:gd name="T6" fmla="*/ 0 w 64"/>
                  <a:gd name="T7" fmla="*/ 153 h 153"/>
                  <a:gd name="T8" fmla="*/ 32 w 64"/>
                  <a:gd name="T9" fmla="*/ 0 h 153"/>
                </a:gdLst>
                <a:ahLst/>
                <a:cxnLst>
                  <a:cxn ang="0">
                    <a:pos x="T0" y="T1"/>
                  </a:cxn>
                  <a:cxn ang="0">
                    <a:pos x="T2" y="T3"/>
                  </a:cxn>
                  <a:cxn ang="0">
                    <a:pos x="T4" y="T5"/>
                  </a:cxn>
                  <a:cxn ang="0">
                    <a:pos x="T6" y="T7"/>
                  </a:cxn>
                  <a:cxn ang="0">
                    <a:pos x="T8" y="T9"/>
                  </a:cxn>
                </a:cxnLst>
                <a:rect l="0" t="0" r="r" b="b"/>
                <a:pathLst>
                  <a:path w="64" h="153">
                    <a:moveTo>
                      <a:pt x="32" y="0"/>
                    </a:moveTo>
                    <a:lnTo>
                      <a:pt x="64" y="153"/>
                    </a:lnTo>
                    <a:lnTo>
                      <a:pt x="32" y="153"/>
                    </a:lnTo>
                    <a:lnTo>
                      <a:pt x="0" y="153"/>
                    </a:lnTo>
                    <a:lnTo>
                      <a:pt x="32" y="0"/>
                    </a:lnTo>
                    <a:close/>
                  </a:path>
                </a:pathLst>
              </a:custGeom>
              <a:noFill/>
              <a:ln w="9525">
                <a:solidFill>
                  <a:schemeClr val="tx1"/>
                </a:solidFill>
                <a:round/>
              </a:ln>
              <a:extLst>
                <a:ext uri="{909E8E84-426E-40DD-AFC4-6F175D3DCCD1}">
                  <a14:hiddenFill xmlns:a14="http://schemas.microsoft.com/office/drawing/2010/main">
                    <a:solidFill>
                      <a:srgbClr val="000000"/>
                    </a:solidFill>
                  </a14:hiddenFill>
                </a:ext>
              </a:extLst>
            </p:spPr>
            <p:txBody>
              <a:bodyPr/>
              <a:lstStyle/>
              <a:p>
                <a:endParaRPr lang="en-US"/>
              </a:p>
            </p:txBody>
          </p:sp>
          <p:sp>
            <p:nvSpPr>
              <p:cNvPr id="69754" name="Line 122"/>
              <p:cNvSpPr>
                <a:spLocks noChangeShapeType="1"/>
              </p:cNvSpPr>
              <p:nvPr/>
            </p:nvSpPr>
            <p:spPr bwMode="auto">
              <a:xfrm flipV="1">
                <a:off x="2820" y="2817"/>
                <a:ext cx="1" cy="23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grpSp>
      <p:sp>
        <p:nvSpPr>
          <p:cNvPr id="69755" name="Line 123"/>
          <p:cNvSpPr>
            <a:spLocks noChangeShapeType="1"/>
          </p:cNvSpPr>
          <p:nvPr/>
        </p:nvSpPr>
        <p:spPr bwMode="auto">
          <a:xfrm flipH="1">
            <a:off x="4977104" y="4191000"/>
            <a:ext cx="203147" cy="609600"/>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56" name="Line 124"/>
          <p:cNvSpPr>
            <a:spLocks noChangeShapeType="1"/>
          </p:cNvSpPr>
          <p:nvPr/>
        </p:nvSpPr>
        <p:spPr bwMode="auto">
          <a:xfrm flipH="1">
            <a:off x="4773956" y="5410200"/>
            <a:ext cx="101574" cy="914400"/>
          </a:xfrm>
          <a:prstGeom prst="line">
            <a:avLst/>
          </a:prstGeom>
          <a:noFill/>
          <a:ln w="19050">
            <a:solidFill>
              <a:srgbClr val="B2B2B2"/>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Map the Flow Model</a:t>
            </a:r>
          </a:p>
        </p:txBody>
      </p:sp>
      <p:grpSp>
        <p:nvGrpSpPr>
          <p:cNvPr id="2" name="Group 60"/>
          <p:cNvGrpSpPr/>
          <p:nvPr/>
        </p:nvGrpSpPr>
        <p:grpSpPr bwMode="auto">
          <a:xfrm>
            <a:off x="1015736" y="2133600"/>
            <a:ext cx="10491700" cy="4191000"/>
            <a:chOff x="480" y="1344"/>
            <a:chExt cx="4958" cy="2640"/>
          </a:xfrm>
        </p:grpSpPr>
        <p:sp>
          <p:nvSpPr>
            <p:cNvPr id="63492" name="Rectangle 4"/>
            <p:cNvSpPr>
              <a:spLocks noChangeArrowheads="1"/>
            </p:cNvSpPr>
            <p:nvPr/>
          </p:nvSpPr>
          <p:spPr bwMode="auto">
            <a:xfrm>
              <a:off x="480" y="1344"/>
              <a:ext cx="4958" cy="2640"/>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2745" y="1527"/>
              <a:ext cx="695"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4" name="Rectangle 6"/>
            <p:cNvSpPr>
              <a:spLocks noChangeArrowheads="1"/>
            </p:cNvSpPr>
            <p:nvPr/>
          </p:nvSpPr>
          <p:spPr bwMode="auto">
            <a:xfrm>
              <a:off x="2745" y="1526"/>
              <a:ext cx="695"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Rectangle 7"/>
            <p:cNvSpPr>
              <a:spLocks noChangeArrowheads="1"/>
            </p:cNvSpPr>
            <p:nvPr/>
          </p:nvSpPr>
          <p:spPr bwMode="auto">
            <a:xfrm>
              <a:off x="1452" y="2226"/>
              <a:ext cx="694" cy="5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6" name="Rectangle 8"/>
            <p:cNvSpPr>
              <a:spLocks noChangeArrowheads="1"/>
            </p:cNvSpPr>
            <p:nvPr/>
          </p:nvSpPr>
          <p:spPr bwMode="auto">
            <a:xfrm>
              <a:off x="1452" y="2225"/>
              <a:ext cx="694" cy="51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Rectangle 9"/>
            <p:cNvSpPr>
              <a:spLocks noChangeArrowheads="1"/>
            </p:cNvSpPr>
            <p:nvPr/>
          </p:nvSpPr>
          <p:spPr bwMode="auto">
            <a:xfrm>
              <a:off x="669" y="2863"/>
              <a:ext cx="703"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8" name="Rectangle 10"/>
            <p:cNvSpPr>
              <a:spLocks noChangeArrowheads="1"/>
            </p:cNvSpPr>
            <p:nvPr/>
          </p:nvSpPr>
          <p:spPr bwMode="auto">
            <a:xfrm>
              <a:off x="669" y="2862"/>
              <a:ext cx="703"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Rectangle 11"/>
            <p:cNvSpPr>
              <a:spLocks noChangeArrowheads="1"/>
            </p:cNvSpPr>
            <p:nvPr/>
          </p:nvSpPr>
          <p:spPr bwMode="auto">
            <a:xfrm>
              <a:off x="1444" y="2872"/>
              <a:ext cx="702"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00" name="Rectangle 12"/>
            <p:cNvSpPr>
              <a:spLocks noChangeArrowheads="1"/>
            </p:cNvSpPr>
            <p:nvPr/>
          </p:nvSpPr>
          <p:spPr bwMode="auto">
            <a:xfrm>
              <a:off x="1444" y="2871"/>
              <a:ext cx="702"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1" name="Rectangle 13"/>
            <p:cNvSpPr>
              <a:spLocks noChangeArrowheads="1"/>
            </p:cNvSpPr>
            <p:nvPr/>
          </p:nvSpPr>
          <p:spPr bwMode="auto">
            <a:xfrm>
              <a:off x="2218" y="2872"/>
              <a:ext cx="695"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02" name="Rectangle 14"/>
            <p:cNvSpPr>
              <a:spLocks noChangeArrowheads="1"/>
            </p:cNvSpPr>
            <p:nvPr/>
          </p:nvSpPr>
          <p:spPr bwMode="auto">
            <a:xfrm>
              <a:off x="2218" y="2871"/>
              <a:ext cx="695"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3" name="Rectangle 15"/>
            <p:cNvSpPr>
              <a:spLocks noChangeArrowheads="1"/>
            </p:cNvSpPr>
            <p:nvPr/>
          </p:nvSpPr>
          <p:spPr bwMode="auto">
            <a:xfrm>
              <a:off x="3824" y="2244"/>
              <a:ext cx="694"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04" name="Rectangle 16"/>
            <p:cNvSpPr>
              <a:spLocks noChangeArrowheads="1"/>
            </p:cNvSpPr>
            <p:nvPr/>
          </p:nvSpPr>
          <p:spPr bwMode="auto">
            <a:xfrm>
              <a:off x="3824" y="2243"/>
              <a:ext cx="694"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5" name="Rectangle 17"/>
            <p:cNvSpPr>
              <a:spLocks noChangeArrowheads="1"/>
            </p:cNvSpPr>
            <p:nvPr/>
          </p:nvSpPr>
          <p:spPr bwMode="auto">
            <a:xfrm>
              <a:off x="3089" y="2881"/>
              <a:ext cx="695"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06" name="Rectangle 18"/>
            <p:cNvSpPr>
              <a:spLocks noChangeArrowheads="1"/>
            </p:cNvSpPr>
            <p:nvPr/>
          </p:nvSpPr>
          <p:spPr bwMode="auto">
            <a:xfrm>
              <a:off x="3089" y="2880"/>
              <a:ext cx="695"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7" name="Rectangle 19"/>
            <p:cNvSpPr>
              <a:spLocks noChangeArrowheads="1"/>
            </p:cNvSpPr>
            <p:nvPr/>
          </p:nvSpPr>
          <p:spPr bwMode="auto">
            <a:xfrm>
              <a:off x="3832" y="2881"/>
              <a:ext cx="694"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08" name="Rectangle 20"/>
            <p:cNvSpPr>
              <a:spLocks noChangeArrowheads="1"/>
            </p:cNvSpPr>
            <p:nvPr/>
          </p:nvSpPr>
          <p:spPr bwMode="auto">
            <a:xfrm>
              <a:off x="3832" y="2880"/>
              <a:ext cx="694"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9" name="Rectangle 21"/>
            <p:cNvSpPr>
              <a:spLocks noChangeArrowheads="1"/>
            </p:cNvSpPr>
            <p:nvPr/>
          </p:nvSpPr>
          <p:spPr bwMode="auto">
            <a:xfrm>
              <a:off x="4582" y="2881"/>
              <a:ext cx="695" cy="5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10" name="Rectangle 22"/>
            <p:cNvSpPr>
              <a:spLocks noChangeArrowheads="1"/>
            </p:cNvSpPr>
            <p:nvPr/>
          </p:nvSpPr>
          <p:spPr bwMode="auto">
            <a:xfrm>
              <a:off x="4582" y="2880"/>
              <a:ext cx="695" cy="522"/>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11" name="Rectangle 23"/>
            <p:cNvSpPr>
              <a:spLocks noChangeArrowheads="1"/>
            </p:cNvSpPr>
            <p:nvPr/>
          </p:nvSpPr>
          <p:spPr bwMode="auto">
            <a:xfrm>
              <a:off x="2889" y="1535"/>
              <a:ext cx="3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process </a:t>
              </a:r>
              <a:endParaRPr lang="en-GB"/>
            </a:p>
          </p:txBody>
        </p:sp>
        <p:sp>
          <p:nvSpPr>
            <p:cNvPr id="63512" name="Rectangle 24"/>
            <p:cNvSpPr>
              <a:spLocks noChangeArrowheads="1"/>
            </p:cNvSpPr>
            <p:nvPr/>
          </p:nvSpPr>
          <p:spPr bwMode="auto">
            <a:xfrm>
              <a:off x="2873" y="1670"/>
              <a:ext cx="3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operator </a:t>
              </a:r>
              <a:endParaRPr lang="en-GB"/>
            </a:p>
          </p:txBody>
        </p:sp>
        <p:sp>
          <p:nvSpPr>
            <p:cNvPr id="63513" name="Rectangle 25"/>
            <p:cNvSpPr>
              <a:spLocks noChangeArrowheads="1"/>
            </p:cNvSpPr>
            <p:nvPr/>
          </p:nvSpPr>
          <p:spPr bwMode="auto">
            <a:xfrm>
              <a:off x="2809" y="1804"/>
              <a:ext cx="4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commands</a:t>
              </a:r>
              <a:endParaRPr lang="en-GB"/>
            </a:p>
          </p:txBody>
        </p:sp>
        <p:sp>
          <p:nvSpPr>
            <p:cNvPr id="63514" name="Rectangle 26"/>
            <p:cNvSpPr>
              <a:spLocks noChangeArrowheads="1"/>
            </p:cNvSpPr>
            <p:nvPr/>
          </p:nvSpPr>
          <p:spPr bwMode="auto">
            <a:xfrm>
              <a:off x="1539" y="2244"/>
              <a:ext cx="4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command </a:t>
              </a:r>
              <a:endParaRPr lang="en-GB"/>
            </a:p>
          </p:txBody>
        </p:sp>
        <p:sp>
          <p:nvSpPr>
            <p:cNvPr id="63515" name="Rectangle 27"/>
            <p:cNvSpPr>
              <a:spLocks noChangeArrowheads="1"/>
            </p:cNvSpPr>
            <p:nvPr/>
          </p:nvSpPr>
          <p:spPr bwMode="auto">
            <a:xfrm>
              <a:off x="1659" y="2378"/>
              <a:ext cx="2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input </a:t>
              </a:r>
              <a:endParaRPr lang="en-GB"/>
            </a:p>
          </p:txBody>
        </p:sp>
        <p:sp>
          <p:nvSpPr>
            <p:cNvPr id="63516" name="Rectangle 28"/>
            <p:cNvSpPr>
              <a:spLocks noChangeArrowheads="1"/>
            </p:cNvSpPr>
            <p:nvPr/>
          </p:nvSpPr>
          <p:spPr bwMode="auto">
            <a:xfrm>
              <a:off x="1547" y="2513"/>
              <a:ext cx="3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controller</a:t>
              </a:r>
              <a:endParaRPr lang="en-GB"/>
            </a:p>
          </p:txBody>
        </p:sp>
        <p:sp>
          <p:nvSpPr>
            <p:cNvPr id="63517" name="Rectangle 29"/>
            <p:cNvSpPr>
              <a:spLocks noChangeArrowheads="1"/>
            </p:cNvSpPr>
            <p:nvPr/>
          </p:nvSpPr>
          <p:spPr bwMode="auto">
            <a:xfrm>
              <a:off x="869" y="2907"/>
              <a:ext cx="2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read  </a:t>
              </a:r>
              <a:endParaRPr lang="en-GB"/>
            </a:p>
          </p:txBody>
        </p:sp>
        <p:sp>
          <p:nvSpPr>
            <p:cNvPr id="63518" name="Rectangle 30"/>
            <p:cNvSpPr>
              <a:spLocks noChangeArrowheads="1"/>
            </p:cNvSpPr>
            <p:nvPr/>
          </p:nvSpPr>
          <p:spPr bwMode="auto">
            <a:xfrm>
              <a:off x="757" y="3042"/>
              <a:ext cx="4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command</a:t>
              </a:r>
              <a:endParaRPr lang="en-GB"/>
            </a:p>
          </p:txBody>
        </p:sp>
        <p:sp>
          <p:nvSpPr>
            <p:cNvPr id="63519" name="Rectangle 31"/>
            <p:cNvSpPr>
              <a:spLocks noChangeArrowheads="1"/>
            </p:cNvSpPr>
            <p:nvPr/>
          </p:nvSpPr>
          <p:spPr bwMode="auto">
            <a:xfrm>
              <a:off x="1571" y="2916"/>
              <a:ext cx="3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validate </a:t>
              </a:r>
              <a:endParaRPr lang="en-GB"/>
            </a:p>
          </p:txBody>
        </p:sp>
        <p:sp>
          <p:nvSpPr>
            <p:cNvPr id="63520" name="Rectangle 32"/>
            <p:cNvSpPr>
              <a:spLocks noChangeArrowheads="1"/>
            </p:cNvSpPr>
            <p:nvPr/>
          </p:nvSpPr>
          <p:spPr bwMode="auto">
            <a:xfrm>
              <a:off x="1523" y="3051"/>
              <a:ext cx="4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command</a:t>
              </a:r>
              <a:endParaRPr lang="en-GB"/>
            </a:p>
          </p:txBody>
        </p:sp>
        <p:sp>
          <p:nvSpPr>
            <p:cNvPr id="63521" name="Rectangle 33"/>
            <p:cNvSpPr>
              <a:spLocks noChangeArrowheads="1"/>
            </p:cNvSpPr>
            <p:nvPr/>
          </p:nvSpPr>
          <p:spPr bwMode="auto">
            <a:xfrm>
              <a:off x="2314" y="2898"/>
              <a:ext cx="40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produce  </a:t>
              </a:r>
              <a:endParaRPr lang="en-GB"/>
            </a:p>
          </p:txBody>
        </p:sp>
        <p:sp>
          <p:nvSpPr>
            <p:cNvPr id="63522" name="Rectangle 34"/>
            <p:cNvSpPr>
              <a:spLocks noChangeArrowheads="1"/>
            </p:cNvSpPr>
            <p:nvPr/>
          </p:nvSpPr>
          <p:spPr bwMode="auto">
            <a:xfrm>
              <a:off x="2410" y="3033"/>
              <a:ext cx="2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error </a:t>
              </a:r>
              <a:endParaRPr lang="en-GB"/>
            </a:p>
          </p:txBody>
        </p:sp>
        <p:sp>
          <p:nvSpPr>
            <p:cNvPr id="63523" name="Rectangle 35"/>
            <p:cNvSpPr>
              <a:spLocks noChangeArrowheads="1"/>
            </p:cNvSpPr>
            <p:nvPr/>
          </p:nvSpPr>
          <p:spPr bwMode="auto">
            <a:xfrm>
              <a:off x="2298" y="3167"/>
              <a:ext cx="3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message</a:t>
              </a:r>
              <a:endParaRPr lang="en-GB"/>
            </a:p>
          </p:txBody>
        </p:sp>
        <p:sp>
          <p:nvSpPr>
            <p:cNvPr id="63524" name="Rectangle 36"/>
            <p:cNvSpPr>
              <a:spLocks noChangeArrowheads="1"/>
            </p:cNvSpPr>
            <p:nvPr/>
          </p:nvSpPr>
          <p:spPr bwMode="auto">
            <a:xfrm>
              <a:off x="3887" y="2262"/>
              <a:ext cx="45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determine </a:t>
              </a:r>
              <a:endParaRPr lang="en-GB"/>
            </a:p>
          </p:txBody>
        </p:sp>
        <p:sp>
          <p:nvSpPr>
            <p:cNvPr id="63525" name="Rectangle 37"/>
            <p:cNvSpPr>
              <a:spLocks noChangeArrowheads="1"/>
            </p:cNvSpPr>
            <p:nvPr/>
          </p:nvSpPr>
          <p:spPr bwMode="auto">
            <a:xfrm>
              <a:off x="4031" y="2396"/>
              <a:ext cx="1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type</a:t>
              </a:r>
              <a:endParaRPr lang="en-GB"/>
            </a:p>
          </p:txBody>
        </p:sp>
        <p:sp>
          <p:nvSpPr>
            <p:cNvPr id="63526" name="Rectangle 38"/>
            <p:cNvSpPr>
              <a:spLocks noChangeArrowheads="1"/>
            </p:cNvSpPr>
            <p:nvPr/>
          </p:nvSpPr>
          <p:spPr bwMode="auto">
            <a:xfrm>
              <a:off x="3249" y="2916"/>
              <a:ext cx="2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fixture </a:t>
              </a:r>
              <a:endParaRPr lang="en-GB"/>
            </a:p>
          </p:txBody>
        </p:sp>
        <p:sp>
          <p:nvSpPr>
            <p:cNvPr id="63527" name="Rectangle 39"/>
            <p:cNvSpPr>
              <a:spLocks noChangeArrowheads="1"/>
            </p:cNvSpPr>
            <p:nvPr/>
          </p:nvSpPr>
          <p:spPr bwMode="auto">
            <a:xfrm>
              <a:off x="3249" y="3051"/>
              <a:ext cx="2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status </a:t>
              </a:r>
              <a:endParaRPr lang="en-GB"/>
            </a:p>
          </p:txBody>
        </p:sp>
        <p:sp>
          <p:nvSpPr>
            <p:cNvPr id="63528" name="Rectangle 40"/>
            <p:cNvSpPr>
              <a:spLocks noChangeArrowheads="1"/>
            </p:cNvSpPr>
            <p:nvPr/>
          </p:nvSpPr>
          <p:spPr bwMode="auto">
            <a:xfrm>
              <a:off x="3169" y="3185"/>
              <a:ext cx="3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controller</a:t>
              </a:r>
              <a:endParaRPr lang="en-GB"/>
            </a:p>
          </p:txBody>
        </p:sp>
        <p:sp>
          <p:nvSpPr>
            <p:cNvPr id="63529" name="Rectangle 41"/>
            <p:cNvSpPr>
              <a:spLocks noChangeArrowheads="1"/>
            </p:cNvSpPr>
            <p:nvPr/>
          </p:nvSpPr>
          <p:spPr bwMode="auto">
            <a:xfrm>
              <a:off x="4039" y="2898"/>
              <a:ext cx="2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report </a:t>
              </a:r>
              <a:endParaRPr lang="en-GB"/>
            </a:p>
          </p:txBody>
        </p:sp>
        <p:sp>
          <p:nvSpPr>
            <p:cNvPr id="63530" name="Rectangle 42"/>
            <p:cNvSpPr>
              <a:spLocks noChangeArrowheads="1"/>
            </p:cNvSpPr>
            <p:nvPr/>
          </p:nvSpPr>
          <p:spPr bwMode="auto">
            <a:xfrm>
              <a:off x="3919" y="3033"/>
              <a:ext cx="4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generation </a:t>
              </a:r>
              <a:endParaRPr lang="en-GB"/>
            </a:p>
          </p:txBody>
        </p:sp>
        <p:sp>
          <p:nvSpPr>
            <p:cNvPr id="63531" name="Rectangle 43"/>
            <p:cNvSpPr>
              <a:spLocks noChangeArrowheads="1"/>
            </p:cNvSpPr>
            <p:nvPr/>
          </p:nvSpPr>
          <p:spPr bwMode="auto">
            <a:xfrm>
              <a:off x="3951" y="3167"/>
              <a:ext cx="3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controller</a:t>
              </a:r>
              <a:endParaRPr lang="en-GB"/>
            </a:p>
          </p:txBody>
        </p:sp>
        <p:sp>
          <p:nvSpPr>
            <p:cNvPr id="63532" name="Rectangle 44"/>
            <p:cNvSpPr>
              <a:spLocks noChangeArrowheads="1"/>
            </p:cNvSpPr>
            <p:nvPr/>
          </p:nvSpPr>
          <p:spPr bwMode="auto">
            <a:xfrm>
              <a:off x="4734" y="2907"/>
              <a:ext cx="2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send </a:t>
              </a:r>
              <a:endParaRPr lang="en-GB"/>
            </a:p>
          </p:txBody>
        </p:sp>
        <p:sp>
          <p:nvSpPr>
            <p:cNvPr id="63533" name="Rectangle 45"/>
            <p:cNvSpPr>
              <a:spLocks noChangeArrowheads="1"/>
            </p:cNvSpPr>
            <p:nvPr/>
          </p:nvSpPr>
          <p:spPr bwMode="auto">
            <a:xfrm>
              <a:off x="4686" y="3042"/>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control </a:t>
              </a:r>
              <a:endParaRPr lang="en-GB"/>
            </a:p>
          </p:txBody>
        </p:sp>
        <p:sp>
          <p:nvSpPr>
            <p:cNvPr id="63534" name="Rectangle 46"/>
            <p:cNvSpPr>
              <a:spLocks noChangeArrowheads="1"/>
            </p:cNvSpPr>
            <p:nvPr/>
          </p:nvSpPr>
          <p:spPr bwMode="auto">
            <a:xfrm>
              <a:off x="4718" y="3176"/>
              <a:ext cx="2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value</a:t>
              </a:r>
              <a:endParaRPr lang="en-GB"/>
            </a:p>
          </p:txBody>
        </p:sp>
        <p:sp>
          <p:nvSpPr>
            <p:cNvPr id="63535" name="Freeform 47"/>
            <p:cNvSpPr/>
            <p:nvPr/>
          </p:nvSpPr>
          <p:spPr bwMode="auto">
            <a:xfrm>
              <a:off x="3169" y="3454"/>
              <a:ext cx="1301" cy="216"/>
            </a:xfrm>
            <a:custGeom>
              <a:avLst/>
              <a:gdLst>
                <a:gd name="T0" fmla="*/ 0 w 1301"/>
                <a:gd name="T1" fmla="*/ 0 h 216"/>
                <a:gd name="T2" fmla="*/ 111 w 1301"/>
                <a:gd name="T3" fmla="*/ 135 h 216"/>
                <a:gd name="T4" fmla="*/ 599 w 1301"/>
                <a:gd name="T5" fmla="*/ 135 h 216"/>
                <a:gd name="T6" fmla="*/ 623 w 1301"/>
                <a:gd name="T7" fmla="*/ 216 h 216"/>
                <a:gd name="T8" fmla="*/ 639 w 1301"/>
                <a:gd name="T9" fmla="*/ 135 h 216"/>
                <a:gd name="T10" fmla="*/ 1206 w 1301"/>
                <a:gd name="T11" fmla="*/ 135 h 216"/>
                <a:gd name="T12" fmla="*/ 1301 w 1301"/>
                <a:gd name="T13" fmla="*/ 18 h 216"/>
              </a:gdLst>
              <a:ahLst/>
              <a:cxnLst>
                <a:cxn ang="0">
                  <a:pos x="T0" y="T1"/>
                </a:cxn>
                <a:cxn ang="0">
                  <a:pos x="T2" y="T3"/>
                </a:cxn>
                <a:cxn ang="0">
                  <a:pos x="T4" y="T5"/>
                </a:cxn>
                <a:cxn ang="0">
                  <a:pos x="T6" y="T7"/>
                </a:cxn>
                <a:cxn ang="0">
                  <a:pos x="T8" y="T9"/>
                </a:cxn>
                <a:cxn ang="0">
                  <a:pos x="T10" y="T11"/>
                </a:cxn>
                <a:cxn ang="0">
                  <a:pos x="T12" y="T13"/>
                </a:cxn>
              </a:cxnLst>
              <a:rect l="0" t="0" r="r" b="b"/>
              <a:pathLst>
                <a:path w="1301" h="216">
                  <a:moveTo>
                    <a:pt x="0" y="0"/>
                  </a:moveTo>
                  <a:lnTo>
                    <a:pt x="111" y="135"/>
                  </a:lnTo>
                  <a:lnTo>
                    <a:pt x="599" y="135"/>
                  </a:lnTo>
                  <a:lnTo>
                    <a:pt x="623" y="216"/>
                  </a:lnTo>
                  <a:lnTo>
                    <a:pt x="639" y="135"/>
                  </a:lnTo>
                  <a:lnTo>
                    <a:pt x="1206" y="135"/>
                  </a:lnTo>
                  <a:lnTo>
                    <a:pt x="1301" y="18"/>
                  </a:lnTo>
                </a:path>
              </a:pathLst>
            </a:custGeom>
            <a:noFill/>
            <a:ln w="254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36" name="Rectangle 48"/>
            <p:cNvSpPr>
              <a:spLocks noChangeArrowheads="1"/>
            </p:cNvSpPr>
            <p:nvPr/>
          </p:nvSpPr>
          <p:spPr bwMode="auto">
            <a:xfrm>
              <a:off x="2410" y="3651"/>
              <a:ext cx="21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latin typeface="Helvetica" pitchFamily="34" charset="0"/>
                </a:rPr>
                <a:t>each of the action paths must be expanded further</a:t>
              </a:r>
              <a:endParaRPr lang="en-GB"/>
            </a:p>
          </p:txBody>
        </p:sp>
        <p:grpSp>
          <p:nvGrpSpPr>
            <p:cNvPr id="3" name="Group 49"/>
            <p:cNvGrpSpPr/>
            <p:nvPr/>
          </p:nvGrpSpPr>
          <p:grpSpPr bwMode="auto">
            <a:xfrm>
              <a:off x="1683" y="3428"/>
              <a:ext cx="663" cy="367"/>
              <a:chOff x="1711" y="2900"/>
              <a:chExt cx="663" cy="367"/>
            </a:xfrm>
          </p:grpSpPr>
          <p:sp>
            <p:nvSpPr>
              <p:cNvPr id="63538" name="Freeform 50"/>
              <p:cNvSpPr/>
              <p:nvPr/>
            </p:nvSpPr>
            <p:spPr bwMode="auto">
              <a:xfrm>
                <a:off x="2238" y="2900"/>
                <a:ext cx="136" cy="98"/>
              </a:xfrm>
              <a:custGeom>
                <a:avLst/>
                <a:gdLst>
                  <a:gd name="T0" fmla="*/ 136 w 136"/>
                  <a:gd name="T1" fmla="*/ 0 h 98"/>
                  <a:gd name="T2" fmla="*/ 32 w 136"/>
                  <a:gd name="T3" fmla="*/ 98 h 98"/>
                  <a:gd name="T4" fmla="*/ 16 w 136"/>
                  <a:gd name="T5" fmla="*/ 71 h 98"/>
                  <a:gd name="T6" fmla="*/ 0 w 136"/>
                  <a:gd name="T7" fmla="*/ 35 h 98"/>
                  <a:gd name="T8" fmla="*/ 136 w 136"/>
                  <a:gd name="T9" fmla="*/ 0 h 98"/>
                </a:gdLst>
                <a:ahLst/>
                <a:cxnLst>
                  <a:cxn ang="0">
                    <a:pos x="T0" y="T1"/>
                  </a:cxn>
                  <a:cxn ang="0">
                    <a:pos x="T2" y="T3"/>
                  </a:cxn>
                  <a:cxn ang="0">
                    <a:pos x="T4" y="T5"/>
                  </a:cxn>
                  <a:cxn ang="0">
                    <a:pos x="T6" y="T7"/>
                  </a:cxn>
                  <a:cxn ang="0">
                    <a:pos x="T8" y="T9"/>
                  </a:cxn>
                </a:cxnLst>
                <a:rect l="0" t="0" r="r" b="b"/>
                <a:pathLst>
                  <a:path w="136" h="98">
                    <a:moveTo>
                      <a:pt x="136" y="0"/>
                    </a:moveTo>
                    <a:lnTo>
                      <a:pt x="32" y="98"/>
                    </a:lnTo>
                    <a:lnTo>
                      <a:pt x="16" y="71"/>
                    </a:lnTo>
                    <a:lnTo>
                      <a:pt x="0" y="35"/>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63539" name="Line 51"/>
              <p:cNvSpPr>
                <a:spLocks noChangeShapeType="1"/>
              </p:cNvSpPr>
              <p:nvPr/>
            </p:nvSpPr>
            <p:spPr bwMode="auto">
              <a:xfrm flipV="1">
                <a:off x="1711" y="2971"/>
                <a:ext cx="543" cy="29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
          <p:nvSpPr>
            <p:cNvPr id="63540" name="Line 52"/>
            <p:cNvSpPr>
              <a:spLocks noChangeShapeType="1"/>
            </p:cNvSpPr>
            <p:nvPr/>
          </p:nvSpPr>
          <p:spPr bwMode="auto">
            <a:xfrm flipH="1">
              <a:off x="1787" y="2038"/>
              <a:ext cx="1334" cy="17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1" name="Line 53"/>
            <p:cNvSpPr>
              <a:spLocks noChangeShapeType="1"/>
            </p:cNvSpPr>
            <p:nvPr/>
          </p:nvSpPr>
          <p:spPr bwMode="auto">
            <a:xfrm>
              <a:off x="3121" y="2038"/>
              <a:ext cx="1054" cy="19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2" name="Line 54"/>
            <p:cNvSpPr>
              <a:spLocks noChangeShapeType="1"/>
            </p:cNvSpPr>
            <p:nvPr/>
          </p:nvSpPr>
          <p:spPr bwMode="auto">
            <a:xfrm flipH="1">
              <a:off x="1012" y="2746"/>
              <a:ext cx="759" cy="1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3" name="Line 55"/>
            <p:cNvSpPr>
              <a:spLocks noChangeShapeType="1"/>
            </p:cNvSpPr>
            <p:nvPr/>
          </p:nvSpPr>
          <p:spPr bwMode="auto">
            <a:xfrm>
              <a:off x="1771" y="2746"/>
              <a:ext cx="1" cy="1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4" name="Line 56"/>
            <p:cNvSpPr>
              <a:spLocks noChangeShapeType="1"/>
            </p:cNvSpPr>
            <p:nvPr/>
          </p:nvSpPr>
          <p:spPr bwMode="auto">
            <a:xfrm>
              <a:off x="1771" y="2746"/>
              <a:ext cx="807" cy="1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5" name="Line 57"/>
            <p:cNvSpPr>
              <a:spLocks noChangeShapeType="1"/>
            </p:cNvSpPr>
            <p:nvPr/>
          </p:nvSpPr>
          <p:spPr bwMode="auto">
            <a:xfrm flipH="1">
              <a:off x="3440" y="2764"/>
              <a:ext cx="719" cy="9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6" name="Line 58"/>
            <p:cNvSpPr>
              <a:spLocks noChangeShapeType="1"/>
            </p:cNvSpPr>
            <p:nvPr/>
          </p:nvSpPr>
          <p:spPr bwMode="auto">
            <a:xfrm>
              <a:off x="4143" y="2764"/>
              <a:ext cx="775" cy="1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sp>
          <p:nvSpPr>
            <p:cNvPr id="63547" name="Line 59"/>
            <p:cNvSpPr>
              <a:spLocks noChangeShapeType="1"/>
            </p:cNvSpPr>
            <p:nvPr/>
          </p:nvSpPr>
          <p:spPr bwMode="auto">
            <a:xfrm>
              <a:off x="4143" y="2764"/>
              <a:ext cx="1" cy="9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Refining the Structure Chart</a:t>
            </a:r>
          </a:p>
        </p:txBody>
      </p:sp>
      <p:grpSp>
        <p:nvGrpSpPr>
          <p:cNvPr id="2" name="Group 5"/>
          <p:cNvGrpSpPr/>
          <p:nvPr/>
        </p:nvGrpSpPr>
        <p:grpSpPr bwMode="auto">
          <a:xfrm>
            <a:off x="507868" y="1828800"/>
            <a:ext cx="11274663" cy="4876800"/>
            <a:chOff x="240" y="1152"/>
            <a:chExt cx="5328" cy="3072"/>
          </a:xfrm>
        </p:grpSpPr>
        <p:sp>
          <p:nvSpPr>
            <p:cNvPr id="64516" name="Rectangle 4"/>
            <p:cNvSpPr>
              <a:spLocks noChangeArrowheads="1"/>
            </p:cNvSpPr>
            <p:nvPr/>
          </p:nvSpPr>
          <p:spPr bwMode="auto">
            <a:xfrm>
              <a:off x="240" y="1152"/>
              <a:ext cx="5328" cy="3072"/>
            </a:xfrm>
            <a:prstGeom prst="rect">
              <a:avLst/>
            </a:prstGeom>
            <a:solidFill>
              <a:srgbClr val="96E3FE"/>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45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200"/>
              <a:ext cx="5184" cy="29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5028</Words>
  <Application>Microsoft Office PowerPoint</Application>
  <PresentationFormat>Custom</PresentationFormat>
  <Paragraphs>630</Paragraphs>
  <Slides>131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131</vt:i4>
      </vt:variant>
    </vt:vector>
  </HeadingPairs>
  <TitlesOfParts>
    <vt:vector size="138" baseType="lpstr">
      <vt:lpstr>Arial</vt:lpstr>
      <vt:lpstr>Calibri</vt:lpstr>
      <vt:lpstr>Comic Sans MS</vt:lpstr>
      <vt:lpstr>Helvetica</vt:lpstr>
      <vt:lpstr>Times New Roman</vt:lpstr>
      <vt:lpstr>Wingdings</vt:lpstr>
      <vt:lpstr>Office Theme</vt:lpstr>
      <vt:lpstr>PowerPoint Presentation</vt:lpstr>
      <vt:lpstr>SUBJECT CODE:SCS1305  SOFTWARE ENGINEERING</vt:lpstr>
      <vt:lpstr>PowerPoint Presentation</vt:lpstr>
      <vt:lpstr>PowerPoint Presentation</vt:lpstr>
      <vt:lpstr>DESIGN PROCESS AND CONCEPTS </vt:lpstr>
      <vt:lpstr>DESIGN PROCESS AND CONCEPTS </vt:lpstr>
      <vt:lpstr>PowerPoint Presentation</vt:lpstr>
      <vt:lpstr>PowerPoint Presentation</vt:lpstr>
      <vt:lpstr>Design process </vt:lpstr>
      <vt:lpstr>Design process </vt:lpstr>
      <vt:lpstr>DATA DESIGN</vt:lpstr>
      <vt:lpstr>ARCHITECTURAL DESIGN</vt:lpstr>
      <vt:lpstr>PowerPoint Presentation</vt:lpstr>
      <vt:lpstr>INTERFACE DESIGN</vt:lpstr>
      <vt:lpstr>COMPONENT-LEVEL</vt:lpstr>
      <vt:lpstr>PowerPoint Presentation</vt:lpstr>
      <vt:lpstr>PowerPoint Presentation</vt:lpstr>
      <vt:lpstr>Design Principles </vt:lpstr>
      <vt:lpstr>PowerPoint Presentation</vt:lpstr>
      <vt:lpstr>Design Concepts</vt:lpstr>
      <vt:lpstr>Abstraction  </vt:lpstr>
      <vt:lpstr>Refinement</vt:lpstr>
      <vt:lpstr>Modularity  </vt:lpstr>
      <vt:lpstr>Divide and Conquer </vt:lpstr>
      <vt:lpstr>Software Architecture</vt:lpstr>
      <vt:lpstr>PowerPoint Presentation</vt:lpstr>
      <vt:lpstr>Control Hierarchy </vt:lpstr>
      <vt:lpstr>Structural Partitioning</vt:lpstr>
      <vt:lpstr>Structural Partitioning</vt:lpstr>
      <vt:lpstr>Data Structure</vt:lpstr>
      <vt:lpstr>Software Procedure</vt:lpstr>
      <vt:lpstr>Information Hiding</vt:lpstr>
      <vt:lpstr>Software design considerations</vt:lpstr>
      <vt:lpstr>Software design considerations</vt:lpstr>
      <vt:lpstr>2. Modular design  OR </vt:lpstr>
      <vt:lpstr>PowerPoint Presentation</vt:lpstr>
      <vt:lpstr>Modular design</vt:lpstr>
      <vt:lpstr>PowerPoint Presentation</vt:lpstr>
      <vt:lpstr>Functional Independence</vt:lpstr>
      <vt:lpstr>Cohesion</vt:lpstr>
      <vt:lpstr>Types of cohesion </vt:lpstr>
      <vt:lpstr>PowerPoint Presentation</vt:lpstr>
      <vt:lpstr>PowerPoint Presentation</vt:lpstr>
      <vt:lpstr>Coupling</vt:lpstr>
      <vt:lpstr>Coupling</vt:lpstr>
      <vt:lpstr>Tight Coupling vs. Loose coupling</vt:lpstr>
      <vt:lpstr>Types of coupling </vt:lpstr>
      <vt:lpstr>PowerPoint Presentation</vt:lpstr>
      <vt:lpstr>PowerPoint Presentation</vt:lpstr>
      <vt:lpstr>Design heuristic </vt:lpstr>
      <vt:lpstr>DESIGN HEURISTIC </vt:lpstr>
      <vt:lpstr>Architectural Design</vt:lpstr>
      <vt:lpstr>PowerPoint Presentation</vt:lpstr>
      <vt:lpstr>software architecture  </vt:lpstr>
      <vt:lpstr>Introduction</vt:lpstr>
      <vt:lpstr>Components or elements or concepts</vt:lpstr>
      <vt:lpstr>software architecture </vt:lpstr>
      <vt:lpstr>software architecture </vt:lpstr>
      <vt:lpstr>software architecture </vt:lpstr>
      <vt:lpstr>Architectural styles</vt:lpstr>
      <vt:lpstr>Data centred architectures</vt:lpstr>
      <vt:lpstr>Data centred architectures</vt:lpstr>
      <vt:lpstr>Data flow architectures:</vt:lpstr>
      <vt:lpstr>Data flow architectures</vt:lpstr>
      <vt:lpstr>Call and Return architectures</vt:lpstr>
      <vt:lpstr>Call and Return architectures</vt:lpstr>
      <vt:lpstr>Object Oriented architecture:</vt:lpstr>
      <vt:lpstr>Object Oriented architecture</vt:lpstr>
      <vt:lpstr>Layered architecture:</vt:lpstr>
      <vt:lpstr>Layered architecture</vt:lpstr>
      <vt:lpstr>Transform  &amp; Transaction Mapping  </vt:lpstr>
      <vt:lpstr>Transform mapping  </vt:lpstr>
      <vt:lpstr>An Architectural Design Method</vt:lpstr>
      <vt:lpstr>Deriving Program Architecture</vt:lpstr>
      <vt:lpstr>Partitioning the Architecture</vt:lpstr>
      <vt:lpstr>Horizontal partitioning &amp;vertical partitioning</vt:lpstr>
      <vt:lpstr>Horizontal Partitioning</vt:lpstr>
      <vt:lpstr>Vertical Partitioning: Factoring</vt:lpstr>
      <vt:lpstr>Why Partitioned Architecture?</vt:lpstr>
      <vt:lpstr>Structured Design</vt:lpstr>
      <vt:lpstr>Flow Characteristics</vt:lpstr>
      <vt:lpstr>General Mapping Approach</vt:lpstr>
      <vt:lpstr>Transform Mapping (Analysis)</vt:lpstr>
      <vt:lpstr>Transform Mapping</vt:lpstr>
      <vt:lpstr>Factoring</vt:lpstr>
      <vt:lpstr>First Level Factoring</vt:lpstr>
      <vt:lpstr>Second Level Mapping</vt:lpstr>
      <vt:lpstr>Transaction Flow</vt:lpstr>
      <vt:lpstr>Transaction Example</vt:lpstr>
      <vt:lpstr>Refining the Analysis Model</vt:lpstr>
      <vt:lpstr>Deriving Level 1</vt:lpstr>
      <vt:lpstr>Level 1 Data Flow Diagram</vt:lpstr>
      <vt:lpstr>Level 2 Data Flow Diagram</vt:lpstr>
      <vt:lpstr>Transaction  Mapping (Analysis)</vt:lpstr>
      <vt:lpstr>Transaction Mapping Principles</vt:lpstr>
      <vt:lpstr>Transaction Mapping</vt:lpstr>
      <vt:lpstr>Isolate Flow Paths</vt:lpstr>
      <vt:lpstr>Map the Flow Model</vt:lpstr>
      <vt:lpstr>Refining the Structure Chart</vt:lpstr>
      <vt:lpstr>Interface Design</vt:lpstr>
      <vt:lpstr>PowerPoint Presentation</vt:lpstr>
      <vt:lpstr>Transform mapping</vt:lpstr>
      <vt:lpstr>An Example</vt:lpstr>
      <vt:lpstr>Level 0 - Diagram for SafeHome</vt:lpstr>
      <vt:lpstr>Design Steps</vt:lpstr>
      <vt:lpstr>Step 1. Review the fundamental system model</vt:lpstr>
      <vt:lpstr>Level 1- Data flow for the SafeHome</vt:lpstr>
      <vt:lpstr>Step 2. Review and refine data flow diagrams for the software</vt:lpstr>
      <vt:lpstr>Level 2 - DFD for monitor sensors</vt:lpstr>
      <vt:lpstr>Step 3. Determine whether the DFD has transform or transaction flow characteristics</vt:lpstr>
      <vt:lpstr>PowerPoint Presentation</vt:lpstr>
      <vt:lpstr>Step 4. Isolate the transform center by specifying incoming and outgoing flow boundaries.</vt:lpstr>
      <vt:lpstr>Step 5. Perform "first-level factoring." Program structure represents a top-down distribution of control.</vt:lpstr>
      <vt:lpstr>PowerPoint Presentation</vt:lpstr>
      <vt:lpstr>Step 6. Perform "second-level factoring." Second-level factoring is accomplished by mapping individual transforms (bubbles) of a DFD into appropriate modules within the architecture.</vt:lpstr>
      <vt:lpstr>PowerPoint Presentation</vt:lpstr>
      <vt:lpstr>A completed first-iteration architecture is shown in figure</vt:lpstr>
      <vt:lpstr>Step 7. Refine the first-iteration architecture using design heuristics for improved software quality.</vt:lpstr>
      <vt:lpstr>The refined software structure for the monitor sensors subsystem is shown in figure</vt:lpstr>
      <vt:lpstr>PowerPoint Presentation</vt:lpstr>
      <vt:lpstr>Interface Design</vt:lpstr>
      <vt:lpstr>Interface Design</vt:lpstr>
      <vt:lpstr>Golden Rules</vt:lpstr>
      <vt:lpstr>Place the User in Control</vt:lpstr>
      <vt:lpstr>Reduce the User’s Memory Load</vt:lpstr>
      <vt:lpstr>Make the Interface Consistent</vt:lpstr>
      <vt:lpstr>User Interface Design Models</vt:lpstr>
      <vt:lpstr>User Interface Design Process</vt:lpstr>
      <vt:lpstr>Task Analysis and Modeling</vt:lpstr>
      <vt:lpstr>Interface Design Activities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CODE:SCS1305  SOFTWARE ENGINEERING</dc:title>
  <dc:creator>staff</dc:creator>
  <cp:lastModifiedBy>Murari kamalesh</cp:lastModifiedBy>
  <cp:revision>71</cp:revision>
  <dcterms:created xsi:type="dcterms:W3CDTF">2019-08-05T03:28:34Z</dcterms:created>
  <dcterms:modified xsi:type="dcterms:W3CDTF">2020-11-03T15:40:38Z</dcterms:modified>
</cp:coreProperties>
</file>